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68B44B-8C1F-4690-A9E0-83D982B79CB0}" type="datetimeFigureOut">
              <a:rPr lang="en-US" smtClean="0"/>
              <a:t>2015-06-07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0249721-D2C3-45BC-AFBB-6D413486F7F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Care </a:t>
            </a:r>
            <a:r>
              <a:rPr lang="en-US" dirty="0"/>
              <a:t>Ethics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Rural </a:t>
            </a:r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4953000" cy="1752600"/>
          </a:xfrm>
        </p:spPr>
        <p:txBody>
          <a:bodyPr>
            <a:normAutofit/>
          </a:bodyPr>
          <a:lstStyle/>
          <a:p>
            <a:r>
              <a:rPr lang="en-US" dirty="0"/>
              <a:t>Why It </a:t>
            </a:r>
            <a:r>
              <a:rPr lang="en-US" dirty="0" smtClean="0"/>
              <a:t>Matters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59436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James Stewart, 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0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Nonmaleficence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Refraining from harming others</a:t>
            </a:r>
          </a:p>
          <a:p>
            <a:r>
              <a:rPr lang="en-US" dirty="0" smtClean="0"/>
              <a:t>Obligation not to harm corresponds to a right of the other person not to be harmed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 smtClean="0"/>
              <a:t>Exceptions for extraordinary circumstances:</a:t>
            </a:r>
          </a:p>
          <a:p>
            <a:pPr marL="109728" indent="0">
              <a:buNone/>
            </a:pPr>
            <a:r>
              <a:rPr lang="en-US" dirty="0" smtClean="0"/>
              <a:t>		Self-Defense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War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71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Respect for Autonomy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Self-rule; self determination</a:t>
            </a:r>
          </a:p>
          <a:p>
            <a:r>
              <a:rPr lang="en-US" dirty="0" smtClean="0"/>
              <a:t>Recognizing a person’s right to choose regarding healthcare</a:t>
            </a:r>
          </a:p>
          <a:p>
            <a:endParaRPr lang="en-US" dirty="0"/>
          </a:p>
          <a:p>
            <a:pPr marL="704088" lvl="2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		Informed Consent</a:t>
            </a:r>
          </a:p>
          <a:p>
            <a:pPr marL="704088" lvl="2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dirty="0" smtClean="0">
                <a:solidFill>
                  <a:schemeClr val="tx1"/>
                </a:solidFill>
              </a:rPr>
              <a:t>	End-of-Life </a:t>
            </a:r>
            <a:r>
              <a:rPr lang="en-US" sz="2800" dirty="0">
                <a:solidFill>
                  <a:schemeClr val="tx1"/>
                </a:solidFill>
              </a:rPr>
              <a:t>Decisions </a:t>
            </a:r>
          </a:p>
        </p:txBody>
      </p:sp>
    </p:spTree>
    <p:extLst>
      <p:ext uri="{BB962C8B-B14F-4D97-AF65-F5344CB8AC3E}">
        <p14:creationId xmlns:p14="http://schemas.microsoft.com/office/powerpoint/2010/main" val="3871920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Fair distribution of goods, benefits, burdens, services; ensuring fair processes in policies and laws; compensating for wrongs that have been done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		Rationing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Socioeconomic factors of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839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Ethics theories and principles provide a framework for the decision-maker to guide the resolution of medical ethics problems.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36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“Rural”?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consensus on an “official” definition.</a:t>
            </a:r>
          </a:p>
          <a:p>
            <a:r>
              <a:rPr lang="en-US" dirty="0" smtClean="0"/>
              <a:t>Approximately one-fifth of the overall U.S. population. </a:t>
            </a:r>
          </a:p>
          <a:p>
            <a:r>
              <a:rPr lang="en-US" dirty="0" smtClean="0"/>
              <a:t>Distributed over more than three-quarters of the U.S. land mass.</a:t>
            </a:r>
          </a:p>
          <a:p>
            <a:endParaRPr lang="en-US" dirty="0"/>
          </a:p>
          <a:p>
            <a:pPr marL="109728" indent="0" algn="ctr">
              <a:buNone/>
            </a:pPr>
            <a:r>
              <a:rPr lang="en-US" dirty="0" smtClean="0"/>
              <a:t>Rural is small populations spread over vast distances (in the Western U.S. anyway).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85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70491"/>
            <a:ext cx="8148709" cy="6158909"/>
          </a:xfrm>
        </p:spPr>
      </p:pic>
    </p:spTree>
    <p:extLst>
      <p:ext uri="{BB962C8B-B14F-4D97-AF65-F5344CB8AC3E}">
        <p14:creationId xmlns:p14="http://schemas.microsoft.com/office/powerpoint/2010/main" val="1774959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Rural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10% of physicians practice in rural areas.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Rural residents have a lower per capita income and are more likely to live below the poverty line; nearly 24% of rural children live in poverty.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Between 57% and 90% of first responders in rural areas are volunteers.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95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3200" dirty="0"/>
              <a:t>Abuse of </a:t>
            </a:r>
            <a:r>
              <a:rPr lang="en-US" sz="3200" dirty="0" smtClean="0"/>
              <a:t>tobacco </a:t>
            </a:r>
            <a:r>
              <a:rPr lang="en-US" sz="3200" dirty="0"/>
              <a:t>by rural adults is higher</a:t>
            </a:r>
          </a:p>
          <a:p>
            <a:r>
              <a:rPr lang="en-US" sz="3000" dirty="0"/>
              <a:t>Significantly higher among rural </a:t>
            </a:r>
            <a:r>
              <a:rPr lang="en-US" sz="3000" dirty="0" smtClean="0"/>
              <a:t>youth; </a:t>
            </a:r>
            <a:r>
              <a:rPr lang="en-US" sz="3000" dirty="0"/>
              <a:t>26% of rural 8th graders v. 12.7% of urban </a:t>
            </a:r>
            <a:r>
              <a:rPr lang="en-US" sz="3000" dirty="0" smtClean="0"/>
              <a:t>youth.</a:t>
            </a:r>
          </a:p>
          <a:p>
            <a:endParaRPr lang="en-US" sz="3000" dirty="0"/>
          </a:p>
          <a:p>
            <a:pPr marL="109728" indent="0">
              <a:buNone/>
            </a:pPr>
            <a:r>
              <a:rPr lang="en-US" sz="3200" dirty="0"/>
              <a:t>Alcohol abuse by rural inhabitants is higher</a:t>
            </a:r>
          </a:p>
          <a:p>
            <a:r>
              <a:rPr lang="en-US" sz="3200" dirty="0"/>
              <a:t>40% of rural 12</a:t>
            </a:r>
            <a:r>
              <a:rPr lang="en-US" sz="3200" baseline="30000" dirty="0"/>
              <a:t>th</a:t>
            </a:r>
            <a:r>
              <a:rPr lang="en-US" sz="3200" dirty="0"/>
              <a:t> graders reported using alcohol while driving v. 25% of urban </a:t>
            </a:r>
            <a:r>
              <a:rPr lang="en-US" sz="3200" dirty="0" smtClean="0"/>
              <a:t>youth.</a:t>
            </a:r>
          </a:p>
          <a:p>
            <a:pPr marL="109728" indent="0">
              <a:buNone/>
            </a:pPr>
            <a:endParaRPr lang="en-US" sz="3200" dirty="0" smtClean="0"/>
          </a:p>
          <a:p>
            <a:pPr marL="109728" indent="0">
              <a:buNone/>
            </a:pPr>
            <a:r>
              <a:rPr lang="en-US" sz="3200" dirty="0"/>
              <a:t>Seat belt use in rural areas reported as 77.6% v. 88% nationally.</a:t>
            </a:r>
          </a:p>
          <a:p>
            <a:endParaRPr lang="en-US" sz="3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3200400"/>
            <a:ext cx="8229600" cy="10668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4267200"/>
            <a:ext cx="8305800" cy="838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624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066800"/>
            <a:ext cx="7848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Motor vehicle related deaths in rural areas more than twice the rate in urban areas.</a:t>
            </a:r>
          </a:p>
          <a:p>
            <a:endParaRPr lang="en-US" sz="3200" dirty="0"/>
          </a:p>
          <a:p>
            <a:r>
              <a:rPr lang="en-US" sz="3200" dirty="0" smtClean="0"/>
              <a:t>Rural citizens are nearly twice as likely to die from unintentional injuries (other than motor vehicle accidents).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84077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Rural Residents have higher rates of: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Obesity</a:t>
            </a:r>
          </a:p>
          <a:p>
            <a:r>
              <a:rPr lang="en-US" dirty="0" smtClean="0"/>
              <a:t>Hypertension </a:t>
            </a:r>
          </a:p>
          <a:p>
            <a:r>
              <a:rPr lang="en-US" dirty="0" smtClean="0"/>
              <a:t>Diabetes</a:t>
            </a:r>
          </a:p>
          <a:p>
            <a:r>
              <a:rPr lang="en-US" dirty="0" smtClean="0"/>
              <a:t>Cerebrovascular disease</a:t>
            </a:r>
          </a:p>
          <a:p>
            <a:r>
              <a:rPr lang="en-US" dirty="0" smtClean="0"/>
              <a:t>Higher death rates from ischemic heart disease and COPD.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The suicide rate among rural males is significantly higher than urban males and escalating rapidly among rural females.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(Quick) History of Health Care Ethics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5th Century B.C. Hippocrates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1847 American Medical Association Code of Ethics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1960s-1970s A combination of circumstances and events move health care ethics into the public view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Tuskegee Syphilis Study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Medical Technology and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11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Shortage of All Rural </a:t>
            </a:r>
            <a:br>
              <a:rPr lang="en-US" dirty="0" smtClean="0"/>
            </a:br>
            <a:r>
              <a:rPr lang="en-US" dirty="0" smtClean="0"/>
              <a:t>Health Care Providers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sz="3600" dirty="0" smtClean="0"/>
          </a:p>
          <a:p>
            <a:r>
              <a:rPr lang="en-US" sz="3600" dirty="0" smtClean="0"/>
              <a:t>Doctors</a:t>
            </a:r>
          </a:p>
          <a:p>
            <a:r>
              <a:rPr lang="en-US" sz="3600" dirty="0" smtClean="0"/>
              <a:t>RNs/NPs</a:t>
            </a:r>
          </a:p>
          <a:p>
            <a:r>
              <a:rPr lang="en-US" sz="3600" dirty="0" smtClean="0"/>
              <a:t>PAs</a:t>
            </a:r>
          </a:p>
          <a:p>
            <a:r>
              <a:rPr lang="en-US" sz="3600" dirty="0" smtClean="0"/>
              <a:t>Dentists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Pharmacists</a:t>
            </a:r>
            <a:endParaRPr lang="en-US" sz="3600" dirty="0"/>
          </a:p>
          <a:p>
            <a:r>
              <a:rPr lang="en-US" sz="3600" dirty="0"/>
              <a:t>Mental Health </a:t>
            </a:r>
            <a:r>
              <a:rPr lang="en-US" sz="3600" dirty="0" smtClean="0"/>
              <a:t>Care Services</a:t>
            </a:r>
            <a:endParaRPr lang="en-US" sz="3600" dirty="0"/>
          </a:p>
          <a:p>
            <a:r>
              <a:rPr lang="en-US" sz="3600" dirty="0"/>
              <a:t>Social Workers</a:t>
            </a:r>
          </a:p>
        </p:txBody>
      </p:sp>
    </p:spTree>
    <p:extLst>
      <p:ext uri="{BB962C8B-B14F-4D97-AF65-F5344CB8AC3E}">
        <p14:creationId xmlns:p14="http://schemas.microsoft.com/office/powerpoint/2010/main" val="2021905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Rural Good Life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Peaceful</a:t>
            </a:r>
          </a:p>
          <a:p>
            <a:r>
              <a:rPr lang="en-US" dirty="0" smtClean="0"/>
              <a:t>Low crime</a:t>
            </a:r>
          </a:p>
          <a:p>
            <a:r>
              <a:rPr lang="en-US" dirty="0" smtClean="0"/>
              <a:t>Physical beauty</a:t>
            </a:r>
          </a:p>
          <a:p>
            <a:r>
              <a:rPr lang="en-US" dirty="0" smtClean="0"/>
              <a:t>Strong family and community ties</a:t>
            </a:r>
          </a:p>
          <a:p>
            <a:r>
              <a:rPr lang="en-US" dirty="0" smtClean="0"/>
              <a:t>Health care providers held in high esteem</a:t>
            </a:r>
          </a:p>
          <a:p>
            <a:r>
              <a:rPr lang="en-US" dirty="0" smtClean="0"/>
              <a:t>Freedom</a:t>
            </a:r>
          </a:p>
          <a:p>
            <a:r>
              <a:rPr lang="en-US" dirty="0" smtClean="0"/>
              <a:t>Clean air</a:t>
            </a:r>
          </a:p>
          <a:p>
            <a:r>
              <a:rPr lang="en-US" dirty="0" smtClean="0"/>
              <a:t>Abundance of nature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2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Rural Culture/Society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Hardy/tough</a:t>
            </a:r>
          </a:p>
          <a:p>
            <a:r>
              <a:rPr lang="en-US" dirty="0" smtClean="0"/>
              <a:t>Independent</a:t>
            </a:r>
          </a:p>
          <a:p>
            <a:r>
              <a:rPr lang="en-US" dirty="0" smtClean="0"/>
              <a:t>Self-sufficient</a:t>
            </a:r>
          </a:p>
          <a:p>
            <a:r>
              <a:rPr lang="en-US" dirty="0" smtClean="0"/>
              <a:t>Stoic</a:t>
            </a:r>
          </a:p>
          <a:p>
            <a:r>
              <a:rPr lang="en-US" dirty="0" smtClean="0"/>
              <a:t>Strong community identification and allegiance</a:t>
            </a:r>
          </a:p>
          <a:p>
            <a:r>
              <a:rPr lang="en-US" dirty="0" smtClean="0"/>
              <a:t>Traditional/conservative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60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of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u="sng" dirty="0" smtClean="0"/>
              <a:t>WHO</a:t>
            </a:r>
            <a:r>
              <a:rPr lang="en-US" dirty="0" smtClean="0"/>
              <a:t>: A state of complete physical, mental and social well-being and not merely the absence of disease or infirmity.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u="sng" dirty="0" smtClean="0"/>
              <a:t>MERRIAM-WEBSTER</a:t>
            </a:r>
            <a:r>
              <a:rPr lang="en-US" dirty="0" smtClean="0"/>
              <a:t>: the condition of being well or free from disease; the condition of being sound in body, mind, or spirit; especially:  free from physical disease or  pain.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637741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Rural Definition of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The ability to work, to do daily chores without regard to how a person feels.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Health means HARDINESS.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7372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2971800" y="3048000"/>
            <a:ext cx="2514600" cy="14478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Rural Health Culture 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229100" y="1865531"/>
            <a:ext cx="0" cy="1106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61957" y="1219200"/>
            <a:ext cx="2514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Financial/Economic Implications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4953000" y="2286000"/>
            <a:ext cx="9906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43600" y="1865531"/>
            <a:ext cx="2514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Dual and Overlapping Relationships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565240" y="3705508"/>
            <a:ext cx="91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44970" y="3500472"/>
            <a:ext cx="1752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Isolation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5448300" y="4081604"/>
            <a:ext cx="1371600" cy="566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981200" y="3857531"/>
            <a:ext cx="91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1828800" y="2511862"/>
            <a:ext cx="1530978" cy="726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514600" y="4462604"/>
            <a:ext cx="948352" cy="795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5062962" y="4407906"/>
            <a:ext cx="1071138" cy="1307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1" idx="4"/>
          </p:cNvCxnSpPr>
          <p:nvPr/>
        </p:nvCxnSpPr>
        <p:spPr>
          <a:xfrm flipV="1">
            <a:off x="4229100" y="4495800"/>
            <a:ext cx="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793871" y="4552972"/>
            <a:ext cx="1752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Privacy and Confidentiality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134100" y="5720798"/>
            <a:ext cx="22479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Limited Resources and Access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310362" y="5715000"/>
            <a:ext cx="1752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Caregiver stress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85799" y="5257800"/>
            <a:ext cx="1908489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Cultural and Personal Values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96158" y="3484576"/>
            <a:ext cx="17526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Shared Decision Making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8600" y="2142530"/>
            <a:ext cx="1905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Boundary </a:t>
            </a:r>
            <a:r>
              <a:rPr lang="en-US" dirty="0"/>
              <a:t>Issues</a:t>
            </a:r>
          </a:p>
        </p:txBody>
      </p:sp>
    </p:spTree>
    <p:extLst>
      <p:ext uri="{BB962C8B-B14F-4D97-AF65-F5344CB8AC3E}">
        <p14:creationId xmlns:p14="http://schemas.microsoft.com/office/powerpoint/2010/main" val="25174090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Dual and Overlapping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Multiple relationships with community members 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Daily contact</a:t>
            </a:r>
          </a:p>
          <a:p>
            <a:r>
              <a:rPr lang="en-US" dirty="0" smtClean="0"/>
              <a:t>Schools/Kids</a:t>
            </a:r>
          </a:p>
          <a:p>
            <a:r>
              <a:rPr lang="en-US" dirty="0" smtClean="0"/>
              <a:t>Store clerks, waitresses, town mechanic, pastor, etc.</a:t>
            </a:r>
          </a:p>
          <a:p>
            <a:r>
              <a:rPr lang="en-US" dirty="0" smtClean="0"/>
              <a:t>Social and civil organizations</a:t>
            </a:r>
          </a:p>
          <a:p>
            <a:r>
              <a:rPr lang="en-US" dirty="0" smtClean="0"/>
              <a:t>Generations of service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82556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Privacy and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Intentional and unintentional</a:t>
            </a:r>
          </a:p>
          <a:p>
            <a:endParaRPr lang="en-US" dirty="0"/>
          </a:p>
          <a:p>
            <a:r>
              <a:rPr lang="en-US" dirty="0" smtClean="0"/>
              <a:t>Patient reluctance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Provider reluctance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Breach can be devastating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806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Provider Stress and Burnout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Overlapping relationships</a:t>
            </a:r>
          </a:p>
          <a:p>
            <a:endParaRPr lang="en-US" dirty="0" smtClean="0"/>
          </a:p>
          <a:p>
            <a:r>
              <a:rPr lang="en-US" dirty="0" smtClean="0"/>
              <a:t>Immense clinician responsibilities</a:t>
            </a:r>
          </a:p>
          <a:p>
            <a:endParaRPr lang="en-US" dirty="0" smtClean="0"/>
          </a:p>
          <a:p>
            <a:r>
              <a:rPr lang="en-US" dirty="0" smtClean="0"/>
              <a:t>Geographic and professional isolation</a:t>
            </a:r>
          </a:p>
          <a:p>
            <a:endParaRPr lang="en-US" dirty="0"/>
          </a:p>
          <a:p>
            <a:r>
              <a:rPr lang="en-US" dirty="0" smtClean="0"/>
              <a:t>Lack of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242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mtClean="0"/>
              <a:t>Likely </a:t>
            </a:r>
            <a:r>
              <a:rPr lang="en-US" dirty="0" smtClean="0"/>
              <a:t>you will have a patient or contact with rural provider.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You may live or relocate to a rural area.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Telemedicine or other technological interactions.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1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Bioethics: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integration of biology and values into a mechanism to shape the values of science in a service of human and environmental well-being.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924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Terminology and Concepts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52400" y="3657600"/>
            <a:ext cx="7543800" cy="91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u="sng" dirty="0"/>
              <a:t>Ethics</a:t>
            </a:r>
            <a:r>
              <a:rPr lang="en-US" dirty="0" smtClean="0"/>
              <a:t>: A </a:t>
            </a:r>
            <a:r>
              <a:rPr lang="en-US" dirty="0"/>
              <a:t>systemic analysis of moral action which justifies a position through rational </a:t>
            </a:r>
            <a:r>
              <a:rPr lang="en-US" dirty="0" smtClean="0"/>
              <a:t>arguments and reflection.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2209800"/>
            <a:ext cx="8266113" cy="1371600"/>
          </a:xfrm>
        </p:spPr>
        <p:txBody>
          <a:bodyPr/>
          <a:lstStyle/>
          <a:p>
            <a:pPr marL="109728" indent="0">
              <a:buNone/>
            </a:pPr>
            <a:r>
              <a:rPr lang="en-US" u="sng" dirty="0" smtClean="0"/>
              <a:t>Morality</a:t>
            </a:r>
            <a:r>
              <a:rPr lang="en-US" dirty="0" smtClean="0"/>
              <a:t>: Shared </a:t>
            </a:r>
            <a:r>
              <a:rPr lang="en-US" dirty="0"/>
              <a:t>beliefs about right and wrong conduct in a culture or </a:t>
            </a:r>
            <a:r>
              <a:rPr lang="en-US" dirty="0" smtClean="0"/>
              <a:t>society.</a:t>
            </a:r>
            <a:endParaRPr lang="en-US" dirty="0"/>
          </a:p>
          <a:p>
            <a:pPr lvl="7"/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381000" y="5562600"/>
            <a:ext cx="80772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Ethics is how we should act in consideration of others,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not how we believe or feel.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25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Care Ethics Issues: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174875"/>
            <a:ext cx="7848600" cy="36925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Situations or circumstances embedded with questions of morality that require attention and reflection to assure continuing on a path consistent with the correct moral direction.</a:t>
            </a:r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685800" y="50292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961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Care Ethics Problems: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way to act in a situation without something of moral worth being compromised.</a:t>
            </a:r>
          </a:p>
        </p:txBody>
      </p:sp>
    </p:spTree>
    <p:extLst>
      <p:ext uri="{BB962C8B-B14F-4D97-AF65-F5344CB8AC3E}">
        <p14:creationId xmlns:p14="http://schemas.microsoft.com/office/powerpoint/2010/main" val="3234690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592763"/>
          </a:xfrm>
        </p:spPr>
        <p:txBody>
          <a:bodyPr>
            <a:normAutofit/>
          </a:bodyPr>
          <a:lstStyle/>
          <a:p>
            <a:r>
              <a:rPr lang="en-US" u="sng" dirty="0" smtClean="0"/>
              <a:t>Ethics Conflict or Dilemma</a:t>
            </a:r>
            <a:r>
              <a:rPr lang="en-US" dirty="0" smtClean="0"/>
              <a:t>: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Occurs when faced with two alternatives that are mutually exclusive; two or more ethically required courses of action diverge.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u="sng" dirty="0" smtClean="0"/>
              <a:t>Ethics Distress</a:t>
            </a:r>
            <a:r>
              <a:rPr lang="en-US" dirty="0" smtClean="0"/>
              <a:t>: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The result of knowing the “right” course of action but feeling constrained to act by external influences often a challenge to personal or professional integrity.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490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Core Health Care Ethics </a:t>
            </a:r>
            <a:br>
              <a:rPr lang="en-US" dirty="0" smtClean="0"/>
            </a:br>
            <a:r>
              <a:rPr lang="en-US" dirty="0" smtClean="0"/>
              <a:t>Principles or Obligations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system of health care ethics constructed around a set of principles generally recognized and understood.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Beneficence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Nonmaleficence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Respect for Autonomy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Justice</a:t>
            </a:r>
          </a:p>
        </p:txBody>
      </p:sp>
    </p:spTree>
    <p:extLst>
      <p:ext uri="{BB962C8B-B14F-4D97-AF65-F5344CB8AC3E}">
        <p14:creationId xmlns:p14="http://schemas.microsoft.com/office/powerpoint/2010/main" val="2624364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Beneficence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Benefiting others, doing good for others, preventing harm</a:t>
            </a:r>
          </a:p>
          <a:p>
            <a:r>
              <a:rPr lang="en-US" dirty="0" smtClean="0"/>
              <a:t>Requires action</a:t>
            </a:r>
          </a:p>
          <a:p>
            <a:r>
              <a:rPr lang="en-US" dirty="0" smtClean="0"/>
              <a:t>Action must be conducted with the patient’s best interest as the top priority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230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923</Words>
  <Application>Microsoft Macintosh PowerPoint</Application>
  <PresentationFormat>On-screen Show (4:3)</PresentationFormat>
  <Paragraphs>164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Urban</vt:lpstr>
      <vt:lpstr>Health Care Ethics in  the Rural Context</vt:lpstr>
      <vt:lpstr>A (Quick) History of Health Care Ethics</vt:lpstr>
      <vt:lpstr>Bioethics:</vt:lpstr>
      <vt:lpstr>Terminology and Concepts</vt:lpstr>
      <vt:lpstr>Health Care Ethics Issues:</vt:lpstr>
      <vt:lpstr>Health Care Ethics Problems:</vt:lpstr>
      <vt:lpstr>PowerPoint Presentation</vt:lpstr>
      <vt:lpstr>Core Health Care Ethics  Principles or Obligations</vt:lpstr>
      <vt:lpstr>Beneficence</vt:lpstr>
      <vt:lpstr>Nonmaleficence</vt:lpstr>
      <vt:lpstr>Respect for Autonomy</vt:lpstr>
      <vt:lpstr>Justice</vt:lpstr>
      <vt:lpstr>Ethics theories and principles provide a framework for the decision-maker to guide the resolution of medical ethics problems.</vt:lpstr>
      <vt:lpstr>What is “Rural”?</vt:lpstr>
      <vt:lpstr>PowerPoint Presentation</vt:lpstr>
      <vt:lpstr>Rural Health</vt:lpstr>
      <vt:lpstr>PowerPoint Presentation</vt:lpstr>
      <vt:lpstr>PowerPoint Presentation</vt:lpstr>
      <vt:lpstr>Rural Residents have higher rates of:</vt:lpstr>
      <vt:lpstr>Shortage of All Rural  Health Care Providers</vt:lpstr>
      <vt:lpstr>The Rural Good Life</vt:lpstr>
      <vt:lpstr>Rural Culture/Society</vt:lpstr>
      <vt:lpstr>Definitions of Health</vt:lpstr>
      <vt:lpstr>Rural Definition of Health</vt:lpstr>
      <vt:lpstr>PowerPoint Presentation</vt:lpstr>
      <vt:lpstr>Dual and Overlapping Relationships</vt:lpstr>
      <vt:lpstr>Privacy and Confidentiality</vt:lpstr>
      <vt:lpstr>Provider Stress and Burnout</vt:lpstr>
      <vt:lpstr>Why It Matters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(Quick) History of Healthcare Ethics  Why It Matters</dc:title>
  <dc:creator>Annie</dc:creator>
  <cp:lastModifiedBy>Kirsten Pavelich</cp:lastModifiedBy>
  <cp:revision>34</cp:revision>
  <dcterms:created xsi:type="dcterms:W3CDTF">2015-02-16T22:01:11Z</dcterms:created>
  <dcterms:modified xsi:type="dcterms:W3CDTF">2015-06-07T23:47:48Z</dcterms:modified>
</cp:coreProperties>
</file>