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Robot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iaid.nih.gov/diseases-conditions/zika-vaccines" TargetMode="External"/><Relationship Id="rId3" Type="http://schemas.openxmlformats.org/officeDocument/2006/relationships/hyperlink" Target="https://www.niaid.nih.gov/news-events/nih-begins-testing-investigational-zika-vaccine-humans" TargetMode="External"/><Relationship Id="rId4" Type="http://schemas.openxmlformats.org/officeDocument/2006/relationships/hyperlink" Target="https://www.niaid.nih.gov/news-events/phase-2-zika-vaccine-trial-begins-us-central-and-south-america"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4omfTbiB0kk"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uwswa.org/zik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sg/news/content/today-online-free-testing-for-pregnant-women-with-zika-symptom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zikafoundation.org/symptoms-treatmen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a:solidFill>
                  <a:srgbClr val="545454"/>
                </a:solidFill>
                <a:highlight>
                  <a:srgbClr val="FFFFFF"/>
                </a:highlight>
              </a:rPr>
              <a:t>Control monkeys also showed 6 to 7 day viremia with peak loads on days 3 to 5 </a:t>
            </a:r>
            <a:endParaRPr>
              <a:solidFill>
                <a:srgbClr val="545454"/>
              </a:solidFill>
              <a:highlight>
                <a:srgbClr val="FFFFFF"/>
              </a:highlight>
            </a:endParaRPr>
          </a:p>
          <a:p>
            <a:pPr indent="-298450" lvl="0" marL="457200" rtl="0">
              <a:lnSpc>
                <a:spcPct val="115000"/>
              </a:lnSpc>
              <a:spcBef>
                <a:spcPts val="0"/>
              </a:spcBef>
              <a:spcAft>
                <a:spcPts val="0"/>
              </a:spcAft>
              <a:buClr>
                <a:srgbClr val="545454"/>
              </a:buClr>
              <a:buSzPts val="1100"/>
              <a:buChar char="●"/>
            </a:pPr>
            <a:r>
              <a:rPr lang="en">
                <a:solidFill>
                  <a:srgbClr val="545454"/>
                </a:solidFill>
                <a:highlight>
                  <a:srgbClr val="FFFFFF"/>
                </a:highlight>
              </a:rPr>
              <a:t>Virus detected in urine, CSF as well and later on colorectal secretions and cervico vaginal sceretions </a:t>
            </a:r>
            <a:endParaRPr>
              <a:solidFill>
                <a:srgbClr val="545454"/>
              </a:solidFill>
              <a:highlight>
                <a:srgbClr val="FFFFFF"/>
              </a:highlight>
            </a:endParaRPr>
          </a:p>
          <a:p>
            <a:pPr indent="-317500" lvl="0" marL="457200" rtl="0">
              <a:lnSpc>
                <a:spcPct val="115000"/>
              </a:lnSpc>
              <a:spcBef>
                <a:spcPts val="0"/>
              </a:spcBef>
              <a:spcAft>
                <a:spcPts val="0"/>
              </a:spcAft>
              <a:buClr>
                <a:srgbClr val="545454"/>
              </a:buClr>
              <a:buSzPts val="1400"/>
              <a:buChar char="●"/>
            </a:pPr>
            <a:r>
              <a:rPr lang="en">
                <a:solidFill>
                  <a:srgbClr val="545454"/>
                </a:solidFill>
                <a:highlight>
                  <a:srgbClr val="FFFFFF"/>
                </a:highlight>
              </a:rPr>
              <a:t>In contrast, PIV vaccinated monekys showed complete protection agaisnt ZIKV challenge → no virus in any of detection methods</a:t>
            </a:r>
            <a:endParaRPr>
              <a:solidFill>
                <a:srgbClr val="545454"/>
              </a:solidFill>
              <a:highlight>
                <a:srgbClr val="FFFFFF"/>
              </a:highlight>
            </a:endParaRPr>
          </a:p>
          <a:p>
            <a:pPr indent="-317500" lvl="0" marL="457200" rtl="0">
              <a:lnSpc>
                <a:spcPct val="115000"/>
              </a:lnSpc>
              <a:spcBef>
                <a:spcPts val="0"/>
              </a:spcBef>
              <a:spcAft>
                <a:spcPts val="0"/>
              </a:spcAft>
              <a:buClr>
                <a:srgbClr val="545454"/>
              </a:buClr>
              <a:buSzPts val="1400"/>
              <a:buChar char="●"/>
            </a:pPr>
            <a:r>
              <a:rPr lang="en">
                <a:solidFill>
                  <a:srgbClr val="545454"/>
                </a:solidFill>
                <a:highlight>
                  <a:srgbClr val="FFFFFF"/>
                </a:highlight>
              </a:rPr>
              <a:t>Good results which leads to next slide</a:t>
            </a:r>
            <a:endParaRPr>
              <a:solidFill>
                <a:srgbClr val="545454"/>
              </a:solidFill>
              <a:highlight>
                <a:srgbClr val="FFFFFF"/>
              </a:highlight>
            </a:endParaRPr>
          </a:p>
          <a:p>
            <a:pPr indent="-317500" lvl="0" marL="457200" rtl="0">
              <a:lnSpc>
                <a:spcPct val="115000"/>
              </a:lnSpc>
              <a:spcBef>
                <a:spcPts val="0"/>
              </a:spcBef>
              <a:spcAft>
                <a:spcPts val="0"/>
              </a:spcAft>
              <a:buClr>
                <a:srgbClr val="545454"/>
              </a:buClr>
              <a:buSzPts val="1400"/>
              <a:buChar char="●"/>
            </a:pPr>
            <a:r>
              <a:rPr lang="en">
                <a:solidFill>
                  <a:srgbClr val="545454"/>
                </a:solidFill>
                <a:highlight>
                  <a:srgbClr val="FFFFFF"/>
                </a:highlight>
              </a:rPr>
              <a:t>Completed adoptive transfer studies (anitbodies) IgM and DNA based vaccines and saw similar results</a:t>
            </a:r>
            <a:endParaRPr>
              <a:solidFill>
                <a:srgbClr val="545454"/>
              </a:solidFill>
              <a:highlight>
                <a:srgbClr val="FFFFFF"/>
              </a:highlight>
            </a:endParaRPr>
          </a:p>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information is from here: </a:t>
            </a:r>
            <a:r>
              <a:rPr lang="en" u="sng">
                <a:solidFill>
                  <a:srgbClr val="1155CC"/>
                </a:solidFill>
                <a:highlight>
                  <a:srgbClr val="FFFFFF"/>
                </a:highlight>
                <a:hlinkClick r:id="rId2"/>
              </a:rPr>
              <a:t>https://www.niaid.nih.gov/diseases-conditions/zika-vaccines</a:t>
            </a:r>
            <a:endParaRPr/>
          </a:p>
          <a:p>
            <a:pPr indent="0" lvl="0" marL="0">
              <a:spcBef>
                <a:spcPts val="0"/>
              </a:spcBef>
              <a:spcAft>
                <a:spcPts val="0"/>
              </a:spcAft>
              <a:buNone/>
            </a:pPr>
            <a:r>
              <a:t/>
            </a:r>
            <a:endParaRPr/>
          </a:p>
          <a:p>
            <a:pPr indent="0" lvl="0" marL="0">
              <a:spcBef>
                <a:spcPts val="0"/>
              </a:spcBef>
              <a:spcAft>
                <a:spcPts val="0"/>
              </a:spcAft>
              <a:buNone/>
            </a:pPr>
            <a:r>
              <a:rPr lang="en"/>
              <a:t>2016 study - </a:t>
            </a:r>
            <a:endParaRPr/>
          </a:p>
          <a:p>
            <a:pPr indent="0" lvl="0" marL="0">
              <a:spcBef>
                <a:spcPts val="0"/>
              </a:spcBef>
              <a:spcAft>
                <a:spcPts val="0"/>
              </a:spcAft>
              <a:buNone/>
            </a:pPr>
            <a:r>
              <a:rPr lang="en" u="sng">
                <a:solidFill>
                  <a:schemeClr val="hlink"/>
                </a:solidFill>
                <a:hlinkClick r:id="rId3"/>
              </a:rPr>
              <a:t>https://www.niaid.nih.gov/news-events/nih-begins-testing-investigational-zika-vaccine-humans</a:t>
            </a:r>
            <a:endParaRPr/>
          </a:p>
          <a:p>
            <a:pPr indent="0" lvl="0" marL="0">
              <a:spcBef>
                <a:spcPts val="0"/>
              </a:spcBef>
              <a:spcAft>
                <a:spcPts val="0"/>
              </a:spcAft>
              <a:buNone/>
            </a:pPr>
            <a:r>
              <a:t/>
            </a:r>
            <a:endParaRPr/>
          </a:p>
          <a:p>
            <a:pPr indent="0" lvl="0" marL="0">
              <a:spcBef>
                <a:spcPts val="0"/>
              </a:spcBef>
              <a:spcAft>
                <a:spcPts val="0"/>
              </a:spcAft>
              <a:buNone/>
            </a:pPr>
            <a:r>
              <a:rPr lang="en"/>
              <a:t>Evaluating safety to generate an immune response</a:t>
            </a:r>
            <a:endParaRPr/>
          </a:p>
          <a:p>
            <a:pPr indent="0" lvl="0" marL="0">
              <a:spcBef>
                <a:spcPts val="0"/>
              </a:spcBef>
              <a:spcAft>
                <a:spcPts val="0"/>
              </a:spcAft>
              <a:buNone/>
            </a:pPr>
            <a:r>
              <a:rPr lang="en"/>
              <a:t>80 healthy volunteers 18-35 in the USA</a:t>
            </a:r>
            <a:endParaRPr/>
          </a:p>
          <a:p>
            <a:pPr indent="0" lvl="0" marL="0">
              <a:spcBef>
                <a:spcPts val="0"/>
              </a:spcBef>
              <a:spcAft>
                <a:spcPts val="0"/>
              </a:spcAft>
              <a:buNone/>
            </a:pPr>
            <a:r>
              <a:rPr lang="en"/>
              <a:t>Includes DNA plasmid that has genes coding for proteins of ZIKA</a:t>
            </a:r>
            <a:endParaRPr/>
          </a:p>
          <a:p>
            <a:pPr indent="0" lvl="0" marL="0">
              <a:spcBef>
                <a:spcPts val="0"/>
              </a:spcBef>
              <a:spcAft>
                <a:spcPts val="0"/>
              </a:spcAft>
              <a:buNone/>
            </a:pPr>
            <a:r>
              <a:rPr lang="en"/>
              <a:t>Body mounts a response to the proteins created → slightly better than PIVs for eg because not injecting a live version </a:t>
            </a:r>
            <a:endParaRPr/>
          </a:p>
          <a:p>
            <a:pPr indent="0" lvl="0" marL="0">
              <a:spcBef>
                <a:spcPts val="0"/>
              </a:spcBef>
              <a:spcAft>
                <a:spcPts val="0"/>
              </a:spcAft>
              <a:buNone/>
            </a:pPr>
            <a:r>
              <a:rPr lang="en"/>
              <a:t>4 groups of 20 people </a:t>
            </a:r>
            <a:endParaRPr/>
          </a:p>
          <a:p>
            <a:pPr indent="0" lvl="0" marL="0">
              <a:spcBef>
                <a:spcPts val="0"/>
              </a:spcBef>
              <a:spcAft>
                <a:spcPts val="0"/>
              </a:spcAft>
              <a:buNone/>
            </a:pPr>
            <a:r>
              <a:rPr lang="en"/>
              <a:t>All participants are vaccinated initially, half get another at 8 or 12 weeks, the remaining participants get two additional vaccines. One group of 20 gets 2nd vaccine at week 4 and third at week 8 and last group of 20 gets a 2nd vaccine at week 4 and 3rd a week 20. </a:t>
            </a:r>
            <a:endParaRPr/>
          </a:p>
          <a:p>
            <a:pPr indent="0" lvl="0" marL="0">
              <a:spcBef>
                <a:spcPts val="0"/>
              </a:spcBef>
              <a:spcAft>
                <a:spcPts val="0"/>
              </a:spcAft>
              <a:buNone/>
            </a:pPr>
            <a:r>
              <a:rPr lang="en"/>
              <a:t>All people followed up at 44 weeks → found to be safe and produce neutralizing anti body response. </a:t>
            </a:r>
            <a:endParaRPr/>
          </a:p>
          <a:p>
            <a:pPr indent="0" lvl="0" marL="0">
              <a:spcBef>
                <a:spcPts val="0"/>
              </a:spcBef>
              <a:spcAft>
                <a:spcPts val="0"/>
              </a:spcAft>
              <a:buNone/>
            </a:pPr>
            <a:r>
              <a:t/>
            </a:r>
            <a:endParaRPr/>
          </a:p>
          <a:p>
            <a:pPr indent="0" lvl="0" marL="0">
              <a:spcBef>
                <a:spcPts val="0"/>
              </a:spcBef>
              <a:spcAft>
                <a:spcPts val="0"/>
              </a:spcAft>
              <a:buNone/>
            </a:pPr>
            <a:r>
              <a:rPr lang="en"/>
              <a:t>2017 study → </a:t>
            </a:r>
            <a:endParaRPr/>
          </a:p>
          <a:p>
            <a:pPr indent="0" lvl="0" marL="0">
              <a:spcBef>
                <a:spcPts val="0"/>
              </a:spcBef>
              <a:spcAft>
                <a:spcPts val="0"/>
              </a:spcAft>
              <a:buNone/>
            </a:pPr>
            <a:r>
              <a:t/>
            </a:r>
            <a:endParaRPr/>
          </a:p>
          <a:p>
            <a:pPr indent="0" lvl="0" marL="0">
              <a:spcBef>
                <a:spcPts val="0"/>
              </a:spcBef>
              <a:spcAft>
                <a:spcPts val="0"/>
              </a:spcAft>
              <a:buNone/>
            </a:pPr>
            <a:r>
              <a:rPr lang="en" u="sng">
                <a:solidFill>
                  <a:schemeClr val="hlink"/>
                </a:solidFill>
                <a:hlinkClick r:id="rId4"/>
              </a:rPr>
              <a:t>https://www.niaid.nih.gov/news-events/phase-2-zika-vaccine-trial-begins-us-central-and-south-america</a:t>
            </a:r>
            <a:endParaRPr/>
          </a:p>
          <a:p>
            <a:pPr indent="0" lvl="0" marL="0">
              <a:spcBef>
                <a:spcPts val="0"/>
              </a:spcBef>
              <a:spcAft>
                <a:spcPts val="0"/>
              </a:spcAft>
              <a:buNone/>
            </a:pPr>
            <a:r>
              <a:t/>
            </a:r>
            <a:endParaRPr/>
          </a:p>
          <a:p>
            <a:pPr indent="0" lvl="0" marL="0">
              <a:spcBef>
                <a:spcPts val="0"/>
              </a:spcBef>
              <a:spcAft>
                <a:spcPts val="0"/>
              </a:spcAft>
              <a:buNone/>
            </a:pPr>
            <a:r>
              <a:rPr lang="en"/>
              <a:t>2490 healthy participants in areas of confirmed ZIKA infection ie south american countries to further evaluate safety and determine a dosing range and can it prevent disease caused by natural ZIKA infection</a:t>
            </a:r>
            <a:endParaRPr/>
          </a:p>
          <a:p>
            <a:pPr indent="0" lvl="0" marL="0">
              <a:spcBef>
                <a:spcPts val="0"/>
              </a:spcBef>
              <a:spcAft>
                <a:spcPts val="0"/>
              </a:spcAft>
              <a:buNone/>
            </a:pPr>
            <a:r>
              <a:rPr lang="en"/>
              <a:t>Also a DNA plasmid vaccine with genes coding for two genes on surface of zika vaccine which triggers a response</a:t>
            </a:r>
            <a:endParaRPr/>
          </a:p>
          <a:p>
            <a:pPr indent="0" lvl="0" marL="0">
              <a:spcBef>
                <a:spcPts val="0"/>
              </a:spcBef>
              <a:spcAft>
                <a:spcPts val="0"/>
              </a:spcAft>
              <a:buNone/>
            </a:pPr>
            <a:r>
              <a:rPr lang="en"/>
              <a:t>Part A → 90 men and women in affected areas and all will get vaccine 3 times 4 weeks apart and randomly assigned to standard or high dose aimed at determining safety, dosage and if can stimulate immune response</a:t>
            </a:r>
            <a:endParaRPr/>
          </a:p>
          <a:p>
            <a:pPr indent="0" lvl="0" marL="0">
              <a:spcBef>
                <a:spcPts val="0"/>
              </a:spcBef>
              <a:spcAft>
                <a:spcPts val="0"/>
              </a:spcAft>
              <a:buNone/>
            </a:pPr>
            <a:r>
              <a:rPr lang="en"/>
              <a:t>Part B→ double blinded 2400 men and women to determine if vaccine can protext agaisnt Zika if exposed to virus naturally </a:t>
            </a:r>
            <a:endParaRPr/>
          </a:p>
          <a:p>
            <a:pPr indent="0" lvl="0" marL="0">
              <a:spcBef>
                <a:spcPts val="0"/>
              </a:spcBef>
              <a:spcAft>
                <a:spcPts val="0"/>
              </a:spcAft>
              <a:buNone/>
            </a:pPr>
            <a:r>
              <a:rPr lang="en"/>
              <a:t>Randomly assigned to get vaccine or placebo 3 times 4 weeks apart</a:t>
            </a:r>
            <a:endParaRPr/>
          </a:p>
          <a:p>
            <a:pPr indent="0" lvl="0" marL="0">
              <a:spcBef>
                <a:spcPts val="0"/>
              </a:spcBef>
              <a:spcAft>
                <a:spcPts val="0"/>
              </a:spcAft>
              <a:buNone/>
            </a:pPr>
            <a:r>
              <a:rPr lang="en"/>
              <a:t>Followed for 2 years to track the effects</a:t>
            </a:r>
            <a:endParaRPr/>
          </a:p>
          <a:p>
            <a:pPr indent="0" lvl="0" marL="0">
              <a:spcBef>
                <a:spcPts val="0"/>
              </a:spcBef>
              <a:spcAft>
                <a:spcPts val="0"/>
              </a:spcAft>
              <a:buNone/>
            </a:pPr>
            <a:r>
              <a:rPr lang="en"/>
              <a:t>Will guide volunteers on preventative measures and then will compare zika rates in both groups</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nSpc>
                <a:spcPct val="115000"/>
              </a:lnSpc>
              <a:spcBef>
                <a:spcPts val="0"/>
              </a:spcBef>
              <a:spcAft>
                <a:spcPts val="0"/>
              </a:spcAft>
              <a:buClr>
                <a:srgbClr val="333333"/>
              </a:buClr>
              <a:buSzPts val="1200"/>
              <a:buChar char="-"/>
            </a:pPr>
            <a:r>
              <a:rPr lang="en" sz="1200">
                <a:solidFill>
                  <a:srgbClr val="333333"/>
                </a:solidFill>
              </a:rPr>
              <a:t>If you are travelling to countries or areas with reported mosquito-spread Zika virus, you are at risk of being infected</a:t>
            </a:r>
            <a:endParaRPr sz="1200">
              <a:solidFill>
                <a:srgbClr val="333333"/>
              </a:solidFill>
            </a:endParaRPr>
          </a:p>
          <a:p>
            <a:pPr indent="-304800" lvl="0" marL="457200" rtl="0">
              <a:lnSpc>
                <a:spcPct val="115000"/>
              </a:lnSpc>
              <a:spcBef>
                <a:spcPts val="0"/>
              </a:spcBef>
              <a:spcAft>
                <a:spcPts val="0"/>
              </a:spcAft>
              <a:buClr>
                <a:srgbClr val="333333"/>
              </a:buClr>
              <a:buSzPts val="1200"/>
              <a:buChar char="-"/>
            </a:pPr>
            <a:r>
              <a:rPr lang="en" sz="1200">
                <a:solidFill>
                  <a:srgbClr val="333333"/>
                </a:solidFill>
              </a:rPr>
              <a:t>Mosquitoes that spread Zika bite during both daylight and evening hours however these mosquitoes generally do not live at elevations over 2,000 metres so there is lower risk at high altitudes</a:t>
            </a:r>
            <a:endParaRPr sz="1200">
              <a:solidFill>
                <a:srgbClr val="333333"/>
              </a:solidFill>
            </a:endParaRPr>
          </a:p>
          <a:p>
            <a:pPr indent="-304800" lvl="0" marL="457200" rtl="0">
              <a:lnSpc>
                <a:spcPct val="115000"/>
              </a:lnSpc>
              <a:spcBef>
                <a:spcPts val="0"/>
              </a:spcBef>
              <a:spcAft>
                <a:spcPts val="0"/>
              </a:spcAft>
              <a:buClr>
                <a:srgbClr val="333333"/>
              </a:buClr>
              <a:buSzPts val="1200"/>
              <a:buChar char="-"/>
            </a:pPr>
            <a:r>
              <a:rPr lang="en" sz="1200">
                <a:solidFill>
                  <a:srgbClr val="333333"/>
                </a:solidFill>
              </a:rPr>
              <a:t>The risk to Canadians is low, as there are no reports of Zika-infected mosquitoes in Canada due to the cold climate </a:t>
            </a:r>
            <a:endParaRPr sz="1200">
              <a:solidFill>
                <a:srgbClr val="333333"/>
              </a:solidFill>
            </a:endParaRPr>
          </a:p>
          <a:p>
            <a:pPr indent="-304800" lvl="0" marL="457200" rtl="0">
              <a:lnSpc>
                <a:spcPct val="115000"/>
              </a:lnSpc>
              <a:spcBef>
                <a:spcPts val="0"/>
              </a:spcBef>
              <a:spcAft>
                <a:spcPts val="0"/>
              </a:spcAft>
              <a:buClr>
                <a:srgbClr val="333333"/>
              </a:buClr>
              <a:buSzPts val="1200"/>
              <a:buChar char="-"/>
            </a:pPr>
            <a:r>
              <a:rPr lang="en" sz="1200">
                <a:solidFill>
                  <a:srgbClr val="333333"/>
                </a:solidFill>
              </a:rPr>
              <a:t>25% of people infected with Zika will actually show physical symptoms (i.e. fever, fatigue, skin rash, etc.)</a:t>
            </a:r>
            <a:endParaRPr sz="1200">
              <a:solidFill>
                <a:srgbClr val="333333"/>
              </a:solidFill>
            </a:endParaRPr>
          </a:p>
          <a:p>
            <a:pPr indent="-304800" lvl="0" marL="457200" rtl="0">
              <a:lnSpc>
                <a:spcPct val="115000"/>
              </a:lnSpc>
              <a:spcBef>
                <a:spcPts val="0"/>
              </a:spcBef>
              <a:spcAft>
                <a:spcPts val="0"/>
              </a:spcAft>
              <a:buClr>
                <a:srgbClr val="333333"/>
              </a:buClr>
              <a:buSzPts val="1200"/>
              <a:buChar char="-"/>
            </a:pPr>
            <a:r>
              <a:rPr lang="en" sz="1200">
                <a:solidFill>
                  <a:srgbClr val="333333"/>
                </a:solidFill>
              </a:rPr>
              <a:t>A specific example is GBS, which has been shown in multiple studies to be associated with Zika infection. GBS is an autoimmune disorder that causes damage to nerve cells and eventual paralysis</a:t>
            </a:r>
            <a:endParaRPr sz="1200">
              <a:solidFill>
                <a:srgbClr val="333333"/>
              </a:solidFill>
            </a:endParaRPr>
          </a:p>
          <a:p>
            <a:pPr indent="-304800" lvl="0" marL="457200" rtl="0">
              <a:lnSpc>
                <a:spcPct val="115000"/>
              </a:lnSpc>
              <a:spcBef>
                <a:spcPts val="0"/>
              </a:spcBef>
              <a:spcAft>
                <a:spcPts val="0"/>
              </a:spcAft>
              <a:buClr>
                <a:srgbClr val="333333"/>
              </a:buClr>
              <a:buSzPts val="1200"/>
              <a:buChar char="-"/>
            </a:pPr>
            <a:r>
              <a:rPr lang="en" sz="1200">
                <a:solidFill>
                  <a:srgbClr val="333333"/>
                </a:solidFill>
              </a:rPr>
              <a:t>Pregnant women who are exposed to the Zika virus or women who conceive a child whilst infected put their fetus at risk for severe birth defects.</a:t>
            </a:r>
            <a:endParaRPr sz="1200">
              <a:solidFill>
                <a:srgbClr val="333333"/>
              </a:solidFill>
            </a:endParaRPr>
          </a:p>
          <a:p>
            <a:pPr indent="-304800" lvl="0" marL="457200" rtl="0">
              <a:lnSpc>
                <a:spcPct val="115000"/>
              </a:lnSpc>
              <a:spcBef>
                <a:spcPts val="0"/>
              </a:spcBef>
              <a:spcAft>
                <a:spcPts val="0"/>
              </a:spcAft>
              <a:buClr>
                <a:srgbClr val="333333"/>
              </a:buClr>
              <a:buSzPts val="1200"/>
              <a:buChar char="-"/>
            </a:pPr>
            <a:r>
              <a:rPr lang="en" sz="1200">
                <a:solidFill>
                  <a:srgbClr val="333333"/>
                </a:solidFill>
              </a:rPr>
              <a:t>Zika can remain in the blood for up to 1 week and in the semen up to 6 months</a:t>
            </a:r>
            <a:endParaRPr sz="1200">
              <a:solidFill>
                <a:srgbClr val="333333"/>
              </a:solidFill>
            </a:endParaRPr>
          </a:p>
          <a:p>
            <a:pPr indent="-304800" lvl="0" marL="457200" rtl="0">
              <a:lnSpc>
                <a:spcPct val="115000"/>
              </a:lnSpc>
              <a:spcBef>
                <a:spcPts val="0"/>
              </a:spcBef>
              <a:spcAft>
                <a:spcPts val="0"/>
              </a:spcAft>
              <a:buClr>
                <a:srgbClr val="333333"/>
              </a:buClr>
              <a:buSzPts val="1200"/>
              <a:buChar char="-"/>
            </a:pPr>
            <a:r>
              <a:rPr lang="en" sz="1200">
                <a:solidFill>
                  <a:srgbClr val="333333"/>
                </a:solidFill>
              </a:rPr>
              <a:t>There is no evidence that the virus will cause infections in a baby after the virus has cleared from the blood of an infected mother or cause a risk for future pregnancies </a:t>
            </a:r>
            <a:endParaRPr sz="1200">
              <a:solidFill>
                <a:srgbClr val="333333"/>
              </a:solidFill>
            </a:endParaRPr>
          </a:p>
          <a:p>
            <a:pPr indent="0" lvl="0" marL="0">
              <a:spcBef>
                <a:spcPts val="9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Retrieved </a:t>
            </a:r>
            <a:r>
              <a:rPr lang="en">
                <a:solidFill>
                  <a:schemeClr val="dk1"/>
                </a:solidFill>
              </a:rPr>
              <a:t>January 23 2018 </a:t>
            </a:r>
            <a:r>
              <a:rPr lang="en"/>
              <a:t>from </a:t>
            </a:r>
            <a:r>
              <a:rPr lang="en" u="sng">
                <a:solidFill>
                  <a:schemeClr val="hlink"/>
                </a:solidFill>
                <a:hlinkClick r:id="rId2"/>
              </a:rPr>
              <a:t>https://www.youtube.com/watch?v=4omfTbiB0kk</a:t>
            </a:r>
            <a:r>
              <a:rPr lang="en"/>
              <a:t> </a:t>
            </a:r>
            <a:endParaRPr/>
          </a:p>
          <a:p>
            <a:pPr indent="0" lvl="0" marL="0" rtl="0">
              <a:spcBef>
                <a:spcPts val="0"/>
              </a:spcBef>
              <a:spcAft>
                <a:spcPts val="0"/>
              </a:spcAft>
              <a:buNone/>
            </a:pPr>
            <a:r>
              <a:t/>
            </a:r>
            <a:endParaRPr/>
          </a:p>
          <a:p>
            <a:pPr indent="0" lvl="0" marL="0" rtl="0">
              <a:spcBef>
                <a:spcPts val="0"/>
              </a:spcBef>
              <a:spcAft>
                <a:spcPts val="0"/>
              </a:spcAft>
              <a:buNone/>
            </a:pPr>
            <a:r>
              <a:rPr lang="en"/>
              <a:t>*Stop playing at 1:40</a:t>
            </a:r>
            <a:endParaRPr/>
          </a:p>
          <a:p>
            <a:pPr indent="0" lvl="0" marL="0" rtl="0">
              <a:spcBef>
                <a:spcPts val="0"/>
              </a:spcBef>
              <a:spcAft>
                <a:spcPts val="0"/>
              </a:spcAft>
              <a:buNone/>
            </a:pPr>
            <a:r>
              <a:t/>
            </a:r>
            <a:endParaRPr/>
          </a:p>
          <a:p>
            <a:pPr indent="0" lvl="0" marL="0" rtl="0">
              <a:spcBef>
                <a:spcPts val="0"/>
              </a:spcBef>
              <a:spcAft>
                <a:spcPts val="0"/>
              </a:spcAft>
              <a:buNone/>
            </a:pPr>
            <a:r>
              <a:rPr lang="en"/>
              <a:t>“Gee-on bar-eh”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Large Zika outbreak in the French Polynesia between 2013-2014 with 42 individuals presenting with GBS</a:t>
            </a:r>
            <a:endParaRPr/>
          </a:p>
          <a:p>
            <a:pPr indent="-317500" lvl="0" marL="457200" rtl="0">
              <a:spcBef>
                <a:spcPts val="0"/>
              </a:spcBef>
              <a:spcAft>
                <a:spcPts val="0"/>
              </a:spcAft>
              <a:buSzPts val="1400"/>
              <a:buChar char="-"/>
            </a:pPr>
            <a:r>
              <a:rPr lang="en"/>
              <a:t>These researchers state that this was one of the first direct associations of GBS with the Zika virus</a:t>
            </a:r>
            <a:endParaRPr/>
          </a:p>
          <a:p>
            <a:pPr indent="-317500" lvl="0" marL="457200" rtl="0">
              <a:spcBef>
                <a:spcPts val="0"/>
              </a:spcBef>
              <a:spcAft>
                <a:spcPts val="0"/>
              </a:spcAft>
              <a:buSzPts val="1400"/>
              <a:buChar char="-"/>
            </a:pPr>
            <a:r>
              <a:rPr lang="en"/>
              <a:t>They hypothesized that Zika virus infection is a risk factor for the development of GBS</a:t>
            </a:r>
            <a:endParaRPr/>
          </a:p>
          <a:p>
            <a:pPr indent="-317500" lvl="0" marL="457200" rtl="0">
              <a:spcBef>
                <a:spcPts val="0"/>
              </a:spcBef>
              <a:spcAft>
                <a:spcPts val="0"/>
              </a:spcAft>
              <a:buSzPts val="1400"/>
              <a:buChar char="-"/>
            </a:pPr>
            <a:r>
              <a:rPr lang="en"/>
              <a:t>Took blood samples from patients at a hospital in Polynesia at this time who were and were not diagnosed with GBS (control)</a:t>
            </a:r>
            <a:endParaRPr/>
          </a:p>
          <a:p>
            <a:pPr indent="-317500" lvl="0" marL="457200" rtl="0">
              <a:spcBef>
                <a:spcPts val="0"/>
              </a:spcBef>
              <a:spcAft>
                <a:spcPts val="0"/>
              </a:spcAft>
              <a:buSzPts val="1400"/>
              <a:buChar char="-"/>
            </a:pPr>
            <a:r>
              <a:rPr lang="en"/>
              <a:t>Used various techniques to detect antibodies against Zika virus in these patients</a:t>
            </a:r>
            <a:endParaRPr/>
          </a:p>
          <a:p>
            <a:pPr indent="-317500" lvl="0" marL="457200" rtl="0">
              <a:spcBef>
                <a:spcPts val="0"/>
              </a:spcBef>
              <a:spcAft>
                <a:spcPts val="0"/>
              </a:spcAft>
              <a:buSzPts val="1400"/>
              <a:buChar char="-"/>
            </a:pPr>
            <a:r>
              <a:rPr lang="en"/>
              <a:t>Found that previous </a:t>
            </a:r>
            <a:r>
              <a:rPr lang="en"/>
              <a:t>occurrence</a:t>
            </a:r>
            <a:r>
              <a:rPr lang="en"/>
              <a:t> of zika virus infection (as indicated by the presence of zika antibodies) was shown for 98% of patients in the GBS group compared to 36% in the control group (p&lt;0.0001)</a:t>
            </a:r>
            <a:endParaRPr/>
          </a:p>
          <a:p>
            <a:pPr indent="-317500" lvl="0" marL="457200" rtl="0">
              <a:spcBef>
                <a:spcPts val="0"/>
              </a:spcBef>
              <a:spcAft>
                <a:spcPts val="0"/>
              </a:spcAft>
              <a:buSzPts val="1400"/>
              <a:buChar char="-"/>
            </a:pPr>
            <a:r>
              <a:rPr lang="en"/>
              <a:t>In addition, a neutralizing response (ie. protection against subsequent zika infection) against zika virus was seen in 100% of the GBS patients and 56% in the control group (p&lt;0.0001)</a:t>
            </a:r>
            <a:endParaRPr/>
          </a:p>
          <a:p>
            <a:pPr indent="-317500" lvl="0" marL="457200" rtl="0">
              <a:spcBef>
                <a:spcPts val="0"/>
              </a:spcBef>
              <a:spcAft>
                <a:spcPts val="0"/>
              </a:spcAft>
              <a:buSzPts val="1400"/>
              <a:buChar char="-"/>
            </a:pPr>
            <a:r>
              <a:rPr lang="en"/>
              <a:t>The authors therefore exhibit a clear relationship between Zika and GBS</a:t>
            </a:r>
            <a:endParaRPr/>
          </a:p>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A case study published in the New England Journal of Medicine described a case of a pregnant woman infected with Zika virus</a:t>
            </a:r>
            <a:endParaRPr/>
          </a:p>
          <a:p>
            <a:pPr indent="-317500" lvl="0" marL="457200" rtl="0">
              <a:spcBef>
                <a:spcPts val="0"/>
              </a:spcBef>
              <a:spcAft>
                <a:spcPts val="0"/>
              </a:spcAft>
              <a:buSzPts val="1400"/>
              <a:buChar char="-"/>
            </a:pPr>
            <a:r>
              <a:rPr lang="en"/>
              <a:t>The mother requested termination of the pregnancy after </a:t>
            </a:r>
            <a:r>
              <a:rPr lang="en"/>
              <a:t>ultrasonography</a:t>
            </a:r>
            <a:r>
              <a:rPr lang="en"/>
              <a:t> confirmed severe microcephaly with calcifications in the fetal brain and placenta</a:t>
            </a:r>
            <a:endParaRPr/>
          </a:p>
          <a:p>
            <a:pPr indent="-317500" lvl="0" marL="457200" rtl="0">
              <a:spcBef>
                <a:spcPts val="0"/>
              </a:spcBef>
              <a:spcAft>
                <a:spcPts val="0"/>
              </a:spcAft>
              <a:buSzPts val="1400"/>
              <a:buChar char="-"/>
            </a:pPr>
            <a:r>
              <a:rPr lang="en"/>
              <a:t>The fetus’ head circumference was 26cm (1st percentile) at 32 weeks when the pregnancy was terminated - microcephaly is anything less than the 3rd percentile (CDC)</a:t>
            </a:r>
            <a:endParaRPr/>
          </a:p>
          <a:p>
            <a:pPr indent="-317500" lvl="0" marL="457200" rtl="0">
              <a:spcBef>
                <a:spcPts val="0"/>
              </a:spcBef>
              <a:spcAft>
                <a:spcPts val="0"/>
              </a:spcAft>
              <a:buSzPts val="1400"/>
              <a:buChar char="-"/>
            </a:pPr>
            <a:r>
              <a:rPr lang="en"/>
              <a:t>This images are of an autopsy of the fetal brain</a:t>
            </a:r>
            <a:endParaRPr/>
          </a:p>
          <a:p>
            <a:pPr indent="-317500" lvl="0" marL="457200" rtl="0">
              <a:spcBef>
                <a:spcPts val="0"/>
              </a:spcBef>
              <a:spcAft>
                <a:spcPts val="0"/>
              </a:spcAft>
              <a:buSzPts val="1400"/>
              <a:buChar char="-"/>
            </a:pPr>
            <a:r>
              <a:rPr lang="en"/>
              <a:t>Panel C: Black whole arrows show white calcifications and almost complete loss of gyration of the cortex. Black arrowheads show open sylvian fissures. Asterix show poorly delineated basal ganglia</a:t>
            </a:r>
            <a:endParaRPr/>
          </a:p>
          <a:p>
            <a:pPr indent="-317500" lvl="0" marL="457200">
              <a:spcBef>
                <a:spcPts val="0"/>
              </a:spcBef>
              <a:spcAft>
                <a:spcPts val="0"/>
              </a:spcAft>
              <a:buSzPts val="1400"/>
              <a:buChar char="-"/>
            </a:pPr>
            <a:r>
              <a:rPr lang="en"/>
              <a:t>Panel D: White arrowheads show dilated lateral ventricles with the left one actual collapsed. Black Astrix shows thalami that are actually well developed. White astrix shows developed left hippocampus but you can see that the contralateral structure failed to develop on the other side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Electron microscopy of ultrathin sections of the fetal brain and staining of the virus</a:t>
            </a:r>
            <a:endParaRPr/>
          </a:p>
          <a:p>
            <a:pPr indent="-317500" lvl="0" marL="457200" rtl="0">
              <a:spcBef>
                <a:spcPts val="0"/>
              </a:spcBef>
              <a:spcAft>
                <a:spcPts val="0"/>
              </a:spcAft>
              <a:buSzPts val="1400"/>
              <a:buChar char="-"/>
            </a:pPr>
            <a:r>
              <a:rPr lang="en"/>
              <a:t>Panel A shows damaged brain cells and cellular remains along with clusters of virions</a:t>
            </a:r>
            <a:endParaRPr/>
          </a:p>
          <a:p>
            <a:pPr indent="-317500" lvl="0" marL="457200" rtl="0">
              <a:spcBef>
                <a:spcPts val="0"/>
              </a:spcBef>
              <a:spcAft>
                <a:spcPts val="0"/>
              </a:spcAft>
              <a:buSzPts val="1400"/>
              <a:buChar char="-"/>
            </a:pPr>
            <a:r>
              <a:rPr lang="en"/>
              <a:t>Panel B is a magnified image of Panel A, you can clearly see the Zika virion clusters</a:t>
            </a:r>
            <a:endParaRPr/>
          </a:p>
          <a:p>
            <a:pPr indent="-317500" lvl="0" marL="457200" rtl="0">
              <a:spcBef>
                <a:spcPts val="0"/>
              </a:spcBef>
              <a:spcAft>
                <a:spcPts val="0"/>
              </a:spcAft>
              <a:buSzPts val="1400"/>
              <a:buChar char="-"/>
            </a:pPr>
            <a:r>
              <a:rPr lang="en"/>
              <a:t>Panel C is further showing the viral particles with arrows pointing to bright interiors that indicate viral replication </a:t>
            </a:r>
            <a:endParaRPr/>
          </a:p>
          <a:p>
            <a:pPr indent="-317500" lvl="0" marL="457200" rtl="0">
              <a:spcBef>
                <a:spcPts val="0"/>
              </a:spcBef>
              <a:spcAft>
                <a:spcPts val="0"/>
              </a:spcAft>
              <a:buSzPts val="1400"/>
              <a:buChar char="-"/>
            </a:pPr>
            <a:r>
              <a:rPr lang="en"/>
              <a:t>Panel D is a negative staining of the virion showing morphological features consistent with the zika virus</a:t>
            </a:r>
            <a:endParaRPr/>
          </a:p>
          <a:p>
            <a:pPr indent="-317500" lvl="0" marL="457200" rtl="0">
              <a:spcBef>
                <a:spcPts val="0"/>
              </a:spcBef>
              <a:spcAft>
                <a:spcPts val="0"/>
              </a:spcAft>
              <a:buSzPts val="1400"/>
              <a:buChar char="-"/>
            </a:pPr>
            <a:r>
              <a:rPr lang="en"/>
              <a:t>Stained</a:t>
            </a:r>
            <a:r>
              <a:rPr lang="en"/>
              <a:t> with uranyl acetate and lead citrate</a:t>
            </a:r>
            <a:endParaRPr/>
          </a:p>
          <a:p>
            <a:pPr indent="-317500" lvl="0" marL="457200" rtl="0">
              <a:spcBef>
                <a:spcPts val="0"/>
              </a:spcBef>
              <a:spcAft>
                <a:spcPts val="0"/>
              </a:spcAft>
              <a:buSzPts val="1400"/>
              <a:buChar char="-"/>
            </a:pPr>
            <a:r>
              <a:rPr b="1" lang="en" sz="1200">
                <a:solidFill>
                  <a:srgbClr val="222222"/>
                </a:solidFill>
                <a:highlight>
                  <a:srgbClr val="FFFFFF"/>
                </a:highlight>
              </a:rPr>
              <a:t>Negative staining</a:t>
            </a:r>
            <a:r>
              <a:rPr lang="en" sz="1200">
                <a:solidFill>
                  <a:srgbClr val="222222"/>
                </a:solidFill>
                <a:highlight>
                  <a:srgbClr val="FFFFFF"/>
                </a:highlight>
              </a:rPr>
              <a:t> is an established method, often used in diagnostic microscopy, for contrasting a thin specimen with an optically opaque fluid. In this technique, the background is stained, leaving the actual specimen untouched, and thus visible.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The #1 precaution for women who are pregnant is not to travel to areas infected by zika virus (areas with documented or likely zika transmission)</a:t>
            </a:r>
            <a:endParaRPr/>
          </a:p>
          <a:p>
            <a:pPr indent="-317500" lvl="0" marL="457200">
              <a:spcBef>
                <a:spcPts val="0"/>
              </a:spcBef>
              <a:spcAft>
                <a:spcPts val="0"/>
              </a:spcAft>
              <a:buSzPts val="1400"/>
              <a:buChar char="-"/>
            </a:pPr>
            <a:r>
              <a:rPr lang="en"/>
              <a:t>If an individual does travel to an area or their partner travels to an area, they must take precautionary steps and use recommended prevention strategies.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a:spcBef>
                <a:spcPts val="0"/>
              </a:spcBef>
              <a:spcAft>
                <a:spcPts val="0"/>
              </a:spcAft>
              <a:buClr>
                <a:schemeClr val="dk1"/>
              </a:buClr>
              <a:buSzPts val="1000"/>
              <a:buChar char="-"/>
            </a:pPr>
            <a:r>
              <a:rPr lang="en" sz="1000">
                <a:solidFill>
                  <a:schemeClr val="dk1"/>
                </a:solidFill>
              </a:rPr>
              <a:t>No vaccine, so global health organizations and world governments have been advocating the implementation of several prevention methods to protect against Zika</a:t>
            </a:r>
            <a:endParaRPr sz="1000">
              <a:solidFill>
                <a:schemeClr val="dk1"/>
              </a:solidFill>
            </a:endParaRPr>
          </a:p>
          <a:p>
            <a:pPr indent="0" lvl="0" marL="0">
              <a:spcBef>
                <a:spcPts val="0"/>
              </a:spcBef>
              <a:spcAft>
                <a:spcPts val="0"/>
              </a:spcAft>
              <a:buNone/>
            </a:pPr>
            <a:r>
              <a:rPr lang="en" sz="1000">
                <a:solidFill>
                  <a:schemeClr val="dk1"/>
                </a:solidFill>
              </a:rPr>
              <a:t> </a:t>
            </a:r>
            <a:endParaRPr sz="1000">
              <a:solidFill>
                <a:schemeClr val="dk1"/>
              </a:solidFill>
            </a:endParaRPr>
          </a:p>
          <a:p>
            <a:pPr indent="0" lvl="0" marL="0">
              <a:spcBef>
                <a:spcPts val="0"/>
              </a:spcBef>
              <a:spcAft>
                <a:spcPts val="0"/>
              </a:spcAft>
              <a:buNone/>
            </a:pPr>
            <a:r>
              <a:rPr lang="en" sz="1000">
                <a:solidFill>
                  <a:schemeClr val="dk1"/>
                </a:solidFill>
              </a:rPr>
              <a:t>To protect against mosquitoes:</a:t>
            </a:r>
            <a:endParaRPr sz="1000">
              <a:solidFill>
                <a:schemeClr val="dk1"/>
              </a:solidFill>
            </a:endParaRPr>
          </a:p>
          <a:p>
            <a:pPr indent="-292100" lvl="0" marL="457200">
              <a:spcBef>
                <a:spcPts val="0"/>
              </a:spcBef>
              <a:spcAft>
                <a:spcPts val="0"/>
              </a:spcAft>
              <a:buClr>
                <a:schemeClr val="dk1"/>
              </a:buClr>
              <a:buSzPts val="1000"/>
              <a:buChar char="-"/>
            </a:pPr>
            <a:r>
              <a:rPr lang="en" sz="1000">
                <a:solidFill>
                  <a:schemeClr val="dk1"/>
                </a:solidFill>
              </a:rPr>
              <a:t>Wear light coloured clothes that cover most of the body</a:t>
            </a:r>
            <a:endParaRPr sz="1000">
              <a:solidFill>
                <a:schemeClr val="dk1"/>
              </a:solidFill>
            </a:endParaRPr>
          </a:p>
          <a:p>
            <a:pPr indent="-292100" lvl="0" marL="457200">
              <a:spcBef>
                <a:spcPts val="0"/>
              </a:spcBef>
              <a:spcAft>
                <a:spcPts val="0"/>
              </a:spcAft>
              <a:buClr>
                <a:schemeClr val="dk1"/>
              </a:buClr>
              <a:buSzPts val="1000"/>
              <a:buChar char="-"/>
            </a:pPr>
            <a:r>
              <a:rPr lang="en" sz="1000">
                <a:solidFill>
                  <a:schemeClr val="dk1"/>
                </a:solidFill>
              </a:rPr>
              <a:t>Treat clothing with permethrin (medication, infesticide)</a:t>
            </a:r>
            <a:endParaRPr sz="1000">
              <a:solidFill>
                <a:schemeClr val="dk1"/>
              </a:solidFill>
            </a:endParaRPr>
          </a:p>
          <a:p>
            <a:pPr indent="-292100" lvl="0" marL="457200">
              <a:spcBef>
                <a:spcPts val="0"/>
              </a:spcBef>
              <a:spcAft>
                <a:spcPts val="0"/>
              </a:spcAft>
              <a:buClr>
                <a:schemeClr val="dk1"/>
              </a:buClr>
              <a:buSzPts val="1000"/>
              <a:buChar char="-"/>
            </a:pPr>
            <a:r>
              <a:rPr lang="en" sz="1000">
                <a:solidFill>
                  <a:schemeClr val="dk1"/>
                </a:solidFill>
              </a:rPr>
              <a:t>Continue to use insect repellent after returning from Zika active region</a:t>
            </a:r>
            <a:endParaRPr sz="1000">
              <a:solidFill>
                <a:schemeClr val="dk1"/>
              </a:solidFill>
            </a:endParaRPr>
          </a:p>
          <a:p>
            <a:pPr indent="-292100" lvl="0" marL="457200" rtl="0">
              <a:spcBef>
                <a:spcPts val="0"/>
              </a:spcBef>
              <a:spcAft>
                <a:spcPts val="0"/>
              </a:spcAft>
              <a:buClr>
                <a:schemeClr val="dk1"/>
              </a:buClr>
              <a:buSzPts val="1000"/>
              <a:buChar char="-"/>
            </a:pPr>
            <a:r>
              <a:rPr lang="en" sz="1000">
                <a:solidFill>
                  <a:schemeClr val="dk1"/>
                </a:solidFill>
              </a:rPr>
              <a:t>Try to find insect repellents with DEET, IR3535 or icaridin</a:t>
            </a:r>
            <a:endParaRPr sz="1000">
              <a:solidFill>
                <a:schemeClr val="dk1"/>
              </a:solidFill>
            </a:endParaRPr>
          </a:p>
          <a:p>
            <a:pPr indent="-292100" lvl="0" marL="457200" rtl="0">
              <a:spcBef>
                <a:spcPts val="0"/>
              </a:spcBef>
              <a:spcAft>
                <a:spcPts val="0"/>
              </a:spcAft>
              <a:buClr>
                <a:schemeClr val="dk1"/>
              </a:buClr>
              <a:buSzPts val="1000"/>
              <a:buChar char="-"/>
            </a:pPr>
            <a:r>
              <a:rPr lang="en" sz="1000">
                <a:solidFill>
                  <a:schemeClr val="dk1"/>
                </a:solidFill>
              </a:rPr>
              <a:t>Use physical barriers like mosquito nets and window screens</a:t>
            </a:r>
            <a:endParaRPr sz="1000">
              <a:solidFill>
                <a:schemeClr val="dk1"/>
              </a:solidFill>
            </a:endParaRPr>
          </a:p>
          <a:p>
            <a:pPr indent="-292100" lvl="0" marL="457200" rtl="0">
              <a:spcBef>
                <a:spcPts val="0"/>
              </a:spcBef>
              <a:spcAft>
                <a:spcPts val="0"/>
              </a:spcAft>
              <a:buClr>
                <a:schemeClr val="dk1"/>
              </a:buClr>
              <a:buSzPts val="1000"/>
              <a:buChar char="-"/>
            </a:pPr>
            <a:r>
              <a:rPr lang="en" sz="1000">
                <a:solidFill>
                  <a:schemeClr val="dk1"/>
                </a:solidFill>
              </a:rPr>
              <a:t>If doors and windows do not have screens, keep them closed as much as possible</a:t>
            </a:r>
            <a:endParaRPr sz="1000">
              <a:solidFill>
                <a:schemeClr val="dk1"/>
              </a:solidFill>
            </a:endParaRPr>
          </a:p>
          <a:p>
            <a:pPr indent="-292100" lvl="0" marL="457200" rtl="0">
              <a:spcBef>
                <a:spcPts val="0"/>
              </a:spcBef>
              <a:spcAft>
                <a:spcPts val="0"/>
              </a:spcAft>
              <a:buClr>
                <a:schemeClr val="dk1"/>
              </a:buClr>
              <a:buSzPts val="1000"/>
              <a:buChar char="-"/>
            </a:pPr>
            <a:r>
              <a:rPr lang="en" sz="1000">
                <a:solidFill>
                  <a:schemeClr val="dk1"/>
                </a:solidFill>
              </a:rPr>
              <a:t>Clean out potential breeding grounds for mosquitoes around the house (e.g. old tyres in garage, gutters, etc.)</a:t>
            </a:r>
            <a:endParaRPr sz="1000">
              <a:solidFill>
                <a:schemeClr val="dk1"/>
              </a:solidFill>
            </a:endParaRPr>
          </a:p>
          <a:p>
            <a:pPr indent="0" lvl="0" marL="0">
              <a:spcBef>
                <a:spcPts val="0"/>
              </a:spcBef>
              <a:spcAft>
                <a:spcPts val="0"/>
              </a:spcAft>
              <a:buNone/>
            </a:pPr>
            <a:r>
              <a:t/>
            </a:r>
            <a:endParaRPr sz="1000">
              <a:solidFill>
                <a:schemeClr val="dk1"/>
              </a:solidFill>
            </a:endParaRPr>
          </a:p>
          <a:p>
            <a:pPr indent="0" lvl="0" marL="0">
              <a:spcBef>
                <a:spcPts val="0"/>
              </a:spcBef>
              <a:spcAft>
                <a:spcPts val="0"/>
              </a:spcAft>
              <a:buClr>
                <a:schemeClr val="dk1"/>
              </a:buClr>
              <a:buSzPts val="1100"/>
              <a:buFont typeface="Arial"/>
              <a:buNone/>
            </a:pPr>
            <a:r>
              <a:rPr lang="en" sz="1000">
                <a:solidFill>
                  <a:schemeClr val="dk1"/>
                </a:solidFill>
              </a:rPr>
              <a:t>Photo source: https://blogs.cdc.gov/publichealthmatters/2016/02/5-things-you-really-need-to-know-about-zika/</a:t>
            </a:r>
            <a:endParaRPr sz="1000">
              <a:solidFill>
                <a:schemeClr val="dk1"/>
              </a:solidFill>
            </a:endParaRPr>
          </a:p>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457200" rtl="0">
              <a:lnSpc>
                <a:spcPct val="115000"/>
              </a:lnSpc>
              <a:spcBef>
                <a:spcPts val="0"/>
              </a:spcBef>
              <a:spcAft>
                <a:spcPts val="0"/>
              </a:spcAft>
              <a:buNone/>
            </a:pPr>
            <a:r>
              <a:rPr lang="en" sz="1000">
                <a:solidFill>
                  <a:schemeClr val="dk1"/>
                </a:solidFill>
              </a:rPr>
              <a:t>Depends on the sex of the individual and whether they have been to a Zika active region</a:t>
            </a:r>
            <a:endParaRPr sz="1000">
              <a:solidFill>
                <a:schemeClr val="dk1"/>
              </a:solidFill>
            </a:endParaRPr>
          </a:p>
          <a:p>
            <a:pPr indent="-292100" lvl="0" marL="457200" rtl="0">
              <a:lnSpc>
                <a:spcPct val="115000"/>
              </a:lnSpc>
              <a:spcBef>
                <a:spcPts val="0"/>
              </a:spcBef>
              <a:spcAft>
                <a:spcPts val="0"/>
              </a:spcAft>
              <a:buClr>
                <a:schemeClr val="dk1"/>
              </a:buClr>
              <a:buSzPts val="1000"/>
              <a:buChar char="-"/>
            </a:pPr>
            <a:r>
              <a:rPr lang="en" sz="1000">
                <a:solidFill>
                  <a:schemeClr val="dk1"/>
                </a:solidFill>
              </a:rPr>
              <a:t>For women returning from active Zika region:</a:t>
            </a:r>
            <a:endParaRPr sz="1000">
              <a:solidFill>
                <a:schemeClr val="dk1"/>
              </a:solidFill>
            </a:endParaRPr>
          </a:p>
          <a:p>
            <a:pPr indent="-292100" lvl="0" marL="457200" rtl="0">
              <a:lnSpc>
                <a:spcPct val="115000"/>
              </a:lnSpc>
              <a:spcBef>
                <a:spcPts val="0"/>
              </a:spcBef>
              <a:spcAft>
                <a:spcPts val="0"/>
              </a:spcAft>
              <a:buClr>
                <a:schemeClr val="dk1"/>
              </a:buClr>
              <a:buSzPts val="1000"/>
              <a:buChar char="-"/>
            </a:pPr>
            <a:r>
              <a:rPr lang="en" sz="1000">
                <a:solidFill>
                  <a:schemeClr val="dk1"/>
                </a:solidFill>
              </a:rPr>
              <a:t>Wait 8 weeks before trying to conceive a child with your partner</a:t>
            </a:r>
            <a:endParaRPr sz="1000">
              <a:solidFill>
                <a:schemeClr val="dk1"/>
              </a:solidFill>
            </a:endParaRPr>
          </a:p>
          <a:p>
            <a:pPr indent="-292100" lvl="0" marL="457200" rtl="0">
              <a:lnSpc>
                <a:spcPct val="115000"/>
              </a:lnSpc>
              <a:spcBef>
                <a:spcPts val="0"/>
              </a:spcBef>
              <a:spcAft>
                <a:spcPts val="0"/>
              </a:spcAft>
              <a:buClr>
                <a:schemeClr val="dk1"/>
              </a:buClr>
              <a:buSzPts val="1000"/>
              <a:buChar char="-"/>
            </a:pPr>
            <a:r>
              <a:rPr lang="en" sz="1000">
                <a:solidFill>
                  <a:schemeClr val="dk1"/>
                </a:solidFill>
              </a:rPr>
              <a:t>Use condoms and other appropriate contraceptives or abstain from sex for 8 weeks</a:t>
            </a:r>
            <a:endParaRPr sz="1000">
              <a:solidFill>
                <a:schemeClr val="dk1"/>
              </a:solidFill>
            </a:endParaRPr>
          </a:p>
          <a:p>
            <a:pPr indent="0" lvl="0" marL="0" rtl="0">
              <a:lnSpc>
                <a:spcPct val="115000"/>
              </a:lnSpc>
              <a:spcBef>
                <a:spcPts val="0"/>
              </a:spcBef>
              <a:spcAft>
                <a:spcPts val="0"/>
              </a:spcAft>
              <a:buNone/>
            </a:pPr>
            <a:r>
              <a:t/>
            </a:r>
            <a:endParaRPr sz="1000">
              <a:solidFill>
                <a:schemeClr val="dk1"/>
              </a:solidFill>
            </a:endParaRPr>
          </a:p>
          <a:p>
            <a:pPr indent="-292100" lvl="0" marL="457200" rtl="0">
              <a:lnSpc>
                <a:spcPct val="115000"/>
              </a:lnSpc>
              <a:spcBef>
                <a:spcPts val="0"/>
              </a:spcBef>
              <a:spcAft>
                <a:spcPts val="0"/>
              </a:spcAft>
              <a:buClr>
                <a:schemeClr val="dk1"/>
              </a:buClr>
              <a:buSzPts val="1000"/>
              <a:buChar char="-"/>
            </a:pPr>
            <a:r>
              <a:rPr lang="en" sz="1000">
                <a:solidFill>
                  <a:schemeClr val="dk1"/>
                </a:solidFill>
              </a:rPr>
              <a:t>For men returning from active Zika region:</a:t>
            </a:r>
            <a:endParaRPr sz="1000">
              <a:solidFill>
                <a:schemeClr val="dk1"/>
              </a:solidFill>
            </a:endParaRPr>
          </a:p>
          <a:p>
            <a:pPr indent="-292100" lvl="0" marL="457200" rtl="0">
              <a:lnSpc>
                <a:spcPct val="115000"/>
              </a:lnSpc>
              <a:spcBef>
                <a:spcPts val="0"/>
              </a:spcBef>
              <a:spcAft>
                <a:spcPts val="0"/>
              </a:spcAft>
              <a:buClr>
                <a:schemeClr val="dk1"/>
              </a:buClr>
              <a:buSzPts val="1000"/>
              <a:buChar char="-"/>
            </a:pPr>
            <a:r>
              <a:rPr lang="en" sz="1000">
                <a:solidFill>
                  <a:schemeClr val="dk1"/>
                </a:solidFill>
              </a:rPr>
              <a:t>Wait 6 months before trying to conceive a child with your partner</a:t>
            </a:r>
            <a:endParaRPr sz="1000">
              <a:solidFill>
                <a:schemeClr val="dk1"/>
              </a:solidFill>
            </a:endParaRPr>
          </a:p>
          <a:p>
            <a:pPr indent="-292100" lvl="0" marL="457200" rtl="0">
              <a:lnSpc>
                <a:spcPct val="115000"/>
              </a:lnSpc>
              <a:spcBef>
                <a:spcPts val="0"/>
              </a:spcBef>
              <a:spcAft>
                <a:spcPts val="0"/>
              </a:spcAft>
              <a:buClr>
                <a:schemeClr val="dk1"/>
              </a:buClr>
              <a:buSzPts val="1000"/>
              <a:buChar char="-"/>
            </a:pPr>
            <a:r>
              <a:rPr lang="en" sz="1000">
                <a:solidFill>
                  <a:schemeClr val="dk1"/>
                </a:solidFill>
              </a:rPr>
              <a:t>Use condoms and implement other safe sex practices for 6 months </a:t>
            </a:r>
            <a:endParaRPr sz="1000">
              <a:solidFill>
                <a:schemeClr val="dk1"/>
              </a:solidFill>
            </a:endParaRPr>
          </a:p>
          <a:p>
            <a:pPr indent="0" lvl="0" marL="0">
              <a:spcBef>
                <a:spcPts val="0"/>
              </a:spcBef>
              <a:spcAft>
                <a:spcPts val="0"/>
              </a:spcAft>
              <a:buNone/>
            </a:pPr>
            <a:r>
              <a:t/>
            </a:r>
            <a:endParaRPr sz="1000">
              <a:solidFill>
                <a:schemeClr val="dk1"/>
              </a:solidFill>
            </a:endParaRPr>
          </a:p>
          <a:p>
            <a:pPr indent="0" lvl="0" marL="0">
              <a:spcBef>
                <a:spcPts val="0"/>
              </a:spcBef>
              <a:spcAft>
                <a:spcPts val="0"/>
              </a:spcAft>
              <a:buClr>
                <a:schemeClr val="dk1"/>
              </a:buClr>
              <a:buSzPts val="1100"/>
              <a:buFont typeface="Arial"/>
              <a:buNone/>
            </a:pPr>
            <a:r>
              <a:rPr lang="en" sz="1000">
                <a:solidFill>
                  <a:schemeClr val="dk1"/>
                </a:solidFill>
              </a:rPr>
              <a:t>Photo source: https://www.cdc.gov/hiv/basics/prevention.html</a:t>
            </a:r>
            <a:endParaRPr sz="1000">
              <a:solidFill>
                <a:schemeClr val="dk1"/>
              </a:solidFill>
            </a:endParaRPr>
          </a:p>
          <a:p>
            <a:pPr indent="0" lvl="0" marL="0" rtl="0">
              <a:spcBef>
                <a:spcPts val="0"/>
              </a:spcBef>
              <a:spcAft>
                <a:spcPts val="0"/>
              </a:spcAft>
              <a:buNone/>
            </a:pPr>
            <a:r>
              <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Information</a:t>
            </a:r>
            <a:endParaRPr/>
          </a:p>
          <a:p>
            <a:pPr indent="-298450" lvl="0" marL="457200" rtl="0">
              <a:lnSpc>
                <a:spcPct val="115000"/>
              </a:lnSpc>
              <a:spcBef>
                <a:spcPts val="0"/>
              </a:spcBef>
              <a:spcAft>
                <a:spcPts val="0"/>
              </a:spcAft>
              <a:buClr>
                <a:schemeClr val="dk1"/>
              </a:buClr>
              <a:buSzPts val="1100"/>
              <a:buChar char="-"/>
            </a:pPr>
            <a:r>
              <a:rPr lang="en" sz="700">
                <a:solidFill>
                  <a:schemeClr val="dk1"/>
                </a:solidFill>
                <a:latin typeface="Times New Roman"/>
                <a:ea typeface="Times New Roman"/>
                <a:cs typeface="Times New Roman"/>
                <a:sym typeface="Times New Roman"/>
              </a:rPr>
              <a:t> </a:t>
            </a:r>
            <a:r>
              <a:rPr lang="en">
                <a:solidFill>
                  <a:schemeClr val="dk1"/>
                </a:solidFill>
              </a:rPr>
              <a:t>ZIKV was first discovered among rhesus monkeys in Uganda some 70 years ago and the first ever recorded human case was in 1952</a:t>
            </a:r>
            <a:endParaRPr>
              <a:solidFill>
                <a:schemeClr val="dk1"/>
              </a:solidFill>
            </a:endParaRPr>
          </a:p>
          <a:p>
            <a:pPr indent="-298450" lvl="0" marL="457200" rtl="0">
              <a:lnSpc>
                <a:spcPct val="115000"/>
              </a:lnSpc>
              <a:spcBef>
                <a:spcPts val="0"/>
              </a:spcBef>
              <a:spcAft>
                <a:spcPts val="0"/>
              </a:spcAft>
              <a:buClr>
                <a:schemeClr val="dk1"/>
              </a:buClr>
              <a:buSzPts val="1100"/>
              <a:buChar char="-"/>
            </a:pPr>
            <a:r>
              <a:rPr lang="en">
                <a:solidFill>
                  <a:schemeClr val="dk1"/>
                </a:solidFill>
              </a:rPr>
              <a:t>ZIKV is an arborvirus, belonging to the flaviviridae family, it is closely related to Dengue virus, yellow fever and Japanese encephalitis virus</a:t>
            </a:r>
            <a:endParaRPr/>
          </a:p>
          <a:p>
            <a:pPr indent="-298450" lvl="0" marL="457200" rtl="0">
              <a:lnSpc>
                <a:spcPct val="115000"/>
              </a:lnSpc>
              <a:spcBef>
                <a:spcPts val="0"/>
              </a:spcBef>
              <a:spcAft>
                <a:spcPts val="0"/>
              </a:spcAft>
              <a:buClr>
                <a:schemeClr val="dk1"/>
              </a:buClr>
              <a:buSzPts val="1100"/>
              <a:buChar char="-"/>
            </a:pPr>
            <a:r>
              <a:rPr lang="en">
                <a:solidFill>
                  <a:schemeClr val="dk1"/>
                </a:solidFill>
              </a:rPr>
              <a:t>ZIKV has two major geographical lineages, African (primates) and Asian (humans alone) lineages.</a:t>
            </a:r>
            <a:endParaRPr>
              <a:solidFill>
                <a:schemeClr val="dk1"/>
              </a:solidFill>
            </a:endParaRPr>
          </a:p>
          <a:p>
            <a:pPr indent="-317500" lvl="0" marL="457200" rtl="0">
              <a:lnSpc>
                <a:spcPct val="115000"/>
              </a:lnSpc>
              <a:spcBef>
                <a:spcPts val="0"/>
              </a:spcBef>
              <a:spcAft>
                <a:spcPts val="0"/>
              </a:spcAft>
              <a:buSzPts val="1400"/>
              <a:buChar char="-"/>
            </a:pPr>
            <a:r>
              <a:rPr lang="en">
                <a:solidFill>
                  <a:schemeClr val="dk1"/>
                </a:solidFill>
              </a:rPr>
              <a:t>The African ZIKV is characterised by a life cycle that predominantly resides in apes with the occasional human host</a:t>
            </a:r>
            <a:endParaRPr>
              <a:solidFill>
                <a:schemeClr val="dk1"/>
              </a:solidFill>
            </a:endParaRPr>
          </a:p>
          <a:p>
            <a:pPr indent="-298450" lvl="0" marL="457200" rtl="0">
              <a:lnSpc>
                <a:spcPct val="115000"/>
              </a:lnSpc>
              <a:spcBef>
                <a:spcPts val="0"/>
              </a:spcBef>
              <a:spcAft>
                <a:spcPts val="0"/>
              </a:spcAft>
              <a:buClr>
                <a:schemeClr val="dk1"/>
              </a:buClr>
              <a:buSzPts val="1100"/>
              <a:buChar char="-"/>
            </a:pPr>
            <a:r>
              <a:rPr lang="en" sz="700">
                <a:solidFill>
                  <a:schemeClr val="dk1"/>
                </a:solidFill>
                <a:latin typeface="Times New Roman"/>
                <a:ea typeface="Times New Roman"/>
                <a:cs typeface="Times New Roman"/>
                <a:sym typeface="Times New Roman"/>
              </a:rPr>
              <a:t> </a:t>
            </a:r>
            <a:r>
              <a:rPr lang="en">
                <a:solidFill>
                  <a:schemeClr val="dk1"/>
                </a:solidFill>
              </a:rPr>
              <a:t>The Asian ZIKV on the other hand almost exclusively resides in human host</a:t>
            </a:r>
            <a:endParaRPr>
              <a:solidFill>
                <a:schemeClr val="dk1"/>
              </a:solidFill>
            </a:endParaRPr>
          </a:p>
          <a:p>
            <a:pPr indent="0" lvl="0" marL="0">
              <a:spcBef>
                <a:spcPts val="0"/>
              </a:spcBef>
              <a:spcAft>
                <a:spcPts val="0"/>
              </a:spcAft>
              <a:buNone/>
            </a:pPr>
            <a:r>
              <a:t/>
            </a:r>
            <a:endParaRPr/>
          </a:p>
          <a:p>
            <a:pPr indent="0" lvl="0" marL="0">
              <a:spcBef>
                <a:spcPts val="0"/>
              </a:spcBef>
              <a:spcAft>
                <a:spcPts val="0"/>
              </a:spcAft>
              <a:buNone/>
            </a:pPr>
            <a:r>
              <a:rPr b="1" lang="en">
                <a:solidFill>
                  <a:srgbClr val="6A6A6A"/>
                </a:solidFill>
                <a:highlight>
                  <a:srgbClr val="FFFFFF"/>
                </a:highlight>
              </a:rPr>
              <a:t>Arbovirus</a:t>
            </a:r>
            <a:r>
              <a:rPr lang="en">
                <a:solidFill>
                  <a:srgbClr val="545454"/>
                </a:solidFill>
                <a:highlight>
                  <a:srgbClr val="FFFFFF"/>
                </a:highlight>
              </a:rPr>
              <a:t> is a term used to refer to any viruses that is transmitted by arthropod vectors</a:t>
            </a:r>
            <a:endParaRPr>
              <a:solidFill>
                <a:srgbClr val="545454"/>
              </a:solidFill>
              <a:highlight>
                <a:srgbClr val="FFFFFF"/>
              </a:highlight>
            </a:endParaRPr>
          </a:p>
          <a:p>
            <a:pPr indent="0" lvl="0" marL="0">
              <a:spcBef>
                <a:spcPts val="0"/>
              </a:spcBef>
              <a:spcAft>
                <a:spcPts val="0"/>
              </a:spcAft>
              <a:buNone/>
            </a:pPr>
            <a:r>
              <a:t/>
            </a:r>
            <a:endParaRPr>
              <a:solidFill>
                <a:srgbClr val="545454"/>
              </a:solidFill>
              <a:highlight>
                <a:srgbClr val="FFFFFF"/>
              </a:highlight>
            </a:endParaRPr>
          </a:p>
          <a:p>
            <a:pPr indent="0" lvl="0" marL="0" rtl="0">
              <a:spcBef>
                <a:spcPts val="0"/>
              </a:spcBef>
              <a:spcAft>
                <a:spcPts val="0"/>
              </a:spcAft>
              <a:buNone/>
            </a:pPr>
            <a:r>
              <a:rPr lang="en">
                <a:solidFill>
                  <a:srgbClr val="545454"/>
                </a:solidFill>
                <a:highlight>
                  <a:srgbClr val="FFFFFF"/>
                </a:highlight>
              </a:rPr>
              <a:t>Summary: Zika virus was first discovered in Uganda around 70 years ago, first human case was in 1952. It is an arbovirus (meaning virus transferred by arthropod vectors) that belongs to the family flaviviridae. Closely related to dengue, yellow fever, japanese encephalitis, west nile. Two lineages, african which primarily affects primates and asian which primarily affects humans).</a:t>
            </a:r>
            <a:endParaRPr>
              <a:solidFill>
                <a:srgbClr val="545454"/>
              </a:solidFill>
              <a:highlight>
                <a:srgbClr val="FFFFFF"/>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Prior to 2015. ZIKV outbreak </a:t>
            </a:r>
            <a:r>
              <a:rPr lang="en"/>
              <a:t>occurred</a:t>
            </a:r>
            <a:r>
              <a:rPr lang="en"/>
              <a:t> mostly in areas of Africa, Southeast Asia and the pacific Islands</a:t>
            </a:r>
            <a:endParaRPr/>
          </a:p>
          <a:p>
            <a:pPr indent="-317500" lvl="0" marL="457200" rtl="0">
              <a:spcBef>
                <a:spcPts val="0"/>
              </a:spcBef>
              <a:spcAft>
                <a:spcPts val="0"/>
              </a:spcAft>
              <a:buSzPts val="1400"/>
              <a:buChar char="-"/>
            </a:pPr>
            <a:r>
              <a:rPr lang="en"/>
              <a:t>However </a:t>
            </a:r>
            <a:r>
              <a:rPr lang="en"/>
              <a:t>because</a:t>
            </a:r>
            <a:r>
              <a:rPr lang="en"/>
              <a:t> the symptoms of ZIKV are similar to many other viral infections, many cases may have gone recognized and undocumented</a:t>
            </a:r>
            <a:endParaRPr/>
          </a:p>
          <a:p>
            <a:pPr indent="-317500" lvl="0" marL="457200" rtl="0">
              <a:spcBef>
                <a:spcPts val="0"/>
              </a:spcBef>
              <a:spcAft>
                <a:spcPts val="0"/>
              </a:spcAft>
              <a:buSzPts val="1400"/>
              <a:buChar char="-"/>
            </a:pPr>
            <a:r>
              <a:rPr lang="en"/>
              <a:t>The first major outbreak was reported in the Yap Islands of the Federated states of Micronesia with 185 confirmed individuals</a:t>
            </a:r>
            <a:endParaRPr/>
          </a:p>
          <a:p>
            <a:pPr indent="-317500" lvl="0" marL="457200" rtl="0">
              <a:spcBef>
                <a:spcPts val="0"/>
              </a:spcBef>
              <a:spcAft>
                <a:spcPts val="0"/>
              </a:spcAft>
              <a:buSzPts val="1400"/>
              <a:buChar char="-"/>
            </a:pPr>
            <a:r>
              <a:rPr lang="en"/>
              <a:t>The second outbreak </a:t>
            </a:r>
            <a:r>
              <a:rPr lang="en"/>
              <a:t>occurred</a:t>
            </a:r>
            <a:r>
              <a:rPr lang="en"/>
              <a:t> in 2013, French Polynesia suffered an outbreak with an estimated 32000 suspected cases</a:t>
            </a:r>
            <a:endParaRPr/>
          </a:p>
          <a:p>
            <a:pPr indent="-317500" lvl="0" marL="457200" rtl="0">
              <a:spcBef>
                <a:spcPts val="0"/>
              </a:spcBef>
              <a:spcAft>
                <a:spcPts val="0"/>
              </a:spcAft>
              <a:buSzPts val="1400"/>
              <a:buChar char="-"/>
            </a:pPr>
            <a:r>
              <a:rPr lang="en"/>
              <a:t>It was during this outbreak that the number of recorded Guillian Barre Syndrome rose by 20%</a:t>
            </a:r>
            <a:endParaRPr/>
          </a:p>
          <a:p>
            <a:pPr indent="-317500" lvl="0" marL="457200" rtl="0">
              <a:spcBef>
                <a:spcPts val="0"/>
              </a:spcBef>
              <a:spcAft>
                <a:spcPts val="0"/>
              </a:spcAft>
              <a:buSzPts val="1400"/>
              <a:buChar char="-"/>
            </a:pPr>
            <a:r>
              <a:rPr lang="en"/>
              <a:t>On May 7th 2015 the Pan American Health Organisation (PAHO) confirmed the first case of ZIKV infection</a:t>
            </a:r>
            <a:endParaRPr/>
          </a:p>
          <a:p>
            <a:pPr indent="-317500" lvl="0" marL="457200" rtl="0">
              <a:spcBef>
                <a:spcPts val="0"/>
              </a:spcBef>
              <a:spcAft>
                <a:spcPts val="0"/>
              </a:spcAft>
              <a:buSzPts val="1400"/>
              <a:buChar char="-"/>
            </a:pPr>
            <a:r>
              <a:rPr lang="en"/>
              <a:t>The 2015 outbreak of ZIKV in Brazil brought along with it a surge in neurological disorders </a:t>
            </a:r>
            <a:endParaRPr/>
          </a:p>
          <a:p>
            <a:pPr indent="-317500" lvl="0" marL="457200" rtl="0">
              <a:spcBef>
                <a:spcPts val="0"/>
              </a:spcBef>
              <a:spcAft>
                <a:spcPts val="0"/>
              </a:spcAft>
              <a:buClr>
                <a:schemeClr val="dk1"/>
              </a:buClr>
              <a:buSzPts val="1400"/>
              <a:buChar char="-"/>
            </a:pPr>
            <a:r>
              <a:rPr lang="en">
                <a:solidFill>
                  <a:schemeClr val="dk1"/>
                </a:solidFill>
              </a:rPr>
              <a:t>This quickly changed the perception of ZIKV as a harmless old disease</a:t>
            </a:r>
            <a:endParaRPr>
              <a:solidFill>
                <a:schemeClr val="dk1"/>
              </a:solidFill>
            </a:endParaRPr>
          </a:p>
          <a:p>
            <a:pPr indent="-317500" lvl="0" marL="457200" rtl="0">
              <a:spcBef>
                <a:spcPts val="0"/>
              </a:spcBef>
              <a:spcAft>
                <a:spcPts val="0"/>
              </a:spcAft>
              <a:buSzPts val="1400"/>
              <a:buChar char="-"/>
            </a:pPr>
            <a:r>
              <a:rPr lang="en"/>
              <a:t>Molecular studies later showed that the ZIKV from French Polynesia and Brazil were the same strain and clearly from the Asian lineage. </a:t>
            </a:r>
            <a:endParaRPr/>
          </a:p>
          <a:p>
            <a:pPr indent="-317500" lvl="0" marL="457200" rtl="0">
              <a:spcBef>
                <a:spcPts val="0"/>
              </a:spcBef>
              <a:spcAft>
                <a:spcPts val="0"/>
              </a:spcAft>
              <a:buSzPts val="1400"/>
              <a:buChar char="-"/>
            </a:pPr>
            <a:r>
              <a:rPr lang="en"/>
              <a:t>It is believed that a traveller from French Polynesia was the source of the ZIKV outbreak in Brazil</a:t>
            </a:r>
            <a:endParaRPr/>
          </a:p>
          <a:p>
            <a:pPr indent="0" lvl="0" marL="0" rtl="0">
              <a:spcBef>
                <a:spcPts val="0"/>
              </a:spcBef>
              <a:spcAft>
                <a:spcPts val="0"/>
              </a:spcAft>
              <a:buNone/>
            </a:pPr>
            <a:r>
              <a:t/>
            </a:r>
            <a:endParaRPr/>
          </a:p>
          <a:p>
            <a:pPr indent="0" lvl="0" marL="0" rtl="0">
              <a:spcBef>
                <a:spcPts val="0"/>
              </a:spcBef>
              <a:spcAft>
                <a:spcPts val="0"/>
              </a:spcAft>
              <a:buNone/>
            </a:pPr>
            <a:r>
              <a:rPr lang="en"/>
              <a:t>Summary: Before 2015, Zika was primarily found in africa, south asia and pacific. However, the symptoms of zika are very similar to other viruses and thus the number of cases undocumented was very large. First outbreak was in yap islands with 185 cases. Second outbreak was in french polynesia in 2013 with 32000 cases and in this outbreak, guillian barre syndrome prevalence rose by 20%. In 2015, the PAHO confirmed first case of Zika in brazil. Finally changed perception of zika being harmless. Studies showed strains of zika in french polynesia and brazil were the same and asian lineage. Traveller from french polynesia caused outbreak in brazil.</a:t>
            </a:r>
            <a:endParaRPr/>
          </a:p>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a:solidFill>
                  <a:schemeClr val="dk1"/>
                </a:solidFill>
              </a:rPr>
              <a:t>Information</a:t>
            </a:r>
            <a:endParaRPr>
              <a:solidFill>
                <a:schemeClr val="dk1"/>
              </a:solidFill>
            </a:endParaRPr>
          </a:p>
          <a:p>
            <a:pPr indent="-298450" lvl="0" marL="457200" rtl="0">
              <a:lnSpc>
                <a:spcPct val="115000"/>
              </a:lnSpc>
              <a:spcBef>
                <a:spcPts val="0"/>
              </a:spcBef>
              <a:spcAft>
                <a:spcPts val="0"/>
              </a:spcAft>
              <a:buClr>
                <a:schemeClr val="dk1"/>
              </a:buClr>
              <a:buSzPts val="1100"/>
              <a:buChar char="●"/>
            </a:pPr>
            <a:r>
              <a:rPr lang="en">
                <a:solidFill>
                  <a:schemeClr val="dk1"/>
                </a:solidFill>
              </a:rPr>
              <a:t>Primarily the mode of transmission of ZIKV is through the bite of infected </a:t>
            </a:r>
            <a:r>
              <a:rPr i="1" lang="en">
                <a:solidFill>
                  <a:schemeClr val="dk1"/>
                </a:solidFill>
              </a:rPr>
              <a:t>Aedes</a:t>
            </a:r>
            <a:r>
              <a:rPr lang="en">
                <a:solidFill>
                  <a:schemeClr val="dk1"/>
                </a:solidFill>
              </a:rPr>
              <a:t> mosquitoes</a:t>
            </a:r>
            <a:endParaRPr>
              <a:solidFill>
                <a:schemeClr val="dk1"/>
              </a:solidFill>
            </a:endParaRPr>
          </a:p>
          <a:p>
            <a:pPr indent="-298450" lvl="0" marL="457200" rtl="0">
              <a:lnSpc>
                <a:spcPct val="115000"/>
              </a:lnSpc>
              <a:spcBef>
                <a:spcPts val="0"/>
              </a:spcBef>
              <a:spcAft>
                <a:spcPts val="0"/>
              </a:spcAft>
              <a:buClr>
                <a:schemeClr val="dk1"/>
              </a:buClr>
              <a:buSzPts val="1100"/>
              <a:buChar char="●"/>
            </a:pPr>
            <a:r>
              <a:rPr lang="en" sz="700">
                <a:solidFill>
                  <a:schemeClr val="dk1"/>
                </a:solidFill>
                <a:latin typeface="Times New Roman"/>
                <a:ea typeface="Times New Roman"/>
                <a:cs typeface="Times New Roman"/>
                <a:sym typeface="Times New Roman"/>
              </a:rPr>
              <a:t> </a:t>
            </a:r>
            <a:r>
              <a:rPr lang="en">
                <a:solidFill>
                  <a:schemeClr val="dk1"/>
                </a:solidFill>
              </a:rPr>
              <a:t>Other modes of transmission includes sexual transmission and maternal to fetal transmission during all stages of pregnancy</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
                <a:solidFill>
                  <a:schemeClr val="dk1"/>
                </a:solidFill>
              </a:rPr>
              <a:t>There has been no evidence of ZIKV infection through breastfeeding and as a result mothers are encouraged to continue breastfeeding in risk countries as the benefits outweigh the risks</a:t>
            </a:r>
            <a:endParaRPr>
              <a:solidFill>
                <a:schemeClr val="dk1"/>
              </a:solidFill>
            </a:endParaRPr>
          </a:p>
          <a:p>
            <a:pPr indent="-298450" lvl="0" marL="457200" rtl="0">
              <a:lnSpc>
                <a:spcPct val="115000"/>
              </a:lnSpc>
              <a:spcBef>
                <a:spcPts val="0"/>
              </a:spcBef>
              <a:spcAft>
                <a:spcPts val="0"/>
              </a:spcAft>
              <a:buClr>
                <a:schemeClr val="dk1"/>
              </a:buClr>
              <a:buSzPts val="1100"/>
              <a:buChar char="●"/>
            </a:pPr>
            <a:r>
              <a:rPr lang="en" sz="700">
                <a:solidFill>
                  <a:schemeClr val="dk1"/>
                </a:solidFill>
                <a:latin typeface="Times New Roman"/>
                <a:ea typeface="Times New Roman"/>
                <a:cs typeface="Times New Roman"/>
                <a:sym typeface="Times New Roman"/>
              </a:rPr>
              <a:t>  </a:t>
            </a:r>
            <a:r>
              <a:rPr lang="en">
                <a:solidFill>
                  <a:schemeClr val="dk1"/>
                </a:solidFill>
              </a:rPr>
              <a:t>The discovery of ZIKV RNA in most bodily fluids suggests the presence of other forms of transmission</a:t>
            </a:r>
            <a:endParaRPr>
              <a:solidFill>
                <a:schemeClr val="dk1"/>
              </a:solidFill>
            </a:endParaRPr>
          </a:p>
          <a:p>
            <a:pPr indent="-298450" lvl="0" marL="457200" rtl="0">
              <a:lnSpc>
                <a:spcPct val="115000"/>
              </a:lnSpc>
              <a:spcBef>
                <a:spcPts val="0"/>
              </a:spcBef>
              <a:spcAft>
                <a:spcPts val="0"/>
              </a:spcAft>
              <a:buClr>
                <a:schemeClr val="dk1"/>
              </a:buClr>
              <a:buSzPts val="1100"/>
              <a:buChar char="●"/>
            </a:pP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To date, there have been male to male, female to male and male to female sexual transmission cases reported</a:t>
            </a:r>
            <a:endParaRPr>
              <a:solidFill>
                <a:schemeClr val="dk1"/>
              </a:solidFill>
              <a:latin typeface="Times New Roman"/>
              <a:ea typeface="Times New Roman"/>
              <a:cs typeface="Times New Roman"/>
              <a:sym typeface="Times New Roman"/>
            </a:endParaRPr>
          </a:p>
          <a:p>
            <a:pPr indent="-317500" lvl="0" marL="457200" rtl="0">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There has only been one case of laboratory exposure in the united states</a:t>
            </a:r>
            <a:endParaRPr>
              <a:solidFill>
                <a:schemeClr val="dk1"/>
              </a:solidFill>
              <a:latin typeface="Times New Roman"/>
              <a:ea typeface="Times New Roman"/>
              <a:cs typeface="Times New Roman"/>
              <a:sym typeface="Times New Roman"/>
            </a:endParaRPr>
          </a:p>
          <a:p>
            <a:pPr indent="-317500" lvl="0" marL="457200" rtl="0">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Although there have been no confirmed cases of ZIKV transmission through blood transfusion in the united states, there have been suspected cases in Brazil</a:t>
            </a:r>
            <a:endParaRPr>
              <a:solidFill>
                <a:schemeClr val="dk1"/>
              </a:solidFill>
              <a:latin typeface="Times New Roman"/>
              <a:ea typeface="Times New Roman"/>
              <a:cs typeface="Times New Roman"/>
              <a:sym typeface="Times New Roman"/>
            </a:endParaRPr>
          </a:p>
          <a:p>
            <a:pPr indent="0" lvl="0" marL="0" rtl="0">
              <a:lnSpc>
                <a:spcPct val="115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nSpc>
                <a:spcPct val="115000"/>
              </a:lnSpc>
              <a:spcBef>
                <a:spcPts val="0"/>
              </a:spcBef>
              <a:spcAft>
                <a:spcPts val="0"/>
              </a:spcAft>
              <a:buNone/>
            </a:pPr>
            <a:r>
              <a:rPr lang="en">
                <a:solidFill>
                  <a:schemeClr val="dk1"/>
                </a:solidFill>
                <a:latin typeface="Times New Roman"/>
                <a:ea typeface="Times New Roman"/>
                <a:cs typeface="Times New Roman"/>
                <a:sym typeface="Times New Roman"/>
              </a:rPr>
              <a:t>Summary: primarily transmitted through the bite of infected aedes mosquito. Others are sexual transmission, lab exposure (one case in the US and in terms of blood transfusions, no confirmed cases but suspected in brazil) and maternal to fetal at all stages of pregnancy. No evidence that transmission occurs through breastfeeding so mothers still encouraged as benefits outweigh the risks. Because Zika is found in RNA of most body fluids, suggests many forms of transmission.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nSpc>
                <a:spcPct val="115000"/>
              </a:lnSpc>
              <a:spcBef>
                <a:spcPts val="0"/>
              </a:spcBef>
              <a:spcAft>
                <a:spcPts val="0"/>
              </a:spcAft>
              <a:buClr>
                <a:schemeClr val="dk1"/>
              </a:buClr>
              <a:buSzPts val="1400"/>
              <a:buChar char="●"/>
            </a:pPr>
            <a:r>
              <a:rPr lang="en">
                <a:solidFill>
                  <a:schemeClr val="dk1"/>
                </a:solidFill>
              </a:rPr>
              <a:t>Little is known about the pathogenesis of ZIKV</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
                <a:solidFill>
                  <a:schemeClr val="dk1"/>
                </a:solidFill>
              </a:rPr>
              <a:t>Most of the information we have today of ZIKV is extrapolated from our knowledge of other closely related flavivirus</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
                <a:solidFill>
                  <a:schemeClr val="dk1"/>
                </a:solidFill>
              </a:rPr>
              <a:t>ZIKV is acquired by Aedes mosquito during a blood meal and undergoes replication in the body of the mosquito</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
                <a:solidFill>
                  <a:schemeClr val="dk1"/>
                </a:solidFill>
              </a:rPr>
              <a:t>Subsequently after replication, the virus reaches the salivary glands and is injected into the skin of the new host during a meal</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
                <a:solidFill>
                  <a:schemeClr val="dk1"/>
                </a:solidFill>
              </a:rPr>
              <a:t>The human skin thus becomes the first site of replication and the human epidermal cells have been experimentally proven to be permissive to ZIKV infection and replication</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 sz="700">
                <a:solidFill>
                  <a:schemeClr val="dk1"/>
                </a:solidFill>
                <a:latin typeface="Times New Roman"/>
                <a:ea typeface="Times New Roman"/>
                <a:cs typeface="Times New Roman"/>
                <a:sym typeface="Times New Roman"/>
              </a:rPr>
              <a:t> </a:t>
            </a:r>
            <a:r>
              <a:rPr lang="en">
                <a:solidFill>
                  <a:schemeClr val="dk1"/>
                </a:solidFill>
              </a:rPr>
              <a:t>From the skin cells the virus spreads to the draining lymph node where it is amplified</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
                <a:solidFill>
                  <a:schemeClr val="dk1"/>
                </a:solidFill>
              </a:rPr>
              <a:t>Amplification of ZIKV in the lymph node gives rise to vireamia and dissemination to visceral organs and peripheral tissues of the body through the bloodstream</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 sz="700">
                <a:solidFill>
                  <a:schemeClr val="dk1"/>
                </a:solidFill>
                <a:latin typeface="Times New Roman"/>
                <a:ea typeface="Times New Roman"/>
                <a:cs typeface="Times New Roman"/>
                <a:sym typeface="Times New Roman"/>
              </a:rPr>
              <a:t>  </a:t>
            </a:r>
            <a:r>
              <a:rPr lang="en">
                <a:solidFill>
                  <a:schemeClr val="dk1"/>
                </a:solidFill>
              </a:rPr>
              <a:t>There are a few cell types for which ZIKV tropism has been proven so far two of which are neural and placental cells</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
                <a:solidFill>
                  <a:schemeClr val="dk1"/>
                </a:solidFill>
              </a:rPr>
              <a:t>In a recent ZIKV study both African and Asian lineage of ZIKV we shown to be highly efficient at infecting iPSC derived hNPCs and less efficient in differentiated immature neurons</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
                <a:solidFill>
                  <a:schemeClr val="dk1"/>
                </a:solidFill>
              </a:rPr>
              <a:t>Upon infection, the ZIKV behaves differently depending on the type of cell infected but ultimately induces a marked cytopathic effect and cell apoptosis via caspase-3 activation in all infected cells</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
                <a:solidFill>
                  <a:schemeClr val="dk1"/>
                </a:solidFill>
              </a:rPr>
              <a:t>This gives rise to ZIKV symptoms including reduced organoid size and thickness and enlarged lumen similar to those observed in microcephalic tissues</a:t>
            </a:r>
            <a:endParaRPr>
              <a:solidFill>
                <a:schemeClr val="dk1"/>
              </a:solidFill>
            </a:endParaRPr>
          </a:p>
          <a:p>
            <a:pPr indent="0" lvl="0" marL="0" rtl="0">
              <a:lnSpc>
                <a:spcPct val="115000"/>
              </a:lnSpc>
              <a:spcBef>
                <a:spcPts val="0"/>
              </a:spcBef>
              <a:spcAft>
                <a:spcPts val="0"/>
              </a:spcAft>
              <a:buNone/>
            </a:pPr>
            <a:r>
              <a:t/>
            </a:r>
            <a:endParaRPr>
              <a:solidFill>
                <a:schemeClr val="dk1"/>
              </a:solidFill>
            </a:endParaRPr>
          </a:p>
          <a:p>
            <a:pPr indent="0" lvl="0" marL="0" rtl="0">
              <a:lnSpc>
                <a:spcPct val="115000"/>
              </a:lnSpc>
              <a:spcBef>
                <a:spcPts val="0"/>
              </a:spcBef>
              <a:spcAft>
                <a:spcPts val="0"/>
              </a:spcAft>
              <a:buNone/>
            </a:pPr>
            <a:r>
              <a:rPr lang="en">
                <a:solidFill>
                  <a:schemeClr val="dk1"/>
                </a:solidFill>
              </a:rPr>
              <a:t>Summary: Little is known and most info is from other viruses. Once virus injected into skin of host, skin is first site of replication. From the skin, the virus spreads to the lymph nodes and is amplified. Causes viremia (virus in blood) and spread to organs and tissues in body, Upon infection, zika behaves differently depending on the type of cell infected but generally causes apoptosis via caspase 3 activation in infected cell. This causes symptoms associated with zika. </a:t>
            </a:r>
            <a:endParaRPr>
              <a:solidFill>
                <a:schemeClr val="dk1"/>
              </a:solidFill>
            </a:endParaRPr>
          </a:p>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Information</a:t>
            </a:r>
            <a:endParaRPr/>
          </a:p>
          <a:p>
            <a:pPr indent="-317500" lvl="0" marL="457200" rtl="0">
              <a:spcBef>
                <a:spcPts val="0"/>
              </a:spcBef>
              <a:spcAft>
                <a:spcPts val="0"/>
              </a:spcAft>
              <a:buSzPts val="1400"/>
              <a:buChar char="-"/>
            </a:pPr>
            <a:r>
              <a:rPr lang="en"/>
              <a:t>People usually </a:t>
            </a:r>
            <a:r>
              <a:rPr lang="en"/>
              <a:t>aren't</a:t>
            </a:r>
            <a:r>
              <a:rPr lang="en"/>
              <a:t> sick enough to go to hospital so don’t even know their infected … 1 in 4 people develop symptoms</a:t>
            </a:r>
            <a:endParaRPr/>
          </a:p>
          <a:p>
            <a:pPr indent="-317500" lvl="0" marL="457200" rtl="0">
              <a:spcBef>
                <a:spcPts val="0"/>
              </a:spcBef>
              <a:spcAft>
                <a:spcPts val="0"/>
              </a:spcAft>
              <a:buSzPts val="1400"/>
              <a:buChar char="-"/>
            </a:pPr>
            <a:r>
              <a:rPr lang="en"/>
              <a:t>Typical ones include ones on slide, also weakness and lack of energy (in other words fatigue)</a:t>
            </a:r>
            <a:endParaRPr/>
          </a:p>
          <a:p>
            <a:pPr indent="-317500" lvl="0" marL="457200" rtl="0">
              <a:spcBef>
                <a:spcPts val="0"/>
              </a:spcBef>
              <a:spcAft>
                <a:spcPts val="0"/>
              </a:spcAft>
              <a:buSzPts val="1400"/>
              <a:buChar char="-"/>
            </a:pPr>
            <a:r>
              <a:rPr lang="en"/>
              <a:t>Incubation period (exposure to symptoms) is 3 to 7 days</a:t>
            </a:r>
            <a:endParaRPr/>
          </a:p>
          <a:p>
            <a:pPr indent="-317500" lvl="0" marL="457200" rtl="0">
              <a:spcBef>
                <a:spcPts val="0"/>
              </a:spcBef>
              <a:spcAft>
                <a:spcPts val="0"/>
              </a:spcAft>
              <a:buSzPts val="1400"/>
              <a:buChar char="-"/>
            </a:pPr>
            <a:r>
              <a:rPr lang="en"/>
              <a:t>Symptoms last for 2-7 days</a:t>
            </a:r>
            <a:endParaRPr/>
          </a:p>
          <a:p>
            <a:pPr indent="-317500" lvl="0" marL="457200">
              <a:spcBef>
                <a:spcPts val="0"/>
              </a:spcBef>
              <a:spcAft>
                <a:spcPts val="0"/>
              </a:spcAft>
              <a:buSzPts val="1400"/>
              <a:buChar char="-"/>
            </a:pPr>
            <a:r>
              <a:rPr lang="en"/>
              <a:t>Symptoms similar to other mosquito spread viruses ie dengue virus and chikunguya</a:t>
            </a:r>
            <a:endParaRPr/>
          </a:p>
          <a:p>
            <a:pPr indent="0" lvl="0" marL="0">
              <a:spcBef>
                <a:spcPts val="0"/>
              </a:spcBef>
              <a:spcAft>
                <a:spcPts val="0"/>
              </a:spcAft>
              <a:buNone/>
            </a:pPr>
            <a:r>
              <a:t/>
            </a:r>
            <a:endParaRPr/>
          </a:p>
          <a:p>
            <a:pPr indent="0" lvl="0" marL="0">
              <a:spcBef>
                <a:spcPts val="0"/>
              </a:spcBef>
              <a:spcAft>
                <a:spcPts val="0"/>
              </a:spcAft>
              <a:buNone/>
            </a:pPr>
            <a:r>
              <a:rPr lang="en"/>
              <a:t>Picture from: </a:t>
            </a:r>
            <a:endParaRPr/>
          </a:p>
          <a:p>
            <a:pPr indent="0" lvl="0" marL="0">
              <a:spcBef>
                <a:spcPts val="0"/>
              </a:spcBef>
              <a:spcAft>
                <a:spcPts val="0"/>
              </a:spcAft>
              <a:buNone/>
            </a:pPr>
            <a:r>
              <a:rPr lang="en" u="sng">
                <a:solidFill>
                  <a:schemeClr val="hlink"/>
                </a:solidFill>
                <a:hlinkClick r:id="rId2"/>
              </a:rPr>
              <a:t>http://uwswa.org/zika/</a:t>
            </a:r>
            <a:endParaRPr/>
          </a:p>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Information:</a:t>
            </a:r>
            <a:endParaRPr/>
          </a:p>
          <a:p>
            <a:pPr indent="-317500" lvl="0" marL="457200" rtl="0">
              <a:spcBef>
                <a:spcPts val="0"/>
              </a:spcBef>
              <a:spcAft>
                <a:spcPts val="0"/>
              </a:spcAft>
              <a:buSzPts val="1400"/>
              <a:buChar char="-"/>
            </a:pPr>
            <a:r>
              <a:rPr lang="en"/>
              <a:t>Testing recommended if you develop systems, have traveled recently to a high risk area, sexual contact with someone who has zika</a:t>
            </a:r>
            <a:endParaRPr/>
          </a:p>
          <a:p>
            <a:pPr indent="-317500" lvl="0" marL="457200" rtl="0">
              <a:spcBef>
                <a:spcPts val="0"/>
              </a:spcBef>
              <a:spcAft>
                <a:spcPts val="0"/>
              </a:spcAft>
              <a:buSzPts val="1400"/>
              <a:buChar char="-"/>
            </a:pPr>
            <a:r>
              <a:rPr lang="en"/>
              <a:t>Zika is in blood of infected person for a roughly a week</a:t>
            </a:r>
            <a:endParaRPr/>
          </a:p>
          <a:p>
            <a:pPr indent="-317500" lvl="0" marL="457200" rtl="0">
              <a:spcBef>
                <a:spcPts val="0"/>
              </a:spcBef>
              <a:spcAft>
                <a:spcPts val="0"/>
              </a:spcAft>
              <a:buSzPts val="1400"/>
              <a:buChar char="-"/>
            </a:pPr>
            <a:r>
              <a:rPr lang="en"/>
              <a:t>Main tests on slide and other tests on slide</a:t>
            </a:r>
            <a:endParaRPr/>
          </a:p>
          <a:p>
            <a:pPr indent="-317500" lvl="0" marL="457200" rtl="0">
              <a:spcBef>
                <a:spcPts val="0"/>
              </a:spcBef>
              <a:spcAft>
                <a:spcPts val="0"/>
              </a:spcAft>
              <a:buSzPts val="1400"/>
              <a:buChar char="-"/>
            </a:pPr>
            <a:r>
              <a:rPr lang="en"/>
              <a:t>Optional info: to test blood &amp; urine you do NAT (nucleic acid testing) via RT-PCR to identify targets on ZIKA virus if symptoms less than 7 days. If symptoms present longer than 7 days, do serology and look for IgM</a:t>
            </a:r>
            <a:endParaRPr/>
          </a:p>
          <a:p>
            <a:pPr indent="0" lvl="0" marL="0">
              <a:spcBef>
                <a:spcPts val="0"/>
              </a:spcBef>
              <a:spcAft>
                <a:spcPts val="0"/>
              </a:spcAft>
              <a:buNone/>
            </a:pPr>
            <a:r>
              <a:t/>
            </a:r>
            <a:endParaRPr/>
          </a:p>
          <a:p>
            <a:pPr indent="0" lvl="0" marL="0">
              <a:spcBef>
                <a:spcPts val="0"/>
              </a:spcBef>
              <a:spcAft>
                <a:spcPts val="0"/>
              </a:spcAft>
              <a:buNone/>
            </a:pPr>
            <a:r>
              <a:rPr lang="en"/>
              <a:t>Pictures from:</a:t>
            </a:r>
            <a:endParaRPr/>
          </a:p>
          <a:p>
            <a:pPr indent="0" lvl="0" marL="0">
              <a:spcBef>
                <a:spcPts val="0"/>
              </a:spcBef>
              <a:spcAft>
                <a:spcPts val="0"/>
              </a:spcAft>
              <a:buNone/>
            </a:pPr>
            <a:r>
              <a:rPr lang="en"/>
              <a:t> </a:t>
            </a:r>
            <a:endParaRPr/>
          </a:p>
          <a:p>
            <a:pPr indent="0" lvl="0" marL="0">
              <a:spcBef>
                <a:spcPts val="0"/>
              </a:spcBef>
              <a:spcAft>
                <a:spcPts val="0"/>
              </a:spcAft>
              <a:buNone/>
            </a:pPr>
            <a:r>
              <a:rPr lang="en" u="sng">
                <a:solidFill>
                  <a:schemeClr val="hlink"/>
                </a:solidFill>
                <a:hlinkClick r:id="rId2"/>
              </a:rPr>
              <a:t>https://www.gov.sg/news/content/today-online-free-testing-for-pregnant-women-with-zika-symptoms</a:t>
            </a:r>
            <a:endParaRPr/>
          </a:p>
          <a:p>
            <a:pPr indent="0" lvl="0" marL="0">
              <a:spcBef>
                <a:spcPts val="0"/>
              </a:spcBef>
              <a:spcAft>
                <a:spcPts val="0"/>
              </a:spcAft>
              <a:buNone/>
            </a:pPr>
            <a:r>
              <a:t/>
            </a:r>
            <a:endParaRPr/>
          </a:p>
          <a:p>
            <a:pPr indent="0" lvl="0" marL="0">
              <a:spcBef>
                <a:spcPts val="0"/>
              </a:spcBef>
              <a:spcAft>
                <a:spcPts val="0"/>
              </a:spcAft>
              <a:buNone/>
            </a:pPr>
            <a:r>
              <a:rPr lang="en"/>
              <a:t>https://khn.org/news/reporters-notebook-pregnant-and-caught-in-zika-test-limbo/</a:t>
            </a:r>
            <a:endParaRPr/>
          </a:p>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Information:</a:t>
            </a:r>
            <a:endParaRPr/>
          </a:p>
          <a:p>
            <a:pPr indent="-317500" lvl="0" marL="457200" rtl="0">
              <a:spcBef>
                <a:spcPts val="0"/>
              </a:spcBef>
              <a:spcAft>
                <a:spcPts val="0"/>
              </a:spcAft>
              <a:buSzPts val="1400"/>
              <a:buChar char="-"/>
            </a:pPr>
            <a:r>
              <a:rPr lang="en"/>
              <a:t>No specific medicine or vaccine to treat ZIKA</a:t>
            </a:r>
            <a:endParaRPr/>
          </a:p>
          <a:p>
            <a:pPr indent="-317500" lvl="0" marL="457200" rtl="0">
              <a:spcBef>
                <a:spcPts val="0"/>
              </a:spcBef>
              <a:spcAft>
                <a:spcPts val="0"/>
              </a:spcAft>
              <a:buSzPts val="1400"/>
              <a:buChar char="-"/>
            </a:pPr>
            <a:r>
              <a:rPr lang="en"/>
              <a:t>Treatment instead involves addressing the symptoms </a:t>
            </a:r>
            <a:endParaRPr/>
          </a:p>
          <a:p>
            <a:pPr indent="-317500" lvl="0" marL="457200" rtl="0">
              <a:spcBef>
                <a:spcPts val="0"/>
              </a:spcBef>
              <a:spcAft>
                <a:spcPts val="0"/>
              </a:spcAft>
              <a:buSzPts val="1400"/>
              <a:buChar char="-"/>
            </a:pPr>
            <a:r>
              <a:rPr lang="en"/>
              <a:t>Rest &amp; fluids for dehydration prevention</a:t>
            </a:r>
            <a:endParaRPr/>
          </a:p>
          <a:p>
            <a:pPr indent="-317500" lvl="0" marL="457200" rtl="0">
              <a:spcBef>
                <a:spcPts val="0"/>
              </a:spcBef>
              <a:spcAft>
                <a:spcPts val="0"/>
              </a:spcAft>
              <a:buSzPts val="1400"/>
              <a:buChar char="-"/>
            </a:pPr>
            <a:r>
              <a:rPr lang="en"/>
              <a:t>Tylenol (</a:t>
            </a:r>
            <a:r>
              <a:rPr lang="en" sz="1200">
                <a:solidFill>
                  <a:schemeClr val="dk1"/>
                </a:solidFill>
              </a:rPr>
              <a:t>acetaminophen) for fever/pain</a:t>
            </a:r>
            <a:endParaRPr sz="1200">
              <a:solidFill>
                <a:schemeClr val="dk1"/>
              </a:solidFill>
            </a:endParaRPr>
          </a:p>
          <a:p>
            <a:pPr indent="-304800" lvl="0" marL="457200" rtl="0">
              <a:spcBef>
                <a:spcPts val="0"/>
              </a:spcBef>
              <a:spcAft>
                <a:spcPts val="0"/>
              </a:spcAft>
              <a:buClr>
                <a:schemeClr val="dk1"/>
              </a:buClr>
              <a:buSzPts val="1200"/>
              <a:buChar char="-"/>
            </a:pPr>
            <a:r>
              <a:rPr lang="en" sz="1200">
                <a:solidFill>
                  <a:schemeClr val="dk1"/>
                </a:solidFill>
              </a:rPr>
              <a:t>Can’t take non-steroidal anti-inflammatory meds eg. aspirin because person could have dengue (similar symptoms) which could cause bleeding</a:t>
            </a:r>
            <a:endParaRPr sz="1200">
              <a:solidFill>
                <a:schemeClr val="dk1"/>
              </a:solidFill>
            </a:endParaRPr>
          </a:p>
          <a:p>
            <a:pPr indent="-304800" lvl="0" marL="457200" rtl="0">
              <a:spcBef>
                <a:spcPts val="0"/>
              </a:spcBef>
              <a:spcAft>
                <a:spcPts val="0"/>
              </a:spcAft>
              <a:buClr>
                <a:schemeClr val="dk1"/>
              </a:buClr>
              <a:buSzPts val="1200"/>
              <a:buChar char="-"/>
            </a:pPr>
            <a:r>
              <a:rPr lang="en" sz="1200">
                <a:solidFill>
                  <a:schemeClr val="dk1"/>
                </a:solidFill>
              </a:rPr>
              <a:t>Once you’ve cleared infection, likely to be protected from future infections</a:t>
            </a:r>
            <a:endParaRPr sz="1200">
              <a:solidFill>
                <a:schemeClr val="dk1"/>
              </a:solidFill>
            </a:endParaRPr>
          </a:p>
          <a:p>
            <a:pPr indent="0" lvl="0" marL="0" rtl="0">
              <a:spcBef>
                <a:spcPts val="0"/>
              </a:spcBef>
              <a:spcAft>
                <a:spcPts val="0"/>
              </a:spcAft>
              <a:buNone/>
            </a:pPr>
            <a:r>
              <a:t/>
            </a:r>
            <a:endParaRPr/>
          </a:p>
          <a:p>
            <a:pPr indent="0" lvl="0" marL="0">
              <a:spcBef>
                <a:spcPts val="0"/>
              </a:spcBef>
              <a:spcAft>
                <a:spcPts val="0"/>
              </a:spcAft>
              <a:buNone/>
            </a:pPr>
            <a:r>
              <a:rPr lang="en"/>
              <a:t>Image from: </a:t>
            </a:r>
            <a:endParaRPr/>
          </a:p>
          <a:p>
            <a:pPr indent="0" lvl="0" marL="0">
              <a:spcBef>
                <a:spcPts val="0"/>
              </a:spcBef>
              <a:spcAft>
                <a:spcPts val="0"/>
              </a:spcAft>
              <a:buNone/>
            </a:pPr>
            <a:r>
              <a:rPr lang="en" u="sng">
                <a:solidFill>
                  <a:schemeClr val="hlink"/>
                </a:solidFill>
                <a:hlinkClick r:id="rId2"/>
              </a:rPr>
              <a:t>https://zikafoundation.org/symptoms-treatment/</a:t>
            </a:r>
            <a:endParaRPr/>
          </a:p>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nSpc>
                <a:spcPct val="115000"/>
              </a:lnSpc>
              <a:spcBef>
                <a:spcPts val="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Immunized 8 rhesus monkeys with ZIKA PIV (Purified inactivated virus) and 8 with </a:t>
            </a:r>
            <a:r>
              <a:rPr lang="en">
                <a:solidFill>
                  <a:srgbClr val="545454"/>
                </a:solidFill>
                <a:highlight>
                  <a:srgbClr val="FFFFFF"/>
                </a:highlight>
              </a:rPr>
              <a:t>Aluminum potassium sulfate (control) at 0 and 4 weeks</a:t>
            </a:r>
            <a:endParaRPr>
              <a:solidFill>
                <a:srgbClr val="545454"/>
              </a:solidFill>
              <a:highlight>
                <a:srgbClr val="FFFFFF"/>
              </a:highlight>
            </a:endParaRPr>
          </a:p>
          <a:p>
            <a:pPr indent="-317500" lvl="0" marL="457200" rtl="0">
              <a:lnSpc>
                <a:spcPct val="115000"/>
              </a:lnSpc>
              <a:spcBef>
                <a:spcPts val="0"/>
              </a:spcBef>
              <a:spcAft>
                <a:spcPts val="0"/>
              </a:spcAft>
              <a:buClr>
                <a:srgbClr val="545454"/>
              </a:buClr>
              <a:buSzPts val="1400"/>
              <a:buChar char="●"/>
            </a:pPr>
            <a:r>
              <a:rPr lang="en">
                <a:solidFill>
                  <a:srgbClr val="545454"/>
                </a:solidFill>
                <a:highlight>
                  <a:srgbClr val="FFFFFF"/>
                </a:highlight>
              </a:rPr>
              <a:t>All 8 getting the ZIKA PIV developed ZIKA specific binding antibodies according to ELISAs and microneutralization assays (MN50) and the other 8 did not develop the antibodies</a:t>
            </a:r>
            <a:endParaRPr>
              <a:solidFill>
                <a:srgbClr val="545454"/>
              </a:solidFill>
              <a:highlight>
                <a:srgbClr val="FFFFFF"/>
              </a:highlight>
            </a:endParaRPr>
          </a:p>
          <a:p>
            <a:pPr indent="-317500" lvl="0" marL="457200" rtl="0">
              <a:lnSpc>
                <a:spcPct val="115000"/>
              </a:lnSpc>
              <a:spcBef>
                <a:spcPts val="0"/>
              </a:spcBef>
              <a:spcAft>
                <a:spcPts val="0"/>
              </a:spcAft>
              <a:buClr>
                <a:srgbClr val="545454"/>
              </a:buClr>
              <a:buSzPts val="1400"/>
              <a:buChar char="●"/>
            </a:pPr>
            <a:r>
              <a:rPr lang="en">
                <a:solidFill>
                  <a:srgbClr val="545454"/>
                </a:solidFill>
                <a:highlight>
                  <a:srgbClr val="FFFFFF"/>
                </a:highlight>
              </a:rPr>
              <a:t>Then infected or challenged both groups with viral particles of ZIKV-BR or ZIKV-PR n=4 per treatment</a:t>
            </a:r>
            <a:endParaRPr>
              <a:solidFill>
                <a:srgbClr val="545454"/>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4omfTbiB0kk" TargetMode="Externa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cdc.gov/zika/prevention/protect-yourself-and-others.html" TargetMode="External"/><Relationship Id="rId4" Type="http://schemas.openxmlformats.org/officeDocument/2006/relationships/hyperlink" Target="https://www.canada.ca/en/public-health/services/diseases/zika-virus/prevention-zika-virus.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Zika Virus</a:t>
            </a:r>
            <a:endParaRPr/>
          </a:p>
        </p:txBody>
      </p:sp>
      <p:sp>
        <p:nvSpPr>
          <p:cNvPr id="55" name="Shape 5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Group 3: Selina Casalino, CJ Lindo, Angelica Dimita, Franklin Duru, Gabrielle Retta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Abbink </a:t>
            </a:r>
            <a:r>
              <a:rPr i="1" lang="en"/>
              <a:t>et al</a:t>
            </a:r>
            <a:r>
              <a:rPr lang="en"/>
              <a:t>., 2016 Study</a:t>
            </a:r>
            <a:endParaRPr/>
          </a:p>
        </p:txBody>
      </p:sp>
      <p:sp>
        <p:nvSpPr>
          <p:cNvPr id="138" name="Shape 1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1600"/>
              </a:spcAft>
              <a:buNone/>
            </a:pPr>
            <a:r>
              <a:t/>
            </a:r>
            <a:endParaRPr/>
          </a:p>
        </p:txBody>
      </p:sp>
      <p:pic>
        <p:nvPicPr>
          <p:cNvPr id="139" name="Shape 139"/>
          <p:cNvPicPr preferRelativeResize="0"/>
          <p:nvPr/>
        </p:nvPicPr>
        <p:blipFill>
          <a:blip r:embed="rId3">
            <a:alphaModFix/>
          </a:blip>
          <a:stretch>
            <a:fillRect/>
          </a:stretch>
        </p:blipFill>
        <p:spPr>
          <a:xfrm>
            <a:off x="4593650" y="373612"/>
            <a:ext cx="3660751" cy="4396275"/>
          </a:xfrm>
          <a:prstGeom prst="rect">
            <a:avLst/>
          </a:prstGeom>
          <a:noFill/>
          <a:ln>
            <a:noFill/>
          </a:ln>
        </p:spPr>
      </p:pic>
      <p:sp>
        <p:nvSpPr>
          <p:cNvPr id="140" name="Shape 140"/>
          <p:cNvSpPr txBox="1"/>
          <p:nvPr/>
        </p:nvSpPr>
        <p:spPr>
          <a:xfrm>
            <a:off x="357575" y="1201075"/>
            <a:ext cx="4052400" cy="32547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sz="1800"/>
              <a:t>Controls showed an eventual increase in every collection method</a:t>
            </a:r>
            <a:endParaRPr sz="1800"/>
          </a:p>
          <a:p>
            <a:pPr indent="-342900" lvl="0" marL="457200" rtl="0">
              <a:spcBef>
                <a:spcPts val="0"/>
              </a:spcBef>
              <a:spcAft>
                <a:spcPts val="0"/>
              </a:spcAft>
              <a:buSzPts val="1800"/>
              <a:buChar char="●"/>
            </a:pPr>
            <a:r>
              <a:rPr lang="en" sz="1800"/>
              <a:t>PIV vaccinated monkeys demonstrated complete protection</a:t>
            </a:r>
            <a:endParaRPr sz="1800"/>
          </a:p>
          <a:p>
            <a:pPr indent="-342900" lvl="0" marL="457200" rtl="0">
              <a:spcBef>
                <a:spcPts val="0"/>
              </a:spcBef>
              <a:spcAft>
                <a:spcPts val="0"/>
              </a:spcAft>
              <a:buSzPts val="1800"/>
              <a:buChar char="●"/>
            </a:pPr>
            <a:r>
              <a:rPr lang="en" sz="1800"/>
              <a:t>No adverse side effects</a:t>
            </a:r>
            <a:endParaRPr sz="1800"/>
          </a:p>
          <a:p>
            <a:pPr indent="-342900" lvl="0" marL="457200" rtl="0">
              <a:spcBef>
                <a:spcPts val="0"/>
              </a:spcBef>
              <a:spcAft>
                <a:spcPts val="0"/>
              </a:spcAft>
              <a:buSzPts val="1800"/>
              <a:buChar char="●"/>
            </a:pPr>
            <a:r>
              <a:rPr lang="en" sz="1800"/>
              <a:t>Similar results seen in mice</a:t>
            </a:r>
            <a:endParaRPr sz="1800"/>
          </a:p>
          <a:p>
            <a:pPr indent="-342900" lvl="0" marL="457200">
              <a:spcBef>
                <a:spcPts val="0"/>
              </a:spcBef>
              <a:spcAft>
                <a:spcPts val="0"/>
              </a:spcAft>
              <a:buSzPts val="1800"/>
              <a:buChar char="●"/>
            </a:pPr>
            <a:r>
              <a:rPr lang="en" sz="1800"/>
              <a:t>Clinical trials being done on humans in the US &amp; countries in South America</a:t>
            </a:r>
            <a:endParaRPr sz="1800"/>
          </a:p>
        </p:txBody>
      </p:sp>
      <p:sp>
        <p:nvSpPr>
          <p:cNvPr id="141" name="Shape 141"/>
          <p:cNvSpPr txBox="1"/>
          <p:nvPr/>
        </p:nvSpPr>
        <p:spPr>
          <a:xfrm>
            <a:off x="5130650" y="4822025"/>
            <a:ext cx="2841900" cy="244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Modified from Abbink et al., 2016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Current Status of other ZIKA studies</a:t>
            </a:r>
            <a:endParaRPr/>
          </a:p>
        </p:txBody>
      </p:sp>
      <p:sp>
        <p:nvSpPr>
          <p:cNvPr id="147" name="Shape 1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t/>
            </a:r>
            <a:endParaRPr/>
          </a:p>
        </p:txBody>
      </p:sp>
      <p:grpSp>
        <p:nvGrpSpPr>
          <p:cNvPr id="148" name="Shape 148"/>
          <p:cNvGrpSpPr/>
          <p:nvPr/>
        </p:nvGrpSpPr>
        <p:grpSpPr>
          <a:xfrm>
            <a:off x="4513729" y="1864926"/>
            <a:ext cx="2480144" cy="1728853"/>
            <a:chOff x="4526679" y="1857800"/>
            <a:chExt cx="2480144" cy="1728853"/>
          </a:xfrm>
        </p:grpSpPr>
        <p:sp>
          <p:nvSpPr>
            <p:cNvPr id="149" name="Shape 149"/>
            <p:cNvSpPr/>
            <p:nvPr/>
          </p:nvSpPr>
          <p:spPr>
            <a:xfrm>
              <a:off x="4849302" y="3079475"/>
              <a:ext cx="1958400" cy="133500"/>
            </a:xfrm>
            <a:prstGeom prst="rect">
              <a:avLst/>
            </a:prstGeom>
            <a:solidFill>
              <a:srgbClr val="0F9D58"/>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50" name="Shape 150"/>
            <p:cNvGrpSpPr/>
            <p:nvPr/>
          </p:nvGrpSpPr>
          <p:grpSpPr>
            <a:xfrm>
              <a:off x="4526679" y="1857800"/>
              <a:ext cx="2480144" cy="1728853"/>
              <a:chOff x="4526679" y="1857800"/>
              <a:chExt cx="2480144" cy="1728853"/>
            </a:xfrm>
          </p:grpSpPr>
          <p:grpSp>
            <p:nvGrpSpPr>
              <p:cNvPr id="151" name="Shape 151"/>
              <p:cNvGrpSpPr/>
              <p:nvPr/>
            </p:nvGrpSpPr>
            <p:grpSpPr>
              <a:xfrm>
                <a:off x="4808316" y="2800065"/>
                <a:ext cx="92400" cy="411825"/>
                <a:chOff x="845575" y="2563700"/>
                <a:chExt cx="92400" cy="411825"/>
              </a:xfrm>
            </p:grpSpPr>
            <p:cxnSp>
              <p:nvCxnSpPr>
                <p:cNvPr id="152" name="Shape 152"/>
                <p:cNvCxnSpPr/>
                <p:nvPr/>
              </p:nvCxnSpPr>
              <p:spPr>
                <a:xfrm>
                  <a:off x="891775" y="2616125"/>
                  <a:ext cx="0" cy="359400"/>
                </a:xfrm>
                <a:prstGeom prst="straightConnector1">
                  <a:avLst/>
                </a:prstGeom>
                <a:noFill/>
                <a:ln cap="flat" cmpd="sng" w="9525">
                  <a:solidFill>
                    <a:srgbClr val="000000"/>
                  </a:solidFill>
                  <a:prstDash val="solid"/>
                  <a:round/>
                  <a:headEnd len="med" w="med" type="none"/>
                  <a:tailEnd len="med" w="med" type="none"/>
                </a:ln>
              </p:spPr>
            </p:cxnSp>
            <p:sp>
              <p:nvSpPr>
                <p:cNvPr id="153" name="Shape 153"/>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54" name="Shape 154"/>
              <p:cNvSpPr txBox="1"/>
              <p:nvPr/>
            </p:nvSpPr>
            <p:spPr>
              <a:xfrm>
                <a:off x="4526679" y="3215253"/>
                <a:ext cx="692700" cy="3714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SzPts val="1100"/>
                  <a:buNone/>
                </a:pPr>
                <a:r>
                  <a:rPr b="1" lang="en" sz="1200">
                    <a:latin typeface="Roboto"/>
                    <a:ea typeface="Roboto"/>
                    <a:cs typeface="Roboto"/>
                    <a:sym typeface="Roboto"/>
                  </a:rPr>
                  <a:t>2017</a:t>
                </a:r>
                <a:endParaRPr b="1" sz="1200">
                  <a:latin typeface="Roboto"/>
                  <a:ea typeface="Roboto"/>
                  <a:cs typeface="Roboto"/>
                  <a:sym typeface="Roboto"/>
                </a:endParaRPr>
              </a:p>
            </p:txBody>
          </p:sp>
          <p:sp>
            <p:nvSpPr>
              <p:cNvPr id="155" name="Shape 155"/>
              <p:cNvSpPr txBox="1"/>
              <p:nvPr/>
            </p:nvSpPr>
            <p:spPr>
              <a:xfrm>
                <a:off x="4753223" y="1857800"/>
                <a:ext cx="2253600" cy="943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SzPts val="1100"/>
                  <a:buNone/>
                </a:pPr>
                <a:r>
                  <a:rPr b="1" lang="en" sz="1200">
                    <a:latin typeface="Roboto"/>
                    <a:ea typeface="Roboto"/>
                    <a:cs typeface="Roboto"/>
                    <a:sym typeface="Roboto"/>
                  </a:rPr>
                  <a:t>St. Louis University SOM</a:t>
                </a:r>
                <a:endParaRPr b="1" sz="1200">
                  <a:latin typeface="Roboto"/>
                  <a:ea typeface="Roboto"/>
                  <a:cs typeface="Roboto"/>
                  <a:sym typeface="Roboto"/>
                </a:endParaRPr>
              </a:p>
              <a:p>
                <a:pPr indent="0" lvl="0" marL="0" rtl="0">
                  <a:lnSpc>
                    <a:spcPct val="115000"/>
                  </a:lnSpc>
                  <a:spcBef>
                    <a:spcPts val="0"/>
                  </a:spcBef>
                  <a:spcAft>
                    <a:spcPts val="0"/>
                  </a:spcAft>
                  <a:buNone/>
                </a:pPr>
                <a:r>
                  <a:t/>
                </a:r>
                <a:endParaRPr b="1" sz="800">
                  <a:latin typeface="Roboto"/>
                  <a:ea typeface="Roboto"/>
                  <a:cs typeface="Roboto"/>
                  <a:sym typeface="Roboto"/>
                </a:endParaRPr>
              </a:p>
              <a:p>
                <a:pPr indent="0" lvl="0" marL="0" rtl="0">
                  <a:lnSpc>
                    <a:spcPct val="115000"/>
                  </a:lnSpc>
                  <a:spcBef>
                    <a:spcPts val="0"/>
                  </a:spcBef>
                  <a:spcAft>
                    <a:spcPts val="0"/>
                  </a:spcAft>
                  <a:buNone/>
                </a:pPr>
                <a:r>
                  <a:rPr lang="en" sz="1100">
                    <a:solidFill>
                      <a:srgbClr val="545454"/>
                    </a:solidFill>
                    <a:highlight>
                      <a:srgbClr val="FFFFFF"/>
                    </a:highlight>
                    <a:latin typeface="Roboto"/>
                    <a:ea typeface="Roboto"/>
                    <a:cs typeface="Roboto"/>
                    <a:sym typeface="Roboto"/>
                  </a:rPr>
                  <a:t>Four Phase 1 Trials with PIV’s </a:t>
                </a:r>
                <a:endParaRPr b="1" sz="800">
                  <a:latin typeface="Roboto"/>
                  <a:ea typeface="Roboto"/>
                  <a:cs typeface="Roboto"/>
                  <a:sym typeface="Roboto"/>
                </a:endParaRPr>
              </a:p>
            </p:txBody>
          </p:sp>
        </p:grpSp>
      </p:grpSp>
      <p:grpSp>
        <p:nvGrpSpPr>
          <p:cNvPr id="156" name="Shape 156"/>
          <p:cNvGrpSpPr/>
          <p:nvPr/>
        </p:nvGrpSpPr>
        <p:grpSpPr>
          <a:xfrm>
            <a:off x="2512650" y="2709725"/>
            <a:ext cx="2323752" cy="1735650"/>
            <a:chOff x="2525600" y="2702599"/>
            <a:chExt cx="2323752" cy="1735650"/>
          </a:xfrm>
        </p:grpSpPr>
        <p:sp>
          <p:nvSpPr>
            <p:cNvPr id="157" name="Shape 157"/>
            <p:cNvSpPr/>
            <p:nvPr/>
          </p:nvSpPr>
          <p:spPr>
            <a:xfrm>
              <a:off x="2890952" y="3079475"/>
              <a:ext cx="1958400" cy="133500"/>
            </a:xfrm>
            <a:prstGeom prst="rect">
              <a:avLst/>
            </a:prstGeom>
            <a:solidFill>
              <a:srgbClr val="57BB8A"/>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58" name="Shape 158"/>
            <p:cNvGrpSpPr/>
            <p:nvPr/>
          </p:nvGrpSpPr>
          <p:grpSpPr>
            <a:xfrm>
              <a:off x="2525600" y="2702599"/>
              <a:ext cx="2282350" cy="1735650"/>
              <a:chOff x="2525600" y="2702599"/>
              <a:chExt cx="2282350" cy="1735650"/>
            </a:xfrm>
          </p:grpSpPr>
          <p:sp>
            <p:nvSpPr>
              <p:cNvPr id="159" name="Shape 159"/>
              <p:cNvSpPr txBox="1"/>
              <p:nvPr/>
            </p:nvSpPr>
            <p:spPr>
              <a:xfrm>
                <a:off x="2525600" y="2702599"/>
                <a:ext cx="1301400" cy="3714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SzPts val="1100"/>
                  <a:buNone/>
                </a:pPr>
                <a:r>
                  <a:rPr b="1" lang="en" sz="1200">
                    <a:latin typeface="Roboto"/>
                    <a:ea typeface="Roboto"/>
                    <a:cs typeface="Roboto"/>
                    <a:sym typeface="Roboto"/>
                  </a:rPr>
                  <a:t>2017</a:t>
                </a:r>
                <a:endParaRPr b="1" sz="1200">
                  <a:latin typeface="Roboto"/>
                  <a:ea typeface="Roboto"/>
                  <a:cs typeface="Roboto"/>
                  <a:sym typeface="Roboto"/>
                </a:endParaRPr>
              </a:p>
            </p:txBody>
          </p:sp>
          <p:grpSp>
            <p:nvGrpSpPr>
              <p:cNvPr id="160" name="Shape 160"/>
              <p:cNvGrpSpPr/>
              <p:nvPr/>
            </p:nvGrpSpPr>
            <p:grpSpPr>
              <a:xfrm rot="10800000">
                <a:off x="2849073" y="3079467"/>
                <a:ext cx="92400" cy="411825"/>
                <a:chOff x="2070100" y="2563700"/>
                <a:chExt cx="92400" cy="411825"/>
              </a:xfrm>
            </p:grpSpPr>
            <p:cxnSp>
              <p:nvCxnSpPr>
                <p:cNvPr id="161" name="Shape 161"/>
                <p:cNvCxnSpPr/>
                <p:nvPr/>
              </p:nvCxnSpPr>
              <p:spPr>
                <a:xfrm>
                  <a:off x="2116300" y="2616125"/>
                  <a:ext cx="0" cy="359400"/>
                </a:xfrm>
                <a:prstGeom prst="straightConnector1">
                  <a:avLst/>
                </a:prstGeom>
                <a:noFill/>
                <a:ln cap="flat" cmpd="sng" w="9525">
                  <a:solidFill>
                    <a:srgbClr val="000000"/>
                  </a:solidFill>
                  <a:prstDash val="solid"/>
                  <a:round/>
                  <a:headEnd len="med" w="med" type="none"/>
                  <a:tailEnd len="med" w="med" type="none"/>
                </a:ln>
              </p:spPr>
            </p:cxnSp>
            <p:sp>
              <p:nvSpPr>
                <p:cNvPr id="162" name="Shape 162"/>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3" name="Shape 163"/>
              <p:cNvSpPr txBox="1"/>
              <p:nvPr/>
            </p:nvSpPr>
            <p:spPr>
              <a:xfrm>
                <a:off x="2773350" y="3494449"/>
                <a:ext cx="2034600" cy="943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 sz="1200">
                    <a:solidFill>
                      <a:schemeClr val="dk1"/>
                    </a:solidFill>
                    <a:latin typeface="Roboto"/>
                    <a:ea typeface="Roboto"/>
                    <a:cs typeface="Roboto"/>
                    <a:sym typeface="Roboto"/>
                  </a:rPr>
                  <a:t>NIAID - </a:t>
                </a:r>
                <a:r>
                  <a:rPr b="1" lang="en" sz="1200">
                    <a:solidFill>
                      <a:srgbClr val="545359"/>
                    </a:solidFill>
                    <a:highlight>
                      <a:srgbClr val="FFFFFF"/>
                    </a:highlight>
                    <a:latin typeface="Roboto"/>
                    <a:ea typeface="Roboto"/>
                    <a:cs typeface="Roboto"/>
                    <a:sym typeface="Roboto"/>
                  </a:rPr>
                  <a:t>VRC 705</a:t>
                </a:r>
                <a:endParaRPr b="1" sz="1200">
                  <a:latin typeface="Roboto"/>
                  <a:ea typeface="Roboto"/>
                  <a:cs typeface="Roboto"/>
                  <a:sym typeface="Roboto"/>
                </a:endParaRPr>
              </a:p>
              <a:p>
                <a:pPr indent="0" lvl="0" marL="0" rtl="0">
                  <a:spcBef>
                    <a:spcPts val="0"/>
                  </a:spcBef>
                  <a:spcAft>
                    <a:spcPts val="0"/>
                  </a:spcAft>
                  <a:buSzPts val="1100"/>
                  <a:buNone/>
                </a:pPr>
                <a:r>
                  <a:t/>
                </a:r>
                <a:endParaRPr b="1" sz="800">
                  <a:latin typeface="Roboto"/>
                  <a:ea typeface="Roboto"/>
                  <a:cs typeface="Roboto"/>
                  <a:sym typeface="Roboto"/>
                </a:endParaRPr>
              </a:p>
              <a:p>
                <a:pPr indent="0" lvl="0" marL="0">
                  <a:spcBef>
                    <a:spcPts val="0"/>
                  </a:spcBef>
                  <a:spcAft>
                    <a:spcPts val="1600"/>
                  </a:spcAft>
                  <a:buSzPts val="1100"/>
                  <a:buNone/>
                </a:pPr>
                <a:r>
                  <a:rPr lang="en" sz="1100">
                    <a:solidFill>
                      <a:srgbClr val="666666"/>
                    </a:solidFill>
                    <a:latin typeface="Roboto"/>
                    <a:ea typeface="Roboto"/>
                    <a:cs typeface="Roboto"/>
                    <a:sym typeface="Roboto"/>
                  </a:rPr>
                  <a:t>Phase 2 Clinical Trial - DNA based vaccine </a:t>
                </a:r>
                <a:endParaRPr b="1" sz="1100">
                  <a:latin typeface="Roboto"/>
                  <a:ea typeface="Roboto"/>
                  <a:cs typeface="Roboto"/>
                  <a:sym typeface="Roboto"/>
                </a:endParaRPr>
              </a:p>
            </p:txBody>
          </p:sp>
        </p:grpSp>
      </p:grpSp>
      <p:grpSp>
        <p:nvGrpSpPr>
          <p:cNvPr id="164" name="Shape 164"/>
          <p:cNvGrpSpPr/>
          <p:nvPr/>
        </p:nvGrpSpPr>
        <p:grpSpPr>
          <a:xfrm>
            <a:off x="483041" y="1864926"/>
            <a:ext cx="2580731" cy="1728863"/>
            <a:chOff x="495991" y="1857800"/>
            <a:chExt cx="2580731" cy="1728863"/>
          </a:xfrm>
        </p:grpSpPr>
        <p:sp>
          <p:nvSpPr>
            <p:cNvPr id="165" name="Shape 165"/>
            <p:cNvSpPr/>
            <p:nvPr/>
          </p:nvSpPr>
          <p:spPr>
            <a:xfrm>
              <a:off x="932600" y="3079475"/>
              <a:ext cx="1958400" cy="133500"/>
            </a:xfrm>
            <a:prstGeom prst="rect">
              <a:avLst/>
            </a:prstGeom>
            <a:solidFill>
              <a:srgbClr val="B7E1CD"/>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66" name="Shape 166"/>
            <p:cNvGrpSpPr/>
            <p:nvPr/>
          </p:nvGrpSpPr>
          <p:grpSpPr>
            <a:xfrm>
              <a:off x="495991" y="1857800"/>
              <a:ext cx="2580731" cy="1728863"/>
              <a:chOff x="495991" y="1857800"/>
              <a:chExt cx="2580731" cy="1728863"/>
            </a:xfrm>
          </p:grpSpPr>
          <p:sp>
            <p:nvSpPr>
              <p:cNvPr id="167" name="Shape 167"/>
              <p:cNvSpPr txBox="1"/>
              <p:nvPr/>
            </p:nvSpPr>
            <p:spPr>
              <a:xfrm>
                <a:off x="495991" y="3215263"/>
                <a:ext cx="871200" cy="3714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SzPts val="1100"/>
                  <a:buNone/>
                </a:pPr>
                <a:r>
                  <a:rPr b="1" lang="en" sz="1200">
                    <a:latin typeface="Roboto"/>
                    <a:ea typeface="Roboto"/>
                    <a:cs typeface="Roboto"/>
                    <a:sym typeface="Roboto"/>
                  </a:rPr>
                  <a:t>2016</a:t>
                </a:r>
                <a:endParaRPr b="1" sz="1200">
                  <a:latin typeface="Roboto"/>
                  <a:ea typeface="Roboto"/>
                  <a:cs typeface="Roboto"/>
                  <a:sym typeface="Roboto"/>
                </a:endParaRPr>
              </a:p>
            </p:txBody>
          </p:sp>
          <p:grpSp>
            <p:nvGrpSpPr>
              <p:cNvPr id="168" name="Shape 168"/>
              <p:cNvGrpSpPr/>
              <p:nvPr/>
            </p:nvGrpSpPr>
            <p:grpSpPr>
              <a:xfrm>
                <a:off x="881025" y="2800065"/>
                <a:ext cx="92400" cy="411825"/>
                <a:chOff x="845575" y="2563700"/>
                <a:chExt cx="92400" cy="411825"/>
              </a:xfrm>
            </p:grpSpPr>
            <p:cxnSp>
              <p:nvCxnSpPr>
                <p:cNvPr id="169" name="Shape 169"/>
                <p:cNvCxnSpPr/>
                <p:nvPr/>
              </p:nvCxnSpPr>
              <p:spPr>
                <a:xfrm>
                  <a:off x="891775" y="2616125"/>
                  <a:ext cx="0" cy="359400"/>
                </a:xfrm>
                <a:prstGeom prst="straightConnector1">
                  <a:avLst/>
                </a:prstGeom>
                <a:noFill/>
                <a:ln cap="flat" cmpd="sng" w="9525">
                  <a:solidFill>
                    <a:srgbClr val="000000"/>
                  </a:solidFill>
                  <a:prstDash val="solid"/>
                  <a:round/>
                  <a:headEnd len="med" w="med" type="none"/>
                  <a:tailEnd len="med" w="med" type="none"/>
                </a:ln>
              </p:spPr>
            </p:cxnSp>
            <p:sp>
              <p:nvSpPr>
                <p:cNvPr id="170" name="Shape 17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71" name="Shape 171"/>
              <p:cNvSpPr txBox="1"/>
              <p:nvPr/>
            </p:nvSpPr>
            <p:spPr>
              <a:xfrm>
                <a:off x="823122" y="1857800"/>
                <a:ext cx="2253600" cy="943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SzPts val="1100"/>
                  <a:buNone/>
                </a:pPr>
                <a:r>
                  <a:rPr b="1" lang="en" sz="1200">
                    <a:latin typeface="Roboto"/>
                    <a:ea typeface="Roboto"/>
                    <a:cs typeface="Roboto"/>
                    <a:sym typeface="Roboto"/>
                  </a:rPr>
                  <a:t>NIAID - </a:t>
                </a:r>
                <a:r>
                  <a:rPr b="1" lang="en" sz="1200">
                    <a:solidFill>
                      <a:srgbClr val="545359"/>
                    </a:solidFill>
                    <a:highlight>
                      <a:srgbClr val="FFFFFF"/>
                    </a:highlight>
                    <a:latin typeface="Roboto"/>
                    <a:ea typeface="Roboto"/>
                    <a:cs typeface="Roboto"/>
                    <a:sym typeface="Roboto"/>
                  </a:rPr>
                  <a:t>VRC 319</a:t>
                </a:r>
                <a:endParaRPr b="1" sz="1200">
                  <a:latin typeface="Roboto"/>
                  <a:ea typeface="Roboto"/>
                  <a:cs typeface="Roboto"/>
                  <a:sym typeface="Roboto"/>
                </a:endParaRPr>
              </a:p>
              <a:p>
                <a:pPr indent="0" lvl="0" marL="0">
                  <a:spcBef>
                    <a:spcPts val="0"/>
                  </a:spcBef>
                  <a:spcAft>
                    <a:spcPts val="0"/>
                  </a:spcAft>
                  <a:buSzPts val="1100"/>
                  <a:buNone/>
                </a:pPr>
                <a:r>
                  <a:t/>
                </a:r>
                <a:endParaRPr b="1" sz="800">
                  <a:latin typeface="Roboto"/>
                  <a:ea typeface="Roboto"/>
                  <a:cs typeface="Roboto"/>
                  <a:sym typeface="Roboto"/>
                </a:endParaRPr>
              </a:p>
              <a:p>
                <a:pPr indent="0" lvl="0" marL="0" rtl="0">
                  <a:lnSpc>
                    <a:spcPct val="115000"/>
                  </a:lnSpc>
                  <a:spcBef>
                    <a:spcPts val="0"/>
                  </a:spcBef>
                  <a:spcAft>
                    <a:spcPts val="0"/>
                  </a:spcAft>
                  <a:buNone/>
                </a:pPr>
                <a:r>
                  <a:rPr lang="en" sz="1100">
                    <a:solidFill>
                      <a:srgbClr val="545454"/>
                    </a:solidFill>
                    <a:highlight>
                      <a:srgbClr val="FFFFFF"/>
                    </a:highlight>
                    <a:latin typeface="Roboto"/>
                    <a:ea typeface="Roboto"/>
                    <a:cs typeface="Roboto"/>
                    <a:sym typeface="Roboto"/>
                  </a:rPr>
                  <a:t>Phase 1 Clinical Trial - DNA based vaccine </a:t>
                </a:r>
                <a:endParaRPr b="1" sz="800">
                  <a:latin typeface="Roboto"/>
                  <a:ea typeface="Roboto"/>
                  <a:cs typeface="Roboto"/>
                  <a:sym typeface="Roboto"/>
                </a:endParaRPr>
              </a:p>
            </p:txBody>
          </p:sp>
        </p:grpSp>
      </p:grpSp>
      <p:grpSp>
        <p:nvGrpSpPr>
          <p:cNvPr id="172" name="Shape 172"/>
          <p:cNvGrpSpPr/>
          <p:nvPr/>
        </p:nvGrpSpPr>
        <p:grpSpPr>
          <a:xfrm>
            <a:off x="6422860" y="2709722"/>
            <a:ext cx="2721140" cy="1735654"/>
            <a:chOff x="6435810" y="2702596"/>
            <a:chExt cx="2721140" cy="1735654"/>
          </a:xfrm>
        </p:grpSpPr>
        <p:sp>
          <p:nvSpPr>
            <p:cNvPr id="173" name="Shape 173"/>
            <p:cNvSpPr/>
            <p:nvPr/>
          </p:nvSpPr>
          <p:spPr>
            <a:xfrm>
              <a:off x="6807650" y="3079475"/>
              <a:ext cx="2349300" cy="133500"/>
            </a:xfrm>
            <a:prstGeom prst="rect">
              <a:avLst/>
            </a:prstGeom>
            <a:solidFill>
              <a:srgbClr val="0B804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74" name="Shape 174"/>
            <p:cNvGrpSpPr/>
            <p:nvPr/>
          </p:nvGrpSpPr>
          <p:grpSpPr>
            <a:xfrm>
              <a:off x="6435810" y="2702596"/>
              <a:ext cx="2494563" cy="1735654"/>
              <a:chOff x="6435810" y="2702596"/>
              <a:chExt cx="2494563" cy="1735654"/>
            </a:xfrm>
          </p:grpSpPr>
          <p:grpSp>
            <p:nvGrpSpPr>
              <p:cNvPr id="175" name="Shape 175"/>
              <p:cNvGrpSpPr/>
              <p:nvPr/>
            </p:nvGrpSpPr>
            <p:grpSpPr>
              <a:xfrm rot="10800000">
                <a:off x="6760035" y="3079467"/>
                <a:ext cx="92400" cy="411825"/>
                <a:chOff x="2070100" y="2563700"/>
                <a:chExt cx="92400" cy="411825"/>
              </a:xfrm>
            </p:grpSpPr>
            <p:cxnSp>
              <p:nvCxnSpPr>
                <p:cNvPr id="176" name="Shape 176"/>
                <p:cNvCxnSpPr/>
                <p:nvPr/>
              </p:nvCxnSpPr>
              <p:spPr>
                <a:xfrm>
                  <a:off x="2116300" y="2616125"/>
                  <a:ext cx="0" cy="359400"/>
                </a:xfrm>
                <a:prstGeom prst="straightConnector1">
                  <a:avLst/>
                </a:prstGeom>
                <a:noFill/>
                <a:ln cap="flat" cmpd="sng" w="9525">
                  <a:solidFill>
                    <a:srgbClr val="000000"/>
                  </a:solidFill>
                  <a:prstDash val="solid"/>
                  <a:round/>
                  <a:headEnd len="med" w="med" type="none"/>
                  <a:tailEnd len="med" w="med" type="none"/>
                </a:ln>
              </p:spPr>
            </p:cxnSp>
            <p:sp>
              <p:nvSpPr>
                <p:cNvPr id="177" name="Shape 177"/>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78" name="Shape 178"/>
              <p:cNvSpPr txBox="1"/>
              <p:nvPr/>
            </p:nvSpPr>
            <p:spPr>
              <a:xfrm>
                <a:off x="6435810" y="2702596"/>
                <a:ext cx="745800" cy="3714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SzPts val="1100"/>
                  <a:buNone/>
                </a:pPr>
                <a:r>
                  <a:rPr b="1" lang="en" sz="1200">
                    <a:latin typeface="Roboto"/>
                    <a:ea typeface="Roboto"/>
                    <a:cs typeface="Roboto"/>
                    <a:sym typeface="Roboto"/>
                  </a:rPr>
                  <a:t>2018</a:t>
                </a:r>
                <a:endParaRPr b="1" sz="1200">
                  <a:latin typeface="Roboto"/>
                  <a:ea typeface="Roboto"/>
                  <a:cs typeface="Roboto"/>
                  <a:sym typeface="Roboto"/>
                </a:endParaRPr>
              </a:p>
            </p:txBody>
          </p:sp>
          <p:sp>
            <p:nvSpPr>
              <p:cNvPr id="179" name="Shape 179"/>
              <p:cNvSpPr txBox="1"/>
              <p:nvPr/>
            </p:nvSpPr>
            <p:spPr>
              <a:xfrm>
                <a:off x="6676773" y="3494450"/>
                <a:ext cx="2253600" cy="943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200">
                    <a:solidFill>
                      <a:schemeClr val="dk1"/>
                    </a:solidFill>
                    <a:latin typeface="Roboto"/>
                    <a:ea typeface="Roboto"/>
                    <a:cs typeface="Roboto"/>
                    <a:sym typeface="Roboto"/>
                  </a:rPr>
                  <a:t>NIAID</a:t>
                </a:r>
                <a:endParaRPr b="1" sz="800">
                  <a:latin typeface="Roboto"/>
                  <a:ea typeface="Roboto"/>
                  <a:cs typeface="Roboto"/>
                  <a:sym typeface="Roboto"/>
                </a:endParaRPr>
              </a:p>
              <a:p>
                <a:pPr indent="0" lvl="0" marL="0" rtl="0">
                  <a:lnSpc>
                    <a:spcPct val="115000"/>
                  </a:lnSpc>
                  <a:spcBef>
                    <a:spcPts val="0"/>
                  </a:spcBef>
                  <a:spcAft>
                    <a:spcPts val="0"/>
                  </a:spcAft>
                  <a:buNone/>
                </a:pPr>
                <a:r>
                  <a:rPr lang="en" sz="1100">
                    <a:solidFill>
                      <a:srgbClr val="545454"/>
                    </a:solidFill>
                    <a:highlight>
                      <a:srgbClr val="FFFFFF"/>
                    </a:highlight>
                    <a:latin typeface="Roboto"/>
                    <a:ea typeface="Roboto"/>
                    <a:cs typeface="Roboto"/>
                    <a:sym typeface="Roboto"/>
                  </a:rPr>
                  <a:t>Clinical Trials of drug protecting against ZIKA and all four types of Dengue Virus</a:t>
                </a:r>
                <a:endParaRPr b="1" sz="1100">
                  <a:latin typeface="Roboto"/>
                  <a:ea typeface="Roboto"/>
                  <a:cs typeface="Roboto"/>
                  <a:sym typeface="Roboto"/>
                </a:endParaRPr>
              </a:p>
              <a:p>
                <a:pPr indent="0" lvl="0" marL="0">
                  <a:spcBef>
                    <a:spcPts val="0"/>
                  </a:spcBef>
                  <a:spcAft>
                    <a:spcPts val="1600"/>
                  </a:spcAft>
                  <a:buSzPts val="1100"/>
                  <a:buNone/>
                </a:pPr>
                <a:r>
                  <a:t/>
                </a:r>
                <a:endParaRPr b="1" sz="800">
                  <a:latin typeface="Roboto"/>
                  <a:ea typeface="Roboto"/>
                  <a:cs typeface="Roboto"/>
                  <a:sym typeface="Roboto"/>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Risks and Health Effects</a:t>
            </a:r>
            <a:endParaRPr/>
          </a:p>
        </p:txBody>
      </p:sp>
      <p:grpSp>
        <p:nvGrpSpPr>
          <p:cNvPr id="185" name="Shape 185"/>
          <p:cNvGrpSpPr/>
          <p:nvPr/>
        </p:nvGrpSpPr>
        <p:grpSpPr>
          <a:xfrm>
            <a:off x="513700" y="1382576"/>
            <a:ext cx="1560600" cy="1260101"/>
            <a:chOff x="437925" y="1304950"/>
            <a:chExt cx="1560600" cy="1260101"/>
          </a:xfrm>
        </p:grpSpPr>
        <p:pic>
          <p:nvPicPr>
            <p:cNvPr id="186" name="Shape 186"/>
            <p:cNvPicPr preferRelativeResize="0"/>
            <p:nvPr/>
          </p:nvPicPr>
          <p:blipFill>
            <a:blip r:embed="rId3">
              <a:alphaModFix/>
            </a:blip>
            <a:stretch>
              <a:fillRect/>
            </a:stretch>
          </p:blipFill>
          <p:spPr>
            <a:xfrm>
              <a:off x="1377925" y="1304950"/>
              <a:ext cx="620600" cy="620600"/>
            </a:xfrm>
            <a:prstGeom prst="rect">
              <a:avLst/>
            </a:prstGeom>
            <a:noFill/>
            <a:ln>
              <a:noFill/>
            </a:ln>
          </p:spPr>
        </p:pic>
        <p:pic>
          <p:nvPicPr>
            <p:cNvPr id="187" name="Shape 187"/>
            <p:cNvPicPr preferRelativeResize="0"/>
            <p:nvPr/>
          </p:nvPicPr>
          <p:blipFill>
            <a:blip r:embed="rId4">
              <a:alphaModFix/>
            </a:blip>
            <a:stretch>
              <a:fillRect/>
            </a:stretch>
          </p:blipFill>
          <p:spPr>
            <a:xfrm>
              <a:off x="437925" y="1531701"/>
              <a:ext cx="1174275" cy="1033350"/>
            </a:xfrm>
            <a:prstGeom prst="rect">
              <a:avLst/>
            </a:prstGeom>
            <a:noFill/>
            <a:ln>
              <a:noFill/>
            </a:ln>
          </p:spPr>
        </p:pic>
      </p:grpSp>
      <p:grpSp>
        <p:nvGrpSpPr>
          <p:cNvPr id="188" name="Shape 188"/>
          <p:cNvGrpSpPr/>
          <p:nvPr/>
        </p:nvGrpSpPr>
        <p:grpSpPr>
          <a:xfrm>
            <a:off x="3479803" y="1431808"/>
            <a:ext cx="2263255" cy="1261023"/>
            <a:chOff x="311700" y="2689050"/>
            <a:chExt cx="1619850" cy="845700"/>
          </a:xfrm>
        </p:grpSpPr>
        <p:pic>
          <p:nvPicPr>
            <p:cNvPr id="189" name="Shape 189"/>
            <p:cNvPicPr preferRelativeResize="0"/>
            <p:nvPr/>
          </p:nvPicPr>
          <p:blipFill rotWithShape="1">
            <a:blip r:embed="rId5">
              <a:alphaModFix amt="29000"/>
            </a:blip>
            <a:srcRect b="0" l="23491" r="24269" t="0"/>
            <a:stretch/>
          </p:blipFill>
          <p:spPr>
            <a:xfrm>
              <a:off x="311700" y="2689050"/>
              <a:ext cx="441775" cy="845700"/>
            </a:xfrm>
            <a:prstGeom prst="rect">
              <a:avLst/>
            </a:prstGeom>
            <a:noFill/>
            <a:ln>
              <a:noFill/>
            </a:ln>
          </p:spPr>
        </p:pic>
        <p:pic>
          <p:nvPicPr>
            <p:cNvPr id="190" name="Shape 190"/>
            <p:cNvPicPr preferRelativeResize="0"/>
            <p:nvPr/>
          </p:nvPicPr>
          <p:blipFill rotWithShape="1">
            <a:blip r:embed="rId5">
              <a:alphaModFix/>
            </a:blip>
            <a:srcRect b="0" l="23491" r="24269" t="0"/>
            <a:stretch/>
          </p:blipFill>
          <p:spPr>
            <a:xfrm>
              <a:off x="711400" y="2689050"/>
              <a:ext cx="441775" cy="845700"/>
            </a:xfrm>
            <a:prstGeom prst="rect">
              <a:avLst/>
            </a:prstGeom>
            <a:noFill/>
            <a:ln>
              <a:noFill/>
            </a:ln>
          </p:spPr>
        </p:pic>
        <p:pic>
          <p:nvPicPr>
            <p:cNvPr id="191" name="Shape 191"/>
            <p:cNvPicPr preferRelativeResize="0"/>
            <p:nvPr/>
          </p:nvPicPr>
          <p:blipFill rotWithShape="1">
            <a:blip r:embed="rId5">
              <a:alphaModFix amt="29000"/>
            </a:blip>
            <a:srcRect b="0" l="23491" r="24269" t="0"/>
            <a:stretch/>
          </p:blipFill>
          <p:spPr>
            <a:xfrm>
              <a:off x="1100600" y="2689050"/>
              <a:ext cx="441775" cy="845700"/>
            </a:xfrm>
            <a:prstGeom prst="rect">
              <a:avLst/>
            </a:prstGeom>
            <a:noFill/>
            <a:ln>
              <a:noFill/>
            </a:ln>
          </p:spPr>
        </p:pic>
        <p:pic>
          <p:nvPicPr>
            <p:cNvPr id="192" name="Shape 192"/>
            <p:cNvPicPr preferRelativeResize="0"/>
            <p:nvPr/>
          </p:nvPicPr>
          <p:blipFill rotWithShape="1">
            <a:blip r:embed="rId5">
              <a:alphaModFix amt="29000"/>
            </a:blip>
            <a:srcRect b="0" l="23491" r="24269" t="0"/>
            <a:stretch/>
          </p:blipFill>
          <p:spPr>
            <a:xfrm>
              <a:off x="1489775" y="2689050"/>
              <a:ext cx="441775" cy="845700"/>
            </a:xfrm>
            <a:prstGeom prst="rect">
              <a:avLst/>
            </a:prstGeom>
            <a:noFill/>
            <a:ln>
              <a:noFill/>
            </a:ln>
          </p:spPr>
        </p:pic>
      </p:grpSp>
      <p:pic>
        <p:nvPicPr>
          <p:cNvPr id="193" name="Shape 193"/>
          <p:cNvPicPr preferRelativeResize="0"/>
          <p:nvPr/>
        </p:nvPicPr>
        <p:blipFill>
          <a:blip r:embed="rId6">
            <a:alphaModFix/>
          </a:blip>
          <a:stretch>
            <a:fillRect/>
          </a:stretch>
        </p:blipFill>
        <p:spPr>
          <a:xfrm>
            <a:off x="7069700" y="1382575"/>
            <a:ext cx="999272" cy="1310250"/>
          </a:xfrm>
          <a:prstGeom prst="rect">
            <a:avLst/>
          </a:prstGeom>
          <a:noFill/>
          <a:ln>
            <a:noFill/>
          </a:ln>
        </p:spPr>
      </p:pic>
      <p:sp>
        <p:nvSpPr>
          <p:cNvPr id="194" name="Shape 194"/>
          <p:cNvSpPr txBox="1"/>
          <p:nvPr/>
        </p:nvSpPr>
        <p:spPr>
          <a:xfrm>
            <a:off x="374700" y="2929400"/>
            <a:ext cx="1297800" cy="4314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b="1" lang="en" sz="2400"/>
              <a:t>Risk</a:t>
            </a:r>
            <a:endParaRPr b="1" sz="2400"/>
          </a:p>
        </p:txBody>
      </p:sp>
      <p:sp>
        <p:nvSpPr>
          <p:cNvPr id="195" name="Shape 195"/>
          <p:cNvSpPr/>
          <p:nvPr/>
        </p:nvSpPr>
        <p:spPr>
          <a:xfrm>
            <a:off x="374700" y="3519825"/>
            <a:ext cx="306600" cy="363300"/>
          </a:xfrm>
          <a:prstGeom prst="up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nvSpPr>
        <p:spPr>
          <a:xfrm rot="10800000">
            <a:off x="374700" y="4269225"/>
            <a:ext cx="306600" cy="363300"/>
          </a:xfrm>
          <a:prstGeom prst="upArrow">
            <a:avLst>
              <a:gd fmla="val 50000" name="adj1"/>
              <a:gd fmla="val 50000" name="adj2"/>
            </a:avLst>
          </a:prstGeom>
          <a:solidFill>
            <a:srgbClr val="6AA84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txBox="1"/>
          <p:nvPr/>
        </p:nvSpPr>
        <p:spPr>
          <a:xfrm>
            <a:off x="738075" y="3415125"/>
            <a:ext cx="2327700" cy="572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Daylight and evening hours</a:t>
            </a:r>
            <a:endParaRPr/>
          </a:p>
        </p:txBody>
      </p:sp>
      <p:sp>
        <p:nvSpPr>
          <p:cNvPr id="198" name="Shape 198"/>
          <p:cNvSpPr txBox="1"/>
          <p:nvPr/>
        </p:nvSpPr>
        <p:spPr>
          <a:xfrm>
            <a:off x="738075" y="4269225"/>
            <a:ext cx="2327700" cy="57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Elevations &gt;2,000 metres</a:t>
            </a:r>
            <a:endParaRPr/>
          </a:p>
        </p:txBody>
      </p:sp>
      <p:sp>
        <p:nvSpPr>
          <p:cNvPr id="199" name="Shape 199"/>
          <p:cNvSpPr txBox="1"/>
          <p:nvPr/>
        </p:nvSpPr>
        <p:spPr>
          <a:xfrm>
            <a:off x="3447575" y="2858750"/>
            <a:ext cx="23277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t>1 in 4 </a:t>
            </a:r>
            <a:endParaRPr b="1" sz="2400"/>
          </a:p>
        </p:txBody>
      </p:sp>
      <p:sp>
        <p:nvSpPr>
          <p:cNvPr id="200" name="Shape 200"/>
          <p:cNvSpPr txBox="1"/>
          <p:nvPr/>
        </p:nvSpPr>
        <p:spPr>
          <a:xfrm>
            <a:off x="3447575" y="3415125"/>
            <a:ext cx="2327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People infected with Zika virus develop symptoms</a:t>
            </a:r>
            <a:endParaRPr/>
          </a:p>
        </p:txBody>
      </p:sp>
      <p:sp>
        <p:nvSpPr>
          <p:cNvPr id="201" name="Shape 201"/>
          <p:cNvSpPr txBox="1"/>
          <p:nvPr/>
        </p:nvSpPr>
        <p:spPr>
          <a:xfrm>
            <a:off x="6081788" y="2929400"/>
            <a:ext cx="2975100" cy="43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t>Risk for Fetus</a:t>
            </a:r>
            <a:endParaRPr b="1" sz="2400"/>
          </a:p>
        </p:txBody>
      </p:sp>
      <p:sp>
        <p:nvSpPr>
          <p:cNvPr id="202" name="Shape 202"/>
          <p:cNvSpPr txBox="1"/>
          <p:nvPr/>
        </p:nvSpPr>
        <p:spPr>
          <a:xfrm>
            <a:off x="3479800" y="4164525"/>
            <a:ext cx="2327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 </a:t>
            </a:r>
            <a:r>
              <a:rPr lang="en"/>
              <a:t>Guillain-Barre Syndrome</a:t>
            </a:r>
            <a:r>
              <a:rPr b="1" lang="en"/>
              <a:t> </a:t>
            </a:r>
            <a:endParaRPr/>
          </a:p>
        </p:txBody>
      </p:sp>
      <p:sp>
        <p:nvSpPr>
          <p:cNvPr id="203" name="Shape 203"/>
          <p:cNvSpPr txBox="1"/>
          <p:nvPr/>
        </p:nvSpPr>
        <p:spPr>
          <a:xfrm>
            <a:off x="6326588" y="3415125"/>
            <a:ext cx="2485500" cy="57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Congenital Zika Syndrome</a:t>
            </a:r>
            <a:endParaRPr/>
          </a:p>
          <a:p>
            <a:pPr indent="0" lvl="0" marL="0" rtl="0">
              <a:spcBef>
                <a:spcPts val="0"/>
              </a:spcBef>
              <a:spcAft>
                <a:spcPts val="0"/>
              </a:spcAft>
              <a:buNone/>
            </a:pPr>
            <a:r>
              <a:rPr lang="en"/>
              <a:t>Characterized by:</a:t>
            </a:r>
            <a:endParaRPr/>
          </a:p>
          <a:p>
            <a:pPr indent="-317500" lvl="0" marL="457200" rtl="0">
              <a:spcBef>
                <a:spcPts val="0"/>
              </a:spcBef>
              <a:spcAft>
                <a:spcPts val="0"/>
              </a:spcAft>
              <a:buSzPts val="1400"/>
              <a:buChar char="-"/>
            </a:pPr>
            <a:r>
              <a:rPr lang="en"/>
              <a:t>Microcephaly</a:t>
            </a:r>
            <a:endParaRPr/>
          </a:p>
          <a:p>
            <a:pPr indent="-317500" lvl="0" marL="457200" rtl="0">
              <a:spcBef>
                <a:spcPts val="0"/>
              </a:spcBef>
              <a:spcAft>
                <a:spcPts val="0"/>
              </a:spcAft>
              <a:buSzPts val="1400"/>
              <a:buChar char="-"/>
            </a:pPr>
            <a:r>
              <a:rPr lang="en"/>
              <a:t>Decreased brain tissue</a:t>
            </a:r>
            <a:endParaRPr/>
          </a:p>
          <a:p>
            <a:pPr indent="-317500" lvl="0" marL="457200" rtl="0">
              <a:spcBef>
                <a:spcPts val="0"/>
              </a:spcBef>
              <a:spcAft>
                <a:spcPts val="0"/>
              </a:spcAft>
              <a:buSzPts val="1400"/>
              <a:buChar char="-"/>
            </a:pPr>
            <a:r>
              <a:rPr lang="en"/>
              <a:t>Damage to eyes</a:t>
            </a:r>
            <a:endParaRPr/>
          </a:p>
          <a:p>
            <a:pPr indent="-317500" lvl="0" marL="457200" rtl="0">
              <a:spcBef>
                <a:spcPts val="0"/>
              </a:spcBef>
              <a:spcAft>
                <a:spcPts val="0"/>
              </a:spcAft>
              <a:buSzPts val="1400"/>
              <a:buChar char="-"/>
            </a:pPr>
            <a:r>
              <a:rPr lang="en"/>
              <a:t>Club foot</a:t>
            </a:r>
            <a:endParaRPr/>
          </a:p>
          <a:p>
            <a:pPr indent="-317500" lvl="0" marL="457200" rtl="0">
              <a:spcBef>
                <a:spcPts val="0"/>
              </a:spcBef>
              <a:spcAft>
                <a:spcPts val="0"/>
              </a:spcAft>
              <a:buSzPts val="1400"/>
              <a:buChar char="-"/>
            </a:pPr>
            <a:r>
              <a:rPr lang="en"/>
              <a:t>Increased muscle tone</a:t>
            </a:r>
            <a:endParaRPr/>
          </a:p>
        </p:txBody>
      </p:sp>
      <p:sp>
        <p:nvSpPr>
          <p:cNvPr id="204" name="Shape 204"/>
          <p:cNvSpPr/>
          <p:nvPr/>
        </p:nvSpPr>
        <p:spPr>
          <a:xfrm>
            <a:off x="3570400" y="4184625"/>
            <a:ext cx="2146500" cy="572700"/>
          </a:xfrm>
          <a:prstGeom prst="rect">
            <a:avLst/>
          </a:prstGeom>
          <a:noFill/>
          <a:ln cap="flat" cmpd="sng" w="9525">
            <a:solidFill>
              <a:srgbClr val="FF0000"/>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p:nvPr/>
        </p:nvSpPr>
        <p:spPr>
          <a:xfrm>
            <a:off x="6803875" y="3936225"/>
            <a:ext cx="1383000" cy="233700"/>
          </a:xfrm>
          <a:prstGeom prst="rect">
            <a:avLst/>
          </a:prstGeom>
          <a:noFill/>
          <a:ln cap="flat" cmpd="sng" w="9525">
            <a:solidFill>
              <a:srgbClr val="FF0000"/>
            </a:solidFill>
            <a:prstDash val="solid"/>
            <a:round/>
            <a:headEnd len="med" w="med" type="none"/>
            <a:tailEnd len="med" w="med"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06" name="Shape 206"/>
          <p:cNvSpPr txBox="1"/>
          <p:nvPr/>
        </p:nvSpPr>
        <p:spPr>
          <a:xfrm>
            <a:off x="137750" y="4841913"/>
            <a:ext cx="7340700" cy="366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CDC, 2018.;Government of Canada, 2017.</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Guillain-Barre Syndrome (GBS)</a:t>
            </a:r>
            <a:endParaRPr/>
          </a:p>
          <a:p>
            <a:pPr indent="0" lvl="0" marL="0">
              <a:spcBef>
                <a:spcPts val="0"/>
              </a:spcBef>
              <a:spcAft>
                <a:spcPts val="0"/>
              </a:spcAft>
              <a:buNone/>
            </a:pPr>
            <a:r>
              <a:t/>
            </a:r>
            <a:endParaRPr/>
          </a:p>
        </p:txBody>
      </p:sp>
      <p:sp>
        <p:nvSpPr>
          <p:cNvPr descr="This whiteboard-style video will provide you with a basic understanding of GBS and answer some of your questions. It's a great way to teach your family and friends about what's going on with your body!  For more information on GBS, or to get connected with other patients and view additional resources, visit our website at www.gbs-cidp.org. Be sure to register as a member!" id="212" name="Shape 212" title="Guillain-Barré Syndrome (GBS) 101">
            <a:hlinkClick r:id="rId3"/>
          </p:cNvPr>
          <p:cNvSpPr/>
          <p:nvPr/>
        </p:nvSpPr>
        <p:spPr>
          <a:xfrm>
            <a:off x="2151775" y="1105925"/>
            <a:ext cx="4840450" cy="3630350"/>
          </a:xfrm>
          <a:prstGeom prst="rect">
            <a:avLst/>
          </a:prstGeom>
          <a:blipFill>
            <a:blip r:embed="rId4">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GBS outbreak associated with Zika virus infection in French Polynesia: A case control study (Cao-Lormeau V et al., 2016)</a:t>
            </a:r>
            <a:endParaRPr sz="2400"/>
          </a:p>
          <a:p>
            <a:pPr indent="0" lvl="0" marL="0">
              <a:spcBef>
                <a:spcPts val="0"/>
              </a:spcBef>
              <a:spcAft>
                <a:spcPts val="0"/>
              </a:spcAft>
              <a:buNone/>
            </a:pPr>
            <a:r>
              <a:t/>
            </a:r>
            <a:endParaRPr/>
          </a:p>
        </p:txBody>
      </p:sp>
      <p:pic>
        <p:nvPicPr>
          <p:cNvPr id="218" name="Shape 218"/>
          <p:cNvPicPr preferRelativeResize="0"/>
          <p:nvPr/>
        </p:nvPicPr>
        <p:blipFill rotWithShape="1">
          <a:blip r:embed="rId3">
            <a:alphaModFix/>
          </a:blip>
          <a:srcRect b="26889" l="0" r="17348" t="0"/>
          <a:stretch/>
        </p:blipFill>
        <p:spPr>
          <a:xfrm>
            <a:off x="450825" y="1970646"/>
            <a:ext cx="8242350" cy="1653254"/>
          </a:xfrm>
          <a:prstGeom prst="rect">
            <a:avLst/>
          </a:prstGeom>
          <a:noFill/>
          <a:ln>
            <a:noFill/>
          </a:ln>
        </p:spPr>
      </p:pic>
      <p:sp>
        <p:nvSpPr>
          <p:cNvPr id="219" name="Shape 219"/>
          <p:cNvSpPr txBox="1"/>
          <p:nvPr/>
        </p:nvSpPr>
        <p:spPr>
          <a:xfrm>
            <a:off x="450825" y="3623888"/>
            <a:ext cx="7340700" cy="366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Modified from Cao-Lormeau V et al., 2016</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Zika Virus Associated with Microcephaly (Mlakar J et al., 2016)</a:t>
            </a:r>
            <a:endParaRPr sz="2400"/>
          </a:p>
        </p:txBody>
      </p:sp>
      <p:pic>
        <p:nvPicPr>
          <p:cNvPr id="225" name="Shape 225"/>
          <p:cNvPicPr preferRelativeResize="0"/>
          <p:nvPr/>
        </p:nvPicPr>
        <p:blipFill>
          <a:blip r:embed="rId3">
            <a:alphaModFix/>
          </a:blip>
          <a:stretch>
            <a:fillRect/>
          </a:stretch>
        </p:blipFill>
        <p:spPr>
          <a:xfrm>
            <a:off x="1170900" y="1017713"/>
            <a:ext cx="3224735" cy="3820975"/>
          </a:xfrm>
          <a:prstGeom prst="rect">
            <a:avLst/>
          </a:prstGeom>
          <a:noFill/>
          <a:ln>
            <a:noFill/>
          </a:ln>
        </p:spPr>
      </p:pic>
      <p:grpSp>
        <p:nvGrpSpPr>
          <p:cNvPr id="226" name="Shape 226"/>
          <p:cNvGrpSpPr/>
          <p:nvPr/>
        </p:nvGrpSpPr>
        <p:grpSpPr>
          <a:xfrm>
            <a:off x="4559088" y="1195143"/>
            <a:ext cx="3224700" cy="3948357"/>
            <a:chOff x="1397388" y="1170118"/>
            <a:chExt cx="3224700" cy="3948357"/>
          </a:xfrm>
        </p:grpSpPr>
        <p:grpSp>
          <p:nvGrpSpPr>
            <p:cNvPr id="227" name="Shape 227"/>
            <p:cNvGrpSpPr/>
            <p:nvPr/>
          </p:nvGrpSpPr>
          <p:grpSpPr>
            <a:xfrm>
              <a:off x="1397407" y="1170118"/>
              <a:ext cx="2853081" cy="3659160"/>
              <a:chOff x="152400" y="1170125"/>
              <a:chExt cx="3676650" cy="5080050"/>
            </a:xfrm>
          </p:grpSpPr>
          <p:pic>
            <p:nvPicPr>
              <p:cNvPr id="228" name="Shape 228"/>
              <p:cNvPicPr preferRelativeResize="0"/>
              <p:nvPr/>
            </p:nvPicPr>
            <p:blipFill>
              <a:blip r:embed="rId4">
                <a:alphaModFix/>
              </a:blip>
              <a:stretch>
                <a:fillRect/>
              </a:stretch>
            </p:blipFill>
            <p:spPr>
              <a:xfrm>
                <a:off x="152400" y="1170125"/>
                <a:ext cx="3676650" cy="2495550"/>
              </a:xfrm>
              <a:prstGeom prst="rect">
                <a:avLst/>
              </a:prstGeom>
              <a:noFill/>
              <a:ln>
                <a:noFill/>
              </a:ln>
            </p:spPr>
          </p:pic>
          <p:pic>
            <p:nvPicPr>
              <p:cNvPr id="229" name="Shape 229"/>
              <p:cNvPicPr preferRelativeResize="0"/>
              <p:nvPr/>
            </p:nvPicPr>
            <p:blipFill>
              <a:blip r:embed="rId5">
                <a:alphaModFix/>
              </a:blip>
              <a:stretch>
                <a:fillRect/>
              </a:stretch>
            </p:blipFill>
            <p:spPr>
              <a:xfrm>
                <a:off x="152400" y="3735575"/>
                <a:ext cx="3676650" cy="2514600"/>
              </a:xfrm>
              <a:prstGeom prst="rect">
                <a:avLst/>
              </a:prstGeom>
              <a:noFill/>
              <a:ln>
                <a:noFill/>
              </a:ln>
            </p:spPr>
          </p:pic>
        </p:grpSp>
        <p:sp>
          <p:nvSpPr>
            <p:cNvPr id="230" name="Shape 230"/>
            <p:cNvSpPr txBox="1"/>
            <p:nvPr/>
          </p:nvSpPr>
          <p:spPr>
            <a:xfrm>
              <a:off x="1397388" y="4829275"/>
              <a:ext cx="3224700" cy="28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t>Modified from Mlakar J et al., 2016</a:t>
              </a:r>
              <a:endParaRPr sz="1200"/>
            </a:p>
          </p:txBody>
        </p:sp>
      </p:grpSp>
      <p:sp>
        <p:nvSpPr>
          <p:cNvPr id="231" name="Shape 231"/>
          <p:cNvSpPr txBox="1"/>
          <p:nvPr/>
        </p:nvSpPr>
        <p:spPr>
          <a:xfrm>
            <a:off x="1598475" y="4854300"/>
            <a:ext cx="3224700" cy="28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Modified from CDC, 2018</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Zika Virus Associated with Microcephaly (Mlakar J et al., 2016)</a:t>
            </a:r>
            <a:endParaRPr sz="2400"/>
          </a:p>
        </p:txBody>
      </p:sp>
      <p:pic>
        <p:nvPicPr>
          <p:cNvPr id="237" name="Shape 237"/>
          <p:cNvPicPr preferRelativeResize="0"/>
          <p:nvPr/>
        </p:nvPicPr>
        <p:blipFill>
          <a:blip r:embed="rId3">
            <a:alphaModFix/>
          </a:blip>
          <a:stretch>
            <a:fillRect/>
          </a:stretch>
        </p:blipFill>
        <p:spPr>
          <a:xfrm>
            <a:off x="2018438" y="1141900"/>
            <a:ext cx="5107120" cy="3820975"/>
          </a:xfrm>
          <a:prstGeom prst="rect">
            <a:avLst/>
          </a:prstGeom>
          <a:noFill/>
          <a:ln>
            <a:noFill/>
          </a:ln>
        </p:spPr>
      </p:pic>
      <p:sp>
        <p:nvSpPr>
          <p:cNvPr id="238" name="Shape 238"/>
          <p:cNvSpPr txBox="1"/>
          <p:nvPr/>
        </p:nvSpPr>
        <p:spPr>
          <a:xfrm>
            <a:off x="2018438" y="4854300"/>
            <a:ext cx="3224700" cy="28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t>Modified from Mlakar J et al., 2016</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Planning for a Healthy Pregnancy</a:t>
            </a:r>
            <a:endParaRPr/>
          </a:p>
        </p:txBody>
      </p:sp>
      <p:sp>
        <p:nvSpPr>
          <p:cNvPr id="244" name="Shape 244"/>
          <p:cNvSpPr txBox="1"/>
          <p:nvPr>
            <p:ph idx="1" type="body"/>
          </p:nvPr>
        </p:nvSpPr>
        <p:spPr>
          <a:xfrm>
            <a:off x="311700" y="932450"/>
            <a:ext cx="8520600" cy="36363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Avoid zika-infected areas.</a:t>
            </a:r>
            <a:endParaRPr/>
          </a:p>
        </p:txBody>
      </p:sp>
      <p:sp>
        <p:nvSpPr>
          <p:cNvPr id="245" name="Shape 245"/>
          <p:cNvSpPr txBox="1"/>
          <p:nvPr/>
        </p:nvSpPr>
        <p:spPr>
          <a:xfrm>
            <a:off x="1503775" y="4713075"/>
            <a:ext cx="6601500" cy="430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Consumer Health Digest</a:t>
            </a:r>
            <a:r>
              <a:rPr lang="en" sz="1000"/>
              <a:t>. (n.d.). [Modified image]. </a:t>
            </a:r>
            <a:r>
              <a:rPr i="1" lang="en" sz="1000"/>
              <a:t>Why pregnant women should be cautious about zika virus?</a:t>
            </a:r>
            <a:r>
              <a:rPr lang="en" sz="1000"/>
              <a:t>. Retrieved from </a:t>
            </a:r>
            <a:r>
              <a:rPr lang="en" sz="1000">
                <a:solidFill>
                  <a:schemeClr val="dk1"/>
                </a:solidFill>
              </a:rPr>
              <a:t>https://www.consumerhealthdigest.com/pregnancy-center/zika-virus-and-pregnant-women.html</a:t>
            </a:r>
            <a:endParaRPr sz="1000"/>
          </a:p>
        </p:txBody>
      </p:sp>
      <p:pic>
        <p:nvPicPr>
          <p:cNvPr id="246" name="Shape 246"/>
          <p:cNvPicPr preferRelativeResize="0"/>
          <p:nvPr/>
        </p:nvPicPr>
        <p:blipFill>
          <a:blip r:embed="rId3">
            <a:alphaModFix/>
          </a:blip>
          <a:stretch>
            <a:fillRect/>
          </a:stretch>
        </p:blipFill>
        <p:spPr>
          <a:xfrm>
            <a:off x="2153162" y="1329300"/>
            <a:ext cx="4837674" cy="33837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Prevention: Vector-borne Transmission</a:t>
            </a:r>
            <a:endParaRPr/>
          </a:p>
        </p:txBody>
      </p:sp>
      <p:sp>
        <p:nvSpPr>
          <p:cNvPr id="252" name="Shape 252"/>
          <p:cNvSpPr txBox="1"/>
          <p:nvPr/>
        </p:nvSpPr>
        <p:spPr>
          <a:xfrm>
            <a:off x="5477113" y="3912075"/>
            <a:ext cx="1204800" cy="206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253" name="Shape 253"/>
          <p:cNvPicPr preferRelativeResize="0"/>
          <p:nvPr/>
        </p:nvPicPr>
        <p:blipFill>
          <a:blip r:embed="rId3">
            <a:alphaModFix/>
          </a:blip>
          <a:stretch>
            <a:fillRect/>
          </a:stretch>
        </p:blipFill>
        <p:spPr>
          <a:xfrm>
            <a:off x="697663" y="1529225"/>
            <a:ext cx="7748678" cy="2589550"/>
          </a:xfrm>
          <a:prstGeom prst="rect">
            <a:avLst/>
          </a:prstGeom>
          <a:noFill/>
          <a:ln>
            <a:noFill/>
          </a:ln>
        </p:spPr>
      </p:pic>
      <p:sp>
        <p:nvSpPr>
          <p:cNvPr id="254" name="Shape 254"/>
          <p:cNvSpPr txBox="1"/>
          <p:nvPr/>
        </p:nvSpPr>
        <p:spPr>
          <a:xfrm>
            <a:off x="3855763" y="4118775"/>
            <a:ext cx="1432500" cy="390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(CDC, 2017)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Prevention: Sexual Transmission</a:t>
            </a:r>
            <a:endParaRPr/>
          </a:p>
        </p:txBody>
      </p:sp>
      <p:pic>
        <p:nvPicPr>
          <p:cNvPr id="260" name="Shape 260"/>
          <p:cNvPicPr preferRelativeResize="0"/>
          <p:nvPr/>
        </p:nvPicPr>
        <p:blipFill>
          <a:blip r:embed="rId3">
            <a:alphaModFix/>
          </a:blip>
          <a:stretch>
            <a:fillRect/>
          </a:stretch>
        </p:blipFill>
        <p:spPr>
          <a:xfrm>
            <a:off x="790563" y="1970213"/>
            <a:ext cx="7562850" cy="2114550"/>
          </a:xfrm>
          <a:prstGeom prst="rect">
            <a:avLst/>
          </a:prstGeom>
          <a:noFill/>
          <a:ln>
            <a:noFill/>
          </a:ln>
        </p:spPr>
      </p:pic>
      <p:pic>
        <p:nvPicPr>
          <p:cNvPr id="261" name="Shape 261"/>
          <p:cNvPicPr preferRelativeResize="0"/>
          <p:nvPr/>
        </p:nvPicPr>
        <p:blipFill>
          <a:blip r:embed="rId4">
            <a:alphaModFix/>
          </a:blip>
          <a:stretch>
            <a:fillRect/>
          </a:stretch>
        </p:blipFill>
        <p:spPr>
          <a:xfrm>
            <a:off x="5571625" y="774770"/>
            <a:ext cx="2781800" cy="1101775"/>
          </a:xfrm>
          <a:prstGeom prst="rect">
            <a:avLst/>
          </a:prstGeom>
          <a:noFill/>
          <a:ln>
            <a:noFill/>
          </a:ln>
        </p:spPr>
      </p:pic>
      <p:sp>
        <p:nvSpPr>
          <p:cNvPr id="262" name="Shape 262"/>
          <p:cNvSpPr txBox="1"/>
          <p:nvPr/>
        </p:nvSpPr>
        <p:spPr>
          <a:xfrm>
            <a:off x="3884850" y="4084775"/>
            <a:ext cx="1374300" cy="172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(CDC, 2018)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Zika Virus: What is it?</a:t>
            </a:r>
            <a:endParaRPr/>
          </a:p>
        </p:txBody>
      </p:sp>
      <p:sp>
        <p:nvSpPr>
          <p:cNvPr id="61" name="Shape 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SzPts val="1800"/>
              <a:buChar char="●"/>
            </a:pPr>
            <a:r>
              <a:rPr lang="en"/>
              <a:t>An Arbovirus</a:t>
            </a:r>
            <a:endParaRPr/>
          </a:p>
          <a:p>
            <a:pPr indent="-342900" lvl="0" marL="457200" rtl="0">
              <a:lnSpc>
                <a:spcPct val="150000"/>
              </a:lnSpc>
              <a:spcBef>
                <a:spcPts val="0"/>
              </a:spcBef>
              <a:spcAft>
                <a:spcPts val="0"/>
              </a:spcAft>
              <a:buSzPts val="1800"/>
              <a:buChar char="●"/>
            </a:pPr>
            <a:r>
              <a:rPr lang="en"/>
              <a:t>Genus flavivirus and family flaviviridae</a:t>
            </a:r>
            <a:endParaRPr/>
          </a:p>
          <a:p>
            <a:pPr indent="-342900" lvl="0" marL="457200" rtl="0">
              <a:lnSpc>
                <a:spcPct val="150000"/>
              </a:lnSpc>
              <a:spcBef>
                <a:spcPts val="0"/>
              </a:spcBef>
              <a:spcAft>
                <a:spcPts val="0"/>
              </a:spcAft>
              <a:buSzPts val="1800"/>
              <a:buChar char="●"/>
            </a:pPr>
            <a:r>
              <a:rPr lang="en"/>
              <a:t>Closely related to </a:t>
            </a:r>
            <a:endParaRPr/>
          </a:p>
          <a:p>
            <a:pPr indent="-342900" lvl="1" marL="914400" rtl="0">
              <a:lnSpc>
                <a:spcPct val="150000"/>
              </a:lnSpc>
              <a:spcBef>
                <a:spcPts val="0"/>
              </a:spcBef>
              <a:spcAft>
                <a:spcPts val="0"/>
              </a:spcAft>
              <a:buSzPts val="1800"/>
              <a:buChar char="○"/>
            </a:pPr>
            <a:r>
              <a:rPr lang="en" sz="1800"/>
              <a:t>Dengue virus </a:t>
            </a:r>
            <a:endParaRPr sz="1800"/>
          </a:p>
          <a:p>
            <a:pPr indent="-342900" lvl="1" marL="914400" rtl="0">
              <a:lnSpc>
                <a:spcPct val="150000"/>
              </a:lnSpc>
              <a:spcBef>
                <a:spcPts val="0"/>
              </a:spcBef>
              <a:spcAft>
                <a:spcPts val="0"/>
              </a:spcAft>
              <a:buSzPts val="1800"/>
              <a:buChar char="○"/>
            </a:pPr>
            <a:r>
              <a:rPr lang="en" sz="1800"/>
              <a:t>Yellow fever</a:t>
            </a:r>
            <a:endParaRPr sz="1800"/>
          </a:p>
          <a:p>
            <a:pPr indent="-342900" lvl="1" marL="914400" rtl="0">
              <a:lnSpc>
                <a:spcPct val="150000"/>
              </a:lnSpc>
              <a:spcBef>
                <a:spcPts val="0"/>
              </a:spcBef>
              <a:spcAft>
                <a:spcPts val="0"/>
              </a:spcAft>
              <a:buSzPts val="1800"/>
              <a:buChar char="○"/>
            </a:pPr>
            <a:r>
              <a:rPr lang="en" sz="1800"/>
              <a:t>Japanese encephalitis virus</a:t>
            </a:r>
            <a:endParaRPr sz="1800"/>
          </a:p>
          <a:p>
            <a:pPr indent="-342900" lvl="1" marL="914400">
              <a:lnSpc>
                <a:spcPct val="150000"/>
              </a:lnSpc>
              <a:spcBef>
                <a:spcPts val="0"/>
              </a:spcBef>
              <a:spcAft>
                <a:spcPts val="0"/>
              </a:spcAft>
              <a:buSzPts val="1800"/>
              <a:buChar char="○"/>
            </a:pPr>
            <a:r>
              <a:rPr lang="en" sz="1800"/>
              <a:t>West Nile Virus</a:t>
            </a:r>
            <a:endParaRPr sz="1800"/>
          </a:p>
        </p:txBody>
      </p:sp>
      <p:pic>
        <p:nvPicPr>
          <p:cNvPr id="62" name="Shape 62"/>
          <p:cNvPicPr preferRelativeResize="0"/>
          <p:nvPr/>
        </p:nvPicPr>
        <p:blipFill>
          <a:blip r:embed="rId3">
            <a:alphaModFix/>
          </a:blip>
          <a:stretch>
            <a:fillRect/>
          </a:stretch>
        </p:blipFill>
        <p:spPr>
          <a:xfrm>
            <a:off x="5799150" y="2918825"/>
            <a:ext cx="2984724" cy="1989800"/>
          </a:xfrm>
          <a:prstGeom prst="rect">
            <a:avLst/>
          </a:prstGeom>
          <a:noFill/>
          <a:ln>
            <a:noFill/>
          </a:ln>
        </p:spPr>
      </p:pic>
      <p:pic>
        <p:nvPicPr>
          <p:cNvPr id="63" name="Shape 63"/>
          <p:cNvPicPr preferRelativeResize="0"/>
          <p:nvPr/>
        </p:nvPicPr>
        <p:blipFill>
          <a:blip r:embed="rId4">
            <a:alphaModFix/>
          </a:blip>
          <a:stretch>
            <a:fillRect/>
          </a:stretch>
        </p:blipFill>
        <p:spPr>
          <a:xfrm>
            <a:off x="5701300" y="445025"/>
            <a:ext cx="3082575" cy="2055050"/>
          </a:xfrm>
          <a:prstGeom prst="rect">
            <a:avLst/>
          </a:prstGeom>
          <a:noFill/>
          <a:ln>
            <a:noFill/>
          </a:ln>
        </p:spPr>
      </p:pic>
      <p:sp>
        <p:nvSpPr>
          <p:cNvPr id="64" name="Shape 64"/>
          <p:cNvSpPr txBox="1"/>
          <p:nvPr/>
        </p:nvSpPr>
        <p:spPr>
          <a:xfrm>
            <a:off x="5864725" y="4838175"/>
            <a:ext cx="3534600" cy="14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Ragon Institute of MGH, MIT and Havard, 2017</a:t>
            </a:r>
            <a:endParaRPr sz="1000"/>
          </a:p>
        </p:txBody>
      </p:sp>
      <p:sp>
        <p:nvSpPr>
          <p:cNvPr id="65" name="Shape 65"/>
          <p:cNvSpPr txBox="1"/>
          <p:nvPr/>
        </p:nvSpPr>
        <p:spPr>
          <a:xfrm>
            <a:off x="5780538" y="2501250"/>
            <a:ext cx="2924100" cy="14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t>Society for science and the public, 2017</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Thank you! </a:t>
            </a:r>
            <a:endParaRPr sz="3600"/>
          </a:p>
          <a:p>
            <a:pPr indent="0" lvl="0" marL="0" rtl="0" algn="ctr">
              <a:spcBef>
                <a:spcPts val="1600"/>
              </a:spcBef>
              <a:spcAft>
                <a:spcPts val="0"/>
              </a:spcAft>
              <a:buNone/>
            </a:pPr>
            <a:r>
              <a:t/>
            </a:r>
            <a:endParaRPr sz="3600"/>
          </a:p>
          <a:p>
            <a:pPr indent="0" lvl="0" marL="0" algn="ctr">
              <a:spcBef>
                <a:spcPts val="1600"/>
              </a:spcBef>
              <a:spcAft>
                <a:spcPts val="1600"/>
              </a:spcAft>
              <a:buNone/>
            </a:pPr>
            <a:r>
              <a:rPr lang="en" sz="3600"/>
              <a:t>Questions?</a:t>
            </a:r>
            <a:endParaRPr sz="3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311700" y="-8140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References</a:t>
            </a:r>
            <a:endParaRPr sz="2400"/>
          </a:p>
        </p:txBody>
      </p:sp>
      <p:sp>
        <p:nvSpPr>
          <p:cNvPr id="273" name="Shape 273"/>
          <p:cNvSpPr txBox="1"/>
          <p:nvPr>
            <p:ph idx="1" type="body"/>
          </p:nvPr>
        </p:nvSpPr>
        <p:spPr>
          <a:xfrm>
            <a:off x="311700" y="312275"/>
            <a:ext cx="8520600" cy="3416400"/>
          </a:xfrm>
          <a:prstGeom prst="rect">
            <a:avLst/>
          </a:prstGeom>
          <a:ln>
            <a:noFill/>
          </a:ln>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1200">
                <a:solidFill>
                  <a:srgbClr val="000000"/>
                </a:solidFill>
              </a:rPr>
              <a:t>Abbink, P., Larocca, R. A., De La Barrera, R. A., Bricault, C. A., Moseley, E. T., Boyd, M., … Barouch, D. H. (2016).</a:t>
            </a:r>
            <a:endParaRPr sz="1200">
              <a:solidFill>
                <a:srgbClr val="000000"/>
              </a:solidFill>
            </a:endParaRPr>
          </a:p>
          <a:p>
            <a:pPr indent="0" lvl="0" marL="457200" rtl="0">
              <a:lnSpc>
                <a:spcPct val="100000"/>
              </a:lnSpc>
              <a:spcBef>
                <a:spcPts val="0"/>
              </a:spcBef>
              <a:spcAft>
                <a:spcPts val="0"/>
              </a:spcAft>
              <a:buNone/>
            </a:pPr>
            <a:r>
              <a:rPr lang="en" sz="1200">
                <a:solidFill>
                  <a:srgbClr val="000000"/>
                </a:solidFill>
              </a:rPr>
              <a:t>Protective efficacy of multiple vaccine platforms against Zika virus challenge in rhesus monkeys. </a:t>
            </a:r>
            <a:r>
              <a:rPr i="1" lang="en" sz="1200">
                <a:solidFill>
                  <a:srgbClr val="000000"/>
                </a:solidFill>
              </a:rPr>
              <a:t>Science</a:t>
            </a:r>
            <a:r>
              <a:rPr lang="en" sz="1200">
                <a:solidFill>
                  <a:srgbClr val="000000"/>
                </a:solidFill>
              </a:rPr>
              <a:t>, </a:t>
            </a:r>
            <a:r>
              <a:rPr i="1" lang="en" sz="1200">
                <a:solidFill>
                  <a:srgbClr val="000000"/>
                </a:solidFill>
              </a:rPr>
              <a:t>353</a:t>
            </a:r>
            <a:r>
              <a:rPr lang="en" sz="1200">
                <a:solidFill>
                  <a:srgbClr val="000000"/>
                </a:solidFill>
              </a:rPr>
              <a:t>(6304), 1129-32. doi:10.1126/science.aah6157</a:t>
            </a:r>
            <a:endParaRPr sz="1200">
              <a:solidFill>
                <a:srgbClr val="000000"/>
              </a:solidFill>
            </a:endParaRPr>
          </a:p>
          <a:p>
            <a:pPr indent="0" lvl="0" marL="0" rtl="0">
              <a:lnSpc>
                <a:spcPct val="100000"/>
              </a:lnSpc>
              <a:spcBef>
                <a:spcPts val="0"/>
              </a:spcBef>
              <a:spcAft>
                <a:spcPts val="0"/>
              </a:spcAft>
              <a:buNone/>
            </a:pPr>
            <a:r>
              <a:rPr lang="en" sz="1200">
                <a:solidFill>
                  <a:srgbClr val="000000"/>
                </a:solidFill>
                <a:highlight>
                  <a:srgbClr val="FFFFFF"/>
                </a:highlight>
              </a:rPr>
              <a:t>Baud, D., Gubler, D. J., Schaub, B., Lanteri, M. C., &amp; Musso, D. (2017). An update on Zika virus infection. </a:t>
            </a:r>
            <a:r>
              <a:rPr i="1" lang="en" sz="1200">
                <a:solidFill>
                  <a:srgbClr val="000000"/>
                </a:solidFill>
                <a:highlight>
                  <a:srgbClr val="FFFFFF"/>
                </a:highlight>
              </a:rPr>
              <a:t>The Lancet</a:t>
            </a:r>
            <a:r>
              <a:rPr lang="en" sz="1200">
                <a:solidFill>
                  <a:srgbClr val="000000"/>
                </a:solidFill>
                <a:highlight>
                  <a:srgbClr val="FFFFFF"/>
                </a:highlight>
              </a:rPr>
              <a:t>.</a:t>
            </a:r>
            <a:endParaRPr sz="1200">
              <a:solidFill>
                <a:srgbClr val="000000"/>
              </a:solidFill>
            </a:endParaRPr>
          </a:p>
          <a:p>
            <a:pPr indent="0" lvl="0" marL="0" rtl="0">
              <a:lnSpc>
                <a:spcPct val="100000"/>
              </a:lnSpc>
              <a:spcBef>
                <a:spcPts val="0"/>
              </a:spcBef>
              <a:spcAft>
                <a:spcPts val="0"/>
              </a:spcAft>
              <a:buNone/>
            </a:pPr>
            <a:r>
              <a:rPr lang="en" sz="1200">
                <a:solidFill>
                  <a:srgbClr val="000000"/>
                </a:solidFill>
              </a:rPr>
              <a:t>Cao-Lormeau, V., Blake, A., Mons, S., Lastere, S., Roche, C., Vanhomwegen, J., Dub, T.,... Ghawche F. (2016). </a:t>
            </a:r>
            <a:endParaRPr sz="1200">
              <a:solidFill>
                <a:srgbClr val="000000"/>
              </a:solidFill>
            </a:endParaRPr>
          </a:p>
          <a:p>
            <a:pPr indent="0" lvl="0" marL="0" rtl="0">
              <a:lnSpc>
                <a:spcPct val="100000"/>
              </a:lnSpc>
              <a:spcBef>
                <a:spcPts val="0"/>
              </a:spcBef>
              <a:spcAft>
                <a:spcPts val="0"/>
              </a:spcAft>
              <a:buClr>
                <a:schemeClr val="dk1"/>
              </a:buClr>
              <a:buSzPts val="1100"/>
              <a:buFont typeface="Arial"/>
              <a:buNone/>
            </a:pPr>
            <a:r>
              <a:rPr lang="en" sz="1200">
                <a:solidFill>
                  <a:srgbClr val="000000"/>
                </a:solidFill>
              </a:rPr>
              <a:t>	Guillain-Barre Syndrome outbreak associated with Zika virus infection in French Polynesia: A case-control study. </a:t>
            </a:r>
            <a:r>
              <a:rPr i="1" lang="en" sz="1200">
                <a:solidFill>
                  <a:srgbClr val="000000"/>
                </a:solidFill>
              </a:rPr>
              <a:t>The 	Lancet, 387</a:t>
            </a:r>
            <a:r>
              <a:rPr lang="en" sz="1200">
                <a:solidFill>
                  <a:srgbClr val="000000"/>
                </a:solidFill>
              </a:rPr>
              <a:t>, 1531-1539. http://dx.doi.org/10.1016/S0140-6736(16)00562-6</a:t>
            </a:r>
            <a:endParaRPr sz="1200">
              <a:solidFill>
                <a:srgbClr val="000000"/>
              </a:solidFill>
            </a:endParaRPr>
          </a:p>
          <a:p>
            <a:pPr indent="0" lvl="0" marL="0" rtl="0">
              <a:lnSpc>
                <a:spcPct val="100000"/>
              </a:lnSpc>
              <a:spcBef>
                <a:spcPts val="0"/>
              </a:spcBef>
              <a:spcAft>
                <a:spcPts val="0"/>
              </a:spcAft>
              <a:buNone/>
            </a:pPr>
            <a:r>
              <a:rPr lang="en" sz="1200">
                <a:solidFill>
                  <a:srgbClr val="000000"/>
                </a:solidFill>
              </a:rPr>
              <a:t>Centers for Disease Control and Prevention (CDC). (2018, Jan 11). </a:t>
            </a:r>
            <a:r>
              <a:rPr i="1" lang="en" sz="1200">
                <a:solidFill>
                  <a:srgbClr val="000000"/>
                </a:solidFill>
              </a:rPr>
              <a:t>Zika Virus</a:t>
            </a:r>
            <a:r>
              <a:rPr lang="en" sz="1200">
                <a:solidFill>
                  <a:srgbClr val="000000"/>
                </a:solidFill>
              </a:rPr>
              <a:t>. Retrieved from https://www.cdc.gov/zika/</a:t>
            </a:r>
            <a:endParaRPr sz="1200">
              <a:solidFill>
                <a:srgbClr val="000000"/>
              </a:solidFill>
            </a:endParaRPr>
          </a:p>
          <a:p>
            <a:pPr indent="457200" lvl="0" marL="0" rtl="0">
              <a:lnSpc>
                <a:spcPct val="100000"/>
              </a:lnSpc>
              <a:spcBef>
                <a:spcPts val="0"/>
              </a:spcBef>
              <a:spcAft>
                <a:spcPts val="0"/>
              </a:spcAft>
              <a:buNone/>
            </a:pPr>
            <a:r>
              <a:rPr lang="en" sz="1200">
                <a:solidFill>
                  <a:srgbClr val="000000"/>
                </a:solidFill>
              </a:rPr>
              <a:t>Index.html</a:t>
            </a:r>
            <a:endParaRPr sz="1200">
              <a:solidFill>
                <a:srgbClr val="000000"/>
              </a:solidFill>
            </a:endParaRPr>
          </a:p>
          <a:p>
            <a:pPr indent="0" lvl="0" marL="0" rtl="0">
              <a:lnSpc>
                <a:spcPct val="100000"/>
              </a:lnSpc>
              <a:spcBef>
                <a:spcPts val="0"/>
              </a:spcBef>
              <a:spcAft>
                <a:spcPts val="0"/>
              </a:spcAft>
              <a:buNone/>
            </a:pPr>
            <a:r>
              <a:rPr lang="en" sz="1200">
                <a:solidFill>
                  <a:srgbClr val="000000"/>
                </a:solidFill>
                <a:highlight>
                  <a:srgbClr val="FFFFFF"/>
                </a:highlight>
              </a:rPr>
              <a:t>Centers for Disease Control and Prevention (CDC). (2018, Jan 11). Zika Virus – Protect Yourself and Others. Retrieved 		from </a:t>
            </a:r>
            <a:r>
              <a:rPr lang="en" sz="1200">
                <a:solidFill>
                  <a:srgbClr val="000000"/>
                </a:solidFill>
                <a:hlinkClick r:id="rId3"/>
              </a:rPr>
              <a:t>https://www.cdc.gov/zika/prevention/protect-yourself-and-others.html</a:t>
            </a:r>
            <a:endParaRPr sz="1200">
              <a:solidFill>
                <a:srgbClr val="000000"/>
              </a:solidFill>
            </a:endParaRPr>
          </a:p>
          <a:p>
            <a:pPr indent="0" lvl="0" marL="0" rtl="0">
              <a:lnSpc>
                <a:spcPct val="100000"/>
              </a:lnSpc>
              <a:spcBef>
                <a:spcPts val="0"/>
              </a:spcBef>
              <a:spcAft>
                <a:spcPts val="0"/>
              </a:spcAft>
              <a:buNone/>
            </a:pPr>
            <a:r>
              <a:rPr lang="en" sz="1200">
                <a:solidFill>
                  <a:srgbClr val="000000"/>
                </a:solidFill>
              </a:rPr>
              <a:t>Government of Canada. (2017, Mar 8). </a:t>
            </a:r>
            <a:r>
              <a:rPr i="1" lang="en" sz="1200">
                <a:solidFill>
                  <a:srgbClr val="000000"/>
                </a:solidFill>
              </a:rPr>
              <a:t>Risks of Zika Virus. </a:t>
            </a:r>
            <a:r>
              <a:rPr lang="en" sz="1200">
                <a:solidFill>
                  <a:srgbClr val="000000"/>
                </a:solidFill>
              </a:rPr>
              <a:t>Retrieved from </a:t>
            </a:r>
            <a:endParaRPr sz="1200">
              <a:solidFill>
                <a:srgbClr val="000000"/>
              </a:solidFill>
            </a:endParaRPr>
          </a:p>
          <a:p>
            <a:pPr indent="457200" lvl="0" marL="0" rtl="0">
              <a:lnSpc>
                <a:spcPct val="100000"/>
              </a:lnSpc>
              <a:spcBef>
                <a:spcPts val="0"/>
              </a:spcBef>
              <a:spcAft>
                <a:spcPts val="0"/>
              </a:spcAft>
              <a:buNone/>
            </a:pPr>
            <a:r>
              <a:rPr lang="en" sz="1200">
                <a:solidFill>
                  <a:srgbClr val="000000"/>
                </a:solidFill>
              </a:rPr>
              <a:t>https://www.canada.ca/en/public-health/services/diseases/zika-virus/risks-zika-virus.html</a:t>
            </a:r>
            <a:endParaRPr sz="1200">
              <a:solidFill>
                <a:srgbClr val="000000"/>
              </a:solidFill>
            </a:endParaRPr>
          </a:p>
          <a:p>
            <a:pPr indent="0" lvl="0" marL="0" rtl="0">
              <a:lnSpc>
                <a:spcPct val="100000"/>
              </a:lnSpc>
              <a:spcBef>
                <a:spcPts val="0"/>
              </a:spcBef>
              <a:spcAft>
                <a:spcPts val="0"/>
              </a:spcAft>
              <a:buNone/>
            </a:pPr>
            <a:r>
              <a:rPr lang="en" sz="1200">
                <a:solidFill>
                  <a:srgbClr val="000000"/>
                </a:solidFill>
                <a:highlight>
                  <a:srgbClr val="FFFFFF"/>
                </a:highlight>
              </a:rPr>
              <a:t>Government of Canada. (2017, March 8). Prevention of Zika Virus. Retrieved from		 					</a:t>
            </a:r>
            <a:r>
              <a:rPr lang="en" sz="1200">
                <a:solidFill>
                  <a:srgbClr val="000000"/>
                </a:solidFill>
                <a:hlinkClick r:id="rId4"/>
              </a:rPr>
              <a:t>https://www.canada.ca/en/public-health/services/diseases/zika-virus/prevention-zika-virus.html</a:t>
            </a:r>
            <a:endParaRPr sz="1200">
              <a:solidFill>
                <a:srgbClr val="000000"/>
              </a:solidFill>
            </a:endParaRPr>
          </a:p>
          <a:p>
            <a:pPr indent="0" lvl="0" marL="0" rtl="0">
              <a:lnSpc>
                <a:spcPct val="100000"/>
              </a:lnSpc>
              <a:spcBef>
                <a:spcPts val="0"/>
              </a:spcBef>
              <a:spcAft>
                <a:spcPts val="0"/>
              </a:spcAft>
              <a:buNone/>
            </a:pPr>
            <a:r>
              <a:rPr lang="en" sz="1200">
                <a:solidFill>
                  <a:srgbClr val="000000"/>
                </a:solidFill>
              </a:rPr>
              <a:t>Mlakar, J., Korva, M., Tul, N., Popovic, M., Poljsak-Prijatelj, M., Mraz, J, Kolenc M.,... Zupanc, T.A. (2016). Zika virus </a:t>
            </a:r>
            <a:endParaRPr sz="1200">
              <a:solidFill>
                <a:srgbClr val="000000"/>
              </a:solidFill>
            </a:endParaRPr>
          </a:p>
          <a:p>
            <a:pPr indent="457200" lvl="0" marL="0" rtl="0">
              <a:lnSpc>
                <a:spcPct val="100000"/>
              </a:lnSpc>
              <a:spcBef>
                <a:spcPts val="0"/>
              </a:spcBef>
              <a:spcAft>
                <a:spcPts val="0"/>
              </a:spcAft>
              <a:buNone/>
            </a:pPr>
            <a:r>
              <a:rPr lang="en" sz="1200">
                <a:solidFill>
                  <a:srgbClr val="000000"/>
                </a:solidFill>
              </a:rPr>
              <a:t>associated with microcephaly. </a:t>
            </a:r>
            <a:r>
              <a:rPr i="1" lang="en" sz="1200">
                <a:solidFill>
                  <a:srgbClr val="000000"/>
                </a:solidFill>
              </a:rPr>
              <a:t>New England Journal of Medicine, 374</a:t>
            </a:r>
            <a:r>
              <a:rPr lang="en" sz="1200">
                <a:solidFill>
                  <a:srgbClr val="000000"/>
                </a:solidFill>
              </a:rPr>
              <a:t>(10), 951-958.10.1056/NEJMoa1600651</a:t>
            </a:r>
            <a:endParaRPr sz="1200">
              <a:solidFill>
                <a:srgbClr val="000000"/>
              </a:solidFill>
            </a:endParaRPr>
          </a:p>
          <a:p>
            <a:pPr indent="0" lvl="0" marL="0" rtl="0">
              <a:lnSpc>
                <a:spcPct val="100000"/>
              </a:lnSpc>
              <a:spcBef>
                <a:spcPts val="0"/>
              </a:spcBef>
              <a:spcAft>
                <a:spcPts val="0"/>
              </a:spcAft>
              <a:buNone/>
            </a:pPr>
            <a:r>
              <a:rPr lang="en" sz="1200">
                <a:solidFill>
                  <a:srgbClr val="000000"/>
                </a:solidFill>
              </a:rPr>
              <a:t>National Institute of Allergy and Infectious Diseases. (2016, August 3). NIH Begins Testing Investigational Zika Vaccine in 	      </a:t>
            </a:r>
            <a:endParaRPr sz="1200">
              <a:solidFill>
                <a:srgbClr val="000000"/>
              </a:solidFill>
            </a:endParaRPr>
          </a:p>
          <a:p>
            <a:pPr indent="0" lvl="0" marL="457200" rtl="0">
              <a:lnSpc>
                <a:spcPct val="100000"/>
              </a:lnSpc>
              <a:spcBef>
                <a:spcPts val="0"/>
              </a:spcBef>
              <a:spcAft>
                <a:spcPts val="0"/>
              </a:spcAft>
              <a:buNone/>
            </a:pPr>
            <a:r>
              <a:rPr lang="en" sz="1200">
                <a:solidFill>
                  <a:srgbClr val="000000"/>
                </a:solidFill>
              </a:rPr>
              <a:t>Humans | NIH: National Institute of Allergy and Infectious Diseases. Retrieved from https://www.niaid.nih.gov/news-events/nih-begins-testing-investigational-zika-vaccine-humans</a:t>
            </a:r>
            <a:endParaRPr sz="1200">
              <a:solidFill>
                <a:srgbClr val="000000"/>
              </a:solidFill>
            </a:endParaRPr>
          </a:p>
          <a:p>
            <a:pPr indent="0" lvl="0" marL="0" rtl="0">
              <a:lnSpc>
                <a:spcPct val="100000"/>
              </a:lnSpc>
              <a:spcBef>
                <a:spcPts val="0"/>
              </a:spcBef>
              <a:spcAft>
                <a:spcPts val="0"/>
              </a:spcAft>
              <a:buClr>
                <a:schemeClr val="dk1"/>
              </a:buClr>
              <a:buSzPts val="1100"/>
              <a:buFont typeface="Arial"/>
              <a:buNone/>
            </a:pPr>
            <a:r>
              <a:rPr lang="en" sz="1200">
                <a:solidFill>
                  <a:srgbClr val="000000"/>
                </a:solidFill>
              </a:rPr>
              <a:t>National Institute of Allergy and Infectious Diseases. (2017, March 3). Phase 2 Zika Vaccine Trial Begins in U.S., Central 	</a:t>
            </a:r>
            <a:endParaRPr sz="1200">
              <a:solidFill>
                <a:srgbClr val="000000"/>
              </a:solidFill>
            </a:endParaRPr>
          </a:p>
          <a:p>
            <a:pPr indent="0" lvl="0" marL="0" rtl="0">
              <a:lnSpc>
                <a:spcPct val="100000"/>
              </a:lnSpc>
              <a:spcBef>
                <a:spcPts val="0"/>
              </a:spcBef>
              <a:spcAft>
                <a:spcPts val="0"/>
              </a:spcAft>
              <a:buClr>
                <a:schemeClr val="dk1"/>
              </a:buClr>
              <a:buSzPts val="1100"/>
              <a:buFont typeface="Arial"/>
              <a:buNone/>
            </a:pPr>
            <a:r>
              <a:rPr lang="en" sz="1200">
                <a:solidFill>
                  <a:srgbClr val="000000"/>
                </a:solidFill>
              </a:rPr>
              <a:t> 	and South America | NIH: National Institute of Allergy and Infectious Diseases. Retrieved from  	</a:t>
            </a:r>
            <a:endParaRPr sz="1200">
              <a:solidFill>
                <a:srgbClr val="000000"/>
              </a:solidFill>
            </a:endParaRPr>
          </a:p>
          <a:p>
            <a:pPr indent="457200" lvl="0" marL="0" rtl="0">
              <a:lnSpc>
                <a:spcPct val="100000"/>
              </a:lnSpc>
              <a:spcBef>
                <a:spcPts val="0"/>
              </a:spcBef>
              <a:spcAft>
                <a:spcPts val="0"/>
              </a:spcAft>
              <a:buClr>
                <a:schemeClr val="dk1"/>
              </a:buClr>
              <a:buSzPts val="1100"/>
              <a:buFont typeface="Arial"/>
              <a:buNone/>
            </a:pPr>
            <a:r>
              <a:rPr lang="en" sz="1200">
                <a:solidFill>
                  <a:srgbClr val="000000"/>
                </a:solidFill>
              </a:rPr>
              <a:t>https://www.niaid.nih.gov/news-events/phase-2-zika-vaccine-trial-begins-us-central-and-south-america</a:t>
            </a:r>
            <a:endParaRPr sz="1200">
              <a:solidFill>
                <a:srgbClr val="000000"/>
              </a:solidFill>
            </a:endParaRPr>
          </a:p>
          <a:p>
            <a:pPr indent="0" lvl="0" marL="0" rtl="0">
              <a:lnSpc>
                <a:spcPct val="100000"/>
              </a:lnSpc>
              <a:spcBef>
                <a:spcPts val="0"/>
              </a:spcBef>
              <a:spcAft>
                <a:spcPts val="0"/>
              </a:spcAft>
              <a:buClr>
                <a:schemeClr val="dk1"/>
              </a:buClr>
              <a:buSzPts val="1100"/>
              <a:buFont typeface="Arial"/>
              <a:buNone/>
            </a:pPr>
            <a:r>
              <a:rPr lang="en" sz="1200">
                <a:solidFill>
                  <a:srgbClr val="000000"/>
                </a:solidFill>
              </a:rPr>
              <a:t>Public Health Agency of Canada. (2017, December 15). Zika virus. Retrieved from https://www.canada.ca/en/public-</a:t>
            </a:r>
            <a:endParaRPr sz="1200">
              <a:solidFill>
                <a:srgbClr val="000000"/>
              </a:solidFill>
            </a:endParaRPr>
          </a:p>
          <a:p>
            <a:pPr indent="457200" lvl="0" marL="0" rtl="0">
              <a:lnSpc>
                <a:spcPct val="100000"/>
              </a:lnSpc>
              <a:spcBef>
                <a:spcPts val="0"/>
              </a:spcBef>
              <a:spcAft>
                <a:spcPts val="0"/>
              </a:spcAft>
              <a:buClr>
                <a:schemeClr val="dk1"/>
              </a:buClr>
              <a:buSzPts val="1100"/>
              <a:buFont typeface="Arial"/>
              <a:buNone/>
            </a:pPr>
            <a:r>
              <a:rPr lang="en" sz="1200">
                <a:solidFill>
                  <a:srgbClr val="000000"/>
                </a:solidFill>
              </a:rPr>
              <a:t>health/services/diseases/zika-virus.html</a:t>
            </a:r>
            <a:endParaRPr sz="1200">
              <a:solidFill>
                <a:srgbClr val="000000"/>
              </a:solidFill>
            </a:endParaRPr>
          </a:p>
          <a:p>
            <a:pPr indent="0" lvl="0" marL="0" rtl="0">
              <a:lnSpc>
                <a:spcPct val="100000"/>
              </a:lnSpc>
              <a:spcBef>
                <a:spcPts val="0"/>
              </a:spcBef>
              <a:spcAft>
                <a:spcPts val="0"/>
              </a:spcAft>
              <a:buClr>
                <a:schemeClr val="dk1"/>
              </a:buClr>
              <a:buSzPts val="1100"/>
              <a:buFont typeface="Arial"/>
              <a:buNone/>
            </a:pPr>
            <a:r>
              <a:rPr lang="en" sz="1100">
                <a:solidFill>
                  <a:srgbClr val="000000"/>
                </a:solidFill>
              </a:rPr>
              <a:t>World Health Organization. (2016, September 6). Zika virus. Retrieved from http://www.who.int/mediacentre/factsheets/zika/en/</a:t>
            </a:r>
            <a:endParaRPr sz="1100">
              <a:solidFill>
                <a:srgbClr val="000000"/>
              </a:solidFill>
            </a:endParaRPr>
          </a:p>
          <a:p>
            <a:pPr indent="0" lvl="0" marL="0" rtl="0">
              <a:lnSpc>
                <a:spcPct val="100000"/>
              </a:lnSpc>
              <a:spcBef>
                <a:spcPts val="0"/>
              </a:spcBef>
              <a:spcAft>
                <a:spcPts val="0"/>
              </a:spcAft>
              <a:buNone/>
            </a:pPr>
            <a:r>
              <a:t/>
            </a:r>
            <a:endParaRPr sz="1200">
              <a:solidFill>
                <a:srgbClr val="000000"/>
              </a:solidFill>
            </a:endParaRPr>
          </a:p>
          <a:p>
            <a:pPr indent="0" lvl="0" marL="0" rtl="0">
              <a:lnSpc>
                <a:spcPct val="100000"/>
              </a:lnSpc>
              <a:spcBef>
                <a:spcPts val="0"/>
              </a:spcBef>
              <a:spcAft>
                <a:spcPts val="0"/>
              </a:spcAft>
              <a:buNone/>
            </a:pPr>
            <a:r>
              <a:t/>
            </a:r>
            <a:endParaRPr sz="1200">
              <a:solidFill>
                <a:srgbClr val="000000"/>
              </a:solidFill>
            </a:endParaRPr>
          </a:p>
          <a:p>
            <a:pPr indent="0" lvl="0" marL="0" rtl="0">
              <a:lnSpc>
                <a:spcPct val="100000"/>
              </a:lnSpc>
              <a:spcBef>
                <a:spcPts val="0"/>
              </a:spcBef>
              <a:spcAft>
                <a:spcPts val="0"/>
              </a:spcAft>
              <a:buNone/>
            </a:pPr>
            <a:r>
              <a:t/>
            </a:r>
            <a:endParaRPr sz="12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Questions</a:t>
            </a:r>
            <a:endParaRPr/>
          </a:p>
        </p:txBody>
      </p:sp>
      <p:sp>
        <p:nvSpPr>
          <p:cNvPr id="279" name="Shape 27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How do clinicians typically test for the presence of Zika Virus?</a:t>
            </a:r>
            <a:endParaRPr/>
          </a:p>
          <a:p>
            <a:pPr indent="-317500" lvl="1" marL="914400" rtl="0">
              <a:spcBef>
                <a:spcPts val="0"/>
              </a:spcBef>
              <a:spcAft>
                <a:spcPts val="0"/>
              </a:spcAft>
              <a:buSzPts val="1400"/>
              <a:buAutoNum type="alphaLcPeriod"/>
            </a:pPr>
            <a:r>
              <a:rPr lang="en"/>
              <a:t>Blood</a:t>
            </a:r>
            <a:endParaRPr/>
          </a:p>
          <a:p>
            <a:pPr indent="-317500" lvl="1" marL="914400" rtl="0">
              <a:spcBef>
                <a:spcPts val="0"/>
              </a:spcBef>
              <a:spcAft>
                <a:spcPts val="0"/>
              </a:spcAft>
              <a:buSzPts val="1400"/>
              <a:buAutoNum type="alphaLcPeriod"/>
            </a:pPr>
            <a:r>
              <a:rPr lang="en"/>
              <a:t>CSF</a:t>
            </a:r>
            <a:endParaRPr/>
          </a:p>
          <a:p>
            <a:pPr indent="-317500" lvl="1" marL="914400" rtl="0">
              <a:spcBef>
                <a:spcPts val="0"/>
              </a:spcBef>
              <a:spcAft>
                <a:spcPts val="0"/>
              </a:spcAft>
              <a:buSzPts val="1400"/>
              <a:buAutoNum type="alphaLcPeriod"/>
            </a:pPr>
            <a:r>
              <a:rPr lang="en"/>
              <a:t>Amniotic Fluid</a:t>
            </a:r>
            <a:endParaRPr/>
          </a:p>
          <a:p>
            <a:pPr indent="-317500" lvl="1" marL="914400" rtl="0">
              <a:spcBef>
                <a:spcPts val="0"/>
              </a:spcBef>
              <a:spcAft>
                <a:spcPts val="0"/>
              </a:spcAft>
              <a:buSzPts val="1400"/>
              <a:buAutoNum type="alphaLcPeriod"/>
            </a:pPr>
            <a:r>
              <a:rPr lang="en"/>
              <a:t>Urine</a:t>
            </a:r>
            <a:endParaRPr/>
          </a:p>
          <a:p>
            <a:pPr indent="-317500" lvl="1" marL="914400" rtl="0">
              <a:spcBef>
                <a:spcPts val="0"/>
              </a:spcBef>
              <a:spcAft>
                <a:spcPts val="0"/>
              </a:spcAft>
              <a:buSzPts val="1400"/>
              <a:buAutoNum type="alphaLcPeriod"/>
            </a:pPr>
            <a:r>
              <a:rPr lang="en"/>
              <a:t>Semen</a:t>
            </a:r>
            <a:endParaRPr/>
          </a:p>
          <a:p>
            <a:pPr indent="-317500" lvl="1" marL="914400" rtl="0">
              <a:spcBef>
                <a:spcPts val="0"/>
              </a:spcBef>
              <a:spcAft>
                <a:spcPts val="0"/>
              </a:spcAft>
              <a:buSzPts val="1400"/>
              <a:buAutoNum type="alphaLcPeriod"/>
            </a:pPr>
            <a:r>
              <a:rPr lang="en"/>
              <a:t>More than one of the above</a:t>
            </a:r>
            <a:endParaRPr/>
          </a:p>
          <a:p>
            <a:pPr indent="-342900" lvl="0" marL="457200" rtl="0">
              <a:spcBef>
                <a:spcPts val="0"/>
              </a:spcBef>
              <a:spcAft>
                <a:spcPts val="0"/>
              </a:spcAft>
              <a:buSzPts val="1800"/>
              <a:buAutoNum type="arabicPeriod"/>
            </a:pPr>
            <a:r>
              <a:rPr lang="en"/>
              <a:t>Paralysis and impairment of motor function in GBS are caused by:</a:t>
            </a:r>
            <a:endParaRPr/>
          </a:p>
          <a:p>
            <a:pPr indent="-317500" lvl="1" marL="914400" rtl="0">
              <a:spcBef>
                <a:spcPts val="0"/>
              </a:spcBef>
              <a:spcAft>
                <a:spcPts val="0"/>
              </a:spcAft>
              <a:buSzPts val="1400"/>
              <a:buAutoNum type="alphaLcPeriod"/>
            </a:pPr>
            <a:r>
              <a:rPr lang="en"/>
              <a:t>Permanent</a:t>
            </a:r>
            <a:r>
              <a:rPr lang="en"/>
              <a:t> closure of voltage-gated calcium channels on neuronal membranes</a:t>
            </a:r>
            <a:endParaRPr/>
          </a:p>
          <a:p>
            <a:pPr indent="-317500" lvl="1" marL="914400" rtl="0">
              <a:spcBef>
                <a:spcPts val="0"/>
              </a:spcBef>
              <a:spcAft>
                <a:spcPts val="0"/>
              </a:spcAft>
              <a:buSzPts val="1400"/>
              <a:buAutoNum type="alphaLcPeriod"/>
            </a:pPr>
            <a:r>
              <a:rPr lang="en"/>
              <a:t>Failure of voltage-gated potassium channels to open</a:t>
            </a:r>
            <a:endParaRPr/>
          </a:p>
          <a:p>
            <a:pPr indent="-317500" lvl="1" marL="914400" rtl="0">
              <a:spcBef>
                <a:spcPts val="0"/>
              </a:spcBef>
              <a:spcAft>
                <a:spcPts val="0"/>
              </a:spcAft>
              <a:buSzPts val="1400"/>
              <a:buAutoNum type="alphaLcPeriod"/>
            </a:pPr>
            <a:r>
              <a:rPr lang="en"/>
              <a:t>Damage to the myelin that surrounds axons</a:t>
            </a:r>
            <a:endParaRPr/>
          </a:p>
          <a:p>
            <a:pPr indent="-317500" lvl="1" marL="914400" rtl="0">
              <a:spcBef>
                <a:spcPts val="0"/>
              </a:spcBef>
              <a:spcAft>
                <a:spcPts val="0"/>
              </a:spcAft>
              <a:buSzPts val="1400"/>
              <a:buAutoNum type="alphaLcPeriod"/>
            </a:pPr>
            <a:r>
              <a:rPr lang="en"/>
              <a:t>Inability of nerve cells to produce a strong enough action potential </a:t>
            </a:r>
            <a:endParaRPr/>
          </a:p>
          <a:p>
            <a:pPr indent="-317500" lvl="1" marL="914400">
              <a:spcBef>
                <a:spcPts val="0"/>
              </a:spcBef>
              <a:spcAft>
                <a:spcPts val="0"/>
              </a:spcAft>
              <a:buSzPts val="1400"/>
              <a:buAutoNum type="alphaLcPeriod"/>
            </a:pPr>
            <a:r>
              <a:rPr lang="en"/>
              <a:t>None of the above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Risk Areas</a:t>
            </a:r>
            <a:endParaRPr/>
          </a:p>
        </p:txBody>
      </p:sp>
      <p:sp>
        <p:nvSpPr>
          <p:cNvPr id="71" name="Shape 71"/>
          <p:cNvSpPr txBox="1"/>
          <p:nvPr>
            <p:ph idx="1" type="body"/>
          </p:nvPr>
        </p:nvSpPr>
        <p:spPr>
          <a:xfrm>
            <a:off x="5354875" y="1152475"/>
            <a:ext cx="3477300" cy="34164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SzPts val="1800"/>
              <a:buChar char="●"/>
            </a:pPr>
            <a:r>
              <a:rPr lang="en"/>
              <a:t>Prior to 2015</a:t>
            </a:r>
            <a:endParaRPr/>
          </a:p>
          <a:p>
            <a:pPr indent="-342900" lvl="1" marL="914400" rtl="0">
              <a:lnSpc>
                <a:spcPct val="150000"/>
              </a:lnSpc>
              <a:spcBef>
                <a:spcPts val="0"/>
              </a:spcBef>
              <a:spcAft>
                <a:spcPts val="0"/>
              </a:spcAft>
              <a:buSzPts val="1800"/>
              <a:buChar char="○"/>
            </a:pPr>
            <a:r>
              <a:rPr lang="en" sz="1800"/>
              <a:t>Africa</a:t>
            </a:r>
            <a:endParaRPr sz="1800"/>
          </a:p>
          <a:p>
            <a:pPr indent="-342900" lvl="1" marL="914400" rtl="0">
              <a:lnSpc>
                <a:spcPct val="150000"/>
              </a:lnSpc>
              <a:spcBef>
                <a:spcPts val="0"/>
              </a:spcBef>
              <a:spcAft>
                <a:spcPts val="0"/>
              </a:spcAft>
              <a:buSzPts val="1800"/>
              <a:buChar char="○"/>
            </a:pPr>
            <a:r>
              <a:rPr lang="en" sz="1800"/>
              <a:t>Southeast Asia</a:t>
            </a:r>
            <a:endParaRPr sz="1800"/>
          </a:p>
          <a:p>
            <a:pPr indent="-342900" lvl="1" marL="914400" rtl="0">
              <a:lnSpc>
                <a:spcPct val="150000"/>
              </a:lnSpc>
              <a:spcBef>
                <a:spcPts val="0"/>
              </a:spcBef>
              <a:spcAft>
                <a:spcPts val="0"/>
              </a:spcAft>
              <a:buSzPts val="1800"/>
              <a:buChar char="○"/>
            </a:pPr>
            <a:r>
              <a:rPr lang="en" sz="1800"/>
              <a:t>The Pacific</a:t>
            </a:r>
            <a:endParaRPr sz="1800"/>
          </a:p>
          <a:p>
            <a:pPr indent="-342900" lvl="0" marL="457200" rtl="0">
              <a:lnSpc>
                <a:spcPct val="150000"/>
              </a:lnSpc>
              <a:spcBef>
                <a:spcPts val="0"/>
              </a:spcBef>
              <a:spcAft>
                <a:spcPts val="0"/>
              </a:spcAft>
              <a:buSzPts val="1800"/>
              <a:buChar char="●"/>
            </a:pPr>
            <a:r>
              <a:rPr lang="en"/>
              <a:t>Zika is now a global threat</a:t>
            </a:r>
            <a:endParaRPr/>
          </a:p>
          <a:p>
            <a:pPr indent="0" lvl="0" marL="0">
              <a:spcBef>
                <a:spcPts val="1600"/>
              </a:spcBef>
              <a:spcAft>
                <a:spcPts val="1600"/>
              </a:spcAft>
              <a:buNone/>
            </a:pPr>
            <a:r>
              <a:t/>
            </a:r>
            <a:endParaRPr sz="2000"/>
          </a:p>
        </p:txBody>
      </p:sp>
      <p:pic>
        <p:nvPicPr>
          <p:cNvPr id="72" name="Shape 72"/>
          <p:cNvPicPr preferRelativeResize="0"/>
          <p:nvPr/>
        </p:nvPicPr>
        <p:blipFill>
          <a:blip r:embed="rId3">
            <a:alphaModFix/>
          </a:blip>
          <a:stretch>
            <a:fillRect/>
          </a:stretch>
        </p:blipFill>
        <p:spPr>
          <a:xfrm>
            <a:off x="246625" y="1039050"/>
            <a:ext cx="5461550" cy="3529824"/>
          </a:xfrm>
          <a:prstGeom prst="rect">
            <a:avLst/>
          </a:prstGeom>
          <a:noFill/>
          <a:ln>
            <a:noFill/>
          </a:ln>
        </p:spPr>
      </p:pic>
      <p:sp>
        <p:nvSpPr>
          <p:cNvPr id="73" name="Shape 73"/>
          <p:cNvSpPr txBox="1"/>
          <p:nvPr/>
        </p:nvSpPr>
        <p:spPr>
          <a:xfrm>
            <a:off x="399275" y="4697250"/>
            <a:ext cx="2841900" cy="223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t>CDC, 2018</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Transmission</a:t>
            </a:r>
            <a:endParaRPr/>
          </a:p>
        </p:txBody>
      </p:sp>
      <p:sp>
        <p:nvSpPr>
          <p:cNvPr id="79" name="Shape 7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SzPts val="1800"/>
              <a:buChar char="●"/>
            </a:pPr>
            <a:r>
              <a:rPr lang="en"/>
              <a:t>Primarily through Aedes mosquitoes</a:t>
            </a:r>
            <a:endParaRPr/>
          </a:p>
          <a:p>
            <a:pPr indent="-342900" lvl="0" marL="457200" rtl="0">
              <a:lnSpc>
                <a:spcPct val="150000"/>
              </a:lnSpc>
              <a:spcBef>
                <a:spcPts val="0"/>
              </a:spcBef>
              <a:spcAft>
                <a:spcPts val="0"/>
              </a:spcAft>
              <a:buSzPts val="1800"/>
              <a:buChar char="●"/>
            </a:pPr>
            <a:r>
              <a:rPr lang="en"/>
              <a:t>Other modes of transmission includes</a:t>
            </a:r>
            <a:endParaRPr/>
          </a:p>
          <a:p>
            <a:pPr indent="-342900" lvl="1" marL="914400" rtl="0">
              <a:lnSpc>
                <a:spcPct val="150000"/>
              </a:lnSpc>
              <a:spcBef>
                <a:spcPts val="0"/>
              </a:spcBef>
              <a:spcAft>
                <a:spcPts val="0"/>
              </a:spcAft>
              <a:buSzPts val="1800"/>
              <a:buChar char="○"/>
            </a:pPr>
            <a:r>
              <a:rPr lang="en" sz="1800"/>
              <a:t>Sexual transmission</a:t>
            </a:r>
            <a:endParaRPr sz="1800"/>
          </a:p>
          <a:p>
            <a:pPr indent="-342900" lvl="1" marL="914400" rtl="0">
              <a:lnSpc>
                <a:spcPct val="150000"/>
              </a:lnSpc>
              <a:spcBef>
                <a:spcPts val="0"/>
              </a:spcBef>
              <a:spcAft>
                <a:spcPts val="0"/>
              </a:spcAft>
              <a:buSzPts val="1800"/>
              <a:buChar char="○"/>
            </a:pPr>
            <a:r>
              <a:rPr lang="en" sz="1800"/>
              <a:t>Laboratory exposure</a:t>
            </a:r>
            <a:endParaRPr sz="1800"/>
          </a:p>
          <a:p>
            <a:pPr indent="-342900" lvl="1" marL="914400" rtl="0">
              <a:lnSpc>
                <a:spcPct val="150000"/>
              </a:lnSpc>
              <a:spcBef>
                <a:spcPts val="0"/>
              </a:spcBef>
              <a:spcAft>
                <a:spcPts val="0"/>
              </a:spcAft>
              <a:buSzPts val="1800"/>
              <a:buChar char="○"/>
            </a:pPr>
            <a:r>
              <a:rPr lang="en" sz="1800"/>
              <a:t>Maternal to fetal</a:t>
            </a:r>
            <a:endParaRPr sz="1800"/>
          </a:p>
          <a:p>
            <a:pPr indent="-317500" lvl="2" marL="1371600" rtl="0">
              <a:lnSpc>
                <a:spcPct val="150000"/>
              </a:lnSpc>
              <a:spcBef>
                <a:spcPts val="0"/>
              </a:spcBef>
              <a:spcAft>
                <a:spcPts val="0"/>
              </a:spcAft>
              <a:buSzPts val="1400"/>
              <a:buChar char="■"/>
            </a:pPr>
            <a:r>
              <a:rPr lang="en"/>
              <a:t>Periconceptional</a:t>
            </a:r>
            <a:endParaRPr/>
          </a:p>
          <a:p>
            <a:pPr indent="-317500" lvl="2" marL="1371600" rtl="0">
              <a:lnSpc>
                <a:spcPct val="150000"/>
              </a:lnSpc>
              <a:spcBef>
                <a:spcPts val="0"/>
              </a:spcBef>
              <a:spcAft>
                <a:spcPts val="0"/>
              </a:spcAft>
              <a:buSzPts val="1400"/>
              <a:buChar char="■"/>
            </a:pPr>
            <a:r>
              <a:rPr lang="en"/>
              <a:t>Intrauterine</a:t>
            </a:r>
            <a:endParaRPr/>
          </a:p>
          <a:p>
            <a:pPr indent="-317500" lvl="2" marL="1371600" rtl="0">
              <a:lnSpc>
                <a:spcPct val="150000"/>
              </a:lnSpc>
              <a:spcBef>
                <a:spcPts val="0"/>
              </a:spcBef>
              <a:spcAft>
                <a:spcPts val="0"/>
              </a:spcAft>
              <a:buSzPts val="1400"/>
              <a:buChar char="■"/>
            </a:pPr>
            <a:r>
              <a:rPr lang="en"/>
              <a:t>Perinatal</a:t>
            </a:r>
            <a:endParaRPr/>
          </a:p>
        </p:txBody>
      </p:sp>
      <p:pic>
        <p:nvPicPr>
          <p:cNvPr id="80" name="Shape 80"/>
          <p:cNvPicPr preferRelativeResize="0"/>
          <p:nvPr/>
        </p:nvPicPr>
        <p:blipFill>
          <a:blip r:embed="rId3">
            <a:alphaModFix/>
          </a:blip>
          <a:stretch>
            <a:fillRect/>
          </a:stretch>
        </p:blipFill>
        <p:spPr>
          <a:xfrm>
            <a:off x="4626800" y="2026600"/>
            <a:ext cx="4361400" cy="2816750"/>
          </a:xfrm>
          <a:prstGeom prst="rect">
            <a:avLst/>
          </a:prstGeom>
          <a:noFill/>
          <a:ln>
            <a:noFill/>
          </a:ln>
        </p:spPr>
      </p:pic>
      <p:sp>
        <p:nvSpPr>
          <p:cNvPr id="81" name="Shape 81"/>
          <p:cNvSpPr txBox="1"/>
          <p:nvPr/>
        </p:nvSpPr>
        <p:spPr>
          <a:xfrm>
            <a:off x="4757400" y="4796375"/>
            <a:ext cx="4074900" cy="152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1100"/>
              <a:t>Modified from </a:t>
            </a:r>
            <a:r>
              <a:rPr lang="en" sz="1100"/>
              <a:t>ICT &amp; Health 2018</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Pathogenesis</a:t>
            </a:r>
            <a:endParaRPr/>
          </a:p>
        </p:txBody>
      </p:sp>
      <p:sp>
        <p:nvSpPr>
          <p:cNvPr id="87" name="Shape 8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SzPts val="1800"/>
              <a:buChar char="●"/>
            </a:pPr>
            <a:r>
              <a:rPr lang="en"/>
              <a:t>Blood meals</a:t>
            </a:r>
            <a:endParaRPr/>
          </a:p>
          <a:p>
            <a:pPr indent="-342900" lvl="0" marL="457200" rtl="0">
              <a:lnSpc>
                <a:spcPct val="150000"/>
              </a:lnSpc>
              <a:spcBef>
                <a:spcPts val="0"/>
              </a:spcBef>
              <a:spcAft>
                <a:spcPts val="0"/>
              </a:spcAft>
              <a:buSzPts val="1800"/>
              <a:buChar char="●"/>
            </a:pPr>
            <a:r>
              <a:rPr lang="en"/>
              <a:t>Replication in Aedes</a:t>
            </a:r>
            <a:endParaRPr/>
          </a:p>
          <a:p>
            <a:pPr indent="-342900" lvl="0" marL="457200" rtl="0">
              <a:lnSpc>
                <a:spcPct val="150000"/>
              </a:lnSpc>
              <a:spcBef>
                <a:spcPts val="0"/>
              </a:spcBef>
              <a:spcAft>
                <a:spcPts val="0"/>
              </a:spcAft>
              <a:buSzPts val="1800"/>
              <a:buChar char="●"/>
            </a:pPr>
            <a:r>
              <a:rPr lang="en"/>
              <a:t>Replication in host</a:t>
            </a:r>
            <a:endParaRPr/>
          </a:p>
          <a:p>
            <a:pPr indent="-342900" lvl="0" marL="457200" rtl="0">
              <a:lnSpc>
                <a:spcPct val="150000"/>
              </a:lnSpc>
              <a:spcBef>
                <a:spcPts val="0"/>
              </a:spcBef>
              <a:spcAft>
                <a:spcPts val="0"/>
              </a:spcAft>
              <a:buSzPts val="1800"/>
              <a:buChar char="●"/>
            </a:pPr>
            <a:r>
              <a:rPr lang="en"/>
              <a:t>Spread to Lymph node</a:t>
            </a:r>
            <a:endParaRPr/>
          </a:p>
          <a:p>
            <a:pPr indent="-342900" lvl="0" marL="457200">
              <a:lnSpc>
                <a:spcPct val="150000"/>
              </a:lnSpc>
              <a:spcBef>
                <a:spcPts val="0"/>
              </a:spcBef>
              <a:spcAft>
                <a:spcPts val="0"/>
              </a:spcAft>
              <a:buSzPts val="1800"/>
              <a:buChar char="●"/>
            </a:pPr>
            <a:r>
              <a:rPr lang="en"/>
              <a:t>Vireamia ensues</a:t>
            </a:r>
            <a:endParaRPr/>
          </a:p>
        </p:txBody>
      </p:sp>
      <p:pic>
        <p:nvPicPr>
          <p:cNvPr id="88" name="Shape 88"/>
          <p:cNvPicPr preferRelativeResize="0"/>
          <p:nvPr/>
        </p:nvPicPr>
        <p:blipFill>
          <a:blip r:embed="rId3">
            <a:alphaModFix/>
          </a:blip>
          <a:stretch>
            <a:fillRect/>
          </a:stretch>
        </p:blipFill>
        <p:spPr>
          <a:xfrm>
            <a:off x="4155524" y="1017725"/>
            <a:ext cx="4397700" cy="2545749"/>
          </a:xfrm>
          <a:prstGeom prst="rect">
            <a:avLst/>
          </a:prstGeom>
          <a:noFill/>
          <a:ln>
            <a:noFill/>
          </a:ln>
        </p:spPr>
      </p:pic>
      <p:sp>
        <p:nvSpPr>
          <p:cNvPr id="89" name="Shape 89"/>
          <p:cNvSpPr txBox="1"/>
          <p:nvPr/>
        </p:nvSpPr>
        <p:spPr>
          <a:xfrm>
            <a:off x="4527050" y="3795000"/>
            <a:ext cx="4392300" cy="250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Modified from Miner and Diamond, 2017</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Symptoms</a:t>
            </a:r>
            <a:endParaRPr/>
          </a:p>
        </p:txBody>
      </p:sp>
      <p:pic>
        <p:nvPicPr>
          <p:cNvPr id="95" name="Shape 95"/>
          <p:cNvPicPr preferRelativeResize="0"/>
          <p:nvPr/>
        </p:nvPicPr>
        <p:blipFill>
          <a:blip r:embed="rId3">
            <a:alphaModFix/>
          </a:blip>
          <a:stretch>
            <a:fillRect/>
          </a:stretch>
        </p:blipFill>
        <p:spPr>
          <a:xfrm>
            <a:off x="2568412" y="593900"/>
            <a:ext cx="4007175" cy="4262225"/>
          </a:xfrm>
          <a:prstGeom prst="rect">
            <a:avLst/>
          </a:prstGeom>
          <a:noFill/>
          <a:ln>
            <a:noFill/>
          </a:ln>
        </p:spPr>
      </p:pic>
      <p:sp>
        <p:nvSpPr>
          <p:cNvPr id="96" name="Shape 96"/>
          <p:cNvSpPr txBox="1"/>
          <p:nvPr/>
        </p:nvSpPr>
        <p:spPr>
          <a:xfrm>
            <a:off x="3194175" y="4786350"/>
            <a:ext cx="3291900" cy="167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Modified from UWSWA, 2016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Testing</a:t>
            </a:r>
            <a:endParaRPr/>
          </a:p>
        </p:txBody>
      </p:sp>
      <p:sp>
        <p:nvSpPr>
          <p:cNvPr id="102" name="Shape 10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5029200">
              <a:spcBef>
                <a:spcPts val="0"/>
              </a:spcBef>
              <a:spcAft>
                <a:spcPts val="0"/>
              </a:spcAft>
              <a:buNone/>
            </a:pPr>
            <a:r>
              <a:rPr lang="en"/>
              <a:t>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rtl="0">
              <a:spcBef>
                <a:spcPts val="1600"/>
              </a:spcBef>
              <a:spcAft>
                <a:spcPts val="1600"/>
              </a:spcAft>
              <a:buNone/>
            </a:pPr>
            <a:r>
              <a:t/>
            </a:r>
            <a:endParaRPr/>
          </a:p>
        </p:txBody>
      </p:sp>
      <p:pic>
        <p:nvPicPr>
          <p:cNvPr id="103" name="Shape 103"/>
          <p:cNvPicPr preferRelativeResize="0"/>
          <p:nvPr/>
        </p:nvPicPr>
        <p:blipFill>
          <a:blip r:embed="rId3">
            <a:alphaModFix/>
          </a:blip>
          <a:stretch>
            <a:fillRect/>
          </a:stretch>
        </p:blipFill>
        <p:spPr>
          <a:xfrm>
            <a:off x="783275" y="1152475"/>
            <a:ext cx="3428976" cy="2074250"/>
          </a:xfrm>
          <a:prstGeom prst="rect">
            <a:avLst/>
          </a:prstGeom>
          <a:noFill/>
          <a:ln>
            <a:noFill/>
          </a:ln>
        </p:spPr>
      </p:pic>
      <p:pic>
        <p:nvPicPr>
          <p:cNvPr id="104" name="Shape 104"/>
          <p:cNvPicPr preferRelativeResize="0"/>
          <p:nvPr/>
        </p:nvPicPr>
        <p:blipFill>
          <a:blip r:embed="rId4">
            <a:alphaModFix/>
          </a:blip>
          <a:stretch>
            <a:fillRect/>
          </a:stretch>
        </p:blipFill>
        <p:spPr>
          <a:xfrm>
            <a:off x="4797987" y="2537737"/>
            <a:ext cx="3584375" cy="2245375"/>
          </a:xfrm>
          <a:prstGeom prst="rect">
            <a:avLst/>
          </a:prstGeom>
          <a:noFill/>
          <a:ln>
            <a:noFill/>
          </a:ln>
        </p:spPr>
      </p:pic>
      <p:sp>
        <p:nvSpPr>
          <p:cNvPr id="105" name="Shape 105"/>
          <p:cNvSpPr txBox="1"/>
          <p:nvPr/>
        </p:nvSpPr>
        <p:spPr>
          <a:xfrm>
            <a:off x="5448100" y="1152475"/>
            <a:ext cx="2837100" cy="1488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000"/>
              <a:t>Most Common Tests:</a:t>
            </a:r>
            <a:endParaRPr sz="2000"/>
          </a:p>
          <a:p>
            <a:pPr indent="-355600" lvl="0" marL="457200" rtl="0">
              <a:spcBef>
                <a:spcPts val="0"/>
              </a:spcBef>
              <a:spcAft>
                <a:spcPts val="0"/>
              </a:spcAft>
              <a:buSzPts val="2000"/>
              <a:buChar char="●"/>
            </a:pPr>
            <a:r>
              <a:rPr lang="en" sz="2000"/>
              <a:t>Blood </a:t>
            </a:r>
            <a:endParaRPr sz="2000"/>
          </a:p>
          <a:p>
            <a:pPr indent="-355600" lvl="0" marL="457200">
              <a:spcBef>
                <a:spcPts val="0"/>
              </a:spcBef>
              <a:spcAft>
                <a:spcPts val="0"/>
              </a:spcAft>
              <a:buSzPts val="2000"/>
              <a:buChar char="●"/>
            </a:pPr>
            <a:r>
              <a:rPr lang="en" sz="2000"/>
              <a:t>Urine</a:t>
            </a:r>
            <a:endParaRPr sz="2000"/>
          </a:p>
        </p:txBody>
      </p:sp>
      <p:sp>
        <p:nvSpPr>
          <p:cNvPr id="106" name="Shape 106"/>
          <p:cNvSpPr txBox="1"/>
          <p:nvPr/>
        </p:nvSpPr>
        <p:spPr>
          <a:xfrm>
            <a:off x="818075" y="3368075"/>
            <a:ext cx="5013000" cy="584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txBox="1"/>
          <p:nvPr/>
        </p:nvSpPr>
        <p:spPr>
          <a:xfrm>
            <a:off x="783275" y="3550825"/>
            <a:ext cx="3281100" cy="1157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000"/>
              <a:t>Other Tests:</a:t>
            </a:r>
            <a:endParaRPr sz="2000"/>
          </a:p>
          <a:p>
            <a:pPr indent="-355600" lvl="0" marL="457200" rtl="0">
              <a:spcBef>
                <a:spcPts val="0"/>
              </a:spcBef>
              <a:spcAft>
                <a:spcPts val="0"/>
              </a:spcAft>
              <a:buSzPts val="2000"/>
              <a:buChar char="●"/>
            </a:pPr>
            <a:r>
              <a:rPr lang="en" sz="2000"/>
              <a:t>CSF</a:t>
            </a:r>
            <a:endParaRPr sz="2000"/>
          </a:p>
          <a:p>
            <a:pPr indent="-355600" lvl="0" marL="457200" rtl="0">
              <a:spcBef>
                <a:spcPts val="0"/>
              </a:spcBef>
              <a:spcAft>
                <a:spcPts val="0"/>
              </a:spcAft>
              <a:buSzPts val="2000"/>
              <a:buChar char="●"/>
            </a:pPr>
            <a:r>
              <a:rPr lang="en" sz="2000"/>
              <a:t>Semen</a:t>
            </a:r>
            <a:endParaRPr sz="2000"/>
          </a:p>
          <a:p>
            <a:pPr indent="-355600" lvl="0" marL="457200">
              <a:spcBef>
                <a:spcPts val="0"/>
              </a:spcBef>
              <a:spcAft>
                <a:spcPts val="0"/>
              </a:spcAft>
              <a:buSzPts val="2000"/>
              <a:buChar char="●"/>
            </a:pPr>
            <a:r>
              <a:rPr lang="en" sz="2000"/>
              <a:t>Amniotic Fluid</a:t>
            </a:r>
            <a:endParaRPr sz="2000"/>
          </a:p>
        </p:txBody>
      </p:sp>
      <p:sp>
        <p:nvSpPr>
          <p:cNvPr id="108" name="Shape 108"/>
          <p:cNvSpPr txBox="1"/>
          <p:nvPr/>
        </p:nvSpPr>
        <p:spPr>
          <a:xfrm>
            <a:off x="1195875" y="3226725"/>
            <a:ext cx="2327400" cy="233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Modified from GOS, 2017</a:t>
            </a:r>
            <a:endParaRPr/>
          </a:p>
        </p:txBody>
      </p:sp>
      <p:sp>
        <p:nvSpPr>
          <p:cNvPr id="109" name="Shape 109"/>
          <p:cNvSpPr txBox="1"/>
          <p:nvPr/>
        </p:nvSpPr>
        <p:spPr>
          <a:xfrm>
            <a:off x="5310688" y="4783125"/>
            <a:ext cx="2559000" cy="233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Modified from KHN, 2016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Treatment</a:t>
            </a:r>
            <a:endParaRPr/>
          </a:p>
        </p:txBody>
      </p:sp>
      <p:pic>
        <p:nvPicPr>
          <p:cNvPr id="115" name="Shape 115"/>
          <p:cNvPicPr preferRelativeResize="0"/>
          <p:nvPr/>
        </p:nvPicPr>
        <p:blipFill rotWithShape="1">
          <a:blip r:embed="rId3">
            <a:alphaModFix/>
          </a:blip>
          <a:srcRect b="0" l="0" r="0" t="1845"/>
          <a:stretch/>
        </p:blipFill>
        <p:spPr>
          <a:xfrm>
            <a:off x="455676" y="1268250"/>
            <a:ext cx="8232649" cy="3751950"/>
          </a:xfrm>
          <a:prstGeom prst="rect">
            <a:avLst/>
          </a:prstGeom>
          <a:noFill/>
          <a:ln>
            <a:noFill/>
          </a:ln>
        </p:spPr>
      </p:pic>
      <p:sp>
        <p:nvSpPr>
          <p:cNvPr id="116" name="Shape 116"/>
          <p:cNvSpPr txBox="1"/>
          <p:nvPr/>
        </p:nvSpPr>
        <p:spPr>
          <a:xfrm>
            <a:off x="3087750" y="4827250"/>
            <a:ext cx="3728700" cy="133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Modified from the ZIKA Foundation, 2016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Abbink </a:t>
            </a:r>
            <a:r>
              <a:rPr i="1" lang="en"/>
              <a:t>et al</a:t>
            </a:r>
            <a:r>
              <a:rPr lang="en"/>
              <a:t>., 2016 Study</a:t>
            </a:r>
            <a:endParaRPr/>
          </a:p>
        </p:txBody>
      </p:sp>
      <p:sp>
        <p:nvSpPr>
          <p:cNvPr id="122" name="Shape 1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t/>
            </a:r>
            <a:endParaRPr/>
          </a:p>
        </p:txBody>
      </p:sp>
      <p:sp>
        <p:nvSpPr>
          <p:cNvPr id="123" name="Shape 123"/>
          <p:cNvSpPr txBox="1"/>
          <p:nvPr/>
        </p:nvSpPr>
        <p:spPr>
          <a:xfrm>
            <a:off x="1286375" y="3089875"/>
            <a:ext cx="2205000" cy="716400"/>
          </a:xfrm>
          <a:prstGeom prst="rect">
            <a:avLst/>
          </a:prstGeom>
          <a:noFill/>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algn="ctr">
              <a:spcBef>
                <a:spcPts val="0"/>
              </a:spcBef>
              <a:spcAft>
                <a:spcPts val="0"/>
              </a:spcAft>
              <a:buNone/>
            </a:pPr>
            <a:r>
              <a:rPr b="1" lang="en" sz="1800"/>
              <a:t>Treatment: ZIKA PIV (0 &amp; 4 weeks)</a:t>
            </a:r>
            <a:endParaRPr b="1" sz="1800"/>
          </a:p>
        </p:txBody>
      </p:sp>
      <p:sp>
        <p:nvSpPr>
          <p:cNvPr id="124" name="Shape 124"/>
          <p:cNvSpPr txBox="1"/>
          <p:nvPr/>
        </p:nvSpPr>
        <p:spPr>
          <a:xfrm>
            <a:off x="3993400" y="3100175"/>
            <a:ext cx="3723000" cy="716400"/>
          </a:xfrm>
          <a:prstGeom prst="rect">
            <a:avLst/>
          </a:prstGeom>
          <a:noFill/>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algn="ctr">
              <a:spcBef>
                <a:spcPts val="0"/>
              </a:spcBef>
              <a:spcAft>
                <a:spcPts val="0"/>
              </a:spcAft>
              <a:buNone/>
            </a:pPr>
            <a:r>
              <a:rPr b="1" lang="en" sz="1800"/>
              <a:t>Control: Aluminum potassium sulfate (0 &amp; 4 weeks)</a:t>
            </a:r>
            <a:endParaRPr b="1" sz="1800"/>
          </a:p>
        </p:txBody>
      </p:sp>
      <p:sp>
        <p:nvSpPr>
          <p:cNvPr id="125" name="Shape 125"/>
          <p:cNvSpPr/>
          <p:nvPr/>
        </p:nvSpPr>
        <p:spPr>
          <a:xfrm>
            <a:off x="1511975" y="1143663"/>
            <a:ext cx="1753800" cy="1507500"/>
          </a:xfrm>
          <a:prstGeom prst="ellipse">
            <a:avLst/>
          </a:prstGeom>
          <a:solidFill>
            <a:srgbClr val="C9DAF8"/>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lgn="ctr">
              <a:spcBef>
                <a:spcPts val="0"/>
              </a:spcBef>
              <a:spcAft>
                <a:spcPts val="0"/>
              </a:spcAft>
              <a:buNone/>
            </a:pPr>
            <a:r>
              <a:rPr b="1" lang="en" sz="1800"/>
              <a:t>n</a:t>
            </a:r>
            <a:r>
              <a:rPr b="1" lang="en" sz="1800"/>
              <a:t>=8 Rhesus Monkeys</a:t>
            </a:r>
            <a:endParaRPr b="1" sz="1800"/>
          </a:p>
        </p:txBody>
      </p:sp>
      <p:sp>
        <p:nvSpPr>
          <p:cNvPr id="126" name="Shape 126"/>
          <p:cNvSpPr/>
          <p:nvPr/>
        </p:nvSpPr>
        <p:spPr>
          <a:xfrm>
            <a:off x="4978000" y="1143663"/>
            <a:ext cx="1753800" cy="1507500"/>
          </a:xfrm>
          <a:prstGeom prst="ellipse">
            <a:avLst/>
          </a:prstGeom>
          <a:solidFill>
            <a:srgbClr val="C9DAF8"/>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lgn="ctr">
              <a:spcBef>
                <a:spcPts val="0"/>
              </a:spcBef>
              <a:spcAft>
                <a:spcPts val="0"/>
              </a:spcAft>
              <a:buNone/>
            </a:pPr>
            <a:r>
              <a:rPr b="1" lang="en" sz="1800"/>
              <a:t>n</a:t>
            </a:r>
            <a:r>
              <a:rPr b="1" lang="en" sz="1800"/>
              <a:t>=8 Rhesus Monkeys</a:t>
            </a:r>
            <a:endParaRPr b="1" sz="1800"/>
          </a:p>
        </p:txBody>
      </p:sp>
      <p:cxnSp>
        <p:nvCxnSpPr>
          <p:cNvPr id="127" name="Shape 127"/>
          <p:cNvCxnSpPr/>
          <p:nvPr/>
        </p:nvCxnSpPr>
        <p:spPr>
          <a:xfrm>
            <a:off x="5854750" y="2661463"/>
            <a:ext cx="3900" cy="428400"/>
          </a:xfrm>
          <a:prstGeom prst="straightConnector1">
            <a:avLst/>
          </a:prstGeom>
          <a:noFill/>
          <a:ln cap="flat" cmpd="sng" w="9525">
            <a:solidFill>
              <a:schemeClr val="dk2"/>
            </a:solidFill>
            <a:prstDash val="solid"/>
            <a:round/>
            <a:headEnd len="lg" w="lg" type="none"/>
            <a:tailEnd len="lg" w="lg" type="triangle"/>
          </a:ln>
        </p:spPr>
      </p:cxnSp>
      <p:cxnSp>
        <p:nvCxnSpPr>
          <p:cNvPr id="128" name="Shape 128"/>
          <p:cNvCxnSpPr/>
          <p:nvPr/>
        </p:nvCxnSpPr>
        <p:spPr>
          <a:xfrm>
            <a:off x="2386925" y="2661463"/>
            <a:ext cx="3900" cy="428400"/>
          </a:xfrm>
          <a:prstGeom prst="straightConnector1">
            <a:avLst/>
          </a:prstGeom>
          <a:noFill/>
          <a:ln cap="flat" cmpd="sng" w="9525">
            <a:solidFill>
              <a:schemeClr val="dk2"/>
            </a:solidFill>
            <a:prstDash val="solid"/>
            <a:round/>
            <a:headEnd len="lg" w="lg" type="none"/>
            <a:tailEnd len="lg" w="lg" type="triangle"/>
          </a:ln>
        </p:spPr>
      </p:cxnSp>
      <p:cxnSp>
        <p:nvCxnSpPr>
          <p:cNvPr id="129" name="Shape 129"/>
          <p:cNvCxnSpPr/>
          <p:nvPr/>
        </p:nvCxnSpPr>
        <p:spPr>
          <a:xfrm>
            <a:off x="2386925" y="3806263"/>
            <a:ext cx="3900" cy="428400"/>
          </a:xfrm>
          <a:prstGeom prst="straightConnector1">
            <a:avLst/>
          </a:prstGeom>
          <a:noFill/>
          <a:ln cap="flat" cmpd="sng" w="9525">
            <a:solidFill>
              <a:schemeClr val="dk2"/>
            </a:solidFill>
            <a:prstDash val="solid"/>
            <a:round/>
            <a:headEnd len="lg" w="lg" type="none"/>
            <a:tailEnd len="lg" w="lg" type="triangle"/>
          </a:ln>
        </p:spPr>
      </p:cxnSp>
      <p:cxnSp>
        <p:nvCxnSpPr>
          <p:cNvPr id="130" name="Shape 130"/>
          <p:cNvCxnSpPr/>
          <p:nvPr/>
        </p:nvCxnSpPr>
        <p:spPr>
          <a:xfrm>
            <a:off x="5854750" y="3806263"/>
            <a:ext cx="3900" cy="428400"/>
          </a:xfrm>
          <a:prstGeom prst="straightConnector1">
            <a:avLst/>
          </a:prstGeom>
          <a:noFill/>
          <a:ln cap="flat" cmpd="sng" w="9525">
            <a:solidFill>
              <a:schemeClr val="dk2"/>
            </a:solidFill>
            <a:prstDash val="solid"/>
            <a:round/>
            <a:headEnd len="lg" w="lg" type="none"/>
            <a:tailEnd len="lg" w="lg" type="triangle"/>
          </a:ln>
        </p:spPr>
      </p:cxnSp>
      <p:sp>
        <p:nvSpPr>
          <p:cNvPr id="131" name="Shape 131"/>
          <p:cNvSpPr txBox="1"/>
          <p:nvPr/>
        </p:nvSpPr>
        <p:spPr>
          <a:xfrm>
            <a:off x="1257425" y="4244975"/>
            <a:ext cx="2262900" cy="716400"/>
          </a:xfrm>
          <a:prstGeom prst="rect">
            <a:avLst/>
          </a:prstGeom>
          <a:noFill/>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highlight>
                  <a:srgbClr val="FFFFFF"/>
                </a:highlight>
              </a:rPr>
              <a:t>n=4 of ZIKV-BR</a:t>
            </a:r>
            <a:endParaRPr b="1" sz="1800">
              <a:highlight>
                <a:srgbClr val="FFFFFF"/>
              </a:highlight>
            </a:endParaRPr>
          </a:p>
          <a:p>
            <a:pPr indent="0" lvl="0" marL="0" rtl="0" algn="ctr">
              <a:lnSpc>
                <a:spcPct val="115000"/>
              </a:lnSpc>
              <a:spcBef>
                <a:spcPts val="0"/>
              </a:spcBef>
              <a:spcAft>
                <a:spcPts val="0"/>
              </a:spcAft>
              <a:buNone/>
            </a:pPr>
            <a:r>
              <a:rPr b="1" lang="en" sz="1800">
                <a:highlight>
                  <a:srgbClr val="FFFFFF"/>
                </a:highlight>
              </a:rPr>
              <a:t>n=4 of ZIKV-PR</a:t>
            </a:r>
            <a:endParaRPr b="1" sz="1800"/>
          </a:p>
        </p:txBody>
      </p:sp>
      <p:sp>
        <p:nvSpPr>
          <p:cNvPr id="132" name="Shape 132"/>
          <p:cNvSpPr txBox="1"/>
          <p:nvPr/>
        </p:nvSpPr>
        <p:spPr>
          <a:xfrm>
            <a:off x="4725250" y="4244975"/>
            <a:ext cx="2262900" cy="716400"/>
          </a:xfrm>
          <a:prstGeom prst="rect">
            <a:avLst/>
          </a:prstGeom>
          <a:noFill/>
          <a:ln cap="flat" cmpd="sng" w="9525">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800">
                <a:highlight>
                  <a:srgbClr val="FFFFFF"/>
                </a:highlight>
              </a:rPr>
              <a:t>n=4 of ZIKV-BR</a:t>
            </a:r>
            <a:endParaRPr b="1" sz="1800">
              <a:highlight>
                <a:srgbClr val="FFFFFF"/>
              </a:highlight>
            </a:endParaRPr>
          </a:p>
          <a:p>
            <a:pPr indent="0" lvl="0" marL="0" rtl="0" algn="ctr">
              <a:lnSpc>
                <a:spcPct val="115000"/>
              </a:lnSpc>
              <a:spcBef>
                <a:spcPts val="0"/>
              </a:spcBef>
              <a:spcAft>
                <a:spcPts val="0"/>
              </a:spcAft>
              <a:buClr>
                <a:schemeClr val="dk1"/>
              </a:buClr>
              <a:buSzPts val="1100"/>
              <a:buFont typeface="Arial"/>
              <a:buNone/>
            </a:pPr>
            <a:r>
              <a:rPr b="1" lang="en" sz="1800">
                <a:highlight>
                  <a:srgbClr val="FFFFFF"/>
                </a:highlight>
              </a:rPr>
              <a:t>n=4 of ZIKV-PR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