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embeddedFontLst>
    <p:embeddedFont>
      <p:font typeface="Source Sans Pro" panose="020B0604020202020204" charset="0"/>
      <p:regular r:id="rId39"/>
      <p:bold r:id="rId40"/>
      <p:italic r:id="rId41"/>
      <p:boldItalic r:id="rId42"/>
    </p:embeddedFont>
    <p:embeddedFont>
      <p:font typeface="Montserrat"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24" y="-1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20864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iology.arizona.edu/human_bio/problem_sets/human_genetics/04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http://www.biology.arizona.edu/human_bio/problem_sets/human_genetics/04t.html</a:t>
            </a: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spcBef>
                <a:spcPts val="600"/>
              </a:spcBef>
              <a:buNone/>
            </a:pP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End video at 1:38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C5B9"/>
        </a:solidFill>
        <a:effectLst/>
      </p:bgPr>
    </p:bg>
    <p:spTree>
      <p:nvGrpSpPr>
        <p:cNvPr id="1" name="Shape 8"/>
        <p:cNvGrpSpPr/>
        <p:nvPr/>
      </p:nvGrpSpPr>
      <p:grpSpPr>
        <a:xfrm>
          <a:off x="0" y="0"/>
          <a:ext cx="0" cy="0"/>
          <a:chOff x="0" y="0"/>
          <a:chExt cx="0" cy="0"/>
        </a:xfrm>
      </p:grpSpPr>
      <p:sp>
        <p:nvSpPr>
          <p:cNvPr id="9" name="Shape 9"/>
          <p:cNvSpPr/>
          <p:nvPr/>
        </p:nvSpPr>
        <p:spPr>
          <a:xfrm>
            <a:off x="181050" y="168450"/>
            <a:ext cx="8781899" cy="6521100"/>
          </a:xfrm>
          <a:prstGeom prst="rect">
            <a:avLst/>
          </a:prstGeom>
          <a:solidFill>
            <a:srgbClr val="2F3848"/>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1692000" y="3265350"/>
            <a:ext cx="5759999" cy="1546500"/>
          </a:xfrm>
          <a:prstGeom prst="rect">
            <a:avLst/>
          </a:prstGeom>
        </p:spPr>
        <p:txBody>
          <a:bodyPr lIns="91425" tIns="91425" rIns="91425" bIns="91425" anchor="t" anchorCtr="0"/>
          <a:lstStyle>
            <a:lvl1pPr lvl="0" algn="ctr">
              <a:spcBef>
                <a:spcPts val="0"/>
              </a:spcBef>
              <a:buClr>
                <a:srgbClr val="F05768"/>
              </a:buClr>
              <a:buSzPct val="100000"/>
              <a:defRPr sz="4800">
                <a:solidFill>
                  <a:srgbClr val="F05768"/>
                </a:solidFill>
              </a:defRPr>
            </a:lvl1pPr>
            <a:lvl2pPr lvl="1" algn="ctr">
              <a:spcBef>
                <a:spcPts val="0"/>
              </a:spcBef>
              <a:buClr>
                <a:srgbClr val="F05768"/>
              </a:buClr>
              <a:buSzPct val="100000"/>
              <a:defRPr sz="4800">
                <a:solidFill>
                  <a:srgbClr val="F05768"/>
                </a:solidFill>
              </a:defRPr>
            </a:lvl2pPr>
            <a:lvl3pPr lvl="2" algn="ctr">
              <a:spcBef>
                <a:spcPts val="0"/>
              </a:spcBef>
              <a:buClr>
                <a:srgbClr val="F05768"/>
              </a:buClr>
              <a:buSzPct val="100000"/>
              <a:defRPr sz="4800">
                <a:solidFill>
                  <a:srgbClr val="F05768"/>
                </a:solidFill>
              </a:defRPr>
            </a:lvl3pPr>
            <a:lvl4pPr lvl="3" algn="ctr">
              <a:spcBef>
                <a:spcPts val="0"/>
              </a:spcBef>
              <a:buClr>
                <a:srgbClr val="F05768"/>
              </a:buClr>
              <a:buSzPct val="100000"/>
              <a:defRPr sz="4800">
                <a:solidFill>
                  <a:srgbClr val="F05768"/>
                </a:solidFill>
              </a:defRPr>
            </a:lvl4pPr>
            <a:lvl5pPr lvl="4" algn="ctr">
              <a:spcBef>
                <a:spcPts val="0"/>
              </a:spcBef>
              <a:buClr>
                <a:srgbClr val="F05768"/>
              </a:buClr>
              <a:buSzPct val="100000"/>
              <a:defRPr sz="4800">
                <a:solidFill>
                  <a:srgbClr val="F05768"/>
                </a:solidFill>
              </a:defRPr>
            </a:lvl5pPr>
            <a:lvl6pPr lvl="5" algn="ctr">
              <a:spcBef>
                <a:spcPts val="0"/>
              </a:spcBef>
              <a:buClr>
                <a:srgbClr val="F05768"/>
              </a:buClr>
              <a:buSzPct val="100000"/>
              <a:defRPr sz="4800">
                <a:solidFill>
                  <a:srgbClr val="F05768"/>
                </a:solidFill>
              </a:defRPr>
            </a:lvl6pPr>
            <a:lvl7pPr lvl="6" algn="ctr">
              <a:spcBef>
                <a:spcPts val="0"/>
              </a:spcBef>
              <a:buClr>
                <a:srgbClr val="F05768"/>
              </a:buClr>
              <a:buSzPct val="100000"/>
              <a:defRPr sz="4800">
                <a:solidFill>
                  <a:srgbClr val="F05768"/>
                </a:solidFill>
              </a:defRPr>
            </a:lvl7pPr>
            <a:lvl8pPr lvl="7" algn="ctr">
              <a:spcBef>
                <a:spcPts val="0"/>
              </a:spcBef>
              <a:buClr>
                <a:srgbClr val="F05768"/>
              </a:buClr>
              <a:buSzPct val="100000"/>
              <a:defRPr sz="4800">
                <a:solidFill>
                  <a:srgbClr val="F05768"/>
                </a:solidFill>
              </a:defRPr>
            </a:lvl8pPr>
            <a:lvl9pPr lvl="8" algn="ctr">
              <a:spcBef>
                <a:spcPts val="0"/>
              </a:spcBef>
              <a:buClr>
                <a:srgbClr val="F05768"/>
              </a:buClr>
              <a:buSzPct val="100000"/>
              <a:defRPr sz="4800">
                <a:solidFill>
                  <a:srgbClr val="F05768"/>
                </a:solidFill>
              </a:defRPr>
            </a:lvl9pPr>
          </a:lstStyle>
          <a:p>
            <a:endParaRPr/>
          </a:p>
        </p:txBody>
      </p:sp>
      <p:sp>
        <p:nvSpPr>
          <p:cNvPr id="11" name="Shape 11"/>
          <p:cNvSpPr/>
          <p:nvPr/>
        </p:nvSpPr>
        <p:spPr>
          <a:xfrm>
            <a:off x="3855150" y="1840275"/>
            <a:ext cx="1433699" cy="955799"/>
          </a:xfrm>
          <a:prstGeom prst="wedgeRectCallout">
            <a:avLst>
              <a:gd name="adj1" fmla="val 8366"/>
              <a:gd name="adj2" fmla="val 80819"/>
            </a:avLst>
          </a:prstGeom>
          <a:noFill/>
          <a:ln w="114300" cap="flat" cmpd="sng">
            <a:solidFill>
              <a:srgbClr val="F05768"/>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a:off x="181050" y="168450"/>
            <a:ext cx="8781899" cy="65211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ink">
    <p:bg>
      <p:bgPr>
        <a:solidFill>
          <a:srgbClr val="FD8E80"/>
        </a:solidFill>
        <a:effectLst/>
      </p:bgPr>
    </p:bg>
    <p:spTree>
      <p:nvGrpSpPr>
        <p:cNvPr id="1" name="Shape 65"/>
        <p:cNvGrpSpPr/>
        <p:nvPr/>
      </p:nvGrpSpPr>
      <p:grpSpPr>
        <a:xfrm>
          <a:off x="0" y="0"/>
          <a:ext cx="0" cy="0"/>
          <a:chOff x="0" y="0"/>
          <a:chExt cx="0" cy="0"/>
        </a:xfrm>
      </p:grpSpPr>
      <p:sp>
        <p:nvSpPr>
          <p:cNvPr id="66" name="Shape 66"/>
          <p:cNvSpPr/>
          <p:nvPr/>
        </p:nvSpPr>
        <p:spPr>
          <a:xfrm>
            <a:off x="181050" y="168450"/>
            <a:ext cx="8781899" cy="6521100"/>
          </a:xfrm>
          <a:prstGeom prst="rect">
            <a:avLst/>
          </a:prstGeom>
          <a:solidFill>
            <a:srgbClr val="F05768"/>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teal">
    <p:bg>
      <p:bgPr>
        <a:solidFill>
          <a:srgbClr val="6CF3CE"/>
        </a:solidFill>
        <a:effectLst/>
      </p:bgPr>
    </p:bg>
    <p:spTree>
      <p:nvGrpSpPr>
        <p:cNvPr id="1" name="Shape 67"/>
        <p:cNvGrpSpPr/>
        <p:nvPr/>
      </p:nvGrpSpPr>
      <p:grpSpPr>
        <a:xfrm>
          <a:off x="0" y="0"/>
          <a:ext cx="0" cy="0"/>
          <a:chOff x="0" y="0"/>
          <a:chExt cx="0" cy="0"/>
        </a:xfrm>
      </p:grpSpPr>
      <p:sp>
        <p:nvSpPr>
          <p:cNvPr id="68" name="Shape 68"/>
          <p:cNvSpPr/>
          <p:nvPr/>
        </p:nvSpPr>
        <p:spPr>
          <a:xfrm>
            <a:off x="181050" y="168450"/>
            <a:ext cx="8781899" cy="65211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dark">
    <p:bg>
      <p:bgPr>
        <a:solidFill>
          <a:srgbClr val="00C5B9"/>
        </a:solidFill>
        <a:effectLst/>
      </p:bgPr>
    </p:bg>
    <p:spTree>
      <p:nvGrpSpPr>
        <p:cNvPr id="1" name="Shape 69"/>
        <p:cNvGrpSpPr/>
        <p:nvPr/>
      </p:nvGrpSpPr>
      <p:grpSpPr>
        <a:xfrm>
          <a:off x="0" y="0"/>
          <a:ext cx="0" cy="0"/>
          <a:chOff x="0" y="0"/>
          <a:chExt cx="0" cy="0"/>
        </a:xfrm>
      </p:grpSpPr>
      <p:sp>
        <p:nvSpPr>
          <p:cNvPr id="70" name="Shape 70"/>
          <p:cNvSpPr/>
          <p:nvPr/>
        </p:nvSpPr>
        <p:spPr>
          <a:xfrm>
            <a:off x="181050" y="168450"/>
            <a:ext cx="8781899" cy="6521100"/>
          </a:xfrm>
          <a:prstGeom prst="rect">
            <a:avLst/>
          </a:prstGeom>
          <a:solidFill>
            <a:srgbClr val="2F3848"/>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7" name="Shape 77"/>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8" name="Shape 7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81" name="Shape 8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9" name="Shape 89"/>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0" name="Shape 9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6" name="Shape 96"/>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7" name="Shape 9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teal">
    <p:bg>
      <p:bgPr>
        <a:solidFill>
          <a:srgbClr val="6CF3CE"/>
        </a:solidFill>
        <a:effectLst/>
      </p:bgPr>
    </p:bg>
    <p:spTree>
      <p:nvGrpSpPr>
        <p:cNvPr id="1" name="Shape 12"/>
        <p:cNvGrpSpPr/>
        <p:nvPr/>
      </p:nvGrpSpPr>
      <p:grpSpPr>
        <a:xfrm>
          <a:off x="0" y="0"/>
          <a:ext cx="0" cy="0"/>
          <a:chOff x="0" y="0"/>
          <a:chExt cx="0" cy="0"/>
        </a:xfrm>
      </p:grpSpPr>
      <p:sp>
        <p:nvSpPr>
          <p:cNvPr id="13" name="Shape 13"/>
          <p:cNvSpPr/>
          <p:nvPr/>
        </p:nvSpPr>
        <p:spPr>
          <a:xfrm>
            <a:off x="181050" y="168450"/>
            <a:ext cx="8781899" cy="6521100"/>
          </a:xfrm>
          <a:prstGeom prst="rect">
            <a:avLst/>
          </a:prstGeom>
          <a:solidFill>
            <a:srgbClr val="00C5B9"/>
          </a:solidFill>
          <a:ln>
            <a:noFill/>
          </a:ln>
        </p:spPr>
        <p:txBody>
          <a:bodyPr lIns="91425" tIns="91425" rIns="91425" bIns="91425" anchor="ctr" anchorCtr="0">
            <a:noAutofit/>
          </a:bodyPr>
          <a:lstStyle/>
          <a:p>
            <a:pPr lvl="0" rtl="0">
              <a:spcBef>
                <a:spcPts val="0"/>
              </a:spcBef>
              <a:buNone/>
            </a:pPr>
            <a:endParaRPr/>
          </a:p>
        </p:txBody>
      </p:sp>
      <p:sp>
        <p:nvSpPr>
          <p:cNvPr id="14" name="Shape 14"/>
          <p:cNvSpPr txBox="1">
            <a:spLocks noGrp="1"/>
          </p:cNvSpPr>
          <p:nvPr>
            <p:ph type="ctrTitle"/>
          </p:nvPr>
        </p:nvSpPr>
        <p:spPr>
          <a:xfrm>
            <a:off x="665225" y="2018025"/>
            <a:ext cx="4927500" cy="1546500"/>
          </a:xfrm>
          <a:prstGeom prst="rect">
            <a:avLst/>
          </a:prstGeom>
        </p:spPr>
        <p:txBody>
          <a:bodyPr lIns="91425" tIns="91425" rIns="91425" bIns="91425" anchor="b" anchorCtr="0"/>
          <a:lstStyle>
            <a:lvl1pPr lvl="0" algn="l" rtl="0">
              <a:spcBef>
                <a:spcPts val="0"/>
              </a:spcBef>
              <a:buClr>
                <a:srgbClr val="FFFFFF"/>
              </a:buClr>
              <a:buSzPct val="100000"/>
              <a:defRPr sz="4800">
                <a:solidFill>
                  <a:srgbClr val="FFFFFF"/>
                </a:solidFill>
              </a:defRPr>
            </a:lvl1pPr>
            <a:lvl2pPr lvl="1" algn="l" rtl="0">
              <a:spcBef>
                <a:spcPts val="0"/>
              </a:spcBef>
              <a:buClr>
                <a:srgbClr val="FFFFFF"/>
              </a:buClr>
              <a:buSzPct val="100000"/>
              <a:defRPr sz="4800">
                <a:solidFill>
                  <a:srgbClr val="FFFFFF"/>
                </a:solidFill>
              </a:defRPr>
            </a:lvl2pPr>
            <a:lvl3pPr lvl="2" algn="l" rtl="0">
              <a:spcBef>
                <a:spcPts val="0"/>
              </a:spcBef>
              <a:buClr>
                <a:srgbClr val="FFFFFF"/>
              </a:buClr>
              <a:buSzPct val="100000"/>
              <a:defRPr sz="4800">
                <a:solidFill>
                  <a:srgbClr val="FFFFFF"/>
                </a:solidFill>
              </a:defRPr>
            </a:lvl3pPr>
            <a:lvl4pPr lvl="3" algn="l" rtl="0">
              <a:spcBef>
                <a:spcPts val="0"/>
              </a:spcBef>
              <a:buClr>
                <a:srgbClr val="FFFFFF"/>
              </a:buClr>
              <a:buSzPct val="100000"/>
              <a:defRPr sz="4800">
                <a:solidFill>
                  <a:srgbClr val="FFFFFF"/>
                </a:solidFill>
              </a:defRPr>
            </a:lvl4pPr>
            <a:lvl5pPr lvl="4" algn="l" rtl="0">
              <a:spcBef>
                <a:spcPts val="0"/>
              </a:spcBef>
              <a:buClr>
                <a:srgbClr val="FFFFFF"/>
              </a:buClr>
              <a:buSzPct val="100000"/>
              <a:defRPr sz="4800">
                <a:solidFill>
                  <a:srgbClr val="FFFFFF"/>
                </a:solidFill>
              </a:defRPr>
            </a:lvl5pPr>
            <a:lvl6pPr lvl="5" algn="l" rtl="0">
              <a:spcBef>
                <a:spcPts val="0"/>
              </a:spcBef>
              <a:buClr>
                <a:srgbClr val="FFFFFF"/>
              </a:buClr>
              <a:buSzPct val="100000"/>
              <a:defRPr sz="4800">
                <a:solidFill>
                  <a:srgbClr val="FFFFFF"/>
                </a:solidFill>
              </a:defRPr>
            </a:lvl6pPr>
            <a:lvl7pPr lvl="6" algn="l" rtl="0">
              <a:spcBef>
                <a:spcPts val="0"/>
              </a:spcBef>
              <a:buClr>
                <a:srgbClr val="FFFFFF"/>
              </a:buClr>
              <a:buSzPct val="100000"/>
              <a:defRPr sz="4800">
                <a:solidFill>
                  <a:srgbClr val="FFFFFF"/>
                </a:solidFill>
              </a:defRPr>
            </a:lvl7pPr>
            <a:lvl8pPr lvl="7" algn="l" rtl="0">
              <a:spcBef>
                <a:spcPts val="0"/>
              </a:spcBef>
              <a:buClr>
                <a:srgbClr val="FFFFFF"/>
              </a:buClr>
              <a:buSzPct val="100000"/>
              <a:defRPr sz="4800">
                <a:solidFill>
                  <a:srgbClr val="FFFFFF"/>
                </a:solidFill>
              </a:defRPr>
            </a:lvl8pPr>
            <a:lvl9pPr lvl="8" algn="l" rtl="0">
              <a:spcBef>
                <a:spcPts val="0"/>
              </a:spcBef>
              <a:buClr>
                <a:srgbClr val="FFFFFF"/>
              </a:buClr>
              <a:buSzPct val="100000"/>
              <a:defRPr sz="4800">
                <a:solidFill>
                  <a:srgbClr val="FFFFFF"/>
                </a:solidFill>
              </a:defRPr>
            </a:lvl9pPr>
          </a:lstStyle>
          <a:p>
            <a:endParaRPr/>
          </a:p>
        </p:txBody>
      </p:sp>
      <p:sp>
        <p:nvSpPr>
          <p:cNvPr id="15" name="Shape 15"/>
          <p:cNvSpPr txBox="1">
            <a:spLocks noGrp="1"/>
          </p:cNvSpPr>
          <p:nvPr>
            <p:ph type="subTitle" idx="1"/>
          </p:nvPr>
        </p:nvSpPr>
        <p:spPr>
          <a:xfrm>
            <a:off x="854251" y="3922275"/>
            <a:ext cx="3815400" cy="993899"/>
          </a:xfrm>
          <a:prstGeom prst="rect">
            <a:avLst/>
          </a:prstGeom>
          <a:ln w="114300" cap="flat" cmpd="sng">
            <a:solidFill>
              <a:srgbClr val="FFFFFF"/>
            </a:solidFill>
            <a:prstDash val="solid"/>
            <a:miter/>
            <a:headEnd type="none" w="med" len="med"/>
            <a:tailEnd type="none" w="med" len="med"/>
          </a:ln>
        </p:spPr>
        <p:txBody>
          <a:bodyPr lIns="91425" tIns="91425" rIns="91425" bIns="91425" anchor="ctr" anchorCtr="0"/>
          <a:lstStyle>
            <a:lvl1pPr lvl="0"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2pPr>
            <a:lvl3pPr lvl="2"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3pPr>
            <a:lvl4pPr lvl="3"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6" name="Shape 16"/>
          <p:cNvSpPr/>
          <p:nvPr/>
        </p:nvSpPr>
        <p:spPr>
          <a:xfrm>
            <a:off x="1139933" y="3640725"/>
            <a:ext cx="274800" cy="274800"/>
          </a:xfrm>
          <a:prstGeom prst="rtTriangle">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00" name="Shape 10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01"/>
        <p:cNvGrpSpPr/>
        <p:nvPr/>
      </p:nvGrpSpPr>
      <p:grpSpPr>
        <a:xfrm>
          <a:off x="0" y="0"/>
          <a:ext cx="0" cy="0"/>
          <a:chOff x="0" y="0"/>
          <a:chExt cx="0" cy="0"/>
        </a:xfrm>
      </p:grpSpPr>
      <p:sp>
        <p:nvSpPr>
          <p:cNvPr id="102" name="Shape 102"/>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04" name="Shape 104"/>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05" name="Shape 105"/>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6" name="Shape 10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09" name="Shape 10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12" name="Shape 112"/>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13" name="Shape 11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19"/>
        <p:cNvGrpSpPr/>
        <p:nvPr/>
      </p:nvGrpSpPr>
      <p:grpSpPr>
        <a:xfrm>
          <a:off x="0" y="0"/>
          <a:ext cx="0" cy="0"/>
          <a:chOff x="0" y="0"/>
          <a:chExt cx="0" cy="0"/>
        </a:xfrm>
      </p:grpSpPr>
      <p:sp>
        <p:nvSpPr>
          <p:cNvPr id="120" name="Shape 120"/>
          <p:cNvSpPr/>
          <p:nvPr/>
        </p:nvSpPr>
        <p:spPr>
          <a:xfrm>
            <a:off x="181050" y="168450"/>
            <a:ext cx="8781900" cy="6521100"/>
          </a:xfrm>
          <a:prstGeom prst="rect">
            <a:avLst/>
          </a:prstGeom>
          <a:solidFill>
            <a:srgbClr val="2F3848"/>
          </a:solidFill>
          <a:ln>
            <a:noFill/>
          </a:ln>
        </p:spPr>
        <p:txBody>
          <a:bodyPr lIns="91425" tIns="91425" rIns="91425" bIns="91425" anchor="ctr" anchorCtr="0">
            <a:noAutofit/>
          </a:bodyPr>
          <a:lstStyle/>
          <a:p>
            <a:pPr lvl="0">
              <a:spcBef>
                <a:spcPts val="0"/>
              </a:spcBef>
              <a:buNone/>
            </a:pPr>
            <a:endParaRPr/>
          </a:p>
        </p:txBody>
      </p:sp>
      <p:sp>
        <p:nvSpPr>
          <p:cNvPr id="121" name="Shape 121"/>
          <p:cNvSpPr txBox="1">
            <a:spLocks noGrp="1"/>
          </p:cNvSpPr>
          <p:nvPr>
            <p:ph type="ctrTitle"/>
          </p:nvPr>
        </p:nvSpPr>
        <p:spPr>
          <a:xfrm>
            <a:off x="1692000" y="3265350"/>
            <a:ext cx="5760000" cy="1546500"/>
          </a:xfrm>
          <a:prstGeom prst="rect">
            <a:avLst/>
          </a:prstGeom>
        </p:spPr>
        <p:txBody>
          <a:bodyPr lIns="91425" tIns="91425" rIns="91425" bIns="91425" anchor="t" anchorCtr="0"/>
          <a:lstStyle>
            <a:lvl1pPr lvl="0" algn="ctr" rtl="0">
              <a:spcBef>
                <a:spcPts val="0"/>
              </a:spcBef>
              <a:buClr>
                <a:srgbClr val="F05768"/>
              </a:buClr>
              <a:buSzPct val="100000"/>
              <a:defRPr sz="4800">
                <a:solidFill>
                  <a:srgbClr val="F05768"/>
                </a:solidFill>
              </a:defRPr>
            </a:lvl1pPr>
            <a:lvl2pPr lvl="1" algn="ctr" rtl="0">
              <a:spcBef>
                <a:spcPts val="0"/>
              </a:spcBef>
              <a:buClr>
                <a:srgbClr val="F05768"/>
              </a:buClr>
              <a:buSzPct val="100000"/>
              <a:defRPr sz="4800">
                <a:solidFill>
                  <a:srgbClr val="F05768"/>
                </a:solidFill>
              </a:defRPr>
            </a:lvl2pPr>
            <a:lvl3pPr lvl="2" algn="ctr" rtl="0">
              <a:spcBef>
                <a:spcPts val="0"/>
              </a:spcBef>
              <a:buClr>
                <a:srgbClr val="F05768"/>
              </a:buClr>
              <a:buSzPct val="100000"/>
              <a:defRPr sz="4800">
                <a:solidFill>
                  <a:srgbClr val="F05768"/>
                </a:solidFill>
              </a:defRPr>
            </a:lvl3pPr>
            <a:lvl4pPr lvl="3" algn="ctr" rtl="0">
              <a:spcBef>
                <a:spcPts val="0"/>
              </a:spcBef>
              <a:buClr>
                <a:srgbClr val="F05768"/>
              </a:buClr>
              <a:buSzPct val="100000"/>
              <a:defRPr sz="4800">
                <a:solidFill>
                  <a:srgbClr val="F05768"/>
                </a:solidFill>
              </a:defRPr>
            </a:lvl4pPr>
            <a:lvl5pPr lvl="4" algn="ctr" rtl="0">
              <a:spcBef>
                <a:spcPts val="0"/>
              </a:spcBef>
              <a:buClr>
                <a:srgbClr val="F05768"/>
              </a:buClr>
              <a:buSzPct val="100000"/>
              <a:defRPr sz="4800">
                <a:solidFill>
                  <a:srgbClr val="F05768"/>
                </a:solidFill>
              </a:defRPr>
            </a:lvl5pPr>
            <a:lvl6pPr lvl="5" algn="ctr" rtl="0">
              <a:spcBef>
                <a:spcPts val="0"/>
              </a:spcBef>
              <a:buClr>
                <a:srgbClr val="F05768"/>
              </a:buClr>
              <a:buSzPct val="100000"/>
              <a:defRPr sz="4800">
                <a:solidFill>
                  <a:srgbClr val="F05768"/>
                </a:solidFill>
              </a:defRPr>
            </a:lvl6pPr>
            <a:lvl7pPr lvl="6" algn="ctr" rtl="0">
              <a:spcBef>
                <a:spcPts val="0"/>
              </a:spcBef>
              <a:buClr>
                <a:srgbClr val="F05768"/>
              </a:buClr>
              <a:buSzPct val="100000"/>
              <a:defRPr sz="4800">
                <a:solidFill>
                  <a:srgbClr val="F05768"/>
                </a:solidFill>
              </a:defRPr>
            </a:lvl7pPr>
            <a:lvl8pPr lvl="7" algn="ctr" rtl="0">
              <a:spcBef>
                <a:spcPts val="0"/>
              </a:spcBef>
              <a:buClr>
                <a:srgbClr val="F05768"/>
              </a:buClr>
              <a:buSzPct val="100000"/>
              <a:defRPr sz="4800">
                <a:solidFill>
                  <a:srgbClr val="F05768"/>
                </a:solidFill>
              </a:defRPr>
            </a:lvl8pPr>
            <a:lvl9pPr lvl="8" algn="ctr" rtl="0">
              <a:spcBef>
                <a:spcPts val="0"/>
              </a:spcBef>
              <a:buClr>
                <a:srgbClr val="F05768"/>
              </a:buClr>
              <a:buSzPct val="100000"/>
              <a:defRPr sz="4800">
                <a:solidFill>
                  <a:srgbClr val="F05768"/>
                </a:solidFill>
              </a:defRPr>
            </a:lvl9pPr>
          </a:lstStyle>
          <a:p>
            <a:endParaRPr/>
          </a:p>
        </p:txBody>
      </p:sp>
      <p:sp>
        <p:nvSpPr>
          <p:cNvPr id="122" name="Shape 122"/>
          <p:cNvSpPr/>
          <p:nvPr/>
        </p:nvSpPr>
        <p:spPr>
          <a:xfrm>
            <a:off x="3855150" y="1840275"/>
            <a:ext cx="1433700" cy="955800"/>
          </a:xfrm>
          <a:prstGeom prst="wedgeRectCallout">
            <a:avLst>
              <a:gd name="adj1" fmla="val 8366"/>
              <a:gd name="adj2" fmla="val 80819"/>
            </a:avLst>
          </a:prstGeom>
          <a:noFill/>
          <a:ln w="114300" cap="flat" cmpd="sng">
            <a:solidFill>
              <a:srgbClr val="F05768"/>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ubtitle teal">
    <p:spTree>
      <p:nvGrpSpPr>
        <p:cNvPr id="1" name="Shape 123"/>
        <p:cNvGrpSpPr/>
        <p:nvPr/>
      </p:nvGrpSpPr>
      <p:grpSpPr>
        <a:xfrm>
          <a:off x="0" y="0"/>
          <a:ext cx="0" cy="0"/>
          <a:chOff x="0" y="0"/>
          <a:chExt cx="0" cy="0"/>
        </a:xfrm>
      </p:grpSpPr>
      <p:sp>
        <p:nvSpPr>
          <p:cNvPr id="124" name="Shape 124"/>
          <p:cNvSpPr/>
          <p:nvPr/>
        </p:nvSpPr>
        <p:spPr>
          <a:xfrm>
            <a:off x="181050" y="168450"/>
            <a:ext cx="8781900" cy="6521100"/>
          </a:xfrm>
          <a:prstGeom prst="rect">
            <a:avLst/>
          </a:prstGeom>
          <a:solidFill>
            <a:srgbClr val="00C5B9"/>
          </a:solidFill>
          <a:ln>
            <a:noFill/>
          </a:ln>
        </p:spPr>
        <p:txBody>
          <a:bodyPr lIns="91425" tIns="91425" rIns="91425" bIns="91425" anchor="ctr" anchorCtr="0">
            <a:noAutofit/>
          </a:bodyPr>
          <a:lstStyle/>
          <a:p>
            <a:pPr lvl="0" rtl="0">
              <a:spcBef>
                <a:spcPts val="0"/>
              </a:spcBef>
              <a:buNone/>
            </a:pPr>
            <a:endParaRPr/>
          </a:p>
        </p:txBody>
      </p:sp>
      <p:sp>
        <p:nvSpPr>
          <p:cNvPr id="125" name="Shape 125"/>
          <p:cNvSpPr txBox="1">
            <a:spLocks noGrp="1"/>
          </p:cNvSpPr>
          <p:nvPr>
            <p:ph type="ctrTitle"/>
          </p:nvPr>
        </p:nvSpPr>
        <p:spPr>
          <a:xfrm>
            <a:off x="665225" y="2018025"/>
            <a:ext cx="4927500" cy="1546500"/>
          </a:xfrm>
          <a:prstGeom prst="rect">
            <a:avLst/>
          </a:prstGeom>
        </p:spPr>
        <p:txBody>
          <a:bodyPr lIns="91425" tIns="91425" rIns="91425" bIns="91425" anchor="b" anchorCtr="0"/>
          <a:lstStyle>
            <a:lvl1pPr lvl="0" algn="l" rtl="0">
              <a:spcBef>
                <a:spcPts val="0"/>
              </a:spcBef>
              <a:buClr>
                <a:srgbClr val="FFFFFF"/>
              </a:buClr>
              <a:buSzPct val="100000"/>
              <a:defRPr sz="4800">
                <a:solidFill>
                  <a:srgbClr val="FFFFFF"/>
                </a:solidFill>
              </a:defRPr>
            </a:lvl1pPr>
            <a:lvl2pPr lvl="1" algn="l" rtl="0">
              <a:spcBef>
                <a:spcPts val="0"/>
              </a:spcBef>
              <a:buClr>
                <a:srgbClr val="FFFFFF"/>
              </a:buClr>
              <a:buSzPct val="100000"/>
              <a:defRPr sz="4800">
                <a:solidFill>
                  <a:srgbClr val="FFFFFF"/>
                </a:solidFill>
              </a:defRPr>
            </a:lvl2pPr>
            <a:lvl3pPr lvl="2" algn="l" rtl="0">
              <a:spcBef>
                <a:spcPts val="0"/>
              </a:spcBef>
              <a:buClr>
                <a:srgbClr val="FFFFFF"/>
              </a:buClr>
              <a:buSzPct val="100000"/>
              <a:defRPr sz="4800">
                <a:solidFill>
                  <a:srgbClr val="FFFFFF"/>
                </a:solidFill>
              </a:defRPr>
            </a:lvl3pPr>
            <a:lvl4pPr lvl="3" algn="l" rtl="0">
              <a:spcBef>
                <a:spcPts val="0"/>
              </a:spcBef>
              <a:buClr>
                <a:srgbClr val="FFFFFF"/>
              </a:buClr>
              <a:buSzPct val="100000"/>
              <a:defRPr sz="4800">
                <a:solidFill>
                  <a:srgbClr val="FFFFFF"/>
                </a:solidFill>
              </a:defRPr>
            </a:lvl4pPr>
            <a:lvl5pPr lvl="4" algn="l" rtl="0">
              <a:spcBef>
                <a:spcPts val="0"/>
              </a:spcBef>
              <a:buClr>
                <a:srgbClr val="FFFFFF"/>
              </a:buClr>
              <a:buSzPct val="100000"/>
              <a:defRPr sz="4800">
                <a:solidFill>
                  <a:srgbClr val="FFFFFF"/>
                </a:solidFill>
              </a:defRPr>
            </a:lvl5pPr>
            <a:lvl6pPr lvl="5" algn="l" rtl="0">
              <a:spcBef>
                <a:spcPts val="0"/>
              </a:spcBef>
              <a:buClr>
                <a:srgbClr val="FFFFFF"/>
              </a:buClr>
              <a:buSzPct val="100000"/>
              <a:defRPr sz="4800">
                <a:solidFill>
                  <a:srgbClr val="FFFFFF"/>
                </a:solidFill>
              </a:defRPr>
            </a:lvl6pPr>
            <a:lvl7pPr lvl="6" algn="l" rtl="0">
              <a:spcBef>
                <a:spcPts val="0"/>
              </a:spcBef>
              <a:buClr>
                <a:srgbClr val="FFFFFF"/>
              </a:buClr>
              <a:buSzPct val="100000"/>
              <a:defRPr sz="4800">
                <a:solidFill>
                  <a:srgbClr val="FFFFFF"/>
                </a:solidFill>
              </a:defRPr>
            </a:lvl7pPr>
            <a:lvl8pPr lvl="7" algn="l" rtl="0">
              <a:spcBef>
                <a:spcPts val="0"/>
              </a:spcBef>
              <a:buClr>
                <a:srgbClr val="FFFFFF"/>
              </a:buClr>
              <a:buSzPct val="100000"/>
              <a:defRPr sz="4800">
                <a:solidFill>
                  <a:srgbClr val="FFFFFF"/>
                </a:solidFill>
              </a:defRPr>
            </a:lvl8pPr>
            <a:lvl9pPr lvl="8" algn="l" rtl="0">
              <a:spcBef>
                <a:spcPts val="0"/>
              </a:spcBef>
              <a:buClr>
                <a:srgbClr val="FFFFFF"/>
              </a:buClr>
              <a:buSzPct val="100000"/>
              <a:defRPr sz="4800">
                <a:solidFill>
                  <a:srgbClr val="FFFFFF"/>
                </a:solidFill>
              </a:defRPr>
            </a:lvl9pPr>
          </a:lstStyle>
          <a:p>
            <a:endParaRPr/>
          </a:p>
        </p:txBody>
      </p:sp>
      <p:sp>
        <p:nvSpPr>
          <p:cNvPr id="126" name="Shape 126"/>
          <p:cNvSpPr txBox="1">
            <a:spLocks noGrp="1"/>
          </p:cNvSpPr>
          <p:nvPr>
            <p:ph type="subTitle" idx="1"/>
          </p:nvPr>
        </p:nvSpPr>
        <p:spPr>
          <a:xfrm>
            <a:off x="854251" y="3922275"/>
            <a:ext cx="3815400" cy="993900"/>
          </a:xfrm>
          <a:prstGeom prst="rect">
            <a:avLst/>
          </a:prstGeom>
          <a:ln w="114300" cap="flat" cmpd="sng">
            <a:solidFill>
              <a:srgbClr val="FFFFFF"/>
            </a:solidFill>
            <a:prstDash val="solid"/>
            <a:miter/>
            <a:headEnd type="none" w="med" len="med"/>
            <a:tailEnd type="none" w="med" len="med"/>
          </a:ln>
        </p:spPr>
        <p:txBody>
          <a:bodyPr lIns="91425" tIns="91425" rIns="91425" bIns="91425" anchor="ctr" anchorCtr="0"/>
          <a:lstStyle>
            <a:lvl1pPr lvl="0"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2pPr>
            <a:lvl3pPr lvl="2"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3pPr>
            <a:lvl4pPr lvl="3"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27" name="Shape 127"/>
          <p:cNvSpPr/>
          <p:nvPr/>
        </p:nvSpPr>
        <p:spPr>
          <a:xfrm>
            <a:off x="1139933" y="3640725"/>
            <a:ext cx="274800" cy="274800"/>
          </a:xfrm>
          <a:prstGeom prst="rtTriangle">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btitle pink">
    <p:spTree>
      <p:nvGrpSpPr>
        <p:cNvPr id="1" name="Shape 128"/>
        <p:cNvGrpSpPr/>
        <p:nvPr/>
      </p:nvGrpSpPr>
      <p:grpSpPr>
        <a:xfrm>
          <a:off x="0" y="0"/>
          <a:ext cx="0" cy="0"/>
          <a:chOff x="0" y="0"/>
          <a:chExt cx="0" cy="0"/>
        </a:xfrm>
      </p:grpSpPr>
      <p:sp>
        <p:nvSpPr>
          <p:cNvPr id="129" name="Shape 129"/>
          <p:cNvSpPr/>
          <p:nvPr/>
        </p:nvSpPr>
        <p:spPr>
          <a:xfrm>
            <a:off x="181050" y="168450"/>
            <a:ext cx="8781900" cy="6521100"/>
          </a:xfrm>
          <a:prstGeom prst="rect">
            <a:avLst/>
          </a:prstGeom>
          <a:solidFill>
            <a:srgbClr val="F05768"/>
          </a:solidFill>
          <a:ln>
            <a:noFill/>
          </a:ln>
        </p:spPr>
        <p:txBody>
          <a:bodyPr lIns="91425" tIns="91425" rIns="91425" bIns="91425" anchor="ctr" anchorCtr="0">
            <a:noAutofit/>
          </a:bodyPr>
          <a:lstStyle/>
          <a:p>
            <a:pPr lvl="0" rtl="0">
              <a:spcBef>
                <a:spcPts val="0"/>
              </a:spcBef>
              <a:buNone/>
            </a:pPr>
            <a:endParaRPr/>
          </a:p>
        </p:txBody>
      </p:sp>
      <p:sp>
        <p:nvSpPr>
          <p:cNvPr id="130" name="Shape 130"/>
          <p:cNvSpPr txBox="1">
            <a:spLocks noGrp="1"/>
          </p:cNvSpPr>
          <p:nvPr>
            <p:ph type="ctrTitle"/>
          </p:nvPr>
        </p:nvSpPr>
        <p:spPr>
          <a:xfrm>
            <a:off x="665225" y="2018025"/>
            <a:ext cx="4927500" cy="1546500"/>
          </a:xfrm>
          <a:prstGeom prst="rect">
            <a:avLst/>
          </a:prstGeom>
        </p:spPr>
        <p:txBody>
          <a:bodyPr lIns="91425" tIns="91425" rIns="91425" bIns="91425" anchor="ctr" anchorCtr="0"/>
          <a:lstStyle>
            <a:lvl1pPr lvl="0" algn="l" rtl="0">
              <a:spcBef>
                <a:spcPts val="0"/>
              </a:spcBef>
              <a:buClr>
                <a:srgbClr val="FFFFFF"/>
              </a:buClr>
              <a:buSzPct val="100000"/>
              <a:defRPr sz="4800">
                <a:solidFill>
                  <a:srgbClr val="FFFFFF"/>
                </a:solidFill>
              </a:defRPr>
            </a:lvl1pPr>
            <a:lvl2pPr lvl="1" algn="l" rtl="0">
              <a:spcBef>
                <a:spcPts val="0"/>
              </a:spcBef>
              <a:buClr>
                <a:srgbClr val="FFFFFF"/>
              </a:buClr>
              <a:buSzPct val="100000"/>
              <a:defRPr sz="4800">
                <a:solidFill>
                  <a:srgbClr val="FFFFFF"/>
                </a:solidFill>
              </a:defRPr>
            </a:lvl2pPr>
            <a:lvl3pPr lvl="2" algn="l" rtl="0">
              <a:spcBef>
                <a:spcPts val="0"/>
              </a:spcBef>
              <a:buClr>
                <a:srgbClr val="FFFFFF"/>
              </a:buClr>
              <a:buSzPct val="100000"/>
              <a:defRPr sz="4800">
                <a:solidFill>
                  <a:srgbClr val="FFFFFF"/>
                </a:solidFill>
              </a:defRPr>
            </a:lvl3pPr>
            <a:lvl4pPr lvl="3" algn="l" rtl="0">
              <a:spcBef>
                <a:spcPts val="0"/>
              </a:spcBef>
              <a:buClr>
                <a:srgbClr val="FFFFFF"/>
              </a:buClr>
              <a:buSzPct val="100000"/>
              <a:defRPr sz="4800">
                <a:solidFill>
                  <a:srgbClr val="FFFFFF"/>
                </a:solidFill>
              </a:defRPr>
            </a:lvl4pPr>
            <a:lvl5pPr lvl="4" algn="l" rtl="0">
              <a:spcBef>
                <a:spcPts val="0"/>
              </a:spcBef>
              <a:buClr>
                <a:srgbClr val="FFFFFF"/>
              </a:buClr>
              <a:buSzPct val="100000"/>
              <a:defRPr sz="4800">
                <a:solidFill>
                  <a:srgbClr val="FFFFFF"/>
                </a:solidFill>
              </a:defRPr>
            </a:lvl5pPr>
            <a:lvl6pPr lvl="5" algn="l" rtl="0">
              <a:spcBef>
                <a:spcPts val="0"/>
              </a:spcBef>
              <a:buClr>
                <a:srgbClr val="FFFFFF"/>
              </a:buClr>
              <a:buSzPct val="100000"/>
              <a:defRPr sz="4800">
                <a:solidFill>
                  <a:srgbClr val="FFFFFF"/>
                </a:solidFill>
              </a:defRPr>
            </a:lvl6pPr>
            <a:lvl7pPr lvl="6" algn="l" rtl="0">
              <a:spcBef>
                <a:spcPts val="0"/>
              </a:spcBef>
              <a:buClr>
                <a:srgbClr val="FFFFFF"/>
              </a:buClr>
              <a:buSzPct val="100000"/>
              <a:defRPr sz="4800">
                <a:solidFill>
                  <a:srgbClr val="FFFFFF"/>
                </a:solidFill>
              </a:defRPr>
            </a:lvl7pPr>
            <a:lvl8pPr lvl="7" algn="l" rtl="0">
              <a:spcBef>
                <a:spcPts val="0"/>
              </a:spcBef>
              <a:buClr>
                <a:srgbClr val="FFFFFF"/>
              </a:buClr>
              <a:buSzPct val="100000"/>
              <a:defRPr sz="4800">
                <a:solidFill>
                  <a:srgbClr val="FFFFFF"/>
                </a:solidFill>
              </a:defRPr>
            </a:lvl8pPr>
            <a:lvl9pPr lvl="8" algn="l" rtl="0">
              <a:spcBef>
                <a:spcPts val="0"/>
              </a:spcBef>
              <a:buClr>
                <a:srgbClr val="FFFFFF"/>
              </a:buClr>
              <a:buSzPct val="100000"/>
              <a:defRPr sz="4800">
                <a:solidFill>
                  <a:srgbClr val="FFFFFF"/>
                </a:solidFill>
              </a:defRPr>
            </a:lvl9pPr>
          </a:lstStyle>
          <a:p>
            <a:endParaRPr/>
          </a:p>
        </p:txBody>
      </p:sp>
      <p:sp>
        <p:nvSpPr>
          <p:cNvPr id="131" name="Shape 131"/>
          <p:cNvSpPr txBox="1">
            <a:spLocks noGrp="1"/>
          </p:cNvSpPr>
          <p:nvPr>
            <p:ph type="subTitle" idx="1"/>
          </p:nvPr>
        </p:nvSpPr>
        <p:spPr>
          <a:xfrm>
            <a:off x="854251" y="3922275"/>
            <a:ext cx="3815400" cy="993900"/>
          </a:xfrm>
          <a:prstGeom prst="rect">
            <a:avLst/>
          </a:prstGeom>
          <a:ln w="114300" cap="flat" cmpd="sng">
            <a:solidFill>
              <a:srgbClr val="FFFFFF"/>
            </a:solidFill>
            <a:prstDash val="solid"/>
            <a:miter/>
            <a:headEnd type="none" w="med" len="med"/>
            <a:tailEnd type="none" w="med" len="med"/>
          </a:ln>
        </p:spPr>
        <p:txBody>
          <a:bodyPr lIns="91425" tIns="91425" rIns="91425" bIns="91425" anchor="ctr" anchorCtr="0"/>
          <a:lstStyle>
            <a:lvl1pPr lvl="0"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2pPr>
            <a:lvl3pPr lvl="2"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3pPr>
            <a:lvl4pPr lvl="3"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32" name="Shape 132"/>
          <p:cNvSpPr/>
          <p:nvPr/>
        </p:nvSpPr>
        <p:spPr>
          <a:xfrm>
            <a:off x="1139933" y="3640725"/>
            <a:ext cx="274800" cy="274800"/>
          </a:xfrm>
          <a:prstGeom prst="rtTriangle">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ote">
    <p:spTree>
      <p:nvGrpSpPr>
        <p:cNvPr id="1" name="Shape 133"/>
        <p:cNvGrpSpPr/>
        <p:nvPr/>
      </p:nvGrpSpPr>
      <p:grpSpPr>
        <a:xfrm>
          <a:off x="0" y="0"/>
          <a:ext cx="0" cy="0"/>
          <a:chOff x="0" y="0"/>
          <a:chExt cx="0" cy="0"/>
        </a:xfrm>
      </p:grpSpPr>
      <p:sp>
        <p:nvSpPr>
          <p:cNvPr id="134" name="Shape 134"/>
          <p:cNvSpPr/>
          <p:nvPr/>
        </p:nvSpPr>
        <p:spPr>
          <a:xfrm>
            <a:off x="181050" y="168450"/>
            <a:ext cx="8781900" cy="6521100"/>
          </a:xfrm>
          <a:prstGeom prst="rect">
            <a:avLst/>
          </a:prstGeom>
          <a:solidFill>
            <a:srgbClr val="EFEFEF"/>
          </a:solidFill>
          <a:ln>
            <a:noFill/>
          </a:ln>
        </p:spPr>
        <p:txBody>
          <a:bodyPr lIns="91425" tIns="91425" rIns="91425" bIns="91425" anchor="ctr" anchorCtr="0">
            <a:noAutofit/>
          </a:bodyPr>
          <a:lstStyle/>
          <a:p>
            <a:pPr lvl="0" rtl="0">
              <a:spcBef>
                <a:spcPts val="0"/>
              </a:spcBef>
              <a:buNone/>
            </a:pPr>
            <a:endParaRPr/>
          </a:p>
        </p:txBody>
      </p:sp>
      <p:sp>
        <p:nvSpPr>
          <p:cNvPr id="135" name="Shape 135"/>
          <p:cNvSpPr/>
          <p:nvPr/>
        </p:nvSpPr>
        <p:spPr>
          <a:xfrm>
            <a:off x="3855150" y="1459275"/>
            <a:ext cx="1433700" cy="955800"/>
          </a:xfrm>
          <a:prstGeom prst="wedgeRectCallout">
            <a:avLst>
              <a:gd name="adj1" fmla="val 8366"/>
              <a:gd name="adj2" fmla="val 8081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6" name="Shape 136"/>
          <p:cNvSpPr txBox="1">
            <a:spLocks noGrp="1"/>
          </p:cNvSpPr>
          <p:nvPr>
            <p:ph type="body" idx="1"/>
          </p:nvPr>
        </p:nvSpPr>
        <p:spPr>
          <a:xfrm>
            <a:off x="810450" y="2790325"/>
            <a:ext cx="7523100" cy="804300"/>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rtl="0">
              <a:spcBef>
                <a:spcPts val="0"/>
              </a:spcBef>
              <a:defRPr i="1"/>
            </a:lvl9pPr>
          </a:lstStyle>
          <a:p>
            <a:endParaRPr/>
          </a:p>
        </p:txBody>
      </p:sp>
      <p:sp>
        <p:nvSpPr>
          <p:cNvPr id="137" name="Shape 137"/>
          <p:cNvSpPr txBox="1"/>
          <p:nvPr/>
        </p:nvSpPr>
        <p:spPr>
          <a:xfrm>
            <a:off x="3593400" y="1499025"/>
            <a:ext cx="1957200" cy="871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00C5B9"/>
                </a:solidFill>
                <a:latin typeface="Source Sans Pro"/>
                <a:ea typeface="Source Sans Pro"/>
                <a:cs typeface="Source Sans Pro"/>
                <a:sym typeface="Source Sans Pro"/>
              </a:rPr>
              <a: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38"/>
        <p:cNvGrpSpPr/>
        <p:nvPr/>
      </p:nvGrpSpPr>
      <p:grpSpPr>
        <a:xfrm>
          <a:off x="0" y="0"/>
          <a:ext cx="0" cy="0"/>
          <a:chOff x="0" y="0"/>
          <a:chExt cx="0" cy="0"/>
        </a:xfrm>
      </p:grpSpPr>
      <p:sp>
        <p:nvSpPr>
          <p:cNvPr id="139" name="Shape 139"/>
          <p:cNvSpPr/>
          <p:nvPr/>
        </p:nvSpPr>
        <p:spPr>
          <a:xfrm>
            <a:off x="181050" y="1331950"/>
            <a:ext cx="8781900" cy="5357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140" name="Shape 140"/>
          <p:cNvGrpSpPr/>
          <p:nvPr/>
        </p:nvGrpSpPr>
        <p:grpSpPr>
          <a:xfrm>
            <a:off x="180850" y="168450"/>
            <a:ext cx="8781900" cy="1296663"/>
            <a:chOff x="180850" y="168450"/>
            <a:chExt cx="8781900" cy="1296663"/>
          </a:xfrm>
        </p:grpSpPr>
        <p:sp>
          <p:nvSpPr>
            <p:cNvPr id="141" name="Shape 141"/>
            <p:cNvSpPr/>
            <p:nvPr/>
          </p:nvSpPr>
          <p:spPr>
            <a:xfrm>
              <a:off x="180850" y="168450"/>
              <a:ext cx="8781900" cy="9735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rot="5400000">
              <a:off x="1027273" y="930513"/>
              <a:ext cx="442800"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361300" y="341550"/>
              <a:ext cx="8421000" cy="627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44" name="Shape 144"/>
          <p:cNvSpPr txBox="1">
            <a:spLocks noGrp="1"/>
          </p:cNvSpPr>
          <p:nvPr>
            <p:ph type="title"/>
          </p:nvPr>
        </p:nvSpPr>
        <p:spPr>
          <a:xfrm>
            <a:off x="832475" y="168450"/>
            <a:ext cx="7951800" cy="973500"/>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
        <p:nvSpPr>
          <p:cNvPr id="145" name="Shape 145"/>
          <p:cNvSpPr txBox="1">
            <a:spLocks noGrp="1"/>
          </p:cNvSpPr>
          <p:nvPr>
            <p:ph type="body" idx="1"/>
          </p:nvPr>
        </p:nvSpPr>
        <p:spPr>
          <a:xfrm>
            <a:off x="753150" y="1600200"/>
            <a:ext cx="76377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pink">
    <p:bg>
      <p:bgPr>
        <a:solidFill>
          <a:srgbClr val="FD8E80"/>
        </a:solidFill>
        <a:effectLst/>
      </p:bgPr>
    </p:bg>
    <p:spTree>
      <p:nvGrpSpPr>
        <p:cNvPr id="1" name="Shape 17"/>
        <p:cNvGrpSpPr/>
        <p:nvPr/>
      </p:nvGrpSpPr>
      <p:grpSpPr>
        <a:xfrm>
          <a:off x="0" y="0"/>
          <a:ext cx="0" cy="0"/>
          <a:chOff x="0" y="0"/>
          <a:chExt cx="0" cy="0"/>
        </a:xfrm>
      </p:grpSpPr>
      <p:sp>
        <p:nvSpPr>
          <p:cNvPr id="18" name="Shape 18"/>
          <p:cNvSpPr/>
          <p:nvPr/>
        </p:nvSpPr>
        <p:spPr>
          <a:xfrm>
            <a:off x="181050" y="168450"/>
            <a:ext cx="8781899" cy="6521100"/>
          </a:xfrm>
          <a:prstGeom prst="rect">
            <a:avLst/>
          </a:prstGeom>
          <a:solidFill>
            <a:srgbClr val="F05768"/>
          </a:solidFill>
          <a:ln>
            <a:noFill/>
          </a:ln>
        </p:spPr>
        <p:txBody>
          <a:bodyPr lIns="91425" tIns="91425" rIns="91425" bIns="91425" anchor="ctr" anchorCtr="0">
            <a:noAutofit/>
          </a:bodyPr>
          <a:lstStyle/>
          <a:p>
            <a:pPr lvl="0" rtl="0">
              <a:spcBef>
                <a:spcPts val="0"/>
              </a:spcBef>
              <a:buNone/>
            </a:pPr>
            <a:endParaRPr/>
          </a:p>
        </p:txBody>
      </p:sp>
      <p:sp>
        <p:nvSpPr>
          <p:cNvPr id="19" name="Shape 19"/>
          <p:cNvSpPr txBox="1">
            <a:spLocks noGrp="1"/>
          </p:cNvSpPr>
          <p:nvPr>
            <p:ph type="ctrTitle"/>
          </p:nvPr>
        </p:nvSpPr>
        <p:spPr>
          <a:xfrm>
            <a:off x="665225" y="2018025"/>
            <a:ext cx="4927500" cy="1546500"/>
          </a:xfrm>
          <a:prstGeom prst="rect">
            <a:avLst/>
          </a:prstGeom>
        </p:spPr>
        <p:txBody>
          <a:bodyPr lIns="91425" tIns="91425" rIns="91425" bIns="91425" anchor="ctr" anchorCtr="0"/>
          <a:lstStyle>
            <a:lvl1pPr lvl="0" algn="l" rtl="0">
              <a:spcBef>
                <a:spcPts val="0"/>
              </a:spcBef>
              <a:buClr>
                <a:srgbClr val="FFFFFF"/>
              </a:buClr>
              <a:buSzPct val="100000"/>
              <a:defRPr sz="4800">
                <a:solidFill>
                  <a:srgbClr val="FFFFFF"/>
                </a:solidFill>
              </a:defRPr>
            </a:lvl1pPr>
            <a:lvl2pPr lvl="1" algn="l" rtl="0">
              <a:spcBef>
                <a:spcPts val="0"/>
              </a:spcBef>
              <a:buClr>
                <a:srgbClr val="FFFFFF"/>
              </a:buClr>
              <a:buSzPct val="100000"/>
              <a:defRPr sz="4800">
                <a:solidFill>
                  <a:srgbClr val="FFFFFF"/>
                </a:solidFill>
              </a:defRPr>
            </a:lvl2pPr>
            <a:lvl3pPr lvl="2" algn="l" rtl="0">
              <a:spcBef>
                <a:spcPts val="0"/>
              </a:spcBef>
              <a:buClr>
                <a:srgbClr val="FFFFFF"/>
              </a:buClr>
              <a:buSzPct val="100000"/>
              <a:defRPr sz="4800">
                <a:solidFill>
                  <a:srgbClr val="FFFFFF"/>
                </a:solidFill>
              </a:defRPr>
            </a:lvl3pPr>
            <a:lvl4pPr lvl="3" algn="l" rtl="0">
              <a:spcBef>
                <a:spcPts val="0"/>
              </a:spcBef>
              <a:buClr>
                <a:srgbClr val="FFFFFF"/>
              </a:buClr>
              <a:buSzPct val="100000"/>
              <a:defRPr sz="4800">
                <a:solidFill>
                  <a:srgbClr val="FFFFFF"/>
                </a:solidFill>
              </a:defRPr>
            </a:lvl4pPr>
            <a:lvl5pPr lvl="4" algn="l" rtl="0">
              <a:spcBef>
                <a:spcPts val="0"/>
              </a:spcBef>
              <a:buClr>
                <a:srgbClr val="FFFFFF"/>
              </a:buClr>
              <a:buSzPct val="100000"/>
              <a:defRPr sz="4800">
                <a:solidFill>
                  <a:srgbClr val="FFFFFF"/>
                </a:solidFill>
              </a:defRPr>
            </a:lvl5pPr>
            <a:lvl6pPr lvl="5" algn="l" rtl="0">
              <a:spcBef>
                <a:spcPts val="0"/>
              </a:spcBef>
              <a:buClr>
                <a:srgbClr val="FFFFFF"/>
              </a:buClr>
              <a:buSzPct val="100000"/>
              <a:defRPr sz="4800">
                <a:solidFill>
                  <a:srgbClr val="FFFFFF"/>
                </a:solidFill>
              </a:defRPr>
            </a:lvl6pPr>
            <a:lvl7pPr lvl="6" algn="l" rtl="0">
              <a:spcBef>
                <a:spcPts val="0"/>
              </a:spcBef>
              <a:buClr>
                <a:srgbClr val="FFFFFF"/>
              </a:buClr>
              <a:buSzPct val="100000"/>
              <a:defRPr sz="4800">
                <a:solidFill>
                  <a:srgbClr val="FFFFFF"/>
                </a:solidFill>
              </a:defRPr>
            </a:lvl7pPr>
            <a:lvl8pPr lvl="7" algn="l" rtl="0">
              <a:spcBef>
                <a:spcPts val="0"/>
              </a:spcBef>
              <a:buClr>
                <a:srgbClr val="FFFFFF"/>
              </a:buClr>
              <a:buSzPct val="100000"/>
              <a:defRPr sz="4800">
                <a:solidFill>
                  <a:srgbClr val="FFFFFF"/>
                </a:solidFill>
              </a:defRPr>
            </a:lvl8pPr>
            <a:lvl9pPr lvl="8" algn="l" rtl="0">
              <a:spcBef>
                <a:spcPts val="0"/>
              </a:spcBef>
              <a:buClr>
                <a:srgbClr val="FFFFFF"/>
              </a:buClr>
              <a:buSzPct val="100000"/>
              <a:defRPr sz="4800">
                <a:solidFill>
                  <a:srgbClr val="FFFFFF"/>
                </a:solidFill>
              </a:defRPr>
            </a:lvl9pPr>
          </a:lstStyle>
          <a:p>
            <a:endParaRPr/>
          </a:p>
        </p:txBody>
      </p:sp>
      <p:sp>
        <p:nvSpPr>
          <p:cNvPr id="20" name="Shape 20"/>
          <p:cNvSpPr txBox="1">
            <a:spLocks noGrp="1"/>
          </p:cNvSpPr>
          <p:nvPr>
            <p:ph type="subTitle" idx="1"/>
          </p:nvPr>
        </p:nvSpPr>
        <p:spPr>
          <a:xfrm>
            <a:off x="854251" y="3922275"/>
            <a:ext cx="3815400" cy="993899"/>
          </a:xfrm>
          <a:prstGeom prst="rect">
            <a:avLst/>
          </a:prstGeom>
          <a:ln w="114300" cap="flat" cmpd="sng">
            <a:solidFill>
              <a:srgbClr val="FFFFFF"/>
            </a:solidFill>
            <a:prstDash val="solid"/>
            <a:miter/>
            <a:headEnd type="none" w="med" len="med"/>
            <a:tailEnd type="none" w="med" len="med"/>
          </a:ln>
        </p:spPr>
        <p:txBody>
          <a:bodyPr lIns="91425" tIns="91425" rIns="91425" bIns="91425" anchor="ctr" anchorCtr="0"/>
          <a:lstStyle>
            <a:lvl1pPr lvl="0"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2pPr>
            <a:lvl3pPr lvl="2" rtl="0">
              <a:spcBef>
                <a:spcPts val="0"/>
              </a:spcBef>
              <a:buClr>
                <a:srgbClr val="FFFFFF"/>
              </a:buClr>
              <a:buFont typeface="Source Sans Pro"/>
              <a:buNone/>
              <a:defRPr>
                <a:solidFill>
                  <a:srgbClr val="FFFFFF"/>
                </a:solidFill>
                <a:latin typeface="Source Sans Pro"/>
                <a:ea typeface="Source Sans Pro"/>
                <a:cs typeface="Source Sans Pro"/>
                <a:sym typeface="Source Sans Pro"/>
              </a:defRPr>
            </a:lvl3pPr>
            <a:lvl4pPr lvl="3"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buClr>
                <a:srgbClr val="FFFFFF"/>
              </a:buClr>
              <a:buSzPct val="1000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21" name="Shape 21"/>
          <p:cNvSpPr/>
          <p:nvPr/>
        </p:nvSpPr>
        <p:spPr>
          <a:xfrm>
            <a:off x="1139933" y="3640725"/>
            <a:ext cx="274800" cy="274800"/>
          </a:xfrm>
          <a:prstGeom prst="rtTriangle">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46"/>
        <p:cNvGrpSpPr/>
        <p:nvPr/>
      </p:nvGrpSpPr>
      <p:grpSpPr>
        <a:xfrm>
          <a:off x="0" y="0"/>
          <a:ext cx="0" cy="0"/>
          <a:chOff x="0" y="0"/>
          <a:chExt cx="0" cy="0"/>
        </a:xfrm>
      </p:grpSpPr>
      <p:sp>
        <p:nvSpPr>
          <p:cNvPr id="147" name="Shape 147"/>
          <p:cNvSpPr/>
          <p:nvPr/>
        </p:nvSpPr>
        <p:spPr>
          <a:xfrm>
            <a:off x="181050" y="1331950"/>
            <a:ext cx="8781900" cy="5357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148" name="Shape 148"/>
          <p:cNvGrpSpPr/>
          <p:nvPr/>
        </p:nvGrpSpPr>
        <p:grpSpPr>
          <a:xfrm>
            <a:off x="180850" y="168450"/>
            <a:ext cx="8781900" cy="1296663"/>
            <a:chOff x="180850" y="168450"/>
            <a:chExt cx="8781900" cy="1296663"/>
          </a:xfrm>
        </p:grpSpPr>
        <p:sp>
          <p:nvSpPr>
            <p:cNvPr id="149" name="Shape 149"/>
            <p:cNvSpPr/>
            <p:nvPr/>
          </p:nvSpPr>
          <p:spPr>
            <a:xfrm>
              <a:off x="180850" y="168450"/>
              <a:ext cx="8781900" cy="9735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5400000">
              <a:off x="1027273" y="930513"/>
              <a:ext cx="442800"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361300" y="341550"/>
              <a:ext cx="8421000" cy="627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52" name="Shape 152"/>
          <p:cNvSpPr txBox="1">
            <a:spLocks noGrp="1"/>
          </p:cNvSpPr>
          <p:nvPr>
            <p:ph type="title"/>
          </p:nvPr>
        </p:nvSpPr>
        <p:spPr>
          <a:xfrm>
            <a:off x="832475" y="168450"/>
            <a:ext cx="7951800" cy="973500"/>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
        <p:nvSpPr>
          <p:cNvPr id="153" name="Shape 153"/>
          <p:cNvSpPr txBox="1">
            <a:spLocks noGrp="1"/>
          </p:cNvSpPr>
          <p:nvPr>
            <p:ph type="body" idx="1"/>
          </p:nvPr>
        </p:nvSpPr>
        <p:spPr>
          <a:xfrm>
            <a:off x="457200" y="1600200"/>
            <a:ext cx="3994500" cy="46869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4" name="Shape 154"/>
          <p:cNvSpPr txBox="1">
            <a:spLocks noGrp="1"/>
          </p:cNvSpPr>
          <p:nvPr>
            <p:ph type="body" idx="2"/>
          </p:nvPr>
        </p:nvSpPr>
        <p:spPr>
          <a:xfrm>
            <a:off x="4692274" y="1600200"/>
            <a:ext cx="3994500" cy="46869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55"/>
        <p:cNvGrpSpPr/>
        <p:nvPr/>
      </p:nvGrpSpPr>
      <p:grpSpPr>
        <a:xfrm>
          <a:off x="0" y="0"/>
          <a:ext cx="0" cy="0"/>
          <a:chOff x="0" y="0"/>
          <a:chExt cx="0" cy="0"/>
        </a:xfrm>
      </p:grpSpPr>
      <p:sp>
        <p:nvSpPr>
          <p:cNvPr id="156" name="Shape 156"/>
          <p:cNvSpPr/>
          <p:nvPr/>
        </p:nvSpPr>
        <p:spPr>
          <a:xfrm>
            <a:off x="181050" y="1331950"/>
            <a:ext cx="8781900" cy="5357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157" name="Shape 157"/>
          <p:cNvGrpSpPr/>
          <p:nvPr/>
        </p:nvGrpSpPr>
        <p:grpSpPr>
          <a:xfrm>
            <a:off x="180850" y="168450"/>
            <a:ext cx="8781900" cy="1296663"/>
            <a:chOff x="180850" y="168450"/>
            <a:chExt cx="8781900" cy="1296663"/>
          </a:xfrm>
        </p:grpSpPr>
        <p:sp>
          <p:nvSpPr>
            <p:cNvPr id="158" name="Shape 158"/>
            <p:cNvSpPr/>
            <p:nvPr/>
          </p:nvSpPr>
          <p:spPr>
            <a:xfrm>
              <a:off x="180850" y="168450"/>
              <a:ext cx="8781900" cy="9735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rot="5400000">
              <a:off x="1027273" y="930513"/>
              <a:ext cx="442800"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361300" y="341550"/>
              <a:ext cx="8421000" cy="627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61" name="Shape 161"/>
          <p:cNvSpPr txBox="1">
            <a:spLocks noGrp="1"/>
          </p:cNvSpPr>
          <p:nvPr>
            <p:ph type="title"/>
          </p:nvPr>
        </p:nvSpPr>
        <p:spPr>
          <a:xfrm>
            <a:off x="832475" y="168450"/>
            <a:ext cx="7951800" cy="973500"/>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
        <p:nvSpPr>
          <p:cNvPr id="162" name="Shape 162"/>
          <p:cNvSpPr txBox="1">
            <a:spLocks noGrp="1"/>
          </p:cNvSpPr>
          <p:nvPr>
            <p:ph type="body" idx="1"/>
          </p:nvPr>
        </p:nvSpPr>
        <p:spPr>
          <a:xfrm>
            <a:off x="489283"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163" name="Shape 163"/>
          <p:cNvSpPr txBox="1">
            <a:spLocks noGrp="1"/>
          </p:cNvSpPr>
          <p:nvPr>
            <p:ph type="body" idx="2"/>
          </p:nvPr>
        </p:nvSpPr>
        <p:spPr>
          <a:xfrm>
            <a:off x="3256050"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164" name="Shape 164"/>
          <p:cNvSpPr txBox="1">
            <a:spLocks noGrp="1"/>
          </p:cNvSpPr>
          <p:nvPr>
            <p:ph type="body" idx="3"/>
          </p:nvPr>
        </p:nvSpPr>
        <p:spPr>
          <a:xfrm>
            <a:off x="6022816"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5"/>
        <p:cNvGrpSpPr/>
        <p:nvPr/>
      </p:nvGrpSpPr>
      <p:grpSpPr>
        <a:xfrm>
          <a:off x="0" y="0"/>
          <a:ext cx="0" cy="0"/>
          <a:chOff x="0" y="0"/>
          <a:chExt cx="0" cy="0"/>
        </a:xfrm>
      </p:grpSpPr>
      <p:grpSp>
        <p:nvGrpSpPr>
          <p:cNvPr id="166" name="Shape 166"/>
          <p:cNvGrpSpPr/>
          <p:nvPr/>
        </p:nvGrpSpPr>
        <p:grpSpPr>
          <a:xfrm>
            <a:off x="180850" y="168450"/>
            <a:ext cx="8781900" cy="1296663"/>
            <a:chOff x="180850" y="168450"/>
            <a:chExt cx="8781900" cy="1296663"/>
          </a:xfrm>
        </p:grpSpPr>
        <p:sp>
          <p:nvSpPr>
            <p:cNvPr id="167" name="Shape 167"/>
            <p:cNvSpPr/>
            <p:nvPr/>
          </p:nvSpPr>
          <p:spPr>
            <a:xfrm>
              <a:off x="180850" y="168450"/>
              <a:ext cx="8781900" cy="9735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rot="5400000">
              <a:off x="1027273" y="930513"/>
              <a:ext cx="442800"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361300" y="341550"/>
              <a:ext cx="8421000" cy="627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70" name="Shape 170"/>
          <p:cNvSpPr txBox="1">
            <a:spLocks noGrp="1"/>
          </p:cNvSpPr>
          <p:nvPr>
            <p:ph type="title"/>
          </p:nvPr>
        </p:nvSpPr>
        <p:spPr>
          <a:xfrm>
            <a:off x="832475" y="168450"/>
            <a:ext cx="7951800" cy="973500"/>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aption">
    <p:spTree>
      <p:nvGrpSpPr>
        <p:cNvPr id="1" name="Shape 171"/>
        <p:cNvGrpSpPr/>
        <p:nvPr/>
      </p:nvGrpSpPr>
      <p:grpSpPr>
        <a:xfrm>
          <a:off x="0" y="0"/>
          <a:ext cx="0" cy="0"/>
          <a:chOff x="0" y="0"/>
          <a:chExt cx="0" cy="0"/>
        </a:xfrm>
      </p:grpSpPr>
      <p:sp>
        <p:nvSpPr>
          <p:cNvPr id="172" name="Shape 172"/>
          <p:cNvSpPr/>
          <p:nvPr/>
        </p:nvSpPr>
        <p:spPr>
          <a:xfrm>
            <a:off x="181050" y="168450"/>
            <a:ext cx="8781900" cy="65211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73" name="Shape 173"/>
          <p:cNvSpPr txBox="1">
            <a:spLocks noGrp="1"/>
          </p:cNvSpPr>
          <p:nvPr>
            <p:ph type="body" idx="1"/>
          </p:nvPr>
        </p:nvSpPr>
        <p:spPr>
          <a:xfrm>
            <a:off x="370050" y="6049300"/>
            <a:ext cx="8403900" cy="518400"/>
          </a:xfrm>
          <a:prstGeom prst="rect">
            <a:avLst/>
          </a:prstGeom>
        </p:spPr>
        <p:txBody>
          <a:bodyPr lIns="91425" tIns="91425" rIns="91425" bIns="91425" anchor="ctr" anchorCtr="0"/>
          <a:lstStyle>
            <a:lvl1pPr lvl="0" algn="ctr" rtl="0">
              <a:spcBef>
                <a:spcPts val="360"/>
              </a:spcBef>
              <a:buSzPct val="100000"/>
              <a:buNone/>
              <a:defRPr sz="1400" b="1"/>
            </a:lvl1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4"/>
        <p:cNvGrpSpPr/>
        <p:nvPr/>
      </p:nvGrpSpPr>
      <p:grpSpPr>
        <a:xfrm>
          <a:off x="0" y="0"/>
          <a:ext cx="0" cy="0"/>
          <a:chOff x="0" y="0"/>
          <a:chExt cx="0" cy="0"/>
        </a:xfrm>
      </p:grpSpPr>
      <p:sp>
        <p:nvSpPr>
          <p:cNvPr id="175" name="Shape 175"/>
          <p:cNvSpPr/>
          <p:nvPr/>
        </p:nvSpPr>
        <p:spPr>
          <a:xfrm>
            <a:off x="181050" y="168450"/>
            <a:ext cx="8781900" cy="65211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lank pink">
    <p:spTree>
      <p:nvGrpSpPr>
        <p:cNvPr id="1" name="Shape 176"/>
        <p:cNvGrpSpPr/>
        <p:nvPr/>
      </p:nvGrpSpPr>
      <p:grpSpPr>
        <a:xfrm>
          <a:off x="0" y="0"/>
          <a:ext cx="0" cy="0"/>
          <a:chOff x="0" y="0"/>
          <a:chExt cx="0" cy="0"/>
        </a:xfrm>
      </p:grpSpPr>
      <p:sp>
        <p:nvSpPr>
          <p:cNvPr id="177" name="Shape 177"/>
          <p:cNvSpPr/>
          <p:nvPr/>
        </p:nvSpPr>
        <p:spPr>
          <a:xfrm>
            <a:off x="181050" y="168450"/>
            <a:ext cx="8781900" cy="6521100"/>
          </a:xfrm>
          <a:prstGeom prst="rect">
            <a:avLst/>
          </a:prstGeom>
          <a:solidFill>
            <a:srgbClr val="F05768"/>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teal">
    <p:spTree>
      <p:nvGrpSpPr>
        <p:cNvPr id="1" name="Shape 178"/>
        <p:cNvGrpSpPr/>
        <p:nvPr/>
      </p:nvGrpSpPr>
      <p:grpSpPr>
        <a:xfrm>
          <a:off x="0" y="0"/>
          <a:ext cx="0" cy="0"/>
          <a:chOff x="0" y="0"/>
          <a:chExt cx="0" cy="0"/>
        </a:xfrm>
      </p:grpSpPr>
      <p:sp>
        <p:nvSpPr>
          <p:cNvPr id="179" name="Shape 179"/>
          <p:cNvSpPr/>
          <p:nvPr/>
        </p:nvSpPr>
        <p:spPr>
          <a:xfrm>
            <a:off x="181050" y="168450"/>
            <a:ext cx="8781900" cy="6521100"/>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dark">
    <p:spTree>
      <p:nvGrpSpPr>
        <p:cNvPr id="1" name="Shape 180"/>
        <p:cNvGrpSpPr/>
        <p:nvPr/>
      </p:nvGrpSpPr>
      <p:grpSpPr>
        <a:xfrm>
          <a:off x="0" y="0"/>
          <a:ext cx="0" cy="0"/>
          <a:chOff x="0" y="0"/>
          <a:chExt cx="0" cy="0"/>
        </a:xfrm>
      </p:grpSpPr>
      <p:sp>
        <p:nvSpPr>
          <p:cNvPr id="181" name="Shape 181"/>
          <p:cNvSpPr/>
          <p:nvPr/>
        </p:nvSpPr>
        <p:spPr>
          <a:xfrm>
            <a:off x="181050" y="168450"/>
            <a:ext cx="8781900" cy="6521100"/>
          </a:xfrm>
          <a:prstGeom prst="rect">
            <a:avLst/>
          </a:prstGeom>
          <a:solidFill>
            <a:srgbClr val="2F3848"/>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p:bg>
      <p:bgPr>
        <a:solidFill>
          <a:srgbClr val="F05768"/>
        </a:solidFill>
        <a:effectLst/>
      </p:bgPr>
    </p:bg>
    <p:spTree>
      <p:nvGrpSpPr>
        <p:cNvPr id="1" name="Shape 22"/>
        <p:cNvGrpSpPr/>
        <p:nvPr/>
      </p:nvGrpSpPr>
      <p:grpSpPr>
        <a:xfrm>
          <a:off x="0" y="0"/>
          <a:ext cx="0" cy="0"/>
          <a:chOff x="0" y="0"/>
          <a:chExt cx="0" cy="0"/>
        </a:xfrm>
      </p:grpSpPr>
      <p:sp>
        <p:nvSpPr>
          <p:cNvPr id="23" name="Shape 23"/>
          <p:cNvSpPr/>
          <p:nvPr/>
        </p:nvSpPr>
        <p:spPr>
          <a:xfrm>
            <a:off x="181050" y="168450"/>
            <a:ext cx="8781899" cy="6521100"/>
          </a:xfrm>
          <a:prstGeom prst="rect">
            <a:avLst/>
          </a:prstGeom>
          <a:solidFill>
            <a:srgbClr val="EFEFEF"/>
          </a:solidFill>
          <a:ln>
            <a:noFill/>
          </a:ln>
        </p:spPr>
        <p:txBody>
          <a:bodyPr lIns="91425" tIns="91425" rIns="91425" bIns="91425" anchor="ctr" anchorCtr="0">
            <a:noAutofit/>
          </a:bodyPr>
          <a:lstStyle/>
          <a:p>
            <a:pPr lvl="0" rtl="0">
              <a:spcBef>
                <a:spcPts val="0"/>
              </a:spcBef>
              <a:buNone/>
            </a:pPr>
            <a:endParaRPr/>
          </a:p>
        </p:txBody>
      </p:sp>
      <p:sp>
        <p:nvSpPr>
          <p:cNvPr id="24" name="Shape 24"/>
          <p:cNvSpPr/>
          <p:nvPr/>
        </p:nvSpPr>
        <p:spPr>
          <a:xfrm>
            <a:off x="3855150" y="1459275"/>
            <a:ext cx="1433699" cy="955799"/>
          </a:xfrm>
          <a:prstGeom prst="wedgeRectCallout">
            <a:avLst>
              <a:gd name="adj1" fmla="val 8366"/>
              <a:gd name="adj2" fmla="val 8081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 name="Shape 25"/>
          <p:cNvSpPr txBox="1">
            <a:spLocks noGrp="1"/>
          </p:cNvSpPr>
          <p:nvPr>
            <p:ph type="body" idx="1"/>
          </p:nvPr>
        </p:nvSpPr>
        <p:spPr>
          <a:xfrm>
            <a:off x="810450" y="2790325"/>
            <a:ext cx="7523099" cy="8042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a:p>
        </p:txBody>
      </p:sp>
      <p:sp>
        <p:nvSpPr>
          <p:cNvPr id="26" name="Shape 26"/>
          <p:cNvSpPr txBox="1"/>
          <p:nvPr/>
        </p:nvSpPr>
        <p:spPr>
          <a:xfrm>
            <a:off x="3593400" y="14990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6000" b="1">
                <a:solidFill>
                  <a:srgbClr val="00C5B9"/>
                </a:solidFill>
                <a:latin typeface="Source Sans Pro"/>
                <a:ea typeface="Source Sans Pro"/>
                <a:cs typeface="Source Sans Pro"/>
                <a:sym typeface="Source Sans Pro"/>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7"/>
        <p:cNvGrpSpPr/>
        <p:nvPr/>
      </p:nvGrpSpPr>
      <p:grpSpPr>
        <a:xfrm>
          <a:off x="0" y="0"/>
          <a:ext cx="0" cy="0"/>
          <a:chOff x="0" y="0"/>
          <a:chExt cx="0" cy="0"/>
        </a:xfrm>
      </p:grpSpPr>
      <p:sp>
        <p:nvSpPr>
          <p:cNvPr id="28" name="Shape 28"/>
          <p:cNvSpPr/>
          <p:nvPr/>
        </p:nvSpPr>
        <p:spPr>
          <a:xfrm>
            <a:off x="181050" y="1331950"/>
            <a:ext cx="8781899" cy="5357699"/>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29" name="Shape 29"/>
          <p:cNvGrpSpPr/>
          <p:nvPr/>
        </p:nvGrpSpPr>
        <p:grpSpPr>
          <a:xfrm>
            <a:off x="180850" y="168450"/>
            <a:ext cx="8781899" cy="1296663"/>
            <a:chOff x="180850" y="168450"/>
            <a:chExt cx="8781899" cy="1296663"/>
          </a:xfrm>
        </p:grpSpPr>
        <p:sp>
          <p:nvSpPr>
            <p:cNvPr id="30" name="Shape 30"/>
            <p:cNvSpPr/>
            <p:nvPr/>
          </p:nvSpPr>
          <p:spPr>
            <a:xfrm>
              <a:off x="180850" y="168450"/>
              <a:ext cx="8781899" cy="973499"/>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5400000">
              <a:off x="1027273" y="930513"/>
              <a:ext cx="442799"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361300" y="341550"/>
              <a:ext cx="8420999" cy="627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33" name="Shape 33"/>
          <p:cNvSpPr txBox="1">
            <a:spLocks noGrp="1"/>
          </p:cNvSpPr>
          <p:nvPr>
            <p:ph type="title"/>
          </p:nvPr>
        </p:nvSpPr>
        <p:spPr>
          <a:xfrm>
            <a:off x="832475" y="168450"/>
            <a:ext cx="7951799" cy="973499"/>
          </a:xfrm>
          <a:prstGeom prst="rect">
            <a:avLst/>
          </a:prstGeom>
        </p:spPr>
        <p:txBody>
          <a:bodyPr lIns="91425" tIns="91425" rIns="91425" bIns="91425" anchor="ctr" anchorCtr="0"/>
          <a:lstStyle>
            <a:lvl1pPr lvl="0" algn="l">
              <a:spcBef>
                <a:spcPts val="0"/>
              </a:spcBef>
              <a:defRPr/>
            </a:lvl1pPr>
            <a:lvl2pPr lvl="1" algn="l">
              <a:spcBef>
                <a:spcPts val="0"/>
              </a:spcBef>
              <a:buClr>
                <a:srgbClr val="FFFFFF"/>
              </a:buClr>
              <a:defRPr>
                <a:solidFill>
                  <a:srgbClr val="FFFFFF"/>
                </a:solidFill>
              </a:defRPr>
            </a:lvl2pPr>
            <a:lvl3pPr lvl="2" algn="l">
              <a:spcBef>
                <a:spcPts val="0"/>
              </a:spcBef>
              <a:buClr>
                <a:srgbClr val="FFFFFF"/>
              </a:buClr>
              <a:defRPr>
                <a:solidFill>
                  <a:srgbClr val="FFFFFF"/>
                </a:solidFill>
              </a:defRPr>
            </a:lvl3pPr>
            <a:lvl4pPr lvl="3" algn="l">
              <a:spcBef>
                <a:spcPts val="0"/>
              </a:spcBef>
              <a:buClr>
                <a:srgbClr val="FFFFFF"/>
              </a:buClr>
              <a:defRPr>
                <a:solidFill>
                  <a:srgbClr val="FFFFFF"/>
                </a:solidFill>
              </a:defRPr>
            </a:lvl4pPr>
            <a:lvl5pPr lvl="4" algn="l">
              <a:spcBef>
                <a:spcPts val="0"/>
              </a:spcBef>
              <a:buClr>
                <a:srgbClr val="FFFFFF"/>
              </a:buClr>
              <a:defRPr>
                <a:solidFill>
                  <a:srgbClr val="FFFFFF"/>
                </a:solidFill>
              </a:defRPr>
            </a:lvl5pPr>
            <a:lvl6pPr lvl="5" algn="l">
              <a:spcBef>
                <a:spcPts val="0"/>
              </a:spcBef>
              <a:buClr>
                <a:srgbClr val="FFFFFF"/>
              </a:buClr>
              <a:defRPr>
                <a:solidFill>
                  <a:srgbClr val="FFFFFF"/>
                </a:solidFill>
              </a:defRPr>
            </a:lvl6pPr>
            <a:lvl7pPr lvl="6" algn="l">
              <a:spcBef>
                <a:spcPts val="0"/>
              </a:spcBef>
              <a:buClr>
                <a:srgbClr val="FFFFFF"/>
              </a:buClr>
              <a:defRPr>
                <a:solidFill>
                  <a:srgbClr val="FFFFFF"/>
                </a:solidFill>
              </a:defRPr>
            </a:lvl7pPr>
            <a:lvl8pPr lvl="7" algn="l">
              <a:spcBef>
                <a:spcPts val="0"/>
              </a:spcBef>
              <a:buClr>
                <a:srgbClr val="FFFFFF"/>
              </a:buClr>
              <a:defRPr>
                <a:solidFill>
                  <a:srgbClr val="FFFFFF"/>
                </a:solidFill>
              </a:defRPr>
            </a:lvl8pPr>
            <a:lvl9pPr lvl="8" algn="l">
              <a:spcBef>
                <a:spcPts val="0"/>
              </a:spcBef>
              <a:buClr>
                <a:srgbClr val="FFFFFF"/>
              </a:buClr>
              <a:defRPr>
                <a:solidFill>
                  <a:srgbClr val="FFFFFF"/>
                </a:solidFill>
              </a:defRPr>
            </a:lvl9pPr>
          </a:lstStyle>
          <a:p>
            <a:endParaRPr/>
          </a:p>
        </p:txBody>
      </p:sp>
      <p:sp>
        <p:nvSpPr>
          <p:cNvPr id="34" name="Shape 34"/>
          <p:cNvSpPr txBox="1">
            <a:spLocks noGrp="1"/>
          </p:cNvSpPr>
          <p:nvPr>
            <p:ph type="body" idx="1"/>
          </p:nvPr>
        </p:nvSpPr>
        <p:spPr>
          <a:xfrm>
            <a:off x="753150" y="1600200"/>
            <a:ext cx="76377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p:nvPr/>
        </p:nvSpPr>
        <p:spPr>
          <a:xfrm>
            <a:off x="181050" y="1331950"/>
            <a:ext cx="8781899" cy="5357699"/>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37" name="Shape 37"/>
          <p:cNvGrpSpPr/>
          <p:nvPr/>
        </p:nvGrpSpPr>
        <p:grpSpPr>
          <a:xfrm>
            <a:off x="180850" y="168450"/>
            <a:ext cx="8781899" cy="1296663"/>
            <a:chOff x="180850" y="168450"/>
            <a:chExt cx="8781899" cy="1296663"/>
          </a:xfrm>
        </p:grpSpPr>
        <p:sp>
          <p:nvSpPr>
            <p:cNvPr id="38" name="Shape 38"/>
            <p:cNvSpPr/>
            <p:nvPr/>
          </p:nvSpPr>
          <p:spPr>
            <a:xfrm>
              <a:off x="180850" y="168450"/>
              <a:ext cx="8781899" cy="973499"/>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rot="5400000">
              <a:off x="1027273" y="930513"/>
              <a:ext cx="442799"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361300" y="341550"/>
              <a:ext cx="8420999" cy="627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41" name="Shape 41"/>
          <p:cNvSpPr txBox="1">
            <a:spLocks noGrp="1"/>
          </p:cNvSpPr>
          <p:nvPr>
            <p:ph type="title"/>
          </p:nvPr>
        </p:nvSpPr>
        <p:spPr>
          <a:xfrm>
            <a:off x="832475" y="168450"/>
            <a:ext cx="7951799" cy="973499"/>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
        <p:nvSpPr>
          <p:cNvPr id="42" name="Shape 42"/>
          <p:cNvSpPr txBox="1">
            <a:spLocks noGrp="1"/>
          </p:cNvSpPr>
          <p:nvPr>
            <p:ph type="body" idx="1"/>
          </p:nvPr>
        </p:nvSpPr>
        <p:spPr>
          <a:xfrm>
            <a:off x="457200" y="1600200"/>
            <a:ext cx="3994500" cy="4686899"/>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2"/>
          </p:nvPr>
        </p:nvSpPr>
        <p:spPr>
          <a:xfrm>
            <a:off x="4692274" y="1600200"/>
            <a:ext cx="3994500" cy="4686899"/>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4"/>
        <p:cNvGrpSpPr/>
        <p:nvPr/>
      </p:nvGrpSpPr>
      <p:grpSpPr>
        <a:xfrm>
          <a:off x="0" y="0"/>
          <a:ext cx="0" cy="0"/>
          <a:chOff x="0" y="0"/>
          <a:chExt cx="0" cy="0"/>
        </a:xfrm>
      </p:grpSpPr>
      <p:sp>
        <p:nvSpPr>
          <p:cNvPr id="45" name="Shape 45"/>
          <p:cNvSpPr/>
          <p:nvPr/>
        </p:nvSpPr>
        <p:spPr>
          <a:xfrm>
            <a:off x="181050" y="1331950"/>
            <a:ext cx="8781899" cy="5357699"/>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grpSp>
        <p:nvGrpSpPr>
          <p:cNvPr id="46" name="Shape 46"/>
          <p:cNvGrpSpPr/>
          <p:nvPr/>
        </p:nvGrpSpPr>
        <p:grpSpPr>
          <a:xfrm>
            <a:off x="180850" y="168450"/>
            <a:ext cx="8781899" cy="1296663"/>
            <a:chOff x="180850" y="168450"/>
            <a:chExt cx="8781899" cy="1296663"/>
          </a:xfrm>
        </p:grpSpPr>
        <p:sp>
          <p:nvSpPr>
            <p:cNvPr id="47" name="Shape 47"/>
            <p:cNvSpPr/>
            <p:nvPr/>
          </p:nvSpPr>
          <p:spPr>
            <a:xfrm>
              <a:off x="180850" y="168450"/>
              <a:ext cx="8781899" cy="973499"/>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5400000">
              <a:off x="1027273" y="930513"/>
              <a:ext cx="442799"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361300" y="341550"/>
              <a:ext cx="8420999" cy="627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50" name="Shape 50"/>
          <p:cNvSpPr txBox="1">
            <a:spLocks noGrp="1"/>
          </p:cNvSpPr>
          <p:nvPr>
            <p:ph type="title"/>
          </p:nvPr>
        </p:nvSpPr>
        <p:spPr>
          <a:xfrm>
            <a:off x="832475" y="168450"/>
            <a:ext cx="7951799" cy="973499"/>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
        <p:nvSpPr>
          <p:cNvPr id="51" name="Shape 51"/>
          <p:cNvSpPr txBox="1">
            <a:spLocks noGrp="1"/>
          </p:cNvSpPr>
          <p:nvPr>
            <p:ph type="body" idx="1"/>
          </p:nvPr>
        </p:nvSpPr>
        <p:spPr>
          <a:xfrm>
            <a:off x="489283"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52" name="Shape 52"/>
          <p:cNvSpPr txBox="1">
            <a:spLocks noGrp="1"/>
          </p:cNvSpPr>
          <p:nvPr>
            <p:ph type="body" idx="2"/>
          </p:nvPr>
        </p:nvSpPr>
        <p:spPr>
          <a:xfrm>
            <a:off x="3256050"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53" name="Shape 53"/>
          <p:cNvSpPr txBox="1">
            <a:spLocks noGrp="1"/>
          </p:cNvSpPr>
          <p:nvPr>
            <p:ph type="body" idx="3"/>
          </p:nvPr>
        </p:nvSpPr>
        <p:spPr>
          <a:xfrm>
            <a:off x="6022816" y="1600200"/>
            <a:ext cx="26319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grpSp>
        <p:nvGrpSpPr>
          <p:cNvPr id="55" name="Shape 55"/>
          <p:cNvGrpSpPr/>
          <p:nvPr/>
        </p:nvGrpSpPr>
        <p:grpSpPr>
          <a:xfrm>
            <a:off x="180850" y="168450"/>
            <a:ext cx="8781899" cy="1296663"/>
            <a:chOff x="180850" y="168450"/>
            <a:chExt cx="8781899" cy="1296663"/>
          </a:xfrm>
        </p:grpSpPr>
        <p:sp>
          <p:nvSpPr>
            <p:cNvPr id="56" name="Shape 56"/>
            <p:cNvSpPr/>
            <p:nvPr/>
          </p:nvSpPr>
          <p:spPr>
            <a:xfrm>
              <a:off x="180850" y="168450"/>
              <a:ext cx="8781899" cy="973499"/>
            </a:xfrm>
            <a:prstGeom prst="rect">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5400000">
              <a:off x="1027273" y="930513"/>
              <a:ext cx="442799" cy="626400"/>
            </a:xfrm>
            <a:prstGeom prst="rtTriangle">
              <a:avLst/>
            </a:prstGeom>
            <a:solidFill>
              <a:srgbClr val="00C5B9"/>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361300" y="341550"/>
              <a:ext cx="8420999" cy="627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59" name="Shape 59"/>
          <p:cNvSpPr txBox="1">
            <a:spLocks noGrp="1"/>
          </p:cNvSpPr>
          <p:nvPr>
            <p:ph type="title"/>
          </p:nvPr>
        </p:nvSpPr>
        <p:spPr>
          <a:xfrm>
            <a:off x="832475" y="168450"/>
            <a:ext cx="7951799" cy="973499"/>
          </a:xfrm>
          <a:prstGeom prst="rect">
            <a:avLst/>
          </a:prstGeom>
        </p:spPr>
        <p:txBody>
          <a:bodyPr lIns="91425" tIns="91425" rIns="91425" bIns="91425" anchor="ctr" anchorCtr="0"/>
          <a:lstStyle>
            <a:lvl1pPr lvl="0" algn="l" rtl="0">
              <a:spcBef>
                <a:spcPts val="0"/>
              </a:spcBef>
              <a:defRPr/>
            </a:lvl1pPr>
            <a:lvl2pPr lvl="1" algn="l" rtl="0">
              <a:spcBef>
                <a:spcPts val="0"/>
              </a:spcBef>
              <a:buClr>
                <a:srgbClr val="FFFFFF"/>
              </a:buClr>
              <a:defRPr>
                <a:solidFill>
                  <a:srgbClr val="FFFFFF"/>
                </a:solidFill>
              </a:defRPr>
            </a:lvl2pPr>
            <a:lvl3pPr lvl="2" algn="l" rtl="0">
              <a:spcBef>
                <a:spcPts val="0"/>
              </a:spcBef>
              <a:buClr>
                <a:srgbClr val="FFFFFF"/>
              </a:buClr>
              <a:defRPr>
                <a:solidFill>
                  <a:srgbClr val="FFFFFF"/>
                </a:solidFill>
              </a:defRPr>
            </a:lvl3pPr>
            <a:lvl4pPr lvl="3" algn="l" rtl="0">
              <a:spcBef>
                <a:spcPts val="0"/>
              </a:spcBef>
              <a:buClr>
                <a:srgbClr val="FFFFFF"/>
              </a:buClr>
              <a:defRPr>
                <a:solidFill>
                  <a:srgbClr val="FFFFFF"/>
                </a:solidFill>
              </a:defRPr>
            </a:lvl4pPr>
            <a:lvl5pPr lvl="4" algn="l" rtl="0">
              <a:spcBef>
                <a:spcPts val="0"/>
              </a:spcBef>
              <a:buClr>
                <a:srgbClr val="FFFFFF"/>
              </a:buClr>
              <a:defRPr>
                <a:solidFill>
                  <a:srgbClr val="FFFFFF"/>
                </a:solidFill>
              </a:defRPr>
            </a:lvl5pPr>
            <a:lvl6pPr lvl="5" algn="l" rtl="0">
              <a:spcBef>
                <a:spcPts val="0"/>
              </a:spcBef>
              <a:buClr>
                <a:srgbClr val="FFFFFF"/>
              </a:buClr>
              <a:defRPr>
                <a:solidFill>
                  <a:srgbClr val="FFFFFF"/>
                </a:solidFill>
              </a:defRPr>
            </a:lvl6pPr>
            <a:lvl7pPr lvl="6" algn="l" rtl="0">
              <a:spcBef>
                <a:spcPts val="0"/>
              </a:spcBef>
              <a:buClr>
                <a:srgbClr val="FFFFFF"/>
              </a:buClr>
              <a:defRPr>
                <a:solidFill>
                  <a:srgbClr val="FFFFFF"/>
                </a:solidFill>
              </a:defRPr>
            </a:lvl7pPr>
            <a:lvl8pPr lvl="7" algn="l" rtl="0">
              <a:spcBef>
                <a:spcPts val="0"/>
              </a:spcBef>
              <a:buClr>
                <a:srgbClr val="FFFFFF"/>
              </a:buClr>
              <a:defRPr>
                <a:solidFill>
                  <a:srgbClr val="FFFFFF"/>
                </a:solidFill>
              </a:defRPr>
            </a:lvl8pPr>
            <a:lvl9pPr lvl="8" algn="l" rtl="0">
              <a:spcBef>
                <a:spcPts val="0"/>
              </a:spcBef>
              <a:buClr>
                <a:srgbClr val="FFFFFF"/>
              </a:buClr>
              <a:defRPr>
                <a:solidFill>
                  <a:srgbClr val="FFFF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0"/>
        <p:cNvGrpSpPr/>
        <p:nvPr/>
      </p:nvGrpSpPr>
      <p:grpSpPr>
        <a:xfrm>
          <a:off x="0" y="0"/>
          <a:ext cx="0" cy="0"/>
          <a:chOff x="0" y="0"/>
          <a:chExt cx="0" cy="0"/>
        </a:xfrm>
      </p:grpSpPr>
      <p:sp>
        <p:nvSpPr>
          <p:cNvPr id="61" name="Shape 61"/>
          <p:cNvSpPr/>
          <p:nvPr/>
        </p:nvSpPr>
        <p:spPr>
          <a:xfrm>
            <a:off x="181050" y="168450"/>
            <a:ext cx="8781899" cy="65211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62" name="Shape 62"/>
          <p:cNvSpPr txBox="1">
            <a:spLocks noGrp="1"/>
          </p:cNvSpPr>
          <p:nvPr>
            <p:ph type="body" idx="1"/>
          </p:nvPr>
        </p:nvSpPr>
        <p:spPr>
          <a:xfrm>
            <a:off x="370050" y="6049300"/>
            <a:ext cx="8403900" cy="518400"/>
          </a:xfrm>
          <a:prstGeom prst="rect">
            <a:avLst/>
          </a:prstGeom>
        </p:spPr>
        <p:txBody>
          <a:bodyPr lIns="91425" tIns="91425" rIns="91425" bIns="91425" anchor="ctr" anchorCtr="0"/>
          <a:lstStyle>
            <a:lvl1pPr lvl="0" algn="ctr">
              <a:spcBef>
                <a:spcPts val="360"/>
              </a:spcBef>
              <a:buSzPct val="100000"/>
              <a:buNone/>
              <a:defRPr sz="1400" b="1"/>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80050" y="274650"/>
            <a:ext cx="7383899" cy="1143000"/>
          </a:xfrm>
          <a:prstGeom prst="rect">
            <a:avLst/>
          </a:prstGeom>
          <a:noFill/>
          <a:ln>
            <a:noFill/>
          </a:ln>
        </p:spPr>
        <p:txBody>
          <a:bodyPr lIns="91425" tIns="91425" rIns="91425" bIns="91425" anchor="ctr" anchorCtr="0"/>
          <a:lstStyle>
            <a:lvl1pPr lvl="0"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Shape 7"/>
          <p:cNvSpPr txBox="1">
            <a:spLocks noGrp="1"/>
          </p:cNvSpPr>
          <p:nvPr>
            <p:ph type="body" idx="1"/>
          </p:nvPr>
        </p:nvSpPr>
        <p:spPr>
          <a:xfrm>
            <a:off x="880050" y="1600209"/>
            <a:ext cx="7383899" cy="4967700"/>
          </a:xfrm>
          <a:prstGeom prst="rect">
            <a:avLst/>
          </a:prstGeom>
          <a:noFill/>
          <a:ln>
            <a:noFill/>
          </a:ln>
        </p:spPr>
        <p:txBody>
          <a:bodyPr lIns="91425" tIns="91425" rIns="91425" bIns="91425" anchor="t" anchorCtr="0"/>
          <a:lstStyle>
            <a:lvl1pPr lvl="0">
              <a:spcBef>
                <a:spcPts val="600"/>
              </a:spcBef>
              <a:buClr>
                <a:srgbClr val="2F3848"/>
              </a:buClr>
              <a:buSzPct val="100000"/>
              <a:buFont typeface="Source Sans Pro"/>
              <a:buChar char="■"/>
              <a:defRPr sz="3200">
                <a:solidFill>
                  <a:srgbClr val="2F3848"/>
                </a:solidFill>
                <a:latin typeface="Source Sans Pro"/>
                <a:ea typeface="Source Sans Pro"/>
                <a:cs typeface="Source Sans Pro"/>
                <a:sym typeface="Source Sans Pro"/>
              </a:defRPr>
            </a:lvl1pPr>
            <a:lvl2pPr lvl="1">
              <a:spcBef>
                <a:spcPts val="480"/>
              </a:spcBef>
              <a:buClr>
                <a:srgbClr val="2F3848"/>
              </a:buClr>
              <a:buSzPct val="100000"/>
              <a:buFont typeface="Source Sans Pro"/>
              <a:defRPr sz="2400">
                <a:solidFill>
                  <a:srgbClr val="2F3848"/>
                </a:solidFill>
                <a:latin typeface="Source Sans Pro"/>
                <a:ea typeface="Source Sans Pro"/>
                <a:cs typeface="Source Sans Pro"/>
                <a:sym typeface="Source Sans Pro"/>
              </a:defRPr>
            </a:lvl2pPr>
            <a:lvl3pPr lvl="2">
              <a:spcBef>
                <a:spcPts val="480"/>
              </a:spcBef>
              <a:buClr>
                <a:srgbClr val="2F3848"/>
              </a:buClr>
              <a:buSzPct val="100000"/>
              <a:buFont typeface="Source Sans Pro"/>
              <a:defRPr sz="2400">
                <a:solidFill>
                  <a:srgbClr val="2F3848"/>
                </a:solidFill>
                <a:latin typeface="Source Sans Pro"/>
                <a:ea typeface="Source Sans Pro"/>
                <a:cs typeface="Source Sans Pro"/>
                <a:sym typeface="Source Sans Pro"/>
              </a:defRPr>
            </a:lvl3pPr>
            <a:lvl4pPr lvl="3">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4pPr>
            <a:lvl5pPr lvl="4">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5pPr>
            <a:lvl6pPr lvl="5">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6pPr>
            <a:lvl7pPr lvl="6">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7pPr>
            <a:lvl8pPr lvl="7">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8pPr>
            <a:lvl9pPr lvl="8">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3" name="Shape 73"/>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74" name="Shape 74"/>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C5B9"/>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80050" y="274650"/>
            <a:ext cx="7383900" cy="1143000"/>
          </a:xfrm>
          <a:prstGeom prst="rect">
            <a:avLst/>
          </a:prstGeom>
          <a:noFill/>
          <a:ln>
            <a:noFill/>
          </a:ln>
        </p:spPr>
        <p:txBody>
          <a:bodyPr lIns="91425" tIns="91425" rIns="91425" bIns="91425" anchor="ctr" anchorCtr="0"/>
          <a:lstStyle>
            <a:lvl1pPr lvl="0"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1pPr>
            <a:lvl2pPr lvl="1"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2pPr>
            <a:lvl3pPr lvl="2"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3pPr>
            <a:lvl4pPr lvl="3"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4pPr>
            <a:lvl5pPr lvl="4"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5pPr>
            <a:lvl6pPr lvl="5"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6pPr>
            <a:lvl7pPr lvl="6"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7pPr>
            <a:lvl8pPr lvl="7"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8pPr>
            <a:lvl9pPr lvl="8" algn="ctr" rtl="0">
              <a:spcBef>
                <a:spcPts val="0"/>
              </a:spcBef>
              <a:buClr>
                <a:srgbClr val="00C5B9"/>
              </a:buClr>
              <a:buSzPct val="1000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118" name="Shape 118"/>
          <p:cNvSpPr txBox="1">
            <a:spLocks noGrp="1"/>
          </p:cNvSpPr>
          <p:nvPr>
            <p:ph type="body" idx="1"/>
          </p:nvPr>
        </p:nvSpPr>
        <p:spPr>
          <a:xfrm>
            <a:off x="880050" y="1600209"/>
            <a:ext cx="7383900" cy="4967700"/>
          </a:xfrm>
          <a:prstGeom prst="rect">
            <a:avLst/>
          </a:prstGeom>
          <a:noFill/>
          <a:ln>
            <a:noFill/>
          </a:ln>
        </p:spPr>
        <p:txBody>
          <a:bodyPr lIns="91425" tIns="91425" rIns="91425" bIns="91425" anchor="t" anchorCtr="0"/>
          <a:lstStyle>
            <a:lvl1pPr lvl="0" rtl="0">
              <a:spcBef>
                <a:spcPts val="600"/>
              </a:spcBef>
              <a:buClr>
                <a:srgbClr val="2F3848"/>
              </a:buClr>
              <a:buSzPct val="100000"/>
              <a:buFont typeface="Source Sans Pro"/>
              <a:buChar char="■"/>
              <a:defRPr sz="3200">
                <a:solidFill>
                  <a:srgbClr val="2F3848"/>
                </a:solidFill>
                <a:latin typeface="Source Sans Pro"/>
                <a:ea typeface="Source Sans Pro"/>
                <a:cs typeface="Source Sans Pro"/>
                <a:sym typeface="Source Sans Pro"/>
              </a:defRPr>
            </a:lvl1pPr>
            <a:lvl2pPr lvl="1" rtl="0">
              <a:spcBef>
                <a:spcPts val="480"/>
              </a:spcBef>
              <a:buClr>
                <a:srgbClr val="2F3848"/>
              </a:buClr>
              <a:buSzPct val="100000"/>
              <a:buFont typeface="Source Sans Pro"/>
              <a:defRPr sz="2400">
                <a:solidFill>
                  <a:srgbClr val="2F3848"/>
                </a:solidFill>
                <a:latin typeface="Source Sans Pro"/>
                <a:ea typeface="Source Sans Pro"/>
                <a:cs typeface="Source Sans Pro"/>
                <a:sym typeface="Source Sans Pro"/>
              </a:defRPr>
            </a:lvl2pPr>
            <a:lvl3pPr lvl="2" rtl="0">
              <a:spcBef>
                <a:spcPts val="480"/>
              </a:spcBef>
              <a:buClr>
                <a:srgbClr val="2F3848"/>
              </a:buClr>
              <a:buSzPct val="100000"/>
              <a:buFont typeface="Source Sans Pro"/>
              <a:defRPr sz="2400">
                <a:solidFill>
                  <a:srgbClr val="2F3848"/>
                </a:solidFill>
                <a:latin typeface="Source Sans Pro"/>
                <a:ea typeface="Source Sans Pro"/>
                <a:cs typeface="Source Sans Pro"/>
                <a:sym typeface="Source Sans Pro"/>
              </a:defRPr>
            </a:lvl3pPr>
            <a:lvl4pPr lvl="3"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4pPr>
            <a:lvl5pPr lvl="4"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5pPr>
            <a:lvl6pPr lvl="5"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6pPr>
            <a:lvl7pPr lvl="6"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7pPr>
            <a:lvl8pPr lvl="7"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8pPr>
            <a:lvl9pPr lvl="8" rtl="0">
              <a:spcBef>
                <a:spcPts val="360"/>
              </a:spcBef>
              <a:buClr>
                <a:srgbClr val="2F3848"/>
              </a:buClr>
              <a:buSzPct val="100000"/>
              <a:buFont typeface="Source Sans Pro"/>
              <a:defRPr sz="1800">
                <a:solidFill>
                  <a:srgbClr val="2F384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youtube.com/v/Wkj67d5V3hU"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https://rarediseases.org/rare-diseases/tay-sachs-disease/" TargetMode="External"/><Relationship Id="rId3" Type="http://schemas.openxmlformats.org/officeDocument/2006/relationships/hyperlink" Target="https://www.ncbi.nlm.nih.gov/pmc/articles/PMC1685578/" TargetMode="External"/><Relationship Id="rId7" Type="http://schemas.openxmlformats.org/officeDocument/2006/relationships/hyperlink" Target="https://ghr.nlm.nih.gov/condition/tay-sachs-disease"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www.genome.gov/10001220/learning-about-taysachs-disease/" TargetMode="External"/><Relationship Id="rId5" Type="http://schemas.openxmlformats.org/officeDocument/2006/relationships/hyperlink" Target="https://ghr.nlm.nih.gov/condition/tay-sachs-disease#diagnosis" TargetMode="External"/><Relationship Id="rId4" Type="http://schemas.openxmlformats.org/officeDocument/2006/relationships/hyperlink" Target="http://link.springer.com/article/10.1007/s00439-003-1072-8" TargetMode="External"/><Relationship Id="rId9" Type="http://schemas.openxmlformats.org/officeDocument/2006/relationships/hyperlink" Target="http://www.sciencedirect.com/science/article/pii/S235230421500023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Title Slide.png"/>
          <p:cNvPicPr preferRelativeResize="0"/>
          <p:nvPr/>
        </p:nvPicPr>
        <p:blipFill rotWithShape="1">
          <a:blip r:embed="rId3">
            <a:alphaModFix amt="37000"/>
          </a:blip>
          <a:srcRect l="11737" t="9070" r="11897" b="8617"/>
          <a:stretch/>
        </p:blipFill>
        <p:spPr>
          <a:xfrm>
            <a:off x="1073024" y="622050"/>
            <a:ext cx="6982400" cy="5645000"/>
          </a:xfrm>
          <a:prstGeom prst="rect">
            <a:avLst/>
          </a:prstGeom>
          <a:noFill/>
          <a:ln w="28575" cap="flat" cmpd="sng">
            <a:solidFill>
              <a:schemeClr val="dk2"/>
            </a:solidFill>
            <a:prstDash val="solid"/>
            <a:round/>
            <a:headEnd type="none" w="med" len="med"/>
            <a:tailEnd type="none" w="med" len="med"/>
          </a:ln>
        </p:spPr>
      </p:pic>
      <p:sp>
        <p:nvSpPr>
          <p:cNvPr id="187" name="Shape 187"/>
          <p:cNvSpPr txBox="1"/>
          <p:nvPr/>
        </p:nvSpPr>
        <p:spPr>
          <a:xfrm>
            <a:off x="1406425" y="1911875"/>
            <a:ext cx="6315600" cy="1043700"/>
          </a:xfrm>
          <a:prstGeom prst="rect">
            <a:avLst/>
          </a:prstGeom>
          <a:noFill/>
          <a:ln>
            <a:noFill/>
          </a:ln>
        </p:spPr>
        <p:txBody>
          <a:bodyPr lIns="91425" tIns="91425" rIns="91425" bIns="91425" anchor="t" anchorCtr="0">
            <a:noAutofit/>
          </a:bodyPr>
          <a:lstStyle/>
          <a:p>
            <a:pPr lvl="0" algn="ctr" rtl="0">
              <a:spcBef>
                <a:spcPts val="0"/>
              </a:spcBef>
              <a:buNone/>
            </a:pPr>
            <a:r>
              <a:rPr lang="en" sz="10000" b="1">
                <a:solidFill>
                  <a:srgbClr val="E25161"/>
                </a:solidFill>
                <a:latin typeface="Source Sans Pro"/>
                <a:ea typeface="Source Sans Pro"/>
                <a:cs typeface="Source Sans Pro"/>
                <a:sym typeface="Source Sans Pro"/>
              </a:rPr>
              <a:t>Tay Sachs Disease</a:t>
            </a:r>
          </a:p>
        </p:txBody>
      </p:sp>
      <p:pic>
        <p:nvPicPr>
          <p:cNvPr id="188" name="Shape 188" descr="Title Slide.png"/>
          <p:cNvPicPr preferRelativeResize="0"/>
          <p:nvPr/>
        </p:nvPicPr>
        <p:blipFill rotWithShape="1">
          <a:blip r:embed="rId3">
            <a:alphaModFix/>
          </a:blip>
          <a:srcRect r="88265"/>
          <a:stretch/>
        </p:blipFill>
        <p:spPr>
          <a:xfrm>
            <a:off x="0" y="0"/>
            <a:ext cx="1073024" cy="6858000"/>
          </a:xfrm>
          <a:prstGeom prst="rect">
            <a:avLst/>
          </a:prstGeom>
          <a:noFill/>
          <a:ln w="9525" cap="flat" cmpd="sng">
            <a:solidFill>
              <a:srgbClr val="00C5B9"/>
            </a:solidFill>
            <a:prstDash val="solid"/>
            <a:round/>
            <a:headEnd type="none" w="med" len="med"/>
            <a:tailEnd type="none" w="med" len="med"/>
          </a:ln>
        </p:spPr>
      </p:pic>
      <p:pic>
        <p:nvPicPr>
          <p:cNvPr id="189" name="Shape 189" descr="Title Slide.png"/>
          <p:cNvPicPr preferRelativeResize="0"/>
          <p:nvPr/>
        </p:nvPicPr>
        <p:blipFill rotWithShape="1">
          <a:blip r:embed="rId3">
            <a:alphaModFix/>
          </a:blip>
          <a:srcRect r="88265"/>
          <a:stretch/>
        </p:blipFill>
        <p:spPr>
          <a:xfrm>
            <a:off x="8055425" y="0"/>
            <a:ext cx="1088575" cy="6858000"/>
          </a:xfrm>
          <a:prstGeom prst="rect">
            <a:avLst/>
          </a:prstGeom>
          <a:noFill/>
          <a:ln>
            <a:noFill/>
          </a:ln>
        </p:spPr>
      </p:pic>
      <p:pic>
        <p:nvPicPr>
          <p:cNvPr id="190" name="Shape 190" descr="Title Slide.png"/>
          <p:cNvPicPr preferRelativeResize="0"/>
          <p:nvPr/>
        </p:nvPicPr>
        <p:blipFill rotWithShape="1">
          <a:blip r:embed="rId3">
            <a:alphaModFix/>
          </a:blip>
          <a:srcRect r="88265"/>
          <a:stretch/>
        </p:blipFill>
        <p:spPr>
          <a:xfrm rot="5400000">
            <a:off x="4260976" y="-3304587"/>
            <a:ext cx="622048" cy="7231223"/>
          </a:xfrm>
          <a:prstGeom prst="rect">
            <a:avLst/>
          </a:prstGeom>
          <a:noFill/>
          <a:ln>
            <a:noFill/>
          </a:ln>
        </p:spPr>
      </p:pic>
      <p:pic>
        <p:nvPicPr>
          <p:cNvPr id="191" name="Shape 191" descr="Title Slide.png"/>
          <p:cNvPicPr preferRelativeResize="0"/>
          <p:nvPr/>
        </p:nvPicPr>
        <p:blipFill rotWithShape="1">
          <a:blip r:embed="rId3">
            <a:alphaModFix/>
          </a:blip>
          <a:srcRect r="88265"/>
          <a:stretch/>
        </p:blipFill>
        <p:spPr>
          <a:xfrm rot="5400000">
            <a:off x="4268737" y="2946914"/>
            <a:ext cx="590952" cy="7231223"/>
          </a:xfrm>
          <a:prstGeom prst="rect">
            <a:avLst/>
          </a:prstGeom>
          <a:noFill/>
          <a:ln>
            <a:noFill/>
          </a:ln>
        </p:spPr>
      </p:pic>
      <p:sp>
        <p:nvSpPr>
          <p:cNvPr id="192" name="Shape 192"/>
          <p:cNvSpPr txBox="1"/>
          <p:nvPr/>
        </p:nvSpPr>
        <p:spPr>
          <a:xfrm>
            <a:off x="3999425" y="6514350"/>
            <a:ext cx="5453700" cy="2799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latin typeface="Source Sans Pro"/>
                <a:ea typeface="Source Sans Pro"/>
                <a:cs typeface="Source Sans Pro"/>
                <a:sym typeface="Source Sans Pro"/>
              </a:rPr>
              <a:t>Group 5: Bhandari, M., Bhola, M., Desai, R., Joshi, D., &amp; Shamim,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descr="mapa_solido_n-50-01.png"/>
          <p:cNvPicPr preferRelativeResize="0"/>
          <p:nvPr/>
        </p:nvPicPr>
        <p:blipFill rotWithShape="1">
          <a:blip r:embed="rId3">
            <a:alphaModFix/>
          </a:blip>
          <a:srcRect b="-1698"/>
          <a:stretch/>
        </p:blipFill>
        <p:spPr>
          <a:xfrm>
            <a:off x="182400" y="1183724"/>
            <a:ext cx="8779200" cy="4725224"/>
          </a:xfrm>
          <a:prstGeom prst="rect">
            <a:avLst/>
          </a:prstGeom>
          <a:noFill/>
          <a:ln>
            <a:noFill/>
          </a:ln>
        </p:spPr>
      </p:pic>
      <p:sp>
        <p:nvSpPr>
          <p:cNvPr id="259" name="Shape 259"/>
          <p:cNvSpPr txBox="1">
            <a:spLocks noGrp="1"/>
          </p:cNvSpPr>
          <p:nvPr>
            <p:ph type="title" idx="4294967295"/>
          </p:nvPr>
        </p:nvSpPr>
        <p:spPr>
          <a:xfrm>
            <a:off x="596100" y="168450"/>
            <a:ext cx="7951800" cy="973500"/>
          </a:xfrm>
          <a:prstGeom prst="rect">
            <a:avLst/>
          </a:prstGeom>
        </p:spPr>
        <p:txBody>
          <a:bodyPr lIns="91425" tIns="91425" rIns="91425" bIns="91425" anchor="ctr" anchorCtr="0">
            <a:noAutofit/>
          </a:bodyPr>
          <a:lstStyle/>
          <a:p>
            <a:pPr lvl="0" rtl="0">
              <a:spcBef>
                <a:spcPts val="0"/>
              </a:spcBef>
              <a:buNone/>
            </a:pPr>
            <a:r>
              <a:rPr lang="en" sz="4000"/>
              <a:t>Tay-Sachs Map</a:t>
            </a:r>
          </a:p>
        </p:txBody>
      </p:sp>
      <p:cxnSp>
        <p:nvCxnSpPr>
          <p:cNvPr id="260" name="Shape 260"/>
          <p:cNvCxnSpPr/>
          <p:nvPr/>
        </p:nvCxnSpPr>
        <p:spPr>
          <a:xfrm rot="10800000" flipH="1">
            <a:off x="4727125" y="1988525"/>
            <a:ext cx="18000" cy="280800"/>
          </a:xfrm>
          <a:prstGeom prst="straightConnector1">
            <a:avLst/>
          </a:prstGeom>
          <a:noFill/>
          <a:ln w="28575" cap="rnd" cmpd="sng">
            <a:solidFill>
              <a:srgbClr val="00C5B9"/>
            </a:solidFill>
            <a:prstDash val="solid"/>
            <a:round/>
            <a:headEnd type="none" w="lg" len="lg"/>
            <a:tailEnd type="oval" w="lg" len="lg"/>
          </a:ln>
        </p:spPr>
      </p:cxnSp>
      <p:cxnSp>
        <p:nvCxnSpPr>
          <p:cNvPr id="261" name="Shape 261"/>
          <p:cNvCxnSpPr/>
          <p:nvPr/>
        </p:nvCxnSpPr>
        <p:spPr>
          <a:xfrm rot="10800000">
            <a:off x="1734500" y="2480375"/>
            <a:ext cx="0" cy="308100"/>
          </a:xfrm>
          <a:prstGeom prst="straightConnector1">
            <a:avLst/>
          </a:prstGeom>
          <a:noFill/>
          <a:ln w="28575" cap="rnd" cmpd="sng">
            <a:solidFill>
              <a:srgbClr val="00C5B9"/>
            </a:solidFill>
            <a:prstDash val="solid"/>
            <a:round/>
            <a:headEnd type="none" w="lg" len="lg"/>
            <a:tailEnd type="oval" w="lg" len="lg"/>
          </a:ln>
        </p:spPr>
      </p:cxnSp>
      <p:cxnSp>
        <p:nvCxnSpPr>
          <p:cNvPr id="262" name="Shape 262"/>
          <p:cNvCxnSpPr/>
          <p:nvPr/>
        </p:nvCxnSpPr>
        <p:spPr>
          <a:xfrm rot="10800000">
            <a:off x="1832300" y="1864175"/>
            <a:ext cx="0" cy="308100"/>
          </a:xfrm>
          <a:prstGeom prst="straightConnector1">
            <a:avLst/>
          </a:prstGeom>
          <a:noFill/>
          <a:ln w="28575" cap="rnd" cmpd="sng">
            <a:solidFill>
              <a:srgbClr val="00C5B9"/>
            </a:solidFill>
            <a:prstDash val="solid"/>
            <a:round/>
            <a:headEnd type="none" w="lg" len="lg"/>
            <a:tailEnd type="oval" w="lg" len="lg"/>
          </a:ln>
        </p:spPr>
      </p:cxnSp>
      <p:cxnSp>
        <p:nvCxnSpPr>
          <p:cNvPr id="263" name="Shape 263"/>
          <p:cNvCxnSpPr/>
          <p:nvPr/>
        </p:nvCxnSpPr>
        <p:spPr>
          <a:xfrm rot="10800000">
            <a:off x="2053225" y="2172275"/>
            <a:ext cx="0" cy="308100"/>
          </a:xfrm>
          <a:prstGeom prst="straightConnector1">
            <a:avLst/>
          </a:prstGeom>
          <a:noFill/>
          <a:ln w="28575" cap="rnd" cmpd="sng">
            <a:solidFill>
              <a:srgbClr val="00C5B9"/>
            </a:solidFill>
            <a:prstDash val="solid"/>
            <a:round/>
            <a:headEnd type="none" w="lg" len="lg"/>
            <a:tailEnd type="oval" w="lg" len="lg"/>
          </a:ln>
        </p:spPr>
      </p:cxnSp>
      <p:sp>
        <p:nvSpPr>
          <p:cNvPr id="264" name="Shape 264"/>
          <p:cNvSpPr txBox="1"/>
          <p:nvPr/>
        </p:nvSpPr>
        <p:spPr>
          <a:xfrm>
            <a:off x="4123825" y="1657250"/>
            <a:ext cx="1818900" cy="270000"/>
          </a:xfrm>
          <a:prstGeom prst="rect">
            <a:avLst/>
          </a:prstGeom>
          <a:noFill/>
          <a:ln>
            <a:noFill/>
          </a:ln>
        </p:spPr>
        <p:txBody>
          <a:bodyPr lIns="91425" tIns="91425" rIns="91425" bIns="91425" anchor="t" anchorCtr="0">
            <a:noAutofit/>
          </a:bodyPr>
          <a:lstStyle/>
          <a:p>
            <a:pPr lvl="0">
              <a:spcBef>
                <a:spcPts val="0"/>
              </a:spcBef>
              <a:buNone/>
            </a:pPr>
            <a:r>
              <a:rPr lang="en">
                <a:solidFill>
                  <a:srgbClr val="00C5B9"/>
                </a:solidFill>
                <a:latin typeface="Source Sans Pro"/>
                <a:ea typeface="Source Sans Pro"/>
                <a:cs typeface="Source Sans Pro"/>
                <a:sym typeface="Source Sans Pro"/>
              </a:rPr>
              <a:t>Ashkenazi Jews</a:t>
            </a:r>
          </a:p>
        </p:txBody>
      </p:sp>
      <p:sp>
        <p:nvSpPr>
          <p:cNvPr id="265" name="Shape 265"/>
          <p:cNvSpPr txBox="1"/>
          <p:nvPr/>
        </p:nvSpPr>
        <p:spPr>
          <a:xfrm>
            <a:off x="999750" y="1522112"/>
            <a:ext cx="1818900" cy="270000"/>
          </a:xfrm>
          <a:prstGeom prst="rect">
            <a:avLst/>
          </a:prstGeom>
          <a:noFill/>
          <a:ln>
            <a:noFill/>
          </a:ln>
        </p:spPr>
        <p:txBody>
          <a:bodyPr lIns="91425" tIns="91425" rIns="91425" bIns="91425" anchor="t" anchorCtr="0">
            <a:noAutofit/>
          </a:bodyPr>
          <a:lstStyle/>
          <a:p>
            <a:pPr lvl="0" rtl="0">
              <a:spcBef>
                <a:spcPts val="0"/>
              </a:spcBef>
              <a:buNone/>
            </a:pPr>
            <a:r>
              <a:rPr lang="en">
                <a:solidFill>
                  <a:srgbClr val="00C5B9"/>
                </a:solidFill>
                <a:latin typeface="Source Sans Pro"/>
                <a:ea typeface="Source Sans Pro"/>
                <a:cs typeface="Source Sans Pro"/>
                <a:sym typeface="Source Sans Pro"/>
              </a:rPr>
              <a:t>French Canadians</a:t>
            </a:r>
          </a:p>
        </p:txBody>
      </p:sp>
      <p:sp>
        <p:nvSpPr>
          <p:cNvPr id="266" name="Shape 266"/>
          <p:cNvSpPr txBox="1"/>
          <p:nvPr/>
        </p:nvSpPr>
        <p:spPr>
          <a:xfrm>
            <a:off x="2053225" y="2191325"/>
            <a:ext cx="1818900" cy="270000"/>
          </a:xfrm>
          <a:prstGeom prst="rect">
            <a:avLst/>
          </a:prstGeom>
          <a:noFill/>
          <a:ln>
            <a:noFill/>
          </a:ln>
        </p:spPr>
        <p:txBody>
          <a:bodyPr lIns="91425" tIns="91425" rIns="91425" bIns="91425" anchor="t" anchorCtr="0">
            <a:noAutofit/>
          </a:bodyPr>
          <a:lstStyle/>
          <a:p>
            <a:pPr lvl="0" rtl="0">
              <a:spcBef>
                <a:spcPts val="0"/>
              </a:spcBef>
              <a:buNone/>
            </a:pPr>
            <a:r>
              <a:rPr lang="en">
                <a:solidFill>
                  <a:srgbClr val="00C5B9"/>
                </a:solidFill>
                <a:latin typeface="Source Sans Pro"/>
                <a:ea typeface="Source Sans Pro"/>
                <a:cs typeface="Source Sans Pro"/>
                <a:sym typeface="Source Sans Pro"/>
              </a:rPr>
              <a:t>Pennsylvania Amish</a:t>
            </a:r>
          </a:p>
        </p:txBody>
      </p:sp>
      <p:sp>
        <p:nvSpPr>
          <p:cNvPr id="267" name="Shape 267"/>
          <p:cNvSpPr txBox="1"/>
          <p:nvPr/>
        </p:nvSpPr>
        <p:spPr>
          <a:xfrm>
            <a:off x="234325" y="2393550"/>
            <a:ext cx="1818900" cy="270000"/>
          </a:xfrm>
          <a:prstGeom prst="rect">
            <a:avLst/>
          </a:prstGeom>
          <a:noFill/>
          <a:ln>
            <a:noFill/>
          </a:ln>
        </p:spPr>
        <p:txBody>
          <a:bodyPr lIns="91425" tIns="91425" rIns="91425" bIns="91425" anchor="t" anchorCtr="0">
            <a:noAutofit/>
          </a:bodyPr>
          <a:lstStyle/>
          <a:p>
            <a:pPr lvl="0" rtl="0">
              <a:spcBef>
                <a:spcPts val="0"/>
              </a:spcBef>
              <a:buNone/>
            </a:pPr>
            <a:r>
              <a:rPr lang="en">
                <a:solidFill>
                  <a:srgbClr val="00C5B9"/>
                </a:solidFill>
                <a:latin typeface="Source Sans Pro"/>
                <a:ea typeface="Source Sans Pro"/>
                <a:cs typeface="Source Sans Pro"/>
                <a:sym typeface="Source Sans Pro"/>
              </a:rPr>
              <a:t>Louisiana Cajuns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832475" y="168450"/>
            <a:ext cx="7951800" cy="973500"/>
          </a:xfrm>
          <a:prstGeom prst="rect">
            <a:avLst/>
          </a:prstGeom>
          <a:ln>
            <a:noFill/>
          </a:ln>
        </p:spPr>
        <p:txBody>
          <a:bodyPr lIns="91425" tIns="91425" rIns="91425" bIns="91425" anchor="ctr" anchorCtr="0">
            <a:noAutofit/>
          </a:bodyPr>
          <a:lstStyle/>
          <a:p>
            <a:pPr lvl="0" rtl="0">
              <a:spcBef>
                <a:spcPts val="0"/>
              </a:spcBef>
              <a:buNone/>
            </a:pPr>
            <a:r>
              <a:rPr lang="en" sz="4000"/>
              <a:t>Theories</a:t>
            </a:r>
          </a:p>
        </p:txBody>
      </p:sp>
      <p:sp>
        <p:nvSpPr>
          <p:cNvPr id="273" name="Shape 273"/>
          <p:cNvSpPr txBox="1"/>
          <p:nvPr/>
        </p:nvSpPr>
        <p:spPr>
          <a:xfrm>
            <a:off x="5405275" y="6296400"/>
            <a:ext cx="4259100" cy="714000"/>
          </a:xfrm>
          <a:prstGeom prst="rect">
            <a:avLst/>
          </a:prstGeom>
          <a:noFill/>
          <a:ln>
            <a:noFill/>
          </a:ln>
        </p:spPr>
        <p:txBody>
          <a:bodyPr lIns="91425" tIns="91425" rIns="91425" bIns="91425" anchor="t" anchorCtr="0">
            <a:noAutofit/>
          </a:bodyPr>
          <a:lstStyle/>
          <a:p>
            <a:pPr marL="457200" lvl="0" indent="0" rtl="0">
              <a:spcBef>
                <a:spcPts val="480"/>
              </a:spcBef>
              <a:buNone/>
            </a:pPr>
            <a:r>
              <a:rPr lang="en" sz="1600">
                <a:solidFill>
                  <a:srgbClr val="2F3848"/>
                </a:solidFill>
                <a:latin typeface="Source Sans Pro"/>
                <a:ea typeface="Source Sans Pro"/>
                <a:cs typeface="Source Sans Pro"/>
                <a:sym typeface="Source Sans Pro"/>
              </a:rPr>
              <a:t>(Withrock, 2015)(Chakravarti, 1978)</a:t>
            </a:r>
          </a:p>
        </p:txBody>
      </p:sp>
      <p:sp>
        <p:nvSpPr>
          <p:cNvPr id="274" name="Shape 274"/>
          <p:cNvSpPr txBox="1"/>
          <p:nvPr/>
        </p:nvSpPr>
        <p:spPr>
          <a:xfrm>
            <a:off x="630600" y="1397098"/>
            <a:ext cx="8061600" cy="1281300"/>
          </a:xfrm>
          <a:prstGeom prst="rect">
            <a:avLst/>
          </a:prstGeom>
          <a:noFill/>
          <a:ln>
            <a:noFill/>
          </a:ln>
        </p:spPr>
        <p:txBody>
          <a:bodyPr lIns="91425" tIns="91425" rIns="91425" bIns="91425" anchor="t" anchorCtr="0">
            <a:noAutofit/>
          </a:bodyPr>
          <a:lstStyle/>
          <a:p>
            <a:pPr marL="457200" lvl="0" indent="-381000" rtl="0">
              <a:spcBef>
                <a:spcPts val="60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Heterozygote advantage</a:t>
            </a:r>
          </a:p>
          <a:p>
            <a:pPr marL="914400" lvl="1" indent="-381000" rtl="0">
              <a:spcBef>
                <a:spcPts val="48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Being a carrier of mutated gene provides resistance against tuberculosis</a:t>
            </a:r>
          </a:p>
        </p:txBody>
      </p:sp>
      <p:sp>
        <p:nvSpPr>
          <p:cNvPr id="275" name="Shape 275"/>
          <p:cNvSpPr txBox="1"/>
          <p:nvPr/>
        </p:nvSpPr>
        <p:spPr>
          <a:xfrm>
            <a:off x="630600" y="2678400"/>
            <a:ext cx="7440300" cy="1281300"/>
          </a:xfrm>
          <a:prstGeom prst="rect">
            <a:avLst/>
          </a:prstGeom>
          <a:noFill/>
          <a:ln>
            <a:noFill/>
          </a:ln>
        </p:spPr>
        <p:txBody>
          <a:bodyPr lIns="91425" tIns="91425" rIns="91425" bIns="91425" anchor="t" anchorCtr="0">
            <a:noAutofit/>
          </a:bodyPr>
          <a:lstStyle/>
          <a:p>
            <a:pPr marL="457200" lvl="0" indent="-381000" rtl="0">
              <a:spcBef>
                <a:spcPts val="60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Random genetic drift</a:t>
            </a:r>
          </a:p>
          <a:p>
            <a:pPr marL="914400" lvl="1" indent="-381000" rtl="0">
              <a:spcBef>
                <a:spcPts val="48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Change in allele frequencies due to chance</a:t>
            </a:r>
          </a:p>
          <a:p>
            <a:pPr lvl="0">
              <a:spcBef>
                <a:spcPts val="0"/>
              </a:spcBef>
              <a:buNone/>
            </a:pPr>
            <a:endParaRPr/>
          </a:p>
        </p:txBody>
      </p:sp>
      <p:sp>
        <p:nvSpPr>
          <p:cNvPr id="276" name="Shape 276"/>
          <p:cNvSpPr txBox="1"/>
          <p:nvPr/>
        </p:nvSpPr>
        <p:spPr>
          <a:xfrm>
            <a:off x="633300" y="3588850"/>
            <a:ext cx="7835700" cy="1615800"/>
          </a:xfrm>
          <a:prstGeom prst="rect">
            <a:avLst/>
          </a:prstGeom>
          <a:noFill/>
          <a:ln>
            <a:noFill/>
          </a:ln>
        </p:spPr>
        <p:txBody>
          <a:bodyPr lIns="91425" tIns="91425" rIns="91425" bIns="91425" anchor="t" anchorCtr="0">
            <a:noAutofit/>
          </a:bodyPr>
          <a:lstStyle/>
          <a:p>
            <a:pPr marL="457200" lvl="0" indent="-381000" rtl="0">
              <a:spcBef>
                <a:spcPts val="60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Founder effect</a:t>
            </a:r>
          </a:p>
          <a:p>
            <a:pPr marL="914400" lvl="1" indent="-381000" rtl="0">
              <a:spcBef>
                <a:spcPts val="48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Isolated populations</a:t>
            </a:r>
          </a:p>
          <a:p>
            <a:pPr marL="914400" lvl="1" indent="-381000" rtl="0">
              <a:spcBef>
                <a:spcPts val="48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Small initial population: high genetic mutation frequency</a:t>
            </a:r>
          </a:p>
          <a:p>
            <a:pPr lvl="0">
              <a:spcBef>
                <a:spcPts val="0"/>
              </a:spcBef>
              <a:buNone/>
            </a:pPr>
            <a:endParaRPr/>
          </a:p>
        </p:txBody>
      </p:sp>
      <p:sp>
        <p:nvSpPr>
          <p:cNvPr id="277" name="Shape 277"/>
          <p:cNvSpPr txBox="1"/>
          <p:nvPr/>
        </p:nvSpPr>
        <p:spPr>
          <a:xfrm>
            <a:off x="630600" y="5116875"/>
            <a:ext cx="8061600" cy="1674600"/>
          </a:xfrm>
          <a:prstGeom prst="rect">
            <a:avLst/>
          </a:prstGeom>
          <a:noFill/>
          <a:ln>
            <a:noFill/>
          </a:ln>
        </p:spPr>
        <p:txBody>
          <a:bodyPr lIns="91425" tIns="91425" rIns="91425" bIns="91425" anchor="t" anchorCtr="0">
            <a:noAutofit/>
          </a:bodyPr>
          <a:lstStyle/>
          <a:p>
            <a:pPr marL="457200" lvl="0" indent="-381000" rtl="0">
              <a:spcBef>
                <a:spcPts val="60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Reproductive compensation</a:t>
            </a:r>
          </a:p>
          <a:p>
            <a:pPr marL="914400" lvl="1" indent="-381000" rtl="0">
              <a:spcBef>
                <a:spcPts val="480"/>
              </a:spcBef>
              <a:buClr>
                <a:srgbClr val="222222"/>
              </a:buClr>
              <a:buSzPct val="100000"/>
              <a:buFont typeface="Source Sans Pro"/>
              <a:buChar char="○"/>
            </a:pPr>
            <a:r>
              <a:rPr lang="en" sz="2400">
                <a:solidFill>
                  <a:srgbClr val="222222"/>
                </a:solidFill>
                <a:latin typeface="Source Sans Pro"/>
                <a:ea typeface="Source Sans Pro"/>
                <a:cs typeface="Source Sans Pro"/>
                <a:sym typeface="Source Sans Pro"/>
              </a:rPr>
              <a:t>Parents who have children affected by Tay-Sachs may continue reproducing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10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animEffect transition="in" filter="fade">
                                      <p:cBhvr>
                                        <p:cTn id="17" dur="1000"/>
                                        <p:tgtEl>
                                          <p:spTgt spid="2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gtEl>
                                        <p:attrNameLst>
                                          <p:attrName>style.visibility</p:attrName>
                                        </p:attrNameLst>
                                      </p:cBhvr>
                                      <p:to>
                                        <p:strVal val="visible"/>
                                      </p:to>
                                    </p:set>
                                    <p:animEffect transition="in" filter="fade">
                                      <p:cBhvr>
                                        <p:cTn id="22"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32475" y="168450"/>
            <a:ext cx="7951800" cy="973500"/>
          </a:xfrm>
          <a:prstGeom prst="rect">
            <a:avLst/>
          </a:prstGeom>
          <a:ln>
            <a:noFill/>
          </a:ln>
        </p:spPr>
        <p:txBody>
          <a:bodyPr lIns="91425" tIns="91425" rIns="91425" bIns="91425" anchor="ctr" anchorCtr="0">
            <a:noAutofit/>
          </a:bodyPr>
          <a:lstStyle/>
          <a:p>
            <a:pPr lvl="0" rtl="0">
              <a:spcBef>
                <a:spcPts val="0"/>
              </a:spcBef>
              <a:buNone/>
            </a:pPr>
            <a:r>
              <a:rPr lang="en" sz="4000"/>
              <a:t>Case Study</a:t>
            </a:r>
          </a:p>
        </p:txBody>
      </p:sp>
      <p:sp>
        <p:nvSpPr>
          <p:cNvPr id="283" name="Shape 283"/>
          <p:cNvSpPr txBox="1"/>
          <p:nvPr/>
        </p:nvSpPr>
        <p:spPr>
          <a:xfrm>
            <a:off x="6824150" y="6195000"/>
            <a:ext cx="2166900" cy="714000"/>
          </a:xfrm>
          <a:prstGeom prst="rect">
            <a:avLst/>
          </a:prstGeom>
          <a:noFill/>
          <a:ln>
            <a:noFill/>
          </a:ln>
        </p:spPr>
        <p:txBody>
          <a:bodyPr lIns="91425" tIns="91425" rIns="91425" bIns="91425" anchor="t" anchorCtr="0">
            <a:noAutofit/>
          </a:bodyPr>
          <a:lstStyle/>
          <a:p>
            <a:pPr marL="457200" lvl="0" indent="0" rtl="0">
              <a:spcBef>
                <a:spcPts val="480"/>
              </a:spcBef>
              <a:buNone/>
            </a:pPr>
            <a:endParaRPr sz="1600"/>
          </a:p>
        </p:txBody>
      </p:sp>
      <p:pic>
        <p:nvPicPr>
          <p:cNvPr id="284" name="Shape 284"/>
          <p:cNvPicPr preferRelativeResize="0"/>
          <p:nvPr/>
        </p:nvPicPr>
        <p:blipFill>
          <a:blip r:embed="rId3">
            <a:alphaModFix/>
          </a:blip>
          <a:stretch>
            <a:fillRect/>
          </a:stretch>
        </p:blipFill>
        <p:spPr>
          <a:xfrm>
            <a:off x="1669550" y="3525049"/>
            <a:ext cx="4462750" cy="3143449"/>
          </a:xfrm>
          <a:prstGeom prst="rect">
            <a:avLst/>
          </a:prstGeom>
          <a:noFill/>
          <a:ln>
            <a:noFill/>
          </a:ln>
        </p:spPr>
      </p:pic>
      <p:sp>
        <p:nvSpPr>
          <p:cNvPr id="285" name="Shape 285"/>
          <p:cNvSpPr txBox="1"/>
          <p:nvPr/>
        </p:nvSpPr>
        <p:spPr>
          <a:xfrm>
            <a:off x="561150" y="1938087"/>
            <a:ext cx="8021700" cy="790800"/>
          </a:xfrm>
          <a:prstGeom prst="rect">
            <a:avLst/>
          </a:prstGeom>
          <a:noFill/>
          <a:ln>
            <a:noFill/>
          </a:ln>
        </p:spPr>
        <p:txBody>
          <a:bodyPr lIns="91425" tIns="91425" rIns="91425" bIns="91425" anchor="ctr" anchorCtr="0">
            <a:noAutofit/>
          </a:bodyPr>
          <a:lstStyle/>
          <a:p>
            <a:pPr lvl="0" rtl="0">
              <a:spcBef>
                <a:spcPts val="600"/>
              </a:spcBef>
              <a:buNone/>
            </a:pPr>
            <a:r>
              <a:rPr lang="en" sz="2400">
                <a:solidFill>
                  <a:srgbClr val="2F3848"/>
                </a:solidFill>
                <a:latin typeface="Source Sans Pro"/>
                <a:ea typeface="Source Sans Pro"/>
                <a:cs typeface="Source Sans Pro"/>
                <a:sym typeface="Source Sans Pro"/>
              </a:rPr>
              <a:t>A couple has a female child with Tay-Sachs disease, and three unaffected children. Neither parent nor any of the biological grandparents of the affected child has had this disease. </a:t>
            </a:r>
          </a:p>
          <a:p>
            <a:pPr marL="457200" lvl="0" indent="-381000" rtl="0">
              <a:spcBef>
                <a:spcPts val="60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Dominant or recessive?</a:t>
            </a:r>
          </a:p>
          <a:p>
            <a:pPr marL="457200" lvl="0" indent="-381000" rtl="0">
              <a:spcBef>
                <a:spcPts val="60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Autosomal or X-linked?</a:t>
            </a:r>
          </a:p>
        </p:txBody>
      </p:sp>
      <p:sp>
        <p:nvSpPr>
          <p:cNvPr id="286" name="Shape 286"/>
          <p:cNvSpPr txBox="1"/>
          <p:nvPr/>
        </p:nvSpPr>
        <p:spPr>
          <a:xfrm>
            <a:off x="5680100" y="4986550"/>
            <a:ext cx="3703500" cy="3000000"/>
          </a:xfrm>
          <a:prstGeom prst="rect">
            <a:avLst/>
          </a:prstGeom>
          <a:noFill/>
          <a:ln>
            <a:noFill/>
          </a:ln>
        </p:spPr>
        <p:txBody>
          <a:bodyPr lIns="91425" tIns="91425" rIns="91425" bIns="91425" anchor="ctr" anchorCtr="0">
            <a:noAutofit/>
          </a:bodyPr>
          <a:lstStyle/>
          <a:p>
            <a:pPr marL="457200" lvl="0" indent="0" rtl="0">
              <a:spcBef>
                <a:spcPts val="480"/>
              </a:spcBef>
              <a:buNone/>
            </a:pPr>
            <a:r>
              <a:rPr lang="en" sz="1600">
                <a:solidFill>
                  <a:srgbClr val="2F3848"/>
                </a:solidFill>
                <a:latin typeface="Source Sans Pro"/>
                <a:ea typeface="Source Sans Pro"/>
                <a:cs typeface="Source Sans Pro"/>
                <a:sym typeface="Source Sans Pro"/>
              </a:rPr>
              <a:t>(The University of Arizona,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832475" y="168450"/>
            <a:ext cx="7951800" cy="973500"/>
          </a:xfrm>
          <a:prstGeom prst="rect">
            <a:avLst/>
          </a:prstGeom>
          <a:ln>
            <a:noFill/>
          </a:ln>
        </p:spPr>
        <p:txBody>
          <a:bodyPr lIns="91425" tIns="91425" rIns="91425" bIns="91425" anchor="ctr" anchorCtr="0">
            <a:noAutofit/>
          </a:bodyPr>
          <a:lstStyle/>
          <a:p>
            <a:pPr lvl="0" rtl="0">
              <a:spcBef>
                <a:spcPts val="0"/>
              </a:spcBef>
              <a:buNone/>
            </a:pPr>
            <a:r>
              <a:rPr lang="en" sz="4000"/>
              <a:t>Genetic Inheritance</a:t>
            </a:r>
          </a:p>
        </p:txBody>
      </p:sp>
      <p:sp>
        <p:nvSpPr>
          <p:cNvPr id="292" name="Shape 292"/>
          <p:cNvSpPr txBox="1"/>
          <p:nvPr/>
        </p:nvSpPr>
        <p:spPr>
          <a:xfrm>
            <a:off x="6824150" y="6195000"/>
            <a:ext cx="2166900" cy="714000"/>
          </a:xfrm>
          <a:prstGeom prst="rect">
            <a:avLst/>
          </a:prstGeom>
          <a:noFill/>
          <a:ln>
            <a:noFill/>
          </a:ln>
        </p:spPr>
        <p:txBody>
          <a:bodyPr lIns="91425" tIns="91425" rIns="91425" bIns="91425" anchor="t" anchorCtr="0">
            <a:noAutofit/>
          </a:bodyPr>
          <a:lstStyle/>
          <a:p>
            <a:pPr marL="457200" lvl="0" indent="0" rtl="0">
              <a:spcBef>
                <a:spcPts val="480"/>
              </a:spcBef>
              <a:buNone/>
            </a:pPr>
            <a:endParaRPr sz="1600"/>
          </a:p>
        </p:txBody>
      </p:sp>
      <p:pic>
        <p:nvPicPr>
          <p:cNvPr id="293" name="Shape 293"/>
          <p:cNvPicPr preferRelativeResize="0"/>
          <p:nvPr/>
        </p:nvPicPr>
        <p:blipFill>
          <a:blip r:embed="rId3">
            <a:alphaModFix/>
          </a:blip>
          <a:stretch>
            <a:fillRect/>
          </a:stretch>
        </p:blipFill>
        <p:spPr>
          <a:xfrm>
            <a:off x="2408950" y="1354625"/>
            <a:ext cx="4091224" cy="5277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ctrTitle" idx="4294967295"/>
          </p:nvPr>
        </p:nvSpPr>
        <p:spPr>
          <a:xfrm>
            <a:off x="685800" y="3101725"/>
            <a:ext cx="85980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PATHOPHYSIOLOGY</a:t>
            </a:r>
          </a:p>
        </p:txBody>
      </p:sp>
      <p:sp>
        <p:nvSpPr>
          <p:cNvPr id="299" name="Shape 299"/>
          <p:cNvSpPr txBox="1">
            <a:spLocks noGrp="1"/>
          </p:cNvSpPr>
          <p:nvPr>
            <p:ph type="subTitle" idx="4294967295"/>
          </p:nvPr>
        </p:nvSpPr>
        <p:spPr>
          <a:xfrm>
            <a:off x="685800" y="4396350"/>
            <a:ext cx="6731700" cy="1046400"/>
          </a:xfrm>
          <a:prstGeom prst="rect">
            <a:avLst/>
          </a:prstGeom>
        </p:spPr>
        <p:txBody>
          <a:bodyPr lIns="91425" tIns="91425" rIns="91425" bIns="91425" anchor="t" anchorCtr="0">
            <a:noAutofit/>
          </a:bodyPr>
          <a:lstStyle/>
          <a:p>
            <a:pPr lvl="0" rtl="0">
              <a:spcBef>
                <a:spcPts val="0"/>
              </a:spcBef>
              <a:buNone/>
            </a:pPr>
            <a:r>
              <a:rPr lang="en" sz="3000">
                <a:solidFill>
                  <a:srgbClr val="FFFFFF"/>
                </a:solidFill>
              </a:rPr>
              <a:t>Underlying Mechanisms of Disease</a:t>
            </a:r>
          </a:p>
        </p:txBody>
      </p:sp>
      <p:sp>
        <p:nvSpPr>
          <p:cNvPr id="300" name="Shape 300"/>
          <p:cNvSpPr/>
          <p:nvPr/>
        </p:nvSpPr>
        <p:spPr>
          <a:xfrm>
            <a:off x="927337" y="935475"/>
            <a:ext cx="2399400" cy="1921200"/>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01" name="Shape 301"/>
          <p:cNvGrpSpPr/>
          <p:nvPr/>
        </p:nvGrpSpPr>
        <p:grpSpPr>
          <a:xfrm>
            <a:off x="1281047" y="1289625"/>
            <a:ext cx="1539600" cy="1212887"/>
            <a:chOff x="5241175" y="4959100"/>
            <a:chExt cx="539775" cy="517775"/>
          </a:xfrm>
        </p:grpSpPr>
        <p:sp>
          <p:nvSpPr>
            <p:cNvPr id="302" name="Shape 30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rtl="0">
              <a:spcBef>
                <a:spcPts val="0"/>
              </a:spcBef>
              <a:buNone/>
            </a:pPr>
            <a:r>
              <a:rPr lang="en" sz="4000"/>
              <a:t>Neurophysiology </a:t>
            </a:r>
          </a:p>
        </p:txBody>
      </p:sp>
      <p:sp>
        <p:nvSpPr>
          <p:cNvPr id="313" name="Shape 313"/>
          <p:cNvSpPr txBox="1">
            <a:spLocks noGrp="1"/>
          </p:cNvSpPr>
          <p:nvPr>
            <p:ph type="body" idx="1"/>
          </p:nvPr>
        </p:nvSpPr>
        <p:spPr>
          <a:xfrm>
            <a:off x="753150" y="1600200"/>
            <a:ext cx="3733500" cy="1776300"/>
          </a:xfrm>
          <a:prstGeom prst="rect">
            <a:avLst/>
          </a:prstGeom>
          <a:noFill/>
        </p:spPr>
        <p:txBody>
          <a:bodyPr lIns="91425" tIns="91425" rIns="91425" bIns="91425" anchor="t" anchorCtr="0">
            <a:noAutofit/>
          </a:bodyPr>
          <a:lstStyle/>
          <a:p>
            <a:pPr marL="457200" lvl="0" indent="-228600" rtl="0">
              <a:spcBef>
                <a:spcPts val="0"/>
              </a:spcBef>
            </a:pPr>
            <a:r>
              <a:rPr lang="en"/>
              <a:t>Central Nervous System  </a:t>
            </a:r>
          </a:p>
          <a:p>
            <a:pPr marL="914400" lvl="1" indent="-228600" rtl="0">
              <a:spcBef>
                <a:spcPts val="0"/>
              </a:spcBef>
              <a:buChar char="○"/>
            </a:pPr>
            <a:r>
              <a:rPr lang="en"/>
              <a:t>Brain &amp; Spinal Cord</a:t>
            </a:r>
          </a:p>
        </p:txBody>
      </p:sp>
      <p:pic>
        <p:nvPicPr>
          <p:cNvPr id="314" name="Shape 314"/>
          <p:cNvPicPr preferRelativeResize="0"/>
          <p:nvPr/>
        </p:nvPicPr>
        <p:blipFill>
          <a:blip r:embed="rId3">
            <a:alphaModFix/>
          </a:blip>
          <a:stretch>
            <a:fillRect/>
          </a:stretch>
        </p:blipFill>
        <p:spPr>
          <a:xfrm>
            <a:off x="4736137" y="1600200"/>
            <a:ext cx="4048125" cy="2857500"/>
          </a:xfrm>
          <a:prstGeom prst="rect">
            <a:avLst/>
          </a:prstGeom>
          <a:noFill/>
          <a:ln>
            <a:noFill/>
          </a:ln>
        </p:spPr>
      </p:pic>
      <p:pic>
        <p:nvPicPr>
          <p:cNvPr id="315" name="Shape 315"/>
          <p:cNvPicPr preferRelativeResize="0"/>
          <p:nvPr/>
        </p:nvPicPr>
        <p:blipFill>
          <a:blip r:embed="rId4">
            <a:alphaModFix/>
          </a:blip>
          <a:stretch>
            <a:fillRect/>
          </a:stretch>
        </p:blipFill>
        <p:spPr>
          <a:xfrm>
            <a:off x="4736150" y="4611147"/>
            <a:ext cx="4048124" cy="1636310"/>
          </a:xfrm>
          <a:prstGeom prst="rect">
            <a:avLst/>
          </a:prstGeom>
          <a:noFill/>
          <a:ln>
            <a:noFill/>
          </a:ln>
        </p:spPr>
      </p:pic>
      <p:sp>
        <p:nvSpPr>
          <p:cNvPr id="316" name="Shape 316"/>
          <p:cNvSpPr txBox="1"/>
          <p:nvPr/>
        </p:nvSpPr>
        <p:spPr>
          <a:xfrm>
            <a:off x="753150" y="3264000"/>
            <a:ext cx="3733500" cy="37464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Gangliosides</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Plasma Membrane</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Cell-cell recognition, adhesion and signal transduction</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GM2 gangliosides</a:t>
            </a:r>
          </a:p>
        </p:txBody>
      </p:sp>
      <p:sp>
        <p:nvSpPr>
          <p:cNvPr id="317" name="Shape 317"/>
          <p:cNvSpPr txBox="1"/>
          <p:nvPr/>
        </p:nvSpPr>
        <p:spPr>
          <a:xfrm>
            <a:off x="3656475" y="4986550"/>
            <a:ext cx="6108000" cy="3000000"/>
          </a:xfrm>
          <a:prstGeom prst="rect">
            <a:avLst/>
          </a:prstGeom>
          <a:noFill/>
          <a:ln>
            <a:noFill/>
          </a:ln>
        </p:spPr>
        <p:txBody>
          <a:bodyPr lIns="91425" tIns="91425" rIns="91425" bIns="91425" anchor="ctr" anchorCtr="0">
            <a:noAutofit/>
          </a:bodyPr>
          <a:lstStyle/>
          <a:p>
            <a:pPr marL="0" lvl="0" indent="0" rtl="0">
              <a:spcBef>
                <a:spcPts val="480"/>
              </a:spcBef>
              <a:buNone/>
            </a:pPr>
            <a:r>
              <a:rPr lang="en" sz="1600">
                <a:solidFill>
                  <a:srgbClr val="2F3848"/>
                </a:solidFill>
                <a:latin typeface="Source Sans Pro"/>
                <a:ea typeface="Source Sans Pro"/>
                <a:cs typeface="Source Sans Pro"/>
                <a:sym typeface="Source Sans Pro"/>
              </a:rPr>
              <a:t>(Yu, Tsai, Ariga, &amp; Yanagisawa, 2013) (Sandhoff &amp; Harzer,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par>
                                <p:cTn id="8" presetID="10" presetClass="entr" presetSubtype="0"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Effect transition="in" filter="fade">
                                      <p:cBhvr>
                                        <p:cTn id="10" dur="1000"/>
                                        <p:tgtEl>
                                          <p:spTgt spid="314"/>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1000"/>
                                        <p:tgtEl>
                                          <p:spTgt spid="3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6"/>
                                        </p:tgtEl>
                                        <p:attrNameLst>
                                          <p:attrName>style.visibility</p:attrName>
                                        </p:attrNameLst>
                                      </p:cBhvr>
                                      <p:to>
                                        <p:strVal val="visible"/>
                                      </p:to>
                                    </p:set>
                                    <p:animEffect transition="in" filter="fade">
                                      <p:cBhvr>
                                        <p:cTn id="18" dur="1000"/>
                                        <p:tgtEl>
                                          <p:spTgt spid="316"/>
                                        </p:tgtEl>
                                      </p:cBhvr>
                                    </p:animEffect>
                                  </p:childTnLst>
                                </p:cTn>
                              </p:par>
                              <p:par>
                                <p:cTn id="19" presetID="10" presetClass="entr" presetSubtype="0" fill="hold" nodeType="withEffect">
                                  <p:stCondLst>
                                    <p:cond delay="0"/>
                                  </p:stCondLst>
                                  <p:childTnLst>
                                    <p:set>
                                      <p:cBhvr>
                                        <p:cTn id="20" dur="1" fill="hold">
                                          <p:stCondLst>
                                            <p:cond delay="0"/>
                                          </p:stCondLst>
                                        </p:cTn>
                                        <p:tgtEl>
                                          <p:spTgt spid="315"/>
                                        </p:tgtEl>
                                        <p:attrNameLst>
                                          <p:attrName>style.visibility</p:attrName>
                                        </p:attrNameLst>
                                      </p:cBhvr>
                                      <p:to>
                                        <p:strVal val="visible"/>
                                      </p:to>
                                    </p:set>
                                    <p:animEffect transition="in" filter="fade">
                                      <p:cBhvr>
                                        <p:cTn id="21"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rtl="0">
              <a:spcBef>
                <a:spcPts val="0"/>
              </a:spcBef>
              <a:buNone/>
            </a:pPr>
            <a:r>
              <a:rPr lang="en" sz="4000" i="1"/>
              <a:t>HEXA</a:t>
            </a:r>
            <a:r>
              <a:rPr lang="en" sz="4000"/>
              <a:t> Gene</a:t>
            </a:r>
          </a:p>
        </p:txBody>
      </p:sp>
      <p:pic>
        <p:nvPicPr>
          <p:cNvPr id="323" name="Shape 323"/>
          <p:cNvPicPr preferRelativeResize="0"/>
          <p:nvPr/>
        </p:nvPicPr>
        <p:blipFill>
          <a:blip r:embed="rId3">
            <a:alphaModFix/>
          </a:blip>
          <a:stretch>
            <a:fillRect/>
          </a:stretch>
        </p:blipFill>
        <p:spPr>
          <a:xfrm>
            <a:off x="981750" y="1507525"/>
            <a:ext cx="2209800" cy="4848225"/>
          </a:xfrm>
          <a:prstGeom prst="rect">
            <a:avLst/>
          </a:prstGeom>
          <a:noFill/>
          <a:ln>
            <a:noFill/>
          </a:ln>
        </p:spPr>
      </p:pic>
      <p:sp>
        <p:nvSpPr>
          <p:cNvPr id="324" name="Shape 324"/>
          <p:cNvSpPr txBox="1">
            <a:spLocks noGrp="1"/>
          </p:cNvSpPr>
          <p:nvPr>
            <p:ph type="body" idx="1"/>
          </p:nvPr>
        </p:nvSpPr>
        <p:spPr>
          <a:xfrm>
            <a:off x="3903300" y="1714500"/>
            <a:ext cx="4487700" cy="1494600"/>
          </a:xfrm>
          <a:prstGeom prst="rect">
            <a:avLst/>
          </a:prstGeom>
        </p:spPr>
        <p:txBody>
          <a:bodyPr lIns="91425" tIns="91425" rIns="91425" bIns="91425" anchor="t" anchorCtr="0">
            <a:noAutofit/>
          </a:bodyPr>
          <a:lstStyle/>
          <a:p>
            <a:pPr lvl="0" algn="ctr">
              <a:spcBef>
                <a:spcPts val="0"/>
              </a:spcBef>
              <a:buNone/>
            </a:pPr>
            <a:r>
              <a:rPr lang="en"/>
              <a:t>Chromosome 15</a:t>
            </a:r>
          </a:p>
          <a:p>
            <a:pPr lvl="0" algn="ctr" rtl="0">
              <a:spcBef>
                <a:spcPts val="0"/>
              </a:spcBef>
              <a:buNone/>
            </a:pPr>
            <a:r>
              <a:rPr lang="en" b="1">
                <a:solidFill>
                  <a:srgbClr val="F05768"/>
                </a:solidFill>
              </a:rPr>
              <a:t>15q24.1</a:t>
            </a:r>
          </a:p>
        </p:txBody>
      </p:sp>
      <p:sp>
        <p:nvSpPr>
          <p:cNvPr id="325" name="Shape 325"/>
          <p:cNvSpPr txBox="1">
            <a:spLocks noGrp="1"/>
          </p:cNvSpPr>
          <p:nvPr>
            <p:ph type="body" idx="1"/>
          </p:nvPr>
        </p:nvSpPr>
        <p:spPr>
          <a:xfrm>
            <a:off x="3903300" y="3781650"/>
            <a:ext cx="4487700" cy="1494600"/>
          </a:xfrm>
          <a:prstGeom prst="rect">
            <a:avLst/>
          </a:prstGeom>
        </p:spPr>
        <p:txBody>
          <a:bodyPr lIns="91425" tIns="91425" rIns="91425" bIns="91425" anchor="t" anchorCtr="0">
            <a:noAutofit/>
          </a:bodyPr>
          <a:lstStyle/>
          <a:p>
            <a:pPr lvl="0" algn="ctr" rtl="0">
              <a:spcBef>
                <a:spcPts val="0"/>
              </a:spcBef>
              <a:buNone/>
            </a:pPr>
            <a:r>
              <a:rPr lang="en"/>
              <a:t>Encodes</a:t>
            </a:r>
          </a:p>
          <a:p>
            <a:pPr lvl="0" algn="ctr" rtl="0">
              <a:spcBef>
                <a:spcPts val="0"/>
              </a:spcBef>
              <a:buNone/>
            </a:pPr>
            <a:r>
              <a:rPr lang="en" b="1">
                <a:solidFill>
                  <a:srgbClr val="F05768"/>
                </a:solidFill>
              </a:rPr>
              <a:t>β Hexosaminidase A</a:t>
            </a:r>
          </a:p>
        </p:txBody>
      </p:sp>
      <p:sp>
        <p:nvSpPr>
          <p:cNvPr id="326" name="Shape 326"/>
          <p:cNvSpPr/>
          <p:nvPr/>
        </p:nvSpPr>
        <p:spPr>
          <a:xfrm>
            <a:off x="819550" y="4900125"/>
            <a:ext cx="2612400" cy="48300"/>
          </a:xfrm>
          <a:prstGeom prst="rect">
            <a:avLst/>
          </a:prstGeom>
          <a:solidFill>
            <a:srgbClr val="E25161"/>
          </a:solidFill>
          <a:ln w="9525" cap="flat" cmpd="sng">
            <a:solidFill>
              <a:srgbClr val="E2516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txBox="1"/>
          <p:nvPr/>
        </p:nvSpPr>
        <p:spPr>
          <a:xfrm>
            <a:off x="2894475" y="4986550"/>
            <a:ext cx="6108000" cy="30000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600">
                <a:solidFill>
                  <a:srgbClr val="2F3848"/>
                </a:solidFill>
                <a:latin typeface="Source Sans Pro"/>
                <a:ea typeface="Source Sans Pro"/>
                <a:cs typeface="Source Sans Pro"/>
                <a:sym typeface="Source Sans Pro"/>
              </a:rPr>
              <a:t>(Neudorfer et al., 2005)</a:t>
            </a:r>
          </a:p>
        </p:txBody>
      </p:sp>
      <p:sp>
        <p:nvSpPr>
          <p:cNvPr id="328" name="Shape 328"/>
          <p:cNvSpPr txBox="1"/>
          <p:nvPr/>
        </p:nvSpPr>
        <p:spPr>
          <a:xfrm>
            <a:off x="-2904650" y="4823925"/>
            <a:ext cx="6108000" cy="30000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(Genetics Home Reference,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par>
                                <p:cTn id="8" presetID="10" presetClass="entr" presetSubtype="0" fill="hold" nodeType="with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fade">
                                      <p:cBhvr>
                                        <p:cTn id="10" dur="1000"/>
                                        <p:tgtEl>
                                          <p:spTgt spid="3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
                                        </p:tgtEl>
                                        <p:attrNameLst>
                                          <p:attrName>style.visibility</p:attrName>
                                        </p:attrNameLst>
                                      </p:cBhvr>
                                      <p:to>
                                        <p:strVal val="visible"/>
                                      </p:to>
                                    </p:set>
                                    <p:animEffect transition="in" filter="fade">
                                      <p:cBhvr>
                                        <p:cTn id="15" dur="1000"/>
                                        <p:tgtEl>
                                          <p:spTgt spid="327"/>
                                        </p:tgtEl>
                                      </p:cBhvr>
                                    </p:animEffect>
                                  </p:childTnLst>
                                </p:cTn>
                              </p:par>
                              <p:par>
                                <p:cTn id="16" presetID="10" presetClass="entr" presetSubtype="0" fill="hold" nodeType="withEffect">
                                  <p:stCondLst>
                                    <p:cond delay="0"/>
                                  </p:stCondLst>
                                  <p:childTnLst>
                                    <p:set>
                                      <p:cBhvr>
                                        <p:cTn id="17" dur="1" fill="hold">
                                          <p:stCondLst>
                                            <p:cond delay="0"/>
                                          </p:stCondLst>
                                        </p:cTn>
                                        <p:tgtEl>
                                          <p:spTgt spid="326"/>
                                        </p:tgtEl>
                                        <p:attrNameLst>
                                          <p:attrName>style.visibility</p:attrName>
                                        </p:attrNameLst>
                                      </p:cBhvr>
                                      <p:to>
                                        <p:strVal val="visible"/>
                                      </p:to>
                                    </p:set>
                                    <p:animEffect transition="in" filter="fade">
                                      <p:cBhvr>
                                        <p:cTn id="18" dur="1000"/>
                                        <p:tgtEl>
                                          <p:spTgt spid="326"/>
                                        </p:tgtEl>
                                      </p:cBhvr>
                                    </p:animEffect>
                                  </p:childTnLst>
                                </p:cTn>
                              </p:par>
                              <p:par>
                                <p:cTn id="19" presetID="10" presetClass="entr" presetSubtype="0" fill="hold" nodeType="withEffect">
                                  <p:stCondLst>
                                    <p:cond delay="0"/>
                                  </p:stCondLst>
                                  <p:childTnLst>
                                    <p:set>
                                      <p:cBhvr>
                                        <p:cTn id="20" dur="1" fill="hold">
                                          <p:stCondLst>
                                            <p:cond delay="0"/>
                                          </p:stCondLst>
                                        </p:cTn>
                                        <p:tgtEl>
                                          <p:spTgt spid="324"/>
                                        </p:tgtEl>
                                        <p:attrNameLst>
                                          <p:attrName>style.visibility</p:attrName>
                                        </p:attrNameLst>
                                      </p:cBhvr>
                                      <p:to>
                                        <p:strVal val="visible"/>
                                      </p:to>
                                    </p:set>
                                    <p:animEffect transition="in" filter="fade">
                                      <p:cBhvr>
                                        <p:cTn id="21" dur="1000"/>
                                        <p:tgtEl>
                                          <p:spTgt spid="3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5"/>
                                        </p:tgtEl>
                                        <p:attrNameLst>
                                          <p:attrName>style.visibility</p:attrName>
                                        </p:attrNameLst>
                                      </p:cBhvr>
                                      <p:to>
                                        <p:strVal val="visible"/>
                                      </p:to>
                                    </p:set>
                                    <p:animEffect transition="in" filter="fade">
                                      <p:cBhvr>
                                        <p:cTn id="26"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rtl="0">
              <a:spcBef>
                <a:spcPts val="0"/>
              </a:spcBef>
              <a:buNone/>
            </a:pPr>
            <a:r>
              <a:rPr lang="en" sz="4000"/>
              <a:t>Beta Hexosaminidase A</a:t>
            </a:r>
          </a:p>
        </p:txBody>
      </p:sp>
      <p:sp>
        <p:nvSpPr>
          <p:cNvPr id="334" name="Shape 334"/>
          <p:cNvSpPr txBox="1">
            <a:spLocks noGrp="1"/>
          </p:cNvSpPr>
          <p:nvPr>
            <p:ph type="body" idx="1"/>
          </p:nvPr>
        </p:nvSpPr>
        <p:spPr>
          <a:xfrm>
            <a:off x="753150" y="3683050"/>
            <a:ext cx="3834300" cy="1455900"/>
          </a:xfrm>
          <a:prstGeom prst="rect">
            <a:avLst/>
          </a:prstGeom>
        </p:spPr>
        <p:txBody>
          <a:bodyPr lIns="91425" tIns="91425" rIns="91425" bIns="91425" anchor="t" anchorCtr="0">
            <a:noAutofit/>
          </a:bodyPr>
          <a:lstStyle/>
          <a:p>
            <a:pPr marL="457200" lvl="0" indent="-228600" rtl="0">
              <a:spcBef>
                <a:spcPts val="0"/>
              </a:spcBef>
            </a:pPr>
            <a:r>
              <a:rPr lang="en"/>
              <a:t>Two subunits</a:t>
            </a:r>
          </a:p>
          <a:p>
            <a:pPr marL="914400" lvl="1" indent="-228600" rtl="0">
              <a:spcBef>
                <a:spcPts val="600"/>
              </a:spcBef>
              <a:buClr>
                <a:srgbClr val="434343"/>
              </a:buClr>
              <a:buChar char="○"/>
            </a:pPr>
            <a:r>
              <a:rPr lang="en">
                <a:solidFill>
                  <a:srgbClr val="434343"/>
                </a:solidFill>
              </a:rPr>
              <a:t>α/β heterodimer</a:t>
            </a:r>
          </a:p>
        </p:txBody>
      </p:sp>
      <p:pic>
        <p:nvPicPr>
          <p:cNvPr id="335" name="Shape 335"/>
          <p:cNvPicPr preferRelativeResize="0"/>
          <p:nvPr/>
        </p:nvPicPr>
        <p:blipFill>
          <a:blip r:embed="rId3">
            <a:alphaModFix/>
          </a:blip>
          <a:stretch>
            <a:fillRect/>
          </a:stretch>
        </p:blipFill>
        <p:spPr>
          <a:xfrm>
            <a:off x="4374447" y="2438397"/>
            <a:ext cx="4409825" cy="2428784"/>
          </a:xfrm>
          <a:prstGeom prst="rect">
            <a:avLst/>
          </a:prstGeom>
          <a:noFill/>
          <a:ln>
            <a:noFill/>
          </a:ln>
        </p:spPr>
      </p:pic>
      <p:sp>
        <p:nvSpPr>
          <p:cNvPr id="336" name="Shape 336"/>
          <p:cNvSpPr txBox="1"/>
          <p:nvPr/>
        </p:nvSpPr>
        <p:spPr>
          <a:xfrm>
            <a:off x="5851475" y="4033000"/>
            <a:ext cx="3027900" cy="19539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(Pymol,  2009)</a:t>
            </a:r>
          </a:p>
        </p:txBody>
      </p:sp>
      <p:sp>
        <p:nvSpPr>
          <p:cNvPr id="337" name="Shape 337"/>
          <p:cNvSpPr txBox="1"/>
          <p:nvPr/>
        </p:nvSpPr>
        <p:spPr>
          <a:xfrm>
            <a:off x="5104275" y="4986550"/>
            <a:ext cx="6108000" cy="3000000"/>
          </a:xfrm>
          <a:prstGeom prst="rect">
            <a:avLst/>
          </a:prstGeom>
          <a:noFill/>
          <a:ln>
            <a:noFill/>
          </a:ln>
        </p:spPr>
        <p:txBody>
          <a:bodyPr lIns="91425" tIns="91425" rIns="91425" bIns="91425" anchor="ctr" anchorCtr="0">
            <a:noAutofit/>
          </a:bodyPr>
          <a:lstStyle/>
          <a:p>
            <a:pPr marL="0" lvl="0" indent="0" rtl="0">
              <a:spcBef>
                <a:spcPts val="480"/>
              </a:spcBef>
              <a:buNone/>
            </a:pPr>
            <a:r>
              <a:rPr lang="en" sz="1600">
                <a:solidFill>
                  <a:srgbClr val="2F3848"/>
                </a:solidFill>
                <a:latin typeface="Source Sans Pro"/>
                <a:ea typeface="Source Sans Pro"/>
                <a:cs typeface="Source Sans Pro"/>
                <a:sym typeface="Source Sans Pro"/>
              </a:rPr>
              <a:t> (Sandhoff &amp; Harzer, 2013) (Myerowitz, 1997)</a:t>
            </a:r>
          </a:p>
        </p:txBody>
      </p:sp>
      <p:sp>
        <p:nvSpPr>
          <p:cNvPr id="338" name="Shape 338"/>
          <p:cNvSpPr txBox="1"/>
          <p:nvPr/>
        </p:nvSpPr>
        <p:spPr>
          <a:xfrm>
            <a:off x="829350" y="1576737"/>
            <a:ext cx="3834300" cy="19539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Lysosomal Enzyme</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Degrades GM2 gangliosides</a:t>
            </a:r>
          </a:p>
        </p:txBody>
      </p:sp>
      <p:sp>
        <p:nvSpPr>
          <p:cNvPr id="339" name="Shape 339"/>
          <p:cNvSpPr txBox="1"/>
          <p:nvPr/>
        </p:nvSpPr>
        <p:spPr>
          <a:xfrm>
            <a:off x="753150" y="5175850"/>
            <a:ext cx="3834300" cy="973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Tay-Sachs Disease</a:t>
            </a:r>
          </a:p>
          <a:p>
            <a:pPr marL="914400" lvl="1" indent="-381000" rtl="0">
              <a:spcBef>
                <a:spcPts val="600"/>
              </a:spcBef>
              <a:buClr>
                <a:srgbClr val="434343"/>
              </a:buClr>
              <a:buSzPct val="100000"/>
              <a:buFont typeface="Source Sans Pro"/>
              <a:buChar char="○"/>
            </a:pPr>
            <a:r>
              <a:rPr lang="en" sz="2400">
                <a:solidFill>
                  <a:srgbClr val="434343"/>
                </a:solidFill>
                <a:latin typeface="Source Sans Pro"/>
                <a:ea typeface="Source Sans Pro"/>
                <a:cs typeface="Source Sans Pro"/>
                <a:sym typeface="Source Sans Pro"/>
              </a:rPr>
              <a:t>α - subunit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1000"/>
                                        <p:tgtEl>
                                          <p:spTgt spid="335"/>
                                        </p:tgtEl>
                                      </p:cBhvr>
                                    </p:animEffect>
                                  </p:childTnLst>
                                </p:cTn>
                              </p:par>
                              <p:par>
                                <p:cTn id="11" presetID="10" presetClass="entr" presetSubtype="0" fill="hold" nodeType="with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fade">
                                      <p:cBhvr>
                                        <p:cTn id="13" dur="1000"/>
                                        <p:tgtEl>
                                          <p:spTgt spid="336"/>
                                        </p:tgtEl>
                                      </p:cBhvr>
                                    </p:animEffect>
                                  </p:childTnLst>
                                </p:cTn>
                              </p:par>
                              <p:par>
                                <p:cTn id="14" presetID="10" presetClass="entr" presetSubtype="0"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1000"/>
                                        <p:tgtEl>
                                          <p:spTgt spid="3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4"/>
                                        </p:tgtEl>
                                        <p:attrNameLst>
                                          <p:attrName>style.visibility</p:attrName>
                                        </p:attrNameLst>
                                      </p:cBhvr>
                                      <p:to>
                                        <p:strVal val="visible"/>
                                      </p:to>
                                    </p:set>
                                    <p:animEffect transition="in" filter="fade">
                                      <p:cBhvr>
                                        <p:cTn id="21" dur="1000"/>
                                        <p:tgtEl>
                                          <p:spTgt spid="3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9"/>
                                        </p:tgtEl>
                                        <p:attrNameLst>
                                          <p:attrName>style.visibility</p:attrName>
                                        </p:attrNameLst>
                                      </p:cBhvr>
                                      <p:to>
                                        <p:strVal val="visible"/>
                                      </p:to>
                                    </p:set>
                                    <p:animEffect transition="in" filter="fade">
                                      <p:cBhvr>
                                        <p:cTn id="26"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Cellular Pathway </a:t>
            </a:r>
          </a:p>
        </p:txBody>
      </p:sp>
      <p:sp>
        <p:nvSpPr>
          <p:cNvPr id="345" name="Shape 345"/>
          <p:cNvSpPr txBox="1"/>
          <p:nvPr/>
        </p:nvSpPr>
        <p:spPr>
          <a:xfrm>
            <a:off x="7390275" y="4986550"/>
            <a:ext cx="6108000" cy="3000000"/>
          </a:xfrm>
          <a:prstGeom prst="rect">
            <a:avLst/>
          </a:prstGeom>
          <a:noFill/>
          <a:ln>
            <a:noFill/>
          </a:ln>
        </p:spPr>
        <p:txBody>
          <a:bodyPr lIns="91425" tIns="91425" rIns="91425" bIns="91425" anchor="ctr" anchorCtr="0">
            <a:noAutofit/>
          </a:bodyPr>
          <a:lstStyle/>
          <a:p>
            <a:pPr marL="0" lvl="0" indent="0" rtl="0">
              <a:spcBef>
                <a:spcPts val="480"/>
              </a:spcBef>
              <a:buNone/>
            </a:pPr>
            <a:r>
              <a:rPr lang="en" sz="1600">
                <a:solidFill>
                  <a:srgbClr val="2F3848"/>
                </a:solidFill>
                <a:latin typeface="Source Sans Pro"/>
                <a:ea typeface="Source Sans Pro"/>
                <a:cs typeface="Source Sans Pro"/>
                <a:sym typeface="Source Sans Pro"/>
              </a:rPr>
              <a:t> (Sandhoff, 2013)</a:t>
            </a:r>
          </a:p>
        </p:txBody>
      </p:sp>
      <p:pic>
        <p:nvPicPr>
          <p:cNvPr id="346" name="Shape 346"/>
          <p:cNvPicPr preferRelativeResize="0"/>
          <p:nvPr/>
        </p:nvPicPr>
        <p:blipFill>
          <a:blip r:embed="rId3">
            <a:alphaModFix/>
          </a:blip>
          <a:stretch>
            <a:fillRect/>
          </a:stretch>
        </p:blipFill>
        <p:spPr>
          <a:xfrm>
            <a:off x="734475" y="1652575"/>
            <a:ext cx="4008575" cy="4619625"/>
          </a:xfrm>
          <a:prstGeom prst="rect">
            <a:avLst/>
          </a:prstGeom>
          <a:noFill/>
          <a:ln>
            <a:noFill/>
          </a:ln>
        </p:spPr>
      </p:pic>
      <p:pic>
        <p:nvPicPr>
          <p:cNvPr id="347" name="Shape 347"/>
          <p:cNvPicPr preferRelativeResize="0"/>
          <p:nvPr/>
        </p:nvPicPr>
        <p:blipFill>
          <a:blip r:embed="rId4">
            <a:alphaModFix/>
          </a:blip>
          <a:stretch>
            <a:fillRect/>
          </a:stretch>
        </p:blipFill>
        <p:spPr>
          <a:xfrm>
            <a:off x="4947803" y="1652574"/>
            <a:ext cx="3319566" cy="46196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par>
                                <p:cTn id="8" presetID="10" presetClass="entr" presetSubtype="0" fill="hold" nodeType="withEffect">
                                  <p:stCondLst>
                                    <p:cond delay="0"/>
                                  </p:stCondLst>
                                  <p:childTnLst>
                                    <p:set>
                                      <p:cBhvr>
                                        <p:cTn id="9" dur="1" fill="hold">
                                          <p:stCondLst>
                                            <p:cond delay="0"/>
                                          </p:stCondLst>
                                        </p:cTn>
                                        <p:tgtEl>
                                          <p:spTgt spid="345"/>
                                        </p:tgtEl>
                                        <p:attrNameLst>
                                          <p:attrName>style.visibility</p:attrName>
                                        </p:attrNameLst>
                                      </p:cBhvr>
                                      <p:to>
                                        <p:strVal val="visible"/>
                                      </p:to>
                                    </p:set>
                                    <p:animEffect transition="in" filter="fade">
                                      <p:cBhvr>
                                        <p:cTn id="10" dur="1000"/>
                                        <p:tgtEl>
                                          <p:spTgt spid="3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7"/>
                                        </p:tgtEl>
                                        <p:attrNameLst>
                                          <p:attrName>style.visibility</p:attrName>
                                        </p:attrNameLst>
                                      </p:cBhvr>
                                      <p:to>
                                        <p:strVal val="visible"/>
                                      </p:to>
                                    </p:set>
                                    <p:animEffect transition="in" filter="fade">
                                      <p:cBhvr>
                                        <p:cTn id="15" dur="1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Mutation</a:t>
            </a:r>
          </a:p>
        </p:txBody>
      </p:sp>
      <p:pic>
        <p:nvPicPr>
          <p:cNvPr id="353" name="Shape 353"/>
          <p:cNvPicPr preferRelativeResize="0"/>
          <p:nvPr/>
        </p:nvPicPr>
        <p:blipFill rotWithShape="1">
          <a:blip r:embed="rId3">
            <a:alphaModFix/>
          </a:blip>
          <a:srcRect b="39459"/>
          <a:stretch/>
        </p:blipFill>
        <p:spPr>
          <a:xfrm>
            <a:off x="6596213" y="2884225"/>
            <a:ext cx="2305124" cy="2972560"/>
          </a:xfrm>
          <a:prstGeom prst="rect">
            <a:avLst/>
          </a:prstGeom>
          <a:noFill/>
          <a:ln>
            <a:noFill/>
          </a:ln>
        </p:spPr>
      </p:pic>
      <p:sp>
        <p:nvSpPr>
          <p:cNvPr id="354" name="Shape 354"/>
          <p:cNvSpPr txBox="1">
            <a:spLocks noGrp="1"/>
          </p:cNvSpPr>
          <p:nvPr>
            <p:ph type="body" idx="1"/>
          </p:nvPr>
        </p:nvSpPr>
        <p:spPr>
          <a:xfrm>
            <a:off x="832475" y="1449600"/>
            <a:ext cx="6018300" cy="1776300"/>
          </a:xfrm>
          <a:prstGeom prst="rect">
            <a:avLst/>
          </a:prstGeom>
          <a:noFill/>
        </p:spPr>
        <p:txBody>
          <a:bodyPr lIns="91425" tIns="91425" rIns="91425" bIns="91425" anchor="t" anchorCtr="0">
            <a:noAutofit/>
          </a:bodyPr>
          <a:lstStyle/>
          <a:p>
            <a:pPr marL="457200" lvl="0" indent="-228600" rtl="0">
              <a:spcBef>
                <a:spcPts val="0"/>
              </a:spcBef>
            </a:pPr>
            <a:r>
              <a:rPr lang="en"/>
              <a:t>Single Point Mutation</a:t>
            </a:r>
          </a:p>
          <a:p>
            <a:pPr marL="914400" lvl="1" indent="-228600" rtl="0">
              <a:spcBef>
                <a:spcPts val="0"/>
              </a:spcBef>
              <a:buChar char="○"/>
            </a:pPr>
            <a:r>
              <a:rPr lang="en"/>
              <a:t>Affect Lysosomal Catalytic Activity</a:t>
            </a:r>
          </a:p>
        </p:txBody>
      </p:sp>
      <p:sp>
        <p:nvSpPr>
          <p:cNvPr id="355" name="Shape 355"/>
          <p:cNvSpPr txBox="1"/>
          <p:nvPr/>
        </p:nvSpPr>
        <p:spPr>
          <a:xfrm>
            <a:off x="7243550" y="4986550"/>
            <a:ext cx="6108000" cy="3000000"/>
          </a:xfrm>
          <a:prstGeom prst="rect">
            <a:avLst/>
          </a:prstGeom>
          <a:noFill/>
          <a:ln>
            <a:noFill/>
          </a:ln>
        </p:spPr>
        <p:txBody>
          <a:bodyPr lIns="91425" tIns="91425" rIns="91425" bIns="91425" anchor="ctr" anchorCtr="0">
            <a:noAutofit/>
          </a:bodyPr>
          <a:lstStyle/>
          <a:p>
            <a:pPr marL="0" lvl="0" indent="0" rtl="0">
              <a:spcBef>
                <a:spcPts val="480"/>
              </a:spcBef>
              <a:buNone/>
            </a:pPr>
            <a:r>
              <a:rPr lang="en" sz="1600">
                <a:solidFill>
                  <a:srgbClr val="2F3848"/>
                </a:solidFill>
                <a:latin typeface="Source Sans Pro"/>
                <a:ea typeface="Source Sans Pro"/>
                <a:cs typeface="Source Sans Pro"/>
                <a:sym typeface="Source Sans Pro"/>
              </a:rPr>
              <a:t> (Myerowitz, 1997)</a:t>
            </a:r>
          </a:p>
        </p:txBody>
      </p:sp>
      <p:sp>
        <p:nvSpPr>
          <p:cNvPr id="356" name="Shape 356"/>
          <p:cNvSpPr txBox="1"/>
          <p:nvPr/>
        </p:nvSpPr>
        <p:spPr>
          <a:xfrm>
            <a:off x="6192675" y="5021328"/>
            <a:ext cx="2802300" cy="1835399"/>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(Chavany &amp; Jendoubi,  1998)</a:t>
            </a:r>
          </a:p>
        </p:txBody>
      </p:sp>
      <p:pic>
        <p:nvPicPr>
          <p:cNvPr id="357" name="Shape 357"/>
          <p:cNvPicPr preferRelativeResize="0"/>
          <p:nvPr/>
        </p:nvPicPr>
        <p:blipFill>
          <a:blip r:embed="rId4">
            <a:alphaModFix/>
          </a:blip>
          <a:stretch>
            <a:fillRect/>
          </a:stretch>
        </p:blipFill>
        <p:spPr>
          <a:xfrm>
            <a:off x="477424" y="2704049"/>
            <a:ext cx="1659865" cy="3404912"/>
          </a:xfrm>
          <a:prstGeom prst="rect">
            <a:avLst/>
          </a:prstGeom>
          <a:noFill/>
          <a:ln>
            <a:noFill/>
          </a:ln>
        </p:spPr>
      </p:pic>
      <p:sp>
        <p:nvSpPr>
          <p:cNvPr id="358" name="Shape 358"/>
          <p:cNvSpPr/>
          <p:nvPr/>
        </p:nvSpPr>
        <p:spPr>
          <a:xfrm>
            <a:off x="355589" y="5086675"/>
            <a:ext cx="1962300" cy="33900"/>
          </a:xfrm>
          <a:prstGeom prst="rect">
            <a:avLst/>
          </a:prstGeom>
          <a:solidFill>
            <a:srgbClr val="E25161"/>
          </a:solidFill>
          <a:ln w="9525" cap="flat" cmpd="sng">
            <a:solidFill>
              <a:srgbClr val="E2516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9" name="Shape 359"/>
          <p:cNvPicPr preferRelativeResize="0"/>
          <p:nvPr/>
        </p:nvPicPr>
        <p:blipFill>
          <a:blip r:embed="rId5">
            <a:alphaModFix/>
          </a:blip>
          <a:stretch>
            <a:fillRect/>
          </a:stretch>
        </p:blipFill>
        <p:spPr>
          <a:xfrm>
            <a:off x="2771499" y="3343699"/>
            <a:ext cx="3219057" cy="1809154"/>
          </a:xfrm>
          <a:prstGeom prst="rect">
            <a:avLst/>
          </a:prstGeom>
          <a:noFill/>
          <a:ln>
            <a:noFill/>
          </a:ln>
        </p:spPr>
      </p:pic>
      <p:sp>
        <p:nvSpPr>
          <p:cNvPr id="360" name="Shape 360"/>
          <p:cNvSpPr txBox="1"/>
          <p:nvPr/>
        </p:nvSpPr>
        <p:spPr>
          <a:xfrm>
            <a:off x="3849691" y="4531487"/>
            <a:ext cx="2210400" cy="14556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(Pymol,  2009)</a:t>
            </a:r>
          </a:p>
        </p:txBody>
      </p:sp>
      <p:sp>
        <p:nvSpPr>
          <p:cNvPr id="361" name="Shape 361"/>
          <p:cNvSpPr/>
          <p:nvPr/>
        </p:nvSpPr>
        <p:spPr>
          <a:xfrm>
            <a:off x="2251875" y="4196675"/>
            <a:ext cx="519600" cy="546000"/>
          </a:xfrm>
          <a:prstGeom prst="rightArrow">
            <a:avLst>
              <a:gd name="adj1" fmla="val 50000"/>
              <a:gd name="adj2" fmla="val 50000"/>
            </a:avLst>
          </a:prstGeom>
          <a:solidFill>
            <a:srgbClr val="F05768"/>
          </a:solidFill>
          <a:ln w="9525" cap="flat" cmpd="sng">
            <a:solidFill>
              <a:srgbClr val="F0576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p:nvPr/>
        </p:nvSpPr>
        <p:spPr>
          <a:xfrm>
            <a:off x="5992162" y="4196675"/>
            <a:ext cx="519600" cy="546000"/>
          </a:xfrm>
          <a:prstGeom prst="rightArrow">
            <a:avLst>
              <a:gd name="adj1" fmla="val 50000"/>
              <a:gd name="adj2" fmla="val 50000"/>
            </a:avLst>
          </a:prstGeom>
          <a:solidFill>
            <a:srgbClr val="F05768"/>
          </a:solidFill>
          <a:ln w="9525" cap="flat" cmpd="sng">
            <a:solidFill>
              <a:srgbClr val="F0576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txBox="1"/>
          <p:nvPr/>
        </p:nvSpPr>
        <p:spPr>
          <a:xfrm>
            <a:off x="2208075" y="3843550"/>
            <a:ext cx="912000" cy="973500"/>
          </a:xfrm>
          <a:prstGeom prst="rect">
            <a:avLst/>
          </a:prstGeom>
          <a:noFill/>
          <a:ln>
            <a:noFill/>
          </a:ln>
        </p:spPr>
        <p:txBody>
          <a:bodyPr lIns="91425" tIns="91425" rIns="91425" bIns="91425" anchor="t" anchorCtr="0">
            <a:noAutofit/>
          </a:bodyPr>
          <a:lstStyle/>
          <a:p>
            <a:pPr lvl="0">
              <a:spcBef>
                <a:spcPts val="0"/>
              </a:spcBef>
              <a:buNone/>
            </a:pPr>
            <a:r>
              <a:rPr lang="en" sz="6000" b="1"/>
              <a:t>x</a:t>
            </a:r>
          </a:p>
        </p:txBody>
      </p:sp>
      <p:sp>
        <p:nvSpPr>
          <p:cNvPr id="364" name="Shape 364"/>
          <p:cNvSpPr txBox="1"/>
          <p:nvPr/>
        </p:nvSpPr>
        <p:spPr>
          <a:xfrm>
            <a:off x="5941875" y="3843550"/>
            <a:ext cx="912000" cy="973500"/>
          </a:xfrm>
          <a:prstGeom prst="rect">
            <a:avLst/>
          </a:prstGeom>
          <a:noFill/>
          <a:ln>
            <a:noFill/>
          </a:ln>
        </p:spPr>
        <p:txBody>
          <a:bodyPr lIns="91425" tIns="91425" rIns="91425" bIns="91425" anchor="t" anchorCtr="0">
            <a:noAutofit/>
          </a:bodyPr>
          <a:lstStyle/>
          <a:p>
            <a:pPr lvl="0" rtl="0">
              <a:spcBef>
                <a:spcPts val="0"/>
              </a:spcBef>
              <a:buNone/>
            </a:pPr>
            <a:r>
              <a:rPr lang="en" sz="6000" b="1"/>
              <a:t>x</a:t>
            </a:r>
          </a:p>
        </p:txBody>
      </p:sp>
      <p:sp>
        <p:nvSpPr>
          <p:cNvPr id="365" name="Shape 365"/>
          <p:cNvSpPr txBox="1"/>
          <p:nvPr/>
        </p:nvSpPr>
        <p:spPr>
          <a:xfrm>
            <a:off x="-3895250" y="4595325"/>
            <a:ext cx="6108000" cy="30000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000">
                <a:solidFill>
                  <a:srgbClr val="2F3848"/>
                </a:solidFill>
                <a:latin typeface="Source Sans Pro"/>
                <a:ea typeface="Source Sans Pro"/>
                <a:cs typeface="Source Sans Pro"/>
                <a:sym typeface="Source Sans Pro"/>
              </a:rPr>
              <a:t>(Genetics Home Reference,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5"/>
                                        </p:tgtEl>
                                        <p:attrNameLst>
                                          <p:attrName>style.visibility</p:attrName>
                                        </p:attrNameLst>
                                      </p:cBhvr>
                                      <p:to>
                                        <p:strVal val="visible"/>
                                      </p:to>
                                    </p:set>
                                    <p:animEffect transition="in" filter="fade">
                                      <p:cBhvr>
                                        <p:cTn id="10" dur="1000"/>
                                        <p:tgtEl>
                                          <p:spTgt spid="3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3"/>
                                        </p:tgtEl>
                                        <p:attrNameLst>
                                          <p:attrName>style.visibility</p:attrName>
                                        </p:attrNameLst>
                                      </p:cBhvr>
                                      <p:to>
                                        <p:strVal val="visible"/>
                                      </p:to>
                                    </p:set>
                                    <p:animEffect transition="in" filter="fade">
                                      <p:cBhvr>
                                        <p:cTn id="15" dur="1000"/>
                                        <p:tgtEl>
                                          <p:spTgt spid="353"/>
                                        </p:tgtEl>
                                      </p:cBhvr>
                                    </p:animEffect>
                                  </p:childTnLst>
                                </p:cTn>
                              </p:par>
                              <p:par>
                                <p:cTn id="16" presetID="10" presetClass="entr" presetSubtype="0" fill="hold" nodeType="withEffect">
                                  <p:stCondLst>
                                    <p:cond delay="0"/>
                                  </p:stCondLst>
                                  <p:childTnLst>
                                    <p:set>
                                      <p:cBhvr>
                                        <p:cTn id="17" dur="1" fill="hold">
                                          <p:stCondLst>
                                            <p:cond delay="0"/>
                                          </p:stCondLst>
                                        </p:cTn>
                                        <p:tgtEl>
                                          <p:spTgt spid="357"/>
                                        </p:tgtEl>
                                        <p:attrNameLst>
                                          <p:attrName>style.visibility</p:attrName>
                                        </p:attrNameLst>
                                      </p:cBhvr>
                                      <p:to>
                                        <p:strVal val="visible"/>
                                      </p:to>
                                    </p:set>
                                    <p:animEffect transition="in" filter="fade">
                                      <p:cBhvr>
                                        <p:cTn id="18" dur="1000"/>
                                        <p:tgtEl>
                                          <p:spTgt spid="357"/>
                                        </p:tgtEl>
                                      </p:cBhvr>
                                    </p:animEffect>
                                  </p:childTnLst>
                                </p:cTn>
                              </p:par>
                              <p:par>
                                <p:cTn id="19" presetID="10" presetClass="entr" presetSubtype="0" fill="hold" nodeType="withEffect">
                                  <p:stCondLst>
                                    <p:cond delay="0"/>
                                  </p:stCondLst>
                                  <p:childTnLst>
                                    <p:set>
                                      <p:cBhvr>
                                        <p:cTn id="20" dur="1" fill="hold">
                                          <p:stCondLst>
                                            <p:cond delay="0"/>
                                          </p:stCondLst>
                                        </p:cTn>
                                        <p:tgtEl>
                                          <p:spTgt spid="358"/>
                                        </p:tgtEl>
                                        <p:attrNameLst>
                                          <p:attrName>style.visibility</p:attrName>
                                        </p:attrNameLst>
                                      </p:cBhvr>
                                      <p:to>
                                        <p:strVal val="visible"/>
                                      </p:to>
                                    </p:set>
                                    <p:animEffect transition="in" filter="fade">
                                      <p:cBhvr>
                                        <p:cTn id="21" dur="1000"/>
                                        <p:tgtEl>
                                          <p:spTgt spid="358"/>
                                        </p:tgtEl>
                                      </p:cBhvr>
                                    </p:animEffect>
                                  </p:childTnLst>
                                </p:cTn>
                              </p:par>
                              <p:par>
                                <p:cTn id="22" presetID="10" presetClass="entr" presetSubtype="0" fill="hold" nodeType="withEffect">
                                  <p:stCondLst>
                                    <p:cond delay="0"/>
                                  </p:stCondLst>
                                  <p:childTnLst>
                                    <p:set>
                                      <p:cBhvr>
                                        <p:cTn id="23" dur="1" fill="hold">
                                          <p:stCondLst>
                                            <p:cond delay="0"/>
                                          </p:stCondLst>
                                        </p:cTn>
                                        <p:tgtEl>
                                          <p:spTgt spid="365"/>
                                        </p:tgtEl>
                                        <p:attrNameLst>
                                          <p:attrName>style.visibility</p:attrName>
                                        </p:attrNameLst>
                                      </p:cBhvr>
                                      <p:to>
                                        <p:strVal val="visible"/>
                                      </p:to>
                                    </p:set>
                                    <p:animEffect transition="in" filter="fade">
                                      <p:cBhvr>
                                        <p:cTn id="24" dur="1000"/>
                                        <p:tgtEl>
                                          <p:spTgt spid="365"/>
                                        </p:tgtEl>
                                      </p:cBhvr>
                                    </p:animEffect>
                                  </p:childTnLst>
                                </p:cTn>
                              </p:par>
                              <p:par>
                                <p:cTn id="25" presetID="10" presetClass="entr" presetSubtype="0" fill="hold" nodeType="with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fade">
                                      <p:cBhvr>
                                        <p:cTn id="27" dur="1000"/>
                                        <p:tgtEl>
                                          <p:spTgt spid="359"/>
                                        </p:tgtEl>
                                      </p:cBhvr>
                                    </p:animEffect>
                                  </p:childTnLst>
                                </p:cTn>
                              </p:par>
                              <p:par>
                                <p:cTn id="28" presetID="10" presetClass="entr" presetSubtype="0" fill="hold" nodeType="withEffect">
                                  <p:stCondLst>
                                    <p:cond delay="0"/>
                                  </p:stCondLst>
                                  <p:childTnLst>
                                    <p:set>
                                      <p:cBhvr>
                                        <p:cTn id="29" dur="1" fill="hold">
                                          <p:stCondLst>
                                            <p:cond delay="0"/>
                                          </p:stCondLst>
                                        </p:cTn>
                                        <p:tgtEl>
                                          <p:spTgt spid="360"/>
                                        </p:tgtEl>
                                        <p:attrNameLst>
                                          <p:attrName>style.visibility</p:attrName>
                                        </p:attrNameLst>
                                      </p:cBhvr>
                                      <p:to>
                                        <p:strVal val="visible"/>
                                      </p:to>
                                    </p:set>
                                    <p:animEffect transition="in" filter="fade">
                                      <p:cBhvr>
                                        <p:cTn id="30" dur="1000"/>
                                        <p:tgtEl>
                                          <p:spTgt spid="360"/>
                                        </p:tgtEl>
                                      </p:cBhvr>
                                    </p:animEffect>
                                  </p:childTnLst>
                                </p:cTn>
                              </p:par>
                              <p:par>
                                <p:cTn id="31" presetID="10" presetClass="entr" presetSubtype="0" fill="hold" nodeType="withEffect">
                                  <p:stCondLst>
                                    <p:cond delay="0"/>
                                  </p:stCondLst>
                                  <p:childTnLst>
                                    <p:set>
                                      <p:cBhvr>
                                        <p:cTn id="32" dur="1" fill="hold">
                                          <p:stCondLst>
                                            <p:cond delay="0"/>
                                          </p:stCondLst>
                                        </p:cTn>
                                        <p:tgtEl>
                                          <p:spTgt spid="361"/>
                                        </p:tgtEl>
                                        <p:attrNameLst>
                                          <p:attrName>style.visibility</p:attrName>
                                        </p:attrNameLst>
                                      </p:cBhvr>
                                      <p:to>
                                        <p:strVal val="visible"/>
                                      </p:to>
                                    </p:set>
                                    <p:animEffect transition="in" filter="fade">
                                      <p:cBhvr>
                                        <p:cTn id="33" dur="1000"/>
                                        <p:tgtEl>
                                          <p:spTgt spid="361"/>
                                        </p:tgtEl>
                                      </p:cBhvr>
                                    </p:animEffect>
                                  </p:childTnLst>
                                </p:cTn>
                              </p:par>
                              <p:par>
                                <p:cTn id="34" presetID="10" presetClass="entr" presetSubtype="0" fill="hold" nodeType="withEffect">
                                  <p:stCondLst>
                                    <p:cond delay="0"/>
                                  </p:stCondLst>
                                  <p:childTnLst>
                                    <p:set>
                                      <p:cBhvr>
                                        <p:cTn id="35" dur="1" fill="hold">
                                          <p:stCondLst>
                                            <p:cond delay="0"/>
                                          </p:stCondLst>
                                        </p:cTn>
                                        <p:tgtEl>
                                          <p:spTgt spid="362"/>
                                        </p:tgtEl>
                                        <p:attrNameLst>
                                          <p:attrName>style.visibility</p:attrName>
                                        </p:attrNameLst>
                                      </p:cBhvr>
                                      <p:to>
                                        <p:strVal val="visible"/>
                                      </p:to>
                                    </p:set>
                                    <p:animEffect transition="in" filter="fade">
                                      <p:cBhvr>
                                        <p:cTn id="36" dur="1000"/>
                                        <p:tgtEl>
                                          <p:spTgt spid="362"/>
                                        </p:tgtEl>
                                      </p:cBhvr>
                                    </p:animEffect>
                                  </p:childTnLst>
                                </p:cTn>
                              </p:par>
                              <p:par>
                                <p:cTn id="37" presetID="10" presetClass="entr" presetSubtype="0" fill="hold" nodeType="withEffect">
                                  <p:stCondLst>
                                    <p:cond delay="0"/>
                                  </p:stCondLst>
                                  <p:childTnLst>
                                    <p:set>
                                      <p:cBhvr>
                                        <p:cTn id="38" dur="1" fill="hold">
                                          <p:stCondLst>
                                            <p:cond delay="0"/>
                                          </p:stCondLst>
                                        </p:cTn>
                                        <p:tgtEl>
                                          <p:spTgt spid="356"/>
                                        </p:tgtEl>
                                        <p:attrNameLst>
                                          <p:attrName>style.visibility</p:attrName>
                                        </p:attrNameLst>
                                      </p:cBhvr>
                                      <p:to>
                                        <p:strVal val="visible"/>
                                      </p:to>
                                    </p:set>
                                    <p:animEffect transition="in" filter="fade">
                                      <p:cBhvr>
                                        <p:cTn id="39" dur="1000"/>
                                        <p:tgtEl>
                                          <p:spTgt spid="35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361"/>
                                        </p:tgtEl>
                                      </p:cBhvr>
                                    </p:animEffect>
                                    <p:set>
                                      <p:cBhvr>
                                        <p:cTn id="44" dur="1" fill="hold">
                                          <p:stCondLst>
                                            <p:cond delay="1000"/>
                                          </p:stCondLst>
                                        </p:cTn>
                                        <p:tgtEl>
                                          <p:spTgt spid="36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362"/>
                                        </p:tgtEl>
                                      </p:cBhvr>
                                    </p:animEffect>
                                    <p:set>
                                      <p:cBhvr>
                                        <p:cTn id="47" dur="1" fill="hold">
                                          <p:stCondLst>
                                            <p:cond delay="1000"/>
                                          </p:stCondLst>
                                        </p:cTn>
                                        <p:tgtEl>
                                          <p:spTgt spid="362"/>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64"/>
                                        </p:tgtEl>
                                        <p:attrNameLst>
                                          <p:attrName>style.visibility</p:attrName>
                                        </p:attrNameLst>
                                      </p:cBhvr>
                                      <p:to>
                                        <p:strVal val="visible"/>
                                      </p:to>
                                    </p:set>
                                    <p:animEffect transition="in" filter="fade">
                                      <p:cBhvr>
                                        <p:cTn id="50" dur="1000"/>
                                        <p:tgtEl>
                                          <p:spTgt spid="364"/>
                                        </p:tgtEl>
                                      </p:cBhvr>
                                    </p:animEffect>
                                  </p:childTnLst>
                                </p:cTn>
                              </p:par>
                              <p:par>
                                <p:cTn id="51" presetID="10" presetClass="entr" presetSubtype="0" fill="hold" nodeType="withEffect">
                                  <p:stCondLst>
                                    <p:cond delay="0"/>
                                  </p:stCondLst>
                                  <p:childTnLst>
                                    <p:set>
                                      <p:cBhvr>
                                        <p:cTn id="52" dur="1" fill="hold">
                                          <p:stCondLst>
                                            <p:cond delay="0"/>
                                          </p:stCondLst>
                                        </p:cTn>
                                        <p:tgtEl>
                                          <p:spTgt spid="363"/>
                                        </p:tgtEl>
                                        <p:attrNameLst>
                                          <p:attrName>style.visibility</p:attrName>
                                        </p:attrNameLst>
                                      </p:cBhvr>
                                      <p:to>
                                        <p:strVal val="visible"/>
                                      </p:to>
                                    </p:set>
                                    <p:animEffect transition="in" filter="fade">
                                      <p:cBhvr>
                                        <p:cTn id="53"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32475" y="168450"/>
            <a:ext cx="7951800" cy="973500"/>
          </a:xfrm>
          <a:prstGeom prst="rect">
            <a:avLst/>
          </a:prstGeom>
          <a:ln>
            <a:noFill/>
          </a:ln>
        </p:spPr>
        <p:txBody>
          <a:bodyPr lIns="91425" tIns="91425" rIns="91425" bIns="91425" anchor="ctr" anchorCtr="0">
            <a:noAutofit/>
          </a:bodyPr>
          <a:lstStyle/>
          <a:p>
            <a:pPr lvl="0" rtl="0">
              <a:spcBef>
                <a:spcPts val="0"/>
              </a:spcBef>
              <a:buNone/>
            </a:pPr>
            <a:r>
              <a:rPr lang="en" sz="4000"/>
              <a:t>Table of Contents </a:t>
            </a:r>
          </a:p>
        </p:txBody>
      </p:sp>
      <p:sp>
        <p:nvSpPr>
          <p:cNvPr id="198" name="Shape 198"/>
          <p:cNvSpPr txBox="1">
            <a:spLocks noGrp="1"/>
          </p:cNvSpPr>
          <p:nvPr>
            <p:ph type="body" idx="1"/>
          </p:nvPr>
        </p:nvSpPr>
        <p:spPr>
          <a:xfrm>
            <a:off x="753150" y="1600200"/>
            <a:ext cx="7637700" cy="4967700"/>
          </a:xfrm>
          <a:prstGeom prst="rect">
            <a:avLst/>
          </a:prstGeom>
        </p:spPr>
        <p:txBody>
          <a:bodyPr lIns="91425" tIns="91425" rIns="91425" bIns="91425" anchor="t" anchorCtr="0">
            <a:noAutofit/>
          </a:bodyPr>
          <a:lstStyle/>
          <a:p>
            <a:pPr marL="457200" lvl="0" indent="-431800" rtl="0">
              <a:spcBef>
                <a:spcPts val="0"/>
              </a:spcBef>
              <a:buClr>
                <a:srgbClr val="F05768"/>
              </a:buClr>
              <a:buSzPct val="100000"/>
              <a:buAutoNum type="arabicPeriod"/>
            </a:pPr>
            <a:r>
              <a:rPr lang="en" sz="3200" b="1"/>
              <a:t>Introduction </a:t>
            </a:r>
          </a:p>
          <a:p>
            <a:pPr marL="457200" lvl="0" indent="-431800" rtl="0">
              <a:spcBef>
                <a:spcPts val="0"/>
              </a:spcBef>
              <a:buClr>
                <a:srgbClr val="F05768"/>
              </a:buClr>
              <a:buSzPct val="100000"/>
              <a:buAutoNum type="arabicPeriod"/>
            </a:pPr>
            <a:r>
              <a:rPr lang="en" sz="3200" b="1"/>
              <a:t>Signs &amp; Symptoms </a:t>
            </a:r>
          </a:p>
          <a:p>
            <a:pPr marL="457200" lvl="0" indent="-431800" rtl="0">
              <a:spcBef>
                <a:spcPts val="0"/>
              </a:spcBef>
              <a:buClr>
                <a:srgbClr val="F05768"/>
              </a:buClr>
              <a:buSzPct val="100000"/>
              <a:buAutoNum type="arabicPeriod"/>
            </a:pPr>
            <a:r>
              <a:rPr lang="en" sz="3200" b="1"/>
              <a:t>Epidemiology</a:t>
            </a:r>
          </a:p>
          <a:p>
            <a:pPr marL="457200" lvl="0" indent="-431800" rtl="0">
              <a:spcBef>
                <a:spcPts val="0"/>
              </a:spcBef>
              <a:buClr>
                <a:srgbClr val="F05768"/>
              </a:buClr>
              <a:buSzPct val="100000"/>
              <a:buAutoNum type="arabicPeriod"/>
            </a:pPr>
            <a:r>
              <a:rPr lang="en" sz="3200" b="1"/>
              <a:t>Risk Factors</a:t>
            </a:r>
          </a:p>
          <a:p>
            <a:pPr marL="457200" lvl="0" indent="-431800" rtl="0">
              <a:spcBef>
                <a:spcPts val="0"/>
              </a:spcBef>
              <a:buClr>
                <a:srgbClr val="F05768"/>
              </a:buClr>
              <a:buSzPct val="100000"/>
              <a:buAutoNum type="arabicPeriod"/>
            </a:pPr>
            <a:r>
              <a:rPr lang="en" sz="3200" b="1"/>
              <a:t>Inheritance </a:t>
            </a:r>
          </a:p>
          <a:p>
            <a:pPr marL="457200" lvl="0" indent="-431800" rtl="0">
              <a:spcBef>
                <a:spcPts val="0"/>
              </a:spcBef>
              <a:buClr>
                <a:srgbClr val="F05768"/>
              </a:buClr>
              <a:buSzPct val="100000"/>
              <a:buAutoNum type="arabicPeriod"/>
            </a:pPr>
            <a:r>
              <a:rPr lang="en" sz="3200" b="1"/>
              <a:t>Pathophysiology</a:t>
            </a:r>
          </a:p>
          <a:p>
            <a:pPr marL="457200" lvl="0" indent="-431800" rtl="0">
              <a:spcBef>
                <a:spcPts val="0"/>
              </a:spcBef>
              <a:buClr>
                <a:srgbClr val="F05768"/>
              </a:buClr>
              <a:buSzPct val="100000"/>
              <a:buAutoNum type="arabicPeriod"/>
            </a:pPr>
            <a:r>
              <a:rPr lang="en" sz="3200" b="1"/>
              <a:t>Diagnosis</a:t>
            </a:r>
          </a:p>
          <a:p>
            <a:pPr marL="457200" lvl="0" indent="-431800" rtl="0">
              <a:spcBef>
                <a:spcPts val="0"/>
              </a:spcBef>
              <a:buClr>
                <a:srgbClr val="F05768"/>
              </a:buClr>
              <a:buSzPct val="100000"/>
              <a:buAutoNum type="arabicPeriod"/>
            </a:pPr>
            <a:r>
              <a:rPr lang="en" sz="3200" b="1"/>
              <a:t>Treatment </a:t>
            </a:r>
          </a:p>
          <a:p>
            <a:pPr marL="457200" lvl="0" indent="-431800" rtl="0">
              <a:spcBef>
                <a:spcPts val="0"/>
              </a:spcBef>
              <a:buClr>
                <a:srgbClr val="F05768"/>
              </a:buClr>
              <a:buSzPct val="100000"/>
              <a:buAutoNum type="arabicPeriod"/>
            </a:pPr>
            <a:r>
              <a:rPr lang="en" sz="3200" b="1"/>
              <a:t>Conclusion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rtl="0">
              <a:spcBef>
                <a:spcPts val="0"/>
              </a:spcBef>
              <a:buNone/>
            </a:pPr>
            <a:r>
              <a:rPr lang="en" sz="4000"/>
              <a:t>Result</a:t>
            </a:r>
          </a:p>
        </p:txBody>
      </p:sp>
      <p:sp>
        <p:nvSpPr>
          <p:cNvPr id="371" name="Shape 371"/>
          <p:cNvSpPr txBox="1">
            <a:spLocks noGrp="1"/>
          </p:cNvSpPr>
          <p:nvPr>
            <p:ph type="body" idx="1"/>
          </p:nvPr>
        </p:nvSpPr>
        <p:spPr>
          <a:xfrm>
            <a:off x="832475" y="1449600"/>
            <a:ext cx="6018300" cy="1776300"/>
          </a:xfrm>
          <a:prstGeom prst="rect">
            <a:avLst/>
          </a:prstGeom>
          <a:noFill/>
        </p:spPr>
        <p:txBody>
          <a:bodyPr lIns="91425" tIns="91425" rIns="91425" bIns="91425" anchor="t" anchorCtr="0">
            <a:noAutofit/>
          </a:bodyPr>
          <a:lstStyle/>
          <a:p>
            <a:pPr marL="457200" lvl="0" indent="-228600" rtl="0">
              <a:spcBef>
                <a:spcPts val="0"/>
              </a:spcBef>
            </a:pPr>
            <a:r>
              <a:rPr lang="en"/>
              <a:t>GM2 Gangliosidosis </a:t>
            </a:r>
          </a:p>
          <a:p>
            <a:pPr marL="914400" lvl="1" indent="-228600" rtl="0">
              <a:spcBef>
                <a:spcPts val="0"/>
              </a:spcBef>
              <a:buChar char="○"/>
            </a:pPr>
            <a:r>
              <a:rPr lang="en"/>
              <a:t>Neural Degeneration </a:t>
            </a:r>
          </a:p>
        </p:txBody>
      </p:sp>
      <p:sp>
        <p:nvSpPr>
          <p:cNvPr id="372" name="Shape 372"/>
          <p:cNvSpPr txBox="1"/>
          <p:nvPr/>
        </p:nvSpPr>
        <p:spPr>
          <a:xfrm>
            <a:off x="5207075" y="4986550"/>
            <a:ext cx="7681500" cy="3000000"/>
          </a:xfrm>
          <a:prstGeom prst="rect">
            <a:avLst/>
          </a:prstGeom>
          <a:noFill/>
          <a:ln>
            <a:noFill/>
          </a:ln>
        </p:spPr>
        <p:txBody>
          <a:bodyPr lIns="91425" tIns="91425" rIns="91425" bIns="91425" anchor="ctr" anchorCtr="0">
            <a:noAutofit/>
          </a:bodyPr>
          <a:lstStyle/>
          <a:p>
            <a:pPr marL="0" lvl="0" indent="0" rtl="0">
              <a:spcBef>
                <a:spcPts val="480"/>
              </a:spcBef>
              <a:buNone/>
            </a:pPr>
            <a:r>
              <a:rPr lang="en" sz="1600">
                <a:solidFill>
                  <a:srgbClr val="2F3848"/>
                </a:solidFill>
                <a:latin typeface="Source Sans Pro"/>
                <a:ea typeface="Source Sans Pro"/>
                <a:cs typeface="Source Sans Pro"/>
                <a:sym typeface="Source Sans Pro"/>
              </a:rPr>
              <a:t> (Sandhoff, 2013) (Sandhoff &amp; Harzer, 2013)</a:t>
            </a:r>
          </a:p>
        </p:txBody>
      </p:sp>
      <p:pic>
        <p:nvPicPr>
          <p:cNvPr id="373" name="Shape 373"/>
          <p:cNvPicPr preferRelativeResize="0"/>
          <p:nvPr/>
        </p:nvPicPr>
        <p:blipFill>
          <a:blip r:embed="rId3">
            <a:alphaModFix/>
          </a:blip>
          <a:stretch>
            <a:fillRect/>
          </a:stretch>
        </p:blipFill>
        <p:spPr>
          <a:xfrm>
            <a:off x="832475" y="2870862"/>
            <a:ext cx="2802300" cy="2449563"/>
          </a:xfrm>
          <a:prstGeom prst="rect">
            <a:avLst/>
          </a:prstGeom>
          <a:noFill/>
          <a:ln>
            <a:noFill/>
          </a:ln>
        </p:spPr>
      </p:pic>
      <p:sp>
        <p:nvSpPr>
          <p:cNvPr id="374" name="Shape 374"/>
          <p:cNvSpPr txBox="1"/>
          <p:nvPr/>
        </p:nvSpPr>
        <p:spPr>
          <a:xfrm>
            <a:off x="-762000" y="4441103"/>
            <a:ext cx="2802300" cy="18354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(Sandhoff, 2013))</a:t>
            </a:r>
          </a:p>
        </p:txBody>
      </p:sp>
      <p:pic>
        <p:nvPicPr>
          <p:cNvPr id="375" name="Shape 375"/>
          <p:cNvPicPr preferRelativeResize="0"/>
          <p:nvPr/>
        </p:nvPicPr>
        <p:blipFill>
          <a:blip r:embed="rId4">
            <a:alphaModFix/>
          </a:blip>
          <a:stretch>
            <a:fillRect/>
          </a:stretch>
        </p:blipFill>
        <p:spPr>
          <a:xfrm>
            <a:off x="4840599" y="2939175"/>
            <a:ext cx="3523772" cy="2381249"/>
          </a:xfrm>
          <a:prstGeom prst="rect">
            <a:avLst/>
          </a:prstGeom>
          <a:noFill/>
          <a:ln>
            <a:noFill/>
          </a:ln>
        </p:spPr>
      </p:pic>
      <p:sp>
        <p:nvSpPr>
          <p:cNvPr id="376" name="Shape 376"/>
          <p:cNvSpPr txBox="1"/>
          <p:nvPr/>
        </p:nvSpPr>
        <p:spPr>
          <a:xfrm>
            <a:off x="4343400" y="4441103"/>
            <a:ext cx="2802300" cy="1835400"/>
          </a:xfrm>
          <a:prstGeom prst="rect">
            <a:avLst/>
          </a:prstGeom>
          <a:noFill/>
          <a:ln>
            <a:noFill/>
          </a:ln>
        </p:spPr>
        <p:txBody>
          <a:bodyPr lIns="91425" tIns="91425" rIns="91425" bIns="91425" anchor="ctr" anchorCtr="0">
            <a:noAutofit/>
          </a:bodyPr>
          <a:lstStyle/>
          <a:p>
            <a:pPr marL="0" lvl="0" indent="0" algn="r" rtl="0">
              <a:spcBef>
                <a:spcPts val="480"/>
              </a:spcBef>
              <a:buNone/>
            </a:pPr>
            <a:r>
              <a:rPr lang="en" sz="1200">
                <a:solidFill>
                  <a:srgbClr val="2F3848"/>
                </a:solidFill>
                <a:latin typeface="Source Sans Pro"/>
                <a:ea typeface="Source Sans Pro"/>
                <a:cs typeface="Source Sans Pro"/>
                <a:sym typeface="Source Sans Pro"/>
              </a:rPr>
              <a:t>Red Macular Spot (Sandhoff,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1000"/>
                                        <p:tgtEl>
                                          <p:spTgt spid="373"/>
                                        </p:tgtEl>
                                      </p:cBhvr>
                                    </p:animEffect>
                                  </p:childTnLst>
                                </p:cTn>
                              </p:par>
                              <p:par>
                                <p:cTn id="16" presetID="10" presetClass="entr" presetSubtype="0" fill="hold" nodeType="withEffect">
                                  <p:stCondLst>
                                    <p:cond delay="0"/>
                                  </p:stCondLst>
                                  <p:childTnLst>
                                    <p:set>
                                      <p:cBhvr>
                                        <p:cTn id="17" dur="1" fill="hold">
                                          <p:stCondLst>
                                            <p:cond delay="0"/>
                                          </p:stCondLst>
                                        </p:cTn>
                                        <p:tgtEl>
                                          <p:spTgt spid="374"/>
                                        </p:tgtEl>
                                        <p:attrNameLst>
                                          <p:attrName>style.visibility</p:attrName>
                                        </p:attrNameLst>
                                      </p:cBhvr>
                                      <p:to>
                                        <p:strVal val="visible"/>
                                      </p:to>
                                    </p:set>
                                    <p:animEffect transition="in" filter="fade">
                                      <p:cBhvr>
                                        <p:cTn id="18" dur="1000"/>
                                        <p:tgtEl>
                                          <p:spTgt spid="3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1000"/>
                                        <p:tgtEl>
                                          <p:spTgt spid="375"/>
                                        </p:tgtEl>
                                      </p:cBhvr>
                                    </p:animEffect>
                                  </p:childTnLst>
                                </p:cTn>
                              </p:par>
                              <p:par>
                                <p:cTn id="24" presetID="10" presetClass="entr" presetSubtype="0" fill="hold" nodeType="withEffect">
                                  <p:stCondLst>
                                    <p:cond delay="0"/>
                                  </p:stCondLst>
                                  <p:childTnLst>
                                    <p:set>
                                      <p:cBhvr>
                                        <p:cTn id="25" dur="1" fill="hold">
                                          <p:stCondLst>
                                            <p:cond delay="0"/>
                                          </p:stCondLst>
                                        </p:cTn>
                                        <p:tgtEl>
                                          <p:spTgt spid="376"/>
                                        </p:tgtEl>
                                        <p:attrNameLst>
                                          <p:attrName>style.visibility</p:attrName>
                                        </p:attrNameLst>
                                      </p:cBhvr>
                                      <p:to>
                                        <p:strVal val="visible"/>
                                      </p:to>
                                    </p:set>
                                    <p:animEffect transition="in" filter="fade">
                                      <p:cBhvr>
                                        <p:cTn id="26"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ctrTitle" idx="4294967295"/>
          </p:nvPr>
        </p:nvSpPr>
        <p:spPr>
          <a:xfrm>
            <a:off x="685800" y="3101725"/>
            <a:ext cx="85980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DIAGNOSIS</a:t>
            </a:r>
          </a:p>
        </p:txBody>
      </p:sp>
      <p:sp>
        <p:nvSpPr>
          <p:cNvPr id="382" name="Shape 382"/>
          <p:cNvSpPr txBox="1">
            <a:spLocks noGrp="1"/>
          </p:cNvSpPr>
          <p:nvPr>
            <p:ph type="subTitle" idx="4294967295"/>
          </p:nvPr>
        </p:nvSpPr>
        <p:spPr>
          <a:xfrm>
            <a:off x="787775" y="4268875"/>
            <a:ext cx="6731700" cy="1046400"/>
          </a:xfrm>
          <a:prstGeom prst="rect">
            <a:avLst/>
          </a:prstGeom>
        </p:spPr>
        <p:txBody>
          <a:bodyPr lIns="91425" tIns="91425" rIns="91425" bIns="91425" anchor="t" anchorCtr="0">
            <a:noAutofit/>
          </a:bodyPr>
          <a:lstStyle/>
          <a:p>
            <a:pPr lvl="0" rtl="0">
              <a:spcBef>
                <a:spcPts val="0"/>
              </a:spcBef>
              <a:buNone/>
            </a:pPr>
            <a:r>
              <a:rPr lang="en" sz="3000">
                <a:solidFill>
                  <a:srgbClr val="FFFFFF"/>
                </a:solidFill>
              </a:rPr>
              <a:t>Various screening methods</a:t>
            </a:r>
            <a:r>
              <a:rPr lang="en" sz="3000" b="1">
                <a:solidFill>
                  <a:srgbClr val="FFFFFF"/>
                </a:solidFill>
              </a:rPr>
              <a:t> </a:t>
            </a:r>
          </a:p>
        </p:txBody>
      </p:sp>
      <p:sp>
        <p:nvSpPr>
          <p:cNvPr id="383" name="Shape 383"/>
          <p:cNvSpPr/>
          <p:nvPr/>
        </p:nvSpPr>
        <p:spPr>
          <a:xfrm>
            <a:off x="927337" y="935475"/>
            <a:ext cx="2399400" cy="1921200"/>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84" name="Shape 384"/>
          <p:cNvGrpSpPr/>
          <p:nvPr/>
        </p:nvGrpSpPr>
        <p:grpSpPr>
          <a:xfrm>
            <a:off x="1588249" y="1275926"/>
            <a:ext cx="1077610" cy="1240286"/>
            <a:chOff x="584925" y="238125"/>
            <a:chExt cx="415200" cy="525100"/>
          </a:xfrm>
        </p:grpSpPr>
        <p:sp>
          <p:nvSpPr>
            <p:cNvPr id="385" name="Shape 385"/>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753150" y="102900"/>
            <a:ext cx="7951800" cy="973500"/>
          </a:xfrm>
          <a:prstGeom prst="rect">
            <a:avLst/>
          </a:prstGeom>
          <a:ln>
            <a:noFill/>
          </a:ln>
        </p:spPr>
        <p:txBody>
          <a:bodyPr lIns="91425" tIns="91425" rIns="91425" bIns="91425" anchor="ctr" anchorCtr="0">
            <a:noAutofit/>
          </a:bodyPr>
          <a:lstStyle/>
          <a:p>
            <a:pPr lvl="0">
              <a:spcBef>
                <a:spcPts val="0"/>
              </a:spcBef>
              <a:buNone/>
            </a:pPr>
            <a:r>
              <a:rPr lang="en" sz="4000"/>
              <a:t>Diagnosis</a:t>
            </a:r>
            <a:r>
              <a:rPr lang="en" sz="4800"/>
              <a:t> </a:t>
            </a:r>
          </a:p>
        </p:txBody>
      </p:sp>
      <p:sp>
        <p:nvSpPr>
          <p:cNvPr id="396" name="Shape 396"/>
          <p:cNvSpPr txBox="1">
            <a:spLocks noGrp="1"/>
          </p:cNvSpPr>
          <p:nvPr>
            <p:ph type="body" idx="1"/>
          </p:nvPr>
        </p:nvSpPr>
        <p:spPr>
          <a:xfrm>
            <a:off x="753150" y="1600200"/>
            <a:ext cx="7744800" cy="1668000"/>
          </a:xfrm>
          <a:prstGeom prst="rect">
            <a:avLst/>
          </a:prstGeom>
        </p:spPr>
        <p:txBody>
          <a:bodyPr lIns="91425" tIns="91425" rIns="91425" bIns="91425" anchor="t" anchorCtr="0">
            <a:noAutofit/>
          </a:bodyPr>
          <a:lstStyle/>
          <a:p>
            <a:pPr marL="457200" lvl="0" indent="-228600" rtl="0">
              <a:spcBef>
                <a:spcPts val="0"/>
              </a:spcBef>
            </a:pPr>
            <a:r>
              <a:rPr lang="en"/>
              <a:t>Blood tests </a:t>
            </a:r>
          </a:p>
          <a:p>
            <a:pPr marL="914400" lvl="1" indent="-228600" rtl="0">
              <a:spcBef>
                <a:spcPts val="0"/>
              </a:spcBef>
              <a:buChar char="○"/>
            </a:pPr>
            <a:r>
              <a:rPr lang="en"/>
              <a:t>Measures hexosaminidase A levels in the body</a:t>
            </a:r>
          </a:p>
          <a:p>
            <a:pPr marL="914400" lvl="1" indent="-228600" rtl="0">
              <a:spcBef>
                <a:spcPts val="0"/>
              </a:spcBef>
              <a:buChar char="○"/>
            </a:pPr>
            <a:r>
              <a:rPr lang="en" sz="2200"/>
              <a:t>Reduced levels in people with Tay-Sachs</a:t>
            </a:r>
          </a:p>
          <a:p>
            <a:pPr marL="457200" lvl="0" indent="0" rtl="0">
              <a:spcBef>
                <a:spcPts val="0"/>
              </a:spcBef>
              <a:buNone/>
            </a:pPr>
            <a:endParaRPr sz="2200"/>
          </a:p>
          <a:p>
            <a:pPr lvl="0" rtl="0">
              <a:spcBef>
                <a:spcPts val="0"/>
              </a:spcBef>
              <a:buNone/>
            </a:pPr>
            <a:endParaRPr/>
          </a:p>
          <a:p>
            <a:pPr lvl="0" rtl="0">
              <a:spcBef>
                <a:spcPts val="0"/>
              </a:spcBef>
              <a:buNone/>
            </a:pPr>
            <a:endParaRPr sz="2000" b="1">
              <a:solidFill>
                <a:srgbClr val="574E11"/>
              </a:solidFill>
              <a:latin typeface="Montserrat"/>
              <a:ea typeface="Montserrat"/>
              <a:cs typeface="Montserrat"/>
              <a:sym typeface="Montserrat"/>
            </a:endParaRPr>
          </a:p>
          <a:p>
            <a:pPr lvl="0" rtl="0">
              <a:spcBef>
                <a:spcPts val="0"/>
              </a:spcBef>
              <a:buNone/>
            </a:pPr>
            <a:endParaRPr/>
          </a:p>
        </p:txBody>
      </p:sp>
      <p:sp>
        <p:nvSpPr>
          <p:cNvPr id="397" name="Shape 397"/>
          <p:cNvSpPr txBox="1"/>
          <p:nvPr/>
        </p:nvSpPr>
        <p:spPr>
          <a:xfrm>
            <a:off x="6730550" y="6312800"/>
            <a:ext cx="2490000" cy="637500"/>
          </a:xfrm>
          <a:prstGeom prst="rect">
            <a:avLst/>
          </a:prstGeom>
          <a:noFill/>
          <a:ln>
            <a:noFill/>
          </a:ln>
        </p:spPr>
        <p:txBody>
          <a:bodyPr lIns="91425" tIns="91425" rIns="91425" bIns="91425" anchor="t" anchorCtr="0">
            <a:noAutofit/>
          </a:bodyPr>
          <a:lstStyle/>
          <a:p>
            <a:pPr lvl="0">
              <a:spcBef>
                <a:spcPts val="0"/>
              </a:spcBef>
              <a:buNone/>
            </a:pPr>
            <a:r>
              <a:rPr lang="en"/>
              <a:t>(NIH, 2011) (NORD, 2016)</a:t>
            </a:r>
          </a:p>
        </p:txBody>
      </p:sp>
      <p:sp>
        <p:nvSpPr>
          <p:cNvPr id="398" name="Shape 398"/>
          <p:cNvSpPr txBox="1"/>
          <p:nvPr/>
        </p:nvSpPr>
        <p:spPr>
          <a:xfrm>
            <a:off x="1800725" y="2936650"/>
            <a:ext cx="7659000" cy="1515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99" name="Shape 399"/>
          <p:cNvSpPr txBox="1"/>
          <p:nvPr/>
        </p:nvSpPr>
        <p:spPr>
          <a:xfrm>
            <a:off x="753150" y="3530325"/>
            <a:ext cx="7149300" cy="12084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Molecular genetic testing </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Detect mutation in </a:t>
            </a:r>
            <a:r>
              <a:rPr lang="en" sz="2400" i="1">
                <a:solidFill>
                  <a:srgbClr val="2F3848"/>
                </a:solidFill>
                <a:latin typeface="Source Sans Pro"/>
                <a:ea typeface="Source Sans Pro"/>
                <a:cs typeface="Source Sans Pro"/>
                <a:sym typeface="Source Sans Pro"/>
              </a:rPr>
              <a:t>HEXA</a:t>
            </a:r>
            <a:r>
              <a:rPr lang="en" sz="2400">
                <a:solidFill>
                  <a:srgbClr val="2F3848"/>
                </a:solidFill>
                <a:latin typeface="Source Sans Pro"/>
                <a:ea typeface="Source Sans Pro"/>
                <a:cs typeface="Source Sans Pro"/>
                <a:sym typeface="Source Sans Pro"/>
              </a:rPr>
              <a:t> gene </a:t>
            </a:r>
          </a:p>
          <a:p>
            <a:pPr lvl="0" rtl="0">
              <a:spcBef>
                <a:spcPts val="0"/>
              </a:spcBef>
              <a:buNone/>
            </a:pPr>
            <a:endParaRPr/>
          </a:p>
        </p:txBody>
      </p:sp>
      <p:sp>
        <p:nvSpPr>
          <p:cNvPr id="400" name="Shape 400"/>
          <p:cNvSpPr txBox="1"/>
          <p:nvPr/>
        </p:nvSpPr>
        <p:spPr>
          <a:xfrm>
            <a:off x="753150" y="5000850"/>
            <a:ext cx="5358300" cy="973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Testing prenatally</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Chorionic villi sampling (CVS)</a:t>
            </a:r>
          </a:p>
          <a:p>
            <a:pPr marL="914400" lvl="1" indent="-381000" rtl="0">
              <a:spcBef>
                <a:spcPts val="480"/>
              </a:spcBef>
              <a:buClr>
                <a:srgbClr val="2F3848"/>
              </a:buClr>
              <a:buSzPct val="100000"/>
              <a:buFont typeface="Source Sans Pro"/>
              <a:buChar char="○"/>
            </a:pPr>
            <a:r>
              <a:rPr lang="en" sz="2400">
                <a:solidFill>
                  <a:srgbClr val="2F3848"/>
                </a:solidFill>
                <a:latin typeface="Source Sans Pro"/>
                <a:ea typeface="Source Sans Pro"/>
                <a:cs typeface="Source Sans Pro"/>
                <a:sym typeface="Source Sans Pro"/>
              </a:rPr>
              <a:t>Amniocentesis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Carrier screening in schools</a:t>
            </a:r>
          </a:p>
        </p:txBody>
      </p:sp>
      <p:pic>
        <p:nvPicPr>
          <p:cNvPr id="406" name="Shape 406"/>
          <p:cNvPicPr preferRelativeResize="0"/>
          <p:nvPr/>
        </p:nvPicPr>
        <p:blipFill>
          <a:blip r:embed="rId3">
            <a:alphaModFix/>
          </a:blip>
          <a:stretch>
            <a:fillRect/>
          </a:stretch>
        </p:blipFill>
        <p:spPr>
          <a:xfrm>
            <a:off x="222375" y="1978425"/>
            <a:ext cx="8699250" cy="3219651"/>
          </a:xfrm>
          <a:prstGeom prst="rect">
            <a:avLst/>
          </a:prstGeom>
          <a:noFill/>
          <a:ln>
            <a:noFill/>
          </a:ln>
        </p:spPr>
      </p:pic>
      <p:sp>
        <p:nvSpPr>
          <p:cNvPr id="407" name="Shape 407"/>
          <p:cNvSpPr txBox="1"/>
          <p:nvPr/>
        </p:nvSpPr>
        <p:spPr>
          <a:xfrm>
            <a:off x="6689700" y="6136525"/>
            <a:ext cx="2454300" cy="973500"/>
          </a:xfrm>
          <a:prstGeom prst="rect">
            <a:avLst/>
          </a:prstGeom>
          <a:noFill/>
          <a:ln>
            <a:noFill/>
          </a:ln>
        </p:spPr>
        <p:txBody>
          <a:bodyPr lIns="91425" tIns="91425" rIns="91425" bIns="91425" anchor="t" anchorCtr="0">
            <a:noAutofit/>
          </a:bodyPr>
          <a:lstStyle/>
          <a:p>
            <a:pPr marL="457200" lvl="0" indent="0" rtl="0">
              <a:spcBef>
                <a:spcPts val="480"/>
              </a:spcBef>
              <a:buNone/>
            </a:pPr>
            <a:r>
              <a:rPr lang="en" sz="1600">
                <a:solidFill>
                  <a:srgbClr val="2F3848"/>
                </a:solidFill>
                <a:latin typeface="Source Sans Pro"/>
                <a:ea typeface="Source Sans Pro"/>
                <a:cs typeface="Source Sans Pro"/>
                <a:sym typeface="Source Sans Pro"/>
              </a:rPr>
              <a:t>(Gason et al.,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ctrTitle" idx="4294967295"/>
          </p:nvPr>
        </p:nvSpPr>
        <p:spPr>
          <a:xfrm>
            <a:off x="685800" y="3101725"/>
            <a:ext cx="67317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TREATMENT</a:t>
            </a:r>
          </a:p>
        </p:txBody>
      </p:sp>
      <p:sp>
        <p:nvSpPr>
          <p:cNvPr id="413" name="Shape 413"/>
          <p:cNvSpPr txBox="1">
            <a:spLocks noGrp="1"/>
          </p:cNvSpPr>
          <p:nvPr>
            <p:ph type="subTitle" idx="4294967295"/>
          </p:nvPr>
        </p:nvSpPr>
        <p:spPr>
          <a:xfrm>
            <a:off x="751350" y="4291450"/>
            <a:ext cx="6731700" cy="1046400"/>
          </a:xfrm>
          <a:prstGeom prst="rect">
            <a:avLst/>
          </a:prstGeom>
        </p:spPr>
        <p:txBody>
          <a:bodyPr lIns="91425" tIns="91425" rIns="91425" bIns="91425" anchor="t" anchorCtr="0">
            <a:noAutofit/>
          </a:bodyPr>
          <a:lstStyle/>
          <a:p>
            <a:pPr lvl="0" rtl="0">
              <a:spcBef>
                <a:spcPts val="0"/>
              </a:spcBef>
              <a:buNone/>
            </a:pPr>
            <a:r>
              <a:rPr lang="en" sz="3000">
                <a:solidFill>
                  <a:schemeClr val="lt1"/>
                </a:solidFill>
              </a:rPr>
              <a:t>Treatment aimed at relieving symptoms</a:t>
            </a:r>
          </a:p>
        </p:txBody>
      </p:sp>
      <p:sp>
        <p:nvSpPr>
          <p:cNvPr id="414" name="Shape 414"/>
          <p:cNvSpPr/>
          <p:nvPr/>
        </p:nvSpPr>
        <p:spPr>
          <a:xfrm>
            <a:off x="927337" y="935475"/>
            <a:ext cx="2399399" cy="1921199"/>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15" name="Shape 415"/>
          <p:cNvGrpSpPr/>
          <p:nvPr/>
        </p:nvGrpSpPr>
        <p:grpSpPr>
          <a:xfrm>
            <a:off x="1578432" y="1234754"/>
            <a:ext cx="1097240" cy="1322646"/>
            <a:chOff x="611175" y="2326900"/>
            <a:chExt cx="362700" cy="389575"/>
          </a:xfrm>
        </p:grpSpPr>
        <p:sp>
          <p:nvSpPr>
            <p:cNvPr id="416" name="Shape 41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3190800" y="2362200"/>
            <a:ext cx="2724300" cy="2724300"/>
          </a:xfrm>
          <a:prstGeom prst="ellipse">
            <a:avLst/>
          </a:prstGeom>
          <a:solidFill>
            <a:srgbClr val="2F3848"/>
          </a:solidFill>
          <a:ln w="114300" cap="flat" cmpd="sng">
            <a:solidFill>
              <a:srgbClr val="2F3848"/>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400" b="1">
                <a:solidFill>
                  <a:srgbClr val="FFFFFF"/>
                </a:solidFill>
                <a:latin typeface="Source Sans Pro"/>
                <a:ea typeface="Source Sans Pro"/>
                <a:cs typeface="Source Sans Pro"/>
                <a:sym typeface="Source Sans Pro"/>
              </a:rPr>
              <a:t>Genetic Counselling </a:t>
            </a:r>
          </a:p>
        </p:txBody>
      </p:sp>
      <p:sp>
        <p:nvSpPr>
          <p:cNvPr id="425" name="Shape 425"/>
          <p:cNvSpPr/>
          <p:nvPr/>
        </p:nvSpPr>
        <p:spPr>
          <a:xfrm>
            <a:off x="733350" y="2362200"/>
            <a:ext cx="2724300" cy="2724300"/>
          </a:xfrm>
          <a:prstGeom prst="ellipse">
            <a:avLst/>
          </a:prstGeom>
          <a:noFill/>
          <a:ln w="114300" cap="flat" cmpd="sng">
            <a:solidFill>
              <a:srgbClr val="F0576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b="1">
                <a:solidFill>
                  <a:srgbClr val="2F3848"/>
                </a:solidFill>
                <a:latin typeface="Source Sans Pro"/>
                <a:ea typeface="Source Sans Pro"/>
                <a:cs typeface="Source Sans Pro"/>
                <a:sym typeface="Source Sans Pro"/>
              </a:rPr>
              <a:t>Drug Treatment </a:t>
            </a:r>
          </a:p>
        </p:txBody>
      </p:sp>
      <p:sp>
        <p:nvSpPr>
          <p:cNvPr id="426" name="Shape 426"/>
          <p:cNvSpPr/>
          <p:nvPr/>
        </p:nvSpPr>
        <p:spPr>
          <a:xfrm>
            <a:off x="5686350" y="2362200"/>
            <a:ext cx="2724300" cy="2724300"/>
          </a:xfrm>
          <a:prstGeom prst="ellipse">
            <a:avLst/>
          </a:prstGeom>
          <a:noFill/>
          <a:ln w="114300" cap="flat" cmpd="sng">
            <a:solidFill>
              <a:srgbClr val="00C5B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400" b="1">
                <a:solidFill>
                  <a:srgbClr val="2F3848"/>
                </a:solidFill>
                <a:latin typeface="Source Sans Pro"/>
                <a:ea typeface="Source Sans Pro"/>
                <a:cs typeface="Source Sans Pro"/>
                <a:sym typeface="Source Sans Pro"/>
              </a:rPr>
              <a:t>Psychosocial Support</a:t>
            </a:r>
          </a:p>
        </p:txBody>
      </p:sp>
      <p:sp>
        <p:nvSpPr>
          <p:cNvPr id="427" name="Shape 427"/>
          <p:cNvSpPr txBox="1">
            <a:spLocks noGrp="1"/>
          </p:cNvSpPr>
          <p:nvPr>
            <p:ph type="title"/>
          </p:nvPr>
        </p:nvSpPr>
        <p:spPr>
          <a:xfrm>
            <a:off x="832475" y="168450"/>
            <a:ext cx="7951799" cy="973499"/>
          </a:xfrm>
          <a:prstGeom prst="rect">
            <a:avLst/>
          </a:prstGeom>
        </p:spPr>
        <p:txBody>
          <a:bodyPr lIns="91425" tIns="91425" rIns="91425" bIns="91425" anchor="ctr" anchorCtr="0">
            <a:noAutofit/>
          </a:bodyPr>
          <a:lstStyle/>
          <a:p>
            <a:pPr lvl="0">
              <a:spcBef>
                <a:spcPts val="0"/>
              </a:spcBef>
              <a:buNone/>
            </a:pPr>
            <a:r>
              <a:rPr lang="en" sz="4000"/>
              <a:t>Treatment Approach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1000"/>
                                        <p:tgtEl>
                                          <p:spTgt spid="4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gtEl>
                                        <p:attrNameLst>
                                          <p:attrName>style.visibility</p:attrName>
                                        </p:attrNameLst>
                                      </p:cBhvr>
                                      <p:to>
                                        <p:strVal val="visible"/>
                                      </p:to>
                                    </p:set>
                                    <p:animEffect transition="in" filter="fade">
                                      <p:cBhvr>
                                        <p:cTn id="17"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489275" y="1785550"/>
            <a:ext cx="2631900" cy="4533300"/>
          </a:xfrm>
          <a:prstGeom prst="rect">
            <a:avLst/>
          </a:prstGeom>
        </p:spPr>
        <p:txBody>
          <a:bodyPr lIns="91425" tIns="91425" rIns="91425" bIns="91425" anchor="t" anchorCtr="0">
            <a:noAutofit/>
          </a:bodyPr>
          <a:lstStyle/>
          <a:p>
            <a:pPr lvl="0">
              <a:spcBef>
                <a:spcPts val="0"/>
              </a:spcBef>
              <a:buClr>
                <a:schemeClr val="dk1"/>
              </a:buClr>
              <a:buSzPct val="55000"/>
              <a:buFont typeface="Arial"/>
              <a:buNone/>
            </a:pPr>
            <a:r>
              <a:rPr lang="en" b="1">
                <a:solidFill>
                  <a:srgbClr val="222222"/>
                </a:solidFill>
              </a:rPr>
              <a:t>Anticonvulsants </a:t>
            </a:r>
          </a:p>
          <a:p>
            <a:pPr marL="457200" lvl="0" indent="-342900" rtl="0">
              <a:spcBef>
                <a:spcPts val="0"/>
              </a:spcBef>
              <a:buClr>
                <a:srgbClr val="222222"/>
              </a:buClr>
              <a:buSzPct val="100000"/>
              <a:buFont typeface="Source Sans Pro"/>
            </a:pPr>
            <a:r>
              <a:rPr lang="en" sz="1800">
                <a:solidFill>
                  <a:srgbClr val="222222"/>
                </a:solidFill>
              </a:rPr>
              <a:t>Anticonvulsants may be used to treat seizures</a:t>
            </a:r>
          </a:p>
          <a:p>
            <a:pPr marL="457200" lvl="0" indent="-342900" rtl="0">
              <a:spcBef>
                <a:spcPts val="0"/>
              </a:spcBef>
              <a:buClr>
                <a:srgbClr val="222222"/>
              </a:buClr>
              <a:buSzPct val="100000"/>
              <a:buFont typeface="Montserrat"/>
            </a:pPr>
            <a:r>
              <a:rPr lang="en" sz="1800">
                <a:solidFill>
                  <a:srgbClr val="222222"/>
                </a:solidFill>
              </a:rPr>
              <a:t>Miglustat (synthetic analogue of D-glucose)</a:t>
            </a:r>
          </a:p>
        </p:txBody>
      </p:sp>
      <p:sp>
        <p:nvSpPr>
          <p:cNvPr id="433" name="Shape 433"/>
          <p:cNvSpPr txBox="1">
            <a:spLocks noGrp="1"/>
          </p:cNvSpPr>
          <p:nvPr>
            <p:ph type="body" idx="2"/>
          </p:nvPr>
        </p:nvSpPr>
        <p:spPr>
          <a:xfrm>
            <a:off x="3256047" y="1785550"/>
            <a:ext cx="2631900" cy="4533300"/>
          </a:xfrm>
          <a:prstGeom prst="rect">
            <a:avLst/>
          </a:prstGeom>
        </p:spPr>
        <p:txBody>
          <a:bodyPr lIns="91425" tIns="91425" rIns="91425" bIns="91425" anchor="t" anchorCtr="0">
            <a:noAutofit/>
          </a:bodyPr>
          <a:lstStyle/>
          <a:p>
            <a:pPr lvl="0">
              <a:spcBef>
                <a:spcPts val="0"/>
              </a:spcBef>
              <a:buClr>
                <a:schemeClr val="dk1"/>
              </a:buClr>
              <a:buSzPct val="55000"/>
              <a:buFont typeface="Arial"/>
              <a:buNone/>
            </a:pPr>
            <a:r>
              <a:rPr lang="en" b="1">
                <a:solidFill>
                  <a:srgbClr val="222222"/>
                </a:solidFill>
              </a:rPr>
              <a:t>Substrate Deprivation</a:t>
            </a:r>
          </a:p>
          <a:p>
            <a:pPr marL="457200" lvl="0" indent="-342900" rtl="0">
              <a:spcBef>
                <a:spcPts val="0"/>
              </a:spcBef>
              <a:buClr>
                <a:srgbClr val="222222"/>
              </a:buClr>
              <a:buSzPct val="100000"/>
              <a:buFont typeface="Source Sans Pro"/>
            </a:pPr>
            <a:r>
              <a:rPr lang="en" sz="1800">
                <a:solidFill>
                  <a:srgbClr val="222222"/>
                </a:solidFill>
              </a:rPr>
              <a:t>N-butyldeoxynojirimycin (inhibitor of glycosphingolipid synthesis)</a:t>
            </a:r>
          </a:p>
        </p:txBody>
      </p:sp>
      <p:sp>
        <p:nvSpPr>
          <p:cNvPr id="434" name="Shape 434"/>
          <p:cNvSpPr txBox="1">
            <a:spLocks noGrp="1"/>
          </p:cNvSpPr>
          <p:nvPr>
            <p:ph type="body" idx="3"/>
          </p:nvPr>
        </p:nvSpPr>
        <p:spPr>
          <a:xfrm>
            <a:off x="6022819" y="1785550"/>
            <a:ext cx="2631900" cy="4533300"/>
          </a:xfrm>
          <a:prstGeom prst="rect">
            <a:avLst/>
          </a:prstGeom>
        </p:spPr>
        <p:txBody>
          <a:bodyPr lIns="91425" tIns="91425" rIns="91425" bIns="91425" anchor="t" anchorCtr="0">
            <a:noAutofit/>
          </a:bodyPr>
          <a:lstStyle/>
          <a:p>
            <a:pPr lvl="0">
              <a:spcBef>
                <a:spcPts val="0"/>
              </a:spcBef>
              <a:buClr>
                <a:schemeClr val="dk1"/>
              </a:buClr>
              <a:buSzPct val="55000"/>
              <a:buFont typeface="Arial"/>
              <a:buNone/>
            </a:pPr>
            <a:r>
              <a:rPr lang="en" b="1">
                <a:solidFill>
                  <a:srgbClr val="222222"/>
                </a:solidFill>
              </a:rPr>
              <a:t>Nutritional Support</a:t>
            </a:r>
          </a:p>
          <a:p>
            <a:pPr marL="457200" lvl="0" indent="-342900" rtl="0">
              <a:spcBef>
                <a:spcPts val="0"/>
              </a:spcBef>
              <a:buClr>
                <a:srgbClr val="222222"/>
              </a:buClr>
              <a:buSzPct val="100000"/>
              <a:buFont typeface="Source Sans Pro"/>
            </a:pPr>
            <a:r>
              <a:rPr lang="en" sz="1800">
                <a:solidFill>
                  <a:srgbClr val="222222"/>
                </a:solidFill>
              </a:rPr>
              <a:t>Infants monitored for proper nutrition and hydration</a:t>
            </a:r>
          </a:p>
          <a:p>
            <a:pPr marL="457200" lvl="0" indent="-342900" rtl="0">
              <a:spcBef>
                <a:spcPts val="0"/>
              </a:spcBef>
              <a:buClr>
                <a:srgbClr val="222222"/>
              </a:buClr>
              <a:buSzPct val="100000"/>
              <a:buFont typeface="Source Sans Pro"/>
            </a:pPr>
            <a:r>
              <a:rPr lang="en" sz="1800">
                <a:solidFill>
                  <a:srgbClr val="222222"/>
                </a:solidFill>
              </a:rPr>
              <a:t>Feeding tube may be necessary </a:t>
            </a:r>
          </a:p>
          <a:p>
            <a:pPr lvl="0">
              <a:spcBef>
                <a:spcPts val="0"/>
              </a:spcBef>
              <a:buNone/>
            </a:pPr>
            <a:endParaRPr>
              <a:solidFill>
                <a:srgbClr val="222222"/>
              </a:solidFill>
            </a:endParaRPr>
          </a:p>
        </p:txBody>
      </p:sp>
      <p:sp>
        <p:nvSpPr>
          <p:cNvPr id="435" name="Shape 435"/>
          <p:cNvSpPr txBox="1">
            <a:spLocks noGrp="1"/>
          </p:cNvSpPr>
          <p:nvPr>
            <p:ph type="title"/>
          </p:nvPr>
        </p:nvSpPr>
        <p:spPr>
          <a:xfrm>
            <a:off x="596100" y="534850"/>
            <a:ext cx="7951800" cy="973500"/>
          </a:xfrm>
          <a:prstGeom prst="rect">
            <a:avLst/>
          </a:prstGeom>
        </p:spPr>
        <p:txBody>
          <a:bodyPr lIns="91425" tIns="91425" rIns="91425" bIns="91425" anchor="ctr" anchorCtr="0">
            <a:noAutofit/>
          </a:bodyPr>
          <a:lstStyle/>
          <a:p>
            <a:pPr lvl="0">
              <a:spcBef>
                <a:spcPts val="0"/>
              </a:spcBef>
              <a:buClr>
                <a:schemeClr val="dk1"/>
              </a:buClr>
              <a:buSzPct val="27500"/>
              <a:buFont typeface="Arial"/>
              <a:buNone/>
            </a:pPr>
            <a:r>
              <a:rPr lang="en" sz="4000"/>
              <a:t>Current Therapeutic Options </a:t>
            </a:r>
          </a:p>
          <a:p>
            <a:pPr lvl="0">
              <a:spcBef>
                <a:spcPts val="0"/>
              </a:spcBef>
              <a:buClr>
                <a:schemeClr val="dk1"/>
              </a:buClr>
              <a:buSzPct val="36666"/>
              <a:buFont typeface="Arial"/>
              <a:buNone/>
            </a:pPr>
            <a:endParaRPr sz="3000">
              <a:solidFill>
                <a:schemeClr val="dk1"/>
              </a:solidFill>
              <a:latin typeface="Montserrat"/>
              <a:ea typeface="Montserrat"/>
              <a:cs typeface="Montserrat"/>
              <a:sym typeface="Montserrat"/>
            </a:endParaRPr>
          </a:p>
          <a:p>
            <a:pPr lvl="0">
              <a:spcBef>
                <a:spcPts val="0"/>
              </a:spcBef>
              <a:buNone/>
            </a:pPr>
            <a:endParaRPr/>
          </a:p>
        </p:txBody>
      </p:sp>
      <p:pic>
        <p:nvPicPr>
          <p:cNvPr id="436" name="Shape 436" descr="Feeding_Tube_Diagram.jpg"/>
          <p:cNvPicPr preferRelativeResize="0"/>
          <p:nvPr/>
        </p:nvPicPr>
        <p:blipFill>
          <a:blip r:embed="rId3">
            <a:alphaModFix/>
          </a:blip>
          <a:stretch>
            <a:fillRect/>
          </a:stretch>
        </p:blipFill>
        <p:spPr>
          <a:xfrm>
            <a:off x="5840937" y="3967037"/>
            <a:ext cx="2995675" cy="2396574"/>
          </a:xfrm>
          <a:prstGeom prst="rect">
            <a:avLst/>
          </a:prstGeom>
          <a:noFill/>
          <a:ln>
            <a:noFill/>
          </a:ln>
        </p:spPr>
      </p:pic>
      <p:pic>
        <p:nvPicPr>
          <p:cNvPr id="437" name="Shape 437" descr="Miglustat.svg.png"/>
          <p:cNvPicPr preferRelativeResize="0"/>
          <p:nvPr/>
        </p:nvPicPr>
        <p:blipFill>
          <a:blip r:embed="rId4">
            <a:alphaModFix/>
          </a:blip>
          <a:stretch>
            <a:fillRect/>
          </a:stretch>
        </p:blipFill>
        <p:spPr>
          <a:xfrm>
            <a:off x="290450" y="4257462"/>
            <a:ext cx="3029549" cy="1815724"/>
          </a:xfrm>
          <a:prstGeom prst="rect">
            <a:avLst/>
          </a:prstGeom>
          <a:noFill/>
          <a:ln>
            <a:noFill/>
          </a:ln>
        </p:spPr>
      </p:pic>
      <p:pic>
        <p:nvPicPr>
          <p:cNvPr id="438" name="Shape 438" descr="substrate deprivation .png"/>
          <p:cNvPicPr preferRelativeResize="0"/>
          <p:nvPr/>
        </p:nvPicPr>
        <p:blipFill>
          <a:blip r:embed="rId5">
            <a:alphaModFix/>
          </a:blip>
          <a:stretch>
            <a:fillRect/>
          </a:stretch>
        </p:blipFill>
        <p:spPr>
          <a:xfrm>
            <a:off x="3638024" y="3819725"/>
            <a:ext cx="1705599" cy="2691225"/>
          </a:xfrm>
          <a:prstGeom prst="rect">
            <a:avLst/>
          </a:prstGeom>
          <a:noFill/>
          <a:ln>
            <a:noFill/>
          </a:ln>
        </p:spPr>
      </p:pic>
      <p:sp>
        <p:nvSpPr>
          <p:cNvPr id="439" name="Shape 439"/>
          <p:cNvSpPr txBox="1"/>
          <p:nvPr/>
        </p:nvSpPr>
        <p:spPr>
          <a:xfrm>
            <a:off x="7213100" y="6318850"/>
            <a:ext cx="2107500" cy="233100"/>
          </a:xfrm>
          <a:prstGeom prst="rect">
            <a:avLst/>
          </a:prstGeom>
          <a:noFill/>
          <a:ln>
            <a:noFill/>
          </a:ln>
        </p:spPr>
        <p:txBody>
          <a:bodyPr lIns="91425" tIns="91425" rIns="91425" bIns="91425" anchor="t" anchorCtr="0">
            <a:noAutofit/>
          </a:bodyPr>
          <a:lstStyle/>
          <a:p>
            <a:pPr lvl="0">
              <a:spcBef>
                <a:spcPts val="0"/>
              </a:spcBef>
              <a:buNone/>
            </a:pPr>
            <a:r>
              <a:rPr lang="en"/>
              <a:t>(Osher et al.,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childTnLst>
                                </p:cTn>
                              </p:par>
                              <p:par>
                                <p:cTn id="8" presetID="10" presetClass="entr" presetSubtype="0" fill="hold" nodeType="withEffect">
                                  <p:stCondLst>
                                    <p:cond delay="0"/>
                                  </p:stCondLst>
                                  <p:childTnLst>
                                    <p:set>
                                      <p:cBhvr>
                                        <p:cTn id="9" dur="1" fill="hold">
                                          <p:stCondLst>
                                            <p:cond delay="0"/>
                                          </p:stCondLst>
                                        </p:cTn>
                                        <p:tgtEl>
                                          <p:spTgt spid="437"/>
                                        </p:tgtEl>
                                        <p:attrNameLst>
                                          <p:attrName>style.visibility</p:attrName>
                                        </p:attrNameLst>
                                      </p:cBhvr>
                                      <p:to>
                                        <p:strVal val="visible"/>
                                      </p:to>
                                    </p:set>
                                    <p:animEffect transition="in" filter="fade">
                                      <p:cBhvr>
                                        <p:cTn id="10" dur="1000"/>
                                        <p:tgtEl>
                                          <p:spTgt spid="4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animEffect transition="in" filter="fade">
                                      <p:cBhvr>
                                        <p:cTn id="15" dur="1000"/>
                                        <p:tgtEl>
                                          <p:spTgt spid="433"/>
                                        </p:tgtEl>
                                      </p:cBhvr>
                                    </p:animEffect>
                                  </p:childTnLst>
                                </p:cTn>
                              </p:par>
                              <p:par>
                                <p:cTn id="16" presetID="10" presetClass="entr" presetSubtype="0" fill="hold" nodeType="withEffect">
                                  <p:stCondLst>
                                    <p:cond delay="0"/>
                                  </p:stCondLst>
                                  <p:childTnLst>
                                    <p:set>
                                      <p:cBhvr>
                                        <p:cTn id="17" dur="1" fill="hold">
                                          <p:stCondLst>
                                            <p:cond delay="0"/>
                                          </p:stCondLst>
                                        </p:cTn>
                                        <p:tgtEl>
                                          <p:spTgt spid="438"/>
                                        </p:tgtEl>
                                        <p:attrNameLst>
                                          <p:attrName>style.visibility</p:attrName>
                                        </p:attrNameLst>
                                      </p:cBhvr>
                                      <p:to>
                                        <p:strVal val="visible"/>
                                      </p:to>
                                    </p:set>
                                    <p:animEffect transition="in" filter="fade">
                                      <p:cBhvr>
                                        <p:cTn id="18" dur="1000"/>
                                        <p:tgtEl>
                                          <p:spTgt spid="4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4"/>
                                        </p:tgtEl>
                                        <p:attrNameLst>
                                          <p:attrName>style.visibility</p:attrName>
                                        </p:attrNameLst>
                                      </p:cBhvr>
                                      <p:to>
                                        <p:strVal val="visible"/>
                                      </p:to>
                                    </p:set>
                                    <p:animEffect transition="in" filter="fade">
                                      <p:cBhvr>
                                        <p:cTn id="23" dur="1000"/>
                                        <p:tgtEl>
                                          <p:spTgt spid="434"/>
                                        </p:tgtEl>
                                      </p:cBhvr>
                                    </p:animEffect>
                                  </p:childTnLst>
                                </p:cTn>
                              </p:par>
                              <p:par>
                                <p:cTn id="24" presetID="10" presetClass="entr" presetSubtype="0" fill="hold" nodeType="with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fade">
                                      <p:cBhvr>
                                        <p:cTn id="26"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596100" y="508600"/>
            <a:ext cx="7951800" cy="973500"/>
          </a:xfrm>
          <a:prstGeom prst="rect">
            <a:avLst/>
          </a:prstGeom>
        </p:spPr>
        <p:txBody>
          <a:bodyPr lIns="91425" tIns="91425" rIns="91425" bIns="91425" anchor="ctr" anchorCtr="0">
            <a:noAutofit/>
          </a:bodyPr>
          <a:lstStyle/>
          <a:p>
            <a:pPr lvl="0">
              <a:spcBef>
                <a:spcPts val="0"/>
              </a:spcBef>
              <a:buClr>
                <a:schemeClr val="dk1"/>
              </a:buClr>
              <a:buSzPct val="27500"/>
              <a:buFont typeface="Arial"/>
              <a:buNone/>
            </a:pPr>
            <a:r>
              <a:rPr lang="en" sz="4000"/>
              <a:t>Investigational Therapies</a:t>
            </a:r>
            <a:r>
              <a:rPr lang="en" sz="4800"/>
              <a:t> </a:t>
            </a:r>
          </a:p>
          <a:p>
            <a:pPr lvl="0">
              <a:spcBef>
                <a:spcPts val="0"/>
              </a:spcBef>
              <a:buClr>
                <a:schemeClr val="dk1"/>
              </a:buClr>
              <a:buSzPct val="36666"/>
              <a:buFont typeface="Arial"/>
              <a:buNone/>
            </a:pPr>
            <a:endParaRPr sz="3000">
              <a:solidFill>
                <a:schemeClr val="dk1"/>
              </a:solidFill>
              <a:latin typeface="Montserrat"/>
              <a:ea typeface="Montserrat"/>
              <a:cs typeface="Montserrat"/>
              <a:sym typeface="Montserrat"/>
            </a:endParaRPr>
          </a:p>
          <a:p>
            <a:pPr lvl="0" rtl="0">
              <a:spcBef>
                <a:spcPts val="0"/>
              </a:spcBef>
              <a:buNone/>
            </a:pPr>
            <a:endParaRPr/>
          </a:p>
        </p:txBody>
      </p:sp>
      <p:pic>
        <p:nvPicPr>
          <p:cNvPr id="445" name="Shape 445" descr="chart 3.png"/>
          <p:cNvPicPr preferRelativeResize="0"/>
          <p:nvPr/>
        </p:nvPicPr>
        <p:blipFill>
          <a:blip r:embed="rId3">
            <a:alphaModFix/>
          </a:blip>
          <a:stretch>
            <a:fillRect/>
          </a:stretch>
        </p:blipFill>
        <p:spPr>
          <a:xfrm>
            <a:off x="152400" y="1482100"/>
            <a:ext cx="8572500" cy="5000625"/>
          </a:xfrm>
          <a:prstGeom prst="rect">
            <a:avLst/>
          </a:prstGeom>
          <a:noFill/>
          <a:ln>
            <a:noFill/>
          </a:ln>
        </p:spPr>
      </p:pic>
      <p:sp>
        <p:nvSpPr>
          <p:cNvPr id="446" name="Shape 446"/>
          <p:cNvSpPr txBox="1"/>
          <p:nvPr/>
        </p:nvSpPr>
        <p:spPr>
          <a:xfrm>
            <a:off x="5992500" y="6249625"/>
            <a:ext cx="3151500" cy="310800"/>
          </a:xfrm>
          <a:prstGeom prst="rect">
            <a:avLst/>
          </a:prstGeom>
          <a:noFill/>
          <a:ln>
            <a:noFill/>
          </a:ln>
        </p:spPr>
        <p:txBody>
          <a:bodyPr lIns="91425" tIns="91425" rIns="91425" bIns="91425" anchor="t" anchorCtr="0">
            <a:noAutofit/>
          </a:bodyPr>
          <a:lstStyle/>
          <a:p>
            <a:pPr lvl="0" rtl="0">
              <a:lnSpc>
                <a:spcPct val="150000"/>
              </a:lnSpc>
              <a:spcBef>
                <a:spcPts val="400"/>
              </a:spcBef>
              <a:spcAft>
                <a:spcPts val="600"/>
              </a:spcAft>
              <a:buClr>
                <a:schemeClr val="dk1"/>
              </a:buClr>
              <a:buFont typeface="Arial"/>
              <a:buNone/>
            </a:pPr>
            <a:r>
              <a:rPr lang="en"/>
              <a:t>(Cachón-González et al., 2006)</a:t>
            </a:r>
            <a:r>
              <a:rPr lang="en">
                <a:highlight>
                  <a:srgbClr val="FFFFFF"/>
                </a:highligh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596100" y="299575"/>
            <a:ext cx="7951800" cy="973500"/>
          </a:xfrm>
          <a:prstGeom prst="rect">
            <a:avLst/>
          </a:prstGeom>
        </p:spPr>
        <p:txBody>
          <a:bodyPr lIns="91425" tIns="91425" rIns="91425" bIns="91425" anchor="ctr" anchorCtr="0">
            <a:noAutofit/>
          </a:bodyPr>
          <a:lstStyle/>
          <a:p>
            <a:pPr lvl="0">
              <a:spcBef>
                <a:spcPts val="0"/>
              </a:spcBef>
              <a:buClr>
                <a:schemeClr val="dk1"/>
              </a:buClr>
              <a:buSzPct val="27500"/>
              <a:buFont typeface="Arial"/>
              <a:buNone/>
            </a:pPr>
            <a:r>
              <a:rPr lang="en" sz="4000"/>
              <a:t>Investigational Therapies...cont’d</a:t>
            </a:r>
            <a:r>
              <a:rPr lang="en" sz="4800"/>
              <a:t> </a:t>
            </a:r>
          </a:p>
          <a:p>
            <a:pPr lvl="0">
              <a:spcBef>
                <a:spcPts val="0"/>
              </a:spcBef>
              <a:buNone/>
            </a:pPr>
            <a:endParaRPr/>
          </a:p>
        </p:txBody>
      </p:sp>
      <p:pic>
        <p:nvPicPr>
          <p:cNvPr id="452" name="Shape 452" descr="Chart 2.png"/>
          <p:cNvPicPr preferRelativeResize="0"/>
          <p:nvPr/>
        </p:nvPicPr>
        <p:blipFill>
          <a:blip r:embed="rId3">
            <a:alphaModFix/>
          </a:blip>
          <a:stretch>
            <a:fillRect/>
          </a:stretch>
        </p:blipFill>
        <p:spPr>
          <a:xfrm>
            <a:off x="1283825" y="814124"/>
            <a:ext cx="6576348" cy="5522699"/>
          </a:xfrm>
          <a:prstGeom prst="rect">
            <a:avLst/>
          </a:prstGeom>
          <a:noFill/>
          <a:ln>
            <a:noFill/>
          </a:ln>
        </p:spPr>
      </p:pic>
      <p:sp>
        <p:nvSpPr>
          <p:cNvPr id="453" name="Shape 453"/>
          <p:cNvSpPr txBox="1"/>
          <p:nvPr/>
        </p:nvSpPr>
        <p:spPr>
          <a:xfrm>
            <a:off x="5992500" y="6227425"/>
            <a:ext cx="3151500" cy="310800"/>
          </a:xfrm>
          <a:prstGeom prst="rect">
            <a:avLst/>
          </a:prstGeom>
          <a:noFill/>
          <a:ln>
            <a:noFill/>
          </a:ln>
        </p:spPr>
        <p:txBody>
          <a:bodyPr lIns="91425" tIns="91425" rIns="91425" bIns="91425" anchor="t" anchorCtr="0">
            <a:noAutofit/>
          </a:bodyPr>
          <a:lstStyle/>
          <a:p>
            <a:pPr lvl="0" rtl="0">
              <a:lnSpc>
                <a:spcPct val="150000"/>
              </a:lnSpc>
              <a:spcBef>
                <a:spcPts val="400"/>
              </a:spcBef>
              <a:spcAft>
                <a:spcPts val="600"/>
              </a:spcAft>
              <a:buNone/>
            </a:pPr>
            <a:r>
              <a:rPr lang="en"/>
              <a:t>(Cachón-González et al., 2006)</a:t>
            </a:r>
            <a:r>
              <a:rPr lang="en">
                <a:highlight>
                  <a:srgbClr val="FFFFFF"/>
                </a:highligh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ctrTitle" idx="4294967295"/>
          </p:nvPr>
        </p:nvSpPr>
        <p:spPr>
          <a:xfrm>
            <a:off x="685800" y="3101725"/>
            <a:ext cx="67317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Conclusion</a:t>
            </a:r>
          </a:p>
        </p:txBody>
      </p:sp>
      <p:sp>
        <p:nvSpPr>
          <p:cNvPr id="459" name="Shape 459"/>
          <p:cNvSpPr txBox="1">
            <a:spLocks noGrp="1"/>
          </p:cNvSpPr>
          <p:nvPr>
            <p:ph type="subTitle" idx="4294967295"/>
          </p:nvPr>
        </p:nvSpPr>
        <p:spPr>
          <a:xfrm>
            <a:off x="751350" y="4291450"/>
            <a:ext cx="6731700" cy="1046400"/>
          </a:xfrm>
          <a:prstGeom prst="rect">
            <a:avLst/>
          </a:prstGeom>
        </p:spPr>
        <p:txBody>
          <a:bodyPr lIns="91425" tIns="91425" rIns="91425" bIns="91425" anchor="t" anchorCtr="0">
            <a:noAutofit/>
          </a:bodyPr>
          <a:lstStyle/>
          <a:p>
            <a:pPr lvl="0" rtl="0">
              <a:spcBef>
                <a:spcPts val="0"/>
              </a:spcBef>
              <a:buNone/>
            </a:pPr>
            <a:r>
              <a:rPr lang="en" sz="3000">
                <a:solidFill>
                  <a:schemeClr val="lt1"/>
                </a:solidFill>
              </a:rPr>
              <a:t>What can we do moving forward?</a:t>
            </a:r>
          </a:p>
        </p:txBody>
      </p:sp>
      <p:sp>
        <p:nvSpPr>
          <p:cNvPr id="460" name="Shape 460"/>
          <p:cNvSpPr/>
          <p:nvPr/>
        </p:nvSpPr>
        <p:spPr>
          <a:xfrm>
            <a:off x="927337" y="935475"/>
            <a:ext cx="2399400" cy="1921200"/>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1" name="Shape 461"/>
          <p:cNvSpPr/>
          <p:nvPr/>
        </p:nvSpPr>
        <p:spPr>
          <a:xfrm>
            <a:off x="1485414" y="1372877"/>
            <a:ext cx="1283272" cy="1046407"/>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What is Tay Sachs?</a:t>
            </a:r>
          </a:p>
        </p:txBody>
      </p:sp>
      <p:sp>
        <p:nvSpPr>
          <p:cNvPr id="204" name="Shape 204"/>
          <p:cNvSpPr txBox="1">
            <a:spLocks noGrp="1"/>
          </p:cNvSpPr>
          <p:nvPr>
            <p:ph type="body" idx="1"/>
          </p:nvPr>
        </p:nvSpPr>
        <p:spPr>
          <a:xfrm>
            <a:off x="753150" y="1600200"/>
            <a:ext cx="7637700" cy="4967700"/>
          </a:xfrm>
          <a:prstGeom prst="rect">
            <a:avLst/>
          </a:prstGeom>
        </p:spPr>
        <p:txBody>
          <a:bodyPr lIns="91425" tIns="91425" rIns="91425" bIns="91425" anchor="t" anchorCtr="0">
            <a:noAutofit/>
          </a:bodyPr>
          <a:lstStyle/>
          <a:p>
            <a:pPr marL="457200" lvl="0" indent="-228600" rtl="0">
              <a:spcBef>
                <a:spcPts val="0"/>
              </a:spcBef>
              <a:buClr>
                <a:srgbClr val="222222"/>
              </a:buClr>
            </a:pPr>
            <a:r>
              <a:rPr lang="en">
                <a:solidFill>
                  <a:srgbClr val="222222"/>
                </a:solidFill>
              </a:rPr>
              <a:t>Rare genetic disorder</a:t>
            </a:r>
          </a:p>
          <a:p>
            <a:pPr lvl="0" rtl="0">
              <a:spcBef>
                <a:spcPts val="0"/>
              </a:spcBef>
              <a:buNone/>
            </a:pPr>
            <a:endParaRPr>
              <a:solidFill>
                <a:srgbClr val="222222"/>
              </a:solidFill>
            </a:endParaRPr>
          </a:p>
          <a:p>
            <a:pPr marL="457200" lvl="0" indent="-228600" rtl="0">
              <a:spcBef>
                <a:spcPts val="0"/>
              </a:spcBef>
              <a:buClr>
                <a:srgbClr val="222222"/>
              </a:buClr>
            </a:pPr>
            <a:r>
              <a:rPr lang="en">
                <a:solidFill>
                  <a:srgbClr val="222222"/>
                </a:solidFill>
              </a:rPr>
              <a:t>Deletion of Hex A enzyme</a:t>
            </a:r>
          </a:p>
          <a:p>
            <a:pPr lvl="0" rtl="0">
              <a:spcBef>
                <a:spcPts val="0"/>
              </a:spcBef>
              <a:buNone/>
            </a:pPr>
            <a:endParaRPr>
              <a:solidFill>
                <a:srgbClr val="222222"/>
              </a:solidFill>
            </a:endParaRPr>
          </a:p>
          <a:p>
            <a:pPr marL="457200" lvl="0" indent="-228600" rtl="0">
              <a:spcBef>
                <a:spcPts val="0"/>
              </a:spcBef>
              <a:buClr>
                <a:srgbClr val="222222"/>
              </a:buClr>
            </a:pPr>
            <a:r>
              <a:rPr lang="en">
                <a:solidFill>
                  <a:srgbClr val="222222"/>
                </a:solidFill>
              </a:rPr>
              <a:t>Destroys the nervous system in a progressive manner</a:t>
            </a:r>
          </a:p>
          <a:p>
            <a:pPr lvl="0">
              <a:spcBef>
                <a:spcPts val="0"/>
              </a:spcBef>
              <a:buNone/>
            </a:pPr>
            <a:endParaRPr>
              <a:solidFill>
                <a:srgbClr val="222222"/>
              </a:solidFill>
            </a:endParaRPr>
          </a:p>
        </p:txBody>
      </p:sp>
      <p:sp>
        <p:nvSpPr>
          <p:cNvPr id="205" name="Shape 205"/>
          <p:cNvSpPr txBox="1"/>
          <p:nvPr/>
        </p:nvSpPr>
        <p:spPr>
          <a:xfrm>
            <a:off x="7342100" y="6166450"/>
            <a:ext cx="1590600" cy="620400"/>
          </a:xfrm>
          <a:prstGeom prst="rect">
            <a:avLst/>
          </a:prstGeom>
          <a:noFill/>
          <a:ln>
            <a:noFill/>
          </a:ln>
        </p:spPr>
        <p:txBody>
          <a:bodyPr lIns="91425" tIns="91425" rIns="91425" bIns="91425" anchor="t" anchorCtr="0">
            <a:noAutofit/>
          </a:bodyPr>
          <a:lstStyle/>
          <a:p>
            <a:pPr lvl="0">
              <a:spcBef>
                <a:spcPts val="0"/>
              </a:spcBef>
              <a:buNone/>
            </a:pPr>
            <a:r>
              <a:rPr lang="en"/>
              <a:t>(GHR,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1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1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1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10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fade">
                                      <p:cBhvr>
                                        <p:cTn id="27" dur="10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fade">
                                      <p:cBhvr>
                                        <p:cTn id="32" dur="1000"/>
                                        <p:tgtEl>
                                          <p:spTgt spid="2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idx="4294967295"/>
          </p:nvPr>
        </p:nvSpPr>
        <p:spPr>
          <a:xfrm>
            <a:off x="880050" y="274650"/>
            <a:ext cx="7383900" cy="1143000"/>
          </a:xfrm>
          <a:prstGeom prst="rect">
            <a:avLst/>
          </a:prstGeom>
        </p:spPr>
        <p:txBody>
          <a:bodyPr lIns="91425" tIns="91425" rIns="91425" bIns="91425" anchor="ctr" anchorCtr="0">
            <a:noAutofit/>
          </a:bodyPr>
          <a:lstStyle/>
          <a:p>
            <a:pPr lvl="0" rtl="0">
              <a:spcBef>
                <a:spcPts val="0"/>
              </a:spcBef>
              <a:buNone/>
            </a:pPr>
            <a:r>
              <a:rPr lang="en"/>
              <a:t>Family Battles Tay-Sachs Disease</a:t>
            </a:r>
          </a:p>
        </p:txBody>
      </p:sp>
      <p:sp>
        <p:nvSpPr>
          <p:cNvPr id="467" name="Shape 467" descr="The annual conference to support those suffering from Tay-Sachs disease is in San Diego this weekend. 10News spoke with one local family who shared their message of hope to save their son." title="Local family battles Tay-Sachs disease, fights to save son's life">
            <a:hlinkClick r:id="rId3"/>
          </p:cNvPr>
          <p:cNvSpPr/>
          <p:nvPr/>
        </p:nvSpPr>
        <p:spPr>
          <a:xfrm>
            <a:off x="1866125" y="1698975"/>
            <a:ext cx="5411750" cy="4058825"/>
          </a:xfrm>
          <a:prstGeom prst="rect">
            <a:avLst/>
          </a:prstGeom>
          <a:blipFill>
            <a:blip r:embed="rId4">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344150" y="102900"/>
            <a:ext cx="8360700" cy="973500"/>
          </a:xfrm>
          <a:prstGeom prst="rect">
            <a:avLst/>
          </a:prstGeom>
          <a:ln>
            <a:noFill/>
          </a:ln>
        </p:spPr>
        <p:txBody>
          <a:bodyPr lIns="91425" tIns="91425" rIns="91425" bIns="91425" anchor="ctr" anchorCtr="0">
            <a:noAutofit/>
          </a:bodyPr>
          <a:lstStyle/>
          <a:p>
            <a:pPr lvl="0" rtl="0">
              <a:spcBef>
                <a:spcPts val="0"/>
              </a:spcBef>
              <a:buNone/>
            </a:pPr>
            <a:r>
              <a:rPr lang="en" sz="3000"/>
              <a:t>National Tay-Sachs &amp; Allied Diseases Association</a:t>
            </a:r>
          </a:p>
        </p:txBody>
      </p:sp>
      <p:sp>
        <p:nvSpPr>
          <p:cNvPr id="473" name="Shape 473"/>
          <p:cNvSpPr txBox="1"/>
          <p:nvPr/>
        </p:nvSpPr>
        <p:spPr>
          <a:xfrm>
            <a:off x="7123650" y="6120325"/>
            <a:ext cx="2490000" cy="6375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474" name="Shape 474" descr="NTSAD prpl w_full name1.jpg"/>
          <p:cNvPicPr preferRelativeResize="0"/>
          <p:nvPr/>
        </p:nvPicPr>
        <p:blipFill>
          <a:blip r:embed="rId3">
            <a:alphaModFix/>
          </a:blip>
          <a:stretch>
            <a:fillRect/>
          </a:stretch>
        </p:blipFill>
        <p:spPr>
          <a:xfrm>
            <a:off x="4345175" y="2781812"/>
            <a:ext cx="4123750" cy="2604470"/>
          </a:xfrm>
          <a:prstGeom prst="rect">
            <a:avLst/>
          </a:prstGeom>
          <a:noFill/>
          <a:ln>
            <a:noFill/>
          </a:ln>
        </p:spPr>
      </p:pic>
      <p:sp>
        <p:nvSpPr>
          <p:cNvPr id="475" name="Shape 475"/>
          <p:cNvSpPr txBox="1"/>
          <p:nvPr/>
        </p:nvSpPr>
        <p:spPr>
          <a:xfrm>
            <a:off x="7597900" y="6257100"/>
            <a:ext cx="3151500" cy="310800"/>
          </a:xfrm>
          <a:prstGeom prst="rect">
            <a:avLst/>
          </a:prstGeom>
          <a:noFill/>
          <a:ln>
            <a:noFill/>
          </a:ln>
        </p:spPr>
        <p:txBody>
          <a:bodyPr lIns="91425" tIns="91425" rIns="91425" bIns="91425" anchor="t" anchorCtr="0">
            <a:noAutofit/>
          </a:bodyPr>
          <a:lstStyle/>
          <a:p>
            <a:pPr lvl="0" rtl="0">
              <a:lnSpc>
                <a:spcPct val="150000"/>
              </a:lnSpc>
              <a:spcBef>
                <a:spcPts val="400"/>
              </a:spcBef>
              <a:spcAft>
                <a:spcPts val="600"/>
              </a:spcAft>
              <a:buNone/>
            </a:pPr>
            <a:r>
              <a:rPr lang="en"/>
              <a:t>(NTSAD, n.a.)</a:t>
            </a:r>
            <a:r>
              <a:rPr lang="en">
                <a:highlight>
                  <a:srgbClr val="FFFFFF"/>
                </a:highlight>
              </a:rPr>
              <a:t> </a:t>
            </a:r>
          </a:p>
        </p:txBody>
      </p:sp>
      <p:sp>
        <p:nvSpPr>
          <p:cNvPr id="476" name="Shape 476"/>
          <p:cNvSpPr txBox="1"/>
          <p:nvPr/>
        </p:nvSpPr>
        <p:spPr>
          <a:xfrm>
            <a:off x="766425" y="1535475"/>
            <a:ext cx="3151500" cy="1086900"/>
          </a:xfrm>
          <a:prstGeom prst="rect">
            <a:avLst/>
          </a:prstGeom>
          <a:noFill/>
          <a:ln>
            <a:noFill/>
          </a:ln>
        </p:spPr>
        <p:txBody>
          <a:bodyPr lIns="91425" tIns="91425" rIns="91425" bIns="91425" anchor="t" anchorCtr="0">
            <a:noAutofit/>
          </a:bodyPr>
          <a:lstStyle/>
          <a:p>
            <a:pPr lvl="0" rtl="0">
              <a:spcBef>
                <a:spcPts val="600"/>
              </a:spcBef>
              <a:buClr>
                <a:schemeClr val="dk1"/>
              </a:buClr>
              <a:buSzPct val="34375"/>
              <a:buFont typeface="Arial"/>
              <a:buNone/>
            </a:pPr>
            <a:r>
              <a:rPr lang="en" sz="3200">
                <a:solidFill>
                  <a:srgbClr val="2F3848"/>
                </a:solidFill>
                <a:latin typeface="Source Sans Pro"/>
                <a:ea typeface="Source Sans Pro"/>
                <a:cs typeface="Source Sans Pro"/>
                <a:sym typeface="Source Sans Pro"/>
              </a:rPr>
              <a:t>4 key areas of focus:</a:t>
            </a:r>
          </a:p>
        </p:txBody>
      </p:sp>
      <p:sp>
        <p:nvSpPr>
          <p:cNvPr id="477" name="Shape 477"/>
          <p:cNvSpPr txBox="1"/>
          <p:nvPr/>
        </p:nvSpPr>
        <p:spPr>
          <a:xfrm>
            <a:off x="1068175" y="2781825"/>
            <a:ext cx="2402400" cy="637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Education </a:t>
            </a:r>
          </a:p>
        </p:txBody>
      </p:sp>
      <p:sp>
        <p:nvSpPr>
          <p:cNvPr id="478" name="Shape 478"/>
          <p:cNvSpPr txBox="1"/>
          <p:nvPr/>
        </p:nvSpPr>
        <p:spPr>
          <a:xfrm>
            <a:off x="1068175" y="3702950"/>
            <a:ext cx="2402400" cy="637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Advocacy </a:t>
            </a:r>
          </a:p>
        </p:txBody>
      </p:sp>
      <p:sp>
        <p:nvSpPr>
          <p:cNvPr id="479" name="Shape 479"/>
          <p:cNvSpPr txBox="1"/>
          <p:nvPr/>
        </p:nvSpPr>
        <p:spPr>
          <a:xfrm>
            <a:off x="1068175" y="4624062"/>
            <a:ext cx="2402400" cy="637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Research</a:t>
            </a:r>
          </a:p>
        </p:txBody>
      </p:sp>
      <p:sp>
        <p:nvSpPr>
          <p:cNvPr id="480" name="Shape 480"/>
          <p:cNvSpPr txBox="1"/>
          <p:nvPr/>
        </p:nvSpPr>
        <p:spPr>
          <a:xfrm>
            <a:off x="1068175" y="5545200"/>
            <a:ext cx="3546000" cy="973500"/>
          </a:xfrm>
          <a:prstGeom prst="rect">
            <a:avLst/>
          </a:prstGeom>
          <a:noFill/>
          <a:ln>
            <a:noFill/>
          </a:ln>
        </p:spPr>
        <p:txBody>
          <a:bodyPr lIns="91425" tIns="91425" rIns="91425" bIns="91425" anchor="t" anchorCtr="0">
            <a:noAutofit/>
          </a:bodyPr>
          <a:lstStyle/>
          <a:p>
            <a:pPr marL="457200" lvl="0" indent="-431800" rtl="0">
              <a:spcBef>
                <a:spcPts val="600"/>
              </a:spcBef>
              <a:buClr>
                <a:srgbClr val="2F3848"/>
              </a:buClr>
              <a:buSzPct val="100000"/>
              <a:buFont typeface="Source Sans Pro"/>
              <a:buChar char="●"/>
            </a:pPr>
            <a:r>
              <a:rPr lang="en" sz="3200">
                <a:solidFill>
                  <a:srgbClr val="2F3848"/>
                </a:solidFill>
                <a:latin typeface="Source Sans Pro"/>
                <a:ea typeface="Source Sans Pro"/>
                <a:cs typeface="Source Sans Pro"/>
                <a:sym typeface="Source Sans Pro"/>
              </a:rPr>
              <a:t>Family Services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0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6"/>
                                        </p:tgtEl>
                                        <p:attrNameLst>
                                          <p:attrName>style.visibility</p:attrName>
                                        </p:attrNameLst>
                                      </p:cBhvr>
                                      <p:to>
                                        <p:strVal val="visible"/>
                                      </p:to>
                                    </p:set>
                                    <p:animEffect transition="in" filter="fade">
                                      <p:cBhvr>
                                        <p:cTn id="12" dur="1000"/>
                                        <p:tgtEl>
                                          <p:spTgt spid="4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7"/>
                                        </p:tgtEl>
                                        <p:attrNameLst>
                                          <p:attrName>style.visibility</p:attrName>
                                        </p:attrNameLst>
                                      </p:cBhvr>
                                      <p:to>
                                        <p:strVal val="visible"/>
                                      </p:to>
                                    </p:set>
                                    <p:animEffect transition="in" filter="fade">
                                      <p:cBhvr>
                                        <p:cTn id="17" dur="1000"/>
                                        <p:tgtEl>
                                          <p:spTgt spid="4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8"/>
                                        </p:tgtEl>
                                        <p:attrNameLst>
                                          <p:attrName>style.visibility</p:attrName>
                                        </p:attrNameLst>
                                      </p:cBhvr>
                                      <p:to>
                                        <p:strVal val="visible"/>
                                      </p:to>
                                    </p:set>
                                    <p:animEffect transition="in" filter="fade">
                                      <p:cBhvr>
                                        <p:cTn id="22" dur="1000"/>
                                        <p:tgtEl>
                                          <p:spTgt spid="4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9"/>
                                        </p:tgtEl>
                                        <p:attrNameLst>
                                          <p:attrName>style.visibility</p:attrName>
                                        </p:attrNameLst>
                                      </p:cBhvr>
                                      <p:to>
                                        <p:strVal val="visible"/>
                                      </p:to>
                                    </p:set>
                                    <p:animEffect transition="in" filter="fade">
                                      <p:cBhvr>
                                        <p:cTn id="27" dur="1000"/>
                                        <p:tgtEl>
                                          <p:spTgt spid="4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0"/>
                                        </p:tgtEl>
                                        <p:attrNameLst>
                                          <p:attrName>style.visibility</p:attrName>
                                        </p:attrNameLst>
                                      </p:cBhvr>
                                      <p:to>
                                        <p:strVal val="visible"/>
                                      </p:to>
                                    </p:set>
                                    <p:animEffect transition="in" filter="fade">
                                      <p:cBhvr>
                                        <p:cTn id="32"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ctrTitle" idx="4294967295"/>
          </p:nvPr>
        </p:nvSpPr>
        <p:spPr>
          <a:xfrm>
            <a:off x="1206150" y="174125"/>
            <a:ext cx="6731700" cy="1546500"/>
          </a:xfrm>
          <a:prstGeom prst="rect">
            <a:avLst/>
          </a:prstGeom>
        </p:spPr>
        <p:txBody>
          <a:bodyPr lIns="91425" tIns="91425" rIns="91425" bIns="91425" anchor="ctr" anchorCtr="0">
            <a:noAutofit/>
          </a:bodyPr>
          <a:lstStyle/>
          <a:p>
            <a:pPr lvl="0" algn="ctr" rtl="0">
              <a:spcBef>
                <a:spcPts val="0"/>
              </a:spcBef>
              <a:buNone/>
            </a:pPr>
            <a:r>
              <a:rPr lang="en" sz="6000">
                <a:solidFill>
                  <a:srgbClr val="FFFFFF"/>
                </a:solidFill>
              </a:rPr>
              <a:t>Questions</a:t>
            </a:r>
          </a:p>
        </p:txBody>
      </p:sp>
      <p:sp>
        <p:nvSpPr>
          <p:cNvPr id="486" name="Shape 486"/>
          <p:cNvSpPr txBox="1">
            <a:spLocks noGrp="1"/>
          </p:cNvSpPr>
          <p:nvPr>
            <p:ph type="subTitle" idx="4294967295"/>
          </p:nvPr>
        </p:nvSpPr>
        <p:spPr>
          <a:xfrm>
            <a:off x="656475" y="1470229"/>
            <a:ext cx="6731700" cy="2336700"/>
          </a:xfrm>
          <a:prstGeom prst="rect">
            <a:avLst/>
          </a:prstGeom>
        </p:spPr>
        <p:txBody>
          <a:bodyPr lIns="91425" tIns="91425" rIns="91425" bIns="91425" anchor="t" anchorCtr="0">
            <a:noAutofit/>
          </a:bodyPr>
          <a:lstStyle/>
          <a:p>
            <a:pPr marL="457200" lvl="0" indent="-228600" rtl="0">
              <a:spcBef>
                <a:spcPts val="0"/>
              </a:spcBef>
              <a:buAutoNum type="arabicPeriod"/>
            </a:pPr>
            <a:r>
              <a:rPr lang="en" b="1"/>
              <a:t>How is this disease inherited?</a:t>
            </a:r>
          </a:p>
          <a:p>
            <a:pPr marL="914400" lvl="1" indent="-228600" rtl="0">
              <a:spcBef>
                <a:spcPts val="0"/>
              </a:spcBef>
              <a:buAutoNum type="alphaLcPeriod"/>
            </a:pPr>
            <a:r>
              <a:rPr lang="en" b="1"/>
              <a:t>Autosomal Dominant</a:t>
            </a:r>
          </a:p>
          <a:p>
            <a:pPr marL="914400" lvl="1" indent="-228600" rtl="0">
              <a:spcBef>
                <a:spcPts val="0"/>
              </a:spcBef>
              <a:buAutoNum type="alphaLcPeriod"/>
            </a:pPr>
            <a:r>
              <a:rPr lang="en" b="1"/>
              <a:t>Autosomal Recessive</a:t>
            </a:r>
          </a:p>
          <a:p>
            <a:pPr marL="914400" lvl="1" indent="-228600" rtl="0">
              <a:spcBef>
                <a:spcPts val="0"/>
              </a:spcBef>
              <a:buAutoNum type="alphaLcPeriod"/>
            </a:pPr>
            <a:r>
              <a:rPr lang="en" b="1"/>
              <a:t>X-linked Dominant</a:t>
            </a:r>
          </a:p>
          <a:p>
            <a:pPr marL="914400" lvl="1" indent="-228600" rtl="0">
              <a:spcBef>
                <a:spcPts val="0"/>
              </a:spcBef>
              <a:buAutoNum type="alphaLcPeriod"/>
            </a:pPr>
            <a:r>
              <a:rPr lang="en" b="1"/>
              <a:t>X-linked Recessive</a:t>
            </a:r>
          </a:p>
        </p:txBody>
      </p:sp>
      <p:sp>
        <p:nvSpPr>
          <p:cNvPr id="487" name="Shape 487"/>
          <p:cNvSpPr txBox="1">
            <a:spLocks noGrp="1"/>
          </p:cNvSpPr>
          <p:nvPr>
            <p:ph type="subTitle" idx="4294967295"/>
          </p:nvPr>
        </p:nvSpPr>
        <p:spPr>
          <a:xfrm>
            <a:off x="575900" y="3727100"/>
            <a:ext cx="8247600" cy="2336700"/>
          </a:xfrm>
          <a:prstGeom prst="rect">
            <a:avLst/>
          </a:prstGeom>
        </p:spPr>
        <p:txBody>
          <a:bodyPr lIns="91425" tIns="91425" rIns="91425" bIns="91425" anchor="t" anchorCtr="0">
            <a:noAutofit/>
          </a:bodyPr>
          <a:lstStyle/>
          <a:p>
            <a:pPr lvl="0" rtl="0">
              <a:spcBef>
                <a:spcPts val="0"/>
              </a:spcBef>
              <a:buNone/>
            </a:pPr>
            <a:r>
              <a:rPr lang="en" b="1"/>
              <a:t>2. What gene is mutated in Tay-Sachs Disease?</a:t>
            </a:r>
          </a:p>
          <a:p>
            <a:pPr marL="914400" lvl="1" indent="-228600" rtl="0">
              <a:spcBef>
                <a:spcPts val="0"/>
              </a:spcBef>
              <a:buAutoNum type="alphaLcPeriod"/>
            </a:pPr>
            <a:r>
              <a:rPr lang="en" b="1"/>
              <a:t>HEXA gene</a:t>
            </a:r>
          </a:p>
          <a:p>
            <a:pPr marL="914400" lvl="1" indent="-228600" rtl="0">
              <a:spcBef>
                <a:spcPts val="0"/>
              </a:spcBef>
              <a:buAutoNum type="alphaLcPeriod"/>
            </a:pPr>
            <a:r>
              <a:rPr lang="en" b="1"/>
              <a:t>HEXB gene</a:t>
            </a:r>
          </a:p>
          <a:p>
            <a:pPr marL="914400" lvl="1" indent="-228600" rtl="0">
              <a:spcBef>
                <a:spcPts val="0"/>
              </a:spcBef>
              <a:buAutoNum type="alphaLcPeriod"/>
            </a:pPr>
            <a:r>
              <a:rPr lang="en" b="1"/>
              <a:t>GM2 ganglioside</a:t>
            </a:r>
          </a:p>
          <a:p>
            <a:pPr marL="914400" lvl="1" indent="-228600" rtl="0">
              <a:spcBef>
                <a:spcPts val="600"/>
              </a:spcBef>
              <a:buClr>
                <a:srgbClr val="2F3848"/>
              </a:buClr>
              <a:buAutoNum type="alphaLcPeriod"/>
            </a:pPr>
            <a:r>
              <a:rPr lang="en" b="1">
                <a:solidFill>
                  <a:srgbClr val="2F3848"/>
                </a:solidFill>
              </a:rPr>
              <a:t>β Hexosaminidase A</a:t>
            </a:r>
          </a:p>
          <a:p>
            <a:pPr marL="0" lvl="0" indent="0" rtl="0">
              <a:spcBef>
                <a:spcPts val="0"/>
              </a:spcBef>
              <a:buNone/>
            </a:pPr>
            <a:endParaRPr b="1"/>
          </a:p>
        </p:txBody>
      </p:sp>
      <p:sp>
        <p:nvSpPr>
          <p:cNvPr id="488" name="Shape 488"/>
          <p:cNvSpPr/>
          <p:nvPr/>
        </p:nvSpPr>
        <p:spPr>
          <a:xfrm>
            <a:off x="1104125" y="2503725"/>
            <a:ext cx="3623400" cy="383400"/>
          </a:xfrm>
          <a:prstGeom prst="rect">
            <a:avLst/>
          </a:prstGeom>
          <a:noFill/>
          <a:ln w="76200" cap="flat" cmpd="sng">
            <a:solidFill>
              <a:srgbClr val="F0576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p:nvPr/>
        </p:nvSpPr>
        <p:spPr>
          <a:xfrm>
            <a:off x="1023250" y="4926575"/>
            <a:ext cx="3623400" cy="383400"/>
          </a:xfrm>
          <a:prstGeom prst="rect">
            <a:avLst/>
          </a:prstGeom>
          <a:noFill/>
          <a:ln w="76200" cap="flat" cmpd="sng">
            <a:solidFill>
              <a:srgbClr val="F0576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8"/>
                                        </p:tgtEl>
                                        <p:attrNameLst>
                                          <p:attrName>style.visibility</p:attrName>
                                        </p:attrNameLst>
                                      </p:cBhvr>
                                      <p:to>
                                        <p:strVal val="visible"/>
                                      </p:to>
                                    </p:set>
                                    <p:animEffect transition="in" filter="fade">
                                      <p:cBhvr>
                                        <p:cTn id="12" dur="1000"/>
                                        <p:tgtEl>
                                          <p:spTgt spid="4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1000"/>
                                        <p:tgtEl>
                                          <p:spTgt spid="4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9"/>
                                        </p:tgtEl>
                                        <p:attrNameLst>
                                          <p:attrName>style.visibility</p:attrName>
                                        </p:attrNameLst>
                                      </p:cBhvr>
                                      <p:to>
                                        <p:strVal val="visible"/>
                                      </p:to>
                                    </p:set>
                                    <p:animEffect transition="in" filter="fade">
                                      <p:cBhvr>
                                        <p:cTn id="22" dur="10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ctrTitle" idx="4294967295"/>
          </p:nvPr>
        </p:nvSpPr>
        <p:spPr>
          <a:xfrm>
            <a:off x="2180550" y="2429025"/>
            <a:ext cx="4782900" cy="1046400"/>
          </a:xfrm>
          <a:prstGeom prst="rect">
            <a:avLst/>
          </a:prstGeom>
        </p:spPr>
        <p:txBody>
          <a:bodyPr lIns="91425" tIns="91425" rIns="91425" bIns="91425" anchor="ctr" anchorCtr="0">
            <a:noAutofit/>
          </a:bodyPr>
          <a:lstStyle/>
          <a:p>
            <a:pPr lvl="0" rtl="0">
              <a:spcBef>
                <a:spcPts val="0"/>
              </a:spcBef>
              <a:buNone/>
            </a:pPr>
            <a:r>
              <a:rPr lang="en" sz="6000">
                <a:solidFill>
                  <a:srgbClr val="6CF3CE"/>
                </a:solidFill>
              </a:rPr>
              <a:t>Thanks!</a:t>
            </a:r>
          </a:p>
        </p:txBody>
      </p:sp>
      <p:sp>
        <p:nvSpPr>
          <p:cNvPr id="495" name="Shape 495"/>
          <p:cNvSpPr txBox="1">
            <a:spLocks noGrp="1"/>
          </p:cNvSpPr>
          <p:nvPr>
            <p:ph type="subTitle" idx="4294967295"/>
          </p:nvPr>
        </p:nvSpPr>
        <p:spPr>
          <a:xfrm>
            <a:off x="2180550" y="3273850"/>
            <a:ext cx="4782900" cy="1046400"/>
          </a:xfrm>
          <a:prstGeom prst="rect">
            <a:avLst/>
          </a:prstGeom>
        </p:spPr>
        <p:txBody>
          <a:bodyPr lIns="91425" tIns="91425" rIns="91425" bIns="91425" anchor="t" anchorCtr="0">
            <a:noAutofit/>
          </a:bodyPr>
          <a:lstStyle/>
          <a:p>
            <a:pPr lvl="0" algn="ctr" rtl="0">
              <a:spcBef>
                <a:spcPts val="0"/>
              </a:spcBef>
              <a:buNone/>
            </a:pPr>
            <a:r>
              <a:rPr lang="en" sz="3600" b="1">
                <a:solidFill>
                  <a:srgbClr val="FFFFFF"/>
                </a:solidFill>
              </a:rPr>
              <a:t>Any questions?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832475" y="168450"/>
            <a:ext cx="7951799" cy="973499"/>
          </a:xfrm>
          <a:prstGeom prst="rect">
            <a:avLst/>
          </a:prstGeom>
        </p:spPr>
        <p:txBody>
          <a:bodyPr lIns="91425" tIns="91425" rIns="91425" bIns="91425" anchor="ctr" anchorCtr="0">
            <a:noAutofit/>
          </a:bodyPr>
          <a:lstStyle/>
          <a:p>
            <a:pPr lvl="0">
              <a:spcBef>
                <a:spcPts val="0"/>
              </a:spcBef>
              <a:buNone/>
            </a:pPr>
            <a:r>
              <a:rPr lang="en" sz="3000"/>
              <a:t>References </a:t>
            </a:r>
          </a:p>
        </p:txBody>
      </p:sp>
      <p:sp>
        <p:nvSpPr>
          <p:cNvPr id="501" name="Shape 501"/>
          <p:cNvSpPr txBox="1"/>
          <p:nvPr/>
        </p:nvSpPr>
        <p:spPr>
          <a:xfrm>
            <a:off x="409475" y="1141950"/>
            <a:ext cx="8430900" cy="5658300"/>
          </a:xfrm>
          <a:prstGeom prst="rect">
            <a:avLst/>
          </a:prstGeom>
          <a:noFill/>
          <a:ln>
            <a:noFill/>
          </a:ln>
        </p:spPr>
        <p:txBody>
          <a:bodyPr lIns="91425" tIns="91425" rIns="91425" bIns="91425" anchor="t" anchorCtr="0">
            <a:noAutofit/>
          </a:bodyPr>
          <a:lstStyle/>
          <a:p>
            <a:pPr lvl="0" rtl="0">
              <a:lnSpc>
                <a:spcPct val="150000"/>
              </a:lnSpc>
              <a:spcBef>
                <a:spcPts val="400"/>
              </a:spcBef>
              <a:spcAft>
                <a:spcPts val="600"/>
              </a:spcAft>
              <a:buClr>
                <a:schemeClr val="dk1"/>
              </a:buClr>
              <a:buSzPct val="137500"/>
              <a:buFont typeface="Arial"/>
              <a:buNone/>
            </a:pPr>
            <a:r>
              <a:rPr lang="en" sz="800">
                <a:solidFill>
                  <a:schemeClr val="dk1"/>
                </a:solidFill>
              </a:rPr>
              <a:t>About NTSAD. (n.d.). Retrieved from https://www.ntsad.org/index.php/about</a:t>
            </a:r>
          </a:p>
          <a:p>
            <a:pPr lvl="0" rtl="0">
              <a:lnSpc>
                <a:spcPct val="150000"/>
              </a:lnSpc>
              <a:spcBef>
                <a:spcPts val="400"/>
              </a:spcBef>
              <a:spcAft>
                <a:spcPts val="600"/>
              </a:spcAft>
              <a:buClr>
                <a:schemeClr val="dk1"/>
              </a:buClr>
              <a:buSzPct val="137500"/>
              <a:buFont typeface="Arial"/>
              <a:buNone/>
            </a:pPr>
            <a:r>
              <a:rPr lang="en" sz="800">
                <a:solidFill>
                  <a:schemeClr val="dk1"/>
                </a:solidFill>
              </a:rPr>
              <a:t>Chakravarti, A. and Chakraborty R. (1978). Elevated frequency of Tay-Sachs disease among Ashkenazic Jews unlikely by genetic drift alone. Am J Hum Genet, 30(3): 256-261. </a:t>
            </a:r>
            <a:r>
              <a:rPr lang="en" sz="800">
                <a:solidFill>
                  <a:srgbClr val="436976"/>
                </a:solidFill>
                <a:hlinkClick r:id="rId3"/>
              </a:rPr>
              <a:t>https://www.ncbi.nlm.nih.gov/pmc/articles/PMC1685578/</a:t>
            </a:r>
          </a:p>
          <a:p>
            <a:pPr lvl="0" rtl="0">
              <a:lnSpc>
                <a:spcPct val="150000"/>
              </a:lnSpc>
              <a:spcBef>
                <a:spcPts val="400"/>
              </a:spcBef>
              <a:spcAft>
                <a:spcPts val="600"/>
              </a:spcAft>
              <a:buClr>
                <a:schemeClr val="dk1"/>
              </a:buClr>
              <a:buSzPct val="137500"/>
              <a:buFont typeface="Arial"/>
              <a:buNone/>
            </a:pPr>
            <a:r>
              <a:rPr lang="en" sz="800">
                <a:solidFill>
                  <a:srgbClr val="222222"/>
                </a:solidFill>
              </a:rPr>
              <a:t>Cachón-González, M. B., Wang, S. Z., Lynch, A., Ziegler, R., Cheng, S. H., &amp; Cox, T. M. (2006). Effective gene therapy in an authentic model of Tay-Sachs-related diseases. </a:t>
            </a:r>
            <a:r>
              <a:rPr lang="en" sz="800" i="1">
                <a:solidFill>
                  <a:srgbClr val="222222"/>
                </a:solidFill>
              </a:rPr>
              <a:t>Proceedings of the National Academy of Sciences</a:t>
            </a:r>
            <a:r>
              <a:rPr lang="en" sz="800">
                <a:solidFill>
                  <a:srgbClr val="222222"/>
                </a:solidFill>
              </a:rPr>
              <a:t>, </a:t>
            </a:r>
            <a:r>
              <a:rPr lang="en" sz="800" i="1">
                <a:solidFill>
                  <a:srgbClr val="222222"/>
                </a:solidFill>
              </a:rPr>
              <a:t>103</a:t>
            </a:r>
            <a:r>
              <a:rPr lang="en" sz="800">
                <a:solidFill>
                  <a:srgbClr val="222222"/>
                </a:solidFill>
              </a:rPr>
              <a:t>(27), 10373-10378.</a:t>
            </a:r>
          </a:p>
          <a:p>
            <a:pPr lvl="0" rtl="0">
              <a:lnSpc>
                <a:spcPct val="150000"/>
              </a:lnSpc>
              <a:spcBef>
                <a:spcPts val="400"/>
              </a:spcBef>
              <a:spcAft>
                <a:spcPts val="600"/>
              </a:spcAft>
              <a:buClr>
                <a:schemeClr val="dk1"/>
              </a:buClr>
              <a:buSzPct val="137500"/>
              <a:buFont typeface="Arial"/>
              <a:buNone/>
            </a:pPr>
            <a:r>
              <a:rPr lang="en" sz="800">
                <a:solidFill>
                  <a:schemeClr val="dk1"/>
                </a:solidFill>
              </a:rPr>
              <a:t>Frisch, A. et. al. (2004). Origin and spread of the 1278insTATC mutation causing Tay-Sachs disease in Ashkenazi Jews: genetic drift as a robust and parsimonious hypothesis. Human Genetics, 114 (4): 366-376.Doi 10.1007/s00439-003-1072-8 </a:t>
            </a:r>
            <a:r>
              <a:rPr lang="en" sz="800">
                <a:solidFill>
                  <a:srgbClr val="436976"/>
                </a:solidFill>
                <a:hlinkClick r:id="rId4"/>
              </a:rPr>
              <a:t>http://link.springer.com/article/10.1007%2Fs00439-003-1072-8</a:t>
            </a:r>
          </a:p>
          <a:p>
            <a:pPr lvl="0" rtl="0">
              <a:lnSpc>
                <a:spcPct val="150000"/>
              </a:lnSpc>
              <a:spcBef>
                <a:spcPts val="400"/>
              </a:spcBef>
              <a:spcAft>
                <a:spcPts val="600"/>
              </a:spcAft>
              <a:buClr>
                <a:schemeClr val="dk1"/>
              </a:buClr>
              <a:buSzPct val="137500"/>
              <a:buFont typeface="Arial"/>
              <a:buNone/>
            </a:pPr>
            <a:r>
              <a:rPr lang="en" sz="800">
                <a:solidFill>
                  <a:schemeClr val="dk1"/>
                </a:solidFill>
              </a:rPr>
              <a:t>Gason, A. A., Metcalfe, S. A., Delatycki, M. B., Petrou, V., Sheffield, E., Bankier, A., &amp; Aitken, M. (2005). Tay Sachs disease carrier screening in schools: educational alternatives and cheekbrush sampling. Genetics in Medicine, 7(9), 626-632.</a:t>
            </a:r>
          </a:p>
          <a:p>
            <a:pPr lvl="0" rtl="0">
              <a:lnSpc>
                <a:spcPct val="115000"/>
              </a:lnSpc>
              <a:spcBef>
                <a:spcPts val="0"/>
              </a:spcBef>
              <a:buClr>
                <a:schemeClr val="dk1"/>
              </a:buClr>
              <a:buSzPct val="122222"/>
              <a:buFont typeface="Arial"/>
              <a:buNone/>
            </a:pPr>
            <a:r>
              <a:rPr lang="en" sz="850">
                <a:solidFill>
                  <a:schemeClr val="dk1"/>
                </a:solidFill>
              </a:rPr>
              <a:t>GHR. (2012). Tay-Sachs disease - Genetics Home Reference. Retrieved March 05, 2017, from</a:t>
            </a:r>
            <a:r>
              <a:rPr lang="en" sz="850">
                <a:solidFill>
                  <a:schemeClr val="dk1"/>
                </a:solidFill>
                <a:hlinkClick r:id="rId5"/>
              </a:rPr>
              <a:t> </a:t>
            </a:r>
            <a:r>
              <a:rPr lang="en" sz="850" u="sng">
                <a:solidFill>
                  <a:schemeClr val="hlink"/>
                </a:solidFill>
                <a:hlinkClick r:id="rId5"/>
              </a:rPr>
              <a:t>https://ghr.nlm.nih.gov/condition/tay-sachs-disease#diagnosis</a:t>
            </a:r>
          </a:p>
          <a:p>
            <a:pPr lvl="0" rtl="0">
              <a:lnSpc>
                <a:spcPct val="150000"/>
              </a:lnSpc>
              <a:spcBef>
                <a:spcPts val="400"/>
              </a:spcBef>
              <a:spcAft>
                <a:spcPts val="600"/>
              </a:spcAft>
              <a:buClr>
                <a:schemeClr val="dk1"/>
              </a:buClr>
              <a:buSzPct val="137500"/>
              <a:buFont typeface="Arial"/>
              <a:buNone/>
            </a:pPr>
            <a:r>
              <a:rPr lang="en" sz="800">
                <a:solidFill>
                  <a:srgbClr val="222222"/>
                </a:solidFill>
              </a:rPr>
              <a:t>Jeyakumar, M., Butters, T. D., Cortina-Borja, M., Hunnam, V., Proia, R. L., Perry, V. H., ... &amp; Platt, F. M. (1999). Delayed symptom onset and increased life expectancy in Sandhoff disease mice treated with N-butyldeoxynojirimycin. </a:t>
            </a:r>
            <a:r>
              <a:rPr lang="en" sz="800" i="1">
                <a:solidFill>
                  <a:srgbClr val="222222"/>
                </a:solidFill>
              </a:rPr>
              <a:t>Proceedings of the National Academy of Sciences</a:t>
            </a:r>
            <a:r>
              <a:rPr lang="en" sz="800">
                <a:solidFill>
                  <a:srgbClr val="222222"/>
                </a:solidFill>
              </a:rPr>
              <a:t>, </a:t>
            </a:r>
            <a:r>
              <a:rPr lang="en" sz="800" i="1">
                <a:solidFill>
                  <a:srgbClr val="222222"/>
                </a:solidFill>
              </a:rPr>
              <a:t>96</a:t>
            </a:r>
            <a:r>
              <a:rPr lang="en" sz="800">
                <a:solidFill>
                  <a:srgbClr val="222222"/>
                </a:solidFill>
              </a:rPr>
              <a:t>(11), 6388-6393.</a:t>
            </a:r>
          </a:p>
          <a:p>
            <a:pPr lvl="0" rtl="0">
              <a:lnSpc>
                <a:spcPct val="150000"/>
              </a:lnSpc>
              <a:spcBef>
                <a:spcPts val="400"/>
              </a:spcBef>
              <a:spcAft>
                <a:spcPts val="600"/>
              </a:spcAft>
              <a:buClr>
                <a:schemeClr val="dk1"/>
              </a:buClr>
              <a:buSzPct val="137500"/>
              <a:buFont typeface="Arial"/>
              <a:buNone/>
            </a:pPr>
            <a:r>
              <a:rPr lang="en" sz="800">
                <a:solidFill>
                  <a:schemeClr val="dk1"/>
                </a:solidFill>
              </a:rPr>
              <a:t>Koeslag, J. H. and Schach, S. R. (1984), Tay–Sachs disease and the role of reproductive compensation in the maintenance of ethnic variations in the incidence of autosomal recessive disease. Annals of Human Genetics, 48: 275–281. doi:10.1111/j.1469-1809.1984.tb01025.x</a:t>
            </a:r>
          </a:p>
          <a:p>
            <a:pPr lvl="0" rtl="0">
              <a:lnSpc>
                <a:spcPct val="150000"/>
              </a:lnSpc>
              <a:spcBef>
                <a:spcPts val="400"/>
              </a:spcBef>
              <a:spcAft>
                <a:spcPts val="600"/>
              </a:spcAft>
              <a:buClr>
                <a:schemeClr val="dk1"/>
              </a:buClr>
              <a:buSzPct val="137500"/>
              <a:buFont typeface="Arial"/>
              <a:buNone/>
            </a:pPr>
            <a:r>
              <a:rPr lang="en" sz="800">
                <a:solidFill>
                  <a:schemeClr val="dk1"/>
                </a:solidFill>
              </a:rPr>
              <a:t>Learning About Tay-Sachs Disease. (2011, March 17). Retrieved from </a:t>
            </a:r>
            <a:r>
              <a:rPr lang="en" sz="800" u="sng">
                <a:solidFill>
                  <a:schemeClr val="hlink"/>
                </a:solidFill>
                <a:hlinkClick r:id="rId6"/>
              </a:rPr>
              <a:t>https://www.genome.gov/10001220/learning-about-taysachs-disease/</a:t>
            </a:r>
            <a:r>
              <a:rPr lang="en" sz="800">
                <a:solidFill>
                  <a:schemeClr val="dk1"/>
                </a:solidFill>
              </a:rPr>
              <a:t> </a:t>
            </a:r>
          </a:p>
          <a:p>
            <a:pPr lvl="0" rtl="0">
              <a:lnSpc>
                <a:spcPct val="150000"/>
              </a:lnSpc>
              <a:spcBef>
                <a:spcPts val="400"/>
              </a:spcBef>
              <a:spcAft>
                <a:spcPts val="600"/>
              </a:spcAft>
              <a:buClr>
                <a:schemeClr val="dk1"/>
              </a:buClr>
              <a:buSzPct val="137500"/>
              <a:buFont typeface="Arial"/>
              <a:buNone/>
            </a:pPr>
            <a:r>
              <a:rPr lang="en" sz="800">
                <a:solidFill>
                  <a:schemeClr val="dk1"/>
                </a:solidFill>
              </a:rPr>
              <a:t>Lew, R. M., Burnett, L., Proos, A. L., Barlow‐Stewart, K., Delatycki, M. B., Bankier, A., … &amp; Fietz, M. (2015). Ashkenazi Jewish population screening for Tay–Sachs disease: The International and Australian experience. Journal of paediatrics and child health, 51(3), 271-279.</a:t>
            </a:r>
          </a:p>
          <a:p>
            <a:pPr lvl="0" rtl="0">
              <a:lnSpc>
                <a:spcPct val="115000"/>
              </a:lnSpc>
              <a:spcBef>
                <a:spcPts val="0"/>
              </a:spcBef>
              <a:buClr>
                <a:schemeClr val="dk1"/>
              </a:buClr>
              <a:buSzPct val="122222"/>
              <a:buFont typeface="Arial"/>
              <a:buNone/>
            </a:pPr>
            <a:r>
              <a:rPr lang="en" sz="850">
                <a:solidFill>
                  <a:schemeClr val="dk1"/>
                </a:solidFill>
              </a:rPr>
              <a:t>NORD. (2016). Tay Sachs Disease. Retrieved March 05, 2017, from https://rarediseases.org/rare-diseases/tay-sachs-disease/</a:t>
            </a:r>
          </a:p>
          <a:p>
            <a:pPr lvl="0" rtl="0">
              <a:lnSpc>
                <a:spcPct val="150000"/>
              </a:lnSpc>
              <a:spcBef>
                <a:spcPts val="400"/>
              </a:spcBef>
              <a:spcAft>
                <a:spcPts val="600"/>
              </a:spcAft>
              <a:buNone/>
            </a:pPr>
            <a:r>
              <a:rPr lang="en" sz="800">
                <a:solidFill>
                  <a:srgbClr val="222222"/>
                </a:solidFill>
              </a:rPr>
              <a:t>Osher, E., Fattal-Valevski, A., Sagie, L., Urshanski, N., Amir-Levi, Y., Katzburg, S., ... &amp; Navon, R. (2011). Pyrimethamine increases β-hexosaminidase A activity in patients with Late Onset Tay Sachs. </a:t>
            </a:r>
            <a:r>
              <a:rPr lang="en" sz="800" i="1">
                <a:solidFill>
                  <a:srgbClr val="222222"/>
                </a:solidFill>
              </a:rPr>
              <a:t>Molecular genetics and metabolism</a:t>
            </a:r>
            <a:r>
              <a:rPr lang="en" sz="800">
                <a:solidFill>
                  <a:srgbClr val="222222"/>
                </a:solidFill>
              </a:rPr>
              <a:t>, </a:t>
            </a:r>
            <a:r>
              <a:rPr lang="en" sz="800" i="1">
                <a:solidFill>
                  <a:srgbClr val="222222"/>
                </a:solidFill>
              </a:rPr>
              <a:t>102</a:t>
            </a:r>
            <a:r>
              <a:rPr lang="en" sz="800">
                <a:solidFill>
                  <a:srgbClr val="222222"/>
                </a:solidFill>
              </a:rPr>
              <a:t>(3), 356-363.</a:t>
            </a:r>
          </a:p>
          <a:p>
            <a:pPr lvl="0" rtl="0">
              <a:lnSpc>
                <a:spcPct val="150000"/>
              </a:lnSpc>
              <a:spcBef>
                <a:spcPts val="400"/>
              </a:spcBef>
              <a:spcAft>
                <a:spcPts val="600"/>
              </a:spcAft>
              <a:buNone/>
            </a:pPr>
            <a:r>
              <a:rPr lang="en" sz="800">
                <a:solidFill>
                  <a:schemeClr val="dk1"/>
                </a:solidFill>
              </a:rPr>
              <a:t>Tay Sachs disease (2017). Genetics Home Reference. </a:t>
            </a:r>
            <a:r>
              <a:rPr lang="en" sz="800">
                <a:solidFill>
                  <a:srgbClr val="436976"/>
                </a:solidFill>
                <a:hlinkClick r:id="rId7"/>
              </a:rPr>
              <a:t>https://ghr.nlm.nih.gov/condition/tay-sachs-disease</a:t>
            </a:r>
          </a:p>
          <a:p>
            <a:pPr lvl="0" rtl="0">
              <a:lnSpc>
                <a:spcPct val="150000"/>
              </a:lnSpc>
              <a:spcBef>
                <a:spcPts val="400"/>
              </a:spcBef>
              <a:spcAft>
                <a:spcPts val="600"/>
              </a:spcAft>
              <a:buClr>
                <a:schemeClr val="dk1"/>
              </a:buClr>
              <a:buSzPct val="137500"/>
              <a:buFont typeface="Arial"/>
              <a:buNone/>
            </a:pPr>
            <a:r>
              <a:rPr lang="en" sz="800">
                <a:solidFill>
                  <a:srgbClr val="333333"/>
                </a:solidFill>
              </a:rPr>
              <a:t>Tay Sachs Disease. (n.d.). Retrieved from  </a:t>
            </a:r>
            <a:r>
              <a:rPr lang="en" sz="800" u="sng">
                <a:solidFill>
                  <a:schemeClr val="hlink"/>
                </a:solidFill>
                <a:hlinkClick r:id="rId8"/>
              </a:rPr>
              <a:t>https://rarediseases.org/rare-diseases/tay-sachs-disease/</a:t>
            </a:r>
          </a:p>
          <a:p>
            <a:pPr lvl="0" rtl="0">
              <a:lnSpc>
                <a:spcPct val="150000"/>
              </a:lnSpc>
              <a:spcBef>
                <a:spcPts val="400"/>
              </a:spcBef>
              <a:spcAft>
                <a:spcPts val="600"/>
              </a:spcAft>
              <a:buClr>
                <a:schemeClr val="dk1"/>
              </a:buClr>
              <a:buSzPct val="137500"/>
              <a:buFont typeface="Arial"/>
              <a:buNone/>
            </a:pPr>
            <a:r>
              <a:rPr lang="en" sz="800"/>
              <a:t>Tay Sachs Disease. (n.d.). Retrieved from https://rarediseases.org/rare-diseases/tay-sachs-disease/</a:t>
            </a:r>
          </a:p>
          <a:p>
            <a:pPr lvl="0" rtl="0">
              <a:lnSpc>
                <a:spcPct val="150000"/>
              </a:lnSpc>
              <a:spcBef>
                <a:spcPts val="400"/>
              </a:spcBef>
              <a:spcAft>
                <a:spcPts val="600"/>
              </a:spcAft>
              <a:buClr>
                <a:schemeClr val="dk1"/>
              </a:buClr>
              <a:buSzPct val="137500"/>
              <a:buFont typeface="Arial"/>
              <a:buNone/>
            </a:pPr>
            <a:r>
              <a:rPr lang="en" sz="800">
                <a:solidFill>
                  <a:schemeClr val="dk1"/>
                </a:solidFill>
              </a:rPr>
              <a:t>Withrock, I. C. et. al. (2015). Genetic diseases conferring resistance to infectious diseases. Genes &amp; Diseases, 2(3): 247-254. doi: 10.1016/j.gendis.2015.02.008 </a:t>
            </a:r>
            <a:r>
              <a:rPr lang="en" sz="800">
                <a:solidFill>
                  <a:srgbClr val="436976"/>
                </a:solidFill>
                <a:hlinkClick r:id="rId9"/>
              </a:rPr>
              <a:t>http://www.sciencedirect.com/science/article/pii/S2352304215000239</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idx="4294967295"/>
          </p:nvPr>
        </p:nvSpPr>
        <p:spPr>
          <a:xfrm>
            <a:off x="685800" y="3101725"/>
            <a:ext cx="85980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SIGNS &amp; SYMPTOMS</a:t>
            </a:r>
          </a:p>
        </p:txBody>
      </p:sp>
      <p:sp>
        <p:nvSpPr>
          <p:cNvPr id="211" name="Shape 211"/>
          <p:cNvSpPr txBox="1">
            <a:spLocks noGrp="1"/>
          </p:cNvSpPr>
          <p:nvPr>
            <p:ph type="subTitle" idx="4294967295"/>
          </p:nvPr>
        </p:nvSpPr>
        <p:spPr>
          <a:xfrm>
            <a:off x="685800" y="4396350"/>
            <a:ext cx="6731700" cy="1046400"/>
          </a:xfrm>
          <a:prstGeom prst="rect">
            <a:avLst/>
          </a:prstGeom>
        </p:spPr>
        <p:txBody>
          <a:bodyPr lIns="91425" tIns="91425" rIns="91425" bIns="91425" anchor="t" anchorCtr="0">
            <a:noAutofit/>
          </a:bodyPr>
          <a:lstStyle/>
          <a:p>
            <a:pPr lvl="0" rtl="0">
              <a:spcBef>
                <a:spcPts val="0"/>
              </a:spcBef>
              <a:buNone/>
            </a:pPr>
            <a:r>
              <a:rPr lang="en" sz="3000">
                <a:solidFill>
                  <a:srgbClr val="FFFFFF"/>
                </a:solidFill>
              </a:rPr>
              <a:t>What to look out for</a:t>
            </a:r>
          </a:p>
        </p:txBody>
      </p:sp>
      <p:sp>
        <p:nvSpPr>
          <p:cNvPr id="212" name="Shape 212"/>
          <p:cNvSpPr/>
          <p:nvPr/>
        </p:nvSpPr>
        <p:spPr>
          <a:xfrm>
            <a:off x="927337" y="935475"/>
            <a:ext cx="2399400" cy="1921200"/>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13" name="Shape 213"/>
          <p:cNvGrpSpPr/>
          <p:nvPr/>
        </p:nvGrpSpPr>
        <p:grpSpPr>
          <a:xfrm>
            <a:off x="1446808" y="1336735"/>
            <a:ext cx="1360486" cy="1118677"/>
            <a:chOff x="3955900" y="2984500"/>
            <a:chExt cx="414000" cy="422525"/>
          </a:xfrm>
        </p:grpSpPr>
        <p:sp>
          <p:nvSpPr>
            <p:cNvPr id="214" name="Shape 214"/>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Early/Infantile Onset (~6 months)</a:t>
            </a:r>
          </a:p>
        </p:txBody>
      </p:sp>
      <p:sp>
        <p:nvSpPr>
          <p:cNvPr id="222" name="Shape 222"/>
          <p:cNvSpPr txBox="1">
            <a:spLocks noGrp="1"/>
          </p:cNvSpPr>
          <p:nvPr>
            <p:ph type="body" idx="1"/>
          </p:nvPr>
        </p:nvSpPr>
        <p:spPr>
          <a:xfrm>
            <a:off x="580250" y="1600200"/>
            <a:ext cx="7637700" cy="4967700"/>
          </a:xfrm>
          <a:prstGeom prst="rect">
            <a:avLst/>
          </a:prstGeom>
        </p:spPr>
        <p:txBody>
          <a:bodyPr lIns="91425" tIns="91425" rIns="91425" bIns="91425" anchor="t" anchorCtr="0">
            <a:noAutofit/>
          </a:bodyPr>
          <a:lstStyle/>
          <a:p>
            <a:pPr marL="457200" lvl="0" indent="-381000" rtl="0">
              <a:lnSpc>
                <a:spcPct val="150000"/>
              </a:lnSpc>
              <a:spcBef>
                <a:spcPts val="0"/>
              </a:spcBef>
              <a:buClr>
                <a:srgbClr val="222222"/>
              </a:buClr>
              <a:buSzPct val="100000"/>
            </a:pPr>
            <a:r>
              <a:rPr lang="en" sz="2400">
                <a:solidFill>
                  <a:srgbClr val="222222"/>
                </a:solidFill>
              </a:rPr>
              <a:t>Mild muscle weakness </a:t>
            </a:r>
          </a:p>
          <a:p>
            <a:pPr marL="457200" lvl="0" indent="-381000" rtl="0">
              <a:lnSpc>
                <a:spcPct val="150000"/>
              </a:lnSpc>
              <a:spcBef>
                <a:spcPts val="0"/>
              </a:spcBef>
              <a:buClr>
                <a:srgbClr val="222222"/>
              </a:buClr>
              <a:buSzPct val="100000"/>
            </a:pPr>
            <a:r>
              <a:rPr lang="en" sz="2400">
                <a:solidFill>
                  <a:srgbClr val="222222"/>
                </a:solidFill>
              </a:rPr>
              <a:t>Myoclonic jerks/twitches</a:t>
            </a:r>
          </a:p>
          <a:p>
            <a:pPr marL="457200" lvl="0" indent="-381000" rtl="0">
              <a:lnSpc>
                <a:spcPct val="150000"/>
              </a:lnSpc>
              <a:spcBef>
                <a:spcPts val="0"/>
              </a:spcBef>
              <a:buClr>
                <a:srgbClr val="222222"/>
              </a:buClr>
              <a:buSzPct val="100000"/>
            </a:pPr>
            <a:r>
              <a:rPr lang="en" sz="2400">
                <a:solidFill>
                  <a:srgbClr val="222222"/>
                </a:solidFill>
              </a:rPr>
              <a:t>Acoustic hypersensitivity</a:t>
            </a:r>
          </a:p>
          <a:p>
            <a:pPr marL="914400" lvl="1" indent="-228600" rtl="0">
              <a:lnSpc>
                <a:spcPct val="150000"/>
              </a:lnSpc>
              <a:spcBef>
                <a:spcPts val="0"/>
              </a:spcBef>
              <a:buClr>
                <a:srgbClr val="222222"/>
              </a:buClr>
              <a:buChar char="○"/>
            </a:pPr>
            <a:r>
              <a:rPr lang="en">
                <a:solidFill>
                  <a:srgbClr val="222222"/>
                </a:solidFill>
              </a:rPr>
              <a:t>Easily startled in response to unexpected noises</a:t>
            </a:r>
          </a:p>
          <a:p>
            <a:pPr marL="457200" lvl="0" indent="-381000" rtl="0">
              <a:lnSpc>
                <a:spcPct val="150000"/>
              </a:lnSpc>
              <a:spcBef>
                <a:spcPts val="0"/>
              </a:spcBef>
              <a:buClr>
                <a:srgbClr val="222222"/>
              </a:buClr>
              <a:buSzPct val="100000"/>
            </a:pPr>
            <a:r>
              <a:rPr lang="en" sz="2400">
                <a:solidFill>
                  <a:srgbClr val="222222"/>
                </a:solidFill>
              </a:rPr>
              <a:t>Inability to hold eye contact</a:t>
            </a:r>
          </a:p>
          <a:p>
            <a:pPr marL="457200" lvl="0" indent="-381000" rtl="0">
              <a:lnSpc>
                <a:spcPct val="150000"/>
              </a:lnSpc>
              <a:spcBef>
                <a:spcPts val="0"/>
              </a:spcBef>
              <a:buClr>
                <a:srgbClr val="222222"/>
              </a:buClr>
              <a:buSzPct val="100000"/>
            </a:pPr>
            <a:r>
              <a:rPr lang="en" sz="2400">
                <a:solidFill>
                  <a:srgbClr val="222222"/>
                </a:solidFill>
              </a:rPr>
              <a:t>Gradual loss of vision</a:t>
            </a:r>
          </a:p>
          <a:p>
            <a:pPr marL="914400" lvl="1" indent="-228600" rtl="0">
              <a:lnSpc>
                <a:spcPct val="150000"/>
              </a:lnSpc>
              <a:spcBef>
                <a:spcPts val="0"/>
              </a:spcBef>
              <a:buClr>
                <a:srgbClr val="222222"/>
              </a:buClr>
              <a:buChar char="○"/>
            </a:pPr>
            <a:r>
              <a:rPr lang="en">
                <a:solidFill>
                  <a:srgbClr val="222222"/>
                </a:solidFill>
              </a:rPr>
              <a:t>“Cherry red spots” → macular cell degeneration caused by choroid exposure</a:t>
            </a:r>
          </a:p>
          <a:p>
            <a:pPr marL="1371600" lvl="2" indent="-228600" rtl="0">
              <a:lnSpc>
                <a:spcPct val="150000"/>
              </a:lnSpc>
              <a:spcBef>
                <a:spcPts val="0"/>
              </a:spcBef>
              <a:buClr>
                <a:srgbClr val="222222"/>
              </a:buClr>
              <a:buChar char="■"/>
            </a:pPr>
            <a:r>
              <a:rPr lang="en">
                <a:solidFill>
                  <a:srgbClr val="222222"/>
                </a:solidFill>
              </a:rPr>
              <a:t>Apparent in ~90% of Tay Sachs cases</a:t>
            </a:r>
          </a:p>
          <a:p>
            <a:pPr marL="457200" lvl="0" indent="0">
              <a:lnSpc>
                <a:spcPct val="150000"/>
              </a:lnSpc>
              <a:spcBef>
                <a:spcPts val="0"/>
              </a:spcBef>
              <a:buNone/>
            </a:pPr>
            <a:endParaRPr sz="2400">
              <a:solidFill>
                <a:srgbClr val="222222"/>
              </a:solidFill>
            </a:endParaRPr>
          </a:p>
        </p:txBody>
      </p:sp>
      <p:pic>
        <p:nvPicPr>
          <p:cNvPr id="223" name="Shape 223" descr="cherryredspot.jpg"/>
          <p:cNvPicPr preferRelativeResize="0"/>
          <p:nvPr/>
        </p:nvPicPr>
        <p:blipFill>
          <a:blip r:embed="rId3">
            <a:alphaModFix/>
          </a:blip>
          <a:stretch>
            <a:fillRect/>
          </a:stretch>
        </p:blipFill>
        <p:spPr>
          <a:xfrm>
            <a:off x="5935925" y="1600200"/>
            <a:ext cx="2554375" cy="1845974"/>
          </a:xfrm>
          <a:prstGeom prst="rect">
            <a:avLst/>
          </a:prstGeom>
          <a:noFill/>
          <a:ln>
            <a:noFill/>
          </a:ln>
        </p:spPr>
      </p:pic>
      <p:sp>
        <p:nvSpPr>
          <p:cNvPr id="224" name="Shape 224"/>
          <p:cNvSpPr txBox="1"/>
          <p:nvPr/>
        </p:nvSpPr>
        <p:spPr>
          <a:xfrm>
            <a:off x="7203800" y="6258650"/>
            <a:ext cx="1580400" cy="449400"/>
          </a:xfrm>
          <a:prstGeom prst="rect">
            <a:avLst/>
          </a:prstGeom>
          <a:noFill/>
          <a:ln>
            <a:noFill/>
          </a:ln>
        </p:spPr>
        <p:txBody>
          <a:bodyPr lIns="91425" tIns="91425" rIns="91425" bIns="91425" anchor="t" anchorCtr="0">
            <a:noAutofit/>
          </a:bodyPr>
          <a:lstStyle/>
          <a:p>
            <a:pPr lvl="0">
              <a:spcBef>
                <a:spcPts val="0"/>
              </a:spcBef>
              <a:buNone/>
            </a:pPr>
            <a:r>
              <a:rPr lang="en"/>
              <a:t>(NORD,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0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100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1000"/>
                                        <p:tgtEl>
                                          <p:spTgt spid="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Effect transition="in" filter="fade">
                                      <p:cBhvr>
                                        <p:cTn id="22" dur="1000"/>
                                        <p:tgtEl>
                                          <p:spTgt spid="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animEffect transition="in" filter="fade">
                                      <p:cBhvr>
                                        <p:cTn id="27" dur="1000"/>
                                        <p:tgtEl>
                                          <p:spTgt spid="2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
                                            <p:txEl>
                                              <p:pRg st="5" end="5"/>
                                            </p:txEl>
                                          </p:spTgt>
                                        </p:tgtEl>
                                        <p:attrNameLst>
                                          <p:attrName>style.visibility</p:attrName>
                                        </p:attrNameLst>
                                      </p:cBhvr>
                                      <p:to>
                                        <p:strVal val="visible"/>
                                      </p:to>
                                    </p:set>
                                    <p:animEffect transition="in" filter="fade">
                                      <p:cBhvr>
                                        <p:cTn id="32" dur="1000"/>
                                        <p:tgtEl>
                                          <p:spTgt spid="2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2">
                                            <p:txEl>
                                              <p:pRg st="6" end="6"/>
                                            </p:txEl>
                                          </p:spTgt>
                                        </p:tgtEl>
                                        <p:attrNameLst>
                                          <p:attrName>style.visibility</p:attrName>
                                        </p:attrNameLst>
                                      </p:cBhvr>
                                      <p:to>
                                        <p:strVal val="visible"/>
                                      </p:to>
                                    </p:set>
                                    <p:animEffect transition="in" filter="fade">
                                      <p:cBhvr>
                                        <p:cTn id="37" dur="1000"/>
                                        <p:tgtEl>
                                          <p:spTgt spid="2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2">
                                            <p:txEl>
                                              <p:pRg st="7" end="7"/>
                                            </p:txEl>
                                          </p:spTgt>
                                        </p:tgtEl>
                                        <p:attrNameLst>
                                          <p:attrName>style.visibility</p:attrName>
                                        </p:attrNameLst>
                                      </p:cBhvr>
                                      <p:to>
                                        <p:strVal val="visible"/>
                                      </p:to>
                                    </p:set>
                                    <p:animEffect transition="in" filter="fade">
                                      <p:cBhvr>
                                        <p:cTn id="42" dur="1000"/>
                                        <p:tgtEl>
                                          <p:spTgt spid="2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2">
                                            <p:txEl>
                                              <p:pRg st="8" end="8"/>
                                            </p:txEl>
                                          </p:spTgt>
                                        </p:tgtEl>
                                        <p:attrNameLst>
                                          <p:attrName>style.visibility</p:attrName>
                                        </p:attrNameLst>
                                      </p:cBhvr>
                                      <p:to>
                                        <p:strVal val="visible"/>
                                      </p:to>
                                    </p:set>
                                    <p:animEffect transition="in" filter="fade">
                                      <p:cBhvr>
                                        <p:cTn id="47" dur="1000"/>
                                        <p:tgtEl>
                                          <p:spTgt spid="22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3"/>
                                        </p:tgtEl>
                                        <p:attrNameLst>
                                          <p:attrName>style.visibility</p:attrName>
                                        </p:attrNameLst>
                                      </p:cBhvr>
                                      <p:to>
                                        <p:strVal val="visible"/>
                                      </p:to>
                                    </p:set>
                                    <p:animEffect transition="in" filter="fade">
                                      <p:cBhvr>
                                        <p:cTn id="52"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Childhood Onset (~2-10 years)</a:t>
            </a:r>
          </a:p>
        </p:txBody>
      </p:sp>
      <p:sp>
        <p:nvSpPr>
          <p:cNvPr id="230" name="Shape 230"/>
          <p:cNvSpPr txBox="1">
            <a:spLocks noGrp="1"/>
          </p:cNvSpPr>
          <p:nvPr>
            <p:ph type="body" idx="1"/>
          </p:nvPr>
        </p:nvSpPr>
        <p:spPr>
          <a:xfrm>
            <a:off x="753150" y="1484925"/>
            <a:ext cx="7614900" cy="5142600"/>
          </a:xfrm>
          <a:prstGeom prst="rect">
            <a:avLst/>
          </a:prstGeom>
        </p:spPr>
        <p:txBody>
          <a:bodyPr lIns="91425" tIns="91425" rIns="91425" bIns="91425" anchor="t" anchorCtr="0">
            <a:noAutofit/>
          </a:bodyPr>
          <a:lstStyle/>
          <a:p>
            <a:pPr marL="457200" lvl="0" indent="-381000" rtl="0">
              <a:spcBef>
                <a:spcPts val="0"/>
              </a:spcBef>
              <a:buClr>
                <a:srgbClr val="222222"/>
              </a:buClr>
              <a:buSzPct val="100000"/>
            </a:pPr>
            <a:r>
              <a:rPr lang="en" sz="2400">
                <a:solidFill>
                  <a:srgbClr val="222222"/>
                </a:solidFill>
              </a:rPr>
              <a:t>Lack of coordination and motor skills</a:t>
            </a:r>
          </a:p>
          <a:p>
            <a:pPr marL="914400" lvl="1" indent="-381000" rtl="0">
              <a:spcBef>
                <a:spcPts val="0"/>
              </a:spcBef>
              <a:buClr>
                <a:srgbClr val="222222"/>
              </a:buClr>
              <a:buSzPct val="100000"/>
              <a:buChar char="○"/>
            </a:pPr>
            <a:r>
              <a:rPr lang="en">
                <a:solidFill>
                  <a:srgbClr val="222222"/>
                </a:solidFill>
              </a:rPr>
              <a:t>Clumsiness</a:t>
            </a:r>
          </a:p>
          <a:p>
            <a:pPr marL="914400" lvl="1" indent="-228600" rtl="0">
              <a:spcBef>
                <a:spcPts val="0"/>
              </a:spcBef>
              <a:buClr>
                <a:srgbClr val="222222"/>
              </a:buClr>
              <a:buChar char="○"/>
            </a:pPr>
            <a:r>
              <a:rPr lang="en">
                <a:solidFill>
                  <a:srgbClr val="222222"/>
                </a:solidFill>
              </a:rPr>
              <a:t>Unable to walk properly</a:t>
            </a:r>
          </a:p>
          <a:p>
            <a:pPr lvl="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Reduction in intellectual abilities</a:t>
            </a:r>
          </a:p>
          <a:p>
            <a:pPr marL="457200" lvl="0" indent="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May develop retinitis pigmentosa</a:t>
            </a:r>
          </a:p>
          <a:p>
            <a:pPr marL="914400" lvl="1" indent="-228600" rtl="0">
              <a:spcBef>
                <a:spcPts val="0"/>
              </a:spcBef>
              <a:buClr>
                <a:srgbClr val="222222"/>
              </a:buClr>
              <a:buChar char="○"/>
            </a:pPr>
            <a:r>
              <a:rPr lang="en">
                <a:solidFill>
                  <a:srgbClr val="222222"/>
                </a:solidFill>
              </a:rPr>
              <a:t>Degeneration of the retina</a:t>
            </a:r>
          </a:p>
          <a:p>
            <a:pPr marL="0" lvl="0" indent="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Loss of speech</a:t>
            </a:r>
          </a:p>
        </p:txBody>
      </p:sp>
      <p:sp>
        <p:nvSpPr>
          <p:cNvPr id="231" name="Shape 231"/>
          <p:cNvSpPr txBox="1"/>
          <p:nvPr/>
        </p:nvSpPr>
        <p:spPr>
          <a:xfrm>
            <a:off x="7203800" y="6258650"/>
            <a:ext cx="1580400" cy="449400"/>
          </a:xfrm>
          <a:prstGeom prst="rect">
            <a:avLst/>
          </a:prstGeom>
          <a:noFill/>
          <a:ln>
            <a:noFill/>
          </a:ln>
        </p:spPr>
        <p:txBody>
          <a:bodyPr lIns="91425" tIns="91425" rIns="91425" bIns="91425" anchor="t" anchorCtr="0">
            <a:noAutofit/>
          </a:bodyPr>
          <a:lstStyle/>
          <a:p>
            <a:pPr lvl="0" rtl="0">
              <a:spcBef>
                <a:spcPts val="0"/>
              </a:spcBef>
              <a:buNone/>
            </a:pPr>
            <a:r>
              <a:rPr lang="en"/>
              <a:t>(NORD,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1000"/>
                                        <p:tgtEl>
                                          <p:spTgt spid="2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Effect transition="in" filter="fade">
                                      <p:cBhvr>
                                        <p:cTn id="32" dur="1000"/>
                                        <p:tgtEl>
                                          <p:spTgt spid="2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Effect transition="in" filter="fade">
                                      <p:cBhvr>
                                        <p:cTn id="37" dur="1000"/>
                                        <p:tgtEl>
                                          <p:spTgt spid="2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0">
                                            <p:txEl>
                                              <p:pRg st="7" end="7"/>
                                            </p:txEl>
                                          </p:spTgt>
                                        </p:tgtEl>
                                        <p:attrNameLst>
                                          <p:attrName>style.visibility</p:attrName>
                                        </p:attrNameLst>
                                      </p:cBhvr>
                                      <p:to>
                                        <p:strVal val="visible"/>
                                      </p:to>
                                    </p:set>
                                    <p:animEffect transition="in" filter="fade">
                                      <p:cBhvr>
                                        <p:cTn id="42" dur="1000"/>
                                        <p:tgtEl>
                                          <p:spTgt spid="2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0">
                                            <p:txEl>
                                              <p:pRg st="8" end="8"/>
                                            </p:txEl>
                                          </p:spTgt>
                                        </p:tgtEl>
                                        <p:attrNameLst>
                                          <p:attrName>style.visibility</p:attrName>
                                        </p:attrNameLst>
                                      </p:cBhvr>
                                      <p:to>
                                        <p:strVal val="visible"/>
                                      </p:to>
                                    </p:set>
                                    <p:animEffect transition="in" filter="fade">
                                      <p:cBhvr>
                                        <p:cTn id="47" dur="1000"/>
                                        <p:tgtEl>
                                          <p:spTgt spid="23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0">
                                            <p:txEl>
                                              <p:pRg st="9" end="9"/>
                                            </p:txEl>
                                          </p:spTgt>
                                        </p:tgtEl>
                                        <p:attrNameLst>
                                          <p:attrName>style.visibility</p:attrName>
                                        </p:attrNameLst>
                                      </p:cBhvr>
                                      <p:to>
                                        <p:strVal val="visible"/>
                                      </p:to>
                                    </p:set>
                                    <p:animEffect transition="in" filter="fade">
                                      <p:cBhvr>
                                        <p:cTn id="52" dur="1000"/>
                                        <p:tgtEl>
                                          <p:spTgt spid="2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32475" y="168450"/>
            <a:ext cx="7951800" cy="973500"/>
          </a:xfrm>
          <a:prstGeom prst="rect">
            <a:avLst/>
          </a:prstGeom>
        </p:spPr>
        <p:txBody>
          <a:bodyPr lIns="91425" tIns="91425" rIns="91425" bIns="91425" anchor="ctr" anchorCtr="0">
            <a:noAutofit/>
          </a:bodyPr>
          <a:lstStyle/>
          <a:p>
            <a:pPr lvl="0">
              <a:spcBef>
                <a:spcPts val="0"/>
              </a:spcBef>
              <a:buNone/>
            </a:pPr>
            <a:r>
              <a:rPr lang="en" sz="4000"/>
              <a:t>Late Onset (Adolescence--)</a:t>
            </a:r>
          </a:p>
        </p:txBody>
      </p:sp>
      <p:sp>
        <p:nvSpPr>
          <p:cNvPr id="237" name="Shape 237"/>
          <p:cNvSpPr txBox="1">
            <a:spLocks noGrp="1"/>
          </p:cNvSpPr>
          <p:nvPr>
            <p:ph type="body" idx="1"/>
          </p:nvPr>
        </p:nvSpPr>
        <p:spPr>
          <a:xfrm>
            <a:off x="753150" y="1531050"/>
            <a:ext cx="7637700" cy="4967700"/>
          </a:xfrm>
          <a:prstGeom prst="rect">
            <a:avLst/>
          </a:prstGeom>
        </p:spPr>
        <p:txBody>
          <a:bodyPr lIns="91425" tIns="91425" rIns="91425" bIns="91425" anchor="t" anchorCtr="0">
            <a:noAutofit/>
          </a:bodyPr>
          <a:lstStyle/>
          <a:p>
            <a:pPr marL="457200" lvl="0" indent="-381000" rtl="0">
              <a:spcBef>
                <a:spcPts val="0"/>
              </a:spcBef>
              <a:buClr>
                <a:srgbClr val="222222"/>
              </a:buClr>
              <a:buSzPct val="100000"/>
            </a:pPr>
            <a:r>
              <a:rPr lang="en" sz="2400">
                <a:solidFill>
                  <a:srgbClr val="222222"/>
                </a:solidFill>
              </a:rPr>
              <a:t>Reduction in motor coordination</a:t>
            </a:r>
          </a:p>
          <a:p>
            <a:pPr marL="914400" lvl="1" indent="-228600" rtl="0">
              <a:spcBef>
                <a:spcPts val="0"/>
              </a:spcBef>
              <a:buClr>
                <a:srgbClr val="222222"/>
              </a:buClr>
              <a:buChar char="○"/>
            </a:pPr>
            <a:r>
              <a:rPr lang="en">
                <a:solidFill>
                  <a:srgbClr val="222222"/>
                </a:solidFill>
              </a:rPr>
              <a:t>Muscle weakness</a:t>
            </a:r>
          </a:p>
          <a:p>
            <a:pPr marL="914400" lvl="1" indent="-228600" rtl="0">
              <a:spcBef>
                <a:spcPts val="0"/>
              </a:spcBef>
              <a:buClr>
                <a:srgbClr val="222222"/>
              </a:buClr>
              <a:buChar char="○"/>
            </a:pPr>
            <a:r>
              <a:rPr lang="en">
                <a:solidFill>
                  <a:srgbClr val="222222"/>
                </a:solidFill>
              </a:rPr>
              <a:t>Involuntary muscle contractions</a:t>
            </a:r>
          </a:p>
          <a:p>
            <a:pPr marL="914400" lvl="1" indent="-228600" rtl="0">
              <a:spcBef>
                <a:spcPts val="0"/>
              </a:spcBef>
              <a:buClr>
                <a:srgbClr val="222222"/>
              </a:buClr>
              <a:buChar char="○"/>
            </a:pPr>
            <a:r>
              <a:rPr lang="en">
                <a:solidFill>
                  <a:srgbClr val="222222"/>
                </a:solidFill>
              </a:rPr>
              <a:t>Tremors</a:t>
            </a:r>
          </a:p>
          <a:p>
            <a:pPr marL="457200" lvl="0" indent="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Slurred speech</a:t>
            </a:r>
          </a:p>
          <a:p>
            <a:pPr lvl="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Changes in mood and mental health</a:t>
            </a:r>
          </a:p>
          <a:p>
            <a:pPr lvl="0" rtl="0">
              <a:spcBef>
                <a:spcPts val="0"/>
              </a:spcBef>
              <a:buNone/>
            </a:pPr>
            <a:endParaRPr sz="2400">
              <a:solidFill>
                <a:srgbClr val="222222"/>
              </a:solidFill>
            </a:endParaRPr>
          </a:p>
          <a:p>
            <a:pPr marL="457200" lvl="0" indent="-381000" rtl="0">
              <a:spcBef>
                <a:spcPts val="0"/>
              </a:spcBef>
              <a:buClr>
                <a:srgbClr val="222222"/>
              </a:buClr>
              <a:buSzPct val="100000"/>
            </a:pPr>
            <a:r>
              <a:rPr lang="en" sz="2400">
                <a:solidFill>
                  <a:srgbClr val="222222"/>
                </a:solidFill>
              </a:rPr>
              <a:t>Unable to complete daily tasks</a:t>
            </a:r>
          </a:p>
        </p:txBody>
      </p:sp>
      <p:sp>
        <p:nvSpPr>
          <p:cNvPr id="238" name="Shape 238"/>
          <p:cNvSpPr txBox="1"/>
          <p:nvPr/>
        </p:nvSpPr>
        <p:spPr>
          <a:xfrm>
            <a:off x="7203800" y="6258650"/>
            <a:ext cx="1580400" cy="449400"/>
          </a:xfrm>
          <a:prstGeom prst="rect">
            <a:avLst/>
          </a:prstGeom>
          <a:noFill/>
          <a:ln>
            <a:noFill/>
          </a:ln>
        </p:spPr>
        <p:txBody>
          <a:bodyPr lIns="91425" tIns="91425" rIns="91425" bIns="91425" anchor="t" anchorCtr="0">
            <a:noAutofit/>
          </a:bodyPr>
          <a:lstStyle/>
          <a:p>
            <a:pPr lvl="0" rtl="0">
              <a:spcBef>
                <a:spcPts val="0"/>
              </a:spcBef>
              <a:buNone/>
            </a:pPr>
            <a:r>
              <a:rPr lang="en"/>
              <a:t>(NORD,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0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10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10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1000"/>
                                        <p:tgtEl>
                                          <p:spTgt spid="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1000"/>
                                        <p:tgtEl>
                                          <p:spTgt spid="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xEl>
                                              <p:pRg st="5" end="5"/>
                                            </p:txEl>
                                          </p:spTgt>
                                        </p:tgtEl>
                                        <p:attrNameLst>
                                          <p:attrName>style.visibility</p:attrName>
                                        </p:attrNameLst>
                                      </p:cBhvr>
                                      <p:to>
                                        <p:strVal val="visible"/>
                                      </p:to>
                                    </p:set>
                                    <p:animEffect transition="in" filter="fade">
                                      <p:cBhvr>
                                        <p:cTn id="32" dur="1000"/>
                                        <p:tgtEl>
                                          <p:spTgt spid="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7">
                                            <p:txEl>
                                              <p:pRg st="6" end="6"/>
                                            </p:txEl>
                                          </p:spTgt>
                                        </p:tgtEl>
                                        <p:attrNameLst>
                                          <p:attrName>style.visibility</p:attrName>
                                        </p:attrNameLst>
                                      </p:cBhvr>
                                      <p:to>
                                        <p:strVal val="visible"/>
                                      </p:to>
                                    </p:set>
                                    <p:animEffect transition="in" filter="fade">
                                      <p:cBhvr>
                                        <p:cTn id="37" dur="1000"/>
                                        <p:tgtEl>
                                          <p:spTgt spid="2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7">
                                            <p:txEl>
                                              <p:pRg st="7" end="7"/>
                                            </p:txEl>
                                          </p:spTgt>
                                        </p:tgtEl>
                                        <p:attrNameLst>
                                          <p:attrName>style.visibility</p:attrName>
                                        </p:attrNameLst>
                                      </p:cBhvr>
                                      <p:to>
                                        <p:strVal val="visible"/>
                                      </p:to>
                                    </p:set>
                                    <p:animEffect transition="in" filter="fade">
                                      <p:cBhvr>
                                        <p:cTn id="42" dur="1000"/>
                                        <p:tgtEl>
                                          <p:spTgt spid="23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7">
                                            <p:txEl>
                                              <p:pRg st="8" end="8"/>
                                            </p:txEl>
                                          </p:spTgt>
                                        </p:tgtEl>
                                        <p:attrNameLst>
                                          <p:attrName>style.visibility</p:attrName>
                                        </p:attrNameLst>
                                      </p:cBhvr>
                                      <p:to>
                                        <p:strVal val="visible"/>
                                      </p:to>
                                    </p:set>
                                    <p:animEffect transition="in" filter="fade">
                                      <p:cBhvr>
                                        <p:cTn id="47" dur="1000"/>
                                        <p:tgtEl>
                                          <p:spTgt spid="23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7">
                                            <p:txEl>
                                              <p:pRg st="9" end="9"/>
                                            </p:txEl>
                                          </p:spTgt>
                                        </p:tgtEl>
                                        <p:attrNameLst>
                                          <p:attrName>style.visibility</p:attrName>
                                        </p:attrNameLst>
                                      </p:cBhvr>
                                      <p:to>
                                        <p:strVal val="visible"/>
                                      </p:to>
                                    </p:set>
                                    <p:animEffect transition="in" filter="fade">
                                      <p:cBhvr>
                                        <p:cTn id="52" dur="1000"/>
                                        <p:tgtEl>
                                          <p:spTgt spid="2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ctrTitle" idx="4294967295"/>
          </p:nvPr>
        </p:nvSpPr>
        <p:spPr>
          <a:xfrm>
            <a:off x="685800" y="3101725"/>
            <a:ext cx="8598000" cy="1546500"/>
          </a:xfrm>
          <a:prstGeom prst="rect">
            <a:avLst/>
          </a:prstGeom>
        </p:spPr>
        <p:txBody>
          <a:bodyPr lIns="91425" tIns="91425" rIns="91425" bIns="91425" anchor="ctr" anchorCtr="0">
            <a:noAutofit/>
          </a:bodyPr>
          <a:lstStyle/>
          <a:p>
            <a:pPr lvl="0" algn="l" rtl="0">
              <a:spcBef>
                <a:spcPts val="0"/>
              </a:spcBef>
              <a:buNone/>
            </a:pPr>
            <a:r>
              <a:rPr lang="en" sz="7200">
                <a:solidFill>
                  <a:srgbClr val="FFFFFF"/>
                </a:solidFill>
              </a:rPr>
              <a:t>EPIDEMIOLOGY</a:t>
            </a:r>
          </a:p>
        </p:txBody>
      </p:sp>
      <p:sp>
        <p:nvSpPr>
          <p:cNvPr id="244" name="Shape 244"/>
          <p:cNvSpPr txBox="1">
            <a:spLocks noGrp="1"/>
          </p:cNvSpPr>
          <p:nvPr>
            <p:ph type="subTitle" idx="4294967295"/>
          </p:nvPr>
        </p:nvSpPr>
        <p:spPr>
          <a:xfrm>
            <a:off x="685800" y="4396350"/>
            <a:ext cx="8025000" cy="1046400"/>
          </a:xfrm>
          <a:prstGeom prst="rect">
            <a:avLst/>
          </a:prstGeom>
        </p:spPr>
        <p:txBody>
          <a:bodyPr lIns="91425" tIns="91425" rIns="91425" bIns="91425" anchor="t" anchorCtr="0">
            <a:noAutofit/>
          </a:bodyPr>
          <a:lstStyle/>
          <a:p>
            <a:pPr lvl="0" rtl="0">
              <a:spcBef>
                <a:spcPts val="0"/>
              </a:spcBef>
              <a:buNone/>
            </a:pPr>
            <a:r>
              <a:rPr lang="en" sz="2600">
                <a:solidFill>
                  <a:srgbClr val="FFFFFF"/>
                </a:solidFill>
              </a:rPr>
              <a:t>Distribution and determinants of Tay-Sachs disease</a:t>
            </a:r>
          </a:p>
        </p:txBody>
      </p:sp>
      <p:sp>
        <p:nvSpPr>
          <p:cNvPr id="245" name="Shape 245"/>
          <p:cNvSpPr/>
          <p:nvPr/>
        </p:nvSpPr>
        <p:spPr>
          <a:xfrm>
            <a:off x="981525" y="1330800"/>
            <a:ext cx="1489056" cy="1483444"/>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724200" y="1157200"/>
            <a:ext cx="2003700" cy="1830600"/>
          </a:xfrm>
          <a:prstGeom prst="wedgeRectCallout">
            <a:avLst>
              <a:gd name="adj1" fmla="val -32904"/>
              <a:gd name="adj2" fmla="val 66457"/>
            </a:avLst>
          </a:prstGeom>
          <a:noFill/>
          <a:ln w="1524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32475" y="168450"/>
            <a:ext cx="7951800" cy="973500"/>
          </a:xfrm>
          <a:prstGeom prst="rect">
            <a:avLst/>
          </a:prstGeom>
          <a:ln>
            <a:noFill/>
          </a:ln>
        </p:spPr>
        <p:txBody>
          <a:bodyPr lIns="91425" tIns="91425" rIns="91425" bIns="91425" anchor="ctr" anchorCtr="0">
            <a:noAutofit/>
          </a:bodyPr>
          <a:lstStyle/>
          <a:p>
            <a:pPr lvl="0" rtl="0">
              <a:spcBef>
                <a:spcPts val="0"/>
              </a:spcBef>
              <a:buNone/>
            </a:pPr>
            <a:r>
              <a:rPr lang="en" sz="4000"/>
              <a:t>Genetic Risk Factors</a:t>
            </a:r>
          </a:p>
        </p:txBody>
      </p:sp>
      <p:sp>
        <p:nvSpPr>
          <p:cNvPr id="252" name="Shape 252"/>
          <p:cNvSpPr txBox="1">
            <a:spLocks noGrp="1"/>
          </p:cNvSpPr>
          <p:nvPr>
            <p:ph type="body" idx="1"/>
          </p:nvPr>
        </p:nvSpPr>
        <p:spPr>
          <a:xfrm>
            <a:off x="596100" y="1555825"/>
            <a:ext cx="7951800" cy="4967700"/>
          </a:xfrm>
          <a:prstGeom prst="rect">
            <a:avLst/>
          </a:prstGeom>
        </p:spPr>
        <p:txBody>
          <a:bodyPr lIns="91425" tIns="91425" rIns="91425" bIns="91425" anchor="t" anchorCtr="0">
            <a:noAutofit/>
          </a:bodyPr>
          <a:lstStyle/>
          <a:p>
            <a:pPr lvl="0">
              <a:spcBef>
                <a:spcPts val="0"/>
              </a:spcBef>
              <a:buNone/>
            </a:pPr>
            <a:r>
              <a:rPr lang="en" sz="2400">
                <a:solidFill>
                  <a:srgbClr val="222222"/>
                </a:solidFill>
              </a:rPr>
              <a:t>Individuals of the following ethnicities are at a higher risk for being affected by Tay-Sachs or being heterozygous for the mutated allele:</a:t>
            </a:r>
          </a:p>
          <a:p>
            <a:pPr marL="457200" lvl="0" indent="-381000">
              <a:spcBef>
                <a:spcPts val="0"/>
              </a:spcBef>
              <a:buClr>
                <a:srgbClr val="222222"/>
              </a:buClr>
              <a:buSzPct val="100000"/>
            </a:pPr>
            <a:r>
              <a:rPr lang="en" sz="2400">
                <a:solidFill>
                  <a:srgbClr val="222222"/>
                </a:solidFill>
              </a:rPr>
              <a:t>Ashkenazi Jewish</a:t>
            </a:r>
          </a:p>
          <a:p>
            <a:pPr marL="457200" lvl="0" indent="-381000" rtl="0">
              <a:lnSpc>
                <a:spcPct val="115000"/>
              </a:lnSpc>
              <a:spcBef>
                <a:spcPts val="0"/>
              </a:spcBef>
              <a:buClr>
                <a:srgbClr val="222222"/>
              </a:buClr>
              <a:buSzPct val="100000"/>
            </a:pPr>
            <a:r>
              <a:rPr lang="en" sz="2400">
                <a:solidFill>
                  <a:srgbClr val="222222"/>
                </a:solidFill>
              </a:rPr>
              <a:t>French-Canadians of Quebec</a:t>
            </a:r>
          </a:p>
          <a:p>
            <a:pPr marL="457200" lvl="0" indent="-381000" rtl="0">
              <a:lnSpc>
                <a:spcPct val="115000"/>
              </a:lnSpc>
              <a:spcBef>
                <a:spcPts val="0"/>
              </a:spcBef>
              <a:buClr>
                <a:srgbClr val="222222"/>
              </a:buClr>
              <a:buSzPct val="100000"/>
            </a:pPr>
            <a:r>
              <a:rPr lang="en" sz="2400">
                <a:solidFill>
                  <a:srgbClr val="222222"/>
                </a:solidFill>
              </a:rPr>
              <a:t>Old Order Amish in Pennsylvania</a:t>
            </a:r>
          </a:p>
          <a:p>
            <a:pPr marL="457200" lvl="0" indent="-381000" rtl="0">
              <a:lnSpc>
                <a:spcPct val="115000"/>
              </a:lnSpc>
              <a:spcBef>
                <a:spcPts val="0"/>
              </a:spcBef>
              <a:buClr>
                <a:srgbClr val="222222"/>
              </a:buClr>
              <a:buSzPct val="100000"/>
            </a:pPr>
            <a:r>
              <a:rPr lang="en" sz="2400">
                <a:solidFill>
                  <a:srgbClr val="222222"/>
                </a:solidFill>
              </a:rPr>
              <a:t>Cajuns of Louisiana</a:t>
            </a:r>
          </a:p>
          <a:p>
            <a:pPr marL="457200" lvl="0" indent="-381000" rtl="0">
              <a:lnSpc>
                <a:spcPct val="115000"/>
              </a:lnSpc>
              <a:spcBef>
                <a:spcPts val="0"/>
              </a:spcBef>
              <a:buClr>
                <a:srgbClr val="222222"/>
              </a:buClr>
              <a:buSzPct val="100000"/>
            </a:pPr>
            <a:r>
              <a:rPr lang="en" sz="2400">
                <a:solidFill>
                  <a:srgbClr val="222222"/>
                </a:solidFill>
              </a:rPr>
              <a:t>Family history of condition</a:t>
            </a:r>
          </a:p>
          <a:p>
            <a:pPr lvl="0" rtl="0">
              <a:spcBef>
                <a:spcPts val="0"/>
              </a:spcBef>
              <a:buNone/>
            </a:pPr>
            <a:endParaRPr>
              <a:solidFill>
                <a:srgbClr val="222222"/>
              </a:solidFill>
            </a:endParaRPr>
          </a:p>
        </p:txBody>
      </p:sp>
      <p:sp>
        <p:nvSpPr>
          <p:cNvPr id="253" name="Shape 253"/>
          <p:cNvSpPr txBox="1"/>
          <p:nvPr/>
        </p:nvSpPr>
        <p:spPr>
          <a:xfrm>
            <a:off x="6824150" y="6195000"/>
            <a:ext cx="2166900" cy="714000"/>
          </a:xfrm>
          <a:prstGeom prst="rect">
            <a:avLst/>
          </a:prstGeom>
          <a:noFill/>
          <a:ln>
            <a:noFill/>
          </a:ln>
        </p:spPr>
        <p:txBody>
          <a:bodyPr lIns="91425" tIns="91425" rIns="91425" bIns="91425" anchor="t" anchorCtr="0">
            <a:noAutofit/>
          </a:bodyPr>
          <a:lstStyle/>
          <a:p>
            <a:pPr marL="457200" lvl="0" indent="0" rtl="0">
              <a:spcBef>
                <a:spcPts val="480"/>
              </a:spcBef>
              <a:buNone/>
            </a:pPr>
            <a:r>
              <a:rPr lang="en" sz="1600">
                <a:solidFill>
                  <a:srgbClr val="2F3848"/>
                </a:solidFill>
                <a:latin typeface="Source Sans Pro"/>
                <a:ea typeface="Source Sans Pro"/>
                <a:cs typeface="Source Sans Pro"/>
                <a:sym typeface="Source Sans Pro"/>
              </a:rPr>
              <a:t>(Koeslag, 1984)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On-screen Show (4:3)</PresentationFormat>
  <Paragraphs>208</Paragraphs>
  <Slides>34</Slides>
  <Notes>34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Source Sans Pro</vt:lpstr>
      <vt:lpstr>Montserrat</vt:lpstr>
      <vt:lpstr>Benedick template</vt:lpstr>
      <vt:lpstr>simple-light-2</vt:lpstr>
      <vt:lpstr>Benedick template</vt:lpstr>
      <vt:lpstr>PowerPoint Presentation</vt:lpstr>
      <vt:lpstr>Table of Contents </vt:lpstr>
      <vt:lpstr>What is Tay Sachs?</vt:lpstr>
      <vt:lpstr>SIGNS &amp; SYMPTOMS</vt:lpstr>
      <vt:lpstr>Early/Infantile Onset (~6 months)</vt:lpstr>
      <vt:lpstr>Childhood Onset (~2-10 years)</vt:lpstr>
      <vt:lpstr>Late Onset (Adolescence--)</vt:lpstr>
      <vt:lpstr>EPIDEMIOLOGY</vt:lpstr>
      <vt:lpstr>Genetic Risk Factors</vt:lpstr>
      <vt:lpstr>Tay-Sachs Map</vt:lpstr>
      <vt:lpstr>Theories</vt:lpstr>
      <vt:lpstr>Case Study</vt:lpstr>
      <vt:lpstr>Genetic Inheritance</vt:lpstr>
      <vt:lpstr>PATHOPHYSIOLOGY</vt:lpstr>
      <vt:lpstr>Neurophysiology </vt:lpstr>
      <vt:lpstr>HEXA Gene</vt:lpstr>
      <vt:lpstr>Beta Hexosaminidase A</vt:lpstr>
      <vt:lpstr>Cellular Pathway </vt:lpstr>
      <vt:lpstr>Mutation</vt:lpstr>
      <vt:lpstr>Result</vt:lpstr>
      <vt:lpstr>DIAGNOSIS</vt:lpstr>
      <vt:lpstr>Diagnosis </vt:lpstr>
      <vt:lpstr>Carrier screening in schools</vt:lpstr>
      <vt:lpstr>TREATMENT</vt:lpstr>
      <vt:lpstr>Treatment Approach  </vt:lpstr>
      <vt:lpstr>Current Therapeutic Options   </vt:lpstr>
      <vt:lpstr>Investigational Therapies   </vt:lpstr>
      <vt:lpstr>Investigational Therapies...cont’d  </vt:lpstr>
      <vt:lpstr>Conclusion</vt:lpstr>
      <vt:lpstr>Family Battles Tay-Sachs Disease</vt:lpstr>
      <vt:lpstr>National Tay-Sachs &amp; Allied Diseases Association</vt:lpstr>
      <vt:lpstr>Questions</vt:lpstr>
      <vt:lpstr>Thanks!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Rucha Desai</dc:creator>
  <cp:lastModifiedBy>Rucha Desai</cp:lastModifiedBy>
  <cp:revision>1</cp:revision>
  <dcterms:modified xsi:type="dcterms:W3CDTF">2017-03-10T01:03:41Z</dcterms:modified>
</cp:coreProperties>
</file>