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Lionel Aldridge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into that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XRu_lNg4dGg" TargetMode="External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psychologytoday.com/blog/hide-and-seek/201209/brief-history-schizophrenia" TargetMode="External"/><Relationship Id="rId4" Type="http://schemas.openxmlformats.org/officeDocument/2006/relationships/hyperlink" Target="https://www.nimh.nih.gov/health/topics/schizophrenia/index.shtml" TargetMode="External"/><Relationship Id="rId5" Type="http://schemas.openxmlformats.org/officeDocument/2006/relationships/hyperlink" Target="https://cmha.ca/mental-health/understanding-mental-illness/schizophrenia" TargetMode="External"/><Relationship Id="rId6" Type="http://schemas.openxmlformats.org/officeDocument/2006/relationships/hyperlink" Target="https://www.mayoclinic.org/diseases-conditions/schizophrenia/diagnosis-treatment/drc-20354449" TargetMode="External"/><Relationship Id="rId7" Type="http://schemas.openxmlformats.org/officeDocument/2006/relationships/hyperlink" Target="http://www.sciencedirect.com/science/article/pii/S0140673609609958?via%3Dihub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Pr8IyNGAqlw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Investigating the Mental Disorder: Schizophrenia</a:t>
            </a:r>
            <a:endParaRPr/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Tiffane Anandarajan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Vaidehi Bhatt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Giulia Coletta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Kulsum Saeed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Kwok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76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</a:t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267500" y="567975"/>
            <a:ext cx="3444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Immunology and Inflammation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Non-specific overactivation of immunological response of T-helper cells for inflammation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Cytokines imbalance leads to Th1 cell decrease and increase in Th2 secretion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Cytokines:	</a:t>
            </a:r>
            <a:endParaRPr>
              <a:solidFill>
                <a:srgbClr val="434343"/>
              </a:solidFill>
            </a:endParaRPr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</a:pPr>
            <a:r>
              <a:rPr lang="en">
                <a:solidFill>
                  <a:srgbClr val="434343"/>
                </a:solidFill>
              </a:rPr>
              <a:t>IL2</a:t>
            </a:r>
            <a:endParaRPr>
              <a:solidFill>
                <a:srgbClr val="434343"/>
              </a:solidFill>
            </a:endParaRPr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</a:pPr>
            <a:r>
              <a:rPr lang="en">
                <a:solidFill>
                  <a:srgbClr val="434343"/>
                </a:solidFill>
              </a:rPr>
              <a:t>IL6</a:t>
            </a:r>
            <a:endParaRPr>
              <a:solidFill>
                <a:srgbClr val="434343"/>
              </a:solidFill>
            </a:endParaRPr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</a:pPr>
            <a:r>
              <a:rPr lang="en">
                <a:solidFill>
                  <a:srgbClr val="434343"/>
                </a:solidFill>
              </a:rPr>
              <a:t>IL10</a:t>
            </a:r>
            <a:endParaRPr>
              <a:solidFill>
                <a:srgbClr val="434343"/>
              </a:solidFill>
            </a:endParaRPr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</a:pPr>
            <a:r>
              <a:rPr lang="en">
                <a:solidFill>
                  <a:srgbClr val="434343"/>
                </a:solidFill>
              </a:rPr>
              <a:t>Tumor necrosis </a:t>
            </a:r>
            <a:endParaRPr>
              <a:solidFill>
                <a:srgbClr val="434343"/>
              </a:solidFill>
            </a:endParaRPr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</a:pPr>
            <a:r>
              <a:rPr lang="en">
                <a:solidFill>
                  <a:srgbClr val="434343"/>
                </a:solidFill>
              </a:rPr>
              <a:t>Mitogen levels</a:t>
            </a:r>
            <a:endParaRPr>
              <a:solidFill>
                <a:srgbClr val="434343"/>
              </a:solidFill>
            </a:endParaRPr>
          </a:p>
          <a:p>
            <a:pPr indent="0" lvl="0" marL="45720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14419" l="1316" r="1887" t="2419"/>
          <a:stretch/>
        </p:blipFill>
        <p:spPr>
          <a:xfrm>
            <a:off x="4560225" y="1070825"/>
            <a:ext cx="4431374" cy="28361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57" name="Shape 157"/>
          <p:cNvSpPr txBox="1"/>
          <p:nvPr/>
        </p:nvSpPr>
        <p:spPr>
          <a:xfrm>
            <a:off x="4197875" y="4189025"/>
            <a:ext cx="2403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</a:t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Positive - Symptoms not present in healthy individuals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Delusions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Hallucinations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Disorganized thinking and speech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Abnormal motor behaviour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Childhood silliness and agitation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Negative - Reduced functioning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Avolition/Apathy - No passion or emotion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Alogia - speech impairment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Anhedonia - reduced pleasure</a:t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500" y="1652247"/>
            <a:ext cx="4071500" cy="2843893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 - Atypical Musculoskeletal Pain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 year old male university student has wrist pain after falling on it while skateboarding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Was originally viewed as a musculoskeletal dysfunction, over 22 months had pain all over and doctors could not diagnose him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Through an interview setting, he was questioned for a psychiatric disease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Later diagnosed with Schizophrenia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Redefined the way neuromusculoskeletal </a:t>
            </a:r>
            <a:r>
              <a:rPr lang="en"/>
              <a:t>assessment</a:t>
            </a:r>
            <a:r>
              <a:rPr lang="en"/>
              <a:t> and treatment are thought of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Reference</a:t>
            </a:r>
            <a:endParaRPr sz="1000"/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https://www.ncbi.nlm.nih.gov/pmc/articles/PMC2958076/</a:t>
            </a: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Treatments</a:t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000075"/>
            <a:ext cx="8520600" cy="3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known cure currently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Initiate with the Care Program Approach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Develop a personal approach for treatment based off of each patient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Cognitive </a:t>
            </a:r>
            <a:r>
              <a:rPr lang="en"/>
              <a:t>Behavioural</a:t>
            </a:r>
            <a:r>
              <a:rPr lang="en"/>
              <a:t> Therapy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Pharmacological</a:t>
            </a:r>
            <a:r>
              <a:rPr lang="en"/>
              <a:t> Drug Approach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Excess dopamine levels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 Generation </a:t>
            </a:r>
            <a:r>
              <a:rPr lang="en"/>
              <a:t>antipsychotic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</a:t>
            </a:r>
            <a:r>
              <a:rPr lang="en"/>
              <a:t>lozapine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Second generation </a:t>
            </a:r>
            <a:r>
              <a:rPr lang="en"/>
              <a:t>antipsychotic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Aripiprazole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Olanzapine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Paliperidone</a:t>
            </a:r>
            <a:endParaRPr/>
          </a:p>
          <a:p>
            <a:pPr indent="0" lvl="0" marL="9144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00" y="2169200"/>
            <a:ext cx="1872299" cy="171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Ending Off...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descr="IMHRO Assistant Professor of Psychiatry Dr. Vikaas Sohal explains some potential pathways by which cures for schizophrenia might be found." id="183" name="Shape 183" title="Schizophrenia: Is a Cure Possible? - Dr. Vikaas Sohal">
            <a:hlinkClick r:id="rId3"/>
          </p:cNvPr>
          <p:cNvSpPr/>
          <p:nvPr/>
        </p:nvSpPr>
        <p:spPr>
          <a:xfrm>
            <a:off x="2144963" y="1070700"/>
            <a:ext cx="4854067" cy="36405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865400"/>
            <a:ext cx="3999900" cy="3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23232"/>
                </a:solidFill>
                <a:highlight>
                  <a:srgbClr val="FFFFFF"/>
                </a:highlight>
              </a:rPr>
              <a:t>Burton, N. (2012). A Brief History of Schizophrenia. Retrieved January 24, 2018, from </a:t>
            </a:r>
            <a:r>
              <a:rPr lang="en" sz="700" u="sng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https://www.psychologytoday.com/blog/hide-and-seek/201209/brief-history-schizophrenia</a:t>
            </a:r>
            <a:endParaRPr sz="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Bromet, E. J., &amp; Fennig, S. (1999). Epidemiology and natural history of schizophrenia.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Biological psychiatry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46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(7), 871-881.</a:t>
            </a:r>
            <a:endParaRPr sz="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Cardno, A. G., &amp; Gottesman, I. I. (2000). Twin studies of schizophrenia: from bow‐and‐arrow concordances to star wars Mx and functional genomics.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American Journal of Medical Genetics Part A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97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(1), 12-17.</a:t>
            </a:r>
            <a:endParaRPr sz="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Deng, C., &amp; Dean, B. (2013). Mapping the pathophysiology of schizophrenia: interactions between multiple cellular pathways.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Frontiers in cellular neuroscience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7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 sz="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  <a:highlight>
                  <a:srgbClr val="FFFFFF"/>
                </a:highlight>
              </a:rPr>
              <a:t>Frankenburg, F. (2018). </a:t>
            </a:r>
            <a:r>
              <a:rPr i="1" lang="en" sz="700">
                <a:solidFill>
                  <a:srgbClr val="000000"/>
                </a:solidFill>
                <a:highlight>
                  <a:srgbClr val="FFFFFF"/>
                </a:highlight>
              </a:rPr>
              <a:t>Schizophrenia: Practice Essentials, Background, Pathophysiology</a:t>
            </a:r>
            <a:r>
              <a:rPr lang="en" sz="70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  <a:r>
              <a:rPr i="1" lang="en" sz="700">
                <a:solidFill>
                  <a:srgbClr val="000000"/>
                </a:solidFill>
                <a:highlight>
                  <a:srgbClr val="FFFFFF"/>
                </a:highlight>
              </a:rPr>
              <a:t>Emedicine.medscape.com</a:t>
            </a:r>
            <a:r>
              <a:rPr lang="en" sz="700">
                <a:solidFill>
                  <a:srgbClr val="000000"/>
                </a:solidFill>
                <a:highlight>
                  <a:srgbClr val="FFFFFF"/>
                </a:highlight>
              </a:rPr>
              <a:t>. Retrieved 23 January 2018, from https://emedicine.medscape.com/article/288259-overview#a3</a:t>
            </a:r>
            <a:endParaRPr sz="700">
              <a:solidFill>
                <a:srgbClr val="000000"/>
              </a:solidFill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Gao, X., Zhang, W., Yao, L., Xiao, Y., Liu, L., Liu, J., ... &amp; Sweeney, J. A. (2017). Association between structural and functional brain alterations in drug-free patients with schizophrenia: a multimodal meta-analysis.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Journal of psychiatry &amp; neuroscience: JPN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43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(1), 160219-160219.</a:t>
            </a:r>
            <a:endParaRPr b="1" sz="7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Gaughran, F., O'Neill, E., Cole, M., Collins, K., Daly, R. J., &amp; Shanahan, F. (1998). Increased soluble interleukin 2 receptor levels in schizophrenia.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Schizophrenia research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29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(3), 263-267.</a:t>
            </a:r>
            <a:endParaRPr b="1" sz="7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Ginestet, D., Loo, H., &amp; Zarifian, E. (1989). Aberrant T cell-mediated immunity in untreated schizophrenic patients: deficient interleukin-2 production.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Am J Psychiatry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1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(46), 609.</a:t>
            </a:r>
            <a:endParaRPr sz="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Gong, Q., Lui, S., &amp; Sweeney, J. A. (2015). A selective review of cerebral abnormalities in patients with first-episode schizophrenia before and after treatment.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American Journal of Psychiatry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173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(3), 232-243.</a:t>
            </a:r>
            <a:endParaRPr sz="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Healthwise Staff (2011). </a:t>
            </a:r>
            <a:r>
              <a:rPr lang="en" sz="700">
                <a:solidFill>
                  <a:srgbClr val="02254A"/>
                </a:solidFill>
                <a:highlight>
                  <a:srgbClr val="FFFFFF"/>
                </a:highlight>
              </a:rPr>
              <a:t>Second-Generation Antipsychotics for Treating Schizophrenia. </a:t>
            </a:r>
            <a:r>
              <a:rPr i="1" lang="en" sz="700">
                <a:solidFill>
                  <a:srgbClr val="02254A"/>
                </a:solidFill>
                <a:highlight>
                  <a:srgbClr val="FFFFFF"/>
                </a:highlight>
              </a:rPr>
              <a:t>Michigan Medicine.</a:t>
            </a:r>
            <a:endParaRPr sz="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Karlsgodt, K. H., Sun, D., &amp; Cannon, T. D. (2010). Structural and functional brain abnormalities in schizophrenia.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Current directions in psychological science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19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(4), 226-231.</a:t>
            </a:r>
            <a:endParaRPr i="1" sz="700">
              <a:solidFill>
                <a:srgbClr val="02254A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Kay, S., Fiszbein, A., &amp; Opler, L. (1987). The positive and negative syndrome scale (PANSS) for schizophrenia. </a:t>
            </a:r>
            <a:r>
              <a:rPr i="1" lang="en" sz="700">
                <a:solidFill>
                  <a:srgbClr val="000000"/>
                </a:solidFill>
              </a:rPr>
              <a:t>Schizophrenia Bulletin</a:t>
            </a:r>
            <a:r>
              <a:rPr lang="en" sz="700">
                <a:solidFill>
                  <a:srgbClr val="000000"/>
                </a:solidFill>
              </a:rPr>
              <a:t>, </a:t>
            </a:r>
            <a:r>
              <a:rPr i="1" lang="en" sz="700">
                <a:solidFill>
                  <a:srgbClr val="000000"/>
                </a:solidFill>
              </a:rPr>
              <a:t>13</a:t>
            </a:r>
            <a:r>
              <a:rPr lang="en" sz="700">
                <a:solidFill>
                  <a:srgbClr val="000000"/>
                </a:solidFill>
              </a:rPr>
              <a:t>(2), 261-276.</a:t>
            </a:r>
            <a:endParaRPr sz="700">
              <a:solidFill>
                <a:srgbClr val="000000"/>
              </a:solidFill>
            </a:endParaRPr>
          </a:p>
          <a:p>
            <a:pPr indent="-320040" lvl="0" marL="32004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Jablensky, A. (2010). The diagnostic concept of schizophrenia: its history, evolution, and future prospects.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Dialogues in clinical neuroscience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700">
                <a:solidFill>
                  <a:srgbClr val="222222"/>
                </a:solidFill>
                <a:highlight>
                  <a:srgbClr val="FFFFFF"/>
                </a:highlight>
              </a:rPr>
              <a:t>12</a:t>
            </a: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</a:rPr>
              <a:t>(3), 271.</a:t>
            </a:r>
            <a:endParaRPr sz="700">
              <a:solidFill>
                <a:srgbClr val="000000"/>
              </a:solidFill>
            </a:endParaRPr>
          </a:p>
          <a:p>
            <a:pPr indent="-320040" lvl="0" marL="32004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000000"/>
                </a:solidFill>
                <a:highlight>
                  <a:srgbClr val="FFFFFF"/>
                </a:highlight>
              </a:rPr>
              <a:t>Learn about what is schizophrenia and schizophrenia treatment options</a:t>
            </a:r>
            <a:r>
              <a:rPr lang="en" sz="700">
                <a:solidFill>
                  <a:srgbClr val="000000"/>
                </a:solidFill>
                <a:highlight>
                  <a:srgbClr val="FFFFFF"/>
                </a:highlight>
              </a:rPr>
              <a:t>. (2018). </a:t>
            </a:r>
            <a:r>
              <a:rPr i="1" lang="en" sz="700">
                <a:solidFill>
                  <a:srgbClr val="000000"/>
                </a:solidFill>
                <a:highlight>
                  <a:srgbClr val="FFFFFF"/>
                </a:highlight>
              </a:rPr>
              <a:t>Schizophrenia.ca</a:t>
            </a:r>
            <a:r>
              <a:rPr lang="en" sz="700">
                <a:solidFill>
                  <a:srgbClr val="000000"/>
                </a:solidFill>
                <a:highlight>
                  <a:srgbClr val="FFFFFF"/>
                </a:highlight>
              </a:rPr>
              <a:t>. Retrieved 23 January 2018, from http://www.schizophrenia.ca/learn_more_about_schizophrenia.php</a:t>
            </a:r>
            <a:endParaRPr sz="700">
              <a:solidFill>
                <a:srgbClr val="000000"/>
              </a:solidFill>
            </a:endParaRPr>
          </a:p>
          <a:p>
            <a:pPr indent="-320040" lvl="0" marL="32004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90" name="Shape 190"/>
          <p:cNvSpPr txBox="1"/>
          <p:nvPr>
            <p:ph idx="2" type="body"/>
          </p:nvPr>
        </p:nvSpPr>
        <p:spPr>
          <a:xfrm>
            <a:off x="4832400" y="865400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Lichtenstein, Paul, et al. "Common genetic determinants of schizophrenia and bipolar disorder in Swedish families: a population-based study."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The Lancet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 373.9659 (2009): 234-239.</a:t>
            </a:r>
            <a:endParaRPr sz="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</a:rPr>
              <a:t>McDonald, C., &amp; Murray, R. (2000). Early and late environmental risk factors for schizophrenia. </a:t>
            </a:r>
            <a:r>
              <a:rPr i="1" lang="en" sz="600">
                <a:solidFill>
                  <a:srgbClr val="000000"/>
                </a:solidFill>
              </a:rPr>
              <a:t>Brain Research Reviews</a:t>
            </a:r>
            <a:r>
              <a:rPr lang="en" sz="600">
                <a:solidFill>
                  <a:srgbClr val="000000"/>
                </a:solidFill>
              </a:rPr>
              <a:t>, </a:t>
            </a:r>
            <a:r>
              <a:rPr i="1" lang="en" sz="600">
                <a:solidFill>
                  <a:srgbClr val="000000"/>
                </a:solidFill>
              </a:rPr>
              <a:t>31</a:t>
            </a:r>
            <a:r>
              <a:rPr lang="en" sz="600">
                <a:solidFill>
                  <a:srgbClr val="000000"/>
                </a:solidFill>
              </a:rPr>
              <a:t>(2-3), 130-137.</a:t>
            </a:r>
            <a:endParaRPr sz="600">
              <a:solidFill>
                <a:srgbClr val="000000"/>
              </a:solidFill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</a:rPr>
              <a:t>McGuire, P., Howes, O., Stone, J., &amp; Fusarpoli, P. (2008). Functional neuroimaging in schizophrenia: diagnosis and drug discovery. </a:t>
            </a:r>
            <a:r>
              <a:rPr i="1" lang="en" sz="600">
                <a:solidFill>
                  <a:srgbClr val="000000"/>
                </a:solidFill>
              </a:rPr>
              <a:t>Trends In Pharmacological Sciences</a:t>
            </a:r>
            <a:r>
              <a:rPr lang="en" sz="600">
                <a:solidFill>
                  <a:srgbClr val="000000"/>
                </a:solidFill>
              </a:rPr>
              <a:t>, </a:t>
            </a:r>
            <a:r>
              <a:rPr i="1" lang="en" sz="600">
                <a:solidFill>
                  <a:srgbClr val="000000"/>
                </a:solidFill>
              </a:rPr>
              <a:t>29</a:t>
            </a:r>
            <a:r>
              <a:rPr lang="en" sz="600">
                <a:solidFill>
                  <a:srgbClr val="000000"/>
                </a:solidFill>
              </a:rPr>
              <a:t>(2), 91-98.</a:t>
            </a:r>
            <a:endParaRPr sz="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McGrath, J. J., &amp; Sasser, E. S. (2009). New directions in the epidemiology of schizophrenia.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Medical Journal of Australia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190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(4), S7.</a:t>
            </a:r>
            <a:endParaRPr sz="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McIntosh, A. M., Owens, D. C., Moorhead, W. J., Whalley, H. C., Stanfield, A. C., Hall, J., ... &amp; Lawrie, S. M. (2011). Longitudinal volume reductions in people at high genetic risk of schizophrenia as they develop psychosis.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Biological psychiatry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69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(10), 953-958</a:t>
            </a:r>
            <a:endParaRPr i="1" sz="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000000"/>
                </a:solidFill>
                <a:highlight>
                  <a:srgbClr val="FFFFFF"/>
                </a:highlight>
              </a:rPr>
              <a:t>NIMH » Schizophrenia</a:t>
            </a: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. (2018). </a:t>
            </a:r>
            <a:r>
              <a:rPr i="1" lang="en" sz="600">
                <a:solidFill>
                  <a:srgbClr val="000000"/>
                </a:solidFill>
                <a:highlight>
                  <a:srgbClr val="FFFFFF"/>
                </a:highlight>
              </a:rPr>
              <a:t>Nimh.nih.gov</a:t>
            </a: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. Retrieved 23 January 2018, from </a:t>
            </a:r>
            <a:r>
              <a:rPr lang="en" sz="600" u="sng">
                <a:solidFill>
                  <a:srgbClr val="1155CC"/>
                </a:solidFill>
                <a:highlight>
                  <a:srgbClr val="FFFFFF"/>
                </a:highlight>
                <a:hlinkClick r:id="rId4"/>
              </a:rPr>
              <a:t>https://www.nimh.nih.gov/health/topics/schizophrenia/index.shtml</a:t>
            </a:r>
            <a:endParaRPr sz="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Muller, N., Riedel, M., Hadjamu, M., &amp; Schwarz, M. J. (1999). Increase in expression of adhesion molecule receptors on T helper cells during antipsychotic treatment and relationship to blood-brain barrier permeability in schizophrenia.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The American Journal of Psychiatry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156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(4), 634.</a:t>
            </a:r>
            <a:endParaRPr sz="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Patel, K. R., Cherian, J., Gohil, K., &amp; Atkinson, D. (2014). Schizophrenia: overview and treatment options.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Pharmacy and Therapeutics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39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(9), 638.</a:t>
            </a:r>
            <a:endParaRPr sz="600">
              <a:solidFill>
                <a:srgbClr val="000000"/>
              </a:solidFill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Potvin, S., Stip, E., Sepehry, A. A., Gendron, A., Bah, R., &amp; Kouassi, E. (2008). Inflammatory cytokine alterations in schizophrenia: a systematic quantitative review.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Biological psychiatry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63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(8), 801-808.</a:t>
            </a:r>
            <a:endParaRPr sz="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</a:rPr>
              <a:t>Reichenberg, A., Rieckmann, N., &amp; Harvey, P. (2005). Stability in schizophrenia symptoms over time: Findings from the Mount Sinai Pilgrim Psychiatric Center Longitudinal Study. </a:t>
            </a:r>
            <a:r>
              <a:rPr i="1" lang="en" sz="600">
                <a:solidFill>
                  <a:srgbClr val="000000"/>
                </a:solidFill>
              </a:rPr>
              <a:t>Journal Of Abnormal Psychology</a:t>
            </a:r>
            <a:r>
              <a:rPr lang="en" sz="600">
                <a:solidFill>
                  <a:srgbClr val="000000"/>
                </a:solidFill>
              </a:rPr>
              <a:t>, </a:t>
            </a:r>
            <a:r>
              <a:rPr i="1" lang="en" sz="600">
                <a:solidFill>
                  <a:srgbClr val="000000"/>
                </a:solidFill>
              </a:rPr>
              <a:t>114</a:t>
            </a:r>
            <a:r>
              <a:rPr lang="en" sz="600">
                <a:solidFill>
                  <a:srgbClr val="000000"/>
                </a:solidFill>
              </a:rPr>
              <a:t>(3), 363-372.</a:t>
            </a:r>
            <a:endParaRPr sz="600">
              <a:solidFill>
                <a:srgbClr val="000000"/>
              </a:solidFill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000000"/>
                </a:solidFill>
                <a:highlight>
                  <a:srgbClr val="FFFFFF"/>
                </a:highlight>
              </a:rPr>
              <a:t>Schizophrenia - CMHA National</a:t>
            </a: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. (2018). </a:t>
            </a:r>
            <a:r>
              <a:rPr i="1" lang="en" sz="600">
                <a:solidFill>
                  <a:srgbClr val="000000"/>
                </a:solidFill>
                <a:highlight>
                  <a:srgbClr val="FFFFFF"/>
                </a:highlight>
              </a:rPr>
              <a:t>CMHA National</a:t>
            </a: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. Retrieved 23 January 2018, from </a:t>
            </a:r>
            <a:r>
              <a:rPr lang="en" sz="600" u="sng">
                <a:solidFill>
                  <a:srgbClr val="000000"/>
                </a:solidFill>
                <a:highlight>
                  <a:srgbClr val="FFFFFF"/>
                </a:highlight>
                <a:hlinkClick r:id="rId5"/>
              </a:rPr>
              <a:t>https://cmha.ca/mental-health/understanding-mental-illness/schizophrenia</a:t>
            </a:r>
            <a:endParaRPr sz="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000000"/>
                </a:solidFill>
              </a:rPr>
              <a:t>Schizophrenia - Diagnosis and treatment - Mayo Clinic</a:t>
            </a:r>
            <a:r>
              <a:rPr lang="en" sz="600">
                <a:solidFill>
                  <a:srgbClr val="000000"/>
                </a:solidFill>
              </a:rPr>
              <a:t>. (2018). </a:t>
            </a:r>
            <a:r>
              <a:rPr i="1" lang="en" sz="600">
                <a:solidFill>
                  <a:srgbClr val="000000"/>
                </a:solidFill>
              </a:rPr>
              <a:t>Mayoclinic.org</a:t>
            </a:r>
            <a:r>
              <a:rPr lang="en" sz="600">
                <a:solidFill>
                  <a:srgbClr val="000000"/>
                </a:solidFill>
              </a:rPr>
              <a:t>. Retrieved 21 January 2018, from </a:t>
            </a:r>
            <a:r>
              <a:rPr lang="en" sz="600" u="sng">
                <a:solidFill>
                  <a:srgbClr val="1155CC"/>
                </a:solidFill>
                <a:hlinkClick r:id="rId6"/>
              </a:rPr>
              <a:t>https://www.mayoclinic.org/diseases-conditions/schizophrenia/diagnosis-treatment/drc-20354449</a:t>
            </a:r>
            <a:endParaRPr sz="600">
              <a:solidFill>
                <a:srgbClr val="000000"/>
              </a:solidFill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Sigmundsson, T., Suckling, J., Maier, M., Williams, S. C., Bullmore, E. T., Greenwood, K. E., ... &amp; Toone, B. K. (2001). Structural abnormalities in frontal, temporal, and limbic regions and interconnecting white matter tracts in schizophrenic patients with prominent negative symptoms.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American Journal of Psychiatry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158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(2), 234-243.</a:t>
            </a:r>
            <a:endParaRPr sz="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Snyder, S. (2018). </a:t>
            </a:r>
            <a:r>
              <a:rPr i="1" lang="en" sz="600">
                <a:solidFill>
                  <a:srgbClr val="000000"/>
                </a:solidFill>
                <a:highlight>
                  <a:srgbClr val="FFFFFF"/>
                </a:highlight>
              </a:rPr>
              <a:t>What dopamine does in the brain</a:t>
            </a: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  <a:r>
              <a:rPr i="1" lang="en" sz="600">
                <a:solidFill>
                  <a:srgbClr val="000000"/>
                </a:solidFill>
                <a:highlight>
                  <a:srgbClr val="FFFFFF"/>
                </a:highlight>
              </a:rPr>
              <a:t>PNAS</a:t>
            </a: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. Retrieved 23 January 2018, from http://www.pnas.org/content/108/47/18869.full</a:t>
            </a:r>
            <a:endParaRPr sz="600">
              <a:solidFill>
                <a:srgbClr val="000000"/>
              </a:solidFill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</a:rPr>
              <a:t>Spencer, E., &amp; Campbell, M. (1994). Children with Schizophrenia: Diagnosis, phenomenology, and pharmacotherapy. </a:t>
            </a:r>
            <a:r>
              <a:rPr i="1" lang="en" sz="600">
                <a:solidFill>
                  <a:srgbClr val="000000"/>
                </a:solidFill>
              </a:rPr>
              <a:t>Schizophrenia Bulletin</a:t>
            </a:r>
            <a:r>
              <a:rPr lang="en" sz="600">
                <a:solidFill>
                  <a:srgbClr val="000000"/>
                </a:solidFill>
              </a:rPr>
              <a:t>, </a:t>
            </a:r>
            <a:r>
              <a:rPr i="1" lang="en" sz="600">
                <a:solidFill>
                  <a:srgbClr val="000000"/>
                </a:solidFill>
              </a:rPr>
              <a:t>20</a:t>
            </a:r>
            <a:r>
              <a:rPr lang="en" sz="600">
                <a:solidFill>
                  <a:srgbClr val="000000"/>
                </a:solidFill>
              </a:rPr>
              <a:t>(4), 713-725.</a:t>
            </a:r>
            <a:endParaRPr sz="600">
              <a:solidFill>
                <a:srgbClr val="000000"/>
              </a:solidFill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Strous, R. D., &amp; Shoenfeld, Y. (2006). Schizophrenia, autoimmunity and immune system dysregulation: a comprehensive model updated and revisited.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Journal of autoimmunity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600">
                <a:solidFill>
                  <a:srgbClr val="222222"/>
                </a:solidFill>
                <a:highlight>
                  <a:srgbClr val="FFFFFF"/>
                </a:highlight>
              </a:rPr>
              <a:t>27</a:t>
            </a:r>
            <a:r>
              <a:rPr lang="en" sz="600">
                <a:solidFill>
                  <a:srgbClr val="222222"/>
                </a:solidFill>
                <a:highlight>
                  <a:srgbClr val="FFFFFF"/>
                </a:highlight>
              </a:rPr>
              <a:t>(2), 71-80.</a:t>
            </a:r>
            <a:endParaRPr sz="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0040" lvl="0" marL="3200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van Os, J., &amp; Kapur, S. (2018). </a:t>
            </a:r>
            <a:r>
              <a:rPr i="1" lang="en" sz="600">
                <a:solidFill>
                  <a:srgbClr val="000000"/>
                </a:solidFill>
                <a:highlight>
                  <a:srgbClr val="FFFFFF"/>
                </a:highlight>
              </a:rPr>
              <a:t>Schizophrenia</a:t>
            </a: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  <a:r>
              <a:rPr i="1" lang="en" sz="600">
                <a:solidFill>
                  <a:srgbClr val="000000"/>
                </a:solidFill>
                <a:highlight>
                  <a:srgbClr val="FFFFFF"/>
                </a:highlight>
              </a:rPr>
              <a:t>ScienceDirect</a:t>
            </a: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. Retrieved 23 January 2018, from </a:t>
            </a:r>
            <a:r>
              <a:rPr lang="en" sz="600" u="sng">
                <a:solidFill>
                  <a:srgbClr val="1155CC"/>
                </a:solidFill>
                <a:highlight>
                  <a:srgbClr val="FFFFFF"/>
                </a:highlight>
                <a:hlinkClick r:id="rId7"/>
              </a:rPr>
              <a:t>http://www.sciencedirect.com/science/article/pii/S0140673609609958?via%3Dihub</a:t>
            </a:r>
            <a:endParaRPr sz="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67500" y="3481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Schizophrenia Simulation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5123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descr="Schizophrenia Simulation Visual by @thatrick904 Instagram.com/thatrick904  Please Help Someone With Schizophrenia  https://www.gofundme.com/someonehadtotell" id="93" name="Shape 93" title="Schizophrenia Simulation">
            <a:hlinkClick r:id="rId3"/>
          </p:cNvPr>
          <p:cNvSpPr/>
          <p:nvPr/>
        </p:nvSpPr>
        <p:spPr>
          <a:xfrm>
            <a:off x="399725" y="1044350"/>
            <a:ext cx="4946700" cy="37100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/>
        </p:nvSpPr>
        <p:spPr>
          <a:xfrm>
            <a:off x="5435100" y="1044350"/>
            <a:ext cx="24921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are some things you noticed about the behaviour of the individual in the video?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‘Splitting of the mind’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Rare in the population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Episodes of altered reality that is extremely debilitating - feel, act, behave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Positive / Negative Symptoms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chronic condition with no cure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Not much is known - high variability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625" y="2908925"/>
            <a:ext cx="2628376" cy="19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00" y="3488500"/>
            <a:ext cx="2310925" cy="14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1095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662800"/>
            <a:ext cx="8240100" cy="30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Emil Kraepelin first classified schizophrenia in 1887 as a mental disorder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‘Dementia Praecox’              early dementia </a:t>
            </a:r>
            <a:endParaRPr sz="17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Eugen Bleular, a Swiss psychiatrist in 1911 created the term ‘Schizophrenia’ and classified it's positive and negative symptoms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Kraeplin’s terms was misleading as it did not always lead to mental deterioration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Greek Roots Schizo = split; Phrene = mind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000000"/>
                </a:solidFill>
              </a:rPr>
              <a:t>Controversial term </a:t>
            </a:r>
            <a:endParaRPr sz="17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DSM III grouped schizophrenia into 5 categories: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Disorganized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Catatonic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Paranoid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Residual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Undifferentiated</a:t>
            </a:r>
            <a:endParaRPr sz="17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09" name="Shape 109"/>
          <p:cNvCxnSpPr/>
          <p:nvPr/>
        </p:nvCxnSpPr>
        <p:spPr>
          <a:xfrm>
            <a:off x="2811700" y="1181375"/>
            <a:ext cx="55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975" y="3132375"/>
            <a:ext cx="1296025" cy="17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6388" y="3129650"/>
            <a:ext cx="117157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Epidemiology</a:t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Lifetime prevalence: 0.3-0.7% → 1 in 300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Lifetime incidence: </a:t>
            </a:r>
            <a:r>
              <a:rPr lang="en">
                <a:solidFill>
                  <a:srgbClr val="000000"/>
                </a:solidFill>
              </a:rPr>
              <a:t>10.2-22.0 per 100 000 people/year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Young Adulthood 20-30 y o 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Male-Female Ratio: 1.4 : 1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Symptomatic expression more severe in men</a:t>
            </a:r>
            <a:endParaRPr>
              <a:solidFill>
                <a:srgbClr val="000000"/>
              </a:solidFill>
            </a:endParaRPr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Earlier Onset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175" y="1986175"/>
            <a:ext cx="4096826" cy="31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27450" y="3830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Etiology 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00075" y="918225"/>
            <a:ext cx="8520600" cy="31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Genetics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Multiple genes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Mutations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10% of patients have a 1st degree relative with the disorder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In the case of twins, the likelihood is in a range from 41%-65%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Autoimmune Diseases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Severe Infection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Rubella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Environmental and Developmental Factors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Prenatal</a:t>
            </a:r>
            <a:r>
              <a:rPr lang="en">
                <a:solidFill>
                  <a:srgbClr val="000000"/>
                </a:solidFill>
              </a:rPr>
              <a:t> brain damage / </a:t>
            </a:r>
            <a:r>
              <a:rPr lang="en">
                <a:solidFill>
                  <a:srgbClr val="000000"/>
                </a:solidFill>
              </a:rPr>
              <a:t>Premature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birth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Isolation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Drugs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Stress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725" y="1219600"/>
            <a:ext cx="1929150" cy="12275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724" y="2491325"/>
            <a:ext cx="1929150" cy="14578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1725" y="40300"/>
            <a:ext cx="1929150" cy="11793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0774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Physician-based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Observing appearance, demeanour, mood, delusion and hallucination episodes, and family history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DSM-5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Functional Neuroimaging Techniques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Functional magnetic resonance imaging (fMRI)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Positron emission tomography (PET)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Magnetic resonance spectroscopy (MRS)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Schizophrenia varies from patient to patient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225" y="3049010"/>
            <a:ext cx="3222775" cy="18427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267500" y="1360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267500" y="790125"/>
            <a:ext cx="4124700" cy="35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Anatomic Abnormalities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Prefrontal and </a:t>
            </a:r>
            <a:r>
              <a:rPr lang="en"/>
              <a:t>medial temporal lobe and cortical regions </a:t>
            </a:r>
            <a:r>
              <a:rPr lang="en"/>
              <a:t>affect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Larger ventricular volumes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Smaller hippocampus, thalamus, amygdala, nucleus accumbens, </a:t>
            </a:r>
            <a:r>
              <a:rPr lang="en"/>
              <a:t>intercranial</a:t>
            </a:r>
            <a:r>
              <a:rPr lang="en"/>
              <a:t> space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White and grey matter 5-6% smaller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Decrease in Default Mode Network activation and increase in Auditory Networks activation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625" y="666075"/>
            <a:ext cx="1638300" cy="28699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4600" y="896225"/>
            <a:ext cx="2737625" cy="240761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</a:t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Neurotransmitter System Abnormalities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Dopamine, Serotonin, GABA, glutamate imbalances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symptoms are due to excess dopamine levels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550" y="2223375"/>
            <a:ext cx="4554900" cy="26604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