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6F9"/>
    <a:srgbClr val="238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03"/>
    <p:restoredTop sz="94970"/>
  </p:normalViewPr>
  <p:slideViewPr>
    <p:cSldViewPr snapToGrid="0" snapToObjects="1">
      <p:cViewPr>
        <p:scale>
          <a:sx n="89" d="100"/>
          <a:sy n="89" d="100"/>
        </p:scale>
        <p:origin x="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7D3F-C3D8-C446-8BBD-D780BA9675B7}" type="datetimeFigureOut">
              <a:rPr lang="en-US" smtClean="0"/>
              <a:t>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C0F3D-B36A-944C-99E4-1D185EA3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C0F3D-B36A-944C-99E4-1D185EA38C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136/bmj.321.7261.624" TargetMode="External"/><Relationship Id="rId3" Type="http://schemas.openxmlformats.org/officeDocument/2006/relationships/hyperlink" Target="http://dx.doi.org/10.1158/1055-9965.epi-15-053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4" y="-1054183"/>
            <a:ext cx="12416588" cy="9312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22237"/>
            <a:ext cx="6667500" cy="2438400"/>
          </a:xfrm>
          <a:prstGeom prst="rect">
            <a:avLst/>
          </a:prstGeom>
          <a:gradFill flip="none" rotWithShape="1">
            <a:gsLst>
              <a:gs pos="0">
                <a:srgbClr val="5596F9">
                  <a:shade val="30000"/>
                  <a:satMod val="115000"/>
                </a:srgbClr>
              </a:gs>
              <a:gs pos="50000">
                <a:srgbClr val="5596F9">
                  <a:shade val="67500"/>
                  <a:satMod val="115000"/>
                </a:srgbClr>
              </a:gs>
              <a:gs pos="100000">
                <a:srgbClr val="5596F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238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venir Book" charset="0"/>
                <a:ea typeface="Avenir Book" charset="0"/>
                <a:cs typeface="Avenir Book" charset="0"/>
              </a:rPr>
              <a:t>Breast Cancer </a:t>
            </a:r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980837"/>
            <a:ext cx="2928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By: 	</a:t>
            </a:r>
            <a:r>
              <a:rPr lang="en-US" dirty="0" err="1" smtClean="0">
                <a:solidFill>
                  <a:schemeClr val="bg1"/>
                </a:solidFill>
              </a:rPr>
              <a:t>Isha</a:t>
            </a:r>
            <a:r>
              <a:rPr lang="en-US" dirty="0" smtClean="0">
                <a:solidFill>
                  <a:schemeClr val="bg1"/>
                </a:solidFill>
              </a:rPr>
              <a:t> Singh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Aman</a:t>
            </a:r>
            <a:r>
              <a:rPr lang="en-US" dirty="0" smtClean="0">
                <a:solidFill>
                  <a:schemeClr val="bg1"/>
                </a:solidFill>
              </a:rPr>
              <a:t> Gill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Harris Joseph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Sarah Cardozo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Vandevi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Sookar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7413" y="2397125"/>
            <a:ext cx="28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Life Science 4M03</a:t>
            </a:r>
            <a:endParaRPr lang="en-US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Diagnosis- Inherited Breast Cancer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BRCA1 and BRCA2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Inherited </a:t>
            </a:r>
            <a:r>
              <a:rPr lang="en-US" dirty="0"/>
              <a:t>breast cancer is associated with mutations in the BRCA 1 and BRCA 2 genes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 smtClean="0"/>
              <a:t>Two </a:t>
            </a:r>
            <a:r>
              <a:rPr lang="en-US" dirty="0"/>
              <a:t>main methods of BRCA mutation DNA testing:</a:t>
            </a:r>
            <a:endParaRPr lang="en-US" b="0" dirty="0" smtClean="0">
              <a:effectLst/>
            </a:endParaRPr>
          </a:p>
          <a:p>
            <a:pPr marL="0" indent="0" fontAlgn="base">
              <a:buNone/>
            </a:pPr>
            <a:r>
              <a:rPr lang="en-US" dirty="0" smtClean="0"/>
              <a:t>1</a:t>
            </a:r>
            <a:r>
              <a:rPr lang="en-US" dirty="0"/>
              <a:t>. Testing for ALL possible BRCA gene mutations</a:t>
            </a:r>
          </a:p>
          <a:p>
            <a:pPr marL="0" indent="0" fontAlgn="base">
              <a:buNone/>
            </a:pPr>
            <a:r>
              <a:rPr lang="en-US" dirty="0" smtClean="0"/>
              <a:t>2</a:t>
            </a:r>
            <a:r>
              <a:rPr lang="en-US" dirty="0"/>
              <a:t>. Specifically looking for a mutation present in a close family member</a:t>
            </a:r>
          </a:p>
          <a:p>
            <a:endParaRPr lang="en-US" dirty="0"/>
          </a:p>
        </p:txBody>
      </p:sp>
      <p:pic>
        <p:nvPicPr>
          <p:cNvPr id="10242" name="Picture 2" descr="https://lh4.googleusercontent.com/EV7f1J4xDgB-zxq1kUjQvt5j468MmLw4bRbp4S1JRSPyChCR-xNS4eIeQOP46IojAilBz7xaGdO8coW2SIBGSPPD1RISPzniK0004bnWBPvClb39ROwDi9ARlbV-Mn4bs8I7em2Lh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14496"/>
            <a:ext cx="5195161" cy="39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33400" y="6481157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33400" y="3694971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1773715" y="3609370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25665" y="6413043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1495" y="6105093"/>
            <a:ext cx="4382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(Cancer Center and Research Institute, 2004)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DIAGNOSIS- </a:t>
            </a:r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Mammography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Low </a:t>
            </a:r>
            <a:r>
              <a:rPr lang="en-US" dirty="0">
                <a:solidFill>
                  <a:srgbClr val="0070C0"/>
                </a:solidFill>
              </a:rPr>
              <a:t>dose X-ray imaging</a:t>
            </a:r>
            <a:endParaRPr lang="en-US" b="0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•Breast is compressed with parallel plates to detect abnormal masses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•Can detect breast cancer in its early stages</a:t>
            </a:r>
            <a:endParaRPr lang="en-US" b="0" dirty="0" smtClean="0">
              <a:effectLst/>
            </a:endParaRPr>
          </a:p>
          <a:p>
            <a:pPr lvl="1" fontAlgn="base"/>
            <a:r>
              <a:rPr lang="en-US" dirty="0">
                <a:solidFill>
                  <a:srgbClr val="5596F9"/>
                </a:solidFill>
              </a:rPr>
              <a:t>Women 50-74 should get a mammography every 2 years</a:t>
            </a:r>
          </a:p>
          <a:p>
            <a:endParaRPr lang="en-US" dirty="0"/>
          </a:p>
        </p:txBody>
      </p:sp>
      <p:pic>
        <p:nvPicPr>
          <p:cNvPr id="11266" name="Picture 2" descr="https://lh6.googleusercontent.com/sTc7Q_2_ftejDhKKgsCnvQ3tLBtthegbSLFO5jX9X6gfHv3b_CT-YQVjKyeirTplUbUqbF-Ac8l8m7VniDjnj6b7Fcb0Ppj1OPwrglF6UFLUaFvyjxmWDHM64LNhkmYgP03s1S-o66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2242344"/>
            <a:ext cx="35179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12909" y="5760244"/>
            <a:ext cx="2300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Blausen</a:t>
            </a:r>
            <a:r>
              <a:rPr lang="en-US" dirty="0"/>
              <a:t> gallery, 2014)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10271972" y="4800600"/>
            <a:ext cx="1843087" cy="9850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10271971" y="773113"/>
            <a:ext cx="1843087" cy="9850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DIAGNOSIS- Breast </a:t>
            </a:r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Biopsy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239236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1.Fine Needle Aspiration</a:t>
            </a:r>
            <a:endParaRPr lang="en-US" b="0" dirty="0" smtClean="0">
              <a:effectLst/>
            </a:endParaRP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Least common method</a:t>
            </a: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Used if lump is fluid-filled/ easily accessible</a:t>
            </a: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Thin needle extracts fluid/ drains lump</a:t>
            </a:r>
          </a:p>
          <a:p>
            <a:endParaRPr lang="en-US" dirty="0"/>
          </a:p>
        </p:txBody>
      </p:sp>
      <p:pic>
        <p:nvPicPr>
          <p:cNvPr id="12290" name="Picture 2" descr="https://lh5.googleusercontent.com/jTAGYeI1NtYMEigHLovmqYp0ARB5q8qZbkjPT9Gr2WJ2n6KWaxW9IcL-a5-zZAr9dhFj3o7deveYv4iOgCxLwqrI2NKy_8iwMbjxh4vV86AJdPHdqIGdKBUkGfwl6q5kzfAt7x4DFj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5988"/>
            <a:ext cx="4531268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1650" y="4951711"/>
            <a:ext cx="2043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MedicaLook</a:t>
            </a:r>
            <a:r>
              <a:rPr lang="en-US" dirty="0"/>
              <a:t>, 2016)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riangle 5"/>
          <p:cNvSpPr/>
          <p:nvPr/>
        </p:nvSpPr>
        <p:spPr>
          <a:xfrm flipV="1">
            <a:off x="4935015" y="6146006"/>
            <a:ext cx="1671638" cy="5976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365126"/>
            <a:ext cx="10515600" cy="57808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113" y="261143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Core Needle Biopsy</a:t>
            </a:r>
            <a:endParaRPr lang="en-US" b="0" dirty="0" smtClean="0">
              <a:effectLst/>
            </a:endParaRP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Using a larger hollow needle</a:t>
            </a: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Removes small amounts of suspicious tissue</a:t>
            </a:r>
          </a:p>
          <a:p>
            <a:endParaRPr lang="en-US" dirty="0"/>
          </a:p>
        </p:txBody>
      </p:sp>
      <p:pic>
        <p:nvPicPr>
          <p:cNvPr id="13314" name="Picture 2" descr="https://lh5.googleusercontent.com/ClGQ2B8-lixpQIBzLaunL0FMVcPF7Ap5sckguwgZPgMlAsdIbNp4Bb_sAFMn8UHuxrXVbaJgXq-jS3KJ4LhlE_l-LflacfLJxL-U_y_01ltzEOnV9rHB0J443mubbFEoBGag-tbMDn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973486"/>
            <a:ext cx="4471987" cy="326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96992" y="5239544"/>
            <a:ext cx="2450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(Diagnose Cancer, 2017)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65126"/>
            <a:ext cx="10515600" cy="607853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riangle 7"/>
          <p:cNvSpPr/>
          <p:nvPr/>
        </p:nvSpPr>
        <p:spPr>
          <a:xfrm rot="16200000" flipV="1">
            <a:off x="10960894" y="2874169"/>
            <a:ext cx="1671638" cy="5976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4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9876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Surgical Biopsy</a:t>
            </a:r>
            <a:endParaRPr lang="en-US" b="0" dirty="0" smtClean="0">
              <a:effectLst/>
            </a:endParaRP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1-2 inch cut on the breast</a:t>
            </a: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Removes lump along with surrounding tissue</a:t>
            </a:r>
          </a:p>
          <a:p>
            <a:endParaRPr lang="en-US" dirty="0"/>
          </a:p>
        </p:txBody>
      </p:sp>
      <p:pic>
        <p:nvPicPr>
          <p:cNvPr id="14338" name="Picture 2" descr="https://lh5.googleusercontent.com/EcHRFsXPW2z1AIbhYxbHGxe4ZtiDeY_8SfhfIeYOcEv1lBI4mAmx54FAwOGulwEWYrzldy6GYxc92Dm74WYcX7sI46OK9EeydTYbgbUzN9507fIz-NhSZIBkuJOxeA3_3IijWfU2Of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0" y="1771650"/>
            <a:ext cx="4915498" cy="32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4986" y="4974431"/>
            <a:ext cx="1986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(Mayo </a:t>
            </a:r>
            <a:r>
              <a:rPr lang="es-ES_tradnl" dirty="0" err="1"/>
              <a:t>Clinic</a:t>
            </a:r>
            <a:r>
              <a:rPr lang="es-ES_tradnl" dirty="0"/>
              <a:t>, 2016)</a:t>
            </a:r>
            <a:endParaRPr lang="es-ES_tradnl" dirty="0"/>
          </a:p>
          <a:p>
            <a:r>
              <a:rPr lang="es-ES_tradnl" dirty="0"/>
              <a:t/>
            </a:r>
            <a:br>
              <a:rPr lang="es-ES_tradnl" dirty="0"/>
            </a:br>
            <a:endParaRPr lang="en-US" dirty="0"/>
          </a:p>
        </p:txBody>
      </p:sp>
      <p:pic>
        <p:nvPicPr>
          <p:cNvPr id="8" name="Picture 2" descr="https://lh5.googleusercontent.com/EcHRFsXPW2z1AIbhYxbHGxe4ZtiDeY_8SfhfIeYOcEv1lBI4mAmx54FAwOGulwEWYrzldy6GYxc92Dm74WYcX7sI46OK9EeydTYbgbUzN9507fIz-NhSZIBkuJOxeA3_3IijWfU2O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6" y="1771650"/>
            <a:ext cx="4915498" cy="32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4794" y="365125"/>
            <a:ext cx="10515600" cy="607853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Triangle 8"/>
          <p:cNvSpPr/>
          <p:nvPr/>
        </p:nvSpPr>
        <p:spPr>
          <a:xfrm rot="16200000">
            <a:off x="-444464" y="3336743"/>
            <a:ext cx="1671638" cy="595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3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Pathophysiology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Normal cell growth</a:t>
            </a:r>
            <a:endParaRPr lang="en-US" b="0" dirty="0" smtClean="0">
              <a:effectLst/>
            </a:endParaRP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Divide as necessary and have functioning signals that stop cell division </a:t>
            </a:r>
          </a:p>
          <a:p>
            <a:pPr lvl="2" fontAlgn="base"/>
            <a:r>
              <a:rPr lang="en-US" dirty="0">
                <a:solidFill>
                  <a:srgbClr val="00B0F0"/>
                </a:solidFill>
              </a:rPr>
              <a:t>Programmed cell death </a:t>
            </a:r>
          </a:p>
          <a:p>
            <a:pPr marL="0" indent="0">
              <a:buNone/>
            </a:pPr>
            <a:r>
              <a:rPr lang="en-US" b="1" dirty="0"/>
              <a:t>Cancer</a:t>
            </a:r>
            <a:endParaRPr lang="en-US" b="0" dirty="0" smtClean="0">
              <a:effectLst/>
            </a:endParaRP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Abnormal cell growth invades other areas of the body </a:t>
            </a:r>
          </a:p>
          <a:p>
            <a:endParaRPr lang="en-US" dirty="0"/>
          </a:p>
        </p:txBody>
      </p:sp>
      <p:pic>
        <p:nvPicPr>
          <p:cNvPr id="15362" name="Picture 2" descr="https://lh5.googleusercontent.com/rZ4DG9eoOj9zmD0PxLEM5XoluvJ6rY-DR9pp9LR6iTeeksgQ5aCMRAOHTMly7qQn3TXflFWSATMDGcKsnZz8O-GIoXRZ1xEERvLLdiWQ4nyp5coC7izSUb6HLFuMwQ03NLohOaY06q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17" y="1311275"/>
            <a:ext cx="43241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6613" y="5662613"/>
            <a:ext cx="195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Berns</a:t>
            </a:r>
            <a:r>
              <a:rPr lang="fr-FR" dirty="0"/>
              <a:t> et al., 2012)</a:t>
            </a:r>
            <a:endParaRPr lang="fr-FR" dirty="0"/>
          </a:p>
          <a:p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05800" y="373293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753850" y="289243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3400" y="3694971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6481157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0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Pathophysiology - P13K </a:t>
            </a:r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Pathway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Pathway protects cells by controlling functions such as cell growth, differentiation, motility, survival, proliferation</a:t>
            </a:r>
          </a:p>
          <a:p>
            <a:pPr fontAlgn="base"/>
            <a:r>
              <a:rPr lang="en-US" dirty="0"/>
              <a:t>P13K heterodimer interacts with p85 -  removing the inhibitory effect of p85 on p1110 rendering the P13K pathway active. </a:t>
            </a:r>
          </a:p>
          <a:p>
            <a:pPr fontAlgn="base"/>
            <a:r>
              <a:rPr lang="en-US" dirty="0"/>
              <a:t>The activation leads to a cascade of events downstream of the pathway, resulting in cellular metabolism, proliferation, differentiation and survival. </a:t>
            </a:r>
          </a:p>
          <a:p>
            <a:pPr fontAlgn="base"/>
            <a:r>
              <a:rPr lang="en-US" dirty="0"/>
              <a:t>Breast Cancer = </a:t>
            </a:r>
            <a:r>
              <a:rPr lang="en-US" dirty="0">
                <a:solidFill>
                  <a:srgbClr val="00B0F0"/>
                </a:solidFill>
              </a:rPr>
              <a:t>Hyperactive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3694971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753850" y="289243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Pathophysiology - P13K in Breast </a:t>
            </a:r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Cancer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7410" name="Picture 2" descr="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37" y="1254124"/>
            <a:ext cx="8047625" cy="54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86776" y="6396335"/>
            <a:ext cx="195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Berns</a:t>
            </a:r>
            <a:r>
              <a:rPr lang="fr-FR" dirty="0"/>
              <a:t> et al., 2012)</a:t>
            </a:r>
            <a:endParaRPr lang="fr-FR" dirty="0"/>
          </a:p>
          <a:p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05800" y="373293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6481157"/>
            <a:ext cx="2952750" cy="19656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Pathophysiology - HER2 (</a:t>
            </a:r>
            <a:r>
              <a:rPr lang="en-US" dirty="0" err="1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ErbB</a:t>
            </a:r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In both </a:t>
            </a:r>
            <a:r>
              <a:rPr lang="en-US" dirty="0">
                <a:solidFill>
                  <a:srgbClr val="5596F9"/>
                </a:solidFill>
              </a:rPr>
              <a:t>P13K</a:t>
            </a:r>
            <a:r>
              <a:rPr lang="en-US" dirty="0"/>
              <a:t> and </a:t>
            </a:r>
            <a:r>
              <a:rPr lang="en-US" dirty="0" err="1">
                <a:solidFill>
                  <a:srgbClr val="5596F9"/>
                </a:solidFill>
              </a:rPr>
              <a:t>Ras</a:t>
            </a:r>
            <a:r>
              <a:rPr lang="en-US" dirty="0">
                <a:solidFill>
                  <a:srgbClr val="5596F9"/>
                </a:solidFill>
              </a:rPr>
              <a:t>-</a:t>
            </a:r>
            <a:r>
              <a:rPr lang="en-US" dirty="0" err="1">
                <a:solidFill>
                  <a:srgbClr val="5596F9"/>
                </a:solidFill>
              </a:rPr>
              <a:t>Raf</a:t>
            </a:r>
            <a:r>
              <a:rPr lang="en-US" dirty="0">
                <a:solidFill>
                  <a:srgbClr val="5596F9"/>
                </a:solidFill>
              </a:rPr>
              <a:t>-MAPK</a:t>
            </a:r>
            <a:r>
              <a:rPr lang="en-US" dirty="0"/>
              <a:t> </a:t>
            </a:r>
            <a:r>
              <a:rPr lang="en-US" dirty="0" smtClean="0"/>
              <a:t>pathway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Increased cell proliferation and inhibition of apoptosis (cell death</a:t>
            </a:r>
            <a:r>
              <a:rPr lang="en-US" dirty="0" smtClean="0"/>
              <a:t>).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Mutation in the</a:t>
            </a:r>
            <a:r>
              <a:rPr lang="en-US" dirty="0">
                <a:solidFill>
                  <a:srgbClr val="5596F9"/>
                </a:solidFill>
              </a:rPr>
              <a:t> HER2 </a:t>
            </a:r>
            <a:r>
              <a:rPr lang="en-US" dirty="0"/>
              <a:t>gene leads to amplification of this oncogene and excessive </a:t>
            </a:r>
            <a:r>
              <a:rPr lang="en-US" dirty="0" err="1">
                <a:solidFill>
                  <a:srgbClr val="5596F9"/>
                </a:solidFill>
              </a:rPr>
              <a:t>ErbB</a:t>
            </a:r>
            <a:r>
              <a:rPr lang="en-US" dirty="0">
                <a:solidFill>
                  <a:srgbClr val="5596F9"/>
                </a:solidFill>
              </a:rPr>
              <a:t> </a:t>
            </a:r>
            <a:r>
              <a:rPr lang="en-US" dirty="0" err="1">
                <a:solidFill>
                  <a:srgbClr val="5596F9"/>
                </a:solidFill>
              </a:rPr>
              <a:t>signalling</a:t>
            </a:r>
            <a:r>
              <a:rPr lang="en-US" dirty="0"/>
              <a:t>. </a:t>
            </a:r>
          </a:p>
          <a:p>
            <a:pPr lvl="1" fontAlgn="base"/>
            <a:r>
              <a:rPr lang="en-US" dirty="0">
                <a:solidFill>
                  <a:srgbClr val="5596F9"/>
                </a:solidFill>
              </a:rPr>
              <a:t>Aberrant cell proliferation and increased inhibition of cell apoptosis. </a:t>
            </a:r>
          </a:p>
          <a:p>
            <a:endParaRPr lang="en-US" dirty="0"/>
          </a:p>
        </p:txBody>
      </p:sp>
      <p:sp>
        <p:nvSpPr>
          <p:cNvPr id="4" name="AutoShape 2" descr="https://lh3.googleusercontent.com/Z0Wic9YQ-HgLFj1t0TsVlN4__FXcpTr6tZurFrF0zc3-kH_4VkW3tpaVBvdGTLyfqQm3aMbki81YHDqbRFnHANcMtGpAaBmZaZ87Jweq_xJbJD9NAbOge0WoeCI4t2A7ZUXaoSRhSvQ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lh3.googleusercontent.com/Z0Wic9YQ-HgLFj1t0TsVlN4__FXcpTr6tZurFrF0zc3-kH_4VkW3tpaVBvdGTLyfqQm3aMbki81YHDqbRFnHANcMtGpAaBmZaZ87Jweq_xJbJD9NAbOge0WoeCI4t2A7ZUXaoSRhSvQ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Pathophysiology - Types of Abnormalities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05800" y="373293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33400" y="3694971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6481157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753850" y="289243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5501" y="365125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25665" y="6413043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s://lh5.googleusercontent.com/RLZDD1l4drTtHkhu8JifiL_To_K8hUF1fCjECymqhXmd0S2Y45mD5lE8CwYV1wyvmNgfjrx4cG4Q9msRkFBLysfyTsOvG3oY4WDEo8bI60B_B89fhgrX2I4HXmAk7ZAazO0dJQwqBV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20" y="1449638"/>
            <a:ext cx="53679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2062" y="5800976"/>
            <a:ext cx="1601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(Weaver, 2006)</a:t>
            </a:r>
            <a:endParaRPr lang="is-IS" dirty="0"/>
          </a:p>
          <a:p>
            <a:r>
              <a:rPr lang="is-IS" dirty="0"/>
              <a:t/>
            </a:r>
            <a:br>
              <a:rPr lang="is-I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7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Introduction- Anatomy / Physiology 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5900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Primarily composed of adipose tissue</a:t>
            </a:r>
          </a:p>
          <a:p>
            <a:pPr fontAlgn="base"/>
            <a:r>
              <a:rPr lang="en-US" dirty="0"/>
              <a:t>Situated right in front of the </a:t>
            </a:r>
            <a:r>
              <a:rPr lang="en-US" dirty="0" err="1"/>
              <a:t>pectoralis</a:t>
            </a:r>
            <a:r>
              <a:rPr lang="en-US" dirty="0"/>
              <a:t> major muscle</a:t>
            </a:r>
          </a:p>
          <a:p>
            <a:pPr fontAlgn="base"/>
            <a:r>
              <a:rPr lang="en-US" dirty="0"/>
              <a:t>Specialized function is the production of milk for lactation</a:t>
            </a:r>
          </a:p>
          <a:p>
            <a:pPr fontAlgn="base"/>
            <a:r>
              <a:rPr lang="en-US" dirty="0"/>
              <a:t>Epithelial component </a:t>
            </a:r>
          </a:p>
          <a:p>
            <a:pPr lvl="1" fontAlgn="base"/>
            <a:r>
              <a:rPr lang="en-US" dirty="0">
                <a:solidFill>
                  <a:srgbClr val="5596F9"/>
                </a:solidFill>
              </a:rPr>
              <a:t>the lobules where milk is made</a:t>
            </a:r>
          </a:p>
          <a:p>
            <a:pPr fontAlgn="base"/>
            <a:r>
              <a:rPr lang="en-US" dirty="0"/>
              <a:t>Ductal component</a:t>
            </a:r>
          </a:p>
          <a:p>
            <a:pPr lvl="1" fontAlgn="base"/>
            <a:r>
              <a:rPr lang="en-US" dirty="0">
                <a:solidFill>
                  <a:srgbClr val="5596F9"/>
                </a:solidFill>
              </a:rPr>
              <a:t>connects the lobules to the external area of the nipple</a:t>
            </a:r>
          </a:p>
          <a:p>
            <a:endParaRPr lang="en-US" dirty="0"/>
          </a:p>
        </p:txBody>
      </p:sp>
      <p:pic>
        <p:nvPicPr>
          <p:cNvPr id="1026" name="Picture 2" descr="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34" y="1482217"/>
            <a:ext cx="4856966" cy="49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6834" y="6296491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(Intimate Health Help, </a:t>
            </a:r>
            <a:r>
              <a:rPr lang="en-US"/>
              <a:t>2012</a:t>
            </a:r>
            <a:r>
              <a:rPr lang="en-US" smtClean="0"/>
              <a:t>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481157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3400" y="3694971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699372" y="437212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25665" y="437212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Pathophysiology - Spreading of Malignant </a:t>
            </a:r>
            <a:r>
              <a:rPr lang="en-US" dirty="0" err="1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Tumours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0" y="5800725"/>
            <a:ext cx="1300162" cy="1057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H="1">
            <a:off x="10891838" y="5783262"/>
            <a:ext cx="1300162" cy="1057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https://lh3.googleusercontent.com/O6eqvKgDGnlw1XNOtY1qHyfCmr7a4TUOgno9sTfoSCouzwG4w-4940sDfOrtuYQVgdqb2rEQ6dr-ql9Ytz8c76qVA7GLBz1TQnORaNtE7j0ZAmepxWAZttz4sXRJT6OYWDXYCHiSsL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6" y="2133006"/>
            <a:ext cx="10177463" cy="32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0675" y="5783261"/>
            <a:ext cx="1601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(Weaver, 2006)</a:t>
            </a:r>
            <a:endParaRPr lang="is-IS" dirty="0"/>
          </a:p>
          <a:p>
            <a:r>
              <a:rPr lang="is-IS" dirty="0"/>
              <a:t/>
            </a:r>
            <a:br>
              <a:rPr lang="is-I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7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Treatments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6262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Lumpectomy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Breast </a:t>
            </a:r>
            <a:r>
              <a:rPr lang="en-US" dirty="0">
                <a:solidFill>
                  <a:srgbClr val="0070C0"/>
                </a:solidFill>
              </a:rPr>
              <a:t>conserving surgery</a:t>
            </a:r>
            <a:endParaRPr lang="en-US" b="0" dirty="0" smtClean="0">
              <a:solidFill>
                <a:srgbClr val="0070C0"/>
              </a:solidFill>
              <a:effectLst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Remove </a:t>
            </a:r>
            <a:r>
              <a:rPr lang="en-US" dirty="0">
                <a:solidFill>
                  <a:srgbClr val="0070C0"/>
                </a:solidFill>
              </a:rPr>
              <a:t>lump and surrounding healthy tissue</a:t>
            </a:r>
            <a:endParaRPr lang="en-US" b="0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1" dirty="0"/>
              <a:t>2. Mastectomy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Removal </a:t>
            </a:r>
            <a:r>
              <a:rPr lang="en-US" dirty="0">
                <a:solidFill>
                  <a:srgbClr val="0070C0"/>
                </a:solidFill>
              </a:rPr>
              <a:t>of all breast tissue</a:t>
            </a:r>
            <a:endParaRPr lang="en-US" b="0" dirty="0" smtClean="0">
              <a:solidFill>
                <a:srgbClr val="0070C0"/>
              </a:solidFill>
              <a:effectLst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Pathologist </a:t>
            </a:r>
            <a:r>
              <a:rPr lang="en-US" dirty="0">
                <a:solidFill>
                  <a:srgbClr val="0070C0"/>
                </a:solidFill>
              </a:rPr>
              <a:t>examines tissue of surrounding regions (i.e. Axillary nodes)</a:t>
            </a:r>
          </a:p>
        </p:txBody>
      </p:sp>
      <p:pic>
        <p:nvPicPr>
          <p:cNvPr id="22530" name="Picture 2" descr="https://lh4.googleusercontent.com/3lPBKqvsRtPSCDlR8KuLLF1FwrC-VcE2N4F81euPM6Ia-CJ4rbi9T2mBF-I6O6SchivfaK9aDczklY_dobTpFcOakoZk2nJKyRZDCqdpach69iPHko7lPcIJsWQFBn7aEokY5JKzB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4" y="-12514"/>
            <a:ext cx="3324225" cy="36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lh3.googleusercontent.com/hbVheXqOVOC1ae2gg-lQw9NF9f5l8cPDBrp5H6bPBqlFP2eG0DlUbtnKZN4szFHP5JN81OX_NAl9YLMKBbnh9iqMMu7m2xCua5V-TxJN0jxpz3N7BclEfo4NYeau_H5rQJxEG7LMH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7404"/>
            <a:ext cx="3128963" cy="24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687" y="4001294"/>
            <a:ext cx="2391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(General Surgery, 2016)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7384" y="6342967"/>
            <a:ext cx="2278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(Gloria </a:t>
            </a:r>
            <a:r>
              <a:rPr lang="en-US" dirty="0" err="1"/>
              <a:t>Gossard</a:t>
            </a:r>
            <a:r>
              <a:rPr lang="en-US" dirty="0"/>
              <a:t>, 2017)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5501" y="365125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5501" y="289243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25665" y="6413043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773715" y="3609370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19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62613" cy="4351338"/>
          </a:xfrm>
        </p:spPr>
        <p:txBody>
          <a:bodyPr/>
          <a:lstStyle/>
          <a:p>
            <a:r>
              <a:rPr lang="en-US" b="1" dirty="0"/>
              <a:t>3. Radiation Therapy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Uses </a:t>
            </a:r>
            <a:r>
              <a:rPr lang="en-US" dirty="0">
                <a:solidFill>
                  <a:srgbClr val="0070C0"/>
                </a:solidFill>
              </a:rPr>
              <a:t>targeted, high energy X-rays</a:t>
            </a:r>
            <a:endParaRPr lang="en-US" b="0" dirty="0" smtClean="0">
              <a:solidFill>
                <a:srgbClr val="0070C0"/>
              </a:solidFill>
              <a:effectLst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Kills </a:t>
            </a:r>
            <a:r>
              <a:rPr lang="en-US" dirty="0">
                <a:solidFill>
                  <a:srgbClr val="0070C0"/>
                </a:solidFill>
              </a:rPr>
              <a:t>Cancer cells</a:t>
            </a:r>
            <a:endParaRPr lang="en-US" b="0" dirty="0" smtClean="0">
              <a:solidFill>
                <a:srgbClr val="0070C0"/>
              </a:solidFill>
              <a:effectLst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Recommended </a:t>
            </a:r>
            <a:r>
              <a:rPr lang="en-US" dirty="0">
                <a:solidFill>
                  <a:srgbClr val="0070C0"/>
                </a:solidFill>
              </a:rPr>
              <a:t>after lumpectomy</a:t>
            </a:r>
            <a:endParaRPr lang="en-US" b="0" dirty="0" smtClean="0">
              <a:solidFill>
                <a:srgbClr val="0070C0"/>
              </a:solidFill>
              <a:effectLst/>
            </a:endParaRPr>
          </a:p>
          <a:p>
            <a:pPr lvl="2" fontAlgn="base"/>
            <a:r>
              <a:rPr lang="en-US" dirty="0">
                <a:solidFill>
                  <a:srgbClr val="0070C0"/>
                </a:solidFill>
              </a:rPr>
              <a:t>Reduces recurrence by 50%</a:t>
            </a:r>
          </a:p>
          <a:p>
            <a:pPr lvl="2" fontAlgn="base"/>
            <a:r>
              <a:rPr lang="en-US" dirty="0">
                <a:solidFill>
                  <a:srgbClr val="0070C0"/>
                </a:solidFill>
              </a:rPr>
              <a:t>Reduces death by breast cancer by 20%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Can </a:t>
            </a:r>
            <a:r>
              <a:rPr lang="en-US" dirty="0">
                <a:solidFill>
                  <a:srgbClr val="0070C0"/>
                </a:solidFill>
              </a:rPr>
              <a:t>be used alone, or with other treatments i.e. chemotherapy</a:t>
            </a:r>
          </a:p>
        </p:txBody>
      </p:sp>
      <p:pic>
        <p:nvPicPr>
          <p:cNvPr id="23554" name="Picture 2" descr="https://lh5.googleusercontent.com/M-h4aHdAmy2drDAsTsDyl3WdBSPnBpHN3p5qqs-Qxq1oyuxwsLZDZw6WsB5OxyAWONstfNKgw06xJLAQbmTHi_gCfpzdVnxY1H7n27Geo2mEl7fMy8NZi2hFHZR45W-0qSviMPwYm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39" y="2105026"/>
            <a:ext cx="4797298" cy="26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04927" y="4872038"/>
            <a:ext cx="1986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/>
              <a:t>(Mayo </a:t>
            </a:r>
            <a:r>
              <a:rPr lang="es-ES_tradnl" dirty="0" err="1"/>
              <a:t>Clinic</a:t>
            </a:r>
            <a:r>
              <a:rPr lang="es-ES_tradnl" dirty="0"/>
              <a:t>, 2016)</a:t>
            </a:r>
            <a:endParaRPr lang="es-ES_tradnl" dirty="0"/>
          </a:p>
          <a:p>
            <a:r>
              <a:rPr lang="es-ES_tradnl" dirty="0"/>
              <a:t/>
            </a:r>
            <a:br>
              <a:rPr lang="es-ES_tradnl" dirty="0"/>
            </a:b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05800" y="373293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753850" y="289243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6481157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3400" y="3694971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07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Future Treatments- Medical Imagery  </a:t>
            </a:r>
          </a:p>
        </p:txBody>
      </p:sp>
      <p:pic>
        <p:nvPicPr>
          <p:cNvPr id="20488" name="Picture 8" descr="cintimammograph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7" y="1599407"/>
            <a:ext cx="52299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s://lh6.googleusercontent.com/wMzsEYwDxasQMTJrsFvby2IbqUvF33b8ecqpjbeHI3TLhMLaKvRrqXruPWG5KKjicaPEOLIRFCl-h-WwNeoWg-BFLHpf-UaQbpPvD9WYgf7wLZwIBdX4udlojxDAj1CRWQk7Q1c_j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09057"/>
            <a:ext cx="2667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788" y="1843088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</a:rPr>
              <a:t>Scintimammography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Triangle 7"/>
          <p:cNvSpPr/>
          <p:nvPr/>
        </p:nvSpPr>
        <p:spPr>
          <a:xfrm rot="5400000">
            <a:off x="9851231" y="3201294"/>
            <a:ext cx="2700337" cy="907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05800" y="373293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" y="6481157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00938" y="6000750"/>
            <a:ext cx="3257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American </a:t>
            </a:r>
            <a:r>
              <a:rPr lang="en-US" dirty="0"/>
              <a:t>Cancer Society, </a:t>
            </a:r>
            <a:r>
              <a:rPr lang="en-US" dirty="0" smtClean="0"/>
              <a:t>2016)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3813" y="5657850"/>
            <a:ext cx="206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(Rhodes et al,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3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Future Treatments- Target Therapies </a:t>
            </a:r>
          </a:p>
        </p:txBody>
      </p:sp>
      <p:pic>
        <p:nvPicPr>
          <p:cNvPr id="24578" name="Picture 2" descr="ARP inhiboti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1" y="1825625"/>
            <a:ext cx="63523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" y="3486150"/>
            <a:ext cx="25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PARP Inhibitors</a:t>
            </a:r>
            <a:endParaRPr lang="en-US" sz="2400" dirty="0">
              <a:solidFill>
                <a:srgbClr val="00B0F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Triangle 5"/>
          <p:cNvSpPr/>
          <p:nvPr/>
        </p:nvSpPr>
        <p:spPr>
          <a:xfrm rot="5400000">
            <a:off x="9851231" y="3201294"/>
            <a:ext cx="2700337" cy="907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V="1">
            <a:off x="0" y="100"/>
            <a:ext cx="942975" cy="10278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11249025" y="5830194"/>
            <a:ext cx="942975" cy="10278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15075" y="6443663"/>
            <a:ext cx="321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(American Cancer Society,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Future Treatments - Target </a:t>
            </a:r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Therapies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25602" name="Picture 2" descr="nti-angiogene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70" y="2671764"/>
            <a:ext cx="7042860" cy="29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748434"/>
            <a:ext cx="2964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Anti-Angiogenesis Drugs</a:t>
            </a:r>
            <a:endParaRPr lang="en-US" dirty="0">
              <a:solidFill>
                <a:srgbClr val="00B0F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riangle 5"/>
          <p:cNvSpPr/>
          <p:nvPr/>
        </p:nvSpPr>
        <p:spPr>
          <a:xfrm rot="10800000">
            <a:off x="4550569" y="5830194"/>
            <a:ext cx="2700337" cy="907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5830194"/>
            <a:ext cx="942975" cy="10278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11249025" y="100"/>
            <a:ext cx="942975" cy="10278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29575" y="6486525"/>
            <a:ext cx="321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(American Cancer Society,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2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References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>
            <a:noAutofit/>
          </a:bodyPr>
          <a:lstStyle/>
          <a:p>
            <a:r>
              <a:rPr lang="en-US" sz="1000" dirty="0" err="1"/>
              <a:t>Mitri</a:t>
            </a:r>
            <a:r>
              <a:rPr lang="en-US" sz="1000" dirty="0"/>
              <a:t>, Z., Constantine, T., &amp; </a:t>
            </a:r>
            <a:r>
              <a:rPr lang="en-US" sz="1000" dirty="0" err="1"/>
              <a:t>O'Regan</a:t>
            </a:r>
            <a:r>
              <a:rPr lang="en-US" sz="1000" dirty="0"/>
              <a:t>, R. (2012). The HER2 receptor in breast cancer: pathophysiology, clinical use, and new advances in therapy. </a:t>
            </a:r>
            <a:r>
              <a:rPr lang="en-US" sz="1000" i="1" dirty="0"/>
              <a:t>Chemotherapy research and practice</a:t>
            </a:r>
            <a:r>
              <a:rPr lang="en-US" sz="1000" dirty="0"/>
              <a:t>, </a:t>
            </a:r>
            <a:r>
              <a:rPr lang="en-US" sz="1000" i="1" dirty="0"/>
              <a:t>2012</a:t>
            </a:r>
            <a:r>
              <a:rPr lang="en-US" sz="1000" dirty="0"/>
              <a:t>.</a:t>
            </a:r>
            <a:endParaRPr lang="en-US" sz="1000" b="0" dirty="0" smtClean="0">
              <a:effectLst/>
            </a:endParaRPr>
          </a:p>
          <a:p>
            <a:r>
              <a:rPr lang="en-US" sz="1000" dirty="0" err="1"/>
              <a:t>Berns</a:t>
            </a:r>
            <a:r>
              <a:rPr lang="en-US" sz="1000" dirty="0"/>
              <a:t>, K., </a:t>
            </a:r>
            <a:r>
              <a:rPr lang="en-US" sz="1000" dirty="0" err="1"/>
              <a:t>Horlings</a:t>
            </a:r>
            <a:r>
              <a:rPr lang="en-US" sz="1000" dirty="0"/>
              <a:t>, H. M., Hennessy, B. T., </a:t>
            </a:r>
            <a:r>
              <a:rPr lang="en-US" sz="1000" dirty="0" err="1"/>
              <a:t>Madiredjo</a:t>
            </a:r>
            <a:r>
              <a:rPr lang="en-US" sz="1000" dirty="0"/>
              <a:t>, M., </a:t>
            </a:r>
            <a:r>
              <a:rPr lang="en-US" sz="1000" dirty="0" err="1"/>
              <a:t>Hijmans</a:t>
            </a:r>
            <a:r>
              <a:rPr lang="en-US" sz="1000" dirty="0"/>
              <a:t>, E. M., </a:t>
            </a:r>
            <a:r>
              <a:rPr lang="en-US" sz="1000" dirty="0" err="1"/>
              <a:t>Beelen</a:t>
            </a:r>
            <a:r>
              <a:rPr lang="en-US" sz="1000" dirty="0"/>
              <a:t>, K., ... &amp; </a:t>
            </a:r>
            <a:r>
              <a:rPr lang="en-US" sz="1000" dirty="0" err="1"/>
              <a:t>Beijersbergen</a:t>
            </a:r>
            <a:r>
              <a:rPr lang="en-US" sz="1000" dirty="0"/>
              <a:t>, R. L. (2007). A functional genetic approach identifies the PI3K pathway as a major determinant of </a:t>
            </a:r>
            <a:r>
              <a:rPr lang="en-US" sz="1000" dirty="0" err="1"/>
              <a:t>trastuzumab</a:t>
            </a:r>
            <a:r>
              <a:rPr lang="en-US" sz="1000" dirty="0"/>
              <a:t> resistance in breast cancer. </a:t>
            </a:r>
            <a:r>
              <a:rPr lang="en-US" sz="1000" i="1" dirty="0"/>
              <a:t>Cancer cell</a:t>
            </a:r>
            <a:r>
              <a:rPr lang="en-US" sz="1000" dirty="0"/>
              <a:t>, </a:t>
            </a:r>
            <a:r>
              <a:rPr lang="en-US" sz="1000" i="1" dirty="0"/>
              <a:t>12</a:t>
            </a:r>
            <a:r>
              <a:rPr lang="en-US" sz="1000" dirty="0"/>
              <a:t>(4), 395-402.</a:t>
            </a:r>
            <a:endParaRPr lang="en-US" sz="1000" b="0" dirty="0" smtClean="0">
              <a:effectLst/>
            </a:endParaRPr>
          </a:p>
          <a:p>
            <a:r>
              <a:rPr lang="en-US" sz="1000" dirty="0"/>
              <a:t>Weaver, A. M. (2006). </a:t>
            </a:r>
            <a:r>
              <a:rPr lang="en-US" sz="1000" dirty="0" err="1"/>
              <a:t>Invadopodia</a:t>
            </a:r>
            <a:r>
              <a:rPr lang="en-US" sz="1000" dirty="0"/>
              <a:t>: specialized cell structures for cancer invasion. </a:t>
            </a:r>
            <a:r>
              <a:rPr lang="en-US" sz="1000" i="1" dirty="0"/>
              <a:t>Clinical &amp; experimental metastasis</a:t>
            </a:r>
            <a:r>
              <a:rPr lang="en-US" sz="1000" dirty="0"/>
              <a:t>, </a:t>
            </a:r>
            <a:r>
              <a:rPr lang="en-US" sz="1000" i="1" dirty="0"/>
              <a:t>23</a:t>
            </a:r>
            <a:r>
              <a:rPr lang="en-US" sz="1000" dirty="0"/>
              <a:t>(2), 97-105.</a:t>
            </a:r>
            <a:endParaRPr lang="en-US" sz="1000" b="0" dirty="0" smtClean="0">
              <a:effectLst/>
            </a:endParaRPr>
          </a:p>
          <a:p>
            <a:r>
              <a:rPr lang="en-US" sz="1000" dirty="0"/>
              <a:t>Li, D., Wang, M., </a:t>
            </a:r>
            <a:r>
              <a:rPr lang="en-US" sz="1000" dirty="0" err="1"/>
              <a:t>Dhingra</a:t>
            </a:r>
            <a:r>
              <a:rPr lang="en-US" sz="1000" dirty="0"/>
              <a:t>, K., &amp; </a:t>
            </a:r>
            <a:r>
              <a:rPr lang="en-US" sz="1000" dirty="0" err="1"/>
              <a:t>Hittelman</a:t>
            </a:r>
            <a:r>
              <a:rPr lang="en-US" sz="1000" dirty="0"/>
              <a:t>, W. N. (1996). Aromatic DNA adducts in adjacent tissues of breast cancer patients: clues to breast cancer etiology. </a:t>
            </a:r>
            <a:r>
              <a:rPr lang="en-US" sz="1000" i="1" dirty="0"/>
              <a:t>Cancer Research</a:t>
            </a:r>
            <a:r>
              <a:rPr lang="en-US" sz="1000" dirty="0"/>
              <a:t>, </a:t>
            </a:r>
            <a:r>
              <a:rPr lang="en-US" sz="1000" i="1" dirty="0"/>
              <a:t>56</a:t>
            </a:r>
            <a:r>
              <a:rPr lang="en-US" sz="1000" dirty="0"/>
              <a:t>(2), 287-293.</a:t>
            </a:r>
            <a:endParaRPr lang="en-US" sz="1000" b="0" dirty="0" smtClean="0">
              <a:effectLst/>
            </a:endParaRPr>
          </a:p>
          <a:p>
            <a:r>
              <a:rPr lang="en-US" sz="1000" dirty="0"/>
              <a:t>Newcomb, P. A., </a:t>
            </a:r>
            <a:r>
              <a:rPr lang="en-US" sz="1000" dirty="0" err="1"/>
              <a:t>Kampman</a:t>
            </a:r>
            <a:r>
              <a:rPr lang="en-US" sz="1000" dirty="0"/>
              <a:t>, E., </a:t>
            </a:r>
            <a:r>
              <a:rPr lang="en-US" sz="1000" dirty="0" err="1"/>
              <a:t>Trentham</a:t>
            </a:r>
            <a:r>
              <a:rPr lang="en-US" sz="1000" dirty="0"/>
              <a:t>-Dietz, A., Egan, K. M., Titus, L. J., Baron, J. A., ... &amp; Willett, W. C. (2013). Alcohol consumption before and after breast cancer diagnosis: associations with survival from breast cancer, cardiovascular disease, and other causes. </a:t>
            </a:r>
            <a:r>
              <a:rPr lang="en-US" sz="1000" i="1" dirty="0"/>
              <a:t>Journal of clinical oncology</a:t>
            </a:r>
            <a:r>
              <a:rPr lang="en-US" sz="1000" dirty="0"/>
              <a:t>, </a:t>
            </a:r>
            <a:r>
              <a:rPr lang="en-US" sz="1000" i="1" dirty="0"/>
              <a:t>31</a:t>
            </a:r>
            <a:r>
              <a:rPr lang="en-US" sz="1000" dirty="0"/>
              <a:t>(16), 1939-1946.</a:t>
            </a:r>
            <a:endParaRPr lang="en-US" sz="1000" b="0" dirty="0" smtClean="0">
              <a:effectLst/>
            </a:endParaRPr>
          </a:p>
          <a:p>
            <a:r>
              <a:rPr lang="en-US" sz="1000" dirty="0"/>
              <a:t>N. (</a:t>
            </a:r>
            <a:r>
              <a:rPr lang="en-US" sz="1000" dirty="0" err="1"/>
              <a:t>n.d.</a:t>
            </a:r>
            <a:r>
              <a:rPr lang="en-US" sz="1000" dirty="0"/>
              <a:t>). Causes of Breast Cancer :: The National Breast Cancer Foundation. Retrieved January 24, 2017, from http://</a:t>
            </a:r>
            <a:r>
              <a:rPr lang="en-US" sz="1000" dirty="0" err="1"/>
              <a:t>www.nationalbreastcancer.org</a:t>
            </a:r>
            <a:r>
              <a:rPr lang="en-US" sz="1000" dirty="0"/>
              <a:t>/causes-of-breast-cancer</a:t>
            </a:r>
            <a:endParaRPr lang="en-US" sz="1000" b="0" dirty="0" smtClean="0">
              <a:effectLst/>
            </a:endParaRPr>
          </a:p>
          <a:p>
            <a:r>
              <a:rPr lang="en-US" sz="1000" dirty="0"/>
              <a:t>Da Silva, R. (2015) Module 3 Lecture 2: Breast Cancer[PowerPoint Slides].  Retrieved from McMaster University Health and Disease. </a:t>
            </a:r>
            <a:endParaRPr lang="en-US" sz="1000" b="0" dirty="0" smtClean="0">
              <a:effectLst/>
            </a:endParaRPr>
          </a:p>
          <a:p>
            <a:r>
              <a:rPr lang="en-US" sz="1000" b="0" dirty="0" smtClean="0">
                <a:effectLst/>
              </a:rPr>
              <a:t/>
            </a:r>
            <a:br>
              <a:rPr lang="en-US" sz="1000" b="0" dirty="0" smtClean="0">
                <a:effectLst/>
              </a:rPr>
            </a:br>
            <a:r>
              <a:rPr lang="en-US" sz="1000" dirty="0"/>
              <a:t>Boyle, P., &amp; Levin, B. (2008). </a:t>
            </a:r>
            <a:r>
              <a:rPr lang="en-US" sz="1000" i="1" dirty="0"/>
              <a:t>World cancer report 2008</a:t>
            </a:r>
            <a:r>
              <a:rPr lang="en-US" sz="1000" dirty="0"/>
              <a:t>. IARC Press, International Agency for Research on Cancer.</a:t>
            </a:r>
            <a:endParaRPr lang="en-US" sz="1000" b="0" dirty="0" smtClean="0">
              <a:effectLst/>
            </a:endParaRPr>
          </a:p>
          <a:p>
            <a:r>
              <a:rPr lang="en-US" sz="1000" dirty="0"/>
              <a:t>Cancer center and Research Institute. (2004). Medico </a:t>
            </a:r>
            <a:r>
              <a:rPr lang="en-US" sz="1000" dirty="0" err="1"/>
              <a:t>Chirurgo</a:t>
            </a:r>
            <a:r>
              <a:rPr lang="en-US" sz="1000" dirty="0"/>
              <a:t>. Retrieved January 26, 2017, from http://</a:t>
            </a:r>
            <a:r>
              <a:rPr lang="en-US" sz="1000" dirty="0" err="1"/>
              <a:t>www.dr-ruggero-trevisan.it</a:t>
            </a:r>
            <a:r>
              <a:rPr lang="en-US" sz="1000" dirty="0"/>
              <a:t>/</a:t>
            </a:r>
            <a:r>
              <a:rPr lang="en-US" sz="1000" dirty="0" err="1"/>
              <a:t>ginecologia</a:t>
            </a:r>
            <a:r>
              <a:rPr lang="en-US" sz="1000" dirty="0"/>
              <a:t>/</a:t>
            </a:r>
            <a:r>
              <a:rPr lang="en-US" sz="1000" dirty="0" err="1"/>
              <a:t>marcatori</a:t>
            </a:r>
            <a:r>
              <a:rPr lang="en-US" sz="1000" dirty="0"/>
              <a:t>-</a:t>
            </a:r>
            <a:r>
              <a:rPr lang="en-US" sz="1000" dirty="0" err="1"/>
              <a:t>tumori</a:t>
            </a:r>
            <a:r>
              <a:rPr lang="en-US" sz="1000" dirty="0"/>
              <a:t>-del-</a:t>
            </a:r>
            <a:r>
              <a:rPr lang="en-US" sz="1000" dirty="0" err="1"/>
              <a:t>seno</a:t>
            </a:r>
            <a:r>
              <a:rPr lang="en-US" sz="1000" dirty="0"/>
              <a:t>-e-dell-</a:t>
            </a:r>
            <a:r>
              <a:rPr lang="en-US" sz="1000" dirty="0" err="1"/>
              <a:t>ovaio</a:t>
            </a:r>
            <a:r>
              <a:rPr lang="en-US" sz="1000" dirty="0"/>
              <a:t>/</a:t>
            </a:r>
            <a:endParaRPr lang="en-US" sz="1000" b="0" dirty="0" smtClean="0">
              <a:effectLst/>
            </a:endParaRPr>
          </a:p>
          <a:p>
            <a:r>
              <a:rPr lang="en-US" sz="1000" dirty="0" err="1"/>
              <a:t>Blausen</a:t>
            </a:r>
            <a:r>
              <a:rPr lang="en-US" sz="1000" dirty="0"/>
              <a:t> Gallery. (2014). Mammography. Retrieved January 26, 2017, from https://wsoonli15.wordpress.com/2016/03/26/mammography/</a:t>
            </a:r>
            <a:endParaRPr lang="en-US" sz="1000" b="0" dirty="0" smtClean="0">
              <a:effectLst/>
            </a:endParaRPr>
          </a:p>
          <a:p>
            <a:r>
              <a:rPr lang="en-US" sz="1000" b="0" dirty="0" smtClean="0">
                <a:effectLst/>
              </a:rPr>
              <a:t/>
            </a:r>
            <a:br>
              <a:rPr lang="en-US" sz="1000" b="0" dirty="0" smtClean="0">
                <a:effectLst/>
              </a:rPr>
            </a:br>
            <a:r>
              <a:rPr lang="en-US" sz="1000" dirty="0" err="1"/>
              <a:t>MedicaLook</a:t>
            </a:r>
            <a:r>
              <a:rPr lang="en-US" sz="1000" dirty="0"/>
              <a:t>. (2016). Fine-Needle Aspiration - Definition, Purpose, Procedure, Results. Retrieved January 29, 2017, from http://</a:t>
            </a:r>
            <a:r>
              <a:rPr lang="en-US" sz="1000" dirty="0" err="1"/>
              <a:t>www.medicalook.com</a:t>
            </a:r>
            <a:r>
              <a:rPr lang="en-US" sz="1000" dirty="0"/>
              <a:t>/tests/Fine-</a:t>
            </a:r>
            <a:r>
              <a:rPr lang="en-US" sz="1000" dirty="0" err="1"/>
              <a:t>Needle_Aspiration.html</a:t>
            </a:r>
            <a:endParaRPr lang="en-US" sz="1000" b="0" dirty="0" smtClean="0">
              <a:effectLst/>
            </a:endParaRPr>
          </a:p>
          <a:p>
            <a:r>
              <a:rPr lang="en-US" sz="1000" dirty="0"/>
              <a:t>Diagnose Cancer. (2017). Retrieved January 29, 2017, from http://</a:t>
            </a:r>
            <a:r>
              <a:rPr lang="en-US" sz="1000" dirty="0" err="1"/>
              <a:t>www.cipherhealthcare.com</a:t>
            </a:r>
            <a:r>
              <a:rPr lang="en-US" sz="1000" dirty="0"/>
              <a:t>/</a:t>
            </a:r>
            <a:r>
              <a:rPr lang="en-US" sz="1000" dirty="0" err="1"/>
              <a:t>CancerDiagnosis.aspx</a:t>
            </a:r>
            <a:endParaRPr lang="en-US" sz="1000" b="0" dirty="0" smtClean="0">
              <a:effectLst/>
            </a:endParaRPr>
          </a:p>
          <a:p>
            <a:r>
              <a:rPr lang="en-US" sz="1000" b="0" dirty="0" smtClean="0">
                <a:effectLst/>
              </a:rPr>
              <a:t/>
            </a:r>
            <a:br>
              <a:rPr lang="en-US" sz="1000" b="0" dirty="0" smtClean="0">
                <a:effectLst/>
              </a:rPr>
            </a:br>
            <a:r>
              <a:rPr lang="en-US" sz="1000" dirty="0"/>
              <a:t>Mayo Clinic. (2016). Solving the Puzzle – Excisional vs Shave Biopsy. Retrieved January 29, 2017, from https://</a:t>
            </a:r>
            <a:r>
              <a:rPr lang="en-US" sz="1000" dirty="0" err="1"/>
              <a:t>millerfamilydermatology.com</a:t>
            </a:r>
            <a:r>
              <a:rPr lang="en-US" sz="1000" dirty="0"/>
              <a:t>/punch-vs-shave-biopsy/</a:t>
            </a:r>
            <a:endParaRPr lang="en-US" sz="1000" b="0" dirty="0" smtClean="0">
              <a:effectLst/>
            </a:endParaRPr>
          </a:p>
          <a:p>
            <a:r>
              <a:rPr lang="en-US" sz="1000" dirty="0"/>
              <a:t>McPherson, K. (2000). ABC of breast diseases: Breast cancer---epidemiology, risk factors, and genetics. </a:t>
            </a:r>
            <a:r>
              <a:rPr lang="en-US" sz="1000" i="1" dirty="0"/>
              <a:t>BMJ</a:t>
            </a:r>
            <a:r>
              <a:rPr lang="en-US" sz="1000" dirty="0"/>
              <a:t>, </a:t>
            </a:r>
            <a:r>
              <a:rPr lang="en-US" sz="1000" i="1" dirty="0"/>
              <a:t>321</a:t>
            </a:r>
            <a:r>
              <a:rPr lang="en-US" sz="1000" dirty="0"/>
              <a:t>(7261), 624-628.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dx.doi.org/10.1136/bmj.321.7261.624</a:t>
            </a:r>
            <a:endParaRPr lang="en-US" sz="1000" dirty="0" smtClean="0"/>
          </a:p>
          <a:p>
            <a:r>
              <a:rPr lang="en-US" sz="1000" dirty="0" err="1"/>
              <a:t>DeSantis</a:t>
            </a:r>
            <a:r>
              <a:rPr lang="en-US" sz="1000" dirty="0"/>
              <a:t>, C., Bray, F., </a:t>
            </a:r>
            <a:r>
              <a:rPr lang="en-US" sz="1000" dirty="0" err="1"/>
              <a:t>Ferlay</a:t>
            </a:r>
            <a:r>
              <a:rPr lang="en-US" sz="1000" dirty="0"/>
              <a:t>, J., </a:t>
            </a:r>
            <a:r>
              <a:rPr lang="en-US" sz="1000" dirty="0" err="1"/>
              <a:t>Lortet-Tieulent</a:t>
            </a:r>
            <a:r>
              <a:rPr lang="en-US" sz="1000" dirty="0"/>
              <a:t>, J., Anderson, B., &amp; </a:t>
            </a:r>
            <a:r>
              <a:rPr lang="en-US" sz="1000" dirty="0" err="1"/>
              <a:t>Jemal</a:t>
            </a:r>
            <a:r>
              <a:rPr lang="en-US" sz="1000" dirty="0"/>
              <a:t>, A. (2015). International Variation in Female Breast Cancer Incidence and Mortality Rates. </a:t>
            </a:r>
            <a:r>
              <a:rPr lang="en-US" sz="1000" i="1" dirty="0"/>
              <a:t>Cancer Epidemiology Biomarkers &amp; Prevention</a:t>
            </a:r>
            <a:r>
              <a:rPr lang="en-US" sz="1000" dirty="0"/>
              <a:t>, </a:t>
            </a:r>
            <a:r>
              <a:rPr lang="en-US" sz="1000" i="1" dirty="0"/>
              <a:t>24</a:t>
            </a:r>
            <a:r>
              <a:rPr lang="en-US" sz="1000" dirty="0"/>
              <a:t>(10), 1495-1506.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dx.doi.org/10.1158/1055-9965.epi-15-0535</a:t>
            </a:r>
            <a:endParaRPr lang="en-US" sz="1000" dirty="0"/>
          </a:p>
          <a:p>
            <a:r>
              <a:rPr lang="en-US" sz="1000" dirty="0"/>
              <a:t>Rhodes, D., O'Connor, M., Phillips, S., Smith, R., &amp; Collins, D. (2005). Molecular Breast Imaging: A New Technique Using Technetium Tc 99m </a:t>
            </a:r>
            <a:r>
              <a:rPr lang="en-US" sz="1000" dirty="0" err="1"/>
              <a:t>Scintimammography</a:t>
            </a:r>
            <a:r>
              <a:rPr lang="en-US" sz="1000" dirty="0"/>
              <a:t> to Detect Small Tumors of the Breast. </a:t>
            </a:r>
            <a:r>
              <a:rPr lang="en-US" sz="1000" i="1" dirty="0"/>
              <a:t>Mayo Clinic Proceedings</a:t>
            </a:r>
            <a:r>
              <a:rPr lang="en-US" sz="1000" dirty="0"/>
              <a:t>, </a:t>
            </a:r>
            <a:r>
              <a:rPr lang="en-US" sz="1000" i="1" dirty="0"/>
              <a:t>80</a:t>
            </a:r>
            <a:r>
              <a:rPr lang="en-US" sz="1000" dirty="0"/>
              <a:t>(1), 24-30. http://</a:t>
            </a:r>
            <a:r>
              <a:rPr lang="en-US" sz="1000" dirty="0" err="1"/>
              <a:t>dx.doi.org</a:t>
            </a:r>
            <a:r>
              <a:rPr lang="en-US" sz="1000" dirty="0"/>
              <a:t>/10.4065/80.1.24</a:t>
            </a:r>
          </a:p>
        </p:txBody>
      </p:sp>
    </p:spTree>
    <p:extLst>
      <p:ext uri="{BB962C8B-B14F-4D97-AF65-F5344CB8AC3E}">
        <p14:creationId xmlns:p14="http://schemas.microsoft.com/office/powerpoint/2010/main" val="183699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Introduction- Breast Cancer 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546" y="1405054"/>
            <a:ext cx="4863790" cy="4838817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solidFill>
                  <a:srgbClr val="5596F9"/>
                </a:solidFill>
              </a:rPr>
              <a:t>The abnormal division of breast cells within the organ</a:t>
            </a:r>
          </a:p>
          <a:p>
            <a:pPr lvl="1" fontAlgn="base"/>
            <a:r>
              <a:rPr lang="en-US" dirty="0"/>
              <a:t>can be an inherited or sporadic cancer</a:t>
            </a:r>
          </a:p>
          <a:p>
            <a:pPr lvl="1" fontAlgn="base"/>
            <a:r>
              <a:rPr lang="en-US" dirty="0"/>
              <a:t>common type of genes involved are the BRCA1 and BRCA2 genes</a:t>
            </a:r>
          </a:p>
          <a:p>
            <a:pPr fontAlgn="base"/>
            <a:r>
              <a:rPr lang="en-US" dirty="0">
                <a:solidFill>
                  <a:srgbClr val="5596F9"/>
                </a:solidFill>
              </a:rPr>
              <a:t>Two types</a:t>
            </a:r>
          </a:p>
          <a:p>
            <a:pPr lvl="1" fontAlgn="base"/>
            <a:r>
              <a:rPr lang="en-US" dirty="0"/>
              <a:t>ductal carcinomas </a:t>
            </a:r>
          </a:p>
          <a:p>
            <a:pPr lvl="1" fontAlgn="base"/>
            <a:r>
              <a:rPr lang="en-US" dirty="0"/>
              <a:t>lobular carcinomas</a:t>
            </a:r>
          </a:p>
          <a:p>
            <a:pPr fontAlgn="base"/>
            <a:r>
              <a:rPr lang="en-US" dirty="0">
                <a:solidFill>
                  <a:srgbClr val="5596F9"/>
                </a:solidFill>
              </a:rPr>
              <a:t>High potency of metastasizing to other nearby tissues</a:t>
            </a:r>
          </a:p>
          <a:p>
            <a:endParaRPr lang="en-US" dirty="0"/>
          </a:p>
        </p:txBody>
      </p:sp>
      <p:pic>
        <p:nvPicPr>
          <p:cNvPr id="2050" name="Picture 2" descr="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4" y="1584970"/>
            <a:ext cx="5731726" cy="44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325665" y="437212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1699373" y="437213"/>
            <a:ext cx="35427" cy="652420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89627" y="437214"/>
            <a:ext cx="2259" cy="65242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855" y="437212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 - Breast Cancer </a:t>
            </a:r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Cont’d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rgbClr val="5596F9"/>
                </a:solidFill>
              </a:rPr>
              <a:t>24,400</a:t>
            </a:r>
            <a:r>
              <a:rPr lang="en-US" dirty="0"/>
              <a:t> women and </a:t>
            </a:r>
            <a:r>
              <a:rPr lang="en-US" dirty="0">
                <a:solidFill>
                  <a:srgbClr val="5596F9"/>
                </a:solidFill>
              </a:rPr>
              <a:t>210</a:t>
            </a:r>
            <a:r>
              <a:rPr lang="en-US" dirty="0"/>
              <a:t> men in Canada diagnosed per year, with over </a:t>
            </a:r>
            <a:r>
              <a:rPr lang="en-US" dirty="0">
                <a:solidFill>
                  <a:srgbClr val="5596F9"/>
                </a:solidFill>
              </a:rPr>
              <a:t>5,000 </a:t>
            </a:r>
            <a:r>
              <a:rPr lang="en-US" dirty="0"/>
              <a:t>women and </a:t>
            </a:r>
            <a:r>
              <a:rPr lang="en-US" dirty="0">
                <a:solidFill>
                  <a:srgbClr val="5596F9"/>
                </a:solidFill>
              </a:rPr>
              <a:t>60</a:t>
            </a:r>
            <a:r>
              <a:rPr lang="en-US" dirty="0"/>
              <a:t> men dying of disease</a:t>
            </a:r>
          </a:p>
          <a:p>
            <a:pPr fontAlgn="base"/>
            <a:r>
              <a:rPr lang="en-US" dirty="0"/>
              <a:t>Accounts to </a:t>
            </a:r>
            <a:r>
              <a:rPr lang="en-US" dirty="0">
                <a:solidFill>
                  <a:srgbClr val="5596F9"/>
                </a:solidFill>
              </a:rPr>
              <a:t>25% </a:t>
            </a:r>
            <a:r>
              <a:rPr lang="en-US" dirty="0"/>
              <a:t>of all cancer cases worldwide  </a:t>
            </a:r>
            <a:r>
              <a:rPr lang="en-US" sz="1600" dirty="0"/>
              <a:t>(Boyle &amp; Levin, 2008)</a:t>
            </a:r>
          </a:p>
          <a:p>
            <a:pPr fontAlgn="base"/>
            <a:r>
              <a:rPr lang="en-US" dirty="0"/>
              <a:t>Most cases are not reported because patients </a:t>
            </a:r>
          </a:p>
          <a:p>
            <a:pPr lvl="1" fontAlgn="base"/>
            <a:r>
              <a:rPr lang="en-US" dirty="0">
                <a:solidFill>
                  <a:srgbClr val="5596F9"/>
                </a:solidFill>
              </a:rPr>
              <a:t>refuse to report it to doctors</a:t>
            </a:r>
          </a:p>
          <a:p>
            <a:pPr lvl="1" fontAlgn="base"/>
            <a:r>
              <a:rPr lang="en-US" dirty="0">
                <a:solidFill>
                  <a:srgbClr val="5596F9"/>
                </a:solidFill>
              </a:rPr>
              <a:t>feminizing syndrome</a:t>
            </a:r>
          </a:p>
          <a:p>
            <a:r>
              <a:rPr lang="en-US" dirty="0"/>
              <a:t>caught too late </a:t>
            </a:r>
            <a:r>
              <a:rPr lang="pt-BR" sz="1600" dirty="0"/>
              <a:t>(da Silva, 2015)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53051" y="-148002"/>
            <a:ext cx="2259" cy="65242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1700588" y="0"/>
            <a:ext cx="0" cy="6376198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2294" y="6321041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28738" y="6321041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622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5122" name="Picture 2" descr="87e7a35170000170092a9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99" y="-15834"/>
            <a:ext cx="9559636" cy="68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7399" y="6488668"/>
            <a:ext cx="848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(KNOW YOUR LEMONS CAMPAIGN/WORLDWIDE BREAST CANCER ORGANIZATION, </a:t>
            </a:r>
            <a:r>
              <a:rPr lang="en-US"/>
              <a:t>2016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2388402">
            <a:off x="636290" y="2948648"/>
            <a:ext cx="1122218" cy="13300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3157299">
            <a:off x="10195926" y="2904629"/>
            <a:ext cx="1122218" cy="13300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41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Epidemiology</a:t>
            </a:r>
          </a:p>
        </p:txBody>
      </p:sp>
      <p:pic>
        <p:nvPicPr>
          <p:cNvPr id="6146" name="Picture 2" descr="creen Shot 2017-01-28 at 2.11.40 A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3095980"/>
            <a:ext cx="5181600" cy="34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413164"/>
            <a:ext cx="10515600" cy="4763799"/>
          </a:xfrm>
        </p:spPr>
        <p:txBody>
          <a:bodyPr/>
          <a:lstStyle/>
          <a:p>
            <a:r>
              <a:rPr lang="en-US" sz="4000" baseline="30000" dirty="0"/>
              <a:t>Estimated </a:t>
            </a:r>
            <a:r>
              <a:rPr lang="en-US" sz="4000" baseline="30000" dirty="0">
                <a:solidFill>
                  <a:srgbClr val="5596F9"/>
                </a:solidFill>
              </a:rPr>
              <a:t>1.4 million </a:t>
            </a:r>
            <a:r>
              <a:rPr lang="en-US" sz="4000" baseline="30000" dirty="0"/>
              <a:t>incidence cases of breast cancer are recorded globally per year. </a:t>
            </a:r>
            <a:r>
              <a:rPr lang="en-US" sz="4000" baseline="30000" dirty="0">
                <a:solidFill>
                  <a:srgbClr val="5596F9"/>
                </a:solidFill>
              </a:rPr>
              <a:t>460, 000 </a:t>
            </a:r>
            <a:r>
              <a:rPr lang="en-US" sz="4000" baseline="30000" dirty="0"/>
              <a:t>of these cases turning into mortality. </a:t>
            </a:r>
          </a:p>
          <a:p>
            <a:pPr lvl="1"/>
            <a:r>
              <a:rPr lang="en-US" sz="4000" baseline="30000" dirty="0"/>
              <a:t>2050 - </a:t>
            </a:r>
            <a:r>
              <a:rPr lang="en-US" sz="4000" baseline="30000" dirty="0" err="1">
                <a:solidFill>
                  <a:srgbClr val="5596F9"/>
                </a:solidFill>
              </a:rPr>
              <a:t>approx</a:t>
            </a:r>
            <a:r>
              <a:rPr lang="en-US" sz="4000" baseline="30000" dirty="0">
                <a:solidFill>
                  <a:srgbClr val="5596F9"/>
                </a:solidFill>
              </a:rPr>
              <a:t> 3.2 million </a:t>
            </a:r>
            <a:r>
              <a:rPr lang="en-US" sz="4000" baseline="30000" dirty="0"/>
              <a:t>incidence cases</a:t>
            </a:r>
          </a:p>
          <a:p>
            <a:pPr lvl="1"/>
            <a:r>
              <a:rPr lang="en-US" sz="4000" baseline="30000" dirty="0"/>
              <a:t>Middle age females are mostly impacted by the disease</a:t>
            </a:r>
          </a:p>
          <a:p>
            <a:endParaRPr lang="en-US" dirty="0"/>
          </a:p>
        </p:txBody>
      </p:sp>
      <p:sp>
        <p:nvSpPr>
          <p:cNvPr id="7" name="Triangle 6"/>
          <p:cNvSpPr/>
          <p:nvPr/>
        </p:nvSpPr>
        <p:spPr>
          <a:xfrm>
            <a:off x="4817918" y="7872"/>
            <a:ext cx="2556163" cy="7155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45" y="6461997"/>
            <a:ext cx="196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(McPherson, 2000)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74972" y="641282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(Da Silva,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92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Epidemiology - Incident vs Mortality rates (Geographical </a:t>
            </a:r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Regions)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creen Shot 2017-01-28 at 1.35.15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" y="1888330"/>
            <a:ext cx="12006712" cy="46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1801668"/>
            <a:ext cx="11353800" cy="0"/>
          </a:xfrm>
          <a:prstGeom prst="line">
            <a:avLst/>
          </a:prstGeom>
          <a:ln w="1047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flipV="1">
            <a:off x="11057676" y="5107349"/>
            <a:ext cx="1025236" cy="988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7573257" y="2744211"/>
            <a:ext cx="1025236" cy="988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03854" y="6424815"/>
            <a:ext cx="17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</a:t>
            </a:r>
            <a:r>
              <a:rPr lang="en-US" dirty="0" err="1" smtClean="0"/>
              <a:t>DeSantis</a:t>
            </a:r>
            <a:r>
              <a:rPr lang="en-US" dirty="0" smtClean="0"/>
              <a:t>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9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Etiology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45327" cy="4351338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Exact cause unknown</a:t>
            </a:r>
          </a:p>
          <a:p>
            <a:pPr fontAlgn="base"/>
            <a:r>
              <a:rPr lang="en-US" sz="2400" dirty="0"/>
              <a:t>However there are certain risk factors; some can be controlled and others cannot 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3184" y="1825625"/>
            <a:ext cx="3560616" cy="43513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>
                <a:solidFill>
                  <a:srgbClr val="5596F9"/>
                </a:solidFill>
              </a:rPr>
              <a:t>Controllable</a:t>
            </a:r>
            <a:r>
              <a:rPr lang="en-US" dirty="0"/>
              <a:t>: diet, smoking, alcohol consumption, physical activity, obesity, hormone replacement therapy/using contraceptives </a:t>
            </a:r>
          </a:p>
          <a:p>
            <a:pPr fontAlgn="base"/>
            <a:r>
              <a:rPr lang="en-US" dirty="0">
                <a:solidFill>
                  <a:srgbClr val="5596F9"/>
                </a:solidFill>
              </a:rPr>
              <a:t>Uncontrollable</a:t>
            </a:r>
            <a:r>
              <a:rPr lang="en-US" dirty="0"/>
              <a:t>: age, genetics, environment, breast density, family/personal health history, endogenous sex hormone levels </a:t>
            </a:r>
          </a:p>
          <a:p>
            <a:endParaRPr lang="en-US" dirty="0"/>
          </a:p>
        </p:txBody>
      </p:sp>
      <p:pic>
        <p:nvPicPr>
          <p:cNvPr id="8194" name="Picture 2" descr="https://lh3.googleusercontent.com/V05nCLlsDym70XwJRyu_ELeq64jsSe_hVx8MatodJdmIStLDEBO0QuN9QN6va1fHe2RQU6ppoxgOctE-Oqd192Njq22HoHZuegnR7zHHkU5TuqTtzFDY0nGwwFg0gqUz9GUkEB-15X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9" y="1825625"/>
            <a:ext cx="3803072" cy="43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33400" y="6481157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33400" y="3694971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25665" y="437212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1699372" y="437212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86249" y="6176963"/>
            <a:ext cx="2304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Health Book, 2015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7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Etiology - Risk </a:t>
            </a:r>
            <a:r>
              <a:rPr lang="en-US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Factors</a:t>
            </a:r>
            <a:endParaRPr lang="en-US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/>
              <a:t>Genetics: </a:t>
            </a:r>
          </a:p>
          <a:p>
            <a:pPr lvl="1" fontAlgn="base"/>
            <a:r>
              <a:rPr lang="en-US" dirty="0">
                <a:solidFill>
                  <a:srgbClr val="5596F9"/>
                </a:solidFill>
              </a:rPr>
              <a:t>BRCA1 &amp; BRCA2</a:t>
            </a:r>
          </a:p>
          <a:p>
            <a:pPr fontAlgn="base"/>
            <a:r>
              <a:rPr lang="en-US" dirty="0"/>
              <a:t>Environmental Carcinogen Exposure</a:t>
            </a:r>
          </a:p>
          <a:p>
            <a:pPr lvl="1" fontAlgn="base"/>
            <a:r>
              <a:rPr lang="en-US" dirty="0">
                <a:solidFill>
                  <a:srgbClr val="5596F9"/>
                </a:solidFill>
              </a:rPr>
              <a:t>Lipophilic compounds accumulate in breast fat </a:t>
            </a:r>
          </a:p>
          <a:p>
            <a:pPr fontAlgn="base"/>
            <a:r>
              <a:rPr lang="en-US" dirty="0"/>
              <a:t>Breast Density</a:t>
            </a:r>
          </a:p>
          <a:p>
            <a:pPr lvl="1" fontAlgn="base"/>
            <a:r>
              <a:rPr lang="en-US" dirty="0">
                <a:solidFill>
                  <a:srgbClr val="5596F9"/>
                </a:solidFill>
              </a:rPr>
              <a:t>Denser breasts harder to read on mammograms - difficult to detect </a:t>
            </a:r>
            <a:r>
              <a:rPr lang="en-US" dirty="0" err="1">
                <a:solidFill>
                  <a:srgbClr val="5596F9"/>
                </a:solidFill>
              </a:rPr>
              <a:t>tumours</a:t>
            </a:r>
            <a:r>
              <a:rPr lang="en-US" dirty="0">
                <a:solidFill>
                  <a:srgbClr val="5596F9"/>
                </a:solidFill>
              </a:rPr>
              <a:t> in tissue</a:t>
            </a:r>
          </a:p>
          <a:p>
            <a:endParaRPr lang="en-US" dirty="0"/>
          </a:p>
        </p:txBody>
      </p:sp>
      <p:pic>
        <p:nvPicPr>
          <p:cNvPr id="9218" name="Picture 2" descr="https://lh3.googleusercontent.com/J074hxA8939AhvM5uNwdKl9FBDKQm9vXnHzx3Q9abkOGCHwU3zSB4sfb8u3h2TQ73ZXURP0UTv3EsINPZTOEjso1lSRQnwBH7oJ6kKoafQWVF2Ev8mlpt2haQVG2kWTYKVKcJ3yGmL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06" y="1254270"/>
            <a:ext cx="4541537" cy="23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4.googleusercontent.com/jab9MasTnCgHN8OdVvYdXwavt9XSRbXzoOrmGWQj0dLzfi_VLnqak9-qXiravX2rCVuAld8zkdOpLW8jf5uCtqjmttf5lCX6QfdHSWV91Y5eb2aW7kil42bD-53TCWaWc62mnf1dA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8" y="3744263"/>
            <a:ext cx="4509625" cy="29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35501" y="365125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5501" y="289243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373293"/>
            <a:ext cx="344805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753850" y="289243"/>
            <a:ext cx="0" cy="2871787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68074" y="3522522"/>
            <a:ext cx="2885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Breast Cancer, 2016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6445034"/>
            <a:ext cx="3069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American Cancer Society, 2016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5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1004</Words>
  <Application>Microsoft Macintosh PowerPoint</Application>
  <PresentationFormat>Widescreen</PresentationFormat>
  <Paragraphs>172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Abadi MT Condensed Extra Bold</vt:lpstr>
      <vt:lpstr>Arial Rounded MT Bold</vt:lpstr>
      <vt:lpstr>Avenir Book</vt:lpstr>
      <vt:lpstr>Calibri</vt:lpstr>
      <vt:lpstr>Calibri Light</vt:lpstr>
      <vt:lpstr>Arial</vt:lpstr>
      <vt:lpstr>Office Theme</vt:lpstr>
      <vt:lpstr>PowerPoint Presentation</vt:lpstr>
      <vt:lpstr>Introduction- Anatomy / Physiology </vt:lpstr>
      <vt:lpstr>Introduction- Breast Cancer </vt:lpstr>
      <vt:lpstr>Introduction - Breast Cancer Cont’d</vt:lpstr>
      <vt:lpstr>PowerPoint Presentation</vt:lpstr>
      <vt:lpstr>Epidemiology</vt:lpstr>
      <vt:lpstr>Epidemiology - Incident vs Mortality rates (Geographical Regions)</vt:lpstr>
      <vt:lpstr>Etiology</vt:lpstr>
      <vt:lpstr>Etiology - Risk Factors</vt:lpstr>
      <vt:lpstr>Diagnosis- Inherited Breast Cancer </vt:lpstr>
      <vt:lpstr>DIAGNOSIS- Mammography</vt:lpstr>
      <vt:lpstr>DIAGNOSIS- Breast Biopsy</vt:lpstr>
      <vt:lpstr>PowerPoint Presentation</vt:lpstr>
      <vt:lpstr>PowerPoint Presentation</vt:lpstr>
      <vt:lpstr>Pathophysiology</vt:lpstr>
      <vt:lpstr>Pathophysiology - P13K Pathway</vt:lpstr>
      <vt:lpstr>Pathophysiology - P13K in Breast Cancer</vt:lpstr>
      <vt:lpstr>Pathophysiology - HER2 (ErbB)</vt:lpstr>
      <vt:lpstr>Pathophysiology - Types of Abnormalities </vt:lpstr>
      <vt:lpstr>Pathophysiology - Spreading of Malignant Tumours</vt:lpstr>
      <vt:lpstr>Treatments</vt:lpstr>
      <vt:lpstr>Treatments</vt:lpstr>
      <vt:lpstr>Future Treatments- Medical Imagery  </vt:lpstr>
      <vt:lpstr>Future Treatments- Target Therapies </vt:lpstr>
      <vt:lpstr>Future Treatments - Target Therapies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 Singh</dc:creator>
  <cp:lastModifiedBy>Isha Singh</cp:lastModifiedBy>
  <cp:revision>24</cp:revision>
  <dcterms:created xsi:type="dcterms:W3CDTF">2017-01-29T21:43:53Z</dcterms:created>
  <dcterms:modified xsi:type="dcterms:W3CDTF">2017-01-30T04:51:43Z</dcterms:modified>
</cp:coreProperties>
</file>