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Roboto"/>
      <p:regular r:id="rId25"/>
      <p:bold r:id="rId26"/>
      <p:italic r:id="rId27"/>
      <p:boldItalic r:id="rId28"/>
    </p:embeddedFont>
    <p:embeddedFont>
      <p:font typeface="Roboto Medium"/>
      <p:regular r:id="rId29"/>
      <p:bold r:id="rId30"/>
      <p:italic r:id="rId31"/>
      <p:boldItalic r:id="rId32"/>
    </p:embeddedFont>
    <p:embeddedFont>
      <p:font typeface="Caveat"/>
      <p:regular r:id="rId33"/>
      <p:bold r:id="rId34"/>
    </p:embeddedFont>
    <p:embeddedFont>
      <p:font typeface="Amatic SC"/>
      <p:regular r:id="rId35"/>
      <p:bold r:id="rId36"/>
    </p:embeddedFont>
    <p:embeddedFont>
      <p:font typeface="Syncopate"/>
      <p:regular r:id="rId37"/>
      <p:bold r:id="rId38"/>
    </p:embeddedFont>
    <p:embeddedFont>
      <p:font typeface="Oswald"/>
      <p:regular r:id="rId39"/>
      <p:bold r:id="rId40"/>
    </p:embeddedFont>
    <p:embeddedFont>
      <p:font typeface="Merriweather"/>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Oswald-bold.fntdata"/><Relationship Id="rId20" Type="http://schemas.openxmlformats.org/officeDocument/2006/relationships/slide" Target="slides/slide16.xml"/><Relationship Id="rId42" Type="http://schemas.openxmlformats.org/officeDocument/2006/relationships/font" Target="fonts/Merriweather-bold.fntdata"/><Relationship Id="rId41" Type="http://schemas.openxmlformats.org/officeDocument/2006/relationships/font" Target="fonts/Merriweather-regular.fntdata"/><Relationship Id="rId22" Type="http://schemas.openxmlformats.org/officeDocument/2006/relationships/slide" Target="slides/slide18.xml"/><Relationship Id="rId44" Type="http://schemas.openxmlformats.org/officeDocument/2006/relationships/font" Target="fonts/Merriweather-boldItalic.fntdata"/><Relationship Id="rId21" Type="http://schemas.openxmlformats.org/officeDocument/2006/relationships/slide" Target="slides/slide17.xml"/><Relationship Id="rId43" Type="http://schemas.openxmlformats.org/officeDocument/2006/relationships/font" Target="fonts/Merriweather-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Medium-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Medium-italic.fntdata"/><Relationship Id="rId30" Type="http://schemas.openxmlformats.org/officeDocument/2006/relationships/font" Target="fonts/RobotoMedium-bold.fntdata"/><Relationship Id="rId11" Type="http://schemas.openxmlformats.org/officeDocument/2006/relationships/slide" Target="slides/slide7.xml"/><Relationship Id="rId33" Type="http://schemas.openxmlformats.org/officeDocument/2006/relationships/font" Target="fonts/Caveat-regular.fntdata"/><Relationship Id="rId10" Type="http://schemas.openxmlformats.org/officeDocument/2006/relationships/slide" Target="slides/slide6.xml"/><Relationship Id="rId32" Type="http://schemas.openxmlformats.org/officeDocument/2006/relationships/font" Target="fonts/RobotoMedium-boldItalic.fntdata"/><Relationship Id="rId13" Type="http://schemas.openxmlformats.org/officeDocument/2006/relationships/slide" Target="slides/slide9.xml"/><Relationship Id="rId35" Type="http://schemas.openxmlformats.org/officeDocument/2006/relationships/font" Target="fonts/AmaticSC-regular.fntdata"/><Relationship Id="rId12" Type="http://schemas.openxmlformats.org/officeDocument/2006/relationships/slide" Target="slides/slide8.xml"/><Relationship Id="rId34" Type="http://schemas.openxmlformats.org/officeDocument/2006/relationships/font" Target="fonts/Caveat-bold.fntdata"/><Relationship Id="rId15" Type="http://schemas.openxmlformats.org/officeDocument/2006/relationships/slide" Target="slides/slide11.xml"/><Relationship Id="rId37" Type="http://schemas.openxmlformats.org/officeDocument/2006/relationships/font" Target="fonts/Syncopate-regular.fntdata"/><Relationship Id="rId14" Type="http://schemas.openxmlformats.org/officeDocument/2006/relationships/slide" Target="slides/slide10.xml"/><Relationship Id="rId36" Type="http://schemas.openxmlformats.org/officeDocument/2006/relationships/font" Target="fonts/AmaticSC-bold.fntdata"/><Relationship Id="rId17" Type="http://schemas.openxmlformats.org/officeDocument/2006/relationships/slide" Target="slides/slide13.xml"/><Relationship Id="rId39" Type="http://schemas.openxmlformats.org/officeDocument/2006/relationships/font" Target="fonts/Oswald-regular.fntdata"/><Relationship Id="rId16" Type="http://schemas.openxmlformats.org/officeDocument/2006/relationships/slide" Target="slides/slide12.xml"/><Relationship Id="rId38" Type="http://schemas.openxmlformats.org/officeDocument/2006/relationships/font" Target="fonts/Syncopate-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asereports.alliedacademies.com/events-list/case-reports-on-pharmacology"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ayoclinic.org/diseases-conditions/endometrial-cancer/symptoms-causes/syc-20352461" TargetMode="External"/><Relationship Id="rId3" Type="http://schemas.openxmlformats.org/officeDocument/2006/relationships/hyperlink" Target="https://archive.nytimes.com/www.nytimes.com/imagepages/2007/08/01/health/adam/17087Abnormalmenstrualperiods.htm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i-therapy.com/blog/tag/psychotherapy/"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mha.ca/documents/postpartum-depression" TargetMode="External"/><Relationship Id="rId3" Type="http://schemas.openxmlformats.org/officeDocument/2006/relationships/hyperlink" Target="http://www.apa.org/pi/women/resources/reports/postpartum-depression.aspx"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Postpartum Baby Blues</a:t>
            </a:r>
            <a:endParaRPr b="1"/>
          </a:p>
          <a:p>
            <a:pPr indent="-228600" lvl="0" marL="0" rtl="0">
              <a:lnSpc>
                <a:spcPct val="115000"/>
              </a:lnSpc>
              <a:spcBef>
                <a:spcPts val="0"/>
              </a:spcBef>
              <a:spcAft>
                <a:spcPts val="0"/>
              </a:spcAft>
              <a:buNone/>
            </a:pPr>
            <a:r>
              <a:rPr lang="en" sz="1000"/>
              <a:t>·   	</a:t>
            </a:r>
            <a:r>
              <a:rPr lang="en"/>
              <a:t>Postpartum Baby Blues refers to a mild form of depression several days after childbirth when the mom can experience mood swings.</a:t>
            </a:r>
            <a:endParaRPr/>
          </a:p>
          <a:p>
            <a:pPr indent="-228600" lvl="0" marL="0" rtl="0">
              <a:lnSpc>
                <a:spcPct val="115000"/>
              </a:lnSpc>
              <a:spcBef>
                <a:spcPts val="0"/>
              </a:spcBef>
              <a:spcAft>
                <a:spcPts val="0"/>
              </a:spcAft>
              <a:buNone/>
            </a:pPr>
            <a:r>
              <a:rPr lang="en" sz="1000"/>
              <a:t>·   	</a:t>
            </a:r>
            <a:r>
              <a:rPr lang="en"/>
              <a:t>They feel happy one minute and begin to cry in the very next. They may feel a bit depressed, have a hard time concentrating, lose their appetite or find they can’t sleep.</a:t>
            </a:r>
            <a:endParaRPr/>
          </a:p>
          <a:p>
            <a:pPr indent="-228600" lvl="0" marL="0" rtl="0">
              <a:lnSpc>
                <a:spcPct val="115000"/>
              </a:lnSpc>
              <a:spcBef>
                <a:spcPts val="0"/>
              </a:spcBef>
              <a:spcAft>
                <a:spcPts val="0"/>
              </a:spcAft>
              <a:buNone/>
            </a:pPr>
            <a:r>
              <a:rPr lang="en" sz="1000"/>
              <a:t>·   	</a:t>
            </a:r>
            <a:r>
              <a:rPr lang="en"/>
              <a:t>These symptoms usually last for no more than the first 3 – 4 days after the birth of their child; up to 80% of mothers are affected by this level of depression. </a:t>
            </a:r>
            <a:endParaRPr/>
          </a:p>
          <a:p>
            <a:pPr indent="-228600" lvl="0" marL="0" rtl="0">
              <a:lnSpc>
                <a:spcPct val="115000"/>
              </a:lnSpc>
              <a:spcBef>
                <a:spcPts val="0"/>
              </a:spcBef>
              <a:spcAft>
                <a:spcPts val="0"/>
              </a:spcAft>
              <a:buNone/>
            </a:pPr>
            <a:r>
              <a:rPr lang="en" sz="1000"/>
              <a:t>·   	</a:t>
            </a:r>
            <a:r>
              <a:rPr lang="en"/>
              <a:t>This is considered a normal part of the postpartum period and doesn’t resemble the more moderate or severe postpartum depression.</a:t>
            </a:r>
            <a:endParaRPr/>
          </a:p>
          <a:p>
            <a:pPr indent="-228600" lvl="0" marL="0" rtl="0">
              <a:lnSpc>
                <a:spcPct val="115000"/>
              </a:lnSpc>
              <a:spcBef>
                <a:spcPts val="0"/>
              </a:spcBef>
              <a:spcAft>
                <a:spcPts val="0"/>
              </a:spcAft>
              <a:buNone/>
            </a:pPr>
            <a:r>
              <a:rPr lang="en" sz="1000"/>
              <a:t>·   	</a:t>
            </a:r>
            <a:r>
              <a:rPr lang="en"/>
              <a:t>During this period it is beneficial for the mother and father if there is outside help at home to help them get past this initial bump in the road. </a:t>
            </a:r>
            <a:endParaRPr/>
          </a:p>
          <a:p>
            <a:pPr indent="0" lvl="0" marL="0" rtl="0">
              <a:lnSpc>
                <a:spcPct val="115000"/>
              </a:lnSpc>
              <a:spcBef>
                <a:spcPts val="0"/>
              </a:spcBef>
              <a:spcAft>
                <a:spcPts val="0"/>
              </a:spcAft>
              <a:buNone/>
            </a:pPr>
            <a:r>
              <a:rPr lang="en"/>
              <a:t> </a:t>
            </a:r>
            <a:endParaRPr/>
          </a:p>
          <a:p>
            <a:pPr indent="0" lvl="0" marL="0">
              <a:spcBef>
                <a:spcPts val="0"/>
              </a:spcBef>
              <a:spcAft>
                <a:spcPts val="0"/>
              </a:spcAft>
              <a:buNone/>
            </a:pPr>
            <a:r>
              <a:rPr b="1" lang="en"/>
              <a:t>Postpartum Depression</a:t>
            </a:r>
            <a:endParaRPr b="1"/>
          </a:p>
          <a:p>
            <a:pPr indent="-228600" lvl="0" marL="0" rtl="0">
              <a:lnSpc>
                <a:spcPct val="115000"/>
              </a:lnSpc>
              <a:spcBef>
                <a:spcPts val="0"/>
              </a:spcBef>
              <a:spcAft>
                <a:spcPts val="0"/>
              </a:spcAft>
              <a:buNone/>
            </a:pPr>
            <a:r>
              <a:rPr lang="en" sz="1000"/>
              <a:t>·   	</a:t>
            </a:r>
            <a:r>
              <a:rPr lang="en"/>
              <a:t>Postpartum depression may initially appear as the more mild form of baby blues or may make an appearance in the weeks that follow the delivery. This is considered a more moderate form of depression.</a:t>
            </a:r>
            <a:endParaRPr/>
          </a:p>
          <a:p>
            <a:pPr indent="-228600" lvl="0" marL="0" rtl="0">
              <a:lnSpc>
                <a:spcPct val="115000"/>
              </a:lnSpc>
              <a:spcBef>
                <a:spcPts val="0"/>
              </a:spcBef>
              <a:spcAft>
                <a:spcPts val="0"/>
              </a:spcAft>
              <a:buNone/>
            </a:pPr>
            <a:r>
              <a:rPr lang="en" sz="1000"/>
              <a:t>·   	</a:t>
            </a:r>
            <a:r>
              <a:rPr lang="en"/>
              <a:t>In addition to the symptoms of Baby blues women experiencing postpartum depression will complain about symptoms that interfere with their daily living.</a:t>
            </a:r>
            <a:endParaRPr/>
          </a:p>
          <a:p>
            <a:pPr indent="-228600" lvl="0" marL="0" rtl="0">
              <a:lnSpc>
                <a:spcPct val="115000"/>
              </a:lnSpc>
              <a:spcBef>
                <a:spcPts val="0"/>
              </a:spcBef>
              <a:spcAft>
                <a:spcPts val="0"/>
              </a:spcAft>
              <a:buNone/>
            </a:pPr>
            <a:r>
              <a:rPr lang="en" sz="1000"/>
              <a:t>·   	</a:t>
            </a:r>
            <a:r>
              <a:rPr lang="en"/>
              <a:t>This includes lack of joy, a sense of emotional numbness or failure, insomnia and severe mood swings.</a:t>
            </a:r>
            <a:endParaRPr/>
          </a:p>
          <a:p>
            <a:pPr indent="0" lvl="0" marL="0" rtl="0">
              <a:lnSpc>
                <a:spcPct val="115000"/>
              </a:lnSpc>
              <a:spcBef>
                <a:spcPts val="0"/>
              </a:spcBef>
              <a:spcAft>
                <a:spcPts val="0"/>
              </a:spcAft>
              <a:buNone/>
            </a:pPr>
            <a:r>
              <a:rPr lang="en"/>
              <a:t> </a:t>
            </a:r>
            <a:endParaRPr/>
          </a:p>
          <a:p>
            <a:pPr indent="0" lvl="0" marL="0">
              <a:spcBef>
                <a:spcPts val="0"/>
              </a:spcBef>
              <a:spcAft>
                <a:spcPts val="0"/>
              </a:spcAft>
              <a:buNone/>
            </a:pPr>
            <a:r>
              <a:rPr b="1" lang="en"/>
              <a:t>Postpartum Psychosis</a:t>
            </a:r>
            <a:endParaRPr b="1"/>
          </a:p>
          <a:p>
            <a:pPr indent="-228600" lvl="0" marL="0" rtl="0">
              <a:lnSpc>
                <a:spcPct val="115000"/>
              </a:lnSpc>
              <a:spcBef>
                <a:spcPts val="0"/>
              </a:spcBef>
              <a:spcAft>
                <a:spcPts val="0"/>
              </a:spcAft>
              <a:buNone/>
            </a:pPr>
            <a:r>
              <a:rPr lang="en" sz="1000"/>
              <a:t>·   	</a:t>
            </a:r>
            <a:r>
              <a:rPr lang="en"/>
              <a:t>A more severe form of postpartum depression is postpartum psychosis.</a:t>
            </a:r>
            <a:endParaRPr/>
          </a:p>
          <a:p>
            <a:pPr indent="-228600" lvl="0" marL="0" rtl="0">
              <a:lnSpc>
                <a:spcPct val="115000"/>
              </a:lnSpc>
              <a:spcBef>
                <a:spcPts val="0"/>
              </a:spcBef>
              <a:spcAft>
                <a:spcPts val="0"/>
              </a:spcAft>
              <a:buNone/>
            </a:pPr>
            <a:r>
              <a:rPr lang="en" sz="1000"/>
              <a:t>·   	</a:t>
            </a:r>
            <a:r>
              <a:rPr lang="en"/>
              <a:t>This is a very rare condition that develops within the first 6 weeks of childbirth</a:t>
            </a:r>
            <a:endParaRPr/>
          </a:p>
          <a:p>
            <a:pPr indent="-228600" lvl="0" marL="0" rtl="0">
              <a:lnSpc>
                <a:spcPct val="115000"/>
              </a:lnSpc>
              <a:spcBef>
                <a:spcPts val="0"/>
              </a:spcBef>
              <a:spcAft>
                <a:spcPts val="0"/>
              </a:spcAft>
              <a:buNone/>
            </a:pPr>
            <a:r>
              <a:rPr lang="en" sz="1000"/>
              <a:t>·   	</a:t>
            </a:r>
            <a:r>
              <a:rPr lang="en"/>
              <a:t>Women with this condition experience a fear of harming themselves and their baby, hallucinations, delusions and paranoia.</a:t>
            </a:r>
            <a:endParaRPr/>
          </a:p>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a:t> </a:t>
            </a:r>
            <a:r>
              <a:rPr b="1" lang="en" sz="1200">
                <a:latin typeface="Times New Roman"/>
                <a:ea typeface="Times New Roman"/>
                <a:cs typeface="Times New Roman"/>
                <a:sym typeface="Times New Roman"/>
              </a:rPr>
              <a:t>Psychosocial and Psychological Interventions</a:t>
            </a:r>
            <a:endParaRPr b="1" sz="1200">
              <a:latin typeface="Times New Roman"/>
              <a:ea typeface="Times New Roman"/>
              <a:cs typeface="Times New Roman"/>
              <a:sym typeface="Times New Roman"/>
            </a:endParaRPr>
          </a:p>
          <a:p>
            <a:pPr indent="-228600" lvl="0" marL="457200" rtl="0">
              <a:lnSpc>
                <a:spcPct val="115000"/>
              </a:lnSpc>
              <a:spcBef>
                <a:spcPts val="800"/>
              </a:spcBef>
              <a:spcAft>
                <a:spcPts val="0"/>
              </a:spcAft>
              <a:buNone/>
            </a:pPr>
            <a:r>
              <a:rPr lang="en" sz="1200">
                <a:highlight>
                  <a:srgbClr val="FFFFFF"/>
                </a:highlight>
              </a:rPr>
              <a:t>·  	</a:t>
            </a:r>
            <a:r>
              <a:rPr lang="en" sz="1200">
                <a:highlight>
                  <a:srgbClr val="FFFFFF"/>
                </a:highlight>
                <a:latin typeface="Times New Roman"/>
                <a:ea typeface="Times New Roman"/>
                <a:cs typeface="Times New Roman"/>
                <a:sym typeface="Times New Roman"/>
              </a:rPr>
              <a:t>Psychological debriefing is a controversial treatment typically consisting of a single psychological interview during which the interviewer explores a person’s experience of a traumatic event with the aim of reducing psychological distress after trauma and preventing PTSD.</a:t>
            </a:r>
            <a:endParaRPr sz="1200">
              <a:highlight>
                <a:srgbClr val="FFFFFF"/>
              </a:highlight>
              <a:latin typeface="Times New Roman"/>
              <a:ea typeface="Times New Roman"/>
              <a:cs typeface="Times New Roman"/>
              <a:sym typeface="Times New Roman"/>
            </a:endParaRPr>
          </a:p>
          <a:p>
            <a:pPr indent="-228600" lvl="0" marL="457200" rtl="0">
              <a:lnSpc>
                <a:spcPct val="115000"/>
              </a:lnSpc>
              <a:spcBef>
                <a:spcPts val="800"/>
              </a:spcBef>
              <a:spcAft>
                <a:spcPts val="0"/>
              </a:spcAft>
              <a:buNone/>
            </a:pPr>
            <a:r>
              <a:rPr lang="en" sz="1200">
                <a:highlight>
                  <a:srgbClr val="FFFFFF"/>
                </a:highlight>
              </a:rPr>
              <a:t>·  	</a:t>
            </a:r>
            <a:r>
              <a:rPr lang="en" sz="1200">
                <a:highlight>
                  <a:srgbClr val="FFFFFF"/>
                </a:highlight>
                <a:latin typeface="Times New Roman"/>
                <a:ea typeface="Times New Roman"/>
                <a:cs typeface="Times New Roman"/>
                <a:sym typeface="Times New Roman"/>
              </a:rPr>
              <a:t>This was a failure as both a treatment and prevention for PTSD. In fact some studies found it made subjects symptomatically worse.</a:t>
            </a:r>
            <a:endParaRPr sz="1200">
              <a:highlight>
                <a:srgbClr val="FFFFFF"/>
              </a:highlight>
              <a:latin typeface="Times New Roman"/>
              <a:ea typeface="Times New Roman"/>
              <a:cs typeface="Times New Roman"/>
              <a:sym typeface="Times New Roman"/>
            </a:endParaRPr>
          </a:p>
          <a:p>
            <a:pPr indent="-228600" lvl="0" marL="914400" rtl="0">
              <a:lnSpc>
                <a:spcPct val="115000"/>
              </a:lnSpc>
              <a:spcBef>
                <a:spcPts val="800"/>
              </a:spcBef>
              <a:spcAft>
                <a:spcPts val="0"/>
              </a:spcAft>
              <a:buNone/>
            </a:pPr>
            <a:r>
              <a:rPr lang="en" sz="1200">
                <a:highlight>
                  <a:srgbClr val="FFFFFF"/>
                </a:highlight>
                <a:latin typeface="Courier New"/>
                <a:ea typeface="Courier New"/>
                <a:cs typeface="Courier New"/>
                <a:sym typeface="Courier New"/>
              </a:rPr>
              <a:t>o   </a:t>
            </a:r>
            <a:r>
              <a:rPr lang="en" sz="1200">
                <a:highlight>
                  <a:srgbClr val="FFFFFF"/>
                </a:highlight>
                <a:latin typeface="Times New Roman"/>
                <a:ea typeface="Times New Roman"/>
                <a:cs typeface="Times New Roman"/>
                <a:sym typeface="Times New Roman"/>
              </a:rPr>
              <a:t>In the postnatal setting, debriefing most often takes the form of a discussion of labour and delivery experiences with an empathic listener soon after delivery.</a:t>
            </a:r>
            <a:endParaRPr sz="1200">
              <a:highlight>
                <a:srgbClr val="FFFFFF"/>
              </a:highlight>
              <a:latin typeface="Times New Roman"/>
              <a:ea typeface="Times New Roman"/>
              <a:cs typeface="Times New Roman"/>
              <a:sym typeface="Times New Roman"/>
            </a:endParaRPr>
          </a:p>
          <a:p>
            <a:pPr indent="-228600" lvl="0" marL="914400" rtl="0">
              <a:lnSpc>
                <a:spcPct val="115000"/>
              </a:lnSpc>
              <a:spcBef>
                <a:spcPts val="800"/>
              </a:spcBef>
              <a:spcAft>
                <a:spcPts val="0"/>
              </a:spcAft>
              <a:buNone/>
            </a:pPr>
            <a:r>
              <a:rPr lang="en" sz="1200">
                <a:highlight>
                  <a:srgbClr val="FFFFFF"/>
                </a:highlight>
                <a:latin typeface="Courier New"/>
                <a:ea typeface="Courier New"/>
                <a:cs typeface="Courier New"/>
                <a:sym typeface="Courier New"/>
              </a:rPr>
              <a:t>o   </a:t>
            </a:r>
            <a:r>
              <a:rPr lang="en" sz="1200">
                <a:highlight>
                  <a:srgbClr val="FFFFFF"/>
                </a:highlight>
                <a:latin typeface="Times New Roman"/>
                <a:ea typeface="Times New Roman"/>
                <a:cs typeface="Times New Roman"/>
                <a:sym typeface="Times New Roman"/>
              </a:rPr>
              <a:t> Five RCTs have studied the effects of postnatal psychological debriefing on the prevention of PPD. Two studies showed positive effects and three showed no difference.</a:t>
            </a:r>
            <a:endParaRPr sz="1200">
              <a:highlight>
                <a:srgbClr val="FFFFFF"/>
              </a:highlight>
              <a:latin typeface="Times New Roman"/>
              <a:ea typeface="Times New Roman"/>
              <a:cs typeface="Times New Roman"/>
              <a:sym typeface="Times New Roman"/>
            </a:endParaRPr>
          </a:p>
          <a:p>
            <a:pPr indent="-228600" lvl="0" marL="914400" rtl="0">
              <a:lnSpc>
                <a:spcPct val="115000"/>
              </a:lnSpc>
              <a:spcBef>
                <a:spcPts val="800"/>
              </a:spcBef>
              <a:spcAft>
                <a:spcPts val="0"/>
              </a:spcAft>
              <a:buNone/>
            </a:pPr>
            <a:r>
              <a:rPr lang="en">
                <a:latin typeface="Courier New"/>
                <a:ea typeface="Courier New"/>
                <a:cs typeface="Courier New"/>
                <a:sym typeface="Courier New"/>
              </a:rPr>
              <a:t>o   </a:t>
            </a:r>
            <a:r>
              <a:rPr lang="en" u="sng">
                <a:solidFill>
                  <a:srgbClr val="642A8F"/>
                </a:solidFill>
                <a:highlight>
                  <a:srgbClr val="FFFFFF"/>
                </a:highlight>
              </a:rPr>
              <a:t>Lavender and Walkinshaw </a:t>
            </a:r>
            <a:r>
              <a:rPr lang="en">
                <a:highlight>
                  <a:srgbClr val="FFFFFF"/>
                </a:highlight>
              </a:rPr>
              <a:t>studied 120 British women in the general population.</a:t>
            </a:r>
            <a:endParaRPr>
              <a:highlight>
                <a:srgbClr val="FFFFFF"/>
              </a:highlight>
            </a:endParaRPr>
          </a:p>
          <a:p>
            <a:pPr indent="-228600" lvl="0" marL="914400" rtl="0">
              <a:lnSpc>
                <a:spcPct val="115000"/>
              </a:lnSpc>
              <a:spcBef>
                <a:spcPts val="0"/>
              </a:spcBef>
              <a:spcAft>
                <a:spcPts val="0"/>
              </a:spcAft>
              <a:buNone/>
            </a:pPr>
            <a:r>
              <a:rPr lang="en">
                <a:latin typeface="Courier New"/>
                <a:ea typeface="Courier New"/>
                <a:cs typeface="Courier New"/>
                <a:sym typeface="Courier New"/>
              </a:rPr>
              <a:t>o   </a:t>
            </a:r>
            <a:r>
              <a:rPr lang="en">
                <a:highlight>
                  <a:srgbClr val="FFFFFF"/>
                </a:highlight>
              </a:rPr>
              <a:t>The session consisted of “an interactive interview in which they spent as much time as necessary discussing their labour, asking questions, and exploring their feelings.”</a:t>
            </a:r>
            <a:endParaRPr>
              <a:highlight>
                <a:srgbClr val="FFFFFF"/>
              </a:highlight>
            </a:endParaRPr>
          </a:p>
          <a:p>
            <a:pPr indent="-228600" lvl="0" marL="914400" rtl="0">
              <a:lnSpc>
                <a:spcPct val="115000"/>
              </a:lnSpc>
              <a:spcBef>
                <a:spcPts val="0"/>
              </a:spcBef>
              <a:spcAft>
                <a:spcPts val="0"/>
              </a:spcAft>
              <a:buNone/>
            </a:pPr>
            <a:r>
              <a:rPr lang="en">
                <a:latin typeface="Courier New"/>
                <a:ea typeface="Courier New"/>
                <a:cs typeface="Courier New"/>
                <a:sym typeface="Courier New"/>
              </a:rPr>
              <a:t>o   </a:t>
            </a:r>
            <a:r>
              <a:rPr lang="en">
                <a:highlight>
                  <a:srgbClr val="FFFFFF"/>
                </a:highlight>
              </a:rPr>
              <a:t>All participants were mailed a questionnaire three weeks after discharge and were scored.</a:t>
            </a:r>
            <a:endParaRPr>
              <a:highlight>
                <a:srgbClr val="FFFFFF"/>
              </a:highlight>
            </a:endParaRPr>
          </a:p>
          <a:p>
            <a:pPr indent="-228600" lvl="0" marL="914400" rtl="0">
              <a:lnSpc>
                <a:spcPct val="115000"/>
              </a:lnSpc>
              <a:spcBef>
                <a:spcPts val="0"/>
              </a:spcBef>
              <a:spcAft>
                <a:spcPts val="0"/>
              </a:spcAft>
              <a:buNone/>
            </a:pPr>
            <a:r>
              <a:rPr lang="en">
                <a:latin typeface="Courier New"/>
                <a:ea typeface="Courier New"/>
                <a:cs typeface="Courier New"/>
                <a:sym typeface="Courier New"/>
              </a:rPr>
              <a:t>o   </a:t>
            </a:r>
            <a:r>
              <a:rPr lang="en">
                <a:highlight>
                  <a:srgbClr val="FFFFFF"/>
                </a:highlight>
              </a:rPr>
              <a:t>Results showed that women who received the intervention were significantly less likely to have high depression, as well as high anxiety.</a:t>
            </a:r>
            <a:endParaRPr>
              <a:highlight>
                <a:srgbClr val="FFFFFF"/>
              </a:highlight>
            </a:endParaRPr>
          </a:p>
          <a:p>
            <a:pPr indent="0" lvl="0" marL="0"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228600" lvl="0" marL="457200" rtl="0">
              <a:lnSpc>
                <a:spcPct val="115000"/>
              </a:lnSpc>
              <a:spcBef>
                <a:spcPts val="0"/>
              </a:spcBef>
              <a:spcAft>
                <a:spcPts val="0"/>
              </a:spcAft>
              <a:buNone/>
            </a:pPr>
            <a:r>
              <a:rPr lang="en" sz="1200"/>
              <a:t>·      </a:t>
            </a:r>
            <a:r>
              <a:rPr lang="en" sz="1200">
                <a:latin typeface="Times New Roman"/>
                <a:ea typeface="Times New Roman"/>
                <a:cs typeface="Times New Roman"/>
                <a:sym typeface="Times New Roman"/>
              </a:rPr>
              <a:t>Interpersonal Psychotherapy is a short-term psychotherapy focusing on the present and the context in which depressive symptoms occur.</a:t>
            </a:r>
            <a:endParaRPr sz="1200">
              <a:latin typeface="Times New Roman"/>
              <a:ea typeface="Times New Roman"/>
              <a:cs typeface="Times New Roman"/>
              <a:sym typeface="Times New Roman"/>
            </a:endParaRPr>
          </a:p>
          <a:p>
            <a:pPr indent="-228600" lvl="0" marL="685800" rtl="0">
              <a:lnSpc>
                <a:spcPct val="115000"/>
              </a:lnSpc>
              <a:spcBef>
                <a:spcPts val="0"/>
              </a:spcBef>
              <a:spcAft>
                <a:spcPts val="0"/>
              </a:spcAft>
              <a:buNone/>
            </a:pPr>
            <a:r>
              <a:rPr lang="en">
                <a:latin typeface="Courier New"/>
                <a:ea typeface="Courier New"/>
                <a:cs typeface="Courier New"/>
                <a:sym typeface="Courier New"/>
              </a:rPr>
              <a:t>o   </a:t>
            </a:r>
            <a:r>
              <a:rPr lang="en">
                <a:highlight>
                  <a:srgbClr val="FFFFFF"/>
                </a:highlight>
              </a:rPr>
              <a:t>IPT originally was developed to treat Major Depressive Disorder in a general adult population, but has been adapted to treat women during the perinatal period</a:t>
            </a:r>
            <a:endParaRPr>
              <a:highlight>
                <a:srgbClr val="FFFFFF"/>
              </a:highlight>
            </a:endParaRPr>
          </a:p>
          <a:p>
            <a:pPr indent="-228600" lvl="0" marL="685800" rtl="0">
              <a:lnSpc>
                <a:spcPct val="115000"/>
              </a:lnSpc>
              <a:spcBef>
                <a:spcPts val="0"/>
              </a:spcBef>
              <a:spcAft>
                <a:spcPts val="0"/>
              </a:spcAft>
              <a:buNone/>
            </a:pPr>
            <a:r>
              <a:rPr lang="en">
                <a:latin typeface="Courier New"/>
                <a:ea typeface="Courier New"/>
                <a:cs typeface="Courier New"/>
                <a:sym typeface="Courier New"/>
              </a:rPr>
              <a:t>o   </a:t>
            </a:r>
            <a:r>
              <a:rPr lang="en">
                <a:highlight>
                  <a:srgbClr val="FFFFFF"/>
                </a:highlight>
              </a:rPr>
              <a:t>Seven studies have evaluated IPT’s efficacy in preventing PPD. Three of them incorporated IPT into the ROSE program (Reach Out, Stay strong, Essentials for new mothers)</a:t>
            </a:r>
            <a:endParaRPr>
              <a:highlight>
                <a:srgbClr val="FFFFFF"/>
              </a:highlight>
            </a:endParaRPr>
          </a:p>
          <a:p>
            <a:pPr indent="-228600" lvl="0" marL="685800" rtl="0">
              <a:lnSpc>
                <a:spcPct val="115000"/>
              </a:lnSpc>
              <a:spcBef>
                <a:spcPts val="0"/>
              </a:spcBef>
              <a:spcAft>
                <a:spcPts val="0"/>
              </a:spcAft>
              <a:buNone/>
            </a:pPr>
            <a:r>
              <a:rPr lang="en">
                <a:latin typeface="Courier New"/>
                <a:ea typeface="Courier New"/>
                <a:cs typeface="Courier New"/>
                <a:sym typeface="Courier New"/>
              </a:rPr>
              <a:t>o   </a:t>
            </a:r>
            <a:r>
              <a:rPr lang="en">
                <a:highlight>
                  <a:srgbClr val="FFFFFF"/>
                </a:highlight>
              </a:rPr>
              <a:t>The ROSE program is a group intervention designed by Zlotnick and colleagues to help pregnant women on public assistance to improve relationships; build social support networks, and manage the role transition to motherhood.</a:t>
            </a:r>
            <a:endParaRPr>
              <a:highlight>
                <a:srgbClr val="FFFFFF"/>
              </a:highlight>
            </a:endParaRPr>
          </a:p>
          <a:p>
            <a:pPr indent="-228600" lvl="0" marL="685800" rtl="0">
              <a:lnSpc>
                <a:spcPct val="115000"/>
              </a:lnSpc>
              <a:spcBef>
                <a:spcPts val="0"/>
              </a:spcBef>
              <a:spcAft>
                <a:spcPts val="0"/>
              </a:spcAft>
              <a:buNone/>
            </a:pPr>
            <a:r>
              <a:rPr lang="en">
                <a:latin typeface="Courier New"/>
                <a:ea typeface="Courier New"/>
                <a:cs typeface="Courier New"/>
                <a:sym typeface="Courier New"/>
              </a:rPr>
              <a:t>o   </a:t>
            </a:r>
            <a:r>
              <a:rPr lang="en">
                <a:highlight>
                  <a:srgbClr val="FFFFFF"/>
                </a:highlight>
              </a:rPr>
              <a:t>The intervention comprises 4 weekly 60-minute group sessions during pregnancy.</a:t>
            </a:r>
            <a:endParaRPr>
              <a:highlight>
                <a:srgbClr val="FFFFFF"/>
              </a:highlight>
            </a:endParaRPr>
          </a:p>
          <a:p>
            <a:pPr indent="-228600" lvl="0" marL="685800" rtl="0">
              <a:lnSpc>
                <a:spcPct val="115000"/>
              </a:lnSpc>
              <a:spcBef>
                <a:spcPts val="0"/>
              </a:spcBef>
              <a:spcAft>
                <a:spcPts val="0"/>
              </a:spcAft>
              <a:buNone/>
            </a:pPr>
            <a:r>
              <a:rPr lang="en">
                <a:latin typeface="Courier New"/>
                <a:ea typeface="Courier New"/>
                <a:cs typeface="Courier New"/>
                <a:sym typeface="Courier New"/>
              </a:rPr>
              <a:t>o   </a:t>
            </a:r>
            <a:r>
              <a:rPr lang="en">
                <a:highlight>
                  <a:srgbClr val="FFFFFF"/>
                </a:highlight>
              </a:rPr>
              <a:t>Session topics included identifying and managing role transitions, setting goals, developing social supports, and identifying and resolving interpersonal conflict.</a:t>
            </a:r>
            <a:endParaRPr>
              <a:highlight>
                <a:srgbClr val="FFFFFF"/>
              </a:highlight>
            </a:endParaRPr>
          </a:p>
          <a:p>
            <a:pPr indent="-228600" lvl="0" marL="685800" rtl="0">
              <a:lnSpc>
                <a:spcPct val="115000"/>
              </a:lnSpc>
              <a:spcBef>
                <a:spcPts val="0"/>
              </a:spcBef>
              <a:spcAft>
                <a:spcPts val="0"/>
              </a:spcAft>
              <a:buNone/>
            </a:pPr>
            <a:r>
              <a:rPr lang="en">
                <a:latin typeface="Courier New"/>
                <a:ea typeface="Courier New"/>
                <a:cs typeface="Courier New"/>
                <a:sym typeface="Courier New"/>
              </a:rPr>
              <a:t>o   </a:t>
            </a:r>
            <a:r>
              <a:rPr lang="en">
                <a:highlight>
                  <a:srgbClr val="FFFFFF"/>
                </a:highlight>
              </a:rPr>
              <a:t>Within 3 months after childbirth, six (33%) of the control group had developed PPD (as measured by the major depression module of the SCID for DSM IV</a:t>
            </a:r>
            <a:endParaRPr>
              <a:highlight>
                <a:srgbClr val="FFFFFF"/>
              </a:highlight>
            </a:endParaRPr>
          </a:p>
          <a:p>
            <a:pPr indent="0" lvl="0" marL="0">
              <a:spcBef>
                <a:spcPts val="0"/>
              </a:spcBef>
              <a:spcAft>
                <a:spcPts val="0"/>
              </a:spcAft>
              <a:buNone/>
            </a:pPr>
            <a:r>
              <a:t/>
            </a:r>
            <a:endParaRPr/>
          </a:p>
          <a:p>
            <a:pPr indent="0" lvl="0" marL="0">
              <a:spcBef>
                <a:spcPts val="0"/>
              </a:spcBef>
              <a:spcAft>
                <a:spcPts val="0"/>
              </a:spcAft>
              <a:buNone/>
            </a:pPr>
            <a:r>
              <a:rPr b="1" lang="en"/>
              <a:t>Biological and Pharmacological Intervention</a:t>
            </a:r>
            <a:endParaRPr b="1"/>
          </a:p>
          <a:p>
            <a:pPr indent="-298450" lvl="0" marL="457200" rtl="0">
              <a:lnSpc>
                <a:spcPct val="115000"/>
              </a:lnSpc>
              <a:spcBef>
                <a:spcPts val="0"/>
              </a:spcBef>
              <a:spcAft>
                <a:spcPts val="0"/>
              </a:spcAft>
              <a:buSzPts val="1100"/>
              <a:buChar char="●"/>
            </a:pPr>
            <a:r>
              <a:rPr lang="en"/>
              <a:t>An open-label trial study of 11 women by Sichel et al found that high dosage oestrogen improved the rate of relapse amongst women with a history of PPD</a:t>
            </a:r>
            <a:endParaRPr/>
          </a:p>
          <a:p>
            <a:pPr indent="-298450" lvl="0" marL="457200" rtl="0">
              <a:lnSpc>
                <a:spcPct val="115000"/>
              </a:lnSpc>
              <a:spcBef>
                <a:spcPts val="0"/>
              </a:spcBef>
              <a:spcAft>
                <a:spcPts val="0"/>
              </a:spcAft>
              <a:buSzPts val="1100"/>
              <a:buChar char="●"/>
            </a:pPr>
            <a:r>
              <a:rPr lang="en"/>
              <a:t>A study of 166 mothers giving birth for the first time in Iran found that women given 100ug of selenium daily in the form of selenium yeast from first trimester to moment of delivery had a lower chance of developing PPD as measured within the first 8 weeks after delivery.</a:t>
            </a:r>
            <a:endParaRPr/>
          </a:p>
          <a:p>
            <a:pPr indent="-298450" lvl="0" marL="457200" rtl="0">
              <a:lnSpc>
                <a:spcPct val="115000"/>
              </a:lnSpc>
              <a:spcBef>
                <a:spcPts val="0"/>
              </a:spcBef>
              <a:spcAft>
                <a:spcPts val="0"/>
              </a:spcAft>
              <a:buSzPts val="1100"/>
              <a:buChar char="●"/>
            </a:pPr>
            <a:r>
              <a:rPr lang="en"/>
              <a:t>Another study closer to home in the USA found that women given 2000mg calcium daily during pregnancy and after childbirth had a significantly lower incidence of severe PPD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Slide is animated.</a:t>
            </a:r>
            <a:endParaRPr b="1"/>
          </a:p>
          <a:p>
            <a:pPr indent="0" lvl="0" marL="0">
              <a:spcBef>
                <a:spcPts val="0"/>
              </a:spcBef>
              <a:spcAft>
                <a:spcPts val="0"/>
              </a:spcAft>
              <a:buNone/>
            </a:pPr>
            <a:r>
              <a:t/>
            </a:r>
            <a:endParaRPr/>
          </a:p>
          <a:p>
            <a:pPr indent="-298450" lvl="0" marL="457200" rtl="0">
              <a:spcBef>
                <a:spcPts val="0"/>
              </a:spcBef>
              <a:spcAft>
                <a:spcPts val="0"/>
              </a:spcAft>
              <a:buSzPts val="1100"/>
              <a:buChar char="-"/>
            </a:pPr>
            <a:r>
              <a:rPr b="1" lang="en"/>
              <a:t>In a study conducted by Lanes et al. in 2011, 6,421 Canadian women who had a live birth between 2005-2006 and were analyzed for </a:t>
            </a:r>
            <a:r>
              <a:rPr b="1" lang="en"/>
              <a:t>Postpartum Depressive Symptomatology (PPDS) measured based on EPSD. The overall prevalence of PPDS (minor/major &amp; major) in Canada was found to be 17.15%, with the highest prevalence of PPDS in the Territories (29.95%), and the lowest prevalence in PEI (10.89%).</a:t>
            </a:r>
            <a:endParaRPr b="1"/>
          </a:p>
          <a:p>
            <a:pPr indent="-298450" lvl="0" marL="457200" rtl="0">
              <a:spcBef>
                <a:spcPts val="0"/>
              </a:spcBef>
              <a:spcAft>
                <a:spcPts val="0"/>
              </a:spcAft>
              <a:buSzPts val="1100"/>
              <a:buChar char="-"/>
            </a:pPr>
            <a:r>
              <a:rPr b="1" lang="en"/>
              <a:t>In a study conducted by Ko et al. in 2017, Self-reported Pregnancy Risk Assessment Monitoring System (PRAMS) data was used to estimate the overall incidence of PDS (Postpartum depressive symptoms) in 27 US States. The overall incidence in these States was estimated to be 11.5% in 2012, with a decline in PDS from 14.8% in 2004 to 9.8% in 2012 for 13 States. Finally, PDS was highest in mothers who had less than 12 years of education, were unmarried, smoked, had greater than 3 stressful life events, and had infants with a low birth weight or admitted to the ICU.</a:t>
            </a:r>
            <a:endParaRPr b="1"/>
          </a:p>
          <a:p>
            <a:pPr indent="-298450" lvl="0" marL="457200" rtl="0">
              <a:spcBef>
                <a:spcPts val="0"/>
              </a:spcBef>
              <a:spcAft>
                <a:spcPts val="0"/>
              </a:spcAft>
              <a:buSzPts val="1100"/>
              <a:buChar char="-"/>
            </a:pPr>
            <a:r>
              <a:rPr lang="en"/>
              <a:t>A study conducted by Massoudi et al. in 2016 found that 6.3% of Swedish fathers from a population-based sample of 885 partners reported symptoms of depression at 3 months postpartum. PPD symptoms significantly correlated with having problems in partner relationship, low education level, previous depression, stressful life events, and low partner support.</a:t>
            </a:r>
            <a:endParaRPr/>
          </a:p>
          <a:p>
            <a:pPr indent="-298450" lvl="0" marL="457200" rtl="0">
              <a:spcBef>
                <a:spcPts val="0"/>
              </a:spcBef>
              <a:spcAft>
                <a:spcPts val="0"/>
              </a:spcAft>
              <a:buSzPts val="1100"/>
              <a:buChar char="-"/>
            </a:pPr>
            <a:r>
              <a:rPr lang="en"/>
              <a:t>A study conducted by Suto et al. in 2016 found that 17% of Japanese men in a regional longitudinal study between 2012 and 2013  (n=215) reported symptoms of depression in the first 3 months after birth. PPD symptoms significantly correlated with a history of psychiatric treatment and depressive symptoms during pregnancy.</a:t>
            </a:r>
            <a:endParaRPr/>
          </a:p>
          <a:p>
            <a:pPr indent="-298450" lvl="0" marL="457200">
              <a:spcBef>
                <a:spcPts val="0"/>
              </a:spcBef>
              <a:spcAft>
                <a:spcPts val="0"/>
              </a:spcAft>
              <a:buSzPts val="1100"/>
              <a:buChar char="-"/>
            </a:pPr>
            <a:r>
              <a:rPr lang="en"/>
              <a:t>Finally, Gelaye et al. (2016) conducted a meta-analysis of 53 studies published between 1998-2015 that looked at the prevalence of PPD in </a:t>
            </a:r>
            <a:r>
              <a:rPr lang="en" u="sng"/>
              <a:t>low and middle income countries</a:t>
            </a:r>
            <a:r>
              <a:rPr lang="en"/>
              <a:t>. PPD was predominantly determined using the Edinburgh Postnatal Depression Scale (EPDS) and the pooled prevalence estimate of PPD was estimated to be 19%.</a:t>
            </a:r>
            <a:br>
              <a:rPr lang="en"/>
            </a:br>
            <a:br>
              <a:rPr lang="en"/>
            </a:br>
            <a:br>
              <a:rPr lang="en"/>
            </a:b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nSpc>
                <a:spcPct val="115000"/>
              </a:lnSpc>
              <a:spcBef>
                <a:spcPts val="0"/>
              </a:spcBef>
              <a:spcAft>
                <a:spcPts val="0"/>
              </a:spcAft>
              <a:buSzPts val="1000"/>
              <a:buChar char="●"/>
            </a:pPr>
            <a:r>
              <a:rPr lang="en" sz="1000"/>
              <a:t>There are several types of treatment methods currently used to treat postpartum depression.</a:t>
            </a:r>
            <a:endParaRPr sz="1000"/>
          </a:p>
          <a:p>
            <a:pPr indent="-292100" lvl="0" marL="457200" rtl="0">
              <a:lnSpc>
                <a:spcPct val="115000"/>
              </a:lnSpc>
              <a:spcBef>
                <a:spcPts val="0"/>
              </a:spcBef>
              <a:spcAft>
                <a:spcPts val="0"/>
              </a:spcAft>
              <a:buSzPts val="1000"/>
              <a:buChar char="●"/>
            </a:pPr>
            <a:r>
              <a:rPr lang="en" sz="1000"/>
              <a:t>One main course of treatment is the pharmacological treatment of PPD.</a:t>
            </a:r>
            <a:endParaRPr sz="1000"/>
          </a:p>
          <a:p>
            <a:pPr indent="-292100" lvl="0" marL="457200" rtl="0">
              <a:lnSpc>
                <a:spcPct val="115000"/>
              </a:lnSpc>
              <a:spcBef>
                <a:spcPts val="0"/>
              </a:spcBef>
              <a:spcAft>
                <a:spcPts val="0"/>
              </a:spcAft>
              <a:buSzPts val="1000"/>
              <a:buChar char="●"/>
            </a:pPr>
            <a:r>
              <a:rPr lang="en" sz="1000"/>
              <a:t>There are some suggestions that PPD can be treated using pharmaceutical drugs in a similar way one would treat major depression.</a:t>
            </a:r>
            <a:endParaRPr sz="1000"/>
          </a:p>
          <a:p>
            <a:pPr indent="-292100" lvl="0" marL="457200" rtl="0">
              <a:lnSpc>
                <a:spcPct val="115000"/>
              </a:lnSpc>
              <a:spcBef>
                <a:spcPts val="0"/>
              </a:spcBef>
              <a:spcAft>
                <a:spcPts val="0"/>
              </a:spcAft>
              <a:buSzPts val="1000"/>
              <a:buChar char="●"/>
            </a:pPr>
            <a:r>
              <a:rPr lang="en" sz="1000"/>
              <a:t>The use of </a:t>
            </a:r>
            <a:r>
              <a:rPr b="1" lang="en" sz="1000"/>
              <a:t>antidepressants</a:t>
            </a:r>
            <a:r>
              <a:rPr lang="en" sz="1000"/>
              <a:t> such as Zoloft and Prozac, antipsychotics such as Clozapine, and mood stabilizers such as lithium can all be used either independently or in conjunction with one another to treat PPD.</a:t>
            </a:r>
            <a:endParaRPr sz="1000"/>
          </a:p>
          <a:p>
            <a:pPr indent="0" lvl="0" marL="0" rtl="0">
              <a:lnSpc>
                <a:spcPct val="115000"/>
              </a:lnSpc>
              <a:spcBef>
                <a:spcPts val="0"/>
              </a:spcBef>
              <a:spcAft>
                <a:spcPts val="0"/>
              </a:spcAft>
              <a:buNone/>
            </a:pPr>
            <a:r>
              <a:t/>
            </a:r>
            <a:endParaRPr sz="1000"/>
          </a:p>
          <a:p>
            <a:pPr indent="-292100" lvl="0" marL="457200" rtl="0">
              <a:lnSpc>
                <a:spcPct val="115000"/>
              </a:lnSpc>
              <a:spcBef>
                <a:spcPts val="0"/>
              </a:spcBef>
              <a:spcAft>
                <a:spcPts val="0"/>
              </a:spcAft>
              <a:buSzPts val="1000"/>
              <a:buChar char="●"/>
            </a:pPr>
            <a:r>
              <a:rPr lang="en" sz="1000">
                <a:highlight>
                  <a:srgbClr val="FFFFFF"/>
                </a:highlight>
              </a:rPr>
              <a:t>There is a dramatic drop in maternal levels of estrogen and progesterone at the time of delivery.</a:t>
            </a:r>
            <a:endParaRPr sz="1000">
              <a:highlight>
                <a:srgbClr val="FFFFFF"/>
              </a:highlight>
            </a:endParaRPr>
          </a:p>
          <a:p>
            <a:pPr indent="-292100" lvl="0" marL="457200" rtl="0">
              <a:lnSpc>
                <a:spcPct val="115000"/>
              </a:lnSpc>
              <a:spcBef>
                <a:spcPts val="0"/>
              </a:spcBef>
              <a:spcAft>
                <a:spcPts val="0"/>
              </a:spcAft>
              <a:buSzPts val="1000"/>
              <a:buChar char="●"/>
            </a:pPr>
            <a:r>
              <a:rPr lang="en" sz="1000">
                <a:highlight>
                  <a:srgbClr val="FFFFFF"/>
                </a:highlight>
              </a:rPr>
              <a:t>This change in hormone levels has been proposed as one trigger for the onset of PPD in some women.</a:t>
            </a:r>
            <a:endParaRPr sz="1000">
              <a:highlight>
                <a:srgbClr val="FFFFFF"/>
              </a:highlight>
            </a:endParaRPr>
          </a:p>
          <a:p>
            <a:pPr indent="-292100" lvl="0" marL="457200" rtl="0">
              <a:lnSpc>
                <a:spcPct val="115000"/>
              </a:lnSpc>
              <a:spcBef>
                <a:spcPts val="0"/>
              </a:spcBef>
              <a:spcAft>
                <a:spcPts val="0"/>
              </a:spcAft>
              <a:buSzPts val="1000"/>
              <a:buChar char="●"/>
            </a:pPr>
            <a:r>
              <a:rPr lang="en" sz="1000">
                <a:highlight>
                  <a:srgbClr val="FFFFFF"/>
                </a:highlight>
              </a:rPr>
              <a:t>It was determined that women with a prior history of PPD experienced mood symptoms when exposed to a decrease in estradiol and progesterone, and women without a history of PPD did not.</a:t>
            </a:r>
            <a:endParaRPr sz="1000">
              <a:highlight>
                <a:srgbClr val="FFFFFF"/>
              </a:highlight>
            </a:endParaRPr>
          </a:p>
          <a:p>
            <a:pPr indent="-292100" lvl="0" marL="457200" rtl="0">
              <a:lnSpc>
                <a:spcPct val="115000"/>
              </a:lnSpc>
              <a:spcBef>
                <a:spcPts val="0"/>
              </a:spcBef>
              <a:spcAft>
                <a:spcPts val="0"/>
              </a:spcAft>
              <a:buSzPts val="1000"/>
              <a:buChar char="●"/>
            </a:pPr>
            <a:r>
              <a:rPr lang="en" sz="1000">
                <a:highlight>
                  <a:srgbClr val="FFFFFF"/>
                </a:highlight>
              </a:rPr>
              <a:t>This led to the suggestion of hormonal intervention as a method for treating PPD.</a:t>
            </a:r>
            <a:endParaRPr sz="1000">
              <a:highlight>
                <a:srgbClr val="FFFFFF"/>
              </a:highlight>
            </a:endParaRPr>
          </a:p>
          <a:p>
            <a:pPr indent="-292100" lvl="0" marL="457200" rtl="0">
              <a:lnSpc>
                <a:spcPct val="115000"/>
              </a:lnSpc>
              <a:spcBef>
                <a:spcPts val="0"/>
              </a:spcBef>
              <a:spcAft>
                <a:spcPts val="0"/>
              </a:spcAft>
              <a:buSzPts val="1000"/>
              <a:buChar char="●"/>
            </a:pPr>
            <a:r>
              <a:rPr lang="en" sz="1000">
                <a:highlight>
                  <a:srgbClr val="FFFFFF"/>
                </a:highlight>
              </a:rPr>
              <a:t>Estradiol (an estrogen steroid hormone) seems to function similar to other psychotropic drugs, however, more research is needed to determine whether it would be suitable to treat PPD.</a:t>
            </a:r>
            <a:endParaRPr sz="1000"/>
          </a:p>
          <a:p>
            <a:pPr indent="0" lvl="0" marL="0" rtl="0">
              <a:lnSpc>
                <a:spcPct val="115000"/>
              </a:lnSpc>
              <a:spcBef>
                <a:spcPts val="0"/>
              </a:spcBef>
              <a:spcAft>
                <a:spcPts val="0"/>
              </a:spcAft>
              <a:buNone/>
            </a:pPr>
            <a:r>
              <a:t/>
            </a:r>
            <a:endParaRPr sz="1000"/>
          </a:p>
          <a:p>
            <a:pPr indent="0" lvl="0" marL="0">
              <a:spcBef>
                <a:spcPts val="0"/>
              </a:spcBef>
              <a:spcAft>
                <a:spcPts val="0"/>
              </a:spcAft>
              <a:buNone/>
            </a:pPr>
            <a:r>
              <a:t/>
            </a:r>
            <a:endParaRPr/>
          </a:p>
          <a:p>
            <a:pPr indent="0" lvl="0" marL="0">
              <a:spcBef>
                <a:spcPts val="0"/>
              </a:spcBef>
              <a:spcAft>
                <a:spcPts val="0"/>
              </a:spcAft>
              <a:buNone/>
            </a:pPr>
            <a:r>
              <a:rPr lang="en"/>
              <a:t>Photo taken from: </a:t>
            </a:r>
            <a:r>
              <a:rPr lang="en" u="sng">
                <a:solidFill>
                  <a:schemeClr val="hlink"/>
                </a:solidFill>
                <a:hlinkClick r:id="rId2"/>
              </a:rPr>
              <a:t>http://casereports.alliedacademies.com/events-list/case-reports-on-pharmacology</a:t>
            </a:r>
            <a:endParaRPr/>
          </a:p>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nSpc>
                <a:spcPct val="115000"/>
              </a:lnSpc>
              <a:spcBef>
                <a:spcPts val="0"/>
              </a:spcBef>
              <a:spcAft>
                <a:spcPts val="0"/>
              </a:spcAft>
              <a:buSzPts val="1000"/>
              <a:buChar char="●"/>
            </a:pPr>
            <a:r>
              <a:rPr lang="en" sz="1000"/>
              <a:t>One main concern mothers have with regards to pharmacological intervention is the risk it poses to the newborn child.</a:t>
            </a:r>
            <a:endParaRPr sz="1000"/>
          </a:p>
          <a:p>
            <a:pPr indent="-292100" lvl="0" marL="457200" rtl="0">
              <a:lnSpc>
                <a:spcPct val="115000"/>
              </a:lnSpc>
              <a:spcBef>
                <a:spcPts val="0"/>
              </a:spcBef>
              <a:spcAft>
                <a:spcPts val="0"/>
              </a:spcAft>
              <a:buSzPts val="1000"/>
              <a:buChar char="●"/>
            </a:pPr>
            <a:r>
              <a:rPr lang="en" sz="1000"/>
              <a:t>The baby can be exposed to the medication of the mother through breast milk.</a:t>
            </a:r>
            <a:endParaRPr sz="1000"/>
          </a:p>
          <a:p>
            <a:pPr indent="-292100" lvl="0" marL="457200" rtl="0">
              <a:lnSpc>
                <a:spcPct val="115000"/>
              </a:lnSpc>
              <a:spcBef>
                <a:spcPts val="0"/>
              </a:spcBef>
              <a:spcAft>
                <a:spcPts val="0"/>
              </a:spcAft>
              <a:buSzPts val="1000"/>
              <a:buChar char="●"/>
            </a:pPr>
            <a:r>
              <a:rPr lang="en" sz="1000"/>
              <a:t>The amount of medication passed through the breast milk is very small and generally not considered by doctors to be a risk for the baby, especially when considering how the benefits of breastfeeding (reduced allergy risk, enhanced natural immunity, bonding with mother) outweigh this risk.</a:t>
            </a:r>
            <a:endParaRPr sz="1000"/>
          </a:p>
          <a:p>
            <a:pPr indent="-292100" lvl="0" marL="457200" rtl="0">
              <a:lnSpc>
                <a:spcPct val="115000"/>
              </a:lnSpc>
              <a:spcBef>
                <a:spcPts val="0"/>
              </a:spcBef>
              <a:spcAft>
                <a:spcPts val="0"/>
              </a:spcAft>
              <a:buSzPts val="1000"/>
              <a:buChar char="●"/>
            </a:pPr>
            <a:r>
              <a:rPr lang="en" sz="1000">
                <a:highlight>
                  <a:schemeClr val="lt1"/>
                </a:highlight>
              </a:rPr>
              <a:t>Some concerns with the hormone therapy are the risk of interfering with lactation, endometrial cancer, and endometrial hyperplasia (</a:t>
            </a:r>
            <a:r>
              <a:rPr lang="en" sz="1000">
                <a:solidFill>
                  <a:srgbClr val="222222"/>
                </a:solidFill>
                <a:highlight>
                  <a:schemeClr val="lt1"/>
                </a:highlight>
              </a:rPr>
              <a:t>increase in the amount of tissue caused by cell proliferation in the endometrium)</a:t>
            </a:r>
            <a:endParaRPr sz="1000">
              <a:solidFill>
                <a:srgbClr val="222222"/>
              </a:solidFill>
              <a:highlight>
                <a:schemeClr val="lt1"/>
              </a:highlight>
            </a:endParaRPr>
          </a:p>
          <a:p>
            <a:pPr indent="-292100" lvl="0" marL="457200" rtl="0">
              <a:lnSpc>
                <a:spcPct val="115000"/>
              </a:lnSpc>
              <a:spcBef>
                <a:spcPts val="0"/>
              </a:spcBef>
              <a:spcAft>
                <a:spcPts val="0"/>
              </a:spcAft>
              <a:buSzPts val="1000"/>
              <a:buChar char="●"/>
            </a:pPr>
            <a:r>
              <a:rPr lang="en" sz="1000"/>
              <a:t>For many women, the potential risk to the newborn child often associated with pharmaceutical interventions leads them to consider other treatment options like psychological treatment </a:t>
            </a:r>
            <a:endParaRPr sz="1000"/>
          </a:p>
          <a:p>
            <a:pPr indent="0" lvl="0" marL="0" rtl="0">
              <a:lnSpc>
                <a:spcPct val="115000"/>
              </a:lnSpc>
              <a:spcBef>
                <a:spcPts val="0"/>
              </a:spcBef>
              <a:spcAft>
                <a:spcPts val="0"/>
              </a:spcAft>
              <a:buNone/>
            </a:pPr>
            <a:r>
              <a:rPr lang="en" sz="1000"/>
              <a:t>Photo taken from: </a:t>
            </a:r>
            <a:r>
              <a:rPr lang="en" sz="1000" u="sng">
                <a:solidFill>
                  <a:schemeClr val="hlink"/>
                </a:solidFill>
                <a:hlinkClick r:id="rId2"/>
              </a:rPr>
              <a:t>https://www.mayoclinic.org/diseases-conditions/endometrial-cancer/symptoms-causes/syc-20352461</a:t>
            </a:r>
            <a:endParaRPr sz="1000"/>
          </a:p>
          <a:p>
            <a:pPr indent="0" lvl="0" marL="0" rtl="0">
              <a:lnSpc>
                <a:spcPct val="115000"/>
              </a:lnSpc>
              <a:spcBef>
                <a:spcPts val="0"/>
              </a:spcBef>
              <a:spcAft>
                <a:spcPts val="0"/>
              </a:spcAft>
              <a:buNone/>
            </a:pPr>
            <a:r>
              <a:t/>
            </a:r>
            <a:endParaRPr sz="1000"/>
          </a:p>
          <a:p>
            <a:pPr indent="0" lvl="0" marL="0" rtl="0">
              <a:lnSpc>
                <a:spcPct val="115000"/>
              </a:lnSpc>
              <a:spcBef>
                <a:spcPts val="0"/>
              </a:spcBef>
              <a:spcAft>
                <a:spcPts val="0"/>
              </a:spcAft>
              <a:buNone/>
            </a:pPr>
            <a:r>
              <a:rPr lang="en" sz="1000" u="sng">
                <a:solidFill>
                  <a:schemeClr val="hlink"/>
                </a:solidFill>
                <a:hlinkClick r:id="rId3"/>
              </a:rPr>
              <a:t>https://archive.nytimes.com/www.nytimes.com/imagepages/2007/08/01/health/adam/17087Abnormalmenstrualperiods.html</a:t>
            </a:r>
            <a:endParaRPr sz="1000"/>
          </a:p>
          <a:p>
            <a:pPr indent="0" lvl="0" marL="0" rtl="0">
              <a:lnSpc>
                <a:spcPct val="115000"/>
              </a:lnSpc>
              <a:spcBef>
                <a:spcPts val="0"/>
              </a:spcBef>
              <a:spcAft>
                <a:spcPts val="0"/>
              </a:spcAft>
              <a:buNone/>
            </a:pPr>
            <a:r>
              <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a:spcBef>
                <a:spcPts val="0"/>
              </a:spcBef>
              <a:spcAft>
                <a:spcPts val="0"/>
              </a:spcAft>
              <a:buSzPts val="1000"/>
              <a:buChar char="●"/>
            </a:pPr>
            <a:r>
              <a:rPr lang="en" sz="1000"/>
              <a:t>Many mothers that are hesitant to take antidepressant medication due to the risk of infant exposure. Instead prefer psychological treatment of PPD</a:t>
            </a:r>
            <a:endParaRPr sz="1000"/>
          </a:p>
          <a:p>
            <a:pPr indent="-292100" lvl="0" marL="457200">
              <a:spcBef>
                <a:spcPts val="0"/>
              </a:spcBef>
              <a:spcAft>
                <a:spcPts val="0"/>
              </a:spcAft>
              <a:buSzPts val="1000"/>
              <a:buChar char="●"/>
            </a:pPr>
            <a:r>
              <a:rPr lang="en" sz="1000"/>
              <a:t>CBT:</a:t>
            </a:r>
            <a:endParaRPr sz="1000"/>
          </a:p>
          <a:p>
            <a:pPr indent="-292100" lvl="1" marL="914400" rtl="0">
              <a:lnSpc>
                <a:spcPct val="115000"/>
              </a:lnSpc>
              <a:spcBef>
                <a:spcPts val="0"/>
              </a:spcBef>
              <a:spcAft>
                <a:spcPts val="0"/>
              </a:spcAft>
              <a:buSzPts val="1000"/>
              <a:buChar char="○"/>
            </a:pPr>
            <a:r>
              <a:rPr lang="en" sz="1000"/>
              <a:t>Most common treatment for postpartum depression.</a:t>
            </a:r>
            <a:endParaRPr sz="1000"/>
          </a:p>
          <a:p>
            <a:pPr indent="-292100" lvl="1" marL="914400" rtl="0">
              <a:lnSpc>
                <a:spcPct val="115000"/>
              </a:lnSpc>
              <a:spcBef>
                <a:spcPts val="0"/>
              </a:spcBef>
              <a:spcAft>
                <a:spcPts val="0"/>
              </a:spcAft>
              <a:buSzPts val="1000"/>
              <a:buChar char="○"/>
            </a:pPr>
            <a:r>
              <a:rPr lang="en" sz="1000"/>
              <a:t>Normally the first treatment physicians recommend for mild or moderate symptoms.</a:t>
            </a:r>
            <a:endParaRPr sz="1000"/>
          </a:p>
          <a:p>
            <a:pPr indent="-292100" lvl="1" marL="914400" rtl="0">
              <a:lnSpc>
                <a:spcPct val="115000"/>
              </a:lnSpc>
              <a:spcBef>
                <a:spcPts val="0"/>
              </a:spcBef>
              <a:spcAft>
                <a:spcPts val="0"/>
              </a:spcAft>
              <a:buSzPts val="1000"/>
              <a:buChar char="○"/>
            </a:pPr>
            <a:r>
              <a:rPr lang="en" sz="1000"/>
              <a:t>Teaches you how your thoughts, feelings, and behaviours work together and can influence each other (CAMH, 2018)</a:t>
            </a:r>
            <a:endParaRPr sz="1000"/>
          </a:p>
          <a:p>
            <a:pPr indent="-292100" lvl="1" marL="914400" rtl="0">
              <a:lnSpc>
                <a:spcPct val="115000"/>
              </a:lnSpc>
              <a:spcBef>
                <a:spcPts val="0"/>
              </a:spcBef>
              <a:spcAft>
                <a:spcPts val="0"/>
              </a:spcAft>
              <a:buSzPts val="1000"/>
              <a:buChar char="○"/>
            </a:pPr>
            <a:r>
              <a:rPr lang="en" sz="1000"/>
              <a:t>Teaches important skills like problem-solving, realistic thinking, stress management, and relaxation</a:t>
            </a:r>
            <a:endParaRPr sz="1000"/>
          </a:p>
          <a:p>
            <a:pPr indent="-292100" lvl="1" marL="914400" rtl="0">
              <a:lnSpc>
                <a:spcPct val="115000"/>
              </a:lnSpc>
              <a:spcBef>
                <a:spcPts val="0"/>
              </a:spcBef>
              <a:spcAft>
                <a:spcPts val="0"/>
              </a:spcAft>
              <a:buSzPts val="1000"/>
              <a:buChar char="○"/>
            </a:pPr>
            <a:r>
              <a:rPr lang="en" sz="1000">
                <a:highlight>
                  <a:srgbClr val="FFFFFF"/>
                </a:highlight>
              </a:rPr>
              <a:t>helps depressed patients to change patterns of negative thinking to enhance coping and reduce stress</a:t>
            </a:r>
            <a:endParaRPr sz="1000">
              <a:highlight>
                <a:srgbClr val="FFFFFF"/>
              </a:highlight>
            </a:endParaRPr>
          </a:p>
          <a:p>
            <a:pPr indent="-292100" lvl="0" marL="457200" rtl="0">
              <a:lnSpc>
                <a:spcPct val="115000"/>
              </a:lnSpc>
              <a:spcBef>
                <a:spcPts val="0"/>
              </a:spcBef>
              <a:spcAft>
                <a:spcPts val="0"/>
              </a:spcAft>
              <a:buSzPts val="1000"/>
              <a:buChar char="●"/>
            </a:pPr>
            <a:r>
              <a:rPr lang="en" sz="1000"/>
              <a:t>ITP:</a:t>
            </a:r>
            <a:endParaRPr sz="1000"/>
          </a:p>
          <a:p>
            <a:pPr indent="-292100" lvl="1" marL="914400" rtl="0">
              <a:lnSpc>
                <a:spcPct val="115000"/>
              </a:lnSpc>
              <a:spcBef>
                <a:spcPts val="0"/>
              </a:spcBef>
              <a:spcAft>
                <a:spcPts val="0"/>
              </a:spcAft>
              <a:buSzPts val="1000"/>
              <a:buChar char="○"/>
            </a:pPr>
            <a:r>
              <a:rPr lang="en" sz="1000"/>
              <a:t>focuses on relationships and the connection between interpersonal problems and mood</a:t>
            </a:r>
            <a:endParaRPr sz="1000"/>
          </a:p>
          <a:p>
            <a:pPr indent="-292100" lvl="1" marL="914400" rtl="0">
              <a:lnSpc>
                <a:spcPct val="115000"/>
              </a:lnSpc>
              <a:spcBef>
                <a:spcPts val="0"/>
              </a:spcBef>
              <a:spcAft>
                <a:spcPts val="0"/>
              </a:spcAft>
              <a:buSzPts val="1000"/>
              <a:buChar char="○"/>
            </a:pPr>
            <a:r>
              <a:rPr lang="en" sz="1000"/>
              <a:t>can help people adjust to changing roles in their relationships and build better social supports</a:t>
            </a:r>
            <a:endParaRPr sz="1000"/>
          </a:p>
          <a:p>
            <a:pPr indent="-292100" lvl="1" marL="914400" rtl="0">
              <a:lnSpc>
                <a:spcPct val="115000"/>
              </a:lnSpc>
              <a:spcBef>
                <a:spcPts val="0"/>
              </a:spcBef>
              <a:spcAft>
                <a:spcPts val="0"/>
              </a:spcAft>
              <a:buSzPts val="1000"/>
              <a:buChar char="○"/>
            </a:pPr>
            <a:r>
              <a:rPr lang="en" sz="1000">
                <a:highlight>
                  <a:srgbClr val="FFFFFF"/>
                </a:highlight>
              </a:rPr>
              <a:t>patient and clinician select one of four interpersonal problem areas (role transition, role dispute, grief, or interpersonal deficits) as a treatment focus</a:t>
            </a:r>
            <a:endParaRPr sz="1000">
              <a:highlight>
                <a:srgbClr val="FFFFFF"/>
              </a:highlight>
            </a:endParaRPr>
          </a:p>
          <a:p>
            <a:pPr indent="-292100" lvl="1" marL="914400" rtl="0">
              <a:lnSpc>
                <a:spcPct val="115000"/>
              </a:lnSpc>
              <a:spcBef>
                <a:spcPts val="0"/>
              </a:spcBef>
              <a:spcAft>
                <a:spcPts val="0"/>
              </a:spcAft>
              <a:buSzPts val="1000"/>
              <a:buChar char="○"/>
            </a:pPr>
            <a:r>
              <a:rPr lang="en" sz="1000">
                <a:highlight>
                  <a:srgbClr val="FFFFFF"/>
                </a:highlight>
              </a:rPr>
              <a:t>address problem areas relevant to postpartum depression such as the relationship between mother and infant, mother and partner, and transition back to work</a:t>
            </a:r>
            <a:endParaRPr sz="1000">
              <a:highlight>
                <a:srgbClr val="FFFFFF"/>
              </a:highlight>
            </a:endParaRPr>
          </a:p>
          <a:p>
            <a:pPr indent="-292100" lvl="0" marL="457200" rtl="0">
              <a:lnSpc>
                <a:spcPct val="115000"/>
              </a:lnSpc>
              <a:spcBef>
                <a:spcPts val="0"/>
              </a:spcBef>
              <a:spcAft>
                <a:spcPts val="0"/>
              </a:spcAft>
              <a:buSzPts val="1000"/>
              <a:buChar char="●"/>
            </a:pPr>
            <a:r>
              <a:rPr lang="en" sz="1000"/>
              <a:t>Nondirective counselling</a:t>
            </a:r>
            <a:endParaRPr sz="1000"/>
          </a:p>
          <a:p>
            <a:pPr indent="-292100" lvl="1" marL="914400" rtl="0">
              <a:lnSpc>
                <a:spcPct val="115000"/>
              </a:lnSpc>
              <a:spcBef>
                <a:spcPts val="0"/>
              </a:spcBef>
              <a:spcAft>
                <a:spcPts val="0"/>
              </a:spcAft>
              <a:buSzPts val="1000"/>
              <a:buChar char="○"/>
            </a:pPr>
            <a:r>
              <a:rPr lang="en" sz="1000"/>
              <a:t>This type of counselling (also known as person-centred therapy) focuses on nonjudgmental and empathetic listening and support</a:t>
            </a:r>
            <a:endParaRPr sz="1000"/>
          </a:p>
          <a:p>
            <a:pPr indent="-292100" lvl="1" marL="914400" rtl="0">
              <a:lnSpc>
                <a:spcPct val="115000"/>
              </a:lnSpc>
              <a:spcBef>
                <a:spcPts val="0"/>
              </a:spcBef>
              <a:spcAft>
                <a:spcPts val="0"/>
              </a:spcAft>
              <a:buSzPts val="1000"/>
              <a:buChar char="○"/>
            </a:pPr>
            <a:r>
              <a:rPr lang="en" sz="1000"/>
              <a:t>Less structured form of therapy compared to CBT and ITP</a:t>
            </a:r>
            <a:endParaRPr sz="1000"/>
          </a:p>
          <a:p>
            <a:pPr indent="-292100" lvl="1" marL="914400" rtl="0">
              <a:lnSpc>
                <a:spcPct val="115000"/>
              </a:lnSpc>
              <a:spcBef>
                <a:spcPts val="0"/>
              </a:spcBef>
              <a:spcAft>
                <a:spcPts val="0"/>
              </a:spcAft>
              <a:buSzPts val="1000"/>
              <a:buChar char="○"/>
            </a:pPr>
            <a:r>
              <a:rPr lang="en" sz="1000"/>
              <a:t>Essentially provides a safe space for the patient to express their concerns relevant to motherhood and postpartum depression</a:t>
            </a:r>
            <a:endParaRPr sz="1000"/>
          </a:p>
          <a:p>
            <a:pPr indent="-292100" lvl="0" marL="457200" rtl="0">
              <a:lnSpc>
                <a:spcPct val="115000"/>
              </a:lnSpc>
              <a:spcBef>
                <a:spcPts val="0"/>
              </a:spcBef>
              <a:spcAft>
                <a:spcPts val="0"/>
              </a:spcAft>
              <a:buSzPts val="1000"/>
              <a:buChar char="●"/>
            </a:pPr>
            <a:r>
              <a:rPr lang="en" sz="1000"/>
              <a:t>Peer and partner support</a:t>
            </a:r>
            <a:endParaRPr sz="1000"/>
          </a:p>
          <a:p>
            <a:pPr indent="-292100" lvl="1" marL="914400" rtl="0">
              <a:lnSpc>
                <a:spcPct val="115000"/>
              </a:lnSpc>
              <a:spcBef>
                <a:spcPts val="0"/>
              </a:spcBef>
              <a:spcAft>
                <a:spcPts val="0"/>
              </a:spcAft>
              <a:buSzPts val="1000"/>
              <a:buChar char="○"/>
            </a:pPr>
            <a:r>
              <a:rPr lang="en" sz="1000"/>
              <a:t>Inadequate social support has often been identified as a risk factor for developing PPD</a:t>
            </a:r>
            <a:endParaRPr sz="1000"/>
          </a:p>
          <a:p>
            <a:pPr indent="-292100" lvl="1" marL="914400" rtl="0">
              <a:lnSpc>
                <a:spcPct val="115000"/>
              </a:lnSpc>
              <a:spcBef>
                <a:spcPts val="0"/>
              </a:spcBef>
              <a:spcAft>
                <a:spcPts val="0"/>
              </a:spcAft>
              <a:buSzPts val="1000"/>
              <a:buChar char="○"/>
            </a:pPr>
            <a:r>
              <a:rPr b="1" lang="en" sz="1000"/>
              <a:t>alleviates the symptoms associated with PPD, by increasing the social supports available to the mother </a:t>
            </a:r>
            <a:endParaRPr b="1" sz="1000"/>
          </a:p>
          <a:p>
            <a:pPr indent="0" lvl="0" marL="0">
              <a:spcBef>
                <a:spcPts val="0"/>
              </a:spcBef>
              <a:spcAft>
                <a:spcPts val="0"/>
              </a:spcAft>
              <a:buNone/>
            </a:pPr>
            <a:r>
              <a:t/>
            </a:r>
            <a:endParaRPr/>
          </a:p>
          <a:p>
            <a:pPr indent="-298450" lvl="0" marL="457200" rtl="0">
              <a:lnSpc>
                <a:spcPct val="115000"/>
              </a:lnSpc>
              <a:spcBef>
                <a:spcPts val="0"/>
              </a:spcBef>
              <a:spcAft>
                <a:spcPts val="0"/>
              </a:spcAft>
              <a:buSzPts val="1100"/>
              <a:buChar char="●"/>
            </a:pPr>
            <a:r>
              <a:rPr b="1" lang="en"/>
              <a:t>CBT teaches patients how their thoughts, behaviours and feelings work together to influence each other and it helps depressed patients overcome negative patterns of thinking</a:t>
            </a:r>
            <a:endParaRPr b="1"/>
          </a:p>
          <a:p>
            <a:pPr indent="-298450" lvl="0" marL="457200" rtl="0">
              <a:lnSpc>
                <a:spcPct val="115000"/>
              </a:lnSpc>
              <a:spcBef>
                <a:spcPts val="0"/>
              </a:spcBef>
              <a:spcAft>
                <a:spcPts val="0"/>
              </a:spcAft>
              <a:buSzPts val="1100"/>
              <a:buChar char="●"/>
            </a:pPr>
            <a:r>
              <a:rPr lang="en"/>
              <a:t>Interpersonal relationships on the other hand addresses problem areas relevant to postpartum depression such as relationships between mother and partner and helps new mothers adjust to their changing roles in their relationship.</a:t>
            </a:r>
            <a:endParaRPr/>
          </a:p>
          <a:p>
            <a:pPr indent="-298450" lvl="0" marL="457200" rtl="0">
              <a:lnSpc>
                <a:spcPct val="115000"/>
              </a:lnSpc>
              <a:spcBef>
                <a:spcPts val="0"/>
              </a:spcBef>
              <a:spcAft>
                <a:spcPts val="0"/>
              </a:spcAft>
              <a:buSzPts val="1100"/>
              <a:buChar char="●"/>
            </a:pPr>
            <a:r>
              <a:rPr b="1" lang="en"/>
              <a:t>Non directive counselling is a less structured form of therapy that focuses on empathic/nonjudgemental listening and support essentially providing a safe space for  patients to express their concerns about motherhood and postpartum depression</a:t>
            </a:r>
            <a:endParaRPr b="1"/>
          </a:p>
          <a:p>
            <a:pPr indent="0" lvl="0" marL="0">
              <a:spcBef>
                <a:spcPts val="0"/>
              </a:spcBef>
              <a:spcAft>
                <a:spcPts val="0"/>
              </a:spcAft>
              <a:buNone/>
            </a:pPr>
            <a:r>
              <a:t/>
            </a:r>
            <a:endParaRPr/>
          </a:p>
          <a:p>
            <a:pPr indent="0" lvl="0" marL="0">
              <a:spcBef>
                <a:spcPts val="0"/>
              </a:spcBef>
              <a:spcAft>
                <a:spcPts val="0"/>
              </a:spcAft>
              <a:buNone/>
            </a:pPr>
            <a:r>
              <a:rPr lang="en"/>
              <a:t>Photo from: </a:t>
            </a:r>
            <a:r>
              <a:rPr lang="en" u="sng">
                <a:solidFill>
                  <a:schemeClr val="hlink"/>
                </a:solidFill>
                <a:hlinkClick r:id="rId2"/>
              </a:rPr>
              <a:t>https://www.ai-therapy.com/blog/tag/psychotherapy/</a:t>
            </a:r>
            <a:endParaRPr/>
          </a:p>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nSpc>
                <a:spcPct val="115000"/>
              </a:lnSpc>
              <a:spcBef>
                <a:spcPts val="0"/>
              </a:spcBef>
              <a:spcAft>
                <a:spcPts val="0"/>
              </a:spcAft>
              <a:buSzPts val="1000"/>
              <a:buChar char="●"/>
            </a:pPr>
            <a:r>
              <a:rPr lang="en" sz="1000"/>
              <a:t>ECT:</a:t>
            </a:r>
            <a:endParaRPr sz="1000"/>
          </a:p>
          <a:p>
            <a:pPr indent="-292100" lvl="1" marL="914400" rtl="0">
              <a:lnSpc>
                <a:spcPct val="115000"/>
              </a:lnSpc>
              <a:spcBef>
                <a:spcPts val="0"/>
              </a:spcBef>
              <a:spcAft>
                <a:spcPts val="0"/>
              </a:spcAft>
              <a:buSzPts val="1000"/>
              <a:buChar char="○"/>
            </a:pPr>
            <a:r>
              <a:rPr b="1" lang="en" sz="1000"/>
              <a:t>only ever recommended in severe cases and when the patient does not respond to other treatments</a:t>
            </a:r>
            <a:endParaRPr b="1" sz="1000"/>
          </a:p>
          <a:p>
            <a:pPr indent="-292100" lvl="1" marL="914400" rtl="0">
              <a:lnSpc>
                <a:spcPct val="115000"/>
              </a:lnSpc>
              <a:spcBef>
                <a:spcPts val="0"/>
              </a:spcBef>
              <a:spcAft>
                <a:spcPts val="0"/>
              </a:spcAft>
              <a:buSzPts val="1000"/>
              <a:buChar char="○"/>
            </a:pPr>
            <a:r>
              <a:rPr b="1" lang="en" sz="1000"/>
              <a:t>During ECT, a small amount of electrical current is applied to your brain to produce brain waves similar to those that occur during a seizure. The chemical changes triggered by the electrical currents can reduce the symptoms of psychosis and depression</a:t>
            </a:r>
            <a:endParaRPr b="1" sz="1000"/>
          </a:p>
          <a:p>
            <a:pPr indent="-292100" lvl="1" marL="914400" rtl="0">
              <a:lnSpc>
                <a:spcPct val="115000"/>
              </a:lnSpc>
              <a:spcBef>
                <a:spcPts val="0"/>
              </a:spcBef>
              <a:spcAft>
                <a:spcPts val="0"/>
              </a:spcAft>
              <a:buSzPts val="1000"/>
              <a:buChar char="○"/>
            </a:pPr>
            <a:r>
              <a:rPr lang="en" sz="1000"/>
              <a:t>This treatment has also been used to treat major depressive disorder</a:t>
            </a:r>
            <a:endParaRPr sz="1000"/>
          </a:p>
          <a:p>
            <a:pPr indent="-292100" lvl="0" marL="457200" rtl="0">
              <a:lnSpc>
                <a:spcPct val="115000"/>
              </a:lnSpc>
              <a:spcBef>
                <a:spcPts val="0"/>
              </a:spcBef>
              <a:spcAft>
                <a:spcPts val="0"/>
              </a:spcAft>
              <a:buSzPts val="1000"/>
              <a:buChar char="●"/>
            </a:pPr>
            <a:r>
              <a:rPr lang="en" sz="1000"/>
              <a:t> Bright light therapy</a:t>
            </a:r>
            <a:endParaRPr sz="1000"/>
          </a:p>
          <a:p>
            <a:pPr indent="-292100" lvl="1" marL="914400" rtl="0">
              <a:lnSpc>
                <a:spcPct val="115000"/>
              </a:lnSpc>
              <a:spcBef>
                <a:spcPts val="0"/>
              </a:spcBef>
              <a:spcAft>
                <a:spcPts val="0"/>
              </a:spcAft>
              <a:buSzPts val="1000"/>
              <a:buChar char="○"/>
            </a:pPr>
            <a:r>
              <a:rPr lang="en" sz="1000"/>
              <a:t>originally for seasonal affective disorder, but can also be used for non-seasonal depression, like PPD</a:t>
            </a:r>
            <a:endParaRPr sz="1000"/>
          </a:p>
          <a:p>
            <a:pPr indent="-292100" lvl="1" marL="914400" rtl="0">
              <a:lnSpc>
                <a:spcPct val="115000"/>
              </a:lnSpc>
              <a:spcBef>
                <a:spcPts val="0"/>
              </a:spcBef>
              <a:spcAft>
                <a:spcPts val="0"/>
              </a:spcAft>
              <a:buSzPts val="1000"/>
              <a:buChar char="○"/>
            </a:pPr>
            <a:r>
              <a:rPr b="1" lang="en" sz="1000"/>
              <a:t> attractive option for the treatment since there are no known risks to the fetus or nursing infant, can be done at home, and is low cost</a:t>
            </a:r>
            <a:endParaRPr b="1" sz="1000"/>
          </a:p>
          <a:p>
            <a:pPr indent="-292100" lvl="1" marL="914400" rtl="0">
              <a:lnSpc>
                <a:spcPct val="115000"/>
              </a:lnSpc>
              <a:spcBef>
                <a:spcPts val="0"/>
              </a:spcBef>
              <a:spcAft>
                <a:spcPts val="0"/>
              </a:spcAft>
              <a:buSzPts val="1000"/>
              <a:buChar char="○"/>
            </a:pPr>
            <a:r>
              <a:rPr b="1" lang="en" sz="1000"/>
              <a:t>during light therapy, </a:t>
            </a:r>
            <a:r>
              <a:rPr b="1" lang="en" sz="1000">
                <a:solidFill>
                  <a:srgbClr val="111111"/>
                </a:solidFill>
              </a:rPr>
              <a:t>you sit or work near a device called a light therapy box. The box gives off bright light that mimics natural outdoor light</a:t>
            </a:r>
            <a:endParaRPr b="1" sz="1000">
              <a:solidFill>
                <a:srgbClr val="111111"/>
              </a:solidFill>
            </a:endParaRPr>
          </a:p>
          <a:p>
            <a:pPr indent="-292100" lvl="1" marL="914400" rtl="0">
              <a:lnSpc>
                <a:spcPct val="115000"/>
              </a:lnSpc>
              <a:spcBef>
                <a:spcPts val="0"/>
              </a:spcBef>
              <a:spcAft>
                <a:spcPts val="0"/>
              </a:spcAft>
              <a:buClr>
                <a:srgbClr val="111111"/>
              </a:buClr>
              <a:buSzPts val="1000"/>
              <a:buChar char="○"/>
            </a:pPr>
            <a:r>
              <a:rPr b="1" lang="en" sz="1000">
                <a:solidFill>
                  <a:srgbClr val="111111"/>
                </a:solidFill>
              </a:rPr>
              <a:t>thought to affect brain chemicals linked to mood and sleep</a:t>
            </a:r>
            <a:endParaRPr b="1" sz="1000">
              <a:solidFill>
                <a:srgbClr val="111111"/>
              </a:solidFill>
            </a:endParaRPr>
          </a:p>
          <a:p>
            <a:pPr indent="-292100" lvl="0" marL="457200" rtl="0">
              <a:lnSpc>
                <a:spcPct val="115000"/>
              </a:lnSpc>
              <a:spcBef>
                <a:spcPts val="0"/>
              </a:spcBef>
              <a:spcAft>
                <a:spcPts val="0"/>
              </a:spcAft>
              <a:buClr>
                <a:srgbClr val="111111"/>
              </a:buClr>
              <a:buSzPts val="1000"/>
              <a:buChar char="●"/>
            </a:pPr>
            <a:r>
              <a:rPr lang="en" sz="1000">
                <a:solidFill>
                  <a:srgbClr val="111111"/>
                </a:solidFill>
              </a:rPr>
              <a:t>Omega 3s</a:t>
            </a:r>
            <a:endParaRPr sz="1000">
              <a:solidFill>
                <a:srgbClr val="111111"/>
              </a:solidFill>
            </a:endParaRPr>
          </a:p>
          <a:p>
            <a:pPr indent="-292100" lvl="1" marL="914400" rtl="0">
              <a:lnSpc>
                <a:spcPct val="115000"/>
              </a:lnSpc>
              <a:spcBef>
                <a:spcPts val="0"/>
              </a:spcBef>
              <a:spcAft>
                <a:spcPts val="0"/>
              </a:spcAft>
              <a:buSzPts val="1000"/>
              <a:buChar char="○"/>
            </a:pPr>
            <a:r>
              <a:rPr lang="en" sz="1000"/>
              <a:t>Aside from the known benefits of omega 3 fatty acids during pregnancy for the mother and the foetus, it has also been shown to positively affect mood</a:t>
            </a:r>
            <a:endParaRPr sz="1000"/>
          </a:p>
          <a:p>
            <a:pPr indent="-292100" lvl="0" marL="457200" rtl="0">
              <a:lnSpc>
                <a:spcPct val="115000"/>
              </a:lnSpc>
              <a:spcBef>
                <a:spcPts val="0"/>
              </a:spcBef>
              <a:spcAft>
                <a:spcPts val="0"/>
              </a:spcAft>
              <a:buSzPts val="1000"/>
              <a:buChar char="●"/>
            </a:pPr>
            <a:r>
              <a:rPr lang="en" sz="1000"/>
              <a:t>Acupuncture and massage</a:t>
            </a:r>
            <a:endParaRPr sz="1000"/>
          </a:p>
          <a:p>
            <a:pPr indent="-292100" lvl="1" marL="914400" rtl="0">
              <a:lnSpc>
                <a:spcPct val="115000"/>
              </a:lnSpc>
              <a:spcBef>
                <a:spcPts val="0"/>
              </a:spcBef>
              <a:spcAft>
                <a:spcPts val="0"/>
              </a:spcAft>
              <a:buSzPts val="1000"/>
              <a:buChar char="○"/>
            </a:pPr>
            <a:r>
              <a:rPr lang="en" sz="1000"/>
              <a:t>Acupuncture is the ancient Chinese tradition of the inserting and manipulating needles into various points on the body to treat pathologic processes and relieve pain</a:t>
            </a:r>
            <a:endParaRPr sz="1000"/>
          </a:p>
          <a:p>
            <a:pPr indent="-292100" lvl="1" marL="914400" rtl="0">
              <a:lnSpc>
                <a:spcPct val="115000"/>
              </a:lnSpc>
              <a:spcBef>
                <a:spcPts val="0"/>
              </a:spcBef>
              <a:spcAft>
                <a:spcPts val="0"/>
              </a:spcAft>
              <a:buSzPts val="1000"/>
              <a:buChar char="○"/>
            </a:pPr>
            <a:r>
              <a:rPr lang="en" sz="1000"/>
              <a:t>The use of acupuncture and massage mainly aims to alleviate stress</a:t>
            </a:r>
            <a:endParaRPr sz="1000"/>
          </a:p>
          <a:p>
            <a:pPr indent="-292100" lvl="0" marL="457200" rtl="0">
              <a:lnSpc>
                <a:spcPct val="115000"/>
              </a:lnSpc>
              <a:spcBef>
                <a:spcPts val="0"/>
              </a:spcBef>
              <a:spcAft>
                <a:spcPts val="0"/>
              </a:spcAft>
              <a:buSzPts val="1000"/>
              <a:buChar char="●"/>
            </a:pPr>
            <a:r>
              <a:rPr lang="en" sz="1000"/>
              <a:t>Exercise</a:t>
            </a:r>
            <a:endParaRPr sz="1000"/>
          </a:p>
          <a:p>
            <a:pPr indent="-292100" lvl="1" marL="914400" rtl="0">
              <a:lnSpc>
                <a:spcPct val="115000"/>
              </a:lnSpc>
              <a:spcBef>
                <a:spcPts val="0"/>
              </a:spcBef>
              <a:spcAft>
                <a:spcPts val="0"/>
              </a:spcAft>
              <a:buSzPts val="1000"/>
              <a:buChar char="○"/>
            </a:pPr>
            <a:r>
              <a:rPr lang="en" sz="1000"/>
              <a:t>Due to the release of endorphins that occurs during exercise, it is thought that this could help alleviate symptoms of PPD </a:t>
            </a:r>
            <a:endParaRPr sz="1000"/>
          </a:p>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Char char="-"/>
            </a:pPr>
            <a:r>
              <a:rPr lang="en" u="sng">
                <a:solidFill>
                  <a:schemeClr val="hlink"/>
                </a:solidFill>
                <a:hlinkClick r:id="rId2"/>
              </a:rPr>
              <a:t>https://cmha.ca/documents/postpartum-depression</a:t>
            </a:r>
            <a:endParaRPr/>
          </a:p>
          <a:p>
            <a:pPr indent="-298450" lvl="0" marL="457200" rtl="0">
              <a:spcBef>
                <a:spcPts val="0"/>
              </a:spcBef>
              <a:spcAft>
                <a:spcPts val="0"/>
              </a:spcAft>
              <a:buSzPts val="1100"/>
              <a:buChar char="-"/>
            </a:pPr>
            <a:r>
              <a:rPr lang="en" u="sng">
                <a:solidFill>
                  <a:schemeClr val="hlink"/>
                </a:solidFill>
                <a:hlinkClick r:id="rId3"/>
              </a:rPr>
              <a:t>http://www.apa.org/pi/women/resources/reports/postpartum-depression.aspx</a:t>
            </a:r>
            <a:endParaRPr/>
          </a:p>
          <a:p>
            <a:pPr indent="-298450" lvl="0" marL="457200" rtl="0">
              <a:spcBef>
                <a:spcPts val="0"/>
              </a:spcBef>
              <a:spcAft>
                <a:spcPts val="0"/>
              </a:spcAft>
              <a:buSzPts val="1100"/>
              <a:buChar char="-"/>
            </a:pPr>
            <a:r>
              <a:rPr lang="en"/>
              <a:t>In conclusion, PPD is a difficult experience for everyone, including partners, friends, and family members. Most people expect the arrival of a child to be a happy and joyful time, and PPD can drastically change this. PPD is no one’s fault, but everyone plays a huge role in recovery.</a:t>
            </a:r>
            <a:endParaRPr/>
          </a:p>
          <a:p>
            <a:pPr indent="-298450" lvl="0" marL="457200" rtl="0">
              <a:spcBef>
                <a:spcPts val="0"/>
              </a:spcBef>
              <a:spcAft>
                <a:spcPts val="0"/>
              </a:spcAft>
              <a:buSzPts val="1100"/>
              <a:buChar char="-"/>
            </a:pPr>
            <a:r>
              <a:rPr lang="en"/>
              <a:t>If you have a loved one who is affected with PPD you can help by:</a:t>
            </a:r>
            <a:endParaRPr/>
          </a:p>
          <a:p>
            <a:pPr indent="-298450" lvl="1" marL="914400" rtl="0">
              <a:spcBef>
                <a:spcPts val="0"/>
              </a:spcBef>
              <a:spcAft>
                <a:spcPts val="0"/>
              </a:spcAft>
              <a:buSzPts val="1100"/>
              <a:buChar char="-"/>
            </a:pPr>
            <a:r>
              <a:rPr lang="en"/>
              <a:t>Having realistic expectations of your loved one’s day-to-day abilities and experiences</a:t>
            </a:r>
            <a:endParaRPr/>
          </a:p>
          <a:p>
            <a:pPr indent="-298450" lvl="1" marL="914400" rtl="0">
              <a:spcBef>
                <a:spcPts val="0"/>
              </a:spcBef>
              <a:spcAft>
                <a:spcPts val="0"/>
              </a:spcAft>
              <a:buSzPts val="1100"/>
              <a:buChar char="-"/>
            </a:pPr>
            <a:r>
              <a:rPr lang="en"/>
              <a:t>Offering help with daily responsibilities, chores, and child care (especially nighttime feedings) so that your loved one does not feel overwhelmed and has time to rest </a:t>
            </a:r>
            <a:endParaRPr/>
          </a:p>
          <a:p>
            <a:pPr indent="-298450" lvl="1" marL="914400" rtl="0">
              <a:spcBef>
                <a:spcPts val="0"/>
              </a:spcBef>
              <a:spcAft>
                <a:spcPts val="0"/>
              </a:spcAft>
              <a:buSzPts val="1100"/>
              <a:buChar char="-"/>
            </a:pPr>
            <a:r>
              <a:rPr lang="en"/>
              <a:t>Accompany your loved one to doctor’s appointments or support groups</a:t>
            </a:r>
            <a:endParaRPr/>
          </a:p>
          <a:p>
            <a:pPr indent="-298450" lvl="1" marL="914400" rtl="0">
              <a:spcBef>
                <a:spcPts val="0"/>
              </a:spcBef>
              <a:spcAft>
                <a:spcPts val="0"/>
              </a:spcAft>
              <a:buSzPts val="1100"/>
              <a:buChar char="-"/>
            </a:pPr>
            <a:r>
              <a:rPr lang="en"/>
              <a:t>Being supportive and encouraging of your loved one’s progress and letting them know you are there for them</a:t>
            </a:r>
            <a:endParaRPr/>
          </a:p>
          <a:p>
            <a:pPr indent="-298450" lvl="1" marL="914400" rtl="0">
              <a:spcBef>
                <a:spcPts val="0"/>
              </a:spcBef>
              <a:spcAft>
                <a:spcPts val="0"/>
              </a:spcAft>
              <a:buSzPts val="1100"/>
              <a:buChar char="-"/>
            </a:pPr>
            <a:r>
              <a:rPr lang="en"/>
              <a:t>Seek support for yourself if needed, in the form of support groups where you can meet individuals in similar situations who may be able to offer guidance and advice </a:t>
            </a:r>
            <a:endParaRPr/>
          </a:p>
          <a:p>
            <a:pPr indent="0" lvl="0" marL="45720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sz="800">
              <a:latin typeface="Roboto"/>
              <a:ea typeface="Roboto"/>
              <a:cs typeface="Roboto"/>
              <a:sym typeface="Roboto"/>
            </a:endParaRPr>
          </a:p>
          <a:p>
            <a:pPr indent="0" lvl="0" marL="0">
              <a:spcBef>
                <a:spcPts val="0"/>
              </a:spcBef>
              <a:spcAft>
                <a:spcPts val="0"/>
              </a:spcAft>
              <a:buNone/>
            </a:pPr>
            <a:r>
              <a:t/>
            </a:r>
            <a:endParaRPr sz="800">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On left</a:t>
            </a:r>
            <a:endParaRPr/>
          </a:p>
          <a:p>
            <a:pPr indent="-298450" lvl="0" marL="457200" rtl="0">
              <a:spcBef>
                <a:spcPts val="0"/>
              </a:spcBef>
              <a:spcAft>
                <a:spcPts val="0"/>
              </a:spcAft>
              <a:buSzPts val="1100"/>
              <a:buChar char="-"/>
            </a:pPr>
            <a:r>
              <a:rPr lang="en"/>
              <a:t>Some risk factors include a history of depression and also bipolar disorder during pregnancy or at any other time prior to pregnancy, PPD after previous pregnancy, family members who are depressed, health issues with baby and also trouble breastfeeding baby</a:t>
            </a:r>
            <a:endParaRPr/>
          </a:p>
          <a:p>
            <a:pPr indent="-304800" lvl="0" marL="457200" rtl="0">
              <a:lnSpc>
                <a:spcPct val="115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History of depression during pregnancy</a:t>
            </a:r>
            <a:endParaRPr sz="1200">
              <a:solidFill>
                <a:schemeClr val="dk2"/>
              </a:solidFill>
              <a:latin typeface="Roboto"/>
              <a:ea typeface="Roboto"/>
              <a:cs typeface="Roboto"/>
              <a:sym typeface="Roboto"/>
            </a:endParaRPr>
          </a:p>
          <a:p>
            <a:pPr indent="-304800" lvl="0" marL="457200" rtl="0">
              <a:lnSpc>
                <a:spcPct val="115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PPD after previous pregnancy</a:t>
            </a:r>
            <a:endParaRPr sz="1200">
              <a:solidFill>
                <a:schemeClr val="dk2"/>
              </a:solidFill>
              <a:latin typeface="Roboto"/>
              <a:ea typeface="Roboto"/>
              <a:cs typeface="Roboto"/>
              <a:sym typeface="Roboto"/>
            </a:endParaRPr>
          </a:p>
          <a:p>
            <a:pPr indent="-304800" lvl="0" marL="457200" rtl="0">
              <a:lnSpc>
                <a:spcPct val="115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Family members with depression or mood stability issues</a:t>
            </a:r>
            <a:endParaRPr sz="1200">
              <a:solidFill>
                <a:schemeClr val="dk2"/>
              </a:solidFill>
              <a:latin typeface="Roboto"/>
              <a:ea typeface="Roboto"/>
              <a:cs typeface="Roboto"/>
              <a:sym typeface="Roboto"/>
            </a:endParaRPr>
          </a:p>
          <a:p>
            <a:pPr indent="-304800" lvl="0" marL="457200" rtl="0">
              <a:lnSpc>
                <a:spcPct val="115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Health problems with baby</a:t>
            </a:r>
            <a:endParaRPr sz="1200"/>
          </a:p>
          <a:p>
            <a:pPr indent="0" lvl="0" marL="0" rtl="0">
              <a:spcBef>
                <a:spcPts val="1600"/>
              </a:spcBef>
              <a:spcAft>
                <a:spcPts val="0"/>
              </a:spcAft>
              <a:buNone/>
            </a:pPr>
            <a:r>
              <a:t/>
            </a:r>
            <a:endParaRPr/>
          </a:p>
          <a:p>
            <a:pPr indent="0" lvl="0" marL="0" rtl="0">
              <a:spcBef>
                <a:spcPts val="0"/>
              </a:spcBef>
              <a:spcAft>
                <a:spcPts val="0"/>
              </a:spcAft>
              <a:buNone/>
            </a:pPr>
            <a:r>
              <a:rPr lang="en"/>
              <a:t>On right</a:t>
            </a:r>
            <a:endParaRPr/>
          </a:p>
          <a:p>
            <a:pPr indent="-298450" lvl="0" marL="457200" rtl="0">
              <a:spcBef>
                <a:spcPts val="0"/>
              </a:spcBef>
              <a:spcAft>
                <a:spcPts val="0"/>
              </a:spcAft>
              <a:buSzPts val="1100"/>
              <a:buChar char="-"/>
            </a:pPr>
            <a:r>
              <a:rPr lang="en"/>
              <a:t>Stressful life events eg. complications with pregnancy, illness, job, problems with SO eg. abuse, unstable relationship, lack of support, unwanted pregnancy and then remaining 2 on slide (transpelvic vs vaginal - less likely with vaginal)</a:t>
            </a:r>
            <a:endParaRPr/>
          </a:p>
          <a:p>
            <a:pPr indent="-304800" lvl="0" marL="457200" rtl="0">
              <a:lnSpc>
                <a:spcPct val="115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Stressful life events</a:t>
            </a:r>
            <a:endParaRPr sz="1200">
              <a:solidFill>
                <a:schemeClr val="dk2"/>
              </a:solidFill>
              <a:latin typeface="Roboto"/>
              <a:ea typeface="Roboto"/>
              <a:cs typeface="Roboto"/>
              <a:sym typeface="Roboto"/>
            </a:endParaRPr>
          </a:p>
          <a:p>
            <a:pPr indent="-304800" lvl="0" marL="457200" rtl="0">
              <a:lnSpc>
                <a:spcPct val="115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Problems with significant other</a:t>
            </a:r>
            <a:endParaRPr sz="1200">
              <a:solidFill>
                <a:schemeClr val="dk2"/>
              </a:solidFill>
              <a:latin typeface="Roboto"/>
              <a:ea typeface="Roboto"/>
              <a:cs typeface="Roboto"/>
              <a:sym typeface="Roboto"/>
            </a:endParaRPr>
          </a:p>
          <a:p>
            <a:pPr indent="-304800" lvl="0" marL="457200" rtl="0">
              <a:lnSpc>
                <a:spcPct val="115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Pregnancy unplanned/unwanted</a:t>
            </a:r>
            <a:endParaRPr sz="1200">
              <a:solidFill>
                <a:schemeClr val="dk2"/>
              </a:solidFill>
              <a:latin typeface="Roboto"/>
              <a:ea typeface="Roboto"/>
              <a:cs typeface="Roboto"/>
              <a:sym typeface="Roboto"/>
            </a:endParaRPr>
          </a:p>
          <a:p>
            <a:pPr indent="-304800" lvl="0" marL="457200" rtl="0">
              <a:lnSpc>
                <a:spcPct val="115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Lower socioeconomic status</a:t>
            </a:r>
            <a:endParaRPr sz="1200">
              <a:solidFill>
                <a:schemeClr val="dk2"/>
              </a:solidFill>
              <a:latin typeface="Roboto"/>
              <a:ea typeface="Roboto"/>
              <a:cs typeface="Roboto"/>
              <a:sym typeface="Roboto"/>
            </a:endParaRPr>
          </a:p>
          <a:p>
            <a:pPr indent="-304800" lvl="0" marL="457200" rtl="0">
              <a:lnSpc>
                <a:spcPct val="115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Method of childbirth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a:t>In addition to the risk factors </a:t>
            </a:r>
            <a:r>
              <a:rPr lang="en"/>
              <a:t>previously</a:t>
            </a:r>
            <a:r>
              <a:rPr lang="en"/>
              <a:t> discussed, The Government of Canada reported the results from the Canadian Maternity Experiences Survey and found that 7.5% of women overall reported experiencing depressive symptoms during the </a:t>
            </a:r>
            <a:r>
              <a:rPr lang="en"/>
              <a:t>postpartum</a:t>
            </a:r>
            <a:r>
              <a:rPr lang="en"/>
              <a:t> period. Of these 7.5%, 15.4% of women </a:t>
            </a:r>
            <a:r>
              <a:rPr lang="en"/>
              <a:t>smoked in the last 3 months of pregnancy, 11.9% of women used alcohol at some point during pregnancy, 3.7% of women used drugs at anytime during pregnancy and 23.2% of women experienced physical/sexual abuse in the last 2 years. </a:t>
            </a:r>
            <a:endParaRPr/>
          </a:p>
          <a:p>
            <a:pPr indent="0" lvl="0" marL="0" rtl="0">
              <a:lnSpc>
                <a:spcPct val="115000"/>
              </a:lnSpc>
              <a:spcBef>
                <a:spcPts val="0"/>
              </a:spcBef>
              <a:spcAft>
                <a:spcPts val="0"/>
              </a:spcAft>
              <a:buNone/>
            </a:pPr>
            <a:r>
              <a:t/>
            </a:r>
            <a:endParaRPr/>
          </a:p>
          <a:p>
            <a:pPr indent="0" lvl="0" marL="0" rtl="0">
              <a:lnSpc>
                <a:spcPct val="115000"/>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Ultimately, </a:t>
            </a:r>
            <a:r>
              <a:rPr lang="en"/>
              <a:t>There is no single cause of depression and thus PPD. The approach clinicians take is the biopsychosocial model of depression → Physical (discuss slide), social, psychological and emotional (discuss slide) factors all play a role.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nSpc>
                <a:spcPct val="115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Recruited 45 sibling pairs with recurrent unipolar depression</a:t>
            </a:r>
            <a:endParaRPr sz="1200">
              <a:solidFill>
                <a:schemeClr val="dk2"/>
              </a:solidFill>
              <a:latin typeface="Roboto"/>
              <a:ea typeface="Roboto"/>
              <a:cs typeface="Roboto"/>
              <a:sym typeface="Roboto"/>
            </a:endParaRPr>
          </a:p>
          <a:p>
            <a:pPr indent="-304800" lvl="0" marL="457200" rtl="0">
              <a:lnSpc>
                <a:spcPct val="115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29% of women with a sister with PPD, experienced PPD after delivery</a:t>
            </a:r>
            <a:endParaRPr sz="1200">
              <a:solidFill>
                <a:schemeClr val="dk2"/>
              </a:solidFill>
              <a:latin typeface="Roboto"/>
              <a:ea typeface="Roboto"/>
              <a:cs typeface="Roboto"/>
              <a:sym typeface="Roboto"/>
            </a:endParaRPr>
          </a:p>
          <a:p>
            <a:pPr indent="-304800" lvl="0" marL="457200" rtl="0">
              <a:lnSpc>
                <a:spcPct val="115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Only 13% of women with no sister with PPD, experienced PPD after delivery</a:t>
            </a:r>
            <a:endParaRPr sz="1200"/>
          </a:p>
          <a:p>
            <a:pPr indent="0" lvl="0" marL="0">
              <a:spcBef>
                <a:spcPts val="1600"/>
              </a:spcBef>
              <a:spcAft>
                <a:spcPts val="0"/>
              </a:spcAft>
              <a:buNone/>
            </a:pPr>
            <a:r>
              <a:rPr lang="en"/>
              <a:t>Part of the </a:t>
            </a:r>
            <a:r>
              <a:rPr lang="en"/>
              <a:t>biopsychosocial</a:t>
            </a:r>
            <a:r>
              <a:rPr lang="en"/>
              <a:t> model includes genetic factors leading to PPD. Study done in england recruited 45 pairs of sisters. Several exclusion factors which controlled for adoption, alcohol induced depression and others. Explain two definitions of PPD on slide. 31 women had </a:t>
            </a:r>
            <a:r>
              <a:rPr lang="en"/>
              <a:t>narrowly</a:t>
            </a:r>
            <a:r>
              <a:rPr lang="en"/>
              <a:t> defined PPD and 59 did not. Of the 31, 9 sisters developed PPD (29% overall but 42% on first pregnancy) and of the 59, 8 developed PPD (13% overall but 15% on first pregnancy).</a:t>
            </a:r>
            <a:endParaRPr/>
          </a:p>
          <a:p>
            <a:pPr indent="0" lvl="0" marL="0">
              <a:spcBef>
                <a:spcPts val="0"/>
              </a:spcBef>
              <a:spcAft>
                <a:spcPts val="0"/>
              </a:spcAft>
              <a:buNone/>
            </a:pPr>
            <a:r>
              <a:t/>
            </a:r>
            <a:endParaRPr/>
          </a:p>
          <a:p>
            <a:pPr indent="0" lvl="0" marL="0" rtl="0">
              <a:lnSpc>
                <a:spcPct val="115000"/>
              </a:lnSpc>
              <a:spcBef>
                <a:spcPts val="0"/>
              </a:spcBef>
              <a:spcAft>
                <a:spcPts val="1600"/>
              </a:spcAft>
              <a:buNone/>
            </a:pPr>
            <a:r>
              <a:rPr lang="en"/>
              <a:t>Overall, significant effect of clustering within families was found if PPD onset occurred within 4 weeks of delivery and NOT broad.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Char char="-"/>
            </a:pPr>
            <a:r>
              <a:rPr lang="en"/>
              <a:t>Study involving 89 pregnant women who filled in two surveys during and after pregnancy and analyzed 5-HTT, MAO and COMT polymorphisms. Took blood samples and isolated DNA. Analysis was done using real time PCR. low activity MAO increased score, 5-HTT sl &amp; ll polymphorism increased score, COMT met/met increased score. What was most significant was combining COMT met/met polymorphism and MAO low active to achieve greatest increase.</a:t>
            </a:r>
            <a:endParaRPr/>
          </a:p>
          <a:p>
            <a:pPr indent="0" lvl="0" marL="0" rtl="0">
              <a:lnSpc>
                <a:spcPct val="115000"/>
              </a:lnSpc>
              <a:spcBef>
                <a:spcPts val="0"/>
              </a:spcBef>
              <a:spcAft>
                <a:spcPts val="0"/>
              </a:spcAft>
              <a:buNone/>
            </a:pPr>
            <a:r>
              <a:t/>
            </a:r>
            <a:endParaRPr/>
          </a:p>
          <a:p>
            <a:pPr indent="0" lvl="0" marL="0"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MAO and COMT regulate stress response and influences the onset of mood swings during normal, mild and stressful events such as those experienced postpartum. Shows support genetics contributing to environmental factors. </a:t>
            </a:r>
            <a:endParaRPr/>
          </a:p>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125" y="0"/>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Shape 11"/>
          <p:cNvSpPr txBox="1"/>
          <p:nvPr>
            <p:ph type="ctr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Shape 12"/>
          <p:cNvSpPr txBox="1"/>
          <p:nvPr>
            <p:ph idx="1" type="subTitle"/>
          </p:nvPr>
        </p:nvSpPr>
        <p:spPr>
          <a:xfrm>
            <a:off x="311700" y="1878560"/>
            <a:ext cx="4242600" cy="7383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Shape 55"/>
          <p:cNvSpPr txBox="1"/>
          <p:nvPr>
            <p:ph type="title"/>
          </p:nvPr>
        </p:nvSpPr>
        <p:spPr>
          <a:xfrm>
            <a:off x="311750" y="831175"/>
            <a:ext cx="5334900" cy="12447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p:txBody>
      </p:sp>
      <p:sp>
        <p:nvSpPr>
          <p:cNvPr id="56" name="Shape 56"/>
          <p:cNvSpPr txBox="1"/>
          <p:nvPr>
            <p:ph idx="1" type="body"/>
          </p:nvPr>
        </p:nvSpPr>
        <p:spPr>
          <a:xfrm>
            <a:off x="311700" y="2121425"/>
            <a:ext cx="5334900" cy="9426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Shape 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Shape 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Shape 15"/>
          <p:cNvSpPr/>
          <p:nvPr/>
        </p:nvSpPr>
        <p:spPr>
          <a:xfrm>
            <a:off x="0" y="48099"/>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4398100"/>
          </a:xfrm>
          <a:custGeom>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Shape 17"/>
          <p:cNvSpPr txBox="1"/>
          <p:nvPr>
            <p:ph type="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accent1"/>
                </a:solidFill>
              </a:defRPr>
            </a:lvl1pPr>
            <a:lvl2pPr lvl="1">
              <a:spcBef>
                <a:spcPts val="0"/>
              </a:spcBef>
              <a:buNone/>
              <a:defRPr>
                <a:solidFill>
                  <a:schemeClr val="accent1"/>
                </a:solidFill>
              </a:defRPr>
            </a:lvl2pPr>
            <a:lvl3pPr lvl="2">
              <a:spcBef>
                <a:spcPts val="0"/>
              </a:spcBef>
              <a:buNone/>
              <a:defRPr>
                <a:solidFill>
                  <a:schemeClr val="accent1"/>
                </a:solidFill>
              </a:defRPr>
            </a:lvl3pPr>
            <a:lvl4pPr lvl="3">
              <a:spcBef>
                <a:spcPts val="0"/>
              </a:spcBef>
              <a:buNone/>
              <a:defRPr>
                <a:solidFill>
                  <a:schemeClr val="accent1"/>
                </a:solidFill>
              </a:defRPr>
            </a:lvl4pPr>
            <a:lvl5pPr lvl="4">
              <a:spcBef>
                <a:spcPts val="0"/>
              </a:spcBef>
              <a:buNone/>
              <a:defRPr>
                <a:solidFill>
                  <a:schemeClr val="accent1"/>
                </a:solidFill>
              </a:defRPr>
            </a:lvl5pPr>
            <a:lvl6pPr lvl="5">
              <a:spcBef>
                <a:spcPts val="0"/>
              </a:spcBef>
              <a:buNone/>
              <a:defRPr>
                <a:solidFill>
                  <a:schemeClr val="accent1"/>
                </a:solidFill>
              </a:defRPr>
            </a:lvl6pPr>
            <a:lvl7pPr lvl="6">
              <a:spcBef>
                <a:spcPts val="0"/>
              </a:spcBef>
              <a:buNone/>
              <a:defRPr>
                <a:solidFill>
                  <a:schemeClr val="accent1"/>
                </a:solidFill>
              </a:defRPr>
            </a:lvl7pPr>
            <a:lvl8pPr lvl="7">
              <a:spcBef>
                <a:spcPts val="0"/>
              </a:spcBef>
              <a:buNone/>
              <a:defRPr>
                <a:solidFill>
                  <a:schemeClr val="accent1"/>
                </a:solidFill>
              </a:defRPr>
            </a:lvl8pPr>
            <a:lvl9pPr lvl="8">
              <a:spcBef>
                <a:spcPts val="0"/>
              </a:spcBef>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Shape 20"/>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0" y="44125"/>
            <a:ext cx="4313625" cy="4399375"/>
          </a:xfrm>
          <a:custGeom>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25" y="0"/>
            <a:ext cx="4316900" cy="4395600"/>
          </a:xfrm>
          <a:custGeom>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Shape 23"/>
          <p:cNvSpPr txBox="1"/>
          <p:nvPr>
            <p:ph type="title"/>
          </p:nvPr>
        </p:nvSpPr>
        <p:spPr>
          <a:xfrm>
            <a:off x="311725" y="500925"/>
            <a:ext cx="3706500" cy="25089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Shape 24"/>
          <p:cNvSpPr txBox="1"/>
          <p:nvPr>
            <p:ph idx="1" type="body"/>
          </p:nvPr>
        </p:nvSpPr>
        <p:spPr>
          <a:xfrm>
            <a:off x="4644675" y="500925"/>
            <a:ext cx="4166400" cy="4098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Shape 27"/>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Shape 29"/>
          <p:cNvSpPr txBox="1"/>
          <p:nvPr>
            <p:ph idx="1" type="body"/>
          </p:nvPr>
        </p:nvSpPr>
        <p:spPr>
          <a:xfrm>
            <a:off x="3117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Shape 30"/>
          <p:cNvSpPr txBox="1"/>
          <p:nvPr>
            <p:ph idx="2" type="body"/>
          </p:nvPr>
        </p:nvSpPr>
        <p:spPr>
          <a:xfrm>
            <a:off x="48324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Shape 33"/>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Shape 3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Shape 39"/>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Shape 42"/>
          <p:cNvSpPr txBox="1"/>
          <p:nvPr>
            <p:ph type="title"/>
          </p:nvPr>
        </p:nvSpPr>
        <p:spPr>
          <a:xfrm>
            <a:off x="311675" y="798600"/>
            <a:ext cx="6247800" cy="3546300"/>
          </a:xfrm>
          <a:prstGeom prst="rect">
            <a:avLst/>
          </a:prstGeom>
        </p:spPr>
        <p:txBody>
          <a:bodyPr anchorCtr="0" anchor="ctr"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accent1"/>
                </a:solidFill>
              </a:defRPr>
            </a:lvl1pPr>
            <a:lvl2pPr lvl="1">
              <a:spcBef>
                <a:spcPts val="0"/>
              </a:spcBef>
              <a:buNone/>
              <a:defRPr>
                <a:solidFill>
                  <a:schemeClr val="accent1"/>
                </a:solidFill>
              </a:defRPr>
            </a:lvl2pPr>
            <a:lvl3pPr lvl="2">
              <a:spcBef>
                <a:spcPts val="0"/>
              </a:spcBef>
              <a:buNone/>
              <a:defRPr>
                <a:solidFill>
                  <a:schemeClr val="accent1"/>
                </a:solidFill>
              </a:defRPr>
            </a:lvl3pPr>
            <a:lvl4pPr lvl="3">
              <a:spcBef>
                <a:spcPts val="0"/>
              </a:spcBef>
              <a:buNone/>
              <a:defRPr>
                <a:solidFill>
                  <a:schemeClr val="accent1"/>
                </a:solidFill>
              </a:defRPr>
            </a:lvl4pPr>
            <a:lvl5pPr lvl="4">
              <a:spcBef>
                <a:spcPts val="0"/>
              </a:spcBef>
              <a:buNone/>
              <a:defRPr>
                <a:solidFill>
                  <a:schemeClr val="accent1"/>
                </a:solidFill>
              </a:defRPr>
            </a:lvl5pPr>
            <a:lvl6pPr lvl="5">
              <a:spcBef>
                <a:spcPts val="0"/>
              </a:spcBef>
              <a:buNone/>
              <a:defRPr>
                <a:solidFill>
                  <a:schemeClr val="accent1"/>
                </a:solidFill>
              </a:defRPr>
            </a:lvl6pPr>
            <a:lvl7pPr lvl="6">
              <a:spcBef>
                <a:spcPts val="0"/>
              </a:spcBef>
              <a:buNone/>
              <a:defRPr>
                <a:solidFill>
                  <a:schemeClr val="accent1"/>
                </a:solidFill>
              </a:defRPr>
            </a:lvl7pPr>
            <a:lvl8pPr lvl="7">
              <a:spcBef>
                <a:spcPts val="0"/>
              </a:spcBef>
              <a:buNone/>
              <a:defRPr>
                <a:solidFill>
                  <a:schemeClr val="accent1"/>
                </a:solidFill>
              </a:defRPr>
            </a:lvl8pPr>
            <a:lvl9pPr lvl="8">
              <a:spcBef>
                <a:spcPts val="0"/>
              </a:spcBef>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Shape 45"/>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Shape 46"/>
          <p:cNvSpPr txBox="1"/>
          <p:nvPr>
            <p:ph type="title"/>
          </p:nvPr>
        </p:nvSpPr>
        <p:spPr>
          <a:xfrm>
            <a:off x="311300" y="500925"/>
            <a:ext cx="3704400" cy="2049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Shape 47"/>
          <p:cNvSpPr txBox="1"/>
          <p:nvPr>
            <p:ph idx="1" type="subTitle"/>
          </p:nvPr>
        </p:nvSpPr>
        <p:spPr>
          <a:xfrm>
            <a:off x="304800" y="2626725"/>
            <a:ext cx="3704400" cy="9267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Shape 48"/>
          <p:cNvSpPr txBox="1"/>
          <p:nvPr>
            <p:ph idx="2" type="body"/>
          </p:nvPr>
        </p:nvSpPr>
        <p:spPr>
          <a:xfrm>
            <a:off x="4879025" y="500925"/>
            <a:ext cx="3954000" cy="4111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Shape 51"/>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Shape 52"/>
          <p:cNvSpPr txBox="1"/>
          <p:nvPr>
            <p:ph idx="1" type="body"/>
          </p:nvPr>
        </p:nvSpPr>
        <p:spPr>
          <a:xfrm>
            <a:off x="311700" y="4521400"/>
            <a:ext cx="7979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Shape 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latin typeface="Roboto"/>
                <a:ea typeface="Roboto"/>
                <a:cs typeface="Roboto"/>
                <a:sym typeface="Roboto"/>
              </a:defRPr>
            </a:lvl1pPr>
            <a:lvl2pPr lvl="1" algn="r">
              <a:spcBef>
                <a:spcPts val="0"/>
              </a:spcBef>
              <a:buNone/>
              <a:defRPr sz="1000">
                <a:solidFill>
                  <a:schemeClr val="dk2"/>
                </a:solidFill>
                <a:latin typeface="Roboto"/>
                <a:ea typeface="Roboto"/>
                <a:cs typeface="Roboto"/>
                <a:sym typeface="Roboto"/>
              </a:defRPr>
            </a:lvl2pPr>
            <a:lvl3pPr lvl="2" algn="r">
              <a:spcBef>
                <a:spcPts val="0"/>
              </a:spcBef>
              <a:buNone/>
              <a:defRPr sz="1000">
                <a:solidFill>
                  <a:schemeClr val="dk2"/>
                </a:solidFill>
                <a:latin typeface="Roboto"/>
                <a:ea typeface="Roboto"/>
                <a:cs typeface="Roboto"/>
                <a:sym typeface="Roboto"/>
              </a:defRPr>
            </a:lvl3pPr>
            <a:lvl4pPr lvl="3" algn="r">
              <a:spcBef>
                <a:spcPts val="0"/>
              </a:spcBef>
              <a:buNone/>
              <a:defRPr sz="1000">
                <a:solidFill>
                  <a:schemeClr val="dk2"/>
                </a:solidFill>
                <a:latin typeface="Roboto"/>
                <a:ea typeface="Roboto"/>
                <a:cs typeface="Roboto"/>
                <a:sym typeface="Roboto"/>
              </a:defRPr>
            </a:lvl4pPr>
            <a:lvl5pPr lvl="4" algn="r">
              <a:spcBef>
                <a:spcPts val="0"/>
              </a:spcBef>
              <a:buNone/>
              <a:defRPr sz="1000">
                <a:solidFill>
                  <a:schemeClr val="dk2"/>
                </a:solidFill>
                <a:latin typeface="Roboto"/>
                <a:ea typeface="Roboto"/>
                <a:cs typeface="Roboto"/>
                <a:sym typeface="Roboto"/>
              </a:defRPr>
            </a:lvl5pPr>
            <a:lvl6pPr lvl="5" algn="r">
              <a:spcBef>
                <a:spcPts val="0"/>
              </a:spcBef>
              <a:buNone/>
              <a:defRPr sz="1000">
                <a:solidFill>
                  <a:schemeClr val="dk2"/>
                </a:solidFill>
                <a:latin typeface="Roboto"/>
                <a:ea typeface="Roboto"/>
                <a:cs typeface="Roboto"/>
                <a:sym typeface="Roboto"/>
              </a:defRPr>
            </a:lvl6pPr>
            <a:lvl7pPr lvl="6" algn="r">
              <a:spcBef>
                <a:spcPts val="0"/>
              </a:spcBef>
              <a:buNone/>
              <a:defRPr sz="1000">
                <a:solidFill>
                  <a:schemeClr val="dk2"/>
                </a:solidFill>
                <a:latin typeface="Roboto"/>
                <a:ea typeface="Roboto"/>
                <a:cs typeface="Roboto"/>
                <a:sym typeface="Roboto"/>
              </a:defRPr>
            </a:lvl7pPr>
            <a:lvl8pPr lvl="7" algn="r">
              <a:spcBef>
                <a:spcPts val="0"/>
              </a:spcBef>
              <a:buNone/>
              <a:defRPr sz="1000">
                <a:solidFill>
                  <a:schemeClr val="dk2"/>
                </a:solidFill>
                <a:latin typeface="Roboto"/>
                <a:ea typeface="Roboto"/>
                <a:cs typeface="Roboto"/>
                <a:sym typeface="Roboto"/>
              </a:defRPr>
            </a:lvl8pPr>
            <a:lvl9pPr lvl="8" algn="r">
              <a:spcBef>
                <a:spcPts val="0"/>
              </a:spcBef>
              <a:buNone/>
              <a:defRPr sz="1000">
                <a:solidFill>
                  <a:schemeClr val="dk2"/>
                </a:solidFill>
                <a:latin typeface="Roboto"/>
                <a:ea typeface="Roboto"/>
                <a:cs typeface="Roboto"/>
                <a:sym typeface="Robo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www.apa.org/pi/women/resources/reports/postpartum-depression.aspx" TargetMode="External"/><Relationship Id="rId4" Type="http://schemas.openxmlformats.org/officeDocument/2006/relationships/hyperlink" Target="https://doi.org/10.1176/appi.ajp.157.6.924" TargetMode="External"/><Relationship Id="rId5" Type="http://schemas.openxmlformats.org/officeDocument/2006/relationships/hyperlink" Target="http://casereports.alliedacademies.com/events-list/case-reports-on-pharmacology" TargetMode="External"/><Relationship Id="rId6" Type="http://schemas.openxmlformats.org/officeDocument/2006/relationships/hyperlink" Target="https://www.cdc.gov/prams/questionnaire.htm" TargetMode="External"/><Relationship Id="rId7" Type="http://schemas.openxmlformats.org/officeDocument/2006/relationships/hyperlink" Target="https://doi.org/10.2147/IJWH.S6938" TargetMode="External"/><Relationship Id="rId8" Type="http://schemas.openxmlformats.org/officeDocument/2006/relationships/hyperlink" Target="http://dx.doi.org/10.15585/mmwr.mm6606a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www.mayoclinic.org/tests-procedures/light-therapy/about/pac-20384604" TargetMode="External"/><Relationship Id="rId4" Type="http://schemas.openxmlformats.org/officeDocument/2006/relationships/hyperlink" Target="https://www.mayoclinic.org/tests-procedures/light-therapy/about/pac-20384604" TargetMode="External"/><Relationship Id="rId5" Type="http://schemas.openxmlformats.org/officeDocument/2006/relationships/hyperlink" Target="http://www.mayoclinic.org/diseases-conditions/endometrial-cancer/symptoms-causes/syc-20352461" TargetMode="External"/><Relationship Id="rId6" Type="http://schemas.openxmlformats.org/officeDocument/2006/relationships/hyperlink" Target="https://doi.org/10.1097/GRF.0b013e3181b5a395" TargetMode="External"/><Relationship Id="rId7" Type="http://schemas.openxmlformats.org/officeDocument/2006/relationships/hyperlink" Target="https://www.ai-therapy.com/blog/tag/psychotherapy/" TargetMode="External"/><Relationship Id="rId8" Type="http://schemas.openxmlformats.org/officeDocument/2006/relationships/hyperlink" Target="https://archive.nytimes.com/www.nytimes.com/imagepages/2007/08/01/health/adam/17087Abnormalmenstrualperiod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Shape 64"/>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Postpartum Depression</a:t>
            </a:r>
            <a:endParaRPr/>
          </a:p>
        </p:txBody>
      </p:sp>
      <p:sp>
        <p:nvSpPr>
          <p:cNvPr id="65" name="Shape 65"/>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Group 3: </a:t>
            </a:r>
            <a:r>
              <a:rPr lang="en"/>
              <a:t>Angelica Dimita, Franklin Duru, Gabrielle Retta, Selina Casalino, CJ Lindo</a:t>
            </a:r>
            <a:endParaRPr/>
          </a:p>
          <a:p>
            <a:pPr indent="0" lvl="0" marL="0">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Levels of Postpartum Depression</a:t>
            </a:r>
            <a:endParaRPr/>
          </a:p>
        </p:txBody>
      </p:sp>
      <p:pic>
        <p:nvPicPr>
          <p:cNvPr id="142" name="Shape 142"/>
          <p:cNvPicPr preferRelativeResize="0"/>
          <p:nvPr/>
        </p:nvPicPr>
        <p:blipFill>
          <a:blip r:embed="rId3">
            <a:alphaModFix/>
          </a:blip>
          <a:stretch>
            <a:fillRect/>
          </a:stretch>
        </p:blipFill>
        <p:spPr>
          <a:xfrm>
            <a:off x="1563800" y="1320075"/>
            <a:ext cx="6016425" cy="3640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Prevention Strategies and Interventions</a:t>
            </a:r>
            <a:endParaRPr/>
          </a:p>
        </p:txBody>
      </p:sp>
      <p:sp>
        <p:nvSpPr>
          <p:cNvPr id="148" name="Shape 148"/>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Clr>
                <a:schemeClr val="dk2"/>
              </a:buClr>
              <a:buSzPts val="1600"/>
              <a:buFont typeface="Roboto"/>
              <a:buChar char="●"/>
            </a:pPr>
            <a:r>
              <a:rPr lang="en" sz="1600"/>
              <a:t>Psychosocial and Psychological Interventions</a:t>
            </a:r>
            <a:endParaRPr sz="1600"/>
          </a:p>
          <a:p>
            <a:pPr indent="-330200" lvl="1" marL="914400" rtl="0">
              <a:spcBef>
                <a:spcPts val="0"/>
              </a:spcBef>
              <a:spcAft>
                <a:spcPts val="0"/>
              </a:spcAft>
              <a:buClr>
                <a:schemeClr val="dk2"/>
              </a:buClr>
              <a:buSzPts val="1600"/>
              <a:buFont typeface="Roboto"/>
              <a:buChar char="○"/>
            </a:pPr>
            <a:r>
              <a:rPr lang="en" sz="1600"/>
              <a:t>Postnatal Psychological Debriefing</a:t>
            </a:r>
            <a:endParaRPr sz="1600"/>
          </a:p>
          <a:p>
            <a:pPr indent="-330200" lvl="2" marL="1371600" rtl="0">
              <a:spcBef>
                <a:spcPts val="0"/>
              </a:spcBef>
              <a:spcAft>
                <a:spcPts val="0"/>
              </a:spcAft>
              <a:buClr>
                <a:srgbClr val="000000"/>
              </a:buClr>
              <a:buSzPts val="1600"/>
              <a:buFont typeface="Arial"/>
              <a:buChar char="■"/>
            </a:pPr>
            <a:r>
              <a:rPr lang="en" sz="1600"/>
              <a:t>Traumatic events</a:t>
            </a:r>
            <a:endParaRPr sz="1600"/>
          </a:p>
          <a:p>
            <a:pPr indent="-330200" lvl="1" marL="914400" rtl="0">
              <a:spcBef>
                <a:spcPts val="0"/>
              </a:spcBef>
              <a:spcAft>
                <a:spcPts val="0"/>
              </a:spcAft>
              <a:buClr>
                <a:schemeClr val="dk2"/>
              </a:buClr>
              <a:buSzPts val="1600"/>
              <a:buFont typeface="Roboto"/>
              <a:buChar char="○"/>
            </a:pPr>
            <a:r>
              <a:rPr lang="en" sz="1600"/>
              <a:t>Interpersonal psychotherapy   </a:t>
            </a:r>
            <a:endParaRPr sz="1600"/>
          </a:p>
          <a:p>
            <a:pPr indent="-330200" lvl="2" marL="1371600" rtl="0">
              <a:spcBef>
                <a:spcPts val="0"/>
              </a:spcBef>
              <a:spcAft>
                <a:spcPts val="0"/>
              </a:spcAft>
              <a:buClr>
                <a:schemeClr val="dk2"/>
              </a:buClr>
              <a:buSzPts val="1600"/>
              <a:buFont typeface="Roboto"/>
              <a:buChar char="■"/>
            </a:pPr>
            <a:r>
              <a:rPr lang="en" sz="1600"/>
              <a:t>ROSE Program</a:t>
            </a:r>
            <a:endParaRPr sz="1600"/>
          </a:p>
          <a:p>
            <a:pPr indent="-330200" lvl="1" marL="914400" marR="0" rtl="0" algn="l">
              <a:lnSpc>
                <a:spcPct val="115000"/>
              </a:lnSpc>
              <a:spcBef>
                <a:spcPts val="0"/>
              </a:spcBef>
              <a:spcAft>
                <a:spcPts val="0"/>
              </a:spcAft>
              <a:buClr>
                <a:schemeClr val="dk2"/>
              </a:buClr>
              <a:buSzPts val="1600"/>
              <a:buFont typeface="Roboto"/>
              <a:buChar char="○"/>
            </a:pPr>
            <a:r>
              <a:rPr lang="en" sz="1600"/>
              <a:t>Educational Programmes</a:t>
            </a:r>
            <a:endParaRPr sz="1600"/>
          </a:p>
          <a:p>
            <a:pPr indent="-330200" lvl="2" marL="1371600" rtl="0">
              <a:spcBef>
                <a:spcPts val="0"/>
              </a:spcBef>
              <a:spcAft>
                <a:spcPts val="0"/>
              </a:spcAft>
              <a:buClr>
                <a:schemeClr val="dk2"/>
              </a:buClr>
              <a:buSzPts val="1600"/>
              <a:buFont typeface="Roboto"/>
              <a:buChar char="■"/>
            </a:pPr>
            <a:r>
              <a:rPr lang="en" sz="1600"/>
              <a:t>Parenthood classes</a:t>
            </a:r>
            <a:endParaRPr sz="1600"/>
          </a:p>
          <a:p>
            <a:pPr indent="0" lvl="0" marL="0" rtl="0">
              <a:spcBef>
                <a:spcPts val="0"/>
              </a:spcBef>
              <a:spcAft>
                <a:spcPts val="0"/>
              </a:spcAft>
              <a:buNone/>
            </a:pPr>
            <a:r>
              <a:t/>
            </a:r>
            <a:endParaRPr sz="1600"/>
          </a:p>
          <a:p>
            <a:pPr indent="0" lvl="0" marL="914400" rtl="0">
              <a:spcBef>
                <a:spcPts val="0"/>
              </a:spcBef>
              <a:spcAft>
                <a:spcPts val="0"/>
              </a:spcAft>
              <a:buNone/>
            </a:pPr>
            <a:r>
              <a:t/>
            </a:r>
            <a:endParaRPr sz="1600">
              <a:solidFill>
                <a:srgbClr val="000000"/>
              </a:solidFill>
            </a:endParaRPr>
          </a:p>
          <a:p>
            <a:pPr indent="0" lvl="0" marL="0">
              <a:spcBef>
                <a:spcPts val="0"/>
              </a:spcBef>
              <a:spcAft>
                <a:spcPts val="1600"/>
              </a:spcAft>
              <a:buNone/>
            </a:pPr>
            <a:r>
              <a:t/>
            </a:r>
            <a:endParaRPr sz="1600"/>
          </a:p>
        </p:txBody>
      </p:sp>
      <p:sp>
        <p:nvSpPr>
          <p:cNvPr id="149" name="Shape 149"/>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Pharmacological and Biological Interventions</a:t>
            </a:r>
            <a:endParaRPr sz="1600"/>
          </a:p>
          <a:p>
            <a:pPr indent="-330200" lvl="1" marL="914400" rtl="0">
              <a:spcBef>
                <a:spcPts val="0"/>
              </a:spcBef>
              <a:spcAft>
                <a:spcPts val="0"/>
              </a:spcAft>
              <a:buSzPts val="1600"/>
              <a:buChar char="○"/>
            </a:pPr>
            <a:r>
              <a:rPr lang="en" sz="1600"/>
              <a:t>Estrogen</a:t>
            </a:r>
            <a:endParaRPr sz="1600"/>
          </a:p>
          <a:p>
            <a:pPr indent="-330200" lvl="1" marL="914400" rtl="0">
              <a:spcBef>
                <a:spcPts val="0"/>
              </a:spcBef>
              <a:spcAft>
                <a:spcPts val="0"/>
              </a:spcAft>
              <a:buSzPts val="1600"/>
              <a:buChar char="○"/>
            </a:pPr>
            <a:r>
              <a:rPr lang="en" sz="1600"/>
              <a:t>Calcium</a:t>
            </a:r>
            <a:endParaRPr sz="1600"/>
          </a:p>
          <a:p>
            <a:pPr indent="-330200" lvl="1" marL="914400">
              <a:spcBef>
                <a:spcPts val="0"/>
              </a:spcBef>
              <a:spcAft>
                <a:spcPts val="0"/>
              </a:spcAft>
              <a:buSzPts val="1600"/>
              <a:buChar char="○"/>
            </a:pPr>
            <a:r>
              <a:rPr lang="en" sz="1600"/>
              <a:t>Selenium</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Prevalence of PPD</a:t>
            </a:r>
            <a:endParaRPr/>
          </a:p>
        </p:txBody>
      </p:sp>
      <p:pic>
        <p:nvPicPr>
          <p:cNvPr id="155" name="Shape 155"/>
          <p:cNvPicPr preferRelativeResize="0"/>
          <p:nvPr/>
        </p:nvPicPr>
        <p:blipFill>
          <a:blip r:embed="rId3">
            <a:alphaModFix/>
          </a:blip>
          <a:stretch>
            <a:fillRect/>
          </a:stretch>
        </p:blipFill>
        <p:spPr>
          <a:xfrm>
            <a:off x="1203738" y="1355125"/>
            <a:ext cx="6736564" cy="3714075"/>
          </a:xfrm>
          <a:prstGeom prst="rect">
            <a:avLst/>
          </a:prstGeom>
          <a:noFill/>
          <a:ln>
            <a:noFill/>
          </a:ln>
        </p:spPr>
      </p:pic>
      <p:sp>
        <p:nvSpPr>
          <p:cNvPr id="156" name="Shape 156"/>
          <p:cNvSpPr/>
          <p:nvPr/>
        </p:nvSpPr>
        <p:spPr>
          <a:xfrm>
            <a:off x="1679100" y="1764100"/>
            <a:ext cx="1923600" cy="988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txBox="1"/>
          <p:nvPr/>
        </p:nvSpPr>
        <p:spPr>
          <a:xfrm>
            <a:off x="311725" y="3793875"/>
            <a:ext cx="1923600" cy="10734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1000"/>
              </a:spcBef>
              <a:spcAft>
                <a:spcPts val="0"/>
              </a:spcAft>
              <a:buNone/>
            </a:pPr>
            <a:r>
              <a:rPr b="1" lang="en" sz="1800">
                <a:solidFill>
                  <a:schemeClr val="lt1"/>
                </a:solidFill>
                <a:latin typeface="Roboto"/>
                <a:ea typeface="Roboto"/>
                <a:cs typeface="Roboto"/>
                <a:sym typeface="Roboto"/>
              </a:rPr>
              <a:t>17.15%</a:t>
            </a:r>
            <a:r>
              <a:rPr lang="en">
                <a:solidFill>
                  <a:schemeClr val="lt1"/>
                </a:solidFill>
                <a:latin typeface="Roboto"/>
                <a:ea typeface="Roboto"/>
                <a:cs typeface="Roboto"/>
                <a:sym typeface="Roboto"/>
              </a:rPr>
              <a:t> of  Canadian women</a:t>
            </a:r>
            <a:endParaRPr>
              <a:solidFill>
                <a:schemeClr val="lt1"/>
              </a:solidFill>
              <a:latin typeface="Roboto"/>
              <a:ea typeface="Roboto"/>
              <a:cs typeface="Roboto"/>
              <a:sym typeface="Roboto"/>
            </a:endParaRPr>
          </a:p>
          <a:p>
            <a:pPr indent="0" lvl="0" marL="0">
              <a:spcBef>
                <a:spcPts val="1000"/>
              </a:spcBef>
              <a:spcAft>
                <a:spcPts val="1000"/>
              </a:spcAft>
              <a:buNone/>
            </a:pPr>
            <a:r>
              <a:rPr lang="en" sz="1300">
                <a:solidFill>
                  <a:schemeClr val="lt1"/>
                </a:solidFill>
                <a:latin typeface="Roboto"/>
                <a:ea typeface="Roboto"/>
                <a:cs typeface="Roboto"/>
                <a:sym typeface="Roboto"/>
              </a:rPr>
              <a:t>(Lanes A et al., 2011; n= 6,421)</a:t>
            </a:r>
            <a:endParaRPr sz="1300">
              <a:solidFill>
                <a:schemeClr val="lt1"/>
              </a:solidFill>
              <a:latin typeface="Roboto"/>
              <a:ea typeface="Roboto"/>
              <a:cs typeface="Roboto"/>
              <a:sym typeface="Roboto"/>
            </a:endParaRPr>
          </a:p>
        </p:txBody>
      </p:sp>
      <p:sp>
        <p:nvSpPr>
          <p:cNvPr id="158" name="Shape 158"/>
          <p:cNvSpPr/>
          <p:nvPr/>
        </p:nvSpPr>
        <p:spPr>
          <a:xfrm>
            <a:off x="1679100" y="2458475"/>
            <a:ext cx="1923600" cy="988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 name="Shape 159"/>
          <p:cNvSpPr txBox="1"/>
          <p:nvPr/>
        </p:nvSpPr>
        <p:spPr>
          <a:xfrm>
            <a:off x="311725" y="3793863"/>
            <a:ext cx="1923600" cy="1073400"/>
          </a:xfrm>
          <a:prstGeom prst="rect">
            <a:avLst/>
          </a:prstGeom>
          <a:solidFill>
            <a:schemeClr val="dk2"/>
          </a:solidFill>
          <a:ln>
            <a:noFill/>
          </a:ln>
        </p:spPr>
        <p:txBody>
          <a:bodyPr anchorCtr="0" anchor="ctr" bIns="91425" lIns="91425" spcFirstLastPara="1" rIns="91425" wrap="square" tIns="91425">
            <a:noAutofit/>
          </a:bodyPr>
          <a:lstStyle/>
          <a:p>
            <a:pPr indent="0" lvl="0" marL="0" rtl="0">
              <a:spcBef>
                <a:spcPts val="1000"/>
              </a:spcBef>
              <a:spcAft>
                <a:spcPts val="0"/>
              </a:spcAft>
              <a:buNone/>
            </a:pPr>
            <a:r>
              <a:rPr b="1" lang="en" sz="1800">
                <a:solidFill>
                  <a:schemeClr val="lt1"/>
                </a:solidFill>
                <a:latin typeface="Roboto"/>
                <a:ea typeface="Roboto"/>
                <a:cs typeface="Roboto"/>
                <a:sym typeface="Roboto"/>
              </a:rPr>
              <a:t>11.5%</a:t>
            </a:r>
            <a:r>
              <a:rPr lang="en">
                <a:solidFill>
                  <a:schemeClr val="lt1"/>
                </a:solidFill>
                <a:latin typeface="Roboto"/>
                <a:ea typeface="Roboto"/>
                <a:cs typeface="Roboto"/>
                <a:sym typeface="Roboto"/>
              </a:rPr>
              <a:t> of  US women</a:t>
            </a:r>
            <a:endParaRPr>
              <a:solidFill>
                <a:schemeClr val="lt1"/>
              </a:solidFill>
              <a:latin typeface="Roboto"/>
              <a:ea typeface="Roboto"/>
              <a:cs typeface="Roboto"/>
              <a:sym typeface="Roboto"/>
            </a:endParaRPr>
          </a:p>
          <a:p>
            <a:pPr indent="0" lvl="0" marL="0" rtl="0">
              <a:spcBef>
                <a:spcPts val="1000"/>
              </a:spcBef>
              <a:spcAft>
                <a:spcPts val="1000"/>
              </a:spcAft>
              <a:buNone/>
            </a:pPr>
            <a:r>
              <a:rPr lang="en" sz="1300">
                <a:solidFill>
                  <a:schemeClr val="lt1"/>
                </a:solidFill>
                <a:latin typeface="Roboto"/>
                <a:ea typeface="Roboto"/>
                <a:cs typeface="Roboto"/>
                <a:sym typeface="Roboto"/>
              </a:rPr>
              <a:t>(Ko JY et al., 2017; 27 states in 2012)</a:t>
            </a:r>
            <a:endParaRPr sz="1300">
              <a:solidFill>
                <a:schemeClr val="lt1"/>
              </a:solidFill>
              <a:latin typeface="Roboto"/>
              <a:ea typeface="Roboto"/>
              <a:cs typeface="Roboto"/>
              <a:sym typeface="Roboto"/>
            </a:endParaRPr>
          </a:p>
        </p:txBody>
      </p:sp>
      <p:sp>
        <p:nvSpPr>
          <p:cNvPr id="160" name="Shape 160"/>
          <p:cNvSpPr/>
          <p:nvPr/>
        </p:nvSpPr>
        <p:spPr>
          <a:xfrm>
            <a:off x="4296975" y="1764100"/>
            <a:ext cx="910200" cy="623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txBox="1"/>
          <p:nvPr/>
        </p:nvSpPr>
        <p:spPr>
          <a:xfrm>
            <a:off x="311725" y="3793875"/>
            <a:ext cx="1923600" cy="1073400"/>
          </a:xfrm>
          <a:prstGeom prst="rect">
            <a:avLst/>
          </a:prstGeom>
          <a:solidFill>
            <a:schemeClr val="dk2"/>
          </a:solidFill>
          <a:ln>
            <a:noFill/>
          </a:ln>
        </p:spPr>
        <p:txBody>
          <a:bodyPr anchorCtr="0" anchor="ctr" bIns="91425" lIns="91425" spcFirstLastPara="1" rIns="91425" wrap="square" tIns="91425">
            <a:noAutofit/>
          </a:bodyPr>
          <a:lstStyle/>
          <a:p>
            <a:pPr indent="0" lvl="0" marL="0" rtl="0">
              <a:spcBef>
                <a:spcPts val="1000"/>
              </a:spcBef>
              <a:spcAft>
                <a:spcPts val="0"/>
              </a:spcAft>
              <a:buNone/>
            </a:pPr>
            <a:r>
              <a:rPr b="1" lang="en" sz="1800">
                <a:solidFill>
                  <a:schemeClr val="lt1"/>
                </a:solidFill>
                <a:latin typeface="Roboto"/>
                <a:ea typeface="Roboto"/>
                <a:cs typeface="Roboto"/>
                <a:sym typeface="Roboto"/>
              </a:rPr>
              <a:t>6.3</a:t>
            </a:r>
            <a:r>
              <a:rPr b="1" lang="en" sz="1800">
                <a:solidFill>
                  <a:schemeClr val="lt1"/>
                </a:solidFill>
                <a:latin typeface="Roboto"/>
                <a:ea typeface="Roboto"/>
                <a:cs typeface="Roboto"/>
                <a:sym typeface="Roboto"/>
              </a:rPr>
              <a:t>%</a:t>
            </a:r>
            <a:r>
              <a:rPr lang="en">
                <a:solidFill>
                  <a:schemeClr val="lt1"/>
                </a:solidFill>
                <a:latin typeface="Roboto"/>
                <a:ea typeface="Roboto"/>
                <a:cs typeface="Roboto"/>
                <a:sym typeface="Roboto"/>
              </a:rPr>
              <a:t> of Swedish men</a:t>
            </a:r>
            <a:endParaRPr>
              <a:solidFill>
                <a:schemeClr val="lt1"/>
              </a:solidFill>
              <a:latin typeface="Roboto"/>
              <a:ea typeface="Roboto"/>
              <a:cs typeface="Roboto"/>
              <a:sym typeface="Roboto"/>
            </a:endParaRPr>
          </a:p>
          <a:p>
            <a:pPr indent="0" lvl="0" marL="0" rtl="0">
              <a:spcBef>
                <a:spcPts val="1000"/>
              </a:spcBef>
              <a:spcAft>
                <a:spcPts val="1000"/>
              </a:spcAft>
              <a:buNone/>
            </a:pPr>
            <a:r>
              <a:rPr lang="en" sz="1300">
                <a:solidFill>
                  <a:schemeClr val="lt1"/>
                </a:solidFill>
                <a:latin typeface="Roboto"/>
                <a:ea typeface="Roboto"/>
                <a:cs typeface="Roboto"/>
                <a:sym typeface="Roboto"/>
              </a:rPr>
              <a:t>(Massoudi P et al., 2016; n=885)</a:t>
            </a:r>
            <a:endParaRPr sz="1300">
              <a:solidFill>
                <a:schemeClr val="lt1"/>
              </a:solidFill>
              <a:latin typeface="Roboto"/>
              <a:ea typeface="Roboto"/>
              <a:cs typeface="Roboto"/>
              <a:sym typeface="Roboto"/>
            </a:endParaRPr>
          </a:p>
        </p:txBody>
      </p:sp>
      <p:sp>
        <p:nvSpPr>
          <p:cNvPr id="162" name="Shape 162"/>
          <p:cNvSpPr/>
          <p:nvPr/>
        </p:nvSpPr>
        <p:spPr>
          <a:xfrm>
            <a:off x="6341000" y="2458475"/>
            <a:ext cx="910200" cy="623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 name="Shape 163"/>
          <p:cNvSpPr txBox="1"/>
          <p:nvPr/>
        </p:nvSpPr>
        <p:spPr>
          <a:xfrm>
            <a:off x="311725" y="3714227"/>
            <a:ext cx="1923600" cy="1232700"/>
          </a:xfrm>
          <a:prstGeom prst="rect">
            <a:avLst/>
          </a:prstGeom>
          <a:solidFill>
            <a:schemeClr val="dk2"/>
          </a:solidFill>
          <a:ln>
            <a:noFill/>
          </a:ln>
        </p:spPr>
        <p:txBody>
          <a:bodyPr anchorCtr="0" anchor="ctr" bIns="91425" lIns="91425" spcFirstLastPara="1" rIns="91425" wrap="square" tIns="91425">
            <a:noAutofit/>
          </a:bodyPr>
          <a:lstStyle/>
          <a:p>
            <a:pPr indent="0" lvl="0" marL="0" rtl="0">
              <a:spcBef>
                <a:spcPts val="1000"/>
              </a:spcBef>
              <a:spcAft>
                <a:spcPts val="0"/>
              </a:spcAft>
              <a:buNone/>
            </a:pPr>
            <a:r>
              <a:rPr b="1" lang="en" sz="1800">
                <a:solidFill>
                  <a:schemeClr val="lt1"/>
                </a:solidFill>
                <a:latin typeface="Roboto"/>
                <a:ea typeface="Roboto"/>
                <a:cs typeface="Roboto"/>
                <a:sym typeface="Roboto"/>
              </a:rPr>
              <a:t>17</a:t>
            </a:r>
            <a:r>
              <a:rPr b="1" lang="en" sz="1800">
                <a:solidFill>
                  <a:schemeClr val="lt1"/>
                </a:solidFill>
                <a:latin typeface="Roboto"/>
                <a:ea typeface="Roboto"/>
                <a:cs typeface="Roboto"/>
                <a:sym typeface="Roboto"/>
              </a:rPr>
              <a:t>%</a:t>
            </a:r>
            <a:r>
              <a:rPr lang="en">
                <a:solidFill>
                  <a:schemeClr val="lt1"/>
                </a:solidFill>
                <a:latin typeface="Roboto"/>
                <a:ea typeface="Roboto"/>
                <a:cs typeface="Roboto"/>
                <a:sym typeface="Roboto"/>
              </a:rPr>
              <a:t> of Japanese men</a:t>
            </a:r>
            <a:endParaRPr>
              <a:solidFill>
                <a:schemeClr val="lt1"/>
              </a:solidFill>
              <a:latin typeface="Roboto"/>
              <a:ea typeface="Roboto"/>
              <a:cs typeface="Roboto"/>
              <a:sym typeface="Roboto"/>
            </a:endParaRPr>
          </a:p>
          <a:p>
            <a:pPr indent="0" lvl="0" marL="0" rtl="0">
              <a:spcBef>
                <a:spcPts val="1000"/>
              </a:spcBef>
              <a:spcAft>
                <a:spcPts val="1000"/>
              </a:spcAft>
              <a:buNone/>
            </a:pPr>
            <a:r>
              <a:rPr lang="en" sz="1300">
                <a:solidFill>
                  <a:schemeClr val="lt1"/>
                </a:solidFill>
                <a:latin typeface="Roboto"/>
                <a:ea typeface="Roboto"/>
                <a:cs typeface="Roboto"/>
                <a:sym typeface="Roboto"/>
              </a:rPr>
              <a:t>(Suto M et al., 2016; n=215 between 2012-2013)</a:t>
            </a:r>
            <a:endParaRPr sz="1300">
              <a:solidFill>
                <a:schemeClr val="lt1"/>
              </a:solidFill>
              <a:latin typeface="Roboto"/>
              <a:ea typeface="Roboto"/>
              <a:cs typeface="Roboto"/>
              <a:sym typeface="Roboto"/>
            </a:endParaRPr>
          </a:p>
        </p:txBody>
      </p:sp>
      <p:sp>
        <p:nvSpPr>
          <p:cNvPr id="164" name="Shape 164"/>
          <p:cNvSpPr txBox="1"/>
          <p:nvPr/>
        </p:nvSpPr>
        <p:spPr>
          <a:xfrm>
            <a:off x="2762725" y="2458475"/>
            <a:ext cx="3618600" cy="1232700"/>
          </a:xfrm>
          <a:prstGeom prst="rect">
            <a:avLst/>
          </a:prstGeom>
          <a:solidFill>
            <a:schemeClr val="dk2"/>
          </a:solidFill>
          <a:ln>
            <a:noFill/>
          </a:ln>
        </p:spPr>
        <p:txBody>
          <a:bodyPr anchorCtr="0" anchor="ctr" bIns="91425" lIns="91425" spcFirstLastPara="1" rIns="91425" wrap="square" tIns="91425">
            <a:noAutofit/>
          </a:bodyPr>
          <a:lstStyle/>
          <a:p>
            <a:pPr indent="0" lvl="0" marL="0" rtl="0">
              <a:spcBef>
                <a:spcPts val="1000"/>
              </a:spcBef>
              <a:spcAft>
                <a:spcPts val="0"/>
              </a:spcAft>
              <a:buNone/>
            </a:pPr>
            <a:r>
              <a:rPr b="1" lang="en" sz="1800">
                <a:solidFill>
                  <a:schemeClr val="lt1"/>
                </a:solidFill>
                <a:latin typeface="Roboto"/>
                <a:ea typeface="Roboto"/>
                <a:cs typeface="Roboto"/>
                <a:sym typeface="Roboto"/>
              </a:rPr>
              <a:t>19%</a:t>
            </a:r>
            <a:r>
              <a:rPr lang="en">
                <a:solidFill>
                  <a:schemeClr val="lt1"/>
                </a:solidFill>
                <a:latin typeface="Roboto"/>
                <a:ea typeface="Roboto"/>
                <a:cs typeface="Roboto"/>
                <a:sym typeface="Roboto"/>
              </a:rPr>
              <a:t> of women worldwide</a:t>
            </a:r>
            <a:endParaRPr>
              <a:solidFill>
                <a:schemeClr val="lt1"/>
              </a:solidFill>
              <a:latin typeface="Roboto"/>
              <a:ea typeface="Roboto"/>
              <a:cs typeface="Roboto"/>
              <a:sym typeface="Roboto"/>
            </a:endParaRPr>
          </a:p>
          <a:p>
            <a:pPr indent="0" lvl="0" marL="0" rtl="0">
              <a:spcBef>
                <a:spcPts val="1000"/>
              </a:spcBef>
              <a:spcAft>
                <a:spcPts val="1000"/>
              </a:spcAft>
              <a:buNone/>
            </a:pPr>
            <a:r>
              <a:rPr lang="en" sz="1300">
                <a:solidFill>
                  <a:schemeClr val="lt1"/>
                </a:solidFill>
                <a:latin typeface="Roboto"/>
                <a:ea typeface="Roboto"/>
                <a:cs typeface="Roboto"/>
                <a:sym typeface="Roboto"/>
              </a:rPr>
              <a:t>(Gelaye B et al., 2016; Meta-analysis of 53 studies published between 1998-2015; 23 low-and-middle-income countries)</a:t>
            </a:r>
            <a:endParaRPr sz="1300">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5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56"/>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5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5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6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6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6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62"/>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Pharmacological Treatment of PPD</a:t>
            </a:r>
            <a:endParaRPr/>
          </a:p>
        </p:txBody>
      </p:sp>
      <p:sp>
        <p:nvSpPr>
          <p:cNvPr id="170" name="Shape 170"/>
          <p:cNvSpPr txBox="1"/>
          <p:nvPr>
            <p:ph idx="1" type="body"/>
          </p:nvPr>
        </p:nvSpPr>
        <p:spPr>
          <a:xfrm>
            <a:off x="132650" y="1505700"/>
            <a:ext cx="3999900" cy="20850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b="1" lang="en" sz="1600"/>
              <a:t>Antidepressant Medication</a:t>
            </a:r>
            <a:endParaRPr b="1" sz="1600"/>
          </a:p>
          <a:p>
            <a:pPr indent="-330200" lvl="1" marL="914400" rtl="0">
              <a:spcBef>
                <a:spcPts val="0"/>
              </a:spcBef>
              <a:spcAft>
                <a:spcPts val="0"/>
              </a:spcAft>
              <a:buSzPts val="1600"/>
              <a:buChar char="○"/>
            </a:pPr>
            <a:r>
              <a:rPr lang="en" sz="1600"/>
              <a:t>Medications used to treat major depression can be used to treat PPD (antidepressants, antipsychotics, mood stabilizers)</a:t>
            </a:r>
            <a:endParaRPr sz="1600"/>
          </a:p>
          <a:p>
            <a:pPr indent="0" lvl="0" marL="457200" rtl="0">
              <a:spcBef>
                <a:spcPts val="1600"/>
              </a:spcBef>
              <a:spcAft>
                <a:spcPts val="1600"/>
              </a:spcAft>
              <a:buNone/>
            </a:pPr>
            <a:r>
              <a:t/>
            </a:r>
            <a:endParaRPr sz="1600"/>
          </a:p>
        </p:txBody>
      </p:sp>
      <p:sp>
        <p:nvSpPr>
          <p:cNvPr id="171" name="Shape 171"/>
          <p:cNvSpPr txBox="1"/>
          <p:nvPr>
            <p:ph idx="2" type="body"/>
          </p:nvPr>
        </p:nvSpPr>
        <p:spPr>
          <a:xfrm>
            <a:off x="4832425" y="1505700"/>
            <a:ext cx="3999900" cy="30762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b="1" lang="en" sz="1600"/>
              <a:t>Estrogen Hormone Therapy </a:t>
            </a:r>
            <a:endParaRPr b="1" sz="1600"/>
          </a:p>
          <a:p>
            <a:pPr indent="-330200" lvl="1" marL="914400" rtl="0">
              <a:spcBef>
                <a:spcPts val="0"/>
              </a:spcBef>
              <a:spcAft>
                <a:spcPts val="0"/>
              </a:spcAft>
              <a:buSzPts val="1600"/>
              <a:buChar char="○"/>
            </a:pPr>
            <a:r>
              <a:rPr lang="en" sz="1600"/>
              <a:t>Studies found drop in estradiol and progesterone in women with PPD </a:t>
            </a:r>
            <a:endParaRPr sz="1600"/>
          </a:p>
          <a:p>
            <a:pPr indent="-330200" lvl="1" marL="914400" rtl="0">
              <a:spcBef>
                <a:spcPts val="0"/>
              </a:spcBef>
              <a:spcAft>
                <a:spcPts val="0"/>
              </a:spcAft>
              <a:buSzPts val="1600"/>
              <a:buChar char="○"/>
            </a:pPr>
            <a:r>
              <a:rPr lang="en" sz="1600"/>
              <a:t>Suggest estradiol as potential treatment</a:t>
            </a:r>
            <a:endParaRPr sz="1600"/>
          </a:p>
        </p:txBody>
      </p:sp>
      <p:pic>
        <p:nvPicPr>
          <p:cNvPr descr="Image result for pharmacology" id="172" name="Shape 172"/>
          <p:cNvPicPr preferRelativeResize="0"/>
          <p:nvPr/>
        </p:nvPicPr>
        <p:blipFill rotWithShape="1">
          <a:blip r:embed="rId3">
            <a:alphaModFix/>
          </a:blip>
          <a:srcRect b="19480" l="2446" r="1969" t="14100"/>
          <a:stretch/>
        </p:blipFill>
        <p:spPr>
          <a:xfrm>
            <a:off x="2826725" y="3425850"/>
            <a:ext cx="3295901" cy="1717650"/>
          </a:xfrm>
          <a:prstGeom prst="rect">
            <a:avLst/>
          </a:prstGeom>
          <a:noFill/>
          <a:ln>
            <a:noFill/>
          </a:ln>
        </p:spPr>
      </p:pic>
      <p:sp>
        <p:nvSpPr>
          <p:cNvPr id="173" name="Shape 173"/>
          <p:cNvSpPr txBox="1"/>
          <p:nvPr/>
        </p:nvSpPr>
        <p:spPr>
          <a:xfrm>
            <a:off x="6871875" y="4581900"/>
            <a:ext cx="2272200" cy="623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latin typeface="Roboto"/>
                <a:ea typeface="Roboto"/>
                <a:cs typeface="Roboto"/>
                <a:sym typeface="Roboto"/>
              </a:rPr>
              <a:t>(</a:t>
            </a:r>
            <a:r>
              <a:rPr lang="en" sz="1000">
                <a:latin typeface="Roboto"/>
                <a:ea typeface="Roboto"/>
                <a:cs typeface="Roboto"/>
                <a:sym typeface="Roboto"/>
              </a:rPr>
              <a:t>Bloch et al., 2000; Moses-Kolko et al., 2009; Fitelson et al., 2010)</a:t>
            </a:r>
            <a:endParaRPr sz="10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Concerns with Pharmacological Treatment</a:t>
            </a:r>
            <a:endParaRPr/>
          </a:p>
        </p:txBody>
      </p:sp>
      <p:sp>
        <p:nvSpPr>
          <p:cNvPr id="179" name="Shape 179"/>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Antidepressant Medication:</a:t>
            </a:r>
            <a:endParaRPr sz="1600"/>
          </a:p>
          <a:p>
            <a:pPr indent="-330200" lvl="1" marL="914400" rtl="0">
              <a:spcBef>
                <a:spcPts val="0"/>
              </a:spcBef>
              <a:spcAft>
                <a:spcPts val="0"/>
              </a:spcAft>
              <a:buSzPts val="1600"/>
              <a:buChar char="○"/>
            </a:pPr>
            <a:r>
              <a:rPr lang="en" sz="1600"/>
              <a:t>Infant exposure to medications through breastfeeding</a:t>
            </a:r>
            <a:endParaRPr sz="1600"/>
          </a:p>
          <a:p>
            <a:pPr indent="0" lvl="0" marL="457200" rtl="0">
              <a:spcBef>
                <a:spcPts val="1600"/>
              </a:spcBef>
              <a:spcAft>
                <a:spcPts val="0"/>
              </a:spcAft>
              <a:buNone/>
            </a:pPr>
            <a:r>
              <a:t/>
            </a:r>
            <a:endParaRPr sz="1600"/>
          </a:p>
          <a:p>
            <a:pPr indent="-330200" lvl="0" marL="457200" rtl="0">
              <a:spcBef>
                <a:spcPts val="1600"/>
              </a:spcBef>
              <a:spcAft>
                <a:spcPts val="0"/>
              </a:spcAft>
              <a:buSzPts val="1600"/>
              <a:buChar char="●"/>
            </a:pPr>
            <a:r>
              <a:rPr lang="en" sz="1600"/>
              <a:t>Hormone Therapy</a:t>
            </a:r>
            <a:endParaRPr sz="1600"/>
          </a:p>
          <a:p>
            <a:pPr indent="-330200" lvl="1" marL="914400" rtl="0">
              <a:spcBef>
                <a:spcPts val="0"/>
              </a:spcBef>
              <a:spcAft>
                <a:spcPts val="0"/>
              </a:spcAft>
              <a:buSzPts val="1600"/>
              <a:buChar char="○"/>
            </a:pPr>
            <a:r>
              <a:rPr lang="en" sz="1600"/>
              <a:t>Interference with lactation</a:t>
            </a:r>
            <a:endParaRPr sz="1600"/>
          </a:p>
          <a:p>
            <a:pPr indent="-330200" lvl="1" marL="914400" rtl="0">
              <a:spcBef>
                <a:spcPts val="0"/>
              </a:spcBef>
              <a:spcAft>
                <a:spcPts val="0"/>
              </a:spcAft>
              <a:buSzPts val="1600"/>
              <a:buChar char="○"/>
            </a:pPr>
            <a:r>
              <a:rPr lang="en" sz="1600"/>
              <a:t>Elevates risk of endometrial cancer</a:t>
            </a:r>
            <a:endParaRPr sz="1600"/>
          </a:p>
          <a:p>
            <a:pPr indent="-330200" lvl="1" marL="914400">
              <a:spcBef>
                <a:spcPts val="0"/>
              </a:spcBef>
              <a:spcAft>
                <a:spcPts val="0"/>
              </a:spcAft>
              <a:buSzPts val="1600"/>
              <a:buChar char="○"/>
            </a:pPr>
            <a:r>
              <a:rPr lang="en" sz="1600"/>
              <a:t>Can cause endometrial hyperplasia </a:t>
            </a:r>
            <a:endParaRPr sz="1600"/>
          </a:p>
        </p:txBody>
      </p:sp>
      <p:pic>
        <p:nvPicPr>
          <p:cNvPr descr="Related image" id="180" name="Shape 180"/>
          <p:cNvPicPr preferRelativeResize="0"/>
          <p:nvPr/>
        </p:nvPicPr>
        <p:blipFill rotWithShape="1">
          <a:blip r:embed="rId3">
            <a:alphaModFix/>
          </a:blip>
          <a:srcRect b="12985" l="3100" r="3520" t="8360"/>
          <a:stretch/>
        </p:blipFill>
        <p:spPr>
          <a:xfrm>
            <a:off x="5249038" y="3323914"/>
            <a:ext cx="2700275" cy="1819586"/>
          </a:xfrm>
          <a:prstGeom prst="rect">
            <a:avLst/>
          </a:prstGeom>
          <a:noFill/>
          <a:ln>
            <a:noFill/>
          </a:ln>
        </p:spPr>
      </p:pic>
      <p:pic>
        <p:nvPicPr>
          <p:cNvPr descr="Related image" id="181" name="Shape 181"/>
          <p:cNvPicPr preferRelativeResize="0"/>
          <p:nvPr/>
        </p:nvPicPr>
        <p:blipFill rotWithShape="1">
          <a:blip r:embed="rId4">
            <a:alphaModFix/>
          </a:blip>
          <a:srcRect b="15874" l="0" r="0" t="0"/>
          <a:stretch/>
        </p:blipFill>
        <p:spPr>
          <a:xfrm>
            <a:off x="5324250" y="1301588"/>
            <a:ext cx="2549850" cy="1920974"/>
          </a:xfrm>
          <a:prstGeom prst="rect">
            <a:avLst/>
          </a:prstGeom>
          <a:noFill/>
          <a:ln>
            <a:noFill/>
          </a:ln>
        </p:spPr>
      </p:pic>
      <p:sp>
        <p:nvSpPr>
          <p:cNvPr id="182" name="Shape 182"/>
          <p:cNvSpPr txBox="1"/>
          <p:nvPr/>
        </p:nvSpPr>
        <p:spPr>
          <a:xfrm>
            <a:off x="7949325" y="4581900"/>
            <a:ext cx="1269900" cy="312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latin typeface="Roboto"/>
                <a:ea typeface="Roboto"/>
                <a:cs typeface="Roboto"/>
                <a:sym typeface="Roboto"/>
              </a:rPr>
              <a:t>(New York Times, 2018)</a:t>
            </a:r>
            <a:endParaRPr sz="1000">
              <a:latin typeface="Roboto"/>
              <a:ea typeface="Roboto"/>
              <a:cs typeface="Roboto"/>
              <a:sym typeface="Roboto"/>
            </a:endParaRPr>
          </a:p>
        </p:txBody>
      </p:sp>
      <p:sp>
        <p:nvSpPr>
          <p:cNvPr id="183" name="Shape 183"/>
          <p:cNvSpPr txBox="1"/>
          <p:nvPr/>
        </p:nvSpPr>
        <p:spPr>
          <a:xfrm>
            <a:off x="7874100" y="2887650"/>
            <a:ext cx="1269900" cy="312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latin typeface="Roboto"/>
                <a:ea typeface="Roboto"/>
                <a:cs typeface="Roboto"/>
                <a:sym typeface="Roboto"/>
              </a:rPr>
              <a:t>(Mayo Clinic, 2017)</a:t>
            </a:r>
            <a:endParaRPr sz="10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Psychological Treatment of PPD</a:t>
            </a:r>
            <a:endParaRPr/>
          </a:p>
        </p:txBody>
      </p:sp>
      <p:sp>
        <p:nvSpPr>
          <p:cNvPr id="189" name="Shape 189"/>
          <p:cNvSpPr txBox="1"/>
          <p:nvPr>
            <p:ph idx="1" type="body"/>
          </p:nvPr>
        </p:nvSpPr>
        <p:spPr>
          <a:xfrm>
            <a:off x="311725" y="1521975"/>
            <a:ext cx="4115700" cy="23403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b="1" lang="en" sz="1600"/>
              <a:t>Cognitive Behavioural Therapy (CBT): </a:t>
            </a:r>
            <a:br>
              <a:rPr lang="en" sz="1600"/>
            </a:br>
            <a:r>
              <a:rPr lang="en" sz="1600"/>
              <a:t>focus on modifying patterns of negative thinking and behaviours to help cope and reduce stress</a:t>
            </a:r>
            <a:endParaRPr sz="1600"/>
          </a:p>
        </p:txBody>
      </p:sp>
      <p:pic>
        <p:nvPicPr>
          <p:cNvPr descr="Related image" id="190" name="Shape 190"/>
          <p:cNvPicPr preferRelativeResize="0"/>
          <p:nvPr/>
        </p:nvPicPr>
        <p:blipFill>
          <a:blip r:embed="rId3">
            <a:alphaModFix/>
          </a:blip>
          <a:stretch>
            <a:fillRect/>
          </a:stretch>
        </p:blipFill>
        <p:spPr>
          <a:xfrm>
            <a:off x="914300" y="2804175"/>
            <a:ext cx="2910550" cy="2182900"/>
          </a:xfrm>
          <a:prstGeom prst="rect">
            <a:avLst/>
          </a:prstGeom>
          <a:noFill/>
          <a:ln>
            <a:noFill/>
          </a:ln>
        </p:spPr>
      </p:pic>
      <p:sp>
        <p:nvSpPr>
          <p:cNvPr id="191" name="Shape 191"/>
          <p:cNvSpPr txBox="1"/>
          <p:nvPr/>
        </p:nvSpPr>
        <p:spPr>
          <a:xfrm>
            <a:off x="4427425" y="1521975"/>
            <a:ext cx="4404900" cy="3043800"/>
          </a:xfrm>
          <a:prstGeom prst="rect">
            <a:avLst/>
          </a:prstGeom>
          <a:noFill/>
          <a:ln>
            <a:noFill/>
          </a:ln>
        </p:spPr>
        <p:txBody>
          <a:bodyPr anchorCtr="0" anchor="t" bIns="91425" lIns="91425" spcFirstLastPara="1" rIns="91425" wrap="square" tIns="91425">
            <a:noAutofit/>
          </a:bodyPr>
          <a:lstStyle/>
          <a:p>
            <a:pPr indent="-330200" lvl="0" marL="457200" rtl="0">
              <a:lnSpc>
                <a:spcPct val="115000"/>
              </a:lnSpc>
              <a:spcBef>
                <a:spcPts val="0"/>
              </a:spcBef>
              <a:spcAft>
                <a:spcPts val="0"/>
              </a:spcAft>
              <a:buClr>
                <a:schemeClr val="dk2"/>
              </a:buClr>
              <a:buSzPts val="1600"/>
              <a:buFont typeface="Roboto"/>
              <a:buChar char="●"/>
            </a:pPr>
            <a:r>
              <a:rPr b="1" lang="en" sz="1600">
                <a:solidFill>
                  <a:schemeClr val="dk2"/>
                </a:solidFill>
                <a:latin typeface="Roboto"/>
                <a:ea typeface="Roboto"/>
                <a:cs typeface="Roboto"/>
                <a:sym typeface="Roboto"/>
              </a:rPr>
              <a:t>Interpersonal Therapy (ITP):</a:t>
            </a:r>
            <a:r>
              <a:rPr lang="en" sz="1600">
                <a:solidFill>
                  <a:schemeClr val="dk2"/>
                </a:solidFill>
                <a:latin typeface="Roboto"/>
                <a:ea typeface="Roboto"/>
                <a:cs typeface="Roboto"/>
                <a:sym typeface="Roboto"/>
              </a:rPr>
              <a:t> </a:t>
            </a:r>
            <a:br>
              <a:rPr lang="en" sz="1600">
                <a:solidFill>
                  <a:schemeClr val="dk2"/>
                </a:solidFill>
                <a:latin typeface="Roboto"/>
                <a:ea typeface="Roboto"/>
                <a:cs typeface="Roboto"/>
                <a:sym typeface="Roboto"/>
              </a:rPr>
            </a:br>
            <a:r>
              <a:rPr lang="en" sz="1600">
                <a:solidFill>
                  <a:schemeClr val="dk2"/>
                </a:solidFill>
                <a:latin typeface="Roboto"/>
                <a:ea typeface="Roboto"/>
                <a:cs typeface="Roboto"/>
                <a:sym typeface="Roboto"/>
              </a:rPr>
              <a:t>based on addressing interpersonal problems and their effect on mood</a:t>
            </a:r>
            <a:endParaRPr sz="1200">
              <a:highlight>
                <a:srgbClr val="FFFFFF"/>
              </a:highlight>
              <a:latin typeface="Times New Roman"/>
              <a:ea typeface="Times New Roman"/>
              <a:cs typeface="Times New Roman"/>
              <a:sym typeface="Times New Roman"/>
            </a:endParaRPr>
          </a:p>
          <a:p>
            <a:pPr indent="-330200" lvl="0" marL="457200" rtl="0">
              <a:lnSpc>
                <a:spcPct val="115000"/>
              </a:lnSpc>
              <a:spcBef>
                <a:spcPts val="0"/>
              </a:spcBef>
              <a:spcAft>
                <a:spcPts val="0"/>
              </a:spcAft>
              <a:buClr>
                <a:schemeClr val="dk2"/>
              </a:buClr>
              <a:buSzPts val="1600"/>
              <a:buFont typeface="Roboto"/>
              <a:buChar char="●"/>
            </a:pPr>
            <a:r>
              <a:rPr b="1" lang="en" sz="1600">
                <a:solidFill>
                  <a:schemeClr val="dk2"/>
                </a:solidFill>
                <a:latin typeface="Roboto"/>
                <a:ea typeface="Roboto"/>
                <a:cs typeface="Roboto"/>
                <a:sym typeface="Roboto"/>
              </a:rPr>
              <a:t>Nondirective Counseling: </a:t>
            </a:r>
            <a:br>
              <a:rPr lang="en" sz="1600">
                <a:solidFill>
                  <a:schemeClr val="dk2"/>
                </a:solidFill>
                <a:latin typeface="Roboto"/>
                <a:ea typeface="Roboto"/>
                <a:cs typeface="Roboto"/>
                <a:sym typeface="Roboto"/>
              </a:rPr>
            </a:br>
            <a:r>
              <a:rPr lang="en" sz="1600">
                <a:solidFill>
                  <a:schemeClr val="dk2"/>
                </a:solidFill>
                <a:latin typeface="Roboto"/>
                <a:ea typeface="Roboto"/>
                <a:cs typeface="Roboto"/>
                <a:sym typeface="Roboto"/>
              </a:rPr>
              <a:t>focus on empathetic/nonjudgmental listening and support</a:t>
            </a:r>
            <a:endParaRPr sz="1600">
              <a:solidFill>
                <a:schemeClr val="dk2"/>
              </a:solidFill>
              <a:latin typeface="Roboto"/>
              <a:ea typeface="Roboto"/>
              <a:cs typeface="Roboto"/>
              <a:sym typeface="Roboto"/>
            </a:endParaRPr>
          </a:p>
          <a:p>
            <a:pPr indent="-330200" lvl="0" marL="457200" rtl="0">
              <a:lnSpc>
                <a:spcPct val="115000"/>
              </a:lnSpc>
              <a:spcBef>
                <a:spcPts val="0"/>
              </a:spcBef>
              <a:spcAft>
                <a:spcPts val="0"/>
              </a:spcAft>
              <a:buClr>
                <a:schemeClr val="dk2"/>
              </a:buClr>
              <a:buSzPts val="1600"/>
              <a:buFont typeface="Roboto"/>
              <a:buChar char="●"/>
            </a:pPr>
            <a:r>
              <a:rPr b="1" lang="en" sz="1600">
                <a:solidFill>
                  <a:schemeClr val="dk2"/>
                </a:solidFill>
                <a:latin typeface="Roboto"/>
                <a:ea typeface="Roboto"/>
                <a:cs typeface="Roboto"/>
                <a:sym typeface="Roboto"/>
              </a:rPr>
              <a:t>Peer and Partner Support: </a:t>
            </a:r>
            <a:br>
              <a:rPr lang="en" sz="1600">
                <a:solidFill>
                  <a:schemeClr val="dk2"/>
                </a:solidFill>
                <a:latin typeface="Roboto"/>
                <a:ea typeface="Roboto"/>
                <a:cs typeface="Roboto"/>
                <a:sym typeface="Roboto"/>
              </a:rPr>
            </a:br>
            <a:r>
              <a:rPr lang="en" sz="1600">
                <a:solidFill>
                  <a:schemeClr val="dk2"/>
                </a:solidFill>
                <a:latin typeface="Roboto"/>
                <a:ea typeface="Roboto"/>
                <a:cs typeface="Roboto"/>
                <a:sym typeface="Roboto"/>
              </a:rPr>
              <a:t>focus on increasing social supports for new mothers </a:t>
            </a:r>
            <a:endParaRPr sz="1600">
              <a:latin typeface="Roboto"/>
              <a:ea typeface="Roboto"/>
              <a:cs typeface="Roboto"/>
              <a:sym typeface="Roboto"/>
            </a:endParaRPr>
          </a:p>
        </p:txBody>
      </p:sp>
      <p:sp>
        <p:nvSpPr>
          <p:cNvPr id="192" name="Shape 192"/>
          <p:cNvSpPr txBox="1"/>
          <p:nvPr/>
        </p:nvSpPr>
        <p:spPr>
          <a:xfrm>
            <a:off x="7353300" y="4757875"/>
            <a:ext cx="1790700" cy="229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latin typeface="Roboto"/>
                <a:ea typeface="Roboto"/>
                <a:cs typeface="Roboto"/>
                <a:sym typeface="Roboto"/>
              </a:rPr>
              <a:t>(Fitelson et al., 2010)</a:t>
            </a:r>
            <a:endParaRPr sz="1000">
              <a:latin typeface="Roboto"/>
              <a:ea typeface="Roboto"/>
              <a:cs typeface="Roboto"/>
              <a:sym typeface="Roboto"/>
            </a:endParaRPr>
          </a:p>
        </p:txBody>
      </p:sp>
      <p:sp>
        <p:nvSpPr>
          <p:cNvPr id="193" name="Shape 193"/>
          <p:cNvSpPr txBox="1"/>
          <p:nvPr/>
        </p:nvSpPr>
        <p:spPr>
          <a:xfrm>
            <a:off x="935175" y="4819300"/>
            <a:ext cx="1496400" cy="229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latin typeface="Roboto"/>
                <a:ea typeface="Roboto"/>
                <a:cs typeface="Roboto"/>
                <a:sym typeface="Roboto"/>
              </a:rPr>
              <a:t>(Psychotherapy, 2012)</a:t>
            </a:r>
            <a:endParaRPr sz="10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Alternative Treatments </a:t>
            </a:r>
            <a:endParaRPr/>
          </a:p>
        </p:txBody>
      </p:sp>
      <p:sp>
        <p:nvSpPr>
          <p:cNvPr id="199" name="Shape 199"/>
          <p:cNvSpPr txBox="1"/>
          <p:nvPr>
            <p:ph idx="1" type="body"/>
          </p:nvPr>
        </p:nvSpPr>
        <p:spPr>
          <a:xfrm>
            <a:off x="715075" y="3849175"/>
            <a:ext cx="1107600" cy="4818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b="1" lang="en" sz="3000">
                <a:latin typeface="Amatic SC"/>
                <a:ea typeface="Amatic SC"/>
                <a:cs typeface="Amatic SC"/>
                <a:sym typeface="Amatic SC"/>
              </a:rPr>
              <a:t>Exercise </a:t>
            </a:r>
            <a:endParaRPr b="1" sz="3000">
              <a:latin typeface="Amatic SC"/>
              <a:ea typeface="Amatic SC"/>
              <a:cs typeface="Amatic SC"/>
              <a:sym typeface="Amatic SC"/>
            </a:endParaRPr>
          </a:p>
        </p:txBody>
      </p:sp>
      <p:sp>
        <p:nvSpPr>
          <p:cNvPr id="200" name="Shape 200"/>
          <p:cNvSpPr txBox="1"/>
          <p:nvPr>
            <p:ph idx="2" type="body"/>
          </p:nvPr>
        </p:nvSpPr>
        <p:spPr>
          <a:xfrm>
            <a:off x="4310525" y="1885925"/>
            <a:ext cx="5041500" cy="3076200"/>
          </a:xfrm>
          <a:prstGeom prst="rect">
            <a:avLst/>
          </a:prstGeom>
        </p:spPr>
        <p:txBody>
          <a:bodyPr anchorCtr="0" anchor="t" bIns="91425" lIns="91425" spcFirstLastPara="1" rIns="91425" wrap="square" tIns="91425">
            <a:noAutofit/>
          </a:bodyPr>
          <a:lstStyle/>
          <a:p>
            <a:pPr indent="0" lvl="0" marL="457200" rtl="0">
              <a:spcBef>
                <a:spcPts val="0"/>
              </a:spcBef>
              <a:spcAft>
                <a:spcPts val="0"/>
              </a:spcAft>
              <a:buNone/>
            </a:pPr>
            <a:r>
              <a:rPr lang="en" sz="1600"/>
              <a:t>Pitfalls:</a:t>
            </a:r>
            <a:endParaRPr sz="1600"/>
          </a:p>
          <a:p>
            <a:pPr indent="-330200" lvl="0" marL="914400" rtl="0">
              <a:spcBef>
                <a:spcPts val="1600"/>
              </a:spcBef>
              <a:spcAft>
                <a:spcPts val="0"/>
              </a:spcAft>
              <a:buSzPts val="1600"/>
              <a:buChar char="●"/>
            </a:pPr>
            <a:r>
              <a:rPr lang="en" sz="1600"/>
              <a:t>Under-researched</a:t>
            </a:r>
            <a:endParaRPr sz="1600"/>
          </a:p>
          <a:p>
            <a:pPr indent="-330200" lvl="0" marL="914400" rtl="0">
              <a:spcBef>
                <a:spcPts val="0"/>
              </a:spcBef>
              <a:spcAft>
                <a:spcPts val="0"/>
              </a:spcAft>
              <a:buSzPts val="1600"/>
              <a:buChar char="●"/>
            </a:pPr>
            <a:r>
              <a:rPr lang="en" sz="1600"/>
              <a:t>Research conducted shows mixed results </a:t>
            </a:r>
            <a:endParaRPr sz="1600"/>
          </a:p>
          <a:p>
            <a:pPr indent="-330200" lvl="0" marL="914400">
              <a:spcBef>
                <a:spcPts val="0"/>
              </a:spcBef>
              <a:spcAft>
                <a:spcPts val="0"/>
              </a:spcAft>
              <a:buSzPts val="1600"/>
              <a:buChar char="●"/>
            </a:pPr>
            <a:r>
              <a:rPr lang="en" sz="1600"/>
              <a:t>Research does not specifically target postpartum population </a:t>
            </a:r>
            <a:br>
              <a:rPr lang="en" sz="1600"/>
            </a:br>
            <a:r>
              <a:rPr lang="en" sz="1600"/>
              <a:t>(e.g. specifically targets major depressive disorder) </a:t>
            </a:r>
            <a:endParaRPr sz="1600"/>
          </a:p>
        </p:txBody>
      </p:sp>
      <p:sp>
        <p:nvSpPr>
          <p:cNvPr id="201" name="Shape 201"/>
          <p:cNvSpPr txBox="1"/>
          <p:nvPr/>
        </p:nvSpPr>
        <p:spPr>
          <a:xfrm>
            <a:off x="155450" y="1885913"/>
            <a:ext cx="3034800" cy="220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600">
                <a:solidFill>
                  <a:schemeClr val="dk2"/>
                </a:solidFill>
                <a:latin typeface="Syncopate"/>
                <a:ea typeface="Syncopate"/>
                <a:cs typeface="Syncopate"/>
                <a:sym typeface="Syncopate"/>
              </a:rPr>
              <a:t>Electroconvulsive Therapy (ECT)</a:t>
            </a:r>
            <a:endParaRPr>
              <a:latin typeface="Syncopate"/>
              <a:ea typeface="Syncopate"/>
              <a:cs typeface="Syncopate"/>
              <a:sym typeface="Syncopate"/>
            </a:endParaRPr>
          </a:p>
        </p:txBody>
      </p:sp>
      <p:sp>
        <p:nvSpPr>
          <p:cNvPr id="202" name="Shape 202"/>
          <p:cNvSpPr txBox="1"/>
          <p:nvPr/>
        </p:nvSpPr>
        <p:spPr>
          <a:xfrm>
            <a:off x="3125100" y="2486913"/>
            <a:ext cx="1549500" cy="32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800">
                <a:solidFill>
                  <a:schemeClr val="dk2"/>
                </a:solidFill>
                <a:latin typeface="Caveat"/>
                <a:ea typeface="Caveat"/>
                <a:cs typeface="Caveat"/>
                <a:sym typeface="Caveat"/>
              </a:rPr>
              <a:t>Bright Light Therapy </a:t>
            </a:r>
            <a:endParaRPr sz="1800">
              <a:latin typeface="Caveat"/>
              <a:ea typeface="Caveat"/>
              <a:cs typeface="Caveat"/>
              <a:sym typeface="Caveat"/>
            </a:endParaRPr>
          </a:p>
        </p:txBody>
      </p:sp>
      <p:sp>
        <p:nvSpPr>
          <p:cNvPr id="203" name="Shape 203"/>
          <p:cNvSpPr txBox="1"/>
          <p:nvPr/>
        </p:nvSpPr>
        <p:spPr>
          <a:xfrm>
            <a:off x="1445400" y="2868000"/>
            <a:ext cx="1679700" cy="481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800">
                <a:solidFill>
                  <a:schemeClr val="dk2"/>
                </a:solidFill>
                <a:latin typeface="Oswald"/>
                <a:ea typeface="Oswald"/>
                <a:cs typeface="Oswald"/>
                <a:sym typeface="Oswald"/>
              </a:rPr>
              <a:t>Omega-3 Fatty Acids</a:t>
            </a:r>
            <a:endParaRPr b="1" sz="1800">
              <a:latin typeface="Oswald"/>
              <a:ea typeface="Oswald"/>
              <a:cs typeface="Oswald"/>
              <a:sym typeface="Oswald"/>
            </a:endParaRPr>
          </a:p>
        </p:txBody>
      </p:sp>
      <p:sp>
        <p:nvSpPr>
          <p:cNvPr id="204" name="Shape 204"/>
          <p:cNvSpPr txBox="1"/>
          <p:nvPr/>
        </p:nvSpPr>
        <p:spPr>
          <a:xfrm>
            <a:off x="2552800" y="4111075"/>
            <a:ext cx="1549500" cy="220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600">
                <a:solidFill>
                  <a:schemeClr val="dk2"/>
                </a:solidFill>
                <a:latin typeface="Courier New"/>
                <a:ea typeface="Courier New"/>
                <a:cs typeface="Courier New"/>
                <a:sym typeface="Courier New"/>
              </a:rPr>
              <a:t>Acupuncture and Massage</a:t>
            </a:r>
            <a:endParaRPr b="1">
              <a:latin typeface="Courier New"/>
              <a:ea typeface="Courier New"/>
              <a:cs typeface="Courier New"/>
              <a:sym typeface="Courier New"/>
            </a:endParaRPr>
          </a:p>
        </p:txBody>
      </p:sp>
      <p:sp>
        <p:nvSpPr>
          <p:cNvPr id="205" name="Shape 205"/>
          <p:cNvSpPr txBox="1"/>
          <p:nvPr/>
        </p:nvSpPr>
        <p:spPr>
          <a:xfrm>
            <a:off x="7371650" y="4656225"/>
            <a:ext cx="1353600" cy="32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latin typeface="Roboto"/>
                <a:ea typeface="Roboto"/>
                <a:cs typeface="Roboto"/>
                <a:sym typeface="Roboto"/>
              </a:rPr>
              <a:t>(Fitelson et al., 2010; Mayo Clinic, 2017)</a:t>
            </a:r>
            <a:endParaRPr sz="10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can you do to help?</a:t>
            </a:r>
            <a:endParaRPr/>
          </a:p>
        </p:txBody>
      </p:sp>
      <p:pic>
        <p:nvPicPr>
          <p:cNvPr id="211" name="Shape 211"/>
          <p:cNvPicPr preferRelativeResize="0"/>
          <p:nvPr/>
        </p:nvPicPr>
        <p:blipFill rotWithShape="1">
          <a:blip r:embed="rId3">
            <a:alphaModFix/>
          </a:blip>
          <a:srcRect b="0" l="50712" r="0" t="0"/>
          <a:stretch/>
        </p:blipFill>
        <p:spPr>
          <a:xfrm>
            <a:off x="5200988" y="1415100"/>
            <a:ext cx="3262724" cy="1552575"/>
          </a:xfrm>
          <a:prstGeom prst="rect">
            <a:avLst/>
          </a:prstGeom>
          <a:noFill/>
          <a:ln>
            <a:noFill/>
          </a:ln>
        </p:spPr>
      </p:pic>
      <p:sp>
        <p:nvSpPr>
          <p:cNvPr id="212" name="Shape 212"/>
          <p:cNvSpPr txBox="1"/>
          <p:nvPr>
            <p:ph idx="1" type="body"/>
          </p:nvPr>
        </p:nvSpPr>
        <p:spPr>
          <a:xfrm>
            <a:off x="311700" y="1505700"/>
            <a:ext cx="3999900" cy="3076200"/>
          </a:xfrm>
          <a:prstGeom prst="rect">
            <a:avLst/>
          </a:prstGeom>
        </p:spPr>
        <p:txBody>
          <a:bodyPr anchorCtr="0" anchor="ctr" bIns="91425" lIns="91425" spcFirstLastPara="1" rIns="91425" wrap="square" tIns="91425">
            <a:noAutofit/>
          </a:bodyPr>
          <a:lstStyle/>
          <a:p>
            <a:pPr indent="-330200" lvl="0" marL="457200" rtl="0">
              <a:spcBef>
                <a:spcPts val="0"/>
              </a:spcBef>
              <a:spcAft>
                <a:spcPts val="0"/>
              </a:spcAft>
              <a:buSzPts val="1600"/>
              <a:buChar char="●"/>
            </a:pPr>
            <a:r>
              <a:rPr lang="en" sz="1600"/>
              <a:t>Have realistic expectations </a:t>
            </a:r>
            <a:endParaRPr sz="1600"/>
          </a:p>
          <a:p>
            <a:pPr indent="-330200" lvl="0" marL="457200" rtl="0">
              <a:spcBef>
                <a:spcPts val="1000"/>
              </a:spcBef>
              <a:spcAft>
                <a:spcPts val="0"/>
              </a:spcAft>
              <a:buSzPts val="1600"/>
              <a:buChar char="●"/>
            </a:pPr>
            <a:r>
              <a:rPr lang="en" sz="1600"/>
              <a:t>Offer help with daily responsibilities and child care</a:t>
            </a:r>
            <a:endParaRPr sz="1600"/>
          </a:p>
          <a:p>
            <a:pPr indent="-330200" lvl="0" marL="457200" rtl="0">
              <a:spcBef>
                <a:spcPts val="1000"/>
              </a:spcBef>
              <a:spcAft>
                <a:spcPts val="0"/>
              </a:spcAft>
              <a:buSzPts val="1600"/>
              <a:buChar char="●"/>
            </a:pPr>
            <a:r>
              <a:rPr lang="en" sz="1600"/>
              <a:t>Accompany your loved one to appointments</a:t>
            </a:r>
            <a:endParaRPr sz="1600"/>
          </a:p>
          <a:p>
            <a:pPr indent="-330200" lvl="0" marL="457200" rtl="0">
              <a:spcBef>
                <a:spcPts val="1000"/>
              </a:spcBef>
              <a:spcAft>
                <a:spcPts val="0"/>
              </a:spcAft>
              <a:buSzPts val="1600"/>
              <a:buChar char="●"/>
            </a:pPr>
            <a:r>
              <a:rPr lang="en" sz="1600"/>
              <a:t>Offer support, encouragement, and reassurance</a:t>
            </a:r>
            <a:endParaRPr sz="1600"/>
          </a:p>
          <a:p>
            <a:pPr indent="-330200" lvl="0" marL="457200">
              <a:spcBef>
                <a:spcPts val="1000"/>
              </a:spcBef>
              <a:spcAft>
                <a:spcPts val="1000"/>
              </a:spcAft>
              <a:buSzPts val="1600"/>
              <a:buChar char="●"/>
            </a:pPr>
            <a:r>
              <a:rPr lang="en" sz="1600"/>
              <a:t>Seek support for yourself if needed</a:t>
            </a:r>
            <a:endParaRPr sz="1600"/>
          </a:p>
        </p:txBody>
      </p:sp>
      <p:sp>
        <p:nvSpPr>
          <p:cNvPr id="213" name="Shape 213"/>
          <p:cNvSpPr txBox="1"/>
          <p:nvPr>
            <p:ph idx="2" type="body"/>
          </p:nvPr>
        </p:nvSpPr>
        <p:spPr>
          <a:xfrm>
            <a:off x="4832400" y="3118325"/>
            <a:ext cx="3999900" cy="1463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i="1" lang="en"/>
              <a:t>“What’s the matter with me?”</a:t>
            </a:r>
            <a:endParaRPr i="1"/>
          </a:p>
          <a:p>
            <a:pPr indent="0" lvl="0" marL="0" algn="ctr">
              <a:spcBef>
                <a:spcPts val="1600"/>
              </a:spcBef>
              <a:spcAft>
                <a:spcPts val="0"/>
              </a:spcAft>
              <a:buNone/>
            </a:pPr>
            <a:r>
              <a:rPr i="1" lang="en"/>
              <a:t>“I thought this would be the happiest time in my life but I’m so sad”</a:t>
            </a:r>
            <a:endParaRPr i="1"/>
          </a:p>
          <a:p>
            <a:pPr indent="0" lvl="0" marL="0" algn="ctr">
              <a:spcBef>
                <a:spcPts val="1600"/>
              </a:spcBef>
              <a:spcAft>
                <a:spcPts val="1600"/>
              </a:spcAft>
              <a:buNone/>
            </a:pPr>
            <a:r>
              <a:rPr i="1" lang="en"/>
              <a:t>“I feel like I’m going crazy”</a:t>
            </a:r>
            <a:endParaRPr i="1"/>
          </a:p>
        </p:txBody>
      </p:sp>
      <p:sp>
        <p:nvSpPr>
          <p:cNvPr id="214" name="Shape 214"/>
          <p:cNvSpPr txBox="1"/>
          <p:nvPr/>
        </p:nvSpPr>
        <p:spPr>
          <a:xfrm>
            <a:off x="6231400" y="4809800"/>
            <a:ext cx="2232300" cy="264600"/>
          </a:xfrm>
          <a:prstGeom prst="rect">
            <a:avLst/>
          </a:prstGeom>
          <a:noFill/>
          <a:ln>
            <a:noFill/>
          </a:ln>
        </p:spPr>
        <p:txBody>
          <a:bodyPr anchorCtr="0" anchor="t" bIns="91425" lIns="91425" spcFirstLastPara="1" rIns="91425" wrap="square" tIns="91425">
            <a:noAutofit/>
          </a:bodyPr>
          <a:lstStyle/>
          <a:p>
            <a:pPr indent="0" lvl="0" marL="0" algn="r">
              <a:spcBef>
                <a:spcPts val="0"/>
              </a:spcBef>
              <a:spcAft>
                <a:spcPts val="0"/>
              </a:spcAft>
              <a:buNone/>
            </a:pPr>
            <a:r>
              <a:rPr lang="en" sz="1100">
                <a:solidFill>
                  <a:schemeClr val="dk2"/>
                </a:solidFill>
                <a:latin typeface="Roboto"/>
                <a:ea typeface="Roboto"/>
                <a:cs typeface="Roboto"/>
                <a:sym typeface="Roboto"/>
              </a:rPr>
              <a:t>APA, 2018; CMHA, 2018</a:t>
            </a:r>
            <a:endParaRPr sz="1100">
              <a:solidFill>
                <a:schemeClr val="dk2"/>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References</a:t>
            </a:r>
            <a:endParaRPr/>
          </a:p>
        </p:txBody>
      </p:sp>
      <p:sp>
        <p:nvSpPr>
          <p:cNvPr id="220" name="Shape 220"/>
          <p:cNvSpPr txBox="1"/>
          <p:nvPr>
            <p:ph idx="1" type="body"/>
          </p:nvPr>
        </p:nvSpPr>
        <p:spPr>
          <a:xfrm>
            <a:off x="311700" y="1332875"/>
            <a:ext cx="8520600" cy="3076200"/>
          </a:xfrm>
          <a:prstGeom prst="rect">
            <a:avLst/>
          </a:prstGeom>
        </p:spPr>
        <p:txBody>
          <a:bodyPr anchorCtr="0" anchor="t" bIns="91425" lIns="91425" spcFirstLastPara="1" rIns="91425" wrap="square" tIns="91425">
            <a:noAutofit/>
          </a:bodyPr>
          <a:lstStyle/>
          <a:p>
            <a:pPr indent="-285750" lvl="0" marL="457200" rtl="0">
              <a:spcBef>
                <a:spcPts val="0"/>
              </a:spcBef>
              <a:spcAft>
                <a:spcPts val="0"/>
              </a:spcAft>
              <a:buClr>
                <a:srgbClr val="000000"/>
              </a:buClr>
              <a:buSzPts val="900"/>
              <a:buAutoNum type="arabicPeriod"/>
            </a:pPr>
            <a:r>
              <a:rPr lang="en" sz="900">
                <a:solidFill>
                  <a:srgbClr val="000000"/>
                </a:solidFill>
              </a:rPr>
              <a:t>American Psychological Association (APA). (2018). </a:t>
            </a:r>
            <a:r>
              <a:rPr i="1" lang="en" sz="900">
                <a:solidFill>
                  <a:srgbClr val="000000"/>
                </a:solidFill>
              </a:rPr>
              <a:t>Postpartum Depression. </a:t>
            </a:r>
            <a:r>
              <a:rPr lang="en" sz="900">
                <a:solidFill>
                  <a:srgbClr val="000000"/>
                </a:solidFill>
              </a:rPr>
              <a:t>Retrieved from </a:t>
            </a:r>
            <a:r>
              <a:rPr lang="en" sz="900">
                <a:solidFill>
                  <a:srgbClr val="000000"/>
                </a:solidFill>
                <a:uFill>
                  <a:noFill/>
                </a:uFill>
                <a:hlinkClick r:id="rId3"/>
              </a:rPr>
              <a:t>http://www.apa.org/pi/women/resources/reports/postpartum-depression.aspx</a:t>
            </a:r>
            <a:endParaRPr sz="900">
              <a:solidFill>
                <a:srgbClr val="000000"/>
              </a:solidFill>
            </a:endParaRPr>
          </a:p>
          <a:p>
            <a:pPr indent="-285750" lvl="0" marL="457200" rtl="0">
              <a:lnSpc>
                <a:spcPct val="100000"/>
              </a:lnSpc>
              <a:spcBef>
                <a:spcPts val="0"/>
              </a:spcBef>
              <a:spcAft>
                <a:spcPts val="0"/>
              </a:spcAft>
              <a:buClr>
                <a:srgbClr val="000000"/>
              </a:buClr>
              <a:buSzPts val="900"/>
              <a:buAutoNum type="arabicPeriod"/>
            </a:pPr>
            <a:r>
              <a:rPr lang="en" sz="900">
                <a:solidFill>
                  <a:srgbClr val="000000"/>
                </a:solidFill>
              </a:rPr>
              <a:t>Bloch, M., Schmidt, P. J., Danaceau, M., Murphy, J., Nieman, L., &amp; Rubinow, D. R. (2000). Effects of gonadal steroids in women with a history of postpartum depression. </a:t>
            </a:r>
            <a:r>
              <a:rPr i="1" lang="en" sz="900">
                <a:solidFill>
                  <a:srgbClr val="000000"/>
                </a:solidFill>
              </a:rPr>
              <a:t>The American Journal of Psychiatry</a:t>
            </a:r>
            <a:r>
              <a:rPr lang="en" sz="900">
                <a:solidFill>
                  <a:srgbClr val="000000"/>
                </a:solidFill>
              </a:rPr>
              <a:t>, </a:t>
            </a:r>
            <a:r>
              <a:rPr i="1" lang="en" sz="900">
                <a:solidFill>
                  <a:srgbClr val="000000"/>
                </a:solidFill>
              </a:rPr>
              <a:t>157</a:t>
            </a:r>
            <a:r>
              <a:rPr lang="en" sz="900">
                <a:solidFill>
                  <a:srgbClr val="000000"/>
                </a:solidFill>
              </a:rPr>
              <a:t>(6), 924–930.</a:t>
            </a:r>
            <a:r>
              <a:rPr lang="en" sz="900">
                <a:solidFill>
                  <a:srgbClr val="000000"/>
                </a:solidFill>
                <a:uFill>
                  <a:noFill/>
                </a:uFill>
                <a:hlinkClick r:id="rId4"/>
              </a:rPr>
              <a:t> https://doi.org/10.1176/appi.ajp.157.6.924</a:t>
            </a:r>
            <a:endParaRPr sz="900">
              <a:solidFill>
                <a:srgbClr val="000000"/>
              </a:solidFill>
            </a:endParaRPr>
          </a:p>
          <a:p>
            <a:pPr indent="-285750" lvl="0" marL="457200" rtl="0">
              <a:spcBef>
                <a:spcPts val="0"/>
              </a:spcBef>
              <a:spcAft>
                <a:spcPts val="0"/>
              </a:spcAft>
              <a:buClr>
                <a:srgbClr val="000000"/>
              </a:buClr>
              <a:buSzPts val="900"/>
              <a:buAutoNum type="arabicPeriod"/>
            </a:pPr>
            <a:r>
              <a:rPr lang="en" sz="900">
                <a:solidFill>
                  <a:srgbClr val="000000"/>
                </a:solidFill>
              </a:rPr>
              <a:t>Canadian Mental Health Association (CMHA). (2018). </a:t>
            </a:r>
            <a:r>
              <a:rPr i="1" lang="en" sz="900">
                <a:solidFill>
                  <a:srgbClr val="000000"/>
                </a:solidFill>
              </a:rPr>
              <a:t>Postpartum Depression. </a:t>
            </a:r>
            <a:r>
              <a:rPr lang="en" sz="900">
                <a:solidFill>
                  <a:srgbClr val="000000"/>
                </a:solidFill>
              </a:rPr>
              <a:t>Retrieved from https://cmha.ca/documents/postpartum-depression</a:t>
            </a:r>
            <a:endParaRPr sz="900">
              <a:solidFill>
                <a:srgbClr val="000000"/>
              </a:solidFill>
            </a:endParaRPr>
          </a:p>
          <a:p>
            <a:pPr indent="-285750" lvl="0" marL="457200" rtl="0">
              <a:lnSpc>
                <a:spcPct val="100000"/>
              </a:lnSpc>
              <a:spcBef>
                <a:spcPts val="0"/>
              </a:spcBef>
              <a:spcAft>
                <a:spcPts val="0"/>
              </a:spcAft>
              <a:buClr>
                <a:srgbClr val="000000"/>
              </a:buClr>
              <a:buSzPts val="900"/>
              <a:buAutoNum type="arabicPeriod"/>
            </a:pPr>
            <a:r>
              <a:rPr lang="en" sz="900">
                <a:solidFill>
                  <a:srgbClr val="000000"/>
                </a:solidFill>
              </a:rPr>
              <a:t>Case reports on Pharmacology | Global Events | USA| Europe | Middle East| Asia Pacific. (n.d.). Retrieved from</a:t>
            </a:r>
            <a:r>
              <a:rPr lang="en" sz="900">
                <a:solidFill>
                  <a:srgbClr val="000000"/>
                </a:solidFill>
                <a:uFill>
                  <a:noFill/>
                </a:uFill>
                <a:hlinkClick r:id="rId5"/>
              </a:rPr>
              <a:t> http://casereports.alliedacademies.com/events-list/case-reports-on-pharmacology</a:t>
            </a:r>
            <a:endParaRPr sz="900">
              <a:solidFill>
                <a:srgbClr val="000000"/>
              </a:solidFill>
            </a:endParaRPr>
          </a:p>
          <a:p>
            <a:pPr indent="-285750" lvl="0" marL="457200" rtl="0">
              <a:spcBef>
                <a:spcPts val="0"/>
              </a:spcBef>
              <a:spcAft>
                <a:spcPts val="0"/>
              </a:spcAft>
              <a:buClr>
                <a:srgbClr val="000000"/>
              </a:buClr>
              <a:buSzPts val="900"/>
              <a:buAutoNum type="arabicPeriod"/>
            </a:pPr>
            <a:r>
              <a:rPr lang="en" sz="900">
                <a:solidFill>
                  <a:srgbClr val="000000"/>
                </a:solidFill>
              </a:rPr>
              <a:t>Centers for Disease Control and Prevention (CDC). (2018). </a:t>
            </a:r>
            <a:r>
              <a:rPr i="1" lang="en" sz="900">
                <a:solidFill>
                  <a:srgbClr val="000000"/>
                </a:solidFill>
              </a:rPr>
              <a:t>PRAMS Questionnaires</a:t>
            </a:r>
            <a:r>
              <a:rPr lang="en" sz="900">
                <a:solidFill>
                  <a:srgbClr val="000000"/>
                </a:solidFill>
              </a:rPr>
              <a:t>. Retrieved from </a:t>
            </a:r>
            <a:r>
              <a:rPr lang="en" sz="900">
                <a:solidFill>
                  <a:srgbClr val="000000"/>
                </a:solidFill>
                <a:uFill>
                  <a:noFill/>
                </a:uFill>
                <a:hlinkClick r:id="rId6"/>
              </a:rPr>
              <a:t>https://www.cdc.gov/prams/questionnaire.htm</a:t>
            </a:r>
            <a:endParaRPr sz="900">
              <a:solidFill>
                <a:srgbClr val="000000"/>
              </a:solidFill>
            </a:endParaRPr>
          </a:p>
          <a:p>
            <a:pPr indent="-285750" lvl="0" marL="457200" rtl="0">
              <a:lnSpc>
                <a:spcPct val="100000"/>
              </a:lnSpc>
              <a:spcBef>
                <a:spcPts val="0"/>
              </a:spcBef>
              <a:spcAft>
                <a:spcPts val="0"/>
              </a:spcAft>
              <a:buClr>
                <a:srgbClr val="000000"/>
              </a:buClr>
              <a:buSzPts val="900"/>
              <a:buAutoNum type="arabicPeriod"/>
            </a:pPr>
            <a:r>
              <a:rPr lang="en" sz="900">
                <a:solidFill>
                  <a:srgbClr val="000000"/>
                </a:solidFill>
              </a:rPr>
              <a:t>Couto, T. C. (2015). Postpartum depression: A systematic review of the genetics involved. </a:t>
            </a:r>
            <a:r>
              <a:rPr i="1" lang="en" sz="900">
                <a:solidFill>
                  <a:srgbClr val="000000"/>
                </a:solidFill>
              </a:rPr>
              <a:t>World Journal of Psychiatry</a:t>
            </a:r>
            <a:r>
              <a:rPr lang="en" sz="900">
                <a:solidFill>
                  <a:srgbClr val="000000"/>
                </a:solidFill>
              </a:rPr>
              <a:t>, </a:t>
            </a:r>
            <a:r>
              <a:rPr i="1" lang="en" sz="900">
                <a:solidFill>
                  <a:srgbClr val="000000"/>
                </a:solidFill>
              </a:rPr>
              <a:t>5</a:t>
            </a:r>
            <a:r>
              <a:rPr lang="en" sz="900">
                <a:solidFill>
                  <a:srgbClr val="000000"/>
                </a:solidFill>
              </a:rPr>
              <a:t>(1), 103. doi:10.5498/wjp.v5.i1.103</a:t>
            </a:r>
            <a:endParaRPr sz="900">
              <a:solidFill>
                <a:srgbClr val="000000"/>
              </a:solidFill>
            </a:endParaRPr>
          </a:p>
          <a:p>
            <a:pPr indent="-285750" lvl="0" marL="457200" rtl="0">
              <a:lnSpc>
                <a:spcPct val="100000"/>
              </a:lnSpc>
              <a:spcBef>
                <a:spcPts val="0"/>
              </a:spcBef>
              <a:spcAft>
                <a:spcPts val="0"/>
              </a:spcAft>
              <a:buClr>
                <a:srgbClr val="000000"/>
              </a:buClr>
              <a:buSzPts val="900"/>
              <a:buAutoNum type="arabicPeriod"/>
            </a:pPr>
            <a:r>
              <a:rPr lang="en" sz="900">
                <a:solidFill>
                  <a:srgbClr val="000000"/>
                </a:solidFill>
              </a:rPr>
              <a:t>Doornbos, B., Dijck-Brouwer, D. J., Kema, I. P., Tanke, M. A., Van Goor, S. A., Muskiet, F. A., &amp; Korf, J. (2009). The development of peripartum depressive symptoms is associated with gene polymorphisms of MAOA, 5-HTT and COMT. </a:t>
            </a:r>
            <a:r>
              <a:rPr i="1" lang="en" sz="900">
                <a:solidFill>
                  <a:srgbClr val="000000"/>
                </a:solidFill>
              </a:rPr>
              <a:t>Progress in Neuro-Psychopharmacology and Biological Psychiatry</a:t>
            </a:r>
            <a:r>
              <a:rPr lang="en" sz="900">
                <a:solidFill>
                  <a:srgbClr val="000000"/>
                </a:solidFill>
              </a:rPr>
              <a:t>, </a:t>
            </a:r>
            <a:r>
              <a:rPr i="1" lang="en" sz="900">
                <a:solidFill>
                  <a:srgbClr val="000000"/>
                </a:solidFill>
              </a:rPr>
              <a:t>33</a:t>
            </a:r>
            <a:r>
              <a:rPr lang="en" sz="900">
                <a:solidFill>
                  <a:srgbClr val="000000"/>
                </a:solidFill>
              </a:rPr>
              <a:t>(7), 1250-1254. doi:10.1016/j.pnpbp.2009.07.013</a:t>
            </a:r>
            <a:endParaRPr sz="900">
              <a:solidFill>
                <a:srgbClr val="000000"/>
              </a:solidFill>
            </a:endParaRPr>
          </a:p>
          <a:p>
            <a:pPr indent="-285750" lvl="0" marL="457200" rtl="0">
              <a:lnSpc>
                <a:spcPct val="100000"/>
              </a:lnSpc>
              <a:spcBef>
                <a:spcPts val="0"/>
              </a:spcBef>
              <a:spcAft>
                <a:spcPts val="0"/>
              </a:spcAft>
              <a:buClr>
                <a:srgbClr val="000000"/>
              </a:buClr>
              <a:buSzPts val="900"/>
              <a:buAutoNum type="arabicPeriod"/>
            </a:pPr>
            <a:r>
              <a:rPr lang="en" sz="900">
                <a:solidFill>
                  <a:srgbClr val="000000"/>
                </a:solidFill>
              </a:rPr>
              <a:t>Fitelson, E., Kim, S., Baker, A. S., &amp; Leight, K. (2010). Treatment of postpartum depression: clinical, psychological and pharmacological options. </a:t>
            </a:r>
            <a:r>
              <a:rPr i="1" lang="en" sz="900">
                <a:solidFill>
                  <a:srgbClr val="000000"/>
                </a:solidFill>
              </a:rPr>
              <a:t>International Journal of Women’s Health</a:t>
            </a:r>
            <a:r>
              <a:rPr lang="en" sz="900">
                <a:solidFill>
                  <a:srgbClr val="000000"/>
                </a:solidFill>
              </a:rPr>
              <a:t>, </a:t>
            </a:r>
            <a:r>
              <a:rPr i="1" lang="en" sz="900">
                <a:solidFill>
                  <a:srgbClr val="000000"/>
                </a:solidFill>
              </a:rPr>
              <a:t>3</a:t>
            </a:r>
            <a:r>
              <a:rPr lang="en" sz="900">
                <a:solidFill>
                  <a:srgbClr val="000000"/>
                </a:solidFill>
              </a:rPr>
              <a:t>, 1–14.</a:t>
            </a:r>
            <a:r>
              <a:rPr lang="en" sz="900">
                <a:solidFill>
                  <a:srgbClr val="000000"/>
                </a:solidFill>
                <a:uFill>
                  <a:noFill/>
                </a:uFill>
                <a:hlinkClick r:id="rId7"/>
              </a:rPr>
              <a:t> https://doi.org/10.2147/IJWH.S6938</a:t>
            </a:r>
            <a:endParaRPr sz="900">
              <a:solidFill>
                <a:srgbClr val="000000"/>
              </a:solidFill>
            </a:endParaRPr>
          </a:p>
          <a:p>
            <a:pPr indent="-285750" lvl="0" marL="457200" rtl="0">
              <a:lnSpc>
                <a:spcPct val="100000"/>
              </a:lnSpc>
              <a:spcBef>
                <a:spcPts val="0"/>
              </a:spcBef>
              <a:spcAft>
                <a:spcPts val="0"/>
              </a:spcAft>
              <a:buClr>
                <a:srgbClr val="000000"/>
              </a:buClr>
              <a:buSzPts val="900"/>
              <a:buAutoNum type="arabicPeriod"/>
            </a:pPr>
            <a:r>
              <a:rPr lang="en" sz="900">
                <a:solidFill>
                  <a:srgbClr val="000000"/>
                </a:solidFill>
              </a:rPr>
              <a:t>Forty, L., Jones, L., Macgregor, S., Caesar, S., Cooper, C., Hough, A., … Jones, I. (2006). Familiality of Postpartum Depression in Unipolar Disorder: Results of a Family Study. </a:t>
            </a:r>
            <a:r>
              <a:rPr i="1" lang="en" sz="900">
                <a:solidFill>
                  <a:srgbClr val="000000"/>
                </a:solidFill>
              </a:rPr>
              <a:t>American Journal of Psychiatry</a:t>
            </a:r>
            <a:r>
              <a:rPr lang="en" sz="900">
                <a:solidFill>
                  <a:srgbClr val="000000"/>
                </a:solidFill>
              </a:rPr>
              <a:t>, </a:t>
            </a:r>
            <a:r>
              <a:rPr i="1" lang="en" sz="900">
                <a:solidFill>
                  <a:srgbClr val="000000"/>
                </a:solidFill>
              </a:rPr>
              <a:t>163</a:t>
            </a:r>
            <a:r>
              <a:rPr lang="en" sz="900">
                <a:solidFill>
                  <a:srgbClr val="000000"/>
                </a:solidFill>
              </a:rPr>
              <a:t>(9), 1549-1553. doi:10.1176/ajp.2006.163.9.1549</a:t>
            </a:r>
            <a:endParaRPr sz="900">
              <a:solidFill>
                <a:srgbClr val="000000"/>
              </a:solidFill>
            </a:endParaRPr>
          </a:p>
          <a:p>
            <a:pPr indent="-285750" lvl="0" marL="457200" rtl="0">
              <a:spcBef>
                <a:spcPts val="0"/>
              </a:spcBef>
              <a:spcAft>
                <a:spcPts val="0"/>
              </a:spcAft>
              <a:buClr>
                <a:srgbClr val="000000"/>
              </a:buClr>
              <a:buSzPts val="900"/>
              <a:buAutoNum type="arabicPeriod"/>
            </a:pPr>
            <a:r>
              <a:rPr lang="en" sz="900">
                <a:solidFill>
                  <a:srgbClr val="000000"/>
                </a:solidFill>
              </a:rPr>
              <a:t>Gelaye, B., Rondon, M., Araya, R. &amp; Williams, M.A. (2016). Epidemiology of maternal depression, risk factors, and child outcomes in low-income and middle-income countries. </a:t>
            </a:r>
            <a:r>
              <a:rPr i="1" lang="en" sz="900">
                <a:solidFill>
                  <a:srgbClr val="000000"/>
                </a:solidFill>
              </a:rPr>
              <a:t>Lancet Psychiatry, 3</a:t>
            </a:r>
            <a:r>
              <a:rPr lang="en" sz="900">
                <a:solidFill>
                  <a:srgbClr val="000000"/>
                </a:solidFill>
              </a:rPr>
              <a:t>(10), 973-982. Doi: https://dx.doi.org/10.1016%2FS2215-0366(16)30284-X</a:t>
            </a:r>
            <a:endParaRPr sz="900">
              <a:solidFill>
                <a:srgbClr val="000000"/>
              </a:solidFill>
            </a:endParaRPr>
          </a:p>
          <a:p>
            <a:pPr indent="-285750" lvl="0" marL="457200" rtl="0">
              <a:spcBef>
                <a:spcPts val="0"/>
              </a:spcBef>
              <a:spcAft>
                <a:spcPts val="0"/>
              </a:spcAft>
              <a:buClr>
                <a:srgbClr val="000000"/>
              </a:buClr>
              <a:buSzPts val="900"/>
              <a:buAutoNum type="arabicPeriod"/>
            </a:pPr>
            <a:r>
              <a:rPr lang="en" sz="900">
                <a:solidFill>
                  <a:srgbClr val="000000"/>
                </a:solidFill>
              </a:rPr>
              <a:t>Ko, J.Y., Rockhill, K.M., Tong, V.T., Morrow, B. &amp; Farr, S.L. (2017). Trends in Postpartum Depressive Symptoms — 27 States, 2004, 2008, and 2012. </a:t>
            </a:r>
            <a:r>
              <a:rPr i="1" lang="en" sz="900">
                <a:solidFill>
                  <a:srgbClr val="000000"/>
                </a:solidFill>
              </a:rPr>
              <a:t>Morbidity and Mortality Weekly Report (MMWR), 66</a:t>
            </a:r>
            <a:r>
              <a:rPr lang="en" sz="900">
                <a:solidFill>
                  <a:srgbClr val="000000"/>
                </a:solidFill>
              </a:rPr>
              <a:t>(6), 153-158. Doi: </a:t>
            </a:r>
            <a:r>
              <a:rPr lang="en" sz="900">
                <a:solidFill>
                  <a:srgbClr val="000000"/>
                </a:solidFill>
                <a:uFill>
                  <a:noFill/>
                </a:uFill>
                <a:hlinkClick r:id="rId8"/>
              </a:rPr>
              <a:t>http://dx.doi.org/10.15585/mmwr.mm6606a1</a:t>
            </a:r>
            <a:endParaRPr sz="900">
              <a:solidFill>
                <a:srgbClr val="000000"/>
              </a:solidFill>
            </a:endParaRPr>
          </a:p>
          <a:p>
            <a:pPr indent="-285750" lvl="0" marL="457200" rtl="0">
              <a:spcBef>
                <a:spcPts val="0"/>
              </a:spcBef>
              <a:spcAft>
                <a:spcPts val="0"/>
              </a:spcAft>
              <a:buClr>
                <a:srgbClr val="000000"/>
              </a:buClr>
              <a:buSzPts val="900"/>
              <a:buAutoNum type="arabicPeriod"/>
            </a:pPr>
            <a:r>
              <a:rPr lang="en" sz="900">
                <a:solidFill>
                  <a:srgbClr val="000000"/>
                </a:solidFill>
              </a:rPr>
              <a:t>Lanes, A., Kuk, J.L. &amp; Tamim, H. (2011). Prevalence and characteristics of Postpartum Depression symptomatology among Canadian women: a cross-sectional study. </a:t>
            </a:r>
            <a:r>
              <a:rPr i="1" lang="en" sz="900">
                <a:solidFill>
                  <a:srgbClr val="000000"/>
                </a:solidFill>
              </a:rPr>
              <a:t>BMC Public Health, </a:t>
            </a:r>
            <a:r>
              <a:rPr lang="en" sz="900">
                <a:solidFill>
                  <a:srgbClr val="000000"/>
                </a:solidFill>
              </a:rPr>
              <a:t>11, 302. Doi: 10.1186/1471-2458-11-302</a:t>
            </a:r>
            <a:endParaRPr sz="900">
              <a:solidFill>
                <a:srgbClr val="000000"/>
              </a:solidFill>
            </a:endParaRPr>
          </a:p>
          <a:p>
            <a:pPr indent="-285750" lvl="0" marL="457200" rtl="0">
              <a:spcBef>
                <a:spcPts val="0"/>
              </a:spcBef>
              <a:spcAft>
                <a:spcPts val="0"/>
              </a:spcAft>
              <a:buClr>
                <a:srgbClr val="000000"/>
              </a:buClr>
              <a:buSzPts val="900"/>
              <a:buAutoNum type="arabicPeriod"/>
            </a:pPr>
            <a:r>
              <a:rPr lang="en" sz="900">
                <a:solidFill>
                  <a:srgbClr val="000000"/>
                </a:solidFill>
              </a:rPr>
              <a:t>Massoudi, P., Hwang, C.P. &amp; Wickberg, B. (2016). Fathers’ depressive symptoms in the postnatal period: Prevalence and correlates in a population-based Swedish study. </a:t>
            </a:r>
            <a:r>
              <a:rPr i="1" lang="en" sz="900">
                <a:solidFill>
                  <a:srgbClr val="000000"/>
                </a:solidFill>
              </a:rPr>
              <a:t>Scandinavian Journal of Public Health, 44</a:t>
            </a:r>
            <a:r>
              <a:rPr lang="en" sz="900">
                <a:solidFill>
                  <a:srgbClr val="000000"/>
                </a:solidFill>
              </a:rPr>
              <a:t>(7), 688-694. Doi: 10.1177/1403494816661652</a:t>
            </a:r>
            <a:endParaRPr sz="9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References (cont.)</a:t>
            </a:r>
            <a:endParaRPr/>
          </a:p>
        </p:txBody>
      </p:sp>
      <p:sp>
        <p:nvSpPr>
          <p:cNvPr id="226" name="Shape 226"/>
          <p:cNvSpPr txBox="1"/>
          <p:nvPr>
            <p:ph idx="1" type="body"/>
          </p:nvPr>
        </p:nvSpPr>
        <p:spPr>
          <a:xfrm>
            <a:off x="311700" y="1255800"/>
            <a:ext cx="8520600" cy="3076200"/>
          </a:xfrm>
          <a:prstGeom prst="rect">
            <a:avLst/>
          </a:prstGeom>
        </p:spPr>
        <p:txBody>
          <a:bodyPr anchorCtr="0" anchor="t" bIns="91425" lIns="91425" spcFirstLastPara="1" rIns="91425" wrap="square" tIns="91425">
            <a:noAutofit/>
          </a:bodyPr>
          <a:lstStyle/>
          <a:p>
            <a:pPr indent="-285750" lvl="0" marL="457200" rtl="0">
              <a:lnSpc>
                <a:spcPct val="100000"/>
              </a:lnSpc>
              <a:spcBef>
                <a:spcPts val="0"/>
              </a:spcBef>
              <a:spcAft>
                <a:spcPts val="0"/>
              </a:spcAft>
              <a:buClr>
                <a:srgbClr val="000000"/>
              </a:buClr>
              <a:buSzPts val="900"/>
              <a:buAutoNum type="arabicPeriod"/>
            </a:pPr>
            <a:r>
              <a:rPr lang="en" sz="900">
                <a:solidFill>
                  <a:srgbClr val="000000"/>
                </a:solidFill>
              </a:rPr>
              <a:t>Mayo Clinic. (2015, August 11). Postpartum depression - Symptoms and causes. Retrieved from https://www.mayoclinic.org/diseases-conditions/postpartum-depression/symptoms-causes/syc-20376617</a:t>
            </a:r>
            <a:endParaRPr sz="900">
              <a:solidFill>
                <a:srgbClr val="000000"/>
              </a:solidFill>
            </a:endParaRPr>
          </a:p>
          <a:p>
            <a:pPr indent="-285750" lvl="0" marL="457200" rtl="0">
              <a:lnSpc>
                <a:spcPct val="100000"/>
              </a:lnSpc>
              <a:spcBef>
                <a:spcPts val="0"/>
              </a:spcBef>
              <a:spcAft>
                <a:spcPts val="0"/>
              </a:spcAft>
              <a:buClr>
                <a:srgbClr val="000000"/>
              </a:buClr>
              <a:buSzPts val="900"/>
              <a:buAutoNum type="arabicPeriod"/>
            </a:pPr>
            <a:r>
              <a:rPr lang="en" sz="900">
                <a:solidFill>
                  <a:srgbClr val="000000"/>
                </a:solidFill>
              </a:rPr>
              <a:t>Mayo Clinic. (2017, August 9). Light therapy. Retrieved from</a:t>
            </a:r>
            <a:r>
              <a:rPr lang="en" sz="900">
                <a:solidFill>
                  <a:srgbClr val="000000"/>
                </a:solidFill>
                <a:uFill>
                  <a:noFill/>
                </a:uFill>
                <a:hlinkClick r:id="rId3"/>
              </a:rPr>
              <a:t> https://www.mayoclinic.org/tests-procedures/light-therapy/about/pac-20384604</a:t>
            </a:r>
            <a:endParaRPr sz="900">
              <a:solidFill>
                <a:srgbClr val="000000"/>
              </a:solidFill>
              <a:uFill>
                <a:noFill/>
              </a:uFill>
              <a:hlinkClick r:id="rId4"/>
            </a:endParaRPr>
          </a:p>
          <a:p>
            <a:pPr indent="-285750" lvl="0" marL="457200" rtl="0">
              <a:lnSpc>
                <a:spcPct val="100000"/>
              </a:lnSpc>
              <a:spcBef>
                <a:spcPts val="0"/>
              </a:spcBef>
              <a:spcAft>
                <a:spcPts val="0"/>
              </a:spcAft>
              <a:buClr>
                <a:srgbClr val="000000"/>
              </a:buClr>
              <a:buSzPts val="900"/>
              <a:buAutoNum type="arabicPeriod"/>
            </a:pPr>
            <a:r>
              <a:rPr lang="en" sz="900">
                <a:solidFill>
                  <a:srgbClr val="000000"/>
                </a:solidFill>
              </a:rPr>
              <a:t>Mayo Clinic. (2017, August 9). Endometrial cancer - Symptoms and causes. Retrieved from</a:t>
            </a:r>
            <a:r>
              <a:rPr lang="en" sz="900">
                <a:solidFill>
                  <a:srgbClr val="000000"/>
                </a:solidFill>
                <a:uFill>
                  <a:noFill/>
                </a:uFill>
                <a:hlinkClick r:id="rId5"/>
              </a:rPr>
              <a:t> http://www.mayoclinic.org/diseases-conditions/endometrial-cancer/symptoms-causes/syc-20352461</a:t>
            </a:r>
            <a:endParaRPr sz="900">
              <a:solidFill>
                <a:srgbClr val="000000"/>
              </a:solidFill>
            </a:endParaRPr>
          </a:p>
          <a:p>
            <a:pPr indent="-285750" lvl="0" marL="457200" rtl="0">
              <a:lnSpc>
                <a:spcPct val="100000"/>
              </a:lnSpc>
              <a:spcBef>
                <a:spcPts val="0"/>
              </a:spcBef>
              <a:spcAft>
                <a:spcPts val="0"/>
              </a:spcAft>
              <a:buClr>
                <a:srgbClr val="000000"/>
              </a:buClr>
              <a:buSzPts val="900"/>
              <a:buAutoNum type="arabicPeriod"/>
            </a:pPr>
            <a:r>
              <a:rPr lang="en" sz="900">
                <a:solidFill>
                  <a:srgbClr val="000000"/>
                </a:solidFill>
              </a:rPr>
              <a:t>Moses-Kolko, E. L., Berga, S. L., Kalro, B., Sit, D. K. Y., &amp; Wisner, K. L. (2009). Transdermal estradiol for postpartum depression: A promising treatment option. </a:t>
            </a:r>
            <a:r>
              <a:rPr i="1" lang="en" sz="900">
                <a:solidFill>
                  <a:srgbClr val="000000"/>
                </a:solidFill>
              </a:rPr>
              <a:t>Clinical Obstetrics and Gynecology</a:t>
            </a:r>
            <a:r>
              <a:rPr lang="en" sz="900">
                <a:solidFill>
                  <a:srgbClr val="000000"/>
                </a:solidFill>
              </a:rPr>
              <a:t>, </a:t>
            </a:r>
            <a:r>
              <a:rPr i="1" lang="en" sz="900">
                <a:solidFill>
                  <a:srgbClr val="000000"/>
                </a:solidFill>
              </a:rPr>
              <a:t>52</a:t>
            </a:r>
            <a:r>
              <a:rPr lang="en" sz="900">
                <a:solidFill>
                  <a:srgbClr val="000000"/>
                </a:solidFill>
              </a:rPr>
              <a:t>(3), 516–529.</a:t>
            </a:r>
            <a:r>
              <a:rPr lang="en" sz="900">
                <a:solidFill>
                  <a:srgbClr val="000000"/>
                </a:solidFill>
                <a:uFill>
                  <a:noFill/>
                </a:uFill>
                <a:hlinkClick r:id="rId6"/>
              </a:rPr>
              <a:t> https://doi.org/10.1097/GRF.0b013e3181b5a395</a:t>
            </a:r>
            <a:endParaRPr sz="900">
              <a:solidFill>
                <a:srgbClr val="000000"/>
              </a:solidFill>
            </a:endParaRPr>
          </a:p>
          <a:p>
            <a:pPr indent="-285750" lvl="0" marL="457200" rtl="0">
              <a:lnSpc>
                <a:spcPct val="100000"/>
              </a:lnSpc>
              <a:spcBef>
                <a:spcPts val="0"/>
              </a:spcBef>
              <a:spcAft>
                <a:spcPts val="0"/>
              </a:spcAft>
              <a:buClr>
                <a:srgbClr val="000000"/>
              </a:buClr>
              <a:buSzPts val="900"/>
              <a:buAutoNum type="arabicPeriod"/>
            </a:pPr>
            <a:r>
              <a:rPr lang="en" sz="900">
                <a:solidFill>
                  <a:srgbClr val="000000"/>
                </a:solidFill>
              </a:rPr>
              <a:t>Psychotherapy. (2012). Retrieved from</a:t>
            </a:r>
            <a:r>
              <a:rPr lang="en" sz="900">
                <a:solidFill>
                  <a:srgbClr val="000000"/>
                </a:solidFill>
                <a:uFill>
                  <a:noFill/>
                </a:uFill>
                <a:hlinkClick r:id="rId7"/>
              </a:rPr>
              <a:t> https://www.ai-therapy.com/blog/tag/psychotherapy/</a:t>
            </a:r>
            <a:endParaRPr sz="900">
              <a:solidFill>
                <a:srgbClr val="000000"/>
              </a:solidFill>
            </a:endParaRPr>
          </a:p>
          <a:p>
            <a:pPr indent="-285750" lvl="0" marL="457200" rtl="0">
              <a:lnSpc>
                <a:spcPct val="100000"/>
              </a:lnSpc>
              <a:spcBef>
                <a:spcPts val="0"/>
              </a:spcBef>
              <a:spcAft>
                <a:spcPts val="0"/>
              </a:spcAft>
              <a:buClr>
                <a:srgbClr val="000000"/>
              </a:buClr>
              <a:buSzPts val="900"/>
              <a:buAutoNum type="arabicPeriod"/>
            </a:pPr>
            <a:r>
              <a:rPr lang="en" sz="900">
                <a:solidFill>
                  <a:srgbClr val="000000"/>
                </a:solidFill>
              </a:rPr>
              <a:t>Public Health Agency of Canada. (2014, October 9). Pregnancy and Women's Mental Health in Canada. Retrieved from https://www.canada.ca/en/public-health/services/publications/healthy-living/pregnancy-women-mental-health-canada.html</a:t>
            </a:r>
            <a:endParaRPr sz="900">
              <a:solidFill>
                <a:srgbClr val="000000"/>
              </a:solidFill>
            </a:endParaRPr>
          </a:p>
          <a:p>
            <a:pPr indent="-285750" lvl="0" marL="457200" rtl="0">
              <a:spcBef>
                <a:spcPts val="0"/>
              </a:spcBef>
              <a:spcAft>
                <a:spcPts val="0"/>
              </a:spcAft>
              <a:buClr>
                <a:srgbClr val="000000"/>
              </a:buClr>
              <a:buSzPts val="900"/>
              <a:buAutoNum type="arabicPeriod"/>
            </a:pPr>
            <a:r>
              <a:rPr lang="en" sz="900">
                <a:solidFill>
                  <a:srgbClr val="000000"/>
                </a:solidFill>
              </a:rPr>
              <a:t>Suto, M., Isogai, E., Mizutani, F., Kakee, N., Misago, C. &amp; Takehara, K. (2016). Prevalence and Factors Associated With Postpartum Depression in Fathers: A Regional, Longitudinal Study in Japan. </a:t>
            </a:r>
            <a:r>
              <a:rPr i="1" lang="en" sz="900">
                <a:solidFill>
                  <a:srgbClr val="000000"/>
                </a:solidFill>
              </a:rPr>
              <a:t>Research in Nursing and Health, 39</a:t>
            </a:r>
            <a:r>
              <a:rPr lang="en" sz="900">
                <a:solidFill>
                  <a:srgbClr val="000000"/>
                </a:solidFill>
              </a:rPr>
              <a:t>(4), 253-262. Doi: 10.1002/nur.21728</a:t>
            </a:r>
            <a:endParaRPr sz="900">
              <a:solidFill>
                <a:srgbClr val="000000"/>
              </a:solidFill>
            </a:endParaRPr>
          </a:p>
          <a:p>
            <a:pPr indent="-285750" lvl="0" marL="457200" rtl="0">
              <a:lnSpc>
                <a:spcPct val="100000"/>
              </a:lnSpc>
              <a:spcBef>
                <a:spcPts val="0"/>
              </a:spcBef>
              <a:spcAft>
                <a:spcPts val="0"/>
              </a:spcAft>
              <a:buClr>
                <a:srgbClr val="000000"/>
              </a:buClr>
              <a:buSzPts val="900"/>
              <a:buAutoNum type="arabicPeriod"/>
            </a:pPr>
            <a:r>
              <a:rPr lang="en" sz="900">
                <a:solidFill>
                  <a:srgbClr val="000000"/>
                </a:solidFill>
              </a:rPr>
              <a:t>The New York Times: Abnormal Menstrual Periods. (2018). Retrieved from</a:t>
            </a:r>
            <a:r>
              <a:rPr lang="en" sz="900">
                <a:solidFill>
                  <a:srgbClr val="000000"/>
                </a:solidFill>
                <a:uFill>
                  <a:noFill/>
                </a:uFill>
                <a:hlinkClick r:id="rId8"/>
              </a:rPr>
              <a:t> https://archive.nytimes.com/www.nytimes.com/imagepages/2007/08/01/health/adam/17087Abnormalmenstrualperiods.html</a:t>
            </a:r>
            <a:endParaRPr sz="9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is Postpartum depression?</a:t>
            </a:r>
            <a:endParaRPr/>
          </a:p>
        </p:txBody>
      </p:sp>
      <p:sp>
        <p:nvSpPr>
          <p:cNvPr id="71" name="Shape 71"/>
          <p:cNvSpPr txBox="1"/>
          <p:nvPr>
            <p:ph idx="1" type="body"/>
          </p:nvPr>
        </p:nvSpPr>
        <p:spPr>
          <a:xfrm>
            <a:off x="311725" y="1505700"/>
            <a:ext cx="3999900" cy="34638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Depression that can happen during pregnancy or any time up to 1 year after birth</a:t>
            </a:r>
            <a:endParaRPr sz="1600"/>
          </a:p>
          <a:p>
            <a:pPr indent="-330200" lvl="0" marL="457200" rtl="0">
              <a:spcBef>
                <a:spcPts val="1000"/>
              </a:spcBef>
              <a:spcAft>
                <a:spcPts val="0"/>
              </a:spcAft>
              <a:buSzPts val="1600"/>
              <a:buChar char="●"/>
            </a:pPr>
            <a:r>
              <a:rPr lang="en" sz="1600"/>
              <a:t>Can happen to mother and/or father, and parents who adopt a child</a:t>
            </a:r>
            <a:endParaRPr sz="1600"/>
          </a:p>
          <a:p>
            <a:pPr indent="-330200" lvl="0" marL="457200" rtl="0">
              <a:spcBef>
                <a:spcPts val="1000"/>
              </a:spcBef>
              <a:spcAft>
                <a:spcPts val="0"/>
              </a:spcAft>
              <a:buSzPts val="1600"/>
              <a:buChar char="●"/>
            </a:pPr>
            <a:r>
              <a:rPr lang="en" sz="1600"/>
              <a:t>Affects the way that individual feels about themselves, their baby and about others</a:t>
            </a:r>
            <a:endParaRPr sz="1600"/>
          </a:p>
          <a:p>
            <a:pPr indent="-330200" lvl="0" marL="457200" rtl="0">
              <a:spcBef>
                <a:spcPts val="1000"/>
              </a:spcBef>
              <a:spcAft>
                <a:spcPts val="1000"/>
              </a:spcAft>
              <a:buSzPts val="1600"/>
              <a:buChar char="●"/>
            </a:pPr>
            <a:r>
              <a:rPr lang="en" sz="1600"/>
              <a:t>Can last a very long time</a:t>
            </a:r>
            <a:endParaRPr sz="1600"/>
          </a:p>
        </p:txBody>
      </p:sp>
      <p:pic>
        <p:nvPicPr>
          <p:cNvPr id="72" name="Shape 72"/>
          <p:cNvPicPr preferRelativeResize="0"/>
          <p:nvPr/>
        </p:nvPicPr>
        <p:blipFill>
          <a:blip r:embed="rId3">
            <a:alphaModFix/>
          </a:blip>
          <a:stretch>
            <a:fillRect/>
          </a:stretch>
        </p:blipFill>
        <p:spPr>
          <a:xfrm>
            <a:off x="4497475" y="1564938"/>
            <a:ext cx="4334849" cy="2609833"/>
          </a:xfrm>
          <a:prstGeom prst="rect">
            <a:avLst/>
          </a:prstGeom>
          <a:noFill/>
          <a:ln>
            <a:noFill/>
          </a:ln>
        </p:spPr>
      </p:pic>
      <p:sp>
        <p:nvSpPr>
          <p:cNvPr id="73" name="Shape 73"/>
          <p:cNvSpPr txBox="1"/>
          <p:nvPr/>
        </p:nvSpPr>
        <p:spPr>
          <a:xfrm>
            <a:off x="4664950" y="4174775"/>
            <a:ext cx="4280400" cy="834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chemeClr val="lt2"/>
                </a:solidFill>
                <a:latin typeface="Roboto"/>
                <a:ea typeface="Roboto"/>
                <a:cs typeface="Roboto"/>
                <a:sym typeface="Roboto"/>
              </a:rPr>
              <a:t>Photo source: https://www.psychbytes.com/postpartum-depression-</a:t>
            </a:r>
            <a:endParaRPr sz="1000">
              <a:solidFill>
                <a:schemeClr val="lt2"/>
              </a:solidFill>
              <a:latin typeface="Roboto"/>
              <a:ea typeface="Roboto"/>
              <a:cs typeface="Roboto"/>
              <a:sym typeface="Roboto"/>
            </a:endParaRPr>
          </a:p>
          <a:p>
            <a:pPr indent="0" lvl="0" marL="0">
              <a:spcBef>
                <a:spcPts val="0"/>
              </a:spcBef>
              <a:spcAft>
                <a:spcPts val="0"/>
              </a:spcAft>
              <a:buNone/>
            </a:pPr>
            <a:r>
              <a:rPr lang="en" sz="1000">
                <a:solidFill>
                  <a:schemeClr val="lt2"/>
                </a:solidFill>
                <a:latin typeface="Roboto"/>
                <a:ea typeface="Roboto"/>
                <a:cs typeface="Roboto"/>
                <a:sym typeface="Roboto"/>
              </a:rPr>
              <a:t>understanding-the-basics/</a:t>
            </a:r>
            <a:endParaRPr sz="1000">
              <a:solidFill>
                <a:schemeClr val="lt2"/>
              </a:solidFill>
              <a:latin typeface="Roboto"/>
              <a:ea typeface="Roboto"/>
              <a:cs typeface="Roboto"/>
              <a:sym typeface="Roboto"/>
            </a:endParaRPr>
          </a:p>
        </p:txBody>
      </p:sp>
      <p:sp>
        <p:nvSpPr>
          <p:cNvPr id="74" name="Shape 74"/>
          <p:cNvSpPr txBox="1"/>
          <p:nvPr/>
        </p:nvSpPr>
        <p:spPr>
          <a:xfrm>
            <a:off x="6600025" y="4809800"/>
            <a:ext cx="2232300" cy="26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chemeClr val="dk2"/>
                </a:solidFill>
                <a:latin typeface="Roboto"/>
                <a:ea typeface="Roboto"/>
                <a:cs typeface="Roboto"/>
                <a:sym typeface="Roboto"/>
              </a:rPr>
              <a:t>CMHA National, 2018</a:t>
            </a:r>
            <a:endParaRPr sz="1100">
              <a:solidFill>
                <a:schemeClr val="dk2"/>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Multiple Choice Questions</a:t>
            </a:r>
            <a:endParaRPr/>
          </a:p>
        </p:txBody>
      </p:sp>
      <p:sp>
        <p:nvSpPr>
          <p:cNvPr id="232" name="Shape 232"/>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600"/>
              <a:t>What is a concern that comes with hormone therapy for postpartum depression?</a:t>
            </a:r>
            <a:endParaRPr sz="1600"/>
          </a:p>
          <a:p>
            <a:pPr indent="-330200" lvl="0" marL="457200" rtl="0">
              <a:spcBef>
                <a:spcPts val="1600"/>
              </a:spcBef>
              <a:spcAft>
                <a:spcPts val="0"/>
              </a:spcAft>
              <a:buSzPts val="1600"/>
              <a:buAutoNum type="alphaLcParenR"/>
            </a:pPr>
            <a:r>
              <a:rPr lang="en" sz="1600"/>
              <a:t>Increased risk of endometrial cancer</a:t>
            </a:r>
            <a:endParaRPr sz="1600"/>
          </a:p>
          <a:p>
            <a:pPr indent="-330200" lvl="0" marL="457200" rtl="0">
              <a:spcBef>
                <a:spcPts val="0"/>
              </a:spcBef>
              <a:spcAft>
                <a:spcPts val="0"/>
              </a:spcAft>
              <a:buSzPts val="1600"/>
              <a:buAutoNum type="alphaLcParenR"/>
            </a:pPr>
            <a:r>
              <a:rPr lang="en" sz="1600"/>
              <a:t>Endometrial hyperplasia</a:t>
            </a:r>
            <a:endParaRPr sz="1600"/>
          </a:p>
          <a:p>
            <a:pPr indent="-330200" lvl="0" marL="457200" rtl="0">
              <a:spcBef>
                <a:spcPts val="0"/>
              </a:spcBef>
              <a:spcAft>
                <a:spcPts val="0"/>
              </a:spcAft>
              <a:buSzPts val="1600"/>
              <a:buAutoNum type="alphaLcParenR"/>
            </a:pPr>
            <a:r>
              <a:rPr lang="en" sz="1600"/>
              <a:t>Interference with lactation</a:t>
            </a:r>
            <a:endParaRPr sz="1600"/>
          </a:p>
          <a:p>
            <a:pPr indent="-330200" lvl="0" marL="457200" rtl="0">
              <a:spcBef>
                <a:spcPts val="0"/>
              </a:spcBef>
              <a:spcAft>
                <a:spcPts val="0"/>
              </a:spcAft>
              <a:buSzPts val="1600"/>
              <a:buAutoNum type="alphaLcParenR"/>
            </a:pPr>
            <a:r>
              <a:rPr lang="en" sz="1600"/>
              <a:t>Both a and b</a:t>
            </a:r>
            <a:endParaRPr sz="1600"/>
          </a:p>
          <a:p>
            <a:pPr indent="-330200" lvl="0" marL="457200">
              <a:spcBef>
                <a:spcPts val="0"/>
              </a:spcBef>
              <a:spcAft>
                <a:spcPts val="0"/>
              </a:spcAft>
              <a:buSzPts val="1600"/>
              <a:buAutoNum type="alphaLcParenR"/>
            </a:pPr>
            <a:r>
              <a:rPr lang="en" sz="1600"/>
              <a:t>All of the above ##</a:t>
            </a:r>
            <a:endParaRPr sz="1600"/>
          </a:p>
        </p:txBody>
      </p:sp>
      <p:sp>
        <p:nvSpPr>
          <p:cNvPr id="233" name="Shape 233"/>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600"/>
              <a:t>Which of the following is a treatment for postpartum depression?</a:t>
            </a:r>
            <a:endParaRPr sz="1600"/>
          </a:p>
          <a:p>
            <a:pPr indent="-330200" lvl="0" marL="457200" rtl="0">
              <a:spcBef>
                <a:spcPts val="1600"/>
              </a:spcBef>
              <a:spcAft>
                <a:spcPts val="0"/>
              </a:spcAft>
              <a:buSzPts val="1600"/>
              <a:buAutoNum type="alphaLcParenR"/>
            </a:pPr>
            <a:r>
              <a:rPr lang="en" sz="1600"/>
              <a:t>Lithium</a:t>
            </a:r>
            <a:endParaRPr sz="1600"/>
          </a:p>
          <a:p>
            <a:pPr indent="-330200" lvl="0" marL="457200" rtl="0">
              <a:spcBef>
                <a:spcPts val="0"/>
              </a:spcBef>
              <a:spcAft>
                <a:spcPts val="0"/>
              </a:spcAft>
              <a:buSzPts val="1600"/>
              <a:buAutoNum type="alphaLcParenR"/>
            </a:pPr>
            <a:r>
              <a:rPr lang="en" sz="1600"/>
              <a:t>Prozac</a:t>
            </a:r>
            <a:endParaRPr sz="1600"/>
          </a:p>
          <a:p>
            <a:pPr indent="-330200" lvl="0" marL="457200" rtl="0">
              <a:spcBef>
                <a:spcPts val="0"/>
              </a:spcBef>
              <a:spcAft>
                <a:spcPts val="0"/>
              </a:spcAft>
              <a:buSzPts val="1600"/>
              <a:buAutoNum type="alphaLcParenR"/>
            </a:pPr>
            <a:r>
              <a:rPr lang="en" sz="1600"/>
              <a:t>Clozapine</a:t>
            </a:r>
            <a:endParaRPr sz="1600"/>
          </a:p>
          <a:p>
            <a:pPr indent="-330200" lvl="0" marL="457200" rtl="0">
              <a:spcBef>
                <a:spcPts val="0"/>
              </a:spcBef>
              <a:spcAft>
                <a:spcPts val="0"/>
              </a:spcAft>
              <a:buSzPts val="1600"/>
              <a:buAutoNum type="alphaLcParenR"/>
            </a:pPr>
            <a:r>
              <a:rPr lang="en" sz="1600"/>
              <a:t>All of the above ##</a:t>
            </a:r>
            <a:endParaRPr sz="1600"/>
          </a:p>
          <a:p>
            <a:pPr indent="-330200" lvl="0" marL="457200">
              <a:spcBef>
                <a:spcPts val="0"/>
              </a:spcBef>
              <a:spcAft>
                <a:spcPts val="0"/>
              </a:spcAft>
              <a:buSzPts val="1600"/>
              <a:buAutoNum type="alphaLcParenR"/>
            </a:pPr>
            <a:r>
              <a:rPr lang="en" sz="1600"/>
              <a:t>None of the above</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862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Symptoms</a:t>
            </a:r>
            <a:endParaRPr/>
          </a:p>
        </p:txBody>
      </p:sp>
      <p:sp>
        <p:nvSpPr>
          <p:cNvPr id="80" name="Shape 80"/>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Font typeface="Roboto Medium"/>
              <a:buChar char="●"/>
            </a:pPr>
            <a:r>
              <a:rPr lang="en" sz="1600">
                <a:latin typeface="Roboto Medium"/>
                <a:ea typeface="Roboto Medium"/>
                <a:cs typeface="Roboto Medium"/>
                <a:sym typeface="Roboto Medium"/>
              </a:rPr>
              <a:t>Sadness, worthlessness, guilt, hopelessness, anxiousness</a:t>
            </a:r>
            <a:endParaRPr sz="1600">
              <a:latin typeface="Roboto Medium"/>
              <a:ea typeface="Roboto Medium"/>
              <a:cs typeface="Roboto Medium"/>
              <a:sym typeface="Roboto Medium"/>
            </a:endParaRPr>
          </a:p>
          <a:p>
            <a:pPr indent="-330200" lvl="0" marL="457200" rtl="0">
              <a:spcBef>
                <a:spcPts val="1000"/>
              </a:spcBef>
              <a:spcAft>
                <a:spcPts val="1000"/>
              </a:spcAft>
              <a:buSzPts val="1600"/>
              <a:buChar char="●"/>
            </a:pPr>
            <a:r>
              <a:rPr lang="en" sz="1600">
                <a:latin typeface="Roboto Medium"/>
                <a:ea typeface="Roboto Medium"/>
                <a:cs typeface="Roboto Medium"/>
                <a:sym typeface="Roboto Medium"/>
              </a:rPr>
              <a:t>Irritability or anger</a:t>
            </a:r>
            <a:r>
              <a:rPr lang="en" sz="1600"/>
              <a:t> </a:t>
            </a:r>
            <a:endParaRPr sz="1600"/>
          </a:p>
        </p:txBody>
      </p:sp>
      <p:sp>
        <p:nvSpPr>
          <p:cNvPr id="81" name="Shape 81"/>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Font typeface="Roboto Medium"/>
              <a:buChar char="●"/>
            </a:pPr>
            <a:r>
              <a:rPr lang="en" sz="1600">
                <a:latin typeface="Roboto Medium"/>
                <a:ea typeface="Roboto Medium"/>
                <a:cs typeface="Roboto Medium"/>
                <a:sym typeface="Roboto Medium"/>
              </a:rPr>
              <a:t>Loss of interest in things they once enjoyed</a:t>
            </a:r>
            <a:endParaRPr sz="1600">
              <a:latin typeface="Roboto Medium"/>
              <a:ea typeface="Roboto Medium"/>
              <a:cs typeface="Roboto Medium"/>
              <a:sym typeface="Roboto Medium"/>
            </a:endParaRPr>
          </a:p>
          <a:p>
            <a:pPr indent="-330200" lvl="0" marL="457200" rtl="0">
              <a:spcBef>
                <a:spcPts val="1000"/>
              </a:spcBef>
              <a:spcAft>
                <a:spcPts val="0"/>
              </a:spcAft>
              <a:buSzPts val="1600"/>
              <a:buFont typeface="Roboto Medium"/>
              <a:buChar char="●"/>
            </a:pPr>
            <a:r>
              <a:rPr lang="en" sz="1600">
                <a:latin typeface="Roboto Medium"/>
                <a:ea typeface="Roboto Medium"/>
                <a:cs typeface="Roboto Medium"/>
                <a:sym typeface="Roboto Medium"/>
              </a:rPr>
              <a:t>Withdrawal from family, friends and/or the child</a:t>
            </a:r>
            <a:endParaRPr sz="1600">
              <a:latin typeface="Roboto Medium"/>
              <a:ea typeface="Roboto Medium"/>
              <a:cs typeface="Roboto Medium"/>
              <a:sym typeface="Roboto Medium"/>
            </a:endParaRPr>
          </a:p>
          <a:p>
            <a:pPr indent="-330200" lvl="0" marL="457200" rtl="0">
              <a:spcBef>
                <a:spcPts val="1000"/>
              </a:spcBef>
              <a:spcAft>
                <a:spcPts val="0"/>
              </a:spcAft>
              <a:buSzPts val="1600"/>
              <a:buFont typeface="Roboto Medium"/>
              <a:buChar char="●"/>
            </a:pPr>
            <a:r>
              <a:rPr lang="en" sz="1600">
                <a:latin typeface="Roboto Medium"/>
                <a:ea typeface="Roboto Medium"/>
                <a:cs typeface="Roboto Medium"/>
                <a:sym typeface="Roboto Medium"/>
              </a:rPr>
              <a:t>Changes in diet and sleep patterns</a:t>
            </a:r>
            <a:endParaRPr sz="1600">
              <a:latin typeface="Roboto Medium"/>
              <a:ea typeface="Roboto Medium"/>
              <a:cs typeface="Roboto Medium"/>
              <a:sym typeface="Roboto Medium"/>
            </a:endParaRPr>
          </a:p>
          <a:p>
            <a:pPr indent="-330200" lvl="0" marL="457200" rtl="0">
              <a:spcBef>
                <a:spcPts val="1000"/>
              </a:spcBef>
              <a:spcAft>
                <a:spcPts val="0"/>
              </a:spcAft>
              <a:buSzPts val="1600"/>
              <a:buFont typeface="Roboto Medium"/>
              <a:buChar char="●"/>
            </a:pPr>
            <a:r>
              <a:rPr lang="en" sz="1600">
                <a:latin typeface="Roboto Medium"/>
                <a:ea typeface="Roboto Medium"/>
                <a:cs typeface="Roboto Medium"/>
                <a:sym typeface="Roboto Medium"/>
              </a:rPr>
              <a:t>Thoughts about harming themselves or the baby</a:t>
            </a:r>
            <a:endParaRPr sz="1600">
              <a:latin typeface="Roboto Medium"/>
              <a:ea typeface="Roboto Medium"/>
              <a:cs typeface="Roboto Medium"/>
              <a:sym typeface="Roboto Medium"/>
            </a:endParaRPr>
          </a:p>
          <a:p>
            <a:pPr indent="-330200" lvl="0" marL="457200" rtl="0">
              <a:spcBef>
                <a:spcPts val="1000"/>
              </a:spcBef>
              <a:spcAft>
                <a:spcPts val="1000"/>
              </a:spcAft>
              <a:buSzPts val="1600"/>
              <a:buFont typeface="Roboto Medium"/>
              <a:buChar char="●"/>
            </a:pPr>
            <a:r>
              <a:rPr lang="en" sz="1600">
                <a:latin typeface="Roboto Medium"/>
                <a:ea typeface="Roboto Medium"/>
                <a:cs typeface="Roboto Medium"/>
                <a:sym typeface="Roboto Medium"/>
              </a:rPr>
              <a:t>Frequent thoughts that they are a bad parent</a:t>
            </a:r>
            <a:endParaRPr sz="1600">
              <a:latin typeface="Roboto Medium"/>
              <a:ea typeface="Roboto Medium"/>
              <a:cs typeface="Roboto Medium"/>
              <a:sym typeface="Roboto Medium"/>
            </a:endParaRPr>
          </a:p>
        </p:txBody>
      </p:sp>
      <p:sp>
        <p:nvSpPr>
          <p:cNvPr id="82" name="Shape 82"/>
          <p:cNvSpPr txBox="1"/>
          <p:nvPr/>
        </p:nvSpPr>
        <p:spPr>
          <a:xfrm>
            <a:off x="6600025" y="4809800"/>
            <a:ext cx="2232300" cy="26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chemeClr val="dk2"/>
                </a:solidFill>
                <a:latin typeface="Roboto"/>
                <a:ea typeface="Roboto"/>
                <a:cs typeface="Roboto"/>
                <a:sym typeface="Roboto"/>
              </a:rPr>
              <a:t>CMHA National, 2018</a:t>
            </a:r>
            <a:endParaRPr sz="1100">
              <a:solidFill>
                <a:schemeClr val="dk2"/>
              </a:solidFill>
              <a:latin typeface="Roboto"/>
              <a:ea typeface="Roboto"/>
              <a:cs typeface="Roboto"/>
              <a:sym typeface="Roboto"/>
            </a:endParaRPr>
          </a:p>
        </p:txBody>
      </p:sp>
      <p:pic>
        <p:nvPicPr>
          <p:cNvPr id="83" name="Shape 83"/>
          <p:cNvPicPr preferRelativeResize="0"/>
          <p:nvPr/>
        </p:nvPicPr>
        <p:blipFill>
          <a:blip r:embed="rId3">
            <a:alphaModFix/>
          </a:blip>
          <a:stretch>
            <a:fillRect/>
          </a:stretch>
        </p:blipFill>
        <p:spPr>
          <a:xfrm>
            <a:off x="514950" y="2584175"/>
            <a:ext cx="3999900" cy="2166816"/>
          </a:xfrm>
          <a:prstGeom prst="rect">
            <a:avLst/>
          </a:prstGeom>
          <a:noFill/>
          <a:ln>
            <a:noFill/>
          </a:ln>
        </p:spPr>
      </p:pic>
      <p:sp>
        <p:nvSpPr>
          <p:cNvPr id="84" name="Shape 84"/>
          <p:cNvSpPr txBox="1"/>
          <p:nvPr/>
        </p:nvSpPr>
        <p:spPr>
          <a:xfrm>
            <a:off x="409500" y="4751000"/>
            <a:ext cx="4557600" cy="392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chemeClr val="lt2"/>
                </a:solidFill>
                <a:latin typeface="Roboto"/>
                <a:ea typeface="Roboto"/>
                <a:cs typeface="Roboto"/>
                <a:sym typeface="Roboto"/>
              </a:rPr>
              <a:t>Photo source: https://advancedbodydynamics.com/postpartum-depression/</a:t>
            </a:r>
            <a:endParaRPr sz="1000">
              <a:solidFill>
                <a:schemeClr val="lt2"/>
              </a:solidFill>
              <a:latin typeface="Roboto"/>
              <a:ea typeface="Roboto"/>
              <a:cs typeface="Roboto"/>
              <a:sym typeface="Roboto"/>
            </a:endParaRPr>
          </a:p>
        </p:txBody>
      </p:sp>
      <p:sp>
        <p:nvSpPr>
          <p:cNvPr id="85" name="Shape 85"/>
          <p:cNvSpPr txBox="1"/>
          <p:nvPr/>
        </p:nvSpPr>
        <p:spPr>
          <a:xfrm>
            <a:off x="8057150" y="4979975"/>
            <a:ext cx="7337700" cy="856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Diagnosis</a:t>
            </a:r>
            <a:endParaRPr/>
          </a:p>
        </p:txBody>
      </p:sp>
      <p:sp>
        <p:nvSpPr>
          <p:cNvPr id="91" name="Shape 91"/>
          <p:cNvSpPr txBox="1"/>
          <p:nvPr>
            <p:ph idx="1" type="body"/>
          </p:nvPr>
        </p:nvSpPr>
        <p:spPr>
          <a:xfrm>
            <a:off x="311725" y="1601700"/>
            <a:ext cx="3999900" cy="26499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Discussion of thoughts and feelings with a doctor to distinguish from postpartum blues</a:t>
            </a:r>
            <a:endParaRPr sz="1600"/>
          </a:p>
          <a:p>
            <a:pPr indent="-330200" lvl="0" marL="457200" rtl="0">
              <a:spcBef>
                <a:spcPts val="1000"/>
              </a:spcBef>
              <a:spcAft>
                <a:spcPts val="0"/>
              </a:spcAft>
              <a:buSzPts val="1600"/>
              <a:buChar char="●"/>
            </a:pPr>
            <a:r>
              <a:rPr lang="en" sz="1600"/>
              <a:t>Depression-screening questionnaire</a:t>
            </a:r>
            <a:endParaRPr sz="1600"/>
          </a:p>
          <a:p>
            <a:pPr indent="-330200" lvl="0" marL="457200" rtl="0">
              <a:spcBef>
                <a:spcPts val="1000"/>
              </a:spcBef>
              <a:spcAft>
                <a:spcPts val="0"/>
              </a:spcAft>
              <a:buSzPts val="1600"/>
              <a:buChar char="●"/>
            </a:pPr>
            <a:r>
              <a:rPr lang="en" sz="1600"/>
              <a:t>Blood tests → underactive thyroid</a:t>
            </a:r>
            <a:endParaRPr sz="1600"/>
          </a:p>
          <a:p>
            <a:pPr indent="-330200" lvl="0" marL="457200" rtl="0">
              <a:spcBef>
                <a:spcPts val="1000"/>
              </a:spcBef>
              <a:spcAft>
                <a:spcPts val="1000"/>
              </a:spcAft>
              <a:buSzPts val="1600"/>
              <a:buChar char="●"/>
            </a:pPr>
            <a:r>
              <a:rPr b="1" lang="en" sz="1600"/>
              <a:t>Diagnostic and Statistical Manual for Mental Disorders (DSM-5)</a:t>
            </a:r>
            <a:endParaRPr sz="1600"/>
          </a:p>
        </p:txBody>
      </p:sp>
      <p:pic>
        <p:nvPicPr>
          <p:cNvPr id="92" name="Shape 92"/>
          <p:cNvPicPr preferRelativeResize="0"/>
          <p:nvPr/>
        </p:nvPicPr>
        <p:blipFill>
          <a:blip r:embed="rId3">
            <a:alphaModFix/>
          </a:blip>
          <a:stretch>
            <a:fillRect/>
          </a:stretch>
        </p:blipFill>
        <p:spPr>
          <a:xfrm>
            <a:off x="4311596" y="1601688"/>
            <a:ext cx="4627100" cy="2527475"/>
          </a:xfrm>
          <a:prstGeom prst="rect">
            <a:avLst/>
          </a:prstGeom>
          <a:noFill/>
          <a:ln>
            <a:noFill/>
          </a:ln>
        </p:spPr>
      </p:pic>
      <p:sp>
        <p:nvSpPr>
          <p:cNvPr id="93" name="Shape 93"/>
          <p:cNvSpPr txBox="1"/>
          <p:nvPr/>
        </p:nvSpPr>
        <p:spPr>
          <a:xfrm>
            <a:off x="4311625" y="4129150"/>
            <a:ext cx="4766400" cy="386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chemeClr val="lt2"/>
                </a:solidFill>
              </a:rPr>
              <a:t>Photo source: https://www.psychiatry.org/psychiatrists/practice/dsm</a:t>
            </a:r>
            <a:endParaRPr sz="1000">
              <a:solidFill>
                <a:schemeClr val="lt2"/>
              </a:solidFill>
            </a:endParaRPr>
          </a:p>
        </p:txBody>
      </p:sp>
      <p:sp>
        <p:nvSpPr>
          <p:cNvPr id="94" name="Shape 94"/>
          <p:cNvSpPr txBox="1"/>
          <p:nvPr/>
        </p:nvSpPr>
        <p:spPr>
          <a:xfrm>
            <a:off x="6600025" y="4809800"/>
            <a:ext cx="2232300" cy="26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chemeClr val="dk2"/>
                </a:solidFill>
                <a:latin typeface="Roboto"/>
                <a:ea typeface="Roboto"/>
                <a:cs typeface="Roboto"/>
                <a:sym typeface="Roboto"/>
              </a:rPr>
              <a:t>Mayo Clinic, 2015</a:t>
            </a:r>
            <a:endParaRPr sz="1100">
              <a:solidFill>
                <a:schemeClr val="dk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Risk Factors</a:t>
            </a:r>
            <a:endParaRPr/>
          </a:p>
        </p:txBody>
      </p:sp>
      <p:pic>
        <p:nvPicPr>
          <p:cNvPr id="100" name="Shape 100"/>
          <p:cNvPicPr preferRelativeResize="0"/>
          <p:nvPr/>
        </p:nvPicPr>
        <p:blipFill>
          <a:blip r:embed="rId3">
            <a:alphaModFix/>
          </a:blip>
          <a:stretch>
            <a:fillRect/>
          </a:stretch>
        </p:blipFill>
        <p:spPr>
          <a:xfrm>
            <a:off x="523568" y="1328500"/>
            <a:ext cx="2149932" cy="2106951"/>
          </a:xfrm>
          <a:prstGeom prst="rect">
            <a:avLst/>
          </a:prstGeom>
          <a:noFill/>
          <a:ln>
            <a:noFill/>
          </a:ln>
        </p:spPr>
      </p:pic>
      <p:sp>
        <p:nvSpPr>
          <p:cNvPr id="101" name="Shape 101"/>
          <p:cNvSpPr txBox="1"/>
          <p:nvPr/>
        </p:nvSpPr>
        <p:spPr>
          <a:xfrm>
            <a:off x="1143275" y="3415400"/>
            <a:ext cx="910500" cy="470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chemeClr val="dk2"/>
                </a:solidFill>
                <a:latin typeface="Roboto"/>
                <a:ea typeface="Roboto"/>
                <a:cs typeface="Roboto"/>
                <a:sym typeface="Roboto"/>
              </a:rPr>
              <a:t>Stress</a:t>
            </a:r>
            <a:endParaRPr b="1" sz="1800">
              <a:solidFill>
                <a:schemeClr val="dk2"/>
              </a:solidFill>
              <a:latin typeface="Roboto"/>
              <a:ea typeface="Roboto"/>
              <a:cs typeface="Roboto"/>
              <a:sym typeface="Roboto"/>
            </a:endParaRPr>
          </a:p>
        </p:txBody>
      </p:sp>
      <p:pic>
        <p:nvPicPr>
          <p:cNvPr id="102" name="Shape 102"/>
          <p:cNvPicPr preferRelativeResize="0"/>
          <p:nvPr/>
        </p:nvPicPr>
        <p:blipFill>
          <a:blip r:embed="rId4">
            <a:alphaModFix/>
          </a:blip>
          <a:stretch>
            <a:fillRect/>
          </a:stretch>
        </p:blipFill>
        <p:spPr>
          <a:xfrm>
            <a:off x="6123995" y="1348526"/>
            <a:ext cx="2754868" cy="2066874"/>
          </a:xfrm>
          <a:prstGeom prst="rect">
            <a:avLst/>
          </a:prstGeom>
          <a:noFill/>
          <a:ln>
            <a:noFill/>
          </a:ln>
        </p:spPr>
      </p:pic>
      <p:sp>
        <p:nvSpPr>
          <p:cNvPr id="103" name="Shape 103"/>
          <p:cNvSpPr txBox="1"/>
          <p:nvPr/>
        </p:nvSpPr>
        <p:spPr>
          <a:xfrm>
            <a:off x="6541438" y="3435450"/>
            <a:ext cx="1920000" cy="47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Roboto"/>
                <a:ea typeface="Roboto"/>
                <a:cs typeface="Roboto"/>
                <a:sym typeface="Roboto"/>
              </a:rPr>
              <a:t>Delivery method</a:t>
            </a:r>
            <a:endParaRPr b="1" sz="1800">
              <a:solidFill>
                <a:schemeClr val="dk2"/>
              </a:solidFill>
              <a:latin typeface="Roboto"/>
              <a:ea typeface="Roboto"/>
              <a:cs typeface="Roboto"/>
              <a:sym typeface="Roboto"/>
            </a:endParaRPr>
          </a:p>
        </p:txBody>
      </p:sp>
      <p:pic>
        <p:nvPicPr>
          <p:cNvPr id="104" name="Shape 104"/>
          <p:cNvPicPr preferRelativeResize="0"/>
          <p:nvPr/>
        </p:nvPicPr>
        <p:blipFill>
          <a:blip r:embed="rId5">
            <a:alphaModFix/>
          </a:blip>
          <a:stretch>
            <a:fillRect/>
          </a:stretch>
        </p:blipFill>
        <p:spPr>
          <a:xfrm>
            <a:off x="3321576" y="1328501"/>
            <a:ext cx="2359785" cy="2106950"/>
          </a:xfrm>
          <a:prstGeom prst="rect">
            <a:avLst/>
          </a:prstGeom>
          <a:noFill/>
          <a:ln>
            <a:noFill/>
          </a:ln>
        </p:spPr>
      </p:pic>
      <p:sp>
        <p:nvSpPr>
          <p:cNvPr id="105" name="Shape 105"/>
          <p:cNvSpPr txBox="1"/>
          <p:nvPr/>
        </p:nvSpPr>
        <p:spPr>
          <a:xfrm>
            <a:off x="3298800" y="3435450"/>
            <a:ext cx="2546400" cy="47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Roboto"/>
                <a:ea typeface="Roboto"/>
                <a:cs typeface="Roboto"/>
                <a:sym typeface="Roboto"/>
              </a:rPr>
              <a:t>Problems with partner</a:t>
            </a:r>
            <a:endParaRPr b="1" sz="1800">
              <a:solidFill>
                <a:schemeClr val="dk2"/>
              </a:solidFill>
              <a:latin typeface="Roboto"/>
              <a:ea typeface="Roboto"/>
              <a:cs typeface="Roboto"/>
              <a:sym typeface="Roboto"/>
            </a:endParaRPr>
          </a:p>
        </p:txBody>
      </p:sp>
      <p:sp>
        <p:nvSpPr>
          <p:cNvPr id="106" name="Shape 106"/>
          <p:cNvSpPr txBox="1"/>
          <p:nvPr/>
        </p:nvSpPr>
        <p:spPr>
          <a:xfrm>
            <a:off x="900325" y="4286700"/>
            <a:ext cx="7343400" cy="856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600">
                <a:solidFill>
                  <a:schemeClr val="dk2"/>
                </a:solidFill>
                <a:latin typeface="Roboto"/>
                <a:ea typeface="Roboto"/>
                <a:cs typeface="Roboto"/>
                <a:sym typeface="Roboto"/>
              </a:rPr>
              <a:t>Other risk factors include: history of depression, PPD after previous pregnancy, health problems with baby, unwanted pregnancy, lower socioeconomic status</a:t>
            </a:r>
            <a:endParaRPr sz="1600">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Risk Factors</a:t>
            </a:r>
            <a:endParaRPr/>
          </a:p>
        </p:txBody>
      </p:sp>
      <p:pic>
        <p:nvPicPr>
          <p:cNvPr id="112" name="Shape 112"/>
          <p:cNvPicPr preferRelativeResize="0"/>
          <p:nvPr/>
        </p:nvPicPr>
        <p:blipFill>
          <a:blip r:embed="rId3">
            <a:alphaModFix/>
          </a:blip>
          <a:stretch>
            <a:fillRect/>
          </a:stretch>
        </p:blipFill>
        <p:spPr>
          <a:xfrm>
            <a:off x="1837825" y="1307825"/>
            <a:ext cx="5468400" cy="3591675"/>
          </a:xfrm>
          <a:prstGeom prst="rect">
            <a:avLst/>
          </a:prstGeom>
          <a:noFill/>
          <a:ln>
            <a:noFill/>
          </a:ln>
        </p:spPr>
      </p:pic>
      <p:sp>
        <p:nvSpPr>
          <p:cNvPr id="113" name="Shape 113"/>
          <p:cNvSpPr txBox="1"/>
          <p:nvPr/>
        </p:nvSpPr>
        <p:spPr>
          <a:xfrm>
            <a:off x="1184500" y="4770225"/>
            <a:ext cx="7266300" cy="170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latin typeface="Roboto"/>
                <a:ea typeface="Roboto"/>
                <a:cs typeface="Roboto"/>
                <a:sym typeface="Roboto"/>
              </a:rPr>
              <a:t>Photo source: https://www.canada.ca/en/public-health/services/publications/healthy-living/pregnancy-women-mental-health-canada.html</a:t>
            </a:r>
            <a:endParaRPr sz="8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Causes</a:t>
            </a:r>
            <a:endParaRPr/>
          </a:p>
        </p:txBody>
      </p:sp>
      <p:sp>
        <p:nvSpPr>
          <p:cNvPr id="119" name="Shape 119"/>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800"/>
              <a:t>Physical Changes</a:t>
            </a:r>
            <a:endParaRPr b="1" sz="1800"/>
          </a:p>
          <a:p>
            <a:pPr indent="-342900" lvl="0" marL="457200" rtl="0">
              <a:spcBef>
                <a:spcPts val="1600"/>
              </a:spcBef>
              <a:spcAft>
                <a:spcPts val="0"/>
              </a:spcAft>
              <a:buSzPts val="1800"/>
              <a:buChar char="●"/>
            </a:pPr>
            <a:r>
              <a:rPr lang="en" sz="1800"/>
              <a:t>Variation in hormone levels </a:t>
            </a:r>
            <a:endParaRPr sz="1800"/>
          </a:p>
          <a:p>
            <a:pPr indent="-342900" lvl="1" marL="914400" rtl="0">
              <a:spcBef>
                <a:spcPts val="0"/>
              </a:spcBef>
              <a:spcAft>
                <a:spcPts val="0"/>
              </a:spcAft>
              <a:buSzPts val="1800"/>
              <a:buChar char="○"/>
            </a:pPr>
            <a:r>
              <a:rPr lang="en" sz="1800"/>
              <a:t>Estrogen</a:t>
            </a:r>
            <a:endParaRPr sz="1800"/>
          </a:p>
          <a:p>
            <a:pPr indent="-342900" lvl="1" marL="914400" rtl="0">
              <a:spcBef>
                <a:spcPts val="0"/>
              </a:spcBef>
              <a:spcAft>
                <a:spcPts val="0"/>
              </a:spcAft>
              <a:buSzPts val="1800"/>
              <a:buChar char="○"/>
            </a:pPr>
            <a:r>
              <a:rPr lang="en" sz="1800"/>
              <a:t>Progesterone</a:t>
            </a:r>
            <a:endParaRPr sz="1800"/>
          </a:p>
          <a:p>
            <a:pPr indent="-342900" lvl="1" marL="914400" rtl="0">
              <a:spcBef>
                <a:spcPts val="0"/>
              </a:spcBef>
              <a:spcAft>
                <a:spcPts val="0"/>
              </a:spcAft>
              <a:buSzPts val="1800"/>
              <a:buChar char="○"/>
            </a:pPr>
            <a:r>
              <a:rPr lang="en" sz="1800"/>
              <a:t>Thyroid</a:t>
            </a:r>
            <a:r>
              <a:rPr lang="en" sz="1800"/>
              <a:t> gland hormones</a:t>
            </a:r>
            <a:endParaRPr sz="1800"/>
          </a:p>
          <a:p>
            <a:pPr indent="-342900" lvl="0" marL="457200">
              <a:spcBef>
                <a:spcPts val="0"/>
              </a:spcBef>
              <a:spcAft>
                <a:spcPts val="0"/>
              </a:spcAft>
              <a:buSzPts val="1800"/>
              <a:buChar char="●"/>
            </a:pPr>
            <a:r>
              <a:rPr lang="en" sz="1800"/>
              <a:t>Sleep deprivation increases </a:t>
            </a:r>
            <a:r>
              <a:rPr lang="en" sz="1800"/>
              <a:t>vulnerability to factors causing PPD</a:t>
            </a:r>
            <a:r>
              <a:rPr lang="en" sz="1800"/>
              <a:t> </a:t>
            </a:r>
            <a:endParaRPr sz="1800"/>
          </a:p>
        </p:txBody>
      </p:sp>
      <p:sp>
        <p:nvSpPr>
          <p:cNvPr id="120" name="Shape 120"/>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800"/>
              <a:t>Emotional Changes</a:t>
            </a:r>
            <a:endParaRPr b="1" sz="1800"/>
          </a:p>
          <a:p>
            <a:pPr indent="-342900" lvl="0" marL="457200" rtl="0">
              <a:spcBef>
                <a:spcPts val="1600"/>
              </a:spcBef>
              <a:spcAft>
                <a:spcPts val="0"/>
              </a:spcAft>
              <a:buSzPts val="1800"/>
              <a:buChar char="●"/>
            </a:pPr>
            <a:r>
              <a:rPr lang="en" sz="1800"/>
              <a:t>Overwhelmed feeling</a:t>
            </a:r>
            <a:endParaRPr sz="1800"/>
          </a:p>
          <a:p>
            <a:pPr indent="-342900" lvl="0" marL="457200" rtl="0">
              <a:spcBef>
                <a:spcPts val="0"/>
              </a:spcBef>
              <a:spcAft>
                <a:spcPts val="0"/>
              </a:spcAft>
              <a:buSzPts val="1800"/>
              <a:buChar char="●"/>
            </a:pPr>
            <a:r>
              <a:rPr lang="en" sz="1800"/>
              <a:t>Anxious about caring abilities for newborn</a:t>
            </a:r>
            <a:endParaRPr sz="1800"/>
          </a:p>
          <a:p>
            <a:pPr indent="-342900" lvl="0" marL="457200" rtl="0">
              <a:spcBef>
                <a:spcPts val="0"/>
              </a:spcBef>
              <a:spcAft>
                <a:spcPts val="0"/>
              </a:spcAft>
              <a:buSzPts val="1800"/>
              <a:buChar char="●"/>
            </a:pPr>
            <a:r>
              <a:rPr lang="en" sz="1800"/>
              <a:t>Feel less attractive</a:t>
            </a:r>
            <a:endParaRPr sz="1800"/>
          </a:p>
          <a:p>
            <a:pPr indent="-342900" lvl="0" marL="457200">
              <a:spcBef>
                <a:spcPts val="0"/>
              </a:spcBef>
              <a:spcAft>
                <a:spcPts val="0"/>
              </a:spcAft>
              <a:buSzPts val="1800"/>
              <a:buChar char="●"/>
            </a:pPr>
            <a:r>
              <a:rPr lang="en" sz="1800"/>
              <a:t>Struggle with identity or control over life</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Genetic Causes (Forty et al., 2006)</a:t>
            </a:r>
            <a:endParaRPr/>
          </a:p>
        </p:txBody>
      </p:sp>
      <p:sp>
        <p:nvSpPr>
          <p:cNvPr id="126" name="Shape 126"/>
          <p:cNvSpPr txBox="1"/>
          <p:nvPr/>
        </p:nvSpPr>
        <p:spPr>
          <a:xfrm>
            <a:off x="7586225" y="4768875"/>
            <a:ext cx="1448400" cy="226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chemeClr val="dk2"/>
                </a:solidFill>
                <a:latin typeface="Roboto"/>
                <a:ea typeface="Roboto"/>
                <a:cs typeface="Roboto"/>
                <a:sym typeface="Roboto"/>
              </a:rPr>
              <a:t>Forty et al., 2006</a:t>
            </a:r>
            <a:endParaRPr sz="1000">
              <a:solidFill>
                <a:schemeClr val="dk2"/>
              </a:solidFill>
              <a:latin typeface="Roboto"/>
              <a:ea typeface="Roboto"/>
              <a:cs typeface="Roboto"/>
              <a:sym typeface="Roboto"/>
            </a:endParaRPr>
          </a:p>
        </p:txBody>
      </p:sp>
      <p:pic>
        <p:nvPicPr>
          <p:cNvPr id="127" name="Shape 127"/>
          <p:cNvPicPr preferRelativeResize="0"/>
          <p:nvPr/>
        </p:nvPicPr>
        <p:blipFill>
          <a:blip r:embed="rId3">
            <a:alphaModFix/>
          </a:blip>
          <a:stretch>
            <a:fillRect/>
          </a:stretch>
        </p:blipFill>
        <p:spPr>
          <a:xfrm>
            <a:off x="109438" y="1970000"/>
            <a:ext cx="8925176" cy="1953500"/>
          </a:xfrm>
          <a:prstGeom prst="rect">
            <a:avLst/>
          </a:prstGeom>
          <a:noFill/>
          <a:ln cap="flat" cmpd="sng" w="19050">
            <a:solidFill>
              <a:schemeClr val="dk2"/>
            </a:solidFill>
            <a:prstDash val="solid"/>
            <a:round/>
            <a:headEnd len="sm" w="sm" type="none"/>
            <a:tailEnd len="sm" w="sm" type="none"/>
          </a:ln>
        </p:spPr>
      </p:pic>
      <p:pic>
        <p:nvPicPr>
          <p:cNvPr id="128" name="Shape 128"/>
          <p:cNvPicPr preferRelativeResize="0"/>
          <p:nvPr/>
        </p:nvPicPr>
        <p:blipFill>
          <a:blip r:embed="rId4">
            <a:alphaModFix/>
          </a:blip>
          <a:stretch>
            <a:fillRect/>
          </a:stretch>
        </p:blipFill>
        <p:spPr>
          <a:xfrm>
            <a:off x="2682837" y="1325750"/>
            <a:ext cx="3778325" cy="3669925"/>
          </a:xfrm>
          <a:prstGeom prst="rect">
            <a:avLst/>
          </a:prstGeom>
          <a:noFill/>
          <a:ln cap="flat" cmpd="sng" w="1905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Genetic Causes (Doornbos et al., 2009)</a:t>
            </a:r>
            <a:endParaRPr/>
          </a:p>
        </p:txBody>
      </p:sp>
      <p:sp>
        <p:nvSpPr>
          <p:cNvPr id="134" name="Shape 134"/>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89 women filled out two Edinburgh Postpartum Depression Scale (EPDS) </a:t>
            </a:r>
            <a:r>
              <a:rPr lang="en" sz="1600"/>
              <a:t>questionnaires</a:t>
            </a:r>
            <a:r>
              <a:rPr lang="en" sz="1600"/>
              <a:t> during pregnancy and two after </a:t>
            </a:r>
            <a:r>
              <a:rPr lang="en" sz="1600"/>
              <a:t>pregnancy</a:t>
            </a:r>
            <a:endParaRPr sz="1600"/>
          </a:p>
          <a:p>
            <a:pPr indent="-330200" lvl="0" marL="457200" rtl="0">
              <a:spcBef>
                <a:spcPts val="0"/>
              </a:spcBef>
              <a:spcAft>
                <a:spcPts val="0"/>
              </a:spcAft>
              <a:buSzPts val="1600"/>
              <a:buChar char="●"/>
            </a:pPr>
            <a:r>
              <a:rPr lang="en" sz="1600"/>
              <a:t>Found polymorphisms in 5-HTT, MAO and COMT interact with development of depressive symptoms</a:t>
            </a:r>
            <a:endParaRPr sz="1600"/>
          </a:p>
          <a:p>
            <a:pPr indent="-330200" lvl="0" marL="457200">
              <a:spcBef>
                <a:spcPts val="0"/>
              </a:spcBef>
              <a:spcAft>
                <a:spcPts val="0"/>
              </a:spcAft>
              <a:buSzPts val="1600"/>
              <a:buChar char="●"/>
            </a:pPr>
            <a:r>
              <a:rPr lang="en" sz="1600"/>
              <a:t>Women with combination of low active MAO and COMT the met/met polymorphism showed greatest increase in EPDS Score</a:t>
            </a:r>
            <a:endParaRPr sz="1600"/>
          </a:p>
        </p:txBody>
      </p:sp>
      <p:pic>
        <p:nvPicPr>
          <p:cNvPr id="135" name="Shape 135"/>
          <p:cNvPicPr preferRelativeResize="0"/>
          <p:nvPr/>
        </p:nvPicPr>
        <p:blipFill>
          <a:blip r:embed="rId3">
            <a:alphaModFix/>
          </a:blip>
          <a:stretch>
            <a:fillRect/>
          </a:stretch>
        </p:blipFill>
        <p:spPr>
          <a:xfrm>
            <a:off x="4473750" y="1429425"/>
            <a:ext cx="4290858" cy="3356625"/>
          </a:xfrm>
          <a:prstGeom prst="rect">
            <a:avLst/>
          </a:prstGeom>
          <a:noFill/>
          <a:ln>
            <a:noFill/>
          </a:ln>
        </p:spPr>
      </p:pic>
      <p:sp>
        <p:nvSpPr>
          <p:cNvPr id="136" name="Shape 136"/>
          <p:cNvSpPr txBox="1"/>
          <p:nvPr/>
        </p:nvSpPr>
        <p:spPr>
          <a:xfrm>
            <a:off x="7480950" y="4786050"/>
            <a:ext cx="1448400" cy="226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chemeClr val="dk2"/>
                </a:solidFill>
                <a:latin typeface="Roboto"/>
                <a:ea typeface="Roboto"/>
                <a:cs typeface="Roboto"/>
                <a:sym typeface="Roboto"/>
              </a:rPr>
              <a:t>Doornbos</a:t>
            </a:r>
            <a:r>
              <a:rPr lang="en" sz="1000">
                <a:solidFill>
                  <a:schemeClr val="dk2"/>
                </a:solidFill>
                <a:latin typeface="Roboto"/>
                <a:ea typeface="Roboto"/>
                <a:cs typeface="Roboto"/>
                <a:sym typeface="Roboto"/>
              </a:rPr>
              <a:t> et al., 2009</a:t>
            </a:r>
            <a:endParaRPr sz="1000">
              <a:solidFill>
                <a:schemeClr val="dk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