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ELLE AH S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4034F61-E3C8-4D94-A69C-ADE1F21F9883}">
  <a:tblStyle styleId="{A4034F61-E3C8-4D94-A69C-ADE1F21F9883}"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135" autoAdjust="0"/>
  </p:normalViewPr>
  <p:slideViewPr>
    <p:cSldViewPr snapToGrid="0" snapToObjects="1">
      <p:cViewPr varScale="1">
        <p:scale>
          <a:sx n="120" d="100"/>
          <a:sy n="120" d="100"/>
        </p:scale>
        <p:origin x="-768"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1-27T17:23:02.161" idx="1">
    <p:pos x="6000" y="0"/>
    <p:text>this picture is opposite of whats recommended- we want to avoid low carb, high fat diet lol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263736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www.ncbi.nlm.nih.gov/pmc/articles/PMC2387251/pdf/nihms43557.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cmaj.ca/content/suppl/2007/09/04/176.8.S1.DC1/obesity-lau-onlineNEW.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www.cmaj.ca/content/suppl/2007/09/04/176.8.S1.DC1/obesity-lau-onlineNEW.pdf"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hlbi.nih.gov/health/health-topics/topics/obe/treatment" TargetMode="External"/><Relationship Id="rId4" Type="http://schemas.openxmlformats.org/officeDocument/2006/relationships/hyperlink" Target="http://www.cmaj.ca/content/suppl/2007/09/04/176.8.S1.DC1/obesity-lau-onlineNEW.pdf" TargetMode="External"/><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www.cmaj.ca/content/suppl/2007/09/04/176.8.S1.DC1/obesity-lau-onlineNEW.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latin typeface="Calibri"/>
                <a:ea typeface="Calibri"/>
                <a:cs typeface="Calibri"/>
                <a:sym typeface="Calibri"/>
              </a:rPr>
              <a:t>Obesity can be characterized by the excessive accumulation of adipocyte cells forming deposits of adipose tissue. On the right side, there are three microscopic images of adipocytes. The first image shows healthy differentiation of adipocytes. Hypertrophic adipocytes portray larger cell size, and inflammatory adipocytes occur as a result of cytokines. </a:t>
            </a:r>
          </a:p>
          <a:p>
            <a:pPr lvl="0" rtl="0">
              <a:lnSpc>
                <a:spcPct val="115000"/>
              </a:lnSpc>
              <a:spcBef>
                <a:spcPts val="0"/>
              </a:spcBef>
              <a:buNone/>
            </a:pPr>
            <a:r>
              <a:rPr lang="en" sz="1200">
                <a:latin typeface="Calibri"/>
                <a:ea typeface="Calibri"/>
                <a:cs typeface="Calibri"/>
                <a:sym typeface="Calibri"/>
              </a:rPr>
              <a:t>Individuals with healthy metabolic activity and a normal BMI undergo the process of lipolysis, which is the breakdown of lipids made of fatty acids. Lipolysis is regulated in the process of  𝜷₁ and 𝜷₂ adrenergic receptors (ARs) which signal a cascade of effects of cAMP kinase. In individuals who are obese however, elevated levels of α₂ adrenergic receptors are present, which inhibit the expression of cAMP, thus preventing lipolysis. Essentially, an imbalance of </a:t>
            </a:r>
            <a:r>
              <a:rPr lang="en" sz="1200">
                <a:latin typeface="Open Sans"/>
                <a:ea typeface="Open Sans"/>
                <a:cs typeface="Open Sans"/>
                <a:sym typeface="Open Sans"/>
              </a:rPr>
              <a:t>𝜷 and </a:t>
            </a:r>
            <a:r>
              <a:rPr lang="en" sz="1200">
                <a:latin typeface="Calibri"/>
                <a:ea typeface="Calibri"/>
                <a:cs typeface="Calibri"/>
                <a:sym typeface="Calibri"/>
              </a:rPr>
              <a:t>α receptors disrupts the process of lipolysis. </a:t>
            </a:r>
          </a:p>
          <a:p>
            <a:pPr lvl="0" rtl="0">
              <a:lnSpc>
                <a:spcPct val="115000"/>
              </a:lnSpc>
              <a:spcBef>
                <a:spcPts val="0"/>
              </a:spcBef>
              <a:buNone/>
            </a:pPr>
            <a:r>
              <a:rPr lang="en" sz="1200">
                <a:latin typeface="Calibri"/>
                <a:ea typeface="Calibri"/>
                <a:cs typeface="Calibri"/>
                <a:sym typeface="Calibri"/>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latin typeface="Calibri"/>
                <a:ea typeface="Calibri"/>
                <a:cs typeface="Calibri"/>
                <a:sym typeface="Calibri"/>
              </a:rPr>
              <a:t>The secretory activity of adipocytes plays a huge role in regards to hormonal and metabolic activity that takes place. Adipose cells are increased in size and number in obese conditions, which initiate an immune response. The fat cells release pro-inflammatory cytokines (adipokines) that recruit macrophages to the site. Following this, tumour necrosis Factor- alpha (TNF-α) is released and additional immune cells are brought to the site. This constant state of inflammation essentially causes insulin resistance. This is why diabetes is often comorbid with obesity.  </a:t>
            </a:r>
          </a:p>
          <a:p>
            <a:pPr lvl="0" rtl="0">
              <a:lnSpc>
                <a:spcPct val="115000"/>
              </a:lnSpc>
              <a:spcBef>
                <a:spcPts val="0"/>
              </a:spcBef>
              <a:buNone/>
            </a:pPr>
            <a:endParaRPr sz="1200">
              <a:latin typeface="Calibri"/>
              <a:ea typeface="Calibri"/>
              <a:cs typeface="Calibri"/>
              <a:sym typeface="Calibri"/>
            </a:endParaRPr>
          </a:p>
          <a:p>
            <a:pPr lvl="0">
              <a:spcBef>
                <a:spcPts val="0"/>
              </a:spcBef>
              <a:buNone/>
            </a:pP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 are three hormones-- leptin, insulin, and ghrelin-- that significantly contribute to the body’s energy balance.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rgbClr val="1F1F1F"/>
                </a:solidFill>
                <a:latin typeface="Times New Roman"/>
                <a:ea typeface="Times New Roman"/>
                <a:cs typeface="Times New Roman"/>
                <a:sym typeface="Times New Roman"/>
              </a:rPr>
              <a:t>Insulin is a pancreatic hormone that assists in the body’s energy balance by regulating glucose. Insulin allows for the cells in the muscles, fat and liver to absorb glucose that is in the blood, thereby lowering the blood glucose level.</a:t>
            </a:r>
          </a:p>
          <a:p>
            <a:pPr lvl="0">
              <a:spcBef>
                <a:spcPts val="0"/>
              </a:spcBef>
              <a:buNone/>
            </a:pPr>
            <a:r>
              <a:rPr lang="en">
                <a:solidFill>
                  <a:srgbClr val="1F1F1F"/>
                </a:solidFill>
                <a:latin typeface="Times New Roman"/>
                <a:ea typeface="Times New Roman"/>
                <a:cs typeface="Times New Roman"/>
                <a:sym typeface="Times New Roman"/>
              </a:rPr>
              <a:t>Obesity increases the likelihood that the body will have trouble responding to insulin (insulin resistance). Since the insulin is resistant, glucose cannot be taken up by the cells leading to less energy in the cells. The lower energy signals a need for food, eating then increases glucose levels again, more insulin is secreted and the process becomes cyclic. The build up of glucose in the blood is what also leads to Type 2 Diabetes. </a:t>
            </a:r>
          </a:p>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rgbClr val="1F1F1F"/>
                </a:solidFill>
                <a:latin typeface="Times New Roman"/>
                <a:ea typeface="Times New Roman"/>
                <a:cs typeface="Times New Roman"/>
                <a:sym typeface="Times New Roman"/>
              </a:rPr>
              <a:t>Leptin is an </a:t>
            </a:r>
            <a:r>
              <a:rPr lang="en" b="1">
                <a:solidFill>
                  <a:srgbClr val="1F1F1F"/>
                </a:solidFill>
                <a:latin typeface="Times New Roman"/>
                <a:ea typeface="Times New Roman"/>
                <a:cs typeface="Times New Roman"/>
                <a:sym typeface="Times New Roman"/>
              </a:rPr>
              <a:t>appetite-suppressing</a:t>
            </a:r>
            <a:r>
              <a:rPr lang="en">
                <a:solidFill>
                  <a:srgbClr val="1F1F1F"/>
                </a:solidFill>
                <a:latin typeface="Times New Roman"/>
                <a:ea typeface="Times New Roman"/>
                <a:cs typeface="Times New Roman"/>
                <a:sym typeface="Times New Roman"/>
              </a:rPr>
              <a:t> peptide hormone secreted by adipocytes (fat cells). So the more fat you have, the more leptin you produce, the less hungrier you’ll be, therefore the less you’ll eat. So theoretically, obese individuals, who have more fat and produce more leptin, should eat less. The findings from a study comparing leptin levels in obese vs. non obese individuals shows a concentration of 52.8 ng/mL in obese individuals and only 6.3 ng/mL in non obese. However, even with the high levels of leptin we do not see a reduction in appetite. This suggests that obesity is influenced by leptin resistance. </a:t>
            </a:r>
          </a:p>
          <a:p>
            <a:pPr lvl="0">
              <a:spcBef>
                <a:spcPts val="0"/>
              </a:spcBef>
              <a:buNone/>
            </a:pPr>
            <a:endParaRPr>
              <a:solidFill>
                <a:srgbClr val="1F1F1F"/>
              </a:solidFill>
              <a:latin typeface="Times New Roman"/>
              <a:ea typeface="Times New Roman"/>
              <a:cs typeface="Times New Roman"/>
              <a:sym typeface="Times New Roman"/>
            </a:endParaRPr>
          </a:p>
          <a:p>
            <a:pPr lvl="0">
              <a:spcBef>
                <a:spcPts val="0"/>
              </a:spcBef>
              <a:buNone/>
            </a:pPr>
            <a:r>
              <a:rPr lang="en">
                <a:latin typeface="Times New Roman"/>
                <a:ea typeface="Times New Roman"/>
                <a:cs typeface="Times New Roman"/>
                <a:sym typeface="Times New Roman"/>
              </a:rPr>
              <a:t>The weight gain results in the vicious </a:t>
            </a:r>
            <a:r>
              <a:rPr lang="en" b="1">
                <a:latin typeface="Times New Roman"/>
                <a:ea typeface="Times New Roman"/>
                <a:cs typeface="Times New Roman"/>
                <a:sym typeface="Times New Roman"/>
              </a:rPr>
              <a:t>Leptin and Weight-Gain Cycle(diagram to the right) </a:t>
            </a:r>
            <a:r>
              <a:rPr lang="en">
                <a:latin typeface="Times New Roman"/>
                <a:ea typeface="Times New Roman"/>
                <a:cs typeface="Times New Roman"/>
                <a:sym typeface="Times New Roman"/>
              </a:rPr>
              <a:t>where gaining weight causes leptin resistance which disrupts signals to the brain which results in overeating which increases calories intake,thus results in weight gain.</a:t>
            </a:r>
          </a:p>
          <a:p>
            <a:pPr lvl="0">
              <a:spcBef>
                <a:spcPts val="0"/>
              </a:spcBef>
              <a:buNone/>
            </a:pPr>
            <a:endParaRPr>
              <a:latin typeface="Times New Roman"/>
              <a:ea typeface="Times New Roman"/>
              <a:cs typeface="Times New Roman"/>
              <a:sym typeface="Times New Roman"/>
            </a:endParaRPr>
          </a:p>
          <a:p>
            <a:pPr lvl="0">
              <a:spcBef>
                <a:spcPts val="0"/>
              </a:spcBef>
              <a:buNone/>
            </a:pPr>
            <a:endParaRPr>
              <a:latin typeface="Times New Roman"/>
              <a:ea typeface="Times New Roman"/>
              <a:cs typeface="Times New Roman"/>
              <a:sym typeface="Times New Roman"/>
            </a:endParaRPr>
          </a:p>
          <a:p>
            <a:pPr lvl="0">
              <a:spcBef>
                <a:spcPts val="0"/>
              </a:spcBef>
              <a:buNone/>
            </a:pPr>
            <a:endParaRPr>
              <a:latin typeface="Times New Roman"/>
              <a:ea typeface="Times New Roman"/>
              <a:cs typeface="Times New Roman"/>
              <a:sym typeface="Times New Roman"/>
            </a:endParaRPr>
          </a:p>
          <a:p>
            <a:pPr lvl="0">
              <a:spcBef>
                <a:spcPts val="0"/>
              </a:spcBef>
              <a:buNone/>
            </a:pPr>
            <a:r>
              <a:rPr lang="en">
                <a:latin typeface="Times New Roman"/>
                <a:ea typeface="Times New Roman"/>
                <a:cs typeface="Times New Roman"/>
                <a:sym typeface="Times New Roman"/>
              </a:rPr>
              <a:t>More information about Study</a:t>
            </a:r>
          </a:p>
          <a:p>
            <a:pPr lvl="0">
              <a:spcBef>
                <a:spcPts val="0"/>
              </a:spcBef>
              <a:buNone/>
            </a:pPr>
            <a:r>
              <a:rPr lang="en">
                <a:latin typeface="Times New Roman"/>
                <a:ea typeface="Times New Roman"/>
                <a:cs typeface="Times New Roman"/>
                <a:sym typeface="Times New Roman"/>
              </a:rPr>
              <a:t>-to determine serum leptin concentrations from a sample of Rawalpindi population in relation to body mass index, age and gender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rgbClr val="1F1F1F"/>
                </a:solidFill>
                <a:latin typeface="Times New Roman"/>
                <a:ea typeface="Times New Roman"/>
                <a:cs typeface="Times New Roman"/>
                <a:sym typeface="Times New Roman"/>
              </a:rPr>
              <a:t>Ghrelin is an appetite-stimulating hormone (antagonistic role of leptin) predominantly secreted by the stomach when it is empty. It increases food intake and promotes fat storage. In obesity we would expect ghrelin concentration to be higher, however when researchers measured the plasma ghrelin concentration in obese individuals they found that that the concentration was reduced compared to lean individuals (as shown in bar graph). Since leptin and ghrelin have an antagonistic role, the higher concentration of leptin could be influencing ghrelin’s concentration.</a:t>
            </a:r>
          </a:p>
          <a:p>
            <a:pPr lvl="0">
              <a:spcBef>
                <a:spcPts val="0"/>
              </a:spcBef>
              <a:buNone/>
            </a:pPr>
            <a:endParaRPr>
              <a:solidFill>
                <a:srgbClr val="1F1F1F"/>
              </a:solidFill>
              <a:latin typeface="Times New Roman"/>
              <a:ea typeface="Times New Roman"/>
              <a:cs typeface="Times New Roman"/>
              <a:sym typeface="Times New Roman"/>
            </a:endParaRPr>
          </a:p>
          <a:p>
            <a:pPr lvl="0">
              <a:spcBef>
                <a:spcPts val="0"/>
              </a:spcBef>
              <a:buNone/>
            </a:pPr>
            <a:endParaRPr>
              <a:solidFill>
                <a:srgbClr val="1F1F1F"/>
              </a:solidFill>
              <a:latin typeface="Times New Roman"/>
              <a:ea typeface="Times New Roman"/>
              <a:cs typeface="Times New Roman"/>
              <a:sym typeface="Times New Roman"/>
            </a:endParaRPr>
          </a:p>
          <a:p>
            <a:pPr lvl="0">
              <a:spcBef>
                <a:spcPts val="0"/>
              </a:spcBef>
              <a:buNone/>
            </a:pPr>
            <a:r>
              <a:rPr lang="en">
                <a:solidFill>
                  <a:srgbClr val="1F1F1F"/>
                </a:solidFill>
                <a:latin typeface="Times New Roman"/>
                <a:ea typeface="Times New Roman"/>
                <a:cs typeface="Times New Roman"/>
                <a:sym typeface="Times New Roman"/>
              </a:rPr>
              <a:t>-physiological adaptation to obesity.</a:t>
            </a:r>
          </a:p>
          <a:p>
            <a:pPr lvl="0">
              <a:spcBef>
                <a:spcPts val="0"/>
              </a:spcBef>
              <a:buNone/>
            </a:pPr>
            <a:endParaRPr>
              <a:solidFill>
                <a:srgbClr val="1F1F1F"/>
              </a:solidFill>
              <a:latin typeface="Times New Roman"/>
              <a:ea typeface="Times New Roman"/>
              <a:cs typeface="Times New Roman"/>
              <a:sym typeface="Times New Roman"/>
            </a:endParaRPr>
          </a:p>
          <a:p>
            <a:pPr lvl="0">
              <a:spcBef>
                <a:spcPts val="0"/>
              </a:spcBef>
              <a:buNone/>
            </a:pPr>
            <a:r>
              <a:rPr lang="en">
                <a:solidFill>
                  <a:srgbClr val="1F1F1F"/>
                </a:solidFill>
                <a:latin typeface="Times New Roman"/>
                <a:ea typeface="Times New Roman"/>
                <a:cs typeface="Times New Roman"/>
                <a:sym typeface="Times New Roman"/>
              </a:rPr>
              <a:t>http://www.precisionnutrition.com/leptin-ghrelin-weight-loss</a:t>
            </a:r>
          </a:p>
          <a:p>
            <a:pPr lvl="0">
              <a:spcBef>
                <a:spcPts val="0"/>
              </a:spcBef>
              <a:buNone/>
            </a:pPr>
            <a:r>
              <a:rPr lang="en">
                <a:solidFill>
                  <a:srgbClr val="1F1F1F"/>
                </a:solidFill>
                <a:latin typeface="Times New Roman"/>
                <a:ea typeface="Times New Roman"/>
                <a:cs typeface="Times New Roman"/>
                <a:sym typeface="Times New Roman"/>
              </a:rPr>
              <a:t>http://diabetes.diabetesjournals.org/content/50/4/707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Here is a quick diagram that summarizes the concentration of hormones in obese individuals. So, the concentrations of Leptin and Insulin are increased due to resistance, while the concentration of Ghrelin is decreased primarily due to leptin resistance. </a:t>
            </a:r>
          </a:p>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latin typeface="Calibri"/>
                <a:ea typeface="Calibri"/>
                <a:cs typeface="Calibri"/>
                <a:sym typeface="Calibri"/>
              </a:rPr>
              <a:t>When assessing the heritability of obesity, it has a numerical association of 0.7, which is fairly high. In the case of rare familial obesity, gene defects occurs in appetite regulation. Variants in the leptin-melanocortin pathway results in about 5% of morbid human obesity. Common polygenic obesity is characterized by the human obesity gene map, which will be looked at in depth in the next slide. </a:t>
            </a:r>
          </a:p>
          <a:p>
            <a:pPr lvl="0" rtl="0">
              <a:lnSpc>
                <a:spcPct val="115000"/>
              </a:lnSpc>
              <a:spcBef>
                <a:spcPts val="0"/>
              </a:spcBef>
              <a:buNone/>
            </a:pPr>
            <a:r>
              <a:rPr lang="en" sz="1200">
                <a:solidFill>
                  <a:srgbClr val="2A2A2A"/>
                </a:solidFill>
                <a:highlight>
                  <a:srgbClr val="FFFFFF"/>
                </a:highlight>
                <a:latin typeface="Calibri"/>
                <a:ea typeface="Calibri"/>
                <a:cs typeface="Calibri"/>
                <a:sym typeface="Calibri"/>
              </a:rPr>
              <a:t>Having the ability to detect the genetic bases for obesity provides therapeutic solutions that can combat symptoms of obesity. A variety of biomarkers have been identified as factors involved in obesity, as shown in the image to the right. These biomarkers are used to differentiate between types of obesity, provide insight on the associated comorbid diseases, genetic susceptibility and explain the implications of the interaction between two or more factors. </a:t>
            </a:r>
          </a:p>
          <a:p>
            <a:pPr lvl="0">
              <a:spcBef>
                <a:spcPts val="0"/>
              </a:spcBef>
              <a:buNone/>
            </a:pPr>
            <a:endParaRPr b="1"/>
          </a:p>
          <a:p>
            <a:pPr lvl="0">
              <a:spcBef>
                <a:spcPts val="0"/>
              </a:spcBef>
              <a:buNone/>
            </a:pP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latin typeface="Calibri"/>
                <a:ea typeface="Calibri"/>
                <a:cs typeface="Calibri"/>
                <a:sym typeface="Calibri"/>
              </a:rPr>
              <a:t>As of October 2005, 244 mutated genes or transgenes causing phenotypic changes in weight and adiposity were identified. The human obesity gene map indicates that 176 human obesity cases can be linked to 11 specific genes.</a:t>
            </a:r>
          </a:p>
          <a:p>
            <a:pPr lvl="0" rtl="0">
              <a:lnSpc>
                <a:spcPct val="115000"/>
              </a:lnSpc>
              <a:spcBef>
                <a:spcPts val="0"/>
              </a:spcBef>
              <a:buNone/>
            </a:pPr>
            <a:r>
              <a:rPr lang="en" sz="1200">
                <a:latin typeface="Calibri"/>
                <a:ea typeface="Calibri"/>
                <a:cs typeface="Calibri"/>
                <a:sym typeface="Calibri"/>
              </a:rPr>
              <a:t>The  gene map, shown on the right, includes all </a:t>
            </a:r>
            <a:r>
              <a:rPr lang="en" sz="1200">
                <a:solidFill>
                  <a:srgbClr val="333333"/>
                </a:solidFill>
                <a:highlight>
                  <a:srgbClr val="FFFFFF"/>
                </a:highlight>
                <a:latin typeface="Calibri"/>
                <a:ea typeface="Calibri"/>
                <a:cs typeface="Calibri"/>
                <a:sym typeface="Calibri"/>
              </a:rPr>
              <a:t>obesity-related genes and quantitative trait loci identified from the various lines of evidence reviewed in the paper. It is further explained and categorized into the 5 categories, where information pertaining to the mouse chromosome, mouse gene, human chromosome, human homolog, statistical analyses of variance, gene description, details pertaining to its role in obesity and more is provided. </a:t>
            </a:r>
            <a:r>
              <a:rPr lang="en" sz="1200">
                <a:latin typeface="Calibri"/>
                <a:ea typeface="Calibri"/>
                <a:cs typeface="Calibri"/>
                <a:sym typeface="Calibri"/>
              </a:rPr>
              <a:t>Areas of research pertaining to molecular genetics are expanding the scope of genetic predispositions involved in obesity.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In society, obese people are depicted as lazy individuals that have no respect for their bodies. </a:t>
            </a:r>
          </a:p>
          <a:p>
            <a:pPr lvl="0" rtl="0">
              <a:lnSpc>
                <a:spcPct val="115000"/>
              </a:lnSpc>
              <a:spcBef>
                <a:spcPts val="0"/>
              </a:spcBef>
              <a:buNone/>
            </a:pPr>
            <a:endParaRPr/>
          </a:p>
          <a:p>
            <a:pPr lvl="0" rtl="0">
              <a:lnSpc>
                <a:spcPct val="115000"/>
              </a:lnSpc>
              <a:spcBef>
                <a:spcPts val="0"/>
              </a:spcBef>
              <a:buNone/>
            </a:pPr>
            <a:r>
              <a:rPr lang="en"/>
              <a:t>However, obesity is a disease, despite what some people might say. A disease that has become so prevalent in the world that it is called an epidemic.</a:t>
            </a:r>
          </a:p>
          <a:p>
            <a:pPr lvl="0" rtl="0">
              <a:lnSpc>
                <a:spcPct val="115000"/>
              </a:lnSpc>
              <a:spcBef>
                <a:spcPts val="0"/>
              </a:spcBef>
              <a:buNone/>
            </a:pPr>
            <a:endParaRPr/>
          </a:p>
          <a:p>
            <a:pPr lvl="0" rtl="0">
              <a:lnSpc>
                <a:spcPct val="115000"/>
              </a:lnSpc>
              <a:spcBef>
                <a:spcPts val="0"/>
              </a:spcBef>
              <a:buNone/>
            </a:pPr>
            <a:r>
              <a:rPr lang="en"/>
              <a:t>This presentation will shed light on what obesity is from a clinical standpoint and argue the position of obesity as a disease. </a:t>
            </a:r>
          </a:p>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15000"/>
              </a:lnSpc>
              <a:spcBef>
                <a:spcPts val="0"/>
              </a:spcBef>
              <a:buClr>
                <a:schemeClr val="dk2"/>
              </a:buClr>
              <a:buSzPct val="100000"/>
              <a:buFont typeface="Open Sans"/>
            </a:pPr>
            <a:r>
              <a:rPr lang="en" sz="1200">
                <a:latin typeface="Calibri"/>
                <a:ea typeface="Calibri"/>
                <a:cs typeface="Calibri"/>
                <a:sym typeface="Calibri"/>
              </a:rPr>
              <a:t>When discussing diet management in obese patients, we can state that weight reduction is dependant on energy intake compared to energy expenditure</a:t>
            </a:r>
          </a:p>
          <a:p>
            <a:pPr marL="457200" lvl="0" indent="-304800" rtl="0">
              <a:lnSpc>
                <a:spcPct val="115000"/>
              </a:lnSpc>
              <a:spcBef>
                <a:spcPts val="0"/>
              </a:spcBef>
              <a:buClr>
                <a:srgbClr val="222222"/>
              </a:buClr>
              <a:buSzPct val="100000"/>
              <a:buFont typeface="Calibri"/>
            </a:pPr>
            <a:r>
              <a:rPr lang="en" sz="1200">
                <a:solidFill>
                  <a:srgbClr val="222222"/>
                </a:solidFill>
                <a:highlight>
                  <a:srgbClr val="FFFFFF"/>
                </a:highlight>
                <a:latin typeface="Calibri"/>
                <a:ea typeface="Calibri"/>
                <a:cs typeface="Calibri"/>
                <a:sym typeface="Calibri"/>
              </a:rPr>
              <a:t>Three popular diets that are often mentioned in many case control studies are:  th</a:t>
            </a:r>
            <a:r>
              <a:rPr lang="en" sz="1200" u="sng">
                <a:solidFill>
                  <a:srgbClr val="222222"/>
                </a:solidFill>
                <a:highlight>
                  <a:srgbClr val="FFFFFF"/>
                </a:highlight>
                <a:latin typeface="Calibri"/>
                <a:ea typeface="Calibri"/>
                <a:cs typeface="Calibri"/>
                <a:sym typeface="Calibri"/>
              </a:rPr>
              <a:t>e low  carbohydrate diets, the high protein diet and low fat diets </a:t>
            </a:r>
          </a:p>
          <a:p>
            <a:pPr marL="457200" lvl="0" indent="-304800" rtl="0">
              <a:lnSpc>
                <a:spcPct val="115000"/>
              </a:lnSpc>
              <a:spcBef>
                <a:spcPts val="0"/>
              </a:spcBef>
              <a:buClr>
                <a:srgbClr val="222222"/>
              </a:buClr>
              <a:buSzPct val="100000"/>
              <a:buFont typeface="Calibri"/>
            </a:pPr>
            <a:r>
              <a:rPr lang="en" sz="1200">
                <a:solidFill>
                  <a:srgbClr val="222222"/>
                </a:solidFill>
                <a:highlight>
                  <a:srgbClr val="FFFFFF"/>
                </a:highlight>
                <a:latin typeface="Calibri"/>
                <a:ea typeface="Calibri"/>
                <a:cs typeface="Calibri"/>
                <a:sym typeface="Calibri"/>
              </a:rPr>
              <a:t>Low carb diets primarily require an individual to reduce the number of carbs they are intaking on a daily basis</a:t>
            </a:r>
          </a:p>
          <a:p>
            <a:pPr marL="457200" lvl="0" indent="-304800" rtl="0">
              <a:lnSpc>
                <a:spcPct val="115000"/>
              </a:lnSpc>
              <a:spcBef>
                <a:spcPts val="0"/>
              </a:spcBef>
              <a:buClr>
                <a:srgbClr val="222222"/>
              </a:buClr>
              <a:buSzPct val="100000"/>
              <a:buFont typeface="Calibri"/>
            </a:pPr>
            <a:r>
              <a:rPr lang="en" sz="1200">
                <a:solidFill>
                  <a:srgbClr val="222222"/>
                </a:solidFill>
                <a:highlight>
                  <a:srgbClr val="FFFFFF"/>
                </a:highlight>
                <a:latin typeface="Calibri"/>
                <a:ea typeface="Calibri"/>
                <a:cs typeface="Calibri"/>
                <a:sym typeface="Calibri"/>
              </a:rPr>
              <a:t>The high protein diet  encourages patients to increase the amount of protein they are eating and reduce the amount of foods rich in fat and sugars</a:t>
            </a:r>
          </a:p>
          <a:p>
            <a:pPr marL="457200" lvl="0" indent="-304800" rtl="0">
              <a:lnSpc>
                <a:spcPct val="115000"/>
              </a:lnSpc>
              <a:spcBef>
                <a:spcPts val="0"/>
              </a:spcBef>
              <a:buClr>
                <a:srgbClr val="222222"/>
              </a:buClr>
              <a:buSzPct val="100000"/>
              <a:buFont typeface="Calibri"/>
            </a:pPr>
            <a:r>
              <a:rPr lang="en" sz="1200">
                <a:solidFill>
                  <a:srgbClr val="222222"/>
                </a:solidFill>
                <a:latin typeface="Calibri"/>
                <a:ea typeface="Calibri"/>
                <a:cs typeface="Calibri"/>
                <a:sym typeface="Calibri"/>
              </a:rPr>
              <a:t>Low carb diets and high protein diets are a great way to lose weight on a short term scale but not long term</a:t>
            </a:r>
          </a:p>
          <a:p>
            <a:pPr marL="457200" lvl="0" indent="-304800" rtl="0">
              <a:lnSpc>
                <a:spcPct val="115000"/>
              </a:lnSpc>
              <a:spcBef>
                <a:spcPts val="0"/>
              </a:spcBef>
              <a:buClr>
                <a:srgbClr val="222222"/>
              </a:buClr>
              <a:buSzPct val="100000"/>
              <a:buFont typeface="Calibri"/>
            </a:pPr>
            <a:r>
              <a:rPr lang="en" sz="1200">
                <a:solidFill>
                  <a:srgbClr val="222222"/>
                </a:solidFill>
                <a:highlight>
                  <a:srgbClr val="FFFFFF"/>
                </a:highlight>
                <a:latin typeface="Calibri"/>
                <a:ea typeface="Calibri"/>
                <a:cs typeface="Calibri"/>
                <a:sym typeface="Calibri"/>
              </a:rPr>
              <a:t>Lastly, low fat diets are also a popular diets that many patients due tend to go on </a:t>
            </a:r>
          </a:p>
          <a:p>
            <a:pPr marL="457200" lvl="0" indent="-304800" rtl="0">
              <a:lnSpc>
                <a:spcPct val="115000"/>
              </a:lnSpc>
              <a:spcBef>
                <a:spcPts val="0"/>
              </a:spcBef>
              <a:buClr>
                <a:srgbClr val="222222"/>
              </a:buClr>
              <a:buSzPct val="100000"/>
              <a:buFont typeface="Calibri"/>
            </a:pPr>
            <a:r>
              <a:rPr lang="en" sz="1200">
                <a:solidFill>
                  <a:srgbClr val="222222"/>
                </a:solidFill>
                <a:highlight>
                  <a:srgbClr val="FFFFFF"/>
                </a:highlight>
                <a:latin typeface="Calibri"/>
                <a:ea typeface="Calibri"/>
                <a:cs typeface="Calibri"/>
                <a:sym typeface="Calibri"/>
              </a:rPr>
              <a:t>Low fat diets have shown to produce a significant weight decrease up to about 3 years and then the results aren't as significant </a:t>
            </a:r>
          </a:p>
          <a:p>
            <a:pPr marL="457200" lvl="0" indent="-304800" rtl="0">
              <a:lnSpc>
                <a:spcPct val="115000"/>
              </a:lnSpc>
              <a:spcBef>
                <a:spcPts val="0"/>
              </a:spcBef>
              <a:buClr>
                <a:srgbClr val="222222"/>
              </a:buClr>
              <a:buSzPct val="100000"/>
              <a:buFont typeface="Calibri"/>
            </a:pPr>
            <a:r>
              <a:rPr lang="en" sz="1200">
                <a:solidFill>
                  <a:srgbClr val="222222"/>
                </a:solidFill>
                <a:highlight>
                  <a:srgbClr val="FFFFFF"/>
                </a:highlight>
                <a:latin typeface="Calibri"/>
                <a:ea typeface="Calibri"/>
                <a:cs typeface="Calibri"/>
                <a:sym typeface="Calibri"/>
              </a:rPr>
              <a:t>Managing weight loss through dietary means can be difficult and can be made easier when incorporating physical activity into the daily routine.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These are just a few options of diets when trying to reduce weight loss</a:t>
            </a:r>
          </a:p>
          <a:p>
            <a:pPr marL="457200" lvl="0" indent="-228600" rtl="0">
              <a:spcBef>
                <a:spcPts val="0"/>
              </a:spcBef>
            </a:pPr>
            <a:r>
              <a:rPr lang="en"/>
              <a:t>All the diets listed above do prove to have a positive impact on weight reduction, however, every diet has its pitfalls and negatives</a:t>
            </a:r>
          </a:p>
          <a:p>
            <a:pPr marL="457200" lvl="0" indent="-228600" rtl="0">
              <a:spcBef>
                <a:spcPts val="0"/>
              </a:spcBef>
            </a:pPr>
            <a:r>
              <a:rPr lang="en"/>
              <a:t>Any time you restrict your body from having certain kinds of foods, you are limiting yourself from consuming good minerals and vitamins. </a:t>
            </a:r>
          </a:p>
          <a:p>
            <a:pPr marL="457200" lvl="0" indent="-228600" rtl="0">
              <a:spcBef>
                <a:spcPts val="0"/>
              </a:spcBef>
            </a:pPr>
            <a:r>
              <a:rPr lang="en"/>
              <a:t>Again, it is important for you to visit your family physician and ask about what weight loss program would work best with your body type and health condition. </a:t>
            </a:r>
          </a:p>
          <a:p>
            <a:pPr lvl="0" rtl="0">
              <a:spcBef>
                <a:spcPts val="0"/>
              </a:spcBef>
              <a:buNone/>
            </a:pPr>
            <a:endParaRPr/>
          </a:p>
          <a:p>
            <a:pPr lvl="0">
              <a:spcBef>
                <a:spcPts val="0"/>
              </a:spcBef>
              <a:buNone/>
            </a:pPr>
            <a:endParaRPr/>
          </a:p>
          <a:p>
            <a:pPr lvl="0" rtl="0">
              <a:spcBef>
                <a:spcPts val="0"/>
              </a:spcBef>
              <a:buNone/>
            </a:pPr>
            <a:r>
              <a:rPr lang="en"/>
              <a:t>THIS IS JUST FOR YOUR PERSONAL UNDERSTANDING OF EACH DIET: DO NOT NEED TO MENTION IT FOR THE PRESENTATION** </a:t>
            </a:r>
          </a:p>
          <a:p>
            <a:pPr lvl="0" rtl="0">
              <a:lnSpc>
                <a:spcPct val="115000"/>
              </a:lnSpc>
              <a:spcBef>
                <a:spcPts val="0"/>
              </a:spcBef>
              <a:buNone/>
            </a:pPr>
            <a:r>
              <a:rPr lang="en" sz="1200">
                <a:solidFill>
                  <a:srgbClr val="FF0000"/>
                </a:solidFill>
                <a:latin typeface="Calibri"/>
                <a:ea typeface="Calibri"/>
                <a:cs typeface="Calibri"/>
                <a:sym typeface="Calibri"/>
              </a:rPr>
              <a:t>The Paleo Diet</a:t>
            </a:r>
            <a:r>
              <a:rPr lang="en" sz="1200">
                <a:latin typeface="Calibri"/>
                <a:ea typeface="Calibri"/>
                <a:cs typeface="Calibri"/>
                <a:sym typeface="Calibri"/>
              </a:rPr>
              <a:t>: It works to incorporate whole foods, lean protein, veggies, fruits, nuts, and seeds and encourages to stay away from foods with sugars, dairy and grains.</a:t>
            </a:r>
          </a:p>
          <a:p>
            <a:pPr lvl="0" rtl="0">
              <a:lnSpc>
                <a:spcPct val="115000"/>
              </a:lnSpc>
              <a:spcBef>
                <a:spcPts val="0"/>
              </a:spcBef>
              <a:buNone/>
            </a:pPr>
            <a:r>
              <a:rPr lang="en" sz="1200">
                <a:solidFill>
                  <a:srgbClr val="FF0000"/>
                </a:solidFill>
                <a:latin typeface="Calibri"/>
                <a:ea typeface="Calibri"/>
                <a:cs typeface="Calibri"/>
                <a:sym typeface="Calibri"/>
              </a:rPr>
              <a:t>The Vegan Diet</a:t>
            </a:r>
            <a:r>
              <a:rPr lang="en" sz="1200">
                <a:latin typeface="Calibri"/>
                <a:ea typeface="Calibri"/>
                <a:cs typeface="Calibri"/>
                <a:sym typeface="Calibri"/>
              </a:rPr>
              <a:t>: It’s an extreme vegetarian diet that works to eliminate dairy, eggs, and animal derived products like gelatin, honey, whey, and some kinds of vitamin D3.</a:t>
            </a:r>
          </a:p>
          <a:p>
            <a:pPr lvl="0" rtl="0">
              <a:lnSpc>
                <a:spcPct val="115000"/>
              </a:lnSpc>
              <a:spcBef>
                <a:spcPts val="0"/>
              </a:spcBef>
              <a:buNone/>
            </a:pPr>
            <a:r>
              <a:rPr lang="en" sz="1200">
                <a:solidFill>
                  <a:srgbClr val="FF0000"/>
                </a:solidFill>
                <a:latin typeface="Calibri"/>
                <a:ea typeface="Calibri"/>
                <a:cs typeface="Calibri"/>
                <a:sym typeface="Calibri"/>
              </a:rPr>
              <a:t>The Low Carb Diet: </a:t>
            </a:r>
            <a:r>
              <a:rPr lang="en" sz="1200">
                <a:latin typeface="Calibri"/>
                <a:ea typeface="Calibri"/>
                <a:cs typeface="Calibri"/>
                <a:sym typeface="Calibri"/>
              </a:rPr>
              <a:t>Encourages to eat an unlimited amount of protein and fat, while either completely or almost eliminating carbs.</a:t>
            </a:r>
          </a:p>
          <a:p>
            <a:pPr lvl="0" rtl="0">
              <a:lnSpc>
                <a:spcPct val="115000"/>
              </a:lnSpc>
              <a:spcBef>
                <a:spcPts val="0"/>
              </a:spcBef>
              <a:buNone/>
            </a:pPr>
            <a:r>
              <a:rPr lang="en" sz="1200">
                <a:solidFill>
                  <a:srgbClr val="FF0000"/>
                </a:solidFill>
                <a:latin typeface="Calibri"/>
                <a:ea typeface="Calibri"/>
                <a:cs typeface="Calibri"/>
                <a:sym typeface="Calibri"/>
              </a:rPr>
              <a:t>The Ultra Low-Fat Diet:</a:t>
            </a:r>
            <a:r>
              <a:rPr lang="en" sz="1200">
                <a:latin typeface="Calibri"/>
                <a:ea typeface="Calibri"/>
                <a:cs typeface="Calibri"/>
                <a:sym typeface="Calibri"/>
              </a:rPr>
              <a:t> Consists of a diet where 10% or less calories come from fat. This diet is almost made up completely off plant based food items, with a very limited intake in animal products.</a:t>
            </a:r>
          </a:p>
          <a:p>
            <a:pPr lvl="0" rtl="0">
              <a:lnSpc>
                <a:spcPct val="115000"/>
              </a:lnSpc>
              <a:spcBef>
                <a:spcPts val="0"/>
              </a:spcBef>
              <a:buNone/>
            </a:pPr>
            <a:r>
              <a:rPr lang="en" sz="1200">
                <a:solidFill>
                  <a:srgbClr val="FF0000"/>
                </a:solidFill>
                <a:latin typeface="Calibri"/>
                <a:ea typeface="Calibri"/>
                <a:cs typeface="Calibri"/>
                <a:sym typeface="Calibri"/>
              </a:rPr>
              <a:t>The Zone Diet: </a:t>
            </a:r>
            <a:r>
              <a:rPr lang="en" sz="1200">
                <a:latin typeface="Calibri"/>
                <a:ea typeface="Calibri"/>
                <a:cs typeface="Calibri"/>
                <a:sym typeface="Calibri"/>
              </a:rPr>
              <a:t>This diet encourages participants to balance each meal with one third protein, two thirds fruits and veggies contain a small amount of fat that comes from natural and healthy sources like avocado, almonds, or olive oil.</a:t>
            </a:r>
          </a:p>
          <a:p>
            <a:pPr lvl="0" rtl="0">
              <a:lnSpc>
                <a:spcPct val="115000"/>
              </a:lnSpc>
              <a:spcBef>
                <a:spcPts val="0"/>
              </a:spcBef>
              <a:buNone/>
            </a:pPr>
            <a:r>
              <a:rPr lang="en" sz="1200">
                <a:solidFill>
                  <a:srgbClr val="FF0000"/>
                </a:solidFill>
                <a:latin typeface="Calibri"/>
                <a:ea typeface="Calibri"/>
                <a:cs typeface="Calibri"/>
                <a:sym typeface="Calibri"/>
              </a:rPr>
              <a:t>Intermediate Fasting: </a:t>
            </a:r>
            <a:r>
              <a:rPr lang="en" sz="1200">
                <a:latin typeface="Calibri"/>
                <a:ea typeface="Calibri"/>
                <a:cs typeface="Calibri"/>
                <a:sym typeface="Calibri"/>
              </a:rPr>
              <a:t>This diet challenges its participants to fast during portions of the day, while restricting the calorie intake during the times you do choose to eat. This diet is most efficient when you aren’t overeating during the times where the fast has been broken.</a:t>
            </a:r>
          </a:p>
          <a:p>
            <a:pPr lvl="0">
              <a:spcBef>
                <a:spcPts val="0"/>
              </a:spcBef>
              <a:buNone/>
            </a:pPr>
            <a:endParaRPr/>
          </a:p>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42900" rtl="0">
              <a:lnSpc>
                <a:spcPct val="115000"/>
              </a:lnSpc>
              <a:spcBef>
                <a:spcPts val="0"/>
              </a:spcBef>
              <a:spcAft>
                <a:spcPts val="1600"/>
              </a:spcAft>
              <a:buClr>
                <a:schemeClr val="dk2"/>
              </a:buClr>
              <a:buSzPct val="150000"/>
              <a:buFont typeface="Open Sans"/>
            </a:pPr>
            <a:r>
              <a:rPr lang="en" sz="1200">
                <a:solidFill>
                  <a:srgbClr val="222222"/>
                </a:solidFill>
                <a:latin typeface="Open Sans"/>
                <a:ea typeface="Open Sans"/>
                <a:cs typeface="Open Sans"/>
                <a:sym typeface="Open Sans"/>
              </a:rPr>
              <a:t>Maintaining physical activity is known to be the key to long term weight maintenance because it increases the energy expenditure through caloric deficit, which helps with weight loss</a:t>
            </a:r>
          </a:p>
          <a:p>
            <a:pPr marL="457200" lvl="0" indent="-304800" rtl="0">
              <a:lnSpc>
                <a:spcPct val="115000"/>
              </a:lnSpc>
              <a:spcBef>
                <a:spcPts val="0"/>
              </a:spcBef>
              <a:spcAft>
                <a:spcPts val="1600"/>
              </a:spcAft>
              <a:buClr>
                <a:srgbClr val="222222"/>
              </a:buClr>
              <a:buSzPct val="100000"/>
              <a:buFont typeface="Open Sans"/>
            </a:pPr>
            <a:r>
              <a:rPr lang="en" sz="1200">
                <a:solidFill>
                  <a:srgbClr val="222222"/>
                </a:solidFill>
                <a:latin typeface="Open Sans"/>
                <a:ea typeface="Open Sans"/>
                <a:cs typeface="Open Sans"/>
                <a:sym typeface="Open Sans"/>
              </a:rPr>
              <a:t>Many studies have concluded that thirty to forty-five minutes of moderately intensive physical activity done 3-5 times a week is recommended </a:t>
            </a:r>
          </a:p>
          <a:p>
            <a:pPr marL="457200" lvl="0" indent="-304800" rtl="0">
              <a:lnSpc>
                <a:spcPct val="115000"/>
              </a:lnSpc>
              <a:spcBef>
                <a:spcPts val="0"/>
              </a:spcBef>
              <a:spcAft>
                <a:spcPts val="1600"/>
              </a:spcAft>
              <a:buClr>
                <a:srgbClr val="222222"/>
              </a:buClr>
              <a:buSzPct val="100000"/>
              <a:buFont typeface="Open Sans"/>
            </a:pPr>
            <a:r>
              <a:rPr lang="en" sz="1200">
                <a:solidFill>
                  <a:srgbClr val="222222"/>
                </a:solidFill>
                <a:latin typeface="Open Sans"/>
                <a:ea typeface="Open Sans"/>
                <a:cs typeface="Open Sans"/>
                <a:sym typeface="Open Sans"/>
              </a:rPr>
              <a:t>Activities like walking, jogging and running are all good forms of  aerobic activities which are the most efficient ways to burn calories</a:t>
            </a:r>
          </a:p>
          <a:p>
            <a:pPr marL="457200" lvl="0" indent="-304800" rtl="0">
              <a:lnSpc>
                <a:spcPct val="115000"/>
              </a:lnSpc>
              <a:spcBef>
                <a:spcPts val="0"/>
              </a:spcBef>
              <a:spcAft>
                <a:spcPts val="1600"/>
              </a:spcAft>
              <a:buClr>
                <a:srgbClr val="222222"/>
              </a:buClr>
              <a:buSzPct val="100000"/>
              <a:buFont typeface="Open Sans"/>
            </a:pPr>
            <a:r>
              <a:rPr lang="en" sz="1200">
                <a:solidFill>
                  <a:srgbClr val="222222"/>
                </a:solidFill>
                <a:latin typeface="Open Sans"/>
                <a:ea typeface="Open Sans"/>
                <a:cs typeface="Open Sans"/>
                <a:sym typeface="Open Sans"/>
              </a:rPr>
              <a:t>Not every kind of physical activity produces the same results among different individuals</a:t>
            </a:r>
          </a:p>
          <a:p>
            <a:pPr marL="457200" lvl="0" indent="-304800" rtl="0">
              <a:lnSpc>
                <a:spcPct val="115000"/>
              </a:lnSpc>
              <a:spcBef>
                <a:spcPts val="0"/>
              </a:spcBef>
              <a:spcAft>
                <a:spcPts val="1600"/>
              </a:spcAft>
              <a:buClr>
                <a:srgbClr val="222222"/>
              </a:buClr>
              <a:buSzPct val="100000"/>
              <a:buFont typeface="Open Sans"/>
            </a:pPr>
            <a:r>
              <a:rPr lang="en" sz="1200">
                <a:solidFill>
                  <a:srgbClr val="222222"/>
                </a:solidFill>
                <a:latin typeface="Open Sans"/>
                <a:ea typeface="Open Sans"/>
                <a:cs typeface="Open Sans"/>
                <a:sym typeface="Open Sans"/>
              </a:rPr>
              <a:t>Realistic goals need to be set with a clinician pertaining to weight loss and exercise because each individual is different and require different levels of physical activity in order to lose weight in a safe and healthy manner</a:t>
            </a:r>
          </a:p>
          <a:p>
            <a:pPr lvl="0" rtl="0">
              <a:lnSpc>
                <a:spcPct val="115000"/>
              </a:lnSpc>
              <a:spcBef>
                <a:spcPts val="0"/>
              </a:spcBef>
              <a:spcAft>
                <a:spcPts val="1600"/>
              </a:spcAft>
              <a:buNone/>
            </a:pPr>
            <a:r>
              <a:rPr lang="en" sz="1200">
                <a:solidFill>
                  <a:srgbClr val="FF0000"/>
                </a:solidFill>
                <a:latin typeface="Open Sans"/>
                <a:ea typeface="Open Sans"/>
                <a:cs typeface="Open Sans"/>
                <a:sym typeface="Open Sans"/>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latin typeface="Calibri"/>
                <a:ea typeface="Calibri"/>
                <a:cs typeface="Calibri"/>
                <a:sym typeface="Calibri"/>
              </a:rPr>
              <a:t>A behaviour modification program is highly recommended to make lifestyle changes that will enable the most sustainable weight loss and maintenance. It is important to undertake critical steps such as identifying factors, stresses or situations from current habits which may have contributed to one’s obesity.</a:t>
            </a:r>
          </a:p>
          <a:p>
            <a:pPr lvl="0" rtl="0">
              <a:lnSpc>
                <a:spcPct val="115000"/>
              </a:lnSpc>
              <a:spcBef>
                <a:spcPts val="0"/>
              </a:spcBef>
              <a:buNone/>
            </a:pPr>
            <a:r>
              <a:rPr lang="en" sz="1200">
                <a:latin typeface="Calibri"/>
                <a:ea typeface="Calibri"/>
                <a:cs typeface="Calibri"/>
                <a:sym typeface="Calibri"/>
              </a:rPr>
              <a:t>Behaviour therapy includes many interventions such as having counseling, joining a support group(s). Seeing a trained mental health counselor (or other professionals) is really beneficial to understand why one person overeats and how to eat heathy again. Successful counselling programs, either on an individual basis or in a group setting, need to be typically a minimum of 12 sessions per year to achieve sustainable weight-loss goals.</a:t>
            </a:r>
          </a:p>
          <a:p>
            <a:pPr lvl="0" rtl="0">
              <a:lnSpc>
                <a:spcPct val="115000"/>
              </a:lnSpc>
              <a:spcBef>
                <a:spcPts val="0"/>
              </a:spcBef>
              <a:buNone/>
            </a:pPr>
            <a:r>
              <a:rPr lang="en" sz="1200">
                <a:latin typeface="Calibri"/>
                <a:ea typeface="Calibri"/>
                <a:cs typeface="Calibri"/>
                <a:sym typeface="Calibri"/>
              </a:rPr>
              <a:t>It is also crucial to have a support system. There are support groups where others share similar challenges with obesity.</a:t>
            </a:r>
          </a:p>
          <a:p>
            <a:pPr lvl="0" rtl="0">
              <a:lnSpc>
                <a:spcPct val="115000"/>
              </a:lnSpc>
              <a:spcBef>
                <a:spcPts val="0"/>
              </a:spcBef>
              <a:buNone/>
            </a:pPr>
            <a:endParaRPr sz="1200">
              <a:latin typeface="Calibri"/>
              <a:ea typeface="Calibri"/>
              <a:cs typeface="Calibri"/>
              <a:sym typeface="Calibri"/>
            </a:endParaRPr>
          </a:p>
          <a:p>
            <a:pPr lvl="0" rtl="0">
              <a:lnSpc>
                <a:spcPct val="115000"/>
              </a:lnSpc>
              <a:spcBef>
                <a:spcPts val="0"/>
              </a:spcBef>
              <a:buNone/>
            </a:pPr>
            <a:endParaRPr sz="1200">
              <a:latin typeface="Calibri"/>
              <a:ea typeface="Calibri"/>
              <a:cs typeface="Calibri"/>
              <a:sym typeface="Calibri"/>
            </a:endParaRPr>
          </a:p>
          <a:p>
            <a:pPr lvl="0" rtl="0">
              <a:lnSpc>
                <a:spcPct val="115000"/>
              </a:lnSpc>
              <a:spcBef>
                <a:spcPts val="0"/>
              </a:spcBef>
              <a:buNone/>
            </a:pPr>
            <a:r>
              <a:rPr lang="en" sz="1200">
                <a:latin typeface="Calibri"/>
                <a:ea typeface="Calibri"/>
                <a:cs typeface="Calibri"/>
                <a:sym typeface="Calibri"/>
              </a:rPr>
              <a:t>In addition, family-based therapy has been proven very effective and sustainable approach, especially when treating pediatric obesity. The role of family-based behavioural pediatric obesity treatment is to target eating and activity change in both child and parent. Programs using this approach teach parents behavioural skills to facilitate child behaviour change. Simultaneously, treating the parent and child is beneficial for both and creates positive relationships between child and parent weight change. </a:t>
            </a:r>
          </a:p>
          <a:p>
            <a:pPr lvl="0" rtl="0">
              <a:lnSpc>
                <a:spcPct val="115000"/>
              </a:lnSpc>
              <a:spcBef>
                <a:spcPts val="0"/>
              </a:spcBef>
              <a:buNone/>
            </a:pPr>
            <a:r>
              <a:rPr lang="en" sz="1200" u="sng">
                <a:solidFill>
                  <a:schemeClr val="hlink"/>
                </a:solidFill>
                <a:latin typeface="Calibri"/>
                <a:ea typeface="Calibri"/>
                <a:cs typeface="Calibri"/>
                <a:sym typeface="Calibri"/>
                <a:hlinkClick r:id="rId3"/>
              </a:rPr>
              <a:t>https://www.ncbi.nlm.nih.gov/pmc/articles/PMC2387251/pdf/nihms43557.pdf</a:t>
            </a:r>
            <a:r>
              <a:rPr lang="en" sz="1200">
                <a:latin typeface="Calibri"/>
                <a:ea typeface="Calibri"/>
                <a:cs typeface="Calibri"/>
                <a:sym typeface="Calibri"/>
              </a:rPr>
              <a:t> </a:t>
            </a:r>
          </a:p>
          <a:p>
            <a:pPr lvl="0" rtl="0">
              <a:lnSpc>
                <a:spcPct val="115000"/>
              </a:lnSpc>
              <a:spcBef>
                <a:spcPts val="0"/>
              </a:spcBef>
              <a:buNone/>
            </a:pPr>
            <a:r>
              <a:rPr lang="en" sz="1000">
                <a:solidFill>
                  <a:srgbClr val="222222"/>
                </a:solidFill>
                <a:highlight>
                  <a:srgbClr val="FFFFFF"/>
                </a:highlight>
              </a:rPr>
              <a:t>Epstein, L. H., Paluch, R. A., Roemmich, J. N., &amp; Beecher, M. D. (2007). Family-based obesity treatment, then and now: twenty-five years of pediatric obesity treatment. </a:t>
            </a:r>
            <a:r>
              <a:rPr lang="en" sz="1000" i="1">
                <a:solidFill>
                  <a:srgbClr val="222222"/>
                </a:solidFill>
                <a:highlight>
                  <a:srgbClr val="FFFFFF"/>
                </a:highlight>
              </a:rPr>
              <a:t>Health Psychology</a:t>
            </a:r>
            <a:r>
              <a:rPr lang="en" sz="1000">
                <a:solidFill>
                  <a:srgbClr val="222222"/>
                </a:solidFill>
                <a:highlight>
                  <a:srgbClr val="FFFFFF"/>
                </a:highlight>
              </a:rPr>
              <a:t>, </a:t>
            </a:r>
            <a:r>
              <a:rPr lang="en" sz="1000" i="1">
                <a:solidFill>
                  <a:srgbClr val="222222"/>
                </a:solidFill>
                <a:highlight>
                  <a:srgbClr val="FFFFFF"/>
                </a:highlight>
              </a:rPr>
              <a:t>26</a:t>
            </a:r>
            <a:r>
              <a:rPr lang="en" sz="1000">
                <a:solidFill>
                  <a:srgbClr val="222222"/>
                </a:solidFill>
                <a:highlight>
                  <a:srgbClr val="FFFFFF"/>
                </a:highlight>
              </a:rPr>
              <a:t>(4), 381.</a:t>
            </a:r>
          </a:p>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Pharmacotherapy is usually suggested for patients who are not attaining or unable to maintain clinically important weight loss with dietary, exercise, and cognitive behaviour therapy within the first 6 months. Effectiveness of lifestyle modifications are assessed after 6 months, and if weight loss goal is not reached, health care practitioners would consider their patients’ eligibility for drugs. It’s important to note that highest rate of success is done in conjunction with lifestyle modifications including dietary changes, physical activity and behavioural changes. </a:t>
            </a:r>
          </a:p>
          <a:p>
            <a:pPr lvl="0">
              <a:spcBef>
                <a:spcPts val="0"/>
              </a:spcBef>
              <a:buNone/>
            </a:pPr>
            <a:endParaRPr/>
          </a:p>
          <a:p>
            <a:pPr lvl="0">
              <a:spcBef>
                <a:spcPts val="0"/>
              </a:spcBef>
              <a:buNone/>
            </a:pPr>
            <a:endParaRPr/>
          </a:p>
          <a:p>
            <a:pPr lvl="0">
              <a:spcBef>
                <a:spcPts val="0"/>
              </a:spcBef>
              <a:buNone/>
            </a:pPr>
            <a:r>
              <a:rPr lang="en" u="sng">
                <a:solidFill>
                  <a:schemeClr val="hlink"/>
                </a:solidFill>
                <a:hlinkClick r:id="rId3"/>
              </a:rPr>
              <a:t>http://www.cmaj.ca/content/suppl/2007/09/04/176.8.S1.DC1/obesity-lau-onlineNEW.pdf</a:t>
            </a:r>
            <a:r>
              <a:rPr lang="en"/>
              <a:t> </a:t>
            </a:r>
          </a:p>
          <a:p>
            <a:pPr lvl="0">
              <a:spcBef>
                <a:spcPts val="0"/>
              </a:spcBef>
              <a:buNone/>
            </a:pPr>
            <a:r>
              <a:rPr lang="en" sz="1000">
                <a:solidFill>
                  <a:srgbClr val="222222"/>
                </a:solidFill>
                <a:highlight>
                  <a:srgbClr val="FFFFFF"/>
                </a:highlight>
              </a:rPr>
              <a:t>Lau, D. C., Douketis, J. D., Morrison, K. M., Hramiak, I. M., Sharma, A. M., Ur, E., &amp; members of the Obesity Canada Clinical Practice Guidelines Expert Panel. (2007). 2006 Canadian clinical practice guidelines on the management and prevention of obesity in adults and children [summary]. </a:t>
            </a:r>
            <a:r>
              <a:rPr lang="en" sz="1000" i="1">
                <a:solidFill>
                  <a:srgbClr val="222222"/>
                </a:solidFill>
                <a:highlight>
                  <a:srgbClr val="FFFFFF"/>
                </a:highlight>
              </a:rPr>
              <a:t>Canadian Medical Association Journal</a:t>
            </a:r>
            <a:r>
              <a:rPr lang="en" sz="1000">
                <a:solidFill>
                  <a:srgbClr val="222222"/>
                </a:solidFill>
                <a:highlight>
                  <a:srgbClr val="FFFFFF"/>
                </a:highlight>
              </a:rPr>
              <a:t>, </a:t>
            </a:r>
            <a:r>
              <a:rPr lang="en" sz="1000" i="1">
                <a:solidFill>
                  <a:srgbClr val="222222"/>
                </a:solidFill>
                <a:highlight>
                  <a:srgbClr val="FFFFFF"/>
                </a:highlight>
              </a:rPr>
              <a:t>176</a:t>
            </a:r>
            <a:r>
              <a:rPr lang="en" sz="1000">
                <a:solidFill>
                  <a:srgbClr val="222222"/>
                </a:solidFill>
                <a:highlight>
                  <a:srgbClr val="FFFFFF"/>
                </a:highlight>
              </a:rPr>
              <a:t>(8), S1-S13.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2 FDA-approved drugs are orlistat and silbutramine. </a:t>
            </a:r>
          </a:p>
          <a:p>
            <a:pPr lvl="0">
              <a:spcBef>
                <a:spcPts val="0"/>
              </a:spcBef>
              <a:buNone/>
            </a:pPr>
            <a:r>
              <a:rPr lang="en"/>
              <a:t>Orlistat is a </a:t>
            </a:r>
            <a:r>
              <a:rPr lang="en" sz="1200">
                <a:latin typeface="Calibri"/>
                <a:ea typeface="Calibri"/>
                <a:cs typeface="Calibri"/>
                <a:sym typeface="Calibri"/>
              </a:rPr>
              <a:t>gastrointestinal lipase inhibitor and reduces fat absorption by approximately 30%. Patients can use it for up to 2 years (Guerciiloni, 10). </a:t>
            </a:r>
          </a:p>
          <a:p>
            <a:pPr lvl="0">
              <a:spcBef>
                <a:spcPts val="0"/>
              </a:spcBef>
              <a:buNone/>
            </a:pPr>
            <a:endParaRPr sz="1200">
              <a:latin typeface="Calibri"/>
              <a:ea typeface="Calibri"/>
              <a:cs typeface="Calibri"/>
              <a:sym typeface="Calibri"/>
            </a:endParaRPr>
          </a:p>
          <a:p>
            <a:pPr lvl="0">
              <a:spcBef>
                <a:spcPts val="0"/>
              </a:spcBef>
              <a:buNone/>
            </a:pPr>
            <a:r>
              <a:rPr lang="en" sz="1200">
                <a:latin typeface="Calibri"/>
                <a:ea typeface="Calibri"/>
                <a:cs typeface="Calibri"/>
                <a:sym typeface="Calibri"/>
              </a:rPr>
              <a:t>On the other hand, Sibutramine functions as a serotonin and noradrenaline reuptake inhibitor which induces weight loss through enhanced satiety and increased basal energy expenditure. Sibutramine is approved for clinical use for up to 1 year (Finer, 2002). </a:t>
            </a:r>
          </a:p>
          <a:p>
            <a:pPr lvl="0">
              <a:spcBef>
                <a:spcPts val="0"/>
              </a:spcBef>
              <a:buNone/>
            </a:pPr>
            <a:endParaRPr sz="1200">
              <a:latin typeface="Calibri"/>
              <a:ea typeface="Calibri"/>
              <a:cs typeface="Calibri"/>
              <a:sym typeface="Calibri"/>
            </a:endParaRPr>
          </a:p>
          <a:p>
            <a:pPr lvl="0" rtl="0">
              <a:lnSpc>
                <a:spcPct val="115000"/>
              </a:lnSpc>
              <a:spcBef>
                <a:spcPts val="0"/>
              </a:spcBef>
              <a:buNone/>
            </a:pPr>
            <a:endParaRPr sz="1200">
              <a:latin typeface="Calibri"/>
              <a:ea typeface="Calibri"/>
              <a:cs typeface="Calibri"/>
              <a:sym typeface="Calibri"/>
            </a:endParaRPr>
          </a:p>
          <a:p>
            <a:pPr lvl="0" rtl="0">
              <a:lnSpc>
                <a:spcPct val="115000"/>
              </a:lnSpc>
              <a:spcBef>
                <a:spcPts val="0"/>
              </a:spcBef>
              <a:buNone/>
            </a:pPr>
            <a:endParaRPr sz="1200">
              <a:latin typeface="Calibri"/>
              <a:ea typeface="Calibri"/>
              <a:cs typeface="Calibri"/>
              <a:sym typeface="Calibri"/>
            </a:endParaRPr>
          </a:p>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table drawn from an RCT compared </a:t>
            </a:r>
            <a:r>
              <a:rPr lang="en" sz="1200">
                <a:latin typeface="Calibri"/>
                <a:ea typeface="Calibri"/>
                <a:cs typeface="Calibri"/>
                <a:sym typeface="Calibri"/>
              </a:rPr>
              <a:t>pharmacological-diet therapy and diet-only therapy. It was found that combination therapy was associated with a greater likelihood of attaining clinically important </a:t>
            </a:r>
            <a:r>
              <a:rPr lang="en" sz="1200" b="1">
                <a:latin typeface="Calibri"/>
                <a:ea typeface="Calibri"/>
                <a:cs typeface="Calibri"/>
                <a:sym typeface="Calibri"/>
              </a:rPr>
              <a:t>weight loss r</a:t>
            </a:r>
            <a:r>
              <a:rPr lang="en" sz="1200">
                <a:latin typeface="Calibri"/>
                <a:ea typeface="Calibri"/>
                <a:cs typeface="Calibri"/>
                <a:sym typeface="Calibri"/>
              </a:rPr>
              <a:t>atios (Rippe et al., 1998). </a:t>
            </a:r>
          </a:p>
          <a:p>
            <a:pPr lvl="0">
              <a:spcBef>
                <a:spcPts val="0"/>
              </a:spcBef>
              <a:buNone/>
            </a:pPr>
            <a:endParaRPr/>
          </a:p>
          <a:p>
            <a:pPr lvl="0">
              <a:spcBef>
                <a:spcPts val="0"/>
              </a:spcBef>
              <a:buNone/>
            </a:pPr>
            <a:r>
              <a:rPr lang="en"/>
              <a:t>In addition, results from RCTs have showed that combined therapy using either orlistat or sibutramine, with diet therapy, is more effective than diet-only groups in </a:t>
            </a:r>
            <a:r>
              <a:rPr lang="en" b="1"/>
              <a:t>maintaining weight loss </a:t>
            </a:r>
            <a:r>
              <a:rPr lang="en"/>
              <a:t>in the long run. </a:t>
            </a:r>
            <a:r>
              <a:rPr lang="en" sz="1200">
                <a:latin typeface="Calibri"/>
                <a:ea typeface="Calibri"/>
                <a:cs typeface="Calibri"/>
                <a:sym typeface="Calibri"/>
              </a:rPr>
              <a:t>Treatment with orlistat or sibutramine, when combined with a reduced-energy diet, was associated with a weight loss. The long term weight loss was about 6-7 kg, compared to about 2-3 kg with diet-only therapy. </a:t>
            </a:r>
          </a:p>
          <a:p>
            <a:pPr lvl="0">
              <a:spcBef>
                <a:spcPts val="0"/>
              </a:spcBef>
              <a:buNone/>
            </a:pPr>
            <a:r>
              <a:rPr lang="en"/>
              <a:t>These RCTs assessed this for in patients who received therapy for at least 2 years and up to 5 years. </a:t>
            </a:r>
          </a:p>
          <a:p>
            <a:pPr lvl="0">
              <a:spcBef>
                <a:spcPts val="0"/>
              </a:spcBef>
              <a:buNone/>
            </a:pPr>
            <a:endParaRPr/>
          </a:p>
          <a:p>
            <a:pPr lvl="0">
              <a:spcBef>
                <a:spcPts val="0"/>
              </a:spcBef>
              <a:buNone/>
            </a:pPr>
            <a:r>
              <a:rPr lang="en"/>
              <a:t>Therefore, the data reinforces the hypothesis that pharmacotherapy used in conjunction with dietary changes is more effective and sustainable, than dietary changes alone. </a:t>
            </a:r>
          </a:p>
          <a:p>
            <a:pPr lvl="0">
              <a:spcBef>
                <a:spcPts val="0"/>
              </a:spcBef>
              <a:buNone/>
            </a:pPr>
            <a:r>
              <a:rPr lang="en" u="sng">
                <a:solidFill>
                  <a:schemeClr val="hlink"/>
                </a:solidFill>
                <a:hlinkClick r:id="rId3"/>
              </a:rPr>
              <a:t>http://www.cmaj.ca/content/suppl/2007/09/04/176.8.S1.DC1/obesity-lau-onlineNEW.pdf</a:t>
            </a:r>
            <a:r>
              <a:rPr lang="en"/>
              <a:t> </a:t>
            </a:r>
          </a:p>
          <a:p>
            <a:pPr lvl="0" rtl="0">
              <a:lnSpc>
                <a:spcPct val="115000"/>
              </a:lnSpc>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Bariatric surgery is used when other non-surgical treatment options have failed. </a:t>
            </a:r>
          </a:p>
          <a:p>
            <a:pPr lvl="0">
              <a:spcBef>
                <a:spcPts val="0"/>
              </a:spcBef>
              <a:buNone/>
            </a:pPr>
            <a:r>
              <a:rPr lang="en"/>
              <a:t>The increasing numbers of obese individuals have led to intensified interest in surgical treatments to achieve weight loss, and a variety of surgical procedures have been used. </a:t>
            </a:r>
          </a:p>
          <a:p>
            <a:pPr lvl="0">
              <a:spcBef>
                <a:spcPts val="0"/>
              </a:spcBef>
              <a:buNone/>
            </a:pPr>
            <a:r>
              <a:rPr lang="en"/>
              <a:t>(cite- from meta-analysos-surgical treatment of obesity Maggard)</a:t>
            </a:r>
          </a:p>
          <a:p>
            <a:pPr lvl="0">
              <a:spcBef>
                <a:spcPts val="0"/>
              </a:spcBef>
              <a:buNone/>
            </a:pPr>
            <a:endParaRPr/>
          </a:p>
          <a:p>
            <a:pPr lvl="0">
              <a:spcBef>
                <a:spcPts val="0"/>
              </a:spcBef>
              <a:buNone/>
            </a:pPr>
            <a:r>
              <a:rPr lang="en" u="sng">
                <a:solidFill>
                  <a:schemeClr val="hlink"/>
                </a:solidFill>
                <a:hlinkClick r:id="rId3"/>
              </a:rPr>
              <a:t>https://www.nhlbi.nih.gov/health/health-topics/topics/obe/treatment</a:t>
            </a:r>
          </a:p>
          <a:p>
            <a:pPr lvl="0">
              <a:spcBef>
                <a:spcPts val="0"/>
              </a:spcBef>
              <a:buNone/>
            </a:pPr>
            <a:endParaRPr/>
          </a:p>
          <a:p>
            <a:pPr lvl="0">
              <a:spcBef>
                <a:spcPts val="0"/>
              </a:spcBef>
              <a:buNone/>
            </a:pPr>
            <a:r>
              <a:rPr lang="en"/>
              <a:t>Check out- </a:t>
            </a:r>
            <a:r>
              <a:rPr lang="en" u="sng">
                <a:solidFill>
                  <a:schemeClr val="hlink"/>
                </a:solidFill>
                <a:hlinkClick r:id="rId4"/>
              </a:rPr>
              <a:t>http://www.cmaj.ca/content/suppl/2007/09/04/176.8.S1.DC1/obesity-lau-onlineNEW.pdf</a:t>
            </a:r>
            <a:r>
              <a:rPr lang="en"/>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u="sng">
                <a:solidFill>
                  <a:schemeClr val="hlink"/>
                </a:solidFill>
                <a:latin typeface="Calibri"/>
                <a:ea typeface="Calibri"/>
                <a:cs typeface="Calibri"/>
                <a:sym typeface="Calibri"/>
                <a:hlinkClick r:id="rId3"/>
              </a:rPr>
              <a:t>http://www.cmaj.ca/content/suppl/2007/09/04/176.8.S1.DC1/obesity-lau-onlineNEW.pdf</a:t>
            </a:r>
          </a:p>
          <a:p>
            <a:pPr lvl="0" rtl="0">
              <a:lnSpc>
                <a:spcPct val="115000"/>
              </a:lnSpc>
              <a:spcBef>
                <a:spcPts val="0"/>
              </a:spcBef>
              <a:buNone/>
            </a:pPr>
            <a:r>
              <a:rPr lang="en" sz="1200">
                <a:latin typeface="Calibri"/>
                <a:ea typeface="Calibri"/>
                <a:cs typeface="Calibri"/>
                <a:sym typeface="Calibri"/>
              </a:rPr>
              <a:t>In summary, here is a holistic approach to treating obesity. The initial goal of weight loss therapy is to reduce body weight by approximately 10% from baseline over 6 months. </a:t>
            </a:r>
          </a:p>
          <a:p>
            <a:pPr lvl="0" rtl="0">
              <a:lnSpc>
                <a:spcPct val="115000"/>
              </a:lnSpc>
              <a:spcBef>
                <a:spcPts val="0"/>
              </a:spcBef>
              <a:buNone/>
            </a:pPr>
            <a:endParaRPr sz="1200">
              <a:latin typeface="Calibri"/>
              <a:ea typeface="Calibri"/>
              <a:cs typeface="Calibri"/>
              <a:sym typeface="Calibri"/>
            </a:endParaRPr>
          </a:p>
          <a:p>
            <a:pPr lvl="0" rtl="0">
              <a:lnSpc>
                <a:spcPct val="115000"/>
              </a:lnSpc>
              <a:spcBef>
                <a:spcPts val="0"/>
              </a:spcBef>
              <a:buNone/>
            </a:pPr>
            <a:r>
              <a:rPr lang="en" sz="1200">
                <a:latin typeface="Calibri"/>
                <a:ea typeface="Calibri"/>
                <a:cs typeface="Calibri"/>
                <a:sym typeface="Calibri"/>
              </a:rPr>
              <a:t>First, it is important to adopt lifestyle modifications such as healthy eating, being physically active and undergoing cognitive behaviour therapy. </a:t>
            </a:r>
          </a:p>
          <a:p>
            <a:pPr lvl="0" rtl="0">
              <a:lnSpc>
                <a:spcPct val="115000"/>
              </a:lnSpc>
              <a:spcBef>
                <a:spcPts val="0"/>
              </a:spcBef>
              <a:buNone/>
            </a:pPr>
            <a:endParaRPr sz="1200">
              <a:latin typeface="Calibri"/>
              <a:ea typeface="Calibri"/>
              <a:cs typeface="Calibri"/>
              <a:sym typeface="Calibri"/>
            </a:endParaRPr>
          </a:p>
          <a:p>
            <a:pPr lvl="0" rtl="0">
              <a:lnSpc>
                <a:spcPct val="115000"/>
              </a:lnSpc>
              <a:spcBef>
                <a:spcPts val="0"/>
              </a:spcBef>
              <a:buNone/>
            </a:pPr>
            <a:r>
              <a:rPr lang="en" sz="1200">
                <a:latin typeface="Calibri"/>
                <a:ea typeface="Calibri"/>
                <a:cs typeface="Calibri"/>
                <a:sym typeface="Calibri"/>
              </a:rPr>
              <a:t>After 6 months of adopting lifestyle modifications, one can evaluate whether satisfactory progress or weight loss goal has been achieved. </a:t>
            </a:r>
          </a:p>
          <a:p>
            <a:pPr lvl="0" rtl="0">
              <a:lnSpc>
                <a:spcPct val="115000"/>
              </a:lnSpc>
              <a:spcBef>
                <a:spcPts val="0"/>
              </a:spcBef>
              <a:buNone/>
            </a:pPr>
            <a:r>
              <a:rPr lang="en" sz="1200">
                <a:latin typeface="Calibri"/>
                <a:ea typeface="Calibri"/>
                <a:cs typeface="Calibri"/>
                <a:sym typeface="Calibri"/>
              </a:rPr>
              <a:t>If YES- regular monitoring needs to occur on a regular basis to assist with weight maintenance. It is important to reinforce healthy eating and physical activity. </a:t>
            </a:r>
          </a:p>
          <a:p>
            <a:pPr lvl="0" rtl="0">
              <a:lnSpc>
                <a:spcPct val="115000"/>
              </a:lnSpc>
              <a:spcBef>
                <a:spcPts val="0"/>
              </a:spcBef>
              <a:buNone/>
            </a:pPr>
            <a:r>
              <a:rPr lang="en" sz="1200">
                <a:latin typeface="Calibri"/>
                <a:ea typeface="Calibri"/>
                <a:cs typeface="Calibri"/>
                <a:sym typeface="Calibri"/>
              </a:rPr>
              <a:t>If NO- an individual can either undergo pharmacotherapy or bariatric surgery. With these two treatment options, it is of utmost importance that they are used in conjunction with lifestyle modifications to see the most benefits. </a:t>
            </a:r>
          </a:p>
          <a:p>
            <a:pPr lvl="0" rtl="0">
              <a:lnSpc>
                <a:spcPct val="115000"/>
              </a:lnSpc>
              <a:spcBef>
                <a:spcPts val="0"/>
              </a:spcBef>
              <a:buNone/>
            </a:pPr>
            <a:endParaRPr sz="1200">
              <a:latin typeface="Calibri"/>
              <a:ea typeface="Calibri"/>
              <a:cs typeface="Calibri"/>
              <a:sym typeface="Calibri"/>
            </a:endParaRP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Adults: Success if 10% of initial weight is loss and no more than 6-7 pounds are gained in 2 years </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Important to adopt sustainable lifestyle changes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Obesity certainly has clinical manifestations, pathophysiological mechanisms and treatments/managements that would be characteristic of any disease</a:t>
            </a:r>
          </a:p>
          <a:p>
            <a:pPr lvl="0">
              <a:spcBef>
                <a:spcPts val="0"/>
              </a:spcBef>
              <a:buNone/>
            </a:pPr>
            <a:endParaRPr b="1"/>
          </a:p>
          <a:p>
            <a:pPr lvl="0">
              <a:spcBef>
                <a:spcPts val="0"/>
              </a:spcBef>
              <a:buNone/>
            </a:pPr>
            <a:r>
              <a:rPr lang="en"/>
              <a:t>We hope that we’ve provided you with enough insight to convince you that obesity is indeed a disease.</a:t>
            </a:r>
          </a:p>
          <a:p>
            <a:pPr lvl="0">
              <a:spcBef>
                <a:spcPts val="0"/>
              </a:spcBef>
              <a:buNone/>
            </a:pPr>
            <a:endParaRPr/>
          </a:p>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Quiz Questions:</a:t>
            </a:r>
          </a:p>
          <a:p>
            <a:pPr marL="457200" lvl="0" indent="-292100" rtl="0">
              <a:lnSpc>
                <a:spcPct val="115000"/>
              </a:lnSpc>
              <a:spcBef>
                <a:spcPts val="0"/>
              </a:spcBef>
              <a:spcAft>
                <a:spcPts val="1600"/>
              </a:spcAft>
              <a:buClr>
                <a:srgbClr val="000000"/>
              </a:buClr>
              <a:buSzPct val="100000"/>
              <a:buFont typeface="Calibri"/>
              <a:buAutoNum type="arabicPeriod"/>
            </a:pPr>
            <a:r>
              <a:rPr lang="en" sz="1000" dirty="0">
                <a:latin typeface="Calibri"/>
                <a:ea typeface="Calibri"/>
                <a:cs typeface="Calibri"/>
                <a:sym typeface="Calibri"/>
              </a:rPr>
              <a:t>Which hormone(s) is/are downregulated in individuals who are obese?</a:t>
            </a:r>
          </a:p>
          <a:p>
            <a:pPr marL="914400" lvl="1" indent="-292100" rtl="0">
              <a:lnSpc>
                <a:spcPct val="115000"/>
              </a:lnSpc>
              <a:spcBef>
                <a:spcPts val="0"/>
              </a:spcBef>
              <a:spcAft>
                <a:spcPts val="1600"/>
              </a:spcAft>
              <a:buClr>
                <a:srgbClr val="000000"/>
              </a:buClr>
              <a:buSzPct val="100000"/>
              <a:buFont typeface="Calibri"/>
              <a:buAutoNum type="alphaLcPeriod"/>
            </a:pPr>
            <a:r>
              <a:rPr lang="en" sz="1000" dirty="0">
                <a:latin typeface="Calibri"/>
                <a:ea typeface="Calibri"/>
                <a:cs typeface="Calibri"/>
                <a:sym typeface="Calibri"/>
              </a:rPr>
              <a:t>Leptin</a:t>
            </a:r>
          </a:p>
          <a:p>
            <a:pPr marL="914400" lvl="1" indent="-292100" rtl="0">
              <a:lnSpc>
                <a:spcPct val="115000"/>
              </a:lnSpc>
              <a:spcBef>
                <a:spcPts val="0"/>
              </a:spcBef>
              <a:spcAft>
                <a:spcPts val="1600"/>
              </a:spcAft>
              <a:buClr>
                <a:srgbClr val="000000"/>
              </a:buClr>
              <a:buSzPct val="100000"/>
              <a:buFont typeface="Calibri"/>
              <a:buAutoNum type="alphaLcPeriod"/>
            </a:pPr>
            <a:r>
              <a:rPr lang="en" sz="1000" dirty="0">
                <a:latin typeface="Calibri"/>
                <a:ea typeface="Calibri"/>
                <a:cs typeface="Calibri"/>
                <a:sym typeface="Calibri"/>
              </a:rPr>
              <a:t>Ghrelin ##</a:t>
            </a:r>
          </a:p>
          <a:p>
            <a:pPr marL="914400" lvl="1" indent="-292100" rtl="0">
              <a:lnSpc>
                <a:spcPct val="115000"/>
              </a:lnSpc>
              <a:spcBef>
                <a:spcPts val="0"/>
              </a:spcBef>
              <a:spcAft>
                <a:spcPts val="1600"/>
              </a:spcAft>
              <a:buClr>
                <a:srgbClr val="000000"/>
              </a:buClr>
              <a:buSzPct val="100000"/>
              <a:buFont typeface="Calibri"/>
              <a:buAutoNum type="alphaLcPeriod"/>
            </a:pPr>
            <a:r>
              <a:rPr lang="en" sz="1000" dirty="0">
                <a:latin typeface="Calibri"/>
                <a:ea typeface="Calibri"/>
                <a:cs typeface="Calibri"/>
                <a:sym typeface="Calibri"/>
              </a:rPr>
              <a:t>Obestatin</a:t>
            </a:r>
          </a:p>
          <a:p>
            <a:pPr marL="914400" lvl="1" indent="-292100" rtl="0">
              <a:lnSpc>
                <a:spcPct val="115000"/>
              </a:lnSpc>
              <a:spcBef>
                <a:spcPts val="0"/>
              </a:spcBef>
              <a:spcAft>
                <a:spcPts val="1600"/>
              </a:spcAft>
              <a:buClr>
                <a:srgbClr val="000000"/>
              </a:buClr>
              <a:buSzPct val="100000"/>
              <a:buFont typeface="Calibri"/>
              <a:buAutoNum type="alphaLcPeriod"/>
            </a:pPr>
            <a:r>
              <a:rPr lang="en" sz="1000" dirty="0">
                <a:latin typeface="Calibri"/>
                <a:ea typeface="Calibri"/>
                <a:cs typeface="Calibri"/>
                <a:sym typeface="Calibri"/>
              </a:rPr>
              <a:t>Insulin and Leptin</a:t>
            </a:r>
          </a:p>
          <a:p>
            <a:pPr marL="914400" lvl="1" indent="-292100" rtl="0">
              <a:lnSpc>
                <a:spcPct val="115000"/>
              </a:lnSpc>
              <a:spcBef>
                <a:spcPts val="0"/>
              </a:spcBef>
              <a:spcAft>
                <a:spcPts val="1600"/>
              </a:spcAft>
              <a:buClr>
                <a:srgbClr val="000000"/>
              </a:buClr>
              <a:buSzPct val="100000"/>
              <a:buFont typeface="Calibri"/>
              <a:buAutoNum type="alphaLcPeriod"/>
            </a:pPr>
            <a:r>
              <a:rPr lang="en" sz="1000" dirty="0">
                <a:latin typeface="Calibri"/>
                <a:ea typeface="Calibri"/>
                <a:cs typeface="Calibri"/>
                <a:sym typeface="Calibri"/>
              </a:rPr>
              <a:t>Insulin </a:t>
            </a:r>
          </a:p>
          <a:p>
            <a:pPr marL="457200" lvl="0" indent="-292100" rtl="0">
              <a:lnSpc>
                <a:spcPct val="115000"/>
              </a:lnSpc>
              <a:spcBef>
                <a:spcPts val="0"/>
              </a:spcBef>
              <a:spcAft>
                <a:spcPts val="1600"/>
              </a:spcAft>
              <a:buClr>
                <a:schemeClr val="dk2"/>
              </a:buClr>
              <a:buSzPct val="100000"/>
              <a:buFont typeface="Calibri"/>
              <a:buAutoNum type="arabicPeriod"/>
            </a:pPr>
            <a:r>
              <a:rPr lang="en" sz="1000" dirty="0">
                <a:latin typeface="Calibri"/>
                <a:ea typeface="Calibri"/>
                <a:cs typeface="Calibri"/>
                <a:sym typeface="Calibri"/>
              </a:rPr>
              <a:t>What </a:t>
            </a:r>
            <a:r>
              <a:rPr lang="en-CA" sz="1000" dirty="0" smtClean="0">
                <a:latin typeface="Calibri"/>
                <a:ea typeface="Calibri"/>
                <a:cs typeface="Calibri"/>
                <a:sym typeface="Calibri"/>
              </a:rPr>
              <a:t>diet(s) </a:t>
            </a:r>
            <a:r>
              <a:rPr lang="en" sz="1000" dirty="0" smtClean="0">
                <a:latin typeface="Calibri"/>
                <a:ea typeface="Calibri"/>
                <a:cs typeface="Calibri"/>
                <a:sym typeface="Calibri"/>
              </a:rPr>
              <a:t>produce</a:t>
            </a:r>
            <a:r>
              <a:rPr lang="en-CA" sz="1000" dirty="0" smtClean="0">
                <a:latin typeface="Calibri"/>
                <a:ea typeface="Calibri"/>
                <a:cs typeface="Calibri"/>
                <a:sym typeface="Calibri"/>
              </a:rPr>
              <a:t>(s)</a:t>
            </a:r>
            <a:r>
              <a:rPr lang="en" sz="1000" dirty="0" smtClean="0">
                <a:latin typeface="Calibri"/>
                <a:ea typeface="Calibri"/>
                <a:cs typeface="Calibri"/>
                <a:sym typeface="Calibri"/>
              </a:rPr>
              <a:t> </a:t>
            </a:r>
            <a:r>
              <a:rPr lang="en" sz="1000" dirty="0">
                <a:latin typeface="Calibri"/>
                <a:ea typeface="Calibri"/>
                <a:cs typeface="Calibri"/>
                <a:sym typeface="Calibri"/>
              </a:rPr>
              <a:t>successful weight loss results at a short term rate? </a:t>
            </a:r>
          </a:p>
          <a:p>
            <a:pPr lvl="0" rtl="0">
              <a:lnSpc>
                <a:spcPct val="115000"/>
              </a:lnSpc>
              <a:spcBef>
                <a:spcPts val="0"/>
              </a:spcBef>
              <a:spcAft>
                <a:spcPts val="1600"/>
              </a:spcAft>
              <a:buNone/>
            </a:pPr>
            <a:r>
              <a:rPr lang="en" sz="1000" dirty="0">
                <a:latin typeface="Calibri"/>
                <a:ea typeface="Calibri"/>
                <a:cs typeface="Calibri"/>
                <a:sym typeface="Calibri"/>
              </a:rPr>
              <a:t> 	A. Low fat diet</a:t>
            </a:r>
          </a:p>
          <a:p>
            <a:pPr lvl="0" rtl="0">
              <a:lnSpc>
                <a:spcPct val="115000"/>
              </a:lnSpc>
              <a:spcBef>
                <a:spcPts val="0"/>
              </a:spcBef>
              <a:spcAft>
                <a:spcPts val="1600"/>
              </a:spcAft>
              <a:buNone/>
            </a:pPr>
            <a:r>
              <a:rPr lang="en" sz="1000" dirty="0">
                <a:latin typeface="Calibri"/>
                <a:ea typeface="Calibri"/>
                <a:cs typeface="Calibri"/>
                <a:sym typeface="Calibri"/>
              </a:rPr>
              <a:t>	B. Low carb diet </a:t>
            </a:r>
          </a:p>
          <a:p>
            <a:pPr lvl="0" indent="457200" rtl="0">
              <a:lnSpc>
                <a:spcPct val="115000"/>
              </a:lnSpc>
              <a:spcBef>
                <a:spcPts val="0"/>
              </a:spcBef>
              <a:spcAft>
                <a:spcPts val="1600"/>
              </a:spcAft>
              <a:buNone/>
            </a:pPr>
            <a:r>
              <a:rPr lang="en" sz="1000" dirty="0">
                <a:latin typeface="Calibri"/>
                <a:ea typeface="Calibri"/>
                <a:cs typeface="Calibri"/>
                <a:sym typeface="Calibri"/>
              </a:rPr>
              <a:t>C. The Paleo diet </a:t>
            </a:r>
          </a:p>
          <a:p>
            <a:pPr lvl="0" indent="457200" rtl="0">
              <a:lnSpc>
                <a:spcPct val="115000"/>
              </a:lnSpc>
              <a:spcBef>
                <a:spcPts val="0"/>
              </a:spcBef>
              <a:spcAft>
                <a:spcPts val="1600"/>
              </a:spcAft>
              <a:buNone/>
            </a:pPr>
            <a:r>
              <a:rPr lang="en" sz="1000" dirty="0">
                <a:latin typeface="Calibri"/>
                <a:ea typeface="Calibri"/>
                <a:cs typeface="Calibri"/>
                <a:sym typeface="Calibri"/>
              </a:rPr>
              <a:t>D.  High protein diet </a:t>
            </a:r>
          </a:p>
          <a:p>
            <a:pPr lvl="0" indent="457200" rtl="0">
              <a:lnSpc>
                <a:spcPct val="115000"/>
              </a:lnSpc>
              <a:spcBef>
                <a:spcPts val="0"/>
              </a:spcBef>
              <a:spcAft>
                <a:spcPts val="1600"/>
              </a:spcAft>
              <a:buNone/>
            </a:pPr>
            <a:r>
              <a:rPr lang="en" sz="1000" dirty="0">
                <a:latin typeface="Calibri"/>
                <a:ea typeface="Calibri"/>
                <a:cs typeface="Calibri"/>
                <a:sym typeface="Calibri"/>
              </a:rPr>
              <a:t>E. Both B and D ##</a:t>
            </a:r>
          </a:p>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Obesity is commonly defined as the excessive accumulation of fat in adipose tissue which can in turn impair one’s health. This definition can be applied to adults and children alike. </a:t>
            </a:r>
          </a:p>
          <a:p>
            <a:pPr lvl="0">
              <a:spcBef>
                <a:spcPts val="0"/>
              </a:spcBef>
              <a:buNone/>
            </a:pPr>
            <a:endParaRP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Unlike many other diseases, the symptoms are relatively simple. Most people that are obese know that they are overweight. They would have noticed a steady increase in body fat from changes in the way their clothing fit, an increasing number on the scale and perhaps even symptoms of other diseases, such as diabetes.</a:t>
            </a:r>
          </a:p>
          <a:p>
            <a:pPr lvl="0">
              <a:spcBef>
                <a:spcPts val="0"/>
              </a:spcBef>
              <a:buNone/>
            </a:pPr>
            <a:endParaRPr/>
          </a:p>
          <a:p>
            <a:pPr lvl="0" rtl="0">
              <a:lnSpc>
                <a:spcPct val="115000"/>
              </a:lnSpc>
              <a:spcBef>
                <a:spcPts val="0"/>
              </a:spcBef>
              <a:buNone/>
            </a:pPr>
            <a:r>
              <a:rPr lang="en"/>
              <a:t>Symptoms of diseases associated with obesity can often lead patient into the doctor's office where they get an official diagnosis of obesity.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Obesity isn’t something with a clear cause and effect. There are a plethora of contributing factors and they range from medical to social.  </a:t>
            </a:r>
          </a:p>
          <a:p>
            <a:pPr lvl="0">
              <a:spcBef>
                <a:spcPts val="0"/>
              </a:spcBef>
              <a:buNone/>
            </a:pPr>
            <a:endParaRPr/>
          </a:p>
          <a:p>
            <a:pPr lvl="0">
              <a:spcBef>
                <a:spcPts val="0"/>
              </a:spcBef>
              <a:buNone/>
            </a:pPr>
            <a:r>
              <a:rPr lang="en"/>
              <a:t>One important factor that contributes to obesity is one that is often assumed to be the cause, </a:t>
            </a:r>
            <a:r>
              <a:rPr lang="en" b="1"/>
              <a:t>lack of energy balance</a:t>
            </a:r>
            <a:r>
              <a:rPr lang="en"/>
              <a:t>. This simply means that the individual consumes more energy than they use. </a:t>
            </a:r>
          </a:p>
          <a:p>
            <a:pPr lvl="0">
              <a:spcBef>
                <a:spcPts val="0"/>
              </a:spcBef>
              <a:buNone/>
            </a:pPr>
            <a:endParaRPr/>
          </a:p>
          <a:p>
            <a:pPr lvl="0">
              <a:spcBef>
                <a:spcPts val="0"/>
              </a:spcBef>
              <a:buNone/>
            </a:pPr>
            <a:r>
              <a:rPr lang="en"/>
              <a:t>This can be attributed to other factors like leading and </a:t>
            </a:r>
            <a:r>
              <a:rPr lang="en" b="1"/>
              <a:t>inactive lifestyle</a:t>
            </a:r>
            <a:r>
              <a:rPr lang="en"/>
              <a:t> or </a:t>
            </a:r>
            <a:r>
              <a:rPr lang="en" b="1"/>
              <a:t>the environment</a:t>
            </a:r>
            <a:r>
              <a:rPr lang="en"/>
              <a:t>. Perhaps the individual lives in an area where there are no safe recreation places so they have to resort to stationary activities. Maybe they live in a North American country where the portion sizes are distorted. </a:t>
            </a:r>
          </a:p>
          <a:p>
            <a:pPr lvl="0">
              <a:spcBef>
                <a:spcPts val="0"/>
              </a:spcBef>
              <a:buNone/>
            </a:pPr>
            <a:endParaRPr b="1"/>
          </a:p>
          <a:p>
            <a:pPr lvl="0">
              <a:spcBef>
                <a:spcPts val="0"/>
              </a:spcBef>
              <a:buNone/>
            </a:pPr>
            <a:r>
              <a:rPr lang="en" b="1"/>
              <a:t>Genes and family history</a:t>
            </a:r>
            <a:r>
              <a:rPr lang="en"/>
              <a:t> also play a large role and will be elaborated on in a couple slides. </a:t>
            </a:r>
          </a:p>
          <a:p>
            <a:pPr lvl="0">
              <a:spcBef>
                <a:spcPts val="0"/>
              </a:spcBef>
              <a:buNone/>
            </a:pPr>
            <a:r>
              <a:rPr lang="en" b="1"/>
              <a:t>Medical conditions</a:t>
            </a:r>
            <a:r>
              <a:rPr lang="en"/>
              <a:t> like Cushing’s syndrome, a condition affecting the pituitary gland, can lead to obesity. </a:t>
            </a:r>
          </a:p>
          <a:p>
            <a:pPr lvl="0">
              <a:spcBef>
                <a:spcPts val="0"/>
              </a:spcBef>
              <a:buNone/>
            </a:pPr>
            <a:r>
              <a:rPr lang="en" b="1"/>
              <a:t>Medicines</a:t>
            </a:r>
            <a:r>
              <a:rPr lang="en"/>
              <a:t> used for psychiatric conditions such anxiety and insomnia can cause rapid weight gain. </a:t>
            </a:r>
          </a:p>
          <a:p>
            <a:pPr lvl="0">
              <a:spcBef>
                <a:spcPts val="0"/>
              </a:spcBef>
              <a:buNone/>
            </a:pPr>
            <a:r>
              <a:rPr lang="en" b="1"/>
              <a:t>Socioeconomic factors</a:t>
            </a:r>
            <a:r>
              <a:rPr lang="en"/>
              <a:t> such as binge eating when emotional or bored, perhaps someone can’t afford healthy alternatives so they resort to fast food. </a:t>
            </a:r>
          </a:p>
          <a:p>
            <a:pPr lvl="0">
              <a:spcBef>
                <a:spcPts val="0"/>
              </a:spcBef>
              <a:buNone/>
            </a:pPr>
            <a:endParaRPr/>
          </a:p>
          <a:p>
            <a:pPr lvl="0">
              <a:spcBef>
                <a:spcPts val="0"/>
              </a:spcBef>
              <a:buNone/>
            </a:pPr>
            <a:r>
              <a:rPr lang="en"/>
              <a:t>The list really goes on but the key point here is that the cause of obesity is not one dimensional. </a:t>
            </a:r>
          </a:p>
          <a:p>
            <a:pPr lvl="0">
              <a:spcBef>
                <a:spcPts val="0"/>
              </a:spcBef>
              <a:buNone/>
            </a:pPr>
            <a:endParaRPr/>
          </a:p>
          <a:p>
            <a:pPr lvl="0">
              <a:spcBef>
                <a:spcPts val="0"/>
              </a:spcBef>
              <a:buNone/>
            </a:pPr>
            <a:r>
              <a:rPr lang="en"/>
              <a:t>NOTE:</a:t>
            </a:r>
          </a:p>
          <a:p>
            <a:pPr lvl="0" rtl="0">
              <a:spcBef>
                <a:spcPts val="0"/>
              </a:spcBef>
              <a:buNone/>
            </a:pPr>
            <a:r>
              <a:rPr lang="en"/>
              <a:t>Cushings Syndrome - </a:t>
            </a:r>
            <a:r>
              <a:rPr lang="en" sz="1050">
                <a:solidFill>
                  <a:srgbClr val="444444"/>
                </a:solidFill>
                <a:highlight>
                  <a:srgbClr val="FFFFFF"/>
                </a:highlight>
              </a:rPr>
              <a:t>a disorder that occurs when your body has a high level of the hormone cortisol. The most common cause of Cushing syndrome is taking too much glucocorticosteroid medicine. Glucocorticoids mimic the action of the body's natural hormone cortisol. Other people develop Cushing syndrome because their body produces too much cortisol. This hormone is made in the adrenal glands. Weight gain with fat accumulation on the trunk, but fat loss from the arms, legs, and buttocks (central obesity)</a:t>
            </a:r>
          </a:p>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After understanding the contributing factors, it’s easy to understand why the prevalence of obesity in certain countries is higher than others. Canada and the US are prime examples because they’re notorious for inactive lifestyles and fast food culture. Essentially, the developed countries in red are the ones with a big obesity problem and the ones in orange are the ones catching up to them. Although obesity used to be considered a “rich country problem”, it has spread all across the globe. Just look at parts of africa and the caribbean islands.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000"/>
              <a:t>Obesity can be diagnosed by calculating the patient’s body mass index (BMI). BMI estimates an individual’s level of body fat, </a:t>
            </a:r>
            <a:r>
              <a:rPr lang="en" sz="1000">
                <a:highlight>
                  <a:srgbClr val="FFFFFF"/>
                </a:highlight>
              </a:rPr>
              <a:t>and it's a good gauge of your risk for diseases that occur with more body fat.</a:t>
            </a:r>
            <a:r>
              <a:rPr lang="en" sz="1000"/>
              <a:t> </a:t>
            </a:r>
          </a:p>
          <a:p>
            <a:pPr lvl="0" rtl="0">
              <a:lnSpc>
                <a:spcPct val="115000"/>
              </a:lnSpc>
              <a:spcBef>
                <a:spcPts val="0"/>
              </a:spcBef>
              <a:buNone/>
            </a:pPr>
            <a:endParaRPr sz="1000"/>
          </a:p>
          <a:p>
            <a:pPr lvl="0" rtl="0">
              <a:lnSpc>
                <a:spcPct val="115000"/>
              </a:lnSpc>
              <a:spcBef>
                <a:spcPts val="0"/>
              </a:spcBef>
              <a:buNone/>
            </a:pPr>
            <a:r>
              <a:rPr lang="en" sz="1000"/>
              <a:t>It is calculated by</a:t>
            </a:r>
            <a:r>
              <a:rPr lang="en" sz="1000">
                <a:solidFill>
                  <a:srgbClr val="111111"/>
                </a:solidFill>
              </a:rPr>
              <a:t> dividing the patient’s weight in kilograms (kg) by their height in meters (m) squared. The numerical answer you get is then assessed based on what category it falls under on the</a:t>
            </a:r>
            <a:r>
              <a:rPr lang="en" sz="1000"/>
              <a:t> BMI table or chart. </a:t>
            </a:r>
          </a:p>
          <a:p>
            <a:pPr lvl="0" rtl="0">
              <a:lnSpc>
                <a:spcPct val="115000"/>
              </a:lnSpc>
              <a:spcBef>
                <a:spcPts val="0"/>
              </a:spcBef>
              <a:buNone/>
            </a:pPr>
            <a:endParaRPr sz="1000"/>
          </a:p>
          <a:p>
            <a:pPr lvl="0" rtl="0">
              <a:lnSpc>
                <a:spcPct val="115000"/>
              </a:lnSpc>
              <a:spcBef>
                <a:spcPts val="0"/>
              </a:spcBef>
              <a:buNone/>
            </a:pPr>
            <a:r>
              <a:rPr lang="en" sz="1000"/>
              <a:t>It’s important to remember that the charts are not definitive, they vary depending on age and sex. The chart here is a less specific one because it combines the sexes when it would probably be more accurate to look at the charts specific to each gender. </a:t>
            </a:r>
          </a:p>
          <a:p>
            <a:pPr lvl="0" rtl="0">
              <a:lnSpc>
                <a:spcPct val="115000"/>
              </a:lnSpc>
              <a:spcBef>
                <a:spcPts val="0"/>
              </a:spcBef>
              <a:buNone/>
            </a:pPr>
            <a:endParaRPr sz="1000"/>
          </a:p>
          <a:p>
            <a:pPr lvl="0" rtl="0">
              <a:lnSpc>
                <a:spcPct val="115000"/>
              </a:lnSpc>
              <a:spcBef>
                <a:spcPts val="0"/>
              </a:spcBef>
              <a:buNone/>
            </a:pPr>
            <a:r>
              <a:rPr lang="en" sz="1000"/>
              <a:t>*image* As you can see, Height is included on the x-axis and the weight is on the y-axis. A BMI of less than 20 here indicates that the individual is underweight, the green section is normal/healthy weight and a bmi of about 32 and above is classified as obese. The category of obese can be further divided into subcategories that range from class 1 to 3. </a:t>
            </a:r>
          </a:p>
          <a:p>
            <a:pPr lvl="0" rtl="0">
              <a:lnSpc>
                <a:spcPct val="115000"/>
              </a:lnSpc>
              <a:spcBef>
                <a:spcPts val="0"/>
              </a:spcBef>
              <a:buNone/>
            </a:pPr>
            <a:endParaRPr sz="1000"/>
          </a:p>
          <a:p>
            <a:pPr lvl="0" rtl="0">
              <a:lnSpc>
                <a:spcPct val="115000"/>
              </a:lnSpc>
              <a:spcBef>
                <a:spcPts val="0"/>
              </a:spcBef>
              <a:buNone/>
            </a:pPr>
            <a:r>
              <a:rPr lang="en" sz="1000"/>
              <a:t>*table with obesity classes* This chart has different numbers because it comes from an a chart specific to males, as you can see, the numbers are much more specific. </a:t>
            </a:r>
          </a:p>
          <a:p>
            <a:pPr lvl="0">
              <a:spcBef>
                <a:spcPts val="0"/>
              </a:spcBef>
              <a:buNone/>
            </a:pPr>
            <a:endParaRPr sz="1000"/>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the case of children, you have the same concepts but they are applied a little differently. Children are still growing, and boys and girls mature at different rates. </a:t>
            </a:r>
          </a:p>
          <a:p>
            <a:pPr lvl="0">
              <a:spcBef>
                <a:spcPts val="0"/>
              </a:spcBef>
              <a:buNone/>
            </a:pPr>
            <a:endParaRPr/>
          </a:p>
          <a:p>
            <a:pPr lvl="0" rtl="0">
              <a:spcBef>
                <a:spcPts val="0"/>
              </a:spcBef>
              <a:buNone/>
            </a:pPr>
            <a:r>
              <a:rPr lang="en"/>
              <a:t>BMIs for children/teens take height, weight, age and sex into account. Then they compare the child’s BMI with other boys and girls of their age. This is called BMI-for-age percentile. </a:t>
            </a:r>
          </a:p>
          <a:p>
            <a:pPr lvl="0">
              <a:spcBef>
                <a:spcPts val="0"/>
              </a:spcBef>
              <a:buNone/>
            </a:pPr>
            <a:endParaRPr/>
          </a:p>
          <a:p>
            <a:pPr lvl="0">
              <a:spcBef>
                <a:spcPts val="0"/>
              </a:spcBef>
              <a:buNone/>
            </a:pPr>
            <a:r>
              <a:rPr lang="en"/>
              <a:t>For more accurate/specific calculations, the percentiles vary by sex, as seen in this image.</a:t>
            </a:r>
          </a:p>
          <a:p>
            <a:pPr lvl="0">
              <a:spcBef>
                <a:spcPts val="0"/>
              </a:spcBef>
              <a:buNone/>
            </a:pPr>
            <a:endParaRPr/>
          </a:p>
          <a:p>
            <a:pPr lvl="0">
              <a:spcBef>
                <a:spcPts val="0"/>
              </a:spcBef>
              <a:buNone/>
            </a:pPr>
            <a:r>
              <a:rPr lang="en"/>
              <a:t>Sometimes clinicians will vary the percentiles based on age as well and look at different ranges for children between 2 - 5 and different ones for Children/Teens aged 5-19. </a:t>
            </a:r>
          </a:p>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gymjunkies.com/wp-content/uploads/2015/04/low-carb-diet-plan.jpg" TargetMode="External"/><Relationship Id="rId4" Type="http://schemas.openxmlformats.org/officeDocument/2006/relationships/hyperlink" Target="http://arogyamasthu.com/wp-content/uploads/2015/05/low-fat-foods.jpg" TargetMode="External"/><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image" Target="../media/image25.jpg"/><Relationship Id="rId8"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9.jp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s://15lqly1asnyxgrm42brusqb1j-wpengine.netdna-ssl.com/wp-content/uploads/2014/12/walk-bike-swim.jpg" TargetMode="External"/><Relationship Id="rId4" Type="http://schemas.openxmlformats.org/officeDocument/2006/relationships/image" Target="../media/image30.jp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hyperlink" Target="https://www.nhlbi.nih.gov/health/health-topics/topics/obe/diagnosis" TargetMode="External"/><Relationship Id="rId4" Type="http://schemas.openxmlformats.org/officeDocument/2006/relationships/hyperlink" Target="http://www.mayoclinic.org/diseases-conditions/obesity/basics/definition/con-20014834" TargetMode="External"/><Relationship Id="rId5" Type="http://schemas.openxmlformats.org/officeDocument/2006/relationships/hyperlink" Target="http://liu.diva-portal.org/smash/get/diva2:583167/FULLTEXT01.pdf" TargetMode="External"/><Relationship Id="rId6" Type="http://schemas.openxmlformats.org/officeDocument/2006/relationships/hyperlink" Target="http://www.the-scientist.com/?articles.view/articleNo/33653/title/adipose-tissue-metabolism-in-the-obese/" TargetMode="External"/><Relationship Id="rId7" Type="http://schemas.openxmlformats.org/officeDocument/2006/relationships/hyperlink" Target="https://academic.oup.com/hmg/article/15/suppl_2/R124/626082/Genetics-of-obesity-and-the-prediction-of-risk-for" TargetMode="External"/><Relationship Id="rId8" Type="http://schemas.openxmlformats.org/officeDocument/2006/relationships/hyperlink" Target="https://authoritynutrition.com/9-weight-loss-diets-reviewed/" TargetMode="External"/><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400"/>
          </a:xfrm>
          <a:prstGeom prst="rect">
            <a:avLst/>
          </a:prstGeom>
        </p:spPr>
        <p:txBody>
          <a:bodyPr lIns="91425" tIns="91425" rIns="91425" bIns="91425" anchor="b" anchorCtr="0">
            <a:noAutofit/>
          </a:bodyPr>
          <a:lstStyle/>
          <a:p>
            <a:pPr lvl="0">
              <a:spcBef>
                <a:spcPts val="0"/>
              </a:spcBef>
              <a:buNone/>
            </a:pPr>
            <a:r>
              <a:rPr lang="en"/>
              <a:t>Obesity</a:t>
            </a:r>
          </a:p>
        </p:txBody>
      </p:sp>
      <p:sp>
        <p:nvSpPr>
          <p:cNvPr id="67" name="Shape 67"/>
          <p:cNvSpPr txBox="1">
            <a:spLocks noGrp="1"/>
          </p:cNvSpPr>
          <p:nvPr>
            <p:ph type="subTitle" idx="1"/>
          </p:nvPr>
        </p:nvSpPr>
        <p:spPr>
          <a:xfrm>
            <a:off x="2137225" y="2850039"/>
            <a:ext cx="4870500" cy="792600"/>
          </a:xfrm>
          <a:prstGeom prst="rect">
            <a:avLst/>
          </a:prstGeom>
        </p:spPr>
        <p:txBody>
          <a:bodyPr lIns="91425" tIns="91425" rIns="91425" bIns="91425" anchor="t" anchorCtr="0">
            <a:noAutofit/>
          </a:bodyPr>
          <a:lstStyle/>
          <a:p>
            <a:pPr lvl="0">
              <a:spcBef>
                <a:spcPts val="0"/>
              </a:spcBef>
              <a:buNone/>
            </a:pPr>
            <a:r>
              <a:rPr lang="en"/>
              <a:t>Life Science 4M03</a:t>
            </a:r>
          </a:p>
          <a:p>
            <a:pPr lvl="0">
              <a:spcBef>
                <a:spcPts val="0"/>
              </a:spcBef>
              <a:buNone/>
            </a:pPr>
            <a:r>
              <a:rPr lang="en" sz="1200"/>
              <a:t>Charife Rabah, Christelle Ah Sen, Geetha Ramachandran,</a:t>
            </a:r>
          </a:p>
          <a:p>
            <a:pPr lvl="0">
              <a:spcBef>
                <a:spcPts val="0"/>
              </a:spcBef>
              <a:buNone/>
            </a:pPr>
            <a:r>
              <a:rPr lang="en" sz="1200"/>
              <a:t> Rosie Gill &amp; Saakethiya Sriranjan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90250" y="526350"/>
            <a:ext cx="5613600" cy="4090800"/>
          </a:xfrm>
          <a:prstGeom prst="rect">
            <a:avLst/>
          </a:prstGeom>
        </p:spPr>
        <p:txBody>
          <a:bodyPr lIns="91425" tIns="91425" rIns="91425" bIns="91425" anchor="ctr" anchorCtr="0">
            <a:noAutofit/>
          </a:bodyPr>
          <a:lstStyle/>
          <a:p>
            <a:pPr lvl="0">
              <a:spcBef>
                <a:spcPts val="0"/>
              </a:spcBef>
              <a:buNone/>
            </a:pPr>
            <a:r>
              <a:rPr lang="en"/>
              <a:t>Pathophysiology</a:t>
            </a:r>
          </a:p>
        </p:txBody>
      </p:sp>
      <p:sp>
        <p:nvSpPr>
          <p:cNvPr id="145" name="Shape 145"/>
          <p:cNvSpPr txBox="1"/>
          <p:nvPr/>
        </p:nvSpPr>
        <p:spPr>
          <a:xfrm>
            <a:off x="6030800" y="623875"/>
            <a:ext cx="2828100" cy="3993300"/>
          </a:xfrm>
          <a:prstGeom prst="rect">
            <a:avLst/>
          </a:prstGeom>
          <a:noFill/>
          <a:ln>
            <a:noFill/>
          </a:ln>
        </p:spPr>
        <p:txBody>
          <a:bodyPr lIns="91425" tIns="91425" rIns="91425" bIns="91425" anchor="t" anchorCtr="0">
            <a:noAutofit/>
          </a:bodyPr>
          <a:lstStyle/>
          <a:p>
            <a:pPr marL="457200" lvl="0" indent="-381000">
              <a:spcBef>
                <a:spcPts val="0"/>
              </a:spcBef>
              <a:buClr>
                <a:srgbClr val="999999"/>
              </a:buClr>
              <a:buSzPct val="100000"/>
              <a:buFont typeface="PT Sans Narrow"/>
              <a:buChar char="❏"/>
            </a:pPr>
            <a:r>
              <a:rPr lang="en" sz="2400">
                <a:solidFill>
                  <a:srgbClr val="999999"/>
                </a:solidFill>
                <a:latin typeface="PT Sans Narrow"/>
                <a:ea typeface="PT Sans Narrow"/>
                <a:cs typeface="PT Sans Narrow"/>
                <a:sym typeface="PT Sans Narrow"/>
              </a:rPr>
              <a:t>Adipocyte Development and Metabolic Activity</a:t>
            </a:r>
          </a:p>
          <a:p>
            <a:pPr lvl="0" rtl="0">
              <a:spcBef>
                <a:spcPts val="0"/>
              </a:spcBef>
              <a:buNone/>
            </a:pPr>
            <a:endParaRPr sz="2400">
              <a:solidFill>
                <a:srgbClr val="999999"/>
              </a:solidFill>
              <a:latin typeface="PT Sans Narrow"/>
              <a:ea typeface="PT Sans Narrow"/>
              <a:cs typeface="PT Sans Narrow"/>
              <a:sym typeface="PT Sans Narrow"/>
            </a:endParaRPr>
          </a:p>
          <a:p>
            <a:pPr lvl="0" rtl="0">
              <a:spcBef>
                <a:spcPts val="0"/>
              </a:spcBef>
              <a:buNone/>
            </a:pPr>
            <a:endParaRPr sz="2400">
              <a:solidFill>
                <a:srgbClr val="999999"/>
              </a:solidFill>
              <a:latin typeface="PT Sans Narrow"/>
              <a:ea typeface="PT Sans Narrow"/>
              <a:cs typeface="PT Sans Narrow"/>
              <a:sym typeface="PT Sans Narrow"/>
            </a:endParaRPr>
          </a:p>
          <a:p>
            <a:pPr marL="457200" lvl="0" indent="-381000">
              <a:spcBef>
                <a:spcPts val="0"/>
              </a:spcBef>
              <a:buClr>
                <a:srgbClr val="999999"/>
              </a:buClr>
              <a:buSzPct val="100000"/>
              <a:buFont typeface="PT Sans Narrow"/>
              <a:buChar char="❏"/>
            </a:pPr>
            <a:r>
              <a:rPr lang="en" sz="2400">
                <a:solidFill>
                  <a:srgbClr val="999999"/>
                </a:solidFill>
                <a:latin typeface="PT Sans Narrow"/>
                <a:ea typeface="PT Sans Narrow"/>
                <a:cs typeface="PT Sans Narrow"/>
                <a:sym typeface="PT Sans Narrow"/>
              </a:rPr>
              <a:t>Hormone-Regulated Metabolism</a:t>
            </a:r>
          </a:p>
          <a:p>
            <a:pPr lvl="0" rtl="0">
              <a:spcBef>
                <a:spcPts val="0"/>
              </a:spcBef>
              <a:buNone/>
            </a:pPr>
            <a:endParaRPr sz="2400">
              <a:solidFill>
                <a:srgbClr val="999999"/>
              </a:solidFill>
              <a:latin typeface="PT Sans Narrow"/>
              <a:ea typeface="PT Sans Narrow"/>
              <a:cs typeface="PT Sans Narrow"/>
              <a:sym typeface="PT Sans Narrow"/>
            </a:endParaRPr>
          </a:p>
          <a:p>
            <a:pPr lvl="0" rtl="0">
              <a:spcBef>
                <a:spcPts val="0"/>
              </a:spcBef>
              <a:buNone/>
            </a:pPr>
            <a:endParaRPr sz="2400">
              <a:solidFill>
                <a:srgbClr val="999999"/>
              </a:solidFill>
              <a:latin typeface="PT Sans Narrow"/>
              <a:ea typeface="PT Sans Narrow"/>
              <a:cs typeface="PT Sans Narrow"/>
              <a:sym typeface="PT Sans Narrow"/>
            </a:endParaRPr>
          </a:p>
          <a:p>
            <a:pPr marL="457200" lvl="0" indent="-381000">
              <a:spcBef>
                <a:spcPts val="0"/>
              </a:spcBef>
              <a:buClr>
                <a:srgbClr val="999999"/>
              </a:buClr>
              <a:buSzPct val="100000"/>
              <a:buFont typeface="PT Sans Narrow"/>
              <a:buChar char="❏"/>
            </a:pPr>
            <a:r>
              <a:rPr lang="en" sz="2400">
                <a:solidFill>
                  <a:srgbClr val="999999"/>
                </a:solidFill>
                <a:latin typeface="PT Sans Narrow"/>
                <a:ea typeface="PT Sans Narrow"/>
                <a:cs typeface="PT Sans Narrow"/>
                <a:sym typeface="PT Sans Narrow"/>
              </a:rPr>
              <a:t>Genetic Predisposition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195150"/>
            <a:ext cx="5940900" cy="755700"/>
          </a:xfrm>
          <a:prstGeom prst="rect">
            <a:avLst/>
          </a:prstGeom>
        </p:spPr>
        <p:txBody>
          <a:bodyPr lIns="91425" tIns="91425" rIns="91425" bIns="91425" anchor="b" anchorCtr="0">
            <a:noAutofit/>
          </a:bodyPr>
          <a:lstStyle/>
          <a:p>
            <a:pPr lvl="0">
              <a:spcBef>
                <a:spcPts val="0"/>
              </a:spcBef>
              <a:buNone/>
            </a:pPr>
            <a:r>
              <a:rPr lang="en"/>
              <a:t>Adipocyte Development and Metabolism: Lipolysis </a:t>
            </a:r>
            <a:r>
              <a:rPr lang="en" sz="3600" baseline="30000"/>
              <a:t>4</a:t>
            </a:r>
            <a:r>
              <a:rPr lang="en"/>
              <a:t> </a:t>
            </a:r>
          </a:p>
        </p:txBody>
      </p:sp>
      <p:sp>
        <p:nvSpPr>
          <p:cNvPr id="151" name="Shape 151"/>
          <p:cNvSpPr txBox="1">
            <a:spLocks noGrp="1"/>
          </p:cNvSpPr>
          <p:nvPr>
            <p:ph type="body" idx="1"/>
          </p:nvPr>
        </p:nvSpPr>
        <p:spPr>
          <a:xfrm>
            <a:off x="311700" y="1070725"/>
            <a:ext cx="5360400" cy="3642900"/>
          </a:xfrm>
          <a:prstGeom prst="rect">
            <a:avLst/>
          </a:prstGeom>
        </p:spPr>
        <p:txBody>
          <a:bodyPr lIns="91425" tIns="91425" rIns="91425" bIns="91425" anchor="t" anchorCtr="0">
            <a:noAutofit/>
          </a:bodyPr>
          <a:lstStyle/>
          <a:p>
            <a:pPr lvl="0">
              <a:spcBef>
                <a:spcPts val="0"/>
              </a:spcBef>
              <a:buNone/>
            </a:pPr>
            <a:r>
              <a:rPr lang="en" sz="1400" dirty="0"/>
              <a:t>Obesity: </a:t>
            </a:r>
            <a:r>
              <a:rPr lang="en" sz="1400" dirty="0">
                <a:solidFill>
                  <a:srgbClr val="000000"/>
                </a:solidFill>
              </a:rPr>
              <a:t>excessive accumulation of adipocyte cells forming deposits of adipose tissue</a:t>
            </a:r>
          </a:p>
          <a:p>
            <a:pPr lvl="0">
              <a:spcBef>
                <a:spcPts val="0"/>
              </a:spcBef>
              <a:buNone/>
            </a:pPr>
            <a:r>
              <a:rPr lang="en" sz="1400" dirty="0">
                <a:solidFill>
                  <a:srgbClr val="000000"/>
                </a:solidFill>
              </a:rPr>
              <a:t>Lipolysis: breakdown of lipids, which are made of fatty </a:t>
            </a:r>
            <a:r>
              <a:rPr lang="en" sz="1400" dirty="0" smtClean="0">
                <a:solidFill>
                  <a:srgbClr val="000000"/>
                </a:solidFill>
              </a:rPr>
              <a:t>acids</a:t>
            </a:r>
            <a:endParaRPr lang="en-CA" sz="1400" dirty="0">
              <a:solidFill>
                <a:srgbClr val="000000"/>
              </a:solidFill>
            </a:endParaRPr>
          </a:p>
          <a:p>
            <a:pPr marL="171450" lvl="0" indent="-171450">
              <a:spcBef>
                <a:spcPts val="0"/>
              </a:spcBef>
              <a:buFont typeface="Arial"/>
              <a:buChar char="•"/>
            </a:pPr>
            <a:r>
              <a:rPr lang="en" dirty="0" smtClean="0">
                <a:solidFill>
                  <a:srgbClr val="000000"/>
                </a:solidFill>
              </a:rPr>
              <a:t>Regulated </a:t>
            </a:r>
            <a:r>
              <a:rPr lang="en" dirty="0">
                <a:solidFill>
                  <a:srgbClr val="000000"/>
                </a:solidFill>
              </a:rPr>
              <a:t>by  𝜷₁ and 𝜷₂ adrenergic receptors (ARs) </a:t>
            </a:r>
            <a:r>
              <a:rPr lang="en" dirty="0" smtClean="0">
                <a:solidFill>
                  <a:srgbClr val="000000"/>
                </a:solidFill>
                <a:sym typeface="Wingdings"/>
              </a:rPr>
              <a:t></a:t>
            </a:r>
            <a:r>
              <a:rPr lang="en-CA" dirty="0" smtClean="0">
                <a:solidFill>
                  <a:srgbClr val="000000"/>
                </a:solidFill>
                <a:sym typeface="Wingdings"/>
              </a:rPr>
              <a:t> </a:t>
            </a:r>
            <a:r>
              <a:rPr lang="en" dirty="0" smtClean="0">
                <a:solidFill>
                  <a:srgbClr val="000000"/>
                </a:solidFill>
              </a:rPr>
              <a:t>Signal </a:t>
            </a:r>
            <a:r>
              <a:rPr lang="en" dirty="0">
                <a:solidFill>
                  <a:srgbClr val="000000"/>
                </a:solidFill>
              </a:rPr>
              <a:t>cAMP </a:t>
            </a:r>
            <a:r>
              <a:rPr lang="en" dirty="0" smtClean="0">
                <a:solidFill>
                  <a:srgbClr val="000000"/>
                </a:solidFill>
              </a:rPr>
              <a:t>expression</a:t>
            </a:r>
            <a:r>
              <a:rPr lang="en-CA" dirty="0" smtClean="0">
                <a:solidFill>
                  <a:srgbClr val="000000"/>
                </a:solidFill>
              </a:rPr>
              <a:t> </a:t>
            </a:r>
            <a:r>
              <a:rPr lang="en-CA" dirty="0" smtClean="0">
                <a:solidFill>
                  <a:srgbClr val="000000"/>
                </a:solidFill>
                <a:sym typeface="Wingdings"/>
              </a:rPr>
              <a:t> </a:t>
            </a:r>
            <a:r>
              <a:rPr lang="en" dirty="0" smtClean="0">
                <a:solidFill>
                  <a:srgbClr val="000000"/>
                </a:solidFill>
              </a:rPr>
              <a:t>Phosphorylation </a:t>
            </a:r>
            <a:r>
              <a:rPr lang="en" dirty="0">
                <a:solidFill>
                  <a:srgbClr val="000000"/>
                </a:solidFill>
              </a:rPr>
              <a:t>of perilipin and hormone-sensitive </a:t>
            </a:r>
            <a:r>
              <a:rPr lang="en" dirty="0" smtClean="0">
                <a:solidFill>
                  <a:srgbClr val="000000"/>
                </a:solidFill>
              </a:rPr>
              <a:t>lipase</a:t>
            </a:r>
            <a:endParaRPr lang="en-CA" dirty="0" smtClean="0">
              <a:solidFill>
                <a:srgbClr val="000000"/>
              </a:solidFill>
            </a:endParaRPr>
          </a:p>
          <a:p>
            <a:pPr marL="171450" lvl="0" indent="-171450">
              <a:lnSpc>
                <a:spcPct val="100000"/>
              </a:lnSpc>
              <a:spcBef>
                <a:spcPts val="0"/>
              </a:spcBef>
              <a:buFont typeface="Arial"/>
              <a:buChar char="•"/>
            </a:pPr>
            <a:r>
              <a:rPr lang="en" dirty="0" smtClean="0">
                <a:solidFill>
                  <a:srgbClr val="000000"/>
                </a:solidFill>
              </a:rPr>
              <a:t> </a:t>
            </a:r>
            <a:r>
              <a:rPr lang="en" dirty="0">
                <a:solidFill>
                  <a:srgbClr val="000000"/>
                </a:solidFill>
              </a:rPr>
              <a:t>Adipocytes express elevated levels of </a:t>
            </a:r>
            <a:r>
              <a:rPr lang="en" b="1" dirty="0">
                <a:solidFill>
                  <a:srgbClr val="000000"/>
                </a:solidFill>
              </a:rPr>
              <a:t>α₂</a:t>
            </a:r>
            <a:r>
              <a:rPr lang="en" dirty="0">
                <a:solidFill>
                  <a:srgbClr val="000000"/>
                </a:solidFill>
              </a:rPr>
              <a:t> adrenergic </a:t>
            </a:r>
            <a:r>
              <a:rPr lang="en" dirty="0" smtClean="0">
                <a:solidFill>
                  <a:srgbClr val="000000"/>
                </a:solidFill>
              </a:rPr>
              <a:t>receptors</a:t>
            </a:r>
            <a:r>
              <a:rPr lang="en-CA" dirty="0">
                <a:solidFill>
                  <a:srgbClr val="000000"/>
                </a:solidFill>
              </a:rPr>
              <a:t> </a:t>
            </a:r>
            <a:r>
              <a:rPr lang="en-CA" dirty="0" smtClean="0">
                <a:solidFill>
                  <a:srgbClr val="000000"/>
                </a:solidFill>
                <a:sym typeface="Wingdings"/>
              </a:rPr>
              <a:t> </a:t>
            </a:r>
            <a:r>
              <a:rPr lang="en" dirty="0" smtClean="0">
                <a:solidFill>
                  <a:srgbClr val="000000"/>
                </a:solidFill>
              </a:rPr>
              <a:t>Inhibit </a:t>
            </a:r>
            <a:r>
              <a:rPr lang="en" dirty="0">
                <a:solidFill>
                  <a:srgbClr val="000000"/>
                </a:solidFill>
              </a:rPr>
              <a:t>the expression of </a:t>
            </a:r>
            <a:r>
              <a:rPr lang="en" dirty="0" smtClean="0">
                <a:solidFill>
                  <a:srgbClr val="000000"/>
                </a:solidFill>
              </a:rPr>
              <a:t>cAMP</a:t>
            </a:r>
            <a:r>
              <a:rPr lang="en-CA" dirty="0">
                <a:solidFill>
                  <a:srgbClr val="000000"/>
                </a:solidFill>
              </a:rPr>
              <a:t> </a:t>
            </a:r>
            <a:r>
              <a:rPr lang="en-CA" dirty="0" smtClean="0">
                <a:solidFill>
                  <a:srgbClr val="000000"/>
                </a:solidFill>
                <a:sym typeface="Wingdings"/>
              </a:rPr>
              <a:t> inhibits </a:t>
            </a:r>
            <a:r>
              <a:rPr lang="en" dirty="0" smtClean="0">
                <a:solidFill>
                  <a:srgbClr val="000000"/>
                </a:solidFill>
              </a:rPr>
              <a:t>lipolysis</a:t>
            </a:r>
            <a:endParaRPr lang="en" dirty="0">
              <a:solidFill>
                <a:srgbClr val="000000"/>
              </a:solidFill>
            </a:endParaRPr>
          </a:p>
          <a:p>
            <a:pPr lvl="0">
              <a:spcBef>
                <a:spcPts val="0"/>
              </a:spcBef>
              <a:buNone/>
            </a:pPr>
            <a:endParaRPr sz="1400" dirty="0">
              <a:solidFill>
                <a:srgbClr val="000000"/>
              </a:solidFill>
            </a:endParaRPr>
          </a:p>
        </p:txBody>
      </p:sp>
      <p:pic>
        <p:nvPicPr>
          <p:cNvPr id="152" name="Shape 152" descr="Screen Shot 2017-01-26 at 12.52.13 AM.png"/>
          <p:cNvPicPr preferRelativeResize="0"/>
          <p:nvPr/>
        </p:nvPicPr>
        <p:blipFill rotWithShape="1">
          <a:blip r:embed="rId3">
            <a:alphaModFix/>
          </a:blip>
          <a:srcRect b="22021"/>
          <a:stretch/>
        </p:blipFill>
        <p:spPr>
          <a:xfrm>
            <a:off x="6576025" y="412150"/>
            <a:ext cx="1904775" cy="1127625"/>
          </a:xfrm>
          <a:prstGeom prst="rect">
            <a:avLst/>
          </a:prstGeom>
          <a:noFill/>
          <a:ln>
            <a:noFill/>
          </a:ln>
        </p:spPr>
      </p:pic>
      <p:pic>
        <p:nvPicPr>
          <p:cNvPr id="153" name="Shape 153" descr="Screen Shot 2017-01-26 at 12.52.18 AM.png"/>
          <p:cNvPicPr preferRelativeResize="0"/>
          <p:nvPr/>
        </p:nvPicPr>
        <p:blipFill>
          <a:blip r:embed="rId4">
            <a:alphaModFix/>
          </a:blip>
          <a:stretch>
            <a:fillRect/>
          </a:stretch>
        </p:blipFill>
        <p:spPr>
          <a:xfrm>
            <a:off x="6576025" y="1915187"/>
            <a:ext cx="1904775" cy="1127630"/>
          </a:xfrm>
          <a:prstGeom prst="rect">
            <a:avLst/>
          </a:prstGeom>
          <a:noFill/>
          <a:ln>
            <a:noFill/>
          </a:ln>
        </p:spPr>
      </p:pic>
      <p:pic>
        <p:nvPicPr>
          <p:cNvPr id="154" name="Shape 154" descr="Screen Shot 2017-01-26 at 12.52.25 AM.png"/>
          <p:cNvPicPr preferRelativeResize="0"/>
          <p:nvPr/>
        </p:nvPicPr>
        <p:blipFill>
          <a:blip r:embed="rId5">
            <a:alphaModFix/>
          </a:blip>
          <a:stretch>
            <a:fillRect/>
          </a:stretch>
        </p:blipFill>
        <p:spPr>
          <a:xfrm>
            <a:off x="6576024" y="3418225"/>
            <a:ext cx="1904775" cy="1127624"/>
          </a:xfrm>
          <a:prstGeom prst="rect">
            <a:avLst/>
          </a:prstGeom>
          <a:noFill/>
          <a:ln>
            <a:noFill/>
          </a:ln>
        </p:spPr>
      </p:pic>
      <p:sp>
        <p:nvSpPr>
          <p:cNvPr id="155" name="Shape 155"/>
          <p:cNvSpPr txBox="1"/>
          <p:nvPr/>
        </p:nvSpPr>
        <p:spPr>
          <a:xfrm>
            <a:off x="6638850" y="77050"/>
            <a:ext cx="1842000" cy="335100"/>
          </a:xfrm>
          <a:prstGeom prst="rect">
            <a:avLst/>
          </a:prstGeom>
          <a:noFill/>
          <a:ln>
            <a:noFill/>
          </a:ln>
        </p:spPr>
        <p:txBody>
          <a:bodyPr lIns="91425" tIns="91425" rIns="91425" bIns="91425" anchor="t" anchorCtr="0">
            <a:noAutofit/>
          </a:bodyPr>
          <a:lstStyle/>
          <a:p>
            <a:pPr lvl="0">
              <a:spcBef>
                <a:spcPts val="0"/>
              </a:spcBef>
              <a:buNone/>
            </a:pPr>
            <a:r>
              <a:rPr lang="en"/>
              <a:t>Normal Adipocytes</a:t>
            </a:r>
          </a:p>
        </p:txBody>
      </p:sp>
      <p:sp>
        <p:nvSpPr>
          <p:cNvPr id="156" name="Shape 156"/>
          <p:cNvSpPr txBox="1"/>
          <p:nvPr/>
        </p:nvSpPr>
        <p:spPr>
          <a:xfrm>
            <a:off x="6428999" y="1559925"/>
            <a:ext cx="2261700" cy="335100"/>
          </a:xfrm>
          <a:prstGeom prst="rect">
            <a:avLst/>
          </a:prstGeom>
          <a:noFill/>
          <a:ln>
            <a:noFill/>
          </a:ln>
        </p:spPr>
        <p:txBody>
          <a:bodyPr lIns="91425" tIns="91425" rIns="91425" bIns="91425" anchor="t" anchorCtr="0">
            <a:noAutofit/>
          </a:bodyPr>
          <a:lstStyle/>
          <a:p>
            <a:pPr lvl="0" rtl="0">
              <a:spcBef>
                <a:spcPts val="0"/>
              </a:spcBef>
              <a:buNone/>
            </a:pPr>
            <a:r>
              <a:rPr lang="en"/>
              <a:t>Hypertrophic Adipocytes</a:t>
            </a:r>
          </a:p>
        </p:txBody>
      </p:sp>
      <p:sp>
        <p:nvSpPr>
          <p:cNvPr id="157" name="Shape 157"/>
          <p:cNvSpPr txBox="1"/>
          <p:nvPr/>
        </p:nvSpPr>
        <p:spPr>
          <a:xfrm>
            <a:off x="6454800" y="3016487"/>
            <a:ext cx="2210100" cy="335100"/>
          </a:xfrm>
          <a:prstGeom prst="rect">
            <a:avLst/>
          </a:prstGeom>
          <a:noFill/>
          <a:ln>
            <a:noFill/>
          </a:ln>
        </p:spPr>
        <p:txBody>
          <a:bodyPr lIns="91425" tIns="91425" rIns="91425" bIns="91425" anchor="t" anchorCtr="0">
            <a:noAutofit/>
          </a:bodyPr>
          <a:lstStyle/>
          <a:p>
            <a:pPr lvl="0" rtl="0">
              <a:spcBef>
                <a:spcPts val="0"/>
              </a:spcBef>
              <a:buNone/>
            </a:pPr>
            <a:r>
              <a:rPr lang="en"/>
              <a:t>Inflammatory Adipocytes</a:t>
            </a:r>
          </a:p>
        </p:txBody>
      </p:sp>
      <p:sp>
        <p:nvSpPr>
          <p:cNvPr id="158" name="Shape 158"/>
          <p:cNvSpPr txBox="1"/>
          <p:nvPr/>
        </p:nvSpPr>
        <p:spPr>
          <a:xfrm>
            <a:off x="6531150" y="4545850"/>
            <a:ext cx="2057400" cy="531000"/>
          </a:xfrm>
          <a:prstGeom prst="rect">
            <a:avLst/>
          </a:prstGeom>
          <a:noFill/>
          <a:ln>
            <a:noFill/>
          </a:ln>
        </p:spPr>
        <p:txBody>
          <a:bodyPr lIns="91425" tIns="91425" rIns="91425" bIns="91425" anchor="ctr" anchorCtr="0">
            <a:noAutofit/>
          </a:bodyPr>
          <a:lstStyle/>
          <a:p>
            <a:pPr lvl="0" rtl="0">
              <a:spcBef>
                <a:spcPts val="0"/>
              </a:spcBef>
              <a:buNone/>
            </a:pPr>
            <a:r>
              <a:rPr lang="en" sz="800"/>
              <a:t>http://doku6rqv4sqv7.cloudfront.net/content/ppclinsci/130/18/1603/F1.large.jpg</a:t>
            </a:r>
          </a:p>
        </p:txBody>
      </p:sp>
      <p:cxnSp>
        <p:nvCxnSpPr>
          <p:cNvPr id="159" name="Shape 159"/>
          <p:cNvCxnSpPr/>
          <p:nvPr/>
        </p:nvCxnSpPr>
        <p:spPr>
          <a:xfrm rot="10800000" flipH="1">
            <a:off x="889750" y="4101025"/>
            <a:ext cx="3829500" cy="612600"/>
          </a:xfrm>
          <a:prstGeom prst="straightConnector1">
            <a:avLst/>
          </a:prstGeom>
          <a:noFill/>
          <a:ln w="9525" cap="flat" cmpd="sng">
            <a:solidFill>
              <a:schemeClr val="dk2"/>
            </a:solidFill>
            <a:prstDash val="solid"/>
            <a:round/>
            <a:headEnd type="none" w="lg" len="lg"/>
            <a:tailEnd type="none" w="lg" len="lg"/>
          </a:ln>
        </p:spPr>
      </p:cxnSp>
      <p:sp>
        <p:nvSpPr>
          <p:cNvPr id="160" name="Shape 160"/>
          <p:cNvSpPr/>
          <p:nvPr/>
        </p:nvSpPr>
        <p:spPr>
          <a:xfrm>
            <a:off x="2580600" y="4407000"/>
            <a:ext cx="542100" cy="612600"/>
          </a:xfrm>
          <a:prstGeom prst="triangle">
            <a:avLst>
              <a:gd name="adj"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p:nvPr/>
        </p:nvSpPr>
        <p:spPr>
          <a:xfrm>
            <a:off x="824875" y="3935800"/>
            <a:ext cx="707100" cy="716100"/>
          </a:xfrm>
          <a:prstGeom prst="diamon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0"/>
              </a:spcBef>
              <a:spcAft>
                <a:spcPts val="1600"/>
              </a:spcAft>
              <a:buNone/>
            </a:pPr>
            <a:r>
              <a:rPr lang="en" sz="1200" dirty="0" smtClean="0">
                <a:latin typeface="Open Sans"/>
                <a:ea typeface="Open Sans"/>
                <a:cs typeface="Open Sans"/>
                <a:sym typeface="Open Sans"/>
              </a:rPr>
              <a:t>𝜷</a:t>
            </a:r>
            <a:r>
              <a:rPr lang="en" sz="1200" dirty="0">
                <a:latin typeface="Open Sans"/>
                <a:ea typeface="Open Sans"/>
                <a:cs typeface="Open Sans"/>
                <a:sym typeface="Open Sans"/>
              </a:rPr>
              <a:t>₁  𝜷₂</a:t>
            </a:r>
          </a:p>
        </p:txBody>
      </p:sp>
      <p:sp>
        <p:nvSpPr>
          <p:cNvPr id="162" name="Shape 162"/>
          <p:cNvSpPr/>
          <p:nvPr/>
        </p:nvSpPr>
        <p:spPr>
          <a:xfrm>
            <a:off x="3982825" y="3641425"/>
            <a:ext cx="600900" cy="459600"/>
          </a:xfrm>
          <a:prstGeom prst="trapezoid">
            <a:avLst>
              <a:gd name="adj"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0"/>
              </a:spcBef>
              <a:spcAft>
                <a:spcPts val="1600"/>
              </a:spcAft>
              <a:buNone/>
            </a:pPr>
            <a:r>
              <a:rPr lang="en-CA" sz="1200" b="1" dirty="0">
                <a:latin typeface="Open Sans"/>
                <a:ea typeface="Open Sans"/>
                <a:cs typeface="Open Sans"/>
                <a:sym typeface="Open Sans"/>
              </a:rPr>
              <a:t> </a:t>
            </a:r>
            <a:r>
              <a:rPr lang="en" sz="1200" b="1" dirty="0" smtClean="0">
                <a:latin typeface="Open Sans"/>
                <a:ea typeface="Open Sans"/>
                <a:cs typeface="Open Sans"/>
                <a:sym typeface="Open Sans"/>
              </a:rPr>
              <a:t>α₂</a:t>
            </a:r>
            <a:endParaRPr lang="en" sz="1200" b="1" dirty="0">
              <a:latin typeface="Open Sans"/>
              <a:ea typeface="Open Sans"/>
              <a:cs typeface="Open Sans"/>
              <a:sym typeface="Open San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918600"/>
            <a:ext cx="6148799" cy="755700"/>
          </a:xfrm>
          <a:prstGeom prst="rect">
            <a:avLst/>
          </a:prstGeom>
        </p:spPr>
        <p:txBody>
          <a:bodyPr lIns="91425" tIns="91425" rIns="91425" bIns="91425" anchor="b" anchorCtr="0">
            <a:noAutofit/>
          </a:bodyPr>
          <a:lstStyle/>
          <a:p>
            <a:pPr lvl="0">
              <a:spcBef>
                <a:spcPts val="0"/>
              </a:spcBef>
              <a:buNone/>
            </a:pPr>
            <a:r>
              <a:rPr lang="en"/>
              <a:t>Adipocyte Development and </a:t>
            </a:r>
          </a:p>
          <a:p>
            <a:pPr lvl="0">
              <a:spcBef>
                <a:spcPts val="0"/>
              </a:spcBef>
              <a:buNone/>
            </a:pPr>
            <a:r>
              <a:rPr lang="en"/>
              <a:t>Metabolism: </a:t>
            </a:r>
          </a:p>
          <a:p>
            <a:pPr lvl="0">
              <a:spcBef>
                <a:spcPts val="0"/>
              </a:spcBef>
              <a:buNone/>
            </a:pPr>
            <a:r>
              <a:rPr lang="en"/>
              <a:t>Functional Analysis </a:t>
            </a:r>
            <a:r>
              <a:rPr lang="en" sz="3600" baseline="30000"/>
              <a:t>5</a:t>
            </a:r>
          </a:p>
        </p:txBody>
      </p:sp>
      <p:sp>
        <p:nvSpPr>
          <p:cNvPr id="168" name="Shape 168"/>
          <p:cNvSpPr txBox="1">
            <a:spLocks noGrp="1"/>
          </p:cNvSpPr>
          <p:nvPr>
            <p:ph type="body" idx="1"/>
          </p:nvPr>
        </p:nvSpPr>
        <p:spPr>
          <a:xfrm>
            <a:off x="311700" y="2307325"/>
            <a:ext cx="2975400" cy="3179400"/>
          </a:xfrm>
          <a:prstGeom prst="rect">
            <a:avLst/>
          </a:prstGeom>
        </p:spPr>
        <p:txBody>
          <a:bodyPr lIns="91425" tIns="91425" rIns="91425" bIns="91425" anchor="t" anchorCtr="0">
            <a:noAutofit/>
          </a:bodyPr>
          <a:lstStyle/>
          <a:p>
            <a:pPr lvl="0">
              <a:spcBef>
                <a:spcPts val="0"/>
              </a:spcBef>
              <a:buNone/>
            </a:pPr>
            <a:r>
              <a:rPr lang="en" sz="1400"/>
              <a:t>Adipokines: inflammatory cytokines in adipocytes</a:t>
            </a:r>
          </a:p>
          <a:p>
            <a:pPr lvl="0">
              <a:spcBef>
                <a:spcPts val="0"/>
              </a:spcBef>
              <a:buNone/>
            </a:pPr>
            <a:endParaRPr/>
          </a:p>
          <a:p>
            <a:pPr lvl="0">
              <a:spcBef>
                <a:spcPts val="0"/>
              </a:spcBef>
              <a:buNone/>
            </a:pPr>
            <a:endParaRPr/>
          </a:p>
        </p:txBody>
      </p:sp>
      <p:pic>
        <p:nvPicPr>
          <p:cNvPr id="169" name="Shape 169" descr="Obese_Infograph.jpg"/>
          <p:cNvPicPr preferRelativeResize="0"/>
          <p:nvPr/>
        </p:nvPicPr>
        <p:blipFill>
          <a:blip r:embed="rId3">
            <a:alphaModFix/>
          </a:blip>
          <a:stretch>
            <a:fillRect/>
          </a:stretch>
        </p:blipFill>
        <p:spPr>
          <a:xfrm>
            <a:off x="3506674" y="197437"/>
            <a:ext cx="5504098" cy="4748623"/>
          </a:xfrm>
          <a:prstGeom prst="rect">
            <a:avLst/>
          </a:prstGeom>
          <a:noFill/>
          <a:ln>
            <a:noFill/>
          </a:ln>
        </p:spPr>
      </p:pic>
      <p:sp>
        <p:nvSpPr>
          <p:cNvPr id="170" name="Shape 170"/>
          <p:cNvSpPr txBox="1"/>
          <p:nvPr/>
        </p:nvSpPr>
        <p:spPr>
          <a:xfrm>
            <a:off x="3506675" y="4881350"/>
            <a:ext cx="5111100" cy="368700"/>
          </a:xfrm>
          <a:prstGeom prst="rect">
            <a:avLst/>
          </a:prstGeom>
          <a:noFill/>
          <a:ln>
            <a:noFill/>
          </a:ln>
        </p:spPr>
        <p:txBody>
          <a:bodyPr lIns="91425" tIns="91425" rIns="91425" bIns="91425" anchor="ctr" anchorCtr="0">
            <a:noAutofit/>
          </a:bodyPr>
          <a:lstStyle/>
          <a:p>
            <a:pPr lvl="0" rtl="0">
              <a:spcBef>
                <a:spcPts val="0"/>
              </a:spcBef>
              <a:buNone/>
            </a:pPr>
            <a:r>
              <a:rPr lang="en" sz="700"/>
              <a:t>http://www.the-scientist.com/images/December2012/Obese_Infograph.jpg</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HORMONES</a:t>
            </a:r>
          </a:p>
        </p:txBody>
      </p:sp>
      <p:sp>
        <p:nvSpPr>
          <p:cNvPr id="176" name="Shape 176"/>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a:t>LEPTIN, INSULIN &amp; GHRELIN</a:t>
            </a:r>
          </a:p>
        </p:txBody>
      </p:sp>
      <p:pic>
        <p:nvPicPr>
          <p:cNvPr id="177" name="Shape 177" descr="leptin-control-food-intake-human-hormones-insulin-ghrelin-regulation-energy-balance-58722525.jpg"/>
          <p:cNvPicPr preferRelativeResize="0"/>
          <p:nvPr/>
        </p:nvPicPr>
        <p:blipFill rotWithShape="1">
          <a:blip r:embed="rId3">
            <a:alphaModFix/>
          </a:blip>
          <a:srcRect l="3258" t="18563" r="2835" b="11172"/>
          <a:stretch/>
        </p:blipFill>
        <p:spPr>
          <a:xfrm>
            <a:off x="4768574" y="1566049"/>
            <a:ext cx="4190624" cy="2853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5691325" y="576125"/>
            <a:ext cx="2808000" cy="724800"/>
          </a:xfrm>
          <a:prstGeom prst="rect">
            <a:avLst/>
          </a:prstGeom>
        </p:spPr>
        <p:txBody>
          <a:bodyPr lIns="91425" tIns="91425" rIns="91425" bIns="91425" anchor="b" anchorCtr="0">
            <a:noAutofit/>
          </a:bodyPr>
          <a:lstStyle/>
          <a:p>
            <a:pPr lvl="0">
              <a:spcBef>
                <a:spcPts val="0"/>
              </a:spcBef>
              <a:buNone/>
            </a:pPr>
            <a:r>
              <a:rPr lang="en" sz="3600"/>
              <a:t>Hormone</a:t>
            </a:r>
            <a:r>
              <a:rPr lang="en"/>
              <a:t>: Insulin </a:t>
            </a:r>
            <a:r>
              <a:rPr lang="en" baseline="30000"/>
              <a:t>6</a:t>
            </a:r>
          </a:p>
        </p:txBody>
      </p:sp>
      <p:sp>
        <p:nvSpPr>
          <p:cNvPr id="183" name="Shape 183"/>
          <p:cNvSpPr txBox="1">
            <a:spLocks noGrp="1"/>
          </p:cNvSpPr>
          <p:nvPr>
            <p:ph type="body" idx="1"/>
          </p:nvPr>
        </p:nvSpPr>
        <p:spPr>
          <a:xfrm>
            <a:off x="5328625" y="1300925"/>
            <a:ext cx="3533400" cy="3337500"/>
          </a:xfrm>
          <a:prstGeom prst="rect">
            <a:avLst/>
          </a:prstGeom>
        </p:spPr>
        <p:txBody>
          <a:bodyPr lIns="91425" tIns="91425" rIns="91425" bIns="91425" anchor="t" anchorCtr="0">
            <a:noAutofit/>
          </a:bodyPr>
          <a:lstStyle/>
          <a:p>
            <a:pPr marL="457200" lvl="0" indent="-228600" rtl="0">
              <a:spcBef>
                <a:spcPts val="0"/>
              </a:spcBef>
              <a:buFont typeface="Arial"/>
              <a:buChar char="•"/>
            </a:pPr>
            <a:r>
              <a:rPr lang="en" dirty="0"/>
              <a:t>Secreted from pancreas</a:t>
            </a:r>
          </a:p>
          <a:p>
            <a:pPr marL="457200" lvl="0" indent="-228600" rtl="0">
              <a:spcBef>
                <a:spcPts val="0"/>
              </a:spcBef>
              <a:buFont typeface="Arial"/>
              <a:buChar char="•"/>
            </a:pPr>
            <a:r>
              <a:rPr lang="en" dirty="0"/>
              <a:t>Regulates glucose levels</a:t>
            </a:r>
          </a:p>
          <a:p>
            <a:pPr lvl="0" rtl="0">
              <a:spcBef>
                <a:spcPts val="0"/>
              </a:spcBef>
              <a:buNone/>
            </a:pPr>
            <a:endParaRPr dirty="0"/>
          </a:p>
          <a:p>
            <a:pPr lvl="0" rtl="0">
              <a:spcBef>
                <a:spcPts val="0"/>
              </a:spcBef>
              <a:buNone/>
            </a:pPr>
            <a:r>
              <a:rPr lang="en" dirty="0"/>
              <a:t>Obesity→</a:t>
            </a:r>
            <a:r>
              <a:rPr lang="en" i="1" dirty="0"/>
              <a:t> </a:t>
            </a:r>
            <a:r>
              <a:rPr lang="en" dirty="0"/>
              <a:t>increased secretion </a:t>
            </a:r>
            <a:r>
              <a:rPr lang="en" i="1" dirty="0"/>
              <a:t>→ insulin resistance</a:t>
            </a:r>
            <a:r>
              <a:rPr lang="en" dirty="0"/>
              <a:t>→ Type 2 Diabetes</a:t>
            </a:r>
          </a:p>
        </p:txBody>
      </p:sp>
      <p:pic>
        <p:nvPicPr>
          <p:cNvPr id="184" name="Shape 184" descr="Insulin.jpg"/>
          <p:cNvPicPr preferRelativeResize="0"/>
          <p:nvPr/>
        </p:nvPicPr>
        <p:blipFill>
          <a:blip r:embed="rId3">
            <a:alphaModFix/>
          </a:blip>
          <a:stretch>
            <a:fillRect/>
          </a:stretch>
        </p:blipFill>
        <p:spPr>
          <a:xfrm>
            <a:off x="443525" y="307962"/>
            <a:ext cx="3971075" cy="45275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391325"/>
            <a:ext cx="2808000" cy="755700"/>
          </a:xfrm>
          <a:prstGeom prst="rect">
            <a:avLst/>
          </a:prstGeom>
        </p:spPr>
        <p:txBody>
          <a:bodyPr lIns="91425" tIns="91425" rIns="91425" bIns="91425" anchor="b" anchorCtr="0">
            <a:noAutofit/>
          </a:bodyPr>
          <a:lstStyle/>
          <a:p>
            <a:pPr lvl="0">
              <a:spcBef>
                <a:spcPts val="0"/>
              </a:spcBef>
              <a:buNone/>
            </a:pPr>
            <a:r>
              <a:rPr lang="en" sz="3600"/>
              <a:t>Hormone</a:t>
            </a:r>
            <a:r>
              <a:rPr lang="en"/>
              <a:t>: Leptin </a:t>
            </a:r>
            <a:r>
              <a:rPr lang="en" baseline="30000"/>
              <a:t>6</a:t>
            </a:r>
          </a:p>
        </p:txBody>
      </p:sp>
      <p:sp>
        <p:nvSpPr>
          <p:cNvPr id="190" name="Shape 190"/>
          <p:cNvSpPr txBox="1">
            <a:spLocks noGrp="1"/>
          </p:cNvSpPr>
          <p:nvPr>
            <p:ph type="body" idx="1"/>
          </p:nvPr>
        </p:nvSpPr>
        <p:spPr>
          <a:xfrm>
            <a:off x="311700" y="1237900"/>
            <a:ext cx="3698400" cy="3179400"/>
          </a:xfrm>
          <a:prstGeom prst="rect">
            <a:avLst/>
          </a:prstGeom>
        </p:spPr>
        <p:txBody>
          <a:bodyPr lIns="91425" tIns="91425" rIns="91425" bIns="91425" anchor="t" anchorCtr="0">
            <a:noAutofit/>
          </a:bodyPr>
          <a:lstStyle/>
          <a:p>
            <a:pPr marL="457200" lvl="0" indent="-228600" rtl="0">
              <a:lnSpc>
                <a:spcPct val="150000"/>
              </a:lnSpc>
              <a:spcBef>
                <a:spcPts val="0"/>
              </a:spcBef>
              <a:buFont typeface="Arial"/>
              <a:buChar char="•"/>
            </a:pPr>
            <a:r>
              <a:rPr lang="en" dirty="0"/>
              <a:t>Appetite-suppressing</a:t>
            </a:r>
          </a:p>
          <a:p>
            <a:pPr marL="457200" lvl="0" indent="-228600" rtl="0">
              <a:lnSpc>
                <a:spcPct val="150000"/>
              </a:lnSpc>
              <a:spcBef>
                <a:spcPts val="0"/>
              </a:spcBef>
              <a:buFont typeface="Arial"/>
              <a:buChar char="•"/>
            </a:pPr>
            <a:r>
              <a:rPr lang="en" dirty="0"/>
              <a:t>Secreted by fat cells</a:t>
            </a:r>
          </a:p>
          <a:p>
            <a:pPr lvl="0" rtl="0">
              <a:lnSpc>
                <a:spcPct val="150000"/>
              </a:lnSpc>
              <a:spcBef>
                <a:spcPts val="0"/>
              </a:spcBef>
              <a:buNone/>
            </a:pPr>
            <a:r>
              <a:rPr lang="en" dirty="0"/>
              <a:t>Obesity→ increased secretion→ leptin resistance</a:t>
            </a:r>
          </a:p>
          <a:p>
            <a:pPr lvl="0">
              <a:spcBef>
                <a:spcPts val="0"/>
              </a:spcBef>
              <a:buNone/>
            </a:pPr>
            <a:endParaRPr dirty="0"/>
          </a:p>
        </p:txBody>
      </p:sp>
      <p:pic>
        <p:nvPicPr>
          <p:cNvPr id="191" name="Shape 191" descr="leptin.jpg"/>
          <p:cNvPicPr preferRelativeResize="0"/>
          <p:nvPr/>
        </p:nvPicPr>
        <p:blipFill rotWithShape="1">
          <a:blip r:embed="rId3">
            <a:alphaModFix/>
          </a:blip>
          <a:srcRect b="7390"/>
          <a:stretch/>
        </p:blipFill>
        <p:spPr>
          <a:xfrm>
            <a:off x="4426425" y="928725"/>
            <a:ext cx="4390000" cy="3074874"/>
          </a:xfrm>
          <a:prstGeom prst="rect">
            <a:avLst/>
          </a:prstGeom>
          <a:noFill/>
          <a:ln>
            <a:noFill/>
          </a:ln>
        </p:spPr>
      </p:pic>
      <p:pic>
        <p:nvPicPr>
          <p:cNvPr id="192" name="Shape 192" descr="Screen Shot 2017-01-28 at 6.37.47 PM.png"/>
          <p:cNvPicPr preferRelativeResize="0"/>
          <p:nvPr/>
        </p:nvPicPr>
        <p:blipFill>
          <a:blip r:embed="rId4">
            <a:alphaModFix/>
          </a:blip>
          <a:stretch>
            <a:fillRect/>
          </a:stretch>
        </p:blipFill>
        <p:spPr>
          <a:xfrm>
            <a:off x="262125" y="2669475"/>
            <a:ext cx="3986700" cy="1747824"/>
          </a:xfrm>
          <a:prstGeom prst="rect">
            <a:avLst/>
          </a:prstGeom>
          <a:noFill/>
          <a:ln>
            <a:noFill/>
          </a:ln>
        </p:spPr>
      </p:pic>
      <p:sp>
        <p:nvSpPr>
          <p:cNvPr id="193" name="Shape 193"/>
          <p:cNvSpPr txBox="1"/>
          <p:nvPr/>
        </p:nvSpPr>
        <p:spPr>
          <a:xfrm>
            <a:off x="262125" y="4456950"/>
            <a:ext cx="1760100" cy="231900"/>
          </a:xfrm>
          <a:prstGeom prst="rect">
            <a:avLst/>
          </a:prstGeom>
          <a:noFill/>
          <a:ln>
            <a:noFill/>
          </a:ln>
        </p:spPr>
        <p:txBody>
          <a:bodyPr lIns="91425" tIns="91425" rIns="91425" bIns="91425" anchor="t" anchorCtr="0">
            <a:noAutofit/>
          </a:bodyPr>
          <a:lstStyle/>
          <a:p>
            <a:pPr lvl="0">
              <a:spcBef>
                <a:spcPts val="0"/>
              </a:spcBef>
              <a:buNone/>
            </a:pPr>
            <a:r>
              <a:rPr lang="en" sz="600"/>
              <a:t>Kazmi et al.2013</a:t>
            </a:r>
          </a:p>
        </p:txBody>
      </p:sp>
      <p:sp>
        <p:nvSpPr>
          <p:cNvPr id="194" name="Shape 194"/>
          <p:cNvSpPr txBox="1"/>
          <p:nvPr/>
        </p:nvSpPr>
        <p:spPr>
          <a:xfrm>
            <a:off x="1689075" y="4184550"/>
            <a:ext cx="610200" cy="272400"/>
          </a:xfrm>
          <a:prstGeom prst="rect">
            <a:avLst/>
          </a:prstGeom>
          <a:noFill/>
          <a:ln>
            <a:noFill/>
          </a:ln>
        </p:spPr>
        <p:txBody>
          <a:bodyPr lIns="91425" tIns="91425" rIns="91425" bIns="91425" anchor="t" anchorCtr="0">
            <a:noAutofit/>
          </a:bodyPr>
          <a:lstStyle/>
          <a:p>
            <a:pPr lvl="0">
              <a:spcBef>
                <a:spcPts val="0"/>
              </a:spcBef>
              <a:buNone/>
            </a:pPr>
            <a:endParaRPr>
              <a:solidFill>
                <a:srgbClr val="FF0000"/>
              </a:solidFill>
            </a:endParaRPr>
          </a:p>
        </p:txBody>
      </p:sp>
      <p:sp>
        <p:nvSpPr>
          <p:cNvPr id="195" name="Shape 195"/>
          <p:cNvSpPr/>
          <p:nvPr/>
        </p:nvSpPr>
        <p:spPr>
          <a:xfrm>
            <a:off x="1689075" y="4112450"/>
            <a:ext cx="610200" cy="2319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0000"/>
              </a:solidFill>
            </a:endParaRPr>
          </a:p>
        </p:txBody>
      </p:sp>
      <p:sp>
        <p:nvSpPr>
          <p:cNvPr id="196" name="Shape 196"/>
          <p:cNvSpPr/>
          <p:nvPr/>
        </p:nvSpPr>
        <p:spPr>
          <a:xfrm>
            <a:off x="2737025" y="4112450"/>
            <a:ext cx="610200" cy="2319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sz="3600"/>
              <a:t>Hormone</a:t>
            </a:r>
            <a:r>
              <a:rPr lang="en"/>
              <a:t>: Ghrelin </a:t>
            </a:r>
            <a:r>
              <a:rPr lang="en" baseline="30000"/>
              <a:t>7</a:t>
            </a:r>
          </a:p>
        </p:txBody>
      </p:sp>
      <p:sp>
        <p:nvSpPr>
          <p:cNvPr id="202" name="Shape 202"/>
          <p:cNvSpPr txBox="1">
            <a:spLocks noGrp="1"/>
          </p:cNvSpPr>
          <p:nvPr>
            <p:ph type="body" idx="1"/>
          </p:nvPr>
        </p:nvSpPr>
        <p:spPr>
          <a:xfrm>
            <a:off x="311700" y="1177946"/>
            <a:ext cx="2808000" cy="3179400"/>
          </a:xfrm>
          <a:prstGeom prst="rect">
            <a:avLst/>
          </a:prstGeom>
        </p:spPr>
        <p:txBody>
          <a:bodyPr lIns="91425" tIns="91425" rIns="91425" bIns="91425" anchor="t" anchorCtr="0">
            <a:noAutofit/>
          </a:bodyPr>
          <a:lstStyle/>
          <a:p>
            <a:pPr marL="457200" lvl="0" indent="-228600" rtl="0">
              <a:spcBef>
                <a:spcPts val="0"/>
              </a:spcBef>
              <a:buFont typeface="Arial"/>
              <a:buChar char="•"/>
            </a:pPr>
            <a:r>
              <a:rPr lang="en" dirty="0"/>
              <a:t>Appetite-stimulating </a:t>
            </a:r>
          </a:p>
          <a:p>
            <a:pPr marL="457200" lvl="0" indent="-228600" rtl="0">
              <a:spcBef>
                <a:spcPts val="0"/>
              </a:spcBef>
              <a:buFont typeface="Arial"/>
              <a:buChar char="•"/>
            </a:pPr>
            <a:r>
              <a:rPr lang="en" dirty="0"/>
              <a:t>Secreted by stomach</a:t>
            </a:r>
          </a:p>
          <a:p>
            <a:pPr lvl="0" rtl="0">
              <a:spcBef>
                <a:spcPts val="0"/>
              </a:spcBef>
              <a:buNone/>
            </a:pPr>
            <a:r>
              <a:rPr lang="en" dirty="0"/>
              <a:t>Obesity→ Reduced secretion </a:t>
            </a:r>
          </a:p>
        </p:txBody>
      </p:sp>
      <p:sp>
        <p:nvSpPr>
          <p:cNvPr id="203" name="Shape 203"/>
          <p:cNvSpPr txBox="1"/>
          <p:nvPr/>
        </p:nvSpPr>
        <p:spPr>
          <a:xfrm>
            <a:off x="219725" y="4705800"/>
            <a:ext cx="2096100" cy="437700"/>
          </a:xfrm>
          <a:prstGeom prst="rect">
            <a:avLst/>
          </a:prstGeom>
          <a:noFill/>
          <a:ln>
            <a:noFill/>
          </a:ln>
        </p:spPr>
        <p:txBody>
          <a:bodyPr lIns="91425" tIns="91425" rIns="91425" bIns="91425" anchor="t" anchorCtr="0">
            <a:noAutofit/>
          </a:bodyPr>
          <a:lstStyle/>
          <a:p>
            <a:pPr lvl="0">
              <a:spcBef>
                <a:spcPts val="0"/>
              </a:spcBef>
              <a:buNone/>
            </a:pPr>
            <a:endParaRPr sz="700"/>
          </a:p>
          <a:p>
            <a:pPr lvl="0">
              <a:spcBef>
                <a:spcPts val="0"/>
              </a:spcBef>
              <a:buNone/>
            </a:pPr>
            <a:r>
              <a:rPr lang="en" sz="700"/>
              <a:t>Tschop et al. 2001</a:t>
            </a:r>
          </a:p>
        </p:txBody>
      </p:sp>
      <p:pic>
        <p:nvPicPr>
          <p:cNvPr id="204" name="Shape 204" descr="Screen Shot 2017-01-28 at 6.27.26 PM.png"/>
          <p:cNvPicPr preferRelativeResize="0"/>
          <p:nvPr/>
        </p:nvPicPr>
        <p:blipFill rotWithShape="1">
          <a:blip r:embed="rId3">
            <a:alphaModFix/>
          </a:blip>
          <a:srcRect t="3836"/>
          <a:stretch/>
        </p:blipFill>
        <p:spPr>
          <a:xfrm>
            <a:off x="293575" y="2406675"/>
            <a:ext cx="3642599" cy="2415699"/>
          </a:xfrm>
          <a:prstGeom prst="rect">
            <a:avLst/>
          </a:prstGeom>
          <a:noFill/>
          <a:ln>
            <a:noFill/>
          </a:ln>
        </p:spPr>
      </p:pic>
      <p:pic>
        <p:nvPicPr>
          <p:cNvPr id="205" name="Shape 205" descr="Leptin-and-Ghrelin-300x263.jpg"/>
          <p:cNvPicPr preferRelativeResize="0"/>
          <p:nvPr/>
        </p:nvPicPr>
        <p:blipFill>
          <a:blip r:embed="rId4">
            <a:alphaModFix/>
          </a:blip>
          <a:stretch>
            <a:fillRect/>
          </a:stretch>
        </p:blipFill>
        <p:spPr>
          <a:xfrm>
            <a:off x="4379101" y="1073824"/>
            <a:ext cx="3986898" cy="3495175"/>
          </a:xfrm>
          <a:prstGeom prst="rect">
            <a:avLst/>
          </a:prstGeom>
          <a:noFill/>
          <a:ln>
            <a:noFill/>
          </a:ln>
        </p:spPr>
      </p:pic>
      <p:sp>
        <p:nvSpPr>
          <p:cNvPr id="206" name="Shape 206"/>
          <p:cNvSpPr/>
          <p:nvPr/>
        </p:nvSpPr>
        <p:spPr>
          <a:xfrm>
            <a:off x="1786375" y="3056575"/>
            <a:ext cx="657000" cy="17658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7" name="Shape 207"/>
          <p:cNvSpPr/>
          <p:nvPr/>
        </p:nvSpPr>
        <p:spPr>
          <a:xfrm>
            <a:off x="2924350" y="3357125"/>
            <a:ext cx="576600" cy="14064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rtl="0">
              <a:spcBef>
                <a:spcPts val="0"/>
              </a:spcBef>
              <a:buNone/>
            </a:pPr>
            <a:r>
              <a:rPr lang="en"/>
              <a:t>Summary of Hormone Influences on Obesity</a:t>
            </a:r>
          </a:p>
          <a:p>
            <a:pPr lvl="0">
              <a:spcBef>
                <a:spcPts val="0"/>
              </a:spcBef>
              <a:buNone/>
            </a:pPr>
            <a:endParaRPr/>
          </a:p>
        </p:txBody>
      </p:sp>
      <p:sp>
        <p:nvSpPr>
          <p:cNvPr id="213" name="Shape 213"/>
          <p:cNvSpPr txBox="1">
            <a:spLocks noGrp="1"/>
          </p:cNvSpPr>
          <p:nvPr>
            <p:ph type="body" idx="1"/>
          </p:nvPr>
        </p:nvSpPr>
        <p:spPr>
          <a:xfrm>
            <a:off x="313600" y="3935400"/>
            <a:ext cx="1895700" cy="5442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2400" b="1">
                <a:solidFill>
                  <a:srgbClr val="000000"/>
                </a:solidFill>
                <a:latin typeface="Arial"/>
                <a:ea typeface="Arial"/>
                <a:cs typeface="Arial"/>
                <a:sym typeface="Arial"/>
              </a:rPr>
              <a:t>Insulin</a:t>
            </a:r>
          </a:p>
          <a:p>
            <a:pPr lvl="0" algn="ctr" rtl="0">
              <a:lnSpc>
                <a:spcPct val="100000"/>
              </a:lnSpc>
              <a:spcBef>
                <a:spcPts val="0"/>
              </a:spcBef>
              <a:spcAft>
                <a:spcPts val="0"/>
              </a:spcAft>
              <a:buNone/>
            </a:pPr>
            <a:r>
              <a:rPr lang="en" sz="2400" b="1">
                <a:solidFill>
                  <a:srgbClr val="000000"/>
                </a:solidFill>
                <a:latin typeface="Arial"/>
                <a:ea typeface="Arial"/>
                <a:cs typeface="Arial"/>
                <a:sym typeface="Arial"/>
              </a:rPr>
              <a:t>(resistance) </a:t>
            </a:r>
          </a:p>
          <a:p>
            <a:pPr lvl="0" algn="ctr" rtl="0">
              <a:lnSpc>
                <a:spcPct val="100000"/>
              </a:lnSpc>
              <a:spcBef>
                <a:spcPts val="0"/>
              </a:spcBef>
              <a:spcAft>
                <a:spcPts val="0"/>
              </a:spcAft>
              <a:buNone/>
            </a:pPr>
            <a:endParaRPr sz="1400">
              <a:solidFill>
                <a:srgbClr val="000000"/>
              </a:solidFill>
              <a:latin typeface="Arial"/>
              <a:ea typeface="Arial"/>
              <a:cs typeface="Arial"/>
              <a:sym typeface="Arial"/>
            </a:endParaRPr>
          </a:p>
          <a:p>
            <a:pPr lvl="0" algn="ctr">
              <a:spcBef>
                <a:spcPts val="0"/>
              </a:spcBef>
              <a:buNone/>
            </a:pPr>
            <a:endParaRPr/>
          </a:p>
        </p:txBody>
      </p:sp>
      <p:sp>
        <p:nvSpPr>
          <p:cNvPr id="214" name="Shape 214"/>
          <p:cNvSpPr txBox="1"/>
          <p:nvPr/>
        </p:nvSpPr>
        <p:spPr>
          <a:xfrm>
            <a:off x="3457337" y="3935400"/>
            <a:ext cx="2229300" cy="544200"/>
          </a:xfrm>
          <a:prstGeom prst="rect">
            <a:avLst/>
          </a:prstGeom>
          <a:noFill/>
          <a:ln>
            <a:noFill/>
          </a:ln>
        </p:spPr>
        <p:txBody>
          <a:bodyPr lIns="91425" tIns="91425" rIns="91425" bIns="91425" anchor="t" anchorCtr="0">
            <a:noAutofit/>
          </a:bodyPr>
          <a:lstStyle/>
          <a:p>
            <a:pPr lvl="0" algn="ctr">
              <a:spcBef>
                <a:spcPts val="0"/>
              </a:spcBef>
              <a:buNone/>
            </a:pPr>
            <a:r>
              <a:rPr lang="en" sz="2400" b="1"/>
              <a:t>Leptin</a:t>
            </a:r>
          </a:p>
          <a:p>
            <a:pPr lvl="0" algn="ctr" rtl="0">
              <a:spcBef>
                <a:spcPts val="0"/>
              </a:spcBef>
              <a:buNone/>
            </a:pPr>
            <a:r>
              <a:rPr lang="en" sz="2400" b="1"/>
              <a:t>(resistance)</a:t>
            </a:r>
          </a:p>
          <a:p>
            <a:pPr lvl="0" algn="ctr" rtl="0">
              <a:spcBef>
                <a:spcPts val="0"/>
              </a:spcBef>
              <a:buNone/>
            </a:pPr>
            <a:endParaRPr b="1"/>
          </a:p>
        </p:txBody>
      </p:sp>
      <p:sp>
        <p:nvSpPr>
          <p:cNvPr id="215" name="Shape 215"/>
          <p:cNvSpPr txBox="1"/>
          <p:nvPr/>
        </p:nvSpPr>
        <p:spPr>
          <a:xfrm>
            <a:off x="6547325" y="3989900"/>
            <a:ext cx="2375700" cy="903000"/>
          </a:xfrm>
          <a:prstGeom prst="rect">
            <a:avLst/>
          </a:prstGeom>
          <a:noFill/>
          <a:ln>
            <a:noFill/>
          </a:ln>
        </p:spPr>
        <p:txBody>
          <a:bodyPr lIns="91425" tIns="91425" rIns="91425" bIns="91425" anchor="t" anchorCtr="0">
            <a:noAutofit/>
          </a:bodyPr>
          <a:lstStyle/>
          <a:p>
            <a:pPr lvl="0" algn="ctr">
              <a:spcBef>
                <a:spcPts val="0"/>
              </a:spcBef>
              <a:buNone/>
            </a:pPr>
            <a:r>
              <a:rPr lang="en" sz="2400" b="1"/>
              <a:t>Ghrelin</a:t>
            </a:r>
          </a:p>
          <a:p>
            <a:pPr lvl="0" algn="ctr" rtl="0">
              <a:spcBef>
                <a:spcPts val="0"/>
              </a:spcBef>
              <a:buNone/>
            </a:pPr>
            <a:r>
              <a:rPr lang="en" sz="2400" b="1"/>
              <a:t>(homeostasis)</a:t>
            </a:r>
          </a:p>
          <a:p>
            <a:pPr lvl="0" rtl="0">
              <a:spcBef>
                <a:spcPts val="0"/>
              </a:spcBef>
              <a:buNone/>
            </a:pPr>
            <a:endParaRPr/>
          </a:p>
        </p:txBody>
      </p:sp>
      <p:sp>
        <p:nvSpPr>
          <p:cNvPr id="216" name="Shape 216"/>
          <p:cNvSpPr/>
          <p:nvPr/>
        </p:nvSpPr>
        <p:spPr>
          <a:xfrm>
            <a:off x="846400" y="1692800"/>
            <a:ext cx="830100" cy="2001900"/>
          </a:xfrm>
          <a:prstGeom prst="upArrow">
            <a:avLst>
              <a:gd name="adj1" fmla="val 50000"/>
              <a:gd name="adj2" fmla="val 50000"/>
            </a:avLst>
          </a:prstGeom>
          <a:solidFill>
            <a:schemeClr val="accent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7" name="Shape 217"/>
          <p:cNvSpPr/>
          <p:nvPr/>
        </p:nvSpPr>
        <p:spPr>
          <a:xfrm>
            <a:off x="4156950" y="1692800"/>
            <a:ext cx="830100" cy="2001900"/>
          </a:xfrm>
          <a:prstGeom prst="upArrow">
            <a:avLst>
              <a:gd name="adj1" fmla="val 50000"/>
              <a:gd name="adj2" fmla="val 50000"/>
            </a:avLst>
          </a:prstGeom>
          <a:solidFill>
            <a:schemeClr val="accent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8" name="Shape 218"/>
          <p:cNvSpPr/>
          <p:nvPr/>
        </p:nvSpPr>
        <p:spPr>
          <a:xfrm rot="10800000">
            <a:off x="7320125" y="1692800"/>
            <a:ext cx="830100" cy="2001900"/>
          </a:xfrm>
          <a:prstGeom prst="upArrow">
            <a:avLst>
              <a:gd name="adj1" fmla="val 50000"/>
              <a:gd name="adj2" fmla="val 50000"/>
            </a:avLst>
          </a:prstGeom>
          <a:solidFill>
            <a:schemeClr val="accent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34100"/>
            <a:ext cx="5372400" cy="755700"/>
          </a:xfrm>
          <a:prstGeom prst="rect">
            <a:avLst/>
          </a:prstGeom>
        </p:spPr>
        <p:txBody>
          <a:bodyPr lIns="91425" tIns="91425" rIns="91425" bIns="91425" anchor="b" anchorCtr="0">
            <a:noAutofit/>
          </a:bodyPr>
          <a:lstStyle/>
          <a:p>
            <a:pPr lvl="0">
              <a:spcBef>
                <a:spcPts val="0"/>
              </a:spcBef>
              <a:buNone/>
            </a:pPr>
            <a:r>
              <a:rPr lang="en"/>
              <a:t>Genetic Predisposition </a:t>
            </a:r>
            <a:r>
              <a:rPr lang="en" sz="3600" baseline="30000"/>
              <a:t>8</a:t>
            </a:r>
          </a:p>
        </p:txBody>
      </p:sp>
      <p:sp>
        <p:nvSpPr>
          <p:cNvPr id="224" name="Shape 224"/>
          <p:cNvSpPr txBox="1">
            <a:spLocks noGrp="1"/>
          </p:cNvSpPr>
          <p:nvPr>
            <p:ph type="body" idx="1"/>
          </p:nvPr>
        </p:nvSpPr>
        <p:spPr>
          <a:xfrm>
            <a:off x="264550" y="1402025"/>
            <a:ext cx="3661500" cy="3179400"/>
          </a:xfrm>
          <a:prstGeom prst="rect">
            <a:avLst/>
          </a:prstGeom>
        </p:spPr>
        <p:txBody>
          <a:bodyPr lIns="91425" tIns="91425" rIns="91425" bIns="91425" anchor="t" anchorCtr="0">
            <a:noAutofit/>
          </a:bodyPr>
          <a:lstStyle/>
          <a:p>
            <a:pPr marL="457200" lvl="0" indent="-330200" rtl="0">
              <a:spcBef>
                <a:spcPts val="0"/>
              </a:spcBef>
              <a:buSzPct val="100000"/>
              <a:buFont typeface="Arial"/>
              <a:buChar char="•"/>
            </a:pPr>
            <a:r>
              <a:rPr lang="en" sz="1600" dirty="0"/>
              <a:t>Highly heritable (heritability = 0.7)</a:t>
            </a:r>
          </a:p>
          <a:p>
            <a:pPr marL="457200" lvl="0" indent="-330200" rtl="0">
              <a:spcBef>
                <a:spcPts val="0"/>
              </a:spcBef>
              <a:buSzPct val="100000"/>
              <a:buFont typeface="Arial"/>
              <a:buChar char="•"/>
            </a:pPr>
            <a:r>
              <a:rPr lang="en" sz="1600" dirty="0"/>
              <a:t>Rare Familial Obesity </a:t>
            </a:r>
          </a:p>
          <a:p>
            <a:pPr marL="457200" lvl="0" indent="-330200" rtl="0">
              <a:spcBef>
                <a:spcPts val="0"/>
              </a:spcBef>
              <a:buSzPct val="100000"/>
              <a:buFont typeface="Arial"/>
              <a:buChar char="•"/>
            </a:pPr>
            <a:r>
              <a:rPr lang="en" sz="1600" dirty="0"/>
              <a:t>Common Polygenic Obesity</a:t>
            </a:r>
          </a:p>
          <a:p>
            <a:pPr marL="457200" lvl="0" indent="-330200" rtl="0">
              <a:spcBef>
                <a:spcPts val="0"/>
              </a:spcBef>
              <a:buSzPct val="100000"/>
              <a:buFont typeface="Arial"/>
              <a:buChar char="•"/>
            </a:pPr>
            <a:r>
              <a:rPr lang="en" sz="1600" dirty="0"/>
              <a:t>Biomarkers </a:t>
            </a:r>
          </a:p>
        </p:txBody>
      </p:sp>
      <p:pic>
        <p:nvPicPr>
          <p:cNvPr id="225" name="Shape 225" descr="Screen Shot 2017-01-28 at 9.20.44 AM.png"/>
          <p:cNvPicPr preferRelativeResize="0"/>
          <p:nvPr/>
        </p:nvPicPr>
        <p:blipFill>
          <a:blip r:embed="rId3">
            <a:alphaModFix/>
          </a:blip>
          <a:stretch>
            <a:fillRect/>
          </a:stretch>
        </p:blipFill>
        <p:spPr>
          <a:xfrm>
            <a:off x="3926049" y="834550"/>
            <a:ext cx="5034574" cy="3528775"/>
          </a:xfrm>
          <a:prstGeom prst="rect">
            <a:avLst/>
          </a:prstGeom>
          <a:noFill/>
          <a:ln>
            <a:noFill/>
          </a:ln>
        </p:spPr>
      </p:pic>
      <p:sp>
        <p:nvSpPr>
          <p:cNvPr id="226" name="Shape 226"/>
          <p:cNvSpPr txBox="1"/>
          <p:nvPr/>
        </p:nvSpPr>
        <p:spPr>
          <a:xfrm>
            <a:off x="3678900" y="4363325"/>
            <a:ext cx="6352800" cy="391800"/>
          </a:xfrm>
          <a:prstGeom prst="rect">
            <a:avLst/>
          </a:prstGeom>
          <a:noFill/>
          <a:ln>
            <a:noFill/>
          </a:ln>
        </p:spPr>
        <p:txBody>
          <a:bodyPr lIns="91425" tIns="91425" rIns="91425" bIns="91425" anchor="ctr" anchorCtr="0">
            <a:noAutofit/>
          </a:bodyPr>
          <a:lstStyle/>
          <a:p>
            <a:pPr lvl="0" rtl="0">
              <a:spcBef>
                <a:spcPts val="0"/>
              </a:spcBef>
              <a:buNone/>
            </a:pPr>
            <a:r>
              <a:rPr lang="en" sz="700"/>
              <a:t>https://academic.oup.com/hmg/article/15/suppl_2/R124/626082/Genetics-of-obesity-and-the-prediction-of-risk-for#10562151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97325"/>
            <a:ext cx="4901100" cy="755700"/>
          </a:xfrm>
          <a:prstGeom prst="rect">
            <a:avLst/>
          </a:prstGeom>
        </p:spPr>
        <p:txBody>
          <a:bodyPr lIns="91425" tIns="91425" rIns="91425" bIns="91425" anchor="b" anchorCtr="0">
            <a:noAutofit/>
          </a:bodyPr>
          <a:lstStyle/>
          <a:p>
            <a:pPr lvl="0">
              <a:spcBef>
                <a:spcPts val="0"/>
              </a:spcBef>
              <a:buNone/>
            </a:pPr>
            <a:r>
              <a:rPr lang="en"/>
              <a:t>Genetic Predisposition: Human Obesity Gene Map </a:t>
            </a:r>
            <a:r>
              <a:rPr lang="en" sz="3600" baseline="30000"/>
              <a:t>9</a:t>
            </a:r>
          </a:p>
        </p:txBody>
      </p:sp>
      <p:pic>
        <p:nvPicPr>
          <p:cNvPr id="232" name="Shape 232" descr="Screen Shot 2017-01-28 at 9.08.04 AM.png"/>
          <p:cNvPicPr preferRelativeResize="0"/>
          <p:nvPr/>
        </p:nvPicPr>
        <p:blipFill>
          <a:blip r:embed="rId3">
            <a:alphaModFix/>
          </a:blip>
          <a:stretch>
            <a:fillRect/>
          </a:stretch>
        </p:blipFill>
        <p:spPr>
          <a:xfrm>
            <a:off x="5212800" y="152400"/>
            <a:ext cx="3390899" cy="4687433"/>
          </a:xfrm>
          <a:prstGeom prst="rect">
            <a:avLst/>
          </a:prstGeom>
          <a:noFill/>
          <a:ln>
            <a:noFill/>
          </a:ln>
        </p:spPr>
      </p:pic>
      <p:sp>
        <p:nvSpPr>
          <p:cNvPr id="233" name="Shape 233"/>
          <p:cNvSpPr txBox="1"/>
          <p:nvPr/>
        </p:nvSpPr>
        <p:spPr>
          <a:xfrm>
            <a:off x="5212800" y="4919700"/>
            <a:ext cx="4308900" cy="223800"/>
          </a:xfrm>
          <a:prstGeom prst="rect">
            <a:avLst/>
          </a:prstGeom>
          <a:noFill/>
          <a:ln>
            <a:noFill/>
          </a:ln>
        </p:spPr>
        <p:txBody>
          <a:bodyPr lIns="91425" tIns="91425" rIns="91425" bIns="91425" anchor="ctr" anchorCtr="0">
            <a:noAutofit/>
          </a:bodyPr>
          <a:lstStyle/>
          <a:p>
            <a:pPr lvl="0" rtl="0">
              <a:spcBef>
                <a:spcPts val="0"/>
              </a:spcBef>
              <a:buNone/>
            </a:pPr>
            <a:r>
              <a:rPr lang="en" sz="700"/>
              <a:t>http://onlinelibrary.wiley.com.libaccess.lib.mcmaster.ca/doi/10.1038/oby.2006.71/full</a:t>
            </a:r>
          </a:p>
        </p:txBody>
      </p:sp>
      <p:pic>
        <p:nvPicPr>
          <p:cNvPr id="234" name="Shape 234" descr="Screen Shot 2017-01-29 at 10.37.58 PM.png"/>
          <p:cNvPicPr preferRelativeResize="0"/>
          <p:nvPr/>
        </p:nvPicPr>
        <p:blipFill>
          <a:blip r:embed="rId4">
            <a:alphaModFix/>
          </a:blip>
          <a:stretch>
            <a:fillRect/>
          </a:stretch>
        </p:blipFill>
        <p:spPr>
          <a:xfrm>
            <a:off x="311696" y="1661600"/>
            <a:ext cx="3674049" cy="182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Table of Contents</a:t>
            </a:r>
          </a:p>
        </p:txBody>
      </p:sp>
      <p:sp>
        <p:nvSpPr>
          <p:cNvPr id="73" name="Shape 73"/>
          <p:cNvSpPr txBox="1">
            <a:spLocks noGrp="1"/>
          </p:cNvSpPr>
          <p:nvPr>
            <p:ph type="subTitle" idx="1"/>
          </p:nvPr>
        </p:nvSpPr>
        <p:spPr>
          <a:xfrm>
            <a:off x="265500" y="2726875"/>
            <a:ext cx="4045200" cy="1235100"/>
          </a:xfrm>
          <a:prstGeom prst="rect">
            <a:avLst/>
          </a:prstGeom>
        </p:spPr>
        <p:txBody>
          <a:bodyPr lIns="91425" tIns="91425" rIns="91425" bIns="91425" anchor="t" anchorCtr="0">
            <a:noAutofit/>
          </a:bodyPr>
          <a:lstStyle/>
          <a:p>
            <a:pPr lvl="0">
              <a:spcBef>
                <a:spcPts val="0"/>
              </a:spcBef>
              <a:buNone/>
            </a:pPr>
            <a:r>
              <a:rPr lang="en"/>
              <a:t>Obesity</a:t>
            </a:r>
          </a:p>
        </p:txBody>
      </p:sp>
      <p:sp>
        <p:nvSpPr>
          <p:cNvPr id="74" name="Shape 74"/>
          <p:cNvSpPr txBox="1">
            <a:spLocks noGrp="1"/>
          </p:cNvSpPr>
          <p:nvPr>
            <p:ph type="body" idx="2"/>
          </p:nvPr>
        </p:nvSpPr>
        <p:spPr>
          <a:xfrm>
            <a:off x="4956875" y="724200"/>
            <a:ext cx="3837000" cy="3695100"/>
          </a:xfrm>
          <a:prstGeom prst="rect">
            <a:avLst/>
          </a:prstGeom>
        </p:spPr>
        <p:txBody>
          <a:bodyPr lIns="91425" tIns="91425" rIns="91425" bIns="91425" anchor="ctr" anchorCtr="0">
            <a:noAutofit/>
          </a:bodyPr>
          <a:lstStyle/>
          <a:p>
            <a:pPr marL="457200" lvl="0" indent="-228600" rtl="0">
              <a:spcBef>
                <a:spcPts val="0"/>
              </a:spcBef>
              <a:buChar char="❖"/>
            </a:pPr>
            <a:r>
              <a:rPr lang="en"/>
              <a:t>What is Obesity?</a:t>
            </a:r>
          </a:p>
          <a:p>
            <a:pPr lvl="0" rtl="0">
              <a:spcBef>
                <a:spcPts val="0"/>
              </a:spcBef>
              <a:buNone/>
            </a:pPr>
            <a:endParaRPr/>
          </a:p>
          <a:p>
            <a:pPr marL="457200" lvl="0" indent="-228600">
              <a:spcBef>
                <a:spcPts val="0"/>
              </a:spcBef>
              <a:buChar char="❖"/>
            </a:pPr>
            <a:r>
              <a:rPr lang="en"/>
              <a:t>Pathophysiology</a:t>
            </a:r>
          </a:p>
          <a:p>
            <a:pPr lvl="0">
              <a:spcBef>
                <a:spcPts val="0"/>
              </a:spcBef>
              <a:buNone/>
            </a:pPr>
            <a:endParaRPr/>
          </a:p>
          <a:p>
            <a:pPr marL="457200" lvl="0" indent="-228600">
              <a:spcBef>
                <a:spcPts val="0"/>
              </a:spcBef>
              <a:buChar char="❖"/>
            </a:pPr>
            <a:r>
              <a:rPr lang="en"/>
              <a:t>Treatments and Management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90250" y="526350"/>
            <a:ext cx="5613600" cy="4090800"/>
          </a:xfrm>
          <a:prstGeom prst="rect">
            <a:avLst/>
          </a:prstGeom>
        </p:spPr>
        <p:txBody>
          <a:bodyPr lIns="91425" tIns="91425" rIns="91425" bIns="91425" anchor="ctr" anchorCtr="0">
            <a:noAutofit/>
          </a:bodyPr>
          <a:lstStyle/>
          <a:p>
            <a:pPr lvl="0">
              <a:spcBef>
                <a:spcPts val="0"/>
              </a:spcBef>
              <a:buNone/>
            </a:pPr>
            <a:r>
              <a:rPr lang="en"/>
              <a:t>Treatment &amp; </a:t>
            </a:r>
          </a:p>
          <a:p>
            <a:pPr lvl="0">
              <a:spcBef>
                <a:spcPts val="0"/>
              </a:spcBef>
              <a:buNone/>
            </a:pPr>
            <a:r>
              <a:rPr lang="en"/>
              <a:t>Management </a:t>
            </a:r>
          </a:p>
        </p:txBody>
      </p:sp>
      <p:sp>
        <p:nvSpPr>
          <p:cNvPr id="240" name="Shape 240"/>
          <p:cNvSpPr txBox="1"/>
          <p:nvPr/>
        </p:nvSpPr>
        <p:spPr>
          <a:xfrm>
            <a:off x="5106675" y="1052700"/>
            <a:ext cx="3670800" cy="4090800"/>
          </a:xfrm>
          <a:prstGeom prst="rect">
            <a:avLst/>
          </a:prstGeom>
          <a:noFill/>
          <a:ln>
            <a:noFill/>
          </a:ln>
        </p:spPr>
        <p:txBody>
          <a:bodyPr lIns="91425" tIns="91425" rIns="91425" bIns="91425" anchor="ctr" anchorCtr="0">
            <a:noAutofit/>
          </a:bodyPr>
          <a:lstStyle/>
          <a:p>
            <a:pPr lvl="0" rtl="0">
              <a:spcBef>
                <a:spcPts val="0"/>
              </a:spcBef>
              <a:buNone/>
            </a:pPr>
            <a:endParaRPr sz="1800">
              <a:solidFill>
                <a:srgbClr val="999999"/>
              </a:solidFill>
              <a:latin typeface="PT Sans Narrow"/>
              <a:ea typeface="PT Sans Narrow"/>
              <a:cs typeface="PT Sans Narrow"/>
              <a:sym typeface="PT Sans Narrow"/>
            </a:endParaRPr>
          </a:p>
          <a:p>
            <a:pPr marL="457200" lvl="0" indent="-368300" rtl="0">
              <a:spcBef>
                <a:spcPts val="0"/>
              </a:spcBef>
              <a:buClr>
                <a:srgbClr val="999999"/>
              </a:buClr>
              <a:buSzPct val="100000"/>
              <a:buFont typeface="PT Sans Narrow"/>
              <a:buChar char="❏"/>
            </a:pPr>
            <a:r>
              <a:rPr lang="en" sz="2200">
                <a:solidFill>
                  <a:srgbClr val="999999"/>
                </a:solidFill>
                <a:latin typeface="PT Sans Narrow"/>
                <a:ea typeface="PT Sans Narrow"/>
                <a:cs typeface="PT Sans Narrow"/>
                <a:sym typeface="PT Sans Narrow"/>
              </a:rPr>
              <a:t>Dietary Therapy </a:t>
            </a:r>
          </a:p>
          <a:p>
            <a:pPr lvl="0" rtl="0">
              <a:spcBef>
                <a:spcPts val="0"/>
              </a:spcBef>
              <a:buNone/>
            </a:pPr>
            <a:endParaRPr sz="2200">
              <a:solidFill>
                <a:srgbClr val="999999"/>
              </a:solidFill>
              <a:latin typeface="PT Sans Narrow"/>
              <a:ea typeface="PT Sans Narrow"/>
              <a:cs typeface="PT Sans Narrow"/>
              <a:sym typeface="PT Sans Narrow"/>
            </a:endParaRPr>
          </a:p>
          <a:p>
            <a:pPr marL="457200" lvl="0" indent="-368300" rtl="0">
              <a:spcBef>
                <a:spcPts val="0"/>
              </a:spcBef>
              <a:buClr>
                <a:srgbClr val="999999"/>
              </a:buClr>
              <a:buSzPct val="100000"/>
              <a:buFont typeface="PT Sans Narrow"/>
              <a:buChar char="❏"/>
            </a:pPr>
            <a:r>
              <a:rPr lang="en" sz="2200">
                <a:solidFill>
                  <a:srgbClr val="999999"/>
                </a:solidFill>
                <a:latin typeface="PT Sans Narrow"/>
                <a:ea typeface="PT Sans Narrow"/>
                <a:cs typeface="PT Sans Narrow"/>
                <a:sym typeface="PT Sans Narrow"/>
              </a:rPr>
              <a:t>Physical Activity </a:t>
            </a:r>
          </a:p>
          <a:p>
            <a:pPr lvl="0" rtl="0">
              <a:spcBef>
                <a:spcPts val="0"/>
              </a:spcBef>
              <a:buNone/>
            </a:pPr>
            <a:endParaRPr sz="2200">
              <a:solidFill>
                <a:srgbClr val="999999"/>
              </a:solidFill>
              <a:latin typeface="PT Sans Narrow"/>
              <a:ea typeface="PT Sans Narrow"/>
              <a:cs typeface="PT Sans Narrow"/>
              <a:sym typeface="PT Sans Narrow"/>
            </a:endParaRPr>
          </a:p>
          <a:p>
            <a:pPr marL="457200" lvl="0" indent="-368300" rtl="0">
              <a:spcBef>
                <a:spcPts val="0"/>
              </a:spcBef>
              <a:buClr>
                <a:srgbClr val="999999"/>
              </a:buClr>
              <a:buSzPct val="100000"/>
              <a:buFont typeface="PT Sans Narrow"/>
              <a:buChar char="❏"/>
            </a:pPr>
            <a:r>
              <a:rPr lang="en" sz="2200">
                <a:solidFill>
                  <a:srgbClr val="999999"/>
                </a:solidFill>
                <a:latin typeface="PT Sans Narrow"/>
                <a:ea typeface="PT Sans Narrow"/>
                <a:cs typeface="PT Sans Narrow"/>
                <a:sym typeface="PT Sans Narrow"/>
              </a:rPr>
              <a:t>Cognitive Behaviour Therapy</a:t>
            </a:r>
          </a:p>
          <a:p>
            <a:pPr lvl="0" rtl="0">
              <a:spcBef>
                <a:spcPts val="0"/>
              </a:spcBef>
              <a:buNone/>
            </a:pPr>
            <a:endParaRPr sz="2200">
              <a:solidFill>
                <a:srgbClr val="999999"/>
              </a:solidFill>
              <a:latin typeface="PT Sans Narrow"/>
              <a:ea typeface="PT Sans Narrow"/>
              <a:cs typeface="PT Sans Narrow"/>
              <a:sym typeface="PT Sans Narrow"/>
            </a:endParaRPr>
          </a:p>
          <a:p>
            <a:pPr marL="457200" lvl="0" indent="-368300" rtl="0">
              <a:spcBef>
                <a:spcPts val="0"/>
              </a:spcBef>
              <a:buClr>
                <a:srgbClr val="999999"/>
              </a:buClr>
              <a:buSzPct val="100000"/>
              <a:buFont typeface="PT Sans Narrow"/>
              <a:buChar char="❏"/>
            </a:pPr>
            <a:r>
              <a:rPr lang="en" sz="2200">
                <a:solidFill>
                  <a:srgbClr val="999999"/>
                </a:solidFill>
                <a:latin typeface="PT Sans Narrow"/>
                <a:ea typeface="PT Sans Narrow"/>
                <a:cs typeface="PT Sans Narrow"/>
                <a:sym typeface="PT Sans Narrow"/>
              </a:rPr>
              <a:t>Pharmacotherapy </a:t>
            </a:r>
          </a:p>
          <a:p>
            <a:pPr lvl="0" rtl="0">
              <a:spcBef>
                <a:spcPts val="0"/>
              </a:spcBef>
              <a:buNone/>
            </a:pPr>
            <a:endParaRPr sz="2200">
              <a:solidFill>
                <a:srgbClr val="999999"/>
              </a:solidFill>
              <a:latin typeface="PT Sans Narrow"/>
              <a:ea typeface="PT Sans Narrow"/>
              <a:cs typeface="PT Sans Narrow"/>
              <a:sym typeface="PT Sans Narrow"/>
            </a:endParaRPr>
          </a:p>
          <a:p>
            <a:pPr marL="457200" lvl="0" indent="-368300" rtl="0">
              <a:spcBef>
                <a:spcPts val="0"/>
              </a:spcBef>
              <a:buClr>
                <a:srgbClr val="999999"/>
              </a:buClr>
              <a:buSzPct val="100000"/>
              <a:buFont typeface="PT Sans Narrow"/>
              <a:buChar char="❏"/>
            </a:pPr>
            <a:r>
              <a:rPr lang="en" sz="2200">
                <a:solidFill>
                  <a:srgbClr val="999999"/>
                </a:solidFill>
                <a:latin typeface="PT Sans Narrow"/>
                <a:ea typeface="PT Sans Narrow"/>
                <a:cs typeface="PT Sans Narrow"/>
                <a:sym typeface="PT Sans Narrow"/>
              </a:rPr>
              <a:t>Surgical Procedures</a:t>
            </a:r>
          </a:p>
          <a:p>
            <a:pPr lvl="0" rtl="0">
              <a:spcBef>
                <a:spcPts val="0"/>
              </a:spcBef>
              <a:buNone/>
            </a:pPr>
            <a:endParaRPr sz="2000">
              <a:solidFill>
                <a:srgbClr val="999999"/>
              </a:solidFill>
              <a:latin typeface="PT Sans Narrow"/>
              <a:ea typeface="PT Sans Narrow"/>
              <a:cs typeface="PT Sans Narrow"/>
              <a:sym typeface="PT Sans Narrow"/>
            </a:endParaRPr>
          </a:p>
          <a:p>
            <a:pPr lvl="0" rtl="0">
              <a:spcBef>
                <a:spcPts val="0"/>
              </a:spcBef>
              <a:buNone/>
            </a:pPr>
            <a:endParaRPr sz="2000">
              <a:solidFill>
                <a:srgbClr val="999999"/>
              </a:solidFill>
              <a:latin typeface="PT Sans Narrow"/>
              <a:ea typeface="PT Sans Narrow"/>
              <a:cs typeface="PT Sans Narrow"/>
              <a:sym typeface="PT Sans Narrow"/>
            </a:endParaRPr>
          </a:p>
          <a:p>
            <a:pPr lvl="0" rtl="0">
              <a:spcBef>
                <a:spcPts val="0"/>
              </a:spcBef>
              <a:buNone/>
            </a:pPr>
            <a:endParaRPr sz="2400">
              <a:solidFill>
                <a:srgbClr val="999999"/>
              </a:solidFill>
              <a:latin typeface="PT Sans Narrow"/>
              <a:ea typeface="PT Sans Narrow"/>
              <a:cs typeface="PT Sans Narrow"/>
              <a:sym typeface="PT Sans Narrow"/>
            </a:endParaRPr>
          </a:p>
          <a:p>
            <a:pPr lvl="0" rtl="0">
              <a:spcBef>
                <a:spcPts val="0"/>
              </a:spcBef>
              <a:buNone/>
            </a:pPr>
            <a:endParaRPr sz="2400">
              <a:solidFill>
                <a:srgbClr val="999999"/>
              </a:solidFill>
              <a:latin typeface="PT Sans Narrow"/>
              <a:ea typeface="PT Sans Narrow"/>
              <a:cs typeface="PT Sans Narrow"/>
              <a:sym typeface="PT Sans Narrow"/>
            </a:endParaRPr>
          </a:p>
          <a:p>
            <a:pPr lvl="0" rt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Diet </a:t>
            </a:r>
            <a:r>
              <a:rPr lang="en" baseline="30000"/>
              <a:t>10,11,12</a:t>
            </a:r>
          </a:p>
        </p:txBody>
      </p:sp>
      <p:sp>
        <p:nvSpPr>
          <p:cNvPr id="246" name="Shape 246"/>
          <p:cNvSpPr txBox="1">
            <a:spLocks noGrp="1"/>
          </p:cNvSpPr>
          <p:nvPr>
            <p:ph type="body" idx="1"/>
          </p:nvPr>
        </p:nvSpPr>
        <p:spPr>
          <a:xfrm>
            <a:off x="311700" y="1072050"/>
            <a:ext cx="8520600" cy="3497100"/>
          </a:xfrm>
          <a:prstGeom prst="rect">
            <a:avLst/>
          </a:prstGeom>
        </p:spPr>
        <p:txBody>
          <a:bodyPr lIns="91425" tIns="91425" rIns="91425" bIns="91425" anchor="t" anchorCtr="0">
            <a:noAutofit/>
          </a:bodyPr>
          <a:lstStyle/>
          <a:p>
            <a:pPr lvl="0" algn="ctr" rtl="0">
              <a:spcBef>
                <a:spcPts val="0"/>
              </a:spcBef>
              <a:buNone/>
            </a:pPr>
            <a:r>
              <a:rPr lang="en" b="1">
                <a:solidFill>
                  <a:srgbClr val="FF0000"/>
                </a:solidFill>
                <a:highlight>
                  <a:srgbClr val="FFFFFF"/>
                </a:highlight>
              </a:rPr>
              <a:t>Diets are subjective to each individual</a:t>
            </a:r>
          </a:p>
          <a:p>
            <a:pPr marL="457200" lvl="0" indent="-304800" rtl="0">
              <a:spcBef>
                <a:spcPts val="0"/>
              </a:spcBef>
              <a:buClr>
                <a:srgbClr val="222222"/>
              </a:buClr>
              <a:buSzPct val="85714"/>
              <a:buAutoNum type="arabicPeriod"/>
            </a:pPr>
            <a:r>
              <a:rPr lang="en" sz="1400" b="1">
                <a:solidFill>
                  <a:srgbClr val="222222"/>
                </a:solidFill>
                <a:highlight>
                  <a:srgbClr val="FFFFFF"/>
                </a:highlight>
              </a:rPr>
              <a:t>Low Carb Diet   </a:t>
            </a:r>
            <a:r>
              <a:rPr lang="en" sz="1200">
                <a:solidFill>
                  <a:srgbClr val="222222"/>
                </a:solidFill>
                <a:highlight>
                  <a:srgbClr val="FFFFFF"/>
                </a:highlight>
              </a:rPr>
              <a:t>                                2.    </a:t>
            </a:r>
            <a:r>
              <a:rPr lang="en" sz="1400">
                <a:solidFill>
                  <a:srgbClr val="222222"/>
                </a:solidFill>
                <a:highlight>
                  <a:srgbClr val="FFFFFF"/>
                </a:highlight>
              </a:rPr>
              <a:t>  </a:t>
            </a:r>
            <a:r>
              <a:rPr lang="en" sz="1400" b="1">
                <a:solidFill>
                  <a:srgbClr val="222222"/>
                </a:solidFill>
                <a:highlight>
                  <a:srgbClr val="FFFFFF"/>
                </a:highlight>
              </a:rPr>
              <a:t>High Protein Diet</a:t>
            </a:r>
            <a:r>
              <a:rPr lang="en" sz="1400">
                <a:solidFill>
                  <a:srgbClr val="222222"/>
                </a:solidFill>
                <a:highlight>
                  <a:srgbClr val="FFFFFF"/>
                </a:highlight>
              </a:rPr>
              <a:t>     </a:t>
            </a:r>
            <a:r>
              <a:rPr lang="en" sz="1200">
                <a:solidFill>
                  <a:srgbClr val="222222"/>
                </a:solidFill>
                <a:highlight>
                  <a:srgbClr val="FFFFFF"/>
                </a:highlight>
              </a:rPr>
              <a:t>                      </a:t>
            </a:r>
            <a:r>
              <a:rPr lang="en" sz="1400">
                <a:solidFill>
                  <a:srgbClr val="222222"/>
                </a:solidFill>
                <a:highlight>
                  <a:srgbClr val="FFFFFF"/>
                </a:highlight>
              </a:rPr>
              <a:t> 3. </a:t>
            </a:r>
            <a:r>
              <a:rPr lang="en" sz="1400" b="1">
                <a:solidFill>
                  <a:srgbClr val="222222"/>
                </a:solidFill>
                <a:highlight>
                  <a:srgbClr val="FFFFFF"/>
                </a:highlight>
              </a:rPr>
              <a:t>Low Fat Diet </a:t>
            </a:r>
          </a:p>
          <a:p>
            <a:pPr lvl="0">
              <a:spcBef>
                <a:spcPts val="0"/>
              </a:spcBef>
              <a:buNone/>
            </a:pPr>
            <a:r>
              <a:rPr lang="en" sz="800">
                <a:solidFill>
                  <a:srgbClr val="222222"/>
                </a:solidFill>
                <a:highlight>
                  <a:srgbClr val="FFFFFF"/>
                </a:highlight>
              </a:rPr>
              <a:t>				</a:t>
            </a:r>
          </a:p>
          <a:p>
            <a:pPr lvl="0">
              <a:spcBef>
                <a:spcPts val="0"/>
              </a:spcBef>
              <a:buNone/>
            </a:pPr>
            <a:endParaRPr sz="800">
              <a:solidFill>
                <a:srgbClr val="222222"/>
              </a:solidFill>
              <a:highlight>
                <a:srgbClr val="FFFFFF"/>
              </a:highlight>
            </a:endParaRPr>
          </a:p>
          <a:p>
            <a:pPr lvl="0">
              <a:spcBef>
                <a:spcPts val="0"/>
              </a:spcBef>
              <a:buNone/>
            </a:pPr>
            <a:endParaRPr sz="800">
              <a:solidFill>
                <a:srgbClr val="222222"/>
              </a:solidFill>
              <a:highlight>
                <a:srgbClr val="FFFFFF"/>
              </a:highlight>
            </a:endParaRPr>
          </a:p>
          <a:p>
            <a:pPr lvl="0">
              <a:spcBef>
                <a:spcPts val="0"/>
              </a:spcBef>
              <a:buNone/>
            </a:pPr>
            <a:endParaRPr sz="800">
              <a:solidFill>
                <a:srgbClr val="222222"/>
              </a:solidFill>
              <a:highlight>
                <a:srgbClr val="FFFFFF"/>
              </a:highlight>
            </a:endParaRPr>
          </a:p>
          <a:p>
            <a:pPr lvl="0">
              <a:spcBef>
                <a:spcPts val="0"/>
              </a:spcBef>
              <a:buNone/>
            </a:pPr>
            <a:endParaRPr sz="800">
              <a:solidFill>
                <a:srgbClr val="222222"/>
              </a:solidFill>
              <a:highlight>
                <a:srgbClr val="FFFFFF"/>
              </a:highlight>
            </a:endParaRPr>
          </a:p>
          <a:p>
            <a:pPr lvl="0">
              <a:spcBef>
                <a:spcPts val="0"/>
              </a:spcBef>
              <a:buNone/>
            </a:pPr>
            <a:endParaRPr sz="600">
              <a:solidFill>
                <a:srgbClr val="222222"/>
              </a:solidFill>
              <a:highlight>
                <a:srgbClr val="FFFFFF"/>
              </a:highlight>
            </a:endParaRPr>
          </a:p>
          <a:p>
            <a:pPr lvl="0">
              <a:spcBef>
                <a:spcPts val="0"/>
              </a:spcBef>
              <a:buNone/>
            </a:pPr>
            <a:r>
              <a:rPr lang="en" sz="600" u="sng">
                <a:solidFill>
                  <a:schemeClr val="hlink"/>
                </a:solidFill>
                <a:hlinkClick r:id="rId3"/>
              </a:rPr>
              <a:t>https://gymjunkies.com/wp-content/uploads/2015/04/low-carb-diet-plan.jpg</a:t>
            </a:r>
            <a:r>
              <a:rPr lang="en" sz="600">
                <a:solidFill>
                  <a:srgbClr val="222222"/>
                </a:solidFill>
              </a:rPr>
              <a:t>     </a:t>
            </a:r>
            <a:r>
              <a:rPr lang="en" sz="600" u="sng">
                <a:solidFill>
                  <a:schemeClr val="hlink"/>
                </a:solidFill>
                <a:hlinkClick r:id="rId3"/>
              </a:rPr>
              <a:t>https://gymjunkies.com/wp-content/uploads/2015/04/low-carb-diet-plan.jpg</a:t>
            </a:r>
            <a:r>
              <a:rPr lang="en" sz="600">
                <a:solidFill>
                  <a:srgbClr val="222222"/>
                </a:solidFill>
              </a:rPr>
              <a:t>     </a:t>
            </a:r>
            <a:r>
              <a:rPr lang="en" sz="600" u="sng">
                <a:solidFill>
                  <a:schemeClr val="hlink"/>
                </a:solidFill>
                <a:hlinkClick r:id="rId4"/>
              </a:rPr>
              <a:t>http://arogyamasthu.com/wp-content/uploads/2015/05/low-fat-foods.jpg</a:t>
            </a:r>
            <a:r>
              <a:rPr lang="en" sz="600">
                <a:solidFill>
                  <a:srgbClr val="222222"/>
                </a:solidFill>
              </a:rPr>
              <a:t> </a:t>
            </a:r>
          </a:p>
          <a:p>
            <a:pPr lvl="0" rtl="0">
              <a:spcBef>
                <a:spcPts val="0"/>
              </a:spcBef>
              <a:buNone/>
            </a:pPr>
            <a:endParaRPr sz="800">
              <a:solidFill>
                <a:srgbClr val="222222"/>
              </a:solidFill>
              <a:highlight>
                <a:srgbClr val="FFFFFF"/>
              </a:highlight>
            </a:endParaRPr>
          </a:p>
        </p:txBody>
      </p:sp>
      <p:pic>
        <p:nvPicPr>
          <p:cNvPr id="247" name="Shape 247"/>
          <p:cNvPicPr preferRelativeResize="0"/>
          <p:nvPr/>
        </p:nvPicPr>
        <p:blipFill>
          <a:blip r:embed="rId5">
            <a:alphaModFix/>
          </a:blip>
          <a:stretch>
            <a:fillRect/>
          </a:stretch>
        </p:blipFill>
        <p:spPr>
          <a:xfrm>
            <a:off x="3259674" y="2455537"/>
            <a:ext cx="2365950" cy="1656164"/>
          </a:xfrm>
          <a:prstGeom prst="rect">
            <a:avLst/>
          </a:prstGeom>
          <a:noFill/>
          <a:ln>
            <a:noFill/>
          </a:ln>
        </p:spPr>
      </p:pic>
      <p:pic>
        <p:nvPicPr>
          <p:cNvPr id="248" name="Shape 248"/>
          <p:cNvPicPr preferRelativeResize="0"/>
          <p:nvPr/>
        </p:nvPicPr>
        <p:blipFill>
          <a:blip r:embed="rId6">
            <a:alphaModFix/>
          </a:blip>
          <a:stretch>
            <a:fillRect/>
          </a:stretch>
        </p:blipFill>
        <p:spPr>
          <a:xfrm>
            <a:off x="473574" y="2351550"/>
            <a:ext cx="2283225" cy="1522899"/>
          </a:xfrm>
          <a:prstGeom prst="rect">
            <a:avLst/>
          </a:prstGeom>
          <a:noFill/>
          <a:ln>
            <a:noFill/>
          </a:ln>
        </p:spPr>
      </p:pic>
      <p:pic>
        <p:nvPicPr>
          <p:cNvPr id="249" name="Shape 249"/>
          <p:cNvPicPr preferRelativeResize="0"/>
          <p:nvPr/>
        </p:nvPicPr>
        <p:blipFill>
          <a:blip r:embed="rId7">
            <a:alphaModFix/>
          </a:blip>
          <a:stretch>
            <a:fillRect/>
          </a:stretch>
        </p:blipFill>
        <p:spPr>
          <a:xfrm>
            <a:off x="5913000" y="2296350"/>
            <a:ext cx="2809875" cy="1578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dirty="0"/>
              <a:t>Weight Loss Programs </a:t>
            </a:r>
            <a:r>
              <a:rPr lang="en" baseline="30000" dirty="0"/>
              <a:t>13</a:t>
            </a:r>
          </a:p>
        </p:txBody>
      </p:sp>
      <p:sp>
        <p:nvSpPr>
          <p:cNvPr id="255" name="Shape 25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lgn="ctr" rtl="0">
              <a:spcBef>
                <a:spcPts val="0"/>
              </a:spcBef>
              <a:buNone/>
            </a:pPr>
            <a:r>
              <a:rPr lang="en" b="1" dirty="0">
                <a:solidFill>
                  <a:srgbClr val="CC0000"/>
                </a:solidFill>
              </a:rPr>
              <a:t>There are many weight loss programs available and each of these weight loss programs can have a different impact on various individuals</a:t>
            </a:r>
            <a:r>
              <a:rPr lang="en" dirty="0"/>
              <a:t> </a:t>
            </a:r>
          </a:p>
          <a:p>
            <a:pPr marL="457200" lvl="0" indent="-228600" rtl="0">
              <a:spcBef>
                <a:spcPts val="0"/>
              </a:spcBef>
              <a:buAutoNum type="arabicPeriod"/>
            </a:pPr>
            <a:r>
              <a:rPr lang="en" sz="1400" dirty="0"/>
              <a:t>The Paleo Diet </a:t>
            </a:r>
          </a:p>
          <a:p>
            <a:pPr marL="457200" lvl="0" indent="-228600" rtl="0">
              <a:spcBef>
                <a:spcPts val="0"/>
              </a:spcBef>
              <a:buAutoNum type="arabicPeriod"/>
            </a:pPr>
            <a:r>
              <a:rPr lang="en" sz="1400" dirty="0"/>
              <a:t>The Vegan Diet </a:t>
            </a:r>
          </a:p>
          <a:p>
            <a:pPr marL="457200" lvl="0" indent="-228600" rtl="0">
              <a:spcBef>
                <a:spcPts val="0"/>
              </a:spcBef>
              <a:buAutoNum type="arabicPeriod"/>
            </a:pPr>
            <a:r>
              <a:rPr lang="en" sz="1400" dirty="0"/>
              <a:t>The Low Carb Diet </a:t>
            </a:r>
          </a:p>
          <a:p>
            <a:pPr marL="457200" lvl="0" indent="-228600" rtl="0">
              <a:spcBef>
                <a:spcPts val="0"/>
              </a:spcBef>
              <a:buAutoNum type="arabicPeriod"/>
            </a:pPr>
            <a:r>
              <a:rPr lang="en" sz="1400" dirty="0"/>
              <a:t>Ultra Low Fat Diet </a:t>
            </a:r>
          </a:p>
          <a:p>
            <a:pPr marL="457200" lvl="0" indent="-228600" rtl="0">
              <a:spcBef>
                <a:spcPts val="0"/>
              </a:spcBef>
              <a:buAutoNum type="arabicPeriod"/>
            </a:pPr>
            <a:r>
              <a:rPr lang="en" sz="1400" dirty="0"/>
              <a:t>The Zone Diet </a:t>
            </a:r>
          </a:p>
          <a:p>
            <a:pPr marL="457200" lvl="0" indent="-228600" rtl="0">
              <a:spcBef>
                <a:spcPts val="0"/>
              </a:spcBef>
              <a:buAutoNum type="arabicPeriod"/>
            </a:pPr>
            <a:r>
              <a:rPr lang="en" sz="1400" dirty="0"/>
              <a:t>Intermediate Fasting </a:t>
            </a:r>
          </a:p>
          <a:p>
            <a:pPr lvl="0">
              <a:spcBef>
                <a:spcPts val="0"/>
              </a:spcBef>
              <a:buNone/>
            </a:pPr>
            <a:r>
              <a:rPr lang="en" sz="800" dirty="0"/>
              <a:t>                                                                                               https://authoritynutrition.com/9-weight-loss-diets-reviewed/</a:t>
            </a:r>
          </a:p>
        </p:txBody>
      </p:sp>
      <p:pic>
        <p:nvPicPr>
          <p:cNvPr id="256" name="Shape 256"/>
          <p:cNvPicPr preferRelativeResize="0"/>
          <p:nvPr/>
        </p:nvPicPr>
        <p:blipFill>
          <a:blip r:embed="rId3">
            <a:alphaModFix/>
          </a:blip>
          <a:stretch>
            <a:fillRect/>
          </a:stretch>
        </p:blipFill>
        <p:spPr>
          <a:xfrm>
            <a:off x="7205975" y="2236125"/>
            <a:ext cx="1730149" cy="1485049"/>
          </a:xfrm>
          <a:prstGeom prst="rect">
            <a:avLst/>
          </a:prstGeom>
          <a:noFill/>
          <a:ln>
            <a:noFill/>
          </a:ln>
        </p:spPr>
      </p:pic>
      <p:pic>
        <p:nvPicPr>
          <p:cNvPr id="257" name="Shape 257"/>
          <p:cNvPicPr preferRelativeResize="0"/>
          <p:nvPr/>
        </p:nvPicPr>
        <p:blipFill>
          <a:blip r:embed="rId4">
            <a:alphaModFix/>
          </a:blip>
          <a:stretch>
            <a:fillRect/>
          </a:stretch>
        </p:blipFill>
        <p:spPr>
          <a:xfrm>
            <a:off x="5344475" y="2116975"/>
            <a:ext cx="1638153" cy="1153825"/>
          </a:xfrm>
          <a:prstGeom prst="rect">
            <a:avLst/>
          </a:prstGeom>
          <a:noFill/>
          <a:ln>
            <a:noFill/>
          </a:ln>
        </p:spPr>
      </p:pic>
      <p:pic>
        <p:nvPicPr>
          <p:cNvPr id="258" name="Shape 258"/>
          <p:cNvPicPr preferRelativeResize="0"/>
          <p:nvPr/>
        </p:nvPicPr>
        <p:blipFill>
          <a:blip r:embed="rId5">
            <a:alphaModFix/>
          </a:blip>
          <a:stretch>
            <a:fillRect/>
          </a:stretch>
        </p:blipFill>
        <p:spPr>
          <a:xfrm>
            <a:off x="5774899" y="3512649"/>
            <a:ext cx="1910799" cy="1276131"/>
          </a:xfrm>
          <a:prstGeom prst="rect">
            <a:avLst/>
          </a:prstGeom>
          <a:noFill/>
          <a:ln>
            <a:noFill/>
          </a:ln>
        </p:spPr>
      </p:pic>
      <p:pic>
        <p:nvPicPr>
          <p:cNvPr id="259" name="Shape 259"/>
          <p:cNvPicPr preferRelativeResize="0"/>
          <p:nvPr/>
        </p:nvPicPr>
        <p:blipFill>
          <a:blip r:embed="rId6">
            <a:alphaModFix/>
          </a:blip>
          <a:stretch>
            <a:fillRect/>
          </a:stretch>
        </p:blipFill>
        <p:spPr>
          <a:xfrm>
            <a:off x="3490725" y="3152971"/>
            <a:ext cx="1910793" cy="1153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Physical Activity </a:t>
            </a:r>
            <a:r>
              <a:rPr lang="en" baseline="30000"/>
              <a:t>14,15,16,17</a:t>
            </a:r>
          </a:p>
        </p:txBody>
      </p:sp>
      <p:sp>
        <p:nvSpPr>
          <p:cNvPr id="265" name="Shape 265"/>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lgn="ctr" rtl="0">
              <a:spcBef>
                <a:spcPts val="0"/>
              </a:spcBef>
              <a:buNone/>
            </a:pPr>
            <a:r>
              <a:rPr lang="en" sz="1200" b="1" dirty="0">
                <a:solidFill>
                  <a:srgbClr val="FF0000"/>
                </a:solidFill>
              </a:rPr>
              <a:t>The effect of physical activity on weight loss differs from person to person</a:t>
            </a:r>
          </a:p>
          <a:p>
            <a:pPr lvl="0" algn="ctr" rtl="0">
              <a:spcBef>
                <a:spcPts val="0"/>
              </a:spcBef>
              <a:buNone/>
            </a:pPr>
            <a:endParaRPr sz="1200" b="1" dirty="0">
              <a:solidFill>
                <a:srgbClr val="FF0000"/>
              </a:solidFill>
              <a:highlight>
                <a:srgbClr val="FFFFFF"/>
              </a:highlight>
            </a:endParaRPr>
          </a:p>
          <a:p>
            <a:pPr marL="514350" lvl="0" indent="-285750" rtl="0">
              <a:lnSpc>
                <a:spcPct val="100000"/>
              </a:lnSpc>
              <a:spcBef>
                <a:spcPts val="0"/>
              </a:spcBef>
              <a:buClr>
                <a:srgbClr val="222222"/>
              </a:buClr>
              <a:buFont typeface="Arial"/>
              <a:buChar char="•"/>
            </a:pPr>
            <a:r>
              <a:rPr lang="en" dirty="0">
                <a:solidFill>
                  <a:srgbClr val="222222"/>
                </a:solidFill>
                <a:highlight>
                  <a:srgbClr val="FFFFFF"/>
                </a:highlight>
              </a:rPr>
              <a:t>Walking </a:t>
            </a:r>
          </a:p>
          <a:p>
            <a:pPr marL="514350" lvl="0" indent="-285750" rtl="0">
              <a:lnSpc>
                <a:spcPct val="100000"/>
              </a:lnSpc>
              <a:spcBef>
                <a:spcPts val="0"/>
              </a:spcBef>
              <a:buClr>
                <a:srgbClr val="222222"/>
              </a:buClr>
              <a:buFont typeface="Arial"/>
              <a:buChar char="•"/>
            </a:pPr>
            <a:r>
              <a:rPr lang="en" dirty="0">
                <a:solidFill>
                  <a:srgbClr val="222222"/>
                </a:solidFill>
                <a:highlight>
                  <a:srgbClr val="FFFFFF"/>
                </a:highlight>
              </a:rPr>
              <a:t>Running</a:t>
            </a:r>
          </a:p>
          <a:p>
            <a:pPr marL="514350" lvl="0" indent="-285750" rtl="0">
              <a:lnSpc>
                <a:spcPct val="100000"/>
              </a:lnSpc>
              <a:spcBef>
                <a:spcPts val="0"/>
              </a:spcBef>
              <a:buClr>
                <a:srgbClr val="222222"/>
              </a:buClr>
              <a:buFont typeface="Arial"/>
              <a:buChar char="•"/>
            </a:pPr>
            <a:r>
              <a:rPr lang="en" dirty="0">
                <a:solidFill>
                  <a:srgbClr val="222222"/>
                </a:solidFill>
                <a:highlight>
                  <a:srgbClr val="FFFFFF"/>
                </a:highlight>
              </a:rPr>
              <a:t>Biking </a:t>
            </a:r>
          </a:p>
          <a:p>
            <a:pPr marL="514350" lvl="0" indent="-285750" rtl="0">
              <a:lnSpc>
                <a:spcPct val="100000"/>
              </a:lnSpc>
              <a:spcBef>
                <a:spcPts val="0"/>
              </a:spcBef>
              <a:buClr>
                <a:srgbClr val="222222"/>
              </a:buClr>
              <a:buFont typeface="Arial"/>
              <a:buChar char="•"/>
            </a:pPr>
            <a:r>
              <a:rPr lang="en" dirty="0">
                <a:solidFill>
                  <a:srgbClr val="222222"/>
                </a:solidFill>
                <a:highlight>
                  <a:srgbClr val="FFFFFF"/>
                </a:highlight>
              </a:rPr>
              <a:t>Swimming</a:t>
            </a:r>
            <a:r>
              <a:rPr lang="en" sz="2400" b="1" dirty="0">
                <a:solidFill>
                  <a:srgbClr val="222222"/>
                </a:solidFill>
                <a:highlight>
                  <a:srgbClr val="FFFFFF"/>
                </a:highlight>
              </a:rPr>
              <a:t> </a:t>
            </a:r>
          </a:p>
          <a:p>
            <a:pPr marL="1828800" lvl="0" indent="457200" rtl="0">
              <a:spcBef>
                <a:spcPts val="0"/>
              </a:spcBef>
              <a:buNone/>
            </a:pPr>
            <a:r>
              <a:rPr lang="en" sz="600" b="1" dirty="0">
                <a:solidFill>
                  <a:srgbClr val="222222"/>
                </a:solidFill>
                <a:highlight>
                  <a:srgbClr val="FFFFFF"/>
                </a:highlight>
              </a:rPr>
              <a:t>         </a:t>
            </a:r>
          </a:p>
          <a:p>
            <a:pPr marL="1828800" lvl="0" indent="457200" rtl="0">
              <a:spcBef>
                <a:spcPts val="0"/>
              </a:spcBef>
              <a:buNone/>
            </a:pPr>
            <a:endParaRPr sz="600" b="1" dirty="0">
              <a:solidFill>
                <a:srgbClr val="222222"/>
              </a:solidFill>
              <a:highlight>
                <a:srgbClr val="FFFFFF"/>
              </a:highlight>
            </a:endParaRPr>
          </a:p>
          <a:p>
            <a:pPr marL="1828800" lvl="0" indent="457200" rtl="0">
              <a:spcBef>
                <a:spcPts val="0"/>
              </a:spcBef>
              <a:buNone/>
            </a:pPr>
            <a:r>
              <a:rPr lang="en" sz="600" b="1" dirty="0">
                <a:solidFill>
                  <a:srgbClr val="222222"/>
                </a:solidFill>
                <a:highlight>
                  <a:srgbClr val="FFFFFF"/>
                </a:highlight>
              </a:rPr>
              <a:t>                  </a:t>
            </a:r>
            <a:r>
              <a:rPr lang="en" sz="600" b="1" u="sng" dirty="0">
                <a:solidFill>
                  <a:schemeClr val="hlink"/>
                </a:solidFill>
                <a:highlight>
                  <a:srgbClr val="FFFFFF"/>
                </a:highlight>
                <a:hlinkClick r:id="rId3"/>
              </a:rPr>
              <a:t>https://15lqly1asnyxgrm42brusqb1j-wpengine.netdna-ssl.com/wp-content/uploads/2014/12/walk-bike-swim.jpg</a:t>
            </a:r>
          </a:p>
          <a:p>
            <a:pPr marL="1828800" lvl="0" indent="457200" rtl="0">
              <a:spcBef>
                <a:spcPts val="0"/>
              </a:spcBef>
              <a:buNone/>
            </a:pPr>
            <a:endParaRPr sz="600" b="1" dirty="0">
              <a:solidFill>
                <a:srgbClr val="222222"/>
              </a:solidFill>
              <a:highlight>
                <a:srgbClr val="FFFFFF"/>
              </a:highlight>
            </a:endParaRPr>
          </a:p>
          <a:p>
            <a:pPr lvl="0" rtl="0">
              <a:spcBef>
                <a:spcPts val="0"/>
              </a:spcBef>
              <a:buNone/>
            </a:pPr>
            <a:endParaRPr sz="1200" dirty="0">
              <a:solidFill>
                <a:srgbClr val="222222"/>
              </a:solidFill>
              <a:highlight>
                <a:srgbClr val="FFFFFF"/>
              </a:highlight>
            </a:endParaRPr>
          </a:p>
          <a:p>
            <a:pPr lvl="0">
              <a:spcBef>
                <a:spcPts val="0"/>
              </a:spcBef>
              <a:buNone/>
            </a:pPr>
            <a:endParaRPr sz="1200" dirty="0">
              <a:solidFill>
                <a:srgbClr val="222222"/>
              </a:solidFill>
              <a:highlight>
                <a:srgbClr val="FFFFFF"/>
              </a:highlight>
            </a:endParaRPr>
          </a:p>
        </p:txBody>
      </p:sp>
      <p:pic>
        <p:nvPicPr>
          <p:cNvPr id="266" name="Shape 266"/>
          <p:cNvPicPr preferRelativeResize="0"/>
          <p:nvPr/>
        </p:nvPicPr>
        <p:blipFill>
          <a:blip r:embed="rId4">
            <a:alphaModFix/>
          </a:blip>
          <a:stretch>
            <a:fillRect/>
          </a:stretch>
        </p:blipFill>
        <p:spPr>
          <a:xfrm>
            <a:off x="3103400" y="1804000"/>
            <a:ext cx="3993600" cy="2076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Cognitive Behaviour Therapy </a:t>
            </a:r>
            <a:r>
              <a:rPr lang="en" baseline="30000"/>
              <a:t>18,19</a:t>
            </a:r>
          </a:p>
        </p:txBody>
      </p:sp>
      <p:pic>
        <p:nvPicPr>
          <p:cNvPr id="272" name="Shape 272"/>
          <p:cNvPicPr preferRelativeResize="0"/>
          <p:nvPr/>
        </p:nvPicPr>
        <p:blipFill>
          <a:blip r:embed="rId3">
            <a:alphaModFix/>
          </a:blip>
          <a:stretch>
            <a:fillRect/>
          </a:stretch>
        </p:blipFill>
        <p:spPr>
          <a:xfrm>
            <a:off x="-467150" y="1266324"/>
            <a:ext cx="6920951" cy="2864925"/>
          </a:xfrm>
          <a:prstGeom prst="rect">
            <a:avLst/>
          </a:prstGeom>
          <a:noFill/>
          <a:ln>
            <a:noFill/>
          </a:ln>
        </p:spPr>
      </p:pic>
      <p:pic>
        <p:nvPicPr>
          <p:cNvPr id="273" name="Shape 273"/>
          <p:cNvPicPr preferRelativeResize="0"/>
          <p:nvPr/>
        </p:nvPicPr>
        <p:blipFill>
          <a:blip r:embed="rId4">
            <a:alphaModFix/>
          </a:blip>
          <a:stretch>
            <a:fillRect/>
          </a:stretch>
        </p:blipFill>
        <p:spPr>
          <a:xfrm>
            <a:off x="5395425" y="1397112"/>
            <a:ext cx="3436875" cy="3041125"/>
          </a:xfrm>
          <a:prstGeom prst="rect">
            <a:avLst/>
          </a:prstGeom>
          <a:noFill/>
          <a:ln>
            <a:noFill/>
          </a:ln>
        </p:spPr>
      </p:pic>
      <p:sp>
        <p:nvSpPr>
          <p:cNvPr id="274" name="Shape 274"/>
          <p:cNvSpPr txBox="1"/>
          <p:nvPr/>
        </p:nvSpPr>
        <p:spPr>
          <a:xfrm>
            <a:off x="4999687" y="4500650"/>
            <a:ext cx="4643400" cy="444900"/>
          </a:xfrm>
          <a:prstGeom prst="rect">
            <a:avLst/>
          </a:prstGeom>
          <a:noFill/>
          <a:ln>
            <a:noFill/>
          </a:ln>
        </p:spPr>
        <p:txBody>
          <a:bodyPr lIns="91425" tIns="91425" rIns="91425" bIns="91425" anchor="ctr" anchorCtr="0">
            <a:noAutofit/>
          </a:bodyPr>
          <a:lstStyle/>
          <a:p>
            <a:pPr lvl="0" rtl="0">
              <a:spcBef>
                <a:spcPts val="0"/>
              </a:spcBef>
              <a:buNone/>
            </a:pPr>
            <a:r>
              <a:rPr lang="en" sz="600">
                <a:latin typeface="Open Sans"/>
                <a:ea typeface="Open Sans"/>
                <a:cs typeface="Open Sans"/>
                <a:sym typeface="Open Sans"/>
              </a:rPr>
              <a:t>http://anxietynetwork.com/content/cognitive-behavioral-therapy-social-anxiety-makes-physical-changes-brain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Pharmacotherapy </a:t>
            </a:r>
            <a:r>
              <a:rPr lang="en" baseline="30000"/>
              <a:t>19</a:t>
            </a:r>
          </a:p>
        </p:txBody>
      </p:sp>
      <p:sp>
        <p:nvSpPr>
          <p:cNvPr id="280" name="Shape 280"/>
          <p:cNvSpPr txBox="1">
            <a:spLocks noGrp="1"/>
          </p:cNvSpPr>
          <p:nvPr>
            <p:ph type="body" idx="1"/>
          </p:nvPr>
        </p:nvSpPr>
        <p:spPr>
          <a:xfrm>
            <a:off x="311700" y="1266325"/>
            <a:ext cx="4178700" cy="3302700"/>
          </a:xfrm>
          <a:prstGeom prst="rect">
            <a:avLst/>
          </a:prstGeom>
        </p:spPr>
        <p:txBody>
          <a:bodyPr lIns="91425" tIns="91425" rIns="91425" bIns="91425" anchor="t" anchorCtr="0">
            <a:noAutofit/>
          </a:bodyPr>
          <a:lstStyle/>
          <a:p>
            <a:pPr marL="457200" lvl="0" indent="-304800" rtl="0">
              <a:spcBef>
                <a:spcPts val="0"/>
              </a:spcBef>
              <a:buSzPct val="100000"/>
              <a:buChar char="●"/>
            </a:pPr>
            <a:r>
              <a:rPr lang="en" sz="1200"/>
              <a:t>Use </a:t>
            </a:r>
          </a:p>
          <a:p>
            <a:pPr marL="914400" lvl="1" indent="-304800" rtl="0">
              <a:spcBef>
                <a:spcPts val="0"/>
              </a:spcBef>
              <a:buSzPct val="100000"/>
              <a:buChar char="○"/>
            </a:pPr>
            <a:r>
              <a:rPr lang="en" sz="1200"/>
              <a:t>If one is not successful at losing 10%  of body weight after 6 months using lifestyle changes </a:t>
            </a:r>
          </a:p>
          <a:p>
            <a:pPr marL="457200" lvl="0" indent="-304800" rtl="0">
              <a:spcBef>
                <a:spcPts val="0"/>
              </a:spcBef>
              <a:buSzPct val="100000"/>
              <a:buChar char="●"/>
            </a:pPr>
            <a:r>
              <a:rPr lang="en" sz="1200"/>
              <a:t>Eligibility </a:t>
            </a:r>
          </a:p>
          <a:p>
            <a:pPr marL="914400" lvl="1" indent="-304800" rtl="0">
              <a:spcBef>
                <a:spcPts val="0"/>
              </a:spcBef>
              <a:buSzPct val="100000"/>
              <a:buChar char="○"/>
            </a:pPr>
            <a:r>
              <a:rPr lang="en" sz="1200"/>
              <a:t>BMI &gt;&gt; 30 </a:t>
            </a:r>
          </a:p>
          <a:p>
            <a:pPr marL="914400" lvl="1" indent="-304800" rtl="0">
              <a:spcBef>
                <a:spcPts val="0"/>
              </a:spcBef>
              <a:buSzPct val="100000"/>
              <a:buChar char="○"/>
            </a:pPr>
            <a:r>
              <a:rPr lang="en" sz="1200"/>
              <a:t>BMI &gt;&gt; 27 with life-threatening diseases</a:t>
            </a:r>
          </a:p>
          <a:p>
            <a:pPr marL="457200" lvl="0" indent="-304800" rtl="0">
              <a:spcBef>
                <a:spcPts val="0"/>
              </a:spcBef>
              <a:buSzPct val="100000"/>
              <a:buChar char="●"/>
            </a:pPr>
            <a:r>
              <a:rPr lang="en" sz="1200"/>
              <a:t>Most effective </a:t>
            </a:r>
          </a:p>
          <a:p>
            <a:pPr marL="914400" lvl="1" indent="-304800" rtl="0">
              <a:spcBef>
                <a:spcPts val="0"/>
              </a:spcBef>
              <a:buSzPct val="100000"/>
              <a:buChar char="○"/>
            </a:pPr>
            <a:r>
              <a:rPr lang="en" sz="1200"/>
              <a:t>In conjunction with lifestyle modifications including dietary changes, physical activity and behavioural changes  </a:t>
            </a:r>
          </a:p>
          <a:p>
            <a:pPr marL="457200" lvl="0" indent="0" rtl="0">
              <a:spcBef>
                <a:spcPts val="0"/>
              </a:spcBef>
              <a:buNone/>
            </a:pPr>
            <a:endParaRPr sz="1200"/>
          </a:p>
          <a:p>
            <a:pPr marL="0" lvl="0" indent="0" rtl="0">
              <a:spcBef>
                <a:spcPts val="0"/>
              </a:spcBef>
              <a:buNone/>
            </a:pPr>
            <a:endParaRPr sz="1200"/>
          </a:p>
          <a:p>
            <a:pPr lvl="0" rtl="0">
              <a:spcBef>
                <a:spcPts val="0"/>
              </a:spcBef>
              <a:buNone/>
            </a:pPr>
            <a:endParaRPr sz="1200"/>
          </a:p>
        </p:txBody>
      </p:sp>
      <p:pic>
        <p:nvPicPr>
          <p:cNvPr id="281" name="Shape 281"/>
          <p:cNvPicPr preferRelativeResize="0"/>
          <p:nvPr/>
        </p:nvPicPr>
        <p:blipFill>
          <a:blip r:embed="rId3">
            <a:alphaModFix/>
          </a:blip>
          <a:stretch>
            <a:fillRect/>
          </a:stretch>
        </p:blipFill>
        <p:spPr>
          <a:xfrm>
            <a:off x="5068048" y="1090925"/>
            <a:ext cx="3249676" cy="3302699"/>
          </a:xfrm>
          <a:prstGeom prst="rect">
            <a:avLst/>
          </a:prstGeom>
          <a:noFill/>
          <a:ln>
            <a:noFill/>
          </a:ln>
        </p:spPr>
      </p:pic>
      <p:sp>
        <p:nvSpPr>
          <p:cNvPr id="282" name="Shape 282"/>
          <p:cNvSpPr txBox="1"/>
          <p:nvPr/>
        </p:nvSpPr>
        <p:spPr>
          <a:xfrm>
            <a:off x="5013175" y="4452275"/>
            <a:ext cx="3359400" cy="444900"/>
          </a:xfrm>
          <a:prstGeom prst="rect">
            <a:avLst/>
          </a:prstGeom>
          <a:noFill/>
          <a:ln>
            <a:noFill/>
          </a:ln>
        </p:spPr>
        <p:txBody>
          <a:bodyPr lIns="91425" tIns="91425" rIns="91425" bIns="91425" anchor="ctr" anchorCtr="0">
            <a:noAutofit/>
          </a:bodyPr>
          <a:lstStyle/>
          <a:p>
            <a:pPr lvl="0" rtl="0">
              <a:spcBef>
                <a:spcPts val="0"/>
              </a:spcBef>
              <a:buNone/>
            </a:pPr>
            <a:r>
              <a:rPr lang="en" sz="600">
                <a:latin typeface="Open Sans"/>
                <a:ea typeface="Open Sans"/>
                <a:cs typeface="Open Sans"/>
                <a:sym typeface="Open Sans"/>
              </a:rPr>
              <a:t>http://hubpages.com/health/The-Prescription-Drug-Addiction-Epidemic-Pain-Killers-Addictions-Pain-Clinics-Pain-Pills-Pharmaceuticals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Randomized Control Trials (RCTs) </a:t>
            </a:r>
            <a:r>
              <a:rPr lang="en" baseline="30000"/>
              <a:t>19</a:t>
            </a:r>
            <a:r>
              <a:rPr lang="en"/>
              <a:t> </a:t>
            </a:r>
          </a:p>
        </p:txBody>
      </p:sp>
      <p:pic>
        <p:nvPicPr>
          <p:cNvPr id="288" name="Shape 288"/>
          <p:cNvPicPr preferRelativeResize="0"/>
          <p:nvPr/>
        </p:nvPicPr>
        <p:blipFill>
          <a:blip r:embed="rId3">
            <a:alphaModFix/>
          </a:blip>
          <a:stretch>
            <a:fillRect/>
          </a:stretch>
        </p:blipFill>
        <p:spPr>
          <a:xfrm>
            <a:off x="406774" y="1221100"/>
            <a:ext cx="7829649" cy="2701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Combined Pharmacological-Diet Therapy RCT </a:t>
            </a:r>
            <a:r>
              <a:rPr lang="en" baseline="30000"/>
              <a:t>19</a:t>
            </a:r>
            <a:r>
              <a:rPr lang="en"/>
              <a:t>  </a:t>
            </a:r>
          </a:p>
        </p:txBody>
      </p:sp>
      <p:pic>
        <p:nvPicPr>
          <p:cNvPr id="294" name="Shape 294"/>
          <p:cNvPicPr preferRelativeResize="0"/>
          <p:nvPr/>
        </p:nvPicPr>
        <p:blipFill>
          <a:blip r:embed="rId3">
            <a:alphaModFix/>
          </a:blip>
          <a:stretch>
            <a:fillRect/>
          </a:stretch>
        </p:blipFill>
        <p:spPr>
          <a:xfrm>
            <a:off x="442900" y="1152425"/>
            <a:ext cx="7485950" cy="3720650"/>
          </a:xfrm>
          <a:prstGeom prst="rect">
            <a:avLst/>
          </a:prstGeom>
          <a:noFill/>
          <a:ln>
            <a:noFill/>
          </a:ln>
        </p:spPr>
      </p:pic>
      <p:sp>
        <p:nvSpPr>
          <p:cNvPr id="295" name="Shape 295"/>
          <p:cNvSpPr/>
          <p:nvPr/>
        </p:nvSpPr>
        <p:spPr>
          <a:xfrm>
            <a:off x="2288425" y="3578500"/>
            <a:ext cx="2626200" cy="9330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0000"/>
              </a:solidFill>
            </a:endParaRPr>
          </a:p>
        </p:txBody>
      </p:sp>
      <p:sp>
        <p:nvSpPr>
          <p:cNvPr id="296" name="Shape 296"/>
          <p:cNvSpPr/>
          <p:nvPr/>
        </p:nvSpPr>
        <p:spPr>
          <a:xfrm>
            <a:off x="5252325" y="3578500"/>
            <a:ext cx="2676600" cy="9330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Bariatric Surgery </a:t>
            </a:r>
            <a:r>
              <a:rPr lang="en" baseline="30000"/>
              <a:t>19</a:t>
            </a:r>
          </a:p>
        </p:txBody>
      </p:sp>
      <p:sp>
        <p:nvSpPr>
          <p:cNvPr id="302" name="Shape 302"/>
          <p:cNvSpPr txBox="1">
            <a:spLocks noGrp="1"/>
          </p:cNvSpPr>
          <p:nvPr>
            <p:ph type="body" idx="1"/>
          </p:nvPr>
        </p:nvSpPr>
        <p:spPr>
          <a:xfrm>
            <a:off x="311700" y="1266325"/>
            <a:ext cx="4212300" cy="3302700"/>
          </a:xfrm>
          <a:prstGeom prst="rect">
            <a:avLst/>
          </a:prstGeom>
        </p:spPr>
        <p:txBody>
          <a:bodyPr lIns="91425" tIns="91425" rIns="91425" bIns="91425" anchor="t" anchorCtr="0">
            <a:noAutofit/>
          </a:bodyPr>
          <a:lstStyle/>
          <a:p>
            <a:pPr marL="457200" lvl="0" indent="-304800" rtl="0">
              <a:spcBef>
                <a:spcPts val="0"/>
              </a:spcBef>
              <a:buSzPct val="100000"/>
              <a:buChar char="●"/>
            </a:pPr>
            <a:r>
              <a:rPr lang="en" sz="1200"/>
              <a:t>Undergo surgery when other non-surgical treatment options have failed </a:t>
            </a:r>
          </a:p>
          <a:p>
            <a:pPr marL="457200" lvl="0" indent="-304800" rtl="0">
              <a:spcBef>
                <a:spcPts val="0"/>
              </a:spcBef>
              <a:buSzPct val="100000"/>
              <a:buChar char="●"/>
            </a:pPr>
            <a:r>
              <a:rPr lang="en" sz="1200"/>
              <a:t>Eligibility</a:t>
            </a:r>
          </a:p>
          <a:p>
            <a:pPr marL="914400" lvl="1" indent="-304800" rtl="0">
              <a:spcBef>
                <a:spcPts val="0"/>
              </a:spcBef>
              <a:buSzPct val="100000"/>
              <a:buChar char="○"/>
            </a:pPr>
            <a:r>
              <a:rPr lang="en" sz="1200"/>
              <a:t>Extreme obesity (BMI of &gt; 40)</a:t>
            </a:r>
          </a:p>
          <a:p>
            <a:pPr marL="914400" marR="0" lvl="1" indent="-304800" algn="l" rtl="0">
              <a:lnSpc>
                <a:spcPct val="115000"/>
              </a:lnSpc>
              <a:spcBef>
                <a:spcPts val="0"/>
              </a:spcBef>
              <a:spcAft>
                <a:spcPts val="1600"/>
              </a:spcAft>
              <a:buClr>
                <a:schemeClr val="dk2"/>
              </a:buClr>
              <a:buSzPct val="100000"/>
              <a:buFont typeface="Open Sans"/>
              <a:buChar char="○"/>
            </a:pPr>
            <a:r>
              <a:rPr lang="en" sz="1200"/>
              <a:t>Obesity (BMI&gt; 35 but with life-threatening conditions)</a:t>
            </a:r>
          </a:p>
          <a:p>
            <a:pPr marL="457200" lvl="0" indent="-304800" rtl="0">
              <a:spcBef>
                <a:spcPts val="0"/>
              </a:spcBef>
              <a:buSzPct val="100000"/>
              <a:buChar char="●"/>
            </a:pPr>
            <a:r>
              <a:rPr lang="en" sz="1200"/>
              <a:t>Lifelong medical follow up needed </a:t>
            </a:r>
          </a:p>
        </p:txBody>
      </p:sp>
      <p:pic>
        <p:nvPicPr>
          <p:cNvPr id="303" name="Shape 303"/>
          <p:cNvPicPr preferRelativeResize="0"/>
          <p:nvPr/>
        </p:nvPicPr>
        <p:blipFill>
          <a:blip r:embed="rId3">
            <a:alphaModFix/>
          </a:blip>
          <a:stretch>
            <a:fillRect/>
          </a:stretch>
        </p:blipFill>
        <p:spPr>
          <a:xfrm>
            <a:off x="5107175" y="80950"/>
            <a:ext cx="3858099" cy="4981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endParaRPr/>
          </a:p>
        </p:txBody>
      </p:sp>
      <p:sp>
        <p:nvSpPr>
          <p:cNvPr id="309" name="Shape 30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endParaRPr/>
          </a:p>
        </p:txBody>
      </p:sp>
      <p:pic>
        <p:nvPicPr>
          <p:cNvPr id="310" name="Shape 310"/>
          <p:cNvPicPr preferRelativeResize="0"/>
          <p:nvPr/>
        </p:nvPicPr>
        <p:blipFill>
          <a:blip r:embed="rId3">
            <a:alphaModFix/>
          </a:blip>
          <a:stretch>
            <a:fillRect/>
          </a:stretch>
        </p:blipFill>
        <p:spPr>
          <a:xfrm>
            <a:off x="155849" y="0"/>
            <a:ext cx="8832300" cy="49888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90250" y="526350"/>
            <a:ext cx="5613600" cy="4090800"/>
          </a:xfrm>
          <a:prstGeom prst="rect">
            <a:avLst/>
          </a:prstGeom>
        </p:spPr>
        <p:txBody>
          <a:bodyPr lIns="91425" tIns="91425" rIns="91425" bIns="91425" anchor="ctr" anchorCtr="0">
            <a:noAutofit/>
          </a:bodyPr>
          <a:lstStyle/>
          <a:p>
            <a:pPr lvl="0">
              <a:spcBef>
                <a:spcPts val="0"/>
              </a:spcBef>
              <a:buNone/>
            </a:pPr>
            <a:r>
              <a:rPr lang="en"/>
              <a:t>What is Obesity?</a:t>
            </a:r>
          </a:p>
        </p:txBody>
      </p:sp>
      <p:sp>
        <p:nvSpPr>
          <p:cNvPr id="80" name="Shape 80"/>
          <p:cNvSpPr txBox="1"/>
          <p:nvPr/>
        </p:nvSpPr>
        <p:spPr>
          <a:xfrm>
            <a:off x="5983425" y="924725"/>
            <a:ext cx="3000000" cy="3780600"/>
          </a:xfrm>
          <a:prstGeom prst="rect">
            <a:avLst/>
          </a:prstGeom>
          <a:noFill/>
          <a:ln>
            <a:noFill/>
          </a:ln>
        </p:spPr>
        <p:txBody>
          <a:bodyPr lIns="91425" tIns="91425" rIns="91425" bIns="91425" anchor="ctr" anchorCtr="0">
            <a:noAutofit/>
          </a:bodyPr>
          <a:lstStyle/>
          <a:p>
            <a:pPr lvl="0" rtl="0">
              <a:spcBef>
                <a:spcPts val="0"/>
              </a:spcBef>
              <a:buNone/>
            </a:pPr>
            <a:endParaRPr sz="2400">
              <a:solidFill>
                <a:srgbClr val="999999"/>
              </a:solidFill>
              <a:latin typeface="PT Sans Narrow"/>
              <a:ea typeface="PT Sans Narrow"/>
              <a:cs typeface="PT Sans Narrow"/>
              <a:sym typeface="PT Sans Narrow"/>
            </a:endParaRPr>
          </a:p>
          <a:p>
            <a:pPr marL="457200" lvl="0" indent="-381000" rtl="0">
              <a:spcBef>
                <a:spcPts val="0"/>
              </a:spcBef>
              <a:buClr>
                <a:srgbClr val="999999"/>
              </a:buClr>
              <a:buSzPct val="100000"/>
              <a:buFont typeface="PT Sans Narrow"/>
              <a:buChar char="❏"/>
            </a:pPr>
            <a:r>
              <a:rPr lang="en" sz="2400">
                <a:solidFill>
                  <a:srgbClr val="999999"/>
                </a:solidFill>
                <a:latin typeface="PT Sans Narrow"/>
                <a:ea typeface="PT Sans Narrow"/>
                <a:cs typeface="PT Sans Narrow"/>
                <a:sym typeface="PT Sans Narrow"/>
              </a:rPr>
              <a:t>Symptoms</a:t>
            </a:r>
          </a:p>
          <a:p>
            <a:pPr lvl="0" rtl="0">
              <a:spcBef>
                <a:spcPts val="0"/>
              </a:spcBef>
              <a:buNone/>
            </a:pPr>
            <a:endParaRPr sz="2400">
              <a:solidFill>
                <a:srgbClr val="999999"/>
              </a:solidFill>
              <a:latin typeface="PT Sans Narrow"/>
              <a:ea typeface="PT Sans Narrow"/>
              <a:cs typeface="PT Sans Narrow"/>
              <a:sym typeface="PT Sans Narrow"/>
            </a:endParaRPr>
          </a:p>
          <a:p>
            <a:pPr marL="457200" lvl="0" indent="-381000" rtl="0">
              <a:spcBef>
                <a:spcPts val="0"/>
              </a:spcBef>
              <a:buClr>
                <a:srgbClr val="999999"/>
              </a:buClr>
              <a:buSzPct val="100000"/>
              <a:buFont typeface="PT Sans Narrow"/>
              <a:buChar char="❏"/>
            </a:pPr>
            <a:r>
              <a:rPr lang="en" sz="2400">
                <a:solidFill>
                  <a:srgbClr val="999999"/>
                </a:solidFill>
                <a:latin typeface="PT Sans Narrow"/>
                <a:ea typeface="PT Sans Narrow"/>
                <a:cs typeface="PT Sans Narrow"/>
                <a:sym typeface="PT Sans Narrow"/>
              </a:rPr>
              <a:t>Contributing factors</a:t>
            </a:r>
          </a:p>
          <a:p>
            <a:pPr lvl="0" rtl="0">
              <a:spcBef>
                <a:spcPts val="0"/>
              </a:spcBef>
              <a:buNone/>
            </a:pPr>
            <a:endParaRPr sz="2400">
              <a:solidFill>
                <a:srgbClr val="999999"/>
              </a:solidFill>
              <a:latin typeface="PT Sans Narrow"/>
              <a:ea typeface="PT Sans Narrow"/>
              <a:cs typeface="PT Sans Narrow"/>
              <a:sym typeface="PT Sans Narrow"/>
            </a:endParaRPr>
          </a:p>
          <a:p>
            <a:pPr marL="457200" lvl="0" indent="-381000" rtl="0">
              <a:spcBef>
                <a:spcPts val="0"/>
              </a:spcBef>
              <a:buClr>
                <a:srgbClr val="999999"/>
              </a:buClr>
              <a:buSzPct val="100000"/>
              <a:buFont typeface="PT Sans Narrow"/>
              <a:buChar char="❏"/>
            </a:pPr>
            <a:r>
              <a:rPr lang="en" sz="2400">
                <a:solidFill>
                  <a:srgbClr val="999999"/>
                </a:solidFill>
                <a:latin typeface="PT Sans Narrow"/>
                <a:ea typeface="PT Sans Narrow"/>
                <a:cs typeface="PT Sans Narrow"/>
                <a:sym typeface="PT Sans Narrow"/>
              </a:rPr>
              <a:t>Epidemiology</a:t>
            </a:r>
          </a:p>
          <a:p>
            <a:pPr lvl="0" rtl="0">
              <a:spcBef>
                <a:spcPts val="0"/>
              </a:spcBef>
              <a:buNone/>
            </a:pPr>
            <a:endParaRPr sz="2400">
              <a:solidFill>
                <a:srgbClr val="999999"/>
              </a:solidFill>
              <a:latin typeface="PT Sans Narrow"/>
              <a:ea typeface="PT Sans Narrow"/>
              <a:cs typeface="PT Sans Narrow"/>
              <a:sym typeface="PT Sans Narrow"/>
            </a:endParaRPr>
          </a:p>
          <a:p>
            <a:pPr marL="457200" lvl="0" indent="-381000" rtl="0">
              <a:spcBef>
                <a:spcPts val="0"/>
              </a:spcBef>
              <a:buClr>
                <a:srgbClr val="999999"/>
              </a:buClr>
              <a:buSzPct val="100000"/>
              <a:buFont typeface="PT Sans Narrow"/>
              <a:buChar char="❏"/>
            </a:pPr>
            <a:r>
              <a:rPr lang="en" sz="2400">
                <a:solidFill>
                  <a:srgbClr val="999999"/>
                </a:solidFill>
                <a:latin typeface="PT Sans Narrow"/>
                <a:ea typeface="PT Sans Narrow"/>
                <a:cs typeface="PT Sans Narrow"/>
                <a:sym typeface="PT Sans Narrow"/>
              </a:rPr>
              <a:t>Diagnosis</a:t>
            </a:r>
          </a:p>
          <a:p>
            <a:pPr lvl="0" rtl="0">
              <a:spcBef>
                <a:spcPts val="0"/>
              </a:spcBef>
              <a:buNone/>
            </a:pPr>
            <a:endParaRPr sz="2400">
              <a:solidFill>
                <a:srgbClr val="999999"/>
              </a:solidFill>
              <a:latin typeface="PT Sans Narrow"/>
              <a:ea typeface="PT Sans Narrow"/>
              <a:cs typeface="PT Sans Narrow"/>
              <a:sym typeface="PT Sans Narrow"/>
            </a:endParaRPr>
          </a:p>
          <a:p>
            <a:pPr lvl="0" rtl="0">
              <a:spcBef>
                <a:spcPts val="0"/>
              </a:spcBef>
              <a:buNone/>
            </a:pPr>
            <a:endParaRPr sz="2400">
              <a:solidFill>
                <a:srgbClr val="999999"/>
              </a:solidFill>
              <a:latin typeface="PT Sans Narrow"/>
              <a:ea typeface="PT Sans Narrow"/>
              <a:cs typeface="PT Sans Narrow"/>
              <a:sym typeface="PT Sans Narrow"/>
            </a:endParaRPr>
          </a:p>
          <a:p>
            <a:pPr lvl="0" rt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18550" y="526350"/>
            <a:ext cx="8058300" cy="4240800"/>
          </a:xfrm>
          <a:prstGeom prst="rect">
            <a:avLst/>
          </a:prstGeom>
        </p:spPr>
        <p:txBody>
          <a:bodyPr lIns="91425" tIns="91425" rIns="91425" bIns="91425" anchor="ctr" anchorCtr="0">
            <a:noAutofit/>
          </a:bodyPr>
          <a:lstStyle/>
          <a:p>
            <a:pPr lvl="0">
              <a:spcBef>
                <a:spcPts val="0"/>
              </a:spcBef>
              <a:buNone/>
            </a:pPr>
            <a:r>
              <a:rPr lang="en"/>
              <a:t>Conclusion</a:t>
            </a:r>
          </a:p>
        </p:txBody>
      </p:sp>
      <p:pic>
        <p:nvPicPr>
          <p:cNvPr id="316" name="Shape 316" descr="OB cartoon.jpg"/>
          <p:cNvPicPr preferRelativeResize="0"/>
          <p:nvPr/>
        </p:nvPicPr>
        <p:blipFill>
          <a:blip r:embed="rId3">
            <a:alphaModFix/>
          </a:blip>
          <a:stretch>
            <a:fillRect/>
          </a:stretch>
        </p:blipFill>
        <p:spPr>
          <a:xfrm>
            <a:off x="3634111" y="785612"/>
            <a:ext cx="4965374" cy="38978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2702125" y="227925"/>
            <a:ext cx="5613600" cy="4090800"/>
          </a:xfrm>
          <a:prstGeom prst="rect">
            <a:avLst/>
          </a:prstGeom>
        </p:spPr>
        <p:txBody>
          <a:bodyPr lIns="91425" tIns="91425" rIns="91425" bIns="91425" anchor="ctr" anchorCtr="0">
            <a:noAutofit/>
          </a:bodyPr>
          <a:lstStyle/>
          <a:p>
            <a:pPr lvl="0">
              <a:spcBef>
                <a:spcPts val="0"/>
              </a:spcBef>
              <a:buNone/>
            </a:pPr>
            <a:endParaRPr sz="6000"/>
          </a:p>
          <a:p>
            <a:pPr lvl="0">
              <a:spcBef>
                <a:spcPts val="0"/>
              </a:spcBef>
              <a:buNone/>
            </a:pPr>
            <a:r>
              <a:rPr lang="en" sz="6000"/>
              <a:t>Questions?</a:t>
            </a:r>
          </a:p>
        </p:txBody>
      </p:sp>
      <p:pic>
        <p:nvPicPr>
          <p:cNvPr id="322" name="Shape 322" descr="Q.jpg"/>
          <p:cNvPicPr preferRelativeResize="0"/>
          <p:nvPr/>
        </p:nvPicPr>
        <p:blipFill>
          <a:blip r:embed="rId3">
            <a:alphaModFix/>
          </a:blip>
          <a:stretch>
            <a:fillRect/>
          </a:stretch>
        </p:blipFill>
        <p:spPr>
          <a:xfrm>
            <a:off x="2446500" y="0"/>
            <a:ext cx="3592274" cy="1986449"/>
          </a:xfrm>
          <a:prstGeom prst="rect">
            <a:avLst/>
          </a:prstGeom>
          <a:noFill/>
          <a:ln>
            <a:noFill/>
          </a:ln>
        </p:spPr>
      </p:pic>
      <p:pic>
        <p:nvPicPr>
          <p:cNvPr id="323" name="Shape 323" descr="Q.jpg"/>
          <p:cNvPicPr preferRelativeResize="0"/>
          <p:nvPr/>
        </p:nvPicPr>
        <p:blipFill rotWithShape="1">
          <a:blip r:embed="rId3">
            <a:alphaModFix/>
          </a:blip>
          <a:srcRect r="10265"/>
          <a:stretch/>
        </p:blipFill>
        <p:spPr>
          <a:xfrm>
            <a:off x="5920350" y="0"/>
            <a:ext cx="3223649" cy="1986449"/>
          </a:xfrm>
          <a:prstGeom prst="rect">
            <a:avLst/>
          </a:prstGeom>
          <a:noFill/>
          <a:ln>
            <a:noFill/>
          </a:ln>
        </p:spPr>
      </p:pic>
      <p:pic>
        <p:nvPicPr>
          <p:cNvPr id="324" name="Shape 324" descr="Q.jpg"/>
          <p:cNvPicPr preferRelativeResize="0"/>
          <p:nvPr/>
        </p:nvPicPr>
        <p:blipFill rotWithShape="1">
          <a:blip r:embed="rId3">
            <a:alphaModFix/>
          </a:blip>
          <a:srcRect l="27886"/>
          <a:stretch/>
        </p:blipFill>
        <p:spPr>
          <a:xfrm>
            <a:off x="0" y="0"/>
            <a:ext cx="2590525" cy="19864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11700" y="200650"/>
            <a:ext cx="8520600" cy="416100"/>
          </a:xfrm>
          <a:prstGeom prst="rect">
            <a:avLst/>
          </a:prstGeom>
        </p:spPr>
        <p:txBody>
          <a:bodyPr lIns="91425" tIns="91425" rIns="91425" bIns="91425" anchor="t" anchorCtr="0">
            <a:noAutofit/>
          </a:bodyPr>
          <a:lstStyle/>
          <a:p>
            <a:pPr lvl="0">
              <a:spcBef>
                <a:spcPts val="0"/>
              </a:spcBef>
              <a:buNone/>
            </a:pPr>
            <a:r>
              <a:rPr lang="en" sz="2400" dirty="0"/>
              <a:t>Reference List</a:t>
            </a:r>
          </a:p>
        </p:txBody>
      </p:sp>
      <p:sp>
        <p:nvSpPr>
          <p:cNvPr id="3" name="Rectangle 2"/>
          <p:cNvSpPr/>
          <p:nvPr/>
        </p:nvSpPr>
        <p:spPr>
          <a:xfrm>
            <a:off x="197400" y="868950"/>
            <a:ext cx="8832299" cy="5570756"/>
          </a:xfrm>
          <a:prstGeom prst="rect">
            <a:avLst/>
          </a:prstGeom>
        </p:spPr>
        <p:txBody>
          <a:bodyPr wrap="square">
            <a:spAutoFit/>
          </a:bodyPr>
          <a:lstStyle/>
          <a:p>
            <a:pPr marL="457200" lvl="0" indent="-279400">
              <a:buClr>
                <a:srgbClr val="000000"/>
              </a:buClr>
              <a:buSzPct val="100000"/>
              <a:buFont typeface="Calibri"/>
              <a:buAutoNum type="arabicPeriod"/>
            </a:pPr>
            <a:r>
              <a:rPr lang="en" sz="800" i="1" dirty="0">
                <a:latin typeface="Calibri"/>
                <a:ea typeface="Calibri"/>
                <a:cs typeface="Calibri"/>
                <a:sym typeface="Calibri"/>
              </a:rPr>
              <a:t>How Are Overweight and Obesity Diagnosed? - NHLBI, NIH</a:t>
            </a:r>
            <a:r>
              <a:rPr lang="en" sz="800" dirty="0">
                <a:latin typeface="Calibri"/>
                <a:ea typeface="Calibri"/>
                <a:cs typeface="Calibri"/>
                <a:sym typeface="Calibri"/>
              </a:rPr>
              <a:t>. (2017). </a:t>
            </a:r>
            <a:r>
              <a:rPr lang="en" sz="800" i="1" dirty="0">
                <a:latin typeface="Calibri"/>
                <a:ea typeface="Calibri"/>
                <a:cs typeface="Calibri"/>
                <a:sym typeface="Calibri"/>
              </a:rPr>
              <a:t>Nhlbi.nih.gov</a:t>
            </a:r>
            <a:r>
              <a:rPr lang="en" sz="800" dirty="0">
                <a:latin typeface="Calibri"/>
                <a:ea typeface="Calibri"/>
                <a:cs typeface="Calibri"/>
                <a:sym typeface="Calibri"/>
              </a:rPr>
              <a:t>. Retrieved 28 January 2017, from  </a:t>
            </a:r>
            <a:r>
              <a:rPr lang="en" sz="800" dirty="0">
                <a:latin typeface="Calibri"/>
                <a:ea typeface="Calibri"/>
                <a:cs typeface="Calibri"/>
                <a:sym typeface="Calibri"/>
                <a:hlinkClick r:id="rId3"/>
              </a:rPr>
              <a:t>https://www.nhlbi.nih.gov/health/health-topics/topics/obe/diagnosis</a:t>
            </a:r>
            <a:endParaRPr lang="en" sz="800" dirty="0">
              <a:latin typeface="Calibri"/>
              <a:ea typeface="Calibri"/>
              <a:cs typeface="Calibri"/>
              <a:sym typeface="Calibri"/>
            </a:endParaRPr>
          </a:p>
          <a:p>
            <a:pPr marL="457200" lvl="0" indent="-279400">
              <a:buClr>
                <a:srgbClr val="000000"/>
              </a:buClr>
              <a:buSzPct val="100000"/>
              <a:buFont typeface="Calibri"/>
              <a:buAutoNum type="arabicPeriod"/>
            </a:pPr>
            <a:r>
              <a:rPr lang="en" sz="800" i="1" dirty="0">
                <a:latin typeface="Calibri"/>
                <a:ea typeface="Calibri"/>
                <a:cs typeface="Calibri"/>
                <a:sym typeface="Calibri"/>
              </a:rPr>
              <a:t>Obesity and overweight</a:t>
            </a:r>
            <a:r>
              <a:rPr lang="en" sz="800" dirty="0">
                <a:latin typeface="Calibri"/>
                <a:ea typeface="Calibri"/>
                <a:cs typeface="Calibri"/>
                <a:sym typeface="Calibri"/>
              </a:rPr>
              <a:t>. (2017). </a:t>
            </a:r>
            <a:r>
              <a:rPr lang="en" sz="800" i="1" dirty="0">
                <a:latin typeface="Calibri"/>
                <a:ea typeface="Calibri"/>
                <a:cs typeface="Calibri"/>
                <a:sym typeface="Calibri"/>
              </a:rPr>
              <a:t>World Health Organization</a:t>
            </a:r>
            <a:r>
              <a:rPr lang="en" sz="800" dirty="0">
                <a:latin typeface="Calibri"/>
                <a:ea typeface="Calibri"/>
                <a:cs typeface="Calibri"/>
                <a:sym typeface="Calibri"/>
              </a:rPr>
              <a:t>. Retrieved 28 January 2017, from http://www.who.int/mediacentre/factsheets/fs311/en/</a:t>
            </a:r>
          </a:p>
          <a:p>
            <a:pPr marL="457200" lvl="0" indent="-279400">
              <a:buClr>
                <a:srgbClr val="000000"/>
              </a:buClr>
              <a:buSzPct val="100000"/>
              <a:buFont typeface="Calibri"/>
              <a:buAutoNum type="arabicPeriod"/>
            </a:pPr>
            <a:r>
              <a:rPr lang="en" sz="800" i="1" dirty="0">
                <a:latin typeface="Calibri"/>
                <a:ea typeface="Calibri"/>
                <a:cs typeface="Calibri"/>
                <a:sym typeface="Calibri"/>
              </a:rPr>
              <a:t>Obesity - Mayo Clinic</a:t>
            </a:r>
            <a:r>
              <a:rPr lang="en" sz="800" dirty="0">
                <a:latin typeface="Calibri"/>
                <a:ea typeface="Calibri"/>
                <a:cs typeface="Calibri"/>
                <a:sym typeface="Calibri"/>
              </a:rPr>
              <a:t>. (2017). </a:t>
            </a:r>
            <a:r>
              <a:rPr lang="en" sz="800" i="1" dirty="0">
                <a:latin typeface="Calibri"/>
                <a:ea typeface="Calibri"/>
                <a:cs typeface="Calibri"/>
                <a:sym typeface="Calibri"/>
              </a:rPr>
              <a:t>Mayo Clinic</a:t>
            </a:r>
            <a:r>
              <a:rPr lang="en" sz="800" dirty="0">
                <a:latin typeface="Calibri"/>
                <a:ea typeface="Calibri"/>
                <a:cs typeface="Calibri"/>
                <a:sym typeface="Calibri"/>
              </a:rPr>
              <a:t>. Retrieved 28 January 2017, from </a:t>
            </a:r>
            <a:r>
              <a:rPr lang="en" sz="800" dirty="0">
                <a:latin typeface="Calibri"/>
                <a:ea typeface="Calibri"/>
                <a:cs typeface="Calibri"/>
                <a:sym typeface="Calibri"/>
                <a:hlinkClick r:id="rId4"/>
              </a:rPr>
              <a:t>http://www.mayoclinic.org/diseases-conditions/obesity/basics/definition/con-20014834</a:t>
            </a:r>
          </a:p>
          <a:p>
            <a:pPr marL="457200" lvl="0" indent="-279400">
              <a:buClr>
                <a:srgbClr val="000000"/>
              </a:buClr>
              <a:buSzPct val="100000"/>
              <a:buFont typeface="Calibri"/>
              <a:buAutoNum type="arabicPeriod"/>
            </a:pPr>
            <a:r>
              <a:rPr lang="en" sz="800" dirty="0">
                <a:latin typeface="Calibri"/>
                <a:ea typeface="Calibri"/>
                <a:cs typeface="Calibri"/>
                <a:sym typeface="Calibri"/>
              </a:rPr>
              <a:t>Gurevich-Panigrahi, T., Panigrahi, S., Wiechec, E., &amp; Los, M. (2009). Obesity: pathophysiology and clinical management. </a:t>
            </a:r>
            <a:r>
              <a:rPr lang="en" sz="800" i="1" dirty="0">
                <a:latin typeface="Calibri"/>
                <a:ea typeface="Calibri"/>
                <a:cs typeface="Calibri"/>
                <a:sym typeface="Calibri"/>
              </a:rPr>
              <a:t>Current Medical Chemistry, 16, </a:t>
            </a:r>
            <a:r>
              <a:rPr lang="en" sz="800" dirty="0">
                <a:latin typeface="Calibri"/>
                <a:ea typeface="Calibri"/>
                <a:cs typeface="Calibri"/>
                <a:sym typeface="Calibri"/>
              </a:rPr>
              <a:t>506-521. Retrieved 20 January 2017, from </a:t>
            </a:r>
            <a:r>
              <a:rPr lang="en" sz="800" dirty="0">
                <a:latin typeface="Calibri"/>
                <a:ea typeface="Calibri"/>
                <a:cs typeface="Calibri"/>
                <a:sym typeface="Calibri"/>
                <a:hlinkClick r:id="rId5"/>
              </a:rPr>
              <a:t>http://liu.diva-portal.org/smash/get/diva2:583167/FULLTEXT01.pdf</a:t>
            </a:r>
          </a:p>
          <a:p>
            <a:pPr marL="457200" lvl="0" indent="-279400">
              <a:buClr>
                <a:srgbClr val="000000"/>
              </a:buClr>
              <a:buSzPct val="100000"/>
              <a:buFont typeface="Calibri"/>
              <a:buAutoNum type="arabicPeriod"/>
            </a:pPr>
            <a:r>
              <a:rPr lang="en" sz="800" dirty="0">
                <a:latin typeface="Calibri"/>
                <a:ea typeface="Calibri"/>
                <a:cs typeface="Calibri"/>
                <a:sym typeface="Calibri"/>
              </a:rPr>
              <a:t>Odegaard, J., &amp; Chawla, A. (2012). Adipose tissue metabolism in the obese. </a:t>
            </a:r>
            <a:r>
              <a:rPr lang="en" sz="800" i="1" dirty="0">
                <a:latin typeface="Calibri"/>
                <a:ea typeface="Calibri"/>
                <a:cs typeface="Calibri"/>
                <a:sym typeface="Calibri"/>
              </a:rPr>
              <a:t>TheScientist. </a:t>
            </a:r>
            <a:r>
              <a:rPr lang="en" sz="800" dirty="0">
                <a:latin typeface="Calibri"/>
                <a:ea typeface="Calibri"/>
                <a:cs typeface="Calibri"/>
                <a:sym typeface="Calibri"/>
              </a:rPr>
              <a:t>Retrieved 18 January 2017, from </a:t>
            </a:r>
            <a:r>
              <a:rPr lang="en" sz="800" dirty="0">
                <a:latin typeface="Calibri"/>
                <a:ea typeface="Calibri"/>
                <a:cs typeface="Calibri"/>
                <a:sym typeface="Calibri"/>
                <a:hlinkClick r:id="rId6"/>
              </a:rPr>
              <a:t>http://www.the-scientist.com/?articles.view/articleNo/33653/title/adipose-tissue-metabolism-in-the-obese/</a:t>
            </a:r>
          </a:p>
          <a:p>
            <a:pPr marL="457200" lvl="0" indent="-279400">
              <a:buClr>
                <a:srgbClr val="000000"/>
              </a:buClr>
              <a:buSzPct val="100000"/>
              <a:buFont typeface="Calibri"/>
              <a:buAutoNum type="arabicPeriod"/>
            </a:pPr>
            <a:r>
              <a:rPr lang="en" sz="800" dirty="0">
                <a:latin typeface="Calibri"/>
                <a:ea typeface="Calibri"/>
                <a:cs typeface="Calibri"/>
                <a:sym typeface="Calibri"/>
              </a:rPr>
              <a:t>Kaszmi, A., Sattar.A., Hashim, R., Khan., S.P.., Younus, M., Khan, F.A. (2013). Serum Leptin values in the healthy obese and non-obese subjects of Rawalpindi. </a:t>
            </a:r>
            <a:r>
              <a:rPr lang="en" sz="800" i="1" dirty="0">
                <a:latin typeface="Calibri"/>
                <a:ea typeface="Calibri"/>
                <a:cs typeface="Calibri"/>
                <a:sym typeface="Calibri"/>
              </a:rPr>
              <a:t>J Pak Med Assoc. 63</a:t>
            </a:r>
            <a:r>
              <a:rPr lang="en" sz="800" dirty="0">
                <a:latin typeface="Calibri"/>
                <a:ea typeface="Calibri"/>
                <a:cs typeface="Calibri"/>
                <a:sym typeface="Calibri"/>
              </a:rPr>
              <a:t>(2), 245-8.</a:t>
            </a:r>
          </a:p>
          <a:p>
            <a:pPr marL="457200" lvl="0" indent="-279400">
              <a:buClr>
                <a:srgbClr val="000000"/>
              </a:buClr>
              <a:buSzPct val="100000"/>
              <a:buFont typeface="Calibri"/>
              <a:buAutoNum type="arabicPeriod"/>
            </a:pPr>
            <a:r>
              <a:rPr lang="en" sz="800" dirty="0">
                <a:latin typeface="Calibri"/>
                <a:ea typeface="Calibri"/>
                <a:cs typeface="Calibri"/>
                <a:sym typeface="Calibri"/>
              </a:rPr>
              <a:t>Tschop, M., Weyer, C., Tataranni, P. A., Devanarayan, V., Ravussin, E., &amp; Heiman, M. L. (2001). Circulating Ghrelin Levels Are Decreased in Human Obesity. </a:t>
            </a:r>
            <a:r>
              <a:rPr lang="en" sz="800" i="1" dirty="0">
                <a:latin typeface="Calibri"/>
                <a:ea typeface="Calibri"/>
                <a:cs typeface="Calibri"/>
                <a:sym typeface="Calibri"/>
              </a:rPr>
              <a:t>Diabetes,</a:t>
            </a:r>
            <a:r>
              <a:rPr lang="en" sz="800" dirty="0">
                <a:latin typeface="Calibri"/>
                <a:ea typeface="Calibri"/>
                <a:cs typeface="Calibri"/>
                <a:sym typeface="Calibri"/>
              </a:rPr>
              <a:t> </a:t>
            </a:r>
            <a:r>
              <a:rPr lang="en" sz="800" i="1" dirty="0">
                <a:latin typeface="Calibri"/>
                <a:ea typeface="Calibri"/>
                <a:cs typeface="Calibri"/>
                <a:sym typeface="Calibri"/>
              </a:rPr>
              <a:t>50</a:t>
            </a:r>
            <a:r>
              <a:rPr lang="en" sz="800" dirty="0">
                <a:latin typeface="Calibri"/>
                <a:ea typeface="Calibri"/>
                <a:cs typeface="Calibri"/>
                <a:sym typeface="Calibri"/>
              </a:rPr>
              <a:t>(4), 707-709. doi:10.2337/diabetes.50.4.707</a:t>
            </a:r>
          </a:p>
          <a:p>
            <a:pPr marL="457200" lvl="0" indent="-279400">
              <a:buClr>
                <a:srgbClr val="000000"/>
              </a:buClr>
              <a:buSzPct val="100000"/>
              <a:buFont typeface="Calibri"/>
              <a:buAutoNum type="arabicPeriod"/>
            </a:pPr>
            <a:r>
              <a:rPr lang="en" sz="800" dirty="0">
                <a:latin typeface="Calibri"/>
                <a:ea typeface="Calibri"/>
                <a:cs typeface="Calibri"/>
                <a:sym typeface="Calibri"/>
              </a:rPr>
              <a:t>Walley, A.J., Blakemore, A.I.F. &amp; Froguel, P. (2006). Genetics of obesity and the prediction of risk for health. </a:t>
            </a:r>
            <a:r>
              <a:rPr lang="en" sz="800" i="1" dirty="0">
                <a:latin typeface="Calibri"/>
                <a:ea typeface="Calibri"/>
                <a:cs typeface="Calibri"/>
                <a:sym typeface="Calibri"/>
              </a:rPr>
              <a:t>Human Molecular Genetics. </a:t>
            </a:r>
            <a:r>
              <a:rPr lang="en" sz="800" dirty="0">
                <a:latin typeface="Calibri"/>
                <a:ea typeface="Calibri"/>
                <a:cs typeface="Calibri"/>
                <a:sym typeface="Calibri"/>
              </a:rPr>
              <a:t>Retrieved 27 January, 2017, from </a:t>
            </a:r>
            <a:r>
              <a:rPr lang="en" sz="800" dirty="0">
                <a:latin typeface="Calibri"/>
                <a:ea typeface="Calibri"/>
                <a:cs typeface="Calibri"/>
                <a:sym typeface="Calibri"/>
                <a:hlinkClick r:id="rId7"/>
              </a:rPr>
              <a:t>https://academic.oup.com/hmg/article/15/suppl_2/R124/626082/Genetics-of-obesity-and-the-prediction-of-risk-for</a:t>
            </a:r>
          </a:p>
          <a:p>
            <a:pPr marL="457200" lvl="0" indent="-279400">
              <a:buClr>
                <a:srgbClr val="000000"/>
              </a:buClr>
              <a:buSzPct val="100000"/>
              <a:buFont typeface="Calibri"/>
              <a:buAutoNum type="arabicPeriod"/>
            </a:pPr>
            <a:r>
              <a:rPr lang="en" sz="800" dirty="0">
                <a:latin typeface="Calibri"/>
                <a:ea typeface="Calibri"/>
                <a:cs typeface="Calibri"/>
                <a:sym typeface="Calibri"/>
              </a:rPr>
              <a:t>Rankinen, T., Zuberi, A., Chagnon, Y.C., Weisnagel, S.J., Argyropoulos, G., Walts, B., Perusse, L., &amp; Bouchard, C. (2006). The human obesity gene map: the 2005 update. </a:t>
            </a:r>
            <a:r>
              <a:rPr lang="en" sz="800" i="1" dirty="0">
                <a:latin typeface="Calibri"/>
                <a:ea typeface="Calibri"/>
                <a:cs typeface="Calibri"/>
                <a:sym typeface="Calibri"/>
              </a:rPr>
              <a:t>Obesity, 14</a:t>
            </a:r>
            <a:r>
              <a:rPr lang="en" sz="800" dirty="0">
                <a:latin typeface="Calibri"/>
                <a:ea typeface="Calibri"/>
                <a:cs typeface="Calibri"/>
                <a:sym typeface="Calibri"/>
              </a:rPr>
              <a:t>(4), 529-644. </a:t>
            </a:r>
          </a:p>
          <a:p>
            <a:pPr marL="457200" lvl="0" indent="-279400">
              <a:buClr>
                <a:srgbClr val="000000"/>
              </a:buClr>
              <a:buSzPct val="100000"/>
              <a:buFont typeface="Calibri"/>
              <a:buAutoNum type="arabicPeriod"/>
            </a:pPr>
            <a:r>
              <a:rPr lang="en" sz="800" dirty="0">
                <a:highlight>
                  <a:srgbClr val="FFFFFF"/>
                </a:highlight>
                <a:latin typeface="Calibri"/>
                <a:ea typeface="Calibri"/>
                <a:cs typeface="Calibri"/>
                <a:sym typeface="Calibri"/>
              </a:rPr>
              <a:t>Hey, H., Petersen, H. D., Andersen, T., &amp; Quaade, F. (1987). Formula diet plus free additional food choice up to 1000 kcal (4.2 MJ) compared with an isoenergetic conventional diet in the treatment of obesity. A randomised clinical trial. </a:t>
            </a:r>
            <a:r>
              <a:rPr lang="en" sz="800" i="1" dirty="0">
                <a:latin typeface="Calibri"/>
                <a:ea typeface="Calibri"/>
                <a:cs typeface="Calibri"/>
                <a:sym typeface="Calibri"/>
              </a:rPr>
              <a:t>Clinical Nutrition</a:t>
            </a:r>
            <a:r>
              <a:rPr lang="en" sz="800" dirty="0">
                <a:latin typeface="Calibri"/>
                <a:ea typeface="Calibri"/>
                <a:cs typeface="Calibri"/>
                <a:sym typeface="Calibri"/>
              </a:rPr>
              <a:t>, </a:t>
            </a:r>
            <a:r>
              <a:rPr lang="en" sz="800" i="1" dirty="0">
                <a:latin typeface="Calibri"/>
                <a:ea typeface="Calibri"/>
                <a:cs typeface="Calibri"/>
                <a:sym typeface="Calibri"/>
              </a:rPr>
              <a:t>6</a:t>
            </a:r>
            <a:r>
              <a:rPr lang="en" sz="800" dirty="0">
                <a:latin typeface="Calibri"/>
                <a:ea typeface="Calibri"/>
                <a:cs typeface="Calibri"/>
                <a:sym typeface="Calibri"/>
              </a:rPr>
              <a:t>(3), 195-199.</a:t>
            </a:r>
          </a:p>
          <a:p>
            <a:pPr marL="457200" lvl="0" indent="-279400">
              <a:buClr>
                <a:srgbClr val="000000"/>
              </a:buClr>
              <a:buSzPct val="100000"/>
              <a:buFont typeface="Calibri"/>
              <a:buAutoNum type="arabicPeriod"/>
            </a:pPr>
            <a:r>
              <a:rPr lang="en" sz="800" dirty="0">
                <a:highlight>
                  <a:srgbClr val="FFFFFF"/>
                </a:highlight>
                <a:latin typeface="Calibri"/>
                <a:ea typeface="Calibri"/>
                <a:cs typeface="Calibri"/>
                <a:sym typeface="Calibri"/>
              </a:rPr>
              <a:t>Lau, D. C., Douketis, J. D., Morrison, K. M., Hramiak, I. M., Sharma, A. M., Ur, E., &amp; members of the Obesity Canada Clinical Practice Guidelines Expert Panel. (2007). 2006 Canadian clinical practice guidelines on the management and prevention of obesity in adults and children [summary]. </a:t>
            </a:r>
            <a:r>
              <a:rPr lang="en" sz="800" i="1" dirty="0">
                <a:highlight>
                  <a:srgbClr val="FFFFFF"/>
                </a:highlight>
                <a:latin typeface="Calibri"/>
                <a:ea typeface="Calibri"/>
                <a:cs typeface="Calibri"/>
                <a:sym typeface="Calibri"/>
              </a:rPr>
              <a:t>Canadian Medical Association Journal</a:t>
            </a:r>
            <a:r>
              <a:rPr lang="en" sz="800" dirty="0">
                <a:highlight>
                  <a:srgbClr val="FFFFFF"/>
                </a:highlight>
                <a:latin typeface="Calibri"/>
                <a:ea typeface="Calibri"/>
                <a:cs typeface="Calibri"/>
                <a:sym typeface="Calibri"/>
              </a:rPr>
              <a:t>, </a:t>
            </a:r>
            <a:r>
              <a:rPr lang="en" sz="800" i="1" dirty="0">
                <a:highlight>
                  <a:srgbClr val="FFFFFF"/>
                </a:highlight>
                <a:latin typeface="Calibri"/>
                <a:ea typeface="Calibri"/>
                <a:cs typeface="Calibri"/>
                <a:sym typeface="Calibri"/>
              </a:rPr>
              <a:t>176</a:t>
            </a:r>
            <a:r>
              <a:rPr lang="en" sz="800" dirty="0">
                <a:highlight>
                  <a:srgbClr val="FFFFFF"/>
                </a:highlight>
                <a:latin typeface="Calibri"/>
                <a:ea typeface="Calibri"/>
                <a:cs typeface="Calibri"/>
                <a:sym typeface="Calibri"/>
              </a:rPr>
              <a:t>(8), S1-S13.</a:t>
            </a:r>
          </a:p>
          <a:p>
            <a:pPr marL="457200" lvl="0" indent="-279400">
              <a:buClr>
                <a:srgbClr val="000000"/>
              </a:buClr>
              <a:buSzPct val="100000"/>
              <a:buFont typeface="Calibri"/>
              <a:buAutoNum type="arabicPeriod"/>
            </a:pPr>
            <a:r>
              <a:rPr lang="en" sz="800" dirty="0">
                <a:highlight>
                  <a:srgbClr val="FFFFFF"/>
                </a:highlight>
                <a:latin typeface="Calibri"/>
                <a:ea typeface="Calibri"/>
                <a:cs typeface="Calibri"/>
                <a:sym typeface="Calibri"/>
              </a:rPr>
              <a:t>Toubro, S., &amp; Astrup, A. (1997). Randomised comparison of diets for maintaining obese subjects' weight after major weight loss: ad lib, low fat, high carbohydrate diet fixed energy intake. </a:t>
            </a:r>
            <a:r>
              <a:rPr lang="en" sz="800" i="1" dirty="0">
                <a:latin typeface="Calibri"/>
                <a:ea typeface="Calibri"/>
                <a:cs typeface="Calibri"/>
                <a:sym typeface="Calibri"/>
              </a:rPr>
              <a:t>Bmj</a:t>
            </a:r>
            <a:r>
              <a:rPr lang="en" sz="800" dirty="0">
                <a:latin typeface="Calibri"/>
                <a:ea typeface="Calibri"/>
                <a:cs typeface="Calibri"/>
                <a:sym typeface="Calibri"/>
              </a:rPr>
              <a:t>, </a:t>
            </a:r>
            <a:r>
              <a:rPr lang="en" sz="800" i="1" dirty="0">
                <a:latin typeface="Calibri"/>
                <a:ea typeface="Calibri"/>
                <a:cs typeface="Calibri"/>
                <a:sym typeface="Calibri"/>
              </a:rPr>
              <a:t>314</a:t>
            </a:r>
            <a:r>
              <a:rPr lang="en" sz="800" dirty="0">
                <a:latin typeface="Calibri"/>
                <a:ea typeface="Calibri"/>
                <a:cs typeface="Calibri"/>
                <a:sym typeface="Calibri"/>
              </a:rPr>
              <a:t>(7073), 29.</a:t>
            </a:r>
          </a:p>
          <a:p>
            <a:pPr marL="457200" lvl="0" indent="-279400">
              <a:buClr>
                <a:srgbClr val="000000"/>
              </a:buClr>
              <a:buSzPct val="100000"/>
              <a:buFont typeface="Calibri"/>
              <a:buAutoNum type="arabicPeriod"/>
            </a:pPr>
            <a:r>
              <a:rPr lang="en" sz="800" dirty="0">
                <a:latin typeface="Calibri"/>
                <a:ea typeface="Calibri"/>
                <a:cs typeface="Calibri"/>
                <a:sym typeface="Calibri"/>
              </a:rPr>
              <a:t>9 Popular Weight Loss Diets Reviewed by Science. (2016, October 04). Retrieved January 27, 2017, from </a:t>
            </a:r>
            <a:r>
              <a:rPr lang="en" sz="800" dirty="0">
                <a:latin typeface="Calibri"/>
                <a:ea typeface="Calibri"/>
                <a:cs typeface="Calibri"/>
                <a:sym typeface="Calibri"/>
                <a:hlinkClick r:id="rId8"/>
              </a:rPr>
              <a:t>https://authoritynutrition.com/9-weight-loss-diets-reviewed</a:t>
            </a:r>
          </a:p>
          <a:p>
            <a:pPr marL="457200" lvl="0" indent="-279400">
              <a:buClr>
                <a:srgbClr val="000000"/>
              </a:buClr>
              <a:buSzPct val="100000"/>
              <a:buFont typeface="Calibri"/>
              <a:buAutoNum type="arabicPeriod"/>
            </a:pPr>
            <a:r>
              <a:rPr lang="en" sz="800" dirty="0">
                <a:latin typeface="Calibri"/>
                <a:ea typeface="Calibri"/>
                <a:cs typeface="Calibri"/>
                <a:sym typeface="Calibri"/>
              </a:rPr>
              <a:t>Pate, R. R., Pratt, M., Blair, S. N., Haskell, W. L., Macera, C. A., Bouchard, C., ... &amp; Kriska, A. (1995). Physical activity and public health: a recommendation from the Centers for Disease Control and Prevention and the American College of Sports Medicine. </a:t>
            </a:r>
            <a:r>
              <a:rPr lang="en" sz="800" i="1" dirty="0">
                <a:latin typeface="Calibri"/>
                <a:ea typeface="Calibri"/>
                <a:cs typeface="Calibri"/>
                <a:sym typeface="Calibri"/>
              </a:rPr>
              <a:t>Jama</a:t>
            </a:r>
            <a:r>
              <a:rPr lang="en" sz="800" dirty="0">
                <a:latin typeface="Calibri"/>
                <a:ea typeface="Calibri"/>
                <a:cs typeface="Calibri"/>
                <a:sym typeface="Calibri"/>
              </a:rPr>
              <a:t>, </a:t>
            </a:r>
            <a:r>
              <a:rPr lang="en" sz="800" i="1" dirty="0">
                <a:latin typeface="Calibri"/>
                <a:ea typeface="Calibri"/>
                <a:cs typeface="Calibri"/>
                <a:sym typeface="Calibri"/>
              </a:rPr>
              <a:t>273</a:t>
            </a:r>
            <a:r>
              <a:rPr lang="en" sz="800" dirty="0">
                <a:latin typeface="Calibri"/>
                <a:ea typeface="Calibri"/>
                <a:cs typeface="Calibri"/>
                <a:sym typeface="Calibri"/>
              </a:rPr>
              <a:t>(5), 402-407.</a:t>
            </a:r>
          </a:p>
          <a:p>
            <a:pPr marL="457200" lvl="0" indent="-279400">
              <a:buClr>
                <a:srgbClr val="000000"/>
              </a:buClr>
              <a:buSzPct val="100000"/>
              <a:buFont typeface="Calibri"/>
              <a:buAutoNum type="arabicPeriod"/>
            </a:pPr>
            <a:r>
              <a:rPr lang="en" sz="800" dirty="0">
                <a:latin typeface="Calibri"/>
                <a:ea typeface="Calibri"/>
                <a:cs typeface="Calibri"/>
                <a:sym typeface="Calibri"/>
              </a:rPr>
              <a:t>Poirier, P., &amp; Després, J. P. (2001). Exercise in weight management of obesity. </a:t>
            </a:r>
            <a:r>
              <a:rPr lang="en" sz="800" i="1" dirty="0">
                <a:latin typeface="Calibri"/>
                <a:ea typeface="Calibri"/>
                <a:cs typeface="Calibri"/>
                <a:sym typeface="Calibri"/>
              </a:rPr>
              <a:t>Cardiology clinics</a:t>
            </a:r>
            <a:r>
              <a:rPr lang="en" sz="800" dirty="0">
                <a:latin typeface="Calibri"/>
                <a:ea typeface="Calibri"/>
                <a:cs typeface="Calibri"/>
                <a:sym typeface="Calibri"/>
              </a:rPr>
              <a:t>, </a:t>
            </a:r>
            <a:r>
              <a:rPr lang="en" sz="800" i="1" dirty="0">
                <a:latin typeface="Calibri"/>
                <a:ea typeface="Calibri"/>
                <a:cs typeface="Calibri"/>
                <a:sym typeface="Calibri"/>
              </a:rPr>
              <a:t>19</a:t>
            </a:r>
            <a:r>
              <a:rPr lang="en" sz="800" dirty="0">
                <a:latin typeface="Calibri"/>
                <a:ea typeface="Calibri"/>
                <a:cs typeface="Calibri"/>
                <a:sym typeface="Calibri"/>
              </a:rPr>
              <a:t>(3), 459-470.</a:t>
            </a:r>
          </a:p>
          <a:p>
            <a:pPr marL="457200" lvl="0" indent="-279400">
              <a:buClr>
                <a:srgbClr val="000000"/>
              </a:buClr>
              <a:buSzPct val="100000"/>
              <a:buFont typeface="Calibri"/>
              <a:buAutoNum type="arabicPeriod"/>
            </a:pPr>
            <a:r>
              <a:rPr lang="en" sz="800" dirty="0">
                <a:latin typeface="Calibri"/>
                <a:ea typeface="Calibri"/>
                <a:cs typeface="Calibri"/>
                <a:sym typeface="Calibri"/>
              </a:rPr>
              <a:t>Gwinup, G. (1987). Weight loss without dietary restriction: efficacy of different forms of aerobic exercise. </a:t>
            </a:r>
            <a:r>
              <a:rPr lang="en" sz="800" i="1" dirty="0">
                <a:latin typeface="Calibri"/>
                <a:ea typeface="Calibri"/>
                <a:cs typeface="Calibri"/>
                <a:sym typeface="Calibri"/>
              </a:rPr>
              <a:t>The American journal of sports medicine</a:t>
            </a:r>
            <a:r>
              <a:rPr lang="en" sz="800" dirty="0">
                <a:latin typeface="Calibri"/>
                <a:ea typeface="Calibri"/>
                <a:cs typeface="Calibri"/>
                <a:sym typeface="Calibri"/>
              </a:rPr>
              <a:t>, </a:t>
            </a:r>
            <a:r>
              <a:rPr lang="en" sz="800" i="1" dirty="0">
                <a:latin typeface="Calibri"/>
                <a:ea typeface="Calibri"/>
                <a:cs typeface="Calibri"/>
                <a:sym typeface="Calibri"/>
              </a:rPr>
              <a:t>15</a:t>
            </a:r>
            <a:r>
              <a:rPr lang="en" sz="800" dirty="0">
                <a:latin typeface="Calibri"/>
                <a:ea typeface="Calibri"/>
                <a:cs typeface="Calibri"/>
                <a:sym typeface="Calibri"/>
              </a:rPr>
              <a:t>(3), 275-279.</a:t>
            </a:r>
          </a:p>
          <a:p>
            <a:pPr marL="457200" lvl="0" indent="-279400">
              <a:buClr>
                <a:srgbClr val="000000"/>
              </a:buClr>
              <a:buSzPct val="100000"/>
              <a:buFont typeface="Calibri"/>
              <a:buAutoNum type="arabicPeriod"/>
            </a:pPr>
            <a:r>
              <a:rPr lang="en" sz="800" dirty="0">
                <a:latin typeface="Calibri"/>
                <a:ea typeface="Calibri"/>
                <a:cs typeface="Calibri"/>
                <a:sym typeface="Calibri"/>
              </a:rPr>
              <a:t>Tremblay, A., Nadeau, A., Despres, J. P., St-Jean, L., Theriault, G., &amp; Bouchard, C. (1990). Long-term exercise training with constant energy intake. 2: Effect on glucose metabolism and resting energy expenditure. </a:t>
            </a:r>
            <a:r>
              <a:rPr lang="en" sz="800" i="1" dirty="0">
                <a:latin typeface="Calibri"/>
                <a:ea typeface="Calibri"/>
                <a:cs typeface="Calibri"/>
                <a:sym typeface="Calibri"/>
              </a:rPr>
              <a:t>International journal of obesity</a:t>
            </a:r>
            <a:r>
              <a:rPr lang="en" sz="800" dirty="0">
                <a:latin typeface="Calibri"/>
                <a:ea typeface="Calibri"/>
                <a:cs typeface="Calibri"/>
                <a:sym typeface="Calibri"/>
              </a:rPr>
              <a:t>, </a:t>
            </a:r>
            <a:r>
              <a:rPr lang="en" sz="800" i="1" dirty="0">
                <a:latin typeface="Calibri"/>
                <a:ea typeface="Calibri"/>
                <a:cs typeface="Calibri"/>
                <a:sym typeface="Calibri"/>
              </a:rPr>
              <a:t>14</a:t>
            </a:r>
            <a:r>
              <a:rPr lang="en" sz="800" dirty="0">
                <a:latin typeface="Calibri"/>
                <a:ea typeface="Calibri"/>
                <a:cs typeface="Calibri"/>
                <a:sym typeface="Calibri"/>
              </a:rPr>
              <a:t>(1), 75-84.</a:t>
            </a:r>
          </a:p>
          <a:p>
            <a:pPr marL="457200" lvl="0" indent="-279400">
              <a:buClr>
                <a:srgbClr val="000000"/>
              </a:buClr>
              <a:buSzPct val="100000"/>
              <a:buFont typeface="Calibri"/>
              <a:buAutoNum type="arabicPeriod"/>
            </a:pPr>
            <a:r>
              <a:rPr lang="en" sz="800" dirty="0" smtClean="0">
                <a:latin typeface="Calibri"/>
                <a:ea typeface="Calibri"/>
                <a:cs typeface="Calibri"/>
                <a:sym typeface="Calibri"/>
              </a:rPr>
              <a:t>Epstein</a:t>
            </a:r>
            <a:r>
              <a:rPr lang="en" sz="800" dirty="0">
                <a:latin typeface="Calibri"/>
                <a:ea typeface="Calibri"/>
                <a:cs typeface="Calibri"/>
                <a:sym typeface="Calibri"/>
              </a:rPr>
              <a:t>, L. H., Paluch, R. A., Roemmich, J. N., &amp; Beecher, M. D. (2007). Family-based obesity treatment, then and now: twenty-five years of pediatric obesity treatment. </a:t>
            </a:r>
            <a:r>
              <a:rPr lang="en" sz="800" i="1" dirty="0">
                <a:latin typeface="Calibri"/>
                <a:ea typeface="Calibri"/>
                <a:cs typeface="Calibri"/>
                <a:sym typeface="Calibri"/>
              </a:rPr>
              <a:t>Health Psychology</a:t>
            </a:r>
            <a:r>
              <a:rPr lang="en" sz="800" dirty="0">
                <a:latin typeface="Calibri"/>
                <a:ea typeface="Calibri"/>
                <a:cs typeface="Calibri"/>
                <a:sym typeface="Calibri"/>
              </a:rPr>
              <a:t>, </a:t>
            </a:r>
            <a:r>
              <a:rPr lang="en" sz="800" i="1" dirty="0">
                <a:latin typeface="Calibri"/>
                <a:ea typeface="Calibri"/>
                <a:cs typeface="Calibri"/>
                <a:sym typeface="Calibri"/>
              </a:rPr>
              <a:t>26</a:t>
            </a:r>
            <a:r>
              <a:rPr lang="en" sz="800" dirty="0">
                <a:latin typeface="Calibri"/>
                <a:ea typeface="Calibri"/>
                <a:cs typeface="Calibri"/>
                <a:sym typeface="Calibri"/>
              </a:rPr>
              <a:t>(4), 381</a:t>
            </a:r>
            <a:r>
              <a:rPr lang="en" sz="800" dirty="0" smtClean="0">
                <a:latin typeface="Calibri"/>
                <a:ea typeface="Calibri"/>
                <a:cs typeface="Calibri"/>
                <a:sym typeface="Calibri"/>
              </a:rPr>
              <a:t>.</a:t>
            </a:r>
            <a:endParaRPr lang="en" sz="800" dirty="0">
              <a:latin typeface="Calibri"/>
              <a:ea typeface="Calibri"/>
              <a:cs typeface="Calibri"/>
              <a:sym typeface="Calibri"/>
            </a:endParaRPr>
          </a:p>
          <a:p>
            <a:pPr marL="457200" lvl="0" indent="-279400">
              <a:buClr>
                <a:srgbClr val="000000"/>
              </a:buClr>
              <a:buSzPct val="100000"/>
              <a:buFont typeface="Calibri"/>
              <a:buAutoNum type="arabicPeriod"/>
            </a:pPr>
            <a:r>
              <a:rPr lang="en" sz="800" dirty="0">
                <a:latin typeface="Calibri"/>
                <a:ea typeface="Calibri"/>
                <a:cs typeface="Calibri"/>
                <a:sym typeface="Calibri"/>
              </a:rPr>
              <a:t>Lau, D. C., Douketis, J. D., Morrison, K. M., Hramiak, I. M., Sharma, A. M., Ur, E., &amp; members of the Obesity Canada Clinical Practice Guidelines Expert Panel. (2007). 2006 Canadian clinical practice guidelines on the management and prevention of obesity in adults and children [summary]. </a:t>
            </a:r>
            <a:r>
              <a:rPr lang="en" sz="800" i="1" dirty="0">
                <a:latin typeface="Calibri"/>
                <a:ea typeface="Calibri"/>
                <a:cs typeface="Calibri"/>
                <a:sym typeface="Calibri"/>
              </a:rPr>
              <a:t>Canadian Medical Association Journal</a:t>
            </a:r>
            <a:r>
              <a:rPr lang="en" sz="800" dirty="0">
                <a:latin typeface="Calibri"/>
                <a:ea typeface="Calibri"/>
                <a:cs typeface="Calibri"/>
                <a:sym typeface="Calibri"/>
              </a:rPr>
              <a:t>, </a:t>
            </a:r>
            <a:r>
              <a:rPr lang="en" sz="800" i="1" dirty="0">
                <a:latin typeface="Calibri"/>
                <a:ea typeface="Calibri"/>
                <a:cs typeface="Calibri"/>
                <a:sym typeface="Calibri"/>
              </a:rPr>
              <a:t>176</a:t>
            </a:r>
            <a:r>
              <a:rPr lang="en" sz="800" dirty="0">
                <a:latin typeface="Calibri"/>
                <a:ea typeface="Calibri"/>
                <a:cs typeface="Calibri"/>
                <a:sym typeface="Calibri"/>
              </a:rPr>
              <a:t>(8), S1-S13.</a:t>
            </a:r>
          </a:p>
          <a:p>
            <a:pPr lvl="0"/>
            <a:endParaRPr lang="en" dirty="0"/>
          </a:p>
          <a:p>
            <a:pPr lvl="0">
              <a:spcAft>
                <a:spcPts val="1200"/>
              </a:spcAft>
            </a:pPr>
            <a:endParaRPr lang="en" sz="2400" dirty="0">
              <a:solidFill>
                <a:srgbClr val="222222"/>
              </a:solidFill>
              <a:highlight>
                <a:srgbClr val="FFFFFF"/>
              </a:highlight>
            </a:endParaRPr>
          </a:p>
          <a:p>
            <a:pPr lvl="0"/>
            <a:endParaRPr lang="en" sz="2400" dirty="0">
              <a:solidFill>
                <a:srgbClr val="222222"/>
              </a:solidFill>
              <a:highlight>
                <a:srgbClr val="FFFFFF"/>
              </a:highlight>
            </a:endParaRPr>
          </a:p>
          <a:p>
            <a:pPr lvl="0"/>
            <a:endParaRPr lang="en" sz="2400" dirty="0">
              <a:solidFill>
                <a:srgbClr val="222222"/>
              </a:solidFill>
              <a:highlight>
                <a:srgbClr val="FFFFFF"/>
              </a:highlight>
            </a:endParaRPr>
          </a:p>
          <a:p>
            <a:pPr lvl="0"/>
            <a:r>
              <a:rPr lang="en" sz="2800" dirty="0">
                <a:solidFill>
                  <a:srgbClr val="222222"/>
                </a:solidFill>
                <a:highlight>
                  <a:srgbClr val="FFFFFF"/>
                </a:highlight>
                <a:latin typeface="Times New Roman"/>
                <a:ea typeface="Times New Roman"/>
                <a:cs typeface="Times New Roman"/>
                <a:sym typeface="Times New Roman"/>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Definition of Obesity </a:t>
            </a:r>
            <a:r>
              <a:rPr lang="en" baseline="30000"/>
              <a:t>1</a:t>
            </a:r>
          </a:p>
        </p:txBody>
      </p:sp>
      <p:sp>
        <p:nvSpPr>
          <p:cNvPr id="86" name="Shape 86"/>
          <p:cNvSpPr txBox="1">
            <a:spLocks noGrp="1"/>
          </p:cNvSpPr>
          <p:nvPr>
            <p:ph type="body" idx="1"/>
          </p:nvPr>
        </p:nvSpPr>
        <p:spPr>
          <a:xfrm>
            <a:off x="311700" y="1266325"/>
            <a:ext cx="8520600" cy="956400"/>
          </a:xfrm>
          <a:prstGeom prst="rect">
            <a:avLst/>
          </a:prstGeom>
        </p:spPr>
        <p:txBody>
          <a:bodyPr lIns="91425" tIns="91425" rIns="91425" bIns="91425" anchor="t" anchorCtr="0">
            <a:noAutofit/>
          </a:bodyPr>
          <a:lstStyle/>
          <a:p>
            <a:pPr lvl="0" rtl="0">
              <a:spcBef>
                <a:spcPts val="0"/>
              </a:spcBef>
              <a:buNone/>
            </a:pPr>
            <a:r>
              <a:rPr lang="en"/>
              <a:t>Obesity is the excessive accumulation of fat in adipose tissue to the extent that health may be impaired </a:t>
            </a:r>
          </a:p>
        </p:txBody>
      </p:sp>
      <p:pic>
        <p:nvPicPr>
          <p:cNvPr id="87" name="Shape 87"/>
          <p:cNvPicPr preferRelativeResize="0"/>
          <p:nvPr/>
        </p:nvPicPr>
        <p:blipFill>
          <a:blip r:embed="rId3">
            <a:alphaModFix/>
          </a:blip>
          <a:stretch>
            <a:fillRect/>
          </a:stretch>
        </p:blipFill>
        <p:spPr>
          <a:xfrm>
            <a:off x="2300375" y="2145199"/>
            <a:ext cx="3600674" cy="2396000"/>
          </a:xfrm>
          <a:prstGeom prst="rect">
            <a:avLst/>
          </a:prstGeom>
          <a:noFill/>
          <a:ln>
            <a:noFill/>
          </a:ln>
        </p:spPr>
      </p:pic>
      <p:sp>
        <p:nvSpPr>
          <p:cNvPr id="88" name="Shape 88"/>
          <p:cNvSpPr txBox="1"/>
          <p:nvPr/>
        </p:nvSpPr>
        <p:spPr>
          <a:xfrm>
            <a:off x="2427150" y="4441875"/>
            <a:ext cx="3347100" cy="376500"/>
          </a:xfrm>
          <a:prstGeom prst="rect">
            <a:avLst/>
          </a:prstGeom>
          <a:noFill/>
          <a:ln>
            <a:noFill/>
          </a:ln>
        </p:spPr>
        <p:txBody>
          <a:bodyPr lIns="91425" tIns="91425" rIns="91425" bIns="91425" anchor="ctr" anchorCtr="0">
            <a:noAutofit/>
          </a:bodyPr>
          <a:lstStyle/>
          <a:p>
            <a:pPr lvl="0" rtl="0">
              <a:spcBef>
                <a:spcPts val="0"/>
              </a:spcBef>
              <a:buNone/>
            </a:pPr>
            <a:r>
              <a:rPr lang="en" sz="700"/>
              <a:t>http://www.mirror.co.uk/news/uk-news/poor-children-three-times-more-5342123</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Symptoms </a:t>
            </a:r>
            <a:r>
              <a:rPr lang="en" baseline="30000"/>
              <a:t>1</a:t>
            </a:r>
          </a:p>
        </p:txBody>
      </p:sp>
      <p:pic>
        <p:nvPicPr>
          <p:cNvPr id="94" name="Shape 94"/>
          <p:cNvPicPr preferRelativeResize="0"/>
          <p:nvPr/>
        </p:nvPicPr>
        <p:blipFill>
          <a:blip r:embed="rId3">
            <a:alphaModFix/>
          </a:blip>
          <a:stretch>
            <a:fillRect/>
          </a:stretch>
        </p:blipFill>
        <p:spPr>
          <a:xfrm>
            <a:off x="248223" y="1428675"/>
            <a:ext cx="2640425" cy="2112349"/>
          </a:xfrm>
          <a:prstGeom prst="rect">
            <a:avLst/>
          </a:prstGeom>
          <a:noFill/>
          <a:ln>
            <a:noFill/>
          </a:ln>
        </p:spPr>
      </p:pic>
      <p:pic>
        <p:nvPicPr>
          <p:cNvPr id="95" name="Shape 95"/>
          <p:cNvPicPr preferRelativeResize="0"/>
          <p:nvPr/>
        </p:nvPicPr>
        <p:blipFill>
          <a:blip r:embed="rId4">
            <a:alphaModFix/>
          </a:blip>
          <a:stretch>
            <a:fillRect/>
          </a:stretch>
        </p:blipFill>
        <p:spPr>
          <a:xfrm>
            <a:off x="3139812" y="1428675"/>
            <a:ext cx="2640425" cy="2112349"/>
          </a:xfrm>
          <a:prstGeom prst="rect">
            <a:avLst/>
          </a:prstGeom>
          <a:noFill/>
          <a:ln>
            <a:noFill/>
          </a:ln>
        </p:spPr>
      </p:pic>
      <p:sp>
        <p:nvSpPr>
          <p:cNvPr id="96" name="Shape 96"/>
          <p:cNvSpPr txBox="1"/>
          <p:nvPr/>
        </p:nvSpPr>
        <p:spPr>
          <a:xfrm>
            <a:off x="2957537" y="3312725"/>
            <a:ext cx="3228900" cy="606900"/>
          </a:xfrm>
          <a:prstGeom prst="rect">
            <a:avLst/>
          </a:prstGeom>
          <a:noFill/>
          <a:ln>
            <a:noFill/>
          </a:ln>
        </p:spPr>
        <p:txBody>
          <a:bodyPr lIns="91425" tIns="91425" rIns="91425" bIns="91425" anchor="ctr" anchorCtr="0">
            <a:noAutofit/>
          </a:bodyPr>
          <a:lstStyle/>
          <a:p>
            <a:pPr lvl="0" rtl="0">
              <a:spcBef>
                <a:spcPts val="0"/>
              </a:spcBef>
              <a:buNone/>
            </a:pPr>
            <a:r>
              <a:rPr lang="en" sz="700"/>
              <a:t>http://homegymr.com/are-digital-scales-accurate-for-measuring-weight/</a:t>
            </a:r>
          </a:p>
        </p:txBody>
      </p:sp>
      <p:sp>
        <p:nvSpPr>
          <p:cNvPr id="97" name="Shape 97"/>
          <p:cNvSpPr txBox="1"/>
          <p:nvPr/>
        </p:nvSpPr>
        <p:spPr>
          <a:xfrm>
            <a:off x="302685" y="3083075"/>
            <a:ext cx="2586000" cy="1066200"/>
          </a:xfrm>
          <a:prstGeom prst="rect">
            <a:avLst/>
          </a:prstGeom>
          <a:noFill/>
          <a:ln>
            <a:noFill/>
          </a:ln>
        </p:spPr>
        <p:txBody>
          <a:bodyPr lIns="91425" tIns="91425" rIns="91425" bIns="91425" anchor="ctr" anchorCtr="0">
            <a:noAutofit/>
          </a:bodyPr>
          <a:lstStyle/>
          <a:p>
            <a:pPr lvl="0" rtl="0">
              <a:spcBef>
                <a:spcPts val="0"/>
              </a:spcBef>
              <a:buNone/>
            </a:pPr>
            <a:r>
              <a:rPr lang="en" sz="700"/>
              <a:t>http://www.newtimes.co.rw/section/article/2012-04-29/89410/</a:t>
            </a:r>
          </a:p>
        </p:txBody>
      </p:sp>
      <p:pic>
        <p:nvPicPr>
          <p:cNvPr id="98" name="Shape 98"/>
          <p:cNvPicPr preferRelativeResize="0"/>
          <p:nvPr/>
        </p:nvPicPr>
        <p:blipFill>
          <a:blip r:embed="rId5">
            <a:alphaModFix/>
          </a:blip>
          <a:stretch>
            <a:fillRect/>
          </a:stretch>
        </p:blipFill>
        <p:spPr>
          <a:xfrm>
            <a:off x="6031400" y="1428675"/>
            <a:ext cx="2827349" cy="2112350"/>
          </a:xfrm>
          <a:prstGeom prst="rect">
            <a:avLst/>
          </a:prstGeom>
          <a:noFill/>
          <a:ln>
            <a:noFill/>
          </a:ln>
        </p:spPr>
      </p:pic>
      <p:sp>
        <p:nvSpPr>
          <p:cNvPr id="99" name="Shape 99"/>
          <p:cNvSpPr txBox="1"/>
          <p:nvPr/>
        </p:nvSpPr>
        <p:spPr>
          <a:xfrm>
            <a:off x="6152575" y="3349475"/>
            <a:ext cx="2743200" cy="533400"/>
          </a:xfrm>
          <a:prstGeom prst="rect">
            <a:avLst/>
          </a:prstGeom>
          <a:noFill/>
          <a:ln>
            <a:noFill/>
          </a:ln>
        </p:spPr>
        <p:txBody>
          <a:bodyPr lIns="91425" tIns="91425" rIns="91425" bIns="91425" anchor="ctr" anchorCtr="0">
            <a:noAutofit/>
          </a:bodyPr>
          <a:lstStyle/>
          <a:p>
            <a:pPr lvl="0" rtl="0">
              <a:spcBef>
                <a:spcPts val="0"/>
              </a:spcBef>
              <a:buNone/>
            </a:pPr>
            <a:r>
              <a:rPr lang="en" sz="700"/>
              <a:t>http://eyogaguru.com/diabetes-symptom-yoga-control-cure-diabetes/</a:t>
            </a:r>
          </a:p>
        </p:txBody>
      </p:sp>
      <p:sp>
        <p:nvSpPr>
          <p:cNvPr id="100" name="Shape 100"/>
          <p:cNvSpPr txBox="1"/>
          <p:nvPr/>
        </p:nvSpPr>
        <p:spPr>
          <a:xfrm>
            <a:off x="533725" y="4104225"/>
            <a:ext cx="2069400" cy="409500"/>
          </a:xfrm>
          <a:prstGeom prst="rect">
            <a:avLst/>
          </a:prstGeom>
          <a:noFill/>
          <a:ln>
            <a:noFill/>
          </a:ln>
        </p:spPr>
        <p:txBody>
          <a:bodyPr lIns="91425" tIns="91425" rIns="91425" bIns="91425" anchor="t" anchorCtr="0">
            <a:noAutofit/>
          </a:bodyPr>
          <a:lstStyle/>
          <a:p>
            <a:pPr lvl="0">
              <a:spcBef>
                <a:spcPts val="0"/>
              </a:spcBef>
              <a:buNone/>
            </a:pPr>
            <a:r>
              <a:rPr lang="en"/>
              <a:t>Increase in body fat</a:t>
            </a:r>
          </a:p>
        </p:txBody>
      </p:sp>
      <p:sp>
        <p:nvSpPr>
          <p:cNvPr id="101" name="Shape 101"/>
          <p:cNvSpPr txBox="1"/>
          <p:nvPr/>
        </p:nvSpPr>
        <p:spPr>
          <a:xfrm>
            <a:off x="3614262" y="4085175"/>
            <a:ext cx="1705200" cy="447600"/>
          </a:xfrm>
          <a:prstGeom prst="rect">
            <a:avLst/>
          </a:prstGeom>
          <a:noFill/>
          <a:ln>
            <a:noFill/>
          </a:ln>
        </p:spPr>
        <p:txBody>
          <a:bodyPr lIns="91425" tIns="91425" rIns="91425" bIns="91425" anchor="t" anchorCtr="0">
            <a:noAutofit/>
          </a:bodyPr>
          <a:lstStyle/>
          <a:p>
            <a:pPr lvl="0">
              <a:spcBef>
                <a:spcPts val="0"/>
              </a:spcBef>
              <a:buNone/>
            </a:pPr>
            <a:r>
              <a:rPr lang="en"/>
              <a:t>Increase in weight</a:t>
            </a:r>
          </a:p>
        </p:txBody>
      </p:sp>
      <p:sp>
        <p:nvSpPr>
          <p:cNvPr id="102" name="Shape 102"/>
          <p:cNvSpPr txBox="1"/>
          <p:nvPr/>
        </p:nvSpPr>
        <p:spPr>
          <a:xfrm>
            <a:off x="6443125" y="3919625"/>
            <a:ext cx="2162100" cy="357000"/>
          </a:xfrm>
          <a:prstGeom prst="rect">
            <a:avLst/>
          </a:prstGeom>
          <a:noFill/>
          <a:ln>
            <a:noFill/>
          </a:ln>
        </p:spPr>
        <p:txBody>
          <a:bodyPr lIns="91425" tIns="91425" rIns="91425" bIns="91425" anchor="t" anchorCtr="0">
            <a:noAutofit/>
          </a:bodyPr>
          <a:lstStyle/>
          <a:p>
            <a:pPr lvl="0">
              <a:spcBef>
                <a:spcPts val="0"/>
              </a:spcBef>
              <a:buNone/>
            </a:pPr>
            <a:r>
              <a:rPr lang="en"/>
              <a:t>Symptoms of comorbid diseases (ex. Increase in glucose levels)</a:t>
            </a:r>
          </a:p>
        </p:txBody>
      </p:sp>
      <p:sp>
        <p:nvSpPr>
          <p:cNvPr id="103" name="Shape 103"/>
          <p:cNvSpPr/>
          <p:nvPr/>
        </p:nvSpPr>
        <p:spPr>
          <a:xfrm>
            <a:off x="550312" y="4120975"/>
            <a:ext cx="1781100" cy="3570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3590962" y="4120975"/>
            <a:ext cx="1705200" cy="3570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6443125" y="3971925"/>
            <a:ext cx="2162100" cy="7074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54550"/>
            <a:ext cx="8520600" cy="707400"/>
          </a:xfrm>
          <a:prstGeom prst="rect">
            <a:avLst/>
          </a:prstGeom>
        </p:spPr>
        <p:txBody>
          <a:bodyPr lIns="91425" tIns="91425" rIns="91425" bIns="91425" anchor="t" anchorCtr="0">
            <a:noAutofit/>
          </a:bodyPr>
          <a:lstStyle/>
          <a:p>
            <a:pPr lvl="0">
              <a:spcBef>
                <a:spcPts val="0"/>
              </a:spcBef>
              <a:buNone/>
            </a:pPr>
            <a:r>
              <a:rPr lang="en"/>
              <a:t>Contributing factors </a:t>
            </a:r>
            <a:r>
              <a:rPr lang="en" baseline="30000"/>
              <a:t>1</a:t>
            </a:r>
          </a:p>
        </p:txBody>
      </p:sp>
      <p:pic>
        <p:nvPicPr>
          <p:cNvPr id="111" name="Shape 111"/>
          <p:cNvPicPr preferRelativeResize="0"/>
          <p:nvPr/>
        </p:nvPicPr>
        <p:blipFill rotWithShape="1">
          <a:blip r:embed="rId3">
            <a:alphaModFix/>
          </a:blip>
          <a:srcRect l="13258" r="17181"/>
          <a:stretch/>
        </p:blipFill>
        <p:spPr>
          <a:xfrm>
            <a:off x="4045750" y="266375"/>
            <a:ext cx="4953000" cy="4610750"/>
          </a:xfrm>
          <a:prstGeom prst="rect">
            <a:avLst/>
          </a:prstGeom>
          <a:noFill/>
          <a:ln>
            <a:noFill/>
          </a:ln>
        </p:spPr>
      </p:pic>
      <p:sp>
        <p:nvSpPr>
          <p:cNvPr id="112" name="Shape 112"/>
          <p:cNvSpPr txBox="1"/>
          <p:nvPr/>
        </p:nvSpPr>
        <p:spPr>
          <a:xfrm>
            <a:off x="0" y="1161950"/>
            <a:ext cx="4676700" cy="35244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a:t>Lack of energy balance</a:t>
            </a:r>
          </a:p>
          <a:p>
            <a:pPr marL="914400" lvl="1" indent="-228600" rtl="0">
              <a:spcBef>
                <a:spcPts val="0"/>
              </a:spcBef>
              <a:buChar char="○"/>
            </a:pPr>
            <a:r>
              <a:rPr lang="en"/>
              <a:t>Weight gain = ↑ energy in and ↓  energy out</a:t>
            </a:r>
          </a:p>
          <a:p>
            <a:pPr marL="457200" lvl="0" indent="-228600" rtl="0">
              <a:spcBef>
                <a:spcPts val="0"/>
              </a:spcBef>
              <a:buChar char="●"/>
            </a:pPr>
            <a:r>
              <a:rPr lang="en"/>
              <a:t>Inactive lifestyle </a:t>
            </a:r>
          </a:p>
          <a:p>
            <a:pPr marL="914400" lvl="1" indent="-228600" rtl="0">
              <a:spcBef>
                <a:spcPts val="0"/>
              </a:spcBef>
              <a:buChar char="○"/>
            </a:pPr>
            <a:r>
              <a:rPr lang="en"/>
              <a:t>↑ TV use and ↓ physical activity</a:t>
            </a:r>
          </a:p>
          <a:p>
            <a:pPr marL="457200" lvl="0" indent="-228600" rtl="0">
              <a:spcBef>
                <a:spcPts val="0"/>
              </a:spcBef>
              <a:buChar char="●"/>
            </a:pPr>
            <a:r>
              <a:rPr lang="en"/>
              <a:t>Environment</a:t>
            </a:r>
          </a:p>
          <a:p>
            <a:pPr marL="914400" lvl="1" indent="-228600" rtl="0">
              <a:spcBef>
                <a:spcPts val="0"/>
              </a:spcBef>
              <a:buChar char="○"/>
            </a:pPr>
            <a:r>
              <a:rPr lang="en"/>
              <a:t>↑ food portion sizes</a:t>
            </a:r>
          </a:p>
          <a:p>
            <a:pPr marL="914400" lvl="1" indent="-228600" rtl="0">
              <a:spcBef>
                <a:spcPts val="0"/>
              </a:spcBef>
              <a:buChar char="○"/>
            </a:pPr>
            <a:r>
              <a:rPr lang="en"/>
              <a:t>Lack safe recreation places</a:t>
            </a:r>
          </a:p>
          <a:p>
            <a:pPr marL="457200" lvl="0" indent="-228600" rtl="0">
              <a:spcBef>
                <a:spcPts val="0"/>
              </a:spcBef>
              <a:buChar char="●"/>
            </a:pPr>
            <a:r>
              <a:rPr lang="en"/>
              <a:t>Genes and family history</a:t>
            </a:r>
          </a:p>
          <a:p>
            <a:pPr marL="457200" lvl="0" indent="-228600" rtl="0">
              <a:spcBef>
                <a:spcPts val="0"/>
              </a:spcBef>
              <a:buChar char="●"/>
            </a:pPr>
            <a:r>
              <a:rPr lang="en"/>
              <a:t>Medical conditions</a:t>
            </a:r>
          </a:p>
          <a:p>
            <a:pPr marL="914400" lvl="1" indent="-228600" rtl="0">
              <a:spcBef>
                <a:spcPts val="0"/>
              </a:spcBef>
              <a:buChar char="○"/>
            </a:pPr>
            <a:r>
              <a:rPr lang="en"/>
              <a:t>Cushing’s Syndrome</a:t>
            </a:r>
          </a:p>
          <a:p>
            <a:pPr marL="457200" lvl="0" indent="-228600" rtl="0">
              <a:spcBef>
                <a:spcPts val="0"/>
              </a:spcBef>
              <a:buChar char="●"/>
            </a:pPr>
            <a:r>
              <a:rPr lang="en"/>
              <a:t>Medicines</a:t>
            </a:r>
          </a:p>
          <a:p>
            <a:pPr marL="914400" lvl="1" indent="-228600" rtl="0">
              <a:spcBef>
                <a:spcPts val="0"/>
              </a:spcBef>
              <a:buChar char="○"/>
            </a:pPr>
            <a:r>
              <a:rPr lang="en"/>
              <a:t>Psychiatric drugs</a:t>
            </a:r>
          </a:p>
          <a:p>
            <a:pPr marL="457200" lvl="0" indent="-228600" rtl="0">
              <a:spcBef>
                <a:spcPts val="0"/>
              </a:spcBef>
              <a:buChar char="●"/>
            </a:pPr>
            <a:r>
              <a:rPr lang="en"/>
              <a:t>Socio-economic issues</a:t>
            </a:r>
          </a:p>
          <a:p>
            <a:pPr marL="914400" lvl="1" indent="-228600" rtl="0">
              <a:spcBef>
                <a:spcPts val="0"/>
              </a:spcBef>
              <a:buChar char="○"/>
            </a:pPr>
            <a:r>
              <a:rPr lang="en"/>
              <a:t>Emotional factors</a:t>
            </a:r>
          </a:p>
          <a:p>
            <a:pPr marL="914400" lvl="1" indent="-228600" rtl="0">
              <a:spcBef>
                <a:spcPts val="0"/>
              </a:spcBef>
              <a:buChar char="○"/>
            </a:pPr>
            <a:r>
              <a:rPr lang="en"/>
              <a:t>Cannot afford healthy alternatives</a:t>
            </a:r>
          </a:p>
          <a:p>
            <a:pPr marL="457200" lvl="0" indent="0">
              <a:spcBef>
                <a:spcPts val="0"/>
              </a:spcBef>
              <a:buNone/>
            </a:pPr>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Epidemiology </a:t>
            </a:r>
            <a:r>
              <a:rPr lang="en" baseline="30000"/>
              <a:t>2</a:t>
            </a:r>
          </a:p>
        </p:txBody>
      </p:sp>
      <p:pic>
        <p:nvPicPr>
          <p:cNvPr id="118" name="Shape 118"/>
          <p:cNvPicPr preferRelativeResize="0"/>
          <p:nvPr/>
        </p:nvPicPr>
        <p:blipFill>
          <a:blip r:embed="rId3">
            <a:alphaModFix/>
          </a:blip>
          <a:stretch>
            <a:fillRect/>
          </a:stretch>
        </p:blipFill>
        <p:spPr>
          <a:xfrm>
            <a:off x="534987" y="1152425"/>
            <a:ext cx="8074015" cy="3686274"/>
          </a:xfrm>
          <a:prstGeom prst="rect">
            <a:avLst/>
          </a:prstGeom>
          <a:noFill/>
          <a:ln>
            <a:noFill/>
          </a:ln>
        </p:spPr>
      </p:pic>
      <p:sp>
        <p:nvSpPr>
          <p:cNvPr id="119" name="Shape 119"/>
          <p:cNvSpPr txBox="1"/>
          <p:nvPr/>
        </p:nvSpPr>
        <p:spPr>
          <a:xfrm>
            <a:off x="5734050" y="4686300"/>
            <a:ext cx="2971800" cy="324000"/>
          </a:xfrm>
          <a:prstGeom prst="rect">
            <a:avLst/>
          </a:prstGeom>
          <a:noFill/>
          <a:ln>
            <a:noFill/>
          </a:ln>
        </p:spPr>
        <p:txBody>
          <a:bodyPr lIns="91425" tIns="91425" rIns="91425" bIns="91425" anchor="ctr" anchorCtr="0">
            <a:noAutofit/>
          </a:bodyPr>
          <a:lstStyle/>
          <a:p>
            <a:pPr lvl="0" rtl="0">
              <a:spcBef>
                <a:spcPts val="0"/>
              </a:spcBef>
              <a:buNone/>
            </a:pPr>
            <a:r>
              <a:rPr lang="en" sz="700"/>
              <a:t>http://www.bettycjung.net/BG2016/WHOMaleObesity.png</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209550"/>
            <a:ext cx="8520600" cy="707400"/>
          </a:xfrm>
          <a:prstGeom prst="rect">
            <a:avLst/>
          </a:prstGeom>
        </p:spPr>
        <p:txBody>
          <a:bodyPr lIns="91425" tIns="91425" rIns="91425" bIns="91425" anchor="t" anchorCtr="0">
            <a:noAutofit/>
          </a:bodyPr>
          <a:lstStyle/>
          <a:p>
            <a:pPr lvl="0">
              <a:spcBef>
                <a:spcPts val="0"/>
              </a:spcBef>
              <a:buNone/>
            </a:pPr>
            <a:r>
              <a:rPr lang="en"/>
              <a:t>Diagnosis </a:t>
            </a:r>
            <a:r>
              <a:rPr lang="en" baseline="30000"/>
              <a:t>3</a:t>
            </a:r>
          </a:p>
        </p:txBody>
      </p:sp>
      <p:pic>
        <p:nvPicPr>
          <p:cNvPr id="125" name="Shape 125"/>
          <p:cNvPicPr preferRelativeResize="0"/>
          <p:nvPr/>
        </p:nvPicPr>
        <p:blipFill>
          <a:blip r:embed="rId3">
            <a:alphaModFix/>
          </a:blip>
          <a:stretch>
            <a:fillRect/>
          </a:stretch>
        </p:blipFill>
        <p:spPr>
          <a:xfrm>
            <a:off x="794050" y="1486299"/>
            <a:ext cx="1835102" cy="1091962"/>
          </a:xfrm>
          <a:prstGeom prst="rect">
            <a:avLst/>
          </a:prstGeom>
          <a:noFill/>
          <a:ln>
            <a:noFill/>
          </a:ln>
        </p:spPr>
      </p:pic>
      <p:sp>
        <p:nvSpPr>
          <p:cNvPr id="126" name="Shape 126"/>
          <p:cNvSpPr txBox="1"/>
          <p:nvPr/>
        </p:nvSpPr>
        <p:spPr>
          <a:xfrm>
            <a:off x="325950" y="916937"/>
            <a:ext cx="2752800" cy="409500"/>
          </a:xfrm>
          <a:prstGeom prst="rect">
            <a:avLst/>
          </a:prstGeom>
          <a:noFill/>
          <a:ln>
            <a:noFill/>
          </a:ln>
        </p:spPr>
        <p:txBody>
          <a:bodyPr lIns="91425" tIns="91425" rIns="91425" bIns="91425" anchor="t" anchorCtr="0">
            <a:noAutofit/>
          </a:bodyPr>
          <a:lstStyle/>
          <a:p>
            <a:pPr lvl="0" algn="ctr">
              <a:spcBef>
                <a:spcPts val="0"/>
              </a:spcBef>
              <a:buNone/>
            </a:pPr>
            <a:r>
              <a:rPr lang="en"/>
              <a:t>Body Mass Index (Adults)</a:t>
            </a:r>
          </a:p>
        </p:txBody>
      </p:sp>
      <p:sp>
        <p:nvSpPr>
          <p:cNvPr id="127" name="Shape 127"/>
          <p:cNvSpPr/>
          <p:nvPr/>
        </p:nvSpPr>
        <p:spPr>
          <a:xfrm>
            <a:off x="311700" y="921737"/>
            <a:ext cx="2781300" cy="3999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28" name="Shape 128"/>
          <p:cNvPicPr preferRelativeResize="0"/>
          <p:nvPr/>
        </p:nvPicPr>
        <p:blipFill>
          <a:blip r:embed="rId4">
            <a:alphaModFix/>
          </a:blip>
          <a:stretch>
            <a:fillRect/>
          </a:stretch>
        </p:blipFill>
        <p:spPr>
          <a:xfrm>
            <a:off x="4069350" y="209549"/>
            <a:ext cx="5019000" cy="4577271"/>
          </a:xfrm>
          <a:prstGeom prst="rect">
            <a:avLst/>
          </a:prstGeom>
          <a:noFill/>
          <a:ln>
            <a:noFill/>
          </a:ln>
        </p:spPr>
      </p:pic>
      <p:sp>
        <p:nvSpPr>
          <p:cNvPr id="129" name="Shape 129"/>
          <p:cNvSpPr txBox="1"/>
          <p:nvPr/>
        </p:nvSpPr>
        <p:spPr>
          <a:xfrm>
            <a:off x="6477000" y="4676071"/>
            <a:ext cx="3000000" cy="467400"/>
          </a:xfrm>
          <a:prstGeom prst="rect">
            <a:avLst/>
          </a:prstGeom>
          <a:noFill/>
          <a:ln>
            <a:noFill/>
          </a:ln>
        </p:spPr>
        <p:txBody>
          <a:bodyPr lIns="91425" tIns="91425" rIns="91425" bIns="91425" anchor="ctr" anchorCtr="0">
            <a:noAutofit/>
          </a:bodyPr>
          <a:lstStyle/>
          <a:p>
            <a:pPr lvl="0" rtl="0">
              <a:spcBef>
                <a:spcPts val="0"/>
              </a:spcBef>
              <a:buNone/>
            </a:pPr>
            <a:r>
              <a:rPr lang="en" sz="700"/>
              <a:t>https://www.pinterest.com/jerryprimus/bmi/</a:t>
            </a:r>
          </a:p>
        </p:txBody>
      </p:sp>
      <p:graphicFrame>
        <p:nvGraphicFramePr>
          <p:cNvPr id="130" name="Shape 130"/>
          <p:cNvGraphicFramePr/>
          <p:nvPr>
            <p:extLst>
              <p:ext uri="{D42A27DB-BD31-4B8C-83A1-F6EECF244321}">
                <p14:modId xmlns:p14="http://schemas.microsoft.com/office/powerpoint/2010/main" val="3689622799"/>
              </p:ext>
            </p:extLst>
          </p:nvPr>
        </p:nvGraphicFramePr>
        <p:xfrm>
          <a:off x="325937" y="2782825"/>
          <a:ext cx="2905050" cy="2015429"/>
        </p:xfrm>
        <a:graphic>
          <a:graphicData uri="http://schemas.openxmlformats.org/drawingml/2006/table">
            <a:tbl>
              <a:tblPr>
                <a:noFill/>
                <a:tableStyleId>{A4034F61-E3C8-4D94-A69C-ADE1F21F9883}</a:tableStyleId>
              </a:tblPr>
              <a:tblGrid>
                <a:gridCol w="1309050"/>
                <a:gridCol w="1596000"/>
              </a:tblGrid>
              <a:tr h="384850">
                <a:tc>
                  <a:txBody>
                    <a:bodyPr/>
                    <a:lstStyle/>
                    <a:p>
                      <a:pPr lvl="0" rtl="0">
                        <a:spcBef>
                          <a:spcPts val="0"/>
                        </a:spcBef>
                        <a:buNone/>
                      </a:pPr>
                      <a:r>
                        <a:rPr lang="en" sz="1100" b="1">
                          <a:solidFill>
                            <a:schemeClr val="tx1">
                              <a:lumMod val="50000"/>
                            </a:schemeClr>
                          </a:solidFill>
                        </a:rPr>
                        <a:t>BMI</a:t>
                      </a:r>
                    </a:p>
                  </a:txBody>
                  <a:tcPr marL="68575" marR="68575" marT="91425" marB="91425">
                    <a:lnB w="12700" cap="flat" cmpd="sng">
                      <a:solidFill>
                        <a:srgbClr val="F79646"/>
                      </a:solidFill>
                      <a:prstDash val="solid"/>
                      <a:round/>
                      <a:headEnd type="none" w="med" len="med"/>
                      <a:tailEnd type="none" w="med" len="med"/>
                    </a:lnB>
                  </a:tcPr>
                </a:tc>
                <a:tc>
                  <a:txBody>
                    <a:bodyPr/>
                    <a:lstStyle/>
                    <a:p>
                      <a:pPr lvl="0" rtl="0">
                        <a:spcBef>
                          <a:spcPts val="0"/>
                        </a:spcBef>
                        <a:buNone/>
                      </a:pPr>
                      <a:r>
                        <a:rPr lang="en">
                          <a:solidFill>
                            <a:schemeClr val="tx1">
                              <a:lumMod val="50000"/>
                            </a:schemeClr>
                          </a:solidFill>
                        </a:rPr>
                        <a:t>WEIGHT STATUS</a:t>
                      </a:r>
                    </a:p>
                  </a:txBody>
                  <a:tcPr marL="68575" marR="68575" marT="91425" marB="91425">
                    <a:lnB w="12700" cap="flat" cmpd="sng">
                      <a:solidFill>
                        <a:srgbClr val="F79646"/>
                      </a:solidFill>
                      <a:prstDash val="solid"/>
                      <a:round/>
                      <a:headEnd type="none" w="med" len="med"/>
                      <a:tailEnd type="none" w="med" len="med"/>
                    </a:lnB>
                  </a:tcPr>
                </a:tc>
              </a:tr>
              <a:tr h="504825">
                <a:tc>
                  <a:txBody>
                    <a:bodyPr/>
                    <a:lstStyle/>
                    <a:p>
                      <a:pPr lvl="0" rtl="0">
                        <a:spcBef>
                          <a:spcPts val="0"/>
                        </a:spcBef>
                        <a:buNone/>
                      </a:pPr>
                      <a:r>
                        <a:rPr lang="en" sz="1100" b="1">
                          <a:solidFill>
                            <a:schemeClr val="tx1">
                              <a:lumMod val="50000"/>
                            </a:schemeClr>
                          </a:solidFill>
                        </a:rPr>
                        <a:t>30.0 – 34.9</a:t>
                      </a:r>
                    </a:p>
                  </a:txBody>
                  <a:tcPr marL="68575" marR="68575" marT="91425" marB="91425">
                    <a:lnT w="12700" cap="flat" cmpd="sng">
                      <a:solidFill>
                        <a:srgbClr val="F79646"/>
                      </a:solidFill>
                      <a:prstDash val="solid"/>
                      <a:round/>
                      <a:headEnd type="none" w="med" len="med"/>
                      <a:tailEnd type="none" w="med" len="med"/>
                    </a:lnT>
                    <a:solidFill>
                      <a:srgbClr val="FDE4D0"/>
                    </a:solidFill>
                  </a:tcPr>
                </a:tc>
                <a:tc>
                  <a:txBody>
                    <a:bodyPr/>
                    <a:lstStyle/>
                    <a:p>
                      <a:pPr lvl="0" rtl="0">
                        <a:spcBef>
                          <a:spcPts val="0"/>
                        </a:spcBef>
                        <a:buNone/>
                      </a:pPr>
                      <a:r>
                        <a:rPr lang="en">
                          <a:solidFill>
                            <a:schemeClr val="tx1">
                              <a:lumMod val="50000"/>
                            </a:schemeClr>
                          </a:solidFill>
                        </a:rPr>
                        <a:t>Obese (Class 1)</a:t>
                      </a:r>
                    </a:p>
                  </a:txBody>
                  <a:tcPr marL="68575" marR="68575" marT="91425" marB="91425">
                    <a:lnT w="12700" cap="flat" cmpd="sng">
                      <a:solidFill>
                        <a:srgbClr val="F79646"/>
                      </a:solidFill>
                      <a:prstDash val="solid"/>
                      <a:round/>
                      <a:headEnd type="none" w="med" len="med"/>
                      <a:tailEnd type="none" w="med" len="med"/>
                    </a:lnT>
                    <a:solidFill>
                      <a:srgbClr val="FDE4D0"/>
                    </a:solidFill>
                  </a:tcPr>
                </a:tc>
              </a:tr>
              <a:tr h="504825">
                <a:tc>
                  <a:txBody>
                    <a:bodyPr/>
                    <a:lstStyle/>
                    <a:p>
                      <a:pPr lvl="0" rtl="0">
                        <a:spcBef>
                          <a:spcPts val="0"/>
                        </a:spcBef>
                        <a:buNone/>
                      </a:pPr>
                      <a:r>
                        <a:rPr lang="en" sz="1100" b="1">
                          <a:solidFill>
                            <a:schemeClr val="tx1">
                              <a:lumMod val="50000"/>
                            </a:schemeClr>
                          </a:solidFill>
                        </a:rPr>
                        <a:t>35.0 – 39.9</a:t>
                      </a:r>
                    </a:p>
                  </a:txBody>
                  <a:tcPr marL="68575" marR="68575" marT="91425" marB="91425"/>
                </a:tc>
                <a:tc>
                  <a:txBody>
                    <a:bodyPr/>
                    <a:lstStyle/>
                    <a:p>
                      <a:pPr lvl="0" rtl="0">
                        <a:spcBef>
                          <a:spcPts val="0"/>
                        </a:spcBef>
                        <a:buNone/>
                      </a:pPr>
                      <a:r>
                        <a:rPr lang="en">
                          <a:solidFill>
                            <a:schemeClr val="tx1">
                              <a:lumMod val="50000"/>
                            </a:schemeClr>
                          </a:solidFill>
                        </a:rPr>
                        <a:t>Obese (Class 2)</a:t>
                      </a:r>
                    </a:p>
                  </a:txBody>
                  <a:tcPr marL="68575" marR="68575" marT="91425" marB="91425"/>
                </a:tc>
              </a:tr>
              <a:tr h="504825">
                <a:tc>
                  <a:txBody>
                    <a:bodyPr/>
                    <a:lstStyle/>
                    <a:p>
                      <a:pPr lvl="0" rtl="0">
                        <a:spcBef>
                          <a:spcPts val="0"/>
                        </a:spcBef>
                        <a:buNone/>
                      </a:pPr>
                      <a:r>
                        <a:rPr lang="en" sz="1100" b="1">
                          <a:solidFill>
                            <a:schemeClr val="tx1">
                              <a:lumMod val="50000"/>
                            </a:schemeClr>
                          </a:solidFill>
                        </a:rPr>
                        <a:t>40.0 and higher</a:t>
                      </a:r>
                    </a:p>
                  </a:txBody>
                  <a:tcPr marL="68575" marR="68575" marT="91425" marB="91425">
                    <a:lnB w="12700" cap="flat" cmpd="sng">
                      <a:solidFill>
                        <a:srgbClr val="F79646"/>
                      </a:solidFill>
                      <a:prstDash val="solid"/>
                      <a:round/>
                      <a:headEnd type="none" w="med" len="med"/>
                      <a:tailEnd type="none" w="med" len="med"/>
                    </a:lnB>
                    <a:solidFill>
                      <a:srgbClr val="FDE4D0"/>
                    </a:solidFill>
                  </a:tcPr>
                </a:tc>
                <a:tc>
                  <a:txBody>
                    <a:bodyPr/>
                    <a:lstStyle/>
                    <a:p>
                      <a:pPr lvl="0" rtl="0">
                        <a:spcBef>
                          <a:spcPts val="0"/>
                        </a:spcBef>
                        <a:buNone/>
                      </a:pPr>
                      <a:r>
                        <a:rPr lang="en" dirty="0">
                          <a:solidFill>
                            <a:schemeClr val="tx1">
                              <a:lumMod val="50000"/>
                            </a:schemeClr>
                          </a:solidFill>
                        </a:rPr>
                        <a:t>Extremely Obese (Class 3)</a:t>
                      </a:r>
                    </a:p>
                  </a:txBody>
                  <a:tcPr marL="68575" marR="68575" marT="91425" marB="91425">
                    <a:lnB w="12700" cap="flat" cmpd="sng">
                      <a:solidFill>
                        <a:srgbClr val="F79646"/>
                      </a:solidFill>
                      <a:prstDash val="solid"/>
                      <a:round/>
                      <a:headEnd type="none" w="med" len="med"/>
                      <a:tailEnd type="none" w="med" len="med"/>
                    </a:lnB>
                    <a:solidFill>
                      <a:srgbClr val="FDE4D0"/>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415800" y="667462"/>
            <a:ext cx="2752800" cy="409500"/>
          </a:xfrm>
          <a:prstGeom prst="rect">
            <a:avLst/>
          </a:prstGeom>
          <a:noFill/>
          <a:ln>
            <a:noFill/>
          </a:ln>
        </p:spPr>
        <p:txBody>
          <a:bodyPr lIns="91425" tIns="91425" rIns="91425" bIns="91425" anchor="t" anchorCtr="0">
            <a:noAutofit/>
          </a:bodyPr>
          <a:lstStyle/>
          <a:p>
            <a:pPr lvl="0" algn="ctr" rtl="0">
              <a:spcBef>
                <a:spcPts val="0"/>
              </a:spcBef>
              <a:buNone/>
            </a:pPr>
            <a:r>
              <a:rPr lang="en"/>
              <a:t>Body Mass Index (Children)</a:t>
            </a:r>
          </a:p>
        </p:txBody>
      </p:sp>
      <p:sp>
        <p:nvSpPr>
          <p:cNvPr id="136" name="Shape 136"/>
          <p:cNvSpPr/>
          <p:nvPr/>
        </p:nvSpPr>
        <p:spPr>
          <a:xfrm>
            <a:off x="401550" y="672262"/>
            <a:ext cx="2781300" cy="3999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txBox="1"/>
          <p:nvPr/>
        </p:nvSpPr>
        <p:spPr>
          <a:xfrm>
            <a:off x="99900" y="1335300"/>
            <a:ext cx="3384600" cy="29733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a:t>BMI calculation is slightly different for children </a:t>
            </a:r>
          </a:p>
          <a:p>
            <a:pPr marL="0" lvl="0" indent="0" rtl="0">
              <a:spcBef>
                <a:spcPts val="0"/>
              </a:spcBef>
              <a:buNone/>
            </a:pPr>
            <a:endParaRPr/>
          </a:p>
          <a:p>
            <a:pPr marL="457200" lvl="0" indent="-228600" rtl="0">
              <a:spcBef>
                <a:spcPts val="0"/>
              </a:spcBef>
              <a:buChar char="●"/>
            </a:pPr>
            <a:r>
              <a:rPr lang="en"/>
              <a:t>There are different BMI categories for specific age ranges</a:t>
            </a:r>
          </a:p>
          <a:p>
            <a:pPr marL="0" lvl="0" indent="0" rtl="0">
              <a:spcBef>
                <a:spcPts val="0"/>
              </a:spcBef>
              <a:buNone/>
            </a:pPr>
            <a:endParaRPr/>
          </a:p>
          <a:p>
            <a:pPr marL="457200" lvl="0" indent="-228600" rtl="0">
              <a:spcBef>
                <a:spcPts val="0"/>
              </a:spcBef>
              <a:buChar char="●"/>
            </a:pPr>
            <a:r>
              <a:rPr lang="en"/>
              <a:t>The sex of the child is important for the calculation of their BMI</a:t>
            </a:r>
          </a:p>
          <a:p>
            <a:pPr marL="914400" lvl="1" indent="-228600" rtl="0">
              <a:spcBef>
                <a:spcPts val="0"/>
              </a:spcBef>
              <a:buChar char="○"/>
            </a:pPr>
            <a:r>
              <a:rPr lang="en"/>
              <a:t>Percentiles vary based on sex</a:t>
            </a:r>
          </a:p>
        </p:txBody>
      </p:sp>
      <p:pic>
        <p:nvPicPr>
          <p:cNvPr id="138" name="Shape 138"/>
          <p:cNvPicPr preferRelativeResize="0"/>
          <p:nvPr/>
        </p:nvPicPr>
        <p:blipFill>
          <a:blip r:embed="rId3">
            <a:alphaModFix/>
          </a:blip>
          <a:stretch>
            <a:fillRect/>
          </a:stretch>
        </p:blipFill>
        <p:spPr>
          <a:xfrm>
            <a:off x="3618075" y="0"/>
            <a:ext cx="4945674" cy="5026600"/>
          </a:xfrm>
          <a:prstGeom prst="rect">
            <a:avLst/>
          </a:prstGeom>
          <a:noFill/>
          <a:ln>
            <a:noFill/>
          </a:ln>
        </p:spPr>
      </p:pic>
      <p:sp>
        <p:nvSpPr>
          <p:cNvPr id="139" name="Shape 139"/>
          <p:cNvSpPr txBox="1"/>
          <p:nvPr/>
        </p:nvSpPr>
        <p:spPr>
          <a:xfrm>
            <a:off x="5440750" y="4742800"/>
            <a:ext cx="3123000" cy="283800"/>
          </a:xfrm>
          <a:prstGeom prst="rect">
            <a:avLst/>
          </a:prstGeom>
          <a:noFill/>
          <a:ln>
            <a:noFill/>
          </a:ln>
        </p:spPr>
        <p:txBody>
          <a:bodyPr lIns="91425" tIns="91425" rIns="91425" bIns="91425" anchor="ctr" anchorCtr="0">
            <a:noAutofit/>
          </a:bodyPr>
          <a:lstStyle/>
          <a:p>
            <a:pPr lvl="0" rtl="0">
              <a:spcBef>
                <a:spcPts val="0"/>
              </a:spcBef>
              <a:buNone/>
            </a:pPr>
            <a:r>
              <a:rPr lang="en" sz="700"/>
              <a:t>http://www.obesityaction.org/wp-content/uploads/girls1.png</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5147</Words>
  <Application>Microsoft Macintosh PowerPoint</Application>
  <PresentationFormat>On-screen Show (16:9)</PresentationFormat>
  <Paragraphs>373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tropic</vt:lpstr>
      <vt:lpstr>Obesity</vt:lpstr>
      <vt:lpstr>Table of Contents</vt:lpstr>
      <vt:lpstr>What is Obesity?</vt:lpstr>
      <vt:lpstr>Definition of Obesity 1</vt:lpstr>
      <vt:lpstr>Symptoms 1</vt:lpstr>
      <vt:lpstr>Contributing factors 1</vt:lpstr>
      <vt:lpstr>Epidemiology 2</vt:lpstr>
      <vt:lpstr>Diagnosis 3</vt:lpstr>
      <vt:lpstr>PowerPoint Presentation</vt:lpstr>
      <vt:lpstr>Pathophysiology</vt:lpstr>
      <vt:lpstr>Adipocyte Development and Metabolism: Lipolysis 4 </vt:lpstr>
      <vt:lpstr>Adipocyte Development and  Metabolism:  Functional Analysis 5</vt:lpstr>
      <vt:lpstr>HORMONES</vt:lpstr>
      <vt:lpstr>Hormone: Insulin 6</vt:lpstr>
      <vt:lpstr>Hormone: Leptin 6</vt:lpstr>
      <vt:lpstr>Hormone: Ghrelin 7</vt:lpstr>
      <vt:lpstr>Summary of Hormone Influences on Obesity </vt:lpstr>
      <vt:lpstr>Genetic Predisposition 8</vt:lpstr>
      <vt:lpstr>Genetic Predisposition: Human Obesity Gene Map 9</vt:lpstr>
      <vt:lpstr>Treatment &amp;  Management </vt:lpstr>
      <vt:lpstr>Diet 10,11,12</vt:lpstr>
      <vt:lpstr>Weight Loss Programs 13</vt:lpstr>
      <vt:lpstr>Physical Activity 14,15,16,17</vt:lpstr>
      <vt:lpstr>Cognitive Behaviour Therapy 18,19</vt:lpstr>
      <vt:lpstr>Pharmacotherapy 19</vt:lpstr>
      <vt:lpstr>Randomized Control Trials (RCTs) 19 </vt:lpstr>
      <vt:lpstr>Combined Pharmacological-Diet Therapy RCT 19  </vt:lpstr>
      <vt:lpstr>Bariatric Surgery 19</vt:lpstr>
      <vt:lpstr>PowerPoint Presentation</vt:lpstr>
      <vt:lpstr>Conclusion</vt:lpstr>
      <vt:lpstr> Questions?</vt:lpstr>
      <vt:lpstr>Reference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cp:lastModifiedBy>Geetha Ramachandran</cp:lastModifiedBy>
  <cp:revision>6</cp:revision>
  <dcterms:modified xsi:type="dcterms:W3CDTF">2017-02-06T23:31:48Z</dcterms:modified>
</cp:coreProperties>
</file>