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590"/>
    <p:restoredTop sz="94613"/>
  </p:normalViewPr>
  <p:slideViewPr>
    <p:cSldViewPr snapToGrid="0">
      <p:cViewPr varScale="1">
        <p:scale>
          <a:sx n="99" d="100"/>
          <a:sy n="99" d="100"/>
        </p:scale>
        <p:origin x="192" y="1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602857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google.ca/search?q=break+stigma&amp;source=lnms&amp;tbm=isch&amp;sa=X&amp;ved=0ahUKEwiTkvLd26_eAhVFwFkKHSWjCEwQ_AUIDigB&amp;biw=1366&amp;bih=626#imgrc=BYbjl6FxJdRjtM:v"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doi.org/https:/doi.org/10.1016/j.coph.2017.10.01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doi.org/https:/doi.org/10.1016/j.coph.2017.10.01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doi.org/https:/doi.org/10.1016/j.coph.2017.10.012"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4320ad4cc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4320ad4cc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45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4320ad4cc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4320ad4cc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71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55ec2bf83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55ec2bf83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59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55ec2bf83_0_1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55ec2bf83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23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55ec2bf83_0_1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55ec2bf83_0_1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345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55ec2bf83_0_1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55ec2bf83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99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4320ad4c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4320ad4c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https://www.google.ca/search?q=break+stigma&amp;source=lnms&amp;tbm=isch&amp;sa=X&amp;ved=0ahUKEwiTkvLd26_eAhVFwFkKHSWjCEwQ_AUIDigB&amp;biw=1366&amp;bih=626#imgrc=BYbjl6FxJdRjtM:v</a:t>
            </a:r>
            <a:r>
              <a:rPr lang="en"/>
              <a:t> </a:t>
            </a:r>
            <a:endParaRPr/>
          </a:p>
        </p:txBody>
      </p:sp>
    </p:spTree>
    <p:extLst>
      <p:ext uri="{BB962C8B-B14F-4D97-AF65-F5344CB8AC3E}">
        <p14:creationId xmlns:p14="http://schemas.microsoft.com/office/powerpoint/2010/main" val="76389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4320ad4c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4320ad4c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2762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4320ad4cc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4320ad4c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92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55ec2bf83_0_10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55ec2bf83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4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4320ad4c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4320ad4c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65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4320ad4cc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4320ad4cc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highlight>
                  <a:srgbClr val="FFFFFF"/>
                </a:highlight>
              </a:rPr>
              <a:t>Schaefer, C. P., Tome, M. E., &amp; Davis, T. P. (2017). The opioid epidemic: a central role for the blood brain barrier in opioid analgesia and abuse. </a:t>
            </a:r>
            <a:r>
              <a:rPr lang="en" i="1">
                <a:highlight>
                  <a:srgbClr val="FFFFFF"/>
                </a:highlight>
              </a:rPr>
              <a:t>Fluids and barriers of the CNS</a:t>
            </a:r>
            <a:r>
              <a:rPr lang="en">
                <a:highlight>
                  <a:srgbClr val="FFFFFF"/>
                </a:highlight>
              </a:rPr>
              <a:t>, </a:t>
            </a:r>
            <a:r>
              <a:rPr lang="en" i="1">
                <a:highlight>
                  <a:srgbClr val="FFFFFF"/>
                </a:highlight>
              </a:rPr>
              <a:t>14</a:t>
            </a:r>
            <a:r>
              <a:rPr lang="en">
                <a:highlight>
                  <a:srgbClr val="FFFFFF"/>
                </a:highlight>
              </a:rPr>
              <a:t>(1), 32. doi:10.1186/s12987-017-0080-3</a:t>
            </a:r>
            <a:endParaRPr>
              <a:highlight>
                <a:srgbClr val="FFFFFF"/>
              </a:highlight>
            </a:endParaRPr>
          </a:p>
          <a:p>
            <a:pPr marL="457200" lvl="0" indent="0" algn="l" rtl="0">
              <a:lnSpc>
                <a:spcPct val="115000"/>
              </a:lnSpc>
              <a:spcBef>
                <a:spcPts val="0"/>
              </a:spcBef>
              <a:spcAft>
                <a:spcPts val="0"/>
              </a:spcAft>
              <a:buNone/>
            </a:pP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Schaefer, C. P., Tome, M. E., &amp; Davis, T. P. (2017). The opioid epidemic: a central role for the blood brain barrier in opioid analgesia and abuse. </a:t>
            </a:r>
            <a:r>
              <a:rPr lang="en" i="1">
                <a:highlight>
                  <a:srgbClr val="FFFFFF"/>
                </a:highlight>
              </a:rPr>
              <a:t>Fluids and barriers of the CNS</a:t>
            </a:r>
            <a:r>
              <a:rPr lang="en">
                <a:highlight>
                  <a:srgbClr val="FFFFFF"/>
                </a:highlight>
              </a:rPr>
              <a:t>, </a:t>
            </a:r>
            <a:r>
              <a:rPr lang="en" i="1">
                <a:highlight>
                  <a:srgbClr val="FFFFFF"/>
                </a:highlight>
              </a:rPr>
              <a:t>14</a:t>
            </a:r>
            <a:r>
              <a:rPr lang="en">
                <a:highlight>
                  <a:srgbClr val="FFFFFF"/>
                </a:highlight>
              </a:rPr>
              <a:t>(1), 32. doi:10.1186/s12987-017-0080-3</a:t>
            </a:r>
            <a:endParaRPr>
              <a:highlight>
                <a:srgbClr val="FFFFFF"/>
              </a:highlight>
            </a:endParaRPr>
          </a:p>
          <a:p>
            <a:pPr marL="457200" lvl="0" indent="0" algn="l" rtl="0">
              <a:lnSpc>
                <a:spcPct val="115000"/>
              </a:lnSpc>
              <a:spcBef>
                <a:spcPts val="0"/>
              </a:spcBef>
              <a:spcAft>
                <a:spcPts val="0"/>
              </a:spcAft>
              <a:buNone/>
            </a:pPr>
            <a:endParaRPr>
              <a:highlight>
                <a:srgbClr val="FFFFFF"/>
              </a:highlight>
            </a:endParaRPr>
          </a:p>
          <a:p>
            <a:pPr marL="457200" lvl="0" indent="-298450" algn="l" rtl="0">
              <a:lnSpc>
                <a:spcPct val="115000"/>
              </a:lnSpc>
              <a:spcBef>
                <a:spcPts val="0"/>
              </a:spcBef>
              <a:spcAft>
                <a:spcPts val="0"/>
              </a:spcAft>
              <a:buSzPts val="1100"/>
              <a:buChar char="-"/>
            </a:pPr>
            <a:r>
              <a:rPr lang="en"/>
              <a:t>Chahl, A. Loris. (1996) Opioids - mechanisms of action. </a:t>
            </a:r>
            <a:r>
              <a:rPr lang="en" i="1"/>
              <a:t>Australian Prescriber, 19</a:t>
            </a:r>
            <a:r>
              <a:rPr lang="en"/>
              <a:t>(3), doi: 10.18773/austprescr.1996.063</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r>
              <a:rPr lang="en"/>
              <a:t>Akbarali, H. I., &amp; Dewey, W. L. (2017). The gut–brain interaction in opioid tolerance. </a:t>
            </a:r>
            <a:r>
              <a:rPr lang="en" i="1"/>
              <a:t>Current Opinion in Pharmacology</a:t>
            </a:r>
            <a:r>
              <a:rPr lang="en"/>
              <a:t>, 37, 126–130. </a:t>
            </a:r>
            <a:r>
              <a:rPr lang="en" u="sng">
                <a:solidFill>
                  <a:srgbClr val="1155CC"/>
                </a:solidFill>
                <a:hlinkClick r:id="rId3"/>
              </a:rPr>
              <a:t>https://doi.org/https://doi.org/10.1016/j.coph.2017.10.012</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r>
              <a:rPr lang="en">
                <a:highlight>
                  <a:srgbClr val="FFFFFF"/>
                </a:highlight>
              </a:rPr>
              <a:t>Schaefer, C. P., Tome, M. E., &amp; Davis, T. P. (2017). The opioid epidemic: a central role for the blood brain barrier in opioid analgesia and abuse. </a:t>
            </a:r>
            <a:r>
              <a:rPr lang="en" i="1">
                <a:highlight>
                  <a:srgbClr val="FFFFFF"/>
                </a:highlight>
              </a:rPr>
              <a:t>Fluids and barriers of the CNS</a:t>
            </a:r>
            <a:r>
              <a:rPr lang="en">
                <a:highlight>
                  <a:srgbClr val="FFFFFF"/>
                </a:highlight>
              </a:rPr>
              <a:t>, </a:t>
            </a:r>
            <a:r>
              <a:rPr lang="en" i="1">
                <a:highlight>
                  <a:srgbClr val="FFFFFF"/>
                </a:highlight>
              </a:rPr>
              <a:t>14</a:t>
            </a:r>
            <a:r>
              <a:rPr lang="en">
                <a:highlight>
                  <a:srgbClr val="FFFFFF"/>
                </a:highlight>
              </a:rPr>
              <a:t>(1), 32. doi:10.1186/s12987-017-0080-3</a:t>
            </a:r>
            <a:endParaRPr>
              <a:highlight>
                <a:srgbClr val="FFFFFF"/>
              </a:highlight>
            </a:endParaRPr>
          </a:p>
          <a:p>
            <a:pPr marL="457200" lvl="0" indent="0" algn="l" rtl="0">
              <a:lnSpc>
                <a:spcPct val="115000"/>
              </a:lnSpc>
              <a:spcBef>
                <a:spcPts val="0"/>
              </a:spcBef>
              <a:spcAft>
                <a:spcPts val="0"/>
              </a:spcAft>
              <a:buNone/>
            </a:pPr>
            <a:endParaRPr>
              <a:highlight>
                <a:srgbClr val="FFFFFF"/>
              </a:highlight>
            </a:endParaRPr>
          </a:p>
          <a:p>
            <a:pPr marL="457200" lvl="0" indent="0" algn="l" rtl="0">
              <a:spcBef>
                <a:spcPts val="0"/>
              </a:spcBef>
              <a:spcAft>
                <a:spcPts val="0"/>
              </a:spcAft>
              <a:buNone/>
            </a:pPr>
            <a:endParaRPr/>
          </a:p>
        </p:txBody>
      </p:sp>
    </p:spTree>
    <p:extLst>
      <p:ext uri="{BB962C8B-B14F-4D97-AF65-F5344CB8AC3E}">
        <p14:creationId xmlns:p14="http://schemas.microsoft.com/office/powerpoint/2010/main" val="138313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4320ad4c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4320ad4c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Chahl, A. Loris. (1996) Opioids - mechanisms of action. </a:t>
            </a:r>
            <a:r>
              <a:rPr lang="en" i="1"/>
              <a:t>Australian Prescriber, 19</a:t>
            </a:r>
            <a:r>
              <a:rPr lang="en"/>
              <a:t>(3), doi: 10.18773/austprescr.1996.063</a:t>
            </a:r>
            <a:endParaRPr/>
          </a:p>
          <a:p>
            <a:pPr marL="457200" lvl="0" indent="0" algn="l" rtl="0">
              <a:lnSpc>
                <a:spcPct val="115000"/>
              </a:lnSpc>
              <a:spcBef>
                <a:spcPts val="0"/>
              </a:spcBef>
              <a:spcAft>
                <a:spcPts val="0"/>
              </a:spcAft>
              <a:buNone/>
            </a:pPr>
            <a:endParaRPr/>
          </a:p>
          <a:p>
            <a:pPr marL="457200" lvl="0" indent="-298450" algn="l" rtl="0">
              <a:lnSpc>
                <a:spcPct val="115000"/>
              </a:lnSpc>
              <a:spcBef>
                <a:spcPts val="0"/>
              </a:spcBef>
              <a:spcAft>
                <a:spcPts val="0"/>
              </a:spcAft>
              <a:buSzPts val="1100"/>
              <a:buChar char="-"/>
            </a:pPr>
            <a:r>
              <a:rPr lang="en"/>
              <a:t>Chahl, A. Loris. (1996) Opioids - mechanisms of action. </a:t>
            </a:r>
            <a:r>
              <a:rPr lang="en" i="1"/>
              <a:t>Australian Prescriber, 19</a:t>
            </a:r>
            <a:r>
              <a:rPr lang="en"/>
              <a:t>(3), doi: 10.18773/austprescr.1996.063</a:t>
            </a:r>
            <a:endParaRPr/>
          </a:p>
          <a:p>
            <a:pPr marL="457200" lvl="0" indent="0" algn="l" rtl="0">
              <a:lnSpc>
                <a:spcPct val="115000"/>
              </a:lnSpc>
              <a:spcBef>
                <a:spcPts val="0"/>
              </a:spcBef>
              <a:spcAft>
                <a:spcPts val="0"/>
              </a:spcAft>
              <a:buNone/>
            </a:pPr>
            <a:endParaRPr/>
          </a:p>
          <a:p>
            <a:pPr marL="457200" lvl="0" indent="-298450" algn="l" rtl="0">
              <a:lnSpc>
                <a:spcPct val="115000"/>
              </a:lnSpc>
              <a:spcBef>
                <a:spcPts val="0"/>
              </a:spcBef>
              <a:spcAft>
                <a:spcPts val="0"/>
              </a:spcAft>
              <a:buSzPts val="1100"/>
              <a:buChar char="-"/>
            </a:pPr>
            <a:r>
              <a:rPr lang="en"/>
              <a:t>Chahl, A. Loris. (1996) Opioids - mechanisms of action. </a:t>
            </a:r>
            <a:r>
              <a:rPr lang="en" i="1"/>
              <a:t>Australian Prescriber, 19</a:t>
            </a:r>
            <a:r>
              <a:rPr lang="en"/>
              <a:t>(3), doi: 10.18773/austprescr.1996.063</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r>
              <a:rPr lang="en"/>
              <a:t>Akbarali, H. I., &amp; Dewey, W. L. (2017). The gut–brain interaction in opioid tolerance. </a:t>
            </a:r>
            <a:r>
              <a:rPr lang="en" i="1"/>
              <a:t>Current Opinion in Pharmacology</a:t>
            </a:r>
            <a:r>
              <a:rPr lang="en"/>
              <a:t>, 37, 126–130. </a:t>
            </a:r>
            <a:r>
              <a:rPr lang="en" u="sng">
                <a:solidFill>
                  <a:srgbClr val="1155CC"/>
                </a:solidFill>
                <a:hlinkClick r:id="rId3"/>
              </a:rPr>
              <a:t>https://doi.org/https://doi.org/10.1016/j.coph.2017.10.012</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1990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4320ad4cc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4320ad4cc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Chahl, A. Loris. (1996) Opioids - mechanisms of action. </a:t>
            </a:r>
            <a:r>
              <a:rPr lang="en" i="1"/>
              <a:t>Australian Prescriber, 19</a:t>
            </a:r>
            <a:r>
              <a:rPr lang="en"/>
              <a:t>(3), doi: 10.18773/austprescr.1996.063</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r>
              <a:rPr lang="en"/>
              <a:t>Akbarali, H. I., &amp; Dewey, W. L. (2017). The gut–brain interaction in opioid tolerance. </a:t>
            </a:r>
            <a:r>
              <a:rPr lang="en" i="1"/>
              <a:t>Current Opinion in Pharmacology</a:t>
            </a:r>
            <a:r>
              <a:rPr lang="en"/>
              <a:t>, 37, 126–130. </a:t>
            </a:r>
            <a:r>
              <a:rPr lang="en" u="sng">
                <a:solidFill>
                  <a:srgbClr val="1155CC"/>
                </a:solidFill>
                <a:hlinkClick r:id="rId3"/>
              </a:rPr>
              <a:t>https://doi.org/https://doi.org/10.1016/j.coph.2017.10.012</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298450" algn="l" rtl="0">
              <a:lnSpc>
                <a:spcPct val="115000"/>
              </a:lnSpc>
              <a:spcBef>
                <a:spcPts val="0"/>
              </a:spcBef>
              <a:spcAft>
                <a:spcPts val="0"/>
              </a:spcAft>
              <a:buSzPts val="1100"/>
              <a:buChar char="-"/>
            </a:pPr>
            <a:r>
              <a:rPr lang="en">
                <a:highlight>
                  <a:srgbClr val="FFFFFF"/>
                </a:highlight>
              </a:rPr>
              <a:t>Schaefer, C. P., Tome, M. E., &amp; Davis, T. P. (2017). The opioid epidemic: a central role for the blood brain barrier in opioid analgesia and abuse. </a:t>
            </a:r>
            <a:r>
              <a:rPr lang="en" i="1">
                <a:highlight>
                  <a:srgbClr val="FFFFFF"/>
                </a:highlight>
              </a:rPr>
              <a:t>Fluids and barriers of the CNS</a:t>
            </a:r>
            <a:r>
              <a:rPr lang="en">
                <a:highlight>
                  <a:srgbClr val="FFFFFF"/>
                </a:highlight>
              </a:rPr>
              <a:t>, </a:t>
            </a:r>
            <a:r>
              <a:rPr lang="en" i="1">
                <a:highlight>
                  <a:srgbClr val="FFFFFF"/>
                </a:highlight>
              </a:rPr>
              <a:t>14</a:t>
            </a:r>
            <a:r>
              <a:rPr lang="en">
                <a:highlight>
                  <a:srgbClr val="FFFFFF"/>
                </a:highlight>
              </a:rPr>
              <a:t>(1), 32. doi:10.1186/s12987-017-0080-3</a:t>
            </a:r>
            <a:endParaRPr>
              <a:highlight>
                <a:srgbClr val="FFFFFF"/>
              </a:highlight>
            </a:endParaRPr>
          </a:p>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17897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4320ad4c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4320ad4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2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4320ad4c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4320ad4c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473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55ec2bf83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55ec2bf83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76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0" name="Google Shape;130;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1" name="Google Shape;131;p13"/>
          <p:cNvSpPr txBox="1"/>
          <p:nvPr/>
        </p:nvSpPr>
        <p:spPr>
          <a:xfrm>
            <a:off x="1344700" y="2797000"/>
            <a:ext cx="6777300" cy="731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1CADE4"/>
              </a:buClr>
              <a:buSzPts val="1800"/>
              <a:buFont typeface="Calibri"/>
              <a:buNone/>
            </a:pPr>
            <a:r>
              <a:rPr lang="en" sz="2400" b="1" dirty="0">
                <a:solidFill>
                  <a:srgbClr val="FFFFFF"/>
                </a:solidFill>
                <a:latin typeface="Abadi MT Condensed Light" charset="0"/>
                <a:ea typeface="Abadi MT Condensed Light" charset="0"/>
                <a:cs typeface="Abadi MT Condensed Light" charset="0"/>
                <a:sym typeface="Amatic SC"/>
              </a:rPr>
              <a:t>BY: AFRAAH, ABHINAYA(SAI), ZACHARY, JORAVAR &amp; EDLYN</a:t>
            </a:r>
            <a:endParaRPr sz="2400" b="1" dirty="0">
              <a:solidFill>
                <a:srgbClr val="FFFFFF"/>
              </a:solidFill>
              <a:latin typeface="Abadi MT Condensed Light" charset="0"/>
              <a:ea typeface="Abadi MT Condensed Light" charset="0"/>
              <a:cs typeface="Abadi MT Condensed Light" charset="0"/>
              <a:sym typeface="Amatic SC"/>
            </a:endParaRPr>
          </a:p>
          <a:p>
            <a:pPr marL="0" lvl="0" indent="0" algn="l" rtl="0">
              <a:spcBef>
                <a:spcPts val="0"/>
              </a:spcBef>
              <a:spcAft>
                <a:spcPts val="0"/>
              </a:spcAft>
              <a:buNone/>
            </a:pPr>
            <a:endParaRPr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idx="4294967295"/>
          </p:nvPr>
        </p:nvSpPr>
        <p:spPr>
          <a:xfrm>
            <a:off x="766200" y="285850"/>
            <a:ext cx="7396200" cy="64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Effectiveness &amp; Efficacy</a:t>
            </a:r>
            <a:endParaRPr dirty="0"/>
          </a:p>
        </p:txBody>
      </p:sp>
      <p:sp>
        <p:nvSpPr>
          <p:cNvPr id="197" name="Google Shape;197;p22"/>
          <p:cNvSpPr txBox="1"/>
          <p:nvPr/>
        </p:nvSpPr>
        <p:spPr>
          <a:xfrm>
            <a:off x="483000" y="935650"/>
            <a:ext cx="7962600" cy="3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Comparison to Alternatives </a:t>
            </a:r>
            <a:r>
              <a:rPr lang="en" sz="1800" baseline="30000"/>
              <a:t>9</a:t>
            </a:r>
            <a:r>
              <a:rPr lang="en" sz="1800" b="1"/>
              <a:t> </a:t>
            </a:r>
            <a:endParaRPr sz="1800" b="1"/>
          </a:p>
          <a:p>
            <a:pPr marL="0" lvl="0" indent="0" algn="l" rtl="0">
              <a:spcBef>
                <a:spcPts val="0"/>
              </a:spcBef>
              <a:spcAft>
                <a:spcPts val="0"/>
              </a:spcAft>
              <a:buNone/>
            </a:pPr>
            <a:endParaRPr sz="1800" b="1"/>
          </a:p>
          <a:p>
            <a:pPr marL="457200" lvl="0" indent="-342900" algn="l" rtl="0">
              <a:spcBef>
                <a:spcPts val="0"/>
              </a:spcBef>
              <a:spcAft>
                <a:spcPts val="0"/>
              </a:spcAft>
              <a:buSzPts val="1800"/>
              <a:buChar char="❖"/>
            </a:pPr>
            <a:r>
              <a:rPr lang="en" sz="1800"/>
              <a:t>Higher effectiveness compared to other treatments</a:t>
            </a:r>
            <a:endParaRPr sz="1800"/>
          </a:p>
          <a:p>
            <a:pPr marL="457200" lvl="0" indent="0" algn="l" rtl="0">
              <a:spcBef>
                <a:spcPts val="0"/>
              </a:spcBef>
              <a:spcAft>
                <a:spcPts val="0"/>
              </a:spcAft>
              <a:buNone/>
            </a:pPr>
            <a:r>
              <a:rPr lang="en" sz="1800"/>
              <a:t> </a:t>
            </a:r>
            <a:endParaRPr sz="1800"/>
          </a:p>
          <a:p>
            <a:pPr marL="457200" lvl="0" indent="-342900" algn="l" rtl="0">
              <a:spcBef>
                <a:spcPts val="0"/>
              </a:spcBef>
              <a:spcAft>
                <a:spcPts val="0"/>
              </a:spcAft>
              <a:buSzPts val="1800"/>
              <a:buChar char="❖"/>
            </a:pPr>
            <a:r>
              <a:rPr lang="en" sz="1800"/>
              <a:t>Double-blind Randomized Controlled Study comparing Buprenorphine and Methadone maintenance in treating opioid dependence</a:t>
            </a:r>
            <a:endParaRPr sz="1800"/>
          </a:p>
          <a:p>
            <a:pPr marL="914400" lvl="1" indent="-342900" algn="l" rtl="0">
              <a:spcBef>
                <a:spcPts val="0"/>
              </a:spcBef>
              <a:spcAft>
                <a:spcPts val="0"/>
              </a:spcAft>
              <a:buSzPts val="1800"/>
              <a:buChar char="➢"/>
            </a:pPr>
            <a:r>
              <a:rPr lang="en" sz="1800"/>
              <a:t>3 groups: </a:t>
            </a:r>
            <a:r>
              <a:rPr lang="en" sz="1800">
                <a:highlight>
                  <a:srgbClr val="FFFFFF"/>
                </a:highlight>
              </a:rPr>
              <a:t>8 mg/d of buprenorphine, 30 mg/d of methadone, or 80 mg/d of methadone maintenance</a:t>
            </a:r>
            <a:endParaRPr sz="1800">
              <a:highlight>
                <a:srgbClr val="FFFFFF"/>
              </a:highlight>
            </a:endParaRPr>
          </a:p>
          <a:p>
            <a:pPr marL="914400" lvl="1" indent="-342900" algn="l" rtl="0">
              <a:spcBef>
                <a:spcPts val="0"/>
              </a:spcBef>
              <a:spcAft>
                <a:spcPts val="0"/>
              </a:spcAft>
              <a:buSzPts val="1800"/>
              <a:buChar char="➢"/>
            </a:pPr>
            <a:r>
              <a:rPr lang="en" sz="1800">
                <a:highlight>
                  <a:srgbClr val="FFFFFF"/>
                </a:highlight>
              </a:rPr>
              <a:t>Results: high dose methadone treatment showed significant improvements in retention, and opioid use and cravings</a:t>
            </a:r>
            <a:endParaRPr sz="1800">
              <a:highlight>
                <a:srgbClr val="FFFFFF"/>
              </a:highlight>
            </a:endParaRPr>
          </a:p>
          <a:p>
            <a:pPr marL="0" lvl="0" indent="0" algn="l" rtl="0">
              <a:spcBef>
                <a:spcPts val="0"/>
              </a:spcBef>
              <a:spcAft>
                <a:spcPts val="0"/>
              </a:spcAft>
              <a:buNone/>
            </a:pPr>
            <a:endParaRPr sz="1800">
              <a:highlight>
                <a:srgbClr val="FFFFFF"/>
              </a:highlight>
            </a:endParaRPr>
          </a:p>
          <a:p>
            <a:pPr marL="0" lvl="0" indent="0" algn="ctr" rtl="0">
              <a:spcBef>
                <a:spcPts val="0"/>
              </a:spcBef>
              <a:spcAft>
                <a:spcPts val="0"/>
              </a:spcAft>
              <a:buNone/>
            </a:pPr>
            <a:r>
              <a:rPr lang="en" sz="1800">
                <a:highlight>
                  <a:srgbClr val="FFFFFF"/>
                </a:highlight>
              </a:rPr>
              <a:t>Important to note: lower doses of methadone may not be effective, and may cause the blockade effect </a:t>
            </a:r>
            <a:r>
              <a:rPr lang="en" sz="1800" baseline="30000"/>
              <a:t>15</a:t>
            </a:r>
            <a:r>
              <a:rPr lang="en" sz="1800">
                <a:highlight>
                  <a:srgbClr val="FFFFFF"/>
                </a:highlight>
              </a:rPr>
              <a:t>  </a:t>
            </a:r>
            <a:endParaRPr sz="1800">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a:spLocks noGrp="1"/>
          </p:cNvSpPr>
          <p:nvPr>
            <p:ph type="title" idx="4294967295"/>
          </p:nvPr>
        </p:nvSpPr>
        <p:spPr>
          <a:xfrm>
            <a:off x="766200" y="384325"/>
            <a:ext cx="7396200" cy="64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Effectiveness &amp; Efficacy</a:t>
            </a:r>
            <a:endParaRPr dirty="0"/>
          </a:p>
        </p:txBody>
      </p:sp>
      <p:sp>
        <p:nvSpPr>
          <p:cNvPr id="203" name="Google Shape;203;p23"/>
          <p:cNvSpPr txBox="1"/>
          <p:nvPr/>
        </p:nvSpPr>
        <p:spPr>
          <a:xfrm>
            <a:off x="645825" y="957525"/>
            <a:ext cx="7962600" cy="3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Cost Effectiveness </a:t>
            </a:r>
            <a:r>
              <a:rPr lang="en" sz="1800" baseline="30000"/>
              <a:t>19</a:t>
            </a:r>
            <a:r>
              <a:rPr lang="en" sz="1800" b="1"/>
              <a:t> </a:t>
            </a:r>
            <a:endParaRPr sz="1800" b="1"/>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Social cost of methadone use = cost of methadone treatment x 4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$1 spent on methadone treatment= $4 to $13 saved by community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In Toronto: </a:t>
            </a:r>
            <a:endParaRPr sz="1800"/>
          </a:p>
          <a:p>
            <a:pPr marL="914400" lvl="1" indent="-342900" algn="l" rtl="0">
              <a:spcBef>
                <a:spcPts val="0"/>
              </a:spcBef>
              <a:spcAft>
                <a:spcPts val="0"/>
              </a:spcAft>
              <a:buSzPts val="1800"/>
              <a:buChar char="➢"/>
            </a:pPr>
            <a:r>
              <a:rPr lang="en" sz="1800"/>
              <a:t>Untreated opioid addictions= $44,600 cost per year </a:t>
            </a:r>
            <a:endParaRPr sz="1800"/>
          </a:p>
          <a:p>
            <a:pPr marL="914400" lvl="1" indent="-342900" algn="l" rtl="0">
              <a:spcBef>
                <a:spcPts val="0"/>
              </a:spcBef>
              <a:spcAft>
                <a:spcPts val="0"/>
              </a:spcAft>
              <a:buSzPts val="1800"/>
              <a:buChar char="➢"/>
            </a:pPr>
            <a:r>
              <a:rPr lang="en" sz="1800"/>
              <a:t>Estimated cost of methadone treatment= $6,000 per year </a:t>
            </a:r>
            <a:endParaRPr sz="1800"/>
          </a:p>
          <a:p>
            <a:pPr marL="0" lvl="0" indent="0" algn="l" rtl="0">
              <a:spcBef>
                <a:spcPts val="0"/>
              </a:spcBef>
              <a:spcAft>
                <a:spcPts val="0"/>
              </a:spcAft>
              <a:buNone/>
            </a:pPr>
            <a:endParaRPr sz="1800"/>
          </a:p>
          <a:p>
            <a:pPr marL="0" lvl="0" indent="0" algn="ctr" rtl="0">
              <a:lnSpc>
                <a:spcPct val="115000"/>
              </a:lnSpc>
              <a:spcBef>
                <a:spcPts val="0"/>
              </a:spcBef>
              <a:spcAft>
                <a:spcPts val="0"/>
              </a:spcAft>
              <a:buNone/>
            </a:pPr>
            <a:r>
              <a:rPr lang="en" sz="1800"/>
              <a:t>Ultimately, when comparing the methadone maintenance treatment to other opioid dependency treatments, it is a cost-effective solution, considering its lower delivery cost and higher retention rates </a:t>
            </a:r>
            <a:endParaRPr sz="1800">
              <a:highlight>
                <a:srgbClr val="FFFFFF"/>
              </a:highlight>
            </a:endParaRPr>
          </a:p>
        </p:txBody>
      </p:sp>
      <p:pic>
        <p:nvPicPr>
          <p:cNvPr id="204" name="Google Shape;204;p23"/>
          <p:cNvPicPr preferRelativeResize="0"/>
          <p:nvPr/>
        </p:nvPicPr>
        <p:blipFill>
          <a:blip r:embed="rId3">
            <a:alphaModFix/>
          </a:blip>
          <a:stretch>
            <a:fillRect/>
          </a:stretch>
        </p:blipFill>
        <p:spPr>
          <a:xfrm>
            <a:off x="7466800" y="225625"/>
            <a:ext cx="1321075" cy="132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830700" y="511556"/>
            <a:ext cx="7396200" cy="812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Methadone Program in Canada</a:t>
            </a:r>
            <a:r>
              <a:rPr lang="en" baseline="30000" dirty="0"/>
              <a:t>4</a:t>
            </a:r>
            <a:endParaRPr baseline="30000" dirty="0"/>
          </a:p>
        </p:txBody>
      </p:sp>
      <p:sp>
        <p:nvSpPr>
          <p:cNvPr id="210" name="Google Shape;210;p24"/>
          <p:cNvSpPr txBox="1">
            <a:spLocks noGrp="1"/>
          </p:cNvSpPr>
          <p:nvPr>
            <p:ph type="body" idx="1"/>
          </p:nvPr>
        </p:nvSpPr>
        <p:spPr>
          <a:xfrm>
            <a:off x="830700" y="1460700"/>
            <a:ext cx="7396200" cy="290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As of May 19, 2018, practitioners no longer requires exemption from Health Canada to prescribe, sell, or administer methadone </a:t>
            </a:r>
            <a:endParaRPr sz="1800">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Greater access to comprehensive treatment options</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Pharmacists may sell and provide a narcotic to a person if there is a written prescription signed and dated from a practitioner</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Patients under practitioner’s professional care can be administered methadone </a:t>
            </a:r>
            <a:endParaRPr sz="18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775950" y="5823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Harm Reduction Policy </a:t>
            </a:r>
            <a:r>
              <a:rPr lang="en" baseline="30000" dirty="0"/>
              <a:t>11</a:t>
            </a:r>
            <a:endParaRPr baseline="30000" dirty="0"/>
          </a:p>
        </p:txBody>
      </p:sp>
      <p:sp>
        <p:nvSpPr>
          <p:cNvPr id="216" name="Google Shape;216;p25"/>
          <p:cNvSpPr txBox="1">
            <a:spLocks noGrp="1"/>
          </p:cNvSpPr>
          <p:nvPr>
            <p:ph type="body" idx="4294967295"/>
          </p:nvPr>
        </p:nvSpPr>
        <p:spPr>
          <a:xfrm>
            <a:off x="830700" y="1249900"/>
            <a:ext cx="7580100" cy="290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Aim to reduce the negative consequences of active drug use</a:t>
            </a:r>
            <a:endParaRPr sz="18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Users no longer need to buy drugs on the black market</a:t>
            </a:r>
            <a:endParaRPr sz="18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Respect for the rights of people who use drugs </a:t>
            </a:r>
            <a:endParaRPr sz="18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Law enforcement agencies utilize this policy in high drug use areas</a:t>
            </a:r>
            <a:endParaRPr sz="1800" dirty="0">
              <a:solidFill>
                <a:srgbClr val="000000"/>
              </a:solidFill>
              <a:latin typeface="Arial"/>
              <a:ea typeface="Arial"/>
              <a:cs typeface="Arial"/>
              <a:sym typeface="Arial"/>
            </a:endParaRPr>
          </a:p>
          <a:p>
            <a:pPr marL="457200" lvl="0" indent="0" algn="l" rtl="0">
              <a:spcBef>
                <a:spcPts val="1600"/>
              </a:spcBef>
              <a:spcAft>
                <a:spcPts val="1600"/>
              </a:spcAft>
              <a:buNone/>
            </a:pPr>
            <a:endParaRPr sz="1800" dirty="0">
              <a:solidFill>
                <a:srgbClr val="000000"/>
              </a:solidFill>
              <a:latin typeface="Arial"/>
              <a:ea typeface="Arial"/>
              <a:cs typeface="Arial"/>
              <a:sym typeface="Arial"/>
            </a:endParaRPr>
          </a:p>
        </p:txBody>
      </p:sp>
      <p:pic>
        <p:nvPicPr>
          <p:cNvPr id="217" name="Google Shape;217;p25"/>
          <p:cNvPicPr preferRelativeResize="0"/>
          <p:nvPr/>
        </p:nvPicPr>
        <p:blipFill rotWithShape="1">
          <a:blip r:embed="rId3">
            <a:alphaModFix/>
          </a:blip>
          <a:srcRect t="-2128" b="9578"/>
          <a:stretch/>
        </p:blipFill>
        <p:spPr>
          <a:xfrm>
            <a:off x="1320500" y="2730200"/>
            <a:ext cx="2966899" cy="1831950"/>
          </a:xfrm>
          <a:prstGeom prst="rect">
            <a:avLst/>
          </a:prstGeom>
          <a:noFill/>
          <a:ln>
            <a:noFill/>
          </a:ln>
        </p:spPr>
      </p:pic>
      <p:pic>
        <p:nvPicPr>
          <p:cNvPr id="218" name="Google Shape;218;p25"/>
          <p:cNvPicPr preferRelativeResize="0"/>
          <p:nvPr/>
        </p:nvPicPr>
        <p:blipFill>
          <a:blip r:embed="rId4">
            <a:alphaModFix/>
          </a:blip>
          <a:stretch>
            <a:fillRect/>
          </a:stretch>
        </p:blipFill>
        <p:spPr>
          <a:xfrm>
            <a:off x="4890525" y="2822550"/>
            <a:ext cx="2701986" cy="1831950"/>
          </a:xfrm>
          <a:prstGeom prst="rect">
            <a:avLst/>
          </a:prstGeom>
          <a:noFill/>
          <a:ln>
            <a:noFill/>
          </a:ln>
        </p:spPr>
      </p:pic>
      <p:sp>
        <p:nvSpPr>
          <p:cNvPr id="219" name="Google Shape;219;p25"/>
          <p:cNvSpPr txBox="1"/>
          <p:nvPr/>
        </p:nvSpPr>
        <p:spPr>
          <a:xfrm>
            <a:off x="1244300" y="4485950"/>
            <a:ext cx="20130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https://goo.gl/GG2rMJ</a:t>
            </a:r>
            <a:endParaRPr sz="1000"/>
          </a:p>
        </p:txBody>
      </p:sp>
      <p:sp>
        <p:nvSpPr>
          <p:cNvPr id="220" name="Google Shape;220;p25"/>
          <p:cNvSpPr txBox="1"/>
          <p:nvPr/>
        </p:nvSpPr>
        <p:spPr>
          <a:xfrm>
            <a:off x="4909200" y="4409750"/>
            <a:ext cx="3000000" cy="3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https://goo.gl/2nXAEY</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819150" y="4954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Positive Effects</a:t>
            </a:r>
            <a:endParaRPr/>
          </a:p>
        </p:txBody>
      </p:sp>
      <p:sp>
        <p:nvSpPr>
          <p:cNvPr id="226" name="Google Shape;226;p26"/>
          <p:cNvSpPr txBox="1">
            <a:spLocks noGrp="1"/>
          </p:cNvSpPr>
          <p:nvPr>
            <p:ph type="body" idx="4294967295"/>
          </p:nvPr>
        </p:nvSpPr>
        <p:spPr>
          <a:xfrm>
            <a:off x="819150" y="1143725"/>
            <a:ext cx="7396200" cy="3399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Reducing the incidents of blood borne sickness like hepatitis C and HIV</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Provides a structured treatment</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Quality of drug is pure and dosage is right</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Opportunity for addicts to meet others with the same problem and intention to get better </a:t>
            </a:r>
            <a:r>
              <a:rPr lang="en" sz="1800" baseline="30000">
                <a:solidFill>
                  <a:srgbClr val="000000"/>
                </a:solidFill>
                <a:latin typeface="Arial"/>
                <a:ea typeface="Arial"/>
                <a:cs typeface="Arial"/>
                <a:sym typeface="Arial"/>
              </a:rPr>
              <a:t>19</a:t>
            </a:r>
            <a:endParaRPr sz="1800" baseline="300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Patients in the program cut back their use of drugs from 14 times to 4 times a month </a:t>
            </a:r>
            <a:r>
              <a:rPr lang="en" sz="1800" baseline="30000">
                <a:solidFill>
                  <a:srgbClr val="000000"/>
                </a:solidFill>
                <a:latin typeface="Arial"/>
                <a:ea typeface="Arial"/>
                <a:cs typeface="Arial"/>
                <a:sym typeface="Arial"/>
              </a:rPr>
              <a:t>16</a:t>
            </a:r>
            <a:endParaRPr sz="1800" baseline="300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80% retention rate, 20% switch to less sensitive treatments such as methadone pills after they stabilize </a:t>
            </a:r>
            <a:r>
              <a:rPr lang="en" sz="1800" baseline="30000">
                <a:solidFill>
                  <a:srgbClr val="000000"/>
                </a:solidFill>
                <a:latin typeface="Arial"/>
                <a:ea typeface="Arial"/>
                <a:cs typeface="Arial"/>
                <a:sym typeface="Arial"/>
              </a:rPr>
              <a:t>16</a:t>
            </a:r>
            <a:endParaRPr sz="1800" baseline="30000">
              <a:solidFill>
                <a:srgbClr val="000000"/>
              </a:solidFill>
              <a:latin typeface="Arial"/>
              <a:ea typeface="Arial"/>
              <a:cs typeface="Arial"/>
              <a:sym typeface="Arial"/>
            </a:endParaRPr>
          </a:p>
          <a:p>
            <a:pPr marL="0" lvl="0" indent="0" algn="l" rtl="0">
              <a:spcBef>
                <a:spcPts val="1600"/>
              </a:spcBef>
              <a:spcAft>
                <a:spcPts val="0"/>
              </a:spcAft>
              <a:buNone/>
            </a:pPr>
            <a:endParaRPr sz="1800">
              <a:solidFill>
                <a:srgbClr val="000000"/>
              </a:solidFill>
              <a:latin typeface="Arial"/>
              <a:ea typeface="Arial"/>
              <a:cs typeface="Arial"/>
              <a:sym typeface="Arial"/>
            </a:endParaRPr>
          </a:p>
          <a:p>
            <a:pPr marL="457200" lvl="0" indent="0" algn="l" rtl="0">
              <a:spcBef>
                <a:spcPts val="1600"/>
              </a:spcBef>
              <a:spcAft>
                <a:spcPts val="1600"/>
              </a:spcAft>
              <a:buNone/>
            </a:pPr>
            <a:endParaRPr sz="18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775950" y="4406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Negative Effects </a:t>
            </a:r>
            <a:endParaRPr dirty="0"/>
          </a:p>
        </p:txBody>
      </p:sp>
      <p:sp>
        <p:nvSpPr>
          <p:cNvPr id="232" name="Google Shape;232;p27"/>
          <p:cNvSpPr txBox="1">
            <a:spLocks noGrp="1"/>
          </p:cNvSpPr>
          <p:nvPr>
            <p:ph type="body" idx="4294967295"/>
          </p:nvPr>
        </p:nvSpPr>
        <p:spPr>
          <a:xfrm>
            <a:off x="775950" y="1120800"/>
            <a:ext cx="7396200" cy="2901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Over concentrates poverty (effect on surroundings)</a:t>
            </a:r>
            <a:r>
              <a:rPr lang="en" sz="1800" baseline="30000" dirty="0">
                <a:solidFill>
                  <a:srgbClr val="000000"/>
                </a:solidFill>
                <a:latin typeface="Arial"/>
                <a:ea typeface="Arial"/>
                <a:cs typeface="Arial"/>
                <a:sym typeface="Arial"/>
              </a:rPr>
              <a:t>20</a:t>
            </a:r>
            <a:endParaRPr sz="1800" baseline="30000" dirty="0">
              <a:solidFill>
                <a:srgbClr val="000000"/>
              </a:solidFill>
              <a:latin typeface="Arial"/>
              <a:ea typeface="Arial"/>
              <a:cs typeface="Arial"/>
              <a:sym typeface="Arial"/>
            </a:endParaRPr>
          </a:p>
          <a:p>
            <a:pPr marL="914400" lvl="1" indent="-342900" algn="l" rtl="0">
              <a:lnSpc>
                <a:spcPct val="15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Creating a trap people struggle to escape from</a:t>
            </a:r>
            <a:endParaRPr sz="1800"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Weight gain in users (often in short periods)</a:t>
            </a:r>
            <a:r>
              <a:rPr lang="en" sz="1800" baseline="30000" dirty="0">
                <a:solidFill>
                  <a:srgbClr val="000000"/>
                </a:solidFill>
                <a:latin typeface="Arial"/>
                <a:ea typeface="Arial"/>
                <a:cs typeface="Arial"/>
                <a:sym typeface="Arial"/>
              </a:rPr>
              <a:t>7</a:t>
            </a:r>
            <a:endParaRPr sz="1800" baseline="30000" dirty="0">
              <a:solidFill>
                <a:srgbClr val="000000"/>
              </a:solidFill>
              <a:latin typeface="Arial"/>
              <a:ea typeface="Arial"/>
              <a:cs typeface="Arial"/>
              <a:sym typeface="Arial"/>
            </a:endParaRPr>
          </a:p>
          <a:p>
            <a:pPr marL="914400" lvl="1" indent="-342900" algn="l" rtl="0">
              <a:lnSpc>
                <a:spcPct val="15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Accidental dosage overdose causes huge sugar cravings</a:t>
            </a:r>
            <a:endParaRPr sz="1800" dirty="0">
              <a:solidFill>
                <a:srgbClr val="000000"/>
              </a:solidFill>
              <a:latin typeface="Arial"/>
              <a:ea typeface="Arial"/>
              <a:cs typeface="Arial"/>
              <a:sym typeface="Arial"/>
            </a:endParaRPr>
          </a:p>
          <a:p>
            <a:pPr marL="914400" lvl="1" indent="-342900" algn="l" rtl="0">
              <a:lnSpc>
                <a:spcPct val="15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Client gained 50 pounds in 4 months</a:t>
            </a:r>
            <a:endParaRPr sz="1800"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Loss of Sexual Drive (Erectile Dysfunction)</a:t>
            </a:r>
            <a:r>
              <a:rPr lang="en" sz="1800" baseline="30000" dirty="0">
                <a:solidFill>
                  <a:srgbClr val="000000"/>
                </a:solidFill>
                <a:latin typeface="Arial"/>
                <a:ea typeface="Arial"/>
                <a:cs typeface="Arial"/>
                <a:sym typeface="Arial"/>
              </a:rPr>
              <a:t>4</a:t>
            </a:r>
            <a:endParaRPr sz="1800" baseline="30000" dirty="0">
              <a:solidFill>
                <a:srgbClr val="000000"/>
              </a:solidFill>
              <a:latin typeface="Arial"/>
              <a:ea typeface="Arial"/>
              <a:cs typeface="Arial"/>
              <a:sym typeface="Arial"/>
            </a:endParaRPr>
          </a:p>
          <a:p>
            <a:pPr marL="914400" lvl="1" indent="-342900" algn="l" rtl="0">
              <a:lnSpc>
                <a:spcPct val="15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40% of men over 40 on  Methadone will experience it</a:t>
            </a:r>
            <a:endParaRPr sz="1800" dirty="0">
              <a:solidFill>
                <a:srgbClr val="000000"/>
              </a:solidFill>
              <a:latin typeface="Arial"/>
              <a:ea typeface="Arial"/>
              <a:cs typeface="Arial"/>
              <a:sym typeface="Arial"/>
            </a:endParaRPr>
          </a:p>
          <a:p>
            <a:pPr marL="914400" lvl="1" indent="-342900" algn="l" rtl="0">
              <a:lnSpc>
                <a:spcPct val="150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Sometimes coupled with loss of libido</a:t>
            </a:r>
            <a:endParaRPr sz="1800" dirty="0">
              <a:solidFill>
                <a:srgbClr val="000000"/>
              </a:solidFill>
              <a:latin typeface="Arial"/>
              <a:ea typeface="Arial"/>
              <a:cs typeface="Arial"/>
              <a:sym typeface="Arial"/>
            </a:endParaRPr>
          </a:p>
          <a:p>
            <a:pPr marL="0" lvl="0" indent="0" algn="l" rtl="0">
              <a:spcBef>
                <a:spcPts val="1600"/>
              </a:spcBef>
              <a:spcAft>
                <a:spcPts val="0"/>
              </a:spcAft>
              <a:buNone/>
            </a:pPr>
            <a:endParaRPr sz="1800" dirty="0">
              <a:solidFill>
                <a:srgbClr val="000000"/>
              </a:solidFill>
              <a:latin typeface="Arial"/>
              <a:ea typeface="Arial"/>
              <a:cs typeface="Arial"/>
              <a:sym typeface="Arial"/>
            </a:endParaRPr>
          </a:p>
          <a:p>
            <a:pPr marL="457200" lvl="0" indent="0" algn="l" rtl="0">
              <a:spcBef>
                <a:spcPts val="1600"/>
              </a:spcBef>
              <a:spcAft>
                <a:spcPts val="0"/>
              </a:spcAft>
              <a:buNone/>
            </a:pPr>
            <a:endParaRPr sz="1800" dirty="0">
              <a:solidFill>
                <a:srgbClr val="000000"/>
              </a:solidFill>
              <a:latin typeface="Arial"/>
              <a:ea typeface="Arial"/>
              <a:cs typeface="Arial"/>
              <a:sym typeface="Arial"/>
            </a:endParaRPr>
          </a:p>
          <a:p>
            <a:pPr marL="457200" lvl="0" indent="0" algn="l" rtl="0">
              <a:spcBef>
                <a:spcPts val="1600"/>
              </a:spcBef>
              <a:spcAft>
                <a:spcPts val="1600"/>
              </a:spcAft>
              <a:buNone/>
            </a:pPr>
            <a:endParaRPr sz="1800"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body" idx="4294967295"/>
          </p:nvPr>
        </p:nvSpPr>
        <p:spPr>
          <a:xfrm>
            <a:off x="765050" y="650475"/>
            <a:ext cx="7396200" cy="290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solidFill>
                  <a:srgbClr val="000000"/>
                </a:solidFill>
                <a:highlight>
                  <a:srgbClr val="FFFFFF"/>
                </a:highlight>
                <a:latin typeface="Arial"/>
                <a:ea typeface="Arial"/>
                <a:cs typeface="Arial"/>
                <a:sym typeface="Arial"/>
              </a:rPr>
              <a:t>In Conclusion, in order to allow the methadone maintenance treatment to expand and be accepted socially, communities need to overcome the bias and stigma that currently exists. This can be done through increased education and awareness on the treatment and the benefits of it</a:t>
            </a:r>
            <a:r>
              <a:rPr lang="en" sz="1800" b="1" dirty="0" smtClean="0">
                <a:solidFill>
                  <a:srgbClr val="000000"/>
                </a:solidFill>
                <a:latin typeface="Arial"/>
                <a:ea typeface="Arial"/>
                <a:cs typeface="Arial"/>
                <a:sym typeface="Arial"/>
              </a:rPr>
              <a:t> </a:t>
            </a:r>
            <a:r>
              <a:rPr lang="en" sz="1800" baseline="30000" dirty="0" smtClean="0">
                <a:solidFill>
                  <a:srgbClr val="000000"/>
                </a:solidFill>
                <a:latin typeface="Arial"/>
                <a:ea typeface="Arial"/>
                <a:cs typeface="Arial"/>
                <a:sym typeface="Arial"/>
              </a:rPr>
              <a:t>6</a:t>
            </a:r>
            <a:r>
              <a:rPr lang="en" sz="2400" dirty="0" smtClean="0">
                <a:solidFill>
                  <a:srgbClr val="000000"/>
                </a:solidFill>
                <a:highlight>
                  <a:srgbClr val="FFFFFF"/>
                </a:highlight>
                <a:latin typeface="Arial"/>
                <a:ea typeface="Arial"/>
                <a:cs typeface="Arial"/>
                <a:sym typeface="Arial"/>
              </a:rPr>
              <a:t>.</a:t>
            </a:r>
            <a:endParaRPr sz="2400" dirty="0">
              <a:solidFill>
                <a:srgbClr val="000000"/>
              </a:solidFill>
            </a:endParaRPr>
          </a:p>
          <a:p>
            <a:pPr marL="457200" lvl="0" indent="0" algn="l" rtl="0">
              <a:spcBef>
                <a:spcPts val="0"/>
              </a:spcBef>
              <a:spcAft>
                <a:spcPts val="0"/>
              </a:spcAft>
              <a:buNone/>
            </a:pPr>
            <a:endParaRPr sz="2400" dirty="0">
              <a:solidFill>
                <a:srgbClr val="000000"/>
              </a:solidFill>
            </a:endParaRPr>
          </a:p>
          <a:p>
            <a:pPr marL="457200" lvl="0" indent="0" algn="l" rtl="0">
              <a:spcBef>
                <a:spcPts val="1600"/>
              </a:spcBef>
              <a:spcAft>
                <a:spcPts val="1600"/>
              </a:spcAft>
              <a:buNone/>
            </a:pPr>
            <a:endParaRPr sz="2400" dirty="0">
              <a:solidFill>
                <a:srgbClr val="000000"/>
              </a:solidFill>
            </a:endParaRPr>
          </a:p>
        </p:txBody>
      </p:sp>
      <p:pic>
        <p:nvPicPr>
          <p:cNvPr id="238" name="Google Shape;238;p28"/>
          <p:cNvPicPr preferRelativeResize="0"/>
          <p:nvPr/>
        </p:nvPicPr>
        <p:blipFill>
          <a:blip r:embed="rId3">
            <a:alphaModFix/>
          </a:blip>
          <a:stretch>
            <a:fillRect/>
          </a:stretch>
        </p:blipFill>
        <p:spPr>
          <a:xfrm>
            <a:off x="6763200" y="3495025"/>
            <a:ext cx="2112124" cy="1407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8191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44" name="Google Shape;244;p29"/>
          <p:cNvSpPr txBox="1">
            <a:spLocks noGrp="1"/>
          </p:cNvSpPr>
          <p:nvPr>
            <p:ph type="body" idx="4294967295"/>
          </p:nvPr>
        </p:nvSpPr>
        <p:spPr>
          <a:xfrm>
            <a:off x="830700" y="774900"/>
            <a:ext cx="7396200" cy="4083900"/>
          </a:xfrm>
          <a:prstGeom prst="rect">
            <a:avLst/>
          </a:prstGeom>
        </p:spPr>
        <p:txBody>
          <a:bodyPr spcFirstLastPara="1" wrap="square" lIns="91425" tIns="91425" rIns="91425" bIns="91425" anchor="t" anchorCtr="0">
            <a:noAutofit/>
          </a:bodyPr>
          <a:lstStyle/>
          <a:p>
            <a:pPr marL="457200" lvl="0" indent="-273050" algn="l" rtl="0">
              <a:spcBef>
                <a:spcPts val="0"/>
              </a:spcBef>
              <a:spcAft>
                <a:spcPts val="0"/>
              </a:spcAft>
              <a:buClr>
                <a:srgbClr val="000000"/>
              </a:buClr>
              <a:buSzPts val="700"/>
              <a:buFont typeface="Arial"/>
              <a:buAutoNum type="arabicPeriod"/>
            </a:pPr>
            <a:r>
              <a:rPr lang="en" sz="700" dirty="0" err="1">
                <a:solidFill>
                  <a:srgbClr val="000000"/>
                </a:solidFill>
                <a:latin typeface="Arial"/>
                <a:ea typeface="Arial"/>
                <a:cs typeface="Arial"/>
                <a:sym typeface="Arial"/>
              </a:rPr>
              <a:t>Akbarali</a:t>
            </a:r>
            <a:r>
              <a:rPr lang="en" sz="700" dirty="0">
                <a:solidFill>
                  <a:srgbClr val="000000"/>
                </a:solidFill>
                <a:latin typeface="Arial"/>
                <a:ea typeface="Arial"/>
                <a:cs typeface="Arial"/>
                <a:sym typeface="Arial"/>
              </a:rPr>
              <a:t>, H. I., &amp; Dewey, W. L. (2017). The gut–brain interaction in opioid tolerance. </a:t>
            </a:r>
            <a:r>
              <a:rPr lang="en" sz="700" i="1" dirty="0">
                <a:solidFill>
                  <a:srgbClr val="000000"/>
                </a:solidFill>
                <a:latin typeface="Arial"/>
                <a:ea typeface="Arial"/>
                <a:cs typeface="Arial"/>
                <a:sym typeface="Arial"/>
              </a:rPr>
              <a:t>Current Opinion in Pharmacology</a:t>
            </a:r>
            <a:r>
              <a:rPr lang="en" sz="700" dirty="0">
                <a:solidFill>
                  <a:srgbClr val="000000"/>
                </a:solidFill>
                <a:latin typeface="Arial"/>
                <a:ea typeface="Arial"/>
                <a:cs typeface="Arial"/>
                <a:sym typeface="Arial"/>
              </a:rPr>
              <a:t>, 37, 126–130. https://</a:t>
            </a:r>
            <a:r>
              <a:rPr lang="en" sz="700" dirty="0" err="1">
                <a:solidFill>
                  <a:srgbClr val="000000"/>
                </a:solidFill>
                <a:latin typeface="Arial"/>
                <a:ea typeface="Arial"/>
                <a:cs typeface="Arial"/>
                <a:sym typeface="Arial"/>
              </a:rPr>
              <a:t>doi.org</a:t>
            </a:r>
            <a:r>
              <a:rPr lang="en" sz="700" dirty="0">
                <a:solidFill>
                  <a:srgbClr val="000000"/>
                </a:solidFill>
                <a:latin typeface="Arial"/>
                <a:ea typeface="Arial"/>
                <a:cs typeface="Arial"/>
                <a:sym typeface="Arial"/>
              </a:rPr>
              <a:t>/https://</a:t>
            </a:r>
            <a:r>
              <a:rPr lang="en" sz="700" dirty="0" err="1">
                <a:solidFill>
                  <a:srgbClr val="000000"/>
                </a:solidFill>
                <a:latin typeface="Arial"/>
                <a:ea typeface="Arial"/>
                <a:cs typeface="Arial"/>
                <a:sym typeface="Arial"/>
              </a:rPr>
              <a:t>doi.org</a:t>
            </a:r>
            <a:r>
              <a:rPr lang="en" sz="700" dirty="0">
                <a:solidFill>
                  <a:srgbClr val="000000"/>
                </a:solidFill>
                <a:latin typeface="Arial"/>
                <a:ea typeface="Arial"/>
                <a:cs typeface="Arial"/>
                <a:sym typeface="Arial"/>
              </a:rPr>
              <a:t>/10.1016/j.coph.2017.10.012</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err="1">
                <a:solidFill>
                  <a:srgbClr val="000000"/>
                </a:solidFill>
                <a:latin typeface="Arial"/>
                <a:ea typeface="Arial"/>
                <a:cs typeface="Arial"/>
                <a:sym typeface="Arial"/>
              </a:rPr>
              <a:t>Chahl</a:t>
            </a:r>
            <a:r>
              <a:rPr lang="en" sz="700" dirty="0">
                <a:solidFill>
                  <a:srgbClr val="000000"/>
                </a:solidFill>
                <a:latin typeface="Arial"/>
                <a:ea typeface="Arial"/>
                <a:cs typeface="Arial"/>
                <a:sym typeface="Arial"/>
              </a:rPr>
              <a:t>, A. Loris. (1996) Opioids - mechanisms of action. </a:t>
            </a:r>
            <a:r>
              <a:rPr lang="en" sz="700" i="1" dirty="0">
                <a:solidFill>
                  <a:srgbClr val="000000"/>
                </a:solidFill>
                <a:latin typeface="Arial"/>
                <a:ea typeface="Arial"/>
                <a:cs typeface="Arial"/>
                <a:sym typeface="Arial"/>
              </a:rPr>
              <a:t>Australian Prescriber, 19</a:t>
            </a:r>
            <a:r>
              <a:rPr lang="en" sz="700" dirty="0">
                <a:solidFill>
                  <a:srgbClr val="000000"/>
                </a:solidFill>
                <a:latin typeface="Arial"/>
                <a:ea typeface="Arial"/>
                <a:cs typeface="Arial"/>
                <a:sym typeface="Arial"/>
              </a:rPr>
              <a:t>(3), </a:t>
            </a:r>
            <a:r>
              <a:rPr lang="en" sz="700" dirty="0" err="1">
                <a:solidFill>
                  <a:srgbClr val="000000"/>
                </a:solidFill>
                <a:latin typeface="Arial"/>
                <a:ea typeface="Arial"/>
                <a:cs typeface="Arial"/>
                <a:sym typeface="Arial"/>
              </a:rPr>
              <a:t>doi</a:t>
            </a:r>
            <a:r>
              <a:rPr lang="en" sz="700" dirty="0">
                <a:solidFill>
                  <a:srgbClr val="000000"/>
                </a:solidFill>
                <a:latin typeface="Arial"/>
                <a:ea typeface="Arial"/>
                <a:cs typeface="Arial"/>
                <a:sym typeface="Arial"/>
              </a:rPr>
              <a:t>: 10.18773/austprescr.1996.063</a:t>
            </a:r>
            <a:endParaRPr sz="700" dirty="0">
              <a:solidFill>
                <a:srgbClr val="000000"/>
              </a:solidFill>
              <a:latin typeface="Arial"/>
              <a:ea typeface="Arial"/>
              <a:cs typeface="Arial"/>
              <a:sym typeface="Arial"/>
            </a:endParaRPr>
          </a:p>
          <a:p>
            <a:pPr marL="457200" lvl="0" indent="-273050" algn="l" rtl="0">
              <a:lnSpc>
                <a:spcPct val="100000"/>
              </a:lnSpc>
              <a:spcBef>
                <a:spcPts val="0"/>
              </a:spcBef>
              <a:spcAft>
                <a:spcPts val="0"/>
              </a:spcAft>
              <a:buClr>
                <a:srgbClr val="000000"/>
              </a:buClr>
              <a:buSzPts val="700"/>
              <a:buFont typeface="Arial"/>
              <a:buAutoNum type="arabicPeriod"/>
            </a:pPr>
            <a:r>
              <a:rPr lang="en" sz="700" dirty="0" err="1">
                <a:solidFill>
                  <a:srgbClr val="000000"/>
                </a:solidFill>
                <a:highlight>
                  <a:srgbClr val="FFFFFF"/>
                </a:highlight>
                <a:latin typeface="Arial"/>
                <a:ea typeface="Arial"/>
                <a:cs typeface="Arial"/>
                <a:sym typeface="Arial"/>
              </a:rPr>
              <a:t>Connock</a:t>
            </a:r>
            <a:r>
              <a:rPr lang="en" sz="700" dirty="0">
                <a:solidFill>
                  <a:srgbClr val="000000"/>
                </a:solidFill>
                <a:highlight>
                  <a:srgbClr val="FFFFFF"/>
                </a:highlight>
                <a:latin typeface="Arial"/>
                <a:ea typeface="Arial"/>
                <a:cs typeface="Arial"/>
                <a:sym typeface="Arial"/>
              </a:rPr>
              <a:t>, M., Juarez-Garcia, A., Jowett, S., </a:t>
            </a:r>
            <a:r>
              <a:rPr lang="en" sz="700" dirty="0" err="1">
                <a:solidFill>
                  <a:srgbClr val="000000"/>
                </a:solidFill>
                <a:highlight>
                  <a:srgbClr val="FFFFFF"/>
                </a:highlight>
                <a:latin typeface="Arial"/>
                <a:ea typeface="Arial"/>
                <a:cs typeface="Arial"/>
                <a:sym typeface="Arial"/>
              </a:rPr>
              <a:t>Frew</a:t>
            </a:r>
            <a:r>
              <a:rPr lang="en" sz="700" dirty="0">
                <a:solidFill>
                  <a:srgbClr val="000000"/>
                </a:solidFill>
                <a:highlight>
                  <a:srgbClr val="FFFFFF"/>
                </a:highlight>
                <a:latin typeface="Arial"/>
                <a:ea typeface="Arial"/>
                <a:cs typeface="Arial"/>
                <a:sym typeface="Arial"/>
              </a:rPr>
              <a:t>, E., Liu, Z., Taylor, R. J., ... &amp; Burls, A. (2007). Methadone and buprenorphine for the management of opioid dependence: a systematic review and economic evaluation.</a:t>
            </a:r>
            <a:endParaRPr sz="700" dirty="0">
              <a:solidFill>
                <a:srgbClr val="000000"/>
              </a:solidFill>
              <a:highlight>
                <a:srgbClr val="FFFFFF"/>
              </a:highlight>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a:solidFill>
                  <a:srgbClr val="000000"/>
                </a:solidFill>
                <a:latin typeface="Arial"/>
                <a:ea typeface="Arial"/>
                <a:cs typeface="Arial"/>
                <a:sym typeface="Arial"/>
              </a:rPr>
              <a:t>Government of Canada. (2017). </a:t>
            </a:r>
            <a:r>
              <a:rPr lang="en" sz="700" i="1" dirty="0">
                <a:solidFill>
                  <a:srgbClr val="000000"/>
                </a:solidFill>
                <a:latin typeface="Arial"/>
                <a:ea typeface="Arial"/>
                <a:cs typeface="Arial"/>
                <a:sym typeface="Arial"/>
              </a:rPr>
              <a:t>Methadone Program</a:t>
            </a:r>
            <a:r>
              <a:rPr lang="en" sz="700" dirty="0">
                <a:solidFill>
                  <a:srgbClr val="000000"/>
                </a:solidFill>
                <a:latin typeface="Arial"/>
                <a:ea typeface="Arial"/>
                <a:cs typeface="Arial"/>
                <a:sym typeface="Arial"/>
              </a:rPr>
              <a:t>. Retrieved from https://</a:t>
            </a:r>
            <a:r>
              <a:rPr lang="en" sz="700" dirty="0" err="1">
                <a:solidFill>
                  <a:srgbClr val="000000"/>
                </a:solidFill>
                <a:latin typeface="Arial"/>
                <a:ea typeface="Arial"/>
                <a:cs typeface="Arial"/>
                <a:sym typeface="Arial"/>
              </a:rPr>
              <a:t>www.canada.ca</a:t>
            </a:r>
            <a:r>
              <a:rPr lang="en" sz="700" dirty="0">
                <a:solidFill>
                  <a:srgbClr val="000000"/>
                </a:solidFill>
                <a:latin typeface="Arial"/>
                <a:ea typeface="Arial"/>
                <a:cs typeface="Arial"/>
                <a:sym typeface="Arial"/>
              </a:rPr>
              <a:t>/en/health-</a:t>
            </a:r>
            <a:r>
              <a:rPr lang="en" sz="700" dirty="0" err="1">
                <a:solidFill>
                  <a:srgbClr val="000000"/>
                </a:solidFill>
                <a:latin typeface="Arial"/>
                <a:ea typeface="Arial"/>
                <a:cs typeface="Arial"/>
                <a:sym typeface="Arial"/>
              </a:rPr>
              <a:t>canada</a:t>
            </a:r>
            <a:r>
              <a:rPr lang="en" sz="700" dirty="0">
                <a:solidFill>
                  <a:srgbClr val="000000"/>
                </a:solidFill>
                <a:latin typeface="Arial"/>
                <a:ea typeface="Arial"/>
                <a:cs typeface="Arial"/>
                <a:sym typeface="Arial"/>
              </a:rPr>
              <a:t>/services/health-concerns/controlled-substances-precursor-chemicals/exemptions/methadone-</a:t>
            </a:r>
            <a:r>
              <a:rPr lang="en" sz="700" dirty="0" err="1">
                <a:solidFill>
                  <a:srgbClr val="000000"/>
                </a:solidFill>
                <a:latin typeface="Arial"/>
                <a:ea typeface="Arial"/>
                <a:cs typeface="Arial"/>
                <a:sym typeface="Arial"/>
              </a:rPr>
              <a:t>program.html</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err="1">
                <a:solidFill>
                  <a:srgbClr val="000000"/>
                </a:solidFill>
                <a:highlight>
                  <a:srgbClr val="FFFFFF"/>
                </a:highlight>
                <a:latin typeface="Arial"/>
                <a:ea typeface="Arial"/>
                <a:cs typeface="Arial"/>
                <a:sym typeface="Arial"/>
              </a:rPr>
              <a:t>Hosseini</a:t>
            </a:r>
            <a:r>
              <a:rPr lang="en" sz="700" dirty="0">
                <a:solidFill>
                  <a:srgbClr val="000000"/>
                </a:solidFill>
                <a:highlight>
                  <a:srgbClr val="FFFFFF"/>
                </a:highlight>
                <a:latin typeface="Arial"/>
                <a:ea typeface="Arial"/>
                <a:cs typeface="Arial"/>
                <a:sym typeface="Arial"/>
              </a:rPr>
              <a:t>, S. H., </a:t>
            </a:r>
            <a:r>
              <a:rPr lang="en" sz="700" dirty="0" err="1">
                <a:solidFill>
                  <a:srgbClr val="000000"/>
                </a:solidFill>
                <a:highlight>
                  <a:srgbClr val="FFFFFF"/>
                </a:highlight>
                <a:latin typeface="Arial"/>
                <a:ea typeface="Arial"/>
                <a:cs typeface="Arial"/>
                <a:sym typeface="Arial"/>
              </a:rPr>
              <a:t>Isapour</a:t>
            </a:r>
            <a:r>
              <a:rPr lang="en" sz="700" dirty="0">
                <a:solidFill>
                  <a:srgbClr val="000000"/>
                </a:solidFill>
                <a:highlight>
                  <a:srgbClr val="FFFFFF"/>
                </a:highlight>
                <a:latin typeface="Arial"/>
                <a:ea typeface="Arial"/>
                <a:cs typeface="Arial"/>
                <a:sym typeface="Arial"/>
              </a:rPr>
              <a:t>, A., </a:t>
            </a:r>
            <a:r>
              <a:rPr lang="en" sz="700" dirty="0" err="1">
                <a:solidFill>
                  <a:srgbClr val="000000"/>
                </a:solidFill>
                <a:highlight>
                  <a:srgbClr val="FFFFFF"/>
                </a:highlight>
                <a:latin typeface="Arial"/>
                <a:ea typeface="Arial"/>
                <a:cs typeface="Arial"/>
                <a:sym typeface="Arial"/>
              </a:rPr>
              <a:t>Tavakoli</a:t>
            </a:r>
            <a:r>
              <a:rPr lang="en" sz="700" dirty="0">
                <a:solidFill>
                  <a:srgbClr val="000000"/>
                </a:solidFill>
                <a:highlight>
                  <a:srgbClr val="FFFFFF"/>
                </a:highlight>
                <a:latin typeface="Arial"/>
                <a:ea typeface="Arial"/>
                <a:cs typeface="Arial"/>
                <a:sym typeface="Arial"/>
              </a:rPr>
              <a:t>, M., </a:t>
            </a:r>
            <a:r>
              <a:rPr lang="en" sz="700" dirty="0" err="1">
                <a:solidFill>
                  <a:srgbClr val="000000"/>
                </a:solidFill>
                <a:highlight>
                  <a:srgbClr val="FFFFFF"/>
                </a:highlight>
                <a:latin typeface="Arial"/>
                <a:ea typeface="Arial"/>
                <a:cs typeface="Arial"/>
                <a:sym typeface="Arial"/>
              </a:rPr>
              <a:t>Taghipour</a:t>
            </a:r>
            <a:r>
              <a:rPr lang="en" sz="700" dirty="0">
                <a:solidFill>
                  <a:srgbClr val="000000"/>
                </a:solidFill>
                <a:highlight>
                  <a:srgbClr val="FFFFFF"/>
                </a:highlight>
                <a:latin typeface="Arial"/>
                <a:ea typeface="Arial"/>
                <a:cs typeface="Arial"/>
                <a:sym typeface="Arial"/>
              </a:rPr>
              <a:t>, M., &amp; </a:t>
            </a:r>
            <a:r>
              <a:rPr lang="en" sz="700" dirty="0" err="1">
                <a:solidFill>
                  <a:srgbClr val="000000"/>
                </a:solidFill>
                <a:highlight>
                  <a:srgbClr val="FFFFFF"/>
                </a:highlight>
                <a:latin typeface="Arial"/>
                <a:ea typeface="Arial"/>
                <a:cs typeface="Arial"/>
                <a:sym typeface="Arial"/>
              </a:rPr>
              <a:t>Rasuli</a:t>
            </a:r>
            <a:r>
              <a:rPr lang="en" sz="700" dirty="0">
                <a:solidFill>
                  <a:srgbClr val="000000"/>
                </a:solidFill>
                <a:highlight>
                  <a:srgbClr val="FFFFFF"/>
                </a:highlight>
                <a:latin typeface="Arial"/>
                <a:ea typeface="Arial"/>
                <a:cs typeface="Arial"/>
                <a:sym typeface="Arial"/>
              </a:rPr>
              <a:t>, M. (2013). Erectile dysfunction in methadone maintenance patients: a cross sectional study in northern Iran. </a:t>
            </a:r>
            <a:r>
              <a:rPr lang="en" sz="700" i="1" dirty="0">
                <a:solidFill>
                  <a:srgbClr val="000000"/>
                </a:solidFill>
                <a:highlight>
                  <a:srgbClr val="FFFFFF"/>
                </a:highlight>
                <a:latin typeface="Arial"/>
                <a:ea typeface="Arial"/>
                <a:cs typeface="Arial"/>
                <a:sym typeface="Arial"/>
              </a:rPr>
              <a:t>Iranian journal of psychiatry</a:t>
            </a:r>
            <a:r>
              <a:rPr lang="en" sz="700" dirty="0">
                <a:solidFill>
                  <a:srgbClr val="000000"/>
                </a:solidFill>
                <a:highlight>
                  <a:srgbClr val="FFFFFF"/>
                </a:highlight>
                <a:latin typeface="Arial"/>
                <a:ea typeface="Arial"/>
                <a:cs typeface="Arial"/>
                <a:sym typeface="Arial"/>
              </a:rPr>
              <a:t>, </a:t>
            </a:r>
            <a:r>
              <a:rPr lang="en" sz="700" i="1" dirty="0">
                <a:solidFill>
                  <a:srgbClr val="000000"/>
                </a:solidFill>
                <a:highlight>
                  <a:srgbClr val="FFFFFF"/>
                </a:highlight>
                <a:latin typeface="Arial"/>
                <a:ea typeface="Arial"/>
                <a:cs typeface="Arial"/>
                <a:sym typeface="Arial"/>
              </a:rPr>
              <a:t>8</a:t>
            </a:r>
            <a:r>
              <a:rPr lang="en" sz="700" dirty="0">
                <a:solidFill>
                  <a:srgbClr val="000000"/>
                </a:solidFill>
                <a:highlight>
                  <a:srgbClr val="FFFFFF"/>
                </a:highlight>
                <a:latin typeface="Arial"/>
                <a:ea typeface="Arial"/>
                <a:cs typeface="Arial"/>
                <a:sym typeface="Arial"/>
              </a:rPr>
              <a:t>(4), 172.</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a:solidFill>
                  <a:srgbClr val="000000"/>
                </a:solidFill>
                <a:latin typeface="Arial"/>
                <a:ea typeface="Arial"/>
                <a:cs typeface="Arial"/>
                <a:sym typeface="Arial"/>
              </a:rPr>
              <a:t>Joseph, H., </a:t>
            </a:r>
            <a:r>
              <a:rPr lang="en" sz="700" dirty="0" err="1">
                <a:solidFill>
                  <a:srgbClr val="000000"/>
                </a:solidFill>
                <a:latin typeface="Arial"/>
                <a:ea typeface="Arial"/>
                <a:cs typeface="Arial"/>
                <a:sym typeface="Arial"/>
              </a:rPr>
              <a:t>Stancliff</a:t>
            </a:r>
            <a:r>
              <a:rPr lang="en" sz="700" dirty="0">
                <a:solidFill>
                  <a:srgbClr val="000000"/>
                </a:solidFill>
                <a:latin typeface="Arial"/>
                <a:ea typeface="Arial"/>
                <a:cs typeface="Arial"/>
                <a:sym typeface="Arial"/>
              </a:rPr>
              <a:t>, S., &amp; </a:t>
            </a:r>
            <a:r>
              <a:rPr lang="en" sz="700" dirty="0" err="1">
                <a:solidFill>
                  <a:srgbClr val="000000"/>
                </a:solidFill>
                <a:latin typeface="Arial"/>
                <a:ea typeface="Arial"/>
                <a:cs typeface="Arial"/>
                <a:sym typeface="Arial"/>
              </a:rPr>
              <a:t>Langrod</a:t>
            </a:r>
            <a:r>
              <a:rPr lang="en" sz="700" dirty="0">
                <a:solidFill>
                  <a:srgbClr val="000000"/>
                </a:solidFill>
                <a:latin typeface="Arial"/>
                <a:ea typeface="Arial"/>
                <a:cs typeface="Arial"/>
                <a:sym typeface="Arial"/>
              </a:rPr>
              <a:t>, J. (2000). Methadone maintenance treatment (MMT): a review of historical and clinical issues. </a:t>
            </a:r>
            <a:r>
              <a:rPr lang="en" sz="700" i="1" dirty="0">
                <a:solidFill>
                  <a:srgbClr val="000000"/>
                </a:solidFill>
                <a:latin typeface="Arial"/>
                <a:ea typeface="Arial"/>
                <a:cs typeface="Arial"/>
                <a:sym typeface="Arial"/>
              </a:rPr>
              <a:t>The Mount Sinai Journal of Medicine, New York</a:t>
            </a:r>
            <a:r>
              <a:rPr lang="en" sz="700" dirty="0">
                <a:solidFill>
                  <a:srgbClr val="000000"/>
                </a:solidFill>
                <a:latin typeface="Arial"/>
                <a:ea typeface="Arial"/>
                <a:cs typeface="Arial"/>
                <a:sym typeface="Arial"/>
              </a:rPr>
              <a:t>, </a:t>
            </a:r>
            <a:r>
              <a:rPr lang="en" sz="700" i="1" dirty="0">
                <a:solidFill>
                  <a:srgbClr val="000000"/>
                </a:solidFill>
                <a:latin typeface="Arial"/>
                <a:ea typeface="Arial"/>
                <a:cs typeface="Arial"/>
                <a:sym typeface="Arial"/>
              </a:rPr>
              <a:t>67</a:t>
            </a:r>
            <a:r>
              <a:rPr lang="en" sz="700" dirty="0">
                <a:solidFill>
                  <a:srgbClr val="000000"/>
                </a:solidFill>
                <a:latin typeface="Arial"/>
                <a:ea typeface="Arial"/>
                <a:cs typeface="Arial"/>
                <a:sym typeface="Arial"/>
              </a:rPr>
              <a:t>(5-6), 347-364.</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a:solidFill>
                  <a:srgbClr val="000000"/>
                </a:solidFill>
                <a:highlight>
                  <a:srgbClr val="FFFFFF"/>
                </a:highlight>
                <a:latin typeface="Arial"/>
                <a:ea typeface="Arial"/>
                <a:cs typeface="Arial"/>
                <a:sym typeface="Arial"/>
              </a:rPr>
              <a:t>Kenny, P. J. (2013). The food addiction. </a:t>
            </a:r>
            <a:r>
              <a:rPr lang="en" sz="700" i="1" dirty="0">
                <a:solidFill>
                  <a:srgbClr val="000000"/>
                </a:solidFill>
                <a:highlight>
                  <a:srgbClr val="FFFFFF"/>
                </a:highlight>
                <a:latin typeface="Arial"/>
                <a:ea typeface="Arial"/>
                <a:cs typeface="Arial"/>
                <a:sym typeface="Arial"/>
              </a:rPr>
              <a:t>Scientific American</a:t>
            </a:r>
            <a:r>
              <a:rPr lang="en" sz="700" dirty="0">
                <a:solidFill>
                  <a:srgbClr val="000000"/>
                </a:solidFill>
                <a:highlight>
                  <a:srgbClr val="FFFFFF"/>
                </a:highlight>
                <a:latin typeface="Arial"/>
                <a:ea typeface="Arial"/>
                <a:cs typeface="Arial"/>
                <a:sym typeface="Arial"/>
              </a:rPr>
              <a:t>, </a:t>
            </a:r>
            <a:r>
              <a:rPr lang="en" sz="700" i="1" dirty="0">
                <a:solidFill>
                  <a:srgbClr val="000000"/>
                </a:solidFill>
                <a:highlight>
                  <a:srgbClr val="FFFFFF"/>
                </a:highlight>
                <a:latin typeface="Arial"/>
                <a:ea typeface="Arial"/>
                <a:cs typeface="Arial"/>
                <a:sym typeface="Arial"/>
              </a:rPr>
              <a:t>309</a:t>
            </a:r>
            <a:r>
              <a:rPr lang="en" sz="700" dirty="0">
                <a:solidFill>
                  <a:srgbClr val="000000"/>
                </a:solidFill>
                <a:highlight>
                  <a:srgbClr val="FFFFFF"/>
                </a:highlight>
                <a:latin typeface="Arial"/>
                <a:ea typeface="Arial"/>
                <a:cs typeface="Arial"/>
                <a:sym typeface="Arial"/>
              </a:rPr>
              <a:t>(3), 44-49.</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err="1">
                <a:solidFill>
                  <a:srgbClr val="000000"/>
                </a:solidFill>
                <a:latin typeface="Arial"/>
                <a:ea typeface="Arial"/>
                <a:cs typeface="Arial"/>
                <a:sym typeface="Arial"/>
              </a:rPr>
              <a:t>Kolodny</a:t>
            </a:r>
            <a:r>
              <a:rPr lang="en" sz="700" dirty="0">
                <a:solidFill>
                  <a:srgbClr val="000000"/>
                </a:solidFill>
                <a:latin typeface="Arial"/>
                <a:ea typeface="Arial"/>
                <a:cs typeface="Arial"/>
                <a:sym typeface="Arial"/>
              </a:rPr>
              <a:t>, A., </a:t>
            </a:r>
            <a:r>
              <a:rPr lang="en" sz="700" dirty="0" err="1">
                <a:solidFill>
                  <a:srgbClr val="000000"/>
                </a:solidFill>
                <a:latin typeface="Arial"/>
                <a:ea typeface="Arial"/>
                <a:cs typeface="Arial"/>
                <a:sym typeface="Arial"/>
              </a:rPr>
              <a:t>Courtwright</a:t>
            </a:r>
            <a:r>
              <a:rPr lang="en" sz="700" dirty="0">
                <a:solidFill>
                  <a:srgbClr val="000000"/>
                </a:solidFill>
                <a:latin typeface="Arial"/>
                <a:ea typeface="Arial"/>
                <a:cs typeface="Arial"/>
                <a:sym typeface="Arial"/>
              </a:rPr>
              <a:t>, D. T., Hwang, C. S., </a:t>
            </a:r>
            <a:r>
              <a:rPr lang="en" sz="700" dirty="0" err="1">
                <a:solidFill>
                  <a:srgbClr val="000000"/>
                </a:solidFill>
                <a:latin typeface="Arial"/>
                <a:ea typeface="Arial"/>
                <a:cs typeface="Arial"/>
                <a:sym typeface="Arial"/>
              </a:rPr>
              <a:t>Kreiner</a:t>
            </a:r>
            <a:r>
              <a:rPr lang="en" sz="700" dirty="0">
                <a:solidFill>
                  <a:srgbClr val="000000"/>
                </a:solidFill>
                <a:latin typeface="Arial"/>
                <a:ea typeface="Arial"/>
                <a:cs typeface="Arial"/>
                <a:sym typeface="Arial"/>
              </a:rPr>
              <a:t>, P., </a:t>
            </a:r>
            <a:r>
              <a:rPr lang="en" sz="700" dirty="0" err="1">
                <a:solidFill>
                  <a:srgbClr val="000000"/>
                </a:solidFill>
                <a:latin typeface="Arial"/>
                <a:ea typeface="Arial"/>
                <a:cs typeface="Arial"/>
                <a:sym typeface="Arial"/>
              </a:rPr>
              <a:t>Eadie</a:t>
            </a:r>
            <a:r>
              <a:rPr lang="en" sz="700" dirty="0">
                <a:solidFill>
                  <a:srgbClr val="000000"/>
                </a:solidFill>
                <a:latin typeface="Arial"/>
                <a:ea typeface="Arial"/>
                <a:cs typeface="Arial"/>
                <a:sym typeface="Arial"/>
              </a:rPr>
              <a:t>, J. L., Clark, T. W., &amp; Alexander, G. C. (2015). The prescription opioid and heroin crisis: a public health approach to an epidemic of addiction. </a:t>
            </a:r>
            <a:r>
              <a:rPr lang="en" sz="700" i="1" dirty="0">
                <a:solidFill>
                  <a:srgbClr val="000000"/>
                </a:solidFill>
                <a:latin typeface="Arial"/>
                <a:ea typeface="Arial"/>
                <a:cs typeface="Arial"/>
                <a:sym typeface="Arial"/>
              </a:rPr>
              <a:t>Annual review of public health</a:t>
            </a:r>
            <a:r>
              <a:rPr lang="en" sz="700" dirty="0">
                <a:solidFill>
                  <a:srgbClr val="000000"/>
                </a:solidFill>
                <a:latin typeface="Arial"/>
                <a:ea typeface="Arial"/>
                <a:cs typeface="Arial"/>
                <a:sym typeface="Arial"/>
              </a:rPr>
              <a:t>, </a:t>
            </a:r>
            <a:r>
              <a:rPr lang="en" sz="700" i="1" dirty="0">
                <a:solidFill>
                  <a:srgbClr val="000000"/>
                </a:solidFill>
                <a:latin typeface="Arial"/>
                <a:ea typeface="Arial"/>
                <a:cs typeface="Arial"/>
                <a:sym typeface="Arial"/>
              </a:rPr>
              <a:t>36</a:t>
            </a:r>
            <a:r>
              <a:rPr lang="en" sz="700" dirty="0">
                <a:solidFill>
                  <a:srgbClr val="000000"/>
                </a:solidFill>
                <a:latin typeface="Arial"/>
                <a:ea typeface="Arial"/>
                <a:cs typeface="Arial"/>
                <a:sym typeface="Arial"/>
              </a:rPr>
              <a:t>, 559-574.</a:t>
            </a:r>
            <a:endParaRPr sz="700" dirty="0">
              <a:solidFill>
                <a:srgbClr val="000000"/>
              </a:solidFill>
              <a:latin typeface="Arial"/>
              <a:ea typeface="Arial"/>
              <a:cs typeface="Arial"/>
              <a:sym typeface="Arial"/>
            </a:endParaRPr>
          </a:p>
          <a:p>
            <a:pPr marL="457200" lvl="0" indent="-273050" algn="l" rtl="0">
              <a:lnSpc>
                <a:spcPct val="100000"/>
              </a:lnSpc>
              <a:spcBef>
                <a:spcPts val="0"/>
              </a:spcBef>
              <a:spcAft>
                <a:spcPts val="0"/>
              </a:spcAft>
              <a:buClr>
                <a:srgbClr val="000000"/>
              </a:buClr>
              <a:buSzPts val="700"/>
              <a:buFont typeface="Arial"/>
              <a:buAutoNum type="arabicPeriod"/>
            </a:pPr>
            <a:r>
              <a:rPr lang="en" sz="700" dirty="0">
                <a:solidFill>
                  <a:srgbClr val="000000"/>
                </a:solidFill>
                <a:highlight>
                  <a:srgbClr val="FFFFFF"/>
                </a:highlight>
                <a:latin typeface="Arial"/>
                <a:ea typeface="Arial"/>
                <a:cs typeface="Arial"/>
                <a:sym typeface="Arial"/>
              </a:rPr>
              <a:t>Ling, W., Wesson, D. R., </a:t>
            </a:r>
            <a:r>
              <a:rPr lang="en" sz="700" dirty="0" err="1">
                <a:solidFill>
                  <a:srgbClr val="000000"/>
                </a:solidFill>
                <a:highlight>
                  <a:srgbClr val="FFFFFF"/>
                </a:highlight>
                <a:latin typeface="Arial"/>
                <a:ea typeface="Arial"/>
                <a:cs typeface="Arial"/>
                <a:sym typeface="Arial"/>
              </a:rPr>
              <a:t>Charuvastra</a:t>
            </a:r>
            <a:r>
              <a:rPr lang="en" sz="700" dirty="0">
                <a:solidFill>
                  <a:srgbClr val="000000"/>
                </a:solidFill>
                <a:highlight>
                  <a:srgbClr val="FFFFFF"/>
                </a:highlight>
                <a:latin typeface="Arial"/>
                <a:ea typeface="Arial"/>
                <a:cs typeface="Arial"/>
                <a:sym typeface="Arial"/>
              </a:rPr>
              <a:t>, C., &amp; </a:t>
            </a:r>
            <a:r>
              <a:rPr lang="en" sz="700" dirty="0" err="1">
                <a:solidFill>
                  <a:srgbClr val="000000"/>
                </a:solidFill>
                <a:highlight>
                  <a:srgbClr val="FFFFFF"/>
                </a:highlight>
                <a:latin typeface="Arial"/>
                <a:ea typeface="Arial"/>
                <a:cs typeface="Arial"/>
                <a:sym typeface="Arial"/>
              </a:rPr>
              <a:t>Klett</a:t>
            </a:r>
            <a:r>
              <a:rPr lang="en" sz="700" dirty="0">
                <a:solidFill>
                  <a:srgbClr val="000000"/>
                </a:solidFill>
                <a:highlight>
                  <a:srgbClr val="FFFFFF"/>
                </a:highlight>
                <a:latin typeface="Arial"/>
                <a:ea typeface="Arial"/>
                <a:cs typeface="Arial"/>
                <a:sym typeface="Arial"/>
              </a:rPr>
              <a:t>, C. J. (1996). A controlled trial comparing buprenorphine and methadone maintenance in opioid dependence. </a:t>
            </a:r>
            <a:r>
              <a:rPr lang="en" sz="700" i="1" dirty="0">
                <a:solidFill>
                  <a:srgbClr val="000000"/>
                </a:solidFill>
                <a:highlight>
                  <a:srgbClr val="FFFFFF"/>
                </a:highlight>
                <a:latin typeface="Arial"/>
                <a:ea typeface="Arial"/>
                <a:cs typeface="Arial"/>
                <a:sym typeface="Arial"/>
              </a:rPr>
              <a:t>Archives of general psychiatry</a:t>
            </a:r>
            <a:r>
              <a:rPr lang="en" sz="700" dirty="0">
                <a:solidFill>
                  <a:srgbClr val="000000"/>
                </a:solidFill>
                <a:highlight>
                  <a:srgbClr val="FFFFFF"/>
                </a:highlight>
                <a:latin typeface="Arial"/>
                <a:ea typeface="Arial"/>
                <a:cs typeface="Arial"/>
                <a:sym typeface="Arial"/>
              </a:rPr>
              <a:t>, </a:t>
            </a:r>
            <a:r>
              <a:rPr lang="en" sz="700" i="1" dirty="0">
                <a:solidFill>
                  <a:srgbClr val="000000"/>
                </a:solidFill>
                <a:highlight>
                  <a:srgbClr val="FFFFFF"/>
                </a:highlight>
                <a:latin typeface="Arial"/>
                <a:ea typeface="Arial"/>
                <a:cs typeface="Arial"/>
                <a:sym typeface="Arial"/>
              </a:rPr>
              <a:t>53</a:t>
            </a:r>
            <a:r>
              <a:rPr lang="en" sz="700" dirty="0">
                <a:solidFill>
                  <a:srgbClr val="000000"/>
                </a:solidFill>
                <a:highlight>
                  <a:srgbClr val="FFFFFF"/>
                </a:highlight>
                <a:latin typeface="Arial"/>
                <a:ea typeface="Arial"/>
                <a:cs typeface="Arial"/>
                <a:sym typeface="Arial"/>
              </a:rPr>
              <a:t>(5), 401-407.</a:t>
            </a:r>
            <a:endParaRPr sz="700" dirty="0">
              <a:solidFill>
                <a:srgbClr val="000000"/>
              </a:solidFill>
              <a:highlight>
                <a:srgbClr val="FFFFFF"/>
              </a:highlight>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a:solidFill>
                  <a:srgbClr val="000000"/>
                </a:solidFill>
                <a:latin typeface="Arial"/>
                <a:ea typeface="Arial"/>
                <a:cs typeface="Arial"/>
                <a:sym typeface="Arial"/>
              </a:rPr>
              <a:t>Lucas, G. M., Mullen, B. A., </a:t>
            </a:r>
            <a:r>
              <a:rPr lang="en" sz="700" dirty="0" err="1">
                <a:solidFill>
                  <a:srgbClr val="000000"/>
                </a:solidFill>
                <a:latin typeface="Arial"/>
                <a:ea typeface="Arial"/>
                <a:cs typeface="Arial"/>
                <a:sym typeface="Arial"/>
              </a:rPr>
              <a:t>Weidle</a:t>
            </a:r>
            <a:r>
              <a:rPr lang="en" sz="700" dirty="0">
                <a:solidFill>
                  <a:srgbClr val="000000"/>
                </a:solidFill>
                <a:latin typeface="Arial"/>
                <a:ea typeface="Arial"/>
                <a:cs typeface="Arial"/>
                <a:sym typeface="Arial"/>
              </a:rPr>
              <a:t>, P. J., </a:t>
            </a:r>
            <a:r>
              <a:rPr lang="en" sz="700" dirty="0" err="1">
                <a:solidFill>
                  <a:srgbClr val="000000"/>
                </a:solidFill>
                <a:latin typeface="Arial"/>
                <a:ea typeface="Arial"/>
                <a:cs typeface="Arial"/>
                <a:sym typeface="Arial"/>
              </a:rPr>
              <a:t>Hader</a:t>
            </a:r>
            <a:r>
              <a:rPr lang="en" sz="700" dirty="0">
                <a:solidFill>
                  <a:srgbClr val="000000"/>
                </a:solidFill>
                <a:latin typeface="Arial"/>
                <a:ea typeface="Arial"/>
                <a:cs typeface="Arial"/>
                <a:sym typeface="Arial"/>
              </a:rPr>
              <a:t>, S., </a:t>
            </a:r>
            <a:r>
              <a:rPr lang="en" sz="700" dirty="0" err="1">
                <a:solidFill>
                  <a:srgbClr val="000000"/>
                </a:solidFill>
                <a:latin typeface="Arial"/>
                <a:ea typeface="Arial"/>
                <a:cs typeface="Arial"/>
                <a:sym typeface="Arial"/>
              </a:rPr>
              <a:t>McCaul</a:t>
            </a:r>
            <a:r>
              <a:rPr lang="en" sz="700" dirty="0">
                <a:solidFill>
                  <a:srgbClr val="000000"/>
                </a:solidFill>
                <a:latin typeface="Arial"/>
                <a:ea typeface="Arial"/>
                <a:cs typeface="Arial"/>
                <a:sym typeface="Arial"/>
              </a:rPr>
              <a:t>, M. E., &amp; Moore, R. D. (2006). Directly administered antiretroviral therapy in methadone clinics is associated with improved HIV treatment outcomes, compared with outcomes among concurrent comparison groups. </a:t>
            </a:r>
            <a:r>
              <a:rPr lang="en" sz="700" i="1" dirty="0">
                <a:solidFill>
                  <a:srgbClr val="000000"/>
                </a:solidFill>
                <a:latin typeface="Arial"/>
                <a:ea typeface="Arial"/>
                <a:cs typeface="Arial"/>
                <a:sym typeface="Arial"/>
              </a:rPr>
              <a:t>Clinical Infectious Diseases</a:t>
            </a:r>
            <a:r>
              <a:rPr lang="en" sz="700" dirty="0">
                <a:solidFill>
                  <a:srgbClr val="000000"/>
                </a:solidFill>
                <a:latin typeface="Arial"/>
                <a:ea typeface="Arial"/>
                <a:cs typeface="Arial"/>
                <a:sym typeface="Arial"/>
              </a:rPr>
              <a:t>, </a:t>
            </a:r>
            <a:r>
              <a:rPr lang="en" sz="700" i="1" dirty="0">
                <a:solidFill>
                  <a:srgbClr val="000000"/>
                </a:solidFill>
                <a:latin typeface="Arial"/>
                <a:ea typeface="Arial"/>
                <a:cs typeface="Arial"/>
                <a:sym typeface="Arial"/>
              </a:rPr>
              <a:t>42</a:t>
            </a:r>
            <a:r>
              <a:rPr lang="en" sz="700" dirty="0">
                <a:solidFill>
                  <a:srgbClr val="000000"/>
                </a:solidFill>
                <a:latin typeface="Arial"/>
                <a:ea typeface="Arial"/>
                <a:cs typeface="Arial"/>
                <a:sym typeface="Arial"/>
              </a:rPr>
              <a:t>(11), 1628-1635.</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err="1">
                <a:solidFill>
                  <a:srgbClr val="000000"/>
                </a:solidFill>
                <a:latin typeface="Arial"/>
                <a:ea typeface="Arial"/>
                <a:cs typeface="Arial"/>
                <a:sym typeface="Arial"/>
              </a:rPr>
              <a:t>Marden</a:t>
            </a:r>
            <a:r>
              <a:rPr lang="en" sz="700" dirty="0">
                <a:solidFill>
                  <a:srgbClr val="000000"/>
                </a:solidFill>
                <a:latin typeface="Arial"/>
                <a:ea typeface="Arial"/>
                <a:cs typeface="Arial"/>
                <a:sym typeface="Arial"/>
              </a:rPr>
              <a:t>, D. (2016). </a:t>
            </a:r>
            <a:r>
              <a:rPr lang="en" sz="700" i="1" dirty="0">
                <a:solidFill>
                  <a:srgbClr val="000000"/>
                </a:solidFill>
                <a:latin typeface="Arial"/>
                <a:ea typeface="Arial"/>
                <a:cs typeface="Arial"/>
                <a:sym typeface="Arial"/>
              </a:rPr>
              <a:t>Western NC Harm Reduction: A Look Inside a Methadone Clinic.</a:t>
            </a:r>
            <a:r>
              <a:rPr lang="en" sz="700" dirty="0">
                <a:solidFill>
                  <a:srgbClr val="000000"/>
                </a:solidFill>
                <a:latin typeface="Arial"/>
                <a:ea typeface="Arial"/>
                <a:cs typeface="Arial"/>
                <a:sym typeface="Arial"/>
              </a:rPr>
              <a:t> Retrieved from https://</a:t>
            </a:r>
            <a:r>
              <a:rPr lang="en" sz="700" dirty="0" err="1">
                <a:solidFill>
                  <a:srgbClr val="000000"/>
                </a:solidFill>
                <a:latin typeface="Arial"/>
                <a:ea typeface="Arial"/>
                <a:cs typeface="Arial"/>
                <a:sym typeface="Arial"/>
              </a:rPr>
              <a:t>sobernation.com</a:t>
            </a:r>
            <a:r>
              <a:rPr lang="en" sz="700" dirty="0">
                <a:solidFill>
                  <a:srgbClr val="000000"/>
                </a:solidFill>
                <a:latin typeface="Arial"/>
                <a:ea typeface="Arial"/>
                <a:cs typeface="Arial"/>
                <a:sym typeface="Arial"/>
              </a:rPr>
              <a:t>/western-</a:t>
            </a:r>
            <a:r>
              <a:rPr lang="en" sz="700" dirty="0" err="1">
                <a:solidFill>
                  <a:srgbClr val="000000"/>
                </a:solidFill>
                <a:latin typeface="Arial"/>
                <a:ea typeface="Arial"/>
                <a:cs typeface="Arial"/>
                <a:sym typeface="Arial"/>
              </a:rPr>
              <a:t>nc</a:t>
            </a:r>
            <a:r>
              <a:rPr lang="en" sz="700" dirty="0">
                <a:solidFill>
                  <a:srgbClr val="000000"/>
                </a:solidFill>
                <a:latin typeface="Arial"/>
                <a:ea typeface="Arial"/>
                <a:cs typeface="Arial"/>
                <a:sym typeface="Arial"/>
              </a:rPr>
              <a:t>-harm-reduction-a-look-inside/</a:t>
            </a:r>
            <a:endParaRPr sz="700" dirty="0">
              <a:solidFill>
                <a:srgbClr val="000000"/>
              </a:solidFill>
              <a:latin typeface="Arial"/>
              <a:ea typeface="Arial"/>
              <a:cs typeface="Arial"/>
              <a:sym typeface="Arial"/>
            </a:endParaRPr>
          </a:p>
          <a:p>
            <a:pPr marL="457200" lvl="0" indent="-273050" algn="l" rtl="0">
              <a:lnSpc>
                <a:spcPct val="100000"/>
              </a:lnSpc>
              <a:spcBef>
                <a:spcPts val="0"/>
              </a:spcBef>
              <a:spcAft>
                <a:spcPts val="0"/>
              </a:spcAft>
              <a:buClr>
                <a:srgbClr val="000000"/>
              </a:buClr>
              <a:buSzPts val="700"/>
              <a:buFont typeface="Arial"/>
              <a:buAutoNum type="arabicPeriod"/>
            </a:pPr>
            <a:r>
              <a:rPr lang="en" sz="700" dirty="0" err="1">
                <a:solidFill>
                  <a:srgbClr val="000000"/>
                </a:solidFill>
                <a:highlight>
                  <a:srgbClr val="FFFFFF"/>
                </a:highlight>
                <a:latin typeface="Arial"/>
                <a:ea typeface="Arial"/>
                <a:cs typeface="Arial"/>
                <a:sym typeface="Arial"/>
              </a:rPr>
              <a:t>Marsch</a:t>
            </a:r>
            <a:r>
              <a:rPr lang="en" sz="700" dirty="0">
                <a:solidFill>
                  <a:srgbClr val="000000"/>
                </a:solidFill>
                <a:highlight>
                  <a:srgbClr val="FFFFFF"/>
                </a:highlight>
                <a:latin typeface="Arial"/>
                <a:ea typeface="Arial"/>
                <a:cs typeface="Arial"/>
                <a:sym typeface="Arial"/>
              </a:rPr>
              <a:t>, L. A. (1998). The efficacy of methadone maintenance interventions in reducing illicit opiate use, HIV risk behavior and criminality: a meta‐analysis. </a:t>
            </a:r>
            <a:r>
              <a:rPr lang="en" sz="700" i="1" dirty="0">
                <a:solidFill>
                  <a:srgbClr val="000000"/>
                </a:solidFill>
                <a:highlight>
                  <a:srgbClr val="FFFFFF"/>
                </a:highlight>
                <a:latin typeface="Arial"/>
                <a:ea typeface="Arial"/>
                <a:cs typeface="Arial"/>
                <a:sym typeface="Arial"/>
              </a:rPr>
              <a:t>Addiction</a:t>
            </a:r>
            <a:r>
              <a:rPr lang="en" sz="700" dirty="0">
                <a:solidFill>
                  <a:srgbClr val="000000"/>
                </a:solidFill>
                <a:highlight>
                  <a:srgbClr val="FFFFFF"/>
                </a:highlight>
                <a:latin typeface="Arial"/>
                <a:ea typeface="Arial"/>
                <a:cs typeface="Arial"/>
                <a:sym typeface="Arial"/>
              </a:rPr>
              <a:t>, </a:t>
            </a:r>
            <a:r>
              <a:rPr lang="en" sz="700" i="1" dirty="0">
                <a:solidFill>
                  <a:srgbClr val="000000"/>
                </a:solidFill>
                <a:highlight>
                  <a:srgbClr val="FFFFFF"/>
                </a:highlight>
                <a:latin typeface="Arial"/>
                <a:ea typeface="Arial"/>
                <a:cs typeface="Arial"/>
                <a:sym typeface="Arial"/>
              </a:rPr>
              <a:t>93</a:t>
            </a:r>
            <a:r>
              <a:rPr lang="en" sz="700" dirty="0">
                <a:solidFill>
                  <a:srgbClr val="000000"/>
                </a:solidFill>
                <a:highlight>
                  <a:srgbClr val="FFFFFF"/>
                </a:highlight>
                <a:latin typeface="Arial"/>
                <a:ea typeface="Arial"/>
                <a:cs typeface="Arial"/>
                <a:sym typeface="Arial"/>
              </a:rPr>
              <a:t>(4), 515-532</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err="1">
                <a:solidFill>
                  <a:srgbClr val="000000"/>
                </a:solidFill>
                <a:latin typeface="Arial"/>
                <a:ea typeface="Arial"/>
                <a:cs typeface="Arial"/>
                <a:sym typeface="Arial"/>
              </a:rPr>
              <a:t>Mattick</a:t>
            </a:r>
            <a:r>
              <a:rPr lang="en" sz="700" dirty="0">
                <a:solidFill>
                  <a:srgbClr val="000000"/>
                </a:solidFill>
                <a:latin typeface="Arial"/>
                <a:ea typeface="Arial"/>
                <a:cs typeface="Arial"/>
                <a:sym typeface="Arial"/>
              </a:rPr>
              <a:t>, R. P., Breen, C., Kimber, J., &amp; </a:t>
            </a:r>
            <a:r>
              <a:rPr lang="en" sz="700" dirty="0" err="1">
                <a:solidFill>
                  <a:srgbClr val="000000"/>
                </a:solidFill>
                <a:latin typeface="Arial"/>
                <a:ea typeface="Arial"/>
                <a:cs typeface="Arial"/>
                <a:sym typeface="Arial"/>
              </a:rPr>
              <a:t>Davoli</a:t>
            </a:r>
            <a:r>
              <a:rPr lang="en" sz="700" dirty="0">
                <a:solidFill>
                  <a:srgbClr val="000000"/>
                </a:solidFill>
                <a:latin typeface="Arial"/>
                <a:ea typeface="Arial"/>
                <a:cs typeface="Arial"/>
                <a:sym typeface="Arial"/>
              </a:rPr>
              <a:t>, M. (2009). Methadone maintenance therapy versus no opioid replacement therapy for opioid dependence. </a:t>
            </a:r>
            <a:r>
              <a:rPr lang="en" sz="700" i="1" dirty="0">
                <a:solidFill>
                  <a:srgbClr val="000000"/>
                </a:solidFill>
                <a:latin typeface="Arial"/>
                <a:ea typeface="Arial"/>
                <a:cs typeface="Arial"/>
                <a:sym typeface="Arial"/>
              </a:rPr>
              <a:t>Cochrane database of systematic reviews</a:t>
            </a:r>
            <a:r>
              <a:rPr lang="en" sz="700" dirty="0">
                <a:solidFill>
                  <a:srgbClr val="000000"/>
                </a:solidFill>
                <a:latin typeface="Arial"/>
                <a:ea typeface="Arial"/>
                <a:cs typeface="Arial"/>
                <a:sym typeface="Arial"/>
              </a:rPr>
              <a:t>, (3).</a:t>
            </a:r>
            <a:endParaRPr sz="700" dirty="0">
              <a:solidFill>
                <a:srgbClr val="000000"/>
              </a:solidFill>
              <a:latin typeface="Arial"/>
              <a:ea typeface="Arial"/>
              <a:cs typeface="Arial"/>
              <a:sym typeface="Arial"/>
            </a:endParaRPr>
          </a:p>
          <a:p>
            <a:pPr marL="457200" lvl="0" indent="-273050" algn="l" rtl="0">
              <a:lnSpc>
                <a:spcPct val="100000"/>
              </a:lnSpc>
              <a:spcBef>
                <a:spcPts val="0"/>
              </a:spcBef>
              <a:spcAft>
                <a:spcPts val="0"/>
              </a:spcAft>
              <a:buClr>
                <a:srgbClr val="000000"/>
              </a:buClr>
              <a:buSzPts val="700"/>
              <a:buFont typeface="Arial"/>
              <a:buAutoNum type="arabicPeriod"/>
            </a:pPr>
            <a:r>
              <a:rPr lang="en" sz="700" dirty="0">
                <a:solidFill>
                  <a:srgbClr val="000000"/>
                </a:solidFill>
                <a:latin typeface="Arial"/>
                <a:ea typeface="Arial"/>
                <a:cs typeface="Arial"/>
                <a:sym typeface="Arial"/>
              </a:rPr>
              <a:t>Methadone Treatment Effectiveness. (2018, September 18). Retrieved from https://</a:t>
            </a:r>
            <a:r>
              <a:rPr lang="en" sz="700" dirty="0" err="1">
                <a:solidFill>
                  <a:srgbClr val="000000"/>
                </a:solidFill>
                <a:latin typeface="Arial"/>
                <a:ea typeface="Arial"/>
                <a:cs typeface="Arial"/>
                <a:sym typeface="Arial"/>
              </a:rPr>
              <a:t>www.oatc.ca</a:t>
            </a:r>
            <a:r>
              <a:rPr lang="en" sz="700" dirty="0">
                <a:solidFill>
                  <a:srgbClr val="000000"/>
                </a:solidFill>
                <a:latin typeface="Arial"/>
                <a:ea typeface="Arial"/>
                <a:cs typeface="Arial"/>
                <a:sym typeface="Arial"/>
              </a:rPr>
              <a:t>/news-articles-information/methadone-treatment-effectiveness/</a:t>
            </a:r>
            <a:endParaRPr sz="700" dirty="0">
              <a:solidFill>
                <a:srgbClr val="000000"/>
              </a:solidFill>
              <a:latin typeface="Arial"/>
              <a:ea typeface="Arial"/>
              <a:cs typeface="Arial"/>
              <a:sym typeface="Arial"/>
            </a:endParaRPr>
          </a:p>
          <a:p>
            <a:pPr marL="457200" lvl="0" indent="-273050" algn="l" rtl="0">
              <a:lnSpc>
                <a:spcPct val="100000"/>
              </a:lnSpc>
              <a:spcBef>
                <a:spcPts val="0"/>
              </a:spcBef>
              <a:spcAft>
                <a:spcPts val="0"/>
              </a:spcAft>
              <a:buClr>
                <a:srgbClr val="000000"/>
              </a:buClr>
              <a:buSzPts val="700"/>
              <a:buFont typeface="Arial"/>
              <a:buAutoNum type="arabicPeriod"/>
            </a:pPr>
            <a:r>
              <a:rPr lang="en" sz="700" dirty="0" err="1">
                <a:solidFill>
                  <a:srgbClr val="000000"/>
                </a:solidFill>
                <a:highlight>
                  <a:srgbClr val="FFFFFF"/>
                </a:highlight>
                <a:latin typeface="Arial"/>
                <a:ea typeface="Arial"/>
                <a:cs typeface="Arial"/>
                <a:sym typeface="Arial"/>
              </a:rPr>
              <a:t>Rettig</a:t>
            </a:r>
            <a:r>
              <a:rPr lang="en" sz="700" dirty="0">
                <a:solidFill>
                  <a:srgbClr val="000000"/>
                </a:solidFill>
                <a:highlight>
                  <a:srgbClr val="FFFFFF"/>
                </a:highlight>
                <a:latin typeface="Arial"/>
                <a:ea typeface="Arial"/>
                <a:cs typeface="Arial"/>
                <a:sym typeface="Arial"/>
              </a:rPr>
              <a:t>, R. A., &amp; </a:t>
            </a:r>
            <a:r>
              <a:rPr lang="en" sz="700" dirty="0" err="1">
                <a:solidFill>
                  <a:srgbClr val="000000"/>
                </a:solidFill>
                <a:highlight>
                  <a:srgbClr val="FFFFFF"/>
                </a:highlight>
                <a:latin typeface="Arial"/>
                <a:ea typeface="Arial"/>
                <a:cs typeface="Arial"/>
                <a:sym typeface="Arial"/>
              </a:rPr>
              <a:t>Yarmolinsky</a:t>
            </a:r>
            <a:r>
              <a:rPr lang="en" sz="700" dirty="0">
                <a:solidFill>
                  <a:srgbClr val="000000"/>
                </a:solidFill>
                <a:highlight>
                  <a:srgbClr val="FFFFFF"/>
                </a:highlight>
                <a:latin typeface="Arial"/>
                <a:ea typeface="Arial"/>
                <a:cs typeface="Arial"/>
                <a:sym typeface="Arial"/>
              </a:rPr>
              <a:t>, A. (1995). Pharmacology and Medical Aspects of Methadone Treatment.</a:t>
            </a:r>
            <a:endParaRPr sz="700" dirty="0">
              <a:solidFill>
                <a:srgbClr val="000000"/>
              </a:solidFill>
              <a:highlight>
                <a:srgbClr val="FFFFFF"/>
              </a:highlight>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err="1">
                <a:solidFill>
                  <a:srgbClr val="000000"/>
                </a:solidFill>
                <a:latin typeface="Arial"/>
                <a:ea typeface="Arial"/>
                <a:cs typeface="Arial"/>
                <a:sym typeface="Arial"/>
              </a:rPr>
              <a:t>Stolte</a:t>
            </a:r>
            <a:r>
              <a:rPr lang="en" sz="700" dirty="0">
                <a:solidFill>
                  <a:srgbClr val="000000"/>
                </a:solidFill>
                <a:latin typeface="Arial"/>
                <a:ea typeface="Arial"/>
                <a:cs typeface="Arial"/>
                <a:sym typeface="Arial"/>
              </a:rPr>
              <a:t>, E. (2018). New </a:t>
            </a:r>
            <a:r>
              <a:rPr lang="en" sz="700" dirty="0" err="1">
                <a:solidFill>
                  <a:srgbClr val="000000"/>
                </a:solidFill>
                <a:latin typeface="Arial"/>
                <a:ea typeface="Arial"/>
                <a:cs typeface="Arial"/>
                <a:sym typeface="Arial"/>
              </a:rPr>
              <a:t>opiod</a:t>
            </a:r>
            <a:r>
              <a:rPr lang="en" sz="700" dirty="0">
                <a:solidFill>
                  <a:srgbClr val="000000"/>
                </a:solidFill>
                <a:latin typeface="Arial"/>
                <a:ea typeface="Arial"/>
                <a:cs typeface="Arial"/>
                <a:sym typeface="Arial"/>
              </a:rPr>
              <a:t> treatment clinic coming; core communities likely location. Retrieved from https://</a:t>
            </a:r>
            <a:r>
              <a:rPr lang="en" sz="700" dirty="0" err="1">
                <a:solidFill>
                  <a:srgbClr val="000000"/>
                </a:solidFill>
                <a:latin typeface="Arial"/>
                <a:ea typeface="Arial"/>
                <a:cs typeface="Arial"/>
                <a:sym typeface="Arial"/>
              </a:rPr>
              <a:t>edmontonjournal.com</a:t>
            </a:r>
            <a:r>
              <a:rPr lang="en" sz="700" dirty="0">
                <a:solidFill>
                  <a:srgbClr val="000000"/>
                </a:solidFill>
                <a:latin typeface="Arial"/>
                <a:ea typeface="Arial"/>
                <a:cs typeface="Arial"/>
                <a:sym typeface="Arial"/>
              </a:rPr>
              <a:t>/news/local-news/new-opioid-treatment-clinic-coming-core-communities-likely-location</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a:solidFill>
                  <a:srgbClr val="000000"/>
                </a:solidFill>
                <a:highlight>
                  <a:srgbClr val="FFFFFF"/>
                </a:highlight>
                <a:latin typeface="Arial"/>
                <a:ea typeface="Arial"/>
                <a:cs typeface="Arial"/>
                <a:sym typeface="Arial"/>
              </a:rPr>
              <a:t>Schaefer, C. P., Tome, M. E., &amp; Davis, T. P. (2017). The opioid epidemic: a central role for the blood brain barrier in opioid analgesia and abuse. </a:t>
            </a:r>
            <a:r>
              <a:rPr lang="en" sz="700" i="1" dirty="0">
                <a:solidFill>
                  <a:srgbClr val="000000"/>
                </a:solidFill>
                <a:highlight>
                  <a:srgbClr val="FFFFFF"/>
                </a:highlight>
                <a:latin typeface="Arial"/>
                <a:ea typeface="Arial"/>
                <a:cs typeface="Arial"/>
                <a:sym typeface="Arial"/>
              </a:rPr>
              <a:t>Fluids and barriers of the CNS</a:t>
            </a:r>
            <a:r>
              <a:rPr lang="en" sz="700" dirty="0">
                <a:solidFill>
                  <a:srgbClr val="000000"/>
                </a:solidFill>
                <a:highlight>
                  <a:srgbClr val="FFFFFF"/>
                </a:highlight>
                <a:latin typeface="Arial"/>
                <a:ea typeface="Arial"/>
                <a:cs typeface="Arial"/>
                <a:sym typeface="Arial"/>
              </a:rPr>
              <a:t>, </a:t>
            </a:r>
            <a:r>
              <a:rPr lang="en" sz="700" i="1" dirty="0">
                <a:solidFill>
                  <a:srgbClr val="000000"/>
                </a:solidFill>
                <a:highlight>
                  <a:srgbClr val="FFFFFF"/>
                </a:highlight>
                <a:latin typeface="Arial"/>
                <a:ea typeface="Arial"/>
                <a:cs typeface="Arial"/>
                <a:sym typeface="Arial"/>
              </a:rPr>
              <a:t>14</a:t>
            </a:r>
            <a:r>
              <a:rPr lang="en" sz="700" dirty="0">
                <a:solidFill>
                  <a:srgbClr val="000000"/>
                </a:solidFill>
                <a:highlight>
                  <a:srgbClr val="FFFFFF"/>
                </a:highlight>
                <a:latin typeface="Arial"/>
                <a:ea typeface="Arial"/>
                <a:cs typeface="Arial"/>
                <a:sym typeface="Arial"/>
              </a:rPr>
              <a:t>(1), 32. doi:10.1186/s12987-017-0080-3</a:t>
            </a:r>
            <a:endParaRPr sz="700" dirty="0">
              <a:solidFill>
                <a:srgbClr val="000000"/>
              </a:solidFill>
              <a:highlight>
                <a:srgbClr val="FFFFFF"/>
              </a:highlight>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a:solidFill>
                  <a:srgbClr val="000000"/>
                </a:solidFill>
                <a:latin typeface="Arial"/>
                <a:ea typeface="Arial"/>
                <a:cs typeface="Arial"/>
                <a:sym typeface="Arial"/>
              </a:rPr>
              <a:t>Thorp, R. H., Walton, E., &amp; </a:t>
            </a:r>
            <a:r>
              <a:rPr lang="en" sz="700" dirty="0" err="1">
                <a:solidFill>
                  <a:srgbClr val="000000"/>
                </a:solidFill>
                <a:latin typeface="Arial"/>
                <a:ea typeface="Arial"/>
                <a:cs typeface="Arial"/>
                <a:sym typeface="Arial"/>
              </a:rPr>
              <a:t>Ofner</a:t>
            </a:r>
            <a:r>
              <a:rPr lang="en" sz="700" dirty="0">
                <a:solidFill>
                  <a:srgbClr val="000000"/>
                </a:solidFill>
                <a:latin typeface="Arial"/>
                <a:ea typeface="Arial"/>
                <a:cs typeface="Arial"/>
                <a:sym typeface="Arial"/>
              </a:rPr>
              <a:t>, P. (1947). Analgesic activity in compounds related to </a:t>
            </a:r>
            <a:r>
              <a:rPr lang="en" sz="700" dirty="0" err="1">
                <a:solidFill>
                  <a:srgbClr val="000000"/>
                </a:solidFill>
                <a:latin typeface="Arial"/>
                <a:ea typeface="Arial"/>
                <a:cs typeface="Arial"/>
                <a:sym typeface="Arial"/>
              </a:rPr>
              <a:t>amidone</a:t>
            </a:r>
            <a:r>
              <a:rPr lang="en" sz="700" dirty="0">
                <a:solidFill>
                  <a:srgbClr val="000000"/>
                </a:solidFill>
                <a:latin typeface="Arial"/>
                <a:ea typeface="Arial"/>
                <a:cs typeface="Arial"/>
                <a:sym typeface="Arial"/>
              </a:rPr>
              <a:t>. </a:t>
            </a:r>
            <a:r>
              <a:rPr lang="en" sz="700" i="1" dirty="0">
                <a:solidFill>
                  <a:srgbClr val="000000"/>
                </a:solidFill>
                <a:latin typeface="Arial"/>
                <a:ea typeface="Arial"/>
                <a:cs typeface="Arial"/>
                <a:sym typeface="Arial"/>
              </a:rPr>
              <a:t>Nature</a:t>
            </a:r>
            <a:r>
              <a:rPr lang="en" sz="700" dirty="0">
                <a:solidFill>
                  <a:srgbClr val="000000"/>
                </a:solidFill>
                <a:latin typeface="Arial"/>
                <a:ea typeface="Arial"/>
                <a:cs typeface="Arial"/>
                <a:sym typeface="Arial"/>
              </a:rPr>
              <a:t>, </a:t>
            </a:r>
            <a:r>
              <a:rPr lang="en" sz="700" i="1" dirty="0">
                <a:solidFill>
                  <a:srgbClr val="000000"/>
                </a:solidFill>
                <a:latin typeface="Arial"/>
                <a:ea typeface="Arial"/>
                <a:cs typeface="Arial"/>
                <a:sym typeface="Arial"/>
              </a:rPr>
              <a:t>159</a:t>
            </a:r>
            <a:r>
              <a:rPr lang="en" sz="700" dirty="0">
                <a:solidFill>
                  <a:srgbClr val="000000"/>
                </a:solidFill>
                <a:latin typeface="Arial"/>
                <a:ea typeface="Arial"/>
                <a:cs typeface="Arial"/>
                <a:sym typeface="Arial"/>
              </a:rPr>
              <a:t>(4046), 679.</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a:solidFill>
                  <a:srgbClr val="000000"/>
                </a:solidFill>
                <a:latin typeface="Arial"/>
                <a:ea typeface="Arial"/>
                <a:cs typeface="Arial"/>
                <a:sym typeface="Arial"/>
              </a:rPr>
              <a:t>Towards recovery. (2017). Methadone treatment pros and cons. Retrieved from http://</a:t>
            </a:r>
            <a:r>
              <a:rPr lang="en" sz="700" dirty="0" err="1">
                <a:solidFill>
                  <a:srgbClr val="000000"/>
                </a:solidFill>
                <a:latin typeface="Arial"/>
                <a:ea typeface="Arial"/>
                <a:cs typeface="Arial"/>
                <a:sym typeface="Arial"/>
              </a:rPr>
              <a:t>www.towardsrecovery.com</a:t>
            </a:r>
            <a:r>
              <a:rPr lang="en" sz="700" dirty="0">
                <a:solidFill>
                  <a:srgbClr val="000000"/>
                </a:solidFill>
                <a:latin typeface="Arial"/>
                <a:ea typeface="Arial"/>
                <a:cs typeface="Arial"/>
                <a:sym typeface="Arial"/>
              </a:rPr>
              <a:t>/methadone-treatment-pros-cons/</a:t>
            </a:r>
            <a:endParaRPr sz="700" dirty="0">
              <a:solidFill>
                <a:srgbClr val="000000"/>
              </a:solidFill>
              <a:latin typeface="Arial"/>
              <a:ea typeface="Arial"/>
              <a:cs typeface="Arial"/>
              <a:sym typeface="Arial"/>
            </a:endParaRPr>
          </a:p>
          <a:p>
            <a:pPr marL="457200" lvl="0" indent="-273050" algn="l" rtl="0">
              <a:spcBef>
                <a:spcPts val="0"/>
              </a:spcBef>
              <a:spcAft>
                <a:spcPts val="0"/>
              </a:spcAft>
              <a:buClr>
                <a:srgbClr val="000000"/>
              </a:buClr>
              <a:buSzPts val="700"/>
              <a:buFont typeface="Arial"/>
              <a:buAutoNum type="arabicPeriod"/>
            </a:pPr>
            <a:r>
              <a:rPr lang="en" sz="700" dirty="0">
                <a:solidFill>
                  <a:srgbClr val="000000"/>
                </a:solidFill>
                <a:highlight>
                  <a:srgbClr val="FFFFFF"/>
                </a:highlight>
                <a:latin typeface="Arial"/>
                <a:ea typeface="Arial"/>
                <a:cs typeface="Arial"/>
                <a:sym typeface="Arial"/>
              </a:rPr>
              <a:t>Tran, B. X., Nguyen, L. H., Tran, T. T., &amp; </a:t>
            </a:r>
            <a:r>
              <a:rPr lang="en" sz="700" dirty="0" err="1">
                <a:solidFill>
                  <a:srgbClr val="000000"/>
                </a:solidFill>
                <a:highlight>
                  <a:srgbClr val="FFFFFF"/>
                </a:highlight>
                <a:latin typeface="Arial"/>
                <a:ea typeface="Arial"/>
                <a:cs typeface="Arial"/>
                <a:sym typeface="Arial"/>
              </a:rPr>
              <a:t>Latkin</a:t>
            </a:r>
            <a:r>
              <a:rPr lang="en" sz="700" dirty="0">
                <a:solidFill>
                  <a:srgbClr val="000000"/>
                </a:solidFill>
                <a:highlight>
                  <a:srgbClr val="FFFFFF"/>
                </a:highlight>
                <a:latin typeface="Arial"/>
                <a:ea typeface="Arial"/>
                <a:cs typeface="Arial"/>
                <a:sym typeface="Arial"/>
              </a:rPr>
              <a:t>, C. A. (2018). Social and structural barriers for adherence to methadone maintenance treatment among Vietnamese opioid dependence patients. </a:t>
            </a:r>
            <a:r>
              <a:rPr lang="en" sz="700" i="1" dirty="0" err="1">
                <a:solidFill>
                  <a:srgbClr val="000000"/>
                </a:solidFill>
                <a:highlight>
                  <a:srgbClr val="FFFFFF"/>
                </a:highlight>
                <a:latin typeface="Arial"/>
                <a:ea typeface="Arial"/>
                <a:cs typeface="Arial"/>
                <a:sym typeface="Arial"/>
              </a:rPr>
              <a:t>PloS</a:t>
            </a:r>
            <a:r>
              <a:rPr lang="en" sz="700" i="1" dirty="0">
                <a:solidFill>
                  <a:srgbClr val="000000"/>
                </a:solidFill>
                <a:highlight>
                  <a:srgbClr val="FFFFFF"/>
                </a:highlight>
                <a:latin typeface="Arial"/>
                <a:ea typeface="Arial"/>
                <a:cs typeface="Arial"/>
                <a:sym typeface="Arial"/>
              </a:rPr>
              <a:t> one</a:t>
            </a:r>
            <a:r>
              <a:rPr lang="en" sz="700" dirty="0">
                <a:solidFill>
                  <a:srgbClr val="000000"/>
                </a:solidFill>
                <a:highlight>
                  <a:srgbClr val="FFFFFF"/>
                </a:highlight>
                <a:latin typeface="Arial"/>
                <a:ea typeface="Arial"/>
                <a:cs typeface="Arial"/>
                <a:sym typeface="Arial"/>
              </a:rPr>
              <a:t>, </a:t>
            </a:r>
            <a:r>
              <a:rPr lang="en" sz="700" i="1" dirty="0">
                <a:solidFill>
                  <a:srgbClr val="000000"/>
                </a:solidFill>
                <a:highlight>
                  <a:srgbClr val="FFFFFF"/>
                </a:highlight>
                <a:latin typeface="Arial"/>
                <a:ea typeface="Arial"/>
                <a:cs typeface="Arial"/>
                <a:sym typeface="Arial"/>
              </a:rPr>
              <a:t>13</a:t>
            </a:r>
            <a:r>
              <a:rPr lang="en" sz="700" dirty="0">
                <a:solidFill>
                  <a:srgbClr val="000000"/>
                </a:solidFill>
                <a:highlight>
                  <a:srgbClr val="FFFFFF"/>
                </a:highlight>
                <a:latin typeface="Arial"/>
                <a:ea typeface="Arial"/>
                <a:cs typeface="Arial"/>
                <a:sym typeface="Arial"/>
              </a:rPr>
              <a:t>(1), e0190941.</a:t>
            </a:r>
            <a:endParaRPr sz="700" dirty="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700" dirty="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700" dirty="0">
              <a:solidFill>
                <a:srgbClr val="000000"/>
              </a:solidFill>
            </a:endParaRPr>
          </a:p>
          <a:p>
            <a:pPr marL="457200" lvl="0" indent="0" algn="l" rtl="0">
              <a:spcBef>
                <a:spcPts val="1600"/>
              </a:spcBef>
              <a:spcAft>
                <a:spcPts val="0"/>
              </a:spcAft>
              <a:buNone/>
            </a:pPr>
            <a:endParaRPr sz="700" dirty="0">
              <a:solidFill>
                <a:srgbClr val="000000"/>
              </a:solidFill>
            </a:endParaRPr>
          </a:p>
          <a:p>
            <a:pPr marL="457200" lvl="0" indent="0" algn="l" rtl="0">
              <a:spcBef>
                <a:spcPts val="1600"/>
              </a:spcBef>
              <a:spcAft>
                <a:spcPts val="1600"/>
              </a:spcAft>
              <a:buNone/>
            </a:pPr>
            <a:endParaRPr sz="7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721200" y="254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250" name="Google Shape;250;p30"/>
          <p:cNvSpPr txBox="1">
            <a:spLocks noGrp="1"/>
          </p:cNvSpPr>
          <p:nvPr>
            <p:ph type="body" idx="4294967295"/>
          </p:nvPr>
        </p:nvSpPr>
        <p:spPr>
          <a:xfrm>
            <a:off x="721200" y="901775"/>
            <a:ext cx="7396200" cy="3732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sz="1800">
                <a:solidFill>
                  <a:srgbClr val="000000"/>
                </a:solidFill>
              </a:rPr>
              <a:t>What is NOT a negative side effect of the methadone maintenance treatment? </a:t>
            </a:r>
            <a:endParaRPr sz="1800">
              <a:solidFill>
                <a:srgbClr val="000000"/>
              </a:solidFill>
            </a:endParaRPr>
          </a:p>
          <a:p>
            <a:pPr marL="457200" lvl="0" indent="-342900" algn="l" rtl="0">
              <a:spcBef>
                <a:spcPts val="0"/>
              </a:spcBef>
              <a:spcAft>
                <a:spcPts val="0"/>
              </a:spcAft>
              <a:buClr>
                <a:srgbClr val="000000"/>
              </a:buClr>
              <a:buSzPts val="1800"/>
              <a:buAutoNum type="alphaLcPeriod"/>
            </a:pPr>
            <a:r>
              <a:rPr lang="en" sz="1800">
                <a:solidFill>
                  <a:srgbClr val="000000"/>
                </a:solidFill>
              </a:rPr>
              <a:t>Over concentrates poverty </a:t>
            </a:r>
            <a:endParaRPr sz="1800">
              <a:solidFill>
                <a:srgbClr val="000000"/>
              </a:solidFill>
            </a:endParaRPr>
          </a:p>
          <a:p>
            <a:pPr marL="457200" lvl="0" indent="-342900" algn="l" rtl="0">
              <a:spcBef>
                <a:spcPts val="0"/>
              </a:spcBef>
              <a:spcAft>
                <a:spcPts val="0"/>
              </a:spcAft>
              <a:buClr>
                <a:srgbClr val="000000"/>
              </a:buClr>
              <a:buSzPts val="1800"/>
              <a:buAutoNum type="alphaLcPeriod"/>
            </a:pPr>
            <a:r>
              <a:rPr lang="en" sz="1800">
                <a:solidFill>
                  <a:srgbClr val="000000"/>
                </a:solidFill>
              </a:rPr>
              <a:t>Weight gain </a:t>
            </a:r>
            <a:endParaRPr sz="1800">
              <a:solidFill>
                <a:srgbClr val="000000"/>
              </a:solidFill>
            </a:endParaRPr>
          </a:p>
          <a:p>
            <a:pPr marL="457200" lvl="0" indent="-342900" algn="l" rtl="0">
              <a:spcBef>
                <a:spcPts val="0"/>
              </a:spcBef>
              <a:spcAft>
                <a:spcPts val="0"/>
              </a:spcAft>
              <a:buClr>
                <a:srgbClr val="000000"/>
              </a:buClr>
              <a:buSzPts val="1800"/>
              <a:buAutoNum type="alphaLcPeriod"/>
            </a:pPr>
            <a:r>
              <a:rPr lang="en" sz="1800">
                <a:solidFill>
                  <a:srgbClr val="000000"/>
                </a:solidFill>
                <a:highlight>
                  <a:srgbClr val="FFFF00"/>
                </a:highlight>
              </a:rPr>
              <a:t>Increase in opioid use </a:t>
            </a:r>
            <a:endParaRPr sz="1800">
              <a:solidFill>
                <a:srgbClr val="000000"/>
              </a:solidFill>
              <a:highlight>
                <a:srgbClr val="FFFF00"/>
              </a:highlight>
            </a:endParaRPr>
          </a:p>
          <a:p>
            <a:pPr marL="457200" lvl="0" indent="-342900" algn="l" rtl="0">
              <a:spcBef>
                <a:spcPts val="0"/>
              </a:spcBef>
              <a:spcAft>
                <a:spcPts val="0"/>
              </a:spcAft>
              <a:buClr>
                <a:srgbClr val="000000"/>
              </a:buClr>
              <a:buSzPts val="1800"/>
              <a:buAutoNum type="alphaLcPeriod"/>
            </a:pPr>
            <a:r>
              <a:rPr lang="en" sz="1800">
                <a:solidFill>
                  <a:srgbClr val="000000"/>
                </a:solidFill>
              </a:rPr>
              <a:t>Loss of sexual drive </a:t>
            </a:r>
            <a:endParaRPr sz="1800">
              <a:solidFill>
                <a:srgbClr val="000000"/>
              </a:solidFill>
            </a:endParaRPr>
          </a:p>
          <a:p>
            <a:pPr marL="457200" lvl="0" indent="-342900" algn="l" rtl="0">
              <a:spcBef>
                <a:spcPts val="0"/>
              </a:spcBef>
              <a:spcAft>
                <a:spcPts val="0"/>
              </a:spcAft>
              <a:buClr>
                <a:srgbClr val="000000"/>
              </a:buClr>
              <a:buSzPts val="1800"/>
              <a:buAutoNum type="arabicPeriod"/>
            </a:pPr>
            <a:r>
              <a:rPr lang="en" sz="1800">
                <a:solidFill>
                  <a:srgbClr val="000000"/>
                </a:solidFill>
              </a:rPr>
              <a:t>Why are higher doses of methadone administered rather than lower          ones?</a:t>
            </a:r>
            <a:endParaRPr sz="1800">
              <a:solidFill>
                <a:srgbClr val="000000"/>
              </a:solidFill>
            </a:endParaRPr>
          </a:p>
          <a:p>
            <a:pPr marL="457200" lvl="0" indent="-342900" algn="l" rtl="0">
              <a:spcBef>
                <a:spcPts val="0"/>
              </a:spcBef>
              <a:spcAft>
                <a:spcPts val="0"/>
              </a:spcAft>
              <a:buClr>
                <a:srgbClr val="000000"/>
              </a:buClr>
              <a:buSzPts val="1800"/>
              <a:buAutoNum type="alphaLcPeriod"/>
            </a:pPr>
            <a:r>
              <a:rPr lang="en" sz="1800">
                <a:solidFill>
                  <a:srgbClr val="000000"/>
                </a:solidFill>
              </a:rPr>
              <a:t>Lower doses are less effective </a:t>
            </a:r>
            <a:endParaRPr sz="1800">
              <a:solidFill>
                <a:srgbClr val="000000"/>
              </a:solidFill>
            </a:endParaRPr>
          </a:p>
          <a:p>
            <a:pPr marL="457200" lvl="0" indent="-342900" algn="l" rtl="0">
              <a:spcBef>
                <a:spcPts val="0"/>
              </a:spcBef>
              <a:spcAft>
                <a:spcPts val="0"/>
              </a:spcAft>
              <a:buClr>
                <a:srgbClr val="000000"/>
              </a:buClr>
              <a:buSzPts val="1800"/>
              <a:buAutoNum type="alphaLcPeriod"/>
            </a:pPr>
            <a:r>
              <a:rPr lang="en" sz="1800">
                <a:solidFill>
                  <a:srgbClr val="000000"/>
                </a:solidFill>
              </a:rPr>
              <a:t>Lower doses may cause the blockade effect </a:t>
            </a:r>
            <a:endParaRPr sz="1800">
              <a:solidFill>
                <a:srgbClr val="000000"/>
              </a:solidFill>
            </a:endParaRPr>
          </a:p>
          <a:p>
            <a:pPr marL="457200" lvl="0" indent="-342900" algn="l" rtl="0">
              <a:spcBef>
                <a:spcPts val="0"/>
              </a:spcBef>
              <a:spcAft>
                <a:spcPts val="0"/>
              </a:spcAft>
              <a:buClr>
                <a:srgbClr val="000000"/>
              </a:buClr>
              <a:buSzPts val="1800"/>
              <a:buAutoNum type="alphaLcPeriod"/>
            </a:pPr>
            <a:r>
              <a:rPr lang="en" sz="1800">
                <a:solidFill>
                  <a:srgbClr val="000000"/>
                </a:solidFill>
                <a:highlight>
                  <a:srgbClr val="FFFF00"/>
                </a:highlight>
              </a:rPr>
              <a:t>Both A &amp; B </a:t>
            </a:r>
            <a:endParaRPr sz="1800">
              <a:solidFill>
                <a:srgbClr val="000000"/>
              </a:solidFill>
              <a:highlight>
                <a:srgbClr val="FFFF00"/>
              </a:highlight>
            </a:endParaRPr>
          </a:p>
          <a:p>
            <a:pPr marL="457200" lvl="0" indent="-342900" algn="l" rtl="0">
              <a:spcBef>
                <a:spcPts val="0"/>
              </a:spcBef>
              <a:spcAft>
                <a:spcPts val="0"/>
              </a:spcAft>
              <a:buClr>
                <a:srgbClr val="000000"/>
              </a:buClr>
              <a:buSzPts val="1800"/>
              <a:buAutoNum type="alphaLcPeriod"/>
            </a:pPr>
            <a:r>
              <a:rPr lang="en" sz="1800">
                <a:solidFill>
                  <a:srgbClr val="000000"/>
                </a:solidFill>
              </a:rPr>
              <a:t>None of the above </a:t>
            </a:r>
            <a:endParaRPr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589350" y="3641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AF7B51"/>
                </a:solidFill>
              </a:rPr>
              <a:t>Opioid Crisis </a:t>
            </a:r>
            <a:r>
              <a:rPr lang="en" baseline="30000" dirty="0"/>
              <a:t>8</a:t>
            </a:r>
            <a:endParaRPr dirty="0"/>
          </a:p>
        </p:txBody>
      </p:sp>
      <p:sp>
        <p:nvSpPr>
          <p:cNvPr id="137" name="Google Shape;137;p14"/>
          <p:cNvSpPr txBox="1">
            <a:spLocks noGrp="1"/>
          </p:cNvSpPr>
          <p:nvPr>
            <p:ph type="body" idx="1"/>
          </p:nvPr>
        </p:nvSpPr>
        <p:spPr>
          <a:xfrm>
            <a:off x="332500" y="1071775"/>
            <a:ext cx="5340600" cy="3721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Arial"/>
                <a:ea typeface="Arial"/>
                <a:cs typeface="Arial"/>
                <a:sym typeface="Arial"/>
              </a:rPr>
              <a:t>❖Increase of opioid use in last decade</a:t>
            </a:r>
            <a:endParaRPr sz="1800">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sz="1800">
                <a:solidFill>
                  <a:srgbClr val="000000"/>
                </a:solidFill>
                <a:latin typeface="Arial"/>
                <a:ea typeface="Arial"/>
                <a:cs typeface="Arial"/>
                <a:sym typeface="Arial"/>
              </a:rPr>
              <a:t>❖consumption of oxycodone increased 500%</a:t>
            </a:r>
            <a:endParaRPr sz="1800">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sz="1800">
                <a:solidFill>
                  <a:srgbClr val="000000"/>
                </a:solidFill>
                <a:latin typeface="Arial"/>
                <a:ea typeface="Arial"/>
                <a:cs typeface="Arial"/>
                <a:sym typeface="Arial"/>
              </a:rPr>
              <a:t>❖OPR related death has quadrupled</a:t>
            </a:r>
            <a:endParaRPr sz="1800">
              <a:solidFill>
                <a:srgbClr val="000000"/>
              </a:solidFill>
              <a:latin typeface="Arial"/>
              <a:ea typeface="Arial"/>
              <a:cs typeface="Arial"/>
              <a:sym typeface="Arial"/>
            </a:endParaRPr>
          </a:p>
          <a:p>
            <a:pPr marL="0" lvl="0" indent="0" algn="l" rtl="0">
              <a:lnSpc>
                <a:spcPct val="200000"/>
              </a:lnSpc>
              <a:spcBef>
                <a:spcPts val="1600"/>
              </a:spcBef>
              <a:spcAft>
                <a:spcPts val="0"/>
              </a:spcAft>
              <a:buNone/>
            </a:pPr>
            <a:r>
              <a:rPr lang="en" sz="1800">
                <a:solidFill>
                  <a:srgbClr val="000000"/>
                </a:solidFill>
                <a:latin typeface="Arial"/>
                <a:ea typeface="Arial"/>
                <a:cs typeface="Arial"/>
                <a:sym typeface="Arial"/>
              </a:rPr>
              <a:t>❖435,000 people use heroin, 171 % increase </a:t>
            </a:r>
            <a:endParaRPr sz="1800">
              <a:solidFill>
                <a:srgbClr val="000000"/>
              </a:solidFill>
              <a:latin typeface="Arial"/>
              <a:ea typeface="Arial"/>
              <a:cs typeface="Arial"/>
              <a:sym typeface="Arial"/>
            </a:endParaRPr>
          </a:p>
          <a:p>
            <a:pPr marL="0" lvl="0" indent="0" algn="l" rtl="0">
              <a:lnSpc>
                <a:spcPct val="200000"/>
              </a:lnSpc>
              <a:spcBef>
                <a:spcPts val="0"/>
              </a:spcBef>
              <a:spcAft>
                <a:spcPts val="0"/>
              </a:spcAft>
              <a:buNone/>
            </a:pPr>
            <a:r>
              <a:rPr lang="en" sz="1800">
                <a:solidFill>
                  <a:srgbClr val="000000"/>
                </a:solidFill>
                <a:latin typeface="Arial"/>
                <a:ea typeface="Arial"/>
                <a:cs typeface="Arial"/>
                <a:sym typeface="Arial"/>
              </a:rPr>
              <a:t>❖Doctor’s prescribe OPRs &gt;50% in non surgeries</a:t>
            </a:r>
            <a:endParaRPr sz="1800">
              <a:solidFill>
                <a:srgbClr val="000000"/>
              </a:solidFill>
              <a:latin typeface="Arial"/>
              <a:ea typeface="Arial"/>
              <a:cs typeface="Arial"/>
              <a:sym typeface="Arial"/>
            </a:endParaRPr>
          </a:p>
          <a:p>
            <a:pPr marL="914400" lvl="0" indent="-342900" algn="l" rtl="0">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Addiction is hard to recover from</a:t>
            </a:r>
            <a:endParaRPr sz="1800">
              <a:solidFill>
                <a:srgbClr val="000000"/>
              </a:solidFill>
              <a:latin typeface="Arial"/>
              <a:ea typeface="Arial"/>
              <a:cs typeface="Arial"/>
              <a:sym typeface="Arial"/>
            </a:endParaRPr>
          </a:p>
          <a:p>
            <a:pPr marL="914400" lvl="0" indent="-342900" algn="l" rtl="0">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People switch to heroin after using OPRs</a:t>
            </a:r>
            <a:endParaRPr sz="1800">
              <a:solidFill>
                <a:srgbClr val="000000"/>
              </a:solidFill>
              <a:latin typeface="Arial"/>
              <a:ea typeface="Arial"/>
              <a:cs typeface="Arial"/>
              <a:sym typeface="Arial"/>
            </a:endParaRPr>
          </a:p>
          <a:p>
            <a:pPr marL="914400" lvl="0" indent="-342900" algn="l" rtl="0">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Large Increase in opioid related deaths</a:t>
            </a:r>
            <a:endParaRPr sz="1800">
              <a:solidFill>
                <a:srgbClr val="000000"/>
              </a:solidFill>
              <a:latin typeface="Arial"/>
              <a:ea typeface="Arial"/>
              <a:cs typeface="Arial"/>
              <a:sym typeface="Arial"/>
            </a:endParaRPr>
          </a:p>
          <a:p>
            <a:pPr marL="0" lvl="0" indent="0" algn="l" rtl="0">
              <a:spcBef>
                <a:spcPts val="0"/>
              </a:spcBef>
              <a:spcAft>
                <a:spcPts val="1600"/>
              </a:spcAft>
              <a:buNone/>
            </a:pPr>
            <a:endParaRPr>
              <a:solidFill>
                <a:srgbClr val="000000"/>
              </a:solidFill>
            </a:endParaRPr>
          </a:p>
        </p:txBody>
      </p:sp>
      <p:pic>
        <p:nvPicPr>
          <p:cNvPr id="138" name="Google Shape;138;p14"/>
          <p:cNvPicPr preferRelativeResize="0"/>
          <p:nvPr/>
        </p:nvPicPr>
        <p:blipFill>
          <a:blip r:embed="rId3">
            <a:alphaModFix/>
          </a:blip>
          <a:stretch>
            <a:fillRect/>
          </a:stretch>
        </p:blipFill>
        <p:spPr>
          <a:xfrm>
            <a:off x="5672938" y="897888"/>
            <a:ext cx="3000375" cy="1971675"/>
          </a:xfrm>
          <a:prstGeom prst="rect">
            <a:avLst/>
          </a:prstGeom>
          <a:noFill/>
          <a:ln>
            <a:noFill/>
          </a:ln>
        </p:spPr>
      </p:pic>
      <p:pic>
        <p:nvPicPr>
          <p:cNvPr id="139" name="Google Shape;139;p14"/>
          <p:cNvPicPr preferRelativeResize="0"/>
          <p:nvPr/>
        </p:nvPicPr>
        <p:blipFill>
          <a:blip r:embed="rId4">
            <a:alphaModFix/>
          </a:blip>
          <a:stretch>
            <a:fillRect/>
          </a:stretch>
        </p:blipFill>
        <p:spPr>
          <a:xfrm>
            <a:off x="7477475" y="669300"/>
            <a:ext cx="1143000" cy="228600"/>
          </a:xfrm>
          <a:prstGeom prst="rect">
            <a:avLst/>
          </a:prstGeom>
          <a:noFill/>
          <a:ln>
            <a:noFill/>
          </a:ln>
        </p:spPr>
      </p:pic>
      <p:pic>
        <p:nvPicPr>
          <p:cNvPr id="140" name="Google Shape;140;p14"/>
          <p:cNvPicPr preferRelativeResize="0"/>
          <p:nvPr/>
        </p:nvPicPr>
        <p:blipFill>
          <a:blip r:embed="rId5">
            <a:alphaModFix/>
          </a:blip>
          <a:stretch>
            <a:fillRect/>
          </a:stretch>
        </p:blipFill>
        <p:spPr>
          <a:xfrm>
            <a:off x="5672950" y="2869563"/>
            <a:ext cx="3166100" cy="1923590"/>
          </a:xfrm>
          <a:prstGeom prst="rect">
            <a:avLst/>
          </a:prstGeom>
          <a:noFill/>
          <a:ln>
            <a:noFill/>
          </a:ln>
        </p:spPr>
      </p:pic>
      <p:pic>
        <p:nvPicPr>
          <p:cNvPr id="141" name="Google Shape;141;p14"/>
          <p:cNvPicPr preferRelativeResize="0"/>
          <p:nvPr/>
        </p:nvPicPr>
        <p:blipFill>
          <a:blip r:embed="rId6">
            <a:alphaModFix/>
          </a:blip>
          <a:stretch>
            <a:fillRect/>
          </a:stretch>
        </p:blipFill>
        <p:spPr>
          <a:xfrm>
            <a:off x="7376775" y="2869575"/>
            <a:ext cx="1181100" cy="22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775375" y="3859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AF7B51"/>
                </a:solidFill>
              </a:rPr>
              <a:t>History </a:t>
            </a:r>
            <a:r>
              <a:rPr lang="en" baseline="30000"/>
              <a:t>6</a:t>
            </a:r>
            <a:endParaRPr/>
          </a:p>
        </p:txBody>
      </p:sp>
      <p:sp>
        <p:nvSpPr>
          <p:cNvPr id="147" name="Google Shape;147;p15"/>
          <p:cNvSpPr txBox="1">
            <a:spLocks noGrp="1"/>
          </p:cNvSpPr>
          <p:nvPr>
            <p:ph type="body" idx="1"/>
          </p:nvPr>
        </p:nvSpPr>
        <p:spPr>
          <a:xfrm>
            <a:off x="491925" y="943800"/>
            <a:ext cx="5507400" cy="3904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Arial"/>
                <a:ea typeface="Arial"/>
                <a:cs typeface="Arial"/>
                <a:sym typeface="Arial"/>
              </a:rPr>
              <a:t>❖Methadone clinics were historically opened to be used as an opioid replacement therapy.</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800">
                <a:solidFill>
                  <a:srgbClr val="000000"/>
                </a:solidFill>
                <a:latin typeface="Arial"/>
                <a:ea typeface="Arial"/>
                <a:cs typeface="Arial"/>
                <a:sym typeface="Arial"/>
              </a:rPr>
              <a:t>❖Substance called polamidon was developed in 1937</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800">
                <a:solidFill>
                  <a:srgbClr val="000000"/>
                </a:solidFill>
                <a:latin typeface="Arial"/>
                <a:ea typeface="Arial"/>
                <a:cs typeface="Arial"/>
                <a:sym typeface="Arial"/>
              </a:rPr>
              <a:t>❖During World War II </a:t>
            </a:r>
            <a:r>
              <a:rPr lang="en" sz="1800" baseline="30000">
                <a:solidFill>
                  <a:srgbClr val="000000"/>
                </a:solidFill>
                <a:latin typeface="Arial"/>
                <a:ea typeface="Arial"/>
                <a:cs typeface="Arial"/>
                <a:sym typeface="Arial"/>
              </a:rPr>
              <a:t>18</a:t>
            </a:r>
            <a:endParaRPr sz="1800">
              <a:solidFill>
                <a:srgbClr val="000000"/>
              </a:solidFill>
              <a:latin typeface="Arial"/>
              <a:ea typeface="Arial"/>
              <a:cs typeface="Arial"/>
              <a:sym typeface="Arial"/>
            </a:endParaRPr>
          </a:p>
          <a:p>
            <a:pPr marL="91440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morphine shortage, so production was increased</a:t>
            </a:r>
            <a:endParaRPr sz="14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800">
                <a:solidFill>
                  <a:srgbClr val="000000"/>
                </a:solidFill>
                <a:latin typeface="Arial"/>
                <a:ea typeface="Arial"/>
                <a:cs typeface="Arial"/>
                <a:sym typeface="Arial"/>
              </a:rPr>
              <a:t>❖Pain relief medicine + narcotic addiction treatment drug after 1947</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800">
                <a:solidFill>
                  <a:srgbClr val="000000"/>
                </a:solidFill>
                <a:latin typeface="Arial"/>
                <a:ea typeface="Arial"/>
                <a:cs typeface="Arial"/>
                <a:sym typeface="Arial"/>
              </a:rPr>
              <a:t>❖ The drug was researched + new regulations were added during 19th century</a:t>
            </a:r>
            <a:endParaRPr sz="1800">
              <a:solidFill>
                <a:srgbClr val="000000"/>
              </a:solidFill>
              <a:latin typeface="Arial"/>
              <a:ea typeface="Arial"/>
              <a:cs typeface="Arial"/>
              <a:sym typeface="Arial"/>
            </a:endParaRPr>
          </a:p>
          <a:p>
            <a:pPr marL="914400" lvl="0" indent="-317500" algn="l" rtl="0">
              <a:lnSpc>
                <a:spcPct val="115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Delivery mechanisms and to prevent side effects</a:t>
            </a:r>
            <a:endParaRPr sz="14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800">
                <a:solidFill>
                  <a:srgbClr val="000000"/>
                </a:solidFill>
                <a:latin typeface="Arial"/>
                <a:ea typeface="Arial"/>
                <a:cs typeface="Arial"/>
                <a:sym typeface="Arial"/>
              </a:rPr>
              <a:t>❖Methadone is an effective maintenance therapy</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spcBef>
                <a:spcPts val="0"/>
              </a:spcBef>
              <a:spcAft>
                <a:spcPts val="1600"/>
              </a:spcAft>
              <a:buNone/>
            </a:pPr>
            <a:endParaRPr>
              <a:solidFill>
                <a:srgbClr val="000000"/>
              </a:solidFill>
            </a:endParaRPr>
          </a:p>
        </p:txBody>
      </p:sp>
      <p:pic>
        <p:nvPicPr>
          <p:cNvPr id="148" name="Google Shape;148;p15"/>
          <p:cNvPicPr preferRelativeResize="0"/>
          <p:nvPr/>
        </p:nvPicPr>
        <p:blipFill>
          <a:blip r:embed="rId3">
            <a:alphaModFix/>
          </a:blip>
          <a:stretch>
            <a:fillRect/>
          </a:stretch>
        </p:blipFill>
        <p:spPr>
          <a:xfrm>
            <a:off x="6151725" y="1492975"/>
            <a:ext cx="2495550" cy="2505075"/>
          </a:xfrm>
          <a:prstGeom prst="rect">
            <a:avLst/>
          </a:prstGeom>
          <a:noFill/>
          <a:ln>
            <a:noFill/>
          </a:ln>
        </p:spPr>
      </p:pic>
      <p:pic>
        <p:nvPicPr>
          <p:cNvPr id="149" name="Google Shape;149;p15"/>
          <p:cNvPicPr preferRelativeResize="0"/>
          <p:nvPr/>
        </p:nvPicPr>
        <p:blipFill>
          <a:blip r:embed="rId4">
            <a:alphaModFix/>
          </a:blip>
          <a:stretch>
            <a:fillRect/>
          </a:stretch>
        </p:blipFill>
        <p:spPr>
          <a:xfrm>
            <a:off x="6193700" y="3998050"/>
            <a:ext cx="1181100" cy="22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a:t>
            </a:r>
            <a:r>
              <a:rPr lang="en-CA" dirty="0" smtClean="0"/>
              <a:t>echanism</a:t>
            </a:r>
            <a:endParaRPr dirty="0"/>
          </a:p>
        </p:txBody>
      </p:sp>
      <p:sp>
        <p:nvSpPr>
          <p:cNvPr id="155" name="Google Shape;155;p16"/>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Opioids need to cross the blood brain barrier (BBB) to have an effect </a:t>
            </a:r>
            <a:r>
              <a:rPr lang="en" sz="1800" baseline="30000">
                <a:solidFill>
                  <a:srgbClr val="000000"/>
                </a:solidFill>
                <a:latin typeface="Arial"/>
                <a:ea typeface="Arial"/>
                <a:cs typeface="Arial"/>
                <a:sym typeface="Arial"/>
              </a:rPr>
              <a:t>17</a:t>
            </a:r>
            <a:endParaRPr sz="1800" baseline="30000">
              <a:solidFill>
                <a:srgbClr val="000000"/>
              </a:solidFill>
              <a:latin typeface="Arial"/>
              <a:ea typeface="Arial"/>
              <a:cs typeface="Arial"/>
              <a:sym typeface="Arial"/>
            </a:endParaRPr>
          </a:p>
          <a:p>
            <a:pPr marL="457200" lvl="0" indent="0" algn="l" rtl="0">
              <a:spcBef>
                <a:spcPts val="0"/>
              </a:spcBef>
              <a:spcAft>
                <a:spcPts val="0"/>
              </a:spcAft>
              <a:buNone/>
            </a:pP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P-gp binds to morphine both after it crosses and as it is crossing and removes it from inside the BBB</a:t>
            </a:r>
            <a:r>
              <a:rPr lang="en" sz="1800" baseline="30000">
                <a:solidFill>
                  <a:srgbClr val="000000"/>
                </a:solidFill>
                <a:latin typeface="Arial"/>
                <a:ea typeface="Arial"/>
                <a:cs typeface="Arial"/>
                <a:sym typeface="Arial"/>
              </a:rPr>
              <a:t>17</a:t>
            </a:r>
            <a:endParaRPr sz="1800" baseline="30000">
              <a:solidFill>
                <a:srgbClr val="000000"/>
              </a:solidFill>
              <a:latin typeface="Arial"/>
              <a:ea typeface="Arial"/>
              <a:cs typeface="Arial"/>
              <a:sym typeface="Arial"/>
            </a:endParaRPr>
          </a:p>
          <a:p>
            <a:pPr marL="457200" lvl="0" indent="0" algn="l" rtl="0">
              <a:spcBef>
                <a:spcPts val="0"/>
              </a:spcBef>
              <a:spcAft>
                <a:spcPts val="0"/>
              </a:spcAft>
              <a:buNone/>
            </a:pP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Morphine that does not get effluxed binds to mu opioid receptors (MOR) on cell surfaces </a:t>
            </a:r>
            <a:r>
              <a:rPr lang="en" sz="1800" baseline="30000">
                <a:solidFill>
                  <a:srgbClr val="000000"/>
                </a:solidFill>
                <a:latin typeface="Arial"/>
                <a:ea typeface="Arial"/>
                <a:cs typeface="Arial"/>
                <a:sym typeface="Arial"/>
              </a:rPr>
              <a:t>1,2,17</a:t>
            </a:r>
            <a:endParaRPr sz="1800" baseline="30000">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819150" y="6705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a:t>
            </a:r>
            <a:r>
              <a:rPr lang="en-CA" dirty="0" smtClean="0"/>
              <a:t>echanism</a:t>
            </a:r>
            <a:endParaRPr dirty="0"/>
          </a:p>
        </p:txBody>
      </p:sp>
      <p:sp>
        <p:nvSpPr>
          <p:cNvPr id="161" name="Google Shape;161;p17"/>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MOR are coupled with voltage gated ion channels via G proteins</a:t>
            </a:r>
            <a:r>
              <a:rPr lang="en" sz="1800" baseline="30000">
                <a:solidFill>
                  <a:srgbClr val="000000"/>
                </a:solidFill>
                <a:latin typeface="Arial"/>
                <a:ea typeface="Arial"/>
                <a:cs typeface="Arial"/>
                <a:sym typeface="Arial"/>
              </a:rPr>
              <a:t>2</a:t>
            </a:r>
            <a:endParaRPr sz="1800" baseline="30000">
              <a:solidFill>
                <a:srgbClr val="000000"/>
              </a:solidFill>
              <a:latin typeface="Arial"/>
              <a:ea typeface="Arial"/>
              <a:cs typeface="Arial"/>
              <a:sym typeface="Arial"/>
            </a:endParaRPr>
          </a:p>
          <a:p>
            <a:pPr marL="457200" lvl="0" indent="0" algn="l" rtl="0">
              <a:spcBef>
                <a:spcPts val="0"/>
              </a:spcBef>
              <a:spcAft>
                <a:spcPts val="0"/>
              </a:spcAft>
              <a:buNone/>
            </a:pP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Activation of receptor causes uncoupling of G proteins (alpha subunit) which binds to an effector</a:t>
            </a:r>
            <a:r>
              <a:rPr lang="en" sz="1800" baseline="30000">
                <a:solidFill>
                  <a:srgbClr val="000000"/>
                </a:solidFill>
                <a:latin typeface="Arial"/>
                <a:ea typeface="Arial"/>
                <a:cs typeface="Arial"/>
                <a:sym typeface="Arial"/>
              </a:rPr>
              <a:t>2</a:t>
            </a:r>
            <a:r>
              <a:rPr lang="en"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Results in cellular response</a:t>
            </a:r>
            <a:endParaRPr sz="1800">
              <a:solidFill>
                <a:srgbClr val="000000"/>
              </a:solidFill>
              <a:latin typeface="Arial"/>
              <a:ea typeface="Arial"/>
              <a:cs typeface="Arial"/>
              <a:sym typeface="Arial"/>
            </a:endParaRPr>
          </a:p>
          <a:p>
            <a:pPr marL="914400" lvl="0" indent="0" algn="l" rtl="0">
              <a:spcBef>
                <a:spcPts val="0"/>
              </a:spcBef>
              <a:spcAft>
                <a:spcPts val="0"/>
              </a:spcAft>
              <a:buNone/>
            </a:pP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Response in both presynaptic and postsynaptic neuron</a:t>
            </a:r>
            <a:r>
              <a:rPr lang="en" sz="1800" baseline="30000">
                <a:solidFill>
                  <a:srgbClr val="000000"/>
                </a:solidFill>
                <a:latin typeface="Arial"/>
                <a:ea typeface="Arial"/>
                <a:cs typeface="Arial"/>
                <a:sym typeface="Arial"/>
              </a:rPr>
              <a:t>1,2</a:t>
            </a:r>
            <a:r>
              <a:rPr lang="en"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Inhibitory effect</a:t>
            </a:r>
            <a:endParaRPr sz="18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819150" y="769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a:t>
            </a:r>
            <a:r>
              <a:rPr lang="en-CA" dirty="0" smtClean="0"/>
              <a:t>echanism</a:t>
            </a:r>
            <a:endParaRPr dirty="0"/>
          </a:p>
        </p:txBody>
      </p:sp>
      <p:sp>
        <p:nvSpPr>
          <p:cNvPr id="167" name="Google Shape;167;p18"/>
          <p:cNvSpPr txBox="1">
            <a:spLocks noGrp="1"/>
          </p:cNvSpPr>
          <p:nvPr>
            <p:ph type="body" idx="1"/>
          </p:nvPr>
        </p:nvSpPr>
        <p:spPr>
          <a:xfrm>
            <a:off x="819150" y="1723600"/>
            <a:ext cx="75057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3 mechanisms by which opioids inhibit signal </a:t>
            </a:r>
            <a:r>
              <a:rPr lang="en" sz="1800" baseline="30000">
                <a:solidFill>
                  <a:srgbClr val="000000"/>
                </a:solidFill>
                <a:latin typeface="Arial"/>
                <a:ea typeface="Arial"/>
                <a:cs typeface="Arial"/>
                <a:sym typeface="Arial"/>
              </a:rPr>
              <a:t>1,2</a:t>
            </a:r>
            <a:endParaRPr sz="1800" baseline="30000">
              <a:solidFill>
                <a:srgbClr val="000000"/>
              </a:solidFill>
              <a:latin typeface="Arial"/>
              <a:ea typeface="Arial"/>
              <a:cs typeface="Arial"/>
              <a:sym typeface="Arial"/>
            </a:endParaRPr>
          </a:p>
          <a:p>
            <a:pPr marL="457200" lvl="0" indent="0" algn="l" rtl="0">
              <a:spcBef>
                <a:spcPts val="0"/>
              </a:spcBef>
              <a:spcAft>
                <a:spcPts val="0"/>
              </a:spcAft>
              <a:buNone/>
            </a:pP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Inhibition of Ca2+ channels </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Activation of K+ voltage gated channels </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Inhibition of adenylate cyclase </a:t>
            </a:r>
            <a:endParaRPr sz="1800">
              <a:solidFill>
                <a:srgbClr val="000000"/>
              </a:solidFill>
              <a:latin typeface="Arial"/>
              <a:ea typeface="Arial"/>
              <a:cs typeface="Arial"/>
              <a:sym typeface="Arial"/>
            </a:endParaRPr>
          </a:p>
          <a:p>
            <a:pPr marL="914400" lvl="0" indent="0" algn="l" rtl="0">
              <a:spcBef>
                <a:spcPts val="0"/>
              </a:spcBef>
              <a:spcAft>
                <a:spcPts val="0"/>
              </a:spcAft>
              <a:buNone/>
            </a:pP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Methadone is a synthetic opioid that can induce same effects with lessened side effects </a:t>
            </a:r>
            <a:r>
              <a:rPr lang="en" sz="1800" baseline="30000">
                <a:solidFill>
                  <a:srgbClr val="000000"/>
                </a:solidFill>
                <a:latin typeface="Arial"/>
                <a:ea typeface="Arial"/>
                <a:cs typeface="Arial"/>
                <a:sym typeface="Arial"/>
              </a:rPr>
              <a:t>17</a:t>
            </a:r>
            <a:endParaRPr sz="1800" baseline="30000">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819150" y="4403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AF7B51"/>
                </a:solidFill>
              </a:rPr>
              <a:t>Methadone Clinic </a:t>
            </a:r>
            <a:r>
              <a:rPr lang="en" baseline="30000" dirty="0"/>
              <a:t>4</a:t>
            </a:r>
            <a:endParaRPr dirty="0"/>
          </a:p>
        </p:txBody>
      </p:sp>
      <p:sp>
        <p:nvSpPr>
          <p:cNvPr id="173" name="Google Shape;173;p19"/>
          <p:cNvSpPr txBox="1">
            <a:spLocks noGrp="1"/>
          </p:cNvSpPr>
          <p:nvPr>
            <p:ph type="body" idx="1"/>
          </p:nvPr>
        </p:nvSpPr>
        <p:spPr>
          <a:xfrm>
            <a:off x="491925" y="1394975"/>
            <a:ext cx="7505700" cy="2448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rgbClr val="233A44"/>
              </a:solidFill>
            </a:endParaRPr>
          </a:p>
          <a:p>
            <a:pPr marL="0" lvl="0" indent="0" algn="l" rtl="0">
              <a:lnSpc>
                <a:spcPct val="115000"/>
              </a:lnSpc>
              <a:spcBef>
                <a:spcPts val="0"/>
              </a:spcBef>
              <a:spcAft>
                <a:spcPts val="0"/>
              </a:spcAft>
              <a:buNone/>
            </a:pPr>
            <a:endParaRPr sz="1600">
              <a:solidFill>
                <a:srgbClr val="233A44"/>
              </a:solidFill>
            </a:endParaRPr>
          </a:p>
          <a:p>
            <a:pPr marL="0" lvl="0" indent="0" algn="l" rtl="0">
              <a:spcBef>
                <a:spcPts val="0"/>
              </a:spcBef>
              <a:spcAft>
                <a:spcPts val="1600"/>
              </a:spcAft>
              <a:buNone/>
            </a:pPr>
            <a:endParaRPr/>
          </a:p>
        </p:txBody>
      </p:sp>
      <p:sp>
        <p:nvSpPr>
          <p:cNvPr id="174" name="Google Shape;174;p19"/>
          <p:cNvSpPr txBox="1">
            <a:spLocks noGrp="1"/>
          </p:cNvSpPr>
          <p:nvPr>
            <p:ph type="body" idx="1"/>
          </p:nvPr>
        </p:nvSpPr>
        <p:spPr>
          <a:xfrm>
            <a:off x="389400" y="1156225"/>
            <a:ext cx="6050400" cy="2448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Treatment prescribed by doctor</a:t>
            </a:r>
            <a:endParaRPr sz="1800" dirty="0">
              <a:solidFill>
                <a:srgbClr val="000000"/>
              </a:solidFill>
              <a:latin typeface="Arial"/>
              <a:ea typeface="Arial"/>
              <a:cs typeface="Arial"/>
              <a:sym typeface="Arial"/>
            </a:endParaRPr>
          </a:p>
          <a:p>
            <a:pPr marL="914400" lvl="1"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not a cure</a:t>
            </a:r>
            <a:endParaRPr sz="1800" dirty="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2 types of clinic</a:t>
            </a:r>
            <a:endParaRPr sz="1800" dirty="0">
              <a:solidFill>
                <a:srgbClr val="000000"/>
              </a:solidFill>
              <a:latin typeface="Arial"/>
              <a:ea typeface="Arial"/>
              <a:cs typeface="Arial"/>
              <a:sym typeface="Arial"/>
            </a:endParaRPr>
          </a:p>
          <a:p>
            <a:pPr marL="914400" lvl="1"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Public (cheaper, longer waits, etc.)</a:t>
            </a:r>
            <a:endParaRPr sz="1800" dirty="0">
              <a:solidFill>
                <a:srgbClr val="000000"/>
              </a:solidFill>
              <a:latin typeface="Arial"/>
              <a:ea typeface="Arial"/>
              <a:cs typeface="Arial"/>
              <a:sym typeface="Arial"/>
            </a:endParaRPr>
          </a:p>
          <a:p>
            <a:pPr marL="914400" lvl="1"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Private(expensive, shorter waits, etc.)</a:t>
            </a:r>
            <a:endParaRPr sz="1800" dirty="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Goals</a:t>
            </a:r>
            <a:endParaRPr sz="1800" dirty="0">
              <a:solidFill>
                <a:srgbClr val="000000"/>
              </a:solidFill>
              <a:latin typeface="Arial"/>
              <a:ea typeface="Arial"/>
              <a:cs typeface="Arial"/>
              <a:sym typeface="Arial"/>
            </a:endParaRPr>
          </a:p>
          <a:p>
            <a:pPr marL="914400" lvl="1"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Control opioid withdrawal</a:t>
            </a:r>
            <a:endParaRPr sz="1800" dirty="0">
              <a:solidFill>
                <a:srgbClr val="000000"/>
              </a:solidFill>
              <a:latin typeface="Arial"/>
              <a:ea typeface="Arial"/>
              <a:cs typeface="Arial"/>
              <a:sym typeface="Arial"/>
            </a:endParaRPr>
          </a:p>
          <a:p>
            <a:pPr marL="914400" lvl="1"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Decrease opioid cravings</a:t>
            </a:r>
            <a:endParaRPr sz="1800" dirty="0">
              <a:solidFill>
                <a:srgbClr val="000000"/>
              </a:solidFill>
              <a:latin typeface="Arial"/>
              <a:ea typeface="Arial"/>
              <a:cs typeface="Arial"/>
              <a:sym typeface="Arial"/>
            </a:endParaRPr>
          </a:p>
          <a:p>
            <a:pPr marL="914400" lvl="1"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Block effects of opioids</a:t>
            </a:r>
            <a:endParaRPr sz="1800" dirty="0">
              <a:solidFill>
                <a:srgbClr val="000000"/>
              </a:solidFill>
              <a:latin typeface="Arial"/>
              <a:ea typeface="Arial"/>
              <a:cs typeface="Arial"/>
              <a:sym typeface="Arial"/>
            </a:endParaRPr>
          </a:p>
          <a:p>
            <a:pPr marL="914400" lvl="1" indent="-342900" algn="l" rtl="0">
              <a:lnSpc>
                <a:spcPct val="115000"/>
              </a:lnSpc>
              <a:spcBef>
                <a:spcPts val="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Control behaviour =&gt; functional day-to-day life</a:t>
            </a:r>
            <a:endParaRPr sz="1800" dirty="0">
              <a:solidFill>
                <a:srgbClr val="000000"/>
              </a:solidFill>
              <a:latin typeface="Arial"/>
              <a:ea typeface="Arial"/>
              <a:cs typeface="Arial"/>
              <a:sym typeface="Arial"/>
            </a:endParaRPr>
          </a:p>
          <a:p>
            <a:pPr marL="0" lvl="0" indent="457200" algn="l" rtl="0">
              <a:lnSpc>
                <a:spcPct val="115000"/>
              </a:lnSpc>
              <a:spcBef>
                <a:spcPts val="0"/>
              </a:spcBef>
              <a:spcAft>
                <a:spcPts val="0"/>
              </a:spcAft>
              <a:buNone/>
            </a:pPr>
            <a:endParaRPr sz="1800" dirty="0">
              <a:solidFill>
                <a:srgbClr val="000000"/>
              </a:solidFill>
              <a:latin typeface="Arial"/>
              <a:ea typeface="Arial"/>
              <a:cs typeface="Arial"/>
              <a:sym typeface="Arial"/>
            </a:endParaRPr>
          </a:p>
          <a:p>
            <a:pPr marL="0" lvl="0" indent="0" algn="l" rtl="0">
              <a:spcBef>
                <a:spcPts val="0"/>
              </a:spcBef>
              <a:spcAft>
                <a:spcPts val="1600"/>
              </a:spcAft>
              <a:buNone/>
            </a:pPr>
            <a:endParaRPr sz="1800" dirty="0">
              <a:latin typeface="Arial"/>
              <a:ea typeface="Arial"/>
              <a:cs typeface="Arial"/>
              <a:sym typeface="Arial"/>
            </a:endParaRPr>
          </a:p>
        </p:txBody>
      </p:sp>
      <p:pic>
        <p:nvPicPr>
          <p:cNvPr id="175" name="Google Shape;175;p19"/>
          <p:cNvPicPr preferRelativeResize="0"/>
          <p:nvPr/>
        </p:nvPicPr>
        <p:blipFill>
          <a:blip r:embed="rId3">
            <a:alphaModFix/>
          </a:blip>
          <a:stretch>
            <a:fillRect/>
          </a:stretch>
        </p:blipFill>
        <p:spPr>
          <a:xfrm>
            <a:off x="5352178" y="1484225"/>
            <a:ext cx="3326847" cy="2284600"/>
          </a:xfrm>
          <a:prstGeom prst="rect">
            <a:avLst/>
          </a:prstGeom>
          <a:noFill/>
          <a:ln>
            <a:noFill/>
          </a:ln>
        </p:spPr>
      </p:pic>
      <p:pic>
        <p:nvPicPr>
          <p:cNvPr id="176" name="Google Shape;176;p19"/>
          <p:cNvPicPr preferRelativeResize="0"/>
          <p:nvPr/>
        </p:nvPicPr>
        <p:blipFill>
          <a:blip r:embed="rId4">
            <a:alphaModFix/>
          </a:blip>
          <a:stretch>
            <a:fillRect/>
          </a:stretch>
        </p:blipFill>
        <p:spPr>
          <a:xfrm>
            <a:off x="5329475" y="3768825"/>
            <a:ext cx="1209675" cy="22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775375" y="3421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AF7B51"/>
                </a:solidFill>
              </a:rPr>
              <a:t>Treatments </a:t>
            </a:r>
            <a:r>
              <a:rPr lang="en" baseline="30000"/>
              <a:t>10</a:t>
            </a:r>
            <a:endParaRPr/>
          </a:p>
        </p:txBody>
      </p:sp>
      <p:sp>
        <p:nvSpPr>
          <p:cNvPr id="182" name="Google Shape;182;p20"/>
          <p:cNvSpPr txBox="1">
            <a:spLocks noGrp="1"/>
          </p:cNvSpPr>
          <p:nvPr>
            <p:ph type="body" idx="1"/>
          </p:nvPr>
        </p:nvSpPr>
        <p:spPr>
          <a:xfrm>
            <a:off x="491925" y="1394975"/>
            <a:ext cx="7505700" cy="2448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rgbClr val="233A44"/>
              </a:solidFill>
            </a:endParaRPr>
          </a:p>
          <a:p>
            <a:pPr marL="0" lvl="0" indent="0" algn="l" rtl="0">
              <a:lnSpc>
                <a:spcPct val="115000"/>
              </a:lnSpc>
              <a:spcBef>
                <a:spcPts val="0"/>
              </a:spcBef>
              <a:spcAft>
                <a:spcPts val="0"/>
              </a:spcAft>
              <a:buNone/>
            </a:pPr>
            <a:endParaRPr sz="1600">
              <a:solidFill>
                <a:srgbClr val="233A44"/>
              </a:solidFill>
            </a:endParaRPr>
          </a:p>
          <a:p>
            <a:pPr marL="0" lvl="0" indent="0" algn="l" rtl="0">
              <a:spcBef>
                <a:spcPts val="0"/>
              </a:spcBef>
              <a:spcAft>
                <a:spcPts val="1600"/>
              </a:spcAft>
              <a:buNone/>
            </a:pPr>
            <a:endParaRPr/>
          </a:p>
        </p:txBody>
      </p:sp>
      <p:sp>
        <p:nvSpPr>
          <p:cNvPr id="183" name="Google Shape;183;p20"/>
          <p:cNvSpPr txBox="1">
            <a:spLocks noGrp="1"/>
          </p:cNvSpPr>
          <p:nvPr>
            <p:ph type="body" idx="1"/>
          </p:nvPr>
        </p:nvSpPr>
        <p:spPr>
          <a:xfrm>
            <a:off x="491925" y="829925"/>
            <a:ext cx="5477700" cy="2448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60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Medication-assisted treatment</a:t>
            </a:r>
            <a:endParaRPr sz="1800">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sz="1800">
                <a:solidFill>
                  <a:srgbClr val="000000"/>
                </a:solidFill>
                <a:latin typeface="Arial"/>
                <a:ea typeface="Arial"/>
                <a:cs typeface="Arial"/>
                <a:sym typeface="Arial"/>
              </a:rPr>
              <a:t>block opiate drug reward pathways → prevent craving </a:t>
            </a:r>
            <a:endParaRPr sz="1800">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sz="1800">
                <a:solidFill>
                  <a:srgbClr val="000000"/>
                </a:solidFill>
                <a:latin typeface="Arial"/>
                <a:ea typeface="Arial"/>
                <a:cs typeface="Arial"/>
                <a:sym typeface="Arial"/>
              </a:rPr>
              <a:t>2.    Cognitive Behavioral Therapy (CBT)</a:t>
            </a:r>
            <a:r>
              <a:rPr lang="en" sz="1800" baseline="30000">
                <a:solidFill>
                  <a:srgbClr val="000000"/>
                </a:solidFill>
                <a:latin typeface="Arial"/>
                <a:ea typeface="Arial"/>
                <a:cs typeface="Arial"/>
                <a:sym typeface="Arial"/>
              </a:rPr>
              <a:t>13</a:t>
            </a:r>
            <a:endParaRPr sz="1800">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sz="1800">
                <a:solidFill>
                  <a:srgbClr val="000000"/>
                </a:solidFill>
                <a:latin typeface="Arial"/>
                <a:ea typeface="Arial"/>
                <a:cs typeface="Arial"/>
                <a:sym typeface="Arial"/>
              </a:rPr>
              <a:t>Counseling →  coping skills for substance cravings + stress factors</a:t>
            </a:r>
            <a:endParaRPr sz="1800">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sz="1800">
                <a:solidFill>
                  <a:srgbClr val="000000"/>
                </a:solidFill>
                <a:latin typeface="Arial"/>
                <a:ea typeface="Arial"/>
                <a:cs typeface="Arial"/>
                <a:sym typeface="Arial"/>
              </a:rPr>
              <a:t>3.    Medical detox</a:t>
            </a:r>
            <a:endParaRPr sz="1800">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sz="1800">
                <a:solidFill>
                  <a:srgbClr val="000000"/>
                </a:solidFill>
                <a:latin typeface="Arial"/>
                <a:ea typeface="Arial"/>
                <a:cs typeface="Arial"/>
                <a:sym typeface="Arial"/>
              </a:rPr>
              <a:t>Withdrawal symptoms are treated → a week-month.</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233A44"/>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233A44"/>
              </a:solidFill>
              <a:latin typeface="Arial"/>
              <a:ea typeface="Arial"/>
              <a:cs typeface="Arial"/>
              <a:sym typeface="Arial"/>
            </a:endParaRPr>
          </a:p>
          <a:p>
            <a:pPr marL="0" lvl="0" indent="0" algn="l" rtl="0">
              <a:spcBef>
                <a:spcPts val="0"/>
              </a:spcBef>
              <a:spcAft>
                <a:spcPts val="1600"/>
              </a:spcAft>
              <a:buNone/>
            </a:pPr>
            <a:endParaRPr sz="1800">
              <a:latin typeface="Arial"/>
              <a:ea typeface="Arial"/>
              <a:cs typeface="Arial"/>
              <a:sym typeface="Arial"/>
            </a:endParaRPr>
          </a:p>
        </p:txBody>
      </p:sp>
      <p:pic>
        <p:nvPicPr>
          <p:cNvPr id="184" name="Google Shape;184;p20"/>
          <p:cNvPicPr preferRelativeResize="0"/>
          <p:nvPr/>
        </p:nvPicPr>
        <p:blipFill>
          <a:blip r:embed="rId3">
            <a:alphaModFix/>
          </a:blip>
          <a:stretch>
            <a:fillRect/>
          </a:stretch>
        </p:blipFill>
        <p:spPr>
          <a:xfrm>
            <a:off x="5969563" y="1394975"/>
            <a:ext cx="2809875" cy="2152650"/>
          </a:xfrm>
          <a:prstGeom prst="rect">
            <a:avLst/>
          </a:prstGeom>
          <a:noFill/>
          <a:ln>
            <a:noFill/>
          </a:ln>
        </p:spPr>
      </p:pic>
      <p:pic>
        <p:nvPicPr>
          <p:cNvPr id="185" name="Google Shape;185;p20"/>
          <p:cNvPicPr preferRelativeResize="0"/>
          <p:nvPr/>
        </p:nvPicPr>
        <p:blipFill>
          <a:blip r:embed="rId4">
            <a:alphaModFix/>
          </a:blip>
          <a:stretch>
            <a:fillRect/>
          </a:stretch>
        </p:blipFill>
        <p:spPr>
          <a:xfrm>
            <a:off x="6009100" y="3500325"/>
            <a:ext cx="1619250" cy="219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a:spLocks noGrp="1"/>
          </p:cNvSpPr>
          <p:nvPr>
            <p:ph type="title" idx="4294967295"/>
          </p:nvPr>
        </p:nvSpPr>
        <p:spPr>
          <a:xfrm>
            <a:off x="797025" y="298075"/>
            <a:ext cx="7396200" cy="747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Effectiveness &amp; Efficacy</a:t>
            </a:r>
            <a:endParaRPr dirty="0"/>
          </a:p>
        </p:txBody>
      </p:sp>
      <p:sp>
        <p:nvSpPr>
          <p:cNvPr id="191" name="Google Shape;191;p21"/>
          <p:cNvSpPr txBox="1"/>
          <p:nvPr/>
        </p:nvSpPr>
        <p:spPr>
          <a:xfrm>
            <a:off x="797025" y="1045075"/>
            <a:ext cx="7673400" cy="27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Reducing Opioid Usage </a:t>
            </a:r>
            <a:endParaRPr sz="1800" b="1" dirty="0"/>
          </a:p>
          <a:p>
            <a:pPr marL="0" lvl="0" indent="0" algn="l" rtl="0">
              <a:spcBef>
                <a:spcPts val="0"/>
              </a:spcBef>
              <a:spcAft>
                <a:spcPts val="0"/>
              </a:spcAft>
              <a:buNone/>
            </a:pPr>
            <a:endParaRPr sz="1800" b="1" dirty="0"/>
          </a:p>
          <a:p>
            <a:pPr marL="457200" lvl="0" indent="-342900" algn="l" rtl="0">
              <a:spcBef>
                <a:spcPts val="0"/>
              </a:spcBef>
              <a:spcAft>
                <a:spcPts val="0"/>
              </a:spcAft>
              <a:buSzPts val="1800"/>
              <a:buChar char="❖"/>
            </a:pPr>
            <a:r>
              <a:rPr lang="en" sz="1800" dirty="0"/>
              <a:t>1998 meta-analysis found statistically significant correlation between the methadone maintenance treatment and opioid use reduction </a:t>
            </a:r>
            <a:r>
              <a:rPr lang="en" sz="1800" baseline="30000" dirty="0"/>
              <a:t>12</a:t>
            </a:r>
            <a:endParaRPr sz="1800" dirty="0"/>
          </a:p>
          <a:p>
            <a:pPr marL="45720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 sz="1800" dirty="0"/>
              <a:t>2007 meta-analysis came to supporting conclusions </a:t>
            </a:r>
            <a:r>
              <a:rPr lang="en" sz="1800" baseline="30000" dirty="0"/>
              <a:t>3</a:t>
            </a:r>
            <a:endParaRPr sz="1800" dirty="0"/>
          </a:p>
          <a:p>
            <a:pPr marL="45720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 sz="1800" dirty="0"/>
              <a:t>Important to consider that reduction in opioid use depends on methadone dosage and timespan of treatment </a:t>
            </a:r>
            <a:endParaRPr sz="1800" dirty="0"/>
          </a:p>
          <a:p>
            <a:pPr marL="0" lvl="0" indent="0" algn="l" rtl="0">
              <a:spcBef>
                <a:spcPts val="0"/>
              </a:spcBef>
              <a:spcAft>
                <a:spcPts val="0"/>
              </a:spcAft>
              <a:buNone/>
            </a:pPr>
            <a:endParaRPr sz="1800" dirty="0"/>
          </a:p>
          <a:p>
            <a:pPr marL="0" lvl="0" indent="0" algn="ctr" rtl="0">
              <a:lnSpc>
                <a:spcPct val="115000"/>
              </a:lnSpc>
              <a:spcBef>
                <a:spcPts val="0"/>
              </a:spcBef>
              <a:spcAft>
                <a:spcPts val="0"/>
              </a:spcAft>
              <a:buNone/>
            </a:pPr>
            <a:r>
              <a:rPr lang="en" sz="1800" dirty="0">
                <a:highlight>
                  <a:srgbClr val="FFFFFF"/>
                </a:highlight>
              </a:rPr>
              <a:t>Therefore, with proper dosage and consistency of the methadone treatment, addicts are able to overcome their opioid-abusive behaviour. </a:t>
            </a:r>
            <a:r>
              <a:rPr lang="en" sz="1800" baseline="30000" dirty="0"/>
              <a:t>19</a:t>
            </a:r>
            <a:r>
              <a:rPr lang="en" sz="1800" dirty="0">
                <a:highlight>
                  <a:srgbClr val="FFFFFF"/>
                </a:highlight>
              </a:rPr>
              <a:t> </a:t>
            </a:r>
            <a:endParaRPr sz="1800" dirty="0">
              <a:highlight>
                <a:srgbClr val="FFFFFF"/>
              </a:highlight>
            </a:endParaRPr>
          </a:p>
          <a:p>
            <a:pPr marL="0" lvl="0" indent="0" algn="l" rtl="0">
              <a:spcBef>
                <a:spcPts val="0"/>
              </a:spcBef>
              <a:spcAft>
                <a:spcPts val="0"/>
              </a:spcAft>
              <a:buNone/>
            </a:pPr>
            <a:endParaRPr sz="1100" dirty="0">
              <a:solidFill>
                <a:schemeClr val="dk2"/>
              </a:solidFill>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2159</Words>
  <Application>Microsoft Macintosh PowerPoint</Application>
  <PresentationFormat>On-screen Show (16:9)</PresentationFormat>
  <Paragraphs>182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Amatic SC</vt:lpstr>
      <vt:lpstr>Nunito</vt:lpstr>
      <vt:lpstr>Abadi MT Condensed Light</vt:lpstr>
      <vt:lpstr>Shift</vt:lpstr>
      <vt:lpstr>PowerPoint Presentation</vt:lpstr>
      <vt:lpstr>Opioid Crisis 8</vt:lpstr>
      <vt:lpstr>History 6</vt:lpstr>
      <vt:lpstr>Mechanism</vt:lpstr>
      <vt:lpstr>Mechanism</vt:lpstr>
      <vt:lpstr>Mechanism</vt:lpstr>
      <vt:lpstr>Methadone Clinic 4</vt:lpstr>
      <vt:lpstr>Treatments 10</vt:lpstr>
      <vt:lpstr>Effectiveness &amp; Efficacy</vt:lpstr>
      <vt:lpstr>Effectiveness &amp; Efficacy</vt:lpstr>
      <vt:lpstr>Effectiveness &amp; Efficacy</vt:lpstr>
      <vt:lpstr>Methadone Program in Canada4</vt:lpstr>
      <vt:lpstr>Harm Reduction Policy 11</vt:lpstr>
      <vt:lpstr>Positive Effects</vt:lpstr>
      <vt:lpstr>Negative Effects </vt:lpstr>
      <vt:lpstr>PowerPoint Presentation</vt:lpstr>
      <vt:lpstr>References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2018-10-31T04:50:34Z</dcterms:modified>
</cp:coreProperties>
</file>