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roxima Nova" panose="02000506030000020004"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2684DB-099E-4FFC-8C80-8CD877511104}">
  <a:tblStyle styleId="{272684DB-099E-4FFC-8C80-8CD8775111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4621"/>
  </p:normalViewPr>
  <p:slideViewPr>
    <p:cSldViewPr snapToGrid="0">
      <p:cViewPr varScale="1">
        <p:scale>
          <a:sx n="77" d="100"/>
          <a:sy n="77" d="100"/>
        </p:scale>
        <p:origin x="200" y="9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744e8aed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744e8aed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Individuals living closer to the earth’s equator tend to be more susceptible melanoma. The sun’s rays are more direct to this location resulting in this population experiences higher amounts of UV radiation compared to those living in higher latitudes. In the same way, those living at higher elevation tend to be exposed to more UV radiation resulting in higher risk (“What Causes Melanoma Skin Cancer?,” n.d.).</a:t>
            </a:r>
            <a:endParaRPr/>
          </a:p>
          <a:p>
            <a:pPr marL="0" lvl="0" indent="0" algn="l" rtl="0">
              <a:spcBef>
                <a:spcPts val="0"/>
              </a:spcBef>
              <a:spcAft>
                <a:spcPts val="0"/>
              </a:spcAft>
              <a:buNone/>
            </a:pPr>
            <a:endParaRPr/>
          </a:p>
          <a:p>
            <a:pPr marL="0" lvl="0" indent="0" algn="l" rtl="0">
              <a:spcBef>
                <a:spcPts val="0"/>
              </a:spcBef>
              <a:spcAft>
                <a:spcPts val="0"/>
              </a:spcAft>
              <a:buNone/>
            </a:pPr>
            <a:r>
              <a:rPr lang="en"/>
              <a:t>It has also been observed that melanoma risk increases by age. The increased risk has been attributed to greater cumulative exposure to environmental agents and UV light (Koh et al., 1993).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833e295c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833e295c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some of the symptoms. Basically any kind of abnormalities in the skin including non-healing skin sores, any sort of pigment or redness that spread out from the original spot, itching, pain, tenderness, any new changes to an existing mole or birthmark. Spots in the iris can also occur.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93cfa1f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93cfa1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ABCDE is a quick check that can be performed to help identify if a melanoma is developing (BAPRAS, 2015). It is recommended that you seek advice from a dermatologist if you suspect that you are developing melanoma because it is difficult to diagnose correctly even for doctors (BAPRAS, 2015).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93cfa1f2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93cfa1f2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Brown colouration under a nail or at the base of a nail may represent a subungual melanoma (BAPRAS, 2015). Subungual melanoma is a rare type of melanoma that does not have many early diagnostic tools (Levit et al., 2000). One diagnostic tool that was created for early detection of subungual melanoma is called ABCDEF where each letter stands for something. This is a good tool to use to detect subungual melanoma early, but absolute diagnosis can only be determined through biopsy (Levit et al., 2000).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93cfa1f2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93cfa1f2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image on the left shows a patient’s nail who has melanoma. The melanoma can be seen by the brown and black bands running across the nail. The image on the right is of a 68 year old female’s nail who has had melanoma for 2 years.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93cfa1f2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93cfa1f2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Excision biopsy is another procedure that can be performed to detect for melanoma. This biopsy involves the removal of a mole along with about 2mm of normal skin (BAPRAS, 2015). The extra normal skin is necessary to see if the melanoma is spreading beyond the mole.  </a:t>
            </a:r>
            <a:endParaRPr/>
          </a:p>
          <a:p>
            <a:pPr marL="0" lvl="0" indent="0" algn="l" rtl="0">
              <a:spcBef>
                <a:spcPts val="0"/>
              </a:spcBef>
              <a:spcAft>
                <a:spcPts val="0"/>
              </a:spcAft>
              <a:buNone/>
            </a:pPr>
            <a:endParaRPr/>
          </a:p>
          <a:p>
            <a:pPr marL="0" lvl="0" indent="0" algn="l" rtl="0">
              <a:spcBef>
                <a:spcPts val="0"/>
              </a:spcBef>
              <a:spcAft>
                <a:spcPts val="0"/>
              </a:spcAft>
              <a:buNone/>
            </a:pPr>
            <a:r>
              <a:rPr lang="en"/>
              <a:t>Sentinel Lymph Node Biopsy (SNLB) is another procedure that is performed on a patient with melanoma to detect whether the melanoma cells have travelled to the lymph nodes in the armpits, neck, or groin region (BAPRAS, 2015). This is a procedure that is usually conducted prior to any surgery so that affected lymph node areas can also be removed at the same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93cfa1f2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93cfa1f2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CT Scans are requested if there is a risk that melanoma may have spread to other parts of the body (BAPRAS, 2015). </a:t>
            </a:r>
            <a:endParaRPr/>
          </a:p>
          <a:p>
            <a:pPr marL="0" lvl="0" indent="0" algn="l" rtl="0">
              <a:spcBef>
                <a:spcPts val="0"/>
              </a:spcBef>
              <a:spcAft>
                <a:spcPts val="0"/>
              </a:spcAft>
              <a:buNone/>
            </a:pPr>
            <a:endParaRPr/>
          </a:p>
          <a:p>
            <a:pPr marL="0" lvl="0" indent="0" algn="l" rtl="0">
              <a:spcBef>
                <a:spcPts val="0"/>
              </a:spcBef>
              <a:spcAft>
                <a:spcPts val="0"/>
              </a:spcAft>
              <a:buNone/>
            </a:pPr>
            <a:r>
              <a:rPr lang="en"/>
              <a:t>Blood tests are also requested to examine whether the liver is functioning normally (BAPRAS, 2015).</a:t>
            </a:r>
            <a:endParaRPr/>
          </a:p>
          <a:p>
            <a:pPr marL="0" lvl="0" indent="0" algn="l" rtl="0">
              <a:spcBef>
                <a:spcPts val="0"/>
              </a:spcBef>
              <a:spcAft>
                <a:spcPts val="0"/>
              </a:spcAft>
              <a:buNone/>
            </a:pPr>
            <a:endParaRPr/>
          </a:p>
          <a:p>
            <a:pPr marL="0" lvl="0" indent="0" algn="l" rtl="0">
              <a:spcBef>
                <a:spcPts val="0"/>
              </a:spcBef>
              <a:spcAft>
                <a:spcPts val="0"/>
              </a:spcAft>
              <a:buNone/>
            </a:pPr>
            <a:r>
              <a:rPr lang="en"/>
              <a:t>Fine Needle Aspiration involves inserting a thin needle into the lesion area</a:t>
            </a:r>
            <a:endParaRPr/>
          </a:p>
          <a:p>
            <a:pPr marL="0" lvl="0" indent="0" algn="l" rtl="0">
              <a:spcBef>
                <a:spcPts val="0"/>
              </a:spcBef>
              <a:spcAft>
                <a:spcPts val="0"/>
              </a:spcAft>
              <a:buNone/>
            </a:pPr>
            <a:endParaRPr/>
          </a:p>
          <a:p>
            <a:pPr marL="0" lvl="0" indent="0" algn="l" rtl="0">
              <a:spcBef>
                <a:spcPts val="0"/>
              </a:spcBef>
              <a:spcAft>
                <a:spcPts val="0"/>
              </a:spcAft>
              <a:buNone/>
            </a:pPr>
            <a:r>
              <a:rPr lang="en"/>
              <a:t>Punch Biopsy involves taking a small piece of skin in the shape of a circle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33e295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833e295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Mutations that occur in the DNA greatly changes the cellular functions. Specifically, the cells divide and grow in an uncontrolled manner. The mutations to DNA also cause the cell to often ignore apoptosis or rather programmed cell death. They also make the skin and cells more susceptible to the harmful and cancer causing potential of UV radiation.</a:t>
            </a:r>
            <a:endParaRPr/>
          </a:p>
          <a:p>
            <a:pPr marL="0" lvl="0" indent="0" algn="l" rtl="0">
              <a:spcBef>
                <a:spcPts val="0"/>
              </a:spcBef>
              <a:spcAft>
                <a:spcPts val="0"/>
              </a:spcAft>
              <a:buNone/>
            </a:pPr>
            <a:endParaRPr/>
          </a:p>
          <a:p>
            <a:pPr marL="0" lvl="0" indent="0" algn="l" rtl="0">
              <a:spcBef>
                <a:spcPts val="0"/>
              </a:spcBef>
              <a:spcAft>
                <a:spcPts val="0"/>
              </a:spcAft>
              <a:buNone/>
            </a:pPr>
            <a:r>
              <a:rPr lang="en"/>
              <a:t>Interestingly, higher number of birth marks or spots on the body are a predisposing factor for the disease. This is however a strong correlation and causation has not been established.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33e295c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833e295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specific mutations are linked to the BRAF, NRAS and KIT oncogenes. Mutations in oncogenes increase the risk of cancer and these three in particular have been linked with melanoma. Sun exposed areas usually have mutations in the BRAF oncogene whereas areas which aren’t exposed to the sun as much show mutations in the KIT oncogene. Some other mutations have also been discovered which lead to disruptions to the p16/R pathway, cyclin D1 and cyclin dependent kinase 4 which all basically alter the cell cycle and cellular senescence. Proliferation and telomerase mutations also play a role in speeding up the progression of melanoma.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74a3c88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74a3c88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Stage 0 - at this stage melanoma is in situ, meaning that the melanoma cells are only found in the outer layer of the epidermis. In this stage, it is unlikely for melanoma to spread to other parts of the body</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Stage I - This is the primary melanoma stage, where melanoma is still only in the skin</a:t>
            </a:r>
            <a:endParaRPr sz="1200">
              <a:latin typeface="Times New Roman"/>
              <a:ea typeface="Times New Roman"/>
              <a:cs typeface="Times New Roman"/>
              <a:sym typeface="Times New Roman"/>
            </a:endParaRPr>
          </a:p>
          <a:p>
            <a:pPr marL="45720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Stage IB - subgroup of stage I, depending on the thickness of melanoma and whether or not the pathologist is able to see ulceration under a microscope</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Stage II - Melanoma is thicker than in stage I, and extends through the epidermis into the dermis (the inner layer of the skin). In this stage, there is a higher chance of spreading. The stage can be divided into 3 subgroups -- A, D, or C-- depending on the thickness of melanoma and whether there is ulceration.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Stage III - In this stage, melanoma has spread locally or through the lymphatic system, which is a part of the immune system and drains fluid from the body through tubes or vessels. This stage is also divided into subgroups -- A,B,C or D -- depending on size and number of lymph nodes impacted by melanoma, whether primary tumor has satellite lesion and ulceration appears under a microscope or not.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Stage IV - Melanoma has spread through the bloodstream to other parts of the body (distant locations on the skin, distant lymph nodes or other organs).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M1a: the cancer only spread to distant skin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M1b: the cancer spread to the lung</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M1c: the cancer spread to any other location that does not involve central nervous system</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M1d: The cancer has spread to the central nervous system (brain, spinal cord or cerebrospinal fluid)</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6d4a5de4d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6d4a5de4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74a3c880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74a3c88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Times New Roman"/>
              <a:buChar char="-"/>
            </a:pPr>
            <a:r>
              <a:rPr lang="en" sz="1200">
                <a:highlight>
                  <a:srgbClr val="FFFFFF"/>
                </a:highlight>
                <a:latin typeface="Times New Roman"/>
                <a:ea typeface="Times New Roman"/>
                <a:cs typeface="Times New Roman"/>
                <a:sym typeface="Times New Roman"/>
              </a:rPr>
              <a:t>vindesine is an </a:t>
            </a:r>
            <a:r>
              <a:rPr lang="en" sz="1200">
                <a:solidFill>
                  <a:srgbClr val="222222"/>
                </a:solidFill>
                <a:highlight>
                  <a:srgbClr val="FFFFFF"/>
                </a:highlight>
                <a:latin typeface="Times New Roman"/>
                <a:ea typeface="Times New Roman"/>
                <a:cs typeface="Times New Roman"/>
                <a:sym typeface="Times New Roman"/>
              </a:rPr>
              <a:t>anti-mitotic vinca alkaloid, that </a:t>
            </a:r>
            <a:r>
              <a:rPr lang="en" sz="1200">
                <a:highlight>
                  <a:srgbClr val="FFFFFF"/>
                </a:highlight>
                <a:latin typeface="Times New Roman"/>
                <a:ea typeface="Times New Roman"/>
                <a:cs typeface="Times New Roman"/>
                <a:sym typeface="Times New Roman"/>
              </a:rPr>
              <a:t>has been evaluated in the adjuvant treatment of malignant melanoma. In a non randomised trial, researchers have found a highly significant improvement in disease-free and overall survival in patients treated with vindesine following resection of regional lymph nodes compared with patients followed by observation alone. </a:t>
            </a:r>
            <a:endParaRPr sz="1200">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highlight>
                  <a:srgbClr val="FFFFFF"/>
                </a:highlight>
                <a:latin typeface="Times New Roman"/>
                <a:ea typeface="Times New Roman"/>
                <a:cs typeface="Times New Roman"/>
                <a:sym typeface="Times New Roman"/>
              </a:rPr>
              <a:t>Levamisole has also been evaluated as an adjuvant treatment following excision of a primary melanoma. In a trial conducted by the National Cancer Institute of Canada, researchers were able to demonstrate a reduction of 29% in both the death rate (p = 0.08) and the recurrence rate (p = 0.09) in a cohort of patients who were randomised to receive adjuvant levamisole as opposed to observation alone. </a:t>
            </a:r>
            <a:endParaRPr sz="120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74a3c88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74a3c88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Immunotherapies</a:t>
            </a:r>
            <a:endParaRPr sz="1200">
              <a:latin typeface="Times New Roman"/>
              <a:ea typeface="Times New Roman"/>
              <a:cs typeface="Times New Roman"/>
              <a:sym typeface="Times New Roman"/>
            </a:endParaRPr>
          </a:p>
          <a:p>
            <a:pPr marL="9144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There is emerging research on new types of immunotherapies such as tremelimumab and ipilimumab </a:t>
            </a:r>
            <a:endParaRPr sz="1200">
              <a:latin typeface="Times New Roman"/>
              <a:ea typeface="Times New Roman"/>
              <a:cs typeface="Times New Roman"/>
              <a:sym typeface="Times New Roman"/>
            </a:endParaRPr>
          </a:p>
          <a:p>
            <a:pPr marL="9144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Promising antitumor activity with manageable side effects </a:t>
            </a:r>
            <a:endParaRPr sz="1200">
              <a:latin typeface="Times New Roman"/>
              <a:ea typeface="Times New Roman"/>
              <a:cs typeface="Times New Roman"/>
              <a:sym typeface="Times New Roman"/>
            </a:endParaRPr>
          </a:p>
          <a:p>
            <a:pPr marL="9144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However, as shown in the graph, the most effective type of therapy for treating melanoma is polychemotherapy - chemotherapy involving several different drugs. </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74a3c880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74a3c880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STATs - latent cytoplasmic transcription factors that function as intracellular effectors of cytokine and growth factor signaling pathways - which means that it is responsible for normal cell signaling, cell proliferation, differentiation and apoptosis. </a:t>
            </a:r>
            <a:endParaRPr/>
          </a:p>
          <a:p>
            <a:pPr marL="0" lvl="0" indent="0" algn="l" rtl="0">
              <a:spcBef>
                <a:spcPts val="0"/>
              </a:spcBef>
              <a:spcAft>
                <a:spcPts val="0"/>
              </a:spcAft>
              <a:buNone/>
            </a:pPr>
            <a:r>
              <a:rPr lang="en"/>
              <a:t>Most frequently activated STAT family members: Stat3, Stat 5 and Stat 1 </a:t>
            </a:r>
            <a:endParaRPr/>
          </a:p>
          <a:p>
            <a:pPr marL="457200" lvl="0" indent="-298450" algn="l" rtl="0">
              <a:spcBef>
                <a:spcPts val="0"/>
              </a:spcBef>
              <a:spcAft>
                <a:spcPts val="0"/>
              </a:spcAft>
              <a:buSzPts val="1100"/>
              <a:buChar char="-"/>
            </a:pPr>
            <a:r>
              <a:rPr lang="en"/>
              <a:t>Stat 3 most importantly is involved with cell transformation </a:t>
            </a:r>
            <a:endParaRPr/>
          </a:p>
          <a:p>
            <a:pPr marL="0" lvl="0" indent="0" algn="l" rtl="0">
              <a:spcBef>
                <a:spcPts val="0"/>
              </a:spcBef>
              <a:spcAft>
                <a:spcPts val="0"/>
              </a:spcAft>
              <a:buNone/>
            </a:pPr>
            <a:r>
              <a:rPr lang="en"/>
              <a:t>Evidence implicates that abnormal activation of Stat3 signaling is involved in human cancers including melanoma </a:t>
            </a:r>
            <a:endParaRPr/>
          </a:p>
          <a:p>
            <a:pPr marL="457200" lvl="0" indent="-298450" algn="l" rtl="0">
              <a:spcBef>
                <a:spcPts val="0"/>
              </a:spcBef>
              <a:spcAft>
                <a:spcPts val="0"/>
              </a:spcAft>
              <a:buSzPts val="1100"/>
              <a:buChar char="-"/>
            </a:pPr>
            <a:r>
              <a:rPr lang="en"/>
              <a:t>Increasing studies on Stat3 gene therapy via electrotroinjection </a:t>
            </a:r>
            <a:endParaRPr/>
          </a:p>
          <a:p>
            <a:pPr marL="457200" lvl="0" indent="-298450" algn="l" rtl="0">
              <a:spcBef>
                <a:spcPts val="0"/>
              </a:spcBef>
              <a:spcAft>
                <a:spcPts val="0"/>
              </a:spcAft>
              <a:buSzPts val="1100"/>
              <a:buChar char="-"/>
            </a:pPr>
            <a:r>
              <a:rPr lang="en"/>
              <a:t>This therapy can induce killing of residual tumor cells by inducing cell apoptosis </a:t>
            </a:r>
            <a:endParaRPr/>
          </a:p>
          <a:p>
            <a:pPr marL="45720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850bedd6d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850bedd6d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854d8c2b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854d8c2b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850bedd6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850bedd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6d4a5de4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6d4a5de4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6d4a5de4d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6d4a5de4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6d4a5de4d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6d4a5de4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6d4a5de4d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6d4a5de4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744e8ae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744e8ae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Sun-sensitive skin such as fair skin types more prone to sunburn as well as specific melanoma-related genes can be inherited. Most inherited melanomas often have changes in tumour suppressor genes. The major susceptibility gene is CDKN2A, which encode the P16 and p14ARF proteins. These proteins affect the p53 and retinoblastoma (Rb) cell cycle genes. CDK4 is another gene that is changed through inherited melanomas, preventing them from carrying out their normal activity of controlling cell growth (Long et al., 2011). However, it is important to note that most of the gene changes causing melanoma are not a result of inheritance. They are more likely caused by damage induced by environmental factors (“What Causes Melanoma Skin Cancer?,” 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744e8aed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744e8ae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Exactly what induces damage in skin cell DNA and how this causes melanoma is not fully understood. It is likely that a combination of factors that cause DNA changes. The most known factors are excessive exposure to solar and artificial UV radiation from the sun and tanning beds, respectively. UV ray damage on the DNA in skin cells affects various genes that control how skin cells grow and divide. If such genes stop working effectively, the affected cells become cancerous (“What Causes Melanoma Skin Cancer?,” n.d.). A history of sunburns and intermittent high-intensity sun exposure are more strongly associated with melanoma development compared to cumulative chronic sun exposure (Long et al., 2011).</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744e8aed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744e8ae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colour plays a protective role of melanoma against UV light. Melanoma is much more common in Caucasian with light skin compared to Blacks with darker skin. Darker skin has been found to protect against melanoma. In fact, in the United States, Caucasians are 8-19 times more likely than blacks to develop melanoma (Koh, Sinks, Geller, Miller, &amp; Lew, 1993).</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a:t>The graph is of melanoma incidence rates based on race/ethnicity in the United States from 1999-2013</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linkbc.ca/health-topics/hw206547" TargetMode="External"/><Relationship Id="rId7" Type="http://schemas.openxmlformats.org/officeDocument/2006/relationships/hyperlink" Target="http://www.cancer.ca/en/cancer-information/cancer-type/skin-melanoma/melanoma/?region=o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cancer.org/cancer/melanoma-skin-cancer/causes-risks-prevention/what-causes.html" TargetMode="External"/><Relationship Id="rId5" Type="http://schemas.openxmlformats.org/officeDocument/2006/relationships/hyperlink" Target="https://www.cancer.org/cancer/melanoma-skin-cancer/detection-diagnosis-staging/survival-rates-for-melanoma-skin-cancer-by-stage.html" TargetMode="External"/><Relationship Id="rId4" Type="http://schemas.openxmlformats.org/officeDocument/2006/relationships/hyperlink" Target="http://www.cancer.ca/en/cancer-information/cancer-type/skin-melanoma/statistics/?region=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Melanoma</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a:latin typeface="Proxima Nova"/>
                <a:ea typeface="Proxima Nova"/>
                <a:cs typeface="Proxima Nova"/>
                <a:sym typeface="Proxima Nova"/>
              </a:rPr>
              <a:t>Wajiha, Ahmad, Nischal, Ellen &amp; Kasthuri</a:t>
            </a:r>
            <a:endParaRPr sz="2400">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Factors</a:t>
            </a:r>
            <a:endParaRPr/>
          </a:p>
        </p:txBody>
      </p:sp>
      <p:sp>
        <p:nvSpPr>
          <p:cNvPr id="145" name="Google Shape;145;p22"/>
          <p:cNvSpPr txBox="1">
            <a:spLocks noGrp="1"/>
          </p:cNvSpPr>
          <p:nvPr>
            <p:ph type="body" idx="1"/>
          </p:nvPr>
        </p:nvSpPr>
        <p:spPr>
          <a:xfrm>
            <a:off x="311700" y="1017800"/>
            <a:ext cx="3992700" cy="15510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chemeClr val="accent3"/>
              </a:buClr>
              <a:buSzPts val="2000"/>
              <a:buChar char="●"/>
            </a:pPr>
            <a:r>
              <a:rPr lang="en" sz="2000" b="1">
                <a:solidFill>
                  <a:schemeClr val="accent3"/>
                </a:solidFill>
              </a:rPr>
              <a:t>Geographic location</a:t>
            </a:r>
            <a:endParaRPr sz="2000" b="1">
              <a:solidFill>
                <a:schemeClr val="accent3"/>
              </a:solidFill>
            </a:endParaRPr>
          </a:p>
          <a:p>
            <a:pPr marL="914400" lvl="1" indent="-355600" algn="l" rtl="0">
              <a:lnSpc>
                <a:spcPct val="150000"/>
              </a:lnSpc>
              <a:spcBef>
                <a:spcPts val="0"/>
              </a:spcBef>
              <a:spcAft>
                <a:spcPts val="0"/>
              </a:spcAft>
              <a:buSzPts val="2000"/>
              <a:buChar char="○"/>
            </a:pPr>
            <a:r>
              <a:rPr lang="en" sz="2000"/>
              <a:t>Close to the equator or at higher elevation→ experience higher amounts of UV radiation</a:t>
            </a:r>
            <a:endParaRPr sz="2000"/>
          </a:p>
          <a:p>
            <a:pPr marL="457200" lvl="0" indent="-355600" algn="l" rtl="0">
              <a:lnSpc>
                <a:spcPct val="150000"/>
              </a:lnSpc>
              <a:spcBef>
                <a:spcPts val="0"/>
              </a:spcBef>
              <a:spcAft>
                <a:spcPts val="0"/>
              </a:spcAft>
              <a:buClr>
                <a:schemeClr val="accent3"/>
              </a:buClr>
              <a:buSzPts val="2000"/>
              <a:buChar char="●"/>
            </a:pPr>
            <a:r>
              <a:rPr lang="en" sz="2000" b="1">
                <a:solidFill>
                  <a:schemeClr val="accent3"/>
                </a:solidFill>
              </a:rPr>
              <a:t>Age</a:t>
            </a:r>
            <a:endParaRPr sz="2000" b="1">
              <a:solidFill>
                <a:schemeClr val="accent3"/>
              </a:solidFill>
            </a:endParaRPr>
          </a:p>
          <a:p>
            <a:pPr marL="914400" lvl="1" indent="-355600" algn="l" rtl="0">
              <a:lnSpc>
                <a:spcPct val="150000"/>
              </a:lnSpc>
              <a:spcBef>
                <a:spcPts val="0"/>
              </a:spcBef>
              <a:spcAft>
                <a:spcPts val="0"/>
              </a:spcAft>
              <a:buSzPts val="2000"/>
              <a:buChar char="○"/>
            </a:pPr>
            <a:r>
              <a:rPr lang="en" sz="2000"/>
              <a:t>Melanoma risk increases with age</a:t>
            </a:r>
            <a:endParaRPr sz="2000" b="1">
              <a:solidFill>
                <a:schemeClr val="accent3"/>
              </a:solidFill>
            </a:endParaRPr>
          </a:p>
          <a:p>
            <a:pPr marL="0" lvl="0" indent="0" algn="l" rtl="0">
              <a:spcBef>
                <a:spcPts val="1000"/>
              </a:spcBef>
              <a:spcAft>
                <a:spcPts val="0"/>
              </a:spcAft>
              <a:buNone/>
            </a:pPr>
            <a:endParaRPr/>
          </a:p>
          <a:p>
            <a:pPr marL="0" lvl="0" indent="0" algn="l" rtl="0">
              <a:spcBef>
                <a:spcPts val="1600"/>
              </a:spcBef>
              <a:spcAft>
                <a:spcPts val="1600"/>
              </a:spcAft>
              <a:buNone/>
            </a:pPr>
            <a:endParaRPr/>
          </a:p>
        </p:txBody>
      </p:sp>
      <p:pic>
        <p:nvPicPr>
          <p:cNvPr id="146" name="Google Shape;146;p22"/>
          <p:cNvPicPr preferRelativeResize="0"/>
          <p:nvPr/>
        </p:nvPicPr>
        <p:blipFill>
          <a:blip r:embed="rId3">
            <a:alphaModFix/>
          </a:blip>
          <a:stretch>
            <a:fillRect/>
          </a:stretch>
        </p:blipFill>
        <p:spPr>
          <a:xfrm>
            <a:off x="4147725" y="1017800"/>
            <a:ext cx="4996271" cy="245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Symptoms of Melanoma</a:t>
            </a:r>
            <a:endParaRPr/>
          </a:p>
        </p:txBody>
      </p:sp>
      <p:sp>
        <p:nvSpPr>
          <p:cNvPr id="152" name="Google Shape;152;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Non-healing sores</a:t>
            </a:r>
            <a:endParaRPr/>
          </a:p>
          <a:p>
            <a:pPr marL="457200" lvl="0" indent="-342900" algn="l" rtl="0">
              <a:lnSpc>
                <a:spcPct val="200000"/>
              </a:lnSpc>
              <a:spcBef>
                <a:spcPts val="0"/>
              </a:spcBef>
              <a:spcAft>
                <a:spcPts val="0"/>
              </a:spcAft>
              <a:buSzPts val="1800"/>
              <a:buChar char="●"/>
            </a:pPr>
            <a:r>
              <a:rPr lang="en"/>
              <a:t>Pigment (redness/swelling) that spread out of the border of the original spot</a:t>
            </a:r>
            <a:endParaRPr/>
          </a:p>
          <a:p>
            <a:pPr marL="457200" lvl="0" indent="-342900" algn="l" rtl="0">
              <a:lnSpc>
                <a:spcPct val="200000"/>
              </a:lnSpc>
              <a:spcBef>
                <a:spcPts val="0"/>
              </a:spcBef>
              <a:spcAft>
                <a:spcPts val="0"/>
              </a:spcAft>
              <a:buSzPts val="1800"/>
              <a:buChar char="●"/>
            </a:pPr>
            <a:r>
              <a:rPr lang="en"/>
              <a:t>Itching, pain or tenderness</a:t>
            </a:r>
            <a:endParaRPr/>
          </a:p>
          <a:p>
            <a:pPr marL="457200" lvl="0" indent="-342900" algn="l" rtl="0">
              <a:lnSpc>
                <a:spcPct val="200000"/>
              </a:lnSpc>
              <a:spcBef>
                <a:spcPts val="0"/>
              </a:spcBef>
              <a:spcAft>
                <a:spcPts val="0"/>
              </a:spcAft>
              <a:buSzPts val="1800"/>
              <a:buChar char="●"/>
            </a:pPr>
            <a:r>
              <a:rPr lang="en"/>
              <a:t>Novel changes to an existing mole</a:t>
            </a:r>
            <a:endParaRPr/>
          </a:p>
          <a:p>
            <a:pPr marL="457200" lvl="0" indent="-342900" algn="l" rtl="0">
              <a:lnSpc>
                <a:spcPct val="200000"/>
              </a:lnSpc>
              <a:spcBef>
                <a:spcPts val="0"/>
              </a:spcBef>
              <a:spcAft>
                <a:spcPts val="0"/>
              </a:spcAft>
              <a:buSzPts val="1800"/>
              <a:buChar char="●"/>
            </a:pPr>
            <a:r>
              <a:rPr lang="en"/>
              <a:t>Spots in the iris or blurring of vision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ABCDE Check</a:t>
            </a:r>
            <a:endParaRPr/>
          </a:p>
        </p:txBody>
      </p:sp>
      <p:graphicFrame>
        <p:nvGraphicFramePr>
          <p:cNvPr id="158" name="Google Shape;158;p24"/>
          <p:cNvGraphicFramePr/>
          <p:nvPr/>
        </p:nvGraphicFramePr>
        <p:xfrm>
          <a:off x="446825" y="1229863"/>
          <a:ext cx="5091725" cy="3094775"/>
        </p:xfrm>
        <a:graphic>
          <a:graphicData uri="http://schemas.openxmlformats.org/drawingml/2006/table">
            <a:tbl>
              <a:tblPr>
                <a:noFill/>
                <a:tableStyleId>{272684DB-099E-4FFC-8C80-8CD877511104}</a:tableStyleId>
              </a:tblPr>
              <a:tblGrid>
                <a:gridCol w="539250">
                  <a:extLst>
                    <a:ext uri="{9D8B030D-6E8A-4147-A177-3AD203B41FA5}">
                      <a16:colId xmlns:a16="http://schemas.microsoft.com/office/drawing/2014/main" val="20000"/>
                    </a:ext>
                  </a:extLst>
                </a:gridCol>
                <a:gridCol w="1327375">
                  <a:extLst>
                    <a:ext uri="{9D8B030D-6E8A-4147-A177-3AD203B41FA5}">
                      <a16:colId xmlns:a16="http://schemas.microsoft.com/office/drawing/2014/main" val="20001"/>
                    </a:ext>
                  </a:extLst>
                </a:gridCol>
                <a:gridCol w="3225100">
                  <a:extLst>
                    <a:ext uri="{9D8B030D-6E8A-4147-A177-3AD203B41FA5}">
                      <a16:colId xmlns:a16="http://schemas.microsoft.com/office/drawing/2014/main" val="20002"/>
                    </a:ext>
                  </a:extLst>
                </a:gridCol>
              </a:tblGrid>
              <a:tr h="792625">
                <a:tc>
                  <a:txBody>
                    <a:bodyPr/>
                    <a:lstStyle/>
                    <a:p>
                      <a:pPr marL="88900" marR="88900" lvl="0" indent="0" algn="ctr" rtl="0">
                        <a:lnSpc>
                          <a:spcPct val="115000"/>
                        </a:lnSpc>
                        <a:spcBef>
                          <a:spcPts val="0"/>
                        </a:spcBef>
                        <a:spcAft>
                          <a:spcPts val="0"/>
                        </a:spcAft>
                        <a:buNone/>
                      </a:pPr>
                      <a:r>
                        <a:rPr lang="en"/>
                        <a:t>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Asymmetry</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One half does not match the other</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3175">
                <a:tc>
                  <a:txBody>
                    <a:bodyPr/>
                    <a:lstStyle/>
                    <a:p>
                      <a:pPr marL="88900" marR="88900" lvl="0" indent="0" algn="ctr" rtl="0">
                        <a:lnSpc>
                          <a:spcPct val="115000"/>
                        </a:lnSpc>
                        <a:spcBef>
                          <a:spcPts val="0"/>
                        </a:spcBef>
                        <a:spcAft>
                          <a:spcPts val="0"/>
                        </a:spcAft>
                        <a:buNone/>
                      </a:pPr>
                      <a:r>
                        <a:rPr lang="en"/>
                        <a:t>B</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Border</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Irregular, crusted or notched</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92625">
                <a:tc>
                  <a:txBody>
                    <a:bodyPr/>
                    <a:lstStyle/>
                    <a:p>
                      <a:pPr marL="88900" marR="88900" lvl="0" indent="0" algn="ctr" rtl="0">
                        <a:lnSpc>
                          <a:spcPct val="115000"/>
                        </a:lnSpc>
                        <a:spcBef>
                          <a:spcPts val="0"/>
                        </a:spcBef>
                        <a:spcAft>
                          <a:spcPts val="0"/>
                        </a:spcAft>
                        <a:buNone/>
                      </a:pPr>
                      <a:r>
                        <a:rPr lang="en"/>
                        <a:t>C</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Colour</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A change in colour – darker, lighter, varied</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3175">
                <a:tc>
                  <a:txBody>
                    <a:bodyPr/>
                    <a:lstStyle/>
                    <a:p>
                      <a:pPr marL="88900" marR="88900" lvl="0" indent="0" algn="ctr" rtl="0">
                        <a:lnSpc>
                          <a:spcPct val="115000"/>
                        </a:lnSpc>
                        <a:spcBef>
                          <a:spcPts val="0"/>
                        </a:spcBef>
                        <a:spcAft>
                          <a:spcPts val="0"/>
                        </a:spcAft>
                        <a:buNone/>
                      </a:pPr>
                      <a:r>
                        <a:rPr lang="en"/>
                        <a:t>D</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Diameter</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6mm or more, but can be smaller</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3175">
                <a:tc>
                  <a:txBody>
                    <a:bodyPr/>
                    <a:lstStyle/>
                    <a:p>
                      <a:pPr marL="88900" marR="88900" lvl="0" indent="0" algn="ctr" rtl="0">
                        <a:lnSpc>
                          <a:spcPct val="115000"/>
                        </a:lnSpc>
                        <a:spcBef>
                          <a:spcPts val="0"/>
                        </a:spcBef>
                        <a:spcAft>
                          <a:spcPts val="0"/>
                        </a:spcAft>
                        <a:buNone/>
                      </a:pPr>
                      <a:r>
                        <a:rPr lang="en"/>
                        <a:t>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Evolving</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
                        <a:t>Changes in the mole over time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59" name="Google Shape;159;p24"/>
          <p:cNvPicPr preferRelativeResize="0"/>
          <p:nvPr/>
        </p:nvPicPr>
        <p:blipFill>
          <a:blip r:embed="rId3">
            <a:alphaModFix/>
          </a:blip>
          <a:stretch>
            <a:fillRect/>
          </a:stretch>
        </p:blipFill>
        <p:spPr>
          <a:xfrm>
            <a:off x="6280925" y="1110200"/>
            <a:ext cx="2373675" cy="1548050"/>
          </a:xfrm>
          <a:prstGeom prst="rect">
            <a:avLst/>
          </a:prstGeom>
          <a:noFill/>
          <a:ln>
            <a:noFill/>
          </a:ln>
        </p:spPr>
      </p:pic>
      <p:pic>
        <p:nvPicPr>
          <p:cNvPr id="160" name="Google Shape;160;p24"/>
          <p:cNvPicPr preferRelativeResize="0"/>
          <p:nvPr/>
        </p:nvPicPr>
        <p:blipFill>
          <a:blip r:embed="rId4">
            <a:alphaModFix/>
          </a:blip>
          <a:stretch>
            <a:fillRect/>
          </a:stretch>
        </p:blipFill>
        <p:spPr>
          <a:xfrm>
            <a:off x="6344987" y="2873724"/>
            <a:ext cx="2245550" cy="126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Abnormal Nail (Subungual Melanoma)</a:t>
            </a:r>
            <a:endParaRPr/>
          </a:p>
        </p:txBody>
      </p:sp>
      <p:graphicFrame>
        <p:nvGraphicFramePr>
          <p:cNvPr id="166" name="Google Shape;166;p25"/>
          <p:cNvGraphicFramePr/>
          <p:nvPr/>
        </p:nvGraphicFramePr>
        <p:xfrm>
          <a:off x="2352975" y="1385250"/>
          <a:ext cx="4548000" cy="3127025"/>
        </p:xfrm>
        <a:graphic>
          <a:graphicData uri="http://schemas.openxmlformats.org/drawingml/2006/table">
            <a:tbl>
              <a:tblPr>
                <a:noFill/>
                <a:tableStyleId>{272684DB-099E-4FFC-8C80-8CD877511104}</a:tableStyleId>
              </a:tblPr>
              <a:tblGrid>
                <a:gridCol w="2274000">
                  <a:extLst>
                    <a:ext uri="{9D8B030D-6E8A-4147-A177-3AD203B41FA5}">
                      <a16:colId xmlns:a16="http://schemas.microsoft.com/office/drawing/2014/main" val="20000"/>
                    </a:ext>
                  </a:extLst>
                </a:gridCol>
                <a:gridCol w="2274000">
                  <a:extLst>
                    <a:ext uri="{9D8B030D-6E8A-4147-A177-3AD203B41FA5}">
                      <a16:colId xmlns:a16="http://schemas.microsoft.com/office/drawing/2014/main" val="20001"/>
                    </a:ext>
                  </a:extLst>
                </a:gridCol>
              </a:tblGrid>
              <a:tr h="475575">
                <a:tc>
                  <a:txBody>
                    <a:bodyPr/>
                    <a:lstStyle/>
                    <a:p>
                      <a:pPr marL="0" lvl="0" indent="0" algn="ctr" rtl="0">
                        <a:lnSpc>
                          <a:spcPct val="115000"/>
                        </a:lnSpc>
                        <a:spcBef>
                          <a:spcPts val="0"/>
                        </a:spcBef>
                        <a:spcAft>
                          <a:spcPts val="0"/>
                        </a:spcAft>
                        <a:buNone/>
                      </a:pPr>
                      <a:r>
                        <a:rPr lang="en"/>
                        <a:t>A</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Age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5575">
                <a:tc>
                  <a:txBody>
                    <a:bodyPr/>
                    <a:lstStyle/>
                    <a:p>
                      <a:pPr marL="0" lvl="0" indent="0" algn="ctr" rtl="0">
                        <a:lnSpc>
                          <a:spcPct val="115000"/>
                        </a:lnSpc>
                        <a:spcBef>
                          <a:spcPts val="0"/>
                        </a:spcBef>
                        <a:spcAft>
                          <a:spcPts val="0"/>
                        </a:spcAft>
                        <a:buNone/>
                      </a:pPr>
                      <a:r>
                        <a:rPr lang="en"/>
                        <a:t>B</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Brown to Black Band</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9150">
                <a:tc>
                  <a:txBody>
                    <a:bodyPr/>
                    <a:lstStyle/>
                    <a:p>
                      <a:pPr marL="0" lvl="0" indent="0" algn="ctr" rtl="0">
                        <a:lnSpc>
                          <a:spcPct val="115000"/>
                        </a:lnSpc>
                        <a:spcBef>
                          <a:spcPts val="0"/>
                        </a:spcBef>
                        <a:spcAft>
                          <a:spcPts val="0"/>
                        </a:spcAft>
                        <a:buNone/>
                      </a:pPr>
                      <a:r>
                        <a:rPr lang="en"/>
                        <a:t>C</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Change in the Nail Band</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5575">
                <a:tc>
                  <a:txBody>
                    <a:bodyPr/>
                    <a:lstStyle/>
                    <a:p>
                      <a:pPr marL="0" lvl="0" indent="0" algn="ctr" rtl="0">
                        <a:lnSpc>
                          <a:spcPct val="115000"/>
                        </a:lnSpc>
                        <a:spcBef>
                          <a:spcPts val="0"/>
                        </a:spcBef>
                        <a:spcAft>
                          <a:spcPts val="0"/>
                        </a:spcAft>
                        <a:buNone/>
                      </a:pPr>
                      <a:r>
                        <a:rPr lang="en"/>
                        <a:t>D</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Digit</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5575">
                <a:tc>
                  <a:txBody>
                    <a:bodyPr/>
                    <a:lstStyle/>
                    <a:p>
                      <a:pPr marL="0" lvl="0" indent="0" algn="ctr" rtl="0">
                        <a:lnSpc>
                          <a:spcPct val="115000"/>
                        </a:lnSpc>
                        <a:spcBef>
                          <a:spcPts val="0"/>
                        </a:spcBef>
                        <a:spcAft>
                          <a:spcPts val="0"/>
                        </a:spcAft>
                        <a:buNone/>
                      </a:pPr>
                      <a:r>
                        <a:rPr lang="en"/>
                        <a:t>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Extension</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5575">
                <a:tc>
                  <a:txBody>
                    <a:bodyPr/>
                    <a:lstStyle/>
                    <a:p>
                      <a:pPr marL="0" lvl="0" indent="0" algn="ctr" rtl="0">
                        <a:lnSpc>
                          <a:spcPct val="115000"/>
                        </a:lnSpc>
                        <a:spcBef>
                          <a:spcPts val="0"/>
                        </a:spcBef>
                        <a:spcAft>
                          <a:spcPts val="0"/>
                        </a:spcAft>
                        <a:buNone/>
                      </a:pPr>
                      <a:r>
                        <a:rPr lang="en"/>
                        <a:t>F</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Family History</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Subungual Melanoma Looks Like</a:t>
            </a:r>
            <a:endParaRPr/>
          </a:p>
        </p:txBody>
      </p:sp>
      <p:pic>
        <p:nvPicPr>
          <p:cNvPr id="172" name="Google Shape;172;p26"/>
          <p:cNvPicPr preferRelativeResize="0"/>
          <p:nvPr/>
        </p:nvPicPr>
        <p:blipFill>
          <a:blip r:embed="rId3">
            <a:alphaModFix/>
          </a:blip>
          <a:stretch>
            <a:fillRect/>
          </a:stretch>
        </p:blipFill>
        <p:spPr>
          <a:xfrm>
            <a:off x="753525" y="1606775"/>
            <a:ext cx="3487248" cy="2625525"/>
          </a:xfrm>
          <a:prstGeom prst="rect">
            <a:avLst/>
          </a:prstGeom>
          <a:noFill/>
          <a:ln>
            <a:noFill/>
          </a:ln>
        </p:spPr>
      </p:pic>
      <p:pic>
        <p:nvPicPr>
          <p:cNvPr id="173" name="Google Shape;173;p26"/>
          <p:cNvPicPr preferRelativeResize="0"/>
          <p:nvPr/>
        </p:nvPicPr>
        <p:blipFill>
          <a:blip r:embed="rId4">
            <a:alphaModFix/>
          </a:blip>
          <a:stretch>
            <a:fillRect/>
          </a:stretch>
        </p:blipFill>
        <p:spPr>
          <a:xfrm>
            <a:off x="4572000" y="1606775"/>
            <a:ext cx="3971651" cy="2542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Excision Biopsy and Sentinel Lymph Node Biopsy (SNLB)</a:t>
            </a:r>
            <a:endParaRPr dirty="0"/>
          </a:p>
        </p:txBody>
      </p:sp>
      <p:pic>
        <p:nvPicPr>
          <p:cNvPr id="180" name="Google Shape;180;p27"/>
          <p:cNvPicPr preferRelativeResize="0"/>
          <p:nvPr/>
        </p:nvPicPr>
        <p:blipFill>
          <a:blip r:embed="rId3">
            <a:alphaModFix/>
          </a:blip>
          <a:stretch>
            <a:fillRect/>
          </a:stretch>
        </p:blipFill>
        <p:spPr>
          <a:xfrm>
            <a:off x="426650" y="1654600"/>
            <a:ext cx="3810000" cy="2762250"/>
          </a:xfrm>
          <a:prstGeom prst="rect">
            <a:avLst/>
          </a:prstGeom>
          <a:noFill/>
          <a:ln>
            <a:noFill/>
          </a:ln>
        </p:spPr>
      </p:pic>
      <p:pic>
        <p:nvPicPr>
          <p:cNvPr id="181" name="Google Shape;181;p27"/>
          <p:cNvPicPr preferRelativeResize="0"/>
          <p:nvPr/>
        </p:nvPicPr>
        <p:blipFill>
          <a:blip r:embed="rId4">
            <a:alphaModFix/>
          </a:blip>
          <a:stretch>
            <a:fillRect/>
          </a:stretch>
        </p:blipFill>
        <p:spPr>
          <a:xfrm>
            <a:off x="4378250" y="1654600"/>
            <a:ext cx="4344500" cy="2762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Screening Procedures for Melanoma</a:t>
            </a:r>
            <a:endParaRPr/>
          </a:p>
        </p:txBody>
      </p:sp>
      <p:sp>
        <p:nvSpPr>
          <p:cNvPr id="187" name="Google Shape;187;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CT Scans</a:t>
            </a:r>
            <a:endParaRPr/>
          </a:p>
          <a:p>
            <a:pPr marL="457200" lvl="0" indent="-342900" algn="l" rtl="0">
              <a:lnSpc>
                <a:spcPct val="200000"/>
              </a:lnSpc>
              <a:spcBef>
                <a:spcPts val="0"/>
              </a:spcBef>
              <a:spcAft>
                <a:spcPts val="0"/>
              </a:spcAft>
              <a:buSzPts val="1800"/>
              <a:buChar char="●"/>
            </a:pPr>
            <a:r>
              <a:rPr lang="en"/>
              <a:t>Blood Tests</a:t>
            </a:r>
            <a:endParaRPr/>
          </a:p>
          <a:p>
            <a:pPr marL="457200" lvl="0" indent="-342900" algn="l" rtl="0">
              <a:lnSpc>
                <a:spcPct val="200000"/>
              </a:lnSpc>
              <a:spcBef>
                <a:spcPts val="0"/>
              </a:spcBef>
              <a:spcAft>
                <a:spcPts val="0"/>
              </a:spcAft>
              <a:buSzPts val="1800"/>
              <a:buChar char="●"/>
            </a:pPr>
            <a:r>
              <a:rPr lang="en"/>
              <a:t>Fine Needle Aspiration</a:t>
            </a:r>
            <a:endParaRPr/>
          </a:p>
          <a:p>
            <a:pPr marL="457200" lvl="0" indent="-342900" algn="l" rtl="0">
              <a:lnSpc>
                <a:spcPct val="200000"/>
              </a:lnSpc>
              <a:spcBef>
                <a:spcPts val="0"/>
              </a:spcBef>
              <a:spcAft>
                <a:spcPts val="0"/>
              </a:spcAft>
              <a:buSzPts val="1800"/>
              <a:buChar char="●"/>
            </a:pPr>
            <a:r>
              <a:rPr lang="en"/>
              <a:t>Punch Biopsy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Pathophysiology</a:t>
            </a:r>
            <a:endParaRPr/>
          </a:p>
        </p:txBody>
      </p:sp>
      <p:sp>
        <p:nvSpPr>
          <p:cNvPr id="193" name="Google Shape;193;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Genetic mutations alter cell proliferation and differentiation</a:t>
            </a:r>
            <a:endParaRPr/>
          </a:p>
          <a:p>
            <a:pPr marL="914400" lvl="1" indent="-317500" algn="l" rtl="0">
              <a:lnSpc>
                <a:spcPct val="200000"/>
              </a:lnSpc>
              <a:spcBef>
                <a:spcPts val="0"/>
              </a:spcBef>
              <a:spcAft>
                <a:spcPts val="0"/>
              </a:spcAft>
              <a:buSzPts val="1400"/>
              <a:buChar char="○"/>
            </a:pPr>
            <a:r>
              <a:rPr lang="en"/>
              <a:t>impacts apoptosis programming. </a:t>
            </a:r>
            <a:endParaRPr/>
          </a:p>
          <a:p>
            <a:pPr marL="914400" lvl="1" indent="-317500" algn="l" rtl="0">
              <a:lnSpc>
                <a:spcPct val="200000"/>
              </a:lnSpc>
              <a:spcBef>
                <a:spcPts val="0"/>
              </a:spcBef>
              <a:spcAft>
                <a:spcPts val="0"/>
              </a:spcAft>
              <a:buSzPts val="1400"/>
              <a:buChar char="○"/>
            </a:pPr>
            <a:r>
              <a:rPr lang="en"/>
              <a:t>impact susceptibility to carcinogenic effects of UV radiation.</a:t>
            </a:r>
            <a:endParaRPr/>
          </a:p>
          <a:p>
            <a:pPr marL="457200" lvl="0" indent="-342900" algn="l" rtl="0">
              <a:lnSpc>
                <a:spcPct val="200000"/>
              </a:lnSpc>
              <a:spcBef>
                <a:spcPts val="0"/>
              </a:spcBef>
              <a:spcAft>
                <a:spcPts val="0"/>
              </a:spcAft>
              <a:buSzPts val="1800"/>
              <a:buChar char="●"/>
            </a:pPr>
            <a:r>
              <a:rPr lang="en"/>
              <a:t>Higher nevus (body marks, like birthmarks, etc) counts tend to predispose individuals for disease (based on strong correlations)</a:t>
            </a:r>
            <a:endParaRPr/>
          </a:p>
          <a:p>
            <a:pPr marL="457200" marR="0" lvl="0" indent="0" algn="l" rtl="0">
              <a:lnSpc>
                <a:spcPct val="115000"/>
              </a:lnSpc>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Pathophysiology Continued...</a:t>
            </a:r>
            <a:endParaRPr/>
          </a:p>
        </p:txBody>
      </p:sp>
      <p:sp>
        <p:nvSpPr>
          <p:cNvPr id="199" name="Google Shape;199;p30"/>
          <p:cNvSpPr txBox="1">
            <a:spLocks noGrp="1"/>
          </p:cNvSpPr>
          <p:nvPr>
            <p:ph type="body" idx="1"/>
          </p:nvPr>
        </p:nvSpPr>
        <p:spPr>
          <a:xfrm>
            <a:off x="311700" y="1148650"/>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Specific mutations occurring in the BRAF, NRAS and KIT oncogenes have been linked to melanoma</a:t>
            </a:r>
            <a:endParaRPr/>
          </a:p>
          <a:p>
            <a:pPr marL="914400" lvl="1" indent="-317500" algn="l" rtl="0">
              <a:lnSpc>
                <a:spcPct val="150000"/>
              </a:lnSpc>
              <a:spcBef>
                <a:spcPts val="0"/>
              </a:spcBef>
              <a:spcAft>
                <a:spcPts val="0"/>
              </a:spcAft>
              <a:buSzPts val="1400"/>
              <a:buChar char="○"/>
            </a:pPr>
            <a:r>
              <a:rPr lang="en"/>
              <a:t>Intermittently sun exposed areas more likely to show mutations in BRAF area whereas frequently sun exposed areas more likely to display KIT mutations</a:t>
            </a:r>
            <a:endParaRPr/>
          </a:p>
          <a:p>
            <a:pPr marL="457200" lvl="0" indent="-342900" algn="l" rtl="0">
              <a:lnSpc>
                <a:spcPct val="150000"/>
              </a:lnSpc>
              <a:spcBef>
                <a:spcPts val="0"/>
              </a:spcBef>
              <a:spcAft>
                <a:spcPts val="0"/>
              </a:spcAft>
              <a:buSzPts val="1800"/>
              <a:buChar char="●"/>
            </a:pPr>
            <a:r>
              <a:rPr lang="en"/>
              <a:t>Other mutations including disruptions to p16/Rb pathway as well as cyclin D1 (CCND1) and cyclin dependent kinase 4 (CDK4) genes alter senescence and cell-cycle progression</a:t>
            </a:r>
            <a:endParaRPr/>
          </a:p>
          <a:p>
            <a:pPr marL="457200" lvl="0" indent="-342900" algn="l" rtl="0">
              <a:lnSpc>
                <a:spcPct val="150000"/>
              </a:lnSpc>
              <a:spcBef>
                <a:spcPts val="0"/>
              </a:spcBef>
              <a:spcAft>
                <a:spcPts val="0"/>
              </a:spcAft>
              <a:buSzPts val="1800"/>
              <a:buChar char="●"/>
            </a:pPr>
            <a:r>
              <a:rPr lang="en"/>
              <a:t>This combined with a gene for proliferation and activation of telomerase leads to melanoma</a:t>
            </a:r>
            <a:br>
              <a:rPr lang="en"/>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311700" y="2944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Stages of Melanoma</a:t>
            </a:r>
            <a:endParaRPr/>
          </a:p>
        </p:txBody>
      </p:sp>
      <p:sp>
        <p:nvSpPr>
          <p:cNvPr id="205" name="Google Shape;205;p31"/>
          <p:cNvSpPr txBox="1">
            <a:spLocks noGrp="1"/>
          </p:cNvSpPr>
          <p:nvPr>
            <p:ph type="body" idx="1"/>
          </p:nvPr>
        </p:nvSpPr>
        <p:spPr>
          <a:xfrm>
            <a:off x="311700" y="902250"/>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Stage 0 - Melanoma is in situ </a:t>
            </a:r>
            <a:endParaRPr/>
          </a:p>
          <a:p>
            <a:pPr marL="457200" lvl="0" indent="-342900" algn="l" rtl="0">
              <a:lnSpc>
                <a:spcPct val="150000"/>
              </a:lnSpc>
              <a:spcBef>
                <a:spcPts val="0"/>
              </a:spcBef>
              <a:spcAft>
                <a:spcPts val="0"/>
              </a:spcAft>
              <a:buSzPts val="1800"/>
              <a:buChar char="●"/>
            </a:pPr>
            <a:r>
              <a:rPr lang="en"/>
              <a:t> Stage I - Primary melanoma stage; cancer cells are only in the skin </a:t>
            </a:r>
            <a:endParaRPr/>
          </a:p>
          <a:p>
            <a:pPr marL="914400" lvl="1" indent="-317500" algn="l" rtl="0">
              <a:lnSpc>
                <a:spcPct val="115000"/>
              </a:lnSpc>
              <a:spcBef>
                <a:spcPts val="0"/>
              </a:spcBef>
              <a:spcAft>
                <a:spcPts val="0"/>
              </a:spcAft>
              <a:buSzPts val="1400"/>
              <a:buChar char="○"/>
            </a:pPr>
            <a:r>
              <a:rPr lang="en"/>
              <a:t>Stage IB: Depends on the thickness of melanoma and presence of ulceration</a:t>
            </a:r>
            <a:endParaRPr/>
          </a:p>
          <a:p>
            <a:pPr marL="457200" lvl="0" indent="-342900" algn="l" rtl="0">
              <a:lnSpc>
                <a:spcPct val="150000"/>
              </a:lnSpc>
              <a:spcBef>
                <a:spcPts val="0"/>
              </a:spcBef>
              <a:spcAft>
                <a:spcPts val="0"/>
              </a:spcAft>
              <a:buSzPts val="1800"/>
              <a:buChar char="●"/>
            </a:pPr>
            <a:r>
              <a:rPr lang="en"/>
              <a:t>Stage II - Melanoma thicker, extends  into dermis; higher chance of spreading </a:t>
            </a:r>
            <a:endParaRPr/>
          </a:p>
          <a:p>
            <a:pPr marL="914400" lvl="1" indent="-317500" algn="l" rtl="0">
              <a:lnSpc>
                <a:spcPct val="115000"/>
              </a:lnSpc>
              <a:spcBef>
                <a:spcPts val="0"/>
              </a:spcBef>
              <a:spcAft>
                <a:spcPts val="0"/>
              </a:spcAft>
              <a:buSzPts val="1400"/>
              <a:buChar char="○"/>
            </a:pPr>
            <a:r>
              <a:rPr lang="en"/>
              <a:t>3 subgroups - A, B or C</a:t>
            </a:r>
            <a:endParaRPr/>
          </a:p>
          <a:p>
            <a:pPr marL="457200" lvl="0" indent="-342900" algn="l" rtl="0">
              <a:lnSpc>
                <a:spcPct val="150000"/>
              </a:lnSpc>
              <a:spcBef>
                <a:spcPts val="0"/>
              </a:spcBef>
              <a:spcAft>
                <a:spcPts val="0"/>
              </a:spcAft>
              <a:buSzPts val="1800"/>
              <a:buChar char="●"/>
            </a:pPr>
            <a:r>
              <a:rPr lang="en"/>
              <a:t>Stage III - Spread of melanoma </a:t>
            </a:r>
            <a:endParaRPr/>
          </a:p>
          <a:p>
            <a:pPr marL="914400" lvl="1" indent="-317500" algn="l" rtl="0">
              <a:lnSpc>
                <a:spcPct val="115000"/>
              </a:lnSpc>
              <a:spcBef>
                <a:spcPts val="0"/>
              </a:spcBef>
              <a:spcAft>
                <a:spcPts val="0"/>
              </a:spcAft>
              <a:buSzPts val="1400"/>
              <a:buChar char="○"/>
            </a:pPr>
            <a:r>
              <a:rPr lang="en"/>
              <a:t>Also divided into sub groups - A B, C or D</a:t>
            </a:r>
            <a:endParaRPr/>
          </a:p>
          <a:p>
            <a:pPr marL="457200" lvl="0" indent="-342900" algn="l" rtl="0">
              <a:lnSpc>
                <a:spcPct val="150000"/>
              </a:lnSpc>
              <a:spcBef>
                <a:spcPts val="0"/>
              </a:spcBef>
              <a:spcAft>
                <a:spcPts val="0"/>
              </a:spcAft>
              <a:buSzPts val="1800"/>
              <a:buChar char="●"/>
            </a:pPr>
            <a:r>
              <a:rPr lang="en"/>
              <a:t>Stage IV - Melanoma has spread through the bloodstream </a:t>
            </a:r>
            <a:endParaRPr/>
          </a:p>
          <a:p>
            <a:pPr marL="914400" lvl="1" indent="-317500" algn="l" rtl="0">
              <a:lnSpc>
                <a:spcPct val="115000"/>
              </a:lnSpc>
              <a:spcBef>
                <a:spcPts val="0"/>
              </a:spcBef>
              <a:spcAft>
                <a:spcPts val="0"/>
              </a:spcAft>
              <a:buSzPts val="1400"/>
              <a:buChar char="○"/>
            </a:pPr>
            <a:r>
              <a:rPr lang="en"/>
              <a:t>M1a: distant skin</a:t>
            </a:r>
            <a:endParaRPr/>
          </a:p>
          <a:p>
            <a:pPr marL="914400" lvl="1" indent="-317500" algn="l" rtl="0">
              <a:lnSpc>
                <a:spcPct val="115000"/>
              </a:lnSpc>
              <a:spcBef>
                <a:spcPts val="0"/>
              </a:spcBef>
              <a:spcAft>
                <a:spcPts val="0"/>
              </a:spcAft>
              <a:buSzPts val="1400"/>
              <a:buChar char="○"/>
            </a:pPr>
            <a:r>
              <a:rPr lang="en"/>
              <a:t>M1b: lung</a:t>
            </a:r>
            <a:endParaRPr/>
          </a:p>
          <a:p>
            <a:pPr marL="914400" lvl="1" indent="-317500" algn="l" rtl="0">
              <a:lnSpc>
                <a:spcPct val="115000"/>
              </a:lnSpc>
              <a:spcBef>
                <a:spcPts val="0"/>
              </a:spcBef>
              <a:spcAft>
                <a:spcPts val="0"/>
              </a:spcAft>
              <a:buSzPts val="1400"/>
              <a:buChar char="○"/>
            </a:pPr>
            <a:r>
              <a:rPr lang="en"/>
              <a:t>M1c: other location that does not involve central nervous system</a:t>
            </a:r>
            <a:endParaRPr/>
          </a:p>
          <a:p>
            <a:pPr marL="914400" lvl="1" indent="-317500" algn="l" rtl="0">
              <a:lnSpc>
                <a:spcPct val="115000"/>
              </a:lnSpc>
              <a:spcBef>
                <a:spcPts val="0"/>
              </a:spcBef>
              <a:spcAft>
                <a:spcPts val="0"/>
              </a:spcAft>
              <a:buSzPts val="1400"/>
              <a:buChar char="○"/>
            </a:pPr>
            <a:r>
              <a:rPr lang="en"/>
              <a:t>M1d: central nervous system </a:t>
            </a:r>
            <a:endParaRPr/>
          </a:p>
          <a:p>
            <a:pPr marL="914400" marR="0" lvl="0" indent="0" algn="l" rtl="0">
              <a:lnSpc>
                <a:spcPct val="115000"/>
              </a:lnSpc>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92" name="Google Shape;92;p14"/>
          <p:cNvSpPr txBox="1">
            <a:spLocks noGrp="1"/>
          </p:cNvSpPr>
          <p:nvPr>
            <p:ph type="body" idx="1"/>
          </p:nvPr>
        </p:nvSpPr>
        <p:spPr>
          <a:xfrm>
            <a:off x="311700" y="1108075"/>
            <a:ext cx="8520600" cy="3339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Incidence &amp; Distribution</a:t>
            </a:r>
            <a:endParaRPr sz="2200"/>
          </a:p>
          <a:p>
            <a:pPr marL="457200" lvl="0" indent="-368300" algn="l" rtl="0">
              <a:lnSpc>
                <a:spcPct val="150000"/>
              </a:lnSpc>
              <a:spcBef>
                <a:spcPts val="0"/>
              </a:spcBef>
              <a:spcAft>
                <a:spcPts val="0"/>
              </a:spcAft>
              <a:buSzPts val="2200"/>
              <a:buChar char="●"/>
            </a:pPr>
            <a:r>
              <a:rPr lang="en" sz="2200"/>
              <a:t>Factors that Affect Incidence</a:t>
            </a:r>
            <a:endParaRPr sz="2200"/>
          </a:p>
          <a:p>
            <a:pPr marL="457200" lvl="0" indent="-368300" algn="l" rtl="0">
              <a:lnSpc>
                <a:spcPct val="150000"/>
              </a:lnSpc>
              <a:spcBef>
                <a:spcPts val="0"/>
              </a:spcBef>
              <a:spcAft>
                <a:spcPts val="0"/>
              </a:spcAft>
              <a:buSzPts val="2200"/>
              <a:buChar char="●"/>
            </a:pPr>
            <a:r>
              <a:rPr lang="en" sz="2200"/>
              <a:t>Pathophysiology</a:t>
            </a:r>
            <a:endParaRPr sz="2200"/>
          </a:p>
          <a:p>
            <a:pPr marL="457200" lvl="0" indent="-368300" algn="l" rtl="0">
              <a:lnSpc>
                <a:spcPct val="150000"/>
              </a:lnSpc>
              <a:spcBef>
                <a:spcPts val="0"/>
              </a:spcBef>
              <a:spcAft>
                <a:spcPts val="0"/>
              </a:spcAft>
              <a:buSzPts val="2200"/>
              <a:buChar char="●"/>
            </a:pPr>
            <a:r>
              <a:rPr lang="en" sz="2200"/>
              <a:t>Symptoms</a:t>
            </a:r>
            <a:endParaRPr sz="2200"/>
          </a:p>
          <a:p>
            <a:pPr marL="457200" lvl="0" indent="-368300" algn="l" rtl="0">
              <a:lnSpc>
                <a:spcPct val="150000"/>
              </a:lnSpc>
              <a:spcBef>
                <a:spcPts val="0"/>
              </a:spcBef>
              <a:spcAft>
                <a:spcPts val="0"/>
              </a:spcAft>
              <a:buSzPts val="2200"/>
              <a:buChar char="●"/>
            </a:pPr>
            <a:r>
              <a:rPr lang="en" sz="2200"/>
              <a:t>Stages</a:t>
            </a:r>
            <a:endParaRPr sz="2200"/>
          </a:p>
          <a:p>
            <a:pPr marL="457200" lvl="0" indent="-368300" algn="l" rtl="0">
              <a:lnSpc>
                <a:spcPct val="150000"/>
              </a:lnSpc>
              <a:spcBef>
                <a:spcPts val="0"/>
              </a:spcBef>
              <a:spcAft>
                <a:spcPts val="0"/>
              </a:spcAft>
              <a:buSzPts val="2200"/>
              <a:buChar char="●"/>
            </a:pPr>
            <a:r>
              <a:rPr lang="en" sz="2200"/>
              <a:t>Current &amp; Future Treatments</a:t>
            </a:r>
            <a:endParaRPr sz="2200"/>
          </a:p>
          <a:p>
            <a:pPr marL="457200" lvl="0" indent="-368300" algn="l" rtl="0">
              <a:lnSpc>
                <a:spcPct val="150000"/>
              </a:lnSpc>
              <a:spcBef>
                <a:spcPts val="0"/>
              </a:spcBef>
              <a:spcAft>
                <a:spcPts val="0"/>
              </a:spcAft>
              <a:buSzPts val="2200"/>
              <a:buChar char="●"/>
            </a:pPr>
            <a:r>
              <a:rPr lang="en" sz="2200"/>
              <a:t>Conclusions &amp; Implications</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Treatments</a:t>
            </a:r>
            <a:endParaRPr/>
          </a:p>
        </p:txBody>
      </p:sp>
      <p:sp>
        <p:nvSpPr>
          <p:cNvPr id="211" name="Google Shape;211;p32"/>
          <p:cNvSpPr txBox="1">
            <a:spLocks noGrp="1"/>
          </p:cNvSpPr>
          <p:nvPr>
            <p:ph type="body" idx="1"/>
          </p:nvPr>
        </p:nvSpPr>
        <p:spPr>
          <a:xfrm>
            <a:off x="311700" y="963075"/>
            <a:ext cx="8520600" cy="3339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Current treatment: </a:t>
            </a:r>
            <a:r>
              <a:rPr lang="en" b="1"/>
              <a:t>Chemotherapy</a:t>
            </a:r>
            <a:endParaRPr b="1"/>
          </a:p>
          <a:p>
            <a:pPr marL="457200" lvl="0" indent="-342900" algn="l" rtl="0">
              <a:lnSpc>
                <a:spcPct val="115000"/>
              </a:lnSpc>
              <a:spcBef>
                <a:spcPts val="1600"/>
              </a:spcBef>
              <a:spcAft>
                <a:spcPts val="0"/>
              </a:spcAft>
              <a:buSzPts val="1800"/>
              <a:buChar char="●"/>
            </a:pPr>
            <a:r>
              <a:rPr lang="en"/>
              <a:t>Vindesine - significant improvement in disease-free and overall survival in patients </a:t>
            </a:r>
            <a:endParaRPr/>
          </a:p>
          <a:p>
            <a:pPr marL="457200" lvl="0" indent="-342900" algn="l" rtl="0">
              <a:lnSpc>
                <a:spcPct val="115000"/>
              </a:lnSpc>
              <a:spcBef>
                <a:spcPts val="0"/>
              </a:spcBef>
              <a:spcAft>
                <a:spcPts val="0"/>
              </a:spcAft>
              <a:buSzPts val="1800"/>
              <a:buChar char="●"/>
            </a:pPr>
            <a:r>
              <a:rPr lang="en"/>
              <a:t>Levamisole - reductio of 29% in both the death rate, and the recurrence rate in patients who received adjuvant levamisole (National Cancer Institute of Canada) </a:t>
            </a:r>
            <a:endParaRPr/>
          </a:p>
        </p:txBody>
      </p:sp>
      <p:pic>
        <p:nvPicPr>
          <p:cNvPr id="212" name="Google Shape;212;p32"/>
          <p:cNvPicPr preferRelativeResize="0"/>
          <p:nvPr/>
        </p:nvPicPr>
        <p:blipFill>
          <a:blip r:embed="rId3">
            <a:alphaModFix/>
          </a:blip>
          <a:stretch>
            <a:fillRect/>
          </a:stretch>
        </p:blipFill>
        <p:spPr>
          <a:xfrm>
            <a:off x="1216325" y="3157250"/>
            <a:ext cx="2431449" cy="1766851"/>
          </a:xfrm>
          <a:prstGeom prst="rect">
            <a:avLst/>
          </a:prstGeom>
          <a:noFill/>
          <a:ln>
            <a:noFill/>
          </a:ln>
        </p:spPr>
      </p:pic>
      <p:pic>
        <p:nvPicPr>
          <p:cNvPr id="213" name="Google Shape;213;p32"/>
          <p:cNvPicPr preferRelativeResize="0"/>
          <p:nvPr/>
        </p:nvPicPr>
        <p:blipFill>
          <a:blip r:embed="rId4">
            <a:alphaModFix/>
          </a:blip>
          <a:stretch>
            <a:fillRect/>
          </a:stretch>
        </p:blipFill>
        <p:spPr>
          <a:xfrm>
            <a:off x="4848168" y="2945225"/>
            <a:ext cx="2431457" cy="1924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Google Shape;219;p33"/>
          <p:cNvPicPr preferRelativeResize="0"/>
          <p:nvPr/>
        </p:nvPicPr>
        <p:blipFill>
          <a:blip r:embed="rId3">
            <a:alphaModFix/>
          </a:blip>
          <a:stretch>
            <a:fillRect/>
          </a:stretch>
        </p:blipFill>
        <p:spPr>
          <a:xfrm>
            <a:off x="703550" y="410000"/>
            <a:ext cx="7406600" cy="3477975"/>
          </a:xfrm>
          <a:prstGeom prst="rect">
            <a:avLst/>
          </a:prstGeom>
          <a:noFill/>
          <a:ln>
            <a:noFill/>
          </a:ln>
        </p:spPr>
      </p:pic>
      <p:sp>
        <p:nvSpPr>
          <p:cNvPr id="220" name="Google Shape;220;p33"/>
          <p:cNvSpPr txBox="1">
            <a:spLocks noGrp="1"/>
          </p:cNvSpPr>
          <p:nvPr>
            <p:ph type="body" idx="1"/>
          </p:nvPr>
        </p:nvSpPr>
        <p:spPr>
          <a:xfrm>
            <a:off x="510700" y="1504750"/>
            <a:ext cx="6320100" cy="33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sz="1400"/>
          </a:p>
          <a:p>
            <a:pPr marL="0" lvl="0" indent="0" algn="l" rtl="0">
              <a:lnSpc>
                <a:spcPct val="100000"/>
              </a:lnSpc>
              <a:spcBef>
                <a:spcPts val="1600"/>
              </a:spcBef>
              <a:spcAft>
                <a:spcPts val="0"/>
              </a:spcAft>
              <a:buNone/>
            </a:pPr>
            <a:endParaRPr sz="1400"/>
          </a:p>
          <a:p>
            <a:pPr marL="0" lvl="0" indent="0" algn="l" rtl="0">
              <a:lnSpc>
                <a:spcPct val="100000"/>
              </a:lnSpc>
              <a:spcBef>
                <a:spcPts val="1600"/>
              </a:spcBef>
              <a:spcAft>
                <a:spcPts val="0"/>
              </a:spcAft>
              <a:buNone/>
            </a:pPr>
            <a:endParaRPr sz="1400"/>
          </a:p>
          <a:p>
            <a:pPr marL="0" lvl="0" indent="0" algn="l" rtl="0">
              <a:lnSpc>
                <a:spcPct val="100000"/>
              </a:lnSpc>
              <a:spcBef>
                <a:spcPts val="1600"/>
              </a:spcBef>
              <a:spcAft>
                <a:spcPts val="1600"/>
              </a:spcAft>
              <a:buNone/>
            </a:pPr>
            <a:r>
              <a:rPr lang="en" sz="1400"/>
              <a:t>Graph showing the overall survival of patients treated with different types of therapy for melanoma</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 Therapy </a:t>
            </a:r>
            <a:endParaRPr/>
          </a:p>
        </p:txBody>
      </p:sp>
      <p:sp>
        <p:nvSpPr>
          <p:cNvPr id="226" name="Google Shape;226;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STATs = Signal Transducer and Activator of Transcription </a:t>
            </a:r>
            <a:endParaRPr/>
          </a:p>
          <a:p>
            <a:pPr marL="914400" lvl="1" indent="-317500" algn="l" rtl="0">
              <a:lnSpc>
                <a:spcPct val="200000"/>
              </a:lnSpc>
              <a:spcBef>
                <a:spcPts val="0"/>
              </a:spcBef>
              <a:spcAft>
                <a:spcPts val="0"/>
              </a:spcAft>
              <a:buSzPts val="1400"/>
              <a:buChar char="○"/>
            </a:pPr>
            <a:r>
              <a:rPr lang="en"/>
              <a:t>Responsible for normal cell signaling, cell proliferation, differentiation and apoptosis</a:t>
            </a:r>
            <a:endParaRPr/>
          </a:p>
          <a:p>
            <a:pPr marL="457200" lvl="0" indent="-342900" algn="l" rtl="0">
              <a:lnSpc>
                <a:spcPct val="200000"/>
              </a:lnSpc>
              <a:spcBef>
                <a:spcPts val="0"/>
              </a:spcBef>
              <a:spcAft>
                <a:spcPts val="0"/>
              </a:spcAft>
              <a:buSzPts val="1800"/>
              <a:buChar char="●"/>
            </a:pPr>
            <a:r>
              <a:rPr lang="en"/>
              <a:t>Increasing number of human cancer related to the activation of </a:t>
            </a:r>
            <a:r>
              <a:rPr lang="en" b="1"/>
              <a:t>Stat3 </a:t>
            </a:r>
            <a:endParaRPr b="1"/>
          </a:p>
          <a:p>
            <a:pPr marL="457200" lvl="0" indent="-342900" algn="l" rtl="0">
              <a:lnSpc>
                <a:spcPct val="200000"/>
              </a:lnSpc>
              <a:spcBef>
                <a:spcPts val="0"/>
              </a:spcBef>
              <a:spcAft>
                <a:spcPts val="0"/>
              </a:spcAft>
              <a:buSzPts val="1800"/>
              <a:buChar char="●"/>
            </a:pPr>
            <a:r>
              <a:rPr lang="en"/>
              <a:t>Levels of activated Stat3 in N16 tumor cell line are low </a:t>
            </a:r>
            <a:endParaRPr/>
          </a:p>
          <a:p>
            <a:pPr marL="457200" lvl="0" indent="-342900" algn="l" rtl="0">
              <a:lnSpc>
                <a:spcPct val="200000"/>
              </a:lnSpc>
              <a:spcBef>
                <a:spcPts val="0"/>
              </a:spcBef>
              <a:spcAft>
                <a:spcPts val="0"/>
              </a:spcAft>
              <a:buSzPts val="1800"/>
              <a:buChar char="●"/>
            </a:pPr>
            <a:r>
              <a:rPr lang="en"/>
              <a:t>Overexpression of Stat3 Induces cell death</a:t>
            </a:r>
            <a:endParaRPr/>
          </a:p>
          <a:p>
            <a:pPr marL="914400" lvl="1" indent="-317500" algn="l" rtl="0">
              <a:lnSpc>
                <a:spcPct val="200000"/>
              </a:lnSpc>
              <a:spcBef>
                <a:spcPts val="0"/>
              </a:spcBef>
              <a:spcAft>
                <a:spcPts val="0"/>
              </a:spcAft>
              <a:buSzPts val="1400"/>
              <a:buChar char="○"/>
            </a:pPr>
            <a:r>
              <a:rPr lang="en"/>
              <a:t>Stat3 gene therapy via electroinjection </a:t>
            </a:r>
            <a:endParaRPr/>
          </a:p>
          <a:p>
            <a:pPr marL="0" lvl="0" indent="0" algn="l" rtl="0">
              <a:spcBef>
                <a:spcPts val="1600"/>
              </a:spcBef>
              <a:spcAft>
                <a:spcPts val="1600"/>
              </a:spcAft>
              <a:buNone/>
            </a:pP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311700" y="1713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32" name="Google Shape;232;p35"/>
          <p:cNvSpPr txBox="1">
            <a:spLocks noGrp="1"/>
          </p:cNvSpPr>
          <p:nvPr>
            <p:ph type="body" idx="1"/>
          </p:nvPr>
        </p:nvSpPr>
        <p:spPr>
          <a:xfrm>
            <a:off x="106050" y="779175"/>
            <a:ext cx="8948100" cy="40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a:solidFill>
                  <a:srgbClr val="333333"/>
                </a:solidFill>
                <a:latin typeface="Times New Roman"/>
                <a:ea typeface="Times New Roman"/>
                <a:cs typeface="Times New Roman"/>
                <a:sym typeface="Times New Roman"/>
              </a:rPr>
              <a:t>British Association of Plastic Reconstructive and Aesthetic Surgeons. (2015). Malignant Melanoma. Retrieved November 27, 2018, from </a:t>
            </a:r>
            <a:endParaRPr sz="1000">
              <a:solidFill>
                <a:srgbClr val="333333"/>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r>
              <a:rPr lang="en" sz="1000">
                <a:solidFill>
                  <a:srgbClr val="333333"/>
                </a:solidFill>
                <a:latin typeface="Times New Roman"/>
                <a:ea typeface="Times New Roman"/>
                <a:cs typeface="Times New Roman"/>
                <a:sym typeface="Times New Roman"/>
              </a:rPr>
              <a:t>http://www.bapras.org.uk/public/patient-information/surgery-guides/skin-cancer/malignant-melanoma</a:t>
            </a:r>
            <a:endParaRPr sz="1000">
              <a:solidFill>
                <a:srgbClr val="333333"/>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333333"/>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000">
                <a:solidFill>
                  <a:srgbClr val="333333"/>
                </a:solidFill>
                <a:latin typeface="Times New Roman"/>
                <a:ea typeface="Times New Roman"/>
                <a:cs typeface="Times New Roman"/>
                <a:sym typeface="Times New Roman"/>
              </a:rPr>
              <a:t>Cutaneous Melanoma. (2018, October 31). Retrieved from https://emedicine.medscape.com/article/1100753-overview</a:t>
            </a:r>
            <a:endParaRPr sz="1000">
              <a:solidFill>
                <a:srgbClr val="333333"/>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333333"/>
              </a:solidFill>
              <a:highlight>
                <a:srgbClr val="FEF1D2"/>
              </a:highlight>
              <a:latin typeface="Times New Roman"/>
              <a:ea typeface="Times New Roman"/>
              <a:cs typeface="Times New Roman"/>
              <a:sym typeface="Times New Roman"/>
            </a:endParaRPr>
          </a:p>
          <a:p>
            <a:pPr marL="0" lvl="0" indent="0" algn="l" rtl="0">
              <a:spcBef>
                <a:spcPts val="0"/>
              </a:spcBef>
              <a:spcAft>
                <a:spcPts val="0"/>
              </a:spcAft>
              <a:buNone/>
            </a:pPr>
            <a:r>
              <a:rPr lang="en" sz="1000">
                <a:solidFill>
                  <a:srgbClr val="000000"/>
                </a:solidFill>
                <a:latin typeface="Times New Roman"/>
                <a:ea typeface="Times New Roman"/>
                <a:cs typeface="Times New Roman"/>
                <a:sym typeface="Times New Roman"/>
              </a:rPr>
              <a:t>Karimkhani, C. Green, A.C. Nijsten, T. Weinstock, M.A. Dellavalle, R.P. Naghavi. Fitzmaurice, C. (2015). The global burden of melanoma: results from the Global Burden </a:t>
            </a:r>
            <a:endParaRPr sz="1000">
              <a:solidFill>
                <a:srgbClr val="000000"/>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of Disease Study 2015. </a:t>
            </a:r>
            <a:r>
              <a:rPr lang="en" sz="1000" i="1">
                <a:solidFill>
                  <a:srgbClr val="000000"/>
                </a:solidFill>
                <a:latin typeface="Times New Roman"/>
                <a:ea typeface="Times New Roman"/>
                <a:cs typeface="Times New Roman"/>
                <a:sym typeface="Times New Roman"/>
              </a:rPr>
              <a:t>Br J Dermatol</a:t>
            </a:r>
            <a:r>
              <a:rPr lang="en" sz="1000">
                <a:solidFill>
                  <a:srgbClr val="000000"/>
                </a:solidFill>
                <a:latin typeface="Times New Roman"/>
                <a:ea typeface="Times New Roman"/>
                <a:cs typeface="Times New Roman"/>
                <a:sym typeface="Times New Roman"/>
              </a:rPr>
              <a:t>. Retrieved from https://www.ncbi.nlm.nih.gov/pmc/articles/PMC5575560/pdf/BJD-177-134.pdf</a:t>
            </a:r>
            <a:r>
              <a:rPr lang="en" sz="1000" u="sng">
                <a:solidFill>
                  <a:srgbClr val="000000"/>
                </a:solidFill>
                <a:latin typeface="Arial"/>
                <a:ea typeface="Arial"/>
                <a:cs typeface="Arial"/>
                <a:sym typeface="Arial"/>
              </a:rPr>
              <a:t>	</a:t>
            </a:r>
            <a:endParaRPr sz="1000" u="sng">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000" u="sng">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Koh, H. K., Sinks, T. H., Geller, A. C., Miller, D. R., &amp; Lew, R. A. (1993). Etiology of melanoma. In L. Nathanson (Ed.), </a:t>
            </a:r>
            <a:r>
              <a:rPr lang="en" sz="1000" i="1">
                <a:solidFill>
                  <a:srgbClr val="000000"/>
                </a:solidFill>
                <a:latin typeface="Times New Roman"/>
                <a:ea typeface="Times New Roman"/>
                <a:cs typeface="Times New Roman"/>
                <a:sym typeface="Times New Roman"/>
              </a:rPr>
              <a:t>Current Research and Clinical Management of Melanoma</a:t>
            </a:r>
            <a:r>
              <a:rPr lang="en" sz="1000">
                <a:solidFill>
                  <a:srgbClr val="000000"/>
                </a:solidFill>
                <a:latin typeface="Times New Roman"/>
                <a:ea typeface="Times New Roman"/>
                <a:cs typeface="Times New Roman"/>
                <a:sym typeface="Times New Roman"/>
              </a:rPr>
              <a:t> (pp. 1–28). Boston, MA: Springer US. https://doi.org/10.1007/978-1-4615-3080-0_1</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u="sng">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Clr>
                <a:srgbClr val="000000"/>
              </a:buClr>
              <a:buSzPts val="1100"/>
              <a:buFont typeface="Arial"/>
              <a:buNone/>
            </a:pPr>
            <a:r>
              <a:rPr lang="en" sz="1000">
                <a:solidFill>
                  <a:srgbClr val="222222"/>
                </a:solidFill>
                <a:highlight>
                  <a:srgbClr val="FFFFFF"/>
                </a:highlight>
                <a:latin typeface="Times New Roman"/>
                <a:ea typeface="Times New Roman"/>
                <a:cs typeface="Times New Roman"/>
                <a:sym typeface="Times New Roman"/>
              </a:rPr>
              <a:t>Levit, E. K., Kagen, M. H., Scher, R. K., Grossman, M., &amp; Altman, E. (2000). The ABC rule for clinical detection of subungual melanoma. </a:t>
            </a:r>
            <a:r>
              <a:rPr lang="en" sz="1000" i="1">
                <a:solidFill>
                  <a:srgbClr val="222222"/>
                </a:solidFill>
                <a:highlight>
                  <a:srgbClr val="FFFFFF"/>
                </a:highlight>
                <a:latin typeface="Times New Roman"/>
                <a:ea typeface="Times New Roman"/>
                <a:cs typeface="Times New Roman"/>
                <a:sym typeface="Times New Roman"/>
              </a:rPr>
              <a:t>Journal of the American Academy of Dermatology</a:t>
            </a:r>
            <a:r>
              <a:rPr lang="en" sz="1000">
                <a:solidFill>
                  <a:srgbClr val="222222"/>
                </a:solidFill>
                <a:highlight>
                  <a:srgbClr val="FFFFFF"/>
                </a:highlight>
                <a:latin typeface="Times New Roman"/>
                <a:ea typeface="Times New Roman"/>
                <a:cs typeface="Times New Roman"/>
                <a:sym typeface="Times New Roman"/>
              </a:rPr>
              <a:t>, </a:t>
            </a:r>
            <a:r>
              <a:rPr lang="en" sz="1000" i="1">
                <a:solidFill>
                  <a:srgbClr val="222222"/>
                </a:solidFill>
                <a:highlight>
                  <a:srgbClr val="FFFFFF"/>
                </a:highlight>
                <a:latin typeface="Times New Roman"/>
                <a:ea typeface="Times New Roman"/>
                <a:cs typeface="Times New Roman"/>
                <a:sym typeface="Times New Roman"/>
              </a:rPr>
              <a:t>42</a:t>
            </a:r>
            <a:r>
              <a:rPr lang="en" sz="1000">
                <a:solidFill>
                  <a:srgbClr val="222222"/>
                </a:solidFill>
                <a:highlight>
                  <a:srgbClr val="FFFFFF"/>
                </a:highlight>
                <a:latin typeface="Times New Roman"/>
                <a:ea typeface="Times New Roman"/>
                <a:cs typeface="Times New Roman"/>
                <a:sym typeface="Times New Roman"/>
              </a:rPr>
              <a:t>(2), 269-274.</a:t>
            </a:r>
            <a:endParaRPr sz="1000">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457200" lvl="0" indent="-45720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Long, G. V., Menzies, A. M., Nagrial, A. M., Haydu, L. E., Hamilton, A. L., Mann, G. J., … Kefford, R. F. (2011). Prognostic and Clinicopathologic Associations of Oncogenic  in Metastatic Melanoma. </a:t>
            </a:r>
            <a:r>
              <a:rPr lang="en" sz="1000" i="1">
                <a:solidFill>
                  <a:srgbClr val="000000"/>
                </a:solidFill>
                <a:latin typeface="Times New Roman"/>
                <a:ea typeface="Times New Roman"/>
                <a:cs typeface="Times New Roman"/>
                <a:sym typeface="Times New Roman"/>
              </a:rPr>
              <a:t>Journal of Clinical Oncology</a:t>
            </a:r>
            <a:r>
              <a:rPr lang="en" sz="1000">
                <a:solidFill>
                  <a:srgbClr val="000000"/>
                </a:solidFill>
                <a:latin typeface="Times New Roman"/>
                <a:ea typeface="Times New Roman"/>
                <a:cs typeface="Times New Roman"/>
                <a:sym typeface="Times New Roman"/>
              </a:rPr>
              <a:t>, </a:t>
            </a:r>
            <a:r>
              <a:rPr lang="en" sz="1000" i="1">
                <a:solidFill>
                  <a:srgbClr val="000000"/>
                </a:solidFill>
                <a:latin typeface="Times New Roman"/>
                <a:ea typeface="Times New Roman"/>
                <a:cs typeface="Times New Roman"/>
                <a:sym typeface="Times New Roman"/>
              </a:rPr>
              <a:t>29</a:t>
            </a:r>
            <a:r>
              <a:rPr lang="en" sz="1000">
                <a:solidFill>
                  <a:srgbClr val="000000"/>
                </a:solidFill>
                <a:latin typeface="Times New Roman"/>
                <a:ea typeface="Times New Roman"/>
                <a:cs typeface="Times New Roman"/>
                <a:sym typeface="Times New Roman"/>
              </a:rPr>
              <a:t>, 1239–1246. https://doi.org/10.1200/jco.2010.32.4327</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u="sng">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Melanoma. (n.d.). </a:t>
            </a:r>
            <a:r>
              <a:rPr lang="en" sz="1000" i="1">
                <a:solidFill>
                  <a:srgbClr val="000000"/>
                </a:solidFill>
                <a:latin typeface="Times New Roman"/>
                <a:ea typeface="Times New Roman"/>
                <a:cs typeface="Times New Roman"/>
                <a:sym typeface="Times New Roman"/>
              </a:rPr>
              <a:t>Canadian Dermatology Association</a:t>
            </a:r>
            <a:r>
              <a:rPr lang="en" sz="1000">
                <a:solidFill>
                  <a:srgbClr val="000000"/>
                </a:solidFill>
                <a:latin typeface="Times New Roman"/>
                <a:ea typeface="Times New Roman"/>
                <a:cs typeface="Times New Roman"/>
                <a:sym typeface="Times New Roman"/>
              </a:rPr>
              <a:t>. Retrieved from https://dermatology.ca/public-patients/skin/melanoma/</a:t>
            </a:r>
            <a:endParaRPr sz="1000">
              <a:solidFill>
                <a:srgbClr val="333333"/>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333333"/>
              </a:solidFill>
              <a:latin typeface="Times New Roman"/>
              <a:ea typeface="Times New Roman"/>
              <a:cs typeface="Times New Roman"/>
              <a:sym typeface="Times New Roman"/>
            </a:endParaRPr>
          </a:p>
          <a:p>
            <a:pPr marL="0" lvl="0" indent="0" algn="l" rtl="0">
              <a:spcBef>
                <a:spcPts val="0"/>
              </a:spcBef>
              <a:spcAft>
                <a:spcPts val="0"/>
              </a:spcAft>
              <a:buNone/>
            </a:pPr>
            <a:r>
              <a:rPr lang="en" sz="1000">
                <a:solidFill>
                  <a:srgbClr val="333333"/>
                </a:solidFill>
                <a:latin typeface="Times New Roman"/>
                <a:ea typeface="Times New Roman"/>
                <a:cs typeface="Times New Roman"/>
                <a:sym typeface="Times New Roman"/>
              </a:rPr>
              <a:t>Melanoma Research Foundation. (2017, June 26). Diagnosing Melanoma. Retrieved November 27, 2018, from </a:t>
            </a:r>
            <a:endParaRPr sz="1000">
              <a:solidFill>
                <a:srgbClr val="333333"/>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r>
              <a:rPr lang="en" sz="1000">
                <a:solidFill>
                  <a:srgbClr val="333333"/>
                </a:solidFill>
                <a:latin typeface="Times New Roman"/>
                <a:ea typeface="Times New Roman"/>
                <a:cs typeface="Times New Roman"/>
                <a:sym typeface="Times New Roman"/>
              </a:rPr>
              <a:t>https://www.melanoma.org/understand-melanoma/diagnosing-melanoma</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br>
              <a:rPr lang="en" sz="1000" u="sng">
                <a:solidFill>
                  <a:srgbClr val="000000"/>
                </a:solidFill>
                <a:latin typeface="Times New Roman"/>
                <a:ea typeface="Times New Roman"/>
                <a:cs typeface="Times New Roman"/>
                <a:sym typeface="Times New Roman"/>
              </a:rPr>
            </a:br>
            <a:r>
              <a:rPr lang="en" sz="1000">
                <a:solidFill>
                  <a:srgbClr val="000000"/>
                </a:solidFill>
                <a:latin typeface="Times New Roman"/>
                <a:ea typeface="Times New Roman"/>
                <a:cs typeface="Times New Roman"/>
                <a:sym typeface="Times New Roman"/>
              </a:rPr>
              <a:t>Metastatic Melanoma. (2018). </a:t>
            </a:r>
            <a:r>
              <a:rPr lang="en" sz="1000" i="1">
                <a:solidFill>
                  <a:srgbClr val="000000"/>
                </a:solidFill>
                <a:latin typeface="Times New Roman"/>
                <a:ea typeface="Times New Roman"/>
                <a:cs typeface="Times New Roman"/>
                <a:sym typeface="Times New Roman"/>
              </a:rPr>
              <a:t>Melanoma Research Foundation</a:t>
            </a:r>
            <a:r>
              <a:rPr lang="en" sz="1000">
                <a:solidFill>
                  <a:srgbClr val="000000"/>
                </a:solidFill>
                <a:latin typeface="Times New Roman"/>
                <a:ea typeface="Times New Roman"/>
                <a:cs typeface="Times New Roman"/>
                <a:sym typeface="Times New Roman"/>
              </a:rPr>
              <a:t>. Retrieved from https://www.melanoma.org/understand-melanoma/what-is-melanoma/metastatic-melanoma</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11700" y="1448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Continued</a:t>
            </a:r>
            <a:endParaRPr/>
          </a:p>
        </p:txBody>
      </p:sp>
      <p:sp>
        <p:nvSpPr>
          <p:cNvPr id="238" name="Google Shape;238;p36"/>
          <p:cNvSpPr txBox="1">
            <a:spLocks noGrp="1"/>
          </p:cNvSpPr>
          <p:nvPr>
            <p:ph type="body" idx="1"/>
          </p:nvPr>
        </p:nvSpPr>
        <p:spPr>
          <a:xfrm>
            <a:off x="92800" y="752675"/>
            <a:ext cx="8988000" cy="407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Skin Cancer, Melanoma. (n.d.). </a:t>
            </a:r>
            <a:r>
              <a:rPr lang="en" sz="1000" i="1">
                <a:solidFill>
                  <a:srgbClr val="000000"/>
                </a:solidFill>
                <a:latin typeface="Times New Roman"/>
                <a:ea typeface="Times New Roman"/>
                <a:cs typeface="Times New Roman"/>
                <a:sym typeface="Times New Roman"/>
              </a:rPr>
              <a:t>Health Link BC</a:t>
            </a:r>
            <a:r>
              <a:rPr lang="en" sz="1000">
                <a:solidFill>
                  <a:srgbClr val="000000"/>
                </a:solidFill>
                <a:latin typeface="Times New Roman"/>
                <a:ea typeface="Times New Roman"/>
                <a:cs typeface="Times New Roman"/>
                <a:sym typeface="Times New Roman"/>
              </a:rPr>
              <a:t>. Retrieved from </a:t>
            </a:r>
            <a:r>
              <a:rPr lang="en" sz="1000" u="sng">
                <a:solidFill>
                  <a:schemeClr val="hlink"/>
                </a:solidFill>
                <a:latin typeface="Times New Roman"/>
                <a:ea typeface="Times New Roman"/>
                <a:cs typeface="Times New Roman"/>
                <a:sym typeface="Times New Roman"/>
                <a:hlinkClick r:id="rId3"/>
              </a:rPr>
              <a:t>https://www.healthlinkbc.ca/health-topics/hw206547</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lnSpc>
                <a:spcPct val="140000"/>
              </a:lnSpc>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Skin Cancer Statistics. (2017). </a:t>
            </a:r>
            <a:r>
              <a:rPr lang="en" sz="1000" i="1">
                <a:solidFill>
                  <a:srgbClr val="000000"/>
                </a:solidFill>
                <a:latin typeface="Times New Roman"/>
                <a:ea typeface="Times New Roman"/>
                <a:cs typeface="Times New Roman"/>
                <a:sym typeface="Times New Roman"/>
              </a:rPr>
              <a:t>Canadian Cancer Society's Advisory Committee on Cancer Statistics</a:t>
            </a:r>
            <a:r>
              <a:rPr lang="en" sz="1000">
                <a:solidFill>
                  <a:srgbClr val="000000"/>
                </a:solidFill>
                <a:latin typeface="Times New Roman"/>
                <a:ea typeface="Times New Roman"/>
                <a:cs typeface="Times New Roman"/>
                <a:sym typeface="Times New Roman"/>
              </a:rPr>
              <a:t>. Retrieved from </a:t>
            </a:r>
            <a:endParaRPr sz="1000">
              <a:solidFill>
                <a:srgbClr val="000000"/>
              </a:solidFill>
              <a:latin typeface="Times New Roman"/>
              <a:ea typeface="Times New Roman"/>
              <a:cs typeface="Times New Roman"/>
              <a:sym typeface="Times New Roman"/>
            </a:endParaRPr>
          </a:p>
          <a:p>
            <a:pPr marL="0" lvl="0" indent="457200" algn="l" rtl="0">
              <a:lnSpc>
                <a:spcPct val="140000"/>
              </a:lnSpc>
              <a:spcBef>
                <a:spcPts val="0"/>
              </a:spcBef>
              <a:spcAft>
                <a:spcPts val="0"/>
              </a:spcAft>
              <a:buClr>
                <a:srgbClr val="000000"/>
              </a:buClr>
              <a:buSzPts val="1100"/>
              <a:buFont typeface="Arial"/>
              <a:buNone/>
            </a:pPr>
            <a:r>
              <a:rPr lang="en" sz="1000" u="sng">
                <a:solidFill>
                  <a:schemeClr val="hlink"/>
                </a:solidFill>
                <a:latin typeface="Times New Roman"/>
                <a:ea typeface="Times New Roman"/>
                <a:cs typeface="Times New Roman"/>
                <a:sym typeface="Times New Roman"/>
                <a:hlinkClick r:id="rId4"/>
              </a:rPr>
              <a:t>http://www.cancer.ca/en/cancer-information/cancer-type/skin-melanoma/statistics/?region=on</a:t>
            </a:r>
            <a:endParaRPr sz="1000">
              <a:solidFill>
                <a:srgbClr val="000000"/>
              </a:solidFill>
              <a:latin typeface="Times New Roman"/>
              <a:ea typeface="Times New Roman"/>
              <a:cs typeface="Times New Roman"/>
              <a:sym typeface="Times New Roman"/>
            </a:endParaRPr>
          </a:p>
          <a:p>
            <a:pPr marL="0" lvl="0" indent="457200" algn="l" rtl="0">
              <a:lnSpc>
                <a:spcPct val="140000"/>
              </a:lnSpc>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lnSpc>
                <a:spcPct val="140000"/>
              </a:lnSpc>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Survival Rates for Melanoma Skin Cancer. (2018). </a:t>
            </a:r>
            <a:r>
              <a:rPr lang="en" sz="1000" i="1">
                <a:solidFill>
                  <a:srgbClr val="000000"/>
                </a:solidFill>
                <a:latin typeface="Times New Roman"/>
                <a:ea typeface="Times New Roman"/>
                <a:cs typeface="Times New Roman"/>
                <a:sym typeface="Times New Roman"/>
              </a:rPr>
              <a:t>American Cancer Society</a:t>
            </a:r>
            <a:r>
              <a:rPr lang="en" sz="1000">
                <a:solidFill>
                  <a:srgbClr val="000000"/>
                </a:solidFill>
                <a:latin typeface="Times New Roman"/>
                <a:ea typeface="Times New Roman"/>
                <a:cs typeface="Times New Roman"/>
                <a:sym typeface="Times New Roman"/>
              </a:rPr>
              <a:t>. Retrieved from </a:t>
            </a:r>
            <a:endParaRPr sz="1000">
              <a:solidFill>
                <a:srgbClr val="000000"/>
              </a:solidFill>
              <a:latin typeface="Times New Roman"/>
              <a:ea typeface="Times New Roman"/>
              <a:cs typeface="Times New Roman"/>
              <a:sym typeface="Times New Roman"/>
            </a:endParaRPr>
          </a:p>
          <a:p>
            <a:pPr marL="0" lvl="0" indent="457200" algn="l" rtl="0">
              <a:lnSpc>
                <a:spcPct val="140000"/>
              </a:lnSpc>
              <a:spcBef>
                <a:spcPts val="0"/>
              </a:spcBef>
              <a:spcAft>
                <a:spcPts val="0"/>
              </a:spcAft>
              <a:buClr>
                <a:srgbClr val="000000"/>
              </a:buClr>
              <a:buSzPts val="1100"/>
              <a:buFont typeface="Arial"/>
              <a:buNone/>
            </a:pPr>
            <a:r>
              <a:rPr lang="en" sz="1000" u="sng">
                <a:solidFill>
                  <a:schemeClr val="hlink"/>
                </a:solidFill>
                <a:latin typeface="Times New Roman"/>
                <a:ea typeface="Times New Roman"/>
                <a:cs typeface="Times New Roman"/>
                <a:sym typeface="Times New Roman"/>
                <a:hlinkClick r:id="rId5"/>
              </a:rPr>
              <a:t>https://www.cancer.org/cancer/melanoma-skin-cancer/detection-diagnosis-staging/survival-rates-for-melanoma-skin-cancer-by-stage.html</a:t>
            </a:r>
            <a:endParaRPr sz="1000">
              <a:solidFill>
                <a:srgbClr val="000000"/>
              </a:solidFill>
              <a:latin typeface="Times New Roman"/>
              <a:ea typeface="Times New Roman"/>
              <a:cs typeface="Times New Roman"/>
              <a:sym typeface="Times New Roman"/>
            </a:endParaRPr>
          </a:p>
          <a:p>
            <a:pPr marL="0" lvl="0" indent="457200" algn="l" rtl="0">
              <a:lnSpc>
                <a:spcPct val="140000"/>
              </a:lnSpc>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Takata, M., Murata, H., &amp; Saida, T. (2010). Molecular pathogenesis of malignant melanoma: a different perspective from the studies of melanocytic nevus and acral </a:t>
            </a:r>
            <a:endParaRPr sz="1000">
              <a:solidFill>
                <a:srgbClr val="000000"/>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melanoma. Pigment cell &amp; melanoma research, 23(1), 64-71.</a:t>
            </a:r>
            <a:endParaRPr sz="1000">
              <a:solidFill>
                <a:srgbClr val="000000"/>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lnSpc>
                <a:spcPct val="140000"/>
              </a:lnSpc>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What Causes Melanoma Skin Cancer? (n.d.). Retrieved November 21, 2018, from </a:t>
            </a:r>
            <a:endParaRPr sz="1000">
              <a:solidFill>
                <a:srgbClr val="000000"/>
              </a:solidFill>
              <a:latin typeface="Times New Roman"/>
              <a:ea typeface="Times New Roman"/>
              <a:cs typeface="Times New Roman"/>
              <a:sym typeface="Times New Roman"/>
            </a:endParaRPr>
          </a:p>
          <a:p>
            <a:pPr marL="0" lvl="0" indent="457200" algn="l" rtl="0">
              <a:lnSpc>
                <a:spcPct val="140000"/>
              </a:lnSpc>
              <a:spcBef>
                <a:spcPts val="0"/>
              </a:spcBef>
              <a:spcAft>
                <a:spcPts val="0"/>
              </a:spcAft>
              <a:buClr>
                <a:srgbClr val="000000"/>
              </a:buClr>
              <a:buSzPts val="1100"/>
              <a:buFont typeface="Arial"/>
              <a:buNone/>
            </a:pPr>
            <a:r>
              <a:rPr lang="en" sz="1000" u="sng">
                <a:solidFill>
                  <a:schemeClr val="hlink"/>
                </a:solidFill>
                <a:latin typeface="Times New Roman"/>
                <a:ea typeface="Times New Roman"/>
                <a:cs typeface="Times New Roman"/>
                <a:sym typeface="Times New Roman"/>
                <a:hlinkClick r:id="rId6"/>
              </a:rPr>
              <a:t>https://www.cancer.org/cancer/melanoma-skin-cancer/causes-risks-prevention/what-causes.html</a:t>
            </a:r>
            <a:endParaRPr sz="1000">
              <a:solidFill>
                <a:srgbClr val="000000"/>
              </a:solidFill>
              <a:latin typeface="Times New Roman"/>
              <a:ea typeface="Times New Roman"/>
              <a:cs typeface="Times New Roman"/>
              <a:sym typeface="Times New Roman"/>
            </a:endParaRPr>
          </a:p>
          <a:p>
            <a:pPr marL="0" lvl="0" indent="457200" algn="l" rtl="0">
              <a:lnSpc>
                <a:spcPct val="140000"/>
              </a:lnSpc>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000">
                <a:solidFill>
                  <a:srgbClr val="000000"/>
                </a:solidFill>
                <a:latin typeface="Times New Roman"/>
                <a:ea typeface="Times New Roman"/>
                <a:cs typeface="Times New Roman"/>
                <a:sym typeface="Times New Roman"/>
              </a:rPr>
              <a:t>What is melanoma skin cancer? (2018). </a:t>
            </a:r>
            <a:r>
              <a:rPr lang="en" sz="1000" i="1">
                <a:solidFill>
                  <a:srgbClr val="000000"/>
                </a:solidFill>
                <a:latin typeface="Times New Roman"/>
                <a:ea typeface="Times New Roman"/>
                <a:cs typeface="Times New Roman"/>
                <a:sym typeface="Times New Roman"/>
              </a:rPr>
              <a:t>Canadian Cancer Society</a:t>
            </a:r>
            <a:r>
              <a:rPr lang="en" sz="1000">
                <a:solidFill>
                  <a:srgbClr val="000000"/>
                </a:solidFill>
                <a:latin typeface="Times New Roman"/>
                <a:ea typeface="Times New Roman"/>
                <a:cs typeface="Times New Roman"/>
                <a:sym typeface="Times New Roman"/>
              </a:rPr>
              <a:t>. Retrieved from </a:t>
            </a:r>
            <a:endParaRPr sz="1000">
              <a:solidFill>
                <a:srgbClr val="000000"/>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r>
              <a:rPr lang="en" sz="1000" u="sng">
                <a:solidFill>
                  <a:schemeClr val="hlink"/>
                </a:solidFill>
                <a:latin typeface="Times New Roman"/>
                <a:ea typeface="Times New Roman"/>
                <a:cs typeface="Times New Roman"/>
                <a:sym typeface="Times New Roman"/>
                <a:hlinkClick r:id="rId7"/>
              </a:rPr>
              <a:t>http://www.cancer.ca/en/cancer-information/cancer-type/skin-melanoma/melanoma/?region=on</a:t>
            </a:r>
            <a:endParaRPr sz="1000">
              <a:solidFill>
                <a:srgbClr val="000000"/>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000">
                <a:solidFill>
                  <a:srgbClr val="000000"/>
                </a:solidFill>
                <a:latin typeface="Times New Roman"/>
                <a:ea typeface="Times New Roman"/>
                <a:cs typeface="Times New Roman"/>
                <a:sym typeface="Times New Roman"/>
              </a:rPr>
              <a:t>Why melanoma skin cancer is increasing and what we can do. (2017). </a:t>
            </a:r>
            <a:r>
              <a:rPr lang="en" sz="1000" i="1">
                <a:solidFill>
                  <a:srgbClr val="000000"/>
                </a:solidFill>
                <a:latin typeface="Times New Roman"/>
                <a:ea typeface="Times New Roman"/>
                <a:cs typeface="Times New Roman"/>
                <a:sym typeface="Times New Roman"/>
              </a:rPr>
              <a:t>SkinVision</a:t>
            </a:r>
            <a:r>
              <a:rPr lang="en" sz="1000">
                <a:solidFill>
                  <a:srgbClr val="000000"/>
                </a:solidFill>
                <a:latin typeface="Times New Roman"/>
                <a:ea typeface="Times New Roman"/>
                <a:cs typeface="Times New Roman"/>
                <a:sym typeface="Times New Roman"/>
              </a:rPr>
              <a:t>. Retrieved from </a:t>
            </a:r>
            <a:endParaRPr sz="1000">
              <a:solidFill>
                <a:srgbClr val="000000"/>
              </a:solidFill>
              <a:latin typeface="Times New Roman"/>
              <a:ea typeface="Times New Roman"/>
              <a:cs typeface="Times New Roman"/>
              <a:sym typeface="Times New Roman"/>
            </a:endParaRPr>
          </a:p>
          <a:p>
            <a:pPr marL="0" lvl="0" indent="45720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https://www.skinvision.com/articles/why-melanoma-skin-cancer-is-increasing-and-what-we-can-do</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Continued</a:t>
            </a:r>
            <a:endParaRPr/>
          </a:p>
        </p:txBody>
      </p:sp>
      <p:sp>
        <p:nvSpPr>
          <p:cNvPr id="244" name="Google Shape;244;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World Health Organization (WHO). (2018).</a:t>
            </a:r>
            <a:r>
              <a:rPr lang="en" sz="1000" i="1">
                <a:solidFill>
                  <a:srgbClr val="000000"/>
                </a:solidFill>
                <a:latin typeface="Times New Roman"/>
                <a:ea typeface="Times New Roman"/>
                <a:cs typeface="Times New Roman"/>
                <a:sym typeface="Times New Roman"/>
              </a:rPr>
              <a:t> Skin cancers. </a:t>
            </a:r>
            <a:r>
              <a:rPr lang="en" sz="1000">
                <a:solidFill>
                  <a:srgbClr val="000000"/>
                </a:solidFill>
                <a:latin typeface="Times New Roman"/>
                <a:ea typeface="Times New Roman"/>
                <a:cs typeface="Times New Roman"/>
                <a:sym typeface="Times New Roman"/>
              </a:rPr>
              <a:t>Retrieved from https://www.who.int/uv/faq/skincancer/en/index1.html</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000">
                <a:solidFill>
                  <a:srgbClr val="000000"/>
                </a:solidFill>
                <a:latin typeface="Times New Roman"/>
                <a:ea typeface="Times New Roman"/>
                <a:cs typeface="Times New Roman"/>
                <a:sym typeface="Times New Roman"/>
              </a:rPr>
              <a:t>Worldwide Cancer Data. (2018). </a:t>
            </a:r>
            <a:r>
              <a:rPr lang="en" sz="1000" i="1">
                <a:solidFill>
                  <a:srgbClr val="000000"/>
                </a:solidFill>
                <a:latin typeface="Times New Roman"/>
                <a:ea typeface="Times New Roman"/>
                <a:cs typeface="Times New Roman"/>
                <a:sym typeface="Times New Roman"/>
              </a:rPr>
              <a:t>World Cancer Research Fund</a:t>
            </a:r>
            <a:r>
              <a:rPr lang="en" sz="1000">
                <a:solidFill>
                  <a:srgbClr val="000000"/>
                </a:solidFill>
                <a:latin typeface="Times New Roman"/>
                <a:ea typeface="Times New Roman"/>
                <a:cs typeface="Times New Roman"/>
                <a:sym typeface="Times New Roman"/>
              </a:rPr>
              <a:t>. Retrieved from https://www.wcrf.org/dietandcancer/cancer-trends/worldwide-cancer-data</a:t>
            </a:r>
            <a:endParaRPr sz="10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a:p>
          <a:p>
            <a:pPr marL="0" lvl="0" indent="0" algn="l" rtl="0">
              <a:spcBef>
                <a:spcPts val="160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Specific type of skin cancer</a:t>
            </a:r>
            <a:endParaRPr sz="2200"/>
          </a:p>
          <a:p>
            <a:pPr marL="457200" lvl="0" indent="-368300" algn="l" rtl="0">
              <a:lnSpc>
                <a:spcPct val="150000"/>
              </a:lnSpc>
              <a:spcBef>
                <a:spcPts val="0"/>
              </a:spcBef>
              <a:spcAft>
                <a:spcPts val="0"/>
              </a:spcAft>
              <a:buSzPts val="2200"/>
              <a:buChar char="●"/>
            </a:pPr>
            <a:r>
              <a:rPr lang="en" sz="2200"/>
              <a:t>Melanocytes</a:t>
            </a:r>
            <a:endParaRPr sz="2200"/>
          </a:p>
          <a:p>
            <a:pPr marL="457200" lvl="0" indent="-368300" algn="l" rtl="0">
              <a:lnSpc>
                <a:spcPct val="150000"/>
              </a:lnSpc>
              <a:spcBef>
                <a:spcPts val="0"/>
              </a:spcBef>
              <a:spcAft>
                <a:spcPts val="0"/>
              </a:spcAft>
              <a:buSzPts val="2200"/>
              <a:buChar char="●"/>
            </a:pPr>
            <a:r>
              <a:rPr lang="en" sz="2200"/>
              <a:t>Can spread to other organs</a:t>
            </a:r>
            <a:endParaRPr sz="2200"/>
          </a:p>
          <a:p>
            <a:pPr marL="457200" lvl="0" indent="-368300" algn="l" rtl="0">
              <a:lnSpc>
                <a:spcPct val="150000"/>
              </a:lnSpc>
              <a:spcBef>
                <a:spcPts val="0"/>
              </a:spcBef>
              <a:spcAft>
                <a:spcPts val="0"/>
              </a:spcAft>
              <a:buSzPts val="2200"/>
              <a:buChar char="●"/>
            </a:pPr>
            <a:r>
              <a:rPr lang="en" sz="2200"/>
              <a:t>Develops as moles</a:t>
            </a:r>
            <a:endParaRPr sz="2200"/>
          </a:p>
        </p:txBody>
      </p:sp>
      <p:pic>
        <p:nvPicPr>
          <p:cNvPr id="99" name="Google Shape;99;p15"/>
          <p:cNvPicPr preferRelativeResize="0"/>
          <p:nvPr/>
        </p:nvPicPr>
        <p:blipFill>
          <a:blip r:embed="rId3">
            <a:alphaModFix/>
          </a:blip>
          <a:stretch>
            <a:fillRect/>
          </a:stretch>
        </p:blipFill>
        <p:spPr>
          <a:xfrm>
            <a:off x="4900300" y="1229875"/>
            <a:ext cx="3845340" cy="213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Incidence</a:t>
            </a:r>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7th most common cancer in Canada</a:t>
            </a:r>
            <a:endParaRPr sz="2200"/>
          </a:p>
          <a:p>
            <a:pPr marL="457200" lvl="0" indent="-368300" algn="l" rtl="0">
              <a:lnSpc>
                <a:spcPct val="150000"/>
              </a:lnSpc>
              <a:spcBef>
                <a:spcPts val="0"/>
              </a:spcBef>
              <a:spcAft>
                <a:spcPts val="0"/>
              </a:spcAft>
              <a:buSzPts val="2200"/>
              <a:buChar char="●"/>
            </a:pPr>
            <a:r>
              <a:rPr lang="en" sz="2200"/>
              <a:t>Increasing incidence</a:t>
            </a:r>
            <a:endParaRPr sz="2200"/>
          </a:p>
          <a:p>
            <a:pPr marL="457200" lvl="0" indent="-368300" algn="l" rtl="0">
              <a:lnSpc>
                <a:spcPct val="150000"/>
              </a:lnSpc>
              <a:spcBef>
                <a:spcPts val="0"/>
              </a:spcBef>
              <a:spcAft>
                <a:spcPts val="0"/>
              </a:spcAft>
              <a:buSzPts val="2200"/>
              <a:buChar char="●"/>
            </a:pPr>
            <a:r>
              <a:rPr lang="en" sz="2200" b="1"/>
              <a:t>In 2017:</a:t>
            </a:r>
            <a:endParaRPr sz="2200" b="1"/>
          </a:p>
          <a:p>
            <a:pPr marL="914400" lvl="1" indent="-368300" algn="l" rtl="0">
              <a:lnSpc>
                <a:spcPct val="150000"/>
              </a:lnSpc>
              <a:spcBef>
                <a:spcPts val="0"/>
              </a:spcBef>
              <a:spcAft>
                <a:spcPts val="0"/>
              </a:spcAft>
              <a:buSzPts val="2200"/>
              <a:buChar char="○"/>
            </a:pPr>
            <a:r>
              <a:rPr lang="en" sz="2200"/>
              <a:t>7,300 people diagnosed</a:t>
            </a:r>
            <a:endParaRPr sz="2200"/>
          </a:p>
          <a:p>
            <a:pPr marL="914400" lvl="1" indent="-368300" algn="l" rtl="0">
              <a:lnSpc>
                <a:spcPct val="150000"/>
              </a:lnSpc>
              <a:spcBef>
                <a:spcPts val="0"/>
              </a:spcBef>
              <a:spcAft>
                <a:spcPts val="0"/>
              </a:spcAft>
              <a:buSzPts val="2200"/>
              <a:buChar char="○"/>
            </a:pPr>
            <a:r>
              <a:rPr lang="en" sz="2200"/>
              <a:t>1,200 deaths</a:t>
            </a:r>
            <a:endParaRPr sz="2200"/>
          </a:p>
        </p:txBody>
      </p:sp>
      <p:pic>
        <p:nvPicPr>
          <p:cNvPr id="106" name="Google Shape;106;p16"/>
          <p:cNvPicPr preferRelativeResize="0"/>
          <p:nvPr/>
        </p:nvPicPr>
        <p:blipFill>
          <a:blip r:embed="rId3">
            <a:alphaModFix/>
          </a:blip>
          <a:stretch>
            <a:fillRect/>
          </a:stretch>
        </p:blipFill>
        <p:spPr>
          <a:xfrm>
            <a:off x="4413925" y="1884750"/>
            <a:ext cx="4219350" cy="2215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Distribution</a:t>
            </a:r>
            <a:endParaRPr/>
          </a:p>
        </p:txBody>
      </p:sp>
      <p:sp>
        <p:nvSpPr>
          <p:cNvPr id="112" name="Google Shape;112;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1.7% of all cancers worldwide</a:t>
            </a:r>
            <a:endParaRPr sz="2200"/>
          </a:p>
          <a:p>
            <a:pPr marL="457200" lvl="0" indent="-368300" algn="l" rtl="0">
              <a:lnSpc>
                <a:spcPct val="150000"/>
              </a:lnSpc>
              <a:spcBef>
                <a:spcPts val="0"/>
              </a:spcBef>
              <a:spcAft>
                <a:spcPts val="0"/>
              </a:spcAft>
              <a:buSzPts val="2200"/>
              <a:buChar char="●"/>
            </a:pPr>
            <a:r>
              <a:rPr lang="en" sz="2200"/>
              <a:t>More common in Australasian countries</a:t>
            </a:r>
            <a:endParaRPr sz="2200"/>
          </a:p>
          <a:p>
            <a:pPr marL="457200" lvl="0" indent="-368300" algn="l" rtl="0">
              <a:lnSpc>
                <a:spcPct val="150000"/>
              </a:lnSpc>
              <a:spcBef>
                <a:spcPts val="0"/>
              </a:spcBef>
              <a:spcAft>
                <a:spcPts val="0"/>
              </a:spcAft>
              <a:buSzPts val="2200"/>
              <a:buChar char="●"/>
            </a:pPr>
            <a:r>
              <a:rPr lang="en" sz="2200"/>
              <a:t>European countries</a:t>
            </a:r>
            <a:endParaRPr sz="2200"/>
          </a:p>
          <a:p>
            <a:pPr marL="0" lvl="0" indent="0" algn="l" rtl="0">
              <a:spcBef>
                <a:spcPts val="1600"/>
              </a:spcBef>
              <a:spcAft>
                <a:spcPts val="0"/>
              </a:spcAft>
              <a:buNone/>
            </a:pPr>
            <a:endParaRPr/>
          </a:p>
          <a:p>
            <a:pPr marL="0" lvl="0" indent="0" algn="l" rtl="0">
              <a:spcBef>
                <a:spcPts val="1600"/>
              </a:spcBef>
              <a:spcAft>
                <a:spcPts val="0"/>
              </a:spcAft>
              <a:buNone/>
            </a:pPr>
            <a:endParaRPr sz="1200">
              <a:solidFill>
                <a:srgbClr val="000000"/>
              </a:solidFill>
              <a:latin typeface="Arial"/>
              <a:ea typeface="Arial"/>
              <a:cs typeface="Arial"/>
              <a:sym typeface="Arial"/>
            </a:endParaRPr>
          </a:p>
        </p:txBody>
      </p:sp>
      <p:pic>
        <p:nvPicPr>
          <p:cNvPr id="113" name="Google Shape;113;p17"/>
          <p:cNvPicPr preferRelativeResize="0"/>
          <p:nvPr/>
        </p:nvPicPr>
        <p:blipFill rotWithShape="1">
          <a:blip r:embed="rId3">
            <a:alphaModFix/>
          </a:blip>
          <a:srcRect l="5669" b="8155"/>
          <a:stretch/>
        </p:blipFill>
        <p:spPr>
          <a:xfrm>
            <a:off x="2140850" y="2769150"/>
            <a:ext cx="4478026" cy="2114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Survival rates</a:t>
            </a:r>
            <a:endParaRPr/>
          </a:p>
        </p:txBody>
      </p:sp>
      <p:sp>
        <p:nvSpPr>
          <p:cNvPr id="119" name="Google Shape;119;p18"/>
          <p:cNvSpPr txBox="1">
            <a:spLocks noGrp="1"/>
          </p:cNvSpPr>
          <p:nvPr>
            <p:ph type="body" idx="1"/>
          </p:nvPr>
        </p:nvSpPr>
        <p:spPr>
          <a:xfrm>
            <a:off x="311700" y="1202800"/>
            <a:ext cx="8520600" cy="3339000"/>
          </a:xfrm>
          <a:prstGeom prst="rect">
            <a:avLst/>
          </a:prstGeom>
        </p:spPr>
        <p:txBody>
          <a:bodyPr spcFirstLastPara="1" wrap="square" lIns="91425" tIns="91425" rIns="91425" bIns="91425" anchor="t" anchorCtr="0">
            <a:noAutofit/>
          </a:bodyPr>
          <a:lstStyle/>
          <a:p>
            <a:pPr marL="457200" lvl="0" indent="-368300" algn="l" rtl="0">
              <a:lnSpc>
                <a:spcPct val="200000"/>
              </a:lnSpc>
              <a:spcBef>
                <a:spcPts val="0"/>
              </a:spcBef>
              <a:spcAft>
                <a:spcPts val="0"/>
              </a:spcAft>
              <a:buSzPts val="2200"/>
              <a:buChar char="●"/>
            </a:pPr>
            <a:r>
              <a:rPr lang="en" sz="2200"/>
              <a:t>One of the highest survival rates if caught early</a:t>
            </a:r>
            <a:endParaRPr sz="2200"/>
          </a:p>
          <a:p>
            <a:pPr marL="457200" lvl="0" indent="-368300" algn="l" rtl="0">
              <a:lnSpc>
                <a:spcPct val="200000"/>
              </a:lnSpc>
              <a:spcBef>
                <a:spcPts val="0"/>
              </a:spcBef>
              <a:spcAft>
                <a:spcPts val="0"/>
              </a:spcAft>
              <a:buSzPts val="2200"/>
              <a:buChar char="●"/>
            </a:pPr>
            <a:r>
              <a:rPr lang="en" sz="2200"/>
              <a:t>Early stages: 97% survival</a:t>
            </a:r>
            <a:endParaRPr sz="2200"/>
          </a:p>
          <a:p>
            <a:pPr marL="457200" lvl="0" indent="-368300" algn="l" rtl="0">
              <a:lnSpc>
                <a:spcPct val="200000"/>
              </a:lnSpc>
              <a:spcBef>
                <a:spcPts val="0"/>
              </a:spcBef>
              <a:spcAft>
                <a:spcPts val="0"/>
              </a:spcAft>
              <a:buSzPts val="2200"/>
              <a:buChar char="●"/>
            </a:pPr>
            <a:r>
              <a:rPr lang="en" sz="2200"/>
              <a:t>Late stages: 15-20% survival</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Predisposition</a:t>
            </a:r>
            <a:endParaRPr/>
          </a:p>
        </p:txBody>
      </p:sp>
      <p:sp>
        <p:nvSpPr>
          <p:cNvPr id="125" name="Google Shape;125;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Inherited melanomas often have changes in tumour suppressor genes</a:t>
            </a:r>
            <a:endParaRPr sz="2200"/>
          </a:p>
          <a:p>
            <a:pPr marL="914400" lvl="1" indent="-368300" algn="l" rtl="0">
              <a:lnSpc>
                <a:spcPct val="150000"/>
              </a:lnSpc>
              <a:spcBef>
                <a:spcPts val="0"/>
              </a:spcBef>
              <a:spcAft>
                <a:spcPts val="0"/>
              </a:spcAft>
              <a:buSzPts val="2200"/>
              <a:buChar char="○"/>
            </a:pPr>
            <a:r>
              <a:rPr lang="en" sz="2200"/>
              <a:t>CDKN2A→ encodes P16 &amp; p14ARF</a:t>
            </a:r>
            <a:endParaRPr sz="2200"/>
          </a:p>
          <a:p>
            <a:pPr marL="914400" lvl="1" indent="-368300" algn="l" rtl="0">
              <a:lnSpc>
                <a:spcPct val="150000"/>
              </a:lnSpc>
              <a:spcBef>
                <a:spcPts val="0"/>
              </a:spcBef>
              <a:spcAft>
                <a:spcPts val="0"/>
              </a:spcAft>
              <a:buSzPts val="2200"/>
              <a:buChar char="○"/>
            </a:pPr>
            <a:r>
              <a:rPr lang="en" sz="2200"/>
              <a:t>CDK4</a:t>
            </a:r>
            <a:endParaRPr sz="2200"/>
          </a:p>
          <a:p>
            <a:pPr marL="457200" lvl="0" indent="-368300" algn="l" rtl="0">
              <a:lnSpc>
                <a:spcPct val="150000"/>
              </a:lnSpc>
              <a:spcBef>
                <a:spcPts val="0"/>
              </a:spcBef>
              <a:spcAft>
                <a:spcPts val="0"/>
              </a:spcAft>
              <a:buSzPts val="2200"/>
              <a:buChar char="●"/>
            </a:pPr>
            <a:r>
              <a:rPr lang="en" sz="2200"/>
              <a:t>Genetic changes prevent normal activity of cell growth control</a:t>
            </a:r>
            <a:endParaRPr sz="2200"/>
          </a:p>
          <a:p>
            <a:pPr marL="457200" lvl="0" indent="-368300" algn="l" rtl="0">
              <a:lnSpc>
                <a:spcPct val="150000"/>
              </a:lnSpc>
              <a:spcBef>
                <a:spcPts val="0"/>
              </a:spcBef>
              <a:spcAft>
                <a:spcPts val="0"/>
              </a:spcAft>
              <a:buSzPts val="2200"/>
              <a:buChar char="●"/>
            </a:pPr>
            <a:r>
              <a:rPr lang="en" sz="2200"/>
              <a:t>Most gene changes are not inherited</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Solar and artificial UV radiation</a:t>
            </a:r>
            <a:endParaRPr sz="2200"/>
          </a:p>
          <a:p>
            <a:pPr marL="914400" lvl="1" indent="-368300" algn="l" rtl="0">
              <a:lnSpc>
                <a:spcPct val="150000"/>
              </a:lnSpc>
              <a:spcBef>
                <a:spcPts val="0"/>
              </a:spcBef>
              <a:spcAft>
                <a:spcPts val="0"/>
              </a:spcAft>
              <a:buSzPts val="2200"/>
              <a:buChar char="○"/>
            </a:pPr>
            <a:r>
              <a:rPr lang="en" sz="2200"/>
              <a:t>Sun </a:t>
            </a:r>
            <a:endParaRPr sz="2200"/>
          </a:p>
          <a:p>
            <a:pPr marL="914400" lvl="1" indent="-368300" algn="l" rtl="0">
              <a:lnSpc>
                <a:spcPct val="150000"/>
              </a:lnSpc>
              <a:spcBef>
                <a:spcPts val="0"/>
              </a:spcBef>
              <a:spcAft>
                <a:spcPts val="0"/>
              </a:spcAft>
              <a:buSzPts val="2200"/>
              <a:buChar char="○"/>
            </a:pPr>
            <a:r>
              <a:rPr lang="en" sz="2200"/>
              <a:t>Tanning beds</a:t>
            </a:r>
            <a:endParaRPr sz="2200"/>
          </a:p>
          <a:p>
            <a:pPr marL="457200" lvl="0" indent="-368300" algn="l" rtl="0">
              <a:lnSpc>
                <a:spcPct val="150000"/>
              </a:lnSpc>
              <a:spcBef>
                <a:spcPts val="0"/>
              </a:spcBef>
              <a:spcAft>
                <a:spcPts val="0"/>
              </a:spcAft>
              <a:buSzPts val="2200"/>
              <a:buChar char="●"/>
            </a:pPr>
            <a:r>
              <a:rPr lang="en" sz="2200"/>
              <a:t>History of sunburns and high-intensity sun exposure</a:t>
            </a:r>
            <a:endParaRPr sz="2200"/>
          </a:p>
          <a:p>
            <a:pPr marL="914400" lvl="1" indent="-368300" algn="l" rtl="0">
              <a:lnSpc>
                <a:spcPct val="150000"/>
              </a:lnSpc>
              <a:spcBef>
                <a:spcPts val="0"/>
              </a:spcBef>
              <a:spcAft>
                <a:spcPts val="0"/>
              </a:spcAft>
              <a:buSzPts val="2200"/>
              <a:buChar char="○"/>
            </a:pPr>
            <a:r>
              <a:rPr lang="en" sz="2200"/>
              <a:t>Strong association with melanoma development</a:t>
            </a:r>
            <a:endParaRPr sz="2200"/>
          </a:p>
        </p:txBody>
      </p:sp>
      <p:pic>
        <p:nvPicPr>
          <p:cNvPr id="131" name="Google Shape;131;p20"/>
          <p:cNvPicPr preferRelativeResize="0"/>
          <p:nvPr/>
        </p:nvPicPr>
        <p:blipFill>
          <a:blip r:embed="rId3">
            <a:alphaModFix/>
          </a:blip>
          <a:stretch>
            <a:fillRect/>
          </a:stretch>
        </p:blipFill>
        <p:spPr>
          <a:xfrm>
            <a:off x="5096125" y="0"/>
            <a:ext cx="4047876" cy="4290751"/>
          </a:xfrm>
          <a:prstGeom prst="rect">
            <a:avLst/>
          </a:prstGeom>
          <a:noFill/>
          <a:ln>
            <a:noFill/>
          </a:ln>
        </p:spPr>
      </p:pic>
      <p:sp>
        <p:nvSpPr>
          <p:cNvPr id="132" name="Google Shape;13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Environmental Factors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Factors</a:t>
            </a:r>
            <a:endParaRPr/>
          </a:p>
        </p:txBody>
      </p:sp>
      <p:sp>
        <p:nvSpPr>
          <p:cNvPr id="138" name="Google Shape;138;p21"/>
          <p:cNvSpPr txBox="1">
            <a:spLocks noGrp="1"/>
          </p:cNvSpPr>
          <p:nvPr>
            <p:ph type="body" idx="1"/>
          </p:nvPr>
        </p:nvSpPr>
        <p:spPr>
          <a:xfrm>
            <a:off x="311700" y="1102200"/>
            <a:ext cx="4260300" cy="33390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chemeClr val="accent3"/>
              </a:buClr>
              <a:buSzPts val="2000"/>
              <a:buChar char="●"/>
            </a:pPr>
            <a:r>
              <a:rPr lang="en" sz="2000" b="1">
                <a:solidFill>
                  <a:schemeClr val="accent3"/>
                </a:solidFill>
              </a:rPr>
              <a:t>Skin Colour</a:t>
            </a:r>
            <a:endParaRPr sz="2000" b="1">
              <a:solidFill>
                <a:schemeClr val="accent3"/>
              </a:solidFill>
            </a:endParaRPr>
          </a:p>
          <a:p>
            <a:pPr marL="914400" lvl="1" indent="-355600" algn="l" rtl="0">
              <a:lnSpc>
                <a:spcPct val="150000"/>
              </a:lnSpc>
              <a:spcBef>
                <a:spcPts val="0"/>
              </a:spcBef>
              <a:spcAft>
                <a:spcPts val="0"/>
              </a:spcAft>
              <a:buSzPts val="2000"/>
              <a:buChar char="○"/>
            </a:pPr>
            <a:r>
              <a:rPr lang="en" sz="2000"/>
              <a:t>Darker skin tone has protective effect against UV light</a:t>
            </a:r>
            <a:endParaRPr sz="2000"/>
          </a:p>
          <a:p>
            <a:pPr marL="914400" lvl="1" indent="-368300" algn="l" rtl="0">
              <a:lnSpc>
                <a:spcPct val="150000"/>
              </a:lnSpc>
              <a:spcBef>
                <a:spcPts val="0"/>
              </a:spcBef>
              <a:spcAft>
                <a:spcPts val="0"/>
              </a:spcAft>
              <a:buSzPts val="2200"/>
              <a:buChar char="○"/>
            </a:pPr>
            <a:r>
              <a:rPr lang="en" sz="2000"/>
              <a:t>Caucasians are </a:t>
            </a:r>
            <a:r>
              <a:rPr lang="en" sz="2000">
                <a:solidFill>
                  <a:schemeClr val="accent4"/>
                </a:solidFill>
              </a:rPr>
              <a:t>8-19 times more likely</a:t>
            </a:r>
            <a:r>
              <a:rPr lang="en" sz="2000"/>
              <a:t> than blacks to develop </a:t>
            </a:r>
            <a:r>
              <a:rPr lang="en" sz="2200"/>
              <a:t>melanoma</a:t>
            </a:r>
            <a:endParaRPr sz="2200"/>
          </a:p>
          <a:p>
            <a:pPr marL="457200" marR="0" lvl="0" indent="0" algn="l" rtl="0">
              <a:lnSpc>
                <a:spcPct val="115000"/>
              </a:lnSpc>
              <a:spcBef>
                <a:spcPts val="1600"/>
              </a:spcBef>
              <a:spcAft>
                <a:spcPts val="0"/>
              </a:spcAft>
              <a:buNone/>
            </a:pPr>
            <a:endParaRPr/>
          </a:p>
          <a:p>
            <a:pPr marL="9144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39" name="Google Shape;139;p21"/>
          <p:cNvPicPr preferRelativeResize="0"/>
          <p:nvPr/>
        </p:nvPicPr>
        <p:blipFill>
          <a:blip r:embed="rId3">
            <a:alphaModFix/>
          </a:blip>
          <a:stretch>
            <a:fillRect/>
          </a:stretch>
        </p:blipFill>
        <p:spPr>
          <a:xfrm>
            <a:off x="4514950" y="410000"/>
            <a:ext cx="4408200" cy="3200366"/>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2869</Words>
  <Application>Microsoft Macintosh PowerPoint</Application>
  <PresentationFormat>On-screen Show (16:9)</PresentationFormat>
  <Paragraphs>228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Roboto</vt:lpstr>
      <vt:lpstr>Proxima Nova</vt:lpstr>
      <vt:lpstr>Times New Roman</vt:lpstr>
      <vt:lpstr>Geometric</vt:lpstr>
      <vt:lpstr>Melanoma</vt:lpstr>
      <vt:lpstr>Outline</vt:lpstr>
      <vt:lpstr>Introduction</vt:lpstr>
      <vt:lpstr>Incidence</vt:lpstr>
      <vt:lpstr>Distribution</vt:lpstr>
      <vt:lpstr>Survival rates</vt:lpstr>
      <vt:lpstr>Etiology— Predisposition</vt:lpstr>
      <vt:lpstr>Etiology— Environmental Factors</vt:lpstr>
      <vt:lpstr>Risk Factors</vt:lpstr>
      <vt:lpstr>Risk Factors</vt:lpstr>
      <vt:lpstr>General Symptoms of Melanoma</vt:lpstr>
      <vt:lpstr>ABCDE Check</vt:lpstr>
      <vt:lpstr>Abnormal Nail (Subungual Melanoma)</vt:lpstr>
      <vt:lpstr>What Subungual Melanoma Looks Like</vt:lpstr>
      <vt:lpstr>Excision Biopsy and Sentinel Lymph Node Biopsy (SNLB)</vt:lpstr>
      <vt:lpstr>Other Screening Procedures for Melanoma</vt:lpstr>
      <vt:lpstr>Pathophysiology</vt:lpstr>
      <vt:lpstr>Pathophysiology Continued...</vt:lpstr>
      <vt:lpstr>Stages of Melanoma</vt:lpstr>
      <vt:lpstr>Treatments</vt:lpstr>
      <vt:lpstr>PowerPoint Presentation</vt:lpstr>
      <vt:lpstr>Gene Therapy </vt:lpstr>
      <vt:lpstr>References</vt:lpstr>
      <vt:lpstr>References Continued</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Melanoma</dc:title>
  <cp:lastModifiedBy>Microsoft Office User</cp:lastModifiedBy>
  <cp:revision>1</cp:revision>
  <dcterms:modified xsi:type="dcterms:W3CDTF">2018-11-28T04:57:05Z</dcterms:modified>
</cp:coreProperties>
</file>