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Questrial"/>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estrial-regular.fnt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a/search?biw=1366&amp;bih=626&amp;tbm=isch&amp;sa=1&amp;ei=pOL9W8T_Gou_jwT234LQCg&amp;q=symptoms&amp;oq=symptoms&amp;gs_l=img.3..0i67l4j0l4j0i67j0.42103.43582..43941...0.0..0.86.598.8......1....1..gws-wiz-img.Y2R3axIj8oM#imgrc=0_y2dxwhYIIYK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a/search?biw=772&amp;bih=762&amp;tbm=isch&amp;sa=1&amp;ei=KcX8W93SIY2Z_QbA_INw&amp;q=urine+test+for+lupus&amp;oq=urine+test+for+lupus&amp;gs_l=img.3..0i24l2.90932.92292..92449...0.0..0.152.900.8j2......1....1..gws-wiz-img.......0j0i67.KsbnuulbyFc#imgrc=U3pOWSXusWiIp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a/search?q=erythrocyte+sedimentation+rate&amp;source=lnms&amp;tbm=isch&amp;sa=X&amp;ved=0ahUKEwj_0dme2_PeAhVNnlkKHWLeAs8Q_AUIDigB&amp;biw=772&amp;bih=762#imgrc=Xqn7CkyJSa6hhM" TargetMode="External"/><Relationship Id="rId3" Type="http://schemas.openxmlformats.org/officeDocument/2006/relationships/hyperlink" Target="https://www.google.ca/search?biw=772&amp;bih=762&amp;tbm=isch&amp;sa=1&amp;ei=h8X8W7jvBqSd_QagrYCYBg&amp;q=urine+test+&amp;oq=urine+test+&amp;gs_l=img.3..0l10.203483.203483..203781...0.0..0.76.76.1......1....1..gws-wiz-img.M56GODFMpWw#imgrc=85bwzkkgCnVBDM"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4844e7731a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4844e7731a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4844e7731a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4844e7731a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4844e7731a_0_1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4844e7731a_0_1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4844e7731a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4844e7731a_0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4844e7731a_0_1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484e8f69f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484e8f69f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g484e8f69f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504" name="Google Shape;50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g4849d8cbbe_2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g4849d8cbbe_2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https://www.google.ca/search?biw=1366&amp;bih=626&amp;tbm=isch&amp;sa=1&amp;ei=pOL9W8T_Gou_jwT234LQCg&amp;q=symptoms&amp;oq=symptoms&amp;gs_l=img.3..0i67l4j0l4j0i67j0.42103.43582..43941...0.0..0.86.598.8......1....1..gws-wiz-img.Y2R3axIj8oM#imgrc=0_y2dxwhYIIYKM</a:t>
            </a:r>
            <a:r>
              <a:rPr lang="en-US"/>
              <a: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542" name="Google Shape;542;g4849d8cbbe_2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4849d8cbbe_2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4849d8cbbe_2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rgbClr val="323232"/>
                </a:solidFill>
                <a:highlight>
                  <a:srgbClr val="FFE7AF"/>
                </a:highlight>
                <a:latin typeface="Times New Roman"/>
                <a:ea typeface="Times New Roman"/>
                <a:cs typeface="Times New Roman"/>
                <a:sym typeface="Times New Roman"/>
              </a:rPr>
              <a:t>Mielczarek, L. (2017). Living-Symptoms of SLE. Retrieved from https://www.lupuscanada.org/living-symptoms-of-sle/</a:t>
            </a:r>
            <a:endParaRPr/>
          </a:p>
          <a:p>
            <a:pPr indent="0" lvl="0" marL="0" rtl="0" algn="l">
              <a:spcBef>
                <a:spcPts val="0"/>
              </a:spcBef>
              <a:spcAft>
                <a:spcPts val="0"/>
              </a:spcAft>
              <a:buNone/>
            </a:pPr>
            <a:r>
              <a:t/>
            </a:r>
            <a:endParaRPr/>
          </a:p>
        </p:txBody>
      </p:sp>
      <p:sp>
        <p:nvSpPr>
          <p:cNvPr id="581" name="Google Shape;581;g4849d8cbbe_2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g484a564736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g484a564736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sz="2400">
              <a:highlight>
                <a:srgbClr val="FFFF00"/>
              </a:highlight>
            </a:endParaRPr>
          </a:p>
        </p:txBody>
      </p:sp>
      <p:sp>
        <p:nvSpPr>
          <p:cNvPr id="619" name="Google Shape;619;g484a564736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Google Shape;655;g4849705da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g4849705da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From this codebook we have identified a few themes, which are emerging patterns from our dataset using keywords or ideas based on the frequency of occurrence, vocabulary used and when certain occurrences are relevant for students. For our first theme….(add here).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Our next theme is Food Consumption which includes the codes of healthy and unhealthy food, nutritious meals as well as eating habits. In all this theme outlines the types of food McMaster students are consuming, in many cases transition into a more unhealthy diet has occurred since coming to University.</a:t>
            </a:r>
            <a:endParaRPr/>
          </a:p>
          <a:p>
            <a:pPr indent="0" lvl="0" marL="0" rtl="0" algn="l">
              <a:spcBef>
                <a:spcPts val="0"/>
              </a:spcBef>
              <a:spcAft>
                <a:spcPts val="0"/>
              </a:spcAft>
              <a:buClr>
                <a:schemeClr val="dk1"/>
              </a:buClr>
              <a:buSzPts val="1200"/>
              <a:buFont typeface="Calibri"/>
              <a:buNone/>
            </a:pPr>
            <a:r>
              <a:t/>
            </a:r>
            <a:endParaRPr/>
          </a:p>
        </p:txBody>
      </p:sp>
      <p:sp>
        <p:nvSpPr>
          <p:cNvPr id="657" name="Google Shape;657;g4849705da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Google Shape;6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u="sng">
                <a:solidFill>
                  <a:schemeClr val="hlink"/>
                </a:solidFill>
                <a:hlinkClick r:id="rId2"/>
              </a:rPr>
              <a:t>https://www.google.ca/search?biw=772&amp;bih=762&amp;tbm=isch&amp;sa=1&amp;ei=KcX8W93SIY2Z_QbA_INw&amp;q=urine+test+for+lupus&amp;oq=urine+test+for+lupus&amp;gs_l=img.3..0i24l2.90932.92292..92449...0.0..0.152.900.8j2......1....1..gws-wiz-img.......0j0i67.KsbnuulbyFc#imgrc=U3pOWSXusWiIpM</a:t>
            </a:r>
            <a:r>
              <a:rPr lang="en-US"/>
              <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From this codebook we have identified a few themes, which are emerging patterns from our dataset using keywords or ideas based on the frequency of occurrence, vocabulary used and when certain occurrences are relevant for students. For our first theme….(add here).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Our next theme is Food Consumption which includes the codes of healthy and unhealthy food, nutritious meals as well as eating habits. In all this theme outlines the types of food McMaster students are consuming, in many cases transition into a more unhealthy diet has occurred since coming to University.</a:t>
            </a:r>
            <a:endParaRPr/>
          </a:p>
          <a:p>
            <a:pPr indent="0" lvl="0" marL="0" rtl="0" algn="l">
              <a:spcBef>
                <a:spcPts val="0"/>
              </a:spcBef>
              <a:spcAft>
                <a:spcPts val="0"/>
              </a:spcAft>
              <a:buClr>
                <a:schemeClr val="dk1"/>
              </a:buClr>
              <a:buSzPts val="1200"/>
              <a:buFont typeface="Calibri"/>
              <a:buNone/>
            </a:pPr>
            <a:r>
              <a:t/>
            </a:r>
            <a:endParaRPr/>
          </a:p>
        </p:txBody>
      </p:sp>
      <p:sp>
        <p:nvSpPr>
          <p:cNvPr id="696" name="Google Shape;69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Google Shape;734;g4849705dad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g4849705dad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From this codebook we have identified a few themes, which are emerging patterns from our dataset using keywords or ideas based on the frequency of occurrence, vocabulary used and when certain occurrences are relevant for students. For our first theme….(add here).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Our next theme is Food Consumption which includes the codes of healthy and unhealthy food, nutritious meals as well as eating habits. In all this theme outlines the types of food McMaster students are consuming, in many cases transition into a more unhealthy diet has occurred since coming to University.</a:t>
            </a:r>
            <a:endParaRPr/>
          </a:p>
          <a:p>
            <a:pPr indent="0" lvl="0" marL="0" rtl="0" algn="l">
              <a:spcBef>
                <a:spcPts val="0"/>
              </a:spcBef>
              <a:spcAft>
                <a:spcPts val="0"/>
              </a:spcAft>
              <a:buClr>
                <a:schemeClr val="dk1"/>
              </a:buClr>
              <a:buSzPts val="1200"/>
              <a:buFont typeface="Calibri"/>
              <a:buNone/>
            </a:pPr>
            <a:r>
              <a:t/>
            </a:r>
            <a:endParaRPr/>
          </a:p>
        </p:txBody>
      </p:sp>
      <p:sp>
        <p:nvSpPr>
          <p:cNvPr id="736" name="Google Shape;736;g4849705dad_0_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1" name="Shape 771"/>
        <p:cNvGrpSpPr/>
        <p:nvPr/>
      </p:nvGrpSpPr>
      <p:grpSpPr>
        <a:xfrm>
          <a:off x="0" y="0"/>
          <a:ext cx="0" cy="0"/>
          <a:chOff x="0" y="0"/>
          <a:chExt cx="0" cy="0"/>
        </a:xfrm>
      </p:grpSpPr>
      <p:sp>
        <p:nvSpPr>
          <p:cNvPr id="772" name="Google Shape;772;g4849705dad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g4849705dad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u="sng">
                <a:solidFill>
                  <a:schemeClr val="hlink"/>
                </a:solidFill>
                <a:hlinkClick r:id="rId2"/>
              </a:rPr>
              <a:t>https://www.google.ca/search?q=erythrocyte+sedimentation+rate&amp;source=lnms&amp;tbm=isch&amp;sa=X&amp;ved=0ahUKEwj_0dme2_PeAhVNnlkKHWLeAs8Q_AUIDigB&amp;biw=772&amp;bih=762#imgrc=Xqn7CkyJSa6hhM</a:t>
            </a:r>
            <a:r>
              <a:rPr lang="en-US"/>
              <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200"/>
              <a:buFont typeface="Calibri"/>
              <a:buNone/>
            </a:pPr>
            <a:r>
              <a:rPr lang="en-US" u="sng">
                <a:solidFill>
                  <a:schemeClr val="hlink"/>
                </a:solidFill>
                <a:hlinkClick r:id="rId3"/>
              </a:rPr>
              <a:t>https://www.google.ca/search?biw=772&amp;bih=762&amp;tbm=isch&amp;sa=1&amp;ei=h8X8W7jvBqSd_QagrYCYBg&amp;q=urine+test+&amp;oq=urine+test+&amp;gs_l=img.3..0l10.203483.203483..203781...0.0..0.76.76.1......1....1..gws-wiz-img.M56GODFMpWw#imgrc=85bwzkkgCnVBDM</a:t>
            </a:r>
            <a:r>
              <a:rPr lang="en-US"/>
              <a:t>:</a:t>
            </a:r>
            <a:endParaRPr/>
          </a:p>
          <a:p>
            <a:pPr indent="0" lvl="0" marL="0" rtl="0" algn="l">
              <a:spcBef>
                <a:spcPts val="0"/>
              </a:spcBef>
              <a:spcAft>
                <a:spcPts val="0"/>
              </a:spcAft>
              <a:buClr>
                <a:schemeClr val="dk1"/>
              </a:buClr>
              <a:buSzPts val="1200"/>
              <a:buFont typeface="Calibri"/>
              <a:buNone/>
            </a:pPr>
            <a:r>
              <a:t/>
            </a:r>
            <a:endParaRPr/>
          </a:p>
        </p:txBody>
      </p:sp>
      <p:sp>
        <p:nvSpPr>
          <p:cNvPr id="774" name="Google Shape;774;g4849705dad_0_1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2" name="Shape 812"/>
        <p:cNvGrpSpPr/>
        <p:nvPr/>
      </p:nvGrpSpPr>
      <p:grpSpPr>
        <a:xfrm>
          <a:off x="0" y="0"/>
          <a:ext cx="0" cy="0"/>
          <a:chOff x="0" y="0"/>
          <a:chExt cx="0" cy="0"/>
        </a:xfrm>
      </p:grpSpPr>
      <p:sp>
        <p:nvSpPr>
          <p:cNvPr id="813" name="Google Shape;81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815" name="Google Shape;81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Google Shape;853;g484a564736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4" name="Google Shape;854;g484a564736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855" name="Google Shape;855;g484a564736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2" name="Shape 892"/>
        <p:cNvGrpSpPr/>
        <p:nvPr/>
      </p:nvGrpSpPr>
      <p:grpSpPr>
        <a:xfrm>
          <a:off x="0" y="0"/>
          <a:ext cx="0" cy="0"/>
          <a:chOff x="0" y="0"/>
          <a:chExt cx="0" cy="0"/>
        </a:xfrm>
      </p:grpSpPr>
      <p:sp>
        <p:nvSpPr>
          <p:cNvPr id="893" name="Google Shape;893;g484a564736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 name="Google Shape;894;g484a564736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895" name="Google Shape;895;g484a564736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2" name="Shape 932"/>
        <p:cNvGrpSpPr/>
        <p:nvPr/>
      </p:nvGrpSpPr>
      <p:grpSpPr>
        <a:xfrm>
          <a:off x="0" y="0"/>
          <a:ext cx="0" cy="0"/>
          <a:chOff x="0" y="0"/>
          <a:chExt cx="0" cy="0"/>
        </a:xfrm>
      </p:grpSpPr>
      <p:sp>
        <p:nvSpPr>
          <p:cNvPr id="933" name="Google Shape;93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4" name="Google Shape;93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935" name="Google Shape;93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0" name="Shape 970"/>
        <p:cNvGrpSpPr/>
        <p:nvPr/>
      </p:nvGrpSpPr>
      <p:grpSpPr>
        <a:xfrm>
          <a:off x="0" y="0"/>
          <a:ext cx="0" cy="0"/>
          <a:chOff x="0" y="0"/>
          <a:chExt cx="0" cy="0"/>
        </a:xfrm>
      </p:grpSpPr>
      <p:sp>
        <p:nvSpPr>
          <p:cNvPr id="971" name="Google Shape;971;g4855ec3a3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2" name="Google Shape;972;g4855ec3a3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973" name="Google Shape;973;g4855ec3a3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751137535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4751137535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4751137535_0_1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751137535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4751137535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4751137535_0_1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483dd0f02e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483dd0f02e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483dd0f02e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4844e7731a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4844e7731a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4844e7731a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4844e7731a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4844e7731a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4844e7731a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4844e7731a_0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4844e7731a_0_1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4844e7731a_0_1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r"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vertikaler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foli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Inhal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bschnitts-&#10;überschrift"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wei Inhalte"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leich"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r Titel"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d mit Überschrift"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0EEF0"/>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www.medicalnewstoday.com/articles/323653.php" TargetMode="External"/><Relationship Id="rId4" Type="http://schemas.openxmlformats.org/officeDocument/2006/relationships/hyperlink" Target="https://www.hopkinslupus.org/lupus-tests/" TargetMode="External"/><Relationship Id="rId5" Type="http://schemas.openxmlformats.org/officeDocument/2006/relationships/hyperlink" Target="https://www.lupus.org/resources/how-lupus-is-diagnosed-an-overview" TargetMode="External"/><Relationship Id="rId6" Type="http://schemas.openxmlformats.org/officeDocument/2006/relationships/hyperlink" Target="https://www.lupuscanada.org/living-symptoms-of-sle" TargetMode="External"/><Relationship Id="rId7" Type="http://schemas.openxmlformats.org/officeDocument/2006/relationships/hyperlink" Target="https://doi.org/10.1056/NEJMra07129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txBox="1"/>
          <p:nvPr/>
        </p:nvSpPr>
        <p:spPr>
          <a:xfrm>
            <a:off x="2648737" y="532134"/>
            <a:ext cx="10040400" cy="9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rgbClr val="FF5969"/>
                </a:solidFill>
                <a:latin typeface="Questrial"/>
                <a:ea typeface="Questrial"/>
                <a:cs typeface="Questrial"/>
                <a:sym typeface="Questrial"/>
              </a:rPr>
              <a:t>LUPUS </a:t>
            </a:r>
            <a:endParaRPr b="0" i="0" sz="3600" u="none" cap="none" strike="noStrike">
              <a:solidFill>
                <a:srgbClr val="FF5969"/>
              </a:solidFill>
              <a:latin typeface="Questrial"/>
              <a:ea typeface="Questrial"/>
              <a:cs typeface="Questrial"/>
              <a:sym typeface="Questrial"/>
            </a:endParaRPr>
          </a:p>
        </p:txBody>
      </p:sp>
      <p:grpSp>
        <p:nvGrpSpPr>
          <p:cNvPr id="89" name="Google Shape;89;p13"/>
          <p:cNvGrpSpPr/>
          <p:nvPr/>
        </p:nvGrpSpPr>
        <p:grpSpPr>
          <a:xfrm>
            <a:off x="-9302800" y="0"/>
            <a:ext cx="12482921" cy="6858000"/>
            <a:chOff x="-290920" y="0"/>
            <a:chExt cx="12482921" cy="6858000"/>
          </a:xfrm>
        </p:grpSpPr>
        <p:sp>
          <p:nvSpPr>
            <p:cNvPr id="90" name="Google Shape;90;p13"/>
            <p:cNvSpPr/>
            <p:nvPr/>
          </p:nvSpPr>
          <p:spPr>
            <a:xfrm>
              <a:off x="-290920" y="0"/>
              <a:ext cx="1248292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3"/>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3"/>
            <p:cNvSpPr txBox="1"/>
            <p:nvPr/>
          </p:nvSpPr>
          <p:spPr>
            <a:xfrm rot="-5400000">
              <a:off x="10705549" y="3320409"/>
              <a:ext cx="2569933"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F0EEF0"/>
                  </a:solidFill>
                  <a:latin typeface="Questrial"/>
                  <a:ea typeface="Questrial"/>
                  <a:cs typeface="Questrial"/>
                  <a:sym typeface="Questrial"/>
                </a:rPr>
                <a:t>INTRODUCTION</a:t>
              </a:r>
              <a:endParaRPr b="1" i="0" sz="1900" u="none" cap="none" strike="noStrike">
                <a:solidFill>
                  <a:srgbClr val="F0EEF0"/>
                </a:solidFill>
                <a:latin typeface="Questrial"/>
                <a:ea typeface="Questrial"/>
                <a:cs typeface="Questrial"/>
                <a:sym typeface="Questrial"/>
              </a:endParaRPr>
            </a:p>
          </p:txBody>
        </p:sp>
        <p:pic>
          <p:nvPicPr>
            <p:cNvPr id="93" name="Google Shape;93;p13"/>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94" name="Google Shape;94;p13"/>
          <p:cNvGrpSpPr/>
          <p:nvPr/>
        </p:nvGrpSpPr>
        <p:grpSpPr>
          <a:xfrm>
            <a:off x="-8798784" y="0"/>
            <a:ext cx="11447501" cy="6858000"/>
            <a:chOff x="213096" y="0"/>
            <a:chExt cx="11447501" cy="6858000"/>
          </a:xfrm>
        </p:grpSpPr>
        <p:sp>
          <p:nvSpPr>
            <p:cNvPr id="95" name="Google Shape;95;p13"/>
            <p:cNvSpPr/>
            <p:nvPr/>
          </p:nvSpPr>
          <p:spPr>
            <a:xfrm>
              <a:off x="213096" y="0"/>
              <a:ext cx="1144750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3"/>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3"/>
            <p:cNvSpPr txBox="1"/>
            <p:nvPr/>
          </p:nvSpPr>
          <p:spPr>
            <a:xfrm rot="-5400000">
              <a:off x="9793316" y="3320410"/>
              <a:ext cx="3147786"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MECHANISM</a:t>
              </a:r>
              <a:endParaRPr/>
            </a:p>
          </p:txBody>
        </p:sp>
        <p:pic>
          <p:nvPicPr>
            <p:cNvPr id="98" name="Google Shape;98;p13"/>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99" name="Google Shape;99;p13"/>
          <p:cNvGrpSpPr/>
          <p:nvPr/>
        </p:nvGrpSpPr>
        <p:grpSpPr>
          <a:xfrm>
            <a:off x="-7847639" y="0"/>
            <a:ext cx="9961092" cy="6858000"/>
            <a:chOff x="491575" y="0"/>
            <a:chExt cx="9961092" cy="6858000"/>
          </a:xfrm>
        </p:grpSpPr>
        <p:sp>
          <p:nvSpPr>
            <p:cNvPr id="100" name="Google Shape;100;p13"/>
            <p:cNvSpPr/>
            <p:nvPr/>
          </p:nvSpPr>
          <p:spPr>
            <a:xfrm>
              <a:off x="491575" y="0"/>
              <a:ext cx="9961092"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13"/>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13"/>
            <p:cNvSpPr txBox="1"/>
            <p:nvPr/>
          </p:nvSpPr>
          <p:spPr>
            <a:xfrm rot="-5400000">
              <a:off x="8964725" y="3320411"/>
              <a:ext cx="2434089"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pic>
          <p:nvPicPr>
            <p:cNvPr id="103" name="Google Shape;103;p13"/>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104" name="Google Shape;104;p13"/>
          <p:cNvGrpSpPr/>
          <p:nvPr/>
        </p:nvGrpSpPr>
        <p:grpSpPr>
          <a:xfrm>
            <a:off x="-7985197" y="0"/>
            <a:ext cx="9574094" cy="6858000"/>
            <a:chOff x="491575" y="0"/>
            <a:chExt cx="9574094" cy="6858000"/>
          </a:xfrm>
        </p:grpSpPr>
        <p:sp>
          <p:nvSpPr>
            <p:cNvPr id="105" name="Google Shape;105;p13"/>
            <p:cNvSpPr/>
            <p:nvPr/>
          </p:nvSpPr>
          <p:spPr>
            <a:xfrm>
              <a:off x="491575" y="0"/>
              <a:ext cx="957409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13"/>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3"/>
            <p:cNvSpPr txBox="1"/>
            <p:nvPr/>
          </p:nvSpPr>
          <p:spPr>
            <a:xfrm rot="-5400000">
              <a:off x="8746453" y="3305026"/>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pic>
          <p:nvPicPr>
            <p:cNvPr id="108" name="Google Shape;108;p13"/>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109" name="Google Shape;109;p13"/>
          <p:cNvSpPr/>
          <p:nvPr/>
        </p:nvSpPr>
        <p:spPr>
          <a:xfrm>
            <a:off x="-7962177" y="-1"/>
            <a:ext cx="5781368"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0" name="Google Shape;110;p13"/>
          <p:cNvGrpSpPr/>
          <p:nvPr/>
        </p:nvGrpSpPr>
        <p:grpSpPr>
          <a:xfrm>
            <a:off x="-7638543" y="-1"/>
            <a:ext cx="8692331" cy="6858000"/>
            <a:chOff x="718505" y="-1"/>
            <a:chExt cx="8692331" cy="6858000"/>
          </a:xfrm>
        </p:grpSpPr>
        <p:sp>
          <p:nvSpPr>
            <p:cNvPr id="111" name="Google Shape;111;p13"/>
            <p:cNvSpPr/>
            <p:nvPr/>
          </p:nvSpPr>
          <p:spPr>
            <a:xfrm>
              <a:off x="718505" y="-1"/>
              <a:ext cx="869233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13"/>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13"/>
            <p:cNvSpPr txBox="1"/>
            <p:nvPr/>
          </p:nvSpPr>
          <p:spPr>
            <a:xfrm rot="-5400000">
              <a:off x="8150323" y="3246249"/>
              <a:ext cx="18747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pic>
          <p:nvPicPr>
            <p:cNvPr id="114" name="Google Shape;114;p13"/>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115" name="Google Shape;115;p13"/>
          <p:cNvGrpSpPr/>
          <p:nvPr/>
        </p:nvGrpSpPr>
        <p:grpSpPr>
          <a:xfrm>
            <a:off x="-9395082" y="-1"/>
            <a:ext cx="9927504" cy="6858000"/>
            <a:chOff x="-9337032" y="-1"/>
            <a:chExt cx="9927504" cy="6858000"/>
          </a:xfrm>
        </p:grpSpPr>
        <p:sp>
          <p:nvSpPr>
            <p:cNvPr id="116" name="Google Shape;116;p13"/>
            <p:cNvSpPr/>
            <p:nvPr/>
          </p:nvSpPr>
          <p:spPr>
            <a:xfrm>
              <a:off x="-9337032" y="-1"/>
              <a:ext cx="992350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13"/>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13"/>
            <p:cNvSpPr txBox="1"/>
            <p:nvPr/>
          </p:nvSpPr>
          <p:spPr>
            <a:xfrm rot="-5400000">
              <a:off x="-738260" y="3305024"/>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pic>
          <p:nvPicPr>
            <p:cNvPr id="119" name="Google Shape;119;p13"/>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sp>
        <p:nvSpPr>
          <p:cNvPr id="120" name="Google Shape;120;p13"/>
          <p:cNvSpPr txBox="1"/>
          <p:nvPr/>
        </p:nvSpPr>
        <p:spPr>
          <a:xfrm>
            <a:off x="4093880" y="5348294"/>
            <a:ext cx="6905184"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000" u="none" cap="none" strike="noStrike">
                <a:solidFill>
                  <a:schemeClr val="dk1"/>
                </a:solidFill>
                <a:latin typeface="Questrial"/>
                <a:ea typeface="Questrial"/>
                <a:cs typeface="Questrial"/>
                <a:sym typeface="Questrial"/>
              </a:rPr>
              <a:t>Afraah, Sai, Edlyn, Zachary, Joravar </a:t>
            </a:r>
            <a:endParaRPr b="0" i="0" sz="3000" u="none" cap="none" strike="noStrike">
              <a:solidFill>
                <a:schemeClr val="dk1"/>
              </a:solidFill>
              <a:latin typeface="Questrial"/>
              <a:ea typeface="Questrial"/>
              <a:cs typeface="Questrial"/>
              <a:sym typeface="Questrial"/>
            </a:endParaRPr>
          </a:p>
        </p:txBody>
      </p:sp>
      <p:pic>
        <p:nvPicPr>
          <p:cNvPr descr="elated image" id="121" name="Google Shape;121;p13"/>
          <p:cNvPicPr preferRelativeResize="0"/>
          <p:nvPr/>
        </p:nvPicPr>
        <p:blipFill rotWithShape="1">
          <a:blip r:embed="rId4">
            <a:alphaModFix/>
          </a:blip>
          <a:srcRect b="0" l="0" r="0" t="0"/>
          <a:stretch/>
        </p:blipFill>
        <p:spPr>
          <a:xfrm>
            <a:off x="3953188" y="1318455"/>
            <a:ext cx="7186569" cy="3772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grpSp>
        <p:nvGrpSpPr>
          <p:cNvPr id="414" name="Google Shape;414;p22"/>
          <p:cNvGrpSpPr/>
          <p:nvPr/>
        </p:nvGrpSpPr>
        <p:grpSpPr>
          <a:xfrm>
            <a:off x="-290920" y="0"/>
            <a:ext cx="12483000" cy="6858000"/>
            <a:chOff x="-290920" y="0"/>
            <a:chExt cx="12483000" cy="6858000"/>
          </a:xfrm>
        </p:grpSpPr>
        <p:sp>
          <p:nvSpPr>
            <p:cNvPr id="415" name="Google Shape;415;p22"/>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6" name="Google Shape;416;p22"/>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17" name="Google Shape;417;p22"/>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418" name="Google Shape;418;p22"/>
          <p:cNvGrpSpPr/>
          <p:nvPr/>
        </p:nvGrpSpPr>
        <p:grpSpPr>
          <a:xfrm>
            <a:off x="226775" y="-2"/>
            <a:ext cx="11447501" cy="6858000"/>
            <a:chOff x="213096" y="0"/>
            <a:chExt cx="11447501" cy="6858000"/>
          </a:xfrm>
        </p:grpSpPr>
        <p:sp>
          <p:nvSpPr>
            <p:cNvPr id="419" name="Google Shape;419;p22"/>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0" name="Google Shape;420;p22"/>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1" name="Google Shape;421;p22"/>
            <p:cNvSpPr txBox="1"/>
            <p:nvPr/>
          </p:nvSpPr>
          <p:spPr>
            <a:xfrm rot="-5400000">
              <a:off x="10129412" y="3320423"/>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2400">
                <a:solidFill>
                  <a:srgbClr val="F0EEF0"/>
                </a:solidFill>
                <a:latin typeface="Questrial"/>
                <a:ea typeface="Questrial"/>
                <a:cs typeface="Questrial"/>
                <a:sym typeface="Questrial"/>
              </a:endParaRPr>
            </a:p>
          </p:txBody>
        </p:sp>
        <p:pic>
          <p:nvPicPr>
            <p:cNvPr id="422" name="Google Shape;422;p22"/>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423" name="Google Shape;423;p22"/>
          <p:cNvGrpSpPr/>
          <p:nvPr/>
        </p:nvGrpSpPr>
        <p:grpSpPr>
          <a:xfrm>
            <a:off x="-7847639" y="0"/>
            <a:ext cx="9961200" cy="6858000"/>
            <a:chOff x="491575" y="0"/>
            <a:chExt cx="9961200" cy="6858000"/>
          </a:xfrm>
        </p:grpSpPr>
        <p:sp>
          <p:nvSpPr>
            <p:cNvPr id="424" name="Google Shape;424;p22"/>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5" name="Google Shape;425;p22"/>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26" name="Google Shape;426;p22"/>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427" name="Google Shape;427;p22"/>
          <p:cNvGrpSpPr/>
          <p:nvPr/>
        </p:nvGrpSpPr>
        <p:grpSpPr>
          <a:xfrm>
            <a:off x="-7985197" y="0"/>
            <a:ext cx="9574200" cy="6858000"/>
            <a:chOff x="491575" y="0"/>
            <a:chExt cx="9574200" cy="6858000"/>
          </a:xfrm>
        </p:grpSpPr>
        <p:sp>
          <p:nvSpPr>
            <p:cNvPr id="428" name="Google Shape;428;p22"/>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9" name="Google Shape;429;p22"/>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30" name="Google Shape;430;p22"/>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431" name="Google Shape;431;p22"/>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432" name="Google Shape;432;p22"/>
          <p:cNvGrpSpPr/>
          <p:nvPr/>
        </p:nvGrpSpPr>
        <p:grpSpPr>
          <a:xfrm>
            <a:off x="-7638543" y="-1"/>
            <a:ext cx="8692331" cy="6858000"/>
            <a:chOff x="718505" y="-1"/>
            <a:chExt cx="8692331" cy="6858000"/>
          </a:xfrm>
        </p:grpSpPr>
        <p:sp>
          <p:nvSpPr>
            <p:cNvPr id="433" name="Google Shape;433;p22"/>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4" name="Google Shape;434;p22"/>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35" name="Google Shape;435;p22"/>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436" name="Google Shape;436;p22"/>
          <p:cNvGrpSpPr/>
          <p:nvPr/>
        </p:nvGrpSpPr>
        <p:grpSpPr>
          <a:xfrm>
            <a:off x="-9395082" y="-1"/>
            <a:ext cx="9927504" cy="6858000"/>
            <a:chOff x="-9337032" y="-1"/>
            <a:chExt cx="9927504" cy="6858000"/>
          </a:xfrm>
        </p:grpSpPr>
        <p:sp>
          <p:nvSpPr>
            <p:cNvPr id="437" name="Google Shape;437;p22"/>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8" name="Google Shape;438;p22"/>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39" name="Google Shape;439;p22"/>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440" name="Google Shape;440;p22"/>
          <p:cNvGrpSpPr/>
          <p:nvPr/>
        </p:nvGrpSpPr>
        <p:grpSpPr>
          <a:xfrm>
            <a:off x="4845703" y="355383"/>
            <a:ext cx="4045500" cy="1032645"/>
            <a:chOff x="4326159" y="1569149"/>
            <a:chExt cx="4045500" cy="1032645"/>
          </a:xfrm>
        </p:grpSpPr>
        <p:sp>
          <p:nvSpPr>
            <p:cNvPr id="441" name="Google Shape;441;p22"/>
            <p:cNvSpPr txBox="1"/>
            <p:nvPr/>
          </p:nvSpPr>
          <p:spPr>
            <a:xfrm>
              <a:off x="4326159" y="1569149"/>
              <a:ext cx="40455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03A1A4"/>
                  </a:solidFill>
                  <a:latin typeface="Questrial"/>
                  <a:ea typeface="Questrial"/>
                  <a:cs typeface="Questrial"/>
                  <a:sym typeface="Questrial"/>
                </a:rPr>
                <a:t>MECHANISM</a:t>
              </a:r>
              <a:endParaRPr/>
            </a:p>
          </p:txBody>
        </p:sp>
        <p:sp>
          <p:nvSpPr>
            <p:cNvPr id="442" name="Google Shape;442;p22"/>
            <p:cNvSpPr txBox="1"/>
            <p:nvPr/>
          </p:nvSpPr>
          <p:spPr>
            <a:xfrm>
              <a:off x="4868803" y="2047694"/>
              <a:ext cx="27669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latin typeface="Questrial"/>
                  <a:ea typeface="Questrial"/>
                  <a:cs typeface="Questrial"/>
                  <a:sym typeface="Questrial"/>
                </a:rPr>
                <a:t>Overview</a:t>
              </a:r>
              <a:endParaRPr sz="3000">
                <a:latin typeface="Questrial"/>
                <a:ea typeface="Questrial"/>
                <a:cs typeface="Questrial"/>
                <a:sym typeface="Questrial"/>
              </a:endParaRPr>
            </a:p>
          </p:txBody>
        </p:sp>
      </p:grpSp>
      <p:sp>
        <p:nvSpPr>
          <p:cNvPr id="443" name="Google Shape;443;p22"/>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F0EEF0"/>
                </a:solidFill>
                <a:latin typeface="Questrial"/>
                <a:ea typeface="Questrial"/>
                <a:cs typeface="Questrial"/>
                <a:sym typeface="Questrial"/>
              </a:rPr>
              <a:t>INTRODUCTION</a:t>
            </a:r>
            <a:endParaRPr b="1" i="0" sz="1900" u="none" cap="none" strike="noStrike">
              <a:solidFill>
                <a:srgbClr val="F0EEF0"/>
              </a:solidFill>
              <a:latin typeface="Questrial"/>
              <a:ea typeface="Questrial"/>
              <a:cs typeface="Questrial"/>
              <a:sym typeface="Questrial"/>
            </a:endParaRPr>
          </a:p>
        </p:txBody>
      </p:sp>
      <p:sp>
        <p:nvSpPr>
          <p:cNvPr id="444" name="Google Shape;444;p22"/>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445" name="Google Shape;445;p22"/>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446" name="Google Shape;446;p22"/>
          <p:cNvSpPr txBox="1"/>
          <p:nvPr/>
        </p:nvSpPr>
        <p:spPr>
          <a:xfrm rot="-5400000">
            <a:off x="269725" y="3305068"/>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447" name="Google Shape;447;p22"/>
          <p:cNvSpPr txBox="1"/>
          <p:nvPr/>
        </p:nvSpPr>
        <p:spPr>
          <a:xfrm rot="-5400000">
            <a:off x="625395" y="3320416"/>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448" name="Google Shape;448;p22"/>
          <p:cNvSpPr txBox="1"/>
          <p:nvPr/>
        </p:nvSpPr>
        <p:spPr>
          <a:xfrm>
            <a:off x="2835700" y="2603350"/>
            <a:ext cx="7432800" cy="3000000"/>
          </a:xfrm>
          <a:prstGeom prst="rect">
            <a:avLst/>
          </a:prstGeom>
          <a:noFill/>
          <a:ln>
            <a:noFill/>
          </a:ln>
        </p:spPr>
        <p:txBody>
          <a:bodyPr anchorCtr="0" anchor="ctr" bIns="91425" lIns="91425" spcFirstLastPara="1" rIns="91425" wrap="square" tIns="91425">
            <a:noAutofit/>
          </a:bodyPr>
          <a:lstStyle/>
          <a:p>
            <a:pPr indent="-381000" lvl="0" marL="457200" marR="0" rtl="0" algn="l">
              <a:lnSpc>
                <a:spcPct val="100000"/>
              </a:lnSpc>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B cell and T cell have positive interaction</a:t>
            </a:r>
            <a:endParaRPr sz="2400">
              <a:latin typeface="Times New Roman"/>
              <a:ea typeface="Times New Roman"/>
              <a:cs typeface="Times New Roman"/>
              <a:sym typeface="Times New Roman"/>
            </a:endParaRPr>
          </a:p>
          <a:p>
            <a:pPr indent="-342900" lvl="1" marL="914400" marR="0" rtl="0" algn="l">
              <a:lnSpc>
                <a:spcPct val="100000"/>
              </a:lnSpc>
              <a:spcBef>
                <a:spcPts val="0"/>
              </a:spcBef>
              <a:spcAft>
                <a:spcPts val="0"/>
              </a:spcAft>
              <a:buSzPts val="1800"/>
              <a:buFont typeface="Times New Roman"/>
              <a:buChar char="○"/>
            </a:pPr>
            <a:r>
              <a:rPr lang="en-US" sz="1800">
                <a:latin typeface="Times New Roman"/>
                <a:ea typeface="Times New Roman"/>
                <a:cs typeface="Times New Roman"/>
                <a:sym typeface="Times New Roman"/>
              </a:rPr>
              <a:t>complex of B cell activates T cell which stimulates B cell</a:t>
            </a:r>
            <a:endParaRPr sz="18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T cells release cytokines which facilitate conversion of IgM antibodies to IgG </a:t>
            </a:r>
            <a:endParaRPr sz="24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2400">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Increase in B cell division leading to more antibodies produced</a:t>
            </a:r>
            <a:endParaRPr sz="24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24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pic>
        <p:nvPicPr>
          <p:cNvPr id="454" name="Google Shape;454;p23"/>
          <p:cNvPicPr preferRelativeResize="0"/>
          <p:nvPr/>
        </p:nvPicPr>
        <p:blipFill>
          <a:blip r:embed="rId3">
            <a:alphaModFix/>
          </a:blip>
          <a:stretch>
            <a:fillRect/>
          </a:stretch>
        </p:blipFill>
        <p:spPr>
          <a:xfrm>
            <a:off x="1870075" y="724975"/>
            <a:ext cx="8201025" cy="5591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grpSp>
        <p:nvGrpSpPr>
          <p:cNvPr id="460" name="Google Shape;460;p24"/>
          <p:cNvGrpSpPr/>
          <p:nvPr/>
        </p:nvGrpSpPr>
        <p:grpSpPr>
          <a:xfrm>
            <a:off x="-290920" y="0"/>
            <a:ext cx="12483000" cy="6858000"/>
            <a:chOff x="-290920" y="0"/>
            <a:chExt cx="12483000" cy="6858000"/>
          </a:xfrm>
        </p:grpSpPr>
        <p:sp>
          <p:nvSpPr>
            <p:cNvPr id="461" name="Google Shape;461;p24"/>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2" name="Google Shape;462;p24"/>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63" name="Google Shape;463;p24"/>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464" name="Google Shape;464;p24"/>
          <p:cNvGrpSpPr/>
          <p:nvPr/>
        </p:nvGrpSpPr>
        <p:grpSpPr>
          <a:xfrm>
            <a:off x="226775" y="-2"/>
            <a:ext cx="11447501" cy="6858000"/>
            <a:chOff x="213096" y="0"/>
            <a:chExt cx="11447501" cy="6858000"/>
          </a:xfrm>
        </p:grpSpPr>
        <p:sp>
          <p:nvSpPr>
            <p:cNvPr id="465" name="Google Shape;465;p24"/>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6" name="Google Shape;466;p24"/>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7" name="Google Shape;467;p24"/>
            <p:cNvSpPr txBox="1"/>
            <p:nvPr/>
          </p:nvSpPr>
          <p:spPr>
            <a:xfrm rot="-5400000">
              <a:off x="10129412" y="3320423"/>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2400">
                <a:solidFill>
                  <a:srgbClr val="F0EEF0"/>
                </a:solidFill>
                <a:latin typeface="Questrial"/>
                <a:ea typeface="Questrial"/>
                <a:cs typeface="Questrial"/>
                <a:sym typeface="Questrial"/>
              </a:endParaRPr>
            </a:p>
          </p:txBody>
        </p:sp>
        <p:pic>
          <p:nvPicPr>
            <p:cNvPr id="468" name="Google Shape;468;p24"/>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469" name="Google Shape;469;p24"/>
          <p:cNvGrpSpPr/>
          <p:nvPr/>
        </p:nvGrpSpPr>
        <p:grpSpPr>
          <a:xfrm>
            <a:off x="-7847639" y="0"/>
            <a:ext cx="9961200" cy="6858000"/>
            <a:chOff x="491575" y="0"/>
            <a:chExt cx="9961200" cy="6858000"/>
          </a:xfrm>
        </p:grpSpPr>
        <p:sp>
          <p:nvSpPr>
            <p:cNvPr id="470" name="Google Shape;470;p24"/>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1" name="Google Shape;471;p24"/>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72" name="Google Shape;472;p24"/>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473" name="Google Shape;473;p24"/>
          <p:cNvGrpSpPr/>
          <p:nvPr/>
        </p:nvGrpSpPr>
        <p:grpSpPr>
          <a:xfrm>
            <a:off x="-7985197" y="0"/>
            <a:ext cx="9574200" cy="6858000"/>
            <a:chOff x="491575" y="0"/>
            <a:chExt cx="9574200" cy="6858000"/>
          </a:xfrm>
        </p:grpSpPr>
        <p:sp>
          <p:nvSpPr>
            <p:cNvPr id="474" name="Google Shape;474;p24"/>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5" name="Google Shape;475;p24"/>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76" name="Google Shape;476;p24"/>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477" name="Google Shape;477;p24"/>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478" name="Google Shape;478;p24"/>
          <p:cNvGrpSpPr/>
          <p:nvPr/>
        </p:nvGrpSpPr>
        <p:grpSpPr>
          <a:xfrm>
            <a:off x="-7638543" y="-1"/>
            <a:ext cx="8692331" cy="6858000"/>
            <a:chOff x="718505" y="-1"/>
            <a:chExt cx="8692331" cy="6858000"/>
          </a:xfrm>
        </p:grpSpPr>
        <p:sp>
          <p:nvSpPr>
            <p:cNvPr id="479" name="Google Shape;479;p24"/>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0" name="Google Shape;480;p24"/>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81" name="Google Shape;481;p24"/>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482" name="Google Shape;482;p24"/>
          <p:cNvGrpSpPr/>
          <p:nvPr/>
        </p:nvGrpSpPr>
        <p:grpSpPr>
          <a:xfrm>
            <a:off x="-9395082" y="-1"/>
            <a:ext cx="9927504" cy="6858000"/>
            <a:chOff x="-9337032" y="-1"/>
            <a:chExt cx="9927504" cy="6858000"/>
          </a:xfrm>
        </p:grpSpPr>
        <p:sp>
          <p:nvSpPr>
            <p:cNvPr id="483" name="Google Shape;483;p24"/>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4" name="Google Shape;484;p24"/>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85" name="Google Shape;485;p24"/>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486" name="Google Shape;486;p24"/>
          <p:cNvGrpSpPr/>
          <p:nvPr/>
        </p:nvGrpSpPr>
        <p:grpSpPr>
          <a:xfrm>
            <a:off x="4845703" y="355383"/>
            <a:ext cx="4045500" cy="1032645"/>
            <a:chOff x="4326159" y="1569149"/>
            <a:chExt cx="4045500" cy="1032645"/>
          </a:xfrm>
        </p:grpSpPr>
        <p:sp>
          <p:nvSpPr>
            <p:cNvPr id="487" name="Google Shape;487;p24"/>
            <p:cNvSpPr txBox="1"/>
            <p:nvPr/>
          </p:nvSpPr>
          <p:spPr>
            <a:xfrm>
              <a:off x="4326159" y="1569149"/>
              <a:ext cx="40455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03A1A4"/>
                  </a:solidFill>
                  <a:latin typeface="Questrial"/>
                  <a:ea typeface="Questrial"/>
                  <a:cs typeface="Questrial"/>
                  <a:sym typeface="Questrial"/>
                </a:rPr>
                <a:t>MECHANISM</a:t>
              </a:r>
              <a:endParaRPr/>
            </a:p>
          </p:txBody>
        </p:sp>
        <p:sp>
          <p:nvSpPr>
            <p:cNvPr id="488" name="Google Shape;488;p24"/>
            <p:cNvSpPr txBox="1"/>
            <p:nvPr/>
          </p:nvSpPr>
          <p:spPr>
            <a:xfrm>
              <a:off x="4868803" y="2047694"/>
              <a:ext cx="27669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latin typeface="Questrial"/>
                  <a:ea typeface="Questrial"/>
                  <a:cs typeface="Questrial"/>
                  <a:sym typeface="Questrial"/>
                </a:rPr>
                <a:t>Overview</a:t>
              </a:r>
              <a:endParaRPr sz="3000">
                <a:latin typeface="Questrial"/>
                <a:ea typeface="Questrial"/>
                <a:cs typeface="Questrial"/>
                <a:sym typeface="Questrial"/>
              </a:endParaRPr>
            </a:p>
          </p:txBody>
        </p:sp>
      </p:grpSp>
      <p:sp>
        <p:nvSpPr>
          <p:cNvPr id="489" name="Google Shape;489;p24"/>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F0EEF0"/>
                </a:solidFill>
                <a:latin typeface="Questrial"/>
                <a:ea typeface="Questrial"/>
                <a:cs typeface="Questrial"/>
                <a:sym typeface="Questrial"/>
              </a:rPr>
              <a:t>INTRODUCTION</a:t>
            </a:r>
            <a:endParaRPr b="1" i="0" sz="1900" u="none" cap="none" strike="noStrike">
              <a:solidFill>
                <a:srgbClr val="F0EEF0"/>
              </a:solidFill>
              <a:latin typeface="Questrial"/>
              <a:ea typeface="Questrial"/>
              <a:cs typeface="Questrial"/>
              <a:sym typeface="Questrial"/>
            </a:endParaRPr>
          </a:p>
        </p:txBody>
      </p:sp>
      <p:sp>
        <p:nvSpPr>
          <p:cNvPr id="490" name="Google Shape;490;p24"/>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491" name="Google Shape;491;p24"/>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492" name="Google Shape;492;p24"/>
          <p:cNvSpPr txBox="1"/>
          <p:nvPr/>
        </p:nvSpPr>
        <p:spPr>
          <a:xfrm rot="-5400000">
            <a:off x="269725" y="3305068"/>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493" name="Google Shape;493;p24"/>
          <p:cNvSpPr txBox="1"/>
          <p:nvPr/>
        </p:nvSpPr>
        <p:spPr>
          <a:xfrm rot="-5400000">
            <a:off x="625395" y="3320416"/>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494" name="Google Shape;494;p24"/>
          <p:cNvSpPr txBox="1"/>
          <p:nvPr/>
        </p:nvSpPr>
        <p:spPr>
          <a:xfrm>
            <a:off x="2903838" y="3455825"/>
            <a:ext cx="7432800" cy="3000000"/>
          </a:xfrm>
          <a:prstGeom prst="rect">
            <a:avLst/>
          </a:prstGeom>
          <a:noFill/>
          <a:ln>
            <a:noFill/>
          </a:ln>
        </p:spPr>
        <p:txBody>
          <a:bodyPr anchorCtr="0" anchor="ctr" bIns="91425" lIns="91425" spcFirstLastPara="1" rIns="91425" wrap="square" tIns="91425">
            <a:noAutofit/>
          </a:bodyPr>
          <a:lstStyle/>
          <a:p>
            <a:pPr indent="-381000" lvl="0" marL="457200" marR="0" rtl="0" algn="l">
              <a:lnSpc>
                <a:spcPct val="100000"/>
              </a:lnSpc>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Main autoantibody in Lupus is against DNA from apoptotic cells</a:t>
            </a:r>
            <a:endParaRPr sz="24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Antigen-antibody complex cause of symptoms </a:t>
            </a:r>
            <a:endParaRPr sz="24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2400">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Complex migrates to basement glomerular membrane</a:t>
            </a:r>
            <a:endParaRPr sz="2400">
              <a:latin typeface="Times New Roman"/>
              <a:ea typeface="Times New Roman"/>
              <a:cs typeface="Times New Roman"/>
              <a:sym typeface="Times New Roman"/>
            </a:endParaRPr>
          </a:p>
          <a:p>
            <a:pPr indent="-342900" lvl="1" marL="914400" marR="0" rtl="0" algn="l">
              <a:lnSpc>
                <a:spcPct val="100000"/>
              </a:lnSpc>
              <a:spcBef>
                <a:spcPts val="0"/>
              </a:spcBef>
              <a:spcAft>
                <a:spcPts val="0"/>
              </a:spcAft>
              <a:buClr>
                <a:srgbClr val="00A0A8"/>
              </a:buClr>
              <a:buSzPts val="1800"/>
              <a:buFont typeface="Times New Roman"/>
              <a:buChar char="○"/>
            </a:pPr>
            <a:r>
              <a:rPr lang="en-US" sz="1800">
                <a:latin typeface="Times New Roman"/>
                <a:ea typeface="Times New Roman"/>
                <a:cs typeface="Times New Roman"/>
                <a:sym typeface="Times New Roman"/>
              </a:rPr>
              <a:t>Activates complement system (inflammation)</a:t>
            </a:r>
            <a:endParaRPr sz="1800">
              <a:latin typeface="Times New Roman"/>
              <a:ea typeface="Times New Roman"/>
              <a:cs typeface="Times New Roman"/>
              <a:sym typeface="Times New Roman"/>
            </a:endParaRPr>
          </a:p>
          <a:p>
            <a:pPr indent="0" lvl="0" marL="914400" marR="0" rtl="0" algn="l">
              <a:lnSpc>
                <a:spcPct val="100000"/>
              </a:lnSpc>
              <a:spcBef>
                <a:spcPts val="0"/>
              </a:spcBef>
              <a:spcAft>
                <a:spcPts val="0"/>
              </a:spcAft>
              <a:buNone/>
            </a:pPr>
            <a:r>
              <a:t/>
            </a:r>
            <a:endParaRPr sz="1800">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Antigen cross reacts with proteins in the kidney</a:t>
            </a:r>
            <a:endParaRPr sz="2400">
              <a:latin typeface="Times New Roman"/>
              <a:ea typeface="Times New Roman"/>
              <a:cs typeface="Times New Roman"/>
              <a:sym typeface="Times New Roman"/>
            </a:endParaRPr>
          </a:p>
          <a:p>
            <a:pPr indent="-342900" lvl="1" marL="914400" marR="0" rtl="0" algn="l">
              <a:lnSpc>
                <a:spcPct val="100000"/>
              </a:lnSpc>
              <a:spcBef>
                <a:spcPts val="0"/>
              </a:spcBef>
              <a:spcAft>
                <a:spcPts val="0"/>
              </a:spcAft>
              <a:buClr>
                <a:srgbClr val="00A0A8"/>
              </a:buClr>
              <a:buSzPts val="1800"/>
              <a:buFont typeface="Times New Roman"/>
              <a:buChar char="○"/>
            </a:pPr>
            <a:r>
              <a:rPr lang="en-US" sz="1800">
                <a:latin typeface="Times New Roman"/>
                <a:ea typeface="Times New Roman"/>
                <a:cs typeface="Times New Roman"/>
                <a:sym typeface="Times New Roman"/>
              </a:rPr>
              <a:t>⍺-actin critical in cells of the filtration barrier</a:t>
            </a:r>
            <a:endParaRPr sz="18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2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4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24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pic>
        <p:nvPicPr>
          <p:cNvPr id="500" name="Google Shape;500;p25"/>
          <p:cNvPicPr preferRelativeResize="0"/>
          <p:nvPr/>
        </p:nvPicPr>
        <p:blipFill>
          <a:blip r:embed="rId3">
            <a:alphaModFix/>
          </a:blip>
          <a:stretch>
            <a:fillRect/>
          </a:stretch>
        </p:blipFill>
        <p:spPr>
          <a:xfrm>
            <a:off x="361063" y="869275"/>
            <a:ext cx="11469874" cy="5119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grpSp>
        <p:nvGrpSpPr>
          <p:cNvPr id="506" name="Google Shape;506;p26"/>
          <p:cNvGrpSpPr/>
          <p:nvPr/>
        </p:nvGrpSpPr>
        <p:grpSpPr>
          <a:xfrm>
            <a:off x="-290920" y="0"/>
            <a:ext cx="12482921" cy="6858000"/>
            <a:chOff x="-290920" y="0"/>
            <a:chExt cx="12482921" cy="6858000"/>
          </a:xfrm>
        </p:grpSpPr>
        <p:sp>
          <p:nvSpPr>
            <p:cNvPr id="507" name="Google Shape;507;p26"/>
            <p:cNvSpPr/>
            <p:nvPr/>
          </p:nvSpPr>
          <p:spPr>
            <a:xfrm>
              <a:off x="-290920" y="0"/>
              <a:ext cx="1248292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8" name="Google Shape;508;p26"/>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09" name="Google Shape;509;p26"/>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510" name="Google Shape;510;p26"/>
          <p:cNvGrpSpPr/>
          <p:nvPr/>
        </p:nvGrpSpPr>
        <p:grpSpPr>
          <a:xfrm>
            <a:off x="226788" y="-2"/>
            <a:ext cx="11447501" cy="6858000"/>
            <a:chOff x="213096" y="0"/>
            <a:chExt cx="11447501" cy="6858000"/>
          </a:xfrm>
        </p:grpSpPr>
        <p:sp>
          <p:nvSpPr>
            <p:cNvPr id="511" name="Google Shape;511;p26"/>
            <p:cNvSpPr/>
            <p:nvPr/>
          </p:nvSpPr>
          <p:spPr>
            <a:xfrm>
              <a:off x="213096" y="0"/>
              <a:ext cx="1144750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2" name="Google Shape;512;p26"/>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13" name="Google Shape;513;p26"/>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514" name="Google Shape;514;p26"/>
          <p:cNvGrpSpPr/>
          <p:nvPr/>
        </p:nvGrpSpPr>
        <p:grpSpPr>
          <a:xfrm>
            <a:off x="1184133" y="0"/>
            <a:ext cx="9961092" cy="6858000"/>
            <a:chOff x="491575" y="0"/>
            <a:chExt cx="9961092" cy="6858000"/>
          </a:xfrm>
        </p:grpSpPr>
        <p:sp>
          <p:nvSpPr>
            <p:cNvPr id="515" name="Google Shape;515;p26"/>
            <p:cNvSpPr/>
            <p:nvPr/>
          </p:nvSpPr>
          <p:spPr>
            <a:xfrm>
              <a:off x="491575" y="0"/>
              <a:ext cx="9961092"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6" name="Google Shape;516;p26"/>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17" name="Google Shape;517;p26"/>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518" name="Google Shape;518;p26"/>
          <p:cNvGrpSpPr/>
          <p:nvPr/>
        </p:nvGrpSpPr>
        <p:grpSpPr>
          <a:xfrm>
            <a:off x="-7985197" y="0"/>
            <a:ext cx="9574094" cy="6858000"/>
            <a:chOff x="491575" y="0"/>
            <a:chExt cx="9574094" cy="6858000"/>
          </a:xfrm>
        </p:grpSpPr>
        <p:sp>
          <p:nvSpPr>
            <p:cNvPr id="519" name="Google Shape;519;p26"/>
            <p:cNvSpPr/>
            <p:nvPr/>
          </p:nvSpPr>
          <p:spPr>
            <a:xfrm>
              <a:off x="491575" y="0"/>
              <a:ext cx="957409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0" name="Google Shape;520;p26"/>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21" name="Google Shape;521;p26"/>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522" name="Google Shape;522;p26"/>
          <p:cNvSpPr/>
          <p:nvPr/>
        </p:nvSpPr>
        <p:spPr>
          <a:xfrm>
            <a:off x="-7962177" y="-1"/>
            <a:ext cx="5781368"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523" name="Google Shape;523;p26"/>
          <p:cNvGrpSpPr/>
          <p:nvPr/>
        </p:nvGrpSpPr>
        <p:grpSpPr>
          <a:xfrm>
            <a:off x="-7638543" y="-1"/>
            <a:ext cx="8692331" cy="6858000"/>
            <a:chOff x="718505" y="-1"/>
            <a:chExt cx="8692331" cy="6858000"/>
          </a:xfrm>
        </p:grpSpPr>
        <p:sp>
          <p:nvSpPr>
            <p:cNvPr id="524" name="Google Shape;524;p26"/>
            <p:cNvSpPr/>
            <p:nvPr/>
          </p:nvSpPr>
          <p:spPr>
            <a:xfrm>
              <a:off x="718505" y="-1"/>
              <a:ext cx="869233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5" name="Google Shape;525;p26"/>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26" name="Google Shape;526;p26"/>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527" name="Google Shape;527;p26"/>
          <p:cNvGrpSpPr/>
          <p:nvPr/>
        </p:nvGrpSpPr>
        <p:grpSpPr>
          <a:xfrm>
            <a:off x="-9395082" y="-1"/>
            <a:ext cx="9927504" cy="6858000"/>
            <a:chOff x="-9337032" y="-1"/>
            <a:chExt cx="9927504" cy="6858000"/>
          </a:xfrm>
        </p:grpSpPr>
        <p:sp>
          <p:nvSpPr>
            <p:cNvPr id="528" name="Google Shape;528;p26"/>
            <p:cNvSpPr/>
            <p:nvPr/>
          </p:nvSpPr>
          <p:spPr>
            <a:xfrm>
              <a:off x="-9337032" y="-1"/>
              <a:ext cx="992350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9" name="Google Shape;529;p26"/>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30" name="Google Shape;530;p26"/>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sp>
        <p:nvSpPr>
          <p:cNvPr id="531" name="Google Shape;531;p26"/>
          <p:cNvSpPr txBox="1"/>
          <p:nvPr/>
        </p:nvSpPr>
        <p:spPr>
          <a:xfrm>
            <a:off x="2502251" y="1454100"/>
            <a:ext cx="7525500" cy="47859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FEC630"/>
              </a:buClr>
              <a:buSzPts val="2975"/>
              <a:buFont typeface="Times New Roman"/>
              <a:buChar char="•"/>
            </a:pPr>
            <a:r>
              <a:rPr lang="en-US" sz="2500">
                <a:latin typeface="Times New Roman"/>
                <a:ea typeface="Times New Roman"/>
                <a:cs typeface="Times New Roman"/>
                <a:sym typeface="Times New Roman"/>
              </a:rPr>
              <a:t>very complex disease, with thousands of faces </a:t>
            </a:r>
            <a:endParaRPr sz="2500">
              <a:latin typeface="Times New Roman"/>
              <a:ea typeface="Times New Roman"/>
              <a:cs typeface="Times New Roman"/>
              <a:sym typeface="Times New Roman"/>
            </a:endParaRPr>
          </a:p>
          <a:p>
            <a:pPr indent="-427037" lvl="0" marL="457200" marR="0" rtl="0" algn="l">
              <a:spcBef>
                <a:spcPts val="0"/>
              </a:spcBef>
              <a:spcAft>
                <a:spcPts val="0"/>
              </a:spcAft>
              <a:buClr>
                <a:srgbClr val="FEC630"/>
              </a:buClr>
              <a:buSzPts val="2500"/>
              <a:buFont typeface="Times New Roman"/>
              <a:buChar char="•"/>
            </a:pPr>
            <a:r>
              <a:rPr lang="en-US" sz="2500">
                <a:latin typeface="Times New Roman"/>
                <a:ea typeface="Times New Roman"/>
                <a:cs typeface="Times New Roman"/>
                <a:sym typeface="Times New Roman"/>
              </a:rPr>
              <a:t>can affect any of the body systems </a:t>
            </a:r>
            <a:endParaRPr sz="2500">
              <a:latin typeface="Times New Roman"/>
              <a:ea typeface="Times New Roman"/>
              <a:cs typeface="Times New Roman"/>
              <a:sym typeface="Times New Roman"/>
            </a:endParaRPr>
          </a:p>
          <a:p>
            <a:pPr indent="-457200" lvl="0" marL="457200" marR="0" rtl="0" algn="l">
              <a:spcBef>
                <a:spcPts val="0"/>
              </a:spcBef>
              <a:spcAft>
                <a:spcPts val="0"/>
              </a:spcAft>
              <a:buClr>
                <a:srgbClr val="FEC630"/>
              </a:buClr>
              <a:buSzPts val="2975"/>
              <a:buFont typeface="Times New Roman"/>
              <a:buChar char="•"/>
            </a:pPr>
            <a:r>
              <a:rPr lang="en-US" sz="2500">
                <a:latin typeface="Times New Roman"/>
                <a:ea typeface="Times New Roman"/>
                <a:cs typeface="Times New Roman"/>
                <a:sym typeface="Times New Roman"/>
              </a:rPr>
              <a:t>greatly vary from person to person </a:t>
            </a:r>
            <a:endParaRPr sz="2500">
              <a:latin typeface="Times New Roman"/>
              <a:ea typeface="Times New Roman"/>
              <a:cs typeface="Times New Roman"/>
              <a:sym typeface="Times New Roman"/>
            </a:endParaRPr>
          </a:p>
          <a:p>
            <a:pPr indent="-427037" lvl="0" marL="457200" marR="0" rtl="0" algn="l">
              <a:spcBef>
                <a:spcPts val="0"/>
              </a:spcBef>
              <a:spcAft>
                <a:spcPts val="0"/>
              </a:spcAft>
              <a:buClr>
                <a:srgbClr val="FEC630"/>
              </a:buClr>
              <a:buSzPts val="2500"/>
              <a:buFont typeface="Times New Roman"/>
              <a:buChar char="•"/>
            </a:pPr>
            <a:r>
              <a:rPr lang="en-US" sz="2500">
                <a:latin typeface="Times New Roman"/>
                <a:ea typeface="Times New Roman"/>
                <a:cs typeface="Times New Roman"/>
                <a:sym typeface="Times New Roman"/>
              </a:rPr>
              <a:t>severity of symptoms increases with progression of the disease </a:t>
            </a:r>
            <a:endParaRPr sz="2500">
              <a:latin typeface="Times New Roman"/>
              <a:ea typeface="Times New Roman"/>
              <a:cs typeface="Times New Roman"/>
              <a:sym typeface="Times New Roman"/>
            </a:endParaRPr>
          </a:p>
          <a:p>
            <a:pPr indent="-427037" lvl="0" marL="457200" marR="0" rtl="0" algn="l">
              <a:spcBef>
                <a:spcPts val="0"/>
              </a:spcBef>
              <a:spcAft>
                <a:spcPts val="0"/>
              </a:spcAft>
              <a:buClr>
                <a:srgbClr val="FEC630"/>
              </a:buClr>
              <a:buSzPts val="2500"/>
              <a:buFont typeface="Times New Roman"/>
              <a:buChar char="•"/>
            </a:pPr>
            <a:r>
              <a:rPr lang="en-US" sz="2500">
                <a:latin typeface="Times New Roman"/>
                <a:ea typeface="Times New Roman"/>
                <a:cs typeface="Times New Roman"/>
                <a:sym typeface="Times New Roman"/>
              </a:rPr>
              <a:t>two types of symptoms: </a:t>
            </a:r>
            <a:endParaRPr sz="2500">
              <a:latin typeface="Times New Roman"/>
              <a:ea typeface="Times New Roman"/>
              <a:cs typeface="Times New Roman"/>
              <a:sym typeface="Times New Roman"/>
            </a:endParaRPr>
          </a:p>
          <a:p>
            <a:pPr indent="-387350" lvl="1" marL="914400" marR="0" rtl="0" algn="l">
              <a:spcBef>
                <a:spcPts val="0"/>
              </a:spcBef>
              <a:spcAft>
                <a:spcPts val="0"/>
              </a:spcAft>
              <a:buSzPts val="2500"/>
              <a:buFont typeface="Times New Roman"/>
              <a:buChar char="○"/>
            </a:pPr>
            <a:r>
              <a:rPr lang="en-US" sz="2500">
                <a:latin typeface="Times New Roman"/>
                <a:ea typeface="Times New Roman"/>
                <a:cs typeface="Times New Roman"/>
                <a:sym typeface="Times New Roman"/>
              </a:rPr>
              <a:t>non-specific symptoms: occur in other conditions too </a:t>
            </a:r>
            <a:endParaRPr sz="2500">
              <a:latin typeface="Times New Roman"/>
              <a:ea typeface="Times New Roman"/>
              <a:cs typeface="Times New Roman"/>
              <a:sym typeface="Times New Roman"/>
            </a:endParaRPr>
          </a:p>
          <a:p>
            <a:pPr indent="-387350" lvl="1" marL="914400" marR="0" rtl="0" algn="l">
              <a:spcBef>
                <a:spcPts val="0"/>
              </a:spcBef>
              <a:spcAft>
                <a:spcPts val="0"/>
              </a:spcAft>
              <a:buSzPts val="2500"/>
              <a:buFont typeface="Times New Roman"/>
              <a:buChar char="○"/>
            </a:pPr>
            <a:r>
              <a:rPr lang="en-US" sz="2500">
                <a:latin typeface="Times New Roman"/>
                <a:ea typeface="Times New Roman"/>
                <a:cs typeface="Times New Roman"/>
                <a:sym typeface="Times New Roman"/>
              </a:rPr>
              <a:t>lupus-specific symptoms </a:t>
            </a:r>
            <a:endParaRPr sz="2500">
              <a:latin typeface="Times New Roman"/>
              <a:ea typeface="Times New Roman"/>
              <a:cs typeface="Times New Roman"/>
              <a:sym typeface="Times New Roman"/>
            </a:endParaRPr>
          </a:p>
          <a:p>
            <a:pPr indent="0" lvl="0" marL="0" marR="0" rtl="0" algn="ctr">
              <a:spcBef>
                <a:spcPts val="0"/>
              </a:spcBef>
              <a:spcAft>
                <a:spcPts val="0"/>
              </a:spcAft>
              <a:buNone/>
            </a:pPr>
            <a:r>
              <a:t/>
            </a:r>
            <a:endParaRPr b="0" i="0" sz="3000" u="none" cap="none" strike="noStrike">
              <a:solidFill>
                <a:schemeClr val="dk1"/>
              </a:solidFill>
              <a:latin typeface="Questrial"/>
              <a:ea typeface="Questrial"/>
              <a:cs typeface="Questrial"/>
              <a:sym typeface="Questrial"/>
            </a:endParaRPr>
          </a:p>
        </p:txBody>
      </p:sp>
      <p:sp>
        <p:nvSpPr>
          <p:cNvPr id="532" name="Google Shape;532;p26"/>
          <p:cNvSpPr txBox="1"/>
          <p:nvPr/>
        </p:nvSpPr>
        <p:spPr>
          <a:xfrm>
            <a:off x="3934138" y="372490"/>
            <a:ext cx="4859800" cy="63094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FEC630"/>
                </a:solidFill>
                <a:latin typeface="Questrial"/>
                <a:ea typeface="Questrial"/>
                <a:cs typeface="Questrial"/>
                <a:sym typeface="Questrial"/>
              </a:rPr>
              <a:t>SYMPTOMS</a:t>
            </a:r>
            <a:endParaRPr b="0" i="0" sz="3500" u="none" cap="none" strike="noStrike">
              <a:solidFill>
                <a:srgbClr val="FEC630"/>
              </a:solidFill>
              <a:latin typeface="Questrial"/>
              <a:ea typeface="Questrial"/>
              <a:cs typeface="Questrial"/>
              <a:sym typeface="Questrial"/>
            </a:endParaRPr>
          </a:p>
        </p:txBody>
      </p:sp>
      <p:sp>
        <p:nvSpPr>
          <p:cNvPr id="533" name="Google Shape;533;p26"/>
          <p:cNvSpPr txBox="1"/>
          <p:nvPr/>
        </p:nvSpPr>
        <p:spPr>
          <a:xfrm rot="-5400000">
            <a:off x="9680313" y="3399950"/>
            <a:ext cx="2434089"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534" name="Google Shape;534;p26"/>
          <p:cNvSpPr txBox="1"/>
          <p:nvPr/>
        </p:nvSpPr>
        <p:spPr>
          <a:xfrm rot="-5400000">
            <a:off x="10673030" y="3320411"/>
            <a:ext cx="2572657"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535" name="Google Shape;535;p26"/>
          <p:cNvSpPr txBox="1"/>
          <p:nvPr/>
        </p:nvSpPr>
        <p:spPr>
          <a:xfrm rot="-5400000">
            <a:off x="10143213" y="3320410"/>
            <a:ext cx="2501902" cy="38472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536" name="Google Shape;536;p26"/>
          <p:cNvSpPr txBox="1"/>
          <p:nvPr/>
        </p:nvSpPr>
        <p:spPr>
          <a:xfrm rot="-5400000">
            <a:off x="-796310" y="3305024"/>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537" name="Google Shape;537;p26"/>
          <p:cNvSpPr txBox="1"/>
          <p:nvPr/>
        </p:nvSpPr>
        <p:spPr>
          <a:xfrm rot="-5400000">
            <a:off x="-265419" y="3305025"/>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538" name="Google Shape;538;p26"/>
          <p:cNvSpPr txBox="1"/>
          <p:nvPr/>
        </p:nvSpPr>
        <p:spPr>
          <a:xfrm rot="-5400000">
            <a:off x="269681" y="3305026"/>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grpSp>
        <p:nvGrpSpPr>
          <p:cNvPr id="544" name="Google Shape;544;p27"/>
          <p:cNvGrpSpPr/>
          <p:nvPr/>
        </p:nvGrpSpPr>
        <p:grpSpPr>
          <a:xfrm>
            <a:off x="-290920" y="0"/>
            <a:ext cx="12483000" cy="6858000"/>
            <a:chOff x="-290920" y="0"/>
            <a:chExt cx="12483000" cy="6858000"/>
          </a:xfrm>
        </p:grpSpPr>
        <p:sp>
          <p:nvSpPr>
            <p:cNvPr id="545" name="Google Shape;545;p27"/>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6" name="Google Shape;546;p27"/>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47" name="Google Shape;547;p27"/>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548" name="Google Shape;548;p27"/>
          <p:cNvGrpSpPr/>
          <p:nvPr/>
        </p:nvGrpSpPr>
        <p:grpSpPr>
          <a:xfrm>
            <a:off x="226788" y="-2"/>
            <a:ext cx="11447501" cy="6858000"/>
            <a:chOff x="213096" y="0"/>
            <a:chExt cx="11447501" cy="6858000"/>
          </a:xfrm>
        </p:grpSpPr>
        <p:sp>
          <p:nvSpPr>
            <p:cNvPr id="549" name="Google Shape;549;p27"/>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0" name="Google Shape;550;p27"/>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51" name="Google Shape;551;p27"/>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552" name="Google Shape;552;p27"/>
          <p:cNvGrpSpPr/>
          <p:nvPr/>
        </p:nvGrpSpPr>
        <p:grpSpPr>
          <a:xfrm>
            <a:off x="1184133" y="0"/>
            <a:ext cx="9961200" cy="6858000"/>
            <a:chOff x="491575" y="0"/>
            <a:chExt cx="9961200" cy="6858000"/>
          </a:xfrm>
        </p:grpSpPr>
        <p:sp>
          <p:nvSpPr>
            <p:cNvPr id="553" name="Google Shape;553;p27"/>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4" name="Google Shape;554;p27"/>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55" name="Google Shape;555;p27"/>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556" name="Google Shape;556;p27"/>
          <p:cNvGrpSpPr/>
          <p:nvPr/>
        </p:nvGrpSpPr>
        <p:grpSpPr>
          <a:xfrm>
            <a:off x="-7985197" y="0"/>
            <a:ext cx="9574200" cy="6858000"/>
            <a:chOff x="491575" y="0"/>
            <a:chExt cx="9574200" cy="6858000"/>
          </a:xfrm>
        </p:grpSpPr>
        <p:sp>
          <p:nvSpPr>
            <p:cNvPr id="557" name="Google Shape;557;p27"/>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8" name="Google Shape;558;p27"/>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59" name="Google Shape;559;p27"/>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560" name="Google Shape;560;p27"/>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561" name="Google Shape;561;p27"/>
          <p:cNvGrpSpPr/>
          <p:nvPr/>
        </p:nvGrpSpPr>
        <p:grpSpPr>
          <a:xfrm>
            <a:off x="-7638543" y="-1"/>
            <a:ext cx="8692331" cy="6858000"/>
            <a:chOff x="718505" y="-1"/>
            <a:chExt cx="8692331" cy="6858000"/>
          </a:xfrm>
        </p:grpSpPr>
        <p:sp>
          <p:nvSpPr>
            <p:cNvPr id="562" name="Google Shape;562;p27"/>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3" name="Google Shape;563;p27"/>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64" name="Google Shape;564;p27"/>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565" name="Google Shape;565;p27"/>
          <p:cNvGrpSpPr/>
          <p:nvPr/>
        </p:nvGrpSpPr>
        <p:grpSpPr>
          <a:xfrm>
            <a:off x="-9395082" y="-1"/>
            <a:ext cx="9927504" cy="6858000"/>
            <a:chOff x="-9337032" y="-1"/>
            <a:chExt cx="9927504" cy="6858000"/>
          </a:xfrm>
        </p:grpSpPr>
        <p:sp>
          <p:nvSpPr>
            <p:cNvPr id="566" name="Google Shape;566;p27"/>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7" name="Google Shape;567;p27"/>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68" name="Google Shape;568;p27"/>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sp>
        <p:nvSpPr>
          <p:cNvPr id="569" name="Google Shape;569;p27"/>
          <p:cNvSpPr txBox="1"/>
          <p:nvPr/>
        </p:nvSpPr>
        <p:spPr>
          <a:xfrm>
            <a:off x="2502251" y="1454100"/>
            <a:ext cx="7525500" cy="47859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3000">
                <a:latin typeface="Times New Roman"/>
                <a:ea typeface="Times New Roman"/>
                <a:cs typeface="Times New Roman"/>
                <a:sym typeface="Times New Roman"/>
              </a:rPr>
              <a:t>Fatigue </a:t>
            </a:r>
            <a:endParaRPr sz="30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en-US" sz="3000">
                <a:latin typeface="Times New Roman"/>
                <a:ea typeface="Times New Roman"/>
                <a:cs typeface="Times New Roman"/>
                <a:sym typeface="Times New Roman"/>
              </a:rPr>
              <a:t>Weight changes </a:t>
            </a:r>
            <a:endParaRPr sz="30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en-US" sz="3000">
                <a:latin typeface="Times New Roman"/>
                <a:ea typeface="Times New Roman"/>
                <a:cs typeface="Times New Roman"/>
                <a:sym typeface="Times New Roman"/>
              </a:rPr>
              <a:t>Fever </a:t>
            </a:r>
            <a:endParaRPr sz="30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en-US" sz="3000">
                <a:latin typeface="Times New Roman"/>
                <a:ea typeface="Times New Roman"/>
                <a:cs typeface="Times New Roman"/>
                <a:sym typeface="Times New Roman"/>
              </a:rPr>
              <a:t>Swollen glands</a:t>
            </a:r>
            <a:endParaRPr sz="3000">
              <a:latin typeface="Times New Roman"/>
              <a:ea typeface="Times New Roman"/>
              <a:cs typeface="Times New Roman"/>
              <a:sym typeface="Times New Roman"/>
            </a:endParaRPr>
          </a:p>
          <a:p>
            <a:pPr indent="0" lvl="0" marL="0" marR="0" rtl="0" algn="ctr">
              <a:spcBef>
                <a:spcPts val="0"/>
              </a:spcBef>
              <a:spcAft>
                <a:spcPts val="0"/>
              </a:spcAft>
              <a:buNone/>
            </a:pPr>
            <a:r>
              <a:t/>
            </a:r>
            <a:endParaRPr b="0" i="0" sz="3000" u="none" cap="none" strike="noStrike">
              <a:solidFill>
                <a:schemeClr val="dk1"/>
              </a:solidFill>
              <a:latin typeface="Questrial"/>
              <a:ea typeface="Questrial"/>
              <a:cs typeface="Questrial"/>
              <a:sym typeface="Questrial"/>
            </a:endParaRPr>
          </a:p>
        </p:txBody>
      </p:sp>
      <p:sp>
        <p:nvSpPr>
          <p:cNvPr id="570" name="Google Shape;570;p27"/>
          <p:cNvSpPr txBox="1"/>
          <p:nvPr/>
        </p:nvSpPr>
        <p:spPr>
          <a:xfrm>
            <a:off x="3934152" y="372500"/>
            <a:ext cx="57813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FEC630"/>
                </a:solidFill>
                <a:latin typeface="Questrial"/>
                <a:ea typeface="Questrial"/>
                <a:cs typeface="Questrial"/>
                <a:sym typeface="Questrial"/>
              </a:rPr>
              <a:t>NON-SPECIFIC </a:t>
            </a:r>
            <a:r>
              <a:rPr lang="en-US" sz="3500">
                <a:solidFill>
                  <a:srgbClr val="FEC630"/>
                </a:solidFill>
                <a:latin typeface="Questrial"/>
                <a:ea typeface="Questrial"/>
                <a:cs typeface="Questrial"/>
                <a:sym typeface="Questrial"/>
              </a:rPr>
              <a:t>SYMPTOMS</a:t>
            </a:r>
            <a:endParaRPr b="0" i="0" sz="3500" u="none" cap="none" strike="noStrike">
              <a:solidFill>
                <a:srgbClr val="FEC630"/>
              </a:solidFill>
              <a:latin typeface="Questrial"/>
              <a:ea typeface="Questrial"/>
              <a:cs typeface="Questrial"/>
              <a:sym typeface="Questrial"/>
            </a:endParaRPr>
          </a:p>
        </p:txBody>
      </p:sp>
      <p:sp>
        <p:nvSpPr>
          <p:cNvPr id="571" name="Google Shape;571;p27"/>
          <p:cNvSpPr txBox="1"/>
          <p:nvPr/>
        </p:nvSpPr>
        <p:spPr>
          <a:xfrm rot="-5400000">
            <a:off x="9680197" y="3399955"/>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572" name="Google Shape;572;p27"/>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573" name="Google Shape;573;p27"/>
          <p:cNvSpPr txBox="1"/>
          <p:nvPr/>
        </p:nvSpPr>
        <p:spPr>
          <a:xfrm rot="-5400000">
            <a:off x="10143103" y="3320421"/>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574" name="Google Shape;574;p27"/>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575" name="Google Shape;575;p27"/>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576" name="Google Shape;576;p27"/>
          <p:cNvSpPr txBox="1"/>
          <p:nvPr/>
        </p:nvSpPr>
        <p:spPr>
          <a:xfrm rot="-5400000">
            <a:off x="269725" y="3305068"/>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pic>
        <p:nvPicPr>
          <p:cNvPr id="577" name="Google Shape;577;p27"/>
          <p:cNvPicPr preferRelativeResize="0"/>
          <p:nvPr/>
        </p:nvPicPr>
        <p:blipFill>
          <a:blip r:embed="rId4">
            <a:alphaModFix/>
          </a:blip>
          <a:stretch>
            <a:fillRect/>
          </a:stretch>
        </p:blipFill>
        <p:spPr>
          <a:xfrm>
            <a:off x="4894260" y="4508825"/>
            <a:ext cx="2741474" cy="2056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grpSp>
        <p:nvGrpSpPr>
          <p:cNvPr id="583" name="Google Shape;583;p28"/>
          <p:cNvGrpSpPr/>
          <p:nvPr/>
        </p:nvGrpSpPr>
        <p:grpSpPr>
          <a:xfrm>
            <a:off x="-290920" y="0"/>
            <a:ext cx="12483000" cy="6858000"/>
            <a:chOff x="-290920" y="0"/>
            <a:chExt cx="12483000" cy="6858000"/>
          </a:xfrm>
        </p:grpSpPr>
        <p:sp>
          <p:nvSpPr>
            <p:cNvPr id="584" name="Google Shape;584;p28"/>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5" name="Google Shape;585;p28"/>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86" name="Google Shape;586;p28"/>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587" name="Google Shape;587;p28"/>
          <p:cNvGrpSpPr/>
          <p:nvPr/>
        </p:nvGrpSpPr>
        <p:grpSpPr>
          <a:xfrm>
            <a:off x="226788" y="-2"/>
            <a:ext cx="11447501" cy="6858000"/>
            <a:chOff x="213096" y="0"/>
            <a:chExt cx="11447501" cy="6858000"/>
          </a:xfrm>
        </p:grpSpPr>
        <p:sp>
          <p:nvSpPr>
            <p:cNvPr id="588" name="Google Shape;588;p28"/>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9" name="Google Shape;589;p28"/>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90" name="Google Shape;590;p28"/>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591" name="Google Shape;591;p28"/>
          <p:cNvGrpSpPr/>
          <p:nvPr/>
        </p:nvGrpSpPr>
        <p:grpSpPr>
          <a:xfrm>
            <a:off x="1184133" y="0"/>
            <a:ext cx="9961200" cy="6858000"/>
            <a:chOff x="491575" y="0"/>
            <a:chExt cx="9961200" cy="6858000"/>
          </a:xfrm>
        </p:grpSpPr>
        <p:sp>
          <p:nvSpPr>
            <p:cNvPr id="592" name="Google Shape;592;p28"/>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3" name="Google Shape;593;p28"/>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94" name="Google Shape;594;p28"/>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595" name="Google Shape;595;p28"/>
          <p:cNvGrpSpPr/>
          <p:nvPr/>
        </p:nvGrpSpPr>
        <p:grpSpPr>
          <a:xfrm>
            <a:off x="-7985197" y="0"/>
            <a:ext cx="9574200" cy="6858000"/>
            <a:chOff x="491575" y="0"/>
            <a:chExt cx="9574200" cy="6858000"/>
          </a:xfrm>
        </p:grpSpPr>
        <p:sp>
          <p:nvSpPr>
            <p:cNvPr id="596" name="Google Shape;596;p28"/>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7" name="Google Shape;597;p28"/>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98" name="Google Shape;598;p28"/>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599" name="Google Shape;599;p28"/>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600" name="Google Shape;600;p28"/>
          <p:cNvGrpSpPr/>
          <p:nvPr/>
        </p:nvGrpSpPr>
        <p:grpSpPr>
          <a:xfrm>
            <a:off x="-7638543" y="-1"/>
            <a:ext cx="8692331" cy="6858000"/>
            <a:chOff x="718505" y="-1"/>
            <a:chExt cx="8692331" cy="6858000"/>
          </a:xfrm>
        </p:grpSpPr>
        <p:sp>
          <p:nvSpPr>
            <p:cNvPr id="601" name="Google Shape;601;p28"/>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2" name="Google Shape;602;p28"/>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03" name="Google Shape;603;p28"/>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604" name="Google Shape;604;p28"/>
          <p:cNvGrpSpPr/>
          <p:nvPr/>
        </p:nvGrpSpPr>
        <p:grpSpPr>
          <a:xfrm>
            <a:off x="-9395082" y="-1"/>
            <a:ext cx="9927504" cy="6858000"/>
            <a:chOff x="-9337032" y="-1"/>
            <a:chExt cx="9927504" cy="6858000"/>
          </a:xfrm>
        </p:grpSpPr>
        <p:sp>
          <p:nvSpPr>
            <p:cNvPr id="605" name="Google Shape;605;p28"/>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6" name="Google Shape;606;p28"/>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07" name="Google Shape;607;p28"/>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sp>
        <p:nvSpPr>
          <p:cNvPr id="608" name="Google Shape;608;p28"/>
          <p:cNvSpPr txBox="1"/>
          <p:nvPr/>
        </p:nvSpPr>
        <p:spPr>
          <a:xfrm>
            <a:off x="2502251" y="1454100"/>
            <a:ext cx="7525500" cy="478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500">
                <a:latin typeface="Times New Roman"/>
                <a:ea typeface="Times New Roman"/>
                <a:cs typeface="Times New Roman"/>
                <a:sym typeface="Times New Roman"/>
              </a:rPr>
              <a:t>Criteria (must meet at least 4 out of the 11): </a:t>
            </a:r>
            <a:endParaRPr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AutoNum type="arabicPeriod"/>
            </a:pPr>
            <a:r>
              <a:rPr b="1" lang="en-US" sz="2500">
                <a:latin typeface="Times New Roman"/>
                <a:ea typeface="Times New Roman"/>
                <a:cs typeface="Times New Roman"/>
                <a:sym typeface="Times New Roman"/>
              </a:rPr>
              <a:t>butterfly rash</a:t>
            </a:r>
            <a:r>
              <a:rPr lang="en-US"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AutoNum type="arabicPeriod"/>
            </a:pPr>
            <a:r>
              <a:rPr lang="en-US" sz="2500">
                <a:latin typeface="Times New Roman"/>
                <a:ea typeface="Times New Roman"/>
                <a:cs typeface="Times New Roman"/>
                <a:sym typeface="Times New Roman"/>
              </a:rPr>
              <a:t>photosensitivity</a:t>
            </a:r>
            <a:endParaRPr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AutoNum type="arabicPeriod"/>
            </a:pPr>
            <a:r>
              <a:rPr lang="en-US" sz="2500">
                <a:latin typeface="Times New Roman"/>
                <a:ea typeface="Times New Roman"/>
                <a:cs typeface="Times New Roman"/>
                <a:sym typeface="Times New Roman"/>
              </a:rPr>
              <a:t>discoid lupus </a:t>
            </a:r>
            <a:endParaRPr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AutoNum type="arabicPeriod"/>
            </a:pPr>
            <a:r>
              <a:rPr lang="en-US" sz="2500">
                <a:latin typeface="Times New Roman"/>
                <a:ea typeface="Times New Roman"/>
                <a:cs typeface="Times New Roman"/>
                <a:sym typeface="Times New Roman"/>
              </a:rPr>
              <a:t>mucosal ulcers  </a:t>
            </a:r>
            <a:endParaRPr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AutoNum type="arabicPeriod"/>
            </a:pPr>
            <a:r>
              <a:rPr b="1" lang="en-US" sz="2500">
                <a:latin typeface="Times New Roman"/>
                <a:ea typeface="Times New Roman"/>
                <a:cs typeface="Times New Roman"/>
                <a:sym typeface="Times New Roman"/>
              </a:rPr>
              <a:t>arthritis</a:t>
            </a:r>
            <a:endParaRPr b="1"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AutoNum type="arabicPeriod"/>
            </a:pPr>
            <a:r>
              <a:rPr lang="en-US" sz="2500">
                <a:latin typeface="Times New Roman"/>
                <a:ea typeface="Times New Roman"/>
                <a:cs typeface="Times New Roman"/>
                <a:sym typeface="Times New Roman"/>
              </a:rPr>
              <a:t>pleuritis and pericarditis</a:t>
            </a:r>
            <a:endParaRPr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Questrial"/>
              <a:buAutoNum type="arabicPeriod"/>
            </a:pPr>
            <a:r>
              <a:rPr b="1" lang="en-US" sz="2500">
                <a:latin typeface="Times New Roman"/>
                <a:ea typeface="Times New Roman"/>
                <a:cs typeface="Times New Roman"/>
                <a:sym typeface="Times New Roman"/>
              </a:rPr>
              <a:t>kidney involvement </a:t>
            </a:r>
            <a:r>
              <a:rPr lang="en-US"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AutoNum type="arabicPeriod"/>
            </a:pPr>
            <a:r>
              <a:rPr lang="en-US" sz="2500">
                <a:latin typeface="Times New Roman"/>
                <a:ea typeface="Times New Roman"/>
                <a:cs typeface="Times New Roman"/>
                <a:sym typeface="Times New Roman"/>
              </a:rPr>
              <a:t>seizures and psychosis </a:t>
            </a:r>
            <a:endParaRPr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AutoNum type="arabicPeriod"/>
            </a:pPr>
            <a:r>
              <a:rPr lang="en-US" sz="2500">
                <a:latin typeface="Times New Roman"/>
                <a:ea typeface="Times New Roman"/>
                <a:cs typeface="Times New Roman"/>
                <a:sym typeface="Times New Roman"/>
              </a:rPr>
              <a:t>blood cell disorders </a:t>
            </a:r>
            <a:endParaRPr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AutoNum type="arabicPeriod"/>
            </a:pPr>
            <a:r>
              <a:rPr lang="en-US" sz="2500">
                <a:latin typeface="Times New Roman"/>
                <a:ea typeface="Times New Roman"/>
                <a:cs typeface="Times New Roman"/>
                <a:sym typeface="Times New Roman"/>
              </a:rPr>
              <a:t>immunologic disorders </a:t>
            </a:r>
            <a:endParaRPr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AutoNum type="arabicPeriod"/>
            </a:pPr>
            <a:r>
              <a:rPr lang="en-US" sz="2500">
                <a:latin typeface="Times New Roman"/>
                <a:ea typeface="Times New Roman"/>
                <a:cs typeface="Times New Roman"/>
                <a:sym typeface="Times New Roman"/>
              </a:rPr>
              <a:t>antinuclear antibodies </a:t>
            </a:r>
            <a:endParaRPr sz="2500">
              <a:latin typeface="Times New Roman"/>
              <a:ea typeface="Times New Roman"/>
              <a:cs typeface="Times New Roman"/>
              <a:sym typeface="Times New Roman"/>
            </a:endParaRPr>
          </a:p>
          <a:p>
            <a:pPr indent="0" lvl="0" marL="0" marR="0" rtl="0" algn="ctr">
              <a:spcBef>
                <a:spcPts val="0"/>
              </a:spcBef>
              <a:spcAft>
                <a:spcPts val="0"/>
              </a:spcAft>
              <a:buNone/>
            </a:pPr>
            <a:r>
              <a:t/>
            </a:r>
            <a:endParaRPr b="0" i="0" sz="3000" u="none" cap="none" strike="noStrike">
              <a:solidFill>
                <a:schemeClr val="dk1"/>
              </a:solidFill>
              <a:latin typeface="Questrial"/>
              <a:ea typeface="Questrial"/>
              <a:cs typeface="Questrial"/>
              <a:sym typeface="Questrial"/>
            </a:endParaRPr>
          </a:p>
        </p:txBody>
      </p:sp>
      <p:sp>
        <p:nvSpPr>
          <p:cNvPr id="609" name="Google Shape;609;p28"/>
          <p:cNvSpPr txBox="1"/>
          <p:nvPr/>
        </p:nvSpPr>
        <p:spPr>
          <a:xfrm>
            <a:off x="3012550" y="372500"/>
            <a:ext cx="70152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FEC630"/>
                </a:solidFill>
                <a:latin typeface="Questrial"/>
                <a:ea typeface="Questrial"/>
                <a:cs typeface="Questrial"/>
                <a:sym typeface="Questrial"/>
              </a:rPr>
              <a:t>LUPUS-SPECIFIC </a:t>
            </a:r>
            <a:r>
              <a:rPr lang="en-US" sz="3500">
                <a:solidFill>
                  <a:srgbClr val="FEC630"/>
                </a:solidFill>
                <a:latin typeface="Questrial"/>
                <a:ea typeface="Questrial"/>
                <a:cs typeface="Questrial"/>
                <a:sym typeface="Questrial"/>
              </a:rPr>
              <a:t>SYMPTOMS</a:t>
            </a:r>
            <a:endParaRPr b="0" i="0" sz="3500" u="none" cap="none" strike="noStrike">
              <a:solidFill>
                <a:srgbClr val="FEC630"/>
              </a:solidFill>
              <a:latin typeface="Questrial"/>
              <a:ea typeface="Questrial"/>
              <a:cs typeface="Questrial"/>
              <a:sym typeface="Questrial"/>
            </a:endParaRPr>
          </a:p>
        </p:txBody>
      </p:sp>
      <p:sp>
        <p:nvSpPr>
          <p:cNvPr id="610" name="Google Shape;610;p28"/>
          <p:cNvSpPr txBox="1"/>
          <p:nvPr/>
        </p:nvSpPr>
        <p:spPr>
          <a:xfrm rot="-5400000">
            <a:off x="9680197" y="3399955"/>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611" name="Google Shape;611;p28"/>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612" name="Google Shape;612;p28"/>
          <p:cNvSpPr txBox="1"/>
          <p:nvPr/>
        </p:nvSpPr>
        <p:spPr>
          <a:xfrm rot="-5400000">
            <a:off x="10143103" y="3320421"/>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613" name="Google Shape;613;p28"/>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614" name="Google Shape;614;p28"/>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615" name="Google Shape;615;p28"/>
          <p:cNvSpPr txBox="1"/>
          <p:nvPr/>
        </p:nvSpPr>
        <p:spPr>
          <a:xfrm rot="-5400000">
            <a:off x="269725" y="3305068"/>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grpSp>
        <p:nvGrpSpPr>
          <p:cNvPr id="621" name="Google Shape;621;p29"/>
          <p:cNvGrpSpPr/>
          <p:nvPr/>
        </p:nvGrpSpPr>
        <p:grpSpPr>
          <a:xfrm>
            <a:off x="-290920" y="0"/>
            <a:ext cx="12483000" cy="6858000"/>
            <a:chOff x="-290920" y="0"/>
            <a:chExt cx="12483000" cy="6858000"/>
          </a:xfrm>
        </p:grpSpPr>
        <p:sp>
          <p:nvSpPr>
            <p:cNvPr id="622" name="Google Shape;622;p29"/>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3" name="Google Shape;623;p29"/>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24" name="Google Shape;624;p29"/>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625" name="Google Shape;625;p29"/>
          <p:cNvGrpSpPr/>
          <p:nvPr/>
        </p:nvGrpSpPr>
        <p:grpSpPr>
          <a:xfrm>
            <a:off x="226788" y="-2"/>
            <a:ext cx="11447501" cy="6858000"/>
            <a:chOff x="213096" y="0"/>
            <a:chExt cx="11447501" cy="6858000"/>
          </a:xfrm>
        </p:grpSpPr>
        <p:sp>
          <p:nvSpPr>
            <p:cNvPr id="626" name="Google Shape;626;p29"/>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7" name="Google Shape;627;p29"/>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28" name="Google Shape;628;p29"/>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629" name="Google Shape;629;p29"/>
          <p:cNvGrpSpPr/>
          <p:nvPr/>
        </p:nvGrpSpPr>
        <p:grpSpPr>
          <a:xfrm>
            <a:off x="1184133" y="0"/>
            <a:ext cx="9961200" cy="6858000"/>
            <a:chOff x="491575" y="0"/>
            <a:chExt cx="9961200" cy="6858000"/>
          </a:xfrm>
        </p:grpSpPr>
        <p:sp>
          <p:nvSpPr>
            <p:cNvPr id="630" name="Google Shape;630;p29"/>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1" name="Google Shape;631;p29"/>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32" name="Google Shape;632;p29"/>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633" name="Google Shape;633;p29"/>
          <p:cNvGrpSpPr/>
          <p:nvPr/>
        </p:nvGrpSpPr>
        <p:grpSpPr>
          <a:xfrm>
            <a:off x="-7985197" y="0"/>
            <a:ext cx="9574200" cy="6858000"/>
            <a:chOff x="491575" y="0"/>
            <a:chExt cx="9574200" cy="6858000"/>
          </a:xfrm>
        </p:grpSpPr>
        <p:sp>
          <p:nvSpPr>
            <p:cNvPr id="634" name="Google Shape;634;p29"/>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5" name="Google Shape;635;p29"/>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36" name="Google Shape;636;p29"/>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637" name="Google Shape;637;p29"/>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638" name="Google Shape;638;p29"/>
          <p:cNvGrpSpPr/>
          <p:nvPr/>
        </p:nvGrpSpPr>
        <p:grpSpPr>
          <a:xfrm>
            <a:off x="-7638543" y="-1"/>
            <a:ext cx="8692331" cy="6858000"/>
            <a:chOff x="718505" y="-1"/>
            <a:chExt cx="8692331" cy="6858000"/>
          </a:xfrm>
        </p:grpSpPr>
        <p:sp>
          <p:nvSpPr>
            <p:cNvPr id="639" name="Google Shape;639;p29"/>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0" name="Google Shape;640;p29"/>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41" name="Google Shape;641;p29"/>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642" name="Google Shape;642;p29"/>
          <p:cNvGrpSpPr/>
          <p:nvPr/>
        </p:nvGrpSpPr>
        <p:grpSpPr>
          <a:xfrm>
            <a:off x="-9395082" y="-1"/>
            <a:ext cx="9927504" cy="6858000"/>
            <a:chOff x="-9337032" y="-1"/>
            <a:chExt cx="9927504" cy="6858000"/>
          </a:xfrm>
        </p:grpSpPr>
        <p:sp>
          <p:nvSpPr>
            <p:cNvPr id="643" name="Google Shape;643;p29"/>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4" name="Google Shape;644;p29"/>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45" name="Google Shape;645;p29"/>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sp>
        <p:nvSpPr>
          <p:cNvPr id="646" name="Google Shape;646;p29"/>
          <p:cNvSpPr txBox="1"/>
          <p:nvPr/>
        </p:nvSpPr>
        <p:spPr>
          <a:xfrm>
            <a:off x="2502251" y="1454100"/>
            <a:ext cx="7525500" cy="4785900"/>
          </a:xfrm>
          <a:prstGeom prst="rect">
            <a:avLst/>
          </a:prstGeom>
          <a:noFill/>
          <a:ln>
            <a:noFill/>
          </a:ln>
        </p:spPr>
        <p:txBody>
          <a:bodyPr anchorCtr="0" anchor="t" bIns="45700" lIns="91425" spcFirstLastPara="1" rIns="91425" wrap="square" tIns="45700">
            <a:noAutofit/>
          </a:bodyPr>
          <a:lstStyle/>
          <a:p>
            <a:pPr indent="-427037" lvl="0" marL="457200" marR="0" rtl="0" algn="l">
              <a:lnSpc>
                <a:spcPct val="150000"/>
              </a:lnSpc>
              <a:spcBef>
                <a:spcPts val="0"/>
              </a:spcBef>
              <a:spcAft>
                <a:spcPts val="0"/>
              </a:spcAft>
              <a:buClr>
                <a:srgbClr val="FEC630"/>
              </a:buClr>
              <a:buSzPts val="2500"/>
              <a:buFont typeface="Times New Roman"/>
              <a:buChar char="•"/>
            </a:pPr>
            <a:r>
              <a:rPr lang="en-US" sz="2500">
                <a:latin typeface="Times New Roman"/>
                <a:ea typeface="Times New Roman"/>
                <a:cs typeface="Times New Roman"/>
                <a:sym typeface="Times New Roman"/>
              </a:rPr>
              <a:t>Hair loss </a:t>
            </a:r>
            <a:endParaRPr sz="2500">
              <a:latin typeface="Times New Roman"/>
              <a:ea typeface="Times New Roman"/>
              <a:cs typeface="Times New Roman"/>
              <a:sym typeface="Times New Roman"/>
            </a:endParaRPr>
          </a:p>
          <a:p>
            <a:pPr indent="-427037" lvl="0" marL="457200" marR="0" rtl="0" algn="l">
              <a:lnSpc>
                <a:spcPct val="150000"/>
              </a:lnSpc>
              <a:spcBef>
                <a:spcPts val="0"/>
              </a:spcBef>
              <a:spcAft>
                <a:spcPts val="0"/>
              </a:spcAft>
              <a:buClr>
                <a:srgbClr val="FEC630"/>
              </a:buClr>
              <a:buSzPts val="2500"/>
              <a:buFont typeface="Times New Roman"/>
              <a:buChar char="•"/>
            </a:pPr>
            <a:r>
              <a:rPr lang="en-US" sz="2500">
                <a:solidFill>
                  <a:schemeClr val="dk1"/>
                </a:solidFill>
                <a:latin typeface="Times New Roman"/>
                <a:ea typeface="Times New Roman"/>
                <a:cs typeface="Times New Roman"/>
                <a:sym typeface="Times New Roman"/>
              </a:rPr>
              <a:t>Subacute cutaneous lupus erythematosus</a:t>
            </a:r>
            <a:endParaRPr sz="2500">
              <a:solidFill>
                <a:schemeClr val="dk1"/>
              </a:solidFill>
              <a:latin typeface="Times New Roman"/>
              <a:ea typeface="Times New Roman"/>
              <a:cs typeface="Times New Roman"/>
              <a:sym typeface="Times New Roman"/>
            </a:endParaRPr>
          </a:p>
          <a:p>
            <a:pPr indent="-427037" lvl="0" marL="457200" marR="0" rtl="0" algn="l">
              <a:lnSpc>
                <a:spcPct val="150000"/>
              </a:lnSpc>
              <a:spcBef>
                <a:spcPts val="0"/>
              </a:spcBef>
              <a:spcAft>
                <a:spcPts val="0"/>
              </a:spcAft>
              <a:buClr>
                <a:srgbClr val="FEC630"/>
              </a:buClr>
              <a:buSzPts val="2500"/>
              <a:buFont typeface="Times New Roman"/>
              <a:buChar char="•"/>
            </a:pPr>
            <a:r>
              <a:rPr lang="en-US" sz="2500">
                <a:solidFill>
                  <a:schemeClr val="dk1"/>
                </a:solidFill>
                <a:latin typeface="Times New Roman"/>
                <a:ea typeface="Times New Roman"/>
                <a:cs typeface="Times New Roman"/>
                <a:sym typeface="Times New Roman"/>
              </a:rPr>
              <a:t>Raynaud's</a:t>
            </a:r>
            <a:r>
              <a:rPr lang="en-US" sz="2500">
                <a:solidFill>
                  <a:schemeClr val="dk1"/>
                </a:solidFill>
                <a:latin typeface="Times New Roman"/>
                <a:ea typeface="Times New Roman"/>
                <a:cs typeface="Times New Roman"/>
                <a:sym typeface="Times New Roman"/>
              </a:rPr>
              <a:t> phenomenon </a:t>
            </a:r>
            <a:endParaRPr sz="2500">
              <a:solidFill>
                <a:schemeClr val="dk1"/>
              </a:solidFill>
              <a:latin typeface="Times New Roman"/>
              <a:ea typeface="Times New Roman"/>
              <a:cs typeface="Times New Roman"/>
              <a:sym typeface="Times New Roman"/>
            </a:endParaRPr>
          </a:p>
          <a:p>
            <a:pPr indent="-427037" lvl="0" marL="457200" marR="0" rtl="0" algn="l">
              <a:lnSpc>
                <a:spcPct val="150000"/>
              </a:lnSpc>
              <a:spcBef>
                <a:spcPts val="0"/>
              </a:spcBef>
              <a:spcAft>
                <a:spcPts val="0"/>
              </a:spcAft>
              <a:buClr>
                <a:srgbClr val="FEC630"/>
              </a:buClr>
              <a:buSzPts val="2500"/>
              <a:buFont typeface="Times New Roman"/>
              <a:buChar char="•"/>
            </a:pPr>
            <a:r>
              <a:rPr lang="en-US" sz="2500">
                <a:solidFill>
                  <a:schemeClr val="dk1"/>
                </a:solidFill>
                <a:latin typeface="Times New Roman"/>
                <a:ea typeface="Times New Roman"/>
                <a:cs typeface="Times New Roman"/>
                <a:sym typeface="Times New Roman"/>
              </a:rPr>
              <a:t>Vasculitis </a:t>
            </a:r>
            <a:endParaRPr sz="2500">
              <a:solidFill>
                <a:schemeClr val="dk1"/>
              </a:solidFill>
              <a:latin typeface="Times New Roman"/>
              <a:ea typeface="Times New Roman"/>
              <a:cs typeface="Times New Roman"/>
              <a:sym typeface="Times New Roman"/>
            </a:endParaRPr>
          </a:p>
          <a:p>
            <a:pPr indent="-427037" lvl="0" marL="457200" marR="0" rtl="0" algn="l">
              <a:lnSpc>
                <a:spcPct val="150000"/>
              </a:lnSpc>
              <a:spcBef>
                <a:spcPts val="0"/>
              </a:spcBef>
              <a:spcAft>
                <a:spcPts val="0"/>
              </a:spcAft>
              <a:buClr>
                <a:srgbClr val="FEC630"/>
              </a:buClr>
              <a:buSzPts val="2500"/>
              <a:buFont typeface="Times New Roman"/>
              <a:buChar char="•"/>
            </a:pPr>
            <a:r>
              <a:rPr lang="en-US" sz="2500">
                <a:solidFill>
                  <a:schemeClr val="dk1"/>
                </a:solidFill>
                <a:latin typeface="Times New Roman"/>
                <a:ea typeface="Times New Roman"/>
                <a:cs typeface="Times New Roman"/>
                <a:sym typeface="Times New Roman"/>
              </a:rPr>
              <a:t>Headaches </a:t>
            </a:r>
            <a:endParaRPr sz="2500">
              <a:solidFill>
                <a:schemeClr val="dk1"/>
              </a:solidFill>
              <a:latin typeface="Times New Roman"/>
              <a:ea typeface="Times New Roman"/>
              <a:cs typeface="Times New Roman"/>
              <a:sym typeface="Times New Roman"/>
            </a:endParaRPr>
          </a:p>
          <a:p>
            <a:pPr indent="-427037" lvl="0" marL="457200" marR="0" rtl="0" algn="l">
              <a:lnSpc>
                <a:spcPct val="150000"/>
              </a:lnSpc>
              <a:spcBef>
                <a:spcPts val="0"/>
              </a:spcBef>
              <a:spcAft>
                <a:spcPts val="0"/>
              </a:spcAft>
              <a:buClr>
                <a:srgbClr val="FEC630"/>
              </a:buClr>
              <a:buSzPts val="2500"/>
              <a:buFont typeface="Times New Roman"/>
              <a:buChar char="•"/>
            </a:pPr>
            <a:r>
              <a:rPr lang="en-US" sz="2500">
                <a:solidFill>
                  <a:schemeClr val="dk1"/>
                </a:solidFill>
                <a:latin typeface="Times New Roman"/>
                <a:ea typeface="Times New Roman"/>
                <a:cs typeface="Times New Roman"/>
                <a:sym typeface="Times New Roman"/>
              </a:rPr>
              <a:t>Persistent</a:t>
            </a:r>
            <a:r>
              <a:rPr lang="en-US" sz="2500">
                <a:solidFill>
                  <a:schemeClr val="dk1"/>
                </a:solidFill>
                <a:latin typeface="Times New Roman"/>
                <a:ea typeface="Times New Roman"/>
                <a:cs typeface="Times New Roman"/>
                <a:sym typeface="Times New Roman"/>
              </a:rPr>
              <a:t> high blood pressure </a:t>
            </a:r>
            <a:endParaRPr sz="25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0" i="0" sz="3000" u="none" cap="none" strike="noStrike">
              <a:solidFill>
                <a:schemeClr val="dk1"/>
              </a:solidFill>
              <a:latin typeface="Questrial"/>
              <a:ea typeface="Questrial"/>
              <a:cs typeface="Questrial"/>
              <a:sym typeface="Questrial"/>
            </a:endParaRPr>
          </a:p>
        </p:txBody>
      </p:sp>
      <p:sp>
        <p:nvSpPr>
          <p:cNvPr id="647" name="Google Shape;647;p29"/>
          <p:cNvSpPr txBox="1"/>
          <p:nvPr/>
        </p:nvSpPr>
        <p:spPr>
          <a:xfrm>
            <a:off x="3403350" y="372500"/>
            <a:ext cx="63120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FEC630"/>
                </a:solidFill>
                <a:latin typeface="Questrial"/>
                <a:ea typeface="Questrial"/>
                <a:cs typeface="Questrial"/>
                <a:sym typeface="Questrial"/>
              </a:rPr>
              <a:t>OTHER COMMON SYMPTOMS </a:t>
            </a:r>
            <a:endParaRPr b="0" i="0" sz="3500" u="none" cap="none" strike="noStrike">
              <a:solidFill>
                <a:srgbClr val="FEC630"/>
              </a:solidFill>
              <a:latin typeface="Questrial"/>
              <a:ea typeface="Questrial"/>
              <a:cs typeface="Questrial"/>
              <a:sym typeface="Questrial"/>
            </a:endParaRPr>
          </a:p>
        </p:txBody>
      </p:sp>
      <p:sp>
        <p:nvSpPr>
          <p:cNvPr id="648" name="Google Shape;648;p29"/>
          <p:cNvSpPr txBox="1"/>
          <p:nvPr/>
        </p:nvSpPr>
        <p:spPr>
          <a:xfrm rot="-5400000">
            <a:off x="9680197" y="3399955"/>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649" name="Google Shape;649;p29"/>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650" name="Google Shape;650;p29"/>
          <p:cNvSpPr txBox="1"/>
          <p:nvPr/>
        </p:nvSpPr>
        <p:spPr>
          <a:xfrm rot="-5400000">
            <a:off x="10143103" y="3320421"/>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651" name="Google Shape;651;p29"/>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652" name="Google Shape;652;p29"/>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653" name="Google Shape;653;p29"/>
          <p:cNvSpPr txBox="1"/>
          <p:nvPr/>
        </p:nvSpPr>
        <p:spPr>
          <a:xfrm rot="-5400000">
            <a:off x="269725" y="3305068"/>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grpSp>
        <p:nvGrpSpPr>
          <p:cNvPr id="659" name="Google Shape;659;p30"/>
          <p:cNvGrpSpPr/>
          <p:nvPr/>
        </p:nvGrpSpPr>
        <p:grpSpPr>
          <a:xfrm>
            <a:off x="-290920" y="0"/>
            <a:ext cx="12483000" cy="6858000"/>
            <a:chOff x="-290920" y="0"/>
            <a:chExt cx="12483000" cy="6858000"/>
          </a:xfrm>
        </p:grpSpPr>
        <p:sp>
          <p:nvSpPr>
            <p:cNvPr id="660" name="Google Shape;660;p30"/>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1" name="Google Shape;661;p30"/>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62" name="Google Shape;662;p30"/>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663" name="Google Shape;663;p30"/>
          <p:cNvGrpSpPr/>
          <p:nvPr/>
        </p:nvGrpSpPr>
        <p:grpSpPr>
          <a:xfrm>
            <a:off x="226788" y="-2"/>
            <a:ext cx="11447501" cy="6858000"/>
            <a:chOff x="213096" y="0"/>
            <a:chExt cx="11447501" cy="6858000"/>
          </a:xfrm>
        </p:grpSpPr>
        <p:sp>
          <p:nvSpPr>
            <p:cNvPr id="664" name="Google Shape;664;p30"/>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5" name="Google Shape;665;p30"/>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66" name="Google Shape;666;p30"/>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667" name="Google Shape;667;p30"/>
          <p:cNvGrpSpPr/>
          <p:nvPr/>
        </p:nvGrpSpPr>
        <p:grpSpPr>
          <a:xfrm>
            <a:off x="1184133" y="0"/>
            <a:ext cx="9961200" cy="6858000"/>
            <a:chOff x="491575" y="0"/>
            <a:chExt cx="9961200" cy="6858000"/>
          </a:xfrm>
        </p:grpSpPr>
        <p:sp>
          <p:nvSpPr>
            <p:cNvPr id="668" name="Google Shape;668;p30"/>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9" name="Google Shape;669;p30"/>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70" name="Google Shape;670;p30"/>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sp>
        <p:nvSpPr>
          <p:cNvPr id="671" name="Google Shape;671;p3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672" name="Google Shape;672;p30"/>
          <p:cNvGrpSpPr/>
          <p:nvPr/>
        </p:nvGrpSpPr>
        <p:grpSpPr>
          <a:xfrm>
            <a:off x="1091424" y="0"/>
            <a:ext cx="9575170" cy="6858000"/>
            <a:chOff x="505606" y="-21006"/>
            <a:chExt cx="9575170" cy="6858000"/>
          </a:xfrm>
        </p:grpSpPr>
        <p:sp>
          <p:nvSpPr>
            <p:cNvPr id="673" name="Google Shape;673;p30"/>
            <p:cNvSpPr/>
            <p:nvPr/>
          </p:nvSpPr>
          <p:spPr>
            <a:xfrm>
              <a:off x="505606" y="-21006"/>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4" name="Google Shape;674;p30"/>
            <p:cNvSpPr/>
            <p:nvPr/>
          </p:nvSpPr>
          <p:spPr>
            <a:xfrm>
              <a:off x="8912376" y="234892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75" name="Google Shape;675;p30"/>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grpSp>
        <p:nvGrpSpPr>
          <p:cNvPr id="676" name="Google Shape;676;p30"/>
          <p:cNvGrpSpPr/>
          <p:nvPr/>
        </p:nvGrpSpPr>
        <p:grpSpPr>
          <a:xfrm>
            <a:off x="-7638543" y="-1"/>
            <a:ext cx="8692331" cy="6858000"/>
            <a:chOff x="718505" y="-1"/>
            <a:chExt cx="8692331" cy="6858000"/>
          </a:xfrm>
        </p:grpSpPr>
        <p:sp>
          <p:nvSpPr>
            <p:cNvPr id="677" name="Google Shape;677;p30"/>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8" name="Google Shape;678;p30"/>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79" name="Google Shape;679;p30"/>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680" name="Google Shape;680;p30"/>
          <p:cNvGrpSpPr/>
          <p:nvPr/>
        </p:nvGrpSpPr>
        <p:grpSpPr>
          <a:xfrm>
            <a:off x="-9395082" y="-1"/>
            <a:ext cx="9927504" cy="6858000"/>
            <a:chOff x="-9337032" y="-1"/>
            <a:chExt cx="9927504" cy="6858000"/>
          </a:xfrm>
        </p:grpSpPr>
        <p:sp>
          <p:nvSpPr>
            <p:cNvPr id="681" name="Google Shape;681;p30"/>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2" name="Google Shape;682;p30"/>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83" name="Google Shape;683;p30"/>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sp>
        <p:nvSpPr>
          <p:cNvPr id="684" name="Google Shape;684;p30"/>
          <p:cNvSpPr txBox="1"/>
          <p:nvPr/>
        </p:nvSpPr>
        <p:spPr>
          <a:xfrm rot="-5400000">
            <a:off x="9328720" y="3326072"/>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685" name="Google Shape;685;p30"/>
          <p:cNvSpPr txBox="1"/>
          <p:nvPr/>
        </p:nvSpPr>
        <p:spPr>
          <a:xfrm rot="-5400000">
            <a:off x="9680197" y="3399955"/>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686" name="Google Shape;686;p30"/>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687" name="Google Shape;687;p30"/>
          <p:cNvSpPr txBox="1"/>
          <p:nvPr/>
        </p:nvSpPr>
        <p:spPr>
          <a:xfrm rot="-5400000">
            <a:off x="10143103" y="3320421"/>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688" name="Google Shape;688;p30"/>
          <p:cNvSpPr txBox="1"/>
          <p:nvPr/>
        </p:nvSpPr>
        <p:spPr>
          <a:xfrm>
            <a:off x="3484930" y="416879"/>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5D7373"/>
                </a:solidFill>
                <a:latin typeface="Questrial"/>
                <a:ea typeface="Questrial"/>
                <a:cs typeface="Questrial"/>
                <a:sym typeface="Questrial"/>
              </a:rPr>
              <a:t>DIAGNOSIS</a:t>
            </a:r>
            <a:endParaRPr b="0" i="0" sz="3500" u="none" cap="none" strike="noStrike">
              <a:solidFill>
                <a:srgbClr val="5D7373"/>
              </a:solidFill>
              <a:latin typeface="Questrial"/>
              <a:ea typeface="Questrial"/>
              <a:cs typeface="Questrial"/>
              <a:sym typeface="Questrial"/>
            </a:endParaRPr>
          </a:p>
        </p:txBody>
      </p:sp>
      <p:sp>
        <p:nvSpPr>
          <p:cNvPr id="689" name="Google Shape;689;p30"/>
          <p:cNvSpPr txBox="1"/>
          <p:nvPr/>
        </p:nvSpPr>
        <p:spPr>
          <a:xfrm>
            <a:off x="1783750" y="1557450"/>
            <a:ext cx="7407300" cy="4390500"/>
          </a:xfrm>
          <a:prstGeom prst="rect">
            <a:avLst/>
          </a:prstGeom>
          <a:no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t/>
            </a:r>
            <a:endParaRPr sz="2400">
              <a:latin typeface="Times New Roman"/>
              <a:ea typeface="Times New Roman"/>
              <a:cs typeface="Times New Roman"/>
              <a:sym typeface="Times New Roman"/>
            </a:endParaRPr>
          </a:p>
          <a:p>
            <a:pPr indent="-381000" lvl="0" marL="457200" marR="0" rtl="0" algn="l">
              <a:spcBef>
                <a:spcPts val="0"/>
              </a:spcBef>
              <a:spcAft>
                <a:spcPts val="0"/>
              </a:spcAft>
              <a:buClr>
                <a:srgbClr val="7F7F7F"/>
              </a:buClr>
              <a:buSzPts val="2400"/>
              <a:buFont typeface="Times New Roman"/>
              <a:buChar char="●"/>
            </a:pPr>
            <a:r>
              <a:rPr lang="en-US" sz="2400">
                <a:solidFill>
                  <a:schemeClr val="dk1"/>
                </a:solidFill>
                <a:latin typeface="Times New Roman"/>
                <a:ea typeface="Times New Roman"/>
                <a:cs typeface="Times New Roman"/>
                <a:sym typeface="Times New Roman"/>
              </a:rPr>
              <a:t>Signs and symptoms are wide-ranging &amp; vary from person to person</a:t>
            </a:r>
            <a:endParaRPr sz="24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marR="0" rtl="0" algn="l">
              <a:spcBef>
                <a:spcPts val="0"/>
              </a:spcBef>
              <a:spcAft>
                <a:spcPts val="0"/>
              </a:spcAft>
              <a:buClr>
                <a:srgbClr val="7F7F7F"/>
              </a:buClr>
              <a:buSzPts val="2400"/>
              <a:buFont typeface="Times New Roman"/>
              <a:buChar char="●"/>
            </a:pPr>
            <a:r>
              <a:rPr lang="en-US" sz="2400">
                <a:solidFill>
                  <a:schemeClr val="dk1"/>
                </a:solidFill>
                <a:latin typeface="Times New Roman"/>
                <a:ea typeface="Times New Roman"/>
                <a:cs typeface="Times New Roman"/>
                <a:sym typeface="Times New Roman"/>
              </a:rPr>
              <a:t>Symptoms resemble or overlap other diseases</a:t>
            </a:r>
            <a:endParaRPr sz="24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marR="0" rtl="0" algn="l">
              <a:spcBef>
                <a:spcPts val="0"/>
              </a:spcBef>
              <a:spcAft>
                <a:spcPts val="0"/>
              </a:spcAft>
              <a:buClr>
                <a:srgbClr val="7F7F7F"/>
              </a:buClr>
              <a:buSzPts val="2400"/>
              <a:buFont typeface="Times New Roman"/>
              <a:buChar char="●"/>
            </a:pPr>
            <a:r>
              <a:rPr lang="en-US" sz="2400">
                <a:solidFill>
                  <a:schemeClr val="dk1"/>
                </a:solidFill>
                <a:latin typeface="Times New Roman"/>
                <a:ea typeface="Times New Roman"/>
                <a:cs typeface="Times New Roman"/>
                <a:sym typeface="Times New Roman"/>
              </a:rPr>
              <a:t>It is </a:t>
            </a:r>
            <a:r>
              <a:rPr b="1" lang="en-US" sz="2400">
                <a:solidFill>
                  <a:schemeClr val="dk1"/>
                </a:solidFill>
                <a:latin typeface="Times New Roman"/>
                <a:ea typeface="Times New Roman"/>
                <a:cs typeface="Times New Roman"/>
                <a:sym typeface="Times New Roman"/>
              </a:rPr>
              <a:t>not possible</a:t>
            </a:r>
            <a:r>
              <a:rPr lang="en-US" sz="2400">
                <a:solidFill>
                  <a:schemeClr val="dk1"/>
                </a:solidFill>
                <a:latin typeface="Times New Roman"/>
                <a:ea typeface="Times New Roman"/>
                <a:cs typeface="Times New Roman"/>
                <a:sym typeface="Times New Roman"/>
              </a:rPr>
              <a:t> to diagnosis a person with lupus using just one test</a:t>
            </a:r>
            <a:endParaRPr sz="24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marR="0" rtl="0" algn="l">
              <a:spcBef>
                <a:spcPts val="0"/>
              </a:spcBef>
              <a:spcAft>
                <a:spcPts val="0"/>
              </a:spcAft>
              <a:buClr>
                <a:srgbClr val="7F7F7F"/>
              </a:buClr>
              <a:buSzPts val="2400"/>
              <a:buFont typeface="Times New Roman"/>
              <a:buChar char="●"/>
            </a:pPr>
            <a:r>
              <a:rPr lang="en-US" sz="2400">
                <a:solidFill>
                  <a:schemeClr val="dk1"/>
                </a:solidFill>
                <a:latin typeface="Times New Roman"/>
                <a:ea typeface="Times New Roman"/>
                <a:cs typeface="Times New Roman"/>
                <a:sym typeface="Times New Roman"/>
              </a:rPr>
              <a:t>Combination of blood tests, urine tests, tissue biopsies, and/or </a:t>
            </a:r>
            <a:r>
              <a:rPr lang="en-US" sz="2400">
                <a:solidFill>
                  <a:schemeClr val="dk1"/>
                </a:solidFill>
                <a:latin typeface="Times New Roman"/>
                <a:ea typeface="Times New Roman"/>
                <a:cs typeface="Times New Roman"/>
                <a:sym typeface="Times New Roman"/>
              </a:rPr>
              <a:t>imaging</a:t>
            </a:r>
            <a:r>
              <a:rPr lang="en-US" sz="2400">
                <a:solidFill>
                  <a:schemeClr val="dk1"/>
                </a:solidFill>
                <a:latin typeface="Times New Roman"/>
                <a:ea typeface="Times New Roman"/>
                <a:cs typeface="Times New Roman"/>
                <a:sym typeface="Times New Roman"/>
              </a:rPr>
              <a:t> test are used to diagnose lupus</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200">
              <a:solidFill>
                <a:schemeClr val="dk1"/>
              </a:solidFill>
              <a:latin typeface="Calibri"/>
              <a:ea typeface="Calibri"/>
              <a:cs typeface="Calibri"/>
              <a:sym typeface="Calibri"/>
            </a:endParaRPr>
          </a:p>
        </p:txBody>
      </p:sp>
      <p:sp>
        <p:nvSpPr>
          <p:cNvPr id="690" name="Google Shape;690;p30"/>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691" name="Google Shape;691;p30"/>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692" name="Google Shape;692;p30"/>
          <p:cNvSpPr txBox="1"/>
          <p:nvPr/>
        </p:nvSpPr>
        <p:spPr>
          <a:xfrm>
            <a:off x="2864614" y="913175"/>
            <a:ext cx="60288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latin typeface="Questrial"/>
                <a:ea typeface="Questrial"/>
                <a:cs typeface="Questrial"/>
                <a:sym typeface="Questrial"/>
              </a:rPr>
              <a:t>A Disease With Many Faces</a:t>
            </a:r>
            <a:endParaRPr sz="3000">
              <a:latin typeface="Questrial"/>
              <a:ea typeface="Questrial"/>
              <a:cs typeface="Questrial"/>
              <a:sym typeface="Quest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7" name="Shape 697"/>
        <p:cNvGrpSpPr/>
        <p:nvPr/>
      </p:nvGrpSpPr>
      <p:grpSpPr>
        <a:xfrm>
          <a:off x="0" y="0"/>
          <a:ext cx="0" cy="0"/>
          <a:chOff x="0" y="0"/>
          <a:chExt cx="0" cy="0"/>
        </a:xfrm>
      </p:grpSpPr>
      <p:grpSp>
        <p:nvGrpSpPr>
          <p:cNvPr id="698" name="Google Shape;698;p31"/>
          <p:cNvGrpSpPr/>
          <p:nvPr/>
        </p:nvGrpSpPr>
        <p:grpSpPr>
          <a:xfrm>
            <a:off x="-290920" y="0"/>
            <a:ext cx="12482921" cy="6858000"/>
            <a:chOff x="-290920" y="0"/>
            <a:chExt cx="12482921" cy="6858000"/>
          </a:xfrm>
        </p:grpSpPr>
        <p:sp>
          <p:nvSpPr>
            <p:cNvPr id="699" name="Google Shape;699;p31"/>
            <p:cNvSpPr/>
            <p:nvPr/>
          </p:nvSpPr>
          <p:spPr>
            <a:xfrm>
              <a:off x="-290920" y="0"/>
              <a:ext cx="1248292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0" name="Google Shape;700;p31"/>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01" name="Google Shape;701;p31"/>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702" name="Google Shape;702;p31"/>
          <p:cNvGrpSpPr/>
          <p:nvPr/>
        </p:nvGrpSpPr>
        <p:grpSpPr>
          <a:xfrm>
            <a:off x="226788" y="-2"/>
            <a:ext cx="11447501" cy="6858000"/>
            <a:chOff x="213096" y="0"/>
            <a:chExt cx="11447501" cy="6858000"/>
          </a:xfrm>
        </p:grpSpPr>
        <p:sp>
          <p:nvSpPr>
            <p:cNvPr id="703" name="Google Shape;703;p31"/>
            <p:cNvSpPr/>
            <p:nvPr/>
          </p:nvSpPr>
          <p:spPr>
            <a:xfrm>
              <a:off x="213096" y="0"/>
              <a:ext cx="1144750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4" name="Google Shape;704;p31"/>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05" name="Google Shape;705;p31"/>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706" name="Google Shape;706;p31"/>
          <p:cNvGrpSpPr/>
          <p:nvPr/>
        </p:nvGrpSpPr>
        <p:grpSpPr>
          <a:xfrm>
            <a:off x="1184133" y="0"/>
            <a:ext cx="9961092" cy="6858000"/>
            <a:chOff x="491575" y="0"/>
            <a:chExt cx="9961092" cy="6858000"/>
          </a:xfrm>
        </p:grpSpPr>
        <p:sp>
          <p:nvSpPr>
            <p:cNvPr id="707" name="Google Shape;707;p31"/>
            <p:cNvSpPr/>
            <p:nvPr/>
          </p:nvSpPr>
          <p:spPr>
            <a:xfrm>
              <a:off x="491575" y="0"/>
              <a:ext cx="9961092"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8" name="Google Shape;708;p31"/>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09" name="Google Shape;709;p31"/>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sp>
        <p:nvSpPr>
          <p:cNvPr id="710" name="Google Shape;710;p31"/>
          <p:cNvSpPr/>
          <p:nvPr/>
        </p:nvSpPr>
        <p:spPr>
          <a:xfrm>
            <a:off x="-7962177" y="-1"/>
            <a:ext cx="5781368"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711" name="Google Shape;711;p31"/>
          <p:cNvGrpSpPr/>
          <p:nvPr/>
        </p:nvGrpSpPr>
        <p:grpSpPr>
          <a:xfrm>
            <a:off x="1091424" y="0"/>
            <a:ext cx="9575170" cy="6858000"/>
            <a:chOff x="505606" y="-21006"/>
            <a:chExt cx="9575170" cy="6858000"/>
          </a:xfrm>
        </p:grpSpPr>
        <p:sp>
          <p:nvSpPr>
            <p:cNvPr id="712" name="Google Shape;712;p31"/>
            <p:cNvSpPr/>
            <p:nvPr/>
          </p:nvSpPr>
          <p:spPr>
            <a:xfrm>
              <a:off x="505606" y="-21006"/>
              <a:ext cx="957409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3" name="Google Shape;713;p31"/>
            <p:cNvSpPr/>
            <p:nvPr/>
          </p:nvSpPr>
          <p:spPr>
            <a:xfrm>
              <a:off x="8912376" y="234892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14" name="Google Shape;714;p31"/>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grpSp>
        <p:nvGrpSpPr>
          <p:cNvPr id="715" name="Google Shape;715;p31"/>
          <p:cNvGrpSpPr/>
          <p:nvPr/>
        </p:nvGrpSpPr>
        <p:grpSpPr>
          <a:xfrm>
            <a:off x="-7638543" y="-1"/>
            <a:ext cx="8692331" cy="6858000"/>
            <a:chOff x="718505" y="-1"/>
            <a:chExt cx="8692331" cy="6858000"/>
          </a:xfrm>
        </p:grpSpPr>
        <p:sp>
          <p:nvSpPr>
            <p:cNvPr id="716" name="Google Shape;716;p31"/>
            <p:cNvSpPr/>
            <p:nvPr/>
          </p:nvSpPr>
          <p:spPr>
            <a:xfrm>
              <a:off x="718505" y="-1"/>
              <a:ext cx="869233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7" name="Google Shape;717;p31"/>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18" name="Google Shape;718;p31"/>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719" name="Google Shape;719;p31"/>
          <p:cNvGrpSpPr/>
          <p:nvPr/>
        </p:nvGrpSpPr>
        <p:grpSpPr>
          <a:xfrm>
            <a:off x="-9395082" y="-1"/>
            <a:ext cx="9927504" cy="6858000"/>
            <a:chOff x="-9337032" y="-1"/>
            <a:chExt cx="9927504" cy="6858000"/>
          </a:xfrm>
        </p:grpSpPr>
        <p:sp>
          <p:nvSpPr>
            <p:cNvPr id="720" name="Google Shape;720;p31"/>
            <p:cNvSpPr/>
            <p:nvPr/>
          </p:nvSpPr>
          <p:spPr>
            <a:xfrm>
              <a:off x="-9337032" y="-1"/>
              <a:ext cx="992350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1" name="Google Shape;721;p31"/>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22" name="Google Shape;722;p31"/>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sp>
        <p:nvSpPr>
          <p:cNvPr id="723" name="Google Shape;723;p31"/>
          <p:cNvSpPr txBox="1"/>
          <p:nvPr/>
        </p:nvSpPr>
        <p:spPr>
          <a:xfrm rot="-5400000">
            <a:off x="9328676" y="3326030"/>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724" name="Google Shape;724;p31"/>
          <p:cNvSpPr txBox="1"/>
          <p:nvPr/>
        </p:nvSpPr>
        <p:spPr>
          <a:xfrm rot="-5400000">
            <a:off x="9680313" y="3399950"/>
            <a:ext cx="2434089"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725" name="Google Shape;725;p31"/>
          <p:cNvSpPr txBox="1"/>
          <p:nvPr/>
        </p:nvSpPr>
        <p:spPr>
          <a:xfrm rot="-5400000">
            <a:off x="10673030" y="3320411"/>
            <a:ext cx="2572657"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726" name="Google Shape;726;p31"/>
          <p:cNvSpPr txBox="1"/>
          <p:nvPr/>
        </p:nvSpPr>
        <p:spPr>
          <a:xfrm rot="-5400000">
            <a:off x="10143213" y="3320410"/>
            <a:ext cx="2501902" cy="38472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727" name="Google Shape;727;p31"/>
          <p:cNvSpPr txBox="1"/>
          <p:nvPr/>
        </p:nvSpPr>
        <p:spPr>
          <a:xfrm>
            <a:off x="3484930" y="264479"/>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5D7373"/>
                </a:solidFill>
                <a:latin typeface="Questrial"/>
                <a:ea typeface="Questrial"/>
                <a:cs typeface="Questrial"/>
                <a:sym typeface="Questrial"/>
              </a:rPr>
              <a:t>DIAGNOSIS</a:t>
            </a:r>
            <a:endParaRPr b="0" i="0" sz="3500" u="none" cap="none" strike="noStrike">
              <a:solidFill>
                <a:srgbClr val="5D7373"/>
              </a:solidFill>
              <a:latin typeface="Questrial"/>
              <a:ea typeface="Questrial"/>
              <a:cs typeface="Questrial"/>
              <a:sym typeface="Questrial"/>
            </a:endParaRPr>
          </a:p>
        </p:txBody>
      </p:sp>
      <p:sp>
        <p:nvSpPr>
          <p:cNvPr id="728" name="Google Shape;728;p31"/>
          <p:cNvSpPr txBox="1"/>
          <p:nvPr/>
        </p:nvSpPr>
        <p:spPr>
          <a:xfrm>
            <a:off x="1941300" y="1373675"/>
            <a:ext cx="7413300" cy="510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One blood test confirming the presence of an auto-antibody cannot be conclusive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Anti-nuclear antibody (ANAs) </a:t>
            </a:r>
            <a:endParaRPr b="1" sz="2400">
              <a:solidFill>
                <a:schemeClr val="dk1"/>
              </a:solidFill>
              <a:latin typeface="Calibri"/>
              <a:ea typeface="Calibri"/>
              <a:cs typeface="Calibri"/>
              <a:sym typeface="Calibri"/>
            </a:endParaRPr>
          </a:p>
          <a:p>
            <a:pPr indent="-342900" lvl="0" marL="457200" marR="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attacks nuclei of cells</a:t>
            </a:r>
            <a:endParaRPr sz="1800">
              <a:solidFill>
                <a:schemeClr val="dk1"/>
              </a:solidFill>
              <a:latin typeface="Times New Roman"/>
              <a:ea typeface="Times New Roman"/>
              <a:cs typeface="Times New Roman"/>
              <a:sym typeface="Times New Roman"/>
            </a:endParaRPr>
          </a:p>
          <a:p>
            <a:pPr indent="-342900" lvl="0" marL="457200" marR="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most sensitive diagnostic test for confirming llupus</a:t>
            </a:r>
            <a:endParaRPr sz="1800">
              <a:solidFill>
                <a:schemeClr val="dk1"/>
              </a:solidFill>
              <a:latin typeface="Times New Roman"/>
              <a:ea typeface="Times New Roman"/>
              <a:cs typeface="Times New Roman"/>
              <a:sym typeface="Times New Roman"/>
            </a:endParaRPr>
          </a:p>
          <a:p>
            <a:pPr indent="-342900" lvl="0" marL="457200" marR="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98% of people with lupus will have a positive result for ANA test</a:t>
            </a:r>
            <a:endParaRPr sz="1800">
              <a:solidFill>
                <a:schemeClr val="dk1"/>
              </a:solidFill>
              <a:latin typeface="Times New Roman"/>
              <a:ea typeface="Times New Roman"/>
              <a:cs typeface="Times New Roman"/>
              <a:sym typeface="Times New Roman"/>
            </a:endParaRPr>
          </a:p>
          <a:p>
            <a:pPr indent="-342900" lvl="0" marL="457200" marR="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5-10% of healthy people will also have a positive ANA</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2400">
                <a:solidFill>
                  <a:schemeClr val="dk1"/>
                </a:solidFill>
                <a:latin typeface="Calibri"/>
                <a:ea typeface="Calibri"/>
                <a:cs typeface="Calibri"/>
                <a:sym typeface="Calibri"/>
              </a:rPr>
              <a:t>Anti-phospholipid antibody (APLs) </a:t>
            </a:r>
            <a:endParaRPr b="1" sz="2400">
              <a:solidFill>
                <a:schemeClr val="dk1"/>
              </a:solidFill>
              <a:latin typeface="Calibri"/>
              <a:ea typeface="Calibri"/>
              <a:cs typeface="Calibri"/>
              <a:sym typeface="Calibri"/>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attacks phospholipids</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50% of people with lupus will test positive for APLs</a:t>
            </a:r>
            <a:endParaRPr sz="1800">
              <a:solidFill>
                <a:schemeClr val="dk1"/>
              </a:solidFill>
              <a:latin typeface="Times New Roman"/>
              <a:ea typeface="Times New Roman"/>
              <a:cs typeface="Times New Roman"/>
              <a:sym typeface="Times New Roman"/>
            </a:endParaRPr>
          </a:p>
          <a:p>
            <a:pPr indent="-342900" lvl="1" marL="914400" rtl="0" algn="l">
              <a:spcBef>
                <a:spcPts val="0"/>
              </a:spcBef>
              <a:spcAft>
                <a:spcPts val="0"/>
              </a:spcAft>
              <a:buClr>
                <a:srgbClr val="595959"/>
              </a:buClr>
              <a:buSzPts val="1800"/>
              <a:buFont typeface="Times New Roman"/>
              <a:buChar char="○"/>
            </a:pPr>
            <a:r>
              <a:rPr lang="en-US" sz="1800">
                <a:solidFill>
                  <a:schemeClr val="dk1"/>
                </a:solidFill>
                <a:latin typeface="Times New Roman"/>
                <a:ea typeface="Times New Roman"/>
                <a:cs typeface="Times New Roman"/>
                <a:sym typeface="Times New Roman"/>
              </a:rPr>
              <a:t>indicates a higher risk of blood clots, stroke, and pulmonary hypertension</a:t>
            </a:r>
            <a:endParaRPr sz="1800">
              <a:solidFill>
                <a:schemeClr val="dk1"/>
              </a:solidFill>
              <a:latin typeface="Times New Roman"/>
              <a:ea typeface="Times New Roman"/>
              <a:cs typeface="Times New Roman"/>
              <a:sym typeface="Times New Roman"/>
            </a:endParaRPr>
          </a:p>
          <a:p>
            <a:pPr indent="-342900" lvl="1" marL="914400" rtl="0" algn="l">
              <a:spcBef>
                <a:spcPts val="0"/>
              </a:spcBef>
              <a:spcAft>
                <a:spcPts val="0"/>
              </a:spcAft>
              <a:buClr>
                <a:srgbClr val="595959"/>
              </a:buClr>
              <a:buSzPts val="1800"/>
              <a:buFont typeface="Times New Roman"/>
              <a:buChar char="○"/>
            </a:pPr>
            <a:r>
              <a:rPr lang="en-US" sz="1800">
                <a:solidFill>
                  <a:schemeClr val="dk1"/>
                </a:solidFill>
                <a:latin typeface="Times New Roman"/>
                <a:ea typeface="Times New Roman"/>
                <a:cs typeface="Times New Roman"/>
                <a:sym typeface="Times New Roman"/>
              </a:rPr>
              <a:t>higher risk for pregnancy complications</a:t>
            </a:r>
            <a:endParaRPr sz="1800">
              <a:solidFill>
                <a:schemeClr val="dk1"/>
              </a:solidFill>
              <a:latin typeface="Times New Roman"/>
              <a:ea typeface="Times New Roman"/>
              <a:cs typeface="Times New Roman"/>
              <a:sym typeface="Times New Roman"/>
            </a:endParaRPr>
          </a:p>
        </p:txBody>
      </p:sp>
      <p:sp>
        <p:nvSpPr>
          <p:cNvPr id="729" name="Google Shape;729;p31"/>
          <p:cNvSpPr txBox="1"/>
          <p:nvPr/>
        </p:nvSpPr>
        <p:spPr>
          <a:xfrm rot="-5400000">
            <a:off x="-796310" y="3305024"/>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730" name="Google Shape;730;p31"/>
          <p:cNvSpPr txBox="1"/>
          <p:nvPr/>
        </p:nvSpPr>
        <p:spPr>
          <a:xfrm rot="-5400000">
            <a:off x="-265419" y="3305025"/>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731" name="Google Shape;731;p31"/>
          <p:cNvSpPr txBox="1"/>
          <p:nvPr/>
        </p:nvSpPr>
        <p:spPr>
          <a:xfrm>
            <a:off x="4567110" y="742978"/>
            <a:ext cx="27669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latin typeface="Questrial"/>
                <a:ea typeface="Questrial"/>
                <a:cs typeface="Questrial"/>
                <a:sym typeface="Questrial"/>
              </a:rPr>
              <a:t>Blood Tests </a:t>
            </a:r>
            <a:endParaRPr sz="3000">
              <a:latin typeface="Questrial"/>
              <a:ea typeface="Questrial"/>
              <a:cs typeface="Questrial"/>
              <a:sym typeface="Questrial"/>
            </a:endParaRPr>
          </a:p>
        </p:txBody>
      </p:sp>
      <p:pic>
        <p:nvPicPr>
          <p:cNvPr id="732" name="Google Shape;732;p31"/>
          <p:cNvPicPr preferRelativeResize="0"/>
          <p:nvPr/>
        </p:nvPicPr>
        <p:blipFill>
          <a:blip r:embed="rId4">
            <a:alphaModFix/>
          </a:blip>
          <a:stretch>
            <a:fillRect/>
          </a:stretch>
        </p:blipFill>
        <p:spPr>
          <a:xfrm>
            <a:off x="7996938" y="666775"/>
            <a:ext cx="2263913" cy="1509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grpSp>
        <p:nvGrpSpPr>
          <p:cNvPr id="127" name="Google Shape;127;p14"/>
          <p:cNvGrpSpPr/>
          <p:nvPr/>
        </p:nvGrpSpPr>
        <p:grpSpPr>
          <a:xfrm>
            <a:off x="-290920" y="0"/>
            <a:ext cx="12482921" cy="6858000"/>
            <a:chOff x="-290920" y="0"/>
            <a:chExt cx="12482921" cy="6858000"/>
          </a:xfrm>
        </p:grpSpPr>
        <p:sp>
          <p:nvSpPr>
            <p:cNvPr id="128" name="Google Shape;128;p14"/>
            <p:cNvSpPr/>
            <p:nvPr/>
          </p:nvSpPr>
          <p:spPr>
            <a:xfrm>
              <a:off x="-290920" y="0"/>
              <a:ext cx="1248292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4"/>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14"/>
            <p:cNvSpPr txBox="1"/>
            <p:nvPr/>
          </p:nvSpPr>
          <p:spPr>
            <a:xfrm rot="-5400000">
              <a:off x="10673030" y="3320411"/>
              <a:ext cx="2572657"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F0EEF0"/>
                  </a:solidFill>
                  <a:latin typeface="Questrial"/>
                  <a:ea typeface="Questrial"/>
                  <a:cs typeface="Questrial"/>
                  <a:sym typeface="Questrial"/>
                </a:rPr>
                <a:t>INTRODUCTION</a:t>
              </a:r>
              <a:endParaRPr b="1" i="0" sz="1900" u="none" cap="none" strike="noStrike">
                <a:solidFill>
                  <a:srgbClr val="F0EEF0"/>
                </a:solidFill>
                <a:latin typeface="Questrial"/>
                <a:ea typeface="Questrial"/>
                <a:cs typeface="Questrial"/>
                <a:sym typeface="Questrial"/>
              </a:endParaRPr>
            </a:p>
          </p:txBody>
        </p:sp>
        <p:pic>
          <p:nvPicPr>
            <p:cNvPr id="131" name="Google Shape;131;p14"/>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132" name="Google Shape;132;p14"/>
          <p:cNvGrpSpPr/>
          <p:nvPr/>
        </p:nvGrpSpPr>
        <p:grpSpPr>
          <a:xfrm>
            <a:off x="-8798784" y="0"/>
            <a:ext cx="11447501" cy="6858000"/>
            <a:chOff x="213096" y="0"/>
            <a:chExt cx="11447501" cy="6858000"/>
          </a:xfrm>
        </p:grpSpPr>
        <p:sp>
          <p:nvSpPr>
            <p:cNvPr id="133" name="Google Shape;133;p14"/>
            <p:cNvSpPr/>
            <p:nvPr/>
          </p:nvSpPr>
          <p:spPr>
            <a:xfrm>
              <a:off x="213096" y="0"/>
              <a:ext cx="1144750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14"/>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5" name="Google Shape;135;p14"/>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136" name="Google Shape;136;p14"/>
          <p:cNvGrpSpPr/>
          <p:nvPr/>
        </p:nvGrpSpPr>
        <p:grpSpPr>
          <a:xfrm>
            <a:off x="-7847639" y="0"/>
            <a:ext cx="9961092" cy="6858000"/>
            <a:chOff x="491575" y="0"/>
            <a:chExt cx="9961092" cy="6858000"/>
          </a:xfrm>
        </p:grpSpPr>
        <p:sp>
          <p:nvSpPr>
            <p:cNvPr id="137" name="Google Shape;137;p14"/>
            <p:cNvSpPr/>
            <p:nvPr/>
          </p:nvSpPr>
          <p:spPr>
            <a:xfrm>
              <a:off x="491575" y="0"/>
              <a:ext cx="9961092"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14"/>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9" name="Google Shape;139;p14"/>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140" name="Google Shape;140;p14"/>
          <p:cNvGrpSpPr/>
          <p:nvPr/>
        </p:nvGrpSpPr>
        <p:grpSpPr>
          <a:xfrm>
            <a:off x="-7985197" y="0"/>
            <a:ext cx="9574094" cy="6858000"/>
            <a:chOff x="491575" y="0"/>
            <a:chExt cx="9574094" cy="6858000"/>
          </a:xfrm>
        </p:grpSpPr>
        <p:sp>
          <p:nvSpPr>
            <p:cNvPr id="141" name="Google Shape;141;p14"/>
            <p:cNvSpPr/>
            <p:nvPr/>
          </p:nvSpPr>
          <p:spPr>
            <a:xfrm>
              <a:off x="491575" y="0"/>
              <a:ext cx="957409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14"/>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3" name="Google Shape;143;p14"/>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144" name="Google Shape;144;p14"/>
          <p:cNvSpPr/>
          <p:nvPr/>
        </p:nvSpPr>
        <p:spPr>
          <a:xfrm>
            <a:off x="-7962177" y="-1"/>
            <a:ext cx="5781368"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45" name="Google Shape;145;p14"/>
          <p:cNvGrpSpPr/>
          <p:nvPr/>
        </p:nvGrpSpPr>
        <p:grpSpPr>
          <a:xfrm>
            <a:off x="-7638543" y="-1"/>
            <a:ext cx="8692331" cy="6858000"/>
            <a:chOff x="718505" y="-1"/>
            <a:chExt cx="8692331" cy="6858000"/>
          </a:xfrm>
        </p:grpSpPr>
        <p:sp>
          <p:nvSpPr>
            <p:cNvPr id="146" name="Google Shape;146;p14"/>
            <p:cNvSpPr/>
            <p:nvPr/>
          </p:nvSpPr>
          <p:spPr>
            <a:xfrm>
              <a:off x="718505" y="-1"/>
              <a:ext cx="869233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14"/>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8" name="Google Shape;148;p14"/>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149" name="Google Shape;149;p14"/>
          <p:cNvGrpSpPr/>
          <p:nvPr/>
        </p:nvGrpSpPr>
        <p:grpSpPr>
          <a:xfrm>
            <a:off x="-9395082" y="-1"/>
            <a:ext cx="9927504" cy="6858000"/>
            <a:chOff x="-9337032" y="-1"/>
            <a:chExt cx="9927504" cy="6858000"/>
          </a:xfrm>
        </p:grpSpPr>
        <p:sp>
          <p:nvSpPr>
            <p:cNvPr id="150" name="Google Shape;150;p14"/>
            <p:cNvSpPr/>
            <p:nvPr/>
          </p:nvSpPr>
          <p:spPr>
            <a:xfrm>
              <a:off x="-9337032" y="-1"/>
              <a:ext cx="992350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14"/>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2" name="Google Shape;152;p14"/>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153" name="Google Shape;153;p14"/>
          <p:cNvGrpSpPr/>
          <p:nvPr/>
        </p:nvGrpSpPr>
        <p:grpSpPr>
          <a:xfrm>
            <a:off x="3437492" y="613471"/>
            <a:ext cx="7127957" cy="2938731"/>
            <a:chOff x="3258102" y="1653339"/>
            <a:chExt cx="7127957" cy="2938731"/>
          </a:xfrm>
        </p:grpSpPr>
        <p:sp>
          <p:nvSpPr>
            <p:cNvPr id="154" name="Google Shape;154;p14"/>
            <p:cNvSpPr txBox="1"/>
            <p:nvPr/>
          </p:nvSpPr>
          <p:spPr>
            <a:xfrm>
              <a:off x="4283854" y="1653339"/>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500" u="none" cap="none" strike="noStrike">
                  <a:solidFill>
                    <a:srgbClr val="FF5969"/>
                  </a:solidFill>
                  <a:latin typeface="Questrial"/>
                  <a:ea typeface="Questrial"/>
                  <a:cs typeface="Questrial"/>
                  <a:sym typeface="Questrial"/>
                </a:rPr>
                <a:t>INTRODUCTION</a:t>
              </a:r>
              <a:endParaRPr b="0" i="0" sz="3500" u="none" cap="none" strike="noStrike">
                <a:solidFill>
                  <a:srgbClr val="FF5969"/>
                </a:solidFill>
                <a:latin typeface="Questrial"/>
                <a:ea typeface="Questrial"/>
                <a:cs typeface="Questrial"/>
                <a:sym typeface="Questrial"/>
              </a:endParaRPr>
            </a:p>
          </p:txBody>
        </p:sp>
        <p:sp>
          <p:nvSpPr>
            <p:cNvPr id="155" name="Google Shape;155;p14"/>
            <p:cNvSpPr txBox="1"/>
            <p:nvPr/>
          </p:nvSpPr>
          <p:spPr>
            <a:xfrm>
              <a:off x="3258102" y="2152894"/>
              <a:ext cx="69051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solidFill>
                    <a:schemeClr val="dk1"/>
                  </a:solidFill>
                  <a:latin typeface="Questrial"/>
                  <a:ea typeface="Questrial"/>
                  <a:cs typeface="Questrial"/>
                  <a:sym typeface="Questrial"/>
                </a:rPr>
                <a:t>What is Lupus?</a:t>
              </a:r>
              <a:endParaRPr b="0" i="0" sz="3000" u="none" cap="none" strike="noStrike">
                <a:solidFill>
                  <a:schemeClr val="dk1"/>
                </a:solidFill>
                <a:latin typeface="Questrial"/>
                <a:ea typeface="Questrial"/>
                <a:cs typeface="Questrial"/>
                <a:sym typeface="Questrial"/>
              </a:endParaRPr>
            </a:p>
          </p:txBody>
        </p:sp>
        <p:sp>
          <p:nvSpPr>
            <p:cNvPr id="156" name="Google Shape;156;p14"/>
            <p:cNvSpPr txBox="1"/>
            <p:nvPr/>
          </p:nvSpPr>
          <p:spPr>
            <a:xfrm>
              <a:off x="3427559" y="2960970"/>
              <a:ext cx="6958500" cy="16311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Clinical Name: Lupus Erythematosus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a</a:t>
              </a:r>
              <a:r>
                <a:rPr lang="en-US" sz="1800">
                  <a:solidFill>
                    <a:schemeClr val="dk1"/>
                  </a:solidFill>
                  <a:latin typeface="Times New Roman"/>
                  <a:ea typeface="Times New Roman"/>
                  <a:cs typeface="Times New Roman"/>
                  <a:sym typeface="Times New Roman"/>
                </a:rPr>
                <a:t>utoimmune chronic disease </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immune system produces antibodies in abundance </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body’s immune system attack healthy tissues (</a:t>
              </a:r>
              <a:r>
                <a:rPr lang="en-US" sz="1800">
                  <a:solidFill>
                    <a:srgbClr val="222222"/>
                  </a:solidFill>
                  <a:latin typeface="Times New Roman"/>
                  <a:ea typeface="Times New Roman"/>
                  <a:cs typeface="Times New Roman"/>
                  <a:sym typeface="Times New Roman"/>
                </a:rPr>
                <a:t>Askanase et al., 2012)</a:t>
              </a: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Lupus</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derived from the rash people develop as a result of the disease and how it looks similar to a bite from a wolf. </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rgbClr val="222222"/>
                  </a:solidFill>
                  <a:latin typeface="Times New Roman"/>
                  <a:ea typeface="Times New Roman"/>
                  <a:cs typeface="Times New Roman"/>
                  <a:sym typeface="Times New Roman"/>
                </a:rPr>
                <a:t>First case was reported in 1874 (Adelman et al., 1986)</a:t>
              </a:r>
              <a:endParaRPr sz="1800">
                <a:solidFill>
                  <a:srgbClr val="222222"/>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5969"/>
                </a:buClr>
                <a:buSzPts val="1800"/>
                <a:buFont typeface="Times New Roman"/>
                <a:buChar char="•"/>
              </a:pPr>
              <a:r>
                <a:rPr lang="en-US" sz="1800">
                  <a:solidFill>
                    <a:srgbClr val="222222"/>
                  </a:solidFill>
                  <a:latin typeface="Times New Roman"/>
                  <a:ea typeface="Times New Roman"/>
                  <a:cs typeface="Times New Roman"/>
                  <a:sym typeface="Times New Roman"/>
                </a:rPr>
                <a:t>Usually not life-threatening</a:t>
              </a:r>
              <a:endParaRPr sz="1800">
                <a:solidFill>
                  <a:srgbClr val="222222"/>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rgbClr val="222222"/>
                  </a:solidFill>
                  <a:latin typeface="Times New Roman"/>
                  <a:ea typeface="Times New Roman"/>
                  <a:cs typeface="Times New Roman"/>
                  <a:sym typeface="Times New Roman"/>
                </a:rPr>
                <a:t>positively correlated with a shorter lifespan </a:t>
              </a:r>
              <a:endParaRPr sz="1800">
                <a:solidFill>
                  <a:srgbClr val="222222"/>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rgbClr val="222222"/>
                  </a:solidFill>
                  <a:latin typeface="Times New Roman"/>
                  <a:ea typeface="Times New Roman"/>
                  <a:cs typeface="Times New Roman"/>
                  <a:sym typeface="Times New Roman"/>
                </a:rPr>
                <a:t>severe cases directly leads to death.</a:t>
              </a:r>
              <a:endParaRPr i="0" sz="1800" u="none" cap="none" strike="noStrike">
                <a:solidFill>
                  <a:srgbClr val="7F7F7F"/>
                </a:solidFill>
                <a:latin typeface="Times New Roman"/>
                <a:ea typeface="Times New Roman"/>
                <a:cs typeface="Times New Roman"/>
                <a:sym typeface="Times New Roman"/>
              </a:endParaRPr>
            </a:p>
          </p:txBody>
        </p:sp>
      </p:grpSp>
      <p:sp>
        <p:nvSpPr>
          <p:cNvPr id="157" name="Google Shape;157;p14"/>
          <p:cNvSpPr txBox="1"/>
          <p:nvPr/>
        </p:nvSpPr>
        <p:spPr>
          <a:xfrm rot="-5400000">
            <a:off x="-796310" y="3305024"/>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158" name="Google Shape;158;p14"/>
          <p:cNvSpPr txBox="1"/>
          <p:nvPr/>
        </p:nvSpPr>
        <p:spPr>
          <a:xfrm rot="-5400000">
            <a:off x="-265419" y="3305025"/>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159" name="Google Shape;159;p14"/>
          <p:cNvSpPr txBox="1"/>
          <p:nvPr/>
        </p:nvSpPr>
        <p:spPr>
          <a:xfrm rot="-5400000">
            <a:off x="269681" y="3305026"/>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160" name="Google Shape;160;p14"/>
          <p:cNvSpPr txBox="1"/>
          <p:nvPr/>
        </p:nvSpPr>
        <p:spPr>
          <a:xfrm rot="-5400000">
            <a:off x="625511" y="3320411"/>
            <a:ext cx="2434089"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161" name="Google Shape;161;p14"/>
          <p:cNvSpPr txBox="1"/>
          <p:nvPr/>
        </p:nvSpPr>
        <p:spPr>
          <a:xfrm rot="-5400000">
            <a:off x="781436" y="3320410"/>
            <a:ext cx="3147786"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MECHANISM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grpSp>
        <p:nvGrpSpPr>
          <p:cNvPr id="738" name="Google Shape;738;p32"/>
          <p:cNvGrpSpPr/>
          <p:nvPr/>
        </p:nvGrpSpPr>
        <p:grpSpPr>
          <a:xfrm>
            <a:off x="-290920" y="0"/>
            <a:ext cx="12483000" cy="6858000"/>
            <a:chOff x="-290920" y="0"/>
            <a:chExt cx="12483000" cy="6858000"/>
          </a:xfrm>
        </p:grpSpPr>
        <p:sp>
          <p:nvSpPr>
            <p:cNvPr id="739" name="Google Shape;739;p32"/>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0" name="Google Shape;740;p32"/>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41" name="Google Shape;741;p32"/>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742" name="Google Shape;742;p32"/>
          <p:cNvGrpSpPr/>
          <p:nvPr/>
        </p:nvGrpSpPr>
        <p:grpSpPr>
          <a:xfrm>
            <a:off x="226788" y="-2"/>
            <a:ext cx="11447501" cy="6858000"/>
            <a:chOff x="213096" y="0"/>
            <a:chExt cx="11447501" cy="6858000"/>
          </a:xfrm>
        </p:grpSpPr>
        <p:sp>
          <p:nvSpPr>
            <p:cNvPr id="743" name="Google Shape;743;p32"/>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4" name="Google Shape;744;p32"/>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45" name="Google Shape;745;p32"/>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746" name="Google Shape;746;p32"/>
          <p:cNvGrpSpPr/>
          <p:nvPr/>
        </p:nvGrpSpPr>
        <p:grpSpPr>
          <a:xfrm>
            <a:off x="1184133" y="0"/>
            <a:ext cx="9961200" cy="6858000"/>
            <a:chOff x="491575" y="0"/>
            <a:chExt cx="9961200" cy="6858000"/>
          </a:xfrm>
        </p:grpSpPr>
        <p:sp>
          <p:nvSpPr>
            <p:cNvPr id="747" name="Google Shape;747;p32"/>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8" name="Google Shape;748;p32"/>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49" name="Google Shape;749;p32"/>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sp>
        <p:nvSpPr>
          <p:cNvPr id="750" name="Google Shape;750;p32"/>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751" name="Google Shape;751;p32"/>
          <p:cNvGrpSpPr/>
          <p:nvPr/>
        </p:nvGrpSpPr>
        <p:grpSpPr>
          <a:xfrm>
            <a:off x="1091424" y="0"/>
            <a:ext cx="9575170" cy="6858000"/>
            <a:chOff x="505606" y="-21006"/>
            <a:chExt cx="9575170" cy="6858000"/>
          </a:xfrm>
        </p:grpSpPr>
        <p:sp>
          <p:nvSpPr>
            <p:cNvPr id="752" name="Google Shape;752;p32"/>
            <p:cNvSpPr/>
            <p:nvPr/>
          </p:nvSpPr>
          <p:spPr>
            <a:xfrm>
              <a:off x="505606" y="-21006"/>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3" name="Google Shape;753;p32"/>
            <p:cNvSpPr/>
            <p:nvPr/>
          </p:nvSpPr>
          <p:spPr>
            <a:xfrm>
              <a:off x="8912376" y="234892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54" name="Google Shape;754;p32"/>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grpSp>
        <p:nvGrpSpPr>
          <p:cNvPr id="755" name="Google Shape;755;p32"/>
          <p:cNvGrpSpPr/>
          <p:nvPr/>
        </p:nvGrpSpPr>
        <p:grpSpPr>
          <a:xfrm>
            <a:off x="-7638543" y="-1"/>
            <a:ext cx="8692331" cy="6858000"/>
            <a:chOff x="718505" y="-1"/>
            <a:chExt cx="8692331" cy="6858000"/>
          </a:xfrm>
        </p:grpSpPr>
        <p:sp>
          <p:nvSpPr>
            <p:cNvPr id="756" name="Google Shape;756;p32"/>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7" name="Google Shape;757;p32"/>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58" name="Google Shape;758;p32"/>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759" name="Google Shape;759;p32"/>
          <p:cNvGrpSpPr/>
          <p:nvPr/>
        </p:nvGrpSpPr>
        <p:grpSpPr>
          <a:xfrm>
            <a:off x="-9395082" y="-1"/>
            <a:ext cx="9927504" cy="6858000"/>
            <a:chOff x="-9337032" y="-1"/>
            <a:chExt cx="9927504" cy="6858000"/>
          </a:xfrm>
        </p:grpSpPr>
        <p:sp>
          <p:nvSpPr>
            <p:cNvPr id="760" name="Google Shape;760;p32"/>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1" name="Google Shape;761;p32"/>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62" name="Google Shape;762;p32"/>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sp>
        <p:nvSpPr>
          <p:cNvPr id="763" name="Google Shape;763;p32"/>
          <p:cNvSpPr txBox="1"/>
          <p:nvPr/>
        </p:nvSpPr>
        <p:spPr>
          <a:xfrm rot="-5400000">
            <a:off x="9328720" y="3326072"/>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764" name="Google Shape;764;p32"/>
          <p:cNvSpPr txBox="1"/>
          <p:nvPr/>
        </p:nvSpPr>
        <p:spPr>
          <a:xfrm rot="-5400000">
            <a:off x="9680197" y="3399955"/>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765" name="Google Shape;765;p32"/>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766" name="Google Shape;766;p32"/>
          <p:cNvSpPr txBox="1"/>
          <p:nvPr/>
        </p:nvSpPr>
        <p:spPr>
          <a:xfrm rot="-5400000">
            <a:off x="10143103" y="3320421"/>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767" name="Google Shape;767;p32"/>
          <p:cNvSpPr txBox="1"/>
          <p:nvPr/>
        </p:nvSpPr>
        <p:spPr>
          <a:xfrm>
            <a:off x="3484930" y="188279"/>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5D7373"/>
                </a:solidFill>
                <a:latin typeface="Questrial"/>
                <a:ea typeface="Questrial"/>
                <a:cs typeface="Questrial"/>
                <a:sym typeface="Questrial"/>
              </a:rPr>
              <a:t>DIAGNOSIS</a:t>
            </a:r>
            <a:endParaRPr b="0" i="0" sz="3500" u="none" cap="none" strike="noStrike">
              <a:solidFill>
                <a:srgbClr val="5D7373"/>
              </a:solidFill>
              <a:latin typeface="Questrial"/>
              <a:ea typeface="Questrial"/>
              <a:cs typeface="Questrial"/>
              <a:sym typeface="Questrial"/>
            </a:endParaRPr>
          </a:p>
        </p:txBody>
      </p:sp>
      <p:sp>
        <p:nvSpPr>
          <p:cNvPr id="768" name="Google Shape;768;p32"/>
          <p:cNvSpPr txBox="1"/>
          <p:nvPr/>
        </p:nvSpPr>
        <p:spPr>
          <a:xfrm>
            <a:off x="1770525" y="840275"/>
            <a:ext cx="8079600" cy="5377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US" sz="2400">
                <a:solidFill>
                  <a:schemeClr val="dk1"/>
                </a:solidFill>
                <a:latin typeface="Calibri"/>
                <a:ea typeface="Calibri"/>
                <a:cs typeface="Calibri"/>
                <a:sym typeface="Calibri"/>
              </a:rPr>
              <a:t>Anti-double-stranded DNA antibody (Anti-dsDNA)</a:t>
            </a:r>
            <a:endParaRPr b="1" sz="2400">
              <a:solidFill>
                <a:schemeClr val="dk1"/>
              </a:solidFill>
              <a:latin typeface="Calibri"/>
              <a:ea typeface="Calibri"/>
              <a:cs typeface="Calibri"/>
              <a:sym typeface="Calibri"/>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attacks DNA</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in 30% of people with lupus  </a:t>
            </a:r>
            <a:endParaRPr sz="1800">
              <a:solidFill>
                <a:schemeClr val="dk1"/>
              </a:solidFill>
              <a:latin typeface="Times New Roman"/>
              <a:ea typeface="Times New Roman"/>
              <a:cs typeface="Times New Roman"/>
              <a:sym typeface="Times New Roman"/>
            </a:endParaRPr>
          </a:p>
          <a:p>
            <a:pPr indent="-342900" lvl="1" marL="914400" rtl="0" algn="l">
              <a:spcBef>
                <a:spcPts val="0"/>
              </a:spcBef>
              <a:spcAft>
                <a:spcPts val="0"/>
              </a:spcAft>
              <a:buClr>
                <a:srgbClr val="595959"/>
              </a:buClr>
              <a:buSzPts val="1800"/>
              <a:buFont typeface="Times New Roman"/>
              <a:buChar char="○"/>
            </a:pPr>
            <a:r>
              <a:rPr lang="en-US" sz="1800">
                <a:solidFill>
                  <a:schemeClr val="dk1"/>
                </a:solidFill>
                <a:latin typeface="Times New Roman"/>
                <a:ea typeface="Times New Roman"/>
                <a:cs typeface="Times New Roman"/>
                <a:sym typeface="Times New Roman"/>
              </a:rPr>
              <a:t>indicates a more serious form of lupus, such as lupus nephritis</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in &lt;1% of people without lupus</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the absence of this antibody doesn’t eliminate the possibility of lupus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Anti-smith antibody (Anti-Sm antibody) </a:t>
            </a:r>
            <a:endParaRPr b="1" sz="2400">
              <a:solidFill>
                <a:schemeClr val="dk1"/>
              </a:solidFill>
              <a:latin typeface="Calibri"/>
              <a:ea typeface="Calibri"/>
              <a:cs typeface="Calibri"/>
              <a:sym typeface="Calibri"/>
            </a:endParaRPr>
          </a:p>
          <a:p>
            <a:pPr indent="-342900" lvl="0" marL="457200" marR="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attacks ribonucleoproteins, located in the nucleus of a cell</a:t>
            </a:r>
            <a:endParaRPr sz="1800">
              <a:solidFill>
                <a:schemeClr val="dk1"/>
              </a:solidFill>
              <a:latin typeface="Times New Roman"/>
              <a:ea typeface="Times New Roman"/>
              <a:cs typeface="Times New Roman"/>
              <a:sym typeface="Times New Roman"/>
            </a:endParaRPr>
          </a:p>
          <a:p>
            <a:pPr indent="-342900" lvl="0" marL="457200" marR="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found ALMOST exclusively in people with lupus</a:t>
            </a:r>
            <a:endParaRPr sz="1800">
              <a:solidFill>
                <a:schemeClr val="dk1"/>
              </a:solidFill>
              <a:latin typeface="Times New Roman"/>
              <a:ea typeface="Times New Roman"/>
              <a:cs typeface="Times New Roman"/>
              <a:sym typeface="Times New Roman"/>
            </a:endParaRPr>
          </a:p>
          <a:p>
            <a:pPr indent="-342900" lvl="0" marL="457200" marR="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20% of people with lupus </a:t>
            </a:r>
            <a:endParaRPr sz="1800">
              <a:solidFill>
                <a:schemeClr val="dk1"/>
              </a:solidFill>
              <a:latin typeface="Times New Roman"/>
              <a:ea typeface="Times New Roman"/>
              <a:cs typeface="Times New Roman"/>
              <a:sym typeface="Times New Roman"/>
            </a:endParaRPr>
          </a:p>
          <a:p>
            <a:pPr indent="-342900" lvl="0" marL="457200" marR="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&lt;1% of healthy people and other disorders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rPr b="1" lang="en-US" sz="2400">
                <a:solidFill>
                  <a:schemeClr val="dk1"/>
                </a:solidFill>
                <a:latin typeface="Calibri"/>
                <a:ea typeface="Calibri"/>
                <a:cs typeface="Calibri"/>
                <a:sym typeface="Calibri"/>
              </a:rPr>
              <a:t>Anti-Ro/SSA and Anti-La/SSB antibodies</a:t>
            </a:r>
            <a:endParaRPr b="1" sz="2400">
              <a:solidFill>
                <a:schemeClr val="dk1"/>
              </a:solidFill>
              <a:latin typeface="Calibri"/>
              <a:ea typeface="Calibri"/>
              <a:cs typeface="Calibri"/>
              <a:sym typeface="Calibri"/>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commonly found in people with lupus who have tested negative for ANA</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in 30-40% of people with lupus</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in 15% of people without lupus and other disorders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pregnant mother with lupus that has these antibodies have an increased chance that the baby will have neonatal lupus</a:t>
            </a:r>
            <a:endParaRPr sz="1800">
              <a:solidFill>
                <a:schemeClr val="dk1"/>
              </a:solidFill>
              <a:latin typeface="Times New Roman"/>
              <a:ea typeface="Times New Roman"/>
              <a:cs typeface="Times New Roman"/>
              <a:sym typeface="Times New Roman"/>
            </a:endParaRPr>
          </a:p>
        </p:txBody>
      </p:sp>
      <p:sp>
        <p:nvSpPr>
          <p:cNvPr id="769" name="Google Shape;769;p32"/>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770" name="Google Shape;770;p32"/>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5" name="Shape 775"/>
        <p:cNvGrpSpPr/>
        <p:nvPr/>
      </p:nvGrpSpPr>
      <p:grpSpPr>
        <a:xfrm>
          <a:off x="0" y="0"/>
          <a:ext cx="0" cy="0"/>
          <a:chOff x="0" y="0"/>
          <a:chExt cx="0" cy="0"/>
        </a:xfrm>
      </p:grpSpPr>
      <p:grpSp>
        <p:nvGrpSpPr>
          <p:cNvPr id="776" name="Google Shape;776;p33"/>
          <p:cNvGrpSpPr/>
          <p:nvPr/>
        </p:nvGrpSpPr>
        <p:grpSpPr>
          <a:xfrm>
            <a:off x="-290920" y="0"/>
            <a:ext cx="12483000" cy="6858000"/>
            <a:chOff x="-290920" y="0"/>
            <a:chExt cx="12483000" cy="6858000"/>
          </a:xfrm>
        </p:grpSpPr>
        <p:sp>
          <p:nvSpPr>
            <p:cNvPr id="777" name="Google Shape;777;p33"/>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8" name="Google Shape;778;p33"/>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79" name="Google Shape;779;p33"/>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780" name="Google Shape;780;p33"/>
          <p:cNvGrpSpPr/>
          <p:nvPr/>
        </p:nvGrpSpPr>
        <p:grpSpPr>
          <a:xfrm>
            <a:off x="226788" y="-2"/>
            <a:ext cx="11447501" cy="6858000"/>
            <a:chOff x="213096" y="0"/>
            <a:chExt cx="11447501" cy="6858000"/>
          </a:xfrm>
        </p:grpSpPr>
        <p:sp>
          <p:nvSpPr>
            <p:cNvPr id="781" name="Google Shape;781;p33"/>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2" name="Google Shape;782;p33"/>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83" name="Google Shape;783;p33"/>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784" name="Google Shape;784;p33"/>
          <p:cNvGrpSpPr/>
          <p:nvPr/>
        </p:nvGrpSpPr>
        <p:grpSpPr>
          <a:xfrm>
            <a:off x="1184133" y="0"/>
            <a:ext cx="9961200" cy="6858000"/>
            <a:chOff x="491575" y="0"/>
            <a:chExt cx="9961200" cy="6858000"/>
          </a:xfrm>
        </p:grpSpPr>
        <p:sp>
          <p:nvSpPr>
            <p:cNvPr id="785" name="Google Shape;785;p33"/>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6" name="Google Shape;786;p33"/>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87" name="Google Shape;787;p33"/>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sp>
        <p:nvSpPr>
          <p:cNvPr id="788" name="Google Shape;788;p33"/>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789" name="Google Shape;789;p33"/>
          <p:cNvGrpSpPr/>
          <p:nvPr/>
        </p:nvGrpSpPr>
        <p:grpSpPr>
          <a:xfrm>
            <a:off x="1091424" y="0"/>
            <a:ext cx="9575170" cy="6858000"/>
            <a:chOff x="505606" y="-21006"/>
            <a:chExt cx="9575170" cy="6858000"/>
          </a:xfrm>
        </p:grpSpPr>
        <p:sp>
          <p:nvSpPr>
            <p:cNvPr id="790" name="Google Shape;790;p33"/>
            <p:cNvSpPr/>
            <p:nvPr/>
          </p:nvSpPr>
          <p:spPr>
            <a:xfrm>
              <a:off x="505606" y="-21006"/>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1" name="Google Shape;791;p33"/>
            <p:cNvSpPr/>
            <p:nvPr/>
          </p:nvSpPr>
          <p:spPr>
            <a:xfrm>
              <a:off x="8912376" y="234892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92" name="Google Shape;792;p33"/>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grpSp>
        <p:nvGrpSpPr>
          <p:cNvPr id="793" name="Google Shape;793;p33"/>
          <p:cNvGrpSpPr/>
          <p:nvPr/>
        </p:nvGrpSpPr>
        <p:grpSpPr>
          <a:xfrm>
            <a:off x="-7638543" y="-1"/>
            <a:ext cx="8692331" cy="6858000"/>
            <a:chOff x="718505" y="-1"/>
            <a:chExt cx="8692331" cy="6858000"/>
          </a:xfrm>
        </p:grpSpPr>
        <p:sp>
          <p:nvSpPr>
            <p:cNvPr id="794" name="Google Shape;794;p33"/>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5" name="Google Shape;795;p33"/>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96" name="Google Shape;796;p33"/>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797" name="Google Shape;797;p33"/>
          <p:cNvGrpSpPr/>
          <p:nvPr/>
        </p:nvGrpSpPr>
        <p:grpSpPr>
          <a:xfrm>
            <a:off x="-9395082" y="-1"/>
            <a:ext cx="9927504" cy="6858000"/>
            <a:chOff x="-9337032" y="-1"/>
            <a:chExt cx="9927504" cy="6858000"/>
          </a:xfrm>
        </p:grpSpPr>
        <p:sp>
          <p:nvSpPr>
            <p:cNvPr id="798" name="Google Shape;798;p33"/>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9" name="Google Shape;799;p33"/>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00" name="Google Shape;800;p33"/>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sp>
        <p:nvSpPr>
          <p:cNvPr id="801" name="Google Shape;801;p33"/>
          <p:cNvSpPr txBox="1"/>
          <p:nvPr/>
        </p:nvSpPr>
        <p:spPr>
          <a:xfrm rot="-5400000">
            <a:off x="9328720" y="3326072"/>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802" name="Google Shape;802;p33"/>
          <p:cNvSpPr txBox="1"/>
          <p:nvPr/>
        </p:nvSpPr>
        <p:spPr>
          <a:xfrm rot="-5400000">
            <a:off x="9680197" y="3399955"/>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803" name="Google Shape;803;p33"/>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804" name="Google Shape;804;p33"/>
          <p:cNvSpPr txBox="1"/>
          <p:nvPr/>
        </p:nvSpPr>
        <p:spPr>
          <a:xfrm rot="-5400000">
            <a:off x="10143103" y="3320421"/>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805" name="Google Shape;805;p33"/>
          <p:cNvSpPr txBox="1"/>
          <p:nvPr/>
        </p:nvSpPr>
        <p:spPr>
          <a:xfrm>
            <a:off x="3484930" y="264479"/>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5D7373"/>
                </a:solidFill>
                <a:latin typeface="Questrial"/>
                <a:ea typeface="Questrial"/>
                <a:cs typeface="Questrial"/>
                <a:sym typeface="Questrial"/>
              </a:rPr>
              <a:t>DIAGNOSIS</a:t>
            </a:r>
            <a:endParaRPr b="0" i="0" sz="3500" u="none" cap="none" strike="noStrike">
              <a:solidFill>
                <a:srgbClr val="5D7373"/>
              </a:solidFill>
              <a:latin typeface="Questrial"/>
              <a:ea typeface="Questrial"/>
              <a:cs typeface="Questrial"/>
              <a:sym typeface="Questrial"/>
            </a:endParaRPr>
          </a:p>
        </p:txBody>
      </p:sp>
      <p:sp>
        <p:nvSpPr>
          <p:cNvPr id="806" name="Google Shape;806;p33"/>
          <p:cNvSpPr txBox="1"/>
          <p:nvPr/>
        </p:nvSpPr>
        <p:spPr>
          <a:xfrm>
            <a:off x="1770525" y="1449875"/>
            <a:ext cx="7593300" cy="425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Erythrocyte sedimentation rate (ESR)</a:t>
            </a:r>
            <a:endParaRPr sz="2400">
              <a:solidFill>
                <a:schemeClr val="dk1"/>
              </a:solidFill>
              <a:latin typeface="Calibri"/>
              <a:ea typeface="Calibri"/>
              <a:cs typeface="Calibri"/>
              <a:sym typeface="Calibri"/>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indicates  the amount of inflammation in the body</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measures the rate at which red blood cells settle to the bottom of a test tube</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increase in ESR = more inflammation</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not specific to lupus</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2400">
                <a:solidFill>
                  <a:schemeClr val="dk1"/>
                </a:solidFill>
                <a:latin typeface="Calibri"/>
                <a:ea typeface="Calibri"/>
                <a:cs typeface="Calibri"/>
                <a:sym typeface="Calibri"/>
              </a:rPr>
              <a:t>Urine test</a:t>
            </a:r>
            <a:endParaRPr sz="2400">
              <a:solidFill>
                <a:schemeClr val="dk1"/>
              </a:solidFill>
              <a:latin typeface="Calibri"/>
              <a:ea typeface="Calibri"/>
              <a:cs typeface="Calibri"/>
              <a:sym typeface="Calibri"/>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help to diagnose or monitor the effects of lupus on kidney</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measures the amount of protein, red blood cells and white blood cells</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07" name="Google Shape;807;p33"/>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808" name="Google Shape;808;p33"/>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809" name="Google Shape;809;p33"/>
          <p:cNvSpPr txBox="1"/>
          <p:nvPr/>
        </p:nvSpPr>
        <p:spPr>
          <a:xfrm>
            <a:off x="3373726" y="742975"/>
            <a:ext cx="51537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latin typeface="Questrial"/>
                <a:ea typeface="Questrial"/>
                <a:cs typeface="Questrial"/>
                <a:sym typeface="Questrial"/>
              </a:rPr>
              <a:t>Other Clinical Tests</a:t>
            </a:r>
            <a:endParaRPr sz="3000">
              <a:latin typeface="Questrial"/>
              <a:ea typeface="Questrial"/>
              <a:cs typeface="Questrial"/>
              <a:sym typeface="Questrial"/>
            </a:endParaRPr>
          </a:p>
        </p:txBody>
      </p:sp>
      <p:pic>
        <p:nvPicPr>
          <p:cNvPr id="810" name="Google Shape;810;p33"/>
          <p:cNvPicPr preferRelativeResize="0"/>
          <p:nvPr/>
        </p:nvPicPr>
        <p:blipFill>
          <a:blip r:embed="rId4">
            <a:alphaModFix/>
          </a:blip>
          <a:stretch>
            <a:fillRect/>
          </a:stretch>
        </p:blipFill>
        <p:spPr>
          <a:xfrm>
            <a:off x="2118078" y="4615450"/>
            <a:ext cx="2771797" cy="1992000"/>
          </a:xfrm>
          <a:prstGeom prst="rect">
            <a:avLst/>
          </a:prstGeom>
          <a:noFill/>
          <a:ln>
            <a:noFill/>
          </a:ln>
        </p:spPr>
      </p:pic>
      <p:pic>
        <p:nvPicPr>
          <p:cNvPr id="811" name="Google Shape;811;p33"/>
          <p:cNvPicPr preferRelativeResize="0"/>
          <p:nvPr/>
        </p:nvPicPr>
        <p:blipFill>
          <a:blip r:embed="rId5">
            <a:alphaModFix/>
          </a:blip>
          <a:stretch>
            <a:fillRect/>
          </a:stretch>
        </p:blipFill>
        <p:spPr>
          <a:xfrm>
            <a:off x="5606601" y="4615026"/>
            <a:ext cx="2993442" cy="1992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grpSp>
        <p:nvGrpSpPr>
          <p:cNvPr id="817" name="Google Shape;817;p34"/>
          <p:cNvGrpSpPr/>
          <p:nvPr/>
        </p:nvGrpSpPr>
        <p:grpSpPr>
          <a:xfrm>
            <a:off x="-290920" y="0"/>
            <a:ext cx="12482921" cy="6858000"/>
            <a:chOff x="-290920" y="0"/>
            <a:chExt cx="12482921" cy="6858000"/>
          </a:xfrm>
        </p:grpSpPr>
        <p:sp>
          <p:nvSpPr>
            <p:cNvPr id="818" name="Google Shape;818;p34"/>
            <p:cNvSpPr/>
            <p:nvPr/>
          </p:nvSpPr>
          <p:spPr>
            <a:xfrm>
              <a:off x="-290920" y="0"/>
              <a:ext cx="1248292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9" name="Google Shape;819;p34"/>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20" name="Google Shape;820;p34"/>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821" name="Google Shape;821;p34"/>
          <p:cNvGrpSpPr/>
          <p:nvPr/>
        </p:nvGrpSpPr>
        <p:grpSpPr>
          <a:xfrm>
            <a:off x="226788" y="-2"/>
            <a:ext cx="11447501" cy="6858000"/>
            <a:chOff x="213096" y="0"/>
            <a:chExt cx="11447501" cy="6858000"/>
          </a:xfrm>
        </p:grpSpPr>
        <p:sp>
          <p:nvSpPr>
            <p:cNvPr id="822" name="Google Shape;822;p34"/>
            <p:cNvSpPr/>
            <p:nvPr/>
          </p:nvSpPr>
          <p:spPr>
            <a:xfrm>
              <a:off x="213096" y="0"/>
              <a:ext cx="1144750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3" name="Google Shape;823;p34"/>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24" name="Google Shape;824;p34"/>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825" name="Google Shape;825;p34"/>
          <p:cNvGrpSpPr/>
          <p:nvPr/>
        </p:nvGrpSpPr>
        <p:grpSpPr>
          <a:xfrm>
            <a:off x="1184133" y="0"/>
            <a:ext cx="9961092" cy="6858000"/>
            <a:chOff x="491575" y="0"/>
            <a:chExt cx="9961092" cy="6858000"/>
          </a:xfrm>
        </p:grpSpPr>
        <p:sp>
          <p:nvSpPr>
            <p:cNvPr id="826" name="Google Shape;826;p34"/>
            <p:cNvSpPr/>
            <p:nvPr/>
          </p:nvSpPr>
          <p:spPr>
            <a:xfrm>
              <a:off x="491575" y="0"/>
              <a:ext cx="9961092"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7" name="Google Shape;827;p34"/>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28" name="Google Shape;828;p34"/>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sp>
        <p:nvSpPr>
          <p:cNvPr id="829" name="Google Shape;829;p34"/>
          <p:cNvSpPr/>
          <p:nvPr/>
        </p:nvSpPr>
        <p:spPr>
          <a:xfrm>
            <a:off x="-7962177" y="-1"/>
            <a:ext cx="5781368"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830" name="Google Shape;830;p34"/>
          <p:cNvGrpSpPr/>
          <p:nvPr/>
        </p:nvGrpSpPr>
        <p:grpSpPr>
          <a:xfrm>
            <a:off x="1049062" y="0"/>
            <a:ext cx="9574094" cy="6858000"/>
            <a:chOff x="491575" y="0"/>
            <a:chExt cx="9574094" cy="6858000"/>
          </a:xfrm>
        </p:grpSpPr>
        <p:sp>
          <p:nvSpPr>
            <p:cNvPr id="831" name="Google Shape;831;p34"/>
            <p:cNvSpPr/>
            <p:nvPr/>
          </p:nvSpPr>
          <p:spPr>
            <a:xfrm>
              <a:off x="491575" y="0"/>
              <a:ext cx="957409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2" name="Google Shape;832;p34"/>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33" name="Google Shape;833;p34"/>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grpSp>
        <p:nvGrpSpPr>
          <p:cNvPr id="834" name="Google Shape;834;p34"/>
          <p:cNvGrpSpPr/>
          <p:nvPr/>
        </p:nvGrpSpPr>
        <p:grpSpPr>
          <a:xfrm>
            <a:off x="-1780364" y="-1"/>
            <a:ext cx="11860720" cy="6858000"/>
            <a:chOff x="-2449883" y="-1"/>
            <a:chExt cx="11860720" cy="6858000"/>
          </a:xfrm>
        </p:grpSpPr>
        <p:sp>
          <p:nvSpPr>
            <p:cNvPr id="835" name="Google Shape;835;p34"/>
            <p:cNvSpPr/>
            <p:nvPr/>
          </p:nvSpPr>
          <p:spPr>
            <a:xfrm>
              <a:off x="-2449883" y="-1"/>
              <a:ext cx="11860720"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6" name="Google Shape;836;p34"/>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37" name="Google Shape;837;p34"/>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838" name="Google Shape;838;p34"/>
          <p:cNvGrpSpPr/>
          <p:nvPr/>
        </p:nvGrpSpPr>
        <p:grpSpPr>
          <a:xfrm>
            <a:off x="-9395082" y="-1"/>
            <a:ext cx="9927504" cy="6858000"/>
            <a:chOff x="-9337032" y="-1"/>
            <a:chExt cx="9927504" cy="6858000"/>
          </a:xfrm>
        </p:grpSpPr>
        <p:sp>
          <p:nvSpPr>
            <p:cNvPr id="839" name="Google Shape;839;p34"/>
            <p:cNvSpPr/>
            <p:nvPr/>
          </p:nvSpPr>
          <p:spPr>
            <a:xfrm>
              <a:off x="-9337032" y="-1"/>
              <a:ext cx="992350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0" name="Google Shape;840;p34"/>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41" name="Google Shape;841;p34"/>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842" name="Google Shape;842;p34"/>
          <p:cNvGrpSpPr/>
          <p:nvPr/>
        </p:nvGrpSpPr>
        <p:grpSpPr>
          <a:xfrm>
            <a:off x="1054100" y="583568"/>
            <a:ext cx="7967100" cy="6213374"/>
            <a:chOff x="3362536" y="3174899"/>
            <a:chExt cx="7967100" cy="1151947"/>
          </a:xfrm>
        </p:grpSpPr>
        <p:sp>
          <p:nvSpPr>
            <p:cNvPr id="843" name="Google Shape;843;p34"/>
            <p:cNvSpPr txBox="1"/>
            <p:nvPr/>
          </p:nvSpPr>
          <p:spPr>
            <a:xfrm>
              <a:off x="4986728" y="3174899"/>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92D050"/>
                  </a:solidFill>
                  <a:latin typeface="Questrial"/>
                  <a:ea typeface="Questrial"/>
                  <a:cs typeface="Questrial"/>
                  <a:sym typeface="Questrial"/>
                </a:rPr>
                <a:t>TREATMENT</a:t>
              </a:r>
              <a:endParaRPr sz="3500">
                <a:solidFill>
                  <a:srgbClr val="92D050"/>
                </a:solidFill>
                <a:latin typeface="Questrial"/>
                <a:ea typeface="Questrial"/>
                <a:cs typeface="Questrial"/>
                <a:sym typeface="Questrial"/>
              </a:endParaRPr>
            </a:p>
            <a:p>
              <a:pPr indent="0" lvl="0" marL="0" marR="0" rtl="0" algn="ctr">
                <a:spcBef>
                  <a:spcPts val="0"/>
                </a:spcBef>
                <a:spcAft>
                  <a:spcPts val="0"/>
                </a:spcAft>
                <a:buNone/>
              </a:pPr>
              <a:r>
                <a:t/>
              </a:r>
              <a:endParaRPr sz="3500">
                <a:solidFill>
                  <a:srgbClr val="92D050"/>
                </a:solidFill>
                <a:latin typeface="Questrial"/>
                <a:ea typeface="Questrial"/>
                <a:cs typeface="Questrial"/>
                <a:sym typeface="Questrial"/>
              </a:endParaRPr>
            </a:p>
          </p:txBody>
        </p:sp>
        <p:sp>
          <p:nvSpPr>
            <p:cNvPr id="844" name="Google Shape;844;p34"/>
            <p:cNvSpPr txBox="1"/>
            <p:nvPr/>
          </p:nvSpPr>
          <p:spPr>
            <a:xfrm>
              <a:off x="3362536" y="3391746"/>
              <a:ext cx="7967100" cy="93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chemeClr val="dk1"/>
                  </a:solidFill>
                  <a:latin typeface="Times New Roman"/>
                  <a:ea typeface="Times New Roman"/>
                  <a:cs typeface="Times New Roman"/>
                  <a:sym typeface="Times New Roman"/>
                </a:rPr>
                <a:t>Lupus </a:t>
              </a:r>
              <a:r>
                <a:rPr b="1" lang="en-US" sz="3000">
                  <a:solidFill>
                    <a:schemeClr val="dk1"/>
                  </a:solidFill>
                  <a:latin typeface="Times New Roman"/>
                  <a:ea typeface="Times New Roman"/>
                  <a:cs typeface="Times New Roman"/>
                  <a:sym typeface="Times New Roman"/>
                </a:rPr>
                <a:t>cannot</a:t>
              </a:r>
              <a:r>
                <a:rPr lang="en-US" sz="3000">
                  <a:solidFill>
                    <a:schemeClr val="dk1"/>
                  </a:solidFill>
                  <a:latin typeface="Times New Roman"/>
                  <a:ea typeface="Times New Roman"/>
                  <a:cs typeface="Times New Roman"/>
                  <a:sym typeface="Times New Roman"/>
                </a:rPr>
                <a:t> be cured completely and thus, it can only be kept from reducing your quality of life.</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000">
                  <a:solidFill>
                    <a:schemeClr val="dk1"/>
                  </a:solidFill>
                  <a:latin typeface="Times New Roman"/>
                  <a:ea typeface="Times New Roman"/>
                  <a:cs typeface="Times New Roman"/>
                  <a:sym typeface="Times New Roman"/>
                </a:rPr>
                <a:t>A few lifestyle changes that can be implemented to curb the early onset of symptoms:</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419100" lvl="0" marL="457200" marR="0" rtl="0" algn="l">
                <a:spcBef>
                  <a:spcPts val="0"/>
                </a:spcBef>
                <a:spcAft>
                  <a:spcPts val="0"/>
                </a:spcAft>
                <a:buClr>
                  <a:schemeClr val="dk1"/>
                </a:buClr>
                <a:buSzPts val="3000"/>
                <a:buFont typeface="Times New Roman"/>
                <a:buAutoNum type="arabicPeriod"/>
              </a:pPr>
              <a:r>
                <a:rPr lang="en-US" sz="3000">
                  <a:solidFill>
                    <a:schemeClr val="dk1"/>
                  </a:solidFill>
                  <a:latin typeface="Times New Roman"/>
                  <a:ea typeface="Times New Roman"/>
                  <a:cs typeface="Times New Roman"/>
                  <a:sym typeface="Times New Roman"/>
                </a:rPr>
                <a:t>Eating a Balanced Diet</a:t>
              </a:r>
              <a:endParaRPr sz="3000">
                <a:solidFill>
                  <a:schemeClr val="dk1"/>
                </a:solidFill>
                <a:latin typeface="Times New Roman"/>
                <a:ea typeface="Times New Roman"/>
                <a:cs typeface="Times New Roman"/>
                <a:sym typeface="Times New Roman"/>
              </a:endParaRPr>
            </a:p>
            <a:p>
              <a:pPr indent="-419100" lvl="0" marL="457200" marR="0" rtl="0" algn="l">
                <a:spcBef>
                  <a:spcPts val="0"/>
                </a:spcBef>
                <a:spcAft>
                  <a:spcPts val="0"/>
                </a:spcAft>
                <a:buClr>
                  <a:schemeClr val="dk1"/>
                </a:buClr>
                <a:buSzPts val="3000"/>
                <a:buFont typeface="Times New Roman"/>
                <a:buAutoNum type="arabicPeriod"/>
              </a:pPr>
              <a:r>
                <a:rPr lang="en-US" sz="3000">
                  <a:solidFill>
                    <a:schemeClr val="dk1"/>
                  </a:solidFill>
                  <a:latin typeface="Times New Roman"/>
                  <a:ea typeface="Times New Roman"/>
                  <a:cs typeface="Times New Roman"/>
                  <a:sym typeface="Times New Roman"/>
                </a:rPr>
                <a:t>Getting a lot of rest</a:t>
              </a:r>
              <a:endParaRPr sz="3000">
                <a:solidFill>
                  <a:schemeClr val="dk1"/>
                </a:solidFill>
                <a:latin typeface="Times New Roman"/>
                <a:ea typeface="Times New Roman"/>
                <a:cs typeface="Times New Roman"/>
                <a:sym typeface="Times New Roman"/>
              </a:endParaRPr>
            </a:p>
            <a:p>
              <a:pPr indent="-419100" lvl="0" marL="457200" marR="0" rtl="0" algn="l">
                <a:spcBef>
                  <a:spcPts val="0"/>
                </a:spcBef>
                <a:spcAft>
                  <a:spcPts val="0"/>
                </a:spcAft>
                <a:buClr>
                  <a:schemeClr val="dk1"/>
                </a:buClr>
                <a:buSzPts val="3000"/>
                <a:buFont typeface="Times New Roman"/>
                <a:buAutoNum type="arabicPeriod"/>
              </a:pPr>
              <a:r>
                <a:rPr lang="en-US" sz="3000">
                  <a:solidFill>
                    <a:schemeClr val="dk1"/>
                  </a:solidFill>
                  <a:latin typeface="Times New Roman"/>
                  <a:ea typeface="Times New Roman"/>
                  <a:cs typeface="Times New Roman"/>
                  <a:sym typeface="Times New Roman"/>
                </a:rPr>
                <a:t>Exercising</a:t>
              </a:r>
              <a:r>
                <a:rPr lang="en-US" sz="3000">
                  <a:solidFill>
                    <a:schemeClr val="dk1"/>
                  </a:solidFill>
                  <a:latin typeface="Times New Roman"/>
                  <a:ea typeface="Times New Roman"/>
                  <a:cs typeface="Times New Roman"/>
                  <a:sym typeface="Times New Roman"/>
                </a:rPr>
                <a:t> and keeping metabolism active</a:t>
              </a:r>
              <a:endParaRPr sz="3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3000">
                <a:solidFill>
                  <a:schemeClr val="dk1"/>
                </a:solidFill>
                <a:latin typeface="Questrial"/>
                <a:ea typeface="Questrial"/>
                <a:cs typeface="Questrial"/>
                <a:sym typeface="Questrial"/>
              </a:endParaRPr>
            </a:p>
          </p:txBody>
        </p:sp>
      </p:grpSp>
      <p:sp>
        <p:nvSpPr>
          <p:cNvPr id="845" name="Google Shape;845;p34"/>
          <p:cNvSpPr txBox="1"/>
          <p:nvPr/>
        </p:nvSpPr>
        <p:spPr>
          <a:xfrm rot="-5400000">
            <a:off x="-796310" y="3305024"/>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846" name="Google Shape;846;p34"/>
          <p:cNvSpPr txBox="1"/>
          <p:nvPr/>
        </p:nvSpPr>
        <p:spPr>
          <a:xfrm rot="-5400000">
            <a:off x="8790872" y="3305024"/>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847" name="Google Shape;847;p34"/>
          <p:cNvSpPr txBox="1"/>
          <p:nvPr/>
        </p:nvSpPr>
        <p:spPr>
          <a:xfrm rot="-5400000">
            <a:off x="9328676" y="3326030"/>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848" name="Google Shape;848;p34"/>
          <p:cNvSpPr txBox="1"/>
          <p:nvPr/>
        </p:nvSpPr>
        <p:spPr>
          <a:xfrm rot="-5400000">
            <a:off x="9680313" y="3399950"/>
            <a:ext cx="2434089"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849" name="Google Shape;849;p34"/>
          <p:cNvSpPr txBox="1"/>
          <p:nvPr/>
        </p:nvSpPr>
        <p:spPr>
          <a:xfrm rot="-5400000">
            <a:off x="10673030" y="3320411"/>
            <a:ext cx="2572657"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850" name="Google Shape;850;p34"/>
          <p:cNvSpPr txBox="1"/>
          <p:nvPr/>
        </p:nvSpPr>
        <p:spPr>
          <a:xfrm rot="-5400000">
            <a:off x="10143213" y="3320410"/>
            <a:ext cx="2501902" cy="38472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851" name="Google Shape;851;p34"/>
          <p:cNvSpPr txBox="1"/>
          <p:nvPr/>
        </p:nvSpPr>
        <p:spPr>
          <a:xfrm>
            <a:off x="2531301" y="1067075"/>
            <a:ext cx="51537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latin typeface="Questrial"/>
                <a:ea typeface="Questrial"/>
                <a:cs typeface="Questrial"/>
                <a:sym typeface="Questrial"/>
              </a:rPr>
              <a:t>Non-Pharmaceutical</a:t>
            </a:r>
            <a:endParaRPr sz="3000">
              <a:latin typeface="Questrial"/>
              <a:ea typeface="Questrial"/>
              <a:cs typeface="Questrial"/>
              <a:sym typeface="Questrial"/>
            </a:endParaRPr>
          </a:p>
          <a:p>
            <a:pPr indent="0" lvl="0" marL="0" marR="0" rtl="0" algn="ctr">
              <a:spcBef>
                <a:spcPts val="0"/>
              </a:spcBef>
              <a:spcAft>
                <a:spcPts val="0"/>
              </a:spcAft>
              <a:buNone/>
            </a:pPr>
            <a:r>
              <a:t/>
            </a:r>
            <a:endParaRPr sz="3000">
              <a:latin typeface="Questrial"/>
              <a:ea typeface="Questrial"/>
              <a:cs typeface="Questrial"/>
              <a:sym typeface="Quest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grpSp>
        <p:nvGrpSpPr>
          <p:cNvPr id="857" name="Google Shape;857;p35"/>
          <p:cNvGrpSpPr/>
          <p:nvPr/>
        </p:nvGrpSpPr>
        <p:grpSpPr>
          <a:xfrm>
            <a:off x="-290920" y="0"/>
            <a:ext cx="12483000" cy="6858000"/>
            <a:chOff x="-290920" y="0"/>
            <a:chExt cx="12483000" cy="6858000"/>
          </a:xfrm>
        </p:grpSpPr>
        <p:sp>
          <p:nvSpPr>
            <p:cNvPr id="858" name="Google Shape;858;p35"/>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9" name="Google Shape;859;p35"/>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60" name="Google Shape;860;p35"/>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861" name="Google Shape;861;p35"/>
          <p:cNvGrpSpPr/>
          <p:nvPr/>
        </p:nvGrpSpPr>
        <p:grpSpPr>
          <a:xfrm>
            <a:off x="226788" y="-2"/>
            <a:ext cx="11447501" cy="6858000"/>
            <a:chOff x="213096" y="0"/>
            <a:chExt cx="11447501" cy="6858000"/>
          </a:xfrm>
        </p:grpSpPr>
        <p:sp>
          <p:nvSpPr>
            <p:cNvPr id="862" name="Google Shape;862;p35"/>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3" name="Google Shape;863;p35"/>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64" name="Google Shape;864;p35"/>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865" name="Google Shape;865;p35"/>
          <p:cNvGrpSpPr/>
          <p:nvPr/>
        </p:nvGrpSpPr>
        <p:grpSpPr>
          <a:xfrm>
            <a:off x="1184133" y="0"/>
            <a:ext cx="9961200" cy="6858000"/>
            <a:chOff x="491575" y="0"/>
            <a:chExt cx="9961200" cy="6858000"/>
          </a:xfrm>
        </p:grpSpPr>
        <p:sp>
          <p:nvSpPr>
            <p:cNvPr id="866" name="Google Shape;866;p35"/>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7" name="Google Shape;867;p35"/>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68" name="Google Shape;868;p35"/>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sp>
        <p:nvSpPr>
          <p:cNvPr id="869" name="Google Shape;869;p35"/>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870" name="Google Shape;870;p35"/>
          <p:cNvGrpSpPr/>
          <p:nvPr/>
        </p:nvGrpSpPr>
        <p:grpSpPr>
          <a:xfrm>
            <a:off x="1049062" y="0"/>
            <a:ext cx="9574200" cy="6858000"/>
            <a:chOff x="491575" y="0"/>
            <a:chExt cx="9574200" cy="6858000"/>
          </a:xfrm>
        </p:grpSpPr>
        <p:sp>
          <p:nvSpPr>
            <p:cNvPr id="871" name="Google Shape;871;p35"/>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2" name="Google Shape;872;p35"/>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73" name="Google Shape;873;p35"/>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grpSp>
        <p:nvGrpSpPr>
          <p:cNvPr id="874" name="Google Shape;874;p35"/>
          <p:cNvGrpSpPr/>
          <p:nvPr/>
        </p:nvGrpSpPr>
        <p:grpSpPr>
          <a:xfrm>
            <a:off x="-1780364" y="-1"/>
            <a:ext cx="11860800" cy="6858000"/>
            <a:chOff x="-2449883" y="-1"/>
            <a:chExt cx="11860800" cy="6858000"/>
          </a:xfrm>
        </p:grpSpPr>
        <p:sp>
          <p:nvSpPr>
            <p:cNvPr id="875" name="Google Shape;875;p35"/>
            <p:cNvSpPr/>
            <p:nvPr/>
          </p:nvSpPr>
          <p:spPr>
            <a:xfrm>
              <a:off x="-2449883" y="-1"/>
              <a:ext cx="118608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6" name="Google Shape;876;p35"/>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77" name="Google Shape;877;p35"/>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878" name="Google Shape;878;p35"/>
          <p:cNvGrpSpPr/>
          <p:nvPr/>
        </p:nvGrpSpPr>
        <p:grpSpPr>
          <a:xfrm>
            <a:off x="-9395082" y="-1"/>
            <a:ext cx="9927504" cy="6858000"/>
            <a:chOff x="-9337032" y="-1"/>
            <a:chExt cx="9927504" cy="6858000"/>
          </a:xfrm>
        </p:grpSpPr>
        <p:sp>
          <p:nvSpPr>
            <p:cNvPr id="879" name="Google Shape;879;p35"/>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0" name="Google Shape;880;p35"/>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81" name="Google Shape;881;p35"/>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882" name="Google Shape;882;p35"/>
          <p:cNvGrpSpPr/>
          <p:nvPr/>
        </p:nvGrpSpPr>
        <p:grpSpPr>
          <a:xfrm>
            <a:off x="1001750" y="496018"/>
            <a:ext cx="8108100" cy="6257875"/>
            <a:chOff x="3310186" y="3158667"/>
            <a:chExt cx="8108100" cy="1160198"/>
          </a:xfrm>
        </p:grpSpPr>
        <p:sp>
          <p:nvSpPr>
            <p:cNvPr id="883" name="Google Shape;883;p35"/>
            <p:cNvSpPr txBox="1"/>
            <p:nvPr/>
          </p:nvSpPr>
          <p:spPr>
            <a:xfrm>
              <a:off x="4986728" y="3158667"/>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92D050"/>
                  </a:solidFill>
                  <a:latin typeface="Questrial"/>
                  <a:ea typeface="Questrial"/>
                  <a:cs typeface="Questrial"/>
                  <a:sym typeface="Questrial"/>
                </a:rPr>
                <a:t>TREATMENT</a:t>
              </a:r>
              <a:endParaRPr sz="3500">
                <a:solidFill>
                  <a:srgbClr val="92D050"/>
                </a:solidFill>
                <a:latin typeface="Questrial"/>
                <a:ea typeface="Questrial"/>
                <a:cs typeface="Questrial"/>
                <a:sym typeface="Questrial"/>
              </a:endParaRPr>
            </a:p>
            <a:p>
              <a:pPr indent="0" lvl="0" marL="0" marR="0" rtl="0" algn="ctr">
                <a:spcBef>
                  <a:spcPts val="0"/>
                </a:spcBef>
                <a:spcAft>
                  <a:spcPts val="0"/>
                </a:spcAft>
                <a:buNone/>
              </a:pPr>
              <a:r>
                <a:t/>
              </a:r>
              <a:endParaRPr sz="3500">
                <a:solidFill>
                  <a:srgbClr val="92D050"/>
                </a:solidFill>
                <a:latin typeface="Questrial"/>
                <a:ea typeface="Questrial"/>
                <a:cs typeface="Questrial"/>
                <a:sym typeface="Questrial"/>
              </a:endParaRPr>
            </a:p>
          </p:txBody>
        </p:sp>
        <p:sp>
          <p:nvSpPr>
            <p:cNvPr id="884" name="Google Shape;884;p35"/>
            <p:cNvSpPr txBox="1"/>
            <p:nvPr/>
          </p:nvSpPr>
          <p:spPr>
            <a:xfrm>
              <a:off x="3310186" y="3383765"/>
              <a:ext cx="8108100" cy="93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2400">
                  <a:solidFill>
                    <a:schemeClr val="dk1"/>
                  </a:solidFill>
                  <a:latin typeface="Calibri"/>
                  <a:ea typeface="Calibri"/>
                  <a:cs typeface="Calibri"/>
                  <a:sym typeface="Calibri"/>
                </a:rPr>
                <a:t>Anti-Inflammatory Drugs (ie. Ibuprofen)</a:t>
              </a:r>
              <a:endParaRPr sz="2400">
                <a:solidFill>
                  <a:schemeClr val="dk1"/>
                </a:solidFill>
                <a:latin typeface="Calibri"/>
                <a:ea typeface="Calibri"/>
                <a:cs typeface="Calibri"/>
                <a:sym typeface="Calibri"/>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helps with swelling of joints and sometimes, fever</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very affordable as they are over the counter NSAIDS</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overdose can cause organ damage and increase risk of heart attack</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2400">
                  <a:solidFill>
                    <a:schemeClr val="dk1"/>
                  </a:solidFill>
                  <a:latin typeface="Calibri"/>
                  <a:ea typeface="Calibri"/>
                  <a:cs typeface="Calibri"/>
                  <a:sym typeface="Calibri"/>
                </a:rPr>
                <a:t>Anti-Malarial Drugs (ie. Malarone)</a:t>
              </a:r>
              <a:endParaRPr sz="2400">
                <a:solidFill>
                  <a:schemeClr val="dk1"/>
                </a:solidFill>
                <a:latin typeface="Calibri"/>
                <a:ea typeface="Calibri"/>
                <a:cs typeface="Calibri"/>
                <a:sym typeface="Calibri"/>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helps with skin rashes, mouth sores etc</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since symptoms are similar to Malaria, drugs used can overlap</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drugs can also help protector from harmful UV rays</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these drugs can increase the risk for blood clotting</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2400">
                  <a:solidFill>
                    <a:schemeClr val="dk1"/>
                  </a:solidFill>
                  <a:latin typeface="Calibri"/>
                  <a:ea typeface="Calibri"/>
                  <a:cs typeface="Calibri"/>
                  <a:sym typeface="Calibri"/>
                </a:rPr>
                <a:t>Corticosteroids (ie. Prednisone) </a:t>
              </a:r>
              <a:endParaRPr sz="2400">
                <a:solidFill>
                  <a:schemeClr val="dk1"/>
                </a:solidFill>
                <a:latin typeface="Calibri"/>
                <a:ea typeface="Calibri"/>
                <a:cs typeface="Calibri"/>
                <a:sym typeface="Calibri"/>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helps with pain in various organs such as liver, kidney etc</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work by inhibiting the immune response that is often inflated in lupus patients</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can be injected via IV or taken through a pill</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side effects include muscle weakness, diabetes and cataracts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Clr>
                  <a:schemeClr val="dk1"/>
                </a:buClr>
                <a:buSzPts val="1100"/>
                <a:buFont typeface="Arial"/>
                <a:buNone/>
              </a:pPr>
              <a:r>
                <a:t/>
              </a:r>
              <a:endParaRPr b="1" sz="3000">
                <a:solidFill>
                  <a:schemeClr val="dk1"/>
                </a:solidFill>
                <a:latin typeface="Questrial"/>
                <a:ea typeface="Questrial"/>
                <a:cs typeface="Questrial"/>
                <a:sym typeface="Questrial"/>
              </a:endParaRPr>
            </a:p>
            <a:p>
              <a:pPr indent="0" lvl="0" marL="457200" rtl="0" algn="l">
                <a:spcBef>
                  <a:spcPts val="0"/>
                </a:spcBef>
                <a:spcAft>
                  <a:spcPts val="0"/>
                </a:spcAft>
                <a:buClr>
                  <a:schemeClr val="dk1"/>
                </a:buClr>
                <a:buSzPts val="1100"/>
                <a:buFont typeface="Arial"/>
                <a:buNone/>
              </a:pPr>
              <a:r>
                <a:t/>
              </a:r>
              <a:endParaRPr sz="3000">
                <a:solidFill>
                  <a:schemeClr val="dk1"/>
                </a:solidFill>
                <a:latin typeface="Questrial"/>
                <a:ea typeface="Questrial"/>
                <a:cs typeface="Questrial"/>
                <a:sym typeface="Questrial"/>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b="1" sz="3000">
                <a:solidFill>
                  <a:schemeClr val="dk1"/>
                </a:solidFill>
                <a:latin typeface="Questrial"/>
                <a:ea typeface="Questrial"/>
                <a:cs typeface="Questrial"/>
                <a:sym typeface="Questrial"/>
              </a:endParaRPr>
            </a:p>
            <a:p>
              <a:pPr indent="0" lvl="0" marL="457200" marR="0" rtl="0" algn="l">
                <a:spcBef>
                  <a:spcPts val="0"/>
                </a:spcBef>
                <a:spcAft>
                  <a:spcPts val="0"/>
                </a:spcAft>
                <a:buNone/>
              </a:pPr>
              <a:r>
                <a:t/>
              </a:r>
              <a:endParaRPr sz="3000">
                <a:solidFill>
                  <a:schemeClr val="dk1"/>
                </a:solidFill>
                <a:latin typeface="Questrial"/>
                <a:ea typeface="Questrial"/>
                <a:cs typeface="Questrial"/>
                <a:sym typeface="Questrial"/>
              </a:endParaRPr>
            </a:p>
            <a:p>
              <a:pPr indent="0" lvl="0" marL="0" marR="0" rtl="0" algn="l">
                <a:spcBef>
                  <a:spcPts val="0"/>
                </a:spcBef>
                <a:spcAft>
                  <a:spcPts val="0"/>
                </a:spcAft>
                <a:buNone/>
              </a:pPr>
              <a:r>
                <a:t/>
              </a:r>
              <a:endParaRPr sz="3000">
                <a:solidFill>
                  <a:schemeClr val="dk1"/>
                </a:solidFill>
                <a:latin typeface="Questrial"/>
                <a:ea typeface="Questrial"/>
                <a:cs typeface="Questrial"/>
                <a:sym typeface="Questrial"/>
              </a:endParaRPr>
            </a:p>
            <a:p>
              <a:pPr indent="0" lvl="0" marL="0" marR="0" rtl="0" algn="ctr">
                <a:spcBef>
                  <a:spcPts val="0"/>
                </a:spcBef>
                <a:spcAft>
                  <a:spcPts val="0"/>
                </a:spcAft>
                <a:buNone/>
              </a:pPr>
              <a:r>
                <a:t/>
              </a:r>
              <a:endParaRPr sz="3000">
                <a:solidFill>
                  <a:schemeClr val="dk1"/>
                </a:solidFill>
                <a:latin typeface="Questrial"/>
                <a:ea typeface="Questrial"/>
                <a:cs typeface="Questrial"/>
                <a:sym typeface="Questrial"/>
              </a:endParaRPr>
            </a:p>
          </p:txBody>
        </p:sp>
      </p:grpSp>
      <p:sp>
        <p:nvSpPr>
          <p:cNvPr id="885" name="Google Shape;885;p35"/>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886" name="Google Shape;886;p35"/>
          <p:cNvSpPr txBox="1"/>
          <p:nvPr/>
        </p:nvSpPr>
        <p:spPr>
          <a:xfrm rot="-5400000">
            <a:off x="879091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887" name="Google Shape;887;p35"/>
          <p:cNvSpPr txBox="1"/>
          <p:nvPr/>
        </p:nvSpPr>
        <p:spPr>
          <a:xfrm rot="-5400000">
            <a:off x="9328720" y="3326072"/>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888" name="Google Shape;888;p35"/>
          <p:cNvSpPr txBox="1"/>
          <p:nvPr/>
        </p:nvSpPr>
        <p:spPr>
          <a:xfrm rot="-5400000">
            <a:off x="9680197" y="3399955"/>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889" name="Google Shape;889;p35"/>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890" name="Google Shape;890;p35"/>
          <p:cNvSpPr txBox="1"/>
          <p:nvPr/>
        </p:nvSpPr>
        <p:spPr>
          <a:xfrm rot="-5400000">
            <a:off x="10143103" y="3320421"/>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891" name="Google Shape;891;p35"/>
          <p:cNvSpPr txBox="1"/>
          <p:nvPr/>
        </p:nvSpPr>
        <p:spPr>
          <a:xfrm>
            <a:off x="2526251" y="1010750"/>
            <a:ext cx="51537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latin typeface="Questrial"/>
                <a:ea typeface="Questrial"/>
                <a:cs typeface="Questrial"/>
                <a:sym typeface="Questrial"/>
              </a:rPr>
              <a:t>Pharmaceutical</a:t>
            </a:r>
            <a:endParaRPr sz="3000">
              <a:latin typeface="Questrial"/>
              <a:ea typeface="Questrial"/>
              <a:cs typeface="Questrial"/>
              <a:sym typeface="Questrial"/>
            </a:endParaRPr>
          </a:p>
          <a:p>
            <a:pPr indent="0" lvl="0" marL="0" marR="0" rtl="0" algn="ctr">
              <a:spcBef>
                <a:spcPts val="0"/>
              </a:spcBef>
              <a:spcAft>
                <a:spcPts val="0"/>
              </a:spcAft>
              <a:buNone/>
            </a:pPr>
            <a:r>
              <a:t/>
            </a:r>
            <a:endParaRPr sz="3000">
              <a:latin typeface="Questrial"/>
              <a:ea typeface="Questrial"/>
              <a:cs typeface="Questrial"/>
              <a:sym typeface="Quest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6" name="Shape 896"/>
        <p:cNvGrpSpPr/>
        <p:nvPr/>
      </p:nvGrpSpPr>
      <p:grpSpPr>
        <a:xfrm>
          <a:off x="0" y="0"/>
          <a:ext cx="0" cy="0"/>
          <a:chOff x="0" y="0"/>
          <a:chExt cx="0" cy="0"/>
        </a:xfrm>
      </p:grpSpPr>
      <p:grpSp>
        <p:nvGrpSpPr>
          <p:cNvPr id="897" name="Google Shape;897;p36"/>
          <p:cNvGrpSpPr/>
          <p:nvPr/>
        </p:nvGrpSpPr>
        <p:grpSpPr>
          <a:xfrm>
            <a:off x="-290920" y="0"/>
            <a:ext cx="12483000" cy="6858000"/>
            <a:chOff x="-290920" y="0"/>
            <a:chExt cx="12483000" cy="6858000"/>
          </a:xfrm>
        </p:grpSpPr>
        <p:sp>
          <p:nvSpPr>
            <p:cNvPr id="898" name="Google Shape;898;p36"/>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9" name="Google Shape;899;p36"/>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00" name="Google Shape;900;p36"/>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901" name="Google Shape;901;p36"/>
          <p:cNvGrpSpPr/>
          <p:nvPr/>
        </p:nvGrpSpPr>
        <p:grpSpPr>
          <a:xfrm>
            <a:off x="226788" y="-2"/>
            <a:ext cx="11447501" cy="6858000"/>
            <a:chOff x="213096" y="0"/>
            <a:chExt cx="11447501" cy="6858000"/>
          </a:xfrm>
        </p:grpSpPr>
        <p:sp>
          <p:nvSpPr>
            <p:cNvPr id="902" name="Google Shape;902;p36"/>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3" name="Google Shape;903;p36"/>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04" name="Google Shape;904;p36"/>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905" name="Google Shape;905;p36"/>
          <p:cNvGrpSpPr/>
          <p:nvPr/>
        </p:nvGrpSpPr>
        <p:grpSpPr>
          <a:xfrm>
            <a:off x="1184133" y="0"/>
            <a:ext cx="9961200" cy="6858000"/>
            <a:chOff x="491575" y="0"/>
            <a:chExt cx="9961200" cy="6858000"/>
          </a:xfrm>
        </p:grpSpPr>
        <p:sp>
          <p:nvSpPr>
            <p:cNvPr id="906" name="Google Shape;906;p36"/>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7" name="Google Shape;907;p36"/>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08" name="Google Shape;908;p36"/>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sp>
        <p:nvSpPr>
          <p:cNvPr id="909" name="Google Shape;909;p36"/>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910" name="Google Shape;910;p36"/>
          <p:cNvGrpSpPr/>
          <p:nvPr/>
        </p:nvGrpSpPr>
        <p:grpSpPr>
          <a:xfrm>
            <a:off x="1049062" y="0"/>
            <a:ext cx="9574200" cy="6858000"/>
            <a:chOff x="491575" y="0"/>
            <a:chExt cx="9574200" cy="6858000"/>
          </a:xfrm>
        </p:grpSpPr>
        <p:sp>
          <p:nvSpPr>
            <p:cNvPr id="911" name="Google Shape;911;p36"/>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2" name="Google Shape;912;p36"/>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13" name="Google Shape;913;p36"/>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grpSp>
        <p:nvGrpSpPr>
          <p:cNvPr id="914" name="Google Shape;914;p36"/>
          <p:cNvGrpSpPr/>
          <p:nvPr/>
        </p:nvGrpSpPr>
        <p:grpSpPr>
          <a:xfrm>
            <a:off x="-1780364" y="-1"/>
            <a:ext cx="11860800" cy="6858000"/>
            <a:chOff x="-2449883" y="-1"/>
            <a:chExt cx="11860800" cy="6858000"/>
          </a:xfrm>
        </p:grpSpPr>
        <p:sp>
          <p:nvSpPr>
            <p:cNvPr id="915" name="Google Shape;915;p36"/>
            <p:cNvSpPr/>
            <p:nvPr/>
          </p:nvSpPr>
          <p:spPr>
            <a:xfrm>
              <a:off x="-2449883" y="-1"/>
              <a:ext cx="118608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6" name="Google Shape;916;p36"/>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17" name="Google Shape;917;p36"/>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918" name="Google Shape;918;p36"/>
          <p:cNvGrpSpPr/>
          <p:nvPr/>
        </p:nvGrpSpPr>
        <p:grpSpPr>
          <a:xfrm>
            <a:off x="-9395082" y="-1"/>
            <a:ext cx="9927504" cy="6858000"/>
            <a:chOff x="-9337032" y="-1"/>
            <a:chExt cx="9927504" cy="6858000"/>
          </a:xfrm>
        </p:grpSpPr>
        <p:sp>
          <p:nvSpPr>
            <p:cNvPr id="919" name="Google Shape;919;p36"/>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0" name="Google Shape;920;p36"/>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21" name="Google Shape;921;p36"/>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922" name="Google Shape;922;p36"/>
          <p:cNvGrpSpPr/>
          <p:nvPr/>
        </p:nvGrpSpPr>
        <p:grpSpPr>
          <a:xfrm>
            <a:off x="1001750" y="496018"/>
            <a:ext cx="8108100" cy="6257875"/>
            <a:chOff x="3310186" y="3158667"/>
            <a:chExt cx="8108100" cy="1160198"/>
          </a:xfrm>
        </p:grpSpPr>
        <p:sp>
          <p:nvSpPr>
            <p:cNvPr id="923" name="Google Shape;923;p36"/>
            <p:cNvSpPr txBox="1"/>
            <p:nvPr/>
          </p:nvSpPr>
          <p:spPr>
            <a:xfrm>
              <a:off x="4986728" y="3158667"/>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92D050"/>
                  </a:solidFill>
                  <a:latin typeface="Questrial"/>
                  <a:ea typeface="Questrial"/>
                  <a:cs typeface="Questrial"/>
                  <a:sym typeface="Questrial"/>
                </a:rPr>
                <a:t>TREATMENT</a:t>
              </a:r>
              <a:endParaRPr sz="3500">
                <a:solidFill>
                  <a:srgbClr val="92D050"/>
                </a:solidFill>
                <a:latin typeface="Questrial"/>
                <a:ea typeface="Questrial"/>
                <a:cs typeface="Questrial"/>
                <a:sym typeface="Questrial"/>
              </a:endParaRPr>
            </a:p>
            <a:p>
              <a:pPr indent="0" lvl="0" marL="0" rtl="0" algn="ctr">
                <a:spcBef>
                  <a:spcPts val="0"/>
                </a:spcBef>
                <a:spcAft>
                  <a:spcPts val="0"/>
                </a:spcAft>
                <a:buNone/>
              </a:pPr>
              <a:r>
                <a:t/>
              </a:r>
              <a:endParaRPr sz="3000">
                <a:latin typeface="Questrial"/>
                <a:ea typeface="Questrial"/>
                <a:cs typeface="Questrial"/>
                <a:sym typeface="Questrial"/>
              </a:endParaRPr>
            </a:p>
            <a:p>
              <a:pPr indent="0" lvl="0" marL="0" rtl="0" algn="ctr">
                <a:spcBef>
                  <a:spcPts val="0"/>
                </a:spcBef>
                <a:spcAft>
                  <a:spcPts val="0"/>
                </a:spcAft>
                <a:buNone/>
              </a:pPr>
              <a:r>
                <a:t/>
              </a:r>
              <a:endParaRPr sz="3000">
                <a:latin typeface="Questrial"/>
                <a:ea typeface="Questrial"/>
                <a:cs typeface="Questrial"/>
                <a:sym typeface="Questrial"/>
              </a:endParaRPr>
            </a:p>
            <a:p>
              <a:pPr indent="0" lvl="0" marL="0" marR="0" rtl="0" algn="ctr">
                <a:spcBef>
                  <a:spcPts val="0"/>
                </a:spcBef>
                <a:spcAft>
                  <a:spcPts val="0"/>
                </a:spcAft>
                <a:buNone/>
              </a:pPr>
              <a:r>
                <a:t/>
              </a:r>
              <a:endParaRPr sz="3500">
                <a:solidFill>
                  <a:srgbClr val="92D050"/>
                </a:solidFill>
                <a:latin typeface="Questrial"/>
                <a:ea typeface="Questrial"/>
                <a:cs typeface="Questrial"/>
                <a:sym typeface="Questrial"/>
              </a:endParaRPr>
            </a:p>
          </p:txBody>
        </p:sp>
        <p:sp>
          <p:nvSpPr>
            <p:cNvPr id="924" name="Google Shape;924;p36"/>
            <p:cNvSpPr txBox="1"/>
            <p:nvPr/>
          </p:nvSpPr>
          <p:spPr>
            <a:xfrm>
              <a:off x="3310186" y="3383765"/>
              <a:ext cx="8108100" cy="93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US" sz="2400">
                  <a:solidFill>
                    <a:schemeClr val="dk1"/>
                  </a:solidFill>
                  <a:latin typeface="Calibri"/>
                  <a:ea typeface="Calibri"/>
                  <a:cs typeface="Calibri"/>
                  <a:sym typeface="Calibri"/>
                </a:rPr>
                <a:t>Immunosuppressive</a:t>
              </a:r>
              <a:r>
                <a:rPr b="1" lang="en-US" sz="2400">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Drugs (ie. </a:t>
              </a:r>
              <a:r>
                <a:rPr b="1" lang="en-US" sz="2400">
                  <a:solidFill>
                    <a:schemeClr val="dk1"/>
                  </a:solidFill>
                  <a:latin typeface="Calibri"/>
                  <a:ea typeface="Calibri"/>
                  <a:cs typeface="Calibri"/>
                  <a:sym typeface="Calibri"/>
                </a:rPr>
                <a:t>Cyclosporine</a:t>
              </a:r>
              <a:r>
                <a:rPr b="1"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helps with organ damage and </a:t>
              </a:r>
              <a:r>
                <a:rPr lang="en-US" sz="1800">
                  <a:solidFill>
                    <a:schemeClr val="dk1"/>
                  </a:solidFill>
                  <a:latin typeface="Times New Roman"/>
                  <a:ea typeface="Times New Roman"/>
                  <a:cs typeface="Times New Roman"/>
                  <a:sym typeface="Times New Roman"/>
                </a:rPr>
                <a:t>related</a:t>
              </a:r>
              <a:r>
                <a:rPr lang="en-US" sz="1800">
                  <a:solidFill>
                    <a:schemeClr val="dk1"/>
                  </a:solidFill>
                  <a:latin typeface="Times New Roman"/>
                  <a:ea typeface="Times New Roman"/>
                  <a:cs typeface="Times New Roman"/>
                  <a:sym typeface="Times New Roman"/>
                </a:rPr>
                <a:t> symptoms</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reduces overall immune </a:t>
              </a:r>
              <a:r>
                <a:rPr lang="en-US" sz="1800">
                  <a:solidFill>
                    <a:schemeClr val="dk1"/>
                  </a:solidFill>
                  <a:latin typeface="Times New Roman"/>
                  <a:ea typeface="Times New Roman"/>
                  <a:cs typeface="Times New Roman"/>
                  <a:sym typeface="Times New Roman"/>
                </a:rPr>
                <a:t>response</a:t>
              </a:r>
              <a:r>
                <a:rPr lang="en-US" sz="1800">
                  <a:solidFill>
                    <a:schemeClr val="dk1"/>
                  </a:solidFill>
                  <a:latin typeface="Times New Roman"/>
                  <a:ea typeface="Times New Roman"/>
                  <a:cs typeface="Times New Roman"/>
                  <a:sym typeface="Times New Roman"/>
                </a:rPr>
                <a:t> within the body</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work </a:t>
              </a:r>
              <a:r>
                <a:rPr lang="en-US" sz="1800">
                  <a:solidFill>
                    <a:schemeClr val="dk1"/>
                  </a:solidFill>
                  <a:latin typeface="Times New Roman"/>
                  <a:ea typeface="Times New Roman"/>
                  <a:cs typeface="Times New Roman"/>
                  <a:sym typeface="Times New Roman"/>
                </a:rPr>
                <a:t>similarly</a:t>
              </a:r>
              <a:r>
                <a:rPr lang="en-US" sz="1800">
                  <a:solidFill>
                    <a:schemeClr val="dk1"/>
                  </a:solidFill>
                  <a:latin typeface="Times New Roman"/>
                  <a:ea typeface="Times New Roman"/>
                  <a:cs typeface="Times New Roman"/>
                  <a:sym typeface="Times New Roman"/>
                </a:rPr>
                <a:t> to </a:t>
              </a:r>
              <a:r>
                <a:rPr lang="en-US" sz="1800">
                  <a:solidFill>
                    <a:schemeClr val="dk1"/>
                  </a:solidFill>
                  <a:latin typeface="Times New Roman"/>
                  <a:ea typeface="Times New Roman"/>
                  <a:cs typeface="Times New Roman"/>
                  <a:sym typeface="Times New Roman"/>
                </a:rPr>
                <a:t>corticosteroids in the body</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taken alongside corticosteroids because overall side effects can be reduced</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side effects include potential increase in getting cancer </a:t>
              </a:r>
              <a:r>
                <a:rPr lang="en-US"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rgbClr val="000000"/>
                </a:buClr>
                <a:buSzPts val="1100"/>
                <a:buFont typeface="Arial"/>
                <a:buNone/>
              </a:pPr>
              <a:r>
                <a:rPr b="1" lang="en-US" sz="2400">
                  <a:solidFill>
                    <a:schemeClr val="dk1"/>
                  </a:solidFill>
                  <a:latin typeface="Calibri"/>
                  <a:ea typeface="Calibri"/>
                  <a:cs typeface="Calibri"/>
                  <a:sym typeface="Calibri"/>
                </a:rPr>
                <a:t>Anticoagulants and Monoclonal Antibodies (ie. Benlysta) </a:t>
              </a:r>
              <a:endParaRPr b="1" sz="2400">
                <a:solidFill>
                  <a:schemeClr val="dk1"/>
                </a:solidFill>
                <a:latin typeface="Calibri"/>
                <a:ea typeface="Calibri"/>
                <a:cs typeface="Calibri"/>
                <a:sym typeface="Calibri"/>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anticoagulants work by blood thinning and thus, reducing blood clots</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Monoclonal antibodies are given through IV and target immune cells</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these drugs reduce the need for direct steroid use</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rgbClr val="7F7F7F"/>
                </a:buClr>
                <a:buSzPts val="1800"/>
                <a:buFont typeface="Times New Roman"/>
                <a:buChar char="●"/>
              </a:pPr>
              <a:r>
                <a:rPr lang="en-US" sz="1800">
                  <a:solidFill>
                    <a:schemeClr val="dk1"/>
                  </a:solidFill>
                  <a:latin typeface="Times New Roman"/>
                  <a:ea typeface="Times New Roman"/>
                  <a:cs typeface="Times New Roman"/>
                  <a:sym typeface="Times New Roman"/>
                </a:rPr>
                <a:t>they </a:t>
              </a:r>
              <a:r>
                <a:rPr lang="en-US" sz="1800">
                  <a:solidFill>
                    <a:schemeClr val="dk1"/>
                  </a:solidFill>
                  <a:latin typeface="Times New Roman"/>
                  <a:ea typeface="Times New Roman"/>
                  <a:cs typeface="Times New Roman"/>
                  <a:sym typeface="Times New Roman"/>
                </a:rPr>
                <a:t>haven't</a:t>
              </a:r>
              <a:r>
                <a:rPr lang="en-US" sz="1800">
                  <a:solidFill>
                    <a:schemeClr val="dk1"/>
                  </a:solidFill>
                  <a:latin typeface="Times New Roman"/>
                  <a:ea typeface="Times New Roman"/>
                  <a:cs typeface="Times New Roman"/>
                  <a:sym typeface="Times New Roman"/>
                </a:rPr>
                <a:t> been tested by huge general populations yet (just recently FDA approved)</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b="1" sz="3000">
                <a:solidFill>
                  <a:schemeClr val="dk1"/>
                </a:solidFill>
                <a:latin typeface="Questrial"/>
                <a:ea typeface="Questrial"/>
                <a:cs typeface="Questrial"/>
                <a:sym typeface="Questrial"/>
              </a:endParaRPr>
            </a:p>
            <a:p>
              <a:pPr indent="0" lvl="0" marL="457200" rtl="0" algn="l">
                <a:spcBef>
                  <a:spcPts val="0"/>
                </a:spcBef>
                <a:spcAft>
                  <a:spcPts val="0"/>
                </a:spcAft>
                <a:buNone/>
              </a:pPr>
              <a:r>
                <a:t/>
              </a:r>
              <a:endParaRPr sz="3000">
                <a:solidFill>
                  <a:schemeClr val="dk1"/>
                </a:solidFill>
                <a:latin typeface="Questrial"/>
                <a:ea typeface="Questrial"/>
                <a:cs typeface="Questrial"/>
                <a:sym typeface="Questrial"/>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b="1" sz="3000">
                <a:solidFill>
                  <a:schemeClr val="dk1"/>
                </a:solidFill>
                <a:latin typeface="Questrial"/>
                <a:ea typeface="Questrial"/>
                <a:cs typeface="Questrial"/>
                <a:sym typeface="Questrial"/>
              </a:endParaRPr>
            </a:p>
            <a:p>
              <a:pPr indent="0" lvl="0" marL="457200" marR="0" rtl="0" algn="l">
                <a:spcBef>
                  <a:spcPts val="0"/>
                </a:spcBef>
                <a:spcAft>
                  <a:spcPts val="0"/>
                </a:spcAft>
                <a:buNone/>
              </a:pPr>
              <a:r>
                <a:t/>
              </a:r>
              <a:endParaRPr sz="3000">
                <a:solidFill>
                  <a:schemeClr val="dk1"/>
                </a:solidFill>
                <a:latin typeface="Questrial"/>
                <a:ea typeface="Questrial"/>
                <a:cs typeface="Questrial"/>
                <a:sym typeface="Questrial"/>
              </a:endParaRPr>
            </a:p>
            <a:p>
              <a:pPr indent="0" lvl="0" marL="0" marR="0" rtl="0" algn="l">
                <a:spcBef>
                  <a:spcPts val="0"/>
                </a:spcBef>
                <a:spcAft>
                  <a:spcPts val="0"/>
                </a:spcAft>
                <a:buNone/>
              </a:pPr>
              <a:r>
                <a:t/>
              </a:r>
              <a:endParaRPr sz="3000">
                <a:solidFill>
                  <a:schemeClr val="dk1"/>
                </a:solidFill>
                <a:latin typeface="Questrial"/>
                <a:ea typeface="Questrial"/>
                <a:cs typeface="Questrial"/>
                <a:sym typeface="Questrial"/>
              </a:endParaRPr>
            </a:p>
            <a:p>
              <a:pPr indent="0" lvl="0" marL="0" marR="0" rtl="0" algn="ctr">
                <a:spcBef>
                  <a:spcPts val="0"/>
                </a:spcBef>
                <a:spcAft>
                  <a:spcPts val="0"/>
                </a:spcAft>
                <a:buNone/>
              </a:pPr>
              <a:r>
                <a:t/>
              </a:r>
              <a:endParaRPr sz="3000">
                <a:solidFill>
                  <a:schemeClr val="dk1"/>
                </a:solidFill>
                <a:latin typeface="Questrial"/>
                <a:ea typeface="Questrial"/>
                <a:cs typeface="Questrial"/>
                <a:sym typeface="Questrial"/>
              </a:endParaRPr>
            </a:p>
          </p:txBody>
        </p:sp>
      </p:grpSp>
      <p:sp>
        <p:nvSpPr>
          <p:cNvPr id="925" name="Google Shape;925;p36"/>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926" name="Google Shape;926;p36"/>
          <p:cNvSpPr txBox="1"/>
          <p:nvPr/>
        </p:nvSpPr>
        <p:spPr>
          <a:xfrm rot="-5400000">
            <a:off x="879091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927" name="Google Shape;927;p36"/>
          <p:cNvSpPr txBox="1"/>
          <p:nvPr/>
        </p:nvSpPr>
        <p:spPr>
          <a:xfrm rot="-5400000">
            <a:off x="9328720" y="3326072"/>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928" name="Google Shape;928;p36"/>
          <p:cNvSpPr txBox="1"/>
          <p:nvPr/>
        </p:nvSpPr>
        <p:spPr>
          <a:xfrm rot="-5400000">
            <a:off x="9680197" y="3399955"/>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929" name="Google Shape;929;p36"/>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930" name="Google Shape;930;p36"/>
          <p:cNvSpPr txBox="1"/>
          <p:nvPr/>
        </p:nvSpPr>
        <p:spPr>
          <a:xfrm rot="-5400000">
            <a:off x="10143103" y="3320421"/>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931" name="Google Shape;931;p36"/>
          <p:cNvSpPr txBox="1"/>
          <p:nvPr/>
        </p:nvSpPr>
        <p:spPr>
          <a:xfrm>
            <a:off x="2526251" y="1010750"/>
            <a:ext cx="51537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latin typeface="Questrial"/>
                <a:ea typeface="Questrial"/>
                <a:cs typeface="Questrial"/>
                <a:sym typeface="Questrial"/>
              </a:rPr>
              <a:t>Pharmaceutical</a:t>
            </a:r>
            <a:endParaRPr sz="3000">
              <a:latin typeface="Questrial"/>
              <a:ea typeface="Questrial"/>
              <a:cs typeface="Questrial"/>
              <a:sym typeface="Questrial"/>
            </a:endParaRPr>
          </a:p>
          <a:p>
            <a:pPr indent="0" lvl="0" marL="0" marR="0" rtl="0" algn="ctr">
              <a:spcBef>
                <a:spcPts val="0"/>
              </a:spcBef>
              <a:spcAft>
                <a:spcPts val="0"/>
              </a:spcAft>
              <a:buNone/>
            </a:pPr>
            <a:r>
              <a:t/>
            </a:r>
            <a:endParaRPr sz="3000">
              <a:latin typeface="Questrial"/>
              <a:ea typeface="Questrial"/>
              <a:cs typeface="Questrial"/>
              <a:sym typeface="Quest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6" name="Shape 936"/>
        <p:cNvGrpSpPr/>
        <p:nvPr/>
      </p:nvGrpSpPr>
      <p:grpSpPr>
        <a:xfrm>
          <a:off x="0" y="0"/>
          <a:ext cx="0" cy="0"/>
          <a:chOff x="0" y="0"/>
          <a:chExt cx="0" cy="0"/>
        </a:xfrm>
      </p:grpSpPr>
      <p:grpSp>
        <p:nvGrpSpPr>
          <p:cNvPr id="937" name="Google Shape;937;p37"/>
          <p:cNvGrpSpPr/>
          <p:nvPr/>
        </p:nvGrpSpPr>
        <p:grpSpPr>
          <a:xfrm>
            <a:off x="-290920" y="0"/>
            <a:ext cx="12482921" cy="6858000"/>
            <a:chOff x="-290920" y="0"/>
            <a:chExt cx="12482921" cy="6858000"/>
          </a:xfrm>
        </p:grpSpPr>
        <p:sp>
          <p:nvSpPr>
            <p:cNvPr id="938" name="Google Shape;938;p37"/>
            <p:cNvSpPr/>
            <p:nvPr/>
          </p:nvSpPr>
          <p:spPr>
            <a:xfrm>
              <a:off x="-290920" y="0"/>
              <a:ext cx="1248292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9" name="Google Shape;939;p37"/>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40" name="Google Shape;940;p37"/>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941" name="Google Shape;941;p37"/>
          <p:cNvGrpSpPr/>
          <p:nvPr/>
        </p:nvGrpSpPr>
        <p:grpSpPr>
          <a:xfrm>
            <a:off x="226788" y="-2"/>
            <a:ext cx="11447501" cy="6858000"/>
            <a:chOff x="213096" y="0"/>
            <a:chExt cx="11447501" cy="6858000"/>
          </a:xfrm>
        </p:grpSpPr>
        <p:sp>
          <p:nvSpPr>
            <p:cNvPr id="942" name="Google Shape;942;p37"/>
            <p:cNvSpPr/>
            <p:nvPr/>
          </p:nvSpPr>
          <p:spPr>
            <a:xfrm>
              <a:off x="213096" y="0"/>
              <a:ext cx="1144750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3" name="Google Shape;943;p37"/>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44" name="Google Shape;944;p37"/>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945" name="Google Shape;945;p37"/>
          <p:cNvGrpSpPr/>
          <p:nvPr/>
        </p:nvGrpSpPr>
        <p:grpSpPr>
          <a:xfrm>
            <a:off x="1184133" y="0"/>
            <a:ext cx="9961092" cy="6858000"/>
            <a:chOff x="491575" y="0"/>
            <a:chExt cx="9961092" cy="6858000"/>
          </a:xfrm>
        </p:grpSpPr>
        <p:sp>
          <p:nvSpPr>
            <p:cNvPr id="946" name="Google Shape;946;p37"/>
            <p:cNvSpPr/>
            <p:nvPr/>
          </p:nvSpPr>
          <p:spPr>
            <a:xfrm>
              <a:off x="491575" y="0"/>
              <a:ext cx="9961092"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7" name="Google Shape;947;p37"/>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48" name="Google Shape;948;p37"/>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sp>
        <p:nvSpPr>
          <p:cNvPr id="949" name="Google Shape;949;p37"/>
          <p:cNvSpPr/>
          <p:nvPr/>
        </p:nvSpPr>
        <p:spPr>
          <a:xfrm>
            <a:off x="-7962177" y="-1"/>
            <a:ext cx="5781368"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950" name="Google Shape;950;p37"/>
          <p:cNvGrpSpPr/>
          <p:nvPr/>
        </p:nvGrpSpPr>
        <p:grpSpPr>
          <a:xfrm>
            <a:off x="1049062" y="0"/>
            <a:ext cx="9574094" cy="6858000"/>
            <a:chOff x="491575" y="0"/>
            <a:chExt cx="9574094" cy="6858000"/>
          </a:xfrm>
        </p:grpSpPr>
        <p:sp>
          <p:nvSpPr>
            <p:cNvPr id="951" name="Google Shape;951;p37"/>
            <p:cNvSpPr/>
            <p:nvPr/>
          </p:nvSpPr>
          <p:spPr>
            <a:xfrm>
              <a:off x="491575" y="0"/>
              <a:ext cx="957409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2" name="Google Shape;952;p37"/>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53" name="Google Shape;953;p37"/>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grpSp>
        <p:nvGrpSpPr>
          <p:cNvPr id="954" name="Google Shape;954;p37"/>
          <p:cNvGrpSpPr/>
          <p:nvPr/>
        </p:nvGrpSpPr>
        <p:grpSpPr>
          <a:xfrm>
            <a:off x="-1780364" y="-1"/>
            <a:ext cx="11860720" cy="6858000"/>
            <a:chOff x="-2449883" y="-1"/>
            <a:chExt cx="11860720" cy="6858000"/>
          </a:xfrm>
        </p:grpSpPr>
        <p:sp>
          <p:nvSpPr>
            <p:cNvPr id="955" name="Google Shape;955;p37"/>
            <p:cNvSpPr/>
            <p:nvPr/>
          </p:nvSpPr>
          <p:spPr>
            <a:xfrm>
              <a:off x="-2449883" y="-1"/>
              <a:ext cx="11860720"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6" name="Google Shape;956;p37"/>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57" name="Google Shape;957;p37"/>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958" name="Google Shape;958;p37"/>
          <p:cNvGrpSpPr/>
          <p:nvPr/>
        </p:nvGrpSpPr>
        <p:grpSpPr>
          <a:xfrm>
            <a:off x="-352895" y="-4"/>
            <a:ext cx="9927504" cy="6858000"/>
            <a:chOff x="-9337032" y="-1"/>
            <a:chExt cx="9927504" cy="6858000"/>
          </a:xfrm>
        </p:grpSpPr>
        <p:sp>
          <p:nvSpPr>
            <p:cNvPr id="959" name="Google Shape;959;p37"/>
            <p:cNvSpPr/>
            <p:nvPr/>
          </p:nvSpPr>
          <p:spPr>
            <a:xfrm>
              <a:off x="-9337032" y="-1"/>
              <a:ext cx="992350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0" name="Google Shape;960;p37"/>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61" name="Google Shape;961;p37"/>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sp>
        <p:nvSpPr>
          <p:cNvPr id="962" name="Google Shape;962;p37"/>
          <p:cNvSpPr txBox="1"/>
          <p:nvPr/>
        </p:nvSpPr>
        <p:spPr>
          <a:xfrm>
            <a:off x="505150" y="1690050"/>
            <a:ext cx="7301700" cy="3648300"/>
          </a:xfrm>
          <a:prstGeom prst="rect">
            <a:avLst/>
          </a:prstGeom>
          <a:no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t/>
            </a:r>
            <a:endParaRPr sz="2500">
              <a:solidFill>
                <a:srgbClr val="7F7F7F"/>
              </a:solidFill>
              <a:latin typeface="Questrial"/>
              <a:ea typeface="Questrial"/>
              <a:cs typeface="Questrial"/>
              <a:sym typeface="Questrial"/>
            </a:endParaRPr>
          </a:p>
          <a:p>
            <a:pPr indent="-355600" lvl="0" marL="457200" marR="0" rtl="0" algn="l">
              <a:spcBef>
                <a:spcPts val="0"/>
              </a:spcBef>
              <a:spcAft>
                <a:spcPts val="0"/>
              </a:spcAft>
              <a:buClr>
                <a:srgbClr val="03A1A4"/>
              </a:buClr>
              <a:buSzPts val="2000"/>
              <a:buFont typeface="Times New Roman"/>
              <a:buChar char="●"/>
            </a:pPr>
            <a:r>
              <a:rPr lang="en-US" sz="2000">
                <a:latin typeface="Times New Roman"/>
                <a:ea typeface="Times New Roman"/>
                <a:cs typeface="Times New Roman"/>
                <a:sym typeface="Times New Roman"/>
              </a:rPr>
              <a:t>chronic </a:t>
            </a:r>
            <a:r>
              <a:rPr lang="en-US" sz="2000">
                <a:latin typeface="Times New Roman"/>
                <a:ea typeface="Times New Roman"/>
                <a:cs typeface="Times New Roman"/>
                <a:sym typeface="Times New Roman"/>
              </a:rPr>
              <a:t>autoimmune</a:t>
            </a:r>
            <a:r>
              <a:rPr lang="en-US" sz="2000">
                <a:latin typeface="Times New Roman"/>
                <a:ea typeface="Times New Roman"/>
                <a:cs typeface="Times New Roman"/>
                <a:sym typeface="Times New Roman"/>
              </a:rPr>
              <a:t> disorder that are more prevalent in women </a:t>
            </a:r>
            <a:endParaRPr sz="2000">
              <a:latin typeface="Times New Roman"/>
              <a:ea typeface="Times New Roman"/>
              <a:cs typeface="Times New Roman"/>
              <a:sym typeface="Times New Roman"/>
            </a:endParaRPr>
          </a:p>
          <a:p>
            <a:pPr indent="0" lvl="0" marL="914400" marR="0" rtl="0" algn="l">
              <a:spcBef>
                <a:spcPts val="0"/>
              </a:spcBef>
              <a:spcAft>
                <a:spcPts val="0"/>
              </a:spcAft>
              <a:buNone/>
            </a:pPr>
            <a:r>
              <a:t/>
            </a:r>
            <a:endParaRPr sz="2000">
              <a:latin typeface="Times New Roman"/>
              <a:ea typeface="Times New Roman"/>
              <a:cs typeface="Times New Roman"/>
              <a:sym typeface="Times New Roman"/>
            </a:endParaRPr>
          </a:p>
          <a:p>
            <a:pPr indent="-355600" lvl="0" marL="457200" marR="0" rtl="0" algn="l">
              <a:spcBef>
                <a:spcPts val="0"/>
              </a:spcBef>
              <a:spcAft>
                <a:spcPts val="0"/>
              </a:spcAft>
              <a:buClr>
                <a:srgbClr val="03A1A4"/>
              </a:buClr>
              <a:buSzPts val="2000"/>
              <a:buFont typeface="Times New Roman"/>
              <a:buChar char="●"/>
            </a:pPr>
            <a:r>
              <a:rPr lang="en-US" sz="2000">
                <a:latin typeface="Times New Roman"/>
                <a:ea typeface="Times New Roman"/>
                <a:cs typeface="Times New Roman"/>
                <a:sym typeface="Times New Roman"/>
              </a:rPr>
              <a:t>causes diverse abnormalities in various body parts</a:t>
            </a:r>
            <a:endParaRPr sz="2000">
              <a:latin typeface="Times New Roman"/>
              <a:ea typeface="Times New Roman"/>
              <a:cs typeface="Times New Roman"/>
              <a:sym typeface="Times New Roman"/>
            </a:endParaRPr>
          </a:p>
          <a:p>
            <a:pPr indent="0" lvl="0" marL="914400" marR="0" rtl="0" algn="l">
              <a:spcBef>
                <a:spcPts val="0"/>
              </a:spcBef>
              <a:spcAft>
                <a:spcPts val="0"/>
              </a:spcAft>
              <a:buNone/>
            </a:pPr>
            <a:r>
              <a:t/>
            </a:r>
            <a:endParaRPr sz="2000">
              <a:latin typeface="Times New Roman"/>
              <a:ea typeface="Times New Roman"/>
              <a:cs typeface="Times New Roman"/>
              <a:sym typeface="Times New Roman"/>
            </a:endParaRPr>
          </a:p>
          <a:p>
            <a:pPr indent="-355600" lvl="0" marL="457200" marR="0" rtl="0" algn="l">
              <a:spcBef>
                <a:spcPts val="0"/>
              </a:spcBef>
              <a:spcAft>
                <a:spcPts val="0"/>
              </a:spcAft>
              <a:buClr>
                <a:srgbClr val="03A1A4"/>
              </a:buClr>
              <a:buSzPts val="2000"/>
              <a:buFont typeface="Times New Roman"/>
              <a:buChar char="●"/>
            </a:pPr>
            <a:r>
              <a:rPr lang="en-US" sz="2000">
                <a:latin typeface="Times New Roman"/>
                <a:ea typeface="Times New Roman"/>
                <a:cs typeface="Times New Roman"/>
                <a:sym typeface="Times New Roman"/>
              </a:rPr>
              <a:t>general symptoms are not specific, vary from person to person</a:t>
            </a:r>
            <a:endParaRPr sz="2000">
              <a:latin typeface="Times New Roman"/>
              <a:ea typeface="Times New Roman"/>
              <a:cs typeface="Times New Roman"/>
              <a:sym typeface="Times New Roman"/>
            </a:endParaRPr>
          </a:p>
          <a:p>
            <a:pPr indent="0" lvl="0" marL="914400" marR="0" rtl="0" algn="l">
              <a:spcBef>
                <a:spcPts val="0"/>
              </a:spcBef>
              <a:spcAft>
                <a:spcPts val="0"/>
              </a:spcAft>
              <a:buNone/>
            </a:pPr>
            <a:r>
              <a:t/>
            </a:r>
            <a:endParaRPr sz="2000">
              <a:latin typeface="Times New Roman"/>
              <a:ea typeface="Times New Roman"/>
              <a:cs typeface="Times New Roman"/>
              <a:sym typeface="Times New Roman"/>
            </a:endParaRPr>
          </a:p>
          <a:p>
            <a:pPr indent="-355600" lvl="0" marL="457200" marR="0" rtl="0" algn="l">
              <a:spcBef>
                <a:spcPts val="0"/>
              </a:spcBef>
              <a:spcAft>
                <a:spcPts val="0"/>
              </a:spcAft>
              <a:buClr>
                <a:srgbClr val="03A1A4"/>
              </a:buClr>
              <a:buSzPts val="2000"/>
              <a:buFont typeface="Times New Roman"/>
              <a:buChar char="●"/>
            </a:pPr>
            <a:r>
              <a:rPr lang="en-US" sz="2000">
                <a:latin typeface="Times New Roman"/>
                <a:ea typeface="Times New Roman"/>
                <a:cs typeface="Times New Roman"/>
                <a:sym typeface="Times New Roman"/>
              </a:rPr>
              <a:t>diagnosis</a:t>
            </a:r>
            <a:r>
              <a:rPr lang="en-US" sz="2000">
                <a:latin typeface="Times New Roman"/>
                <a:ea typeface="Times New Roman"/>
                <a:cs typeface="Times New Roman"/>
                <a:sym typeface="Times New Roman"/>
              </a:rPr>
              <a:t> of lupus requires many laboratory tests</a:t>
            </a:r>
            <a:endParaRPr sz="2000">
              <a:latin typeface="Times New Roman"/>
              <a:ea typeface="Times New Roman"/>
              <a:cs typeface="Times New Roman"/>
              <a:sym typeface="Times New Roman"/>
            </a:endParaRPr>
          </a:p>
          <a:p>
            <a:pPr indent="0" lvl="0" marL="914400" marR="0" rtl="0" algn="l">
              <a:spcBef>
                <a:spcPts val="0"/>
              </a:spcBef>
              <a:spcAft>
                <a:spcPts val="0"/>
              </a:spcAft>
              <a:buNone/>
            </a:pPr>
            <a:r>
              <a:t/>
            </a:r>
            <a:endParaRPr sz="2000">
              <a:latin typeface="Times New Roman"/>
              <a:ea typeface="Times New Roman"/>
              <a:cs typeface="Times New Roman"/>
              <a:sym typeface="Times New Roman"/>
            </a:endParaRPr>
          </a:p>
          <a:p>
            <a:pPr indent="-355600" lvl="0" marL="457200" marR="0" rtl="0" algn="l">
              <a:spcBef>
                <a:spcPts val="0"/>
              </a:spcBef>
              <a:spcAft>
                <a:spcPts val="0"/>
              </a:spcAft>
              <a:buClr>
                <a:srgbClr val="03A1A4"/>
              </a:buClr>
              <a:buSzPts val="2000"/>
              <a:buFont typeface="Times New Roman"/>
              <a:buChar char="●"/>
            </a:pPr>
            <a:r>
              <a:rPr lang="en-US" sz="2000">
                <a:latin typeface="Times New Roman"/>
                <a:ea typeface="Times New Roman"/>
                <a:cs typeface="Times New Roman"/>
                <a:sym typeface="Times New Roman"/>
              </a:rPr>
              <a:t>there is no cure, treatments can only help to manage the disease</a:t>
            </a:r>
            <a:endParaRPr sz="2000">
              <a:latin typeface="Times New Roman"/>
              <a:ea typeface="Times New Roman"/>
              <a:cs typeface="Times New Roman"/>
              <a:sym typeface="Times New Roman"/>
            </a:endParaRPr>
          </a:p>
          <a:p>
            <a:pPr indent="-153987" lvl="0" marL="342900" marR="0" rtl="0" algn="l">
              <a:spcBef>
                <a:spcPts val="0"/>
              </a:spcBef>
              <a:spcAft>
                <a:spcPts val="0"/>
              </a:spcAft>
              <a:buClr>
                <a:srgbClr val="92D050"/>
              </a:buClr>
              <a:buSzPts val="2975"/>
              <a:buFont typeface="Arial"/>
              <a:buNone/>
            </a:pPr>
            <a:r>
              <a:t/>
            </a:r>
            <a:endParaRPr b="0" i="0" sz="2500" u="none" cap="none" strike="noStrike">
              <a:solidFill>
                <a:srgbClr val="7F7F7F"/>
              </a:solidFill>
              <a:latin typeface="Questrial"/>
              <a:ea typeface="Questrial"/>
              <a:cs typeface="Questrial"/>
              <a:sym typeface="Questrial"/>
            </a:endParaRPr>
          </a:p>
          <a:p>
            <a:pPr indent="-153987" lvl="0" marL="342900" marR="0" rtl="0" algn="ctr">
              <a:spcBef>
                <a:spcPts val="0"/>
              </a:spcBef>
              <a:spcAft>
                <a:spcPts val="0"/>
              </a:spcAft>
              <a:buClr>
                <a:srgbClr val="92D050"/>
              </a:buClr>
              <a:buSzPts val="2975"/>
              <a:buFont typeface="Arial"/>
              <a:buNone/>
            </a:pPr>
            <a:r>
              <a:t/>
            </a:r>
            <a:endParaRPr b="0" i="0" sz="2500" u="none" cap="none" strike="noStrike">
              <a:solidFill>
                <a:srgbClr val="7F7F7F"/>
              </a:solidFill>
              <a:latin typeface="Questrial"/>
              <a:ea typeface="Questrial"/>
              <a:cs typeface="Questrial"/>
              <a:sym typeface="Questrial"/>
            </a:endParaRPr>
          </a:p>
          <a:p>
            <a:pPr indent="-153987" lvl="0" marL="342900" marR="0" rtl="0" algn="ctr">
              <a:spcBef>
                <a:spcPts val="0"/>
              </a:spcBef>
              <a:spcAft>
                <a:spcPts val="0"/>
              </a:spcAft>
              <a:buClr>
                <a:srgbClr val="92D050"/>
              </a:buClr>
              <a:buSzPts val="2975"/>
              <a:buFont typeface="Arial"/>
              <a:buNone/>
            </a:pPr>
            <a:r>
              <a:t/>
            </a:r>
            <a:endParaRPr b="0" i="0" sz="2500" u="none" cap="none" strike="noStrike">
              <a:solidFill>
                <a:srgbClr val="7F7F7F"/>
              </a:solidFill>
              <a:latin typeface="Questrial"/>
              <a:ea typeface="Questrial"/>
              <a:cs typeface="Questrial"/>
              <a:sym typeface="Questrial"/>
            </a:endParaRPr>
          </a:p>
          <a:p>
            <a:pPr indent="-153987" lvl="0" marL="342900" marR="0" rtl="0" algn="ctr">
              <a:spcBef>
                <a:spcPts val="0"/>
              </a:spcBef>
              <a:spcAft>
                <a:spcPts val="0"/>
              </a:spcAft>
              <a:buClr>
                <a:srgbClr val="92D050"/>
              </a:buClr>
              <a:buSzPts val="2975"/>
              <a:buFont typeface="Arial"/>
              <a:buNone/>
            </a:pPr>
            <a:r>
              <a:t/>
            </a:r>
            <a:endParaRPr b="0" i="0" sz="2500" u="none" cap="none" strike="noStrike">
              <a:solidFill>
                <a:srgbClr val="7F7F7F"/>
              </a:solidFill>
              <a:latin typeface="Questrial"/>
              <a:ea typeface="Questrial"/>
              <a:cs typeface="Questrial"/>
              <a:sym typeface="Questrial"/>
            </a:endParaRPr>
          </a:p>
        </p:txBody>
      </p:sp>
      <p:sp>
        <p:nvSpPr>
          <p:cNvPr id="963" name="Google Shape;963;p37"/>
          <p:cNvSpPr txBox="1"/>
          <p:nvPr/>
        </p:nvSpPr>
        <p:spPr>
          <a:xfrm>
            <a:off x="1720126" y="842108"/>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00A0A8"/>
                </a:solidFill>
                <a:latin typeface="Questrial"/>
                <a:ea typeface="Questrial"/>
                <a:cs typeface="Questrial"/>
                <a:sym typeface="Questrial"/>
              </a:rPr>
              <a:t>CONCLUSION</a:t>
            </a:r>
            <a:endParaRPr b="0" i="0" sz="3500" u="none" cap="none" strike="noStrike">
              <a:solidFill>
                <a:srgbClr val="00A0A8"/>
              </a:solidFill>
              <a:latin typeface="Questrial"/>
              <a:ea typeface="Questrial"/>
              <a:cs typeface="Questrial"/>
              <a:sym typeface="Questrial"/>
            </a:endParaRPr>
          </a:p>
        </p:txBody>
      </p:sp>
      <p:sp>
        <p:nvSpPr>
          <p:cNvPr id="964" name="Google Shape;964;p37"/>
          <p:cNvSpPr txBox="1"/>
          <p:nvPr/>
        </p:nvSpPr>
        <p:spPr>
          <a:xfrm rot="-5400000">
            <a:off x="8317252" y="3221249"/>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965" name="Google Shape;965;p37"/>
          <p:cNvSpPr txBox="1"/>
          <p:nvPr/>
        </p:nvSpPr>
        <p:spPr>
          <a:xfrm rot="-5400000">
            <a:off x="10673030" y="3320411"/>
            <a:ext cx="2572657"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INTRODUCTION</a:t>
            </a:r>
            <a:endParaRPr/>
          </a:p>
        </p:txBody>
      </p:sp>
      <p:sp>
        <p:nvSpPr>
          <p:cNvPr id="966" name="Google Shape;966;p37"/>
          <p:cNvSpPr txBox="1"/>
          <p:nvPr/>
        </p:nvSpPr>
        <p:spPr>
          <a:xfrm rot="-5400000">
            <a:off x="10143213" y="3320410"/>
            <a:ext cx="2501902" cy="38472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
        <p:nvSpPr>
          <p:cNvPr id="967" name="Google Shape;967;p37"/>
          <p:cNvSpPr txBox="1"/>
          <p:nvPr/>
        </p:nvSpPr>
        <p:spPr>
          <a:xfrm rot="-5400000">
            <a:off x="879091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968" name="Google Shape;968;p37"/>
          <p:cNvSpPr txBox="1"/>
          <p:nvPr/>
        </p:nvSpPr>
        <p:spPr>
          <a:xfrm rot="-5400000">
            <a:off x="9328720" y="3326072"/>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969" name="Google Shape;969;p37"/>
          <p:cNvSpPr txBox="1"/>
          <p:nvPr/>
        </p:nvSpPr>
        <p:spPr>
          <a:xfrm rot="-5400000">
            <a:off x="9680197" y="3399955"/>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4" name="Shape 974"/>
        <p:cNvGrpSpPr/>
        <p:nvPr/>
      </p:nvGrpSpPr>
      <p:grpSpPr>
        <a:xfrm>
          <a:off x="0" y="0"/>
          <a:ext cx="0" cy="0"/>
          <a:chOff x="0" y="0"/>
          <a:chExt cx="0" cy="0"/>
        </a:xfrm>
      </p:grpSpPr>
      <p:sp>
        <p:nvSpPr>
          <p:cNvPr id="975" name="Google Shape;975;p38"/>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6" name="Google Shape;976;p38"/>
          <p:cNvSpPr txBox="1"/>
          <p:nvPr/>
        </p:nvSpPr>
        <p:spPr>
          <a:xfrm>
            <a:off x="3666151" y="420433"/>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latin typeface="Questrial"/>
                <a:ea typeface="Questrial"/>
                <a:cs typeface="Questrial"/>
                <a:sym typeface="Questrial"/>
              </a:rPr>
              <a:t>References</a:t>
            </a:r>
            <a:endParaRPr b="0" i="0" sz="3500" u="none" cap="none" strike="noStrike">
              <a:latin typeface="Questrial"/>
              <a:ea typeface="Questrial"/>
              <a:cs typeface="Questrial"/>
              <a:sym typeface="Questrial"/>
            </a:endParaRPr>
          </a:p>
        </p:txBody>
      </p:sp>
      <p:sp>
        <p:nvSpPr>
          <p:cNvPr id="977" name="Google Shape;977;p38"/>
          <p:cNvSpPr txBox="1"/>
          <p:nvPr/>
        </p:nvSpPr>
        <p:spPr>
          <a:xfrm>
            <a:off x="1305750" y="1216025"/>
            <a:ext cx="9580500" cy="409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Adelman, D. C., Saltiel, E., &amp; Klinenberg, J. R. (1986, February). The neuropsychiatric manifestations of systemic lupus erythematosus: an overview. In </a:t>
            </a:r>
            <a:r>
              <a:rPr i="1" lang="en-US">
                <a:latin typeface="Times New Roman"/>
                <a:ea typeface="Times New Roman"/>
                <a:cs typeface="Times New Roman"/>
                <a:sym typeface="Times New Roman"/>
              </a:rPr>
              <a:t>Seminars in arthritis and rheumatism</a:t>
            </a:r>
            <a:r>
              <a:rPr lang="en-US">
                <a:latin typeface="Times New Roman"/>
                <a:ea typeface="Times New Roman"/>
                <a:cs typeface="Times New Roman"/>
                <a:sym typeface="Times New Roman"/>
              </a:rPr>
              <a:t> (Vol. 15, No. 3, pp. 185-199). WB Saunders.</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Askanase, A., Shum, K., &amp; Mitnick, H. (2012). Systemic lupus erythematosus: an overview. </a:t>
            </a:r>
            <a:r>
              <a:rPr i="1" lang="en-US">
                <a:latin typeface="Times New Roman"/>
                <a:ea typeface="Times New Roman"/>
                <a:cs typeface="Times New Roman"/>
                <a:sym typeface="Times New Roman"/>
              </a:rPr>
              <a:t>Social work in health care</a:t>
            </a:r>
            <a:r>
              <a:rPr lang="en-US">
                <a:latin typeface="Times New Roman"/>
                <a:ea typeface="Times New Roman"/>
                <a:cs typeface="Times New Roman"/>
                <a:sym typeface="Times New Roman"/>
              </a:rPr>
              <a:t>, </a:t>
            </a:r>
            <a:r>
              <a:rPr i="1" lang="en-US">
                <a:latin typeface="Times New Roman"/>
                <a:ea typeface="Times New Roman"/>
                <a:cs typeface="Times New Roman"/>
                <a:sym typeface="Times New Roman"/>
              </a:rPr>
              <a:t>51</a:t>
            </a:r>
            <a:r>
              <a:rPr lang="en-US">
                <a:latin typeface="Times New Roman"/>
                <a:ea typeface="Times New Roman"/>
                <a:cs typeface="Times New Roman"/>
                <a:sym typeface="Times New Roman"/>
              </a:rPr>
              <a:t>(7), 576-586.</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Brazier, Y. (2018, November 12). What is lupus? </a:t>
            </a:r>
            <a:r>
              <a:rPr i="1" lang="en-US">
                <a:latin typeface="Times New Roman"/>
                <a:ea typeface="Times New Roman"/>
                <a:cs typeface="Times New Roman"/>
                <a:sym typeface="Times New Roman"/>
              </a:rPr>
              <a:t>Medical News Today</a:t>
            </a:r>
            <a:r>
              <a:rPr lang="en-US">
                <a:latin typeface="Times New Roman"/>
                <a:ea typeface="Times New Roman"/>
                <a:cs typeface="Times New Roman"/>
                <a:sym typeface="Times New Roman"/>
              </a:rPr>
              <a:t>. Retrieved from</a:t>
            </a:r>
            <a:r>
              <a:rPr lang="en-US">
                <a:uFill>
                  <a:noFill/>
                </a:uFill>
                <a:latin typeface="Times New Roman"/>
                <a:ea typeface="Times New Roman"/>
                <a:cs typeface="Times New Roman"/>
                <a:sym typeface="Times New Roman"/>
                <a:hlinkClick r:id="rId3"/>
              </a:rPr>
              <a:t> https://www.medicalnewstoday.com/articles/323653.php</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Elkon, K., &amp; Casali, P. (2008). Nature and functions of autoantibodies. </a:t>
            </a:r>
            <a:r>
              <a:rPr i="1" lang="en-US">
                <a:latin typeface="Times New Roman"/>
                <a:ea typeface="Times New Roman"/>
                <a:cs typeface="Times New Roman"/>
                <a:sym typeface="Times New Roman"/>
              </a:rPr>
              <a:t>Nature clinical practice. Rheumatology</a:t>
            </a:r>
            <a:r>
              <a:rPr lang="en-US">
                <a:latin typeface="Times New Roman"/>
                <a:ea typeface="Times New Roman"/>
                <a:cs typeface="Times New Roman"/>
                <a:sym typeface="Times New Roman"/>
              </a:rPr>
              <a:t>, </a:t>
            </a:r>
            <a:r>
              <a:rPr i="1" lang="en-US">
                <a:latin typeface="Times New Roman"/>
                <a:ea typeface="Times New Roman"/>
                <a:cs typeface="Times New Roman"/>
                <a:sym typeface="Times New Roman"/>
              </a:rPr>
              <a:t>4</a:t>
            </a:r>
            <a:r>
              <a:rPr lang="en-US">
                <a:latin typeface="Times New Roman"/>
                <a:ea typeface="Times New Roman"/>
                <a:cs typeface="Times New Roman"/>
                <a:sym typeface="Times New Roman"/>
              </a:rPr>
              <a:t>(9), 491-8.</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Fortuna, G., &amp; Brennan, M. (2013). Systemic lupus erythematosus. </a:t>
            </a:r>
            <a:r>
              <a:rPr i="1" lang="en-US">
                <a:latin typeface="Times New Roman"/>
                <a:ea typeface="Times New Roman"/>
                <a:cs typeface="Times New Roman"/>
                <a:sym typeface="Times New Roman"/>
              </a:rPr>
              <a:t>Dental Clinics of North America</a:t>
            </a:r>
            <a:r>
              <a:rPr lang="en-US">
                <a:latin typeface="Times New Roman"/>
                <a:ea typeface="Times New Roman"/>
                <a:cs typeface="Times New Roman"/>
                <a:sym typeface="Times New Roman"/>
              </a:rPr>
              <a:t>, 57(4), 631-655. http://dx.doi.org/10.1016/j.cden.2013.06.003</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John Hopkins Lupus Center. (2018). </a:t>
            </a:r>
            <a:r>
              <a:rPr i="1" lang="en-US">
                <a:latin typeface="Times New Roman"/>
                <a:ea typeface="Times New Roman"/>
                <a:cs typeface="Times New Roman"/>
                <a:sym typeface="Times New Roman"/>
              </a:rPr>
              <a:t>Lupus tests</a:t>
            </a:r>
            <a:r>
              <a:rPr lang="en-US">
                <a:latin typeface="Times New Roman"/>
                <a:ea typeface="Times New Roman"/>
                <a:cs typeface="Times New Roman"/>
                <a:sym typeface="Times New Roman"/>
              </a:rPr>
              <a:t>. Retrieved from </a:t>
            </a:r>
            <a:r>
              <a:rPr lang="en-US">
                <a:uFill>
                  <a:noFill/>
                </a:uFill>
                <a:latin typeface="Times New Roman"/>
                <a:ea typeface="Times New Roman"/>
                <a:cs typeface="Times New Roman"/>
                <a:sym typeface="Times New Roman"/>
                <a:hlinkClick r:id="rId4"/>
              </a:rPr>
              <a:t>https://www.hopkinslupus.org/lupus-tests/</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Lau, C. S., Yin, G., &amp; Mok, M. Y. (2006). Ethnic and geographical differences in systemic lupus erythematosus: an overview. </a:t>
            </a:r>
            <a:r>
              <a:rPr i="1" lang="en-US">
                <a:latin typeface="Times New Roman"/>
                <a:ea typeface="Times New Roman"/>
                <a:cs typeface="Times New Roman"/>
                <a:sym typeface="Times New Roman"/>
              </a:rPr>
              <a:t>Lupus</a:t>
            </a:r>
            <a:r>
              <a:rPr lang="en-US">
                <a:latin typeface="Times New Roman"/>
                <a:ea typeface="Times New Roman"/>
                <a:cs typeface="Times New Roman"/>
                <a:sym typeface="Times New Roman"/>
              </a:rPr>
              <a:t>, </a:t>
            </a:r>
            <a:r>
              <a:rPr i="1" lang="en-US">
                <a:latin typeface="Times New Roman"/>
                <a:ea typeface="Times New Roman"/>
                <a:cs typeface="Times New Roman"/>
                <a:sym typeface="Times New Roman"/>
              </a:rPr>
              <a:t>15</a:t>
            </a:r>
            <a:r>
              <a:rPr lang="en-US">
                <a:latin typeface="Times New Roman"/>
                <a:ea typeface="Times New Roman"/>
                <a:cs typeface="Times New Roman"/>
                <a:sym typeface="Times New Roman"/>
              </a:rPr>
              <a:t>(11), 715-719.</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Lupus Foundation of America. (2013). </a:t>
            </a:r>
            <a:r>
              <a:rPr i="1" lang="en-US">
                <a:latin typeface="Times New Roman"/>
                <a:ea typeface="Times New Roman"/>
                <a:cs typeface="Times New Roman"/>
                <a:sym typeface="Times New Roman"/>
              </a:rPr>
              <a:t>How lupus is diagnosed: an overview</a:t>
            </a:r>
            <a:r>
              <a:rPr lang="en-US">
                <a:latin typeface="Times New Roman"/>
                <a:ea typeface="Times New Roman"/>
                <a:cs typeface="Times New Roman"/>
                <a:sym typeface="Times New Roman"/>
              </a:rPr>
              <a:t>. Retrieved from</a:t>
            </a:r>
            <a:r>
              <a:rPr lang="en-US">
                <a:uFill>
                  <a:noFill/>
                </a:uFill>
                <a:latin typeface="Times New Roman"/>
                <a:ea typeface="Times New Roman"/>
                <a:cs typeface="Times New Roman"/>
                <a:sym typeface="Times New Roman"/>
                <a:hlinkClick r:id="rId5"/>
              </a:rPr>
              <a:t> https://www.lupus.org/resources/how-lupus-is-diagnosed-an-overview</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Mielczarek, L. (2017). Living-Symptoms of SLE. Retrieved from </a:t>
            </a:r>
            <a:r>
              <a:rPr lang="en-US">
                <a:uFill>
                  <a:noFill/>
                </a:uFill>
                <a:latin typeface="Times New Roman"/>
                <a:ea typeface="Times New Roman"/>
                <a:cs typeface="Times New Roman"/>
                <a:sym typeface="Times New Roman"/>
                <a:hlinkClick r:id="rId6"/>
              </a:rPr>
              <a:t>https://www.lupuscanada.org/living-symptoms-of-sle</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Rahman, A., &amp; Isenberg, D. A. (2008). Systemic Lupus Erythematosus. </a:t>
            </a:r>
            <a:r>
              <a:rPr i="1" lang="en-US">
                <a:latin typeface="Times New Roman"/>
                <a:ea typeface="Times New Roman"/>
                <a:cs typeface="Times New Roman"/>
                <a:sym typeface="Times New Roman"/>
              </a:rPr>
              <a:t>New England Journal of Medicine</a:t>
            </a:r>
            <a:r>
              <a:rPr lang="en-US">
                <a:latin typeface="Times New Roman"/>
                <a:ea typeface="Times New Roman"/>
                <a:cs typeface="Times New Roman"/>
                <a:sym typeface="Times New Roman"/>
              </a:rPr>
              <a:t>, 358(9), 929–939. </a:t>
            </a:r>
            <a:r>
              <a:rPr lang="en-US">
                <a:uFill>
                  <a:noFill/>
                </a:uFill>
                <a:latin typeface="Times New Roman"/>
                <a:ea typeface="Times New Roman"/>
                <a:cs typeface="Times New Roman"/>
                <a:sym typeface="Times New Roman"/>
                <a:hlinkClick r:id="rId7"/>
              </a:rPr>
              <a:t>https://doi.org/10.1056/NEJMra071297</a:t>
            </a:r>
            <a:endParaRPr>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Suryanarayan, D. &amp; Garcia, D. (2014). Anti-phospholipid antibodies and pregnancy. </a:t>
            </a:r>
            <a:r>
              <a:rPr i="1" lang="en-US">
                <a:latin typeface="Times New Roman"/>
                <a:ea typeface="Times New Roman"/>
                <a:cs typeface="Times New Roman"/>
                <a:sym typeface="Times New Roman"/>
              </a:rPr>
              <a:t>The Hematologist</a:t>
            </a:r>
            <a:r>
              <a:rPr lang="en-US">
                <a:latin typeface="Times New Roman"/>
                <a:ea typeface="Times New Roman"/>
                <a:cs typeface="Times New Roman"/>
                <a:sym typeface="Times New Roman"/>
              </a:rPr>
              <a:t>, 11(4).</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Walling, H. W., &amp; Sontheimer, R. D. (2009). Cutaneous lupus erythematosus. </a:t>
            </a:r>
            <a:r>
              <a:rPr i="1" lang="en-US">
                <a:latin typeface="Times New Roman"/>
                <a:ea typeface="Times New Roman"/>
                <a:cs typeface="Times New Roman"/>
                <a:sym typeface="Times New Roman"/>
              </a:rPr>
              <a:t>American journal of clinical dermatology</a:t>
            </a:r>
            <a:r>
              <a:rPr lang="en-US">
                <a:latin typeface="Times New Roman"/>
                <a:ea typeface="Times New Roman"/>
                <a:cs typeface="Times New Roman"/>
                <a:sym typeface="Times New Roman"/>
              </a:rPr>
              <a:t>, </a:t>
            </a:r>
            <a:r>
              <a:rPr i="1" lang="en-US">
                <a:latin typeface="Times New Roman"/>
                <a:ea typeface="Times New Roman"/>
                <a:cs typeface="Times New Roman"/>
                <a:sym typeface="Times New Roman"/>
              </a:rPr>
              <a:t>10</a:t>
            </a:r>
            <a:r>
              <a:rPr lang="en-US">
                <a:latin typeface="Times New Roman"/>
                <a:ea typeface="Times New Roman"/>
                <a:cs typeface="Times New Roman"/>
                <a:sym typeface="Times New Roman"/>
              </a:rPr>
              <a:t>(6), 365-381.</a:t>
            </a:r>
            <a:endParaRPr>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grpSp>
        <p:nvGrpSpPr>
          <p:cNvPr id="167" name="Google Shape;167;p15"/>
          <p:cNvGrpSpPr/>
          <p:nvPr/>
        </p:nvGrpSpPr>
        <p:grpSpPr>
          <a:xfrm>
            <a:off x="-290920" y="0"/>
            <a:ext cx="12483000" cy="6858000"/>
            <a:chOff x="-290920" y="0"/>
            <a:chExt cx="12483000" cy="6858000"/>
          </a:xfrm>
        </p:grpSpPr>
        <p:sp>
          <p:nvSpPr>
            <p:cNvPr id="168" name="Google Shape;168;p15"/>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p15"/>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0" name="Google Shape;170;p15"/>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F0EEF0"/>
                  </a:solidFill>
                  <a:latin typeface="Questrial"/>
                  <a:ea typeface="Questrial"/>
                  <a:cs typeface="Questrial"/>
                  <a:sym typeface="Questrial"/>
                </a:rPr>
                <a:t>INTRODUCTION</a:t>
              </a:r>
              <a:endParaRPr b="1" i="0" sz="1900" u="none" cap="none" strike="noStrike">
                <a:solidFill>
                  <a:srgbClr val="F0EEF0"/>
                </a:solidFill>
                <a:latin typeface="Questrial"/>
                <a:ea typeface="Questrial"/>
                <a:cs typeface="Questrial"/>
                <a:sym typeface="Questrial"/>
              </a:endParaRPr>
            </a:p>
          </p:txBody>
        </p:sp>
        <p:pic>
          <p:nvPicPr>
            <p:cNvPr id="171" name="Google Shape;171;p15"/>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172" name="Google Shape;172;p15"/>
          <p:cNvGrpSpPr/>
          <p:nvPr/>
        </p:nvGrpSpPr>
        <p:grpSpPr>
          <a:xfrm>
            <a:off x="-8798784" y="0"/>
            <a:ext cx="11447501" cy="6858000"/>
            <a:chOff x="213096" y="0"/>
            <a:chExt cx="11447501" cy="6858000"/>
          </a:xfrm>
        </p:grpSpPr>
        <p:sp>
          <p:nvSpPr>
            <p:cNvPr id="173" name="Google Shape;173;p15"/>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p15"/>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5" name="Google Shape;175;p15"/>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176" name="Google Shape;176;p15"/>
          <p:cNvGrpSpPr/>
          <p:nvPr/>
        </p:nvGrpSpPr>
        <p:grpSpPr>
          <a:xfrm>
            <a:off x="-7847639" y="0"/>
            <a:ext cx="9961200" cy="6858000"/>
            <a:chOff x="491575" y="0"/>
            <a:chExt cx="9961200" cy="6858000"/>
          </a:xfrm>
        </p:grpSpPr>
        <p:sp>
          <p:nvSpPr>
            <p:cNvPr id="177" name="Google Shape;177;p15"/>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8" name="Google Shape;178;p15"/>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9" name="Google Shape;179;p15"/>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180" name="Google Shape;180;p15"/>
          <p:cNvGrpSpPr/>
          <p:nvPr/>
        </p:nvGrpSpPr>
        <p:grpSpPr>
          <a:xfrm>
            <a:off x="-7985197" y="0"/>
            <a:ext cx="9574200" cy="6858000"/>
            <a:chOff x="491575" y="0"/>
            <a:chExt cx="9574200" cy="6858000"/>
          </a:xfrm>
        </p:grpSpPr>
        <p:sp>
          <p:nvSpPr>
            <p:cNvPr id="181" name="Google Shape;181;p15"/>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2" name="Google Shape;182;p15"/>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3" name="Google Shape;183;p15"/>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184" name="Google Shape;184;p15"/>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85" name="Google Shape;185;p15"/>
          <p:cNvGrpSpPr/>
          <p:nvPr/>
        </p:nvGrpSpPr>
        <p:grpSpPr>
          <a:xfrm>
            <a:off x="-7638543" y="-1"/>
            <a:ext cx="8692331" cy="6858000"/>
            <a:chOff x="718505" y="-1"/>
            <a:chExt cx="8692331" cy="6858000"/>
          </a:xfrm>
        </p:grpSpPr>
        <p:sp>
          <p:nvSpPr>
            <p:cNvPr id="186" name="Google Shape;186;p15"/>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7" name="Google Shape;187;p15"/>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8" name="Google Shape;188;p15"/>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189" name="Google Shape;189;p15"/>
          <p:cNvGrpSpPr/>
          <p:nvPr/>
        </p:nvGrpSpPr>
        <p:grpSpPr>
          <a:xfrm>
            <a:off x="-9395082" y="-1"/>
            <a:ext cx="9927504" cy="6858000"/>
            <a:chOff x="-9337032" y="-1"/>
            <a:chExt cx="9927504" cy="6858000"/>
          </a:xfrm>
        </p:grpSpPr>
        <p:sp>
          <p:nvSpPr>
            <p:cNvPr id="190" name="Google Shape;190;p15"/>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15"/>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92" name="Google Shape;192;p15"/>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193" name="Google Shape;193;p15"/>
          <p:cNvGrpSpPr/>
          <p:nvPr/>
        </p:nvGrpSpPr>
        <p:grpSpPr>
          <a:xfrm>
            <a:off x="3437492" y="537271"/>
            <a:ext cx="7127957" cy="3014931"/>
            <a:chOff x="3258102" y="1577139"/>
            <a:chExt cx="7127957" cy="3014931"/>
          </a:xfrm>
        </p:grpSpPr>
        <p:sp>
          <p:nvSpPr>
            <p:cNvPr id="194" name="Google Shape;194;p15"/>
            <p:cNvSpPr txBox="1"/>
            <p:nvPr/>
          </p:nvSpPr>
          <p:spPr>
            <a:xfrm>
              <a:off x="4283854" y="1577139"/>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500" u="none" cap="none" strike="noStrike">
                  <a:solidFill>
                    <a:srgbClr val="FF5969"/>
                  </a:solidFill>
                  <a:latin typeface="Questrial"/>
                  <a:ea typeface="Questrial"/>
                  <a:cs typeface="Questrial"/>
                  <a:sym typeface="Questrial"/>
                </a:rPr>
                <a:t>INTRODUCTION</a:t>
              </a:r>
              <a:endParaRPr b="0" i="0" sz="3500" u="none" cap="none" strike="noStrike">
                <a:solidFill>
                  <a:srgbClr val="FF5969"/>
                </a:solidFill>
                <a:latin typeface="Questrial"/>
                <a:ea typeface="Questrial"/>
                <a:cs typeface="Questrial"/>
                <a:sym typeface="Questrial"/>
              </a:endParaRPr>
            </a:p>
          </p:txBody>
        </p:sp>
        <p:sp>
          <p:nvSpPr>
            <p:cNvPr id="195" name="Google Shape;195;p15"/>
            <p:cNvSpPr txBox="1"/>
            <p:nvPr/>
          </p:nvSpPr>
          <p:spPr>
            <a:xfrm>
              <a:off x="3258102" y="2076694"/>
              <a:ext cx="69051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solidFill>
                    <a:schemeClr val="dk1"/>
                  </a:solidFill>
                  <a:latin typeface="Questrial"/>
                  <a:ea typeface="Questrial"/>
                  <a:cs typeface="Questrial"/>
                  <a:sym typeface="Questrial"/>
                </a:rPr>
                <a:t>Types of Lupus</a:t>
              </a:r>
              <a:r>
                <a:rPr lang="en-US" sz="1200">
                  <a:solidFill>
                    <a:schemeClr val="dk1"/>
                  </a:solidFill>
                  <a:latin typeface="Times New Roman"/>
                  <a:ea typeface="Times New Roman"/>
                  <a:cs typeface="Times New Roman"/>
                  <a:sym typeface="Times New Roman"/>
                </a:rPr>
                <a:t>(Walling, 2009)</a:t>
              </a:r>
              <a:endParaRPr b="0" i="0" sz="3000" u="none" cap="none" strike="noStrike">
                <a:solidFill>
                  <a:schemeClr val="dk1"/>
                </a:solidFill>
                <a:latin typeface="Questrial"/>
                <a:ea typeface="Questrial"/>
                <a:cs typeface="Questrial"/>
                <a:sym typeface="Questrial"/>
              </a:endParaRPr>
            </a:p>
          </p:txBody>
        </p:sp>
        <p:sp>
          <p:nvSpPr>
            <p:cNvPr id="196" name="Google Shape;196;p15"/>
            <p:cNvSpPr txBox="1"/>
            <p:nvPr/>
          </p:nvSpPr>
          <p:spPr>
            <a:xfrm>
              <a:off x="3427559" y="2960970"/>
              <a:ext cx="6958500" cy="163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chemeClr val="dk1"/>
                  </a:solidFill>
                  <a:latin typeface="Times New Roman"/>
                  <a:ea typeface="Times New Roman"/>
                  <a:cs typeface="Times New Roman"/>
                  <a:sym typeface="Times New Roman"/>
                </a:rPr>
                <a:t>Three subtypes of lupus that are common in clinical settings include:</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Acute cutaneous lupus erythematosus (ACLE)</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Local rash</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Char char="○"/>
              </a:pPr>
              <a:r>
                <a:rPr lang="en-US" sz="1800">
                  <a:solidFill>
                    <a:schemeClr val="dk1"/>
                  </a:solidFill>
                  <a:latin typeface="Times New Roman"/>
                  <a:ea typeface="Times New Roman"/>
                  <a:cs typeface="Times New Roman"/>
                  <a:sym typeface="Times New Roman"/>
                </a:rPr>
                <a:t>Less severe</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 Subacute cutaneous lupus erythematosus (SCLE)</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Affects multiple body systems simultaneously</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Often affected by sun exposure</a:t>
              </a:r>
              <a:endParaRPr sz="1800">
                <a:solidFill>
                  <a:schemeClr val="dk1"/>
                </a:solidFill>
                <a:latin typeface="Times New Roman"/>
                <a:ea typeface="Times New Roman"/>
                <a:cs typeface="Times New Roman"/>
                <a:sym typeface="Times New Roman"/>
              </a:endParaRPr>
            </a:p>
            <a:p>
              <a:pPr indent="-342900" lvl="2" marL="13716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 head, shoulders, neck, etc. with rashes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Chronic Cutaneous lupus erythematosus (CCLE)</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Char char="○"/>
              </a:pPr>
              <a:r>
                <a:rPr lang="en-US" sz="1800">
                  <a:solidFill>
                    <a:schemeClr val="dk1"/>
                  </a:solidFill>
                  <a:latin typeface="Times New Roman"/>
                  <a:ea typeface="Times New Roman"/>
                  <a:cs typeface="Times New Roman"/>
                  <a:sym typeface="Times New Roman"/>
                </a:rPr>
                <a:t>less common forms like lupus timidus, lupus profundus and chilblain lupus</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Char char="○"/>
              </a:pPr>
              <a:r>
                <a:rPr lang="en-US" sz="1800">
                  <a:solidFill>
                    <a:schemeClr val="dk1"/>
                  </a:solidFill>
                  <a:latin typeface="Times New Roman"/>
                  <a:ea typeface="Times New Roman"/>
                  <a:cs typeface="Times New Roman"/>
                  <a:sym typeface="Times New Roman"/>
                </a:rPr>
                <a:t>Depends on types of sensitivity to the sun</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Char char="○"/>
              </a:pPr>
              <a:r>
                <a:rPr lang="en-US" sz="1800">
                  <a:solidFill>
                    <a:schemeClr val="dk1"/>
                  </a:solidFill>
                  <a:latin typeface="Times New Roman"/>
                  <a:ea typeface="Times New Roman"/>
                  <a:cs typeface="Times New Roman"/>
                  <a:sym typeface="Times New Roman"/>
                </a:rPr>
                <a:t>How lesions are formed etc.</a:t>
              </a:r>
              <a:endParaRPr sz="18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1200">
                <a:solidFill>
                  <a:srgbClr val="7F7F7F"/>
                </a:solidFill>
                <a:latin typeface="Times New Roman"/>
                <a:ea typeface="Times New Roman"/>
                <a:cs typeface="Times New Roman"/>
                <a:sym typeface="Times New Roman"/>
              </a:endParaRPr>
            </a:p>
          </p:txBody>
        </p:sp>
      </p:grpSp>
      <p:sp>
        <p:nvSpPr>
          <p:cNvPr id="197" name="Google Shape;197;p15"/>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198" name="Google Shape;198;p15"/>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199" name="Google Shape;199;p15"/>
          <p:cNvSpPr txBox="1"/>
          <p:nvPr/>
        </p:nvSpPr>
        <p:spPr>
          <a:xfrm rot="-5400000">
            <a:off x="269725" y="3305068"/>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200" name="Google Shape;200;p15"/>
          <p:cNvSpPr txBox="1"/>
          <p:nvPr/>
        </p:nvSpPr>
        <p:spPr>
          <a:xfrm rot="-5400000">
            <a:off x="625395" y="3320416"/>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201" name="Google Shape;201;p15"/>
          <p:cNvSpPr txBox="1"/>
          <p:nvPr/>
        </p:nvSpPr>
        <p:spPr>
          <a:xfrm rot="-5400000">
            <a:off x="781319" y="3320414"/>
            <a:ext cx="31479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MECHANISM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grpSp>
        <p:nvGrpSpPr>
          <p:cNvPr id="207" name="Google Shape;207;p16"/>
          <p:cNvGrpSpPr/>
          <p:nvPr/>
        </p:nvGrpSpPr>
        <p:grpSpPr>
          <a:xfrm>
            <a:off x="-290920" y="0"/>
            <a:ext cx="12483000" cy="6858000"/>
            <a:chOff x="-290920" y="0"/>
            <a:chExt cx="12483000" cy="6858000"/>
          </a:xfrm>
        </p:grpSpPr>
        <p:sp>
          <p:nvSpPr>
            <p:cNvPr id="208" name="Google Shape;208;p16"/>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16"/>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0" name="Google Shape;210;p16"/>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F0EEF0"/>
                  </a:solidFill>
                  <a:latin typeface="Questrial"/>
                  <a:ea typeface="Questrial"/>
                  <a:cs typeface="Questrial"/>
                  <a:sym typeface="Questrial"/>
                </a:rPr>
                <a:t>INTRODUCTION</a:t>
              </a:r>
              <a:endParaRPr b="1" i="0" sz="1900" u="none" cap="none" strike="noStrike">
                <a:solidFill>
                  <a:srgbClr val="F0EEF0"/>
                </a:solidFill>
                <a:latin typeface="Questrial"/>
                <a:ea typeface="Questrial"/>
                <a:cs typeface="Questrial"/>
                <a:sym typeface="Questrial"/>
              </a:endParaRPr>
            </a:p>
          </p:txBody>
        </p:sp>
        <p:pic>
          <p:nvPicPr>
            <p:cNvPr id="211" name="Google Shape;211;p16"/>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212" name="Google Shape;212;p16"/>
          <p:cNvGrpSpPr/>
          <p:nvPr/>
        </p:nvGrpSpPr>
        <p:grpSpPr>
          <a:xfrm>
            <a:off x="-8798784" y="0"/>
            <a:ext cx="11447501" cy="6858000"/>
            <a:chOff x="213096" y="0"/>
            <a:chExt cx="11447501" cy="6858000"/>
          </a:xfrm>
        </p:grpSpPr>
        <p:sp>
          <p:nvSpPr>
            <p:cNvPr id="213" name="Google Shape;213;p16"/>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4" name="Google Shape;214;p16"/>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5" name="Google Shape;215;p16"/>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216" name="Google Shape;216;p16"/>
          <p:cNvGrpSpPr/>
          <p:nvPr/>
        </p:nvGrpSpPr>
        <p:grpSpPr>
          <a:xfrm>
            <a:off x="-7847639" y="0"/>
            <a:ext cx="9961200" cy="6858000"/>
            <a:chOff x="491575" y="0"/>
            <a:chExt cx="9961200" cy="6858000"/>
          </a:xfrm>
        </p:grpSpPr>
        <p:sp>
          <p:nvSpPr>
            <p:cNvPr id="217" name="Google Shape;217;p16"/>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8" name="Google Shape;218;p16"/>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9" name="Google Shape;219;p16"/>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220" name="Google Shape;220;p16"/>
          <p:cNvGrpSpPr/>
          <p:nvPr/>
        </p:nvGrpSpPr>
        <p:grpSpPr>
          <a:xfrm>
            <a:off x="-7985197" y="0"/>
            <a:ext cx="9574200" cy="6858000"/>
            <a:chOff x="491575" y="0"/>
            <a:chExt cx="9574200" cy="6858000"/>
          </a:xfrm>
        </p:grpSpPr>
        <p:sp>
          <p:nvSpPr>
            <p:cNvPr id="221" name="Google Shape;221;p16"/>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2" name="Google Shape;222;p16"/>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3" name="Google Shape;223;p16"/>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224" name="Google Shape;224;p16"/>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25" name="Google Shape;225;p16"/>
          <p:cNvGrpSpPr/>
          <p:nvPr/>
        </p:nvGrpSpPr>
        <p:grpSpPr>
          <a:xfrm>
            <a:off x="-7638543" y="-1"/>
            <a:ext cx="8692331" cy="6858000"/>
            <a:chOff x="718505" y="-1"/>
            <a:chExt cx="8692331" cy="6858000"/>
          </a:xfrm>
        </p:grpSpPr>
        <p:sp>
          <p:nvSpPr>
            <p:cNvPr id="226" name="Google Shape;226;p16"/>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7" name="Google Shape;227;p16"/>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8" name="Google Shape;228;p16"/>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229" name="Google Shape;229;p16"/>
          <p:cNvGrpSpPr/>
          <p:nvPr/>
        </p:nvGrpSpPr>
        <p:grpSpPr>
          <a:xfrm>
            <a:off x="-9395082" y="-1"/>
            <a:ext cx="9927504" cy="6858000"/>
            <a:chOff x="-9337032" y="-1"/>
            <a:chExt cx="9927504" cy="6858000"/>
          </a:xfrm>
        </p:grpSpPr>
        <p:sp>
          <p:nvSpPr>
            <p:cNvPr id="230" name="Google Shape;230;p16"/>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1" name="Google Shape;231;p16"/>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32" name="Google Shape;232;p16"/>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233" name="Google Shape;233;p16"/>
          <p:cNvGrpSpPr/>
          <p:nvPr/>
        </p:nvGrpSpPr>
        <p:grpSpPr>
          <a:xfrm>
            <a:off x="3437492" y="537271"/>
            <a:ext cx="7127957" cy="3014931"/>
            <a:chOff x="3258102" y="1577139"/>
            <a:chExt cx="7127957" cy="3014931"/>
          </a:xfrm>
        </p:grpSpPr>
        <p:sp>
          <p:nvSpPr>
            <p:cNvPr id="234" name="Google Shape;234;p16"/>
            <p:cNvSpPr txBox="1"/>
            <p:nvPr/>
          </p:nvSpPr>
          <p:spPr>
            <a:xfrm>
              <a:off x="4283854" y="1577139"/>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500" u="none" cap="none" strike="noStrike">
                  <a:solidFill>
                    <a:srgbClr val="FF5969"/>
                  </a:solidFill>
                  <a:latin typeface="Questrial"/>
                  <a:ea typeface="Questrial"/>
                  <a:cs typeface="Questrial"/>
                  <a:sym typeface="Questrial"/>
                </a:rPr>
                <a:t>INTRODUCTION</a:t>
              </a:r>
              <a:endParaRPr b="0" i="0" sz="3500" u="none" cap="none" strike="noStrike">
                <a:solidFill>
                  <a:srgbClr val="FF5969"/>
                </a:solidFill>
                <a:latin typeface="Questrial"/>
                <a:ea typeface="Questrial"/>
                <a:cs typeface="Questrial"/>
                <a:sym typeface="Questrial"/>
              </a:endParaRPr>
            </a:p>
          </p:txBody>
        </p:sp>
        <p:sp>
          <p:nvSpPr>
            <p:cNvPr id="235" name="Google Shape;235;p16"/>
            <p:cNvSpPr txBox="1"/>
            <p:nvPr/>
          </p:nvSpPr>
          <p:spPr>
            <a:xfrm>
              <a:off x="3258102" y="2076694"/>
              <a:ext cx="69051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solidFill>
                    <a:schemeClr val="dk1"/>
                  </a:solidFill>
                  <a:latin typeface="Questrial"/>
                  <a:ea typeface="Questrial"/>
                  <a:cs typeface="Questrial"/>
                  <a:sym typeface="Questrial"/>
                </a:rPr>
                <a:t>Risk Factors</a:t>
              </a:r>
              <a:endParaRPr b="0" i="0" sz="3000" u="none" cap="none" strike="noStrike">
                <a:solidFill>
                  <a:schemeClr val="dk1"/>
                </a:solidFill>
                <a:latin typeface="Questrial"/>
                <a:ea typeface="Questrial"/>
                <a:cs typeface="Questrial"/>
                <a:sym typeface="Questrial"/>
              </a:endParaRPr>
            </a:p>
          </p:txBody>
        </p:sp>
        <p:sp>
          <p:nvSpPr>
            <p:cNvPr id="236" name="Google Shape;236;p16"/>
            <p:cNvSpPr txBox="1"/>
            <p:nvPr/>
          </p:nvSpPr>
          <p:spPr>
            <a:xfrm>
              <a:off x="3427559" y="2960970"/>
              <a:ext cx="6958500" cy="16311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Female sex hormones are linked with a higher prevalence</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Twin studies</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In dizygotic</a:t>
              </a:r>
              <a:r>
                <a:rPr lang="en-US" sz="1800">
                  <a:solidFill>
                    <a:schemeClr val="dk1"/>
                  </a:solidFill>
                  <a:latin typeface="Times New Roman"/>
                  <a:ea typeface="Times New Roman"/>
                  <a:cs typeface="Times New Roman"/>
                  <a:sym typeface="Times New Roman"/>
                </a:rPr>
                <a:t> twins there is a 1-5% chance of the disease in both twins</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In monozygotic twins a 29-57% chance of the disease in both twins</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Genetic component</a:t>
              </a:r>
              <a:endParaRPr sz="1800">
                <a:solidFill>
                  <a:schemeClr val="dk1"/>
                </a:solidFill>
                <a:latin typeface="Times New Roman"/>
                <a:ea typeface="Times New Roman"/>
                <a:cs typeface="Times New Roman"/>
                <a:sym typeface="Times New Roman"/>
              </a:endParaRPr>
            </a:p>
            <a:p>
              <a:pPr indent="-342900" lvl="2" marL="13716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no specific gene contributes to getting the disease </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Environment</a:t>
              </a:r>
              <a:endParaRPr sz="1800">
                <a:solidFill>
                  <a:schemeClr val="dk1"/>
                </a:solidFill>
                <a:latin typeface="Times New Roman"/>
                <a:ea typeface="Times New Roman"/>
                <a:cs typeface="Times New Roman"/>
                <a:sym typeface="Times New Roman"/>
              </a:endParaRPr>
            </a:p>
            <a:p>
              <a:pPr indent="-342900" lvl="2" marL="1371600" rtl="0" algn="l">
                <a:lnSpc>
                  <a:spcPct val="115000"/>
                </a:lnSpc>
                <a:spcBef>
                  <a:spcPts val="0"/>
                </a:spcBef>
                <a:spcAft>
                  <a:spcPts val="0"/>
                </a:spcAft>
                <a:buClr>
                  <a:srgbClr val="FF5969"/>
                </a:buClr>
                <a:buSzPts val="1800"/>
                <a:buFont typeface="Times New Roman"/>
                <a:buChar char="■"/>
              </a:pPr>
              <a:r>
                <a:rPr lang="en-US" sz="1800">
                  <a:solidFill>
                    <a:srgbClr val="222222"/>
                  </a:solidFill>
                  <a:latin typeface="Times New Roman"/>
                  <a:ea typeface="Times New Roman"/>
                  <a:cs typeface="Times New Roman"/>
                  <a:sym typeface="Times New Roman"/>
                </a:rPr>
                <a:t>twins that did not express the genes for the disease is linked to the differences in the </a:t>
              </a:r>
              <a:r>
                <a:rPr lang="en-US" sz="1800">
                  <a:solidFill>
                    <a:srgbClr val="222222"/>
                  </a:solidFill>
                  <a:latin typeface="Times New Roman"/>
                  <a:ea typeface="Times New Roman"/>
                  <a:cs typeface="Times New Roman"/>
                  <a:sym typeface="Times New Roman"/>
                </a:rPr>
                <a:t>environment </a:t>
              </a:r>
              <a:r>
                <a:rPr lang="en-US" sz="1800">
                  <a:solidFill>
                    <a:srgbClr val="222222"/>
                  </a:solidFill>
                  <a:latin typeface="Times New Roman"/>
                  <a:ea typeface="Times New Roman"/>
                  <a:cs typeface="Times New Roman"/>
                  <a:sym typeface="Times New Roman"/>
                </a:rPr>
                <a:t>(Askanase et al., 2012).</a:t>
              </a:r>
              <a:endParaRPr sz="1800">
                <a:solidFill>
                  <a:srgbClr val="222222"/>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2500">
                <a:solidFill>
                  <a:srgbClr val="7F7F7F"/>
                </a:solidFill>
                <a:latin typeface="Questrial"/>
                <a:ea typeface="Questrial"/>
                <a:cs typeface="Questrial"/>
                <a:sym typeface="Questrial"/>
              </a:endParaRPr>
            </a:p>
          </p:txBody>
        </p:sp>
      </p:grpSp>
      <p:sp>
        <p:nvSpPr>
          <p:cNvPr id="237" name="Google Shape;237;p16"/>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238" name="Google Shape;238;p16"/>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239" name="Google Shape;239;p16"/>
          <p:cNvSpPr txBox="1"/>
          <p:nvPr/>
        </p:nvSpPr>
        <p:spPr>
          <a:xfrm rot="-5400000">
            <a:off x="269725" y="3305068"/>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240" name="Google Shape;240;p16"/>
          <p:cNvSpPr txBox="1"/>
          <p:nvPr/>
        </p:nvSpPr>
        <p:spPr>
          <a:xfrm rot="-5400000">
            <a:off x="625395" y="3320416"/>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241" name="Google Shape;241;p16"/>
          <p:cNvSpPr txBox="1"/>
          <p:nvPr/>
        </p:nvSpPr>
        <p:spPr>
          <a:xfrm rot="-5400000">
            <a:off x="781319" y="3320414"/>
            <a:ext cx="31479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MECHANISM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grpSp>
        <p:nvGrpSpPr>
          <p:cNvPr id="247" name="Google Shape;247;p17"/>
          <p:cNvGrpSpPr/>
          <p:nvPr/>
        </p:nvGrpSpPr>
        <p:grpSpPr>
          <a:xfrm>
            <a:off x="-290920" y="0"/>
            <a:ext cx="12483000" cy="6858000"/>
            <a:chOff x="-290920" y="0"/>
            <a:chExt cx="12483000" cy="6858000"/>
          </a:xfrm>
        </p:grpSpPr>
        <p:sp>
          <p:nvSpPr>
            <p:cNvPr id="248" name="Google Shape;248;p17"/>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9" name="Google Shape;249;p17"/>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0" name="Google Shape;250;p17"/>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F0EEF0"/>
                  </a:solidFill>
                  <a:latin typeface="Questrial"/>
                  <a:ea typeface="Questrial"/>
                  <a:cs typeface="Questrial"/>
                  <a:sym typeface="Questrial"/>
                </a:rPr>
                <a:t>INTRODUCTION</a:t>
              </a:r>
              <a:endParaRPr b="1" i="0" sz="1900" u="none" cap="none" strike="noStrike">
                <a:solidFill>
                  <a:srgbClr val="F0EEF0"/>
                </a:solidFill>
                <a:latin typeface="Questrial"/>
                <a:ea typeface="Questrial"/>
                <a:cs typeface="Questrial"/>
                <a:sym typeface="Questrial"/>
              </a:endParaRPr>
            </a:p>
          </p:txBody>
        </p:sp>
        <p:pic>
          <p:nvPicPr>
            <p:cNvPr id="251" name="Google Shape;251;p17"/>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252" name="Google Shape;252;p17"/>
          <p:cNvGrpSpPr/>
          <p:nvPr/>
        </p:nvGrpSpPr>
        <p:grpSpPr>
          <a:xfrm>
            <a:off x="-8798784" y="0"/>
            <a:ext cx="11447501" cy="6858000"/>
            <a:chOff x="213096" y="0"/>
            <a:chExt cx="11447501" cy="6858000"/>
          </a:xfrm>
        </p:grpSpPr>
        <p:sp>
          <p:nvSpPr>
            <p:cNvPr id="253" name="Google Shape;253;p17"/>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4" name="Google Shape;254;p17"/>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5" name="Google Shape;255;p17"/>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256" name="Google Shape;256;p17"/>
          <p:cNvGrpSpPr/>
          <p:nvPr/>
        </p:nvGrpSpPr>
        <p:grpSpPr>
          <a:xfrm>
            <a:off x="-7847639" y="0"/>
            <a:ext cx="9961200" cy="6858000"/>
            <a:chOff x="491575" y="0"/>
            <a:chExt cx="9961200" cy="6858000"/>
          </a:xfrm>
        </p:grpSpPr>
        <p:sp>
          <p:nvSpPr>
            <p:cNvPr id="257" name="Google Shape;257;p17"/>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8" name="Google Shape;258;p17"/>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9" name="Google Shape;259;p17"/>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260" name="Google Shape;260;p17"/>
          <p:cNvGrpSpPr/>
          <p:nvPr/>
        </p:nvGrpSpPr>
        <p:grpSpPr>
          <a:xfrm>
            <a:off x="-7985197" y="0"/>
            <a:ext cx="9574200" cy="6858000"/>
            <a:chOff x="491575" y="0"/>
            <a:chExt cx="9574200" cy="6858000"/>
          </a:xfrm>
        </p:grpSpPr>
        <p:sp>
          <p:nvSpPr>
            <p:cNvPr id="261" name="Google Shape;261;p17"/>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2" name="Google Shape;262;p17"/>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3" name="Google Shape;263;p17"/>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264" name="Google Shape;264;p17"/>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65" name="Google Shape;265;p17"/>
          <p:cNvGrpSpPr/>
          <p:nvPr/>
        </p:nvGrpSpPr>
        <p:grpSpPr>
          <a:xfrm>
            <a:off x="-7638543" y="-1"/>
            <a:ext cx="8692331" cy="6858000"/>
            <a:chOff x="718505" y="-1"/>
            <a:chExt cx="8692331" cy="6858000"/>
          </a:xfrm>
        </p:grpSpPr>
        <p:sp>
          <p:nvSpPr>
            <p:cNvPr id="266" name="Google Shape;266;p17"/>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7" name="Google Shape;267;p17"/>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8" name="Google Shape;268;p17"/>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269" name="Google Shape;269;p17"/>
          <p:cNvGrpSpPr/>
          <p:nvPr/>
        </p:nvGrpSpPr>
        <p:grpSpPr>
          <a:xfrm>
            <a:off x="-9395082" y="-1"/>
            <a:ext cx="9927504" cy="6858000"/>
            <a:chOff x="-9337032" y="-1"/>
            <a:chExt cx="9927504" cy="6858000"/>
          </a:xfrm>
        </p:grpSpPr>
        <p:sp>
          <p:nvSpPr>
            <p:cNvPr id="270" name="Google Shape;270;p17"/>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1" name="Google Shape;271;p17"/>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2" name="Google Shape;272;p17"/>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273" name="Google Shape;273;p17"/>
          <p:cNvGrpSpPr/>
          <p:nvPr/>
        </p:nvGrpSpPr>
        <p:grpSpPr>
          <a:xfrm>
            <a:off x="3437492" y="613471"/>
            <a:ext cx="7127957" cy="2938731"/>
            <a:chOff x="3258102" y="1653339"/>
            <a:chExt cx="7127957" cy="2938731"/>
          </a:xfrm>
        </p:grpSpPr>
        <p:sp>
          <p:nvSpPr>
            <p:cNvPr id="274" name="Google Shape;274;p17"/>
            <p:cNvSpPr txBox="1"/>
            <p:nvPr/>
          </p:nvSpPr>
          <p:spPr>
            <a:xfrm>
              <a:off x="4283854" y="1653339"/>
              <a:ext cx="48597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500" u="none" cap="none" strike="noStrike">
                  <a:solidFill>
                    <a:srgbClr val="FF5969"/>
                  </a:solidFill>
                  <a:latin typeface="Questrial"/>
                  <a:ea typeface="Questrial"/>
                  <a:cs typeface="Questrial"/>
                  <a:sym typeface="Questrial"/>
                </a:rPr>
                <a:t>INTRODUCTION</a:t>
              </a:r>
              <a:endParaRPr b="0" i="0" sz="3500" u="none" cap="none" strike="noStrike">
                <a:solidFill>
                  <a:srgbClr val="FF5969"/>
                </a:solidFill>
                <a:latin typeface="Questrial"/>
                <a:ea typeface="Questrial"/>
                <a:cs typeface="Questrial"/>
                <a:sym typeface="Questrial"/>
              </a:endParaRPr>
            </a:p>
          </p:txBody>
        </p:sp>
        <p:sp>
          <p:nvSpPr>
            <p:cNvPr id="275" name="Google Shape;275;p17"/>
            <p:cNvSpPr txBox="1"/>
            <p:nvPr/>
          </p:nvSpPr>
          <p:spPr>
            <a:xfrm>
              <a:off x="3258102" y="2152894"/>
              <a:ext cx="69051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solidFill>
                    <a:schemeClr val="dk1"/>
                  </a:solidFill>
                  <a:latin typeface="Questrial"/>
                  <a:ea typeface="Questrial"/>
                  <a:cs typeface="Questrial"/>
                  <a:sym typeface="Questrial"/>
                </a:rPr>
                <a:t>Epidemiology</a:t>
              </a:r>
              <a:endParaRPr b="0" i="0" sz="3000" u="none" cap="none" strike="noStrike">
                <a:solidFill>
                  <a:schemeClr val="dk1"/>
                </a:solidFill>
                <a:latin typeface="Questrial"/>
                <a:ea typeface="Questrial"/>
                <a:cs typeface="Questrial"/>
                <a:sym typeface="Questrial"/>
              </a:endParaRPr>
            </a:p>
          </p:txBody>
        </p:sp>
        <p:sp>
          <p:nvSpPr>
            <p:cNvPr id="276" name="Google Shape;276;p17"/>
            <p:cNvSpPr txBox="1"/>
            <p:nvPr/>
          </p:nvSpPr>
          <p:spPr>
            <a:xfrm>
              <a:off x="3427559" y="2960970"/>
              <a:ext cx="6958500" cy="16311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Women are more likely to be affected (9 women:1 man). </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From 20-45 years old (15:1 compared to men) (</a:t>
              </a:r>
              <a:r>
                <a:rPr lang="en-US" sz="1800">
                  <a:solidFill>
                    <a:srgbClr val="222222"/>
                  </a:solidFill>
                  <a:latin typeface="Times New Roman"/>
                  <a:ea typeface="Times New Roman"/>
                  <a:cs typeface="Times New Roman"/>
                  <a:sym typeface="Times New Roman"/>
                </a:rPr>
                <a:t>Askanase et al., 2012)</a:t>
              </a:r>
              <a:r>
                <a:rPr lang="en-US"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linked to female sex hormones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Prevalence records of lupus around the world (2006)</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Non-Caucasians are more likely to have the disease then Caucasians (Lau et al., 2006)</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Indians, Afro-Americans, Chinese and Japanese had higher rates of prevalence than Caucasians from North America or England</a:t>
              </a:r>
              <a:endParaRPr sz="1800">
                <a:solidFill>
                  <a:schemeClr val="dk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5969"/>
                </a:buClr>
                <a:buSzPts val="1800"/>
                <a:buFont typeface="Times New Roman"/>
                <a:buChar char="○"/>
              </a:pPr>
              <a:r>
                <a:rPr lang="en-US" sz="1800">
                  <a:solidFill>
                    <a:schemeClr val="dk1"/>
                  </a:solidFill>
                  <a:latin typeface="Times New Roman"/>
                  <a:ea typeface="Times New Roman"/>
                  <a:cs typeface="Times New Roman"/>
                  <a:sym typeface="Times New Roman"/>
                </a:rPr>
                <a:t>may have less </a:t>
              </a:r>
              <a:r>
                <a:rPr lang="en-US" sz="1800">
                  <a:solidFill>
                    <a:schemeClr val="dk1"/>
                  </a:solidFill>
                  <a:latin typeface="Times New Roman"/>
                  <a:ea typeface="Times New Roman"/>
                  <a:cs typeface="Times New Roman"/>
                  <a:sym typeface="Times New Roman"/>
                </a:rPr>
                <a:t>socio economic</a:t>
              </a:r>
              <a:r>
                <a:rPr lang="en-US" sz="1800">
                  <a:solidFill>
                    <a:schemeClr val="dk1"/>
                  </a:solidFill>
                  <a:latin typeface="Times New Roman"/>
                  <a:ea typeface="Times New Roman"/>
                  <a:cs typeface="Times New Roman"/>
                  <a:sym typeface="Times New Roman"/>
                </a:rPr>
                <a:t> advantages making their rates inflated compared to Caucasians</a:t>
              </a:r>
              <a:endParaRPr sz="1800">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2500">
                <a:solidFill>
                  <a:srgbClr val="7F7F7F"/>
                </a:solidFill>
                <a:latin typeface="Questrial"/>
                <a:ea typeface="Questrial"/>
                <a:cs typeface="Questrial"/>
                <a:sym typeface="Questrial"/>
              </a:endParaRPr>
            </a:p>
          </p:txBody>
        </p:sp>
      </p:grpSp>
      <p:sp>
        <p:nvSpPr>
          <p:cNvPr id="277" name="Google Shape;277;p17"/>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278" name="Google Shape;278;p17"/>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279" name="Google Shape;279;p17"/>
          <p:cNvSpPr txBox="1"/>
          <p:nvPr/>
        </p:nvSpPr>
        <p:spPr>
          <a:xfrm rot="-5400000">
            <a:off x="269725" y="3305068"/>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280" name="Google Shape;280;p17"/>
          <p:cNvSpPr txBox="1"/>
          <p:nvPr/>
        </p:nvSpPr>
        <p:spPr>
          <a:xfrm rot="-5400000">
            <a:off x="625395" y="3320416"/>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281" name="Google Shape;281;p17"/>
          <p:cNvSpPr txBox="1"/>
          <p:nvPr/>
        </p:nvSpPr>
        <p:spPr>
          <a:xfrm rot="-5400000">
            <a:off x="781319" y="3320414"/>
            <a:ext cx="31479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1900">
              <a:solidFill>
                <a:srgbClr val="F0EEF0"/>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grpSp>
        <p:nvGrpSpPr>
          <p:cNvPr id="287" name="Google Shape;287;p18"/>
          <p:cNvGrpSpPr/>
          <p:nvPr/>
        </p:nvGrpSpPr>
        <p:grpSpPr>
          <a:xfrm>
            <a:off x="-290920" y="0"/>
            <a:ext cx="12482921" cy="6858000"/>
            <a:chOff x="-290920" y="0"/>
            <a:chExt cx="12482921" cy="6858000"/>
          </a:xfrm>
        </p:grpSpPr>
        <p:sp>
          <p:nvSpPr>
            <p:cNvPr id="288" name="Google Shape;288;p18"/>
            <p:cNvSpPr/>
            <p:nvPr/>
          </p:nvSpPr>
          <p:spPr>
            <a:xfrm>
              <a:off x="-290920" y="0"/>
              <a:ext cx="1248292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9" name="Google Shape;289;p18"/>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0" name="Google Shape;290;p18"/>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291" name="Google Shape;291;p18"/>
          <p:cNvGrpSpPr/>
          <p:nvPr/>
        </p:nvGrpSpPr>
        <p:grpSpPr>
          <a:xfrm>
            <a:off x="226775" y="-2"/>
            <a:ext cx="11447501" cy="6858000"/>
            <a:chOff x="213096" y="0"/>
            <a:chExt cx="11447501" cy="6858000"/>
          </a:xfrm>
        </p:grpSpPr>
        <p:sp>
          <p:nvSpPr>
            <p:cNvPr id="292" name="Google Shape;292;p18"/>
            <p:cNvSpPr/>
            <p:nvPr/>
          </p:nvSpPr>
          <p:spPr>
            <a:xfrm>
              <a:off x="213096" y="0"/>
              <a:ext cx="1144750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3" name="Google Shape;293;p18"/>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4" name="Google Shape;294;p18"/>
            <p:cNvSpPr txBox="1"/>
            <p:nvPr/>
          </p:nvSpPr>
          <p:spPr>
            <a:xfrm rot="-5400000">
              <a:off x="10129521" y="3320412"/>
              <a:ext cx="2501902" cy="38472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2400">
                <a:solidFill>
                  <a:srgbClr val="F0EEF0"/>
                </a:solidFill>
                <a:latin typeface="Questrial"/>
                <a:ea typeface="Questrial"/>
                <a:cs typeface="Questrial"/>
                <a:sym typeface="Questrial"/>
              </a:endParaRPr>
            </a:p>
          </p:txBody>
        </p:sp>
        <p:pic>
          <p:nvPicPr>
            <p:cNvPr id="295" name="Google Shape;295;p18"/>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296" name="Google Shape;296;p18"/>
          <p:cNvGrpSpPr/>
          <p:nvPr/>
        </p:nvGrpSpPr>
        <p:grpSpPr>
          <a:xfrm>
            <a:off x="-7847639" y="0"/>
            <a:ext cx="9961092" cy="6858000"/>
            <a:chOff x="491575" y="0"/>
            <a:chExt cx="9961092" cy="6858000"/>
          </a:xfrm>
        </p:grpSpPr>
        <p:sp>
          <p:nvSpPr>
            <p:cNvPr id="297" name="Google Shape;297;p18"/>
            <p:cNvSpPr/>
            <p:nvPr/>
          </p:nvSpPr>
          <p:spPr>
            <a:xfrm>
              <a:off x="491575" y="0"/>
              <a:ext cx="9961092"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8" name="Google Shape;298;p18"/>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9" name="Google Shape;299;p18"/>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300" name="Google Shape;300;p18"/>
          <p:cNvGrpSpPr/>
          <p:nvPr/>
        </p:nvGrpSpPr>
        <p:grpSpPr>
          <a:xfrm>
            <a:off x="-7985197" y="0"/>
            <a:ext cx="9574094" cy="6858000"/>
            <a:chOff x="491575" y="0"/>
            <a:chExt cx="9574094" cy="6858000"/>
          </a:xfrm>
        </p:grpSpPr>
        <p:sp>
          <p:nvSpPr>
            <p:cNvPr id="301" name="Google Shape;301;p18"/>
            <p:cNvSpPr/>
            <p:nvPr/>
          </p:nvSpPr>
          <p:spPr>
            <a:xfrm>
              <a:off x="491575" y="0"/>
              <a:ext cx="957409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2" name="Google Shape;302;p18"/>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3" name="Google Shape;303;p18"/>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304" name="Google Shape;304;p18"/>
          <p:cNvSpPr/>
          <p:nvPr/>
        </p:nvSpPr>
        <p:spPr>
          <a:xfrm>
            <a:off x="-7962177" y="-1"/>
            <a:ext cx="5781368"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305" name="Google Shape;305;p18"/>
          <p:cNvGrpSpPr/>
          <p:nvPr/>
        </p:nvGrpSpPr>
        <p:grpSpPr>
          <a:xfrm>
            <a:off x="-7638543" y="-1"/>
            <a:ext cx="8692331" cy="6858000"/>
            <a:chOff x="718505" y="-1"/>
            <a:chExt cx="8692331" cy="6858000"/>
          </a:xfrm>
        </p:grpSpPr>
        <p:sp>
          <p:nvSpPr>
            <p:cNvPr id="306" name="Google Shape;306;p18"/>
            <p:cNvSpPr/>
            <p:nvPr/>
          </p:nvSpPr>
          <p:spPr>
            <a:xfrm>
              <a:off x="718505" y="-1"/>
              <a:ext cx="8692331"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7" name="Google Shape;307;p18"/>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8" name="Google Shape;308;p18"/>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309" name="Google Shape;309;p18"/>
          <p:cNvGrpSpPr/>
          <p:nvPr/>
        </p:nvGrpSpPr>
        <p:grpSpPr>
          <a:xfrm>
            <a:off x="-9395082" y="-1"/>
            <a:ext cx="9927504" cy="6858000"/>
            <a:chOff x="-9337032" y="-1"/>
            <a:chExt cx="9927504" cy="6858000"/>
          </a:xfrm>
        </p:grpSpPr>
        <p:sp>
          <p:nvSpPr>
            <p:cNvPr id="310" name="Google Shape;310;p18"/>
            <p:cNvSpPr/>
            <p:nvPr/>
          </p:nvSpPr>
          <p:spPr>
            <a:xfrm>
              <a:off x="-9337032" y="-1"/>
              <a:ext cx="9923504" cy="6858000"/>
            </a:xfrm>
            <a:prstGeom prst="rect">
              <a:avLst/>
            </a:prstGeom>
            <a:solidFill>
              <a:srgbClr val="F0EEF0"/>
            </a:solidFill>
            <a:ln>
              <a:noFill/>
            </a:ln>
            <a:effectLst>
              <a:outerShdw blurRad="215900" sx="101000" rotWithShape="0" algn="l" dist="38100" sy="101000">
                <a:srgbClr val="595959">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1" name="Google Shape;311;p18"/>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12" name="Google Shape;312;p18"/>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313" name="Google Shape;313;p18"/>
          <p:cNvGrpSpPr/>
          <p:nvPr/>
        </p:nvGrpSpPr>
        <p:grpSpPr>
          <a:xfrm>
            <a:off x="4871153" y="380833"/>
            <a:ext cx="4045500" cy="1032645"/>
            <a:chOff x="4326159" y="1569149"/>
            <a:chExt cx="4045500" cy="1032645"/>
          </a:xfrm>
        </p:grpSpPr>
        <p:sp>
          <p:nvSpPr>
            <p:cNvPr id="314" name="Google Shape;314;p18"/>
            <p:cNvSpPr txBox="1"/>
            <p:nvPr/>
          </p:nvSpPr>
          <p:spPr>
            <a:xfrm>
              <a:off x="4326159" y="1569149"/>
              <a:ext cx="40455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03A1A4"/>
                  </a:solidFill>
                  <a:latin typeface="Questrial"/>
                  <a:ea typeface="Questrial"/>
                  <a:cs typeface="Questrial"/>
                  <a:sym typeface="Questrial"/>
                </a:rPr>
                <a:t>MECHANISM</a:t>
              </a:r>
              <a:endParaRPr/>
            </a:p>
          </p:txBody>
        </p:sp>
        <p:sp>
          <p:nvSpPr>
            <p:cNvPr id="315" name="Google Shape;315;p18"/>
            <p:cNvSpPr txBox="1"/>
            <p:nvPr/>
          </p:nvSpPr>
          <p:spPr>
            <a:xfrm>
              <a:off x="4868803" y="2047694"/>
              <a:ext cx="27669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latin typeface="Questrial"/>
                  <a:ea typeface="Questrial"/>
                  <a:cs typeface="Questrial"/>
                  <a:sym typeface="Questrial"/>
                </a:rPr>
                <a:t>Overview</a:t>
              </a:r>
              <a:endParaRPr sz="3000">
                <a:latin typeface="Questrial"/>
                <a:ea typeface="Questrial"/>
                <a:cs typeface="Questrial"/>
                <a:sym typeface="Questrial"/>
              </a:endParaRPr>
            </a:p>
          </p:txBody>
        </p:sp>
      </p:grpSp>
      <p:sp>
        <p:nvSpPr>
          <p:cNvPr id="316" name="Google Shape;316;p18"/>
          <p:cNvSpPr txBox="1"/>
          <p:nvPr/>
        </p:nvSpPr>
        <p:spPr>
          <a:xfrm rot="-5400000">
            <a:off x="10673030" y="3320411"/>
            <a:ext cx="2572657"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F0EEF0"/>
                </a:solidFill>
                <a:latin typeface="Questrial"/>
                <a:ea typeface="Questrial"/>
                <a:cs typeface="Questrial"/>
                <a:sym typeface="Questrial"/>
              </a:rPr>
              <a:t>INTRODUCTION</a:t>
            </a:r>
            <a:endParaRPr b="1" i="0" sz="1900" u="none" cap="none" strike="noStrike">
              <a:solidFill>
                <a:srgbClr val="F0EEF0"/>
              </a:solidFill>
              <a:latin typeface="Questrial"/>
              <a:ea typeface="Questrial"/>
              <a:cs typeface="Questrial"/>
              <a:sym typeface="Questrial"/>
            </a:endParaRPr>
          </a:p>
        </p:txBody>
      </p:sp>
      <p:sp>
        <p:nvSpPr>
          <p:cNvPr id="317" name="Google Shape;317;p18"/>
          <p:cNvSpPr txBox="1"/>
          <p:nvPr/>
        </p:nvSpPr>
        <p:spPr>
          <a:xfrm rot="-5400000">
            <a:off x="-796310" y="3305024"/>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318" name="Google Shape;318;p18"/>
          <p:cNvSpPr txBox="1"/>
          <p:nvPr/>
        </p:nvSpPr>
        <p:spPr>
          <a:xfrm rot="-5400000">
            <a:off x="-265419" y="3305025"/>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319" name="Google Shape;319;p18"/>
          <p:cNvSpPr txBox="1"/>
          <p:nvPr/>
        </p:nvSpPr>
        <p:spPr>
          <a:xfrm rot="-5400000">
            <a:off x="269681" y="3305026"/>
            <a:ext cx="199208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320" name="Google Shape;320;p18"/>
          <p:cNvSpPr txBox="1"/>
          <p:nvPr/>
        </p:nvSpPr>
        <p:spPr>
          <a:xfrm rot="-5400000">
            <a:off x="625511" y="3320411"/>
            <a:ext cx="2434089" cy="3847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321" name="Google Shape;321;p18"/>
          <p:cNvSpPr txBox="1"/>
          <p:nvPr/>
        </p:nvSpPr>
        <p:spPr>
          <a:xfrm>
            <a:off x="2746750" y="1622975"/>
            <a:ext cx="7062900" cy="30000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Lupus is a chronic autoimmune disease causing the body to produce autoantibodies</a:t>
            </a:r>
            <a:endParaRPr sz="24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381000" lvl="0" marL="457200" rtl="0" algn="l">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Abnormal apoptosis leads to activation of immune system </a:t>
            </a:r>
            <a:endParaRPr sz="2400">
              <a:latin typeface="Times New Roman"/>
              <a:ea typeface="Times New Roman"/>
              <a:cs typeface="Times New Roman"/>
              <a:sym typeface="Times New Roman"/>
            </a:endParaRPr>
          </a:p>
          <a:p>
            <a:pPr indent="-342900" lvl="1" marL="914400" rtl="0" algn="l">
              <a:spcBef>
                <a:spcPts val="0"/>
              </a:spcBef>
              <a:spcAft>
                <a:spcPts val="0"/>
              </a:spcAft>
              <a:buClr>
                <a:srgbClr val="00A0A8"/>
              </a:buClr>
              <a:buSzPts val="1800"/>
              <a:buFont typeface="Times New Roman"/>
              <a:buChar char="○"/>
            </a:pPr>
            <a:r>
              <a:rPr lang="en-US" sz="1800">
                <a:latin typeface="Times New Roman"/>
                <a:ea typeface="Times New Roman"/>
                <a:cs typeface="Times New Roman"/>
                <a:sym typeface="Times New Roman"/>
              </a:rPr>
              <a:t>Results in tissue inflammation and formation of a rash</a:t>
            </a:r>
            <a:endParaRPr sz="1800">
              <a:latin typeface="Times New Roman"/>
              <a:ea typeface="Times New Roman"/>
              <a:cs typeface="Times New Roman"/>
              <a:sym typeface="Times New Roman"/>
            </a:endParaRPr>
          </a:p>
          <a:p>
            <a:pPr indent="0" lvl="0" marL="914400" rtl="0" algn="l">
              <a:spcBef>
                <a:spcPts val="0"/>
              </a:spcBef>
              <a:spcAft>
                <a:spcPts val="0"/>
              </a:spcAft>
              <a:buNone/>
            </a:pPr>
            <a:r>
              <a:t/>
            </a:r>
            <a:endParaRPr sz="1800">
              <a:latin typeface="Times New Roman"/>
              <a:ea typeface="Times New Roman"/>
              <a:cs typeface="Times New Roman"/>
              <a:sym typeface="Times New Roman"/>
            </a:endParaRPr>
          </a:p>
          <a:p>
            <a:pPr indent="-381000" lvl="0" marL="457200" rtl="0" algn="l">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Innate immunity versus adaptive immunity</a:t>
            </a:r>
            <a:endParaRPr sz="2400">
              <a:latin typeface="Times New Roman"/>
              <a:ea typeface="Times New Roman"/>
              <a:cs typeface="Times New Roman"/>
              <a:sym typeface="Times New Roman"/>
            </a:endParaRPr>
          </a:p>
        </p:txBody>
      </p:sp>
      <p:pic>
        <p:nvPicPr>
          <p:cNvPr id="322" name="Google Shape;322;p18"/>
          <p:cNvPicPr preferRelativeResize="0"/>
          <p:nvPr/>
        </p:nvPicPr>
        <p:blipFill>
          <a:blip r:embed="rId4">
            <a:alphaModFix/>
          </a:blip>
          <a:stretch>
            <a:fillRect/>
          </a:stretch>
        </p:blipFill>
        <p:spPr>
          <a:xfrm>
            <a:off x="4618650" y="4622975"/>
            <a:ext cx="4866200" cy="2171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grpSp>
        <p:nvGrpSpPr>
          <p:cNvPr id="328" name="Google Shape;328;p19"/>
          <p:cNvGrpSpPr/>
          <p:nvPr/>
        </p:nvGrpSpPr>
        <p:grpSpPr>
          <a:xfrm>
            <a:off x="-290920" y="0"/>
            <a:ext cx="12483000" cy="6858000"/>
            <a:chOff x="-290920" y="0"/>
            <a:chExt cx="12483000" cy="6858000"/>
          </a:xfrm>
        </p:grpSpPr>
        <p:sp>
          <p:nvSpPr>
            <p:cNvPr id="329" name="Google Shape;329;p19"/>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0" name="Google Shape;330;p19"/>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31" name="Google Shape;331;p19"/>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332" name="Google Shape;332;p19"/>
          <p:cNvGrpSpPr/>
          <p:nvPr/>
        </p:nvGrpSpPr>
        <p:grpSpPr>
          <a:xfrm>
            <a:off x="226775" y="-2"/>
            <a:ext cx="11447501" cy="6858000"/>
            <a:chOff x="213096" y="0"/>
            <a:chExt cx="11447501" cy="6858000"/>
          </a:xfrm>
        </p:grpSpPr>
        <p:sp>
          <p:nvSpPr>
            <p:cNvPr id="333" name="Google Shape;333;p19"/>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4" name="Google Shape;334;p19"/>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5" name="Google Shape;335;p19"/>
            <p:cNvSpPr txBox="1"/>
            <p:nvPr/>
          </p:nvSpPr>
          <p:spPr>
            <a:xfrm rot="-5400000">
              <a:off x="10129412" y="3320423"/>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2400">
                <a:solidFill>
                  <a:srgbClr val="F0EEF0"/>
                </a:solidFill>
                <a:latin typeface="Questrial"/>
                <a:ea typeface="Questrial"/>
                <a:cs typeface="Questrial"/>
                <a:sym typeface="Questrial"/>
              </a:endParaRPr>
            </a:p>
          </p:txBody>
        </p:sp>
        <p:pic>
          <p:nvPicPr>
            <p:cNvPr id="336" name="Google Shape;336;p19"/>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337" name="Google Shape;337;p19"/>
          <p:cNvGrpSpPr/>
          <p:nvPr/>
        </p:nvGrpSpPr>
        <p:grpSpPr>
          <a:xfrm>
            <a:off x="-7847639" y="0"/>
            <a:ext cx="9961200" cy="6858000"/>
            <a:chOff x="491575" y="0"/>
            <a:chExt cx="9961200" cy="6858000"/>
          </a:xfrm>
        </p:grpSpPr>
        <p:sp>
          <p:nvSpPr>
            <p:cNvPr id="338" name="Google Shape;338;p19"/>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9" name="Google Shape;339;p19"/>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40" name="Google Shape;340;p19"/>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341" name="Google Shape;341;p19"/>
          <p:cNvGrpSpPr/>
          <p:nvPr/>
        </p:nvGrpSpPr>
        <p:grpSpPr>
          <a:xfrm>
            <a:off x="-7985197" y="0"/>
            <a:ext cx="9574200" cy="6858000"/>
            <a:chOff x="491575" y="0"/>
            <a:chExt cx="9574200" cy="6858000"/>
          </a:xfrm>
        </p:grpSpPr>
        <p:sp>
          <p:nvSpPr>
            <p:cNvPr id="342" name="Google Shape;342;p19"/>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3" name="Google Shape;343;p19"/>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44" name="Google Shape;344;p19"/>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345" name="Google Shape;345;p19"/>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346" name="Google Shape;346;p19"/>
          <p:cNvGrpSpPr/>
          <p:nvPr/>
        </p:nvGrpSpPr>
        <p:grpSpPr>
          <a:xfrm>
            <a:off x="-7638543" y="-1"/>
            <a:ext cx="8692331" cy="6858000"/>
            <a:chOff x="718505" y="-1"/>
            <a:chExt cx="8692331" cy="6858000"/>
          </a:xfrm>
        </p:grpSpPr>
        <p:sp>
          <p:nvSpPr>
            <p:cNvPr id="347" name="Google Shape;347;p19"/>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8" name="Google Shape;348;p19"/>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49" name="Google Shape;349;p19"/>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350" name="Google Shape;350;p19"/>
          <p:cNvGrpSpPr/>
          <p:nvPr/>
        </p:nvGrpSpPr>
        <p:grpSpPr>
          <a:xfrm>
            <a:off x="-9395082" y="-1"/>
            <a:ext cx="9927504" cy="6858000"/>
            <a:chOff x="-9337032" y="-1"/>
            <a:chExt cx="9927504" cy="6858000"/>
          </a:xfrm>
        </p:grpSpPr>
        <p:sp>
          <p:nvSpPr>
            <p:cNvPr id="351" name="Google Shape;351;p19"/>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2" name="Google Shape;352;p19"/>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53" name="Google Shape;353;p19"/>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354" name="Google Shape;354;p19"/>
          <p:cNvGrpSpPr/>
          <p:nvPr/>
        </p:nvGrpSpPr>
        <p:grpSpPr>
          <a:xfrm>
            <a:off x="4845703" y="355383"/>
            <a:ext cx="4045500" cy="1032645"/>
            <a:chOff x="4326159" y="1569149"/>
            <a:chExt cx="4045500" cy="1032645"/>
          </a:xfrm>
        </p:grpSpPr>
        <p:sp>
          <p:nvSpPr>
            <p:cNvPr id="355" name="Google Shape;355;p19"/>
            <p:cNvSpPr txBox="1"/>
            <p:nvPr/>
          </p:nvSpPr>
          <p:spPr>
            <a:xfrm>
              <a:off x="4326159" y="1569149"/>
              <a:ext cx="40455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03A1A4"/>
                  </a:solidFill>
                  <a:latin typeface="Questrial"/>
                  <a:ea typeface="Questrial"/>
                  <a:cs typeface="Questrial"/>
                  <a:sym typeface="Questrial"/>
                </a:rPr>
                <a:t>MECHANISM</a:t>
              </a:r>
              <a:endParaRPr/>
            </a:p>
          </p:txBody>
        </p:sp>
        <p:sp>
          <p:nvSpPr>
            <p:cNvPr id="356" name="Google Shape;356;p19"/>
            <p:cNvSpPr txBox="1"/>
            <p:nvPr/>
          </p:nvSpPr>
          <p:spPr>
            <a:xfrm>
              <a:off x="4868803" y="2047694"/>
              <a:ext cx="27669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latin typeface="Questrial"/>
                  <a:ea typeface="Questrial"/>
                  <a:cs typeface="Questrial"/>
                  <a:sym typeface="Questrial"/>
                </a:rPr>
                <a:t>Overview</a:t>
              </a:r>
              <a:endParaRPr sz="3000">
                <a:latin typeface="Questrial"/>
                <a:ea typeface="Questrial"/>
                <a:cs typeface="Questrial"/>
                <a:sym typeface="Questrial"/>
              </a:endParaRPr>
            </a:p>
          </p:txBody>
        </p:sp>
      </p:grpSp>
      <p:sp>
        <p:nvSpPr>
          <p:cNvPr id="357" name="Google Shape;357;p19"/>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F0EEF0"/>
                </a:solidFill>
                <a:latin typeface="Questrial"/>
                <a:ea typeface="Questrial"/>
                <a:cs typeface="Questrial"/>
                <a:sym typeface="Questrial"/>
              </a:rPr>
              <a:t>INTRODUCTION</a:t>
            </a:r>
            <a:endParaRPr b="1" i="0" sz="1900" u="none" cap="none" strike="noStrike">
              <a:solidFill>
                <a:srgbClr val="F0EEF0"/>
              </a:solidFill>
              <a:latin typeface="Questrial"/>
              <a:ea typeface="Questrial"/>
              <a:cs typeface="Questrial"/>
              <a:sym typeface="Questrial"/>
            </a:endParaRPr>
          </a:p>
        </p:txBody>
      </p:sp>
      <p:sp>
        <p:nvSpPr>
          <p:cNvPr id="358" name="Google Shape;358;p19"/>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359" name="Google Shape;359;p19"/>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360" name="Google Shape;360;p19"/>
          <p:cNvSpPr txBox="1"/>
          <p:nvPr/>
        </p:nvSpPr>
        <p:spPr>
          <a:xfrm rot="-5400000">
            <a:off x="269725" y="3305068"/>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361" name="Google Shape;361;p19"/>
          <p:cNvSpPr txBox="1"/>
          <p:nvPr/>
        </p:nvSpPr>
        <p:spPr>
          <a:xfrm rot="-5400000">
            <a:off x="625395" y="3320416"/>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362" name="Google Shape;362;p19"/>
          <p:cNvSpPr txBox="1"/>
          <p:nvPr/>
        </p:nvSpPr>
        <p:spPr>
          <a:xfrm>
            <a:off x="2746625" y="1864725"/>
            <a:ext cx="7062900" cy="30000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Dendritic Cells (DCs) process antigens and present them to T cells</a:t>
            </a:r>
            <a:endParaRPr sz="2400">
              <a:latin typeface="Times New Roman"/>
              <a:ea typeface="Times New Roman"/>
              <a:cs typeface="Times New Roman"/>
              <a:sym typeface="Times New Roman"/>
            </a:endParaRPr>
          </a:p>
          <a:p>
            <a:pPr indent="-342900" lvl="1" marL="914400" rtl="0" algn="l">
              <a:spcBef>
                <a:spcPts val="0"/>
              </a:spcBef>
              <a:spcAft>
                <a:spcPts val="0"/>
              </a:spcAft>
              <a:buClr>
                <a:srgbClr val="00A0A8"/>
              </a:buClr>
              <a:buSzPts val="1800"/>
              <a:buFont typeface="Times New Roman"/>
              <a:buChar char="○"/>
            </a:pPr>
            <a:r>
              <a:rPr lang="en-US" sz="1800">
                <a:latin typeface="Times New Roman"/>
                <a:ea typeface="Times New Roman"/>
                <a:cs typeface="Times New Roman"/>
                <a:sym typeface="Times New Roman"/>
              </a:rPr>
              <a:t>Results in increase in autoreactive T and B cells</a:t>
            </a:r>
            <a:endParaRPr sz="18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381000" lvl="0" marL="457200" rtl="0" algn="l">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Neutrophils release NETs to kill microbes</a:t>
            </a:r>
            <a:endParaRPr sz="2400">
              <a:latin typeface="Times New Roman"/>
              <a:ea typeface="Times New Roman"/>
              <a:cs typeface="Times New Roman"/>
              <a:sym typeface="Times New Roman"/>
            </a:endParaRPr>
          </a:p>
          <a:p>
            <a:pPr indent="-342900" lvl="1" marL="914400" rtl="0" algn="l">
              <a:spcBef>
                <a:spcPts val="0"/>
              </a:spcBef>
              <a:spcAft>
                <a:spcPts val="0"/>
              </a:spcAft>
              <a:buClr>
                <a:srgbClr val="00A0A8"/>
              </a:buClr>
              <a:buSzPts val="1800"/>
              <a:buFont typeface="Times New Roman"/>
              <a:buChar char="○"/>
            </a:pPr>
            <a:r>
              <a:rPr lang="en-US" sz="1800">
                <a:latin typeface="Times New Roman"/>
                <a:ea typeface="Times New Roman"/>
                <a:cs typeface="Times New Roman"/>
                <a:sym typeface="Times New Roman"/>
              </a:rPr>
              <a:t>NETosis seen in patients with Lupus</a:t>
            </a:r>
            <a:endParaRPr sz="18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381000" lvl="0" marL="457200" rtl="0" algn="l">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DNA serves as autoantigens for DCs</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grpSp>
        <p:nvGrpSpPr>
          <p:cNvPr id="368" name="Google Shape;368;p20"/>
          <p:cNvGrpSpPr/>
          <p:nvPr/>
        </p:nvGrpSpPr>
        <p:grpSpPr>
          <a:xfrm>
            <a:off x="-290920" y="0"/>
            <a:ext cx="12483000" cy="6858000"/>
            <a:chOff x="-290920" y="0"/>
            <a:chExt cx="12483000" cy="6858000"/>
          </a:xfrm>
        </p:grpSpPr>
        <p:sp>
          <p:nvSpPr>
            <p:cNvPr id="369" name="Google Shape;369;p20"/>
            <p:cNvSpPr/>
            <p:nvPr/>
          </p:nvSpPr>
          <p:spPr>
            <a:xfrm>
              <a:off x="-290920" y="0"/>
              <a:ext cx="124830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0" name="Google Shape;370;p20"/>
            <p:cNvSpPr/>
            <p:nvPr/>
          </p:nvSpPr>
          <p:spPr>
            <a:xfrm>
              <a:off x="11023600"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71" name="Google Shape;371;p20"/>
            <p:cNvPicPr preferRelativeResize="0"/>
            <p:nvPr/>
          </p:nvPicPr>
          <p:blipFill rotWithShape="1">
            <a:blip r:embed="rId3">
              <a:alphaModFix/>
            </a:blip>
            <a:srcRect b="0" l="0" r="0" t="0"/>
            <a:stretch/>
          </p:blipFill>
          <p:spPr>
            <a:xfrm rot="-5400000">
              <a:off x="11129999" y="3247473"/>
              <a:ext cx="530600" cy="530600"/>
            </a:xfrm>
            <a:prstGeom prst="rect">
              <a:avLst/>
            </a:prstGeom>
            <a:noFill/>
            <a:ln>
              <a:noFill/>
            </a:ln>
          </p:spPr>
        </p:pic>
      </p:grpSp>
      <p:grpSp>
        <p:nvGrpSpPr>
          <p:cNvPr id="372" name="Google Shape;372;p20"/>
          <p:cNvGrpSpPr/>
          <p:nvPr/>
        </p:nvGrpSpPr>
        <p:grpSpPr>
          <a:xfrm>
            <a:off x="226775" y="-2"/>
            <a:ext cx="11447501" cy="6858000"/>
            <a:chOff x="213096" y="0"/>
            <a:chExt cx="11447501" cy="6858000"/>
          </a:xfrm>
        </p:grpSpPr>
        <p:sp>
          <p:nvSpPr>
            <p:cNvPr id="373" name="Google Shape;373;p20"/>
            <p:cNvSpPr/>
            <p:nvPr/>
          </p:nvSpPr>
          <p:spPr>
            <a:xfrm>
              <a:off x="213096" y="0"/>
              <a:ext cx="11447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4" name="Google Shape;374;p20"/>
            <p:cNvSpPr/>
            <p:nvPr/>
          </p:nvSpPr>
          <p:spPr>
            <a:xfrm>
              <a:off x="10492197" y="2337441"/>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5" name="Google Shape;375;p20"/>
            <p:cNvSpPr txBox="1"/>
            <p:nvPr/>
          </p:nvSpPr>
          <p:spPr>
            <a:xfrm rot="-5400000">
              <a:off x="10129412" y="3320423"/>
              <a:ext cx="2502000" cy="38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900">
                  <a:solidFill>
                    <a:srgbClr val="F0EEF0"/>
                  </a:solidFill>
                  <a:latin typeface="Questrial"/>
                  <a:ea typeface="Questrial"/>
                  <a:cs typeface="Questrial"/>
                  <a:sym typeface="Questrial"/>
                </a:rPr>
                <a:t> MECHANISM</a:t>
              </a:r>
              <a:endParaRPr>
                <a:solidFill>
                  <a:schemeClr val="dk1"/>
                </a:solidFill>
              </a:endParaRPr>
            </a:p>
            <a:p>
              <a:pPr indent="0" lvl="0" marL="0" marR="0" rtl="0" algn="ctr">
                <a:spcBef>
                  <a:spcPts val="0"/>
                </a:spcBef>
                <a:spcAft>
                  <a:spcPts val="0"/>
                </a:spcAft>
                <a:buNone/>
              </a:pPr>
              <a:r>
                <a:t/>
              </a:r>
              <a:endParaRPr b="1" sz="2400">
                <a:solidFill>
                  <a:srgbClr val="F0EEF0"/>
                </a:solidFill>
                <a:latin typeface="Questrial"/>
                <a:ea typeface="Questrial"/>
                <a:cs typeface="Questrial"/>
                <a:sym typeface="Questrial"/>
              </a:endParaRPr>
            </a:p>
          </p:txBody>
        </p:sp>
        <p:pic>
          <p:nvPicPr>
            <p:cNvPr id="376" name="Google Shape;376;p20"/>
            <p:cNvPicPr preferRelativeResize="0"/>
            <p:nvPr/>
          </p:nvPicPr>
          <p:blipFill rotWithShape="1">
            <a:blip r:embed="rId3">
              <a:alphaModFix/>
            </a:blip>
            <a:srcRect b="0" l="0" r="0" t="0"/>
            <a:stretch/>
          </p:blipFill>
          <p:spPr>
            <a:xfrm rot="-5400000">
              <a:off x="10600933" y="3247473"/>
              <a:ext cx="530600" cy="530600"/>
            </a:xfrm>
            <a:prstGeom prst="rect">
              <a:avLst/>
            </a:prstGeom>
            <a:noFill/>
            <a:ln>
              <a:noFill/>
            </a:ln>
          </p:spPr>
        </p:pic>
      </p:grpSp>
      <p:grpSp>
        <p:nvGrpSpPr>
          <p:cNvPr id="377" name="Google Shape;377;p20"/>
          <p:cNvGrpSpPr/>
          <p:nvPr/>
        </p:nvGrpSpPr>
        <p:grpSpPr>
          <a:xfrm>
            <a:off x="-7847639" y="0"/>
            <a:ext cx="9961200" cy="6858000"/>
            <a:chOff x="491575" y="0"/>
            <a:chExt cx="9961200" cy="6858000"/>
          </a:xfrm>
        </p:grpSpPr>
        <p:sp>
          <p:nvSpPr>
            <p:cNvPr id="378" name="Google Shape;378;p20"/>
            <p:cNvSpPr/>
            <p:nvPr/>
          </p:nvSpPr>
          <p:spPr>
            <a:xfrm>
              <a:off x="491575" y="0"/>
              <a:ext cx="9961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9" name="Google Shape;379;p20"/>
            <p:cNvSpPr/>
            <p:nvPr/>
          </p:nvSpPr>
          <p:spPr>
            <a:xfrm>
              <a:off x="9284267"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80" name="Google Shape;380;p20"/>
            <p:cNvPicPr preferRelativeResize="0"/>
            <p:nvPr/>
          </p:nvPicPr>
          <p:blipFill rotWithShape="1">
            <a:blip r:embed="rId3">
              <a:alphaModFix/>
            </a:blip>
            <a:srcRect b="0" l="0" r="0" t="0"/>
            <a:stretch/>
          </p:blipFill>
          <p:spPr>
            <a:xfrm rot="-5400000">
              <a:off x="9385467" y="3247473"/>
              <a:ext cx="530600" cy="530600"/>
            </a:xfrm>
            <a:prstGeom prst="rect">
              <a:avLst/>
            </a:prstGeom>
            <a:noFill/>
            <a:ln>
              <a:noFill/>
            </a:ln>
          </p:spPr>
        </p:pic>
      </p:grpSp>
      <p:grpSp>
        <p:nvGrpSpPr>
          <p:cNvPr id="381" name="Google Shape;381;p20"/>
          <p:cNvGrpSpPr/>
          <p:nvPr/>
        </p:nvGrpSpPr>
        <p:grpSpPr>
          <a:xfrm>
            <a:off x="-7985197" y="0"/>
            <a:ext cx="9574200" cy="6858000"/>
            <a:chOff x="491575" y="0"/>
            <a:chExt cx="9574200" cy="6858000"/>
          </a:xfrm>
        </p:grpSpPr>
        <p:sp>
          <p:nvSpPr>
            <p:cNvPr id="382" name="Google Shape;382;p20"/>
            <p:cNvSpPr/>
            <p:nvPr/>
          </p:nvSpPr>
          <p:spPr>
            <a:xfrm>
              <a:off x="491575" y="0"/>
              <a:ext cx="9574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3" name="Google Shape;383;p20"/>
            <p:cNvSpPr/>
            <p:nvPr/>
          </p:nvSpPr>
          <p:spPr>
            <a:xfrm>
              <a:off x="8897260" y="2337440"/>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84" name="Google Shape;384;p20"/>
            <p:cNvPicPr preferRelativeResize="0"/>
            <p:nvPr/>
          </p:nvPicPr>
          <p:blipFill rotWithShape="1">
            <a:blip r:embed="rId3">
              <a:alphaModFix/>
            </a:blip>
            <a:srcRect b="0" l="0" r="0" t="0"/>
            <a:stretch/>
          </p:blipFill>
          <p:spPr>
            <a:xfrm rot="-5400000">
              <a:off x="8992269" y="3247473"/>
              <a:ext cx="530600" cy="530600"/>
            </a:xfrm>
            <a:prstGeom prst="rect">
              <a:avLst/>
            </a:prstGeom>
            <a:noFill/>
            <a:ln>
              <a:noFill/>
            </a:ln>
          </p:spPr>
        </p:pic>
      </p:grpSp>
      <p:sp>
        <p:nvSpPr>
          <p:cNvPr id="385" name="Google Shape;385;p2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386" name="Google Shape;386;p20"/>
          <p:cNvGrpSpPr/>
          <p:nvPr/>
        </p:nvGrpSpPr>
        <p:grpSpPr>
          <a:xfrm>
            <a:off x="-7638543" y="-1"/>
            <a:ext cx="8692331" cy="6858000"/>
            <a:chOff x="718505" y="-1"/>
            <a:chExt cx="8692331" cy="6858000"/>
          </a:xfrm>
        </p:grpSpPr>
        <p:sp>
          <p:nvSpPr>
            <p:cNvPr id="387" name="Google Shape;387;p20"/>
            <p:cNvSpPr/>
            <p:nvPr/>
          </p:nvSpPr>
          <p:spPr>
            <a:xfrm>
              <a:off x="718505" y="-1"/>
              <a:ext cx="86922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8" name="Google Shape;388;p20"/>
            <p:cNvSpPr/>
            <p:nvPr/>
          </p:nvSpPr>
          <p:spPr>
            <a:xfrm>
              <a:off x="8242436" y="2337439"/>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89" name="Google Shape;389;p20"/>
            <p:cNvPicPr preferRelativeResize="0"/>
            <p:nvPr/>
          </p:nvPicPr>
          <p:blipFill rotWithShape="1">
            <a:blip r:embed="rId3">
              <a:alphaModFix/>
            </a:blip>
            <a:srcRect b="0" l="0" r="0" t="0"/>
            <a:stretch/>
          </p:blipFill>
          <p:spPr>
            <a:xfrm rot="-5400000">
              <a:off x="8340472" y="3247473"/>
              <a:ext cx="530600" cy="530600"/>
            </a:xfrm>
            <a:prstGeom prst="rect">
              <a:avLst/>
            </a:prstGeom>
            <a:noFill/>
            <a:ln>
              <a:noFill/>
            </a:ln>
          </p:spPr>
        </p:pic>
      </p:grpSp>
      <p:grpSp>
        <p:nvGrpSpPr>
          <p:cNvPr id="390" name="Google Shape;390;p20"/>
          <p:cNvGrpSpPr/>
          <p:nvPr/>
        </p:nvGrpSpPr>
        <p:grpSpPr>
          <a:xfrm>
            <a:off x="-9395082" y="-1"/>
            <a:ext cx="9927504" cy="6858000"/>
            <a:chOff x="-9337032" y="-1"/>
            <a:chExt cx="9927504" cy="6858000"/>
          </a:xfrm>
        </p:grpSpPr>
        <p:sp>
          <p:nvSpPr>
            <p:cNvPr id="391" name="Google Shape;391;p20"/>
            <p:cNvSpPr/>
            <p:nvPr/>
          </p:nvSpPr>
          <p:spPr>
            <a:xfrm>
              <a:off x="-9337032" y="-1"/>
              <a:ext cx="9923400" cy="6858000"/>
            </a:xfrm>
            <a:prstGeom prst="rect">
              <a:avLst/>
            </a:prstGeom>
            <a:solidFill>
              <a:srgbClr val="F0EEF0"/>
            </a:solidFill>
            <a:ln>
              <a:noFill/>
            </a:ln>
            <a:effectLst>
              <a:outerShdw blurRad="215900" sx="101000" rotWithShape="0" algn="l" dist="38100" sy="101000">
                <a:srgbClr val="595959">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2" name="Google Shape;392;p20"/>
            <p:cNvSpPr/>
            <p:nvPr/>
          </p:nvSpPr>
          <p:spPr>
            <a:xfrm>
              <a:off x="-577928" y="2337438"/>
              <a:ext cx="1168400" cy="2360918"/>
            </a:xfrm>
            <a:custGeom>
              <a:rect b="b" l="l" r="r" t="t"/>
              <a:pathLst>
                <a:path extrusionOk="0" h="2360918" w="116840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93" name="Google Shape;393;p20"/>
            <p:cNvPicPr preferRelativeResize="0"/>
            <p:nvPr/>
          </p:nvPicPr>
          <p:blipFill rotWithShape="1">
            <a:blip r:embed="rId3">
              <a:alphaModFix/>
            </a:blip>
            <a:srcRect b="0" l="0" r="0" t="0"/>
            <a:stretch/>
          </p:blipFill>
          <p:spPr>
            <a:xfrm rot="-5400000">
              <a:off x="-491912" y="3247473"/>
              <a:ext cx="530600" cy="530600"/>
            </a:xfrm>
            <a:prstGeom prst="rect">
              <a:avLst/>
            </a:prstGeom>
            <a:noFill/>
            <a:ln>
              <a:noFill/>
            </a:ln>
          </p:spPr>
        </p:pic>
      </p:grpSp>
      <p:grpSp>
        <p:nvGrpSpPr>
          <p:cNvPr id="394" name="Google Shape;394;p20"/>
          <p:cNvGrpSpPr/>
          <p:nvPr/>
        </p:nvGrpSpPr>
        <p:grpSpPr>
          <a:xfrm>
            <a:off x="4845703" y="355383"/>
            <a:ext cx="4045500" cy="1032645"/>
            <a:chOff x="4326159" y="1569149"/>
            <a:chExt cx="4045500" cy="1032645"/>
          </a:xfrm>
        </p:grpSpPr>
        <p:sp>
          <p:nvSpPr>
            <p:cNvPr id="395" name="Google Shape;395;p20"/>
            <p:cNvSpPr txBox="1"/>
            <p:nvPr/>
          </p:nvSpPr>
          <p:spPr>
            <a:xfrm>
              <a:off x="4326159" y="1569149"/>
              <a:ext cx="4045500" cy="63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rgbClr val="03A1A4"/>
                  </a:solidFill>
                  <a:latin typeface="Questrial"/>
                  <a:ea typeface="Questrial"/>
                  <a:cs typeface="Questrial"/>
                  <a:sym typeface="Questrial"/>
                </a:rPr>
                <a:t>MECHANISM</a:t>
              </a:r>
              <a:endParaRPr/>
            </a:p>
          </p:txBody>
        </p:sp>
        <p:sp>
          <p:nvSpPr>
            <p:cNvPr id="396" name="Google Shape;396;p20"/>
            <p:cNvSpPr txBox="1"/>
            <p:nvPr/>
          </p:nvSpPr>
          <p:spPr>
            <a:xfrm>
              <a:off x="4868803" y="2047694"/>
              <a:ext cx="27669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latin typeface="Questrial"/>
                  <a:ea typeface="Questrial"/>
                  <a:cs typeface="Questrial"/>
                  <a:sym typeface="Questrial"/>
                </a:rPr>
                <a:t>Overview</a:t>
              </a:r>
              <a:endParaRPr sz="3000">
                <a:latin typeface="Questrial"/>
                <a:ea typeface="Questrial"/>
                <a:cs typeface="Questrial"/>
                <a:sym typeface="Questrial"/>
              </a:endParaRPr>
            </a:p>
          </p:txBody>
        </p:sp>
      </p:grpSp>
      <p:sp>
        <p:nvSpPr>
          <p:cNvPr id="397" name="Google Shape;397;p20"/>
          <p:cNvSpPr txBox="1"/>
          <p:nvPr/>
        </p:nvSpPr>
        <p:spPr>
          <a:xfrm rot="-5400000">
            <a:off x="10672898" y="3320400"/>
            <a:ext cx="25728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F0EEF0"/>
                </a:solidFill>
                <a:latin typeface="Questrial"/>
                <a:ea typeface="Questrial"/>
                <a:cs typeface="Questrial"/>
                <a:sym typeface="Questrial"/>
              </a:rPr>
              <a:t>INTRODUCTION</a:t>
            </a:r>
            <a:endParaRPr b="1" i="0" sz="1900" u="none" cap="none" strike="noStrike">
              <a:solidFill>
                <a:srgbClr val="F0EEF0"/>
              </a:solidFill>
              <a:latin typeface="Questrial"/>
              <a:ea typeface="Questrial"/>
              <a:cs typeface="Questrial"/>
              <a:sym typeface="Questrial"/>
            </a:endParaRPr>
          </a:p>
        </p:txBody>
      </p:sp>
      <p:sp>
        <p:nvSpPr>
          <p:cNvPr id="398" name="Google Shape;398;p20"/>
          <p:cNvSpPr txBox="1"/>
          <p:nvPr/>
        </p:nvSpPr>
        <p:spPr>
          <a:xfrm rot="-5400000">
            <a:off x="-796266" y="3305066"/>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0EEF0"/>
                </a:solidFill>
                <a:latin typeface="Questrial"/>
                <a:ea typeface="Questrial"/>
                <a:cs typeface="Questrial"/>
                <a:sym typeface="Questrial"/>
              </a:rPr>
              <a:t>CONCLUSION</a:t>
            </a:r>
            <a:endParaRPr b="1" i="0" sz="2100" u="none" cap="none" strike="noStrike">
              <a:solidFill>
                <a:srgbClr val="F0EEF0"/>
              </a:solidFill>
              <a:latin typeface="Questrial"/>
              <a:ea typeface="Questrial"/>
              <a:cs typeface="Questrial"/>
              <a:sym typeface="Questrial"/>
            </a:endParaRPr>
          </a:p>
        </p:txBody>
      </p:sp>
      <p:sp>
        <p:nvSpPr>
          <p:cNvPr id="399" name="Google Shape;399;p20"/>
          <p:cNvSpPr txBox="1"/>
          <p:nvPr/>
        </p:nvSpPr>
        <p:spPr>
          <a:xfrm rot="-5400000">
            <a:off x="-265375" y="3305067"/>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TREATMENT</a:t>
            </a:r>
            <a:endParaRPr b="1" i="0" sz="2100" u="none" cap="none" strike="noStrike">
              <a:solidFill>
                <a:srgbClr val="F0EEF0"/>
              </a:solidFill>
              <a:latin typeface="Questrial"/>
              <a:ea typeface="Questrial"/>
              <a:cs typeface="Questrial"/>
              <a:sym typeface="Questrial"/>
            </a:endParaRPr>
          </a:p>
        </p:txBody>
      </p:sp>
      <p:sp>
        <p:nvSpPr>
          <p:cNvPr id="400" name="Google Shape;400;p20"/>
          <p:cNvSpPr txBox="1"/>
          <p:nvPr/>
        </p:nvSpPr>
        <p:spPr>
          <a:xfrm rot="-5400000">
            <a:off x="269725" y="3305068"/>
            <a:ext cx="19920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0EEF0"/>
                </a:solidFill>
                <a:latin typeface="Questrial"/>
                <a:ea typeface="Questrial"/>
                <a:cs typeface="Questrial"/>
                <a:sym typeface="Questrial"/>
              </a:rPr>
              <a:t>DIAGNOSIS</a:t>
            </a:r>
            <a:endParaRPr b="1" i="0" sz="2100" u="none" cap="none" strike="noStrike">
              <a:solidFill>
                <a:srgbClr val="F0EEF0"/>
              </a:solidFill>
              <a:latin typeface="Questrial"/>
              <a:ea typeface="Questrial"/>
              <a:cs typeface="Questrial"/>
              <a:sym typeface="Questrial"/>
            </a:endParaRPr>
          </a:p>
        </p:txBody>
      </p:sp>
      <p:sp>
        <p:nvSpPr>
          <p:cNvPr id="401" name="Google Shape;401;p20"/>
          <p:cNvSpPr txBox="1"/>
          <p:nvPr/>
        </p:nvSpPr>
        <p:spPr>
          <a:xfrm rot="-5400000">
            <a:off x="625395" y="3320416"/>
            <a:ext cx="24342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0EEF0"/>
                </a:solidFill>
                <a:latin typeface="Questrial"/>
                <a:ea typeface="Questrial"/>
                <a:cs typeface="Questrial"/>
                <a:sym typeface="Questrial"/>
              </a:rPr>
              <a:t>SYMPTOMS</a:t>
            </a:r>
            <a:endParaRPr b="1" i="0" sz="1900" u="none" cap="none" strike="noStrike">
              <a:solidFill>
                <a:srgbClr val="F0EEF0"/>
              </a:solidFill>
              <a:latin typeface="Questrial"/>
              <a:ea typeface="Questrial"/>
              <a:cs typeface="Questrial"/>
              <a:sym typeface="Questrial"/>
            </a:endParaRPr>
          </a:p>
        </p:txBody>
      </p:sp>
      <p:sp>
        <p:nvSpPr>
          <p:cNvPr id="402" name="Google Shape;402;p20"/>
          <p:cNvSpPr txBox="1"/>
          <p:nvPr/>
        </p:nvSpPr>
        <p:spPr>
          <a:xfrm>
            <a:off x="2821238" y="2295625"/>
            <a:ext cx="7062900" cy="3000000"/>
          </a:xfrm>
          <a:prstGeom prst="rect">
            <a:avLst/>
          </a:prstGeom>
          <a:noFill/>
          <a:ln>
            <a:noFill/>
          </a:ln>
        </p:spPr>
        <p:txBody>
          <a:bodyPr anchorCtr="0" anchor="ctr" bIns="91425" lIns="91425" spcFirstLastPara="1" rIns="91425" wrap="square" tIns="91425">
            <a:noAutofit/>
          </a:bodyPr>
          <a:lstStyle/>
          <a:p>
            <a:pPr indent="-381000" lvl="0" marL="457200" marR="0" rtl="0" algn="l">
              <a:lnSpc>
                <a:spcPct val="100000"/>
              </a:lnSpc>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Interaction between TCR and MHC-antigen complex on DC</a:t>
            </a:r>
            <a:endParaRPr sz="18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Binding of other ligands between the cells results in activation or inhibition</a:t>
            </a:r>
            <a:endParaRPr sz="2400">
              <a:latin typeface="Times New Roman"/>
              <a:ea typeface="Times New Roman"/>
              <a:cs typeface="Times New Roman"/>
              <a:sym typeface="Times New Roman"/>
            </a:endParaRPr>
          </a:p>
          <a:p>
            <a:pPr indent="-342900" lvl="1" marL="914400" marR="0" rtl="0" algn="l">
              <a:lnSpc>
                <a:spcPct val="100000"/>
              </a:lnSpc>
              <a:spcBef>
                <a:spcPts val="0"/>
              </a:spcBef>
              <a:spcAft>
                <a:spcPts val="0"/>
              </a:spcAft>
              <a:buClr>
                <a:srgbClr val="00A0A8"/>
              </a:buClr>
              <a:buSzPts val="1800"/>
              <a:buFont typeface="Times New Roman"/>
              <a:buChar char="○"/>
            </a:pPr>
            <a:r>
              <a:rPr lang="en-US" sz="1800">
                <a:latin typeface="Times New Roman"/>
                <a:ea typeface="Times New Roman"/>
                <a:cs typeface="Times New Roman"/>
                <a:sym typeface="Times New Roman"/>
              </a:rPr>
              <a:t>CD28 - B7: Stimulation</a:t>
            </a:r>
            <a:endParaRPr sz="1800">
              <a:latin typeface="Times New Roman"/>
              <a:ea typeface="Times New Roman"/>
              <a:cs typeface="Times New Roman"/>
              <a:sym typeface="Times New Roman"/>
            </a:endParaRPr>
          </a:p>
          <a:p>
            <a:pPr indent="-342900" lvl="1" marL="914400" marR="0" rtl="0" algn="l">
              <a:lnSpc>
                <a:spcPct val="100000"/>
              </a:lnSpc>
              <a:spcBef>
                <a:spcPts val="0"/>
              </a:spcBef>
              <a:spcAft>
                <a:spcPts val="0"/>
              </a:spcAft>
              <a:buClr>
                <a:srgbClr val="00A0A8"/>
              </a:buClr>
              <a:buSzPts val="1800"/>
              <a:buFont typeface="Times New Roman"/>
              <a:buChar char="○"/>
            </a:pPr>
            <a:r>
              <a:rPr lang="en-US" sz="1800">
                <a:latin typeface="Times New Roman"/>
                <a:ea typeface="Times New Roman"/>
                <a:cs typeface="Times New Roman"/>
                <a:sym typeface="Times New Roman"/>
              </a:rPr>
              <a:t>CTLA4 - B7: Inhibition</a:t>
            </a:r>
            <a:endParaRPr sz="1800">
              <a:latin typeface="Times New Roman"/>
              <a:ea typeface="Times New Roman"/>
              <a:cs typeface="Times New Roman"/>
              <a:sym typeface="Times New Roman"/>
            </a:endParaRPr>
          </a:p>
          <a:p>
            <a:pPr indent="0" lvl="0" marL="914400" marR="0" rtl="0" algn="l">
              <a:lnSpc>
                <a:spcPct val="100000"/>
              </a:lnSpc>
              <a:spcBef>
                <a:spcPts val="0"/>
              </a:spcBef>
              <a:spcAft>
                <a:spcPts val="0"/>
              </a:spcAft>
              <a:buNone/>
            </a:pPr>
            <a:r>
              <a:t/>
            </a:r>
            <a:endParaRPr sz="1800">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rgbClr val="00A0A8"/>
              </a:buClr>
              <a:buSzPts val="2400"/>
              <a:buFont typeface="Times New Roman"/>
              <a:buChar char="●"/>
            </a:pPr>
            <a:r>
              <a:rPr lang="en-US" sz="2400">
                <a:latin typeface="Times New Roman"/>
                <a:ea typeface="Times New Roman"/>
                <a:cs typeface="Times New Roman"/>
                <a:sym typeface="Times New Roman"/>
              </a:rPr>
              <a:t>Recruitment of B cells</a:t>
            </a:r>
            <a:endParaRPr sz="24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0" lvl="0" marL="457200" rtl="0" algn="l">
              <a:spcBef>
                <a:spcPts val="0"/>
              </a:spcBef>
              <a:spcAft>
                <a:spcPts val="0"/>
              </a:spcAft>
              <a:buNone/>
            </a:pPr>
            <a:r>
              <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pic>
        <p:nvPicPr>
          <p:cNvPr id="408" name="Google Shape;408;p21"/>
          <p:cNvPicPr preferRelativeResize="0"/>
          <p:nvPr/>
        </p:nvPicPr>
        <p:blipFill>
          <a:blip r:embed="rId3">
            <a:alphaModFix/>
          </a:blip>
          <a:stretch>
            <a:fillRect/>
          </a:stretch>
        </p:blipFill>
        <p:spPr>
          <a:xfrm>
            <a:off x="2000250" y="674413"/>
            <a:ext cx="8191500" cy="5229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