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showSpecialPlsOnTitleSld="0">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y="5143500" cx="9144000"/>
  <p:notesSz cx="6858000" cy="9144000"/>
  <p:embeddedFontLst>
    <p:embeddedFont>
      <p:font typeface="Dosis"/>
      <p:regular r:id="rId41"/>
      <p:bold r:id="rId42"/>
    </p:embeddedFont>
    <p:embeddedFont>
      <p:font typeface="Source Sans Pro"/>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font" Target="fonts/Dosis-bold.fntdata"/><Relationship Id="rId41" Type="http://schemas.openxmlformats.org/officeDocument/2006/relationships/font" Target="fonts/Dosis-regular.fntdata"/><Relationship Id="rId22" Type="http://schemas.openxmlformats.org/officeDocument/2006/relationships/slide" Target="slides/slide18.xml"/><Relationship Id="rId44" Type="http://schemas.openxmlformats.org/officeDocument/2006/relationships/font" Target="fonts/SourceSansPro-bold.fntdata"/><Relationship Id="rId21" Type="http://schemas.openxmlformats.org/officeDocument/2006/relationships/slide" Target="slides/slide17.xml"/><Relationship Id="rId43" Type="http://schemas.openxmlformats.org/officeDocument/2006/relationships/font" Target="fonts/SourceSansPro-regular.fntdata"/><Relationship Id="rId24" Type="http://schemas.openxmlformats.org/officeDocument/2006/relationships/slide" Target="slides/slide20.xml"/><Relationship Id="rId46" Type="http://schemas.openxmlformats.org/officeDocument/2006/relationships/font" Target="fonts/SourceSansPro-boldItalic.fntdata"/><Relationship Id="rId23" Type="http://schemas.openxmlformats.org/officeDocument/2006/relationships/slide" Target="slides/slide19.xml"/><Relationship Id="rId45" Type="http://schemas.openxmlformats.org/officeDocument/2006/relationships/font" Target="fonts/SourceSansPro-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23850" lvl="0" marL="457200" rtl="0">
              <a:lnSpc>
                <a:spcPct val="100000"/>
              </a:lnSpc>
              <a:spcBef>
                <a:spcPts val="600"/>
              </a:spcBef>
              <a:buClr>
                <a:srgbClr val="415665"/>
              </a:buClr>
              <a:buSzPct val="100000"/>
              <a:buAutoNum type="arabicParenR"/>
            </a:pPr>
            <a:r>
              <a:rPr lang="en" sz="1500">
                <a:solidFill>
                  <a:srgbClr val="415665"/>
                </a:solidFill>
              </a:rPr>
              <a:t>This image was pulled from a study posted on the World Health Organization and it outlines the major causes of Childhood Mortality around the world.</a:t>
            </a:r>
          </a:p>
          <a:p>
            <a:pPr indent="-323850" lvl="0" marL="457200" rtl="0">
              <a:lnSpc>
                <a:spcPct val="100000"/>
              </a:lnSpc>
              <a:spcBef>
                <a:spcPts val="600"/>
              </a:spcBef>
              <a:buClr>
                <a:srgbClr val="415665"/>
              </a:buClr>
              <a:buSzPct val="100000"/>
              <a:buAutoNum type="arabicParenR"/>
            </a:pPr>
            <a:r>
              <a:rPr lang="en" sz="1500">
                <a:solidFill>
                  <a:srgbClr val="415665"/>
                </a:solidFill>
              </a:rPr>
              <a:t>Green represents “Childhood Pneumonia” and as you can see, it has a significantly burden almost all over the world! Especially in developing regions.</a:t>
            </a:r>
          </a:p>
          <a:p>
            <a:pPr lvl="0" rtl="0">
              <a:lnSpc>
                <a:spcPct val="100000"/>
              </a:lnSpc>
              <a:spcBef>
                <a:spcPts val="600"/>
              </a:spcBef>
              <a:buNone/>
            </a:pPr>
            <a:r>
              <a:t/>
            </a:r>
            <a:endParaRPr sz="1500">
              <a:solidFill>
                <a:srgbClr val="415665"/>
              </a:solidFill>
            </a:endParaRPr>
          </a:p>
          <a:p>
            <a:pPr indent="-323850" lvl="0" marL="457200" rtl="0">
              <a:lnSpc>
                <a:spcPct val="100000"/>
              </a:lnSpc>
              <a:spcBef>
                <a:spcPts val="600"/>
              </a:spcBef>
              <a:buClr>
                <a:srgbClr val="415665"/>
              </a:buClr>
              <a:buSzPct val="100000"/>
              <a:buAutoNum type="arabicParenR"/>
            </a:pPr>
            <a:r>
              <a:rPr lang="en" sz="1500">
                <a:solidFill>
                  <a:srgbClr val="415665"/>
                </a:solidFill>
              </a:rPr>
              <a:t>On a Side note, Yellow Presents “Neonatal Causes” which mean deaths during birth, or the very early stages of life (less than 1 month old).</a:t>
            </a:r>
          </a:p>
          <a:p>
            <a:pPr indent="-323850" lvl="1" marL="914400" rtl="0">
              <a:lnSpc>
                <a:spcPct val="100000"/>
              </a:lnSpc>
              <a:spcBef>
                <a:spcPts val="600"/>
              </a:spcBef>
              <a:buClr>
                <a:srgbClr val="415665"/>
              </a:buClr>
              <a:buSzPct val="100000"/>
              <a:buAutoNum type="alphaLcParenR"/>
            </a:pPr>
            <a:r>
              <a:rPr lang="en" sz="1500">
                <a:solidFill>
                  <a:srgbClr val="415665"/>
                </a:solidFill>
              </a:rPr>
              <a:t>Major causes of death during Neonatal phase are: Infections (Pneumonia), Preterm Birth, and Birth Asphyxia </a:t>
            </a:r>
          </a:p>
          <a:p>
            <a:pPr lvl="0" rtl="0">
              <a:spcBef>
                <a:spcPts val="0"/>
              </a:spcBef>
              <a:buNone/>
            </a:pPr>
            <a:r>
              <a:t/>
            </a:r>
            <a:endParaRPr sz="1500"/>
          </a:p>
          <a:p>
            <a:pPr lvl="0" rtl="0">
              <a:spcBef>
                <a:spcPts val="0"/>
              </a:spcBef>
              <a:buNone/>
            </a:pPr>
            <a:r>
              <a:rPr lang="en" sz="1500"/>
              <a:t>Jehan, I., Harris, H., Salat, S., Zeb, A., Mobeen, N., Pasha, O., … Goldenberg, R. L. (2009). Neonatal mortality, risk factors and causes: A prospective population-based cohort study in urban Pakistan. Bulletin of the World Health Organization, 87(2), 130–138. http://doi.org/10.2471/BLT.08.050963</a:t>
            </a:r>
          </a:p>
          <a:p>
            <a:pPr lvl="0" rtl="0">
              <a:lnSpc>
                <a:spcPct val="100000"/>
              </a:lnSpc>
              <a:spcBef>
                <a:spcPts val="600"/>
              </a:spcBef>
              <a:buNone/>
            </a:pPr>
            <a:r>
              <a:t/>
            </a:r>
            <a:endParaRPr sz="1500">
              <a:solidFill>
                <a:srgbClr val="415665"/>
              </a:solidFill>
            </a:endParaRPr>
          </a:p>
          <a:p>
            <a:pPr lvl="0" rtl="0">
              <a:lnSpc>
                <a:spcPct val="100000"/>
              </a:lnSpc>
              <a:spcBef>
                <a:spcPts val="600"/>
              </a:spcBef>
              <a:buNone/>
            </a:pPr>
            <a:r>
              <a:rPr lang="en" sz="1500">
                <a:solidFill>
                  <a:srgbClr val="415665"/>
                </a:solidFill>
              </a:rPr>
              <a:t>Green = Deaths caused by Pneumonia in children under 5</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55600" lvl="0" marL="457200" rtl="0">
              <a:lnSpc>
                <a:spcPct val="100000"/>
              </a:lnSpc>
              <a:spcBef>
                <a:spcPts val="600"/>
              </a:spcBef>
              <a:buClr>
                <a:srgbClr val="415665"/>
              </a:buClr>
              <a:buSzPct val="100000"/>
              <a:buAutoNum type="arabicParenR"/>
            </a:pPr>
            <a:r>
              <a:rPr lang="en" sz="2000">
                <a:solidFill>
                  <a:srgbClr val="415665"/>
                </a:solidFill>
              </a:rPr>
              <a:t>Canada is not immune to the burden of LRIs, in fact, research indicates that Children living in Inuit Communities located in Northern Canada (more specifically on Baffin Island) have some of the highest rates of Childhood LRIs in the ENTIRE WORLD.</a:t>
            </a:r>
          </a:p>
          <a:p>
            <a:pPr lvl="0" rtl="0">
              <a:lnSpc>
                <a:spcPct val="100000"/>
              </a:lnSpc>
              <a:spcBef>
                <a:spcPts val="600"/>
              </a:spcBef>
              <a:buNone/>
            </a:pPr>
            <a:r>
              <a:t/>
            </a:r>
            <a:endParaRPr sz="2000">
              <a:solidFill>
                <a:srgbClr val="415665"/>
              </a:solidFill>
            </a:endParaRPr>
          </a:p>
          <a:p>
            <a:pPr indent="-355600" lvl="0" marL="457200" rtl="0">
              <a:lnSpc>
                <a:spcPct val="100000"/>
              </a:lnSpc>
              <a:spcBef>
                <a:spcPts val="600"/>
              </a:spcBef>
              <a:buClr>
                <a:srgbClr val="415665"/>
              </a:buClr>
              <a:buSzPct val="100000"/>
              <a:buAutoNum type="arabicParenR"/>
            </a:pPr>
            <a:r>
              <a:rPr lang="en" sz="2000">
                <a:solidFill>
                  <a:srgbClr val="415665"/>
                </a:solidFill>
              </a:rPr>
              <a:t>The reasons for such a high prevalence rates are due to fact that these Inuit Children are exposed to numerous risk factors including: Indoor Air Pollution, Reduced Ventilation, and Overcrowding which perpetuate their risk of developing LRIs!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0" lvl="0" marL="0" rtl="0">
              <a:lnSpc>
                <a:spcPct val="115000"/>
              </a:lnSpc>
              <a:spcBef>
                <a:spcPts val="0"/>
              </a:spcBef>
              <a:buNone/>
            </a:pPr>
            <a:r>
              <a:rPr lang="en" sz="2000">
                <a:solidFill>
                  <a:schemeClr val="dk1"/>
                </a:solidFill>
              </a:rPr>
              <a:t>The lower respiratory system consists of the larynx, trachea, the bronchi and bronchioles and the alveoli which make up the lungs.The trachea, branches off into two bronchial tubes known as bronchus. The tubes of the bronchi branch subdivide further into secondary and tertiary bronchi and then into bronchioles. The ends of the bronchioles give rise to microscopic air sacs known as alveoli. </a:t>
            </a:r>
          </a:p>
          <a:p>
            <a:pPr indent="0" lvl="0" marL="0" rtl="0">
              <a:lnSpc>
                <a:spcPct val="115000"/>
              </a:lnSpc>
              <a:spcBef>
                <a:spcPts val="0"/>
              </a:spcBef>
              <a:buNone/>
            </a:pPr>
            <a:r>
              <a:t/>
            </a:r>
            <a:endParaRPr sz="2000">
              <a:solidFill>
                <a:schemeClr val="dk1"/>
              </a:solidFill>
            </a:endParaRPr>
          </a:p>
          <a:p>
            <a:pPr indent="-69850" lvl="0" marL="0" rtl="0">
              <a:lnSpc>
                <a:spcPct val="115000"/>
              </a:lnSpc>
              <a:spcBef>
                <a:spcPts val="0"/>
              </a:spcBef>
              <a:buClr>
                <a:schemeClr val="dk1"/>
              </a:buClr>
              <a:buSzPct val="55000"/>
              <a:buFont typeface="Arial"/>
              <a:buNone/>
            </a:pPr>
            <a:r>
              <a:rPr lang="en" sz="2000">
                <a:solidFill>
                  <a:schemeClr val="dk1"/>
                </a:solidFill>
              </a:rPr>
              <a:t>The primary function of the respiratory system is to exchange oxygen and carbon dioxide between the body and environment and it takes place in the alveoli.  the respiratory tract is constantly exposed to microorganisms such as bacteria, viruses and fungi</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0" lvl="0" marL="0" rtl="0">
              <a:lnSpc>
                <a:spcPct val="115000"/>
              </a:lnSpc>
              <a:spcBef>
                <a:spcPts val="0"/>
              </a:spcBef>
              <a:buNone/>
            </a:pPr>
            <a:r>
              <a:rPr lang="en" sz="2000">
                <a:solidFill>
                  <a:schemeClr val="dk1"/>
                </a:solidFill>
              </a:rPr>
              <a:t>The lower respiratory system has defences which help prevent microorganisms from getting into the respiratory system. The majority of particles are filtered out in the nasal hairs and by the inertial impaction. The inertial impaction filter which is found in the posterior nasopharynx is covered by mucus.  Next, the epiglottis applies a closure and cough reflex to reduce the risk of microorganisms reaching the lower respiratory tract. However despite the defences already described, particles ranging from about 5-10 µm may be able to get further into the respiratory system into the alveolar air sacs. Once they reach the alveolar air sacs, the alveolar macrophages phagocytose the pathogens. Neutrophils may also be activated through the inflammatory response to eliminate the microorganisms . </a:t>
            </a:r>
          </a:p>
          <a:p>
            <a:pPr indent="0" lvl="0" marL="0" rtl="0">
              <a:lnSpc>
                <a:spcPct val="115000"/>
              </a:lnSpc>
              <a:spcBef>
                <a:spcPts val="0"/>
              </a:spcBef>
              <a:buNone/>
            </a:pPr>
            <a:r>
              <a:t/>
            </a:r>
            <a:endParaRPr sz="2000">
              <a:solidFill>
                <a:schemeClr val="dk1"/>
              </a:solidFill>
            </a:endParaRPr>
          </a:p>
          <a:p>
            <a:pPr indent="0" lvl="0" marL="0" rtl="0">
              <a:lnSpc>
                <a:spcPct val="115000"/>
              </a:lnSpc>
              <a:spcBef>
                <a:spcPts val="0"/>
              </a:spcBef>
              <a:buNone/>
            </a:pPr>
            <a:r>
              <a:rPr lang="en" sz="2000">
                <a:solidFill>
                  <a:schemeClr val="dk1"/>
                </a:solidFill>
              </a:rPr>
              <a:t>However, if all these defences fail, the microorganisms may get through leading to respiratory infections such as pneumonia. </a:t>
            </a:r>
          </a:p>
          <a:p>
            <a:pPr indent="387350" lvl="0" rtl="0">
              <a:lnSpc>
                <a:spcPct val="115000"/>
              </a:lnSpc>
              <a:spcBef>
                <a:spcPts val="0"/>
              </a:spcBef>
              <a:buClr>
                <a:schemeClr val="dk1"/>
              </a:buClr>
              <a:buSzPct val="55000"/>
              <a:buFont typeface="Arial"/>
              <a:buNone/>
            </a:pPr>
            <a:r>
              <a:t/>
            </a:r>
            <a:endParaRPr sz="20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457200" lvl="0" rtl="0">
              <a:lnSpc>
                <a:spcPct val="115000"/>
              </a:lnSpc>
              <a:spcBef>
                <a:spcPts val="0"/>
              </a:spcBef>
              <a:buNone/>
            </a:pPr>
            <a:r>
              <a:rPr lang="en" sz="2000">
                <a:solidFill>
                  <a:schemeClr val="dk1"/>
                </a:solidFill>
                <a:highlight>
                  <a:srgbClr val="FFFFFF"/>
                </a:highlight>
              </a:rPr>
              <a:t>Pneumonia can develop after inhalation of microorganisms </a:t>
            </a:r>
            <a:r>
              <a:rPr lang="en" sz="2000">
                <a:solidFill>
                  <a:schemeClr val="dk1"/>
                </a:solidFill>
              </a:rPr>
              <a:t>primarily bacteria ( such as </a:t>
            </a:r>
            <a:r>
              <a:rPr i="1" lang="en" sz="2000">
                <a:solidFill>
                  <a:schemeClr val="dk1"/>
                </a:solidFill>
              </a:rPr>
              <a:t>Streptococcus pneumoniae</a:t>
            </a:r>
            <a:r>
              <a:rPr lang="en" sz="2000">
                <a:solidFill>
                  <a:schemeClr val="dk1"/>
                </a:solidFill>
              </a:rPr>
              <a:t>, and Haemophilus influenzae, the 2 most common) , viruses and fungi </a:t>
            </a:r>
            <a:r>
              <a:rPr lang="en" sz="2000">
                <a:solidFill>
                  <a:schemeClr val="dk1"/>
                </a:solidFill>
                <a:highlight>
                  <a:srgbClr val="FFFFFF"/>
                </a:highlight>
              </a:rPr>
              <a:t> or when bacteria from an infection elsewhere in the body spreads to the lungs, </a:t>
            </a:r>
            <a:r>
              <a:rPr lang="en" sz="2000">
                <a:solidFill>
                  <a:schemeClr val="dk1"/>
                </a:solidFill>
              </a:rPr>
              <a:t>which overpower your immune system, thus infecting your lungs .</a:t>
            </a:r>
          </a:p>
          <a:p>
            <a:pPr indent="457200" lvl="0" rtl="0">
              <a:lnSpc>
                <a:spcPct val="115000"/>
              </a:lnSpc>
              <a:spcBef>
                <a:spcPts val="0"/>
              </a:spcBef>
              <a:buNone/>
            </a:pPr>
            <a:r>
              <a:t/>
            </a:r>
            <a:endParaRPr sz="2000">
              <a:solidFill>
                <a:schemeClr val="dk1"/>
              </a:solidFill>
            </a:endParaRPr>
          </a:p>
          <a:p>
            <a:pPr indent="457200" lvl="0" rtl="0">
              <a:lnSpc>
                <a:spcPct val="115000"/>
              </a:lnSpc>
              <a:spcBef>
                <a:spcPts val="0"/>
              </a:spcBef>
              <a:buNone/>
            </a:pPr>
            <a:r>
              <a:rPr lang="en" sz="2000">
                <a:solidFill>
                  <a:schemeClr val="dk1"/>
                </a:solidFill>
              </a:rPr>
              <a:t>Side note --</a:t>
            </a:r>
            <a:r>
              <a:rPr lang="en" sz="900">
                <a:solidFill>
                  <a:schemeClr val="dk1"/>
                </a:solidFill>
                <a:highlight>
                  <a:srgbClr val="FFFFFF"/>
                </a:highlight>
                <a:latin typeface="Verdana"/>
                <a:ea typeface="Verdana"/>
                <a:cs typeface="Verdana"/>
                <a:sym typeface="Verdana"/>
              </a:rPr>
              <a:t>A cold or flu that gets worse can turn into pneumonia. That's because the cold or flu will irritate the lungs, creating an environment where it's easier for pneumonia germs to move in and start an infection.</a:t>
            </a:r>
          </a:p>
          <a:p>
            <a:pPr indent="387350" lvl="0" rtl="0">
              <a:lnSpc>
                <a:spcPct val="115000"/>
              </a:lnSpc>
              <a:spcBef>
                <a:spcPts val="0"/>
              </a:spcBef>
              <a:buClr>
                <a:schemeClr val="dk1"/>
              </a:buClr>
              <a:buSzPct val="55000"/>
              <a:buFont typeface="Arial"/>
              <a:buNone/>
            </a:pPr>
            <a:r>
              <a:t/>
            </a:r>
            <a:endParaRPr sz="20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22" name="Shape 222"/>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87350" lvl="0" rtl="0">
              <a:lnSpc>
                <a:spcPct val="115000"/>
              </a:lnSpc>
              <a:spcBef>
                <a:spcPts val="0"/>
              </a:spcBef>
              <a:buClr>
                <a:schemeClr val="dk1"/>
              </a:buClr>
              <a:buSzPct val="55000"/>
              <a:buFont typeface="Arial"/>
              <a:buNone/>
            </a:pPr>
            <a:r>
              <a:rPr lang="en" sz="2000">
                <a:solidFill>
                  <a:schemeClr val="dk1"/>
                </a:solidFill>
              </a:rPr>
              <a:t>inflammation of the air sacs or alveoli, which are microscopic sacs in the lungs that absorb oxygen. The inflammation causes the alveoli to fill with fluid reducing the amount of air space space in the lungs for air and so the air coming is unable to exchange. </a:t>
            </a:r>
          </a:p>
          <a:p>
            <a:pPr indent="387350" lvl="0" rtl="0">
              <a:lnSpc>
                <a:spcPct val="115000"/>
              </a:lnSpc>
              <a:spcBef>
                <a:spcPts val="0"/>
              </a:spcBef>
              <a:buClr>
                <a:schemeClr val="dk1"/>
              </a:buClr>
              <a:buSzPct val="55000"/>
              <a:buFont typeface="Arial"/>
              <a:buNone/>
            </a:pPr>
            <a:r>
              <a:t/>
            </a:r>
            <a:endParaRPr sz="2000">
              <a:solidFill>
                <a:schemeClr val="dk1"/>
              </a:solidFill>
            </a:endParaRPr>
          </a:p>
          <a:p>
            <a:pPr indent="387350" lvl="0" rtl="0">
              <a:lnSpc>
                <a:spcPct val="115000"/>
              </a:lnSpc>
              <a:spcBef>
                <a:spcPts val="0"/>
              </a:spcBef>
              <a:buClr>
                <a:schemeClr val="dk1"/>
              </a:buClr>
              <a:buSzPct val="55000"/>
              <a:buFont typeface="Arial"/>
              <a:buNone/>
            </a:pPr>
            <a:r>
              <a:rPr lang="en" sz="2000">
                <a:solidFill>
                  <a:schemeClr val="dk1"/>
                </a:solidFill>
              </a:rPr>
              <a:t>Many of the symptoms of pneumonia are similar to that of a cold, some other symtoms include shortness of breath, nausea, and Chest pain -which gets worse when you cough or breath. </a:t>
            </a:r>
          </a:p>
          <a:p>
            <a:pPr indent="387350" lvl="0" rtl="0">
              <a:lnSpc>
                <a:spcPct val="115000"/>
              </a:lnSpc>
              <a:spcBef>
                <a:spcPts val="0"/>
              </a:spcBef>
              <a:buClr>
                <a:schemeClr val="dk1"/>
              </a:buClr>
              <a:buSzPct val="55000"/>
              <a:buFont typeface="Arial"/>
              <a:buNone/>
            </a:pPr>
            <a:r>
              <a:t/>
            </a:r>
            <a:endParaRPr sz="2000">
              <a:solidFill>
                <a:schemeClr val="dk1"/>
              </a:solidFill>
            </a:endParaRPr>
          </a:p>
          <a:p>
            <a:pPr lvl="0" rtl="0">
              <a:spcBef>
                <a:spcPts val="0"/>
              </a:spcBef>
              <a:buNone/>
            </a:pPr>
            <a:r>
              <a:t/>
            </a:r>
            <a:endParaRPr sz="20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31" name="Shape 231"/>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0" lvl="0" marL="0" rtl="0">
              <a:lnSpc>
                <a:spcPct val="115000"/>
              </a:lnSpc>
              <a:spcBef>
                <a:spcPts val="0"/>
              </a:spcBef>
              <a:buNone/>
            </a:pPr>
            <a:r>
              <a:rPr lang="en" sz="2000">
                <a:solidFill>
                  <a:schemeClr val="dk1"/>
                </a:solidFill>
              </a:rPr>
              <a:t>Community acquired pneumonia (CAP) is the most common type of pneumonia, which occurs outside of the hospital setting. It is caused by bacteria, fungi and viruses. </a:t>
            </a:r>
          </a:p>
          <a:p>
            <a:pPr indent="0" lvl="0" marL="0" rtl="0">
              <a:lnSpc>
                <a:spcPct val="115000"/>
              </a:lnSpc>
              <a:spcBef>
                <a:spcPts val="0"/>
              </a:spcBef>
              <a:buNone/>
            </a:pPr>
            <a:r>
              <a:rPr lang="en" sz="2000">
                <a:solidFill>
                  <a:schemeClr val="dk1"/>
                </a:solidFill>
              </a:rPr>
              <a:t>Whereas, Hospital associated pneumonia (HAP) is when a patient gets pneumonia during a hospital stay for another illness. It is mostly caused by a bacteria. The bacteria causing the pneumonia, may become resistant to  antibiotics, making it dangerous.</a:t>
            </a:r>
          </a:p>
          <a:p>
            <a:pPr indent="387350" lvl="0" rtl="0">
              <a:lnSpc>
                <a:spcPct val="115000"/>
              </a:lnSpc>
              <a:spcBef>
                <a:spcPts val="0"/>
              </a:spcBef>
              <a:buClr>
                <a:schemeClr val="dk1"/>
              </a:buClr>
              <a:buSzPct val="55000"/>
              <a:buFont typeface="Arial"/>
              <a:buNone/>
            </a:pPr>
            <a:r>
              <a:rPr lang="en" sz="2000">
                <a:solidFill>
                  <a:schemeClr val="dk1"/>
                </a:solidFill>
              </a:rPr>
              <a:t>Ventilator-associated pneumonia is a type of HAP, which occurs in patients receiving mechanical ventilation through an </a:t>
            </a:r>
            <a:r>
              <a:rPr lang="en" sz="2000">
                <a:solidFill>
                  <a:srgbClr val="2A2A2A"/>
                </a:solidFill>
              </a:rPr>
              <a:t>endotracheal tube or tracheostomy. Thus, the mechanical ventilation increases the risk of developing bacterial pneumonia because it  </a:t>
            </a:r>
            <a:r>
              <a:rPr lang="en" sz="2000">
                <a:solidFill>
                  <a:srgbClr val="252525"/>
                </a:solidFill>
                <a:highlight>
                  <a:srgbClr val="FFFFFF"/>
                </a:highlight>
              </a:rPr>
              <a:t>allows free passage of bacteria  </a:t>
            </a:r>
            <a:r>
              <a:rPr b="1" lang="en" sz="2000">
                <a:solidFill>
                  <a:srgbClr val="252525"/>
                </a:solidFill>
                <a:highlight>
                  <a:srgbClr val="FFFFFF"/>
                </a:highlight>
              </a:rPr>
              <a:t>(so they get around the defences of the respiratory system , that we discussed previously ) , so they enter the lungs with each breath, as seen in the image.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50" name="Shape 250"/>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55600" lvl="0" marL="457200" rtl="0">
              <a:spcBef>
                <a:spcPts val="0"/>
              </a:spcBef>
              <a:buSzPct val="100000"/>
              <a:buAutoNum type="arabicPeriod"/>
            </a:pPr>
            <a:r>
              <a:rPr lang="en" sz="2000"/>
              <a:t>Young = immune system still developing, Old = immune system weakens with normal aging </a:t>
            </a:r>
          </a:p>
          <a:p>
            <a:pPr indent="-355600" lvl="0" marL="457200" rtl="0">
              <a:spcBef>
                <a:spcPts val="0"/>
              </a:spcBef>
              <a:buSzPct val="100000"/>
              <a:buAutoNum type="arabicPeriod"/>
            </a:pPr>
            <a:r>
              <a:rPr lang="en" sz="2000"/>
              <a:t>Recent cold/flu can cause bacterial pneumonia to spontaneously develop (</a:t>
            </a:r>
            <a:r>
              <a:rPr i="1" lang="en" sz="2000">
                <a:solidFill>
                  <a:srgbClr val="111111"/>
                </a:solidFill>
                <a:highlight>
                  <a:srgbClr val="FFFFFF"/>
                </a:highlight>
              </a:rPr>
              <a:t>Streptococcus pneumoniae bacteria)</a:t>
            </a:r>
          </a:p>
          <a:p>
            <a:pPr indent="-355600" lvl="0" marL="457200" rtl="0">
              <a:spcBef>
                <a:spcPts val="0"/>
              </a:spcBef>
              <a:buClr>
                <a:srgbClr val="111111"/>
              </a:buClr>
              <a:buSzPct val="100000"/>
              <a:buAutoNum type="arabicPeriod"/>
            </a:pPr>
            <a:r>
              <a:rPr lang="en" sz="2000">
                <a:solidFill>
                  <a:srgbClr val="111111"/>
                </a:solidFill>
                <a:highlight>
                  <a:srgbClr val="FFFFFF"/>
                </a:highlight>
              </a:rPr>
              <a:t>Chronic diseases that restrict airways/make breathing hard can exacerbate pneumonia risk</a:t>
            </a:r>
          </a:p>
          <a:p>
            <a:pPr indent="-355600" lvl="0" marL="457200" rtl="0">
              <a:spcBef>
                <a:spcPts val="0"/>
              </a:spcBef>
              <a:buClr>
                <a:srgbClr val="111111"/>
              </a:buClr>
              <a:buSzPct val="100000"/>
              <a:buAutoNum type="arabicPeriod"/>
            </a:pPr>
            <a:r>
              <a:rPr lang="en" sz="2000">
                <a:solidFill>
                  <a:srgbClr val="111111"/>
                </a:solidFill>
                <a:highlight>
                  <a:srgbClr val="FFFFFF"/>
                </a:highlight>
              </a:rPr>
              <a:t>Individuals w/ diseases like COPD or Cystic Fibrosis might be prescribed inhaled corticosteroids (immunosuppressants)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61" name="Shape 261"/>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55600" lvl="0" marL="457200" rtl="0">
              <a:spcBef>
                <a:spcPts val="0"/>
              </a:spcBef>
              <a:buSzPct val="100000"/>
              <a:buAutoNum type="arabicPeriod"/>
            </a:pPr>
            <a:r>
              <a:rPr lang="en" sz="2000"/>
              <a:t>Smoking is self-explanatory</a:t>
            </a:r>
          </a:p>
          <a:p>
            <a:pPr indent="-355600" lvl="0" marL="457200" rtl="0">
              <a:spcBef>
                <a:spcPts val="0"/>
              </a:spcBef>
              <a:buSzPct val="100000"/>
              <a:buAutoNum type="arabicPeriod"/>
            </a:pPr>
            <a:r>
              <a:rPr lang="en" sz="2000"/>
              <a:t>Long term alcohol use suppresses white blood cell production</a:t>
            </a:r>
          </a:p>
          <a:p>
            <a:pPr indent="-355600" lvl="0" marL="457200" rtl="0">
              <a:spcBef>
                <a:spcPts val="0"/>
              </a:spcBef>
              <a:buSzPct val="100000"/>
              <a:buAutoNum type="arabicPeriod"/>
            </a:pPr>
            <a:r>
              <a:rPr lang="en" sz="2000"/>
              <a:t>Chronic conditions (also including blood/bone/organ transplant) weaken/suppress immune system</a:t>
            </a:r>
          </a:p>
          <a:p>
            <a:pPr indent="-355600" lvl="0" marL="457200" rtl="0">
              <a:spcBef>
                <a:spcPts val="0"/>
              </a:spcBef>
              <a:buSzPct val="100000"/>
              <a:buAutoNum type="arabicPeriod"/>
            </a:pPr>
            <a:r>
              <a:rPr lang="en" sz="2000"/>
              <a:t>Indoor air pollution (asbestos, heating using biomass fuels like wood/dung, second hand smoke)</a:t>
            </a:r>
          </a:p>
          <a:p>
            <a:pPr indent="-355600" lvl="0" marL="457200" rtl="0">
              <a:spcBef>
                <a:spcPts val="0"/>
              </a:spcBef>
              <a:buSzPct val="100000"/>
              <a:buAutoNum type="arabicPeriod"/>
            </a:pPr>
            <a:r>
              <a:rPr lang="en" sz="2000"/>
              <a:t>Fungal-pneumonia can be caused by exposure to fungi in animal excrement or soil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72" name="Shape 272"/>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55600" lvl="0" marL="457200" rtl="0">
              <a:spcBef>
                <a:spcPts val="0"/>
              </a:spcBef>
              <a:buSzPct val="100000"/>
              <a:buAutoNum type="arabicPeriod"/>
            </a:pPr>
            <a:r>
              <a:rPr lang="en" sz="2000"/>
              <a:t>Immunosuppressant medications are often prescribed to patients who have received organ transplants, have an autoimmune condition (e.g. Lupus, Crohn’s, MS), these drugs weaken the immune system and make patients vulnerable to secondary infections</a:t>
            </a:r>
          </a:p>
          <a:p>
            <a:pPr indent="-355600" lvl="0" marL="457200" rtl="0">
              <a:spcBef>
                <a:spcPts val="0"/>
              </a:spcBef>
              <a:buSzPct val="100000"/>
              <a:buAutoNum type="arabicPeriod"/>
            </a:pPr>
            <a:r>
              <a:rPr lang="en" sz="2000"/>
              <a:t>Ventilators are often used in intensive care units, where patients are already vulnerable. Ventilators can cause pneumonia because they tend to harbour antibiotic resistant bacteria, and because they are fairly invasive instruments.</a:t>
            </a:r>
          </a:p>
          <a:p>
            <a:pPr indent="-355600" lvl="0" marL="457200" rtl="0">
              <a:spcBef>
                <a:spcPts val="0"/>
              </a:spcBef>
              <a:buSzPct val="100000"/>
              <a:buAutoNum type="arabicPeriod"/>
            </a:pPr>
            <a:r>
              <a:rPr lang="en" sz="2000"/>
              <a:t>Proximity to others in healthcare settings (e.g. ICU, kidney dialysis centers etc.) when immunosuppressed</a:t>
            </a:r>
          </a:p>
          <a:p>
            <a:pPr lvl="0" rtl="0">
              <a:spcBef>
                <a:spcPts val="0"/>
              </a:spcBef>
              <a:buNone/>
            </a:pPr>
            <a:r>
              <a:t/>
            </a:r>
            <a:endParaRPr sz="20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2" name="Shape 282"/>
        <p:cNvGrpSpPr/>
        <p:nvPr/>
      </p:nvGrpSpPr>
      <p:grpSpPr>
        <a:xfrm>
          <a:off x="0" y="0"/>
          <a:ext cx="0" cy="0"/>
          <a:chOff x="0" y="0"/>
          <a:chExt cx="0" cy="0"/>
        </a:xfrm>
      </p:grpSpPr>
      <p:sp>
        <p:nvSpPr>
          <p:cNvPr id="283" name="Shape 28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84" name="Shape 2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9" name="Shape 289"/>
        <p:cNvGrpSpPr/>
        <p:nvPr/>
      </p:nvGrpSpPr>
      <p:grpSpPr>
        <a:xfrm>
          <a:off x="0" y="0"/>
          <a:ext cx="0" cy="0"/>
          <a:chOff x="0" y="0"/>
          <a:chExt cx="0" cy="0"/>
        </a:xfrm>
      </p:grpSpPr>
      <p:sp>
        <p:nvSpPr>
          <p:cNvPr id="290" name="Shape 29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91" name="Shape 2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sz="2000"/>
              <a:t>-the first indication of an LRI is </a:t>
            </a:r>
            <a:r>
              <a:rPr lang="en" sz="2000">
                <a:solidFill>
                  <a:schemeClr val="dk1"/>
                </a:solidFill>
              </a:rPr>
              <a:t>due to a recurring cough and chest irritation which does not stop after a short period of time. Physicians will take the patient's history and perform a physical examination, by listening to the the lungs via a stethoscope. </a:t>
            </a:r>
          </a:p>
          <a:p>
            <a:pPr lvl="0">
              <a:spcBef>
                <a:spcPts val="0"/>
              </a:spcBef>
              <a:buNone/>
            </a:pPr>
            <a:r>
              <a:t/>
            </a:r>
            <a:endParaRPr sz="2000">
              <a:solidFill>
                <a:schemeClr val="dk1"/>
              </a:solidFill>
            </a:endParaRPr>
          </a:p>
          <a:p>
            <a:pPr lvl="0">
              <a:spcBef>
                <a:spcPts val="0"/>
              </a:spcBef>
              <a:buNone/>
            </a:pPr>
            <a:r>
              <a:rPr lang="en" sz="2000">
                <a:solidFill>
                  <a:schemeClr val="dk1"/>
                </a:solidFill>
              </a:rPr>
              <a:t>-To confirm a diagnosis of pneumonia, and distinguish it from acute bronchitis and a mass in the lung, physicians will order a chest X ray. The image on the right depicts a patient with RML pneumonia. Take note of the indistinct borders and dispersed nature of the image, which distinguishes it from a mass which would be more compact. </a:t>
            </a:r>
          </a:p>
          <a:p>
            <a:pPr lvl="0">
              <a:spcBef>
                <a:spcPts val="0"/>
              </a:spcBef>
              <a:buNone/>
            </a:pPr>
            <a:r>
              <a:t/>
            </a:r>
            <a:endParaRPr sz="2000">
              <a:solidFill>
                <a:schemeClr val="dk1"/>
              </a:solidFill>
            </a:endParaRPr>
          </a:p>
          <a:p>
            <a:pPr lvl="0" rtl="0">
              <a:spcBef>
                <a:spcPts val="0"/>
              </a:spcBef>
              <a:buNone/>
            </a:pPr>
            <a:r>
              <a:rPr lang="en" sz="2000">
                <a:solidFill>
                  <a:schemeClr val="dk1"/>
                </a:solidFill>
              </a:rPr>
              <a:t>-To test for specific bacteria causing the pneumonia and the right course of medication, blood tests and bacterial cell culture tests are prescribed.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2" name="Shape 302"/>
        <p:cNvGrpSpPr/>
        <p:nvPr/>
      </p:nvGrpSpPr>
      <p:grpSpPr>
        <a:xfrm>
          <a:off x="0" y="0"/>
          <a:ext cx="0" cy="0"/>
          <a:chOff x="0" y="0"/>
          <a:chExt cx="0" cy="0"/>
        </a:xfrm>
      </p:grpSpPr>
      <p:sp>
        <p:nvSpPr>
          <p:cNvPr id="303" name="Shape 30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04" name="Shape 3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9" name="Shape 309"/>
        <p:cNvGrpSpPr/>
        <p:nvPr/>
      </p:nvGrpSpPr>
      <p:grpSpPr>
        <a:xfrm>
          <a:off x="0" y="0"/>
          <a:ext cx="0" cy="0"/>
          <a:chOff x="0" y="0"/>
          <a:chExt cx="0" cy="0"/>
        </a:xfrm>
      </p:grpSpPr>
      <p:sp>
        <p:nvSpPr>
          <p:cNvPr id="310" name="Shape 31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11" name="Shape 3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55000"/>
              <a:buFont typeface="Arial"/>
              <a:buNone/>
            </a:pPr>
            <a:r>
              <a:rPr lang="en" sz="2000">
                <a:solidFill>
                  <a:schemeClr val="dk1"/>
                </a:solidFill>
              </a:rPr>
              <a:t>The treatments for pneumonia can be categorized into lifestyle modifications, pharmacological options and medical procedures. </a:t>
            </a:r>
          </a:p>
          <a:p>
            <a:pPr lvl="0" rtl="0">
              <a:spcBef>
                <a:spcPts val="0"/>
              </a:spcBef>
              <a:buNone/>
            </a:pPr>
            <a:r>
              <a:t/>
            </a:r>
            <a:endParaRPr sz="2000">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2" name="Shape 322"/>
        <p:cNvGrpSpPr/>
        <p:nvPr/>
      </p:nvGrpSpPr>
      <p:grpSpPr>
        <a:xfrm>
          <a:off x="0" y="0"/>
          <a:ext cx="0" cy="0"/>
          <a:chOff x="0" y="0"/>
          <a:chExt cx="0" cy="0"/>
        </a:xfrm>
      </p:grpSpPr>
      <p:sp>
        <p:nvSpPr>
          <p:cNvPr id="323" name="Shape 32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24" name="Shape 3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sz="2000">
                <a:solidFill>
                  <a:schemeClr val="dk1"/>
                </a:solidFill>
              </a:rPr>
              <a:t>-Lifestyle modifications are important in the prevention and treatment of pneumonia</a:t>
            </a:r>
          </a:p>
          <a:p>
            <a:pPr lvl="0">
              <a:spcBef>
                <a:spcPts val="0"/>
              </a:spcBef>
              <a:buNone/>
            </a:pPr>
            <a:r>
              <a:rPr lang="en" sz="2000">
                <a:solidFill>
                  <a:schemeClr val="dk1"/>
                </a:solidFill>
              </a:rPr>
              <a:t>-A vaccination against pneumococcal pneumonia, which is a common form of bacterial pneumonia can be administered</a:t>
            </a:r>
          </a:p>
          <a:p>
            <a:pPr lvl="0">
              <a:spcBef>
                <a:spcPts val="0"/>
              </a:spcBef>
              <a:buNone/>
            </a:pPr>
            <a:r>
              <a:rPr lang="en" sz="2000">
                <a:solidFill>
                  <a:schemeClr val="dk1"/>
                </a:solidFill>
              </a:rPr>
              <a:t>-It is also important to be vaccinated against the seasonal influenza as it can also cause pneumonia</a:t>
            </a:r>
          </a:p>
          <a:p>
            <a:pPr lvl="0">
              <a:spcBef>
                <a:spcPts val="0"/>
              </a:spcBef>
              <a:buNone/>
            </a:pPr>
            <a:r>
              <a:rPr lang="en" sz="2000">
                <a:solidFill>
                  <a:schemeClr val="dk1"/>
                </a:solidFill>
              </a:rPr>
              <a:t>-Quitting smoking is crucial as the tobacco damages the lung’s ability to fight off infection</a:t>
            </a:r>
          </a:p>
          <a:p>
            <a:pPr lvl="0" rtl="0">
              <a:spcBef>
                <a:spcPts val="0"/>
              </a:spcBef>
              <a:buNone/>
            </a:pPr>
            <a:r>
              <a:rPr lang="en" sz="2000">
                <a:solidFill>
                  <a:schemeClr val="dk1"/>
                </a:solidFill>
              </a:rPr>
              <a:t>-Healthy eating and regular exercise keeps a strong immune system to effectively fight infections</a:t>
            </a:r>
          </a:p>
          <a:p>
            <a:pPr lvl="0" rtl="0">
              <a:spcBef>
                <a:spcPts val="0"/>
              </a:spcBef>
              <a:buNone/>
            </a:pPr>
            <a:r>
              <a:t/>
            </a:r>
            <a:endParaRPr sz="2000">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6" name="Shape 336"/>
        <p:cNvGrpSpPr/>
        <p:nvPr/>
      </p:nvGrpSpPr>
      <p:grpSpPr>
        <a:xfrm>
          <a:off x="0" y="0"/>
          <a:ext cx="0" cy="0"/>
          <a:chOff x="0" y="0"/>
          <a:chExt cx="0" cy="0"/>
        </a:xfrm>
      </p:grpSpPr>
      <p:sp>
        <p:nvSpPr>
          <p:cNvPr id="337" name="Shape 33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38" name="Shape 3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sz="2000">
                <a:solidFill>
                  <a:schemeClr val="dk1"/>
                </a:solidFill>
              </a:rPr>
              <a:t>The type of pharmacological treatment depends on the type of pneumonia. The goal of medications is to cure the respiratory infection and manage symptoms. </a:t>
            </a:r>
          </a:p>
          <a:p>
            <a:pPr lvl="0">
              <a:spcBef>
                <a:spcPts val="0"/>
              </a:spcBef>
              <a:buNone/>
            </a:pPr>
            <a:r>
              <a:t/>
            </a:r>
            <a:endParaRPr sz="2000">
              <a:solidFill>
                <a:schemeClr val="dk1"/>
              </a:solidFill>
            </a:endParaRPr>
          </a:p>
          <a:p>
            <a:pPr lvl="0">
              <a:spcBef>
                <a:spcPts val="0"/>
              </a:spcBef>
              <a:buNone/>
            </a:pPr>
            <a:r>
              <a:rPr lang="en" sz="2000">
                <a:solidFill>
                  <a:schemeClr val="dk1"/>
                </a:solidFill>
              </a:rPr>
              <a:t>Pneumonia caused by bacteria is treated with antibiotics like azithromycin, clarithromycin and erythromycin. These antibiotics interfere with translation, preventing regular bacterial growth. These antibiotics improve symptoms in one to three days. It is important to take antibiotics as prescribed by the doctor to completely eliminate the infection and prevent its reoccurrence. </a:t>
            </a:r>
          </a:p>
          <a:p>
            <a:pPr lvl="0">
              <a:spcBef>
                <a:spcPts val="0"/>
              </a:spcBef>
              <a:buNone/>
            </a:pPr>
            <a:r>
              <a:t/>
            </a:r>
            <a:endParaRPr sz="2000">
              <a:solidFill>
                <a:schemeClr val="dk1"/>
              </a:solidFill>
            </a:endParaRPr>
          </a:p>
          <a:p>
            <a:pPr lvl="0" rtl="0">
              <a:spcBef>
                <a:spcPts val="0"/>
              </a:spcBef>
              <a:buClr>
                <a:schemeClr val="dk1"/>
              </a:buClr>
              <a:buSzPct val="55000"/>
              <a:buFont typeface="Arial"/>
              <a:buNone/>
            </a:pPr>
            <a:r>
              <a:rPr lang="en" sz="2000">
                <a:solidFill>
                  <a:schemeClr val="dk1"/>
                </a:solidFill>
              </a:rPr>
              <a:t>Pneumonia caused by a virus is treated with antiviral drugs such as oseltamivir. </a:t>
            </a:r>
            <a:r>
              <a:rPr lang="en" sz="2000">
                <a:solidFill>
                  <a:srgbClr val="262626"/>
                </a:solidFill>
              </a:rPr>
              <a:t>It inhibits the ability of a virus to reproduce.</a:t>
            </a:r>
            <a:r>
              <a:rPr lang="en" sz="2000">
                <a:solidFill>
                  <a:schemeClr val="dk1"/>
                </a:solidFill>
              </a:rPr>
              <a:t> </a:t>
            </a:r>
          </a:p>
          <a:p>
            <a:pPr lvl="0" rtl="0">
              <a:spcBef>
                <a:spcPts val="0"/>
              </a:spcBef>
              <a:buClr>
                <a:schemeClr val="dk1"/>
              </a:buClr>
              <a:buSzPct val="55000"/>
              <a:buFont typeface="Arial"/>
              <a:buNone/>
            </a:pPr>
            <a:r>
              <a:rPr lang="en" sz="2000">
                <a:solidFill>
                  <a:schemeClr val="dk1"/>
                </a:solidFill>
              </a:rPr>
              <a:t> </a:t>
            </a:r>
          </a:p>
          <a:p>
            <a:pPr lvl="0">
              <a:spcBef>
                <a:spcPts val="0"/>
              </a:spcBef>
              <a:buNone/>
            </a:pPr>
            <a:r>
              <a:t/>
            </a:r>
            <a:endParaRPr sz="20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8" name="Shape 348"/>
        <p:cNvGrpSpPr/>
        <p:nvPr/>
      </p:nvGrpSpPr>
      <p:grpSpPr>
        <a:xfrm>
          <a:off x="0" y="0"/>
          <a:ext cx="0" cy="0"/>
          <a:chOff x="0" y="0"/>
          <a:chExt cx="0" cy="0"/>
        </a:xfrm>
      </p:grpSpPr>
      <p:sp>
        <p:nvSpPr>
          <p:cNvPr id="349" name="Shape 34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50" name="Shape 3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55000"/>
              <a:buFont typeface="Arial"/>
              <a:buNone/>
            </a:pPr>
            <a:r>
              <a:rPr lang="en" sz="2000"/>
              <a:t>Some medical procedures include non-invasive and invasive ventilation to facilitate breathing via oxygen therapy. </a:t>
            </a:r>
            <a:r>
              <a:rPr lang="en" sz="2000"/>
              <a:t>A non-invasive ventilation provides oxygen support through a tightly fitted facial or nasal mask. Whereas, invasive ventilation provides oxygen through a tube inserted into the trachea through the mouth or the nose. Both ventilation methods provide more oxygen with the same inspiratory effort, thus providing higher oxygen volume to alveoli which is then delivered to the blood. Oxygen therapy will be complemented with antibiotics and fluids delivered intravenously. </a:t>
            </a:r>
          </a:p>
          <a:p>
            <a:pPr lvl="0">
              <a:spcBef>
                <a:spcPts val="0"/>
              </a:spcBef>
              <a:buNone/>
            </a:pPr>
            <a:r>
              <a:t/>
            </a:r>
            <a:endParaRPr sz="20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4" name="Shape 364"/>
        <p:cNvGrpSpPr/>
        <p:nvPr/>
      </p:nvGrpSpPr>
      <p:grpSpPr>
        <a:xfrm>
          <a:off x="0" y="0"/>
          <a:ext cx="0" cy="0"/>
          <a:chOff x="0" y="0"/>
          <a:chExt cx="0" cy="0"/>
        </a:xfrm>
      </p:grpSpPr>
      <p:sp>
        <p:nvSpPr>
          <p:cNvPr id="365" name="Shape 36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66" name="Shape 3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342900" lvl="0" marL="457200" rtl="0" algn="just">
              <a:lnSpc>
                <a:spcPct val="115000"/>
              </a:lnSpc>
              <a:spcBef>
                <a:spcPts val="0"/>
              </a:spcBef>
              <a:buClr>
                <a:schemeClr val="dk1"/>
              </a:buClr>
              <a:buSzPct val="100000"/>
              <a:buAutoNum type="arabicParenR"/>
            </a:pPr>
            <a:r>
              <a:rPr lang="en" sz="1800">
                <a:solidFill>
                  <a:schemeClr val="dk1"/>
                </a:solidFill>
              </a:rPr>
              <a:t>Global Burden of Disease is a research study that is done every few years and it is the most comprehensive observational epidemiological study to date. </a:t>
            </a:r>
          </a:p>
          <a:p>
            <a:pPr indent="-342900" lvl="0" marL="457200" rtl="0" algn="just">
              <a:lnSpc>
                <a:spcPct val="115000"/>
              </a:lnSpc>
              <a:spcBef>
                <a:spcPts val="0"/>
              </a:spcBef>
              <a:buClr>
                <a:schemeClr val="dk1"/>
              </a:buClr>
              <a:buSzPct val="100000"/>
              <a:buAutoNum type="arabicParenR"/>
            </a:pPr>
            <a:r>
              <a:rPr lang="en" sz="1800">
                <a:solidFill>
                  <a:schemeClr val="dk1"/>
                </a:solidFill>
              </a:rPr>
              <a:t>It describes mortality AND morbidity of major diseases around the world. One</a:t>
            </a:r>
            <a:r>
              <a:rPr b="1" lang="en" sz="1800">
                <a:solidFill>
                  <a:schemeClr val="dk1"/>
                </a:solidFill>
              </a:rPr>
              <a:t> (there are many more)</a:t>
            </a:r>
            <a:r>
              <a:rPr lang="en" sz="1800">
                <a:solidFill>
                  <a:schemeClr val="dk1"/>
                </a:solidFill>
              </a:rPr>
              <a:t> of the measures this study uses to describe mortality and morbidity of diseases is through the use of DALYs!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1" name="Shape 371"/>
        <p:cNvGrpSpPr/>
        <p:nvPr/>
      </p:nvGrpSpPr>
      <p:grpSpPr>
        <a:xfrm>
          <a:off x="0" y="0"/>
          <a:ext cx="0" cy="0"/>
          <a:chOff x="0" y="0"/>
          <a:chExt cx="0" cy="0"/>
        </a:xfrm>
      </p:grpSpPr>
      <p:sp>
        <p:nvSpPr>
          <p:cNvPr id="372" name="Shape 37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73" name="Shape 3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sz="2000">
                <a:solidFill>
                  <a:schemeClr val="dk1"/>
                </a:solidFill>
              </a:rPr>
              <a:t>Poor hygiene conditions leads to enhanced exposure to pneumonia causing pathogens, malnutrition leads to a weakened immune system and suboptimal breastfeeding results in children not acquiring passive immunity from their mother at a susceptible age (0-24 months). This lack of passive immunity means that children exposed to pathogens early will quickly succumb to the disease.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4" name="Shape 384"/>
        <p:cNvGrpSpPr/>
        <p:nvPr/>
      </p:nvGrpSpPr>
      <p:grpSpPr>
        <a:xfrm>
          <a:off x="0" y="0"/>
          <a:ext cx="0" cy="0"/>
          <a:chOff x="0" y="0"/>
          <a:chExt cx="0" cy="0"/>
        </a:xfrm>
      </p:grpSpPr>
      <p:sp>
        <p:nvSpPr>
          <p:cNvPr id="385" name="Shape 38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86" name="Shape 3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sz="2000"/>
              <a:t>-this was a large </a:t>
            </a:r>
            <a:r>
              <a:rPr lang="en" sz="2000"/>
              <a:t>scale</a:t>
            </a:r>
            <a:r>
              <a:rPr lang="en" sz="2000"/>
              <a:t> </a:t>
            </a:r>
            <a:r>
              <a:rPr lang="en" sz="2000"/>
              <a:t>systematic, literature review on the epidemiology of childhood pneumonia and diarrhea </a:t>
            </a:r>
          </a:p>
          <a:p>
            <a:pPr lvl="0">
              <a:spcBef>
                <a:spcPts val="0"/>
              </a:spcBef>
              <a:buNone/>
            </a:pPr>
            <a:r>
              <a:rPr lang="en" sz="2000"/>
              <a:t>-the 15 countries combined contributed to 64% of total global cases of pneumonia </a:t>
            </a:r>
          </a:p>
          <a:p>
            <a:pPr lvl="0">
              <a:spcBef>
                <a:spcPts val="0"/>
              </a:spcBef>
              <a:buNone/>
            </a:pPr>
            <a:r>
              <a:rPr lang="en" sz="2000"/>
              <a:t>-Figure 1 - represents proportion of children with pneumonia vs the age of the children </a:t>
            </a:r>
          </a:p>
          <a:p>
            <a:pPr lvl="0">
              <a:spcBef>
                <a:spcPts val="0"/>
              </a:spcBef>
              <a:buNone/>
            </a:pPr>
            <a:r>
              <a:rPr lang="en" sz="2000"/>
              <a:t>-the study concluded that global morbidity and mortality from pneumonia and diarrhea are falling, but action is needed globally (due to increased awareness) and at an accelerated pace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3" name="Shape 393"/>
        <p:cNvGrpSpPr/>
        <p:nvPr/>
      </p:nvGrpSpPr>
      <p:grpSpPr>
        <a:xfrm>
          <a:off x="0" y="0"/>
          <a:ext cx="0" cy="0"/>
          <a:chOff x="0" y="0"/>
          <a:chExt cx="0" cy="0"/>
        </a:xfrm>
      </p:grpSpPr>
      <p:sp>
        <p:nvSpPr>
          <p:cNvPr id="394" name="Shape 39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95" name="Shape 3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1" name="Shape 411"/>
        <p:cNvGrpSpPr/>
        <p:nvPr/>
      </p:nvGrpSpPr>
      <p:grpSpPr>
        <a:xfrm>
          <a:off x="0" y="0"/>
          <a:ext cx="0" cy="0"/>
          <a:chOff x="0" y="0"/>
          <a:chExt cx="0" cy="0"/>
        </a:xfrm>
      </p:grpSpPr>
      <p:sp>
        <p:nvSpPr>
          <p:cNvPr id="412" name="Shape 41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413" name="Shape 4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9" name="Shape 429"/>
        <p:cNvGrpSpPr/>
        <p:nvPr/>
      </p:nvGrpSpPr>
      <p:grpSpPr>
        <a:xfrm>
          <a:off x="0" y="0"/>
          <a:ext cx="0" cy="0"/>
          <a:chOff x="0" y="0"/>
          <a:chExt cx="0" cy="0"/>
        </a:xfrm>
      </p:grpSpPr>
      <p:sp>
        <p:nvSpPr>
          <p:cNvPr id="430" name="Shape 43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431" name="Shape 4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4" name="Shape 434"/>
        <p:cNvGrpSpPr/>
        <p:nvPr/>
      </p:nvGrpSpPr>
      <p:grpSpPr>
        <a:xfrm>
          <a:off x="0" y="0"/>
          <a:ext cx="0" cy="0"/>
          <a:chOff x="0" y="0"/>
          <a:chExt cx="0" cy="0"/>
        </a:xfrm>
      </p:grpSpPr>
      <p:sp>
        <p:nvSpPr>
          <p:cNvPr id="435" name="Shape 43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436" name="Shape 4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1" name="Shape 441"/>
        <p:cNvGrpSpPr/>
        <p:nvPr/>
      </p:nvGrpSpPr>
      <p:grpSpPr>
        <a:xfrm>
          <a:off x="0" y="0"/>
          <a:ext cx="0" cy="0"/>
          <a:chOff x="0" y="0"/>
          <a:chExt cx="0" cy="0"/>
        </a:xfrm>
      </p:grpSpPr>
      <p:sp>
        <p:nvSpPr>
          <p:cNvPr id="442" name="Shape 44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443" name="Shape 4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55600" lvl="0" marL="457200" rtl="0" algn="just">
              <a:lnSpc>
                <a:spcPct val="115000"/>
              </a:lnSpc>
              <a:spcBef>
                <a:spcPts val="0"/>
              </a:spcBef>
              <a:buClr>
                <a:schemeClr val="dk1"/>
              </a:buClr>
              <a:buSzPct val="100000"/>
              <a:buAutoNum type="arabicParenR"/>
            </a:pPr>
            <a:r>
              <a:rPr lang="en" sz="2000">
                <a:solidFill>
                  <a:schemeClr val="dk1"/>
                </a:solidFill>
              </a:rPr>
              <a:t>DALYs stand for: Disability Adjusted Life Years.</a:t>
            </a:r>
          </a:p>
          <a:p>
            <a:pPr indent="-355600" lvl="0" marL="457200" rtl="0" algn="just">
              <a:lnSpc>
                <a:spcPct val="115000"/>
              </a:lnSpc>
              <a:spcBef>
                <a:spcPts val="0"/>
              </a:spcBef>
              <a:buClr>
                <a:schemeClr val="dk1"/>
              </a:buClr>
              <a:buSzPct val="100000"/>
              <a:buAutoNum type="arabicParenR"/>
            </a:pPr>
            <a:r>
              <a:rPr lang="en" sz="2000">
                <a:solidFill>
                  <a:schemeClr val="dk1"/>
                </a:solidFill>
              </a:rPr>
              <a:t>Simply put, DALYs they take into account the years of life one lived in disability AND years of life one has lost due to premature death.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55600" lvl="0" marL="457200" rtl="0">
              <a:spcBef>
                <a:spcPts val="0"/>
              </a:spcBef>
              <a:buSzPct val="100000"/>
              <a:buAutoNum type="arabicParenR"/>
            </a:pPr>
            <a:r>
              <a:rPr lang="en" sz="2000"/>
              <a:t>To visually explain DALYs, imagine the normal life expectancy of an individual in a specific country is 80 years old. They live their entire life free of any serious diseases.</a:t>
            </a:r>
          </a:p>
          <a:p>
            <a:pPr indent="-355600" lvl="0" marL="457200" rtl="0">
              <a:spcBef>
                <a:spcPts val="0"/>
              </a:spcBef>
              <a:buSzPct val="100000"/>
              <a:buAutoNum type="arabicParenR"/>
            </a:pPr>
            <a:r>
              <a:rPr lang="en" sz="2000"/>
              <a:t>Now, let’s imagine someone has a particular disease that has shortened their life expectancy. More specifically - they are born, and they are relatively healthy, but at a certain time, they get sick and a spend a few years living in disability.</a:t>
            </a:r>
          </a:p>
          <a:p>
            <a:pPr indent="-355600" lvl="0" marL="457200" rtl="0">
              <a:spcBef>
                <a:spcPts val="0"/>
              </a:spcBef>
              <a:buSzPct val="100000"/>
              <a:buAutoNum type="arabicParenR"/>
            </a:pPr>
            <a:r>
              <a:rPr lang="en" sz="2000"/>
              <a:t>But then, they get healthy again, and all is good. But then the disease comes back, and they live in disability for a few years and then they unfortunately pass away.</a:t>
            </a:r>
          </a:p>
          <a:p>
            <a:pPr indent="-355600" lvl="0" marL="457200">
              <a:spcBef>
                <a:spcPts val="0"/>
              </a:spcBef>
              <a:buSzPct val="100000"/>
              <a:buAutoNum type="arabicParenR"/>
            </a:pPr>
            <a:r>
              <a:rPr lang="en" sz="2000"/>
              <a:t>DALYs look at the years they’ve lived in disability (RED) and the years they’ve lost to disease because of premature death (GREEN).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55600" lvl="0" marL="457200" rtl="0">
              <a:spcBef>
                <a:spcPts val="0"/>
              </a:spcBef>
              <a:buSzPct val="100000"/>
              <a:buAutoNum type="arabicParenR"/>
            </a:pPr>
            <a:r>
              <a:rPr lang="en" sz="2000"/>
              <a:t>LRIs have a significant global burden! The most common type of LRI is Pneumonia.</a:t>
            </a:r>
          </a:p>
          <a:p>
            <a:pPr indent="-355600" lvl="0" marL="457200" rtl="0">
              <a:spcBef>
                <a:spcPts val="0"/>
              </a:spcBef>
              <a:buSzPct val="100000"/>
              <a:buAutoNum type="arabicParenR"/>
            </a:pPr>
            <a:r>
              <a:rPr lang="en" sz="2000"/>
              <a:t>LRIs affect all ages, but the age group that is most affected are </a:t>
            </a:r>
            <a:r>
              <a:rPr lang="en" sz="2000"/>
              <a:t>children</a:t>
            </a:r>
            <a:r>
              <a:rPr lang="en" sz="2000"/>
              <a:t>. In fact - IT IS THE LEADING </a:t>
            </a:r>
            <a:r>
              <a:rPr lang="en" sz="2000"/>
              <a:t>CAUSE</a:t>
            </a:r>
            <a:r>
              <a:rPr lang="en" sz="2000"/>
              <a:t> OF CHILDHOOD MORTALITY IN THE WORLD.</a:t>
            </a:r>
          </a:p>
          <a:p>
            <a:pPr indent="-355600" lvl="0" marL="457200">
              <a:spcBef>
                <a:spcPts val="0"/>
              </a:spcBef>
              <a:buSzPct val="100000"/>
              <a:buAutoNum type="arabicParenR"/>
            </a:pPr>
            <a:r>
              <a:rPr lang="en" sz="2000"/>
              <a:t>As you can see in this photo, developing nations such as: Pakistan, Nigeria, Congo, and etc carry the majority (60%) of the global burden of childhood pneumonia.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AutoNum type="arabicParenR"/>
            </a:pPr>
            <a:r>
              <a:rPr lang="en" sz="1200">
                <a:solidFill>
                  <a:schemeClr val="dk1"/>
                </a:solidFill>
              </a:rPr>
              <a:t>Now let’s further expand into the epidemiology of LRIs.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55600" lvl="0" marL="457200" rtl="0">
              <a:lnSpc>
                <a:spcPct val="100000"/>
              </a:lnSpc>
              <a:spcBef>
                <a:spcPts val="600"/>
              </a:spcBef>
              <a:buClr>
                <a:srgbClr val="415665"/>
              </a:buClr>
              <a:buSzPct val="100000"/>
              <a:buAutoNum type="arabicParenR"/>
            </a:pPr>
            <a:r>
              <a:rPr lang="en" sz="2000">
                <a:solidFill>
                  <a:srgbClr val="415665"/>
                </a:solidFill>
              </a:rPr>
              <a:t>As per the World Health Organization statistics, LRIs are the second leading cause of DALYs in the entire world.</a:t>
            </a:r>
          </a:p>
          <a:p>
            <a:pPr indent="-355600" lvl="0" marL="457200" rtl="0">
              <a:lnSpc>
                <a:spcPct val="100000"/>
              </a:lnSpc>
              <a:spcBef>
                <a:spcPts val="600"/>
              </a:spcBef>
              <a:buClr>
                <a:srgbClr val="415665"/>
              </a:buClr>
              <a:buSzPct val="100000"/>
              <a:buAutoNum type="arabicParenR"/>
            </a:pPr>
            <a:r>
              <a:rPr lang="en" sz="2000">
                <a:solidFill>
                  <a:srgbClr val="415665"/>
                </a:solidFill>
              </a:rPr>
              <a:t>Thankfully, from 2000-2012, there has been a 30% decrease in the DALYs associated with LRIs. However, there is still plenty of work to be done in resolving this issue.</a:t>
            </a:r>
          </a:p>
          <a:p>
            <a:pPr indent="-355600" lvl="0" marL="457200" rtl="0">
              <a:lnSpc>
                <a:spcPct val="100000"/>
              </a:lnSpc>
              <a:spcBef>
                <a:spcPts val="600"/>
              </a:spcBef>
              <a:buClr>
                <a:srgbClr val="415665"/>
              </a:buClr>
              <a:buSzPct val="100000"/>
              <a:buAutoNum type="arabicParenR"/>
            </a:pPr>
            <a:r>
              <a:rPr lang="en" sz="2000">
                <a:solidFill>
                  <a:srgbClr val="415665"/>
                </a:solidFill>
              </a:rPr>
              <a:t>LRIs affect individuals of ALL ages, and ethnicities - but CHILDREN are the most negatively affected. </a:t>
            </a:r>
          </a:p>
          <a:p>
            <a:pPr lvl="0" rtl="0">
              <a:lnSpc>
                <a:spcPct val="100000"/>
              </a:lnSpc>
              <a:spcBef>
                <a:spcPts val="600"/>
              </a:spcBef>
              <a:buNone/>
            </a:pPr>
            <a:r>
              <a:t/>
            </a:r>
            <a:endParaRPr sz="2000">
              <a:solidFill>
                <a:srgbClr val="415665"/>
              </a:solidFill>
            </a:endParaRPr>
          </a:p>
          <a:p>
            <a:pPr indent="-355600" lvl="0" marL="457200" rtl="0">
              <a:lnSpc>
                <a:spcPct val="100000"/>
              </a:lnSpc>
              <a:spcBef>
                <a:spcPts val="600"/>
              </a:spcBef>
              <a:buClr>
                <a:srgbClr val="415665"/>
              </a:buClr>
              <a:buSzPct val="100000"/>
              <a:buAutoNum type="arabicParenR"/>
            </a:pPr>
            <a:r>
              <a:rPr lang="en" sz="2000">
                <a:solidFill>
                  <a:srgbClr val="415665"/>
                </a:solidFill>
              </a:rPr>
              <a:t>In the image, you can see the distribution of “Incidence of Childhood Clinical Pneumonia” around the world, with the darker regions meaning higher incidence rates.</a:t>
            </a:r>
          </a:p>
          <a:p>
            <a:pPr indent="-355600" lvl="1" marL="914400" rtl="0">
              <a:lnSpc>
                <a:spcPct val="100000"/>
              </a:lnSpc>
              <a:spcBef>
                <a:spcPts val="600"/>
              </a:spcBef>
              <a:buClr>
                <a:srgbClr val="415665"/>
              </a:buClr>
              <a:buSzPct val="100000"/>
              <a:buAutoNum type="alphaLcParenR"/>
            </a:pPr>
            <a:r>
              <a:rPr lang="en" sz="2000">
                <a:solidFill>
                  <a:srgbClr val="415665"/>
                </a:solidFill>
              </a:rPr>
              <a:t>More specifically, we mentioned before that Childhood Pneumonia (a type of LRI) is the #1 cause of Childhood Mortality, well 95% of these episodes of childhood clinical pneumonia occur in developing nations!</a:t>
            </a:r>
          </a:p>
          <a:p>
            <a:pPr lvl="0" rtl="0">
              <a:lnSpc>
                <a:spcPct val="100000"/>
              </a:lnSpc>
              <a:spcBef>
                <a:spcPts val="600"/>
              </a:spcBef>
              <a:buNone/>
            </a:pPr>
            <a:r>
              <a:t/>
            </a:r>
            <a:endParaRPr sz="2000">
              <a:solidFill>
                <a:srgbClr val="415665"/>
              </a:solidFill>
            </a:endParaRPr>
          </a:p>
          <a:p>
            <a:pPr lvl="0" rtl="0">
              <a:lnSpc>
                <a:spcPct val="100000"/>
              </a:lnSpc>
              <a:spcBef>
                <a:spcPts val="600"/>
              </a:spcBef>
              <a:buNone/>
            </a:pPr>
            <a:r>
              <a:t/>
            </a:r>
            <a:endParaRPr sz="2000">
              <a:solidFill>
                <a:srgbClr val="415665"/>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p:spTree>
      <p:nvGrpSpPr>
        <p:cNvPr id="9" name="Shape 9"/>
        <p:cNvGrpSpPr/>
        <p:nvPr/>
      </p:nvGrpSpPr>
      <p:grpSpPr>
        <a:xfrm>
          <a:off x="0" y="0"/>
          <a:ext cx="0" cy="0"/>
          <a:chOff x="0" y="0"/>
          <a:chExt cx="0" cy="0"/>
        </a:xfrm>
      </p:grpSpPr>
      <p:sp>
        <p:nvSpPr>
          <p:cNvPr id="10" name="Shape 10"/>
          <p:cNvSpPr/>
          <p:nvPr/>
        </p:nvSpPr>
        <p:spPr>
          <a:xfrm rot="10800000">
            <a:off x="-150" y="4156674"/>
            <a:ext cx="9144000" cy="276600"/>
          </a:xfrm>
          <a:prstGeom prst="rect">
            <a:avLst/>
          </a:prstGeom>
          <a:solidFill>
            <a:srgbClr val="000000">
              <a:alpha val="3460"/>
            </a:srgbClr>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flipH="1">
            <a:off x="-150" y="0"/>
            <a:ext cx="9144000" cy="4156799"/>
          </a:xfrm>
          <a:prstGeom prst="rect">
            <a:avLst/>
          </a:prstGeom>
          <a:solidFill>
            <a:srgbClr val="0DB7C4"/>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685800" y="2525225"/>
            <a:ext cx="5309699" cy="1159799"/>
          </a:xfrm>
          <a:prstGeom prst="rect">
            <a:avLst/>
          </a:prstGeom>
        </p:spPr>
        <p:txBody>
          <a:bodyPr anchorCtr="0" anchor="b" bIns="91425" lIns="91425" rIns="91425" tIns="91425"/>
          <a:lstStyle>
            <a:lvl1pPr lvl="0">
              <a:spcBef>
                <a:spcPts val="0"/>
              </a:spcBef>
              <a:buClr>
                <a:srgbClr val="FFFFFF"/>
              </a:buClr>
              <a:buSzPct val="100000"/>
              <a:defRPr sz="6000">
                <a:solidFill>
                  <a:srgbClr val="FFFFFF"/>
                </a:solidFill>
              </a:defRPr>
            </a:lvl1pPr>
            <a:lvl2pPr lvl="1">
              <a:spcBef>
                <a:spcPts val="0"/>
              </a:spcBef>
              <a:buClr>
                <a:srgbClr val="FFFFFF"/>
              </a:buClr>
              <a:buSzPct val="100000"/>
              <a:defRPr sz="6000">
                <a:solidFill>
                  <a:srgbClr val="FFFFFF"/>
                </a:solidFill>
              </a:defRPr>
            </a:lvl2pPr>
            <a:lvl3pPr lvl="2">
              <a:spcBef>
                <a:spcPts val="0"/>
              </a:spcBef>
              <a:buClr>
                <a:srgbClr val="FFFFFF"/>
              </a:buClr>
              <a:buSzPct val="100000"/>
              <a:defRPr sz="6000">
                <a:solidFill>
                  <a:srgbClr val="FFFFFF"/>
                </a:solidFill>
              </a:defRPr>
            </a:lvl3pPr>
            <a:lvl4pPr lvl="3">
              <a:spcBef>
                <a:spcPts val="0"/>
              </a:spcBef>
              <a:buClr>
                <a:srgbClr val="FFFFFF"/>
              </a:buClr>
              <a:buSzPct val="100000"/>
              <a:defRPr sz="6000">
                <a:solidFill>
                  <a:srgbClr val="FFFFFF"/>
                </a:solidFill>
              </a:defRPr>
            </a:lvl4pPr>
            <a:lvl5pPr lvl="4">
              <a:spcBef>
                <a:spcPts val="0"/>
              </a:spcBef>
              <a:buClr>
                <a:srgbClr val="FFFFFF"/>
              </a:buClr>
              <a:buSzPct val="100000"/>
              <a:defRPr sz="6000">
                <a:solidFill>
                  <a:srgbClr val="FFFFFF"/>
                </a:solidFill>
              </a:defRPr>
            </a:lvl5pPr>
            <a:lvl6pPr lvl="5">
              <a:spcBef>
                <a:spcPts val="0"/>
              </a:spcBef>
              <a:buClr>
                <a:srgbClr val="FFFFFF"/>
              </a:buClr>
              <a:buSzPct val="100000"/>
              <a:defRPr sz="6000">
                <a:solidFill>
                  <a:srgbClr val="FFFFFF"/>
                </a:solidFill>
              </a:defRPr>
            </a:lvl6pPr>
            <a:lvl7pPr lvl="6">
              <a:spcBef>
                <a:spcPts val="0"/>
              </a:spcBef>
              <a:buClr>
                <a:srgbClr val="FFFFFF"/>
              </a:buClr>
              <a:buSzPct val="100000"/>
              <a:defRPr sz="6000">
                <a:solidFill>
                  <a:srgbClr val="FFFFFF"/>
                </a:solidFill>
              </a:defRPr>
            </a:lvl7pPr>
            <a:lvl8pPr lvl="7">
              <a:spcBef>
                <a:spcPts val="0"/>
              </a:spcBef>
              <a:buClr>
                <a:srgbClr val="FFFFFF"/>
              </a:buClr>
              <a:buSzPct val="100000"/>
              <a:defRPr sz="6000">
                <a:solidFill>
                  <a:srgbClr val="FFFFFF"/>
                </a:solidFill>
              </a:defRPr>
            </a:lvl8pPr>
            <a:lvl9pPr lvl="8">
              <a:spcBef>
                <a:spcPts val="0"/>
              </a:spcBef>
              <a:buClr>
                <a:srgbClr val="FFFFFF"/>
              </a:buClr>
              <a:buSzPct val="100000"/>
              <a:defRPr sz="6000">
                <a:solidFill>
                  <a:srgbClr val="FFFFFF"/>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1" name="Shape 61"/>
        <p:cNvGrpSpPr/>
        <p:nvPr/>
      </p:nvGrpSpPr>
      <p:grpSpPr>
        <a:xfrm>
          <a:off x="0" y="0"/>
          <a:ext cx="0" cy="0"/>
          <a:chOff x="0" y="0"/>
          <a:chExt cx="0" cy="0"/>
        </a:xfrm>
      </p:grpSpPr>
      <p:sp>
        <p:nvSpPr>
          <p:cNvPr id="62" name="Shape 62"/>
          <p:cNvSpPr/>
          <p:nvPr/>
        </p:nvSpPr>
        <p:spPr>
          <a:xfrm flipH="1">
            <a:off x="-74" y="0"/>
            <a:ext cx="669599" cy="5143499"/>
          </a:xfrm>
          <a:prstGeom prst="rect">
            <a:avLst/>
          </a:prstGeom>
          <a:solidFill>
            <a:srgbClr val="000000">
              <a:alpha val="3460"/>
            </a:srgbClr>
          </a:solidFill>
          <a:ln>
            <a:noFill/>
          </a:ln>
        </p:spPr>
        <p:txBody>
          <a:bodyPr anchorCtr="0" anchor="ctr" bIns="91425" lIns="91425" rIns="91425" tIns="91425">
            <a:noAutofit/>
          </a:bodyPr>
          <a:lstStyle/>
          <a:p>
            <a:pPr lvl="0">
              <a:spcBef>
                <a:spcPts val="0"/>
              </a:spcBef>
              <a:buNone/>
            </a:pPr>
            <a:r>
              <a:t/>
            </a:r>
            <a:endParaRPr/>
          </a:p>
        </p:txBody>
      </p:sp>
      <p:sp>
        <p:nvSpPr>
          <p:cNvPr id="63" name="Shape 63"/>
          <p:cNvSpPr/>
          <p:nvPr/>
        </p:nvSpPr>
        <p:spPr>
          <a:xfrm flipH="1">
            <a:off x="-74" y="0"/>
            <a:ext cx="669599" cy="1139999"/>
          </a:xfrm>
          <a:prstGeom prst="rect">
            <a:avLst/>
          </a:prstGeom>
          <a:solidFill>
            <a:srgbClr val="0DB7C4"/>
          </a:solidFill>
          <a:ln>
            <a:noFill/>
          </a:ln>
        </p:spPr>
        <p:txBody>
          <a:bodyPr anchorCtr="0" anchor="ctr" bIns="91425" lIns="91425" rIns="91425" tIns="91425">
            <a:noAutofit/>
          </a:bodyPr>
          <a:lstStyle/>
          <a:p>
            <a:pPr lvl="0">
              <a:spcBef>
                <a:spcPts val="0"/>
              </a:spcBef>
              <a:buNone/>
            </a:pPr>
            <a:r>
              <a:t/>
            </a:r>
            <a:endParaRPr/>
          </a:p>
        </p:txBody>
      </p:sp>
      <p:sp>
        <p:nvSpPr>
          <p:cNvPr id="64" name="Shape 64"/>
          <p:cNvSpPr txBox="1"/>
          <p:nvPr>
            <p:ph idx="12" type="sldNum"/>
          </p:nvPr>
        </p:nvSpPr>
        <p:spPr>
          <a:xfrm>
            <a:off x="-75" y="0"/>
            <a:ext cx="669599" cy="1139999"/>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ubtitle">
    <p:spTree>
      <p:nvGrpSpPr>
        <p:cNvPr id="13" name="Shape 13"/>
        <p:cNvGrpSpPr/>
        <p:nvPr/>
      </p:nvGrpSpPr>
      <p:grpSpPr>
        <a:xfrm>
          <a:off x="0" y="0"/>
          <a:ext cx="0" cy="0"/>
          <a:chOff x="0" y="0"/>
          <a:chExt cx="0" cy="0"/>
        </a:xfrm>
      </p:grpSpPr>
      <p:sp>
        <p:nvSpPr>
          <p:cNvPr id="14" name="Shape 14"/>
          <p:cNvSpPr/>
          <p:nvPr/>
        </p:nvSpPr>
        <p:spPr>
          <a:xfrm rot="10800000">
            <a:off x="-150" y="3082199"/>
            <a:ext cx="9144000" cy="687600"/>
          </a:xfrm>
          <a:prstGeom prst="rect">
            <a:avLst/>
          </a:prstGeom>
          <a:solidFill>
            <a:srgbClr val="000000">
              <a:alpha val="3460"/>
            </a:srgbClr>
          </a:solidFill>
          <a:ln>
            <a:noFill/>
          </a:ln>
        </p:spPr>
        <p:txBody>
          <a:bodyPr anchorCtr="0" anchor="ctr" bIns="91425" lIns="91425" rIns="91425" tIns="91425">
            <a:noAutofit/>
          </a:bodyPr>
          <a:lstStyle/>
          <a:p>
            <a:pPr lvl="0">
              <a:spcBef>
                <a:spcPts val="0"/>
              </a:spcBef>
              <a:buNone/>
            </a:pPr>
            <a:r>
              <a:t/>
            </a:r>
            <a:endParaRPr/>
          </a:p>
        </p:txBody>
      </p:sp>
      <p:sp>
        <p:nvSpPr>
          <p:cNvPr id="15" name="Shape 15"/>
          <p:cNvSpPr/>
          <p:nvPr/>
        </p:nvSpPr>
        <p:spPr>
          <a:xfrm flipH="1">
            <a:off x="-150" y="0"/>
            <a:ext cx="9144000" cy="3082200"/>
          </a:xfrm>
          <a:prstGeom prst="rect">
            <a:avLst/>
          </a:prstGeom>
          <a:solidFill>
            <a:srgbClr val="0DB7C4"/>
          </a:solidFill>
          <a:ln>
            <a:noFill/>
          </a:ln>
        </p:spPr>
        <p:txBody>
          <a:bodyPr anchorCtr="0" anchor="ctr" bIns="91425" lIns="91425" rIns="91425" tIns="91425">
            <a:noAutofit/>
          </a:bodyPr>
          <a:lstStyle/>
          <a:p>
            <a:pPr lvl="0">
              <a:spcBef>
                <a:spcPts val="0"/>
              </a:spcBef>
              <a:buNone/>
            </a:pPr>
            <a:r>
              <a:t/>
            </a:r>
            <a:endParaRPr/>
          </a:p>
        </p:txBody>
      </p:sp>
      <p:sp>
        <p:nvSpPr>
          <p:cNvPr id="16" name="Shape 16"/>
          <p:cNvSpPr txBox="1"/>
          <p:nvPr>
            <p:ph type="ctrTitle"/>
          </p:nvPr>
        </p:nvSpPr>
        <p:spPr>
          <a:xfrm>
            <a:off x="685800" y="1907658"/>
            <a:ext cx="5008199" cy="1045199"/>
          </a:xfrm>
          <a:prstGeom prst="rect">
            <a:avLst/>
          </a:prstGeom>
        </p:spPr>
        <p:txBody>
          <a:bodyPr anchorCtr="0" anchor="b" bIns="91425" lIns="91425" rIns="91425" tIns="91425"/>
          <a:lstStyle>
            <a:lvl1pPr lvl="0" rtl="0">
              <a:spcBef>
                <a:spcPts val="0"/>
              </a:spcBef>
              <a:buClr>
                <a:srgbClr val="FFFFFF"/>
              </a:buClr>
              <a:buSzPct val="100000"/>
              <a:defRPr sz="4800">
                <a:solidFill>
                  <a:srgbClr val="FFFFFF"/>
                </a:solidFill>
              </a:defRPr>
            </a:lvl1pPr>
            <a:lvl2pPr lvl="1" rtl="0">
              <a:spcBef>
                <a:spcPts val="0"/>
              </a:spcBef>
              <a:buClr>
                <a:srgbClr val="FFFFFF"/>
              </a:buClr>
              <a:buSzPct val="100000"/>
              <a:defRPr sz="4800">
                <a:solidFill>
                  <a:srgbClr val="FFFFFF"/>
                </a:solidFill>
              </a:defRPr>
            </a:lvl2pPr>
            <a:lvl3pPr lvl="2" rtl="0">
              <a:spcBef>
                <a:spcPts val="0"/>
              </a:spcBef>
              <a:buClr>
                <a:srgbClr val="FFFFFF"/>
              </a:buClr>
              <a:buSzPct val="100000"/>
              <a:defRPr sz="4800">
                <a:solidFill>
                  <a:srgbClr val="FFFFFF"/>
                </a:solidFill>
              </a:defRPr>
            </a:lvl3pPr>
            <a:lvl4pPr lvl="3" rtl="0">
              <a:spcBef>
                <a:spcPts val="0"/>
              </a:spcBef>
              <a:buClr>
                <a:srgbClr val="FFFFFF"/>
              </a:buClr>
              <a:buSzPct val="100000"/>
              <a:defRPr sz="4800">
                <a:solidFill>
                  <a:srgbClr val="FFFFFF"/>
                </a:solidFill>
              </a:defRPr>
            </a:lvl4pPr>
            <a:lvl5pPr lvl="4" rtl="0">
              <a:spcBef>
                <a:spcPts val="0"/>
              </a:spcBef>
              <a:buClr>
                <a:srgbClr val="FFFFFF"/>
              </a:buClr>
              <a:buSzPct val="100000"/>
              <a:defRPr sz="4800">
                <a:solidFill>
                  <a:srgbClr val="FFFFFF"/>
                </a:solidFill>
              </a:defRPr>
            </a:lvl5pPr>
            <a:lvl6pPr lvl="5" rtl="0">
              <a:spcBef>
                <a:spcPts val="0"/>
              </a:spcBef>
              <a:buClr>
                <a:srgbClr val="FFFFFF"/>
              </a:buClr>
              <a:buSzPct val="100000"/>
              <a:defRPr sz="4800">
                <a:solidFill>
                  <a:srgbClr val="FFFFFF"/>
                </a:solidFill>
              </a:defRPr>
            </a:lvl6pPr>
            <a:lvl7pPr lvl="6" rtl="0">
              <a:spcBef>
                <a:spcPts val="0"/>
              </a:spcBef>
              <a:buClr>
                <a:srgbClr val="FFFFFF"/>
              </a:buClr>
              <a:buSzPct val="100000"/>
              <a:defRPr sz="4800">
                <a:solidFill>
                  <a:srgbClr val="FFFFFF"/>
                </a:solidFill>
              </a:defRPr>
            </a:lvl7pPr>
            <a:lvl8pPr lvl="7" rtl="0">
              <a:spcBef>
                <a:spcPts val="0"/>
              </a:spcBef>
              <a:buClr>
                <a:srgbClr val="FFFFFF"/>
              </a:buClr>
              <a:buSzPct val="100000"/>
              <a:defRPr sz="4800">
                <a:solidFill>
                  <a:srgbClr val="FFFFFF"/>
                </a:solidFill>
              </a:defRPr>
            </a:lvl8pPr>
            <a:lvl9pPr lvl="8" rtl="0">
              <a:spcBef>
                <a:spcPts val="0"/>
              </a:spcBef>
              <a:buClr>
                <a:srgbClr val="FFFFFF"/>
              </a:buClr>
              <a:buSzPct val="100000"/>
              <a:defRPr sz="4800">
                <a:solidFill>
                  <a:srgbClr val="FFFFFF"/>
                </a:solidFill>
              </a:defRPr>
            </a:lvl9pPr>
          </a:lstStyle>
          <a:p/>
        </p:txBody>
      </p:sp>
      <p:sp>
        <p:nvSpPr>
          <p:cNvPr id="17" name="Shape 17"/>
          <p:cNvSpPr txBox="1"/>
          <p:nvPr>
            <p:ph idx="1" type="subTitle"/>
          </p:nvPr>
        </p:nvSpPr>
        <p:spPr>
          <a:xfrm>
            <a:off x="685800" y="3082250"/>
            <a:ext cx="5008199" cy="687600"/>
          </a:xfrm>
          <a:prstGeom prst="rect">
            <a:avLst/>
          </a:prstGeom>
        </p:spPr>
        <p:txBody>
          <a:bodyPr anchorCtr="0" anchor="ctr" bIns="91425" lIns="91425" rIns="91425" tIns="91425"/>
          <a:lstStyle>
            <a:lvl1pPr lvl="0" rtl="0">
              <a:spcBef>
                <a:spcPts val="0"/>
              </a:spcBef>
              <a:buClr>
                <a:srgbClr val="415665"/>
              </a:buClr>
              <a:buSzPct val="100000"/>
              <a:buNone/>
              <a:defRPr sz="1800"/>
            </a:lvl1pPr>
            <a:lvl2pPr lvl="1" rtl="0">
              <a:spcBef>
                <a:spcPts val="0"/>
              </a:spcBef>
              <a:buClr>
                <a:srgbClr val="415665"/>
              </a:buClr>
              <a:buSzPct val="100000"/>
              <a:buNone/>
              <a:defRPr sz="1800"/>
            </a:lvl2pPr>
            <a:lvl3pPr lvl="2" rtl="0">
              <a:spcBef>
                <a:spcPts val="0"/>
              </a:spcBef>
              <a:buClr>
                <a:srgbClr val="415665"/>
              </a:buClr>
              <a:buSzPct val="100000"/>
              <a:buNone/>
              <a:defRPr sz="1800"/>
            </a:lvl3pPr>
            <a:lvl4pPr lvl="3" rtl="0">
              <a:spcBef>
                <a:spcPts val="0"/>
              </a:spcBef>
              <a:buClr>
                <a:srgbClr val="415665"/>
              </a:buClr>
              <a:buNone/>
              <a:defRPr/>
            </a:lvl4pPr>
            <a:lvl5pPr lvl="4" rtl="0">
              <a:spcBef>
                <a:spcPts val="0"/>
              </a:spcBef>
              <a:buClr>
                <a:srgbClr val="415665"/>
              </a:buClr>
              <a:buNone/>
              <a:defRPr/>
            </a:lvl5pPr>
            <a:lvl6pPr lvl="5" rtl="0">
              <a:spcBef>
                <a:spcPts val="0"/>
              </a:spcBef>
              <a:buClr>
                <a:srgbClr val="415665"/>
              </a:buClr>
              <a:buNone/>
              <a:defRPr/>
            </a:lvl6pPr>
            <a:lvl7pPr lvl="6" rtl="0">
              <a:spcBef>
                <a:spcPts val="0"/>
              </a:spcBef>
              <a:buClr>
                <a:srgbClr val="415665"/>
              </a:buClr>
              <a:buNone/>
              <a:defRPr/>
            </a:lvl7pPr>
            <a:lvl8pPr lvl="7" rtl="0">
              <a:spcBef>
                <a:spcPts val="0"/>
              </a:spcBef>
              <a:buClr>
                <a:srgbClr val="415665"/>
              </a:buClr>
              <a:buNone/>
              <a:defRPr/>
            </a:lvl8pPr>
            <a:lvl9pPr lvl="8" rtl="0">
              <a:spcBef>
                <a:spcPts val="0"/>
              </a:spcBef>
              <a:buClr>
                <a:srgbClr val="415665"/>
              </a:buClr>
              <a:buNone/>
              <a:defRPr/>
            </a:lvl9pPr>
          </a:lstStyle>
          <a:p/>
        </p:txBody>
      </p:sp>
      <p:sp>
        <p:nvSpPr>
          <p:cNvPr id="18" name="Shape 18"/>
          <p:cNvSpPr txBox="1"/>
          <p:nvPr>
            <p:ph idx="12" type="sldNum"/>
          </p:nvPr>
        </p:nvSpPr>
        <p:spPr>
          <a:xfrm>
            <a:off x="-75" y="3420000"/>
            <a:ext cx="669599" cy="17235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solidFill>
                  <a:srgbClr val="0DB7C4"/>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p:spTree>
      <p:nvGrpSpPr>
        <p:cNvPr id="19" name="Shape 19"/>
        <p:cNvGrpSpPr/>
        <p:nvPr/>
      </p:nvGrpSpPr>
      <p:grpSpPr>
        <a:xfrm>
          <a:off x="0" y="0"/>
          <a:ext cx="0" cy="0"/>
          <a:chOff x="0" y="0"/>
          <a:chExt cx="0" cy="0"/>
        </a:xfrm>
      </p:grpSpPr>
      <p:sp>
        <p:nvSpPr>
          <p:cNvPr id="20" name="Shape 20"/>
          <p:cNvSpPr/>
          <p:nvPr/>
        </p:nvSpPr>
        <p:spPr>
          <a:xfrm rot="10800000">
            <a:off x="-150" y="3769824"/>
            <a:ext cx="9144000" cy="687600"/>
          </a:xfrm>
          <a:prstGeom prst="rect">
            <a:avLst/>
          </a:prstGeom>
          <a:solidFill>
            <a:srgbClr val="000000">
              <a:alpha val="3460"/>
            </a:srgbClr>
          </a:solidFill>
          <a:ln>
            <a:noFill/>
          </a:ln>
        </p:spPr>
        <p:txBody>
          <a:bodyPr anchorCtr="0" anchor="ctr" bIns="91425" lIns="91425" rIns="91425" tIns="91425">
            <a:noAutofit/>
          </a:bodyPr>
          <a:lstStyle/>
          <a:p>
            <a:pPr lvl="0">
              <a:spcBef>
                <a:spcPts val="0"/>
              </a:spcBef>
              <a:buNone/>
            </a:pPr>
            <a:r>
              <a:t/>
            </a:r>
            <a:endParaRPr/>
          </a:p>
        </p:txBody>
      </p:sp>
      <p:sp>
        <p:nvSpPr>
          <p:cNvPr id="21" name="Shape 21"/>
          <p:cNvSpPr/>
          <p:nvPr/>
        </p:nvSpPr>
        <p:spPr>
          <a:xfrm flipH="1">
            <a:off x="-150" y="0"/>
            <a:ext cx="9144000" cy="3769800"/>
          </a:xfrm>
          <a:prstGeom prst="rect">
            <a:avLst/>
          </a:prstGeom>
          <a:solidFill>
            <a:srgbClr val="0DB7C4"/>
          </a:solidFill>
          <a:ln>
            <a:noFill/>
          </a:ln>
        </p:spPr>
        <p:txBody>
          <a:bodyPr anchorCtr="0" anchor="ctr" bIns="91425" lIns="91425" rIns="91425" tIns="91425">
            <a:noAutofit/>
          </a:bodyPr>
          <a:lstStyle/>
          <a:p>
            <a:pPr lvl="0">
              <a:spcBef>
                <a:spcPts val="0"/>
              </a:spcBef>
              <a:buNone/>
            </a:pPr>
            <a:r>
              <a:t/>
            </a:r>
            <a:endParaRPr/>
          </a:p>
        </p:txBody>
      </p:sp>
      <p:sp>
        <p:nvSpPr>
          <p:cNvPr id="22" name="Shape 22"/>
          <p:cNvSpPr txBox="1"/>
          <p:nvPr>
            <p:ph idx="1" type="body"/>
          </p:nvPr>
        </p:nvSpPr>
        <p:spPr>
          <a:xfrm>
            <a:off x="1616475" y="0"/>
            <a:ext cx="5910899" cy="3769800"/>
          </a:xfrm>
          <a:prstGeom prst="rect">
            <a:avLst/>
          </a:prstGeom>
        </p:spPr>
        <p:txBody>
          <a:bodyPr anchorCtr="0" anchor="ctr" bIns="91425" lIns="91425" rIns="91425" tIns="91425"/>
          <a:lstStyle>
            <a:lvl1pPr lvl="0" rtl="0" algn="ctr">
              <a:spcBef>
                <a:spcPts val="0"/>
              </a:spcBef>
              <a:buClr>
                <a:srgbClr val="FFFFFF"/>
              </a:buClr>
              <a:defRPr i="1">
                <a:solidFill>
                  <a:srgbClr val="FFFFFF"/>
                </a:solidFill>
              </a:defRPr>
            </a:lvl1pPr>
            <a:lvl2pPr lvl="1" rtl="0" algn="ctr">
              <a:spcBef>
                <a:spcPts val="0"/>
              </a:spcBef>
              <a:buClr>
                <a:srgbClr val="FFFFFF"/>
              </a:buClr>
              <a:defRPr i="1">
                <a:solidFill>
                  <a:srgbClr val="FFFFFF"/>
                </a:solidFill>
              </a:defRPr>
            </a:lvl2pPr>
            <a:lvl3pPr lvl="2" rtl="0" algn="ctr">
              <a:spcBef>
                <a:spcPts val="0"/>
              </a:spcBef>
              <a:buClr>
                <a:srgbClr val="FFFFFF"/>
              </a:buClr>
              <a:defRPr i="1">
                <a:solidFill>
                  <a:srgbClr val="FFFFFF"/>
                </a:solidFill>
              </a:defRPr>
            </a:lvl3pPr>
            <a:lvl4pPr lvl="3" rtl="0" algn="ctr">
              <a:spcBef>
                <a:spcPts val="0"/>
              </a:spcBef>
              <a:buClr>
                <a:srgbClr val="FFFFFF"/>
              </a:buClr>
              <a:defRPr i="1">
                <a:solidFill>
                  <a:srgbClr val="FFFFFF"/>
                </a:solidFill>
              </a:defRPr>
            </a:lvl4pPr>
            <a:lvl5pPr lvl="4" rtl="0" algn="ctr">
              <a:spcBef>
                <a:spcPts val="0"/>
              </a:spcBef>
              <a:buClr>
                <a:srgbClr val="FFFFFF"/>
              </a:buClr>
              <a:defRPr i="1">
                <a:solidFill>
                  <a:srgbClr val="FFFFFF"/>
                </a:solidFill>
              </a:defRPr>
            </a:lvl5pPr>
            <a:lvl6pPr lvl="5" rtl="0" algn="ctr">
              <a:spcBef>
                <a:spcPts val="0"/>
              </a:spcBef>
              <a:buClr>
                <a:srgbClr val="FFFFFF"/>
              </a:buClr>
              <a:defRPr i="1">
                <a:solidFill>
                  <a:srgbClr val="FFFFFF"/>
                </a:solidFill>
              </a:defRPr>
            </a:lvl6pPr>
            <a:lvl7pPr lvl="6" rtl="0" algn="ctr">
              <a:spcBef>
                <a:spcPts val="0"/>
              </a:spcBef>
              <a:buClr>
                <a:srgbClr val="FFFFFF"/>
              </a:buClr>
              <a:defRPr i="1">
                <a:solidFill>
                  <a:srgbClr val="FFFFFF"/>
                </a:solidFill>
              </a:defRPr>
            </a:lvl7pPr>
            <a:lvl8pPr lvl="7" rtl="0" algn="ctr">
              <a:spcBef>
                <a:spcPts val="0"/>
              </a:spcBef>
              <a:buClr>
                <a:srgbClr val="FFFFFF"/>
              </a:buClr>
              <a:defRPr i="1">
                <a:solidFill>
                  <a:srgbClr val="FFFFFF"/>
                </a:solidFill>
              </a:defRPr>
            </a:lvl8pPr>
            <a:lvl9pPr lvl="8" algn="ctr">
              <a:spcBef>
                <a:spcPts val="0"/>
              </a:spcBef>
              <a:buClr>
                <a:srgbClr val="FFFFFF"/>
              </a:buClr>
              <a:defRPr i="1">
                <a:solidFill>
                  <a:srgbClr val="FFFFFF"/>
                </a:solidFill>
              </a:defRPr>
            </a:lvl9pPr>
          </a:lstStyle>
          <a:p/>
        </p:txBody>
      </p:sp>
      <p:sp>
        <p:nvSpPr>
          <p:cNvPr id="23" name="Shape 23"/>
          <p:cNvSpPr txBox="1"/>
          <p:nvPr/>
        </p:nvSpPr>
        <p:spPr>
          <a:xfrm>
            <a:off x="3593400" y="3670520"/>
            <a:ext cx="1957200" cy="653699"/>
          </a:xfrm>
          <a:prstGeom prst="rect">
            <a:avLst/>
          </a:prstGeom>
          <a:noFill/>
          <a:ln>
            <a:noFill/>
          </a:ln>
        </p:spPr>
        <p:txBody>
          <a:bodyPr anchorCtr="0" anchor="t" bIns="91425" lIns="91425" rIns="91425" tIns="91425">
            <a:noAutofit/>
          </a:bodyPr>
          <a:lstStyle/>
          <a:p>
            <a:pPr lvl="0" algn="ctr">
              <a:spcBef>
                <a:spcPts val="0"/>
              </a:spcBef>
              <a:buNone/>
            </a:pPr>
            <a:r>
              <a:rPr b="1" lang="en" sz="7200">
                <a:solidFill>
                  <a:srgbClr val="0DB7C4"/>
                </a:solidFill>
              </a:rPr>
              <a:t>”</a:t>
            </a:r>
          </a:p>
        </p:txBody>
      </p:sp>
      <p:sp>
        <p:nvSpPr>
          <p:cNvPr id="24" name="Shape 24"/>
          <p:cNvSpPr txBox="1"/>
          <p:nvPr>
            <p:ph idx="12" type="sldNum"/>
          </p:nvPr>
        </p:nvSpPr>
        <p:spPr>
          <a:xfrm>
            <a:off x="-75" y="3420000"/>
            <a:ext cx="669599" cy="17235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solidFill>
                  <a:srgbClr val="0DB7C4"/>
                </a:solidFil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 1 column">
    <p:spTree>
      <p:nvGrpSpPr>
        <p:cNvPr id="25" name="Shape 25"/>
        <p:cNvGrpSpPr/>
        <p:nvPr/>
      </p:nvGrpSpPr>
      <p:grpSpPr>
        <a:xfrm>
          <a:off x="0" y="0"/>
          <a:ext cx="0" cy="0"/>
          <a:chOff x="0" y="0"/>
          <a:chExt cx="0" cy="0"/>
        </a:xfrm>
      </p:grpSpPr>
      <p:sp>
        <p:nvSpPr>
          <p:cNvPr id="26" name="Shape 26"/>
          <p:cNvSpPr/>
          <p:nvPr/>
        </p:nvSpPr>
        <p:spPr>
          <a:xfrm flipH="1">
            <a:off x="-74" y="0"/>
            <a:ext cx="669599" cy="5143499"/>
          </a:xfrm>
          <a:prstGeom prst="rect">
            <a:avLst/>
          </a:prstGeom>
          <a:solidFill>
            <a:srgbClr val="000000">
              <a:alpha val="3460"/>
            </a:srgbClr>
          </a:solidFill>
          <a:ln>
            <a:noFill/>
          </a:ln>
        </p:spPr>
        <p:txBody>
          <a:bodyPr anchorCtr="0" anchor="ctr" bIns="91425" lIns="91425" rIns="91425" tIns="91425">
            <a:noAutofit/>
          </a:bodyPr>
          <a:lstStyle/>
          <a:p>
            <a:pPr lvl="0">
              <a:spcBef>
                <a:spcPts val="0"/>
              </a:spcBef>
              <a:buNone/>
            </a:pPr>
            <a:r>
              <a:t/>
            </a:r>
            <a:endParaRPr/>
          </a:p>
        </p:txBody>
      </p:sp>
      <p:sp>
        <p:nvSpPr>
          <p:cNvPr id="27" name="Shape 27"/>
          <p:cNvSpPr/>
          <p:nvPr/>
        </p:nvSpPr>
        <p:spPr>
          <a:xfrm flipH="1">
            <a:off x="-74" y="0"/>
            <a:ext cx="669599" cy="1139999"/>
          </a:xfrm>
          <a:prstGeom prst="rect">
            <a:avLst/>
          </a:prstGeom>
          <a:solidFill>
            <a:srgbClr val="0DB7C4"/>
          </a:solidFill>
          <a:ln>
            <a:noFill/>
          </a:ln>
        </p:spPr>
        <p:txBody>
          <a:bodyPr anchorCtr="0" anchor="ctr" bIns="91425" lIns="91425" rIns="91425" tIns="91425">
            <a:noAutofit/>
          </a:bodyPr>
          <a:lstStyle/>
          <a:p>
            <a:pPr lvl="0">
              <a:spcBef>
                <a:spcPts val="0"/>
              </a:spcBef>
              <a:buNone/>
            </a:pPr>
            <a:r>
              <a:t/>
            </a:r>
            <a:endParaRPr/>
          </a:p>
        </p:txBody>
      </p:sp>
      <p:sp>
        <p:nvSpPr>
          <p:cNvPr id="28" name="Shape 28"/>
          <p:cNvSpPr txBox="1"/>
          <p:nvPr>
            <p:ph type="title"/>
          </p:nvPr>
        </p:nvSpPr>
        <p:spPr>
          <a:xfrm>
            <a:off x="844425" y="5597"/>
            <a:ext cx="3552600" cy="1139999"/>
          </a:xfrm>
          <a:prstGeom prst="rect">
            <a:avLst/>
          </a:prstGeom>
        </p:spPr>
        <p:txBody>
          <a:bodyPr anchorCtr="0" anchor="b" bIns="91425" lIns="91425" rIns="91425" tIns="91425"/>
          <a:lstStyle>
            <a:lvl1pPr lvl="0">
              <a:spcBef>
                <a:spcPts val="0"/>
              </a:spcBef>
              <a:buClr>
                <a:srgbClr val="B3B3B3"/>
              </a:buClr>
              <a:defRPr>
                <a:solidFill>
                  <a:srgbClr val="B3B3B3"/>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 type="body"/>
          </p:nvPr>
        </p:nvSpPr>
        <p:spPr>
          <a:xfrm>
            <a:off x="844425" y="1538075"/>
            <a:ext cx="5169000" cy="3387899"/>
          </a:xfrm>
          <a:prstGeom prst="rect">
            <a:avLst/>
          </a:prstGeom>
        </p:spPr>
        <p:txBody>
          <a:bodyPr anchorCtr="0" anchor="t" bIns="91425" lIns="91425" rIns="91425" tIns="91425"/>
          <a:lstStyle>
            <a:lvl1pPr lvl="0">
              <a:spcBef>
                <a:spcPts val="0"/>
              </a:spcBef>
              <a:buSzPct val="100000"/>
              <a:defRPr sz="2400"/>
            </a:lvl1pPr>
            <a:lvl2pPr lvl="1">
              <a:spcBef>
                <a:spcPts val="0"/>
              </a:spcBef>
              <a:defRPr/>
            </a:lvl2pPr>
            <a:lvl3pPr lvl="2">
              <a:spcBef>
                <a:spcPts val="0"/>
              </a:spcBef>
              <a:defRPr/>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2" type="sldNum"/>
          </p:nvPr>
        </p:nvSpPr>
        <p:spPr>
          <a:xfrm>
            <a:off x="-75" y="0"/>
            <a:ext cx="669599" cy="1139999"/>
          </a:xfrm>
          <a:prstGeom prst="rect">
            <a:avLst/>
          </a:prstGeom>
          <a:solidFill>
            <a:srgbClr val="B3B3B3"/>
          </a:solidFill>
        </p:spPr>
        <p:txBody>
          <a:bodyPr anchorCtr="0" anchor="b"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 2 columns">
    <p:spTree>
      <p:nvGrpSpPr>
        <p:cNvPr id="31" name="Shape 31"/>
        <p:cNvGrpSpPr/>
        <p:nvPr/>
      </p:nvGrpSpPr>
      <p:grpSpPr>
        <a:xfrm>
          <a:off x="0" y="0"/>
          <a:ext cx="0" cy="0"/>
          <a:chOff x="0" y="0"/>
          <a:chExt cx="0" cy="0"/>
        </a:xfrm>
      </p:grpSpPr>
      <p:sp>
        <p:nvSpPr>
          <p:cNvPr id="32" name="Shape 32"/>
          <p:cNvSpPr/>
          <p:nvPr/>
        </p:nvSpPr>
        <p:spPr>
          <a:xfrm flipH="1">
            <a:off x="-74" y="0"/>
            <a:ext cx="669599" cy="5143499"/>
          </a:xfrm>
          <a:prstGeom prst="rect">
            <a:avLst/>
          </a:prstGeom>
          <a:solidFill>
            <a:srgbClr val="000000">
              <a:alpha val="3460"/>
            </a:srgbClr>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flipH="1">
            <a:off x="-74" y="0"/>
            <a:ext cx="669599" cy="1139999"/>
          </a:xfrm>
          <a:prstGeom prst="rect">
            <a:avLst/>
          </a:prstGeom>
          <a:solidFill>
            <a:srgbClr val="0DB7C4"/>
          </a:solidFill>
          <a:ln>
            <a:noFill/>
          </a:ln>
        </p:spPr>
        <p:txBody>
          <a:bodyPr anchorCtr="0" anchor="ctr" bIns="91425" lIns="91425" rIns="91425" tIns="91425">
            <a:noAutofit/>
          </a:bodyPr>
          <a:lstStyle/>
          <a:p>
            <a:pPr lvl="0">
              <a:spcBef>
                <a:spcPts val="0"/>
              </a:spcBef>
              <a:buNone/>
            </a:pPr>
            <a:r>
              <a:t/>
            </a:r>
            <a:endParaRPr/>
          </a:p>
        </p:txBody>
      </p:sp>
      <p:sp>
        <p:nvSpPr>
          <p:cNvPr id="34" name="Shape 34"/>
          <p:cNvSpPr txBox="1"/>
          <p:nvPr>
            <p:ph type="title"/>
          </p:nvPr>
        </p:nvSpPr>
        <p:spPr>
          <a:xfrm>
            <a:off x="844425" y="5597"/>
            <a:ext cx="3552600" cy="11399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5" name="Shape 35"/>
          <p:cNvSpPr txBox="1"/>
          <p:nvPr>
            <p:ph idx="1" type="body"/>
          </p:nvPr>
        </p:nvSpPr>
        <p:spPr>
          <a:xfrm>
            <a:off x="844425" y="1534256"/>
            <a:ext cx="2804699" cy="3321600"/>
          </a:xfrm>
          <a:prstGeom prst="rect">
            <a:avLst/>
          </a:prstGeom>
        </p:spPr>
        <p:txBody>
          <a:bodyPr anchorCtr="0" anchor="t" bIns="91425" lIns="91425" rIns="91425" tIns="91425"/>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p:txBody>
      </p:sp>
      <p:sp>
        <p:nvSpPr>
          <p:cNvPr id="36" name="Shape 36"/>
          <p:cNvSpPr txBox="1"/>
          <p:nvPr>
            <p:ph idx="2" type="body"/>
          </p:nvPr>
        </p:nvSpPr>
        <p:spPr>
          <a:xfrm>
            <a:off x="3818122" y="1534256"/>
            <a:ext cx="2804699" cy="3321600"/>
          </a:xfrm>
          <a:prstGeom prst="rect">
            <a:avLst/>
          </a:prstGeom>
        </p:spPr>
        <p:txBody>
          <a:bodyPr anchorCtr="0" anchor="t" bIns="91425" lIns="91425" rIns="91425" tIns="91425"/>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p:txBody>
      </p:sp>
      <p:sp>
        <p:nvSpPr>
          <p:cNvPr id="37" name="Shape 37"/>
          <p:cNvSpPr txBox="1"/>
          <p:nvPr>
            <p:ph idx="12" type="sldNum"/>
          </p:nvPr>
        </p:nvSpPr>
        <p:spPr>
          <a:xfrm>
            <a:off x="-75" y="0"/>
            <a:ext cx="669599" cy="1139999"/>
          </a:xfrm>
          <a:prstGeom prst="rect">
            <a:avLst/>
          </a:prstGeom>
        </p:spPr>
        <p:txBody>
          <a:bodyPr anchorCtr="0" anchor="b" bIns="91425" lIns="91425" rIns="91425" tIns="91425">
            <a:noAutofit/>
          </a:bodyPr>
          <a:lstStyle/>
          <a:p>
            <a:pPr lvl="0">
              <a:spcBef>
                <a:spcPts val="0"/>
              </a:spcBef>
              <a:buNone/>
            </a:pPr>
            <a:fld id="{00000000-1234-1234-1234-123412341234}" type="slidenum">
              <a:rPr lang="en" sz="2400"/>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3 columns">
    <p:spTree>
      <p:nvGrpSpPr>
        <p:cNvPr id="38" name="Shape 38"/>
        <p:cNvGrpSpPr/>
        <p:nvPr/>
      </p:nvGrpSpPr>
      <p:grpSpPr>
        <a:xfrm>
          <a:off x="0" y="0"/>
          <a:ext cx="0" cy="0"/>
          <a:chOff x="0" y="0"/>
          <a:chExt cx="0" cy="0"/>
        </a:xfrm>
      </p:grpSpPr>
      <p:sp>
        <p:nvSpPr>
          <p:cNvPr id="39" name="Shape 39"/>
          <p:cNvSpPr/>
          <p:nvPr/>
        </p:nvSpPr>
        <p:spPr>
          <a:xfrm flipH="1">
            <a:off x="-74" y="0"/>
            <a:ext cx="669599" cy="5143499"/>
          </a:xfrm>
          <a:prstGeom prst="rect">
            <a:avLst/>
          </a:prstGeom>
          <a:solidFill>
            <a:srgbClr val="000000">
              <a:alpha val="3460"/>
            </a:srgbClr>
          </a:solidFill>
          <a:ln>
            <a:noFill/>
          </a:ln>
        </p:spPr>
        <p:txBody>
          <a:bodyPr anchorCtr="0" anchor="ctr" bIns="91425" lIns="91425" rIns="91425" tIns="91425">
            <a:noAutofit/>
          </a:bodyPr>
          <a:lstStyle/>
          <a:p>
            <a:pPr lvl="0">
              <a:spcBef>
                <a:spcPts val="0"/>
              </a:spcBef>
              <a:buNone/>
            </a:pPr>
            <a:r>
              <a:t/>
            </a:r>
            <a:endParaRPr/>
          </a:p>
        </p:txBody>
      </p:sp>
      <p:sp>
        <p:nvSpPr>
          <p:cNvPr id="40" name="Shape 40"/>
          <p:cNvSpPr/>
          <p:nvPr/>
        </p:nvSpPr>
        <p:spPr>
          <a:xfrm flipH="1">
            <a:off x="-74" y="0"/>
            <a:ext cx="669599" cy="1139999"/>
          </a:xfrm>
          <a:prstGeom prst="rect">
            <a:avLst/>
          </a:prstGeom>
          <a:solidFill>
            <a:srgbClr val="0DB7C4"/>
          </a:solidFill>
          <a:ln>
            <a:noFill/>
          </a:ln>
        </p:spPr>
        <p:txBody>
          <a:bodyPr anchorCtr="0" anchor="ctr" bIns="91425" lIns="91425" rIns="91425" tIns="91425">
            <a:noAutofit/>
          </a:bodyPr>
          <a:lstStyle/>
          <a:p>
            <a:pPr lvl="0">
              <a:spcBef>
                <a:spcPts val="0"/>
              </a:spcBef>
              <a:buNone/>
            </a:pPr>
            <a:r>
              <a:t/>
            </a:r>
            <a:endParaRPr/>
          </a:p>
        </p:txBody>
      </p:sp>
      <p:sp>
        <p:nvSpPr>
          <p:cNvPr id="41" name="Shape 41"/>
          <p:cNvSpPr txBox="1"/>
          <p:nvPr>
            <p:ph type="title"/>
          </p:nvPr>
        </p:nvSpPr>
        <p:spPr>
          <a:xfrm>
            <a:off x="844425" y="5597"/>
            <a:ext cx="3552600" cy="1139999"/>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2" name="Shape 42"/>
          <p:cNvSpPr txBox="1"/>
          <p:nvPr>
            <p:ph idx="1" type="body"/>
          </p:nvPr>
        </p:nvSpPr>
        <p:spPr>
          <a:xfrm>
            <a:off x="844425" y="1548525"/>
            <a:ext cx="1918799" cy="3225000"/>
          </a:xfrm>
          <a:prstGeom prst="rect">
            <a:avLst/>
          </a:prstGeom>
        </p:spPr>
        <p:txBody>
          <a:bodyPr anchorCtr="0" anchor="t" bIns="91425" lIns="91425" rIns="91425" tIns="91425"/>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3" name="Shape 43"/>
          <p:cNvSpPr txBox="1"/>
          <p:nvPr>
            <p:ph idx="2" type="body"/>
          </p:nvPr>
        </p:nvSpPr>
        <p:spPr>
          <a:xfrm>
            <a:off x="2861613" y="1548525"/>
            <a:ext cx="1918799" cy="3225000"/>
          </a:xfrm>
          <a:prstGeom prst="rect">
            <a:avLst/>
          </a:prstGeom>
        </p:spPr>
        <p:txBody>
          <a:bodyPr anchorCtr="0" anchor="t" bIns="91425" lIns="91425" rIns="91425" tIns="91425"/>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4" name="Shape 44"/>
          <p:cNvSpPr txBox="1"/>
          <p:nvPr>
            <p:ph idx="3" type="body"/>
          </p:nvPr>
        </p:nvSpPr>
        <p:spPr>
          <a:xfrm>
            <a:off x="4878801" y="1548525"/>
            <a:ext cx="1918799" cy="3225000"/>
          </a:xfrm>
          <a:prstGeom prst="rect">
            <a:avLst/>
          </a:prstGeom>
        </p:spPr>
        <p:txBody>
          <a:bodyPr anchorCtr="0" anchor="t" bIns="91425" lIns="91425" rIns="91425" tIns="91425"/>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5" name="Shape 45"/>
          <p:cNvSpPr txBox="1"/>
          <p:nvPr>
            <p:ph idx="12" type="sldNum"/>
          </p:nvPr>
        </p:nvSpPr>
        <p:spPr>
          <a:xfrm>
            <a:off x="-75" y="0"/>
            <a:ext cx="669599" cy="1139999"/>
          </a:xfrm>
          <a:prstGeom prst="rect">
            <a:avLst/>
          </a:prstGeom>
          <a:solidFill>
            <a:srgbClr val="B3B3B3"/>
          </a:solidFill>
        </p:spPr>
        <p:txBody>
          <a:bodyPr anchorCtr="0" anchor="b"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6" name="Shape 46"/>
        <p:cNvGrpSpPr/>
        <p:nvPr/>
      </p:nvGrpSpPr>
      <p:grpSpPr>
        <a:xfrm>
          <a:off x="0" y="0"/>
          <a:ext cx="0" cy="0"/>
          <a:chOff x="0" y="0"/>
          <a:chExt cx="0" cy="0"/>
        </a:xfrm>
      </p:grpSpPr>
      <p:sp>
        <p:nvSpPr>
          <p:cNvPr id="47" name="Shape 47"/>
          <p:cNvSpPr/>
          <p:nvPr/>
        </p:nvSpPr>
        <p:spPr>
          <a:xfrm flipH="1">
            <a:off x="-74" y="0"/>
            <a:ext cx="669599" cy="5143499"/>
          </a:xfrm>
          <a:prstGeom prst="rect">
            <a:avLst/>
          </a:prstGeom>
          <a:solidFill>
            <a:srgbClr val="000000">
              <a:alpha val="3460"/>
            </a:srgbClr>
          </a:solidFill>
          <a:ln>
            <a:noFill/>
          </a:ln>
        </p:spPr>
        <p:txBody>
          <a:bodyPr anchorCtr="0" anchor="ctr" bIns="91425" lIns="91425" rIns="91425" tIns="91425">
            <a:noAutofit/>
          </a:bodyPr>
          <a:lstStyle/>
          <a:p>
            <a:pPr lvl="0">
              <a:spcBef>
                <a:spcPts val="0"/>
              </a:spcBef>
              <a:buNone/>
            </a:pPr>
            <a:r>
              <a:t/>
            </a:r>
            <a:endParaRPr/>
          </a:p>
        </p:txBody>
      </p:sp>
      <p:sp>
        <p:nvSpPr>
          <p:cNvPr id="48" name="Shape 48"/>
          <p:cNvSpPr/>
          <p:nvPr/>
        </p:nvSpPr>
        <p:spPr>
          <a:xfrm flipH="1">
            <a:off x="-74" y="0"/>
            <a:ext cx="669599" cy="1139999"/>
          </a:xfrm>
          <a:prstGeom prst="rect">
            <a:avLst/>
          </a:prstGeom>
          <a:solidFill>
            <a:srgbClr val="0DB7C4"/>
          </a:solidFill>
          <a:ln>
            <a:noFill/>
          </a:ln>
        </p:spPr>
        <p:txBody>
          <a:bodyPr anchorCtr="0" anchor="ctr" bIns="91425" lIns="91425" rIns="91425" tIns="91425">
            <a:noAutofit/>
          </a:bodyPr>
          <a:lstStyle/>
          <a:p>
            <a:pPr lvl="0">
              <a:spcBef>
                <a:spcPts val="0"/>
              </a:spcBef>
              <a:buNone/>
            </a:pPr>
            <a:r>
              <a:t/>
            </a:r>
            <a:endParaRPr/>
          </a:p>
        </p:txBody>
      </p:sp>
      <p:sp>
        <p:nvSpPr>
          <p:cNvPr id="49" name="Shape 49"/>
          <p:cNvSpPr txBox="1"/>
          <p:nvPr>
            <p:ph type="title"/>
          </p:nvPr>
        </p:nvSpPr>
        <p:spPr>
          <a:xfrm>
            <a:off x="844425" y="5597"/>
            <a:ext cx="3552600" cy="11399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0" name="Shape 50"/>
          <p:cNvSpPr txBox="1"/>
          <p:nvPr>
            <p:ph idx="12" type="sldNum"/>
          </p:nvPr>
        </p:nvSpPr>
        <p:spPr>
          <a:xfrm>
            <a:off x="-75" y="0"/>
            <a:ext cx="669599" cy="1139999"/>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image background">
    <p:spTree>
      <p:nvGrpSpPr>
        <p:cNvPr id="51" name="Shape 51"/>
        <p:cNvGrpSpPr/>
        <p:nvPr/>
      </p:nvGrpSpPr>
      <p:grpSpPr>
        <a:xfrm>
          <a:off x="0" y="0"/>
          <a:ext cx="0" cy="0"/>
          <a:chOff x="0" y="0"/>
          <a:chExt cx="0" cy="0"/>
        </a:xfrm>
      </p:grpSpPr>
      <p:sp>
        <p:nvSpPr>
          <p:cNvPr id="52" name="Shape 52"/>
          <p:cNvSpPr/>
          <p:nvPr/>
        </p:nvSpPr>
        <p:spPr>
          <a:xfrm flipH="1">
            <a:off x="-75" y="0"/>
            <a:ext cx="1851600" cy="5143499"/>
          </a:xfrm>
          <a:prstGeom prst="rect">
            <a:avLst/>
          </a:prstGeom>
          <a:solidFill>
            <a:srgbClr val="0DB7C4">
              <a:alpha val="36540"/>
            </a:srgbClr>
          </a:solidFill>
          <a:ln>
            <a:noFill/>
          </a:ln>
        </p:spPr>
        <p:txBody>
          <a:bodyPr anchorCtr="0" anchor="ctr" bIns="91425" lIns="91425" rIns="91425" tIns="91425">
            <a:noAutofit/>
          </a:bodyPr>
          <a:lstStyle/>
          <a:p>
            <a:pPr lvl="0">
              <a:spcBef>
                <a:spcPts val="0"/>
              </a:spcBef>
              <a:buNone/>
            </a:pPr>
            <a:r>
              <a:t/>
            </a:r>
            <a:endParaRPr/>
          </a:p>
        </p:txBody>
      </p:sp>
      <p:sp>
        <p:nvSpPr>
          <p:cNvPr id="53" name="Shape 53"/>
          <p:cNvSpPr/>
          <p:nvPr/>
        </p:nvSpPr>
        <p:spPr>
          <a:xfrm flipH="1">
            <a:off x="-75" y="0"/>
            <a:ext cx="1851600" cy="1139999"/>
          </a:xfrm>
          <a:prstGeom prst="rect">
            <a:avLst/>
          </a:prstGeom>
          <a:solidFill>
            <a:srgbClr val="0DB7C4"/>
          </a:solidFill>
          <a:ln>
            <a:noFill/>
          </a:ln>
        </p:spPr>
        <p:txBody>
          <a:bodyPr anchorCtr="0" anchor="ctr" bIns="91425" lIns="91425" rIns="91425" tIns="91425">
            <a:noAutofit/>
          </a:bodyPr>
          <a:lstStyle/>
          <a:p>
            <a:pPr lvl="0">
              <a:spcBef>
                <a:spcPts val="0"/>
              </a:spcBef>
              <a:buNone/>
            </a:pPr>
            <a:r>
              <a:t/>
            </a:r>
            <a:endParaRPr/>
          </a:p>
        </p:txBody>
      </p:sp>
      <p:sp>
        <p:nvSpPr>
          <p:cNvPr id="54" name="Shape 54"/>
          <p:cNvSpPr txBox="1"/>
          <p:nvPr>
            <p:ph type="title"/>
          </p:nvPr>
        </p:nvSpPr>
        <p:spPr>
          <a:xfrm>
            <a:off x="235225" y="1292400"/>
            <a:ext cx="1381199" cy="1139999"/>
          </a:xfrm>
          <a:prstGeom prst="rect">
            <a:avLst/>
          </a:prstGeom>
        </p:spPr>
        <p:txBody>
          <a:bodyPr anchorCtr="0" anchor="t" bIns="91425" lIns="91425" rIns="91425" tIns="91425"/>
          <a:lstStyle>
            <a:lvl1pPr lvl="0" rtl="0">
              <a:spcBef>
                <a:spcPts val="0"/>
              </a:spcBef>
              <a:buClr>
                <a:srgbClr val="FFFFFF"/>
              </a:buClr>
              <a:buSzPct val="100000"/>
              <a:defRPr sz="1800">
                <a:solidFill>
                  <a:srgbClr val="FFFFFF"/>
                </a:solidFill>
              </a:defRPr>
            </a:lvl1pPr>
            <a:lvl2pPr lvl="1" rtl="0">
              <a:spcBef>
                <a:spcPts val="0"/>
              </a:spcBef>
              <a:buClr>
                <a:srgbClr val="FFFFFF"/>
              </a:buClr>
              <a:buSzPct val="100000"/>
              <a:defRPr sz="1800">
                <a:solidFill>
                  <a:srgbClr val="FFFFFF"/>
                </a:solidFill>
              </a:defRPr>
            </a:lvl2pPr>
            <a:lvl3pPr lvl="2" rtl="0">
              <a:spcBef>
                <a:spcPts val="0"/>
              </a:spcBef>
              <a:buClr>
                <a:srgbClr val="FFFFFF"/>
              </a:buClr>
              <a:buSzPct val="100000"/>
              <a:defRPr sz="1800">
                <a:solidFill>
                  <a:srgbClr val="FFFFFF"/>
                </a:solidFill>
              </a:defRPr>
            </a:lvl3pPr>
            <a:lvl4pPr lvl="3" rtl="0">
              <a:spcBef>
                <a:spcPts val="0"/>
              </a:spcBef>
              <a:buClr>
                <a:srgbClr val="FFFFFF"/>
              </a:buClr>
              <a:buSzPct val="100000"/>
              <a:defRPr sz="1800">
                <a:solidFill>
                  <a:srgbClr val="FFFFFF"/>
                </a:solidFill>
              </a:defRPr>
            </a:lvl4pPr>
            <a:lvl5pPr lvl="4" rtl="0">
              <a:spcBef>
                <a:spcPts val="0"/>
              </a:spcBef>
              <a:buClr>
                <a:srgbClr val="FFFFFF"/>
              </a:buClr>
              <a:buSzPct val="100000"/>
              <a:defRPr sz="1800">
                <a:solidFill>
                  <a:srgbClr val="FFFFFF"/>
                </a:solidFill>
              </a:defRPr>
            </a:lvl5pPr>
            <a:lvl6pPr lvl="5" rtl="0">
              <a:spcBef>
                <a:spcPts val="0"/>
              </a:spcBef>
              <a:buClr>
                <a:srgbClr val="FFFFFF"/>
              </a:buClr>
              <a:buSzPct val="100000"/>
              <a:defRPr sz="1800">
                <a:solidFill>
                  <a:srgbClr val="FFFFFF"/>
                </a:solidFill>
              </a:defRPr>
            </a:lvl6pPr>
            <a:lvl7pPr lvl="6" rtl="0">
              <a:spcBef>
                <a:spcPts val="0"/>
              </a:spcBef>
              <a:buClr>
                <a:srgbClr val="FFFFFF"/>
              </a:buClr>
              <a:buSzPct val="100000"/>
              <a:defRPr sz="1800">
                <a:solidFill>
                  <a:srgbClr val="FFFFFF"/>
                </a:solidFill>
              </a:defRPr>
            </a:lvl7pPr>
            <a:lvl8pPr lvl="7" rtl="0">
              <a:spcBef>
                <a:spcPts val="0"/>
              </a:spcBef>
              <a:buClr>
                <a:srgbClr val="FFFFFF"/>
              </a:buClr>
              <a:buSzPct val="100000"/>
              <a:defRPr sz="1800">
                <a:solidFill>
                  <a:srgbClr val="FFFFFF"/>
                </a:solidFill>
              </a:defRPr>
            </a:lvl8pPr>
            <a:lvl9pPr lvl="8" rtl="0">
              <a:spcBef>
                <a:spcPts val="0"/>
              </a:spcBef>
              <a:buClr>
                <a:srgbClr val="FFFFFF"/>
              </a:buClr>
              <a:buSzPct val="100000"/>
              <a:defRPr sz="1800">
                <a:solidFill>
                  <a:srgbClr val="FFFFFF"/>
                </a:solidFill>
              </a:defRPr>
            </a:lvl9pPr>
          </a:lstStyle>
          <a:p/>
        </p:txBody>
      </p:sp>
      <p:sp>
        <p:nvSpPr>
          <p:cNvPr id="55" name="Shape 55"/>
          <p:cNvSpPr txBox="1"/>
          <p:nvPr>
            <p:ph idx="12" type="sldNum"/>
          </p:nvPr>
        </p:nvSpPr>
        <p:spPr>
          <a:xfrm>
            <a:off x="-75" y="0"/>
            <a:ext cx="1851600" cy="1139999"/>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6" name="Shape 56"/>
        <p:cNvGrpSpPr/>
        <p:nvPr/>
      </p:nvGrpSpPr>
      <p:grpSpPr>
        <a:xfrm>
          <a:off x="0" y="0"/>
          <a:ext cx="0" cy="0"/>
          <a:chOff x="0" y="0"/>
          <a:chExt cx="0" cy="0"/>
        </a:xfrm>
      </p:grpSpPr>
      <p:sp>
        <p:nvSpPr>
          <p:cNvPr id="57" name="Shape 57"/>
          <p:cNvSpPr/>
          <p:nvPr/>
        </p:nvSpPr>
        <p:spPr>
          <a:xfrm flipH="1">
            <a:off x="-75" y="0"/>
            <a:ext cx="1851600" cy="5143499"/>
          </a:xfrm>
          <a:prstGeom prst="rect">
            <a:avLst/>
          </a:prstGeom>
          <a:solidFill>
            <a:srgbClr val="000000">
              <a:alpha val="3460"/>
            </a:srgbClr>
          </a:solidFill>
          <a:ln>
            <a:noFill/>
          </a:ln>
        </p:spPr>
        <p:txBody>
          <a:bodyPr anchorCtr="0" anchor="ctr" bIns="91425" lIns="91425" rIns="91425" tIns="91425">
            <a:noAutofit/>
          </a:bodyPr>
          <a:lstStyle/>
          <a:p>
            <a:pPr lvl="0">
              <a:spcBef>
                <a:spcPts val="0"/>
              </a:spcBef>
              <a:buNone/>
            </a:pPr>
            <a:r>
              <a:t/>
            </a:r>
            <a:endParaRPr/>
          </a:p>
        </p:txBody>
      </p:sp>
      <p:sp>
        <p:nvSpPr>
          <p:cNvPr id="58" name="Shape 58"/>
          <p:cNvSpPr/>
          <p:nvPr/>
        </p:nvSpPr>
        <p:spPr>
          <a:xfrm flipH="1">
            <a:off x="-75" y="0"/>
            <a:ext cx="1851600" cy="1139999"/>
          </a:xfrm>
          <a:prstGeom prst="rect">
            <a:avLst/>
          </a:prstGeom>
          <a:solidFill>
            <a:srgbClr val="0DB7C4"/>
          </a:solidFill>
          <a:ln>
            <a:noFill/>
          </a:ln>
        </p:spPr>
        <p:txBody>
          <a:bodyPr anchorCtr="0" anchor="ctr" bIns="91425" lIns="91425" rIns="91425" tIns="91425">
            <a:noAutofit/>
          </a:bodyPr>
          <a:lstStyle/>
          <a:p>
            <a:pPr lvl="0">
              <a:spcBef>
                <a:spcPts val="0"/>
              </a:spcBef>
              <a:buNone/>
            </a:pPr>
            <a:r>
              <a:t/>
            </a:r>
            <a:endParaRPr/>
          </a:p>
        </p:txBody>
      </p:sp>
      <p:sp>
        <p:nvSpPr>
          <p:cNvPr id="59" name="Shape 59"/>
          <p:cNvSpPr txBox="1"/>
          <p:nvPr>
            <p:ph idx="12" type="sldNum"/>
          </p:nvPr>
        </p:nvSpPr>
        <p:spPr>
          <a:xfrm>
            <a:off x="-75" y="0"/>
            <a:ext cx="1851600" cy="1139999"/>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sp>
        <p:nvSpPr>
          <p:cNvPr id="60" name="Shape 60"/>
          <p:cNvSpPr txBox="1"/>
          <p:nvPr>
            <p:ph idx="1" type="body"/>
          </p:nvPr>
        </p:nvSpPr>
        <p:spPr>
          <a:xfrm>
            <a:off x="223150" y="1284100"/>
            <a:ext cx="1393199" cy="1932899"/>
          </a:xfrm>
          <a:prstGeom prst="rect">
            <a:avLst/>
          </a:prstGeom>
        </p:spPr>
        <p:txBody>
          <a:bodyPr anchorCtr="0" anchor="t" bIns="91425" lIns="91425" rIns="91425" tIns="91425"/>
          <a:lstStyle>
            <a:lvl1pPr lvl="0">
              <a:spcBef>
                <a:spcPts val="360"/>
              </a:spcBef>
              <a:buClr>
                <a:srgbClr val="415665"/>
              </a:buClr>
              <a:buSzPct val="100000"/>
              <a:buNone/>
              <a:defRPr sz="1200"/>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844425" y="5597"/>
            <a:ext cx="3552600" cy="1139999"/>
          </a:xfrm>
          <a:prstGeom prst="rect">
            <a:avLst/>
          </a:prstGeom>
          <a:noFill/>
          <a:ln>
            <a:noFill/>
          </a:ln>
        </p:spPr>
        <p:txBody>
          <a:bodyPr anchorCtr="0" anchor="b" bIns="91425" lIns="91425" rIns="91425" tIns="91425"/>
          <a:lstStyle>
            <a:lvl1pPr lvl="0">
              <a:spcBef>
                <a:spcPts val="0"/>
              </a:spcBef>
              <a:buClr>
                <a:srgbClr val="0DB7C4"/>
              </a:buClr>
              <a:buSzPct val="100000"/>
              <a:buFont typeface="Dosis"/>
              <a:buNone/>
              <a:defRPr sz="2400">
                <a:solidFill>
                  <a:srgbClr val="0DB7C4"/>
                </a:solidFill>
                <a:latin typeface="Dosis"/>
                <a:ea typeface="Dosis"/>
                <a:cs typeface="Dosis"/>
                <a:sym typeface="Dosis"/>
              </a:defRPr>
            </a:lvl1pPr>
            <a:lvl2pPr lvl="1">
              <a:spcBef>
                <a:spcPts val="0"/>
              </a:spcBef>
              <a:buClr>
                <a:srgbClr val="0DB7C4"/>
              </a:buClr>
              <a:buSzPct val="100000"/>
              <a:buFont typeface="Dosis"/>
              <a:buNone/>
              <a:defRPr sz="2400">
                <a:solidFill>
                  <a:srgbClr val="0DB7C4"/>
                </a:solidFill>
                <a:latin typeface="Dosis"/>
                <a:ea typeface="Dosis"/>
                <a:cs typeface="Dosis"/>
                <a:sym typeface="Dosis"/>
              </a:defRPr>
            </a:lvl2pPr>
            <a:lvl3pPr lvl="2">
              <a:spcBef>
                <a:spcPts val="0"/>
              </a:spcBef>
              <a:buClr>
                <a:srgbClr val="0DB7C4"/>
              </a:buClr>
              <a:buSzPct val="100000"/>
              <a:buFont typeface="Dosis"/>
              <a:buNone/>
              <a:defRPr sz="2400">
                <a:solidFill>
                  <a:srgbClr val="0DB7C4"/>
                </a:solidFill>
                <a:latin typeface="Dosis"/>
                <a:ea typeface="Dosis"/>
                <a:cs typeface="Dosis"/>
                <a:sym typeface="Dosis"/>
              </a:defRPr>
            </a:lvl3pPr>
            <a:lvl4pPr lvl="3">
              <a:spcBef>
                <a:spcPts val="0"/>
              </a:spcBef>
              <a:buClr>
                <a:srgbClr val="0DB7C4"/>
              </a:buClr>
              <a:buSzPct val="100000"/>
              <a:buFont typeface="Dosis"/>
              <a:buNone/>
              <a:defRPr sz="2400">
                <a:solidFill>
                  <a:srgbClr val="0DB7C4"/>
                </a:solidFill>
                <a:latin typeface="Dosis"/>
                <a:ea typeface="Dosis"/>
                <a:cs typeface="Dosis"/>
                <a:sym typeface="Dosis"/>
              </a:defRPr>
            </a:lvl4pPr>
            <a:lvl5pPr lvl="4">
              <a:spcBef>
                <a:spcPts val="0"/>
              </a:spcBef>
              <a:buClr>
                <a:srgbClr val="0DB7C4"/>
              </a:buClr>
              <a:buSzPct val="100000"/>
              <a:buFont typeface="Dosis"/>
              <a:buNone/>
              <a:defRPr sz="2400">
                <a:solidFill>
                  <a:srgbClr val="0DB7C4"/>
                </a:solidFill>
                <a:latin typeface="Dosis"/>
                <a:ea typeface="Dosis"/>
                <a:cs typeface="Dosis"/>
                <a:sym typeface="Dosis"/>
              </a:defRPr>
            </a:lvl5pPr>
            <a:lvl6pPr lvl="5">
              <a:spcBef>
                <a:spcPts val="0"/>
              </a:spcBef>
              <a:buClr>
                <a:srgbClr val="0DB7C4"/>
              </a:buClr>
              <a:buSzPct val="100000"/>
              <a:buFont typeface="Dosis"/>
              <a:buNone/>
              <a:defRPr sz="2400">
                <a:solidFill>
                  <a:srgbClr val="0DB7C4"/>
                </a:solidFill>
                <a:latin typeface="Dosis"/>
                <a:ea typeface="Dosis"/>
                <a:cs typeface="Dosis"/>
                <a:sym typeface="Dosis"/>
              </a:defRPr>
            </a:lvl6pPr>
            <a:lvl7pPr lvl="6">
              <a:spcBef>
                <a:spcPts val="0"/>
              </a:spcBef>
              <a:buClr>
                <a:srgbClr val="0DB7C4"/>
              </a:buClr>
              <a:buSzPct val="100000"/>
              <a:buFont typeface="Dosis"/>
              <a:buNone/>
              <a:defRPr sz="2400">
                <a:solidFill>
                  <a:srgbClr val="0DB7C4"/>
                </a:solidFill>
                <a:latin typeface="Dosis"/>
                <a:ea typeface="Dosis"/>
                <a:cs typeface="Dosis"/>
                <a:sym typeface="Dosis"/>
              </a:defRPr>
            </a:lvl7pPr>
            <a:lvl8pPr lvl="7">
              <a:spcBef>
                <a:spcPts val="0"/>
              </a:spcBef>
              <a:buClr>
                <a:srgbClr val="0DB7C4"/>
              </a:buClr>
              <a:buSzPct val="100000"/>
              <a:buFont typeface="Dosis"/>
              <a:buNone/>
              <a:defRPr sz="2400">
                <a:solidFill>
                  <a:srgbClr val="0DB7C4"/>
                </a:solidFill>
                <a:latin typeface="Dosis"/>
                <a:ea typeface="Dosis"/>
                <a:cs typeface="Dosis"/>
                <a:sym typeface="Dosis"/>
              </a:defRPr>
            </a:lvl8pPr>
            <a:lvl9pPr lvl="8">
              <a:spcBef>
                <a:spcPts val="0"/>
              </a:spcBef>
              <a:buClr>
                <a:srgbClr val="0DB7C4"/>
              </a:buClr>
              <a:buSzPct val="100000"/>
              <a:buFont typeface="Dosis"/>
              <a:buNone/>
              <a:defRPr sz="2400">
                <a:solidFill>
                  <a:srgbClr val="0DB7C4"/>
                </a:solidFill>
                <a:latin typeface="Dosis"/>
                <a:ea typeface="Dosis"/>
                <a:cs typeface="Dosis"/>
                <a:sym typeface="Dosis"/>
              </a:defRPr>
            </a:lvl9pPr>
          </a:lstStyle>
          <a:p/>
        </p:txBody>
      </p:sp>
      <p:sp>
        <p:nvSpPr>
          <p:cNvPr id="7" name="Shape 7"/>
          <p:cNvSpPr txBox="1"/>
          <p:nvPr>
            <p:ph idx="1" type="body"/>
          </p:nvPr>
        </p:nvSpPr>
        <p:spPr>
          <a:xfrm>
            <a:off x="844425" y="1538075"/>
            <a:ext cx="5169000" cy="3387899"/>
          </a:xfrm>
          <a:prstGeom prst="rect">
            <a:avLst/>
          </a:prstGeom>
          <a:noFill/>
          <a:ln>
            <a:noFill/>
          </a:ln>
        </p:spPr>
        <p:txBody>
          <a:bodyPr anchorCtr="0" anchor="t" bIns="91425" lIns="91425" rIns="91425" tIns="91425"/>
          <a:lstStyle>
            <a:lvl1pPr lvl="0">
              <a:spcBef>
                <a:spcPts val="600"/>
              </a:spcBef>
              <a:buClr>
                <a:srgbClr val="0DB7C4"/>
              </a:buClr>
              <a:buSzPct val="100000"/>
              <a:buFont typeface="Source Sans Pro"/>
              <a:buChar char="▹"/>
              <a:defRPr sz="3000">
                <a:solidFill>
                  <a:srgbClr val="415665"/>
                </a:solidFill>
                <a:latin typeface="Source Sans Pro"/>
                <a:ea typeface="Source Sans Pro"/>
                <a:cs typeface="Source Sans Pro"/>
                <a:sym typeface="Source Sans Pro"/>
              </a:defRPr>
            </a:lvl1pPr>
            <a:lvl2pPr lvl="1">
              <a:spcBef>
                <a:spcPts val="480"/>
              </a:spcBef>
              <a:buClr>
                <a:srgbClr val="0DB7C4"/>
              </a:buClr>
              <a:buSzPct val="100000"/>
              <a:buFont typeface="Source Sans Pro"/>
              <a:buChar char="▸"/>
              <a:defRPr sz="2400">
                <a:solidFill>
                  <a:srgbClr val="415665"/>
                </a:solidFill>
                <a:latin typeface="Source Sans Pro"/>
                <a:ea typeface="Source Sans Pro"/>
                <a:cs typeface="Source Sans Pro"/>
                <a:sym typeface="Source Sans Pro"/>
              </a:defRPr>
            </a:lvl2pPr>
            <a:lvl3pPr lvl="2">
              <a:spcBef>
                <a:spcPts val="480"/>
              </a:spcBef>
              <a:buClr>
                <a:srgbClr val="0DB7C4"/>
              </a:buClr>
              <a:buSzPct val="100000"/>
              <a:buFont typeface="Source Sans Pro"/>
              <a:buChar char="⬩"/>
              <a:defRPr sz="2400">
                <a:solidFill>
                  <a:srgbClr val="415665"/>
                </a:solidFill>
                <a:latin typeface="Source Sans Pro"/>
                <a:ea typeface="Source Sans Pro"/>
                <a:cs typeface="Source Sans Pro"/>
                <a:sym typeface="Source Sans Pro"/>
              </a:defRPr>
            </a:lvl3pPr>
            <a:lvl4pPr lvl="3">
              <a:spcBef>
                <a:spcPts val="360"/>
              </a:spcBef>
              <a:buClr>
                <a:srgbClr val="0DB7C4"/>
              </a:buClr>
              <a:buSzPct val="100000"/>
              <a:buFont typeface="Source Sans Pro"/>
              <a:buChar char="⬞"/>
              <a:defRPr sz="1800">
                <a:solidFill>
                  <a:srgbClr val="415665"/>
                </a:solidFill>
                <a:latin typeface="Source Sans Pro"/>
                <a:ea typeface="Source Sans Pro"/>
                <a:cs typeface="Source Sans Pro"/>
                <a:sym typeface="Source Sans Pro"/>
              </a:defRPr>
            </a:lvl4pPr>
            <a:lvl5pPr lvl="4">
              <a:spcBef>
                <a:spcPts val="360"/>
              </a:spcBef>
              <a:buClr>
                <a:srgbClr val="0DB7C4"/>
              </a:buClr>
              <a:buSzPct val="100000"/>
              <a:buFont typeface="Source Sans Pro"/>
              <a:defRPr sz="1800">
                <a:solidFill>
                  <a:srgbClr val="415665"/>
                </a:solidFill>
                <a:latin typeface="Source Sans Pro"/>
                <a:ea typeface="Source Sans Pro"/>
                <a:cs typeface="Source Sans Pro"/>
                <a:sym typeface="Source Sans Pro"/>
              </a:defRPr>
            </a:lvl5pPr>
            <a:lvl6pPr lvl="5">
              <a:spcBef>
                <a:spcPts val="360"/>
              </a:spcBef>
              <a:buClr>
                <a:srgbClr val="0DB7C4"/>
              </a:buClr>
              <a:buSzPct val="100000"/>
              <a:buFont typeface="Source Sans Pro"/>
              <a:defRPr sz="1800">
                <a:solidFill>
                  <a:srgbClr val="415665"/>
                </a:solidFill>
                <a:latin typeface="Source Sans Pro"/>
                <a:ea typeface="Source Sans Pro"/>
                <a:cs typeface="Source Sans Pro"/>
                <a:sym typeface="Source Sans Pro"/>
              </a:defRPr>
            </a:lvl6pPr>
            <a:lvl7pPr lvl="6">
              <a:spcBef>
                <a:spcPts val="360"/>
              </a:spcBef>
              <a:buClr>
                <a:srgbClr val="0DB7C4"/>
              </a:buClr>
              <a:buSzPct val="100000"/>
              <a:buFont typeface="Source Sans Pro"/>
              <a:defRPr sz="1800">
                <a:solidFill>
                  <a:srgbClr val="415665"/>
                </a:solidFill>
                <a:latin typeface="Source Sans Pro"/>
                <a:ea typeface="Source Sans Pro"/>
                <a:cs typeface="Source Sans Pro"/>
                <a:sym typeface="Source Sans Pro"/>
              </a:defRPr>
            </a:lvl7pPr>
            <a:lvl8pPr lvl="7">
              <a:spcBef>
                <a:spcPts val="360"/>
              </a:spcBef>
              <a:buClr>
                <a:srgbClr val="0DB7C4"/>
              </a:buClr>
              <a:buSzPct val="100000"/>
              <a:buFont typeface="Source Sans Pro"/>
              <a:defRPr sz="1800">
                <a:solidFill>
                  <a:srgbClr val="415665"/>
                </a:solidFill>
                <a:latin typeface="Source Sans Pro"/>
                <a:ea typeface="Source Sans Pro"/>
                <a:cs typeface="Source Sans Pro"/>
                <a:sym typeface="Source Sans Pro"/>
              </a:defRPr>
            </a:lvl8pPr>
            <a:lvl9pPr lvl="8">
              <a:spcBef>
                <a:spcPts val="360"/>
              </a:spcBef>
              <a:buClr>
                <a:srgbClr val="0DB7C4"/>
              </a:buClr>
              <a:buSzPct val="100000"/>
              <a:buFont typeface="Source Sans Pro"/>
              <a:defRPr sz="1800">
                <a:solidFill>
                  <a:srgbClr val="415665"/>
                </a:solidFill>
                <a:latin typeface="Source Sans Pro"/>
                <a:ea typeface="Source Sans Pro"/>
                <a:cs typeface="Source Sans Pro"/>
                <a:sym typeface="Source Sans Pro"/>
              </a:defRPr>
            </a:lvl9pPr>
          </a:lstStyle>
          <a:p/>
        </p:txBody>
      </p:sp>
      <p:sp>
        <p:nvSpPr>
          <p:cNvPr id="8" name="Shape 8"/>
          <p:cNvSpPr txBox="1"/>
          <p:nvPr>
            <p:ph idx="12" type="sldNum"/>
          </p:nvPr>
        </p:nvSpPr>
        <p:spPr>
          <a:xfrm>
            <a:off x="-75" y="0"/>
            <a:ext cx="669599" cy="1139999"/>
          </a:xfrm>
          <a:prstGeom prst="rect">
            <a:avLst/>
          </a:prstGeom>
          <a:noFill/>
          <a:ln>
            <a:noFill/>
          </a:ln>
        </p:spPr>
        <p:txBody>
          <a:bodyPr anchorCtr="0" anchor="b" bIns="91425" lIns="91425" rIns="91425" tIns="91425">
            <a:noAutofit/>
          </a:bodyPr>
          <a:lstStyle/>
          <a:p>
            <a:pPr lvl="0" rtl="0" algn="ctr">
              <a:spcBef>
                <a:spcPts val="0"/>
              </a:spcBef>
              <a:buNone/>
            </a:pPr>
            <a:fld id="{00000000-1234-1234-1234-123412341234}" type="slidenum">
              <a:rPr lang="en" sz="2400">
                <a:solidFill>
                  <a:srgbClr val="FFFFFF"/>
                </a:solidFill>
                <a:latin typeface="Dosis"/>
                <a:ea typeface="Dosis"/>
                <a:cs typeface="Dosis"/>
                <a:sym typeface="Dosi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0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0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03.png"/><Relationship Id="rId4" Type="http://schemas.openxmlformats.org/officeDocument/2006/relationships/hyperlink" Target="https://www.slideshare.net/albertpg01/respiratory-system-3946674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www.gettyimages.ca/photos/streptococcus-pneumoniae?excludenudity=true&amp;sort=mostpopular&amp;mediatype=photography&amp;phrase=streptococcus%20pneumoniae" TargetMode="Externa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medicalassessmentonline.com/terms.php?R=323&amp;L=L" TargetMode="External"/><Relationship Id="rId4" Type="http://schemas.openxmlformats.org/officeDocument/2006/relationships/image" Target="../media/image0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hyperlink" Target="http://speciality.medicaldialogues.in/preventing-ventilator-associated-pneumonia-in-hospitals-goi-guidelines/" TargetMode="External"/><Relationship Id="rId4" Type="http://schemas.openxmlformats.org/officeDocument/2006/relationships/image" Target="../media/image02.png"/><Relationship Id="rId5" Type="http://schemas.openxmlformats.org/officeDocument/2006/relationships/image" Target="../media/image0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07.pn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4.jpg"/><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09.jpg"/><Relationship Id="rId4" Type="http://schemas.openxmlformats.org/officeDocument/2006/relationships/image" Target="../media/image12.jpg"/><Relationship Id="rId5"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hyperlink" Target="http://www.clipartpanda.com/categories/medication-clipart" TargetMode="External"/><Relationship Id="rId7" Type="http://schemas.openxmlformats.org/officeDocument/2006/relationships/hyperlink" Target="http://search.coolclips.com/m/vector/vc065197/doctors-in-surgery/" TargetMode="External"/><Relationship Id="rId8" Type="http://schemas.openxmlformats.org/officeDocument/2006/relationships/hyperlink" Target="http://www.clipartbest.com/clipart-dTrodpMpc"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7.png"/><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5.png"/><Relationship Id="rId4" Type="http://schemas.openxmlformats.org/officeDocument/2006/relationships/image" Target="../media/image1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6.png"/><Relationship Id="rId4" Type="http://schemas.openxmlformats.org/officeDocument/2006/relationships/image" Target="../media/image18.gif"/><Relationship Id="rId5"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hyperlink" Target="http://emedicine.medscape.com/article/304836-overview" TargetMode="External"/><Relationship Id="rId4" Type="http://schemas.openxmlformats.org/officeDocument/2006/relationships/hyperlink" Target="http://emedicine.medscape.com/article/304836-overview" TargetMode="External"/><Relationship Id="rId11" Type="http://schemas.openxmlformats.org/officeDocument/2006/relationships/hyperlink" Target="http://www.healthline.com/health/bacterial-pneumonia#Overview1" TargetMode="External"/><Relationship Id="rId10" Type="http://schemas.openxmlformats.org/officeDocument/2006/relationships/hyperlink" Target="http://doi.org/10.1016/j.rmed.2007.04.011" TargetMode="External"/><Relationship Id="rId12" Type="http://schemas.openxmlformats.org/officeDocument/2006/relationships/hyperlink" Target="http://www.healthline.com/health/bacterial-pneumonia#Overview1" TargetMode="External"/><Relationship Id="rId9" Type="http://schemas.openxmlformats.org/officeDocument/2006/relationships/hyperlink" Target="http://doi.org/10.1016/j.rmed.2007.04.011" TargetMode="External"/><Relationship Id="rId5" Type="http://schemas.openxmlformats.org/officeDocument/2006/relationships/hyperlink" Target="http://www.lung.org/lung-health-and-diseases/lung-disease-lookup/pneumonia/symptoms-causes-and-risk.html?referrer=https://www.google.ca/" TargetMode="External"/><Relationship Id="rId6" Type="http://schemas.openxmlformats.org/officeDocument/2006/relationships/hyperlink" Target="https://www.drugbank.ca/drugs/DB01211" TargetMode="External"/><Relationship Id="rId7" Type="http://schemas.openxmlformats.org/officeDocument/2006/relationships/hyperlink" Target="http://doi.org/10.11604/pamj.2016.24.53.3481" TargetMode="External"/><Relationship Id="rId8" Type="http://schemas.openxmlformats.org/officeDocument/2006/relationships/hyperlink" Target="http://doi.org/10.11604/pamj.2016.24.53.3481" TargetMode="External"/></Relationships>
</file>

<file path=ppt/slides/_rels/slide36.xml.rels><?xml version="1.0" encoding="UTF-8" standalone="yes"?><Relationships xmlns="http://schemas.openxmlformats.org/package/2006/relationships"><Relationship Id="rId11" Type="http://schemas.openxmlformats.org/officeDocument/2006/relationships/hyperlink" Target="https://medlineplus.gov/ency/imagepages/19379.htm" TargetMode="External"/><Relationship Id="rId10" Type="http://schemas.openxmlformats.org/officeDocument/2006/relationships/hyperlink" Target="https://medlineplus.gov/ency/imagepages/19379.htm" TargetMode="External"/><Relationship Id="rId13" Type="http://schemas.openxmlformats.org/officeDocument/2006/relationships/hyperlink" Target="https://www.nhlbi.nih.gov/health/health-topics/topics/pnu/atrisk" TargetMode="External"/><Relationship Id="rId12" Type="http://schemas.openxmlformats.org/officeDocument/2006/relationships/hyperlink" Target="https://www.nhlbi.nih.gov/health/health-topics/topics/oxt" TargetMode="External"/><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hyperlink" Target="http://doi.org/10.1503/cmaj.061574" TargetMode="External"/><Relationship Id="rId4" Type="http://schemas.openxmlformats.org/officeDocument/2006/relationships/hyperlink" Target="http://www.mayoclinic.org/diseases-conditions/pneumonia/symptoms-causes/dxc-20204678" TargetMode="External"/><Relationship Id="rId9" Type="http://schemas.openxmlformats.org/officeDocument/2006/relationships/hyperlink" Target="http://www.mayoclinic.org/diseases-conditions/pneumonia/symptoms-causes/dxc-20204678" TargetMode="External"/><Relationship Id="rId15" Type="http://schemas.openxmlformats.org/officeDocument/2006/relationships/hyperlink" Target="http://doi.org/10.2471/BLT.07.048769" TargetMode="External"/><Relationship Id="rId14" Type="http://schemas.openxmlformats.org/officeDocument/2006/relationships/hyperlink" Target="https://www.nhlbi.nih.gov/health/health-topics/topics/pnu/atrisk" TargetMode="External"/><Relationship Id="rId17" Type="http://schemas.openxmlformats.org/officeDocument/2006/relationships/hyperlink" Target="http://www.who.int/healthinfo/global_burden_disease/estimates/en/index2.html" TargetMode="External"/><Relationship Id="rId16" Type="http://schemas.openxmlformats.org/officeDocument/2006/relationships/hyperlink" Target="http://doi.org/10.2471/BLT.07.048769" TargetMode="External"/><Relationship Id="rId5" Type="http://schemas.openxmlformats.org/officeDocument/2006/relationships/hyperlink" Target="http://www.mayoclinic.org/diseases-conditions/pneumonia/symptoms-causes/dxc-20204678" TargetMode="External"/><Relationship Id="rId19" Type="http://schemas.openxmlformats.org/officeDocument/2006/relationships/hyperlink" Target="http://www.who.int/mediacentre/factsheets/fs331/en/" TargetMode="External"/><Relationship Id="rId6" Type="http://schemas.openxmlformats.org/officeDocument/2006/relationships/hyperlink" Target="http://www.mayoclinic.org/diseases-conditions/respiratory-syncytial-virus/basics/tests-diagnosis/con-20022497" TargetMode="External"/><Relationship Id="rId18" Type="http://schemas.openxmlformats.org/officeDocument/2006/relationships/hyperlink" Target="http://www.who.int/mediacentre/factsheets/fs331/en/" TargetMode="External"/><Relationship Id="rId7" Type="http://schemas.openxmlformats.org/officeDocument/2006/relationships/hyperlink" Target="http://www.mayoclinic.org/diseases-conditions/respiratory-syncytial-virus/basics/tests-diagnosis/con-20022497" TargetMode="External"/><Relationship Id="rId8" Type="http://schemas.openxmlformats.org/officeDocument/2006/relationships/hyperlink" Target="http://www.mayoclinic.org/diseases-conditions/pneumonia/symptoms-causes/dxc-2020467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0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0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p:nvPr/>
        </p:nvSpPr>
        <p:spPr>
          <a:xfrm>
            <a:off x="6533473" y="417730"/>
            <a:ext cx="2120984" cy="4361089"/>
          </a:xfrm>
          <a:custGeom>
            <a:pathLst>
              <a:path extrusionOk="0" h="80215" w="39012">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0A95B0"/>
          </a:solidFill>
          <a:ln>
            <a:noFill/>
          </a:ln>
        </p:spPr>
        <p:txBody>
          <a:bodyPr anchorCtr="0" anchor="ctr" bIns="91425" lIns="91425" rIns="91425" tIns="91425">
            <a:noAutofit/>
          </a:bodyPr>
          <a:lstStyle/>
          <a:p>
            <a:pPr lvl="0">
              <a:spcBef>
                <a:spcPts val="0"/>
              </a:spcBef>
              <a:buNone/>
            </a:pPr>
            <a:r>
              <a:t/>
            </a:r>
            <a:endParaRPr/>
          </a:p>
        </p:txBody>
      </p:sp>
      <p:sp>
        <p:nvSpPr>
          <p:cNvPr id="70" name="Shape 70"/>
          <p:cNvSpPr txBox="1"/>
          <p:nvPr>
            <p:ph type="ctrTitle"/>
          </p:nvPr>
        </p:nvSpPr>
        <p:spPr>
          <a:xfrm>
            <a:off x="322550" y="2525225"/>
            <a:ext cx="7054500" cy="1159800"/>
          </a:xfrm>
          <a:prstGeom prst="rect">
            <a:avLst/>
          </a:prstGeom>
        </p:spPr>
        <p:txBody>
          <a:bodyPr anchorCtr="0" anchor="b" bIns="91425" lIns="91425" rIns="91425" tIns="91425">
            <a:noAutofit/>
          </a:bodyPr>
          <a:lstStyle/>
          <a:p>
            <a:pPr lvl="0">
              <a:spcBef>
                <a:spcPts val="0"/>
              </a:spcBef>
              <a:buNone/>
            </a:pPr>
            <a:r>
              <a:rPr b="1" lang="en" sz="5500"/>
              <a:t>Global Burden of Disease:</a:t>
            </a:r>
            <a:r>
              <a:rPr lang="en" sz="5500"/>
              <a:t> Lower Respiratory Infections</a:t>
            </a:r>
          </a:p>
        </p:txBody>
      </p:sp>
      <p:grpSp>
        <p:nvGrpSpPr>
          <p:cNvPr id="71" name="Shape 71"/>
          <p:cNvGrpSpPr/>
          <p:nvPr/>
        </p:nvGrpSpPr>
        <p:grpSpPr>
          <a:xfrm>
            <a:off x="7377064" y="1191335"/>
            <a:ext cx="433800" cy="433800"/>
            <a:chOff x="5382800" y="412975"/>
            <a:chExt cx="433800" cy="433800"/>
          </a:xfrm>
        </p:grpSpPr>
        <p:sp>
          <p:nvSpPr>
            <p:cNvPr id="72" name="Shape 72"/>
            <p:cNvSpPr/>
            <p:nvPr/>
          </p:nvSpPr>
          <p:spPr>
            <a:xfrm>
              <a:off x="5382800" y="412975"/>
              <a:ext cx="433800" cy="433800"/>
            </a:xfrm>
            <a:prstGeom prst="ellipse">
              <a:avLst/>
            </a:prstGeom>
            <a:solidFill>
              <a:srgbClr val="F24745">
                <a:alpha val="33460"/>
              </a:srgbClr>
            </a:solidFill>
            <a:ln>
              <a:noFill/>
            </a:ln>
          </p:spPr>
          <p:txBody>
            <a:bodyPr anchorCtr="0" anchor="ctr" bIns="91425" lIns="91425" rIns="91425" tIns="91425">
              <a:noAutofit/>
            </a:bodyPr>
            <a:lstStyle/>
            <a:p>
              <a:pPr lvl="0">
                <a:spcBef>
                  <a:spcPts val="0"/>
                </a:spcBef>
                <a:buNone/>
              </a:pPr>
              <a:r>
                <a:t/>
              </a:r>
              <a:endParaRPr/>
            </a:p>
          </p:txBody>
        </p:sp>
        <p:sp>
          <p:nvSpPr>
            <p:cNvPr id="73" name="Shape 73"/>
            <p:cNvSpPr/>
            <p:nvPr/>
          </p:nvSpPr>
          <p:spPr>
            <a:xfrm>
              <a:off x="5495482" y="525657"/>
              <a:ext cx="208199" cy="208199"/>
            </a:xfrm>
            <a:prstGeom prst="ellipse">
              <a:avLst/>
            </a:prstGeom>
            <a:solidFill>
              <a:srgbClr val="F24745">
                <a:alpha val="33460"/>
              </a:srgbClr>
            </a:solidFill>
            <a:ln>
              <a:noFill/>
            </a:ln>
          </p:spPr>
          <p:txBody>
            <a:bodyPr anchorCtr="0" anchor="ctr" bIns="91425" lIns="91425" rIns="91425" tIns="91425">
              <a:noAutofit/>
            </a:bodyPr>
            <a:lstStyle/>
            <a:p>
              <a:pPr lvl="0">
                <a:spcBef>
                  <a:spcPts val="0"/>
                </a:spcBef>
                <a:buNone/>
              </a:pPr>
              <a:r>
                <a:t/>
              </a:r>
              <a:endParaRPr/>
            </a:p>
          </p:txBody>
        </p:sp>
        <p:sp>
          <p:nvSpPr>
            <p:cNvPr id="74" name="Shape 74"/>
            <p:cNvSpPr/>
            <p:nvPr/>
          </p:nvSpPr>
          <p:spPr>
            <a:xfrm>
              <a:off x="5544572" y="574747"/>
              <a:ext cx="110100" cy="110100"/>
            </a:xfrm>
            <a:prstGeom prst="ellipse">
              <a:avLst/>
            </a:prstGeom>
            <a:solidFill>
              <a:srgbClr val="F24745"/>
            </a:solidFill>
            <a:ln>
              <a:noFill/>
            </a:ln>
          </p:spPr>
          <p:txBody>
            <a:bodyPr anchorCtr="0" anchor="ctr" bIns="91425" lIns="91425" rIns="91425" tIns="91425">
              <a:noAutofit/>
            </a:bodyPr>
            <a:lstStyle/>
            <a:p>
              <a:pPr lvl="0">
                <a:spcBef>
                  <a:spcPts val="0"/>
                </a:spcBef>
                <a:buNone/>
              </a:pPr>
              <a:r>
                <a:t/>
              </a:r>
              <a:endParaRPr/>
            </a:p>
          </p:txBody>
        </p:sp>
      </p:grpSp>
      <p:sp>
        <p:nvSpPr>
          <p:cNvPr id="75" name="Shape 75"/>
          <p:cNvSpPr txBox="1"/>
          <p:nvPr/>
        </p:nvSpPr>
        <p:spPr>
          <a:xfrm>
            <a:off x="89250" y="4750750"/>
            <a:ext cx="7943700" cy="342600"/>
          </a:xfrm>
          <a:prstGeom prst="rect">
            <a:avLst/>
          </a:prstGeom>
          <a:noFill/>
          <a:ln>
            <a:noFill/>
          </a:ln>
        </p:spPr>
        <p:txBody>
          <a:bodyPr anchorCtr="0" anchor="t" bIns="91425" lIns="91425" rIns="91425" tIns="91425">
            <a:noAutofit/>
          </a:bodyPr>
          <a:lstStyle/>
          <a:p>
            <a:pPr lvl="0">
              <a:spcBef>
                <a:spcPts val="0"/>
              </a:spcBef>
              <a:buNone/>
            </a:pPr>
            <a:r>
              <a:rPr lang="en" sz="1200"/>
              <a:t>Group 1: </a:t>
            </a:r>
            <a:r>
              <a:rPr lang="en" sz="1200"/>
              <a:t>Kritika Badhan, Hannah Kearney, Muhammad Mateen, Vyshnavi Mahendran, and Wardha Wardha</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844425" y="5600"/>
            <a:ext cx="6966600" cy="1140000"/>
          </a:xfrm>
          <a:prstGeom prst="rect">
            <a:avLst/>
          </a:prstGeom>
        </p:spPr>
        <p:txBody>
          <a:bodyPr anchorCtr="0" anchor="b" bIns="91425" lIns="91425" rIns="91425" tIns="91425">
            <a:noAutofit/>
          </a:bodyPr>
          <a:lstStyle/>
          <a:p>
            <a:pPr lvl="0" rtl="0">
              <a:spcBef>
                <a:spcPts val="0"/>
              </a:spcBef>
              <a:buNone/>
            </a:pPr>
            <a:r>
              <a:rPr b="1" lang="en" sz="3000">
                <a:solidFill>
                  <a:srgbClr val="666666"/>
                </a:solidFill>
              </a:rPr>
              <a:t>Causes of Childhood Mortality</a:t>
            </a:r>
          </a:p>
        </p:txBody>
      </p:sp>
      <p:sp>
        <p:nvSpPr>
          <p:cNvPr id="156" name="Shape 156"/>
          <p:cNvSpPr txBox="1"/>
          <p:nvPr>
            <p:ph idx="12" type="sldNum"/>
          </p:nvPr>
        </p:nvSpPr>
        <p:spPr>
          <a:xfrm>
            <a:off x="-75" y="0"/>
            <a:ext cx="669600" cy="1140000"/>
          </a:xfrm>
          <a:prstGeom prst="rect">
            <a:avLst/>
          </a:prstGeom>
          <a:solidFill>
            <a:srgbClr val="B3B3B3"/>
          </a:solidFill>
        </p:spPr>
        <p:txBody>
          <a:bodyPr anchorCtr="0" anchor="b" bIns="91425" lIns="91425" rIns="91425" tIns="91425">
            <a:noAutofit/>
          </a:bodyPr>
          <a:lstStyle/>
          <a:p>
            <a:pPr lvl="0" rtl="0">
              <a:spcBef>
                <a:spcPts val="0"/>
              </a:spcBef>
              <a:buNone/>
            </a:pPr>
            <a:fld id="{00000000-1234-1234-1234-123412341234}" type="slidenum">
              <a:rPr lang="en"/>
              <a:t>‹#›</a:t>
            </a:fld>
          </a:p>
        </p:txBody>
      </p:sp>
      <p:sp>
        <p:nvSpPr>
          <p:cNvPr id="157" name="Shape 157"/>
          <p:cNvSpPr txBox="1"/>
          <p:nvPr/>
        </p:nvSpPr>
        <p:spPr>
          <a:xfrm>
            <a:off x="669525" y="4819775"/>
            <a:ext cx="4036200" cy="250800"/>
          </a:xfrm>
          <a:prstGeom prst="rect">
            <a:avLst/>
          </a:prstGeom>
          <a:noFill/>
          <a:ln>
            <a:noFill/>
          </a:ln>
        </p:spPr>
        <p:txBody>
          <a:bodyPr anchorCtr="0" anchor="t" bIns="91425" lIns="91425" rIns="91425" tIns="91425">
            <a:noAutofit/>
          </a:bodyPr>
          <a:lstStyle/>
          <a:p>
            <a:pPr lvl="0" rtl="0">
              <a:lnSpc>
                <a:spcPct val="115000"/>
              </a:lnSpc>
              <a:spcBef>
                <a:spcPts val="600"/>
              </a:spcBef>
              <a:buNone/>
            </a:pPr>
            <a:r>
              <a:rPr lang="en" sz="800">
                <a:solidFill>
                  <a:srgbClr val="415665"/>
                </a:solidFill>
                <a:latin typeface="Source Sans Pro"/>
                <a:ea typeface="Source Sans Pro"/>
                <a:cs typeface="Source Sans Pro"/>
                <a:sym typeface="Source Sans Pro"/>
              </a:rPr>
              <a:t>(Rudan, Boschi-Pinto, Biloglav, Mulholland, &amp; Campbell, 2008), (Jehan et al., 2009)</a:t>
            </a:r>
          </a:p>
          <a:p>
            <a:pPr lvl="0" rtl="0">
              <a:lnSpc>
                <a:spcPct val="115000"/>
              </a:lnSpc>
              <a:spcBef>
                <a:spcPts val="600"/>
              </a:spcBef>
              <a:buClr>
                <a:schemeClr val="dk1"/>
              </a:buClr>
              <a:buFont typeface="Arial"/>
              <a:buNone/>
            </a:pPr>
            <a:r>
              <a:t/>
            </a:r>
            <a:endParaRPr sz="800">
              <a:solidFill>
                <a:srgbClr val="415665"/>
              </a:solidFill>
              <a:latin typeface="Source Sans Pro"/>
              <a:ea typeface="Source Sans Pro"/>
              <a:cs typeface="Source Sans Pro"/>
              <a:sym typeface="Source Sans Pro"/>
            </a:endParaRPr>
          </a:p>
          <a:p>
            <a:pPr lvl="0" rtl="0">
              <a:spcBef>
                <a:spcPts val="0"/>
              </a:spcBef>
              <a:buNone/>
            </a:pPr>
            <a:r>
              <a:t/>
            </a:r>
            <a:endParaRPr sz="800"/>
          </a:p>
        </p:txBody>
      </p:sp>
      <p:pic>
        <p:nvPicPr>
          <p:cNvPr id="158" name="Shape 158"/>
          <p:cNvPicPr preferRelativeResize="0"/>
          <p:nvPr/>
        </p:nvPicPr>
        <p:blipFill>
          <a:blip r:embed="rId3">
            <a:alphaModFix/>
          </a:blip>
          <a:stretch>
            <a:fillRect/>
          </a:stretch>
        </p:blipFill>
        <p:spPr>
          <a:xfrm>
            <a:off x="1102700" y="1191075"/>
            <a:ext cx="7296324" cy="3628699"/>
          </a:xfrm>
          <a:prstGeom prst="rect">
            <a:avLst/>
          </a:prstGeom>
          <a:noFill/>
          <a:ln>
            <a:noFill/>
          </a:ln>
        </p:spPr>
      </p:pic>
      <p:sp>
        <p:nvSpPr>
          <p:cNvPr id="159" name="Shape 159"/>
          <p:cNvSpPr txBox="1"/>
          <p:nvPr/>
        </p:nvSpPr>
        <p:spPr>
          <a:xfrm>
            <a:off x="5084775" y="4693050"/>
            <a:ext cx="6367500" cy="649800"/>
          </a:xfrm>
          <a:prstGeom prst="rect">
            <a:avLst/>
          </a:prstGeom>
          <a:noFill/>
          <a:ln>
            <a:noFill/>
          </a:ln>
        </p:spPr>
        <p:txBody>
          <a:bodyPr anchorCtr="0" anchor="ctr" bIns="91425" lIns="91425" rIns="91425" tIns="91425">
            <a:noAutofit/>
          </a:bodyPr>
          <a:lstStyle/>
          <a:p>
            <a:pPr lvl="0" rtl="0">
              <a:spcBef>
                <a:spcPts val="0"/>
              </a:spcBef>
              <a:buNone/>
            </a:pPr>
            <a:r>
              <a:rPr lang="en" sz="800"/>
              <a:t>Retrieved from: http://www.who.int/entity/bulletin/volumes/86/5/07-048769-F2.jpg</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type="title"/>
          </p:nvPr>
        </p:nvSpPr>
        <p:spPr>
          <a:xfrm>
            <a:off x="844425" y="5597"/>
            <a:ext cx="3552600" cy="1140000"/>
          </a:xfrm>
          <a:prstGeom prst="rect">
            <a:avLst/>
          </a:prstGeom>
        </p:spPr>
        <p:txBody>
          <a:bodyPr anchorCtr="0" anchor="b" bIns="91425" lIns="91425" rIns="91425" tIns="91425">
            <a:noAutofit/>
          </a:bodyPr>
          <a:lstStyle/>
          <a:p>
            <a:pPr lvl="0" rtl="0">
              <a:spcBef>
                <a:spcPts val="0"/>
              </a:spcBef>
              <a:buNone/>
            </a:pPr>
            <a:r>
              <a:rPr b="1" lang="en" sz="3000">
                <a:solidFill>
                  <a:srgbClr val="666666"/>
                </a:solidFill>
              </a:rPr>
              <a:t>LRIs within Canada</a:t>
            </a:r>
          </a:p>
        </p:txBody>
      </p:sp>
      <p:sp>
        <p:nvSpPr>
          <p:cNvPr id="165" name="Shape 165"/>
          <p:cNvSpPr txBox="1"/>
          <p:nvPr>
            <p:ph idx="12" type="sldNum"/>
          </p:nvPr>
        </p:nvSpPr>
        <p:spPr>
          <a:xfrm>
            <a:off x="-75" y="0"/>
            <a:ext cx="669600" cy="1140000"/>
          </a:xfrm>
          <a:prstGeom prst="rect">
            <a:avLst/>
          </a:prstGeom>
          <a:solidFill>
            <a:srgbClr val="B3B3B3"/>
          </a:solidFill>
        </p:spPr>
        <p:txBody>
          <a:bodyPr anchorCtr="0" anchor="b" bIns="91425" lIns="91425" rIns="91425" tIns="91425">
            <a:noAutofit/>
          </a:bodyPr>
          <a:lstStyle/>
          <a:p>
            <a:pPr lvl="0" rtl="0">
              <a:spcBef>
                <a:spcPts val="0"/>
              </a:spcBef>
              <a:buNone/>
            </a:pPr>
            <a:fld id="{00000000-1234-1234-1234-123412341234}" type="slidenum">
              <a:rPr lang="en"/>
              <a:t>‹#›</a:t>
            </a:fld>
          </a:p>
        </p:txBody>
      </p:sp>
      <p:sp>
        <p:nvSpPr>
          <p:cNvPr id="166" name="Shape 166"/>
          <p:cNvSpPr txBox="1"/>
          <p:nvPr/>
        </p:nvSpPr>
        <p:spPr>
          <a:xfrm>
            <a:off x="637725" y="4892550"/>
            <a:ext cx="2567700" cy="250800"/>
          </a:xfrm>
          <a:prstGeom prst="rect">
            <a:avLst/>
          </a:prstGeom>
          <a:noFill/>
          <a:ln>
            <a:noFill/>
          </a:ln>
        </p:spPr>
        <p:txBody>
          <a:bodyPr anchorCtr="0" anchor="t" bIns="91425" lIns="91425" rIns="91425" tIns="91425">
            <a:noAutofit/>
          </a:bodyPr>
          <a:lstStyle/>
          <a:p>
            <a:pPr lvl="0" rtl="0">
              <a:lnSpc>
                <a:spcPct val="115000"/>
              </a:lnSpc>
              <a:spcBef>
                <a:spcPts val="0"/>
              </a:spcBef>
              <a:buClr>
                <a:schemeClr val="dk1"/>
              </a:buClr>
              <a:buSzPct val="137500"/>
              <a:buFont typeface="Arial"/>
              <a:buNone/>
            </a:pPr>
            <a:r>
              <a:rPr lang="en" sz="800">
                <a:solidFill>
                  <a:schemeClr val="dk1"/>
                </a:solidFill>
              </a:rPr>
              <a:t>(Kovesi et al., 2007) </a:t>
            </a:r>
          </a:p>
        </p:txBody>
      </p:sp>
      <p:sp>
        <p:nvSpPr>
          <p:cNvPr id="167" name="Shape 167"/>
          <p:cNvSpPr txBox="1"/>
          <p:nvPr>
            <p:ph idx="1" type="body"/>
          </p:nvPr>
        </p:nvSpPr>
        <p:spPr>
          <a:xfrm>
            <a:off x="844425" y="1538075"/>
            <a:ext cx="4084500" cy="3387900"/>
          </a:xfrm>
          <a:prstGeom prst="rect">
            <a:avLst/>
          </a:prstGeom>
        </p:spPr>
        <p:txBody>
          <a:bodyPr anchorCtr="0" anchor="t" bIns="91425" lIns="91425" rIns="91425" tIns="91425">
            <a:noAutofit/>
          </a:bodyPr>
          <a:lstStyle/>
          <a:p>
            <a:pPr indent="-342900" lvl="0" marL="457200" marR="0" rtl="0" algn="l">
              <a:lnSpc>
                <a:spcPct val="115000"/>
              </a:lnSpc>
              <a:spcBef>
                <a:spcPts val="0"/>
              </a:spcBef>
              <a:spcAft>
                <a:spcPts val="0"/>
              </a:spcAft>
              <a:buSzPct val="100000"/>
            </a:pPr>
            <a:r>
              <a:rPr lang="en" sz="1800"/>
              <a:t>Inuit Communities within Canada have some of the highest rates of LRIs in the entire world</a:t>
            </a:r>
          </a:p>
          <a:p>
            <a:pPr lvl="0" marR="0" rtl="0" algn="l">
              <a:lnSpc>
                <a:spcPct val="115000"/>
              </a:lnSpc>
              <a:spcBef>
                <a:spcPts val="0"/>
              </a:spcBef>
              <a:spcAft>
                <a:spcPts val="0"/>
              </a:spcAft>
              <a:buNone/>
            </a:pPr>
            <a:r>
              <a:t/>
            </a:r>
            <a:endParaRPr sz="1800"/>
          </a:p>
          <a:p>
            <a:pPr indent="-342900" lvl="0" marL="457200" marR="0" rtl="0" algn="l">
              <a:lnSpc>
                <a:spcPct val="115000"/>
              </a:lnSpc>
              <a:spcBef>
                <a:spcPts val="0"/>
              </a:spcBef>
              <a:spcAft>
                <a:spcPts val="0"/>
              </a:spcAft>
              <a:buSzPct val="100000"/>
            </a:pPr>
            <a:r>
              <a:rPr lang="en" sz="1800"/>
              <a:t>Risk Factors: Indoor air pollution, reduced ventilation, and overcrowding </a:t>
            </a:r>
          </a:p>
        </p:txBody>
      </p:sp>
      <p:pic>
        <p:nvPicPr>
          <p:cNvPr id="168" name="Shape 168"/>
          <p:cNvPicPr preferRelativeResize="0"/>
          <p:nvPr/>
        </p:nvPicPr>
        <p:blipFill>
          <a:blip r:embed="rId3">
            <a:alphaModFix/>
          </a:blip>
          <a:stretch>
            <a:fillRect/>
          </a:stretch>
        </p:blipFill>
        <p:spPr>
          <a:xfrm>
            <a:off x="4974850" y="1140000"/>
            <a:ext cx="3467100" cy="3409950"/>
          </a:xfrm>
          <a:prstGeom prst="rect">
            <a:avLst/>
          </a:prstGeom>
          <a:noFill/>
          <a:ln>
            <a:noFill/>
          </a:ln>
        </p:spPr>
      </p:pic>
      <p:sp>
        <p:nvSpPr>
          <p:cNvPr id="169" name="Shape 169"/>
          <p:cNvSpPr txBox="1"/>
          <p:nvPr/>
        </p:nvSpPr>
        <p:spPr>
          <a:xfrm>
            <a:off x="4111175" y="4892550"/>
            <a:ext cx="6259500" cy="815100"/>
          </a:xfrm>
          <a:prstGeom prst="rect">
            <a:avLst/>
          </a:prstGeom>
          <a:noFill/>
          <a:ln>
            <a:noFill/>
          </a:ln>
        </p:spPr>
        <p:txBody>
          <a:bodyPr anchorCtr="0" anchor="t" bIns="91425" lIns="91425" rIns="91425" tIns="91425">
            <a:noAutofit/>
          </a:bodyPr>
          <a:lstStyle/>
          <a:p>
            <a:pPr lvl="0">
              <a:spcBef>
                <a:spcPts val="0"/>
              </a:spcBef>
              <a:buNone/>
            </a:pPr>
            <a:r>
              <a:rPr lang="en" sz="600"/>
              <a:t>Retrieved from: https://encrypted-tbn3.gstatic.com/images?q=tbn:ANd9GcQ3VU-2zllZKj0gv4Ww9NXrTf7mXMTXZVvW7_G-yR5OElvwp_HSm-bes9Y</a:t>
            </a:r>
          </a:p>
          <a:p>
            <a:pPr lvl="0">
              <a:spcBef>
                <a:spcPts val="0"/>
              </a:spcBef>
              <a:buNone/>
            </a:pPr>
            <a:r>
              <a:t/>
            </a:r>
            <a:endParaRPr sz="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9900"/>
        </a:solidFill>
      </p:bgPr>
    </p:bg>
    <p:spTree>
      <p:nvGrpSpPr>
        <p:cNvPr id="173" name="Shape 173"/>
        <p:cNvGrpSpPr/>
        <p:nvPr/>
      </p:nvGrpSpPr>
      <p:grpSpPr>
        <a:xfrm>
          <a:off x="0" y="0"/>
          <a:ext cx="0" cy="0"/>
          <a:chOff x="0" y="0"/>
          <a:chExt cx="0" cy="0"/>
        </a:xfrm>
      </p:grpSpPr>
      <p:sp>
        <p:nvSpPr>
          <p:cNvPr id="174" name="Shape 174"/>
          <p:cNvSpPr txBox="1"/>
          <p:nvPr>
            <p:ph idx="12" type="sldNum"/>
          </p:nvPr>
        </p:nvSpPr>
        <p:spPr>
          <a:xfrm>
            <a:off x="-75" y="0"/>
            <a:ext cx="669600" cy="1140000"/>
          </a:xfrm>
          <a:prstGeom prst="rect">
            <a:avLst/>
          </a:prstGeom>
          <a:solidFill>
            <a:srgbClr val="B3B3B3"/>
          </a:solidFill>
        </p:spPr>
        <p:txBody>
          <a:bodyPr anchorCtr="0" anchor="b" bIns="91425" lIns="91425" rIns="91425" tIns="91425">
            <a:noAutofit/>
          </a:bodyPr>
          <a:lstStyle/>
          <a:p>
            <a:pPr lvl="0" rtl="0">
              <a:spcBef>
                <a:spcPts val="0"/>
              </a:spcBef>
              <a:buNone/>
            </a:pPr>
            <a:fld id="{00000000-1234-1234-1234-123412341234}" type="slidenum">
              <a:rPr b="1" lang="en"/>
              <a:t>‹#›</a:t>
            </a:fld>
          </a:p>
        </p:txBody>
      </p:sp>
      <p:sp>
        <p:nvSpPr>
          <p:cNvPr id="175" name="Shape 175"/>
          <p:cNvSpPr/>
          <p:nvPr/>
        </p:nvSpPr>
        <p:spPr>
          <a:xfrm>
            <a:off x="6381073" y="417731"/>
            <a:ext cx="2120984" cy="4361089"/>
          </a:xfrm>
          <a:custGeom>
            <a:pathLst>
              <a:path extrusionOk="0" h="80215" w="39012">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anchorCtr="0" anchor="ctr" bIns="91425" lIns="91425" rIns="91425" tIns="91425">
            <a:noAutofit/>
          </a:bodyPr>
          <a:lstStyle/>
          <a:p>
            <a:pPr lvl="0" rtl="0">
              <a:spcBef>
                <a:spcPts val="0"/>
              </a:spcBef>
              <a:buNone/>
            </a:pPr>
            <a:r>
              <a:t/>
            </a:r>
            <a:endParaRPr b="1"/>
          </a:p>
        </p:txBody>
      </p:sp>
      <p:sp>
        <p:nvSpPr>
          <p:cNvPr id="176" name="Shape 176"/>
          <p:cNvSpPr txBox="1"/>
          <p:nvPr/>
        </p:nvSpPr>
        <p:spPr>
          <a:xfrm>
            <a:off x="922975" y="628000"/>
            <a:ext cx="5702400" cy="3000000"/>
          </a:xfrm>
          <a:prstGeom prst="rect">
            <a:avLst/>
          </a:prstGeom>
          <a:noFill/>
          <a:ln>
            <a:noFill/>
          </a:ln>
        </p:spPr>
        <p:txBody>
          <a:bodyPr anchorCtr="0" anchor="ctr" bIns="91425" lIns="91425" rIns="91425" tIns="91425">
            <a:noAutofit/>
          </a:bodyPr>
          <a:lstStyle/>
          <a:p>
            <a:pPr lvl="0" rtl="0">
              <a:spcBef>
                <a:spcPts val="0"/>
              </a:spcBef>
              <a:buNone/>
            </a:pPr>
            <a:r>
              <a:rPr b="1" lang="en" sz="6400">
                <a:solidFill>
                  <a:srgbClr val="FFFFFF"/>
                </a:solidFill>
                <a:latin typeface="Dosis"/>
                <a:ea typeface="Dosis"/>
                <a:cs typeface="Dosis"/>
                <a:sym typeface="Dosis"/>
              </a:rPr>
              <a:t>Pathophysiology</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pic>
        <p:nvPicPr>
          <p:cNvPr id="181" name="Shape 181"/>
          <p:cNvPicPr preferRelativeResize="0"/>
          <p:nvPr/>
        </p:nvPicPr>
        <p:blipFill rotWithShape="1">
          <a:blip r:embed="rId3">
            <a:alphaModFix/>
          </a:blip>
          <a:srcRect b="0" l="5777" r="12032" t="29795"/>
          <a:stretch/>
        </p:blipFill>
        <p:spPr>
          <a:xfrm>
            <a:off x="-75" y="1358550"/>
            <a:ext cx="5165166" cy="3312675"/>
          </a:xfrm>
          <a:prstGeom prst="rect">
            <a:avLst/>
          </a:prstGeom>
          <a:noFill/>
          <a:ln>
            <a:noFill/>
          </a:ln>
        </p:spPr>
      </p:pic>
      <p:sp>
        <p:nvSpPr>
          <p:cNvPr id="182" name="Shape 182"/>
          <p:cNvSpPr txBox="1"/>
          <p:nvPr>
            <p:ph type="title"/>
          </p:nvPr>
        </p:nvSpPr>
        <p:spPr>
          <a:xfrm>
            <a:off x="815100" y="-243437"/>
            <a:ext cx="8249700" cy="1140000"/>
          </a:xfrm>
          <a:prstGeom prst="rect">
            <a:avLst/>
          </a:prstGeom>
        </p:spPr>
        <p:txBody>
          <a:bodyPr anchorCtr="0" anchor="b" bIns="91425" lIns="91425" rIns="91425" tIns="91425">
            <a:noAutofit/>
          </a:bodyPr>
          <a:lstStyle/>
          <a:p>
            <a:pPr lvl="0" rtl="0">
              <a:spcBef>
                <a:spcPts val="0"/>
              </a:spcBef>
              <a:buNone/>
            </a:pPr>
            <a:r>
              <a:rPr b="1" lang="en" sz="3000">
                <a:solidFill>
                  <a:srgbClr val="666666"/>
                </a:solidFill>
              </a:rPr>
              <a:t>Lower Respiratory System  Anatomy</a:t>
            </a:r>
          </a:p>
        </p:txBody>
      </p:sp>
      <p:sp>
        <p:nvSpPr>
          <p:cNvPr id="183" name="Shape 183"/>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sp>
        <p:nvSpPr>
          <p:cNvPr id="184" name="Shape 184"/>
          <p:cNvSpPr txBox="1"/>
          <p:nvPr/>
        </p:nvSpPr>
        <p:spPr>
          <a:xfrm>
            <a:off x="0" y="4953600"/>
            <a:ext cx="3936300" cy="189900"/>
          </a:xfrm>
          <a:prstGeom prst="rect">
            <a:avLst/>
          </a:prstGeom>
          <a:noFill/>
          <a:ln>
            <a:noFill/>
          </a:ln>
        </p:spPr>
        <p:txBody>
          <a:bodyPr anchorCtr="0" anchor="t" bIns="91425" lIns="91425" rIns="91425" tIns="91425">
            <a:noAutofit/>
          </a:bodyPr>
          <a:lstStyle/>
          <a:p>
            <a:pPr lvl="0">
              <a:spcBef>
                <a:spcPts val="0"/>
              </a:spcBef>
              <a:buNone/>
            </a:pPr>
            <a:r>
              <a:rPr lang="en" sz="600"/>
              <a:t>Retrieved from </a:t>
            </a:r>
            <a:r>
              <a:rPr lang="en" sz="600" u="sng">
                <a:solidFill>
                  <a:schemeClr val="hlink"/>
                </a:solidFill>
                <a:hlinkClick r:id="rId4"/>
              </a:rPr>
              <a:t>https://www.slideshare.net/albertpg01/respiratory-system-39466744</a:t>
            </a:r>
          </a:p>
          <a:p>
            <a:pPr lvl="0" rtl="0">
              <a:spcBef>
                <a:spcPts val="0"/>
              </a:spcBef>
              <a:buNone/>
            </a:pPr>
            <a:r>
              <a:t/>
            </a:r>
            <a:endParaRPr sz="600"/>
          </a:p>
        </p:txBody>
      </p:sp>
      <p:cxnSp>
        <p:nvCxnSpPr>
          <p:cNvPr id="185" name="Shape 185"/>
          <p:cNvCxnSpPr/>
          <p:nvPr/>
        </p:nvCxnSpPr>
        <p:spPr>
          <a:xfrm>
            <a:off x="6478725" y="3412275"/>
            <a:ext cx="0" cy="553500"/>
          </a:xfrm>
          <a:prstGeom prst="straightConnector1">
            <a:avLst/>
          </a:prstGeom>
          <a:noFill/>
          <a:ln cap="flat" cmpd="sng" w="9525">
            <a:solidFill>
              <a:schemeClr val="dk2"/>
            </a:solidFill>
            <a:prstDash val="solid"/>
            <a:round/>
            <a:headEnd len="lg" w="lg" type="none"/>
            <a:tailEnd len="lg" w="lg" type="triangle"/>
          </a:ln>
        </p:spPr>
      </p:cxnSp>
      <p:cxnSp>
        <p:nvCxnSpPr>
          <p:cNvPr id="186" name="Shape 186"/>
          <p:cNvCxnSpPr/>
          <p:nvPr/>
        </p:nvCxnSpPr>
        <p:spPr>
          <a:xfrm>
            <a:off x="6478700" y="4331975"/>
            <a:ext cx="10200" cy="404100"/>
          </a:xfrm>
          <a:prstGeom prst="straightConnector1">
            <a:avLst/>
          </a:prstGeom>
          <a:noFill/>
          <a:ln cap="flat" cmpd="sng" w="9525">
            <a:solidFill>
              <a:schemeClr val="dk2"/>
            </a:solidFill>
            <a:prstDash val="solid"/>
            <a:round/>
            <a:headEnd len="lg" w="lg" type="none"/>
            <a:tailEnd len="lg" w="lg" type="triangle"/>
          </a:ln>
        </p:spPr>
      </p:cxnSp>
      <p:cxnSp>
        <p:nvCxnSpPr>
          <p:cNvPr id="187" name="Shape 187"/>
          <p:cNvCxnSpPr/>
          <p:nvPr/>
        </p:nvCxnSpPr>
        <p:spPr>
          <a:xfrm>
            <a:off x="6478725" y="2196850"/>
            <a:ext cx="0" cy="553500"/>
          </a:xfrm>
          <a:prstGeom prst="straightConnector1">
            <a:avLst/>
          </a:prstGeom>
          <a:noFill/>
          <a:ln cap="flat" cmpd="sng" w="9525">
            <a:solidFill>
              <a:schemeClr val="dk2"/>
            </a:solidFill>
            <a:prstDash val="solid"/>
            <a:round/>
            <a:headEnd len="lg" w="lg" type="none"/>
            <a:tailEnd len="lg" w="lg" type="triangle"/>
          </a:ln>
        </p:spPr>
      </p:cxnSp>
      <p:sp>
        <p:nvSpPr>
          <p:cNvPr id="188" name="Shape 188"/>
          <p:cNvSpPr txBox="1"/>
          <p:nvPr/>
        </p:nvSpPr>
        <p:spPr>
          <a:xfrm>
            <a:off x="3710900" y="-2070725"/>
            <a:ext cx="7347900" cy="857400"/>
          </a:xfrm>
          <a:prstGeom prst="rect">
            <a:avLst/>
          </a:prstGeom>
          <a:noFill/>
          <a:ln>
            <a:noFill/>
          </a:ln>
        </p:spPr>
        <p:txBody>
          <a:bodyPr anchorCtr="0" anchor="t" bIns="91425" lIns="91425" rIns="91425" tIns="91425">
            <a:noAutofit/>
          </a:bodyPr>
          <a:lstStyle/>
          <a:p>
            <a:pPr lvl="0" rtl="0">
              <a:spcBef>
                <a:spcPts val="0"/>
              </a:spcBef>
              <a:buNone/>
            </a:pPr>
            <a:r>
              <a:t/>
            </a:r>
            <a:endParaRPr/>
          </a:p>
        </p:txBody>
      </p:sp>
      <p:cxnSp>
        <p:nvCxnSpPr>
          <p:cNvPr id="189" name="Shape 189"/>
          <p:cNvCxnSpPr/>
          <p:nvPr/>
        </p:nvCxnSpPr>
        <p:spPr>
          <a:xfrm>
            <a:off x="6478700" y="1353150"/>
            <a:ext cx="10200" cy="340500"/>
          </a:xfrm>
          <a:prstGeom prst="straightConnector1">
            <a:avLst/>
          </a:prstGeom>
          <a:noFill/>
          <a:ln cap="flat" cmpd="sng" w="9525">
            <a:solidFill>
              <a:schemeClr val="dk2"/>
            </a:solidFill>
            <a:prstDash val="solid"/>
            <a:round/>
            <a:headEnd len="lg" w="lg" type="none"/>
            <a:tailEnd len="lg" w="lg" type="triangle"/>
          </a:ln>
        </p:spPr>
      </p:cxnSp>
      <p:sp>
        <p:nvSpPr>
          <p:cNvPr id="190" name="Shape 190"/>
          <p:cNvSpPr txBox="1"/>
          <p:nvPr/>
        </p:nvSpPr>
        <p:spPr>
          <a:xfrm>
            <a:off x="7131275" y="884900"/>
            <a:ext cx="1735200" cy="340500"/>
          </a:xfrm>
          <a:prstGeom prst="rect">
            <a:avLst/>
          </a:prstGeom>
          <a:noFill/>
          <a:ln>
            <a:noFill/>
          </a:ln>
        </p:spPr>
        <p:txBody>
          <a:bodyPr anchorCtr="0" anchor="t" bIns="91425" lIns="91425" rIns="91425" tIns="91425">
            <a:noAutofit/>
          </a:bodyPr>
          <a:lstStyle/>
          <a:p>
            <a:pPr lvl="0" rtl="0">
              <a:spcBef>
                <a:spcPts val="0"/>
              </a:spcBef>
              <a:buNone/>
            </a:pPr>
            <a:r>
              <a:t/>
            </a:r>
            <a:endParaRPr b="1" sz="1800"/>
          </a:p>
        </p:txBody>
      </p:sp>
      <p:sp>
        <p:nvSpPr>
          <p:cNvPr id="191" name="Shape 191"/>
          <p:cNvSpPr txBox="1"/>
          <p:nvPr/>
        </p:nvSpPr>
        <p:spPr>
          <a:xfrm>
            <a:off x="4789275" y="1645775"/>
            <a:ext cx="3378900" cy="340500"/>
          </a:xfrm>
          <a:prstGeom prst="rect">
            <a:avLst/>
          </a:prstGeom>
          <a:noFill/>
          <a:ln>
            <a:noFill/>
          </a:ln>
        </p:spPr>
        <p:txBody>
          <a:bodyPr anchorCtr="0" anchor="t" bIns="91425" lIns="91425" rIns="91425" tIns="91425">
            <a:noAutofit/>
          </a:bodyPr>
          <a:lstStyle/>
          <a:p>
            <a:pPr lvl="0" rtl="0" algn="ctr">
              <a:spcBef>
                <a:spcPts val="600"/>
              </a:spcBef>
              <a:buNone/>
            </a:pPr>
            <a:r>
              <a:rPr b="1" lang="en" sz="2000">
                <a:solidFill>
                  <a:srgbClr val="415665"/>
                </a:solidFill>
                <a:latin typeface="Source Sans Pro"/>
                <a:ea typeface="Source Sans Pro"/>
                <a:cs typeface="Source Sans Pro"/>
                <a:sym typeface="Source Sans Pro"/>
              </a:rPr>
              <a:t> Left and Right Bronchus </a:t>
            </a:r>
          </a:p>
          <a:p>
            <a:pPr lvl="0" rtl="0">
              <a:spcBef>
                <a:spcPts val="0"/>
              </a:spcBef>
              <a:buNone/>
            </a:pPr>
            <a:r>
              <a:t/>
            </a:r>
            <a:endParaRPr b="1" sz="1800"/>
          </a:p>
        </p:txBody>
      </p:sp>
      <p:sp>
        <p:nvSpPr>
          <p:cNvPr id="192" name="Shape 192"/>
          <p:cNvSpPr txBox="1"/>
          <p:nvPr/>
        </p:nvSpPr>
        <p:spPr>
          <a:xfrm>
            <a:off x="5611125" y="3902425"/>
            <a:ext cx="1735200" cy="340500"/>
          </a:xfrm>
          <a:prstGeom prst="rect">
            <a:avLst/>
          </a:prstGeom>
          <a:noFill/>
          <a:ln>
            <a:noFill/>
          </a:ln>
        </p:spPr>
        <p:txBody>
          <a:bodyPr anchorCtr="0" anchor="t" bIns="91425" lIns="91425" rIns="91425" tIns="91425">
            <a:noAutofit/>
          </a:bodyPr>
          <a:lstStyle/>
          <a:p>
            <a:pPr lvl="0" rtl="0">
              <a:spcBef>
                <a:spcPts val="0"/>
              </a:spcBef>
              <a:buNone/>
            </a:pPr>
            <a:r>
              <a:rPr b="1" lang="en" sz="2000">
                <a:solidFill>
                  <a:srgbClr val="415665"/>
                </a:solidFill>
                <a:latin typeface="Source Sans Pro"/>
                <a:ea typeface="Source Sans Pro"/>
                <a:cs typeface="Source Sans Pro"/>
                <a:sym typeface="Source Sans Pro"/>
              </a:rPr>
              <a:t>Bronchioles</a:t>
            </a:r>
            <a:r>
              <a:rPr b="1" lang="en" sz="1800"/>
              <a:t> </a:t>
            </a:r>
          </a:p>
        </p:txBody>
      </p:sp>
      <p:sp>
        <p:nvSpPr>
          <p:cNvPr id="193" name="Shape 193"/>
          <p:cNvSpPr txBox="1"/>
          <p:nvPr/>
        </p:nvSpPr>
        <p:spPr>
          <a:xfrm>
            <a:off x="4548375" y="2834862"/>
            <a:ext cx="3860700" cy="340500"/>
          </a:xfrm>
          <a:prstGeom prst="rect">
            <a:avLst/>
          </a:prstGeom>
          <a:noFill/>
          <a:ln>
            <a:noFill/>
          </a:ln>
        </p:spPr>
        <p:txBody>
          <a:bodyPr anchorCtr="0" anchor="t" bIns="91425" lIns="91425" rIns="91425" tIns="91425">
            <a:noAutofit/>
          </a:bodyPr>
          <a:lstStyle/>
          <a:p>
            <a:pPr lvl="0" rtl="0" algn="ctr">
              <a:spcBef>
                <a:spcPts val="600"/>
              </a:spcBef>
              <a:buNone/>
            </a:pPr>
            <a:r>
              <a:rPr b="1" lang="en" sz="2000">
                <a:solidFill>
                  <a:srgbClr val="415665"/>
                </a:solidFill>
                <a:latin typeface="Source Sans Pro"/>
                <a:ea typeface="Source Sans Pro"/>
                <a:cs typeface="Source Sans Pro"/>
                <a:sym typeface="Source Sans Pro"/>
              </a:rPr>
              <a:t>Secondary and Tertiary Bronchi</a:t>
            </a:r>
          </a:p>
          <a:p>
            <a:pPr lvl="0" rtl="0" algn="ctr">
              <a:spcBef>
                <a:spcPts val="0"/>
              </a:spcBef>
              <a:buNone/>
            </a:pPr>
            <a:r>
              <a:t/>
            </a:r>
            <a:endParaRPr b="1" sz="1800"/>
          </a:p>
        </p:txBody>
      </p:sp>
      <p:sp>
        <p:nvSpPr>
          <p:cNvPr id="194" name="Shape 194"/>
          <p:cNvSpPr txBox="1"/>
          <p:nvPr/>
        </p:nvSpPr>
        <p:spPr>
          <a:xfrm>
            <a:off x="5616200" y="4671225"/>
            <a:ext cx="1735200" cy="340500"/>
          </a:xfrm>
          <a:prstGeom prst="rect">
            <a:avLst/>
          </a:prstGeom>
          <a:noFill/>
          <a:ln>
            <a:noFill/>
          </a:ln>
        </p:spPr>
        <p:txBody>
          <a:bodyPr anchorCtr="0" anchor="t" bIns="91425" lIns="91425" rIns="91425" tIns="91425">
            <a:noAutofit/>
          </a:bodyPr>
          <a:lstStyle/>
          <a:p>
            <a:pPr indent="0" lvl="0" marL="0" rtl="0" algn="ctr">
              <a:spcBef>
                <a:spcPts val="600"/>
              </a:spcBef>
              <a:buNone/>
            </a:pPr>
            <a:r>
              <a:rPr b="1" lang="en" sz="2000">
                <a:solidFill>
                  <a:srgbClr val="415665"/>
                </a:solidFill>
                <a:latin typeface="Source Sans Pro"/>
                <a:ea typeface="Source Sans Pro"/>
                <a:cs typeface="Source Sans Pro"/>
                <a:sym typeface="Source Sans Pro"/>
              </a:rPr>
              <a:t>Alveoli            </a:t>
            </a:r>
            <a:r>
              <a:rPr b="1" lang="en" sz="2000">
                <a:solidFill>
                  <a:srgbClr val="0B5394"/>
                </a:solidFill>
                <a:latin typeface="Source Sans Pro"/>
                <a:ea typeface="Source Sans Pro"/>
                <a:cs typeface="Source Sans Pro"/>
                <a:sym typeface="Source Sans Pro"/>
              </a:rPr>
              <a:t>  </a:t>
            </a:r>
          </a:p>
          <a:p>
            <a:pPr lvl="0" rtl="0" algn="ctr">
              <a:spcBef>
                <a:spcPts val="0"/>
              </a:spcBef>
              <a:buNone/>
            </a:pPr>
            <a:r>
              <a:t/>
            </a:r>
            <a:endParaRPr b="1" sz="1800"/>
          </a:p>
        </p:txBody>
      </p:sp>
      <p:sp>
        <p:nvSpPr>
          <p:cNvPr id="195" name="Shape 195"/>
          <p:cNvSpPr txBox="1"/>
          <p:nvPr/>
        </p:nvSpPr>
        <p:spPr>
          <a:xfrm>
            <a:off x="5480075" y="799487"/>
            <a:ext cx="3378900" cy="340500"/>
          </a:xfrm>
          <a:prstGeom prst="rect">
            <a:avLst/>
          </a:prstGeom>
          <a:noFill/>
          <a:ln>
            <a:noFill/>
          </a:ln>
        </p:spPr>
        <p:txBody>
          <a:bodyPr anchorCtr="0" anchor="t" bIns="91425" lIns="91425" rIns="91425" tIns="91425">
            <a:noAutofit/>
          </a:bodyPr>
          <a:lstStyle/>
          <a:p>
            <a:pPr indent="-69850" lvl="0" marL="457200" rtl="0">
              <a:spcBef>
                <a:spcPts val="600"/>
              </a:spcBef>
              <a:buClr>
                <a:schemeClr val="dk1"/>
              </a:buClr>
              <a:buSzPct val="55000"/>
              <a:buFont typeface="Arial"/>
              <a:buNone/>
            </a:pPr>
            <a:r>
              <a:rPr b="1" lang="en" sz="2000">
                <a:solidFill>
                  <a:srgbClr val="415665"/>
                </a:solidFill>
                <a:latin typeface="Source Sans Pro"/>
                <a:ea typeface="Source Sans Pro"/>
                <a:cs typeface="Source Sans Pro"/>
                <a:sym typeface="Source Sans Pro"/>
              </a:rPr>
              <a:t>Trachea</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pic>
        <p:nvPicPr>
          <p:cNvPr descr="Defences of the respiratory tract .png" id="200" name="Shape 200"/>
          <p:cNvPicPr preferRelativeResize="0"/>
          <p:nvPr/>
        </p:nvPicPr>
        <p:blipFill>
          <a:blip r:embed="rId3">
            <a:alphaModFix/>
          </a:blip>
          <a:stretch>
            <a:fillRect/>
          </a:stretch>
        </p:blipFill>
        <p:spPr>
          <a:xfrm>
            <a:off x="4730675" y="793857"/>
            <a:ext cx="3552600" cy="4270667"/>
          </a:xfrm>
          <a:prstGeom prst="rect">
            <a:avLst/>
          </a:prstGeom>
          <a:noFill/>
          <a:ln>
            <a:noFill/>
          </a:ln>
        </p:spPr>
      </p:pic>
      <p:sp>
        <p:nvSpPr>
          <p:cNvPr id="201" name="Shape 201"/>
          <p:cNvSpPr txBox="1"/>
          <p:nvPr>
            <p:ph type="title"/>
          </p:nvPr>
        </p:nvSpPr>
        <p:spPr>
          <a:xfrm>
            <a:off x="844425" y="5600"/>
            <a:ext cx="5883300" cy="1140000"/>
          </a:xfrm>
          <a:prstGeom prst="rect">
            <a:avLst/>
          </a:prstGeom>
        </p:spPr>
        <p:txBody>
          <a:bodyPr anchorCtr="0" anchor="b" bIns="91425" lIns="91425" rIns="91425" tIns="91425">
            <a:noAutofit/>
          </a:bodyPr>
          <a:lstStyle/>
          <a:p>
            <a:pPr lvl="0" rtl="0">
              <a:spcBef>
                <a:spcPts val="0"/>
              </a:spcBef>
              <a:buNone/>
            </a:pPr>
            <a:r>
              <a:rPr b="1" lang="en" sz="3000">
                <a:solidFill>
                  <a:srgbClr val="666666"/>
                </a:solidFill>
              </a:rPr>
              <a:t>Defences of Respiratory Tract </a:t>
            </a:r>
          </a:p>
        </p:txBody>
      </p:sp>
      <p:sp>
        <p:nvSpPr>
          <p:cNvPr id="202" name="Shape 202"/>
          <p:cNvSpPr txBox="1"/>
          <p:nvPr>
            <p:ph idx="12" type="sldNum"/>
          </p:nvPr>
        </p:nvSpPr>
        <p:spPr>
          <a:xfrm>
            <a:off x="-75" y="0"/>
            <a:ext cx="669600" cy="1140000"/>
          </a:xfrm>
          <a:prstGeom prst="rect">
            <a:avLst/>
          </a:prstGeom>
          <a:solidFill>
            <a:srgbClr val="B3B3B3"/>
          </a:solidFill>
        </p:spPr>
        <p:txBody>
          <a:bodyPr anchorCtr="0" anchor="b" bIns="91425" lIns="91425" rIns="91425" tIns="91425">
            <a:noAutofit/>
          </a:bodyPr>
          <a:lstStyle/>
          <a:p>
            <a:pPr lvl="0" rtl="0">
              <a:spcBef>
                <a:spcPts val="0"/>
              </a:spcBef>
              <a:buNone/>
            </a:pPr>
            <a:fld id="{00000000-1234-1234-1234-123412341234}" type="slidenum">
              <a:rPr lang="en"/>
              <a:t>‹#›</a:t>
            </a:fld>
          </a:p>
        </p:txBody>
      </p:sp>
      <p:sp>
        <p:nvSpPr>
          <p:cNvPr id="203" name="Shape 203"/>
          <p:cNvSpPr txBox="1"/>
          <p:nvPr/>
        </p:nvSpPr>
        <p:spPr>
          <a:xfrm>
            <a:off x="5977400" y="4723275"/>
            <a:ext cx="4336200" cy="157500"/>
          </a:xfrm>
          <a:prstGeom prst="rect">
            <a:avLst/>
          </a:prstGeom>
          <a:noFill/>
          <a:ln>
            <a:noFill/>
          </a:ln>
        </p:spPr>
        <p:txBody>
          <a:bodyPr anchorCtr="0" anchor="t" bIns="91425" lIns="91425" rIns="91425" tIns="91425">
            <a:noAutofit/>
          </a:bodyPr>
          <a:lstStyle/>
          <a:p>
            <a:pPr indent="387350" lvl="0" rtl="0">
              <a:lnSpc>
                <a:spcPct val="115000"/>
              </a:lnSpc>
              <a:spcBef>
                <a:spcPts val="0"/>
              </a:spcBef>
              <a:buClr>
                <a:schemeClr val="dk1"/>
              </a:buClr>
              <a:buFont typeface="Arial"/>
              <a:buNone/>
            </a:pPr>
            <a:r>
              <a:t/>
            </a:r>
            <a:endParaRPr sz="1100">
              <a:solidFill>
                <a:schemeClr val="dk1"/>
              </a:solidFill>
            </a:endParaRPr>
          </a:p>
          <a:p>
            <a:pPr indent="-69850" lvl="0" marL="1828800">
              <a:spcBef>
                <a:spcPts val="0"/>
              </a:spcBef>
              <a:buClr>
                <a:schemeClr val="dk1"/>
              </a:buClr>
              <a:buSzPct val="183333"/>
              <a:buFont typeface="Arial"/>
              <a:buNone/>
            </a:pPr>
            <a:r>
              <a:rPr lang="en" sz="600">
                <a:solidFill>
                  <a:schemeClr val="dk1"/>
                </a:solidFill>
              </a:rPr>
              <a:t> (Inglis, 2007)</a:t>
            </a:r>
          </a:p>
        </p:txBody>
      </p:sp>
      <p:sp>
        <p:nvSpPr>
          <p:cNvPr id="204" name="Shape 204"/>
          <p:cNvSpPr txBox="1"/>
          <p:nvPr/>
        </p:nvSpPr>
        <p:spPr>
          <a:xfrm>
            <a:off x="756075" y="1271400"/>
            <a:ext cx="4424400" cy="2600700"/>
          </a:xfrm>
          <a:prstGeom prst="rect">
            <a:avLst/>
          </a:prstGeom>
          <a:noFill/>
          <a:ln>
            <a:noFill/>
          </a:ln>
        </p:spPr>
        <p:txBody>
          <a:bodyPr anchorCtr="0" anchor="t" bIns="91425" lIns="91425" rIns="91425" tIns="91425">
            <a:noAutofit/>
          </a:bodyPr>
          <a:lstStyle/>
          <a:p>
            <a:pPr lvl="0" rtl="0">
              <a:spcBef>
                <a:spcPts val="600"/>
              </a:spcBef>
              <a:buNone/>
            </a:pPr>
            <a:r>
              <a:t/>
            </a:r>
            <a:endParaRPr sz="2000">
              <a:solidFill>
                <a:srgbClr val="415665"/>
              </a:solidFill>
              <a:latin typeface="Source Sans Pro"/>
              <a:ea typeface="Source Sans Pro"/>
              <a:cs typeface="Source Sans Pro"/>
              <a:sym typeface="Source Sans Pro"/>
            </a:endParaRPr>
          </a:p>
          <a:p>
            <a:pPr indent="-355600" lvl="0" marL="457200" rtl="0">
              <a:spcBef>
                <a:spcPts val="600"/>
              </a:spcBef>
              <a:buClr>
                <a:srgbClr val="415665"/>
              </a:buClr>
              <a:buSzPct val="100000"/>
              <a:buFont typeface="Source Sans Pro"/>
              <a:buChar char="●"/>
            </a:pPr>
            <a:r>
              <a:rPr lang="en" sz="2000">
                <a:solidFill>
                  <a:srgbClr val="415665"/>
                </a:solidFill>
                <a:latin typeface="Source Sans Pro"/>
                <a:ea typeface="Source Sans Pro"/>
                <a:cs typeface="Source Sans Pro"/>
                <a:sym typeface="Source Sans Pro"/>
              </a:rPr>
              <a:t>Nasal hairs </a:t>
            </a:r>
          </a:p>
          <a:p>
            <a:pPr indent="-355600" lvl="0" marL="457200" rtl="0">
              <a:spcBef>
                <a:spcPts val="600"/>
              </a:spcBef>
              <a:buClr>
                <a:srgbClr val="415665"/>
              </a:buClr>
              <a:buSzPct val="100000"/>
              <a:buFont typeface="Source Sans Pro"/>
              <a:buChar char="●"/>
            </a:pPr>
            <a:r>
              <a:rPr lang="en" sz="2000">
                <a:solidFill>
                  <a:srgbClr val="415665"/>
                </a:solidFill>
                <a:latin typeface="Source Sans Pro"/>
                <a:ea typeface="Source Sans Pro"/>
                <a:cs typeface="Source Sans Pro"/>
                <a:sym typeface="Source Sans Pro"/>
              </a:rPr>
              <a:t>Inertial impaction </a:t>
            </a:r>
          </a:p>
          <a:p>
            <a:pPr indent="-355600" lvl="0" marL="457200" rtl="0">
              <a:spcBef>
                <a:spcPts val="600"/>
              </a:spcBef>
              <a:buClr>
                <a:srgbClr val="415665"/>
              </a:buClr>
              <a:buSzPct val="100000"/>
              <a:buFont typeface="Source Sans Pro"/>
              <a:buChar char="●"/>
            </a:pPr>
            <a:r>
              <a:rPr lang="en" sz="2000">
                <a:solidFill>
                  <a:srgbClr val="415665"/>
                </a:solidFill>
                <a:latin typeface="Source Sans Pro"/>
                <a:ea typeface="Source Sans Pro"/>
                <a:cs typeface="Source Sans Pro"/>
                <a:sym typeface="Source Sans Pro"/>
              </a:rPr>
              <a:t>Epiglottis </a:t>
            </a:r>
          </a:p>
          <a:p>
            <a:pPr indent="-355600" lvl="1" marL="914400" rtl="0">
              <a:spcBef>
                <a:spcPts val="600"/>
              </a:spcBef>
              <a:buClr>
                <a:srgbClr val="415665"/>
              </a:buClr>
              <a:buSzPct val="100000"/>
              <a:buFont typeface="Source Sans Pro"/>
              <a:buChar char="○"/>
            </a:pPr>
            <a:r>
              <a:rPr lang="en" sz="2000">
                <a:solidFill>
                  <a:srgbClr val="415665"/>
                </a:solidFill>
                <a:latin typeface="Source Sans Pro"/>
                <a:ea typeface="Source Sans Pro"/>
                <a:cs typeface="Source Sans Pro"/>
                <a:sym typeface="Source Sans Pro"/>
              </a:rPr>
              <a:t>Swallowing reflex</a:t>
            </a:r>
          </a:p>
          <a:p>
            <a:pPr indent="-355600" lvl="1" marL="914400" rtl="0">
              <a:spcBef>
                <a:spcPts val="600"/>
              </a:spcBef>
              <a:buClr>
                <a:srgbClr val="415665"/>
              </a:buClr>
              <a:buSzPct val="100000"/>
              <a:buFont typeface="Source Sans Pro"/>
              <a:buChar char="○"/>
            </a:pPr>
            <a:r>
              <a:rPr lang="en" sz="2000">
                <a:solidFill>
                  <a:srgbClr val="415665"/>
                </a:solidFill>
                <a:latin typeface="Source Sans Pro"/>
                <a:ea typeface="Source Sans Pro"/>
                <a:cs typeface="Source Sans Pro"/>
                <a:sym typeface="Source Sans Pro"/>
              </a:rPr>
              <a:t>Cough reflex </a:t>
            </a:r>
          </a:p>
          <a:p>
            <a:pPr indent="-355600" lvl="0" marL="457200" rtl="0">
              <a:spcBef>
                <a:spcPts val="600"/>
              </a:spcBef>
              <a:buClr>
                <a:srgbClr val="415665"/>
              </a:buClr>
              <a:buSzPct val="100000"/>
              <a:buFont typeface="Source Sans Pro"/>
              <a:buChar char="●"/>
            </a:pPr>
            <a:r>
              <a:rPr lang="en" sz="2000">
                <a:solidFill>
                  <a:srgbClr val="415665"/>
                </a:solidFill>
                <a:latin typeface="Source Sans Pro"/>
                <a:ea typeface="Source Sans Pro"/>
                <a:cs typeface="Source Sans Pro"/>
                <a:sym typeface="Source Sans Pro"/>
              </a:rPr>
              <a:t>Cilia, Secretory IgA, mucus </a:t>
            </a:r>
          </a:p>
          <a:p>
            <a:pPr indent="-355600" lvl="0" marL="457200" rtl="0">
              <a:spcBef>
                <a:spcPts val="600"/>
              </a:spcBef>
              <a:buClr>
                <a:srgbClr val="415665"/>
              </a:buClr>
              <a:buSzPct val="100000"/>
              <a:buFont typeface="Source Sans Pro"/>
              <a:buChar char="●"/>
            </a:pPr>
            <a:r>
              <a:rPr lang="en" sz="2000">
                <a:solidFill>
                  <a:srgbClr val="415665"/>
                </a:solidFill>
                <a:latin typeface="Source Sans Pro"/>
                <a:ea typeface="Source Sans Pro"/>
                <a:cs typeface="Source Sans Pro"/>
                <a:sym typeface="Source Sans Pro"/>
              </a:rPr>
              <a:t>Macrophages, neutrophils </a:t>
            </a:r>
          </a:p>
          <a:p>
            <a:pPr lvl="0" rtl="0">
              <a:spcBef>
                <a:spcPts val="600"/>
              </a:spcBef>
              <a:buNone/>
            </a:pPr>
            <a:r>
              <a:t/>
            </a:r>
            <a:endParaRPr sz="2000">
              <a:solidFill>
                <a:srgbClr val="415665"/>
              </a:solidFill>
              <a:latin typeface="Source Sans Pro"/>
              <a:ea typeface="Source Sans Pro"/>
              <a:cs typeface="Source Sans Pro"/>
              <a:sym typeface="Source Sans Pro"/>
            </a:endParaRPr>
          </a:p>
          <a:p>
            <a:pPr lvl="0" rtl="0">
              <a:spcBef>
                <a:spcPts val="600"/>
              </a:spcBef>
              <a:buNone/>
            </a:pPr>
            <a:r>
              <a:t/>
            </a:r>
            <a:endParaRPr sz="2000">
              <a:solidFill>
                <a:srgbClr val="415665"/>
              </a:solidFill>
              <a:latin typeface="Source Sans Pro"/>
              <a:ea typeface="Source Sans Pro"/>
              <a:cs typeface="Source Sans Pro"/>
              <a:sym typeface="Source Sans Pro"/>
            </a:endParaRPr>
          </a:p>
          <a:p>
            <a:pPr lvl="0" rtl="0">
              <a:spcBef>
                <a:spcPts val="600"/>
              </a:spcBef>
              <a:buNone/>
            </a:pPr>
            <a:r>
              <a:t/>
            </a:r>
            <a:endParaRPr sz="2000">
              <a:solidFill>
                <a:srgbClr val="415665"/>
              </a:solidFill>
              <a:latin typeface="Source Sans Pro"/>
              <a:ea typeface="Source Sans Pro"/>
              <a:cs typeface="Source Sans Pro"/>
              <a:sym typeface="Source Sans Pro"/>
            </a:endParaRPr>
          </a:p>
          <a:p>
            <a:pPr lvl="0">
              <a:spcBef>
                <a:spcPts val="0"/>
              </a:spcBef>
              <a:buNone/>
            </a:pPr>
            <a:r>
              <a:t/>
            </a:r>
            <a:endParaRPr sz="2000"/>
          </a:p>
        </p:txBody>
      </p:sp>
      <p:sp>
        <p:nvSpPr>
          <p:cNvPr id="205" name="Shape 205"/>
          <p:cNvSpPr txBox="1"/>
          <p:nvPr/>
        </p:nvSpPr>
        <p:spPr>
          <a:xfrm>
            <a:off x="1149925" y="4087100"/>
            <a:ext cx="1884300" cy="3324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206" name="Shape 206"/>
          <p:cNvSpPr txBox="1"/>
          <p:nvPr/>
        </p:nvSpPr>
        <p:spPr>
          <a:xfrm>
            <a:off x="1302325" y="4239500"/>
            <a:ext cx="1884300" cy="332400"/>
          </a:xfrm>
          <a:prstGeom prst="rect">
            <a:avLst/>
          </a:prstGeom>
          <a:noFill/>
          <a:ln>
            <a:noFill/>
          </a:ln>
        </p:spPr>
        <p:txBody>
          <a:bodyPr anchorCtr="0" anchor="t" bIns="91425" lIns="91425" rIns="91425" tIns="91425">
            <a:noAutofit/>
          </a:bodyPr>
          <a:lstStyle/>
          <a:p>
            <a:pPr lvl="0" rtl="0">
              <a:spcBef>
                <a:spcPts val="0"/>
              </a:spcBef>
              <a:buNone/>
            </a:pPr>
            <a:r>
              <a:t/>
            </a:r>
            <a:endParaRPr/>
          </a:p>
        </p:txBody>
      </p:sp>
      <p:sp>
        <p:nvSpPr>
          <p:cNvPr id="207" name="Shape 207"/>
          <p:cNvSpPr txBox="1"/>
          <p:nvPr/>
        </p:nvSpPr>
        <p:spPr>
          <a:xfrm>
            <a:off x="1454725" y="4391900"/>
            <a:ext cx="1884300" cy="332400"/>
          </a:xfrm>
          <a:prstGeom prst="rect">
            <a:avLst/>
          </a:prstGeom>
          <a:noFill/>
          <a:ln>
            <a:noFill/>
          </a:ln>
        </p:spPr>
        <p:txBody>
          <a:bodyPr anchorCtr="0" anchor="t" bIns="91425" lIns="91425" rIns="91425" tIns="91425">
            <a:noAutofit/>
          </a:bodyPr>
          <a:lstStyle/>
          <a:p>
            <a:pPr lvl="0" rtl="0">
              <a:spcBef>
                <a:spcPts val="0"/>
              </a:spcBef>
              <a:buNone/>
            </a:pPr>
            <a:r>
              <a:t/>
            </a:r>
            <a:endParaRPr/>
          </a:p>
        </p:txBody>
      </p:sp>
      <p:sp>
        <p:nvSpPr>
          <p:cNvPr id="208" name="Shape 208"/>
          <p:cNvSpPr txBox="1"/>
          <p:nvPr/>
        </p:nvSpPr>
        <p:spPr>
          <a:xfrm>
            <a:off x="1607125" y="4544300"/>
            <a:ext cx="1884300" cy="332400"/>
          </a:xfrm>
          <a:prstGeom prst="rect">
            <a:avLst/>
          </a:prstGeom>
          <a:noFill/>
          <a:ln>
            <a:noFill/>
          </a:ln>
        </p:spPr>
        <p:txBody>
          <a:bodyPr anchorCtr="0" anchor="t" bIns="91425" lIns="91425" rIns="91425" tIns="91425">
            <a:noAutofit/>
          </a:bodyPr>
          <a:lstStyle/>
          <a:p>
            <a:pPr lvl="0" rtl="0">
              <a:spcBef>
                <a:spcPts val="0"/>
              </a:spcBef>
              <a:buNone/>
            </a:pPr>
            <a:r>
              <a:t/>
            </a:r>
            <a:endParaRPr/>
          </a:p>
        </p:txBody>
      </p:sp>
      <p:sp>
        <p:nvSpPr>
          <p:cNvPr id="209" name="Shape 209"/>
          <p:cNvSpPr txBox="1"/>
          <p:nvPr/>
        </p:nvSpPr>
        <p:spPr>
          <a:xfrm>
            <a:off x="2843925" y="1801100"/>
            <a:ext cx="1884300" cy="332400"/>
          </a:xfrm>
          <a:prstGeom prst="rect">
            <a:avLst/>
          </a:prstGeom>
          <a:noFill/>
          <a:ln>
            <a:noFill/>
          </a:ln>
        </p:spPr>
        <p:txBody>
          <a:bodyPr anchorCtr="0" anchor="t" bIns="91425" lIns="91425" rIns="91425" tIns="91425">
            <a:noAutofit/>
          </a:bodyPr>
          <a:lstStyle/>
          <a:p>
            <a:pPr lvl="0" rtl="0">
              <a:spcBef>
                <a:spcPts val="600"/>
              </a:spcBef>
              <a:buNone/>
            </a:pPr>
            <a:r>
              <a:t/>
            </a:r>
            <a:endParaRPr sz="2000">
              <a:solidFill>
                <a:srgbClr val="415665"/>
              </a:solidFill>
              <a:latin typeface="Source Sans Pro"/>
              <a:ea typeface="Source Sans Pro"/>
              <a:cs typeface="Source Sans Pro"/>
              <a:sym typeface="Source Sans Pr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ph type="title"/>
          </p:nvPr>
        </p:nvSpPr>
        <p:spPr>
          <a:xfrm>
            <a:off x="844425" y="5600"/>
            <a:ext cx="5296500" cy="1140000"/>
          </a:xfrm>
          <a:prstGeom prst="rect">
            <a:avLst/>
          </a:prstGeom>
        </p:spPr>
        <p:txBody>
          <a:bodyPr anchorCtr="0" anchor="b" bIns="91425" lIns="91425" rIns="91425" tIns="91425">
            <a:noAutofit/>
          </a:bodyPr>
          <a:lstStyle/>
          <a:p>
            <a:pPr lvl="0" rtl="0">
              <a:spcBef>
                <a:spcPts val="0"/>
              </a:spcBef>
              <a:buNone/>
            </a:pPr>
            <a:r>
              <a:rPr b="1" lang="en" sz="3000">
                <a:solidFill>
                  <a:srgbClr val="666666"/>
                </a:solidFill>
              </a:rPr>
              <a:t>Mechanism of Action: Pathogens</a:t>
            </a:r>
          </a:p>
        </p:txBody>
      </p:sp>
      <p:sp>
        <p:nvSpPr>
          <p:cNvPr id="215" name="Shape 215"/>
          <p:cNvSpPr txBox="1"/>
          <p:nvPr>
            <p:ph idx="12" type="sldNum"/>
          </p:nvPr>
        </p:nvSpPr>
        <p:spPr>
          <a:xfrm>
            <a:off x="-75" y="0"/>
            <a:ext cx="669600" cy="1140000"/>
          </a:xfrm>
          <a:prstGeom prst="rect">
            <a:avLst/>
          </a:prstGeom>
          <a:solidFill>
            <a:srgbClr val="B3B3B3"/>
          </a:solidFill>
        </p:spPr>
        <p:txBody>
          <a:bodyPr anchorCtr="0" anchor="b" bIns="91425" lIns="91425" rIns="91425" tIns="91425">
            <a:noAutofit/>
          </a:bodyPr>
          <a:lstStyle/>
          <a:p>
            <a:pPr lvl="0" rtl="0">
              <a:spcBef>
                <a:spcPts val="0"/>
              </a:spcBef>
              <a:buNone/>
            </a:pPr>
            <a:fld id="{00000000-1234-1234-1234-123412341234}" type="slidenum">
              <a:rPr lang="en"/>
              <a:t>‹#›</a:t>
            </a:fld>
          </a:p>
        </p:txBody>
      </p:sp>
      <p:sp>
        <p:nvSpPr>
          <p:cNvPr id="216" name="Shape 216"/>
          <p:cNvSpPr txBox="1"/>
          <p:nvPr/>
        </p:nvSpPr>
        <p:spPr>
          <a:xfrm>
            <a:off x="4558150" y="4748700"/>
            <a:ext cx="4586100" cy="394800"/>
          </a:xfrm>
          <a:prstGeom prst="rect">
            <a:avLst/>
          </a:prstGeom>
          <a:noFill/>
          <a:ln>
            <a:noFill/>
          </a:ln>
        </p:spPr>
        <p:txBody>
          <a:bodyPr anchorCtr="0" anchor="t" bIns="91425" lIns="91425" rIns="91425" tIns="91425">
            <a:noAutofit/>
          </a:bodyPr>
          <a:lstStyle/>
          <a:p>
            <a:pPr lvl="0">
              <a:spcBef>
                <a:spcPts val="0"/>
              </a:spcBef>
              <a:buNone/>
            </a:pPr>
            <a:r>
              <a:rPr lang="en" sz="600"/>
              <a:t>Retrieved from : </a:t>
            </a:r>
            <a:r>
              <a:rPr lang="en" sz="600" u="sng">
                <a:solidFill>
                  <a:schemeClr val="hlink"/>
                </a:solidFill>
                <a:hlinkClick r:id="rId3"/>
              </a:rPr>
              <a:t>http://www.gettyimages.ca/photos/streptococcus-pneumoniae?excludenudity=true&amp;sort=mostpopular&amp;mediatype=photography&amp;phrase=streptococcus%20pneumoniae</a:t>
            </a:r>
          </a:p>
          <a:p>
            <a:pPr lvl="0" rtl="0">
              <a:spcBef>
                <a:spcPts val="0"/>
              </a:spcBef>
              <a:buNone/>
            </a:pPr>
            <a:r>
              <a:t/>
            </a:r>
            <a:endParaRPr sz="600"/>
          </a:p>
        </p:txBody>
      </p:sp>
      <p:sp>
        <p:nvSpPr>
          <p:cNvPr id="217" name="Shape 217"/>
          <p:cNvSpPr txBox="1"/>
          <p:nvPr/>
        </p:nvSpPr>
        <p:spPr>
          <a:xfrm>
            <a:off x="669525" y="1222725"/>
            <a:ext cx="5633700" cy="2600700"/>
          </a:xfrm>
          <a:prstGeom prst="rect">
            <a:avLst/>
          </a:prstGeom>
          <a:noFill/>
          <a:ln>
            <a:noFill/>
          </a:ln>
        </p:spPr>
        <p:txBody>
          <a:bodyPr anchorCtr="0" anchor="t" bIns="91425" lIns="91425" rIns="91425" tIns="91425">
            <a:noAutofit/>
          </a:bodyPr>
          <a:lstStyle/>
          <a:p>
            <a:pPr indent="-355600" lvl="0" marL="457200" rtl="0">
              <a:spcBef>
                <a:spcPts val="600"/>
              </a:spcBef>
              <a:buClr>
                <a:srgbClr val="B3B3B3"/>
              </a:buClr>
              <a:buSzPct val="100000"/>
              <a:buFont typeface="Source Sans Pro"/>
              <a:buChar char="▹"/>
            </a:pPr>
            <a:r>
              <a:rPr lang="en" sz="2000">
                <a:solidFill>
                  <a:srgbClr val="415665"/>
                </a:solidFill>
                <a:latin typeface="Source Sans Pro"/>
                <a:ea typeface="Source Sans Pro"/>
                <a:cs typeface="Source Sans Pro"/>
                <a:sym typeface="Source Sans Pro"/>
              </a:rPr>
              <a:t>I</a:t>
            </a:r>
            <a:r>
              <a:rPr b="1" lang="en" sz="2000">
                <a:solidFill>
                  <a:srgbClr val="415665"/>
                </a:solidFill>
                <a:latin typeface="Source Sans Pro"/>
                <a:ea typeface="Source Sans Pro"/>
                <a:cs typeface="Source Sans Pro"/>
                <a:sym typeface="Source Sans Pro"/>
              </a:rPr>
              <a:t>nhalation</a:t>
            </a:r>
            <a:r>
              <a:rPr lang="en" sz="2000">
                <a:solidFill>
                  <a:srgbClr val="415665"/>
                </a:solidFill>
                <a:latin typeface="Source Sans Pro"/>
                <a:ea typeface="Source Sans Pro"/>
                <a:cs typeface="Source Sans Pro"/>
                <a:sym typeface="Source Sans Pro"/>
              </a:rPr>
              <a:t> of microorganisms:</a:t>
            </a:r>
          </a:p>
          <a:p>
            <a:pPr indent="-355600" lvl="0" marL="914400" rtl="0">
              <a:spcBef>
                <a:spcPts val="600"/>
              </a:spcBef>
              <a:buClr>
                <a:srgbClr val="B3B3B3"/>
              </a:buClr>
              <a:buSzPct val="100000"/>
              <a:buFont typeface="Source Sans Pro"/>
              <a:buChar char="▹"/>
            </a:pPr>
            <a:r>
              <a:rPr lang="en" sz="2000">
                <a:solidFill>
                  <a:srgbClr val="415665"/>
                </a:solidFill>
                <a:latin typeface="Source Sans Pro"/>
                <a:ea typeface="Source Sans Pro"/>
                <a:cs typeface="Source Sans Pro"/>
                <a:sym typeface="Source Sans Pro"/>
              </a:rPr>
              <a:t>Bacteria  </a:t>
            </a:r>
          </a:p>
          <a:p>
            <a:pPr indent="-355600" lvl="1" marL="1371600" rtl="0">
              <a:spcBef>
                <a:spcPts val="600"/>
              </a:spcBef>
              <a:buClr>
                <a:srgbClr val="415665"/>
              </a:buClr>
              <a:buSzPct val="100000"/>
              <a:buFont typeface="Source Sans Pro"/>
              <a:buChar char="▸"/>
            </a:pPr>
            <a:r>
              <a:rPr i="1" lang="en" sz="2000">
                <a:solidFill>
                  <a:srgbClr val="415665"/>
                </a:solidFill>
                <a:latin typeface="Source Sans Pro"/>
                <a:ea typeface="Source Sans Pro"/>
                <a:cs typeface="Source Sans Pro"/>
                <a:sym typeface="Source Sans Pro"/>
              </a:rPr>
              <a:t>Streptococcus pneumoniae </a:t>
            </a:r>
          </a:p>
          <a:p>
            <a:pPr indent="-355600" lvl="1" marL="1371600" rtl="0">
              <a:spcBef>
                <a:spcPts val="600"/>
              </a:spcBef>
              <a:buClr>
                <a:srgbClr val="415665"/>
              </a:buClr>
              <a:buSzPct val="100000"/>
              <a:buFont typeface="Source Sans Pro"/>
              <a:buChar char="▸"/>
            </a:pPr>
            <a:r>
              <a:rPr i="1" lang="en" sz="2000">
                <a:solidFill>
                  <a:srgbClr val="415665"/>
                </a:solidFill>
                <a:latin typeface="Source Sans Pro"/>
                <a:ea typeface="Source Sans Pro"/>
                <a:cs typeface="Source Sans Pro"/>
                <a:sym typeface="Source Sans Pro"/>
              </a:rPr>
              <a:t>Haemophilus influenzae </a:t>
            </a:r>
          </a:p>
          <a:p>
            <a:pPr indent="-355600" lvl="0" marL="914400" rtl="0">
              <a:spcBef>
                <a:spcPts val="600"/>
              </a:spcBef>
              <a:buClr>
                <a:srgbClr val="B3B3B3"/>
              </a:buClr>
              <a:buSzPct val="100000"/>
              <a:buFont typeface="Source Sans Pro"/>
              <a:buChar char="▹"/>
            </a:pPr>
            <a:r>
              <a:rPr lang="en" sz="2000">
                <a:solidFill>
                  <a:srgbClr val="415665"/>
                </a:solidFill>
                <a:latin typeface="Source Sans Pro"/>
                <a:ea typeface="Source Sans Pro"/>
                <a:cs typeface="Source Sans Pro"/>
                <a:sym typeface="Source Sans Pro"/>
              </a:rPr>
              <a:t>Viruses </a:t>
            </a:r>
          </a:p>
          <a:p>
            <a:pPr indent="-355600" lvl="0" marL="914400" rtl="0">
              <a:spcBef>
                <a:spcPts val="600"/>
              </a:spcBef>
              <a:buClr>
                <a:srgbClr val="B3B3B3"/>
              </a:buClr>
              <a:buSzPct val="100000"/>
              <a:buFont typeface="Source Sans Pro"/>
              <a:buChar char="▹"/>
            </a:pPr>
            <a:r>
              <a:rPr lang="en" sz="2000">
                <a:solidFill>
                  <a:srgbClr val="415665"/>
                </a:solidFill>
                <a:latin typeface="Source Sans Pro"/>
                <a:ea typeface="Source Sans Pro"/>
                <a:cs typeface="Source Sans Pro"/>
                <a:sym typeface="Source Sans Pro"/>
              </a:rPr>
              <a:t>Fungi</a:t>
            </a:r>
          </a:p>
          <a:p>
            <a:pPr lvl="0" rtl="0">
              <a:spcBef>
                <a:spcPts val="600"/>
              </a:spcBef>
              <a:buNone/>
            </a:pPr>
            <a:r>
              <a:t/>
            </a:r>
            <a:endParaRPr sz="2000">
              <a:solidFill>
                <a:srgbClr val="415665"/>
              </a:solidFill>
              <a:latin typeface="Source Sans Pro"/>
              <a:ea typeface="Source Sans Pro"/>
              <a:cs typeface="Source Sans Pro"/>
              <a:sym typeface="Source Sans Pro"/>
            </a:endParaRPr>
          </a:p>
          <a:p>
            <a:pPr lvl="0" rtl="0">
              <a:spcBef>
                <a:spcPts val="600"/>
              </a:spcBef>
              <a:buNone/>
            </a:pPr>
            <a:r>
              <a:t/>
            </a:r>
            <a:endParaRPr sz="2000">
              <a:solidFill>
                <a:srgbClr val="415665"/>
              </a:solidFill>
              <a:latin typeface="Source Sans Pro"/>
              <a:ea typeface="Source Sans Pro"/>
              <a:cs typeface="Source Sans Pro"/>
              <a:sym typeface="Source Sans Pro"/>
            </a:endParaRPr>
          </a:p>
          <a:p>
            <a:pPr lvl="0" rtl="0">
              <a:spcBef>
                <a:spcPts val="0"/>
              </a:spcBef>
              <a:buNone/>
            </a:pPr>
            <a:r>
              <a:t/>
            </a:r>
            <a:endParaRPr sz="2000"/>
          </a:p>
        </p:txBody>
      </p:sp>
      <p:sp>
        <p:nvSpPr>
          <p:cNvPr id="218" name="Shape 218"/>
          <p:cNvSpPr txBox="1"/>
          <p:nvPr/>
        </p:nvSpPr>
        <p:spPr>
          <a:xfrm>
            <a:off x="669525" y="4930300"/>
            <a:ext cx="2807100" cy="157500"/>
          </a:xfrm>
          <a:prstGeom prst="rect">
            <a:avLst/>
          </a:prstGeom>
          <a:noFill/>
          <a:ln>
            <a:noFill/>
          </a:ln>
        </p:spPr>
        <p:txBody>
          <a:bodyPr anchorCtr="0" anchor="t" bIns="91425" lIns="91425" rIns="91425" tIns="91425">
            <a:noAutofit/>
          </a:bodyPr>
          <a:lstStyle/>
          <a:p>
            <a:pPr lvl="0" rtl="0">
              <a:spcBef>
                <a:spcPts val="0"/>
              </a:spcBef>
              <a:buNone/>
            </a:pPr>
            <a:r>
              <a:t/>
            </a:r>
            <a:endParaRPr sz="800"/>
          </a:p>
        </p:txBody>
      </p:sp>
      <p:pic>
        <p:nvPicPr>
          <p:cNvPr id="219" name="Shape 219"/>
          <p:cNvPicPr preferRelativeResize="0"/>
          <p:nvPr/>
        </p:nvPicPr>
        <p:blipFill>
          <a:blip r:embed="rId4">
            <a:alphaModFix/>
          </a:blip>
          <a:stretch>
            <a:fillRect/>
          </a:stretch>
        </p:blipFill>
        <p:spPr>
          <a:xfrm>
            <a:off x="5378824" y="1324575"/>
            <a:ext cx="3325825" cy="249435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x="0" y="0"/>
          <a:ext cx="0" cy="0"/>
          <a:chOff x="0" y="0"/>
          <a:chExt cx="0" cy="0"/>
        </a:xfrm>
      </p:grpSpPr>
      <p:sp>
        <p:nvSpPr>
          <p:cNvPr id="224" name="Shape 224"/>
          <p:cNvSpPr txBox="1"/>
          <p:nvPr>
            <p:ph type="title"/>
          </p:nvPr>
        </p:nvSpPr>
        <p:spPr>
          <a:xfrm>
            <a:off x="844425" y="5597"/>
            <a:ext cx="3552600" cy="1140000"/>
          </a:xfrm>
          <a:prstGeom prst="rect">
            <a:avLst/>
          </a:prstGeom>
        </p:spPr>
        <p:txBody>
          <a:bodyPr anchorCtr="0" anchor="b" bIns="91425" lIns="91425" rIns="91425" tIns="91425">
            <a:noAutofit/>
          </a:bodyPr>
          <a:lstStyle/>
          <a:p>
            <a:pPr lvl="0" rtl="0">
              <a:spcBef>
                <a:spcPts val="0"/>
              </a:spcBef>
              <a:buNone/>
            </a:pPr>
            <a:r>
              <a:rPr b="1" lang="en" sz="3000">
                <a:solidFill>
                  <a:srgbClr val="666666"/>
                </a:solidFill>
              </a:rPr>
              <a:t>Pneumonia </a:t>
            </a:r>
          </a:p>
        </p:txBody>
      </p:sp>
      <p:sp>
        <p:nvSpPr>
          <p:cNvPr id="225" name="Shape 225"/>
          <p:cNvSpPr txBox="1"/>
          <p:nvPr>
            <p:ph idx="12" type="sldNum"/>
          </p:nvPr>
        </p:nvSpPr>
        <p:spPr>
          <a:xfrm>
            <a:off x="-75" y="0"/>
            <a:ext cx="669600" cy="1140000"/>
          </a:xfrm>
          <a:prstGeom prst="rect">
            <a:avLst/>
          </a:prstGeom>
          <a:solidFill>
            <a:srgbClr val="B3B3B3"/>
          </a:solidFill>
        </p:spPr>
        <p:txBody>
          <a:bodyPr anchorCtr="0" anchor="b" bIns="91425" lIns="91425" rIns="91425" tIns="91425">
            <a:noAutofit/>
          </a:bodyPr>
          <a:lstStyle/>
          <a:p>
            <a:pPr lvl="0" rtl="0">
              <a:spcBef>
                <a:spcPts val="0"/>
              </a:spcBef>
              <a:buNone/>
            </a:pPr>
            <a:fld id="{00000000-1234-1234-1234-123412341234}" type="slidenum">
              <a:rPr lang="en"/>
              <a:t>‹#›</a:t>
            </a:fld>
          </a:p>
        </p:txBody>
      </p:sp>
      <p:sp>
        <p:nvSpPr>
          <p:cNvPr id="226" name="Shape 226"/>
          <p:cNvSpPr txBox="1"/>
          <p:nvPr/>
        </p:nvSpPr>
        <p:spPr>
          <a:xfrm>
            <a:off x="669525" y="1222725"/>
            <a:ext cx="4051500" cy="3920700"/>
          </a:xfrm>
          <a:prstGeom prst="rect">
            <a:avLst/>
          </a:prstGeom>
          <a:noFill/>
          <a:ln>
            <a:noFill/>
          </a:ln>
        </p:spPr>
        <p:txBody>
          <a:bodyPr anchorCtr="0" anchor="t" bIns="91425" lIns="91425" rIns="91425" tIns="91425">
            <a:noAutofit/>
          </a:bodyPr>
          <a:lstStyle/>
          <a:p>
            <a:pPr indent="-355600" lvl="0" marL="457200" rtl="0">
              <a:lnSpc>
                <a:spcPct val="115000"/>
              </a:lnSpc>
              <a:spcBef>
                <a:spcPts val="600"/>
              </a:spcBef>
              <a:buClr>
                <a:srgbClr val="0DB7C4"/>
              </a:buClr>
              <a:buSzPct val="100000"/>
              <a:buFont typeface="Source Sans Pro"/>
              <a:buChar char="▹"/>
            </a:pPr>
            <a:r>
              <a:rPr lang="en" sz="2000">
                <a:solidFill>
                  <a:srgbClr val="415665"/>
                </a:solidFill>
                <a:latin typeface="Source Sans Pro"/>
                <a:ea typeface="Source Sans Pro"/>
                <a:cs typeface="Source Sans Pro"/>
                <a:sym typeface="Source Sans Pro"/>
              </a:rPr>
              <a:t>Inflammation of the alveoli </a:t>
            </a:r>
          </a:p>
          <a:p>
            <a:pPr indent="-355600" lvl="0" marL="457200" rtl="0">
              <a:lnSpc>
                <a:spcPct val="115000"/>
              </a:lnSpc>
              <a:spcBef>
                <a:spcPts val="600"/>
              </a:spcBef>
              <a:buClr>
                <a:srgbClr val="415665"/>
              </a:buClr>
              <a:buSzPct val="100000"/>
              <a:buFont typeface="Source Sans Pro"/>
              <a:buChar char="▹"/>
            </a:pPr>
            <a:r>
              <a:rPr lang="en" sz="2000">
                <a:solidFill>
                  <a:srgbClr val="415665"/>
                </a:solidFill>
                <a:latin typeface="Source Sans Pro"/>
                <a:ea typeface="Source Sans Pro"/>
                <a:cs typeface="Source Sans Pro"/>
                <a:sym typeface="Source Sans Pro"/>
              </a:rPr>
              <a:t>Reduces the capacity of gas exchange within the Alveoli</a:t>
            </a:r>
          </a:p>
          <a:p>
            <a:pPr indent="-355600" lvl="0" marL="457200" rtl="0">
              <a:lnSpc>
                <a:spcPct val="115000"/>
              </a:lnSpc>
              <a:spcBef>
                <a:spcPts val="600"/>
              </a:spcBef>
              <a:buClr>
                <a:srgbClr val="415665"/>
              </a:buClr>
              <a:buSzPct val="100000"/>
              <a:buFont typeface="Source Sans Pro"/>
              <a:buChar char="▹"/>
            </a:pPr>
            <a:r>
              <a:rPr lang="en" sz="2000">
                <a:solidFill>
                  <a:srgbClr val="415665"/>
                </a:solidFill>
                <a:latin typeface="Source Sans Pro"/>
                <a:ea typeface="Source Sans Pro"/>
                <a:cs typeface="Source Sans Pro"/>
                <a:sym typeface="Source Sans Pro"/>
              </a:rPr>
              <a:t>Symptoms: </a:t>
            </a:r>
          </a:p>
          <a:p>
            <a:pPr indent="-355600" lvl="1" marL="914400" rtl="0">
              <a:lnSpc>
                <a:spcPct val="115000"/>
              </a:lnSpc>
              <a:spcBef>
                <a:spcPts val="600"/>
              </a:spcBef>
              <a:buClr>
                <a:srgbClr val="415665"/>
              </a:buClr>
              <a:buSzPct val="100000"/>
              <a:buFont typeface="Source Sans Pro"/>
              <a:buChar char="▸"/>
            </a:pPr>
            <a:r>
              <a:rPr lang="en" sz="2000">
                <a:solidFill>
                  <a:srgbClr val="415665"/>
                </a:solidFill>
                <a:latin typeface="Source Sans Pro"/>
                <a:ea typeface="Source Sans Pro"/>
                <a:cs typeface="Source Sans Pro"/>
                <a:sym typeface="Source Sans Pro"/>
              </a:rPr>
              <a:t>Similar to a cold</a:t>
            </a:r>
          </a:p>
          <a:p>
            <a:pPr indent="-355600" lvl="1" marL="914400" rtl="0">
              <a:lnSpc>
                <a:spcPct val="115000"/>
              </a:lnSpc>
              <a:spcBef>
                <a:spcPts val="600"/>
              </a:spcBef>
              <a:buClr>
                <a:srgbClr val="415665"/>
              </a:buClr>
              <a:buSzPct val="100000"/>
              <a:buFont typeface="Source Sans Pro"/>
              <a:buChar char="▸"/>
            </a:pPr>
            <a:r>
              <a:rPr lang="en" sz="2000">
                <a:solidFill>
                  <a:srgbClr val="415665"/>
                </a:solidFill>
                <a:latin typeface="Source Sans Pro"/>
                <a:ea typeface="Source Sans Pro"/>
                <a:cs typeface="Source Sans Pro"/>
                <a:sym typeface="Source Sans Pro"/>
              </a:rPr>
              <a:t>Shortness of Breath</a:t>
            </a:r>
          </a:p>
          <a:p>
            <a:pPr indent="-355600" lvl="1" marL="914400" rtl="0">
              <a:lnSpc>
                <a:spcPct val="115000"/>
              </a:lnSpc>
              <a:spcBef>
                <a:spcPts val="600"/>
              </a:spcBef>
              <a:buClr>
                <a:srgbClr val="415665"/>
              </a:buClr>
              <a:buSzPct val="100000"/>
              <a:buFont typeface="Source Sans Pro"/>
              <a:buChar char="▸"/>
            </a:pPr>
            <a:r>
              <a:rPr lang="en" sz="2000">
                <a:solidFill>
                  <a:srgbClr val="415665"/>
                </a:solidFill>
                <a:latin typeface="Source Sans Pro"/>
                <a:ea typeface="Source Sans Pro"/>
                <a:cs typeface="Source Sans Pro"/>
                <a:sym typeface="Source Sans Pro"/>
              </a:rPr>
              <a:t>Nausea</a:t>
            </a:r>
          </a:p>
          <a:p>
            <a:pPr indent="0" lvl="0" marL="0" rtl="0">
              <a:lnSpc>
                <a:spcPct val="115000"/>
              </a:lnSpc>
              <a:spcBef>
                <a:spcPts val="600"/>
              </a:spcBef>
              <a:buNone/>
            </a:pPr>
            <a:r>
              <a:t/>
            </a:r>
            <a:endParaRPr sz="2000">
              <a:solidFill>
                <a:srgbClr val="415665"/>
              </a:solidFill>
              <a:latin typeface="Source Sans Pro"/>
              <a:ea typeface="Source Sans Pro"/>
              <a:cs typeface="Source Sans Pro"/>
              <a:sym typeface="Source Sans Pro"/>
            </a:endParaRPr>
          </a:p>
          <a:p>
            <a:pPr lvl="0" rtl="0">
              <a:spcBef>
                <a:spcPts val="600"/>
              </a:spcBef>
              <a:buNone/>
            </a:pPr>
            <a:r>
              <a:t/>
            </a:r>
            <a:endParaRPr sz="2000">
              <a:solidFill>
                <a:srgbClr val="415665"/>
              </a:solidFill>
              <a:latin typeface="Source Sans Pro"/>
              <a:ea typeface="Source Sans Pro"/>
              <a:cs typeface="Source Sans Pro"/>
              <a:sym typeface="Source Sans Pro"/>
            </a:endParaRPr>
          </a:p>
          <a:p>
            <a:pPr lvl="0" rtl="0">
              <a:spcBef>
                <a:spcPts val="600"/>
              </a:spcBef>
              <a:buNone/>
            </a:pPr>
            <a:r>
              <a:t/>
            </a:r>
            <a:endParaRPr sz="2000">
              <a:solidFill>
                <a:srgbClr val="415665"/>
              </a:solidFill>
              <a:latin typeface="Source Sans Pro"/>
              <a:ea typeface="Source Sans Pro"/>
              <a:cs typeface="Source Sans Pro"/>
              <a:sym typeface="Source Sans Pro"/>
            </a:endParaRPr>
          </a:p>
          <a:p>
            <a:pPr lvl="0" rtl="0">
              <a:spcBef>
                <a:spcPts val="0"/>
              </a:spcBef>
              <a:buNone/>
            </a:pPr>
            <a:r>
              <a:t/>
            </a:r>
            <a:endParaRPr sz="2000"/>
          </a:p>
        </p:txBody>
      </p:sp>
      <p:sp>
        <p:nvSpPr>
          <p:cNvPr id="227" name="Shape 227"/>
          <p:cNvSpPr txBox="1"/>
          <p:nvPr/>
        </p:nvSpPr>
        <p:spPr>
          <a:xfrm>
            <a:off x="5900150" y="4895925"/>
            <a:ext cx="3701400" cy="247500"/>
          </a:xfrm>
          <a:prstGeom prst="rect">
            <a:avLst/>
          </a:prstGeom>
          <a:noFill/>
          <a:ln>
            <a:noFill/>
          </a:ln>
        </p:spPr>
        <p:txBody>
          <a:bodyPr anchorCtr="0" anchor="t" bIns="91425" lIns="91425" rIns="91425" tIns="91425">
            <a:noAutofit/>
          </a:bodyPr>
          <a:lstStyle/>
          <a:p>
            <a:pPr lvl="0">
              <a:spcBef>
                <a:spcPts val="0"/>
              </a:spcBef>
              <a:buNone/>
            </a:pPr>
            <a:r>
              <a:rPr lang="en" sz="600"/>
              <a:t>Retrieved from: </a:t>
            </a:r>
            <a:r>
              <a:rPr lang="en" sz="600" u="sng">
                <a:solidFill>
                  <a:schemeClr val="hlink"/>
                </a:solidFill>
                <a:hlinkClick r:id="rId3"/>
              </a:rPr>
              <a:t>http://medicalassessmentonline.com/terms.php?R=323&amp;L=L</a:t>
            </a:r>
          </a:p>
        </p:txBody>
      </p:sp>
      <p:pic>
        <p:nvPicPr>
          <p:cNvPr id="228" name="Shape 228"/>
          <p:cNvPicPr preferRelativeResize="0"/>
          <p:nvPr/>
        </p:nvPicPr>
        <p:blipFill>
          <a:blip r:embed="rId4">
            <a:alphaModFix/>
          </a:blip>
          <a:stretch>
            <a:fillRect/>
          </a:stretch>
        </p:blipFill>
        <p:spPr>
          <a:xfrm>
            <a:off x="4960100" y="1140000"/>
            <a:ext cx="3810000" cy="3667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sp>
        <p:nvSpPr>
          <p:cNvPr id="233" name="Shape 233"/>
          <p:cNvSpPr txBox="1"/>
          <p:nvPr>
            <p:ph type="title"/>
          </p:nvPr>
        </p:nvSpPr>
        <p:spPr>
          <a:xfrm>
            <a:off x="844425" y="5600"/>
            <a:ext cx="7293900" cy="1140000"/>
          </a:xfrm>
          <a:prstGeom prst="rect">
            <a:avLst/>
          </a:prstGeom>
        </p:spPr>
        <p:txBody>
          <a:bodyPr anchorCtr="0" anchor="b" bIns="91425" lIns="91425" rIns="91425" tIns="91425">
            <a:noAutofit/>
          </a:bodyPr>
          <a:lstStyle/>
          <a:p>
            <a:pPr lvl="0">
              <a:spcBef>
                <a:spcPts val="0"/>
              </a:spcBef>
              <a:buNone/>
            </a:pPr>
            <a:r>
              <a:rPr b="1" lang="en" sz="3000">
                <a:solidFill>
                  <a:srgbClr val="666666"/>
                </a:solidFill>
              </a:rPr>
              <a:t>Community and Hospital Acquired Pneumonia</a:t>
            </a:r>
          </a:p>
        </p:txBody>
      </p:sp>
      <p:sp>
        <p:nvSpPr>
          <p:cNvPr id="234" name="Shape 234"/>
          <p:cNvSpPr txBox="1"/>
          <p:nvPr>
            <p:ph idx="1" type="body"/>
          </p:nvPr>
        </p:nvSpPr>
        <p:spPr>
          <a:xfrm>
            <a:off x="310025" y="1499525"/>
            <a:ext cx="4314300" cy="3387900"/>
          </a:xfrm>
          <a:prstGeom prst="rect">
            <a:avLst/>
          </a:prstGeom>
        </p:spPr>
        <p:txBody>
          <a:bodyPr anchorCtr="0" anchor="t" bIns="91425" lIns="91425" rIns="91425" tIns="91425">
            <a:noAutofit/>
          </a:bodyPr>
          <a:lstStyle/>
          <a:p>
            <a:pPr lvl="0" marR="0" rtl="0" algn="l">
              <a:lnSpc>
                <a:spcPct val="100000"/>
              </a:lnSpc>
              <a:spcBef>
                <a:spcPts val="600"/>
              </a:spcBef>
              <a:spcAft>
                <a:spcPts val="0"/>
              </a:spcAft>
              <a:buNone/>
            </a:pPr>
            <a:r>
              <a:rPr b="1" lang="en" sz="1800"/>
              <a:t>Community Acquired Pneumonia (CAP)</a:t>
            </a:r>
            <a:r>
              <a:rPr b="1" lang="en" sz="1700"/>
              <a:t> </a:t>
            </a:r>
          </a:p>
        </p:txBody>
      </p:sp>
      <p:sp>
        <p:nvSpPr>
          <p:cNvPr id="235" name="Shape 235"/>
          <p:cNvSpPr txBox="1"/>
          <p:nvPr>
            <p:ph idx="12" type="sldNum"/>
          </p:nvPr>
        </p:nvSpPr>
        <p:spPr>
          <a:xfrm>
            <a:off x="-75" y="0"/>
            <a:ext cx="669600" cy="1140000"/>
          </a:xfrm>
          <a:prstGeom prst="rect">
            <a:avLst/>
          </a:prstGeom>
          <a:solidFill>
            <a:srgbClr val="B3B3B3"/>
          </a:solidFill>
        </p:spPr>
        <p:txBody>
          <a:bodyPr anchorCtr="0" anchor="b" bIns="91425" lIns="91425" rIns="91425" tIns="91425">
            <a:noAutofit/>
          </a:bodyPr>
          <a:lstStyle/>
          <a:p>
            <a:pPr lvl="0">
              <a:spcBef>
                <a:spcPts val="0"/>
              </a:spcBef>
              <a:buNone/>
            </a:pPr>
            <a:fld id="{00000000-1234-1234-1234-123412341234}" type="slidenum">
              <a:rPr lang="en"/>
              <a:t>‹#›</a:t>
            </a:fld>
          </a:p>
        </p:txBody>
      </p:sp>
      <p:sp>
        <p:nvSpPr>
          <p:cNvPr id="236" name="Shape 236"/>
          <p:cNvSpPr txBox="1"/>
          <p:nvPr/>
        </p:nvSpPr>
        <p:spPr>
          <a:xfrm>
            <a:off x="4678725" y="4930300"/>
            <a:ext cx="5115900" cy="157500"/>
          </a:xfrm>
          <a:prstGeom prst="rect">
            <a:avLst/>
          </a:prstGeom>
          <a:noFill/>
          <a:ln>
            <a:noFill/>
          </a:ln>
        </p:spPr>
        <p:txBody>
          <a:bodyPr anchorCtr="0" anchor="t" bIns="91425" lIns="91425" rIns="91425" tIns="91425">
            <a:noAutofit/>
          </a:bodyPr>
          <a:lstStyle/>
          <a:p>
            <a:pPr lvl="0" rtl="0">
              <a:lnSpc>
                <a:spcPct val="115000"/>
              </a:lnSpc>
              <a:spcBef>
                <a:spcPts val="0"/>
              </a:spcBef>
              <a:buClr>
                <a:schemeClr val="dk1"/>
              </a:buClr>
              <a:buSzPct val="183333"/>
              <a:buFont typeface="Arial"/>
              <a:buNone/>
            </a:pPr>
            <a:r>
              <a:rPr lang="en" sz="600">
                <a:solidFill>
                  <a:schemeClr val="dk1"/>
                </a:solidFill>
              </a:rPr>
              <a:t>Retrieved from:</a:t>
            </a:r>
            <a:r>
              <a:rPr lang="en" sz="600" u="sng">
                <a:solidFill>
                  <a:srgbClr val="1155CC"/>
                </a:solidFill>
                <a:hlinkClick r:id="rId3"/>
              </a:rPr>
              <a:t>http://speciality.medicaldialogues.in/preventing-ventilator-associated-pneumonia-in-hospitals-goi-guidelines/</a:t>
            </a:r>
          </a:p>
        </p:txBody>
      </p:sp>
      <p:sp>
        <p:nvSpPr>
          <p:cNvPr id="237" name="Shape 237"/>
          <p:cNvSpPr txBox="1"/>
          <p:nvPr>
            <p:ph idx="1" type="body"/>
          </p:nvPr>
        </p:nvSpPr>
        <p:spPr>
          <a:xfrm>
            <a:off x="4914787" y="1499525"/>
            <a:ext cx="4239600" cy="575400"/>
          </a:xfrm>
          <a:prstGeom prst="rect">
            <a:avLst/>
          </a:prstGeom>
        </p:spPr>
        <p:txBody>
          <a:bodyPr anchorCtr="0" anchor="t" bIns="91425" lIns="91425" rIns="91425" tIns="91425">
            <a:noAutofit/>
          </a:bodyPr>
          <a:lstStyle/>
          <a:p>
            <a:pPr lvl="0" marR="0" rtl="0" algn="l">
              <a:lnSpc>
                <a:spcPct val="100000"/>
              </a:lnSpc>
              <a:spcBef>
                <a:spcPts val="600"/>
              </a:spcBef>
              <a:spcAft>
                <a:spcPts val="0"/>
              </a:spcAft>
              <a:buNone/>
            </a:pPr>
            <a:r>
              <a:rPr b="1" lang="en" sz="1800"/>
              <a:t>Hospital Associated </a:t>
            </a:r>
            <a:r>
              <a:rPr b="1" lang="en" sz="1800"/>
              <a:t>Pneumonia (HAP) </a:t>
            </a:r>
          </a:p>
          <a:p>
            <a:pPr lvl="0" marR="0" rtl="0" algn="l">
              <a:lnSpc>
                <a:spcPct val="100000"/>
              </a:lnSpc>
              <a:spcBef>
                <a:spcPts val="600"/>
              </a:spcBef>
              <a:spcAft>
                <a:spcPts val="0"/>
              </a:spcAft>
              <a:buNone/>
            </a:pPr>
            <a:r>
              <a:t/>
            </a:r>
            <a:endParaRPr sz="1700"/>
          </a:p>
        </p:txBody>
      </p:sp>
      <p:pic>
        <p:nvPicPr>
          <p:cNvPr id="238" name="Shape 238"/>
          <p:cNvPicPr preferRelativeResize="0"/>
          <p:nvPr/>
        </p:nvPicPr>
        <p:blipFill>
          <a:blip r:embed="rId4">
            <a:alphaModFix/>
          </a:blip>
          <a:stretch>
            <a:fillRect/>
          </a:stretch>
        </p:blipFill>
        <p:spPr>
          <a:xfrm>
            <a:off x="5622649" y="2282024"/>
            <a:ext cx="2655175" cy="2310974"/>
          </a:xfrm>
          <a:prstGeom prst="rect">
            <a:avLst/>
          </a:prstGeom>
          <a:noFill/>
          <a:ln>
            <a:noFill/>
          </a:ln>
        </p:spPr>
      </p:pic>
      <p:pic>
        <p:nvPicPr>
          <p:cNvPr id="239" name="Shape 239"/>
          <p:cNvPicPr preferRelativeResize="0"/>
          <p:nvPr/>
        </p:nvPicPr>
        <p:blipFill rotWithShape="1">
          <a:blip r:embed="rId5">
            <a:alphaModFix/>
          </a:blip>
          <a:srcRect b="10193" l="0" r="0" t="0"/>
          <a:stretch/>
        </p:blipFill>
        <p:spPr>
          <a:xfrm flipH="1">
            <a:off x="580575" y="2451050"/>
            <a:ext cx="3773224" cy="2119749"/>
          </a:xfrm>
          <a:prstGeom prst="rect">
            <a:avLst/>
          </a:prstGeom>
          <a:noFill/>
          <a:ln>
            <a:noFill/>
          </a:ln>
        </p:spPr>
      </p:pic>
      <p:sp>
        <p:nvSpPr>
          <p:cNvPr id="240" name="Shape 240"/>
          <p:cNvSpPr txBox="1"/>
          <p:nvPr/>
        </p:nvSpPr>
        <p:spPr>
          <a:xfrm>
            <a:off x="-75" y="4887700"/>
            <a:ext cx="4723800" cy="157500"/>
          </a:xfrm>
          <a:prstGeom prst="rect">
            <a:avLst/>
          </a:prstGeom>
          <a:noFill/>
          <a:ln>
            <a:noFill/>
          </a:ln>
        </p:spPr>
        <p:txBody>
          <a:bodyPr anchorCtr="0" anchor="t" bIns="91425" lIns="91425" rIns="91425" tIns="91425">
            <a:noAutofit/>
          </a:bodyPr>
          <a:lstStyle/>
          <a:p>
            <a:pPr lvl="0">
              <a:spcBef>
                <a:spcPts val="0"/>
              </a:spcBef>
              <a:buNone/>
            </a:pPr>
            <a:r>
              <a:rPr lang="en" sz="600"/>
              <a:t>Retrieved from: https://clipartfest.com/categories/view/b6bda3f04c326b200112f3fe0b36549ae0843563/peaceful-environment-clipart.html</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9900"/>
        </a:solidFill>
      </p:bgPr>
    </p:bg>
    <p:spTree>
      <p:nvGrpSpPr>
        <p:cNvPr id="244" name="Shape 244"/>
        <p:cNvGrpSpPr/>
        <p:nvPr/>
      </p:nvGrpSpPr>
      <p:grpSpPr>
        <a:xfrm>
          <a:off x="0" y="0"/>
          <a:ext cx="0" cy="0"/>
          <a:chOff x="0" y="0"/>
          <a:chExt cx="0" cy="0"/>
        </a:xfrm>
      </p:grpSpPr>
      <p:sp>
        <p:nvSpPr>
          <p:cNvPr id="245" name="Shape 245"/>
          <p:cNvSpPr txBox="1"/>
          <p:nvPr>
            <p:ph idx="12" type="sldNum"/>
          </p:nvPr>
        </p:nvSpPr>
        <p:spPr>
          <a:xfrm>
            <a:off x="-75" y="0"/>
            <a:ext cx="669600" cy="1140000"/>
          </a:xfrm>
          <a:prstGeom prst="rect">
            <a:avLst/>
          </a:prstGeom>
          <a:solidFill>
            <a:srgbClr val="B3B3B3"/>
          </a:solidFill>
        </p:spPr>
        <p:txBody>
          <a:bodyPr anchorCtr="0" anchor="b" bIns="91425" lIns="91425" rIns="91425" tIns="91425">
            <a:noAutofit/>
          </a:bodyPr>
          <a:lstStyle/>
          <a:p>
            <a:pPr lvl="0" rtl="0">
              <a:spcBef>
                <a:spcPts val="0"/>
              </a:spcBef>
              <a:buNone/>
            </a:pPr>
            <a:fld id="{00000000-1234-1234-1234-123412341234}" type="slidenum">
              <a:rPr b="1" lang="en"/>
              <a:t>‹#›</a:t>
            </a:fld>
          </a:p>
        </p:txBody>
      </p:sp>
      <p:sp>
        <p:nvSpPr>
          <p:cNvPr id="246" name="Shape 246"/>
          <p:cNvSpPr/>
          <p:nvPr/>
        </p:nvSpPr>
        <p:spPr>
          <a:xfrm>
            <a:off x="6381073" y="417731"/>
            <a:ext cx="2120984" cy="4361089"/>
          </a:xfrm>
          <a:custGeom>
            <a:pathLst>
              <a:path extrusionOk="0" h="80215" w="39012">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anchorCtr="0" anchor="ctr" bIns="91425" lIns="91425" rIns="91425" tIns="91425">
            <a:noAutofit/>
          </a:bodyPr>
          <a:lstStyle/>
          <a:p>
            <a:pPr lvl="0" rtl="0">
              <a:spcBef>
                <a:spcPts val="0"/>
              </a:spcBef>
              <a:buNone/>
            </a:pPr>
            <a:r>
              <a:t/>
            </a:r>
            <a:endParaRPr b="1"/>
          </a:p>
        </p:txBody>
      </p:sp>
      <p:sp>
        <p:nvSpPr>
          <p:cNvPr id="247" name="Shape 247"/>
          <p:cNvSpPr txBox="1"/>
          <p:nvPr/>
        </p:nvSpPr>
        <p:spPr>
          <a:xfrm>
            <a:off x="922975" y="628000"/>
            <a:ext cx="5702400" cy="3000000"/>
          </a:xfrm>
          <a:prstGeom prst="rect">
            <a:avLst/>
          </a:prstGeom>
          <a:noFill/>
          <a:ln>
            <a:noFill/>
          </a:ln>
        </p:spPr>
        <p:txBody>
          <a:bodyPr anchorCtr="0" anchor="ctr" bIns="91425" lIns="91425" rIns="91425" tIns="91425">
            <a:noAutofit/>
          </a:bodyPr>
          <a:lstStyle/>
          <a:p>
            <a:pPr lvl="0" rtl="0">
              <a:spcBef>
                <a:spcPts val="0"/>
              </a:spcBef>
              <a:buNone/>
            </a:pPr>
            <a:r>
              <a:rPr b="1" lang="en" sz="6400">
                <a:solidFill>
                  <a:srgbClr val="FFFFFF"/>
                </a:solidFill>
                <a:latin typeface="Dosis"/>
                <a:ea typeface="Dosis"/>
                <a:cs typeface="Dosis"/>
                <a:sym typeface="Dosis"/>
              </a:rPr>
              <a:t>Risk Factors</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1" name="Shape 251"/>
        <p:cNvGrpSpPr/>
        <p:nvPr/>
      </p:nvGrpSpPr>
      <p:grpSpPr>
        <a:xfrm>
          <a:off x="0" y="0"/>
          <a:ext cx="0" cy="0"/>
          <a:chOff x="0" y="0"/>
          <a:chExt cx="0" cy="0"/>
        </a:xfrm>
      </p:grpSpPr>
      <p:sp>
        <p:nvSpPr>
          <p:cNvPr id="252" name="Shape 252"/>
          <p:cNvSpPr txBox="1"/>
          <p:nvPr>
            <p:ph type="title"/>
          </p:nvPr>
        </p:nvSpPr>
        <p:spPr>
          <a:xfrm>
            <a:off x="844425" y="5600"/>
            <a:ext cx="5169000" cy="1140000"/>
          </a:xfrm>
          <a:prstGeom prst="rect">
            <a:avLst/>
          </a:prstGeom>
        </p:spPr>
        <p:txBody>
          <a:bodyPr anchorCtr="0" anchor="b" bIns="91425" lIns="91425" rIns="91425" tIns="91425">
            <a:noAutofit/>
          </a:bodyPr>
          <a:lstStyle/>
          <a:p>
            <a:pPr lvl="0" rtl="0">
              <a:spcBef>
                <a:spcPts val="0"/>
              </a:spcBef>
              <a:buNone/>
            </a:pPr>
            <a:r>
              <a:rPr b="1" lang="en" sz="3000">
                <a:solidFill>
                  <a:srgbClr val="666666"/>
                </a:solidFill>
              </a:rPr>
              <a:t>Physiological Risk Factors</a:t>
            </a:r>
          </a:p>
        </p:txBody>
      </p:sp>
      <p:sp>
        <p:nvSpPr>
          <p:cNvPr id="253" name="Shape 253"/>
          <p:cNvSpPr txBox="1"/>
          <p:nvPr>
            <p:ph idx="1" type="body"/>
          </p:nvPr>
        </p:nvSpPr>
        <p:spPr>
          <a:xfrm>
            <a:off x="844425" y="1278712"/>
            <a:ext cx="5169000" cy="3387900"/>
          </a:xfrm>
          <a:prstGeom prst="rect">
            <a:avLst/>
          </a:prstGeom>
        </p:spPr>
        <p:txBody>
          <a:bodyPr anchorCtr="0" anchor="t" bIns="91425" lIns="91425" rIns="91425" tIns="91425">
            <a:noAutofit/>
          </a:bodyPr>
          <a:lstStyle/>
          <a:p>
            <a:pPr indent="-228600" lvl="0" marL="457200" rtl="0">
              <a:spcBef>
                <a:spcPts val="0"/>
              </a:spcBef>
            </a:pPr>
            <a:r>
              <a:rPr lang="en"/>
              <a:t>Age</a:t>
            </a:r>
          </a:p>
          <a:p>
            <a:pPr indent="-228600" lvl="1" marL="914400" rtl="0">
              <a:spcBef>
                <a:spcPts val="0"/>
              </a:spcBef>
            </a:pPr>
            <a:r>
              <a:rPr lang="en"/>
              <a:t>&lt;1 years old</a:t>
            </a:r>
          </a:p>
          <a:p>
            <a:pPr indent="-228600" lvl="1" marL="914400" rtl="0">
              <a:spcBef>
                <a:spcPts val="0"/>
              </a:spcBef>
            </a:pPr>
            <a:r>
              <a:rPr lang="en"/>
              <a:t>&gt;65 years old</a:t>
            </a:r>
          </a:p>
          <a:p>
            <a:pPr indent="-228600" lvl="0" marL="457200" rtl="0">
              <a:spcBef>
                <a:spcPts val="0"/>
              </a:spcBef>
            </a:pPr>
            <a:r>
              <a:rPr lang="en"/>
              <a:t>Recent viral respiratory infection</a:t>
            </a:r>
          </a:p>
          <a:p>
            <a:pPr indent="-228600" lvl="0" marL="457200" rtl="0">
              <a:spcBef>
                <a:spcPts val="0"/>
              </a:spcBef>
            </a:pPr>
            <a:r>
              <a:rPr lang="en"/>
              <a:t>Chronic disease</a:t>
            </a:r>
          </a:p>
          <a:p>
            <a:pPr indent="-228600" lvl="1" marL="914400" rtl="0">
              <a:spcBef>
                <a:spcPts val="0"/>
              </a:spcBef>
            </a:pPr>
            <a:r>
              <a:rPr lang="en"/>
              <a:t>Not limited to lung disease</a:t>
            </a:r>
          </a:p>
          <a:p>
            <a:pPr indent="-228600" lvl="0" marL="457200" rtl="0">
              <a:spcBef>
                <a:spcPts val="0"/>
              </a:spcBef>
            </a:pPr>
            <a:r>
              <a:rPr lang="en"/>
              <a:t>Immunosuppressant use</a:t>
            </a:r>
          </a:p>
          <a:p>
            <a:pPr indent="0" lvl="0" mar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t/>
            </a:r>
            <a:endParaRPr/>
          </a:p>
        </p:txBody>
      </p:sp>
      <p:sp>
        <p:nvSpPr>
          <p:cNvPr id="254" name="Shape 254"/>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sp>
        <p:nvSpPr>
          <p:cNvPr id="255" name="Shape 255"/>
          <p:cNvSpPr txBox="1"/>
          <p:nvPr/>
        </p:nvSpPr>
        <p:spPr>
          <a:xfrm>
            <a:off x="5664025" y="4859100"/>
            <a:ext cx="6181800" cy="721200"/>
          </a:xfrm>
          <a:prstGeom prst="rect">
            <a:avLst/>
          </a:prstGeom>
          <a:noFill/>
          <a:ln>
            <a:noFill/>
          </a:ln>
        </p:spPr>
        <p:txBody>
          <a:bodyPr anchorCtr="0" anchor="t" bIns="91425" lIns="91425" rIns="91425" tIns="91425">
            <a:noAutofit/>
          </a:bodyPr>
          <a:lstStyle/>
          <a:p>
            <a:pPr lvl="0">
              <a:spcBef>
                <a:spcPts val="0"/>
              </a:spcBef>
              <a:buNone/>
            </a:pPr>
            <a:r>
              <a:rPr lang="en" sz="600"/>
              <a:t>Retrieved from: </a:t>
            </a:r>
            <a:r>
              <a:rPr lang="en" sz="600"/>
              <a:t>http://i.telegraph.co.uk/multimedia/archive/02781/Retirement-Home_2781309b.jpg, http://sesame-en.tokyo/wp-content/uploads/2015/10/carina-if-baby-e1443667613753.png</a:t>
            </a:r>
          </a:p>
          <a:p>
            <a:pPr lvl="0" rtl="0">
              <a:spcBef>
                <a:spcPts val="0"/>
              </a:spcBef>
              <a:buNone/>
            </a:pPr>
            <a:r>
              <a:t/>
            </a:r>
            <a:endParaRPr sz="600"/>
          </a:p>
        </p:txBody>
      </p:sp>
      <p:sp>
        <p:nvSpPr>
          <p:cNvPr id="256" name="Shape 256"/>
          <p:cNvSpPr txBox="1"/>
          <p:nvPr/>
        </p:nvSpPr>
        <p:spPr>
          <a:xfrm>
            <a:off x="669525" y="4799725"/>
            <a:ext cx="4755600" cy="554700"/>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sz="800">
                <a:solidFill>
                  <a:schemeClr val="dk1"/>
                </a:solidFill>
              </a:rPr>
              <a:t>(NHLBI, 2016; Mayo Clinic, 2016; Healthline, 2015)</a:t>
            </a:r>
          </a:p>
        </p:txBody>
      </p:sp>
      <p:pic>
        <p:nvPicPr>
          <p:cNvPr id="257" name="Shape 257"/>
          <p:cNvPicPr preferRelativeResize="0"/>
          <p:nvPr/>
        </p:nvPicPr>
        <p:blipFill>
          <a:blip r:embed="rId3">
            <a:alphaModFix/>
          </a:blip>
          <a:stretch>
            <a:fillRect/>
          </a:stretch>
        </p:blipFill>
        <p:spPr>
          <a:xfrm>
            <a:off x="5927137" y="2288300"/>
            <a:ext cx="3000375" cy="2495550"/>
          </a:xfrm>
          <a:prstGeom prst="rect">
            <a:avLst/>
          </a:prstGeom>
          <a:noFill/>
          <a:ln>
            <a:noFill/>
          </a:ln>
        </p:spPr>
      </p:pic>
      <p:pic>
        <p:nvPicPr>
          <p:cNvPr id="258" name="Shape 258"/>
          <p:cNvPicPr preferRelativeResize="0"/>
          <p:nvPr/>
        </p:nvPicPr>
        <p:blipFill>
          <a:blip r:embed="rId4">
            <a:alphaModFix/>
          </a:blip>
          <a:stretch>
            <a:fillRect/>
          </a:stretch>
        </p:blipFill>
        <p:spPr>
          <a:xfrm>
            <a:off x="5815025" y="200274"/>
            <a:ext cx="3224599" cy="2012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844425" y="5597"/>
            <a:ext cx="3552600" cy="1140000"/>
          </a:xfrm>
          <a:prstGeom prst="rect">
            <a:avLst/>
          </a:prstGeom>
        </p:spPr>
        <p:txBody>
          <a:bodyPr anchorCtr="0" anchor="b" bIns="91425" lIns="91425" rIns="91425" tIns="91425">
            <a:noAutofit/>
          </a:bodyPr>
          <a:lstStyle/>
          <a:p>
            <a:pPr lvl="0">
              <a:spcBef>
                <a:spcPts val="0"/>
              </a:spcBef>
              <a:buNone/>
            </a:pPr>
            <a:r>
              <a:rPr b="1" lang="en" sz="3000">
                <a:solidFill>
                  <a:srgbClr val="666666"/>
                </a:solidFill>
              </a:rPr>
              <a:t>Table of Contents</a:t>
            </a:r>
          </a:p>
        </p:txBody>
      </p:sp>
      <p:sp>
        <p:nvSpPr>
          <p:cNvPr id="81" name="Shape 81"/>
          <p:cNvSpPr txBox="1"/>
          <p:nvPr>
            <p:ph idx="1" type="body"/>
          </p:nvPr>
        </p:nvSpPr>
        <p:spPr>
          <a:xfrm>
            <a:off x="844425" y="1295550"/>
            <a:ext cx="7189500" cy="3321600"/>
          </a:xfrm>
          <a:prstGeom prst="rect">
            <a:avLst/>
          </a:prstGeom>
        </p:spPr>
        <p:txBody>
          <a:bodyPr anchorCtr="0" anchor="t" bIns="91425" lIns="91425" rIns="91425" tIns="91425">
            <a:noAutofit/>
          </a:bodyPr>
          <a:lstStyle/>
          <a:p>
            <a:pPr indent="-387350" lvl="0" marL="457200" rtl="0">
              <a:spcBef>
                <a:spcPts val="0"/>
              </a:spcBef>
              <a:buClr>
                <a:srgbClr val="B3B3B3"/>
              </a:buClr>
              <a:buSzPct val="100000"/>
              <a:buAutoNum type="arabicPeriod"/>
            </a:pPr>
            <a:r>
              <a:rPr lang="en" sz="2500"/>
              <a:t>What is the Global Burden of Disease? </a:t>
            </a:r>
          </a:p>
          <a:p>
            <a:pPr indent="-387350" lvl="0" marL="457200" rtl="0">
              <a:spcBef>
                <a:spcPts val="0"/>
              </a:spcBef>
              <a:buClr>
                <a:srgbClr val="B3B3B3"/>
              </a:buClr>
              <a:buSzPct val="100000"/>
              <a:buAutoNum type="arabicPeriod"/>
            </a:pPr>
            <a:r>
              <a:rPr lang="en" sz="2500"/>
              <a:t>Overview of lower respiratory infections (LRIs)</a:t>
            </a:r>
          </a:p>
          <a:p>
            <a:pPr indent="-387350" lvl="0" marL="457200" rtl="0">
              <a:spcBef>
                <a:spcPts val="0"/>
              </a:spcBef>
              <a:buClr>
                <a:srgbClr val="B3B3B3"/>
              </a:buClr>
              <a:buSzPct val="100000"/>
              <a:buAutoNum type="arabicPeriod"/>
            </a:pPr>
            <a:r>
              <a:rPr lang="en" sz="2500"/>
              <a:t>Epidemiology</a:t>
            </a:r>
            <a:r>
              <a:rPr lang="en" sz="2500"/>
              <a:t> of LRI</a:t>
            </a:r>
          </a:p>
          <a:p>
            <a:pPr indent="-387350" lvl="0" marL="457200" rtl="0">
              <a:spcBef>
                <a:spcPts val="0"/>
              </a:spcBef>
              <a:buClr>
                <a:srgbClr val="B3B3B3"/>
              </a:buClr>
              <a:buSzPct val="100000"/>
              <a:buAutoNum type="arabicPeriod"/>
            </a:pPr>
            <a:r>
              <a:rPr lang="en" sz="2500"/>
              <a:t>Pathophysiology of LRIs</a:t>
            </a:r>
          </a:p>
          <a:p>
            <a:pPr indent="-387350" lvl="0" marL="457200" rtl="0">
              <a:spcBef>
                <a:spcPts val="0"/>
              </a:spcBef>
              <a:buClr>
                <a:srgbClr val="B3B3B3"/>
              </a:buClr>
              <a:buSzPct val="100000"/>
              <a:buAutoNum type="arabicPeriod"/>
            </a:pPr>
            <a:r>
              <a:rPr lang="en" sz="2500"/>
              <a:t>Risk Factors associated with LRIs</a:t>
            </a:r>
          </a:p>
          <a:p>
            <a:pPr indent="-387350" lvl="0" marL="457200" rtl="0">
              <a:spcBef>
                <a:spcPts val="0"/>
              </a:spcBef>
              <a:buClr>
                <a:srgbClr val="B3B3B3"/>
              </a:buClr>
              <a:buSzPct val="100000"/>
              <a:buAutoNum type="arabicPeriod"/>
            </a:pPr>
            <a:r>
              <a:rPr lang="en" sz="2500"/>
              <a:t>Diagnosing LRIs</a:t>
            </a:r>
          </a:p>
          <a:p>
            <a:pPr indent="-387350" lvl="0" marL="457200" rtl="0">
              <a:spcBef>
                <a:spcPts val="0"/>
              </a:spcBef>
              <a:buClr>
                <a:srgbClr val="B3B3B3"/>
              </a:buClr>
              <a:buSzPct val="100000"/>
              <a:buAutoNum type="arabicPeriod"/>
            </a:pPr>
            <a:r>
              <a:rPr lang="en" sz="2500"/>
              <a:t>Treatment Options for LRIs </a:t>
            </a:r>
          </a:p>
          <a:p>
            <a:pPr indent="-387350" lvl="0" marL="457200">
              <a:spcBef>
                <a:spcPts val="0"/>
              </a:spcBef>
              <a:buClr>
                <a:srgbClr val="B3B3B3"/>
              </a:buClr>
              <a:buSzPct val="100000"/>
              <a:buAutoNum type="arabicPeriod"/>
            </a:pPr>
            <a:r>
              <a:rPr lang="en" sz="2500"/>
              <a:t>Future</a:t>
            </a:r>
            <a:r>
              <a:rPr lang="en" sz="2500"/>
              <a:t> Burden of LRIs</a:t>
            </a:r>
          </a:p>
        </p:txBody>
      </p:sp>
      <p:sp>
        <p:nvSpPr>
          <p:cNvPr id="82" name="Shape 82"/>
          <p:cNvSpPr txBox="1"/>
          <p:nvPr>
            <p:ph idx="12" type="sldNum"/>
          </p:nvPr>
        </p:nvSpPr>
        <p:spPr>
          <a:xfrm>
            <a:off x="-75" y="0"/>
            <a:ext cx="669600" cy="1140000"/>
          </a:xfrm>
          <a:prstGeom prst="rect">
            <a:avLst/>
          </a:prstGeom>
          <a:solidFill>
            <a:srgbClr val="B3B3B3"/>
          </a:solidFill>
        </p:spPr>
        <p:txBody>
          <a:bodyPr anchorCtr="0" anchor="b"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x="0" y="0"/>
          <a:ext cx="0" cy="0"/>
          <a:chOff x="0" y="0"/>
          <a:chExt cx="0" cy="0"/>
        </a:xfrm>
      </p:grpSpPr>
      <p:sp>
        <p:nvSpPr>
          <p:cNvPr id="263" name="Shape 263"/>
          <p:cNvSpPr txBox="1"/>
          <p:nvPr>
            <p:ph type="title"/>
          </p:nvPr>
        </p:nvSpPr>
        <p:spPr>
          <a:xfrm>
            <a:off x="844425" y="5597"/>
            <a:ext cx="3552600" cy="1140000"/>
          </a:xfrm>
          <a:prstGeom prst="rect">
            <a:avLst/>
          </a:prstGeom>
        </p:spPr>
        <p:txBody>
          <a:bodyPr anchorCtr="0" anchor="b" bIns="91425" lIns="91425" rIns="91425" tIns="91425">
            <a:noAutofit/>
          </a:bodyPr>
          <a:lstStyle/>
          <a:p>
            <a:pPr lvl="0" rtl="0">
              <a:spcBef>
                <a:spcPts val="0"/>
              </a:spcBef>
              <a:buNone/>
            </a:pPr>
            <a:r>
              <a:rPr b="1" lang="en" sz="3000">
                <a:solidFill>
                  <a:srgbClr val="666666"/>
                </a:solidFill>
              </a:rPr>
              <a:t>Lifestyle Factors</a:t>
            </a:r>
          </a:p>
        </p:txBody>
      </p:sp>
      <p:sp>
        <p:nvSpPr>
          <p:cNvPr id="264" name="Shape 264"/>
          <p:cNvSpPr txBox="1"/>
          <p:nvPr>
            <p:ph idx="1" type="body"/>
          </p:nvPr>
        </p:nvSpPr>
        <p:spPr>
          <a:xfrm>
            <a:off x="844425" y="1236800"/>
            <a:ext cx="6413400" cy="3387900"/>
          </a:xfrm>
          <a:prstGeom prst="rect">
            <a:avLst/>
          </a:prstGeom>
        </p:spPr>
        <p:txBody>
          <a:bodyPr anchorCtr="0" anchor="t" bIns="91425" lIns="91425" rIns="91425" tIns="91425">
            <a:noAutofit/>
          </a:bodyPr>
          <a:lstStyle/>
          <a:p>
            <a:pPr indent="-228600" lvl="0" marL="457200" rtl="0">
              <a:spcBef>
                <a:spcPts val="0"/>
              </a:spcBef>
            </a:pPr>
            <a:r>
              <a:rPr lang="en"/>
              <a:t>Smoking </a:t>
            </a:r>
          </a:p>
          <a:p>
            <a:pPr indent="-228600" lvl="0" marL="457200" rtl="0">
              <a:spcBef>
                <a:spcPts val="0"/>
              </a:spcBef>
            </a:pPr>
            <a:r>
              <a:rPr lang="en"/>
              <a:t>Alcohol Abuse</a:t>
            </a:r>
          </a:p>
          <a:p>
            <a:pPr indent="-228600" lvl="0" marL="457200" rtl="0">
              <a:spcBef>
                <a:spcPts val="0"/>
              </a:spcBef>
            </a:pPr>
            <a:r>
              <a:rPr lang="en"/>
              <a:t>Conditions that weaken the immune system:</a:t>
            </a:r>
          </a:p>
          <a:p>
            <a:pPr indent="-228600" lvl="1" marL="914400" rtl="0">
              <a:spcBef>
                <a:spcPts val="0"/>
              </a:spcBef>
            </a:pPr>
            <a:r>
              <a:rPr lang="en"/>
              <a:t>HIV/AIDS</a:t>
            </a:r>
          </a:p>
          <a:p>
            <a:pPr indent="-228600" lvl="1" marL="914400" rtl="0">
              <a:spcBef>
                <a:spcPts val="0"/>
              </a:spcBef>
            </a:pPr>
            <a:r>
              <a:rPr lang="en"/>
              <a:t>Chemotherapy</a:t>
            </a:r>
          </a:p>
          <a:p>
            <a:pPr indent="-228600" lvl="1" marL="914400" rtl="0">
              <a:spcBef>
                <a:spcPts val="0"/>
              </a:spcBef>
            </a:pPr>
            <a:r>
              <a:rPr lang="en"/>
              <a:t>Steroids</a:t>
            </a:r>
          </a:p>
          <a:p>
            <a:pPr indent="-228600" lvl="0" marL="457200" rtl="0">
              <a:spcBef>
                <a:spcPts val="0"/>
              </a:spcBef>
            </a:pPr>
            <a:r>
              <a:rPr lang="en"/>
              <a:t>Exposure to Chemicals</a:t>
            </a:r>
          </a:p>
          <a:p>
            <a:pPr indent="-228600" lvl="0" marL="457200" rtl="0">
              <a:spcBef>
                <a:spcPts val="0"/>
              </a:spcBef>
            </a:pPr>
            <a:r>
              <a:rPr lang="en"/>
              <a:t>Exposure to Fungi</a:t>
            </a:r>
          </a:p>
          <a:p>
            <a:pPr lvl="0" rtl="0">
              <a:spcBef>
                <a:spcPts val="0"/>
              </a:spcBef>
              <a:buNone/>
            </a:pPr>
            <a:r>
              <a:t/>
            </a:r>
            <a:endParaRPr/>
          </a:p>
          <a:p>
            <a:pPr lvl="0" rtl="0">
              <a:spcBef>
                <a:spcPts val="0"/>
              </a:spcBef>
              <a:buNone/>
            </a:pPr>
            <a:r>
              <a:t/>
            </a:r>
            <a:endParaRPr/>
          </a:p>
        </p:txBody>
      </p:sp>
      <p:sp>
        <p:nvSpPr>
          <p:cNvPr id="265" name="Shape 265"/>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sp>
        <p:nvSpPr>
          <p:cNvPr id="266" name="Shape 266"/>
          <p:cNvSpPr txBox="1"/>
          <p:nvPr/>
        </p:nvSpPr>
        <p:spPr>
          <a:xfrm>
            <a:off x="5574900" y="4734275"/>
            <a:ext cx="3648900" cy="677700"/>
          </a:xfrm>
          <a:prstGeom prst="rect">
            <a:avLst/>
          </a:prstGeom>
          <a:noFill/>
          <a:ln>
            <a:noFill/>
          </a:ln>
        </p:spPr>
        <p:txBody>
          <a:bodyPr anchorCtr="0" anchor="t" bIns="91425" lIns="91425" rIns="91425" tIns="91425">
            <a:noAutofit/>
          </a:bodyPr>
          <a:lstStyle/>
          <a:p>
            <a:pPr lvl="0">
              <a:spcBef>
                <a:spcPts val="0"/>
              </a:spcBef>
              <a:buNone/>
            </a:pPr>
            <a:r>
              <a:rPr lang="en" sz="600"/>
              <a:t>Retrieved from: </a:t>
            </a:r>
          </a:p>
          <a:p>
            <a:pPr lvl="0">
              <a:spcBef>
                <a:spcPts val="0"/>
              </a:spcBef>
              <a:buNone/>
            </a:pPr>
            <a:r>
              <a:rPr lang="en" sz="600"/>
              <a:t>http://www.usnews.com/cmsmedia/ca/2e/2224d66f4148ac4bc37cec847d8a/160421-anabolicsteroids-stock.jpg, http://www.weightlossresources.co.uk/img/a/alcohol-guidelines.jpg</a:t>
            </a:r>
          </a:p>
          <a:p>
            <a:pPr lvl="0">
              <a:spcBef>
                <a:spcPts val="0"/>
              </a:spcBef>
              <a:buNone/>
            </a:pPr>
            <a:r>
              <a:t/>
            </a:r>
            <a:endParaRPr sz="600"/>
          </a:p>
        </p:txBody>
      </p:sp>
      <p:sp>
        <p:nvSpPr>
          <p:cNvPr id="267" name="Shape 267"/>
          <p:cNvSpPr txBox="1"/>
          <p:nvPr/>
        </p:nvSpPr>
        <p:spPr>
          <a:xfrm>
            <a:off x="669525" y="4715875"/>
            <a:ext cx="2539200" cy="491100"/>
          </a:xfrm>
          <a:prstGeom prst="rect">
            <a:avLst/>
          </a:prstGeom>
          <a:noFill/>
          <a:ln>
            <a:noFill/>
          </a:ln>
        </p:spPr>
        <p:txBody>
          <a:bodyPr anchorCtr="0" anchor="ctr" bIns="91425" lIns="91425" rIns="91425" tIns="91425">
            <a:noAutofit/>
          </a:bodyPr>
          <a:lstStyle/>
          <a:p>
            <a:pPr lvl="0" rtl="0">
              <a:lnSpc>
                <a:spcPct val="115000"/>
              </a:lnSpc>
              <a:spcBef>
                <a:spcPts val="0"/>
              </a:spcBef>
              <a:buNone/>
            </a:pPr>
            <a:r>
              <a:rPr lang="en" sz="800">
                <a:solidFill>
                  <a:schemeClr val="dk1"/>
                </a:solidFill>
              </a:rPr>
              <a:t>(NHLBI, 2016; WHO, 2016; Mayo Clinic, 2016)</a:t>
            </a:r>
          </a:p>
        </p:txBody>
      </p:sp>
      <p:pic>
        <p:nvPicPr>
          <p:cNvPr id="268" name="Shape 268"/>
          <p:cNvPicPr preferRelativeResize="0"/>
          <p:nvPr/>
        </p:nvPicPr>
        <p:blipFill>
          <a:blip r:embed="rId3">
            <a:alphaModFix/>
          </a:blip>
          <a:stretch>
            <a:fillRect/>
          </a:stretch>
        </p:blipFill>
        <p:spPr>
          <a:xfrm>
            <a:off x="5574899" y="253075"/>
            <a:ext cx="3290325" cy="1725999"/>
          </a:xfrm>
          <a:prstGeom prst="rect">
            <a:avLst/>
          </a:prstGeom>
          <a:noFill/>
          <a:ln>
            <a:noFill/>
          </a:ln>
        </p:spPr>
      </p:pic>
      <p:pic>
        <p:nvPicPr>
          <p:cNvPr id="269" name="Shape 269"/>
          <p:cNvPicPr preferRelativeResize="0"/>
          <p:nvPr/>
        </p:nvPicPr>
        <p:blipFill>
          <a:blip r:embed="rId4">
            <a:alphaModFix/>
          </a:blip>
          <a:stretch>
            <a:fillRect/>
          </a:stretch>
        </p:blipFill>
        <p:spPr>
          <a:xfrm>
            <a:off x="5748100" y="2546597"/>
            <a:ext cx="3117125" cy="207810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sp>
        <p:nvSpPr>
          <p:cNvPr id="274" name="Shape 274"/>
          <p:cNvSpPr txBox="1"/>
          <p:nvPr>
            <p:ph type="title"/>
          </p:nvPr>
        </p:nvSpPr>
        <p:spPr>
          <a:xfrm>
            <a:off x="844425" y="5597"/>
            <a:ext cx="3552600" cy="1140000"/>
          </a:xfrm>
          <a:prstGeom prst="rect">
            <a:avLst/>
          </a:prstGeom>
        </p:spPr>
        <p:txBody>
          <a:bodyPr anchorCtr="0" anchor="b" bIns="91425" lIns="91425" rIns="91425" tIns="91425">
            <a:noAutofit/>
          </a:bodyPr>
          <a:lstStyle/>
          <a:p>
            <a:pPr lvl="0" rtl="0">
              <a:spcBef>
                <a:spcPts val="0"/>
              </a:spcBef>
              <a:buNone/>
            </a:pPr>
            <a:r>
              <a:rPr b="1" lang="en" sz="3000">
                <a:solidFill>
                  <a:srgbClr val="666666"/>
                </a:solidFill>
              </a:rPr>
              <a:t>Healthcare Factors</a:t>
            </a:r>
          </a:p>
        </p:txBody>
      </p:sp>
      <p:sp>
        <p:nvSpPr>
          <p:cNvPr id="275" name="Shape 275"/>
          <p:cNvSpPr txBox="1"/>
          <p:nvPr>
            <p:ph idx="1" type="body"/>
          </p:nvPr>
        </p:nvSpPr>
        <p:spPr>
          <a:xfrm>
            <a:off x="844425" y="1290937"/>
            <a:ext cx="6397500" cy="3387900"/>
          </a:xfrm>
          <a:prstGeom prst="rect">
            <a:avLst/>
          </a:prstGeom>
        </p:spPr>
        <p:txBody>
          <a:bodyPr anchorCtr="0" anchor="t" bIns="91425" lIns="91425" rIns="91425" tIns="91425">
            <a:noAutofit/>
          </a:bodyPr>
          <a:lstStyle/>
          <a:p>
            <a:pPr indent="-228600" lvl="0" marL="457200" rtl="0">
              <a:spcBef>
                <a:spcPts val="0"/>
              </a:spcBef>
            </a:pPr>
            <a:r>
              <a:rPr lang="en"/>
              <a:t>Immunosuppressant Medication</a:t>
            </a:r>
          </a:p>
          <a:p>
            <a:pPr indent="-228600" lvl="0" marL="457200" rtl="0">
              <a:spcBef>
                <a:spcPts val="0"/>
              </a:spcBef>
            </a:pPr>
            <a:r>
              <a:rPr lang="en"/>
              <a:t>Ventilators</a:t>
            </a:r>
          </a:p>
          <a:p>
            <a:pPr indent="-228600" lvl="0" marL="457200" rtl="0">
              <a:spcBef>
                <a:spcPts val="0"/>
              </a:spcBef>
            </a:pPr>
            <a:r>
              <a:rPr lang="en"/>
              <a:t>Proximity to Others</a:t>
            </a:r>
          </a:p>
          <a:p>
            <a:pPr lvl="0" rtl="0">
              <a:spcBef>
                <a:spcPts val="0"/>
              </a:spcBef>
              <a:buNone/>
            </a:pPr>
            <a:r>
              <a:t/>
            </a:r>
            <a:endParaRPr/>
          </a:p>
          <a:p>
            <a:pPr lvl="0" rtl="0">
              <a:spcBef>
                <a:spcPts val="0"/>
              </a:spcBef>
              <a:buNone/>
            </a:pPr>
            <a:r>
              <a:t/>
            </a:r>
            <a:endParaRPr b="1" u="sng"/>
          </a:p>
        </p:txBody>
      </p:sp>
      <p:sp>
        <p:nvSpPr>
          <p:cNvPr id="276" name="Shape 276"/>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sp>
        <p:nvSpPr>
          <p:cNvPr id="277" name="Shape 277"/>
          <p:cNvSpPr txBox="1"/>
          <p:nvPr/>
        </p:nvSpPr>
        <p:spPr>
          <a:xfrm>
            <a:off x="5226750" y="4761550"/>
            <a:ext cx="7776000" cy="907200"/>
          </a:xfrm>
          <a:prstGeom prst="rect">
            <a:avLst/>
          </a:prstGeom>
          <a:noFill/>
          <a:ln>
            <a:noFill/>
          </a:ln>
        </p:spPr>
        <p:txBody>
          <a:bodyPr anchorCtr="0" anchor="t" bIns="91425" lIns="91425" rIns="91425" tIns="91425">
            <a:noAutofit/>
          </a:bodyPr>
          <a:lstStyle/>
          <a:p>
            <a:pPr lvl="0">
              <a:spcBef>
                <a:spcPts val="0"/>
              </a:spcBef>
              <a:buNone/>
            </a:pPr>
            <a:r>
              <a:rPr lang="en" sz="600"/>
              <a:t>Retrieved from: </a:t>
            </a:r>
            <a:r>
              <a:rPr lang="en" sz="600"/>
              <a:t>http://medsunhealthcare.com/wp-content/uploads/2015/11/4.-ICU-Ventilator.jpg.</a:t>
            </a:r>
          </a:p>
          <a:p>
            <a:pPr lvl="0">
              <a:spcBef>
                <a:spcPts val="0"/>
              </a:spcBef>
              <a:buNone/>
            </a:pPr>
            <a:r>
              <a:rPr lang="en" sz="600"/>
              <a:t>http://www.nkfi.org/images/made/uploads/education/Donor_Profiles/Transplant_slide_show_2_480_320_s_c1.jpg,</a:t>
            </a:r>
          </a:p>
          <a:p>
            <a:pPr lvl="0">
              <a:spcBef>
                <a:spcPts val="0"/>
              </a:spcBef>
              <a:buNone/>
            </a:pPr>
            <a:r>
              <a:rPr lang="en" sz="600"/>
              <a:t>http://www.newstartdialysiscenter.com/images/slideshow/dialysis_room.jpg</a:t>
            </a:r>
          </a:p>
        </p:txBody>
      </p:sp>
      <p:sp>
        <p:nvSpPr>
          <p:cNvPr id="278" name="Shape 278"/>
          <p:cNvSpPr txBox="1"/>
          <p:nvPr/>
        </p:nvSpPr>
        <p:spPr>
          <a:xfrm>
            <a:off x="669525" y="4824200"/>
            <a:ext cx="4755600" cy="554700"/>
          </a:xfrm>
          <a:prstGeom prst="rect">
            <a:avLst/>
          </a:prstGeom>
          <a:noFill/>
          <a:ln>
            <a:noFill/>
          </a:ln>
        </p:spPr>
        <p:txBody>
          <a:bodyPr anchorCtr="0" anchor="t" bIns="91425" lIns="91425" rIns="91425" tIns="91425">
            <a:noAutofit/>
          </a:bodyPr>
          <a:lstStyle/>
          <a:p>
            <a:pPr lvl="0" rtl="0">
              <a:lnSpc>
                <a:spcPct val="115000"/>
              </a:lnSpc>
              <a:spcBef>
                <a:spcPts val="0"/>
              </a:spcBef>
              <a:buClr>
                <a:schemeClr val="dk1"/>
              </a:buClr>
              <a:buSzPct val="137500"/>
              <a:buFont typeface="Arial"/>
              <a:buNone/>
            </a:pPr>
            <a:r>
              <a:rPr lang="en" sz="800">
                <a:solidFill>
                  <a:schemeClr val="dk1"/>
                </a:solidFill>
              </a:rPr>
              <a:t>(Mayo Clinic, 2016)</a:t>
            </a:r>
          </a:p>
        </p:txBody>
      </p:sp>
      <p:pic>
        <p:nvPicPr>
          <p:cNvPr id="279" name="Shape 279"/>
          <p:cNvPicPr preferRelativeResize="0"/>
          <p:nvPr/>
        </p:nvPicPr>
        <p:blipFill>
          <a:blip r:embed="rId3">
            <a:alphaModFix/>
          </a:blip>
          <a:stretch>
            <a:fillRect/>
          </a:stretch>
        </p:blipFill>
        <p:spPr>
          <a:xfrm>
            <a:off x="5582350" y="2089825"/>
            <a:ext cx="3279475" cy="2446499"/>
          </a:xfrm>
          <a:prstGeom prst="rect">
            <a:avLst/>
          </a:prstGeom>
          <a:noFill/>
          <a:ln>
            <a:noFill/>
          </a:ln>
        </p:spPr>
      </p:pic>
      <p:pic>
        <p:nvPicPr>
          <p:cNvPr descr="Image result for organ transplant medication" id="280" name="Shape 280"/>
          <p:cNvPicPr preferRelativeResize="0"/>
          <p:nvPr/>
        </p:nvPicPr>
        <p:blipFill>
          <a:blip r:embed="rId4">
            <a:alphaModFix/>
          </a:blip>
          <a:stretch>
            <a:fillRect/>
          </a:stretch>
        </p:blipFill>
        <p:spPr>
          <a:xfrm>
            <a:off x="6246877" y="217449"/>
            <a:ext cx="2690147" cy="1796375"/>
          </a:xfrm>
          <a:prstGeom prst="rect">
            <a:avLst/>
          </a:prstGeom>
          <a:noFill/>
          <a:ln>
            <a:noFill/>
          </a:ln>
        </p:spPr>
      </p:pic>
      <p:pic>
        <p:nvPicPr>
          <p:cNvPr descr="Image result for kidney dialysis center" id="281" name="Shape 281"/>
          <p:cNvPicPr preferRelativeResize="0"/>
          <p:nvPr/>
        </p:nvPicPr>
        <p:blipFill>
          <a:blip r:embed="rId5">
            <a:alphaModFix/>
          </a:blip>
          <a:stretch>
            <a:fillRect/>
          </a:stretch>
        </p:blipFill>
        <p:spPr>
          <a:xfrm>
            <a:off x="1200450" y="2780349"/>
            <a:ext cx="3860799" cy="1981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9900"/>
        </a:solidFill>
      </p:bgPr>
    </p:bg>
    <p:spTree>
      <p:nvGrpSpPr>
        <p:cNvPr id="285" name="Shape 285"/>
        <p:cNvGrpSpPr/>
        <p:nvPr/>
      </p:nvGrpSpPr>
      <p:grpSpPr>
        <a:xfrm>
          <a:off x="0" y="0"/>
          <a:ext cx="0" cy="0"/>
          <a:chOff x="0" y="0"/>
          <a:chExt cx="0" cy="0"/>
        </a:xfrm>
      </p:grpSpPr>
      <p:sp>
        <p:nvSpPr>
          <p:cNvPr id="286" name="Shape 286"/>
          <p:cNvSpPr txBox="1"/>
          <p:nvPr>
            <p:ph idx="12" type="sldNum"/>
          </p:nvPr>
        </p:nvSpPr>
        <p:spPr>
          <a:xfrm>
            <a:off x="-75" y="0"/>
            <a:ext cx="669600" cy="1140000"/>
          </a:xfrm>
          <a:prstGeom prst="rect">
            <a:avLst/>
          </a:prstGeom>
          <a:solidFill>
            <a:srgbClr val="B3B3B3"/>
          </a:solidFill>
        </p:spPr>
        <p:txBody>
          <a:bodyPr anchorCtr="0" anchor="b" bIns="91425" lIns="91425" rIns="91425" tIns="91425">
            <a:noAutofit/>
          </a:bodyPr>
          <a:lstStyle/>
          <a:p>
            <a:pPr lvl="0" rtl="0">
              <a:spcBef>
                <a:spcPts val="0"/>
              </a:spcBef>
              <a:buNone/>
            </a:pPr>
            <a:fld id="{00000000-1234-1234-1234-123412341234}" type="slidenum">
              <a:rPr b="1" lang="en"/>
              <a:t>‹#›</a:t>
            </a:fld>
          </a:p>
        </p:txBody>
      </p:sp>
      <p:sp>
        <p:nvSpPr>
          <p:cNvPr id="287" name="Shape 287"/>
          <p:cNvSpPr/>
          <p:nvPr/>
        </p:nvSpPr>
        <p:spPr>
          <a:xfrm>
            <a:off x="6381073" y="417731"/>
            <a:ext cx="2120984" cy="4361089"/>
          </a:xfrm>
          <a:custGeom>
            <a:pathLst>
              <a:path extrusionOk="0" h="80215" w="39012">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anchorCtr="0" anchor="ctr" bIns="91425" lIns="91425" rIns="91425" tIns="91425">
            <a:noAutofit/>
          </a:bodyPr>
          <a:lstStyle/>
          <a:p>
            <a:pPr lvl="0" rtl="0">
              <a:spcBef>
                <a:spcPts val="0"/>
              </a:spcBef>
              <a:buNone/>
            </a:pPr>
            <a:r>
              <a:t/>
            </a:r>
            <a:endParaRPr b="1"/>
          </a:p>
        </p:txBody>
      </p:sp>
      <p:sp>
        <p:nvSpPr>
          <p:cNvPr id="288" name="Shape 288"/>
          <p:cNvSpPr txBox="1"/>
          <p:nvPr/>
        </p:nvSpPr>
        <p:spPr>
          <a:xfrm>
            <a:off x="922975" y="628000"/>
            <a:ext cx="5702400" cy="3000000"/>
          </a:xfrm>
          <a:prstGeom prst="rect">
            <a:avLst/>
          </a:prstGeom>
          <a:noFill/>
          <a:ln>
            <a:noFill/>
          </a:ln>
        </p:spPr>
        <p:txBody>
          <a:bodyPr anchorCtr="0" anchor="ctr" bIns="91425" lIns="91425" rIns="91425" tIns="91425">
            <a:noAutofit/>
          </a:bodyPr>
          <a:lstStyle/>
          <a:p>
            <a:pPr lvl="0" rtl="0">
              <a:spcBef>
                <a:spcPts val="0"/>
              </a:spcBef>
              <a:buNone/>
            </a:pPr>
            <a:r>
              <a:rPr b="1" lang="en" sz="6400">
                <a:solidFill>
                  <a:srgbClr val="FFFFFF"/>
                </a:solidFill>
                <a:latin typeface="Dosis"/>
                <a:ea typeface="Dosis"/>
                <a:cs typeface="Dosis"/>
                <a:sym typeface="Dosis"/>
              </a:rPr>
              <a:t>Diagnostic Tests</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x="0" y="0"/>
          <a:ext cx="0" cy="0"/>
          <a:chOff x="0" y="0"/>
          <a:chExt cx="0" cy="0"/>
        </a:xfrm>
      </p:grpSpPr>
      <p:sp>
        <p:nvSpPr>
          <p:cNvPr id="293" name="Shape 293"/>
          <p:cNvSpPr txBox="1"/>
          <p:nvPr>
            <p:ph type="title"/>
          </p:nvPr>
        </p:nvSpPr>
        <p:spPr>
          <a:xfrm>
            <a:off x="844425" y="5597"/>
            <a:ext cx="3552600" cy="1140000"/>
          </a:xfrm>
          <a:prstGeom prst="rect">
            <a:avLst/>
          </a:prstGeom>
        </p:spPr>
        <p:txBody>
          <a:bodyPr anchorCtr="0" anchor="b" bIns="91425" lIns="91425" rIns="91425" tIns="91425">
            <a:noAutofit/>
          </a:bodyPr>
          <a:lstStyle/>
          <a:p>
            <a:pPr lvl="0" rtl="0">
              <a:spcBef>
                <a:spcPts val="0"/>
              </a:spcBef>
              <a:buNone/>
            </a:pPr>
            <a:r>
              <a:rPr b="1" lang="en" sz="3000">
                <a:solidFill>
                  <a:srgbClr val="666666"/>
                </a:solidFill>
              </a:rPr>
              <a:t>Diagnostic Tests</a:t>
            </a:r>
          </a:p>
        </p:txBody>
      </p:sp>
      <p:sp>
        <p:nvSpPr>
          <p:cNvPr id="294" name="Shape 294"/>
          <p:cNvSpPr txBox="1"/>
          <p:nvPr>
            <p:ph idx="1" type="body"/>
          </p:nvPr>
        </p:nvSpPr>
        <p:spPr>
          <a:xfrm>
            <a:off x="844425" y="1538075"/>
            <a:ext cx="5169000" cy="3387900"/>
          </a:xfrm>
          <a:prstGeom prst="rect">
            <a:avLst/>
          </a:prstGeom>
        </p:spPr>
        <p:txBody>
          <a:bodyPr anchorCtr="0" anchor="t" bIns="91425" lIns="91425" rIns="91425" tIns="91425">
            <a:noAutofit/>
          </a:bodyPr>
          <a:lstStyle/>
          <a:p>
            <a:pPr indent="-228600" lvl="0" marL="457200" rtl="0">
              <a:spcBef>
                <a:spcPts val="0"/>
              </a:spcBef>
            </a:pPr>
            <a:r>
              <a:rPr lang="en"/>
              <a:t>Patient history and physical examination </a:t>
            </a:r>
          </a:p>
          <a:p>
            <a:pPr indent="-228600" lvl="0" marL="457200" rtl="0">
              <a:spcBef>
                <a:spcPts val="0"/>
              </a:spcBef>
            </a:pPr>
            <a:r>
              <a:rPr b="1" lang="en"/>
              <a:t>Chest X ray</a:t>
            </a:r>
            <a:r>
              <a:rPr lang="en"/>
              <a:t> </a:t>
            </a:r>
          </a:p>
          <a:p>
            <a:pPr indent="-228600" lvl="0" marL="457200" rtl="0">
              <a:spcBef>
                <a:spcPts val="0"/>
              </a:spcBef>
            </a:pPr>
            <a:r>
              <a:rPr lang="en"/>
              <a:t>Further test for </a:t>
            </a:r>
            <a:r>
              <a:rPr lang="en"/>
              <a:t>specificity</a:t>
            </a:r>
            <a:r>
              <a:rPr lang="en"/>
              <a:t>: </a:t>
            </a:r>
          </a:p>
          <a:p>
            <a:pPr indent="-228600" lvl="1" marL="914400" rtl="0">
              <a:spcBef>
                <a:spcPts val="0"/>
              </a:spcBef>
            </a:pPr>
            <a:r>
              <a:rPr lang="en"/>
              <a:t>Blood test </a:t>
            </a:r>
          </a:p>
          <a:p>
            <a:pPr indent="-228600" lvl="1" marL="914400" rtl="0">
              <a:spcBef>
                <a:spcPts val="0"/>
              </a:spcBef>
            </a:pPr>
            <a:r>
              <a:rPr lang="en"/>
              <a:t>Bacterial cell culture test</a:t>
            </a:r>
          </a:p>
          <a:p>
            <a:pPr lvl="0" rtl="0">
              <a:spcBef>
                <a:spcPts val="0"/>
              </a:spcBef>
              <a:buNone/>
            </a:pPr>
            <a:r>
              <a:t/>
            </a:r>
            <a:endParaRPr b="1" u="sng"/>
          </a:p>
        </p:txBody>
      </p:sp>
      <p:sp>
        <p:nvSpPr>
          <p:cNvPr id="295" name="Shape 295"/>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pic>
        <p:nvPicPr>
          <p:cNvPr descr="rml-pneumonia-pa1b.jpg" id="296" name="Shape 296"/>
          <p:cNvPicPr preferRelativeResize="0"/>
          <p:nvPr/>
        </p:nvPicPr>
        <p:blipFill>
          <a:blip r:embed="rId3">
            <a:alphaModFix/>
          </a:blip>
          <a:stretch>
            <a:fillRect/>
          </a:stretch>
        </p:blipFill>
        <p:spPr>
          <a:xfrm>
            <a:off x="5362023" y="1955899"/>
            <a:ext cx="2108624" cy="1871574"/>
          </a:xfrm>
          <a:prstGeom prst="rect">
            <a:avLst/>
          </a:prstGeom>
          <a:noFill/>
          <a:ln>
            <a:noFill/>
          </a:ln>
        </p:spPr>
      </p:pic>
      <p:pic>
        <p:nvPicPr>
          <p:cNvPr descr="rml-pneumonia-lat.jpg" id="297" name="Shape 297"/>
          <p:cNvPicPr preferRelativeResize="0"/>
          <p:nvPr/>
        </p:nvPicPr>
        <p:blipFill>
          <a:blip r:embed="rId4">
            <a:alphaModFix/>
          </a:blip>
          <a:stretch>
            <a:fillRect/>
          </a:stretch>
        </p:blipFill>
        <p:spPr>
          <a:xfrm>
            <a:off x="7470649" y="1955900"/>
            <a:ext cx="1393299" cy="1871574"/>
          </a:xfrm>
          <a:prstGeom prst="rect">
            <a:avLst/>
          </a:prstGeom>
          <a:noFill/>
          <a:ln>
            <a:noFill/>
          </a:ln>
        </p:spPr>
      </p:pic>
      <p:sp>
        <p:nvSpPr>
          <p:cNvPr id="298" name="Shape 298"/>
          <p:cNvSpPr/>
          <p:nvPr/>
        </p:nvSpPr>
        <p:spPr>
          <a:xfrm>
            <a:off x="5439350" y="2486600"/>
            <a:ext cx="985500" cy="989400"/>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99" name="Shape 299"/>
          <p:cNvSpPr/>
          <p:nvPr/>
        </p:nvSpPr>
        <p:spPr>
          <a:xfrm>
            <a:off x="7410525" y="2486600"/>
            <a:ext cx="985500" cy="989400"/>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300" name="Shape 300"/>
          <p:cNvSpPr txBox="1"/>
          <p:nvPr/>
        </p:nvSpPr>
        <p:spPr>
          <a:xfrm>
            <a:off x="669525" y="4824200"/>
            <a:ext cx="4755600" cy="554700"/>
          </a:xfrm>
          <a:prstGeom prst="rect">
            <a:avLst/>
          </a:prstGeom>
          <a:noFill/>
          <a:ln>
            <a:noFill/>
          </a:ln>
        </p:spPr>
        <p:txBody>
          <a:bodyPr anchorCtr="0" anchor="t" bIns="91425" lIns="91425" rIns="91425" tIns="91425">
            <a:noAutofit/>
          </a:bodyPr>
          <a:lstStyle/>
          <a:p>
            <a:pPr lvl="0" rtl="0">
              <a:lnSpc>
                <a:spcPct val="115000"/>
              </a:lnSpc>
              <a:spcBef>
                <a:spcPts val="0"/>
              </a:spcBef>
              <a:buClr>
                <a:schemeClr val="dk1"/>
              </a:buClr>
              <a:buSzPct val="137500"/>
              <a:buFont typeface="Arial"/>
              <a:buNone/>
            </a:pPr>
            <a:r>
              <a:rPr lang="en" sz="800">
                <a:solidFill>
                  <a:schemeClr val="dk1"/>
                </a:solidFill>
              </a:rPr>
              <a:t>(Mayo Clinic, 2014), (Carrol, 2002)</a:t>
            </a:r>
          </a:p>
        </p:txBody>
      </p:sp>
      <p:sp>
        <p:nvSpPr>
          <p:cNvPr id="301" name="Shape 301"/>
          <p:cNvSpPr txBox="1"/>
          <p:nvPr/>
        </p:nvSpPr>
        <p:spPr>
          <a:xfrm>
            <a:off x="5362025" y="3827475"/>
            <a:ext cx="7776000" cy="177900"/>
          </a:xfrm>
          <a:prstGeom prst="rect">
            <a:avLst/>
          </a:prstGeom>
          <a:noFill/>
          <a:ln>
            <a:noFill/>
          </a:ln>
        </p:spPr>
        <p:txBody>
          <a:bodyPr anchorCtr="0" anchor="t" bIns="91425" lIns="91425" rIns="91425" tIns="91425">
            <a:noAutofit/>
          </a:bodyPr>
          <a:lstStyle/>
          <a:p>
            <a:pPr lvl="0" rtl="0">
              <a:spcBef>
                <a:spcPts val="0"/>
              </a:spcBef>
              <a:buNone/>
            </a:pPr>
            <a:r>
              <a:rPr lang="en" sz="600"/>
              <a:t>Retrieved from: </a:t>
            </a:r>
            <a:r>
              <a:rPr lang="en" sz="600"/>
              <a:t>https://www.med-ed.virginia.edu/courses/rad/cxr/pathology3chest.html</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9900"/>
        </a:solidFill>
      </p:bgPr>
    </p:bg>
    <p:spTree>
      <p:nvGrpSpPr>
        <p:cNvPr id="305" name="Shape 305"/>
        <p:cNvGrpSpPr/>
        <p:nvPr/>
      </p:nvGrpSpPr>
      <p:grpSpPr>
        <a:xfrm>
          <a:off x="0" y="0"/>
          <a:ext cx="0" cy="0"/>
          <a:chOff x="0" y="0"/>
          <a:chExt cx="0" cy="0"/>
        </a:xfrm>
      </p:grpSpPr>
      <p:sp>
        <p:nvSpPr>
          <p:cNvPr id="306" name="Shape 306"/>
          <p:cNvSpPr txBox="1"/>
          <p:nvPr>
            <p:ph idx="12" type="sldNum"/>
          </p:nvPr>
        </p:nvSpPr>
        <p:spPr>
          <a:xfrm>
            <a:off x="-75" y="0"/>
            <a:ext cx="669600" cy="1140000"/>
          </a:xfrm>
          <a:prstGeom prst="rect">
            <a:avLst/>
          </a:prstGeom>
          <a:solidFill>
            <a:srgbClr val="B3B3B3"/>
          </a:solidFill>
        </p:spPr>
        <p:txBody>
          <a:bodyPr anchorCtr="0" anchor="b" bIns="91425" lIns="91425" rIns="91425" tIns="91425">
            <a:noAutofit/>
          </a:bodyPr>
          <a:lstStyle/>
          <a:p>
            <a:pPr lvl="0" rtl="0">
              <a:spcBef>
                <a:spcPts val="0"/>
              </a:spcBef>
              <a:buNone/>
            </a:pPr>
            <a:fld id="{00000000-1234-1234-1234-123412341234}" type="slidenum">
              <a:rPr b="1" lang="en"/>
              <a:t>‹#›</a:t>
            </a:fld>
          </a:p>
        </p:txBody>
      </p:sp>
      <p:sp>
        <p:nvSpPr>
          <p:cNvPr id="307" name="Shape 307"/>
          <p:cNvSpPr/>
          <p:nvPr/>
        </p:nvSpPr>
        <p:spPr>
          <a:xfrm>
            <a:off x="6381073" y="417731"/>
            <a:ext cx="2120984" cy="4361089"/>
          </a:xfrm>
          <a:custGeom>
            <a:pathLst>
              <a:path extrusionOk="0" h="80215" w="39012">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anchorCtr="0" anchor="ctr" bIns="91425" lIns="91425" rIns="91425" tIns="91425">
            <a:noAutofit/>
          </a:bodyPr>
          <a:lstStyle/>
          <a:p>
            <a:pPr lvl="0" rtl="0">
              <a:spcBef>
                <a:spcPts val="0"/>
              </a:spcBef>
              <a:buNone/>
            </a:pPr>
            <a:r>
              <a:t/>
            </a:r>
            <a:endParaRPr b="1"/>
          </a:p>
        </p:txBody>
      </p:sp>
      <p:sp>
        <p:nvSpPr>
          <p:cNvPr id="308" name="Shape 308"/>
          <p:cNvSpPr txBox="1"/>
          <p:nvPr/>
        </p:nvSpPr>
        <p:spPr>
          <a:xfrm>
            <a:off x="922975" y="628000"/>
            <a:ext cx="5702400" cy="3000000"/>
          </a:xfrm>
          <a:prstGeom prst="rect">
            <a:avLst/>
          </a:prstGeom>
          <a:noFill/>
          <a:ln>
            <a:noFill/>
          </a:ln>
        </p:spPr>
        <p:txBody>
          <a:bodyPr anchorCtr="0" anchor="ctr" bIns="91425" lIns="91425" rIns="91425" tIns="91425">
            <a:noAutofit/>
          </a:bodyPr>
          <a:lstStyle/>
          <a:p>
            <a:pPr lvl="0" rtl="0">
              <a:spcBef>
                <a:spcPts val="0"/>
              </a:spcBef>
              <a:buNone/>
            </a:pPr>
            <a:r>
              <a:rPr b="1" lang="en" sz="6400">
                <a:solidFill>
                  <a:srgbClr val="FFFFFF"/>
                </a:solidFill>
                <a:latin typeface="Dosis"/>
                <a:ea typeface="Dosis"/>
                <a:cs typeface="Dosis"/>
                <a:sym typeface="Dosis"/>
              </a:rPr>
              <a:t>Treatments</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2" name="Shape 312"/>
        <p:cNvGrpSpPr/>
        <p:nvPr/>
      </p:nvGrpSpPr>
      <p:grpSpPr>
        <a:xfrm>
          <a:off x="0" y="0"/>
          <a:ext cx="0" cy="0"/>
          <a:chOff x="0" y="0"/>
          <a:chExt cx="0" cy="0"/>
        </a:xfrm>
      </p:grpSpPr>
      <p:sp>
        <p:nvSpPr>
          <p:cNvPr id="313" name="Shape 313"/>
          <p:cNvSpPr/>
          <p:nvPr/>
        </p:nvSpPr>
        <p:spPr>
          <a:xfrm>
            <a:off x="6453774" y="1644125"/>
            <a:ext cx="2539800" cy="2539800"/>
          </a:xfrm>
          <a:prstGeom prst="ellipse">
            <a:avLst/>
          </a:prstGeom>
          <a:solidFill>
            <a:srgbClr val="0DB7C4"/>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2400">
              <a:solidFill>
                <a:srgbClr val="FFFFFF"/>
              </a:solidFill>
              <a:latin typeface="Source Sans Pro"/>
              <a:ea typeface="Source Sans Pro"/>
              <a:cs typeface="Source Sans Pro"/>
              <a:sym typeface="Source Sans Pro"/>
            </a:endParaRPr>
          </a:p>
        </p:txBody>
      </p:sp>
      <p:sp>
        <p:nvSpPr>
          <p:cNvPr id="314" name="Shape 314"/>
          <p:cNvSpPr/>
          <p:nvPr/>
        </p:nvSpPr>
        <p:spPr>
          <a:xfrm>
            <a:off x="3561650" y="1644112"/>
            <a:ext cx="2539800" cy="2539800"/>
          </a:xfrm>
          <a:prstGeom prst="ellipse">
            <a:avLst/>
          </a:prstGeom>
          <a:solidFill>
            <a:srgbClr val="F24745"/>
          </a:solidFill>
          <a:ln cap="flat" cmpd="sng" w="9525">
            <a:solidFill>
              <a:srgbClr val="415665"/>
            </a:solidFill>
            <a:prstDash val="dash"/>
            <a:round/>
            <a:headEnd len="med" w="med" type="none"/>
            <a:tailEnd len="med" w="med" type="none"/>
          </a:ln>
        </p:spPr>
        <p:txBody>
          <a:bodyPr anchorCtr="0" anchor="ctr" bIns="91425" lIns="91425" rIns="91425" tIns="91425">
            <a:noAutofit/>
          </a:bodyPr>
          <a:lstStyle/>
          <a:p>
            <a:pPr lvl="0" rtl="0" algn="ctr">
              <a:spcBef>
                <a:spcPts val="0"/>
              </a:spcBef>
              <a:buNone/>
            </a:pPr>
            <a:r>
              <a:t/>
            </a:r>
            <a:endParaRPr sz="2400">
              <a:solidFill>
                <a:srgbClr val="FFFFFF"/>
              </a:solidFill>
              <a:latin typeface="Source Sans Pro"/>
              <a:ea typeface="Source Sans Pro"/>
              <a:cs typeface="Source Sans Pro"/>
              <a:sym typeface="Source Sans Pro"/>
            </a:endParaRPr>
          </a:p>
        </p:txBody>
      </p:sp>
      <p:sp>
        <p:nvSpPr>
          <p:cNvPr id="315" name="Shape 315"/>
          <p:cNvSpPr txBox="1"/>
          <p:nvPr>
            <p:ph type="title"/>
          </p:nvPr>
        </p:nvSpPr>
        <p:spPr>
          <a:xfrm>
            <a:off x="844425" y="5597"/>
            <a:ext cx="3552600" cy="1140000"/>
          </a:xfrm>
          <a:prstGeom prst="rect">
            <a:avLst/>
          </a:prstGeom>
        </p:spPr>
        <p:txBody>
          <a:bodyPr anchorCtr="0" anchor="b" bIns="91425" lIns="91425" rIns="91425" tIns="91425">
            <a:noAutofit/>
          </a:bodyPr>
          <a:lstStyle/>
          <a:p>
            <a:pPr lvl="0" rtl="0">
              <a:spcBef>
                <a:spcPts val="0"/>
              </a:spcBef>
              <a:buNone/>
            </a:pPr>
            <a:r>
              <a:rPr b="1" lang="en" sz="3000">
                <a:solidFill>
                  <a:srgbClr val="666666"/>
                </a:solidFill>
              </a:rPr>
              <a:t>Treatment Options </a:t>
            </a:r>
          </a:p>
        </p:txBody>
      </p:sp>
      <p:sp>
        <p:nvSpPr>
          <p:cNvPr id="316" name="Shape 316"/>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pic>
        <p:nvPicPr>
          <p:cNvPr id="317" name="Shape 317"/>
          <p:cNvPicPr preferRelativeResize="0"/>
          <p:nvPr/>
        </p:nvPicPr>
        <p:blipFill>
          <a:blip r:embed="rId3">
            <a:alphaModFix/>
          </a:blip>
          <a:stretch>
            <a:fillRect/>
          </a:stretch>
        </p:blipFill>
        <p:spPr>
          <a:xfrm>
            <a:off x="3958223" y="2091688"/>
            <a:ext cx="1746650" cy="1813383"/>
          </a:xfrm>
          <a:prstGeom prst="rect">
            <a:avLst/>
          </a:prstGeom>
          <a:noFill/>
          <a:ln>
            <a:noFill/>
          </a:ln>
        </p:spPr>
      </p:pic>
      <p:pic>
        <p:nvPicPr>
          <p:cNvPr id="318" name="Shape 318"/>
          <p:cNvPicPr preferRelativeResize="0"/>
          <p:nvPr/>
        </p:nvPicPr>
        <p:blipFill>
          <a:blip r:embed="rId4">
            <a:alphaModFix/>
          </a:blip>
          <a:stretch>
            <a:fillRect/>
          </a:stretch>
        </p:blipFill>
        <p:spPr>
          <a:xfrm>
            <a:off x="6725149" y="2117293"/>
            <a:ext cx="1997049" cy="1593468"/>
          </a:xfrm>
          <a:prstGeom prst="rect">
            <a:avLst/>
          </a:prstGeom>
          <a:noFill/>
          <a:ln>
            <a:noFill/>
          </a:ln>
        </p:spPr>
      </p:pic>
      <p:sp>
        <p:nvSpPr>
          <p:cNvPr id="319" name="Shape 319"/>
          <p:cNvSpPr/>
          <p:nvPr/>
        </p:nvSpPr>
        <p:spPr>
          <a:xfrm>
            <a:off x="669523" y="1644125"/>
            <a:ext cx="2539800" cy="2539800"/>
          </a:xfrm>
          <a:prstGeom prst="ellipse">
            <a:avLst/>
          </a:prstGeom>
          <a:solidFill>
            <a:srgbClr val="A9D039"/>
          </a:solidFill>
          <a:ln cap="flat" cmpd="sng" w="9525">
            <a:solidFill>
              <a:srgbClr val="415665"/>
            </a:solidFill>
            <a:prstDash val="dash"/>
            <a:round/>
            <a:headEnd len="med" w="med" type="none"/>
            <a:tailEnd len="med" w="med" type="none"/>
          </a:ln>
        </p:spPr>
        <p:txBody>
          <a:bodyPr anchorCtr="0" anchor="ctr" bIns="91425" lIns="91425" rIns="91425" tIns="91425">
            <a:noAutofit/>
          </a:bodyPr>
          <a:lstStyle/>
          <a:p>
            <a:pPr lvl="0" rtl="0" algn="ctr">
              <a:spcBef>
                <a:spcPts val="0"/>
              </a:spcBef>
              <a:buNone/>
            </a:pPr>
            <a:r>
              <a:t/>
            </a:r>
            <a:endParaRPr sz="2400">
              <a:solidFill>
                <a:srgbClr val="FFFFFF"/>
              </a:solidFill>
              <a:latin typeface="Source Sans Pro"/>
              <a:ea typeface="Source Sans Pro"/>
              <a:cs typeface="Source Sans Pro"/>
              <a:sym typeface="Source Sans Pro"/>
            </a:endParaRPr>
          </a:p>
        </p:txBody>
      </p:sp>
      <p:pic>
        <p:nvPicPr>
          <p:cNvPr id="320" name="Shape 320"/>
          <p:cNvPicPr preferRelativeResize="0"/>
          <p:nvPr/>
        </p:nvPicPr>
        <p:blipFill>
          <a:blip r:embed="rId5">
            <a:alphaModFix/>
          </a:blip>
          <a:stretch>
            <a:fillRect/>
          </a:stretch>
        </p:blipFill>
        <p:spPr>
          <a:xfrm>
            <a:off x="1110750" y="2117300"/>
            <a:ext cx="1657350" cy="1762125"/>
          </a:xfrm>
          <a:prstGeom prst="rect">
            <a:avLst/>
          </a:prstGeom>
          <a:noFill/>
          <a:ln>
            <a:noFill/>
          </a:ln>
        </p:spPr>
      </p:pic>
      <p:sp>
        <p:nvSpPr>
          <p:cNvPr id="321" name="Shape 321"/>
          <p:cNvSpPr txBox="1"/>
          <p:nvPr/>
        </p:nvSpPr>
        <p:spPr>
          <a:xfrm>
            <a:off x="6414475" y="4508525"/>
            <a:ext cx="2618400" cy="263400"/>
          </a:xfrm>
          <a:prstGeom prst="rect">
            <a:avLst/>
          </a:prstGeom>
          <a:noFill/>
          <a:ln>
            <a:noFill/>
          </a:ln>
        </p:spPr>
        <p:txBody>
          <a:bodyPr anchorCtr="0" anchor="t" bIns="91425" lIns="91425" rIns="91425" tIns="91425">
            <a:noAutofit/>
          </a:bodyPr>
          <a:lstStyle/>
          <a:p>
            <a:pPr lvl="0">
              <a:spcBef>
                <a:spcPts val="0"/>
              </a:spcBef>
              <a:buNone/>
            </a:pPr>
            <a:r>
              <a:rPr lang="en" sz="600"/>
              <a:t>Retrieved from: </a:t>
            </a:r>
            <a:r>
              <a:rPr lang="en" sz="600" u="sng">
                <a:solidFill>
                  <a:schemeClr val="hlink"/>
                </a:solidFill>
                <a:hlinkClick r:id="rId6"/>
              </a:rPr>
              <a:t>http://www.clipartpanda.com/categories/medication-clipart</a:t>
            </a:r>
            <a:r>
              <a:rPr lang="en" sz="600"/>
              <a:t>,</a:t>
            </a:r>
          </a:p>
          <a:p>
            <a:pPr lvl="0">
              <a:spcBef>
                <a:spcPts val="0"/>
              </a:spcBef>
              <a:buNone/>
            </a:pPr>
            <a:r>
              <a:rPr lang="en" sz="600" u="sng">
                <a:solidFill>
                  <a:schemeClr val="hlink"/>
                </a:solidFill>
                <a:hlinkClick r:id="rId7"/>
              </a:rPr>
              <a:t>http://search.coolclips.com/m/vector/vc065197/doctors-in-surgery/</a:t>
            </a:r>
            <a:r>
              <a:rPr lang="en" sz="600"/>
              <a:t>,</a:t>
            </a:r>
          </a:p>
          <a:p>
            <a:pPr lvl="0">
              <a:spcBef>
                <a:spcPts val="0"/>
              </a:spcBef>
              <a:buClr>
                <a:schemeClr val="dk1"/>
              </a:buClr>
              <a:buSzPct val="183333"/>
              <a:buFont typeface="Arial"/>
              <a:buNone/>
            </a:pPr>
            <a:r>
              <a:rPr lang="en" sz="600" u="sng">
                <a:solidFill>
                  <a:schemeClr val="hlink"/>
                </a:solidFill>
                <a:hlinkClick r:id="rId8"/>
              </a:rPr>
              <a:t>http://www.clipartbest.com/clipart-dTrodpMpc</a:t>
            </a:r>
          </a:p>
          <a:p>
            <a:pPr lvl="0">
              <a:spcBef>
                <a:spcPts val="0"/>
              </a:spcBef>
              <a:buNone/>
            </a:pPr>
            <a:r>
              <a:t/>
            </a:r>
            <a:endParaRPr sz="600"/>
          </a:p>
          <a:p>
            <a:pPr lvl="0">
              <a:spcBef>
                <a:spcPts val="0"/>
              </a:spcBef>
              <a:buNone/>
            </a:pPr>
            <a:r>
              <a:rPr lang="en" sz="600"/>
              <a:t> </a:t>
            </a:r>
          </a:p>
          <a:p>
            <a:pPr lvl="0">
              <a:spcBef>
                <a:spcPts val="0"/>
              </a:spcBef>
              <a:buNone/>
            </a:pPr>
            <a:r>
              <a:t/>
            </a:r>
            <a:endParaRPr sz="600"/>
          </a:p>
          <a:p>
            <a:pPr lvl="0">
              <a:spcBef>
                <a:spcPts val="0"/>
              </a:spcBef>
              <a:buNone/>
            </a:pPr>
            <a:r>
              <a:t/>
            </a:r>
            <a:endParaRPr sz="600"/>
          </a:p>
          <a:p>
            <a:pPr lvl="0">
              <a:spcBef>
                <a:spcPts val="0"/>
              </a:spcBef>
              <a:buNone/>
            </a:pPr>
            <a:r>
              <a:t/>
            </a:r>
            <a:endParaRPr sz="6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5" name="Shape 325"/>
        <p:cNvGrpSpPr/>
        <p:nvPr/>
      </p:nvGrpSpPr>
      <p:grpSpPr>
        <a:xfrm>
          <a:off x="0" y="0"/>
          <a:ext cx="0" cy="0"/>
          <a:chOff x="0" y="0"/>
          <a:chExt cx="0" cy="0"/>
        </a:xfrm>
      </p:grpSpPr>
      <p:sp>
        <p:nvSpPr>
          <p:cNvPr id="326" name="Shape 326"/>
          <p:cNvSpPr txBox="1"/>
          <p:nvPr>
            <p:ph type="title"/>
          </p:nvPr>
        </p:nvSpPr>
        <p:spPr>
          <a:xfrm>
            <a:off x="844425" y="5600"/>
            <a:ext cx="3921900" cy="1140000"/>
          </a:xfrm>
          <a:prstGeom prst="rect">
            <a:avLst/>
          </a:prstGeom>
        </p:spPr>
        <p:txBody>
          <a:bodyPr anchorCtr="0" anchor="b" bIns="91425" lIns="91425" rIns="91425" tIns="91425">
            <a:noAutofit/>
          </a:bodyPr>
          <a:lstStyle/>
          <a:p>
            <a:pPr lvl="0">
              <a:spcBef>
                <a:spcPts val="0"/>
              </a:spcBef>
              <a:buNone/>
            </a:pPr>
            <a:r>
              <a:rPr b="1" lang="en" sz="3000">
                <a:solidFill>
                  <a:srgbClr val="666666"/>
                </a:solidFill>
              </a:rPr>
              <a:t>Lifestyle Modifications</a:t>
            </a:r>
          </a:p>
        </p:txBody>
      </p:sp>
      <p:sp>
        <p:nvSpPr>
          <p:cNvPr id="327" name="Shape 327"/>
          <p:cNvSpPr txBox="1"/>
          <p:nvPr>
            <p:ph idx="1" type="body"/>
          </p:nvPr>
        </p:nvSpPr>
        <p:spPr>
          <a:xfrm>
            <a:off x="844425" y="1368300"/>
            <a:ext cx="5169000" cy="3557700"/>
          </a:xfrm>
          <a:prstGeom prst="rect">
            <a:avLst/>
          </a:prstGeom>
        </p:spPr>
        <p:txBody>
          <a:bodyPr anchorCtr="0" anchor="t" bIns="91425" lIns="91425" rIns="91425" tIns="91425">
            <a:noAutofit/>
          </a:bodyPr>
          <a:lstStyle/>
          <a:p>
            <a:pPr indent="-228600" lvl="0" marL="457200" rtl="0">
              <a:spcBef>
                <a:spcPts val="0"/>
              </a:spcBef>
            </a:pPr>
            <a:r>
              <a:rPr lang="en"/>
              <a:t>Vaccinations</a:t>
            </a:r>
          </a:p>
          <a:p>
            <a:pPr indent="-228600" lvl="1" marL="914400" rtl="0">
              <a:spcBef>
                <a:spcPts val="0"/>
              </a:spcBef>
            </a:pPr>
            <a:r>
              <a:rPr i="1" lang="en"/>
              <a:t>Pneumococcal pneumonia</a:t>
            </a:r>
          </a:p>
          <a:p>
            <a:pPr indent="-228600" lvl="1" marL="914400" rtl="0">
              <a:spcBef>
                <a:spcPts val="0"/>
              </a:spcBef>
            </a:pPr>
            <a:r>
              <a:rPr lang="en"/>
              <a:t>Seasonal influenza </a:t>
            </a:r>
          </a:p>
          <a:p>
            <a:pPr indent="-228600" lvl="0" marL="457200" rtl="0">
              <a:spcBef>
                <a:spcPts val="0"/>
              </a:spcBef>
            </a:pPr>
            <a:r>
              <a:rPr lang="en"/>
              <a:t>Quit smoking</a:t>
            </a:r>
          </a:p>
          <a:p>
            <a:pPr indent="-228600" lvl="0" marL="457200" rtl="0">
              <a:spcBef>
                <a:spcPts val="0"/>
              </a:spcBef>
            </a:pPr>
            <a:r>
              <a:rPr lang="en"/>
              <a:t>Healthy eating </a:t>
            </a:r>
          </a:p>
          <a:p>
            <a:pPr indent="-228600" lvl="0" marL="457200" rtl="0">
              <a:spcBef>
                <a:spcPts val="0"/>
              </a:spcBef>
            </a:pPr>
            <a:r>
              <a:rPr lang="en"/>
              <a:t>Regular Exercise </a:t>
            </a:r>
          </a:p>
          <a:p>
            <a:pPr lvl="0" marR="0" rtl="0" algn="l">
              <a:lnSpc>
                <a:spcPct val="100000"/>
              </a:lnSpc>
              <a:spcBef>
                <a:spcPts val="600"/>
              </a:spcBef>
              <a:spcAft>
                <a:spcPts val="0"/>
              </a:spcAft>
              <a:buNone/>
            </a:pPr>
            <a:r>
              <a:t/>
            </a:r>
            <a:endParaRPr/>
          </a:p>
        </p:txBody>
      </p:sp>
      <p:sp>
        <p:nvSpPr>
          <p:cNvPr id="328" name="Shape 328"/>
          <p:cNvSpPr txBox="1"/>
          <p:nvPr>
            <p:ph idx="12" type="sldNum"/>
          </p:nvPr>
        </p:nvSpPr>
        <p:spPr>
          <a:xfrm>
            <a:off x="-75" y="0"/>
            <a:ext cx="669600" cy="1140000"/>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sp>
        <p:nvSpPr>
          <p:cNvPr id="329" name="Shape 329"/>
          <p:cNvSpPr txBox="1"/>
          <p:nvPr/>
        </p:nvSpPr>
        <p:spPr>
          <a:xfrm>
            <a:off x="5534575" y="4556875"/>
            <a:ext cx="3552600" cy="425100"/>
          </a:xfrm>
          <a:prstGeom prst="rect">
            <a:avLst/>
          </a:prstGeom>
          <a:noFill/>
          <a:ln>
            <a:noFill/>
          </a:ln>
        </p:spPr>
        <p:txBody>
          <a:bodyPr anchorCtr="0" anchor="t" bIns="91425" lIns="91425" rIns="91425" tIns="91425">
            <a:noAutofit/>
          </a:bodyPr>
          <a:lstStyle/>
          <a:p>
            <a:pPr lvl="0">
              <a:spcBef>
                <a:spcPts val="0"/>
              </a:spcBef>
              <a:buNone/>
            </a:pPr>
            <a:r>
              <a:t/>
            </a:r>
            <a:endParaRPr sz="1100"/>
          </a:p>
        </p:txBody>
      </p:sp>
      <p:sp>
        <p:nvSpPr>
          <p:cNvPr id="330" name="Shape 330"/>
          <p:cNvSpPr txBox="1"/>
          <p:nvPr/>
        </p:nvSpPr>
        <p:spPr>
          <a:xfrm>
            <a:off x="844425" y="4635625"/>
            <a:ext cx="3921900" cy="385500"/>
          </a:xfrm>
          <a:prstGeom prst="rect">
            <a:avLst/>
          </a:prstGeom>
          <a:noFill/>
          <a:ln>
            <a:noFill/>
          </a:ln>
        </p:spPr>
        <p:txBody>
          <a:bodyPr anchorCtr="0" anchor="t" bIns="91425" lIns="91425" rIns="91425" tIns="91425">
            <a:noAutofit/>
          </a:bodyPr>
          <a:lstStyle/>
          <a:p>
            <a:pPr indent="0" lvl="0" marL="0" rtl="0" algn="just">
              <a:lnSpc>
                <a:spcPct val="115000"/>
              </a:lnSpc>
              <a:spcBef>
                <a:spcPts val="0"/>
              </a:spcBef>
              <a:buNone/>
            </a:pPr>
            <a:r>
              <a:rPr lang="en" sz="800">
                <a:solidFill>
                  <a:schemeClr val="dk1"/>
                </a:solidFill>
              </a:rPr>
              <a:t>(National Heart, Lung, and Blood Institute, 2016)</a:t>
            </a:r>
          </a:p>
        </p:txBody>
      </p:sp>
      <p:sp>
        <p:nvSpPr>
          <p:cNvPr id="331" name="Shape 331"/>
          <p:cNvSpPr txBox="1"/>
          <p:nvPr/>
        </p:nvSpPr>
        <p:spPr>
          <a:xfrm>
            <a:off x="6280575" y="4635625"/>
            <a:ext cx="3369600" cy="267600"/>
          </a:xfrm>
          <a:prstGeom prst="rect">
            <a:avLst/>
          </a:prstGeom>
          <a:noFill/>
          <a:ln>
            <a:noFill/>
          </a:ln>
        </p:spPr>
        <p:txBody>
          <a:bodyPr anchorCtr="0" anchor="t" bIns="91425" lIns="91425" rIns="91425" tIns="91425">
            <a:noAutofit/>
          </a:bodyPr>
          <a:lstStyle/>
          <a:p>
            <a:pPr lvl="0">
              <a:spcBef>
                <a:spcPts val="0"/>
              </a:spcBef>
              <a:buNone/>
            </a:pPr>
            <a:r>
              <a:t/>
            </a:r>
            <a:endParaRPr sz="600"/>
          </a:p>
        </p:txBody>
      </p:sp>
      <p:sp>
        <p:nvSpPr>
          <p:cNvPr id="332" name="Shape 332"/>
          <p:cNvSpPr txBox="1"/>
          <p:nvPr/>
        </p:nvSpPr>
        <p:spPr>
          <a:xfrm>
            <a:off x="6283950" y="4427200"/>
            <a:ext cx="2526900" cy="425100"/>
          </a:xfrm>
          <a:prstGeom prst="rect">
            <a:avLst/>
          </a:prstGeom>
          <a:noFill/>
          <a:ln>
            <a:noFill/>
          </a:ln>
        </p:spPr>
        <p:txBody>
          <a:bodyPr anchorCtr="0" anchor="t" bIns="91425" lIns="91425" rIns="91425" tIns="91425">
            <a:noAutofit/>
          </a:bodyPr>
          <a:lstStyle/>
          <a:p>
            <a:pPr lvl="0">
              <a:spcBef>
                <a:spcPts val="0"/>
              </a:spcBef>
              <a:buNone/>
            </a:pPr>
            <a:r>
              <a:rPr lang="en" sz="800"/>
              <a:t>Retrieved from </a:t>
            </a:r>
          </a:p>
          <a:p>
            <a:pPr lvl="0">
              <a:spcBef>
                <a:spcPts val="0"/>
              </a:spcBef>
              <a:buNone/>
            </a:pPr>
            <a:r>
              <a:rPr lang="en" sz="800"/>
              <a:t>http://womenpla.net/move-into-the-circle-of-the-winners/</a:t>
            </a:r>
          </a:p>
        </p:txBody>
      </p:sp>
      <p:sp>
        <p:nvSpPr>
          <p:cNvPr id="333" name="Shape 333"/>
          <p:cNvSpPr/>
          <p:nvPr/>
        </p:nvSpPr>
        <p:spPr>
          <a:xfrm>
            <a:off x="7788574" y="5600"/>
            <a:ext cx="1355400" cy="1270500"/>
          </a:xfrm>
          <a:prstGeom prst="ellipse">
            <a:avLst/>
          </a:prstGeom>
          <a:solidFill>
            <a:srgbClr val="A9D039"/>
          </a:solidFill>
          <a:ln cap="flat" cmpd="sng" w="9525">
            <a:solidFill>
              <a:srgbClr val="415665"/>
            </a:solidFill>
            <a:prstDash val="dash"/>
            <a:round/>
            <a:headEnd len="med" w="med" type="none"/>
            <a:tailEnd len="med" w="med" type="none"/>
          </a:ln>
        </p:spPr>
        <p:txBody>
          <a:bodyPr anchorCtr="0" anchor="ctr" bIns="91425" lIns="91425" rIns="91425" tIns="91425">
            <a:noAutofit/>
          </a:bodyPr>
          <a:lstStyle/>
          <a:p>
            <a:pPr lvl="0" rtl="0" algn="ctr">
              <a:spcBef>
                <a:spcPts val="0"/>
              </a:spcBef>
              <a:buNone/>
            </a:pPr>
            <a:r>
              <a:t/>
            </a:r>
            <a:endParaRPr sz="2400">
              <a:solidFill>
                <a:srgbClr val="FFFFFF"/>
              </a:solidFill>
              <a:latin typeface="Source Sans Pro"/>
              <a:ea typeface="Source Sans Pro"/>
              <a:cs typeface="Source Sans Pro"/>
              <a:sym typeface="Source Sans Pro"/>
            </a:endParaRPr>
          </a:p>
        </p:txBody>
      </p:sp>
      <p:pic>
        <p:nvPicPr>
          <p:cNvPr id="334" name="Shape 334"/>
          <p:cNvPicPr preferRelativeResize="0"/>
          <p:nvPr/>
        </p:nvPicPr>
        <p:blipFill rotWithShape="1">
          <a:blip r:embed="rId3">
            <a:alphaModFix/>
          </a:blip>
          <a:srcRect b="0" l="5829" r="0" t="3623"/>
          <a:stretch/>
        </p:blipFill>
        <p:spPr>
          <a:xfrm>
            <a:off x="7875936" y="122649"/>
            <a:ext cx="934913" cy="1017350"/>
          </a:xfrm>
          <a:prstGeom prst="rect">
            <a:avLst/>
          </a:prstGeom>
          <a:noFill/>
          <a:ln>
            <a:noFill/>
          </a:ln>
        </p:spPr>
      </p:pic>
      <p:pic>
        <p:nvPicPr>
          <p:cNvPr descr="food.jpg" id="335" name="Shape 335"/>
          <p:cNvPicPr preferRelativeResize="0"/>
          <p:nvPr/>
        </p:nvPicPr>
        <p:blipFill>
          <a:blip r:embed="rId4">
            <a:alphaModFix/>
          </a:blip>
          <a:stretch>
            <a:fillRect/>
          </a:stretch>
        </p:blipFill>
        <p:spPr>
          <a:xfrm>
            <a:off x="5336213" y="1687875"/>
            <a:ext cx="3567962" cy="237862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9" name="Shape 339"/>
        <p:cNvGrpSpPr/>
        <p:nvPr/>
      </p:nvGrpSpPr>
      <p:grpSpPr>
        <a:xfrm>
          <a:off x="0" y="0"/>
          <a:ext cx="0" cy="0"/>
          <a:chOff x="0" y="0"/>
          <a:chExt cx="0" cy="0"/>
        </a:xfrm>
      </p:grpSpPr>
      <p:sp>
        <p:nvSpPr>
          <p:cNvPr id="340" name="Shape 340"/>
          <p:cNvSpPr txBox="1"/>
          <p:nvPr>
            <p:ph type="title"/>
          </p:nvPr>
        </p:nvSpPr>
        <p:spPr>
          <a:xfrm>
            <a:off x="844425" y="5600"/>
            <a:ext cx="4735200" cy="1140000"/>
          </a:xfrm>
          <a:prstGeom prst="rect">
            <a:avLst/>
          </a:prstGeom>
        </p:spPr>
        <p:txBody>
          <a:bodyPr anchorCtr="0" anchor="b" bIns="91425" lIns="91425" rIns="91425" tIns="91425">
            <a:noAutofit/>
          </a:bodyPr>
          <a:lstStyle/>
          <a:p>
            <a:pPr lvl="0">
              <a:spcBef>
                <a:spcPts val="0"/>
              </a:spcBef>
              <a:buNone/>
            </a:pPr>
            <a:r>
              <a:rPr b="1" lang="en" sz="3000">
                <a:solidFill>
                  <a:srgbClr val="666666"/>
                </a:solidFill>
              </a:rPr>
              <a:t>Pharmacological Treatments</a:t>
            </a:r>
          </a:p>
        </p:txBody>
      </p:sp>
      <p:sp>
        <p:nvSpPr>
          <p:cNvPr id="341" name="Shape 341"/>
          <p:cNvSpPr txBox="1"/>
          <p:nvPr>
            <p:ph idx="1" type="body"/>
          </p:nvPr>
        </p:nvSpPr>
        <p:spPr>
          <a:xfrm>
            <a:off x="844425" y="1352750"/>
            <a:ext cx="5169000" cy="3387900"/>
          </a:xfrm>
          <a:prstGeom prst="rect">
            <a:avLst/>
          </a:prstGeom>
        </p:spPr>
        <p:txBody>
          <a:bodyPr anchorCtr="0" anchor="t" bIns="91425" lIns="91425" rIns="91425" tIns="91425">
            <a:noAutofit/>
          </a:bodyPr>
          <a:lstStyle/>
          <a:p>
            <a:pPr indent="-228600" lvl="0" marL="457200" rtl="0">
              <a:lnSpc>
                <a:spcPct val="115000"/>
              </a:lnSpc>
              <a:spcBef>
                <a:spcPts val="0"/>
              </a:spcBef>
            </a:pPr>
            <a:r>
              <a:rPr lang="en"/>
              <a:t>Antibiotic drugs</a:t>
            </a:r>
          </a:p>
          <a:p>
            <a:pPr indent="-228600" lvl="1" marL="914400" rtl="0">
              <a:lnSpc>
                <a:spcPct val="115000"/>
              </a:lnSpc>
              <a:spcBef>
                <a:spcPts val="0"/>
              </a:spcBef>
            </a:pPr>
            <a:r>
              <a:rPr lang="en"/>
              <a:t>A</a:t>
            </a:r>
            <a:r>
              <a:rPr lang="en"/>
              <a:t>zithromycin</a:t>
            </a:r>
          </a:p>
          <a:p>
            <a:pPr indent="-228600" lvl="1" marL="914400" rtl="0">
              <a:lnSpc>
                <a:spcPct val="115000"/>
              </a:lnSpc>
              <a:spcBef>
                <a:spcPts val="0"/>
              </a:spcBef>
            </a:pPr>
            <a:r>
              <a:rPr lang="en"/>
              <a:t>Clarithromycin </a:t>
            </a:r>
          </a:p>
          <a:p>
            <a:pPr indent="-228600" lvl="1" marL="914400" rtl="0">
              <a:lnSpc>
                <a:spcPct val="115000"/>
              </a:lnSpc>
              <a:spcBef>
                <a:spcPts val="0"/>
              </a:spcBef>
            </a:pPr>
            <a:r>
              <a:rPr lang="en"/>
              <a:t>Erythromycin </a:t>
            </a:r>
          </a:p>
          <a:p>
            <a:pPr indent="-228600" lvl="0" marL="457200" rtl="0">
              <a:lnSpc>
                <a:spcPct val="115000"/>
              </a:lnSpc>
              <a:spcBef>
                <a:spcPts val="0"/>
              </a:spcBef>
            </a:pPr>
            <a:r>
              <a:rPr lang="en"/>
              <a:t>Antiviral drugs </a:t>
            </a:r>
          </a:p>
          <a:p>
            <a:pPr indent="-228600" lvl="1" marL="914400" rtl="0">
              <a:lnSpc>
                <a:spcPct val="115000"/>
              </a:lnSpc>
              <a:spcBef>
                <a:spcPts val="0"/>
              </a:spcBef>
            </a:pPr>
            <a:r>
              <a:rPr lang="en"/>
              <a:t>O</a:t>
            </a:r>
            <a:r>
              <a:rPr lang="en"/>
              <a:t>seltamivir </a:t>
            </a:r>
          </a:p>
          <a:p>
            <a:pPr lvl="0" rtl="0">
              <a:lnSpc>
                <a:spcPct val="115000"/>
              </a:lnSpc>
              <a:spcBef>
                <a:spcPts val="0"/>
              </a:spcBef>
              <a:buNone/>
            </a:pPr>
            <a:r>
              <a:t/>
            </a:r>
            <a:endParaRPr/>
          </a:p>
        </p:txBody>
      </p:sp>
      <p:sp>
        <p:nvSpPr>
          <p:cNvPr id="342" name="Shape 342"/>
          <p:cNvSpPr txBox="1"/>
          <p:nvPr>
            <p:ph idx="12" type="sldNum"/>
          </p:nvPr>
        </p:nvSpPr>
        <p:spPr>
          <a:xfrm>
            <a:off x="-75" y="0"/>
            <a:ext cx="669600" cy="1140000"/>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sp>
        <p:nvSpPr>
          <p:cNvPr id="343" name="Shape 343"/>
          <p:cNvSpPr txBox="1"/>
          <p:nvPr/>
        </p:nvSpPr>
        <p:spPr>
          <a:xfrm>
            <a:off x="669525" y="4740650"/>
            <a:ext cx="4910100" cy="263100"/>
          </a:xfrm>
          <a:prstGeom prst="rect">
            <a:avLst/>
          </a:prstGeom>
          <a:noFill/>
          <a:ln>
            <a:noFill/>
          </a:ln>
        </p:spPr>
        <p:txBody>
          <a:bodyPr anchorCtr="0" anchor="t" bIns="91425" lIns="91425" rIns="91425" tIns="91425">
            <a:noAutofit/>
          </a:bodyPr>
          <a:lstStyle/>
          <a:p>
            <a:pPr indent="-69850" lvl="0" marL="0" rtl="0" algn="just">
              <a:lnSpc>
                <a:spcPct val="115000"/>
              </a:lnSpc>
              <a:spcBef>
                <a:spcPts val="0"/>
              </a:spcBef>
              <a:buClr>
                <a:schemeClr val="dk1"/>
              </a:buClr>
              <a:buSzPct val="137500"/>
              <a:buFont typeface="Arial"/>
              <a:buNone/>
            </a:pPr>
            <a:r>
              <a:rPr lang="en" sz="800">
                <a:solidFill>
                  <a:schemeClr val="dk1"/>
                </a:solidFill>
              </a:rPr>
              <a:t>(National Heart, Lung, and Blood Institute, 2016), </a:t>
            </a:r>
            <a:r>
              <a:rPr lang="en" sz="800">
                <a:solidFill>
                  <a:srgbClr val="262626"/>
                </a:solidFill>
              </a:rPr>
              <a:t>(DrugBank, 2005)</a:t>
            </a:r>
          </a:p>
        </p:txBody>
      </p:sp>
      <p:sp>
        <p:nvSpPr>
          <p:cNvPr id="344" name="Shape 344"/>
          <p:cNvSpPr txBox="1"/>
          <p:nvPr/>
        </p:nvSpPr>
        <p:spPr>
          <a:xfrm>
            <a:off x="5254400" y="4853675"/>
            <a:ext cx="4078200" cy="997800"/>
          </a:xfrm>
          <a:prstGeom prst="rect">
            <a:avLst/>
          </a:prstGeom>
          <a:noFill/>
          <a:ln>
            <a:noFill/>
          </a:ln>
        </p:spPr>
        <p:txBody>
          <a:bodyPr anchorCtr="0" anchor="t" bIns="91425" lIns="91425" rIns="91425" tIns="91425">
            <a:noAutofit/>
          </a:bodyPr>
          <a:lstStyle/>
          <a:p>
            <a:pPr lvl="0">
              <a:spcBef>
                <a:spcPts val="0"/>
              </a:spcBef>
              <a:buNone/>
            </a:pPr>
            <a:r>
              <a:rPr lang="en" sz="600"/>
              <a:t>Retrieved from: </a:t>
            </a:r>
            <a:r>
              <a:rPr lang="en" sz="600"/>
              <a:t>http://discovermagazine.com/2014/oct/8-stop-taking-antibiotics-when-you-feel-better</a:t>
            </a:r>
          </a:p>
          <a:p>
            <a:pPr lvl="0">
              <a:spcBef>
                <a:spcPts val="0"/>
              </a:spcBef>
              <a:buNone/>
            </a:pPr>
            <a:r>
              <a:t/>
            </a:r>
            <a:endParaRPr sz="600"/>
          </a:p>
        </p:txBody>
      </p:sp>
      <p:sp>
        <p:nvSpPr>
          <p:cNvPr id="345" name="Shape 345"/>
          <p:cNvSpPr/>
          <p:nvPr/>
        </p:nvSpPr>
        <p:spPr>
          <a:xfrm>
            <a:off x="7828325" y="0"/>
            <a:ext cx="1315800" cy="1247400"/>
          </a:xfrm>
          <a:prstGeom prst="ellipse">
            <a:avLst/>
          </a:prstGeom>
          <a:solidFill>
            <a:srgbClr val="F24745"/>
          </a:solidFill>
          <a:ln cap="flat" cmpd="sng" w="9525">
            <a:solidFill>
              <a:srgbClr val="415665"/>
            </a:solidFill>
            <a:prstDash val="dash"/>
            <a:round/>
            <a:headEnd len="med" w="med" type="none"/>
            <a:tailEnd len="med" w="med" type="none"/>
          </a:ln>
        </p:spPr>
        <p:txBody>
          <a:bodyPr anchorCtr="0" anchor="ctr" bIns="91425" lIns="91425" rIns="91425" tIns="91425">
            <a:noAutofit/>
          </a:bodyPr>
          <a:lstStyle/>
          <a:p>
            <a:pPr lvl="0" rtl="0" algn="ctr">
              <a:spcBef>
                <a:spcPts val="0"/>
              </a:spcBef>
              <a:buNone/>
            </a:pPr>
            <a:r>
              <a:t/>
            </a:r>
            <a:endParaRPr sz="2400">
              <a:solidFill>
                <a:srgbClr val="FFFFFF"/>
              </a:solidFill>
              <a:latin typeface="Source Sans Pro"/>
              <a:ea typeface="Source Sans Pro"/>
              <a:cs typeface="Source Sans Pro"/>
              <a:sym typeface="Source Sans Pro"/>
            </a:endParaRPr>
          </a:p>
        </p:txBody>
      </p:sp>
      <p:pic>
        <p:nvPicPr>
          <p:cNvPr id="346" name="Shape 346"/>
          <p:cNvPicPr preferRelativeResize="0"/>
          <p:nvPr/>
        </p:nvPicPr>
        <p:blipFill>
          <a:blip r:embed="rId3">
            <a:alphaModFix/>
          </a:blip>
          <a:stretch>
            <a:fillRect/>
          </a:stretch>
        </p:blipFill>
        <p:spPr>
          <a:xfrm>
            <a:off x="7992552" y="159826"/>
            <a:ext cx="870347" cy="903599"/>
          </a:xfrm>
          <a:prstGeom prst="rect">
            <a:avLst/>
          </a:prstGeom>
          <a:noFill/>
          <a:ln>
            <a:noFill/>
          </a:ln>
        </p:spPr>
      </p:pic>
      <p:pic>
        <p:nvPicPr>
          <p:cNvPr descr="antibiotics.jpg" id="347" name="Shape 347"/>
          <p:cNvPicPr preferRelativeResize="0"/>
          <p:nvPr/>
        </p:nvPicPr>
        <p:blipFill>
          <a:blip r:embed="rId4">
            <a:alphaModFix/>
          </a:blip>
          <a:stretch>
            <a:fillRect/>
          </a:stretch>
        </p:blipFill>
        <p:spPr>
          <a:xfrm>
            <a:off x="4228850" y="1510725"/>
            <a:ext cx="4176550" cy="277322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1" name="Shape 351"/>
        <p:cNvGrpSpPr/>
        <p:nvPr/>
      </p:nvGrpSpPr>
      <p:grpSpPr>
        <a:xfrm>
          <a:off x="0" y="0"/>
          <a:ext cx="0" cy="0"/>
          <a:chOff x="0" y="0"/>
          <a:chExt cx="0" cy="0"/>
        </a:xfrm>
      </p:grpSpPr>
      <p:sp>
        <p:nvSpPr>
          <p:cNvPr id="352" name="Shape 352"/>
          <p:cNvSpPr txBox="1"/>
          <p:nvPr>
            <p:ph idx="12" type="sldNum"/>
          </p:nvPr>
        </p:nvSpPr>
        <p:spPr>
          <a:xfrm>
            <a:off x="-75" y="0"/>
            <a:ext cx="669600" cy="1140000"/>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sp>
        <p:nvSpPr>
          <p:cNvPr id="353" name="Shape 353"/>
          <p:cNvSpPr txBox="1"/>
          <p:nvPr>
            <p:ph type="title"/>
          </p:nvPr>
        </p:nvSpPr>
        <p:spPr>
          <a:xfrm>
            <a:off x="844425" y="5600"/>
            <a:ext cx="6170400" cy="1140000"/>
          </a:xfrm>
          <a:prstGeom prst="rect">
            <a:avLst/>
          </a:prstGeom>
        </p:spPr>
        <p:txBody>
          <a:bodyPr anchorCtr="0" anchor="b" bIns="91425" lIns="91425" rIns="91425" tIns="91425">
            <a:noAutofit/>
          </a:bodyPr>
          <a:lstStyle/>
          <a:p>
            <a:pPr lvl="0">
              <a:spcBef>
                <a:spcPts val="0"/>
              </a:spcBef>
              <a:buNone/>
            </a:pPr>
            <a:r>
              <a:rPr b="1" lang="en" sz="3000">
                <a:solidFill>
                  <a:srgbClr val="666666"/>
                </a:solidFill>
              </a:rPr>
              <a:t>Medical Procedures: Oxygen Therapy </a:t>
            </a:r>
          </a:p>
        </p:txBody>
      </p:sp>
      <p:sp>
        <p:nvSpPr>
          <p:cNvPr id="354" name="Shape 354"/>
          <p:cNvSpPr txBox="1"/>
          <p:nvPr>
            <p:ph idx="1" type="body"/>
          </p:nvPr>
        </p:nvSpPr>
        <p:spPr>
          <a:xfrm>
            <a:off x="1094400" y="1165625"/>
            <a:ext cx="3681600" cy="565500"/>
          </a:xfrm>
          <a:prstGeom prst="rect">
            <a:avLst/>
          </a:prstGeom>
        </p:spPr>
        <p:txBody>
          <a:bodyPr anchorCtr="0" anchor="t" bIns="91425" lIns="91425" rIns="91425" tIns="91425">
            <a:noAutofit/>
          </a:bodyPr>
          <a:lstStyle/>
          <a:p>
            <a:pPr lvl="0" rtl="0" algn="ctr">
              <a:spcBef>
                <a:spcPts val="0"/>
              </a:spcBef>
              <a:buNone/>
            </a:pPr>
            <a:r>
              <a:rPr lang="en"/>
              <a:t>Non-Invasive Ventilation </a:t>
            </a:r>
          </a:p>
          <a:p>
            <a:pPr lvl="0" marR="0" rtl="0" algn="l">
              <a:lnSpc>
                <a:spcPct val="100000"/>
              </a:lnSpc>
              <a:spcBef>
                <a:spcPts val="600"/>
              </a:spcBef>
              <a:spcAft>
                <a:spcPts val="0"/>
              </a:spcAft>
              <a:buNone/>
            </a:pPr>
            <a:r>
              <a:t/>
            </a:r>
            <a:endParaRPr/>
          </a:p>
        </p:txBody>
      </p:sp>
      <p:sp>
        <p:nvSpPr>
          <p:cNvPr id="355" name="Shape 355"/>
          <p:cNvSpPr txBox="1"/>
          <p:nvPr>
            <p:ph idx="1" type="body"/>
          </p:nvPr>
        </p:nvSpPr>
        <p:spPr>
          <a:xfrm>
            <a:off x="5512875" y="1165625"/>
            <a:ext cx="2845200" cy="565500"/>
          </a:xfrm>
          <a:prstGeom prst="rect">
            <a:avLst/>
          </a:prstGeom>
        </p:spPr>
        <p:txBody>
          <a:bodyPr anchorCtr="0" anchor="t" bIns="91425" lIns="91425" rIns="91425" tIns="91425">
            <a:noAutofit/>
          </a:bodyPr>
          <a:lstStyle/>
          <a:p>
            <a:pPr lvl="0">
              <a:spcBef>
                <a:spcPts val="0"/>
              </a:spcBef>
              <a:buNone/>
            </a:pPr>
            <a:r>
              <a:rPr lang="en"/>
              <a:t>Invasive Ventilation </a:t>
            </a:r>
          </a:p>
          <a:p>
            <a:pPr lvl="0" rtl="0">
              <a:spcBef>
                <a:spcPts val="0"/>
              </a:spcBef>
              <a:buNone/>
            </a:pPr>
            <a:r>
              <a:t/>
            </a:r>
            <a:endParaRPr/>
          </a:p>
          <a:p>
            <a:pPr lvl="0" marR="0" rtl="0" algn="l">
              <a:lnSpc>
                <a:spcPct val="100000"/>
              </a:lnSpc>
              <a:spcBef>
                <a:spcPts val="600"/>
              </a:spcBef>
              <a:spcAft>
                <a:spcPts val="0"/>
              </a:spcAft>
              <a:buNone/>
            </a:pPr>
            <a:r>
              <a:t/>
            </a:r>
            <a:endParaRPr/>
          </a:p>
        </p:txBody>
      </p:sp>
      <p:sp>
        <p:nvSpPr>
          <p:cNvPr id="356" name="Shape 356"/>
          <p:cNvSpPr/>
          <p:nvPr/>
        </p:nvSpPr>
        <p:spPr>
          <a:xfrm>
            <a:off x="7709900" y="0"/>
            <a:ext cx="1434000" cy="1236900"/>
          </a:xfrm>
          <a:prstGeom prst="ellipse">
            <a:avLst/>
          </a:prstGeom>
          <a:solidFill>
            <a:srgbClr val="0DB7C4"/>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lvl="0" rtl="0" algn="l">
              <a:spcBef>
                <a:spcPts val="0"/>
              </a:spcBef>
              <a:buNone/>
            </a:pPr>
            <a:r>
              <a:t/>
            </a:r>
            <a:endParaRPr sz="2400">
              <a:solidFill>
                <a:srgbClr val="FFFFFF"/>
              </a:solidFill>
              <a:latin typeface="Source Sans Pro"/>
              <a:ea typeface="Source Sans Pro"/>
              <a:cs typeface="Source Sans Pro"/>
              <a:sym typeface="Source Sans Pro"/>
            </a:endParaRPr>
          </a:p>
        </p:txBody>
      </p:sp>
      <p:pic>
        <p:nvPicPr>
          <p:cNvPr id="357" name="Shape 357"/>
          <p:cNvPicPr preferRelativeResize="0"/>
          <p:nvPr/>
        </p:nvPicPr>
        <p:blipFill>
          <a:blip r:embed="rId3">
            <a:alphaModFix/>
          </a:blip>
          <a:stretch>
            <a:fillRect/>
          </a:stretch>
        </p:blipFill>
        <p:spPr>
          <a:xfrm>
            <a:off x="7867775" y="145224"/>
            <a:ext cx="1144624" cy="913299"/>
          </a:xfrm>
          <a:prstGeom prst="rect">
            <a:avLst/>
          </a:prstGeom>
          <a:noFill/>
          <a:ln>
            <a:noFill/>
          </a:ln>
        </p:spPr>
      </p:pic>
      <p:sp>
        <p:nvSpPr>
          <p:cNvPr id="358" name="Shape 358"/>
          <p:cNvSpPr txBox="1"/>
          <p:nvPr/>
        </p:nvSpPr>
        <p:spPr>
          <a:xfrm>
            <a:off x="5133200" y="4560425"/>
            <a:ext cx="3859800" cy="272100"/>
          </a:xfrm>
          <a:prstGeom prst="rect">
            <a:avLst/>
          </a:prstGeom>
          <a:noFill/>
          <a:ln>
            <a:noFill/>
          </a:ln>
        </p:spPr>
        <p:txBody>
          <a:bodyPr anchorCtr="0" anchor="t" bIns="91425" lIns="91425" rIns="91425" tIns="91425">
            <a:noAutofit/>
          </a:bodyPr>
          <a:lstStyle/>
          <a:p>
            <a:pPr lvl="0">
              <a:spcBef>
                <a:spcPts val="0"/>
              </a:spcBef>
              <a:buNone/>
            </a:pPr>
            <a:r>
              <a:rPr lang="en" sz="600"/>
              <a:t>Image Retrieved from: https://www.google.ca/search?q=oxygen+therapy&amp;client=safari&amp;rls=en&amp;biw=562&amp;bih=679&amp;source=lnms&amp;tbm=isch&amp;sa=X&amp;ved=0ahUKEwiSm-DP5YbSAhVE5SYKHd9WBsgQ_AUIBigB#tbm=isch&amp;q=ventilator+in+pneumonia&amp;imgrc=RI46QSkVwZ6XRM:</a:t>
            </a:r>
          </a:p>
          <a:p>
            <a:pPr lvl="0">
              <a:spcBef>
                <a:spcPts val="0"/>
              </a:spcBef>
              <a:buNone/>
            </a:pPr>
            <a:r>
              <a:rPr lang="en" sz="600"/>
              <a:t> </a:t>
            </a:r>
          </a:p>
        </p:txBody>
      </p:sp>
      <p:sp>
        <p:nvSpPr>
          <p:cNvPr id="359" name="Shape 359"/>
          <p:cNvSpPr txBox="1"/>
          <p:nvPr/>
        </p:nvSpPr>
        <p:spPr>
          <a:xfrm>
            <a:off x="635025" y="4560425"/>
            <a:ext cx="4488900" cy="272100"/>
          </a:xfrm>
          <a:prstGeom prst="rect">
            <a:avLst/>
          </a:prstGeom>
          <a:noFill/>
          <a:ln>
            <a:noFill/>
          </a:ln>
        </p:spPr>
        <p:txBody>
          <a:bodyPr anchorCtr="0" anchor="t" bIns="91425" lIns="91425" rIns="91425" tIns="91425">
            <a:noAutofit/>
          </a:bodyPr>
          <a:lstStyle/>
          <a:p>
            <a:pPr lvl="0" rtl="0">
              <a:spcBef>
                <a:spcPts val="0"/>
              </a:spcBef>
              <a:buNone/>
            </a:pPr>
            <a:r>
              <a:rPr lang="en" sz="600">
                <a:solidFill>
                  <a:schemeClr val="dk1"/>
                </a:solidFill>
              </a:rPr>
              <a:t>Image retrieved from: </a:t>
            </a:r>
            <a:r>
              <a:rPr lang="en" sz="600">
                <a:solidFill>
                  <a:schemeClr val="dk1"/>
                </a:solidFill>
              </a:rPr>
              <a:t>http://careforyou.com.hk/en/the-role-of-non-invasive-ventilation-in-the-treatment-of-copd</a:t>
            </a:r>
          </a:p>
          <a:p>
            <a:pPr lvl="0">
              <a:spcBef>
                <a:spcPts val="0"/>
              </a:spcBef>
              <a:buClr>
                <a:schemeClr val="dk1"/>
              </a:buClr>
              <a:buFont typeface="Arial"/>
              <a:buNone/>
            </a:pPr>
            <a:r>
              <a:t/>
            </a:r>
            <a:endParaRPr sz="600">
              <a:solidFill>
                <a:schemeClr val="dk1"/>
              </a:solidFill>
            </a:endParaRPr>
          </a:p>
        </p:txBody>
      </p:sp>
      <p:sp>
        <p:nvSpPr>
          <p:cNvPr id="360" name="Shape 360"/>
          <p:cNvSpPr txBox="1"/>
          <p:nvPr/>
        </p:nvSpPr>
        <p:spPr>
          <a:xfrm>
            <a:off x="737225" y="4777750"/>
            <a:ext cx="3173700" cy="272100"/>
          </a:xfrm>
          <a:prstGeom prst="rect">
            <a:avLst/>
          </a:prstGeom>
          <a:noFill/>
          <a:ln>
            <a:noFill/>
          </a:ln>
        </p:spPr>
        <p:txBody>
          <a:bodyPr anchorCtr="0" anchor="t" bIns="91425" lIns="91425" rIns="91425" tIns="91425">
            <a:noAutofit/>
          </a:bodyPr>
          <a:lstStyle/>
          <a:p>
            <a:pPr indent="-69850" lvl="0" marL="0" rtl="0" algn="just">
              <a:lnSpc>
                <a:spcPct val="115000"/>
              </a:lnSpc>
              <a:spcBef>
                <a:spcPts val="0"/>
              </a:spcBef>
              <a:buClr>
                <a:schemeClr val="dk1"/>
              </a:buClr>
              <a:buSzPct val="137500"/>
              <a:buFont typeface="Arial"/>
              <a:buNone/>
            </a:pPr>
            <a:r>
              <a:rPr lang="en" sz="800">
                <a:solidFill>
                  <a:schemeClr val="dk1"/>
                </a:solidFill>
              </a:rPr>
              <a:t>(Zhang et al., 2012)</a:t>
            </a:r>
          </a:p>
        </p:txBody>
      </p:sp>
      <p:pic>
        <p:nvPicPr>
          <p:cNvPr descr="non .gif" id="361" name="Shape 361"/>
          <p:cNvPicPr preferRelativeResize="0"/>
          <p:nvPr/>
        </p:nvPicPr>
        <p:blipFill>
          <a:blip r:embed="rId4">
            <a:alphaModFix/>
          </a:blip>
          <a:stretch>
            <a:fillRect/>
          </a:stretch>
        </p:blipFill>
        <p:spPr>
          <a:xfrm>
            <a:off x="737212" y="1944551"/>
            <a:ext cx="4395976" cy="2402449"/>
          </a:xfrm>
          <a:prstGeom prst="rect">
            <a:avLst/>
          </a:prstGeom>
          <a:noFill/>
          <a:ln>
            <a:noFill/>
          </a:ln>
        </p:spPr>
      </p:pic>
      <p:pic>
        <p:nvPicPr>
          <p:cNvPr descr="invasive.png" id="362" name="Shape 362"/>
          <p:cNvPicPr preferRelativeResize="0"/>
          <p:nvPr/>
        </p:nvPicPr>
        <p:blipFill>
          <a:blip r:embed="rId5">
            <a:alphaModFix/>
          </a:blip>
          <a:stretch>
            <a:fillRect/>
          </a:stretch>
        </p:blipFill>
        <p:spPr>
          <a:xfrm>
            <a:off x="5196112" y="1963175"/>
            <a:ext cx="3478725" cy="2124310"/>
          </a:xfrm>
          <a:prstGeom prst="rect">
            <a:avLst/>
          </a:prstGeom>
          <a:noFill/>
          <a:ln>
            <a:noFill/>
          </a:ln>
        </p:spPr>
      </p:pic>
      <p:sp>
        <p:nvSpPr>
          <p:cNvPr id="363" name="Shape 363"/>
          <p:cNvSpPr/>
          <p:nvPr/>
        </p:nvSpPr>
        <p:spPr>
          <a:xfrm>
            <a:off x="967375" y="2257975"/>
            <a:ext cx="985500" cy="989400"/>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9900"/>
        </a:solidFill>
      </p:bgPr>
    </p:bg>
    <p:spTree>
      <p:nvGrpSpPr>
        <p:cNvPr id="367" name="Shape 367"/>
        <p:cNvGrpSpPr/>
        <p:nvPr/>
      </p:nvGrpSpPr>
      <p:grpSpPr>
        <a:xfrm>
          <a:off x="0" y="0"/>
          <a:ext cx="0" cy="0"/>
          <a:chOff x="0" y="0"/>
          <a:chExt cx="0" cy="0"/>
        </a:xfrm>
      </p:grpSpPr>
      <p:sp>
        <p:nvSpPr>
          <p:cNvPr id="368" name="Shape 368"/>
          <p:cNvSpPr txBox="1"/>
          <p:nvPr>
            <p:ph idx="12" type="sldNum"/>
          </p:nvPr>
        </p:nvSpPr>
        <p:spPr>
          <a:xfrm>
            <a:off x="-75" y="0"/>
            <a:ext cx="669600" cy="1140000"/>
          </a:xfrm>
          <a:prstGeom prst="rect">
            <a:avLst/>
          </a:prstGeom>
          <a:solidFill>
            <a:srgbClr val="B3B3B3"/>
          </a:solidFill>
        </p:spPr>
        <p:txBody>
          <a:bodyPr anchorCtr="0" anchor="b" bIns="91425" lIns="91425" rIns="91425" tIns="91425">
            <a:noAutofit/>
          </a:bodyPr>
          <a:lstStyle/>
          <a:p>
            <a:pPr lvl="0" rtl="0">
              <a:spcBef>
                <a:spcPts val="0"/>
              </a:spcBef>
              <a:buNone/>
            </a:pPr>
            <a:fld id="{00000000-1234-1234-1234-123412341234}" type="slidenum">
              <a:rPr b="1" lang="en"/>
              <a:t>‹#›</a:t>
            </a:fld>
          </a:p>
        </p:txBody>
      </p:sp>
      <p:sp>
        <p:nvSpPr>
          <p:cNvPr id="369" name="Shape 369"/>
          <p:cNvSpPr/>
          <p:nvPr/>
        </p:nvSpPr>
        <p:spPr>
          <a:xfrm>
            <a:off x="6381073" y="417731"/>
            <a:ext cx="2120984" cy="4361089"/>
          </a:xfrm>
          <a:custGeom>
            <a:pathLst>
              <a:path extrusionOk="0" h="80215" w="39012">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anchorCtr="0" anchor="ctr" bIns="91425" lIns="91425" rIns="91425" tIns="91425">
            <a:noAutofit/>
          </a:bodyPr>
          <a:lstStyle/>
          <a:p>
            <a:pPr lvl="0" rtl="0">
              <a:spcBef>
                <a:spcPts val="0"/>
              </a:spcBef>
              <a:buNone/>
            </a:pPr>
            <a:r>
              <a:t/>
            </a:r>
            <a:endParaRPr b="1"/>
          </a:p>
        </p:txBody>
      </p:sp>
      <p:sp>
        <p:nvSpPr>
          <p:cNvPr id="370" name="Shape 370"/>
          <p:cNvSpPr txBox="1"/>
          <p:nvPr/>
        </p:nvSpPr>
        <p:spPr>
          <a:xfrm>
            <a:off x="922975" y="628000"/>
            <a:ext cx="5702400" cy="3000000"/>
          </a:xfrm>
          <a:prstGeom prst="rect">
            <a:avLst/>
          </a:prstGeom>
          <a:noFill/>
          <a:ln>
            <a:noFill/>
          </a:ln>
        </p:spPr>
        <p:txBody>
          <a:bodyPr anchorCtr="0" anchor="ctr" bIns="91425" lIns="91425" rIns="91425" tIns="91425">
            <a:noAutofit/>
          </a:bodyPr>
          <a:lstStyle/>
          <a:p>
            <a:pPr lvl="0" rtl="0">
              <a:spcBef>
                <a:spcPts val="0"/>
              </a:spcBef>
              <a:buNone/>
            </a:pPr>
            <a:r>
              <a:rPr b="1" lang="en" sz="6400">
                <a:solidFill>
                  <a:srgbClr val="FFFFFF"/>
                </a:solidFill>
                <a:latin typeface="Dosis"/>
                <a:ea typeface="Dosis"/>
                <a:cs typeface="Dosis"/>
                <a:sym typeface="Dosis"/>
              </a:rPr>
              <a:t>Future  Global Burden</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A95B0"/>
        </a:solidFill>
      </p:bgPr>
    </p:bg>
    <p:spTree>
      <p:nvGrpSpPr>
        <p:cNvPr id="86" name="Shape 86"/>
        <p:cNvGrpSpPr/>
        <p:nvPr/>
      </p:nvGrpSpPr>
      <p:grpSpPr>
        <a:xfrm>
          <a:off x="0" y="0"/>
          <a:ext cx="0" cy="0"/>
          <a:chOff x="0" y="0"/>
          <a:chExt cx="0" cy="0"/>
        </a:xfrm>
      </p:grpSpPr>
      <p:sp>
        <p:nvSpPr>
          <p:cNvPr id="87" name="Shape 87"/>
          <p:cNvSpPr/>
          <p:nvPr/>
        </p:nvSpPr>
        <p:spPr>
          <a:xfrm>
            <a:off x="844425" y="1099637"/>
            <a:ext cx="7841694" cy="3735950"/>
          </a:xfrm>
          <a:custGeom>
            <a:pathLst>
              <a:path extrusionOk="0" h="136125" w="28575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0DB7C4"/>
          </a:solidFill>
          <a:ln>
            <a:noFill/>
          </a:ln>
        </p:spPr>
        <p:txBody>
          <a:bodyPr anchorCtr="0" anchor="ctr" bIns="91425" lIns="91425" rIns="91425" tIns="91425">
            <a:noAutofit/>
          </a:bodyPr>
          <a:lstStyle/>
          <a:p>
            <a:pPr lvl="0">
              <a:spcBef>
                <a:spcPts val="0"/>
              </a:spcBef>
              <a:buNone/>
            </a:pPr>
            <a:r>
              <a:t/>
            </a:r>
            <a:endParaRPr/>
          </a:p>
        </p:txBody>
      </p:sp>
      <p:sp>
        <p:nvSpPr>
          <p:cNvPr id="88" name="Shape 88"/>
          <p:cNvSpPr txBox="1"/>
          <p:nvPr>
            <p:ph idx="12" type="sldNum"/>
          </p:nvPr>
        </p:nvSpPr>
        <p:spPr>
          <a:xfrm>
            <a:off x="-75" y="0"/>
            <a:ext cx="669599" cy="1139999"/>
          </a:xfrm>
          <a:prstGeom prst="rect">
            <a:avLst/>
          </a:prstGeom>
          <a:solidFill>
            <a:srgbClr val="B3B3B3"/>
          </a:solidFill>
        </p:spPr>
        <p:txBody>
          <a:bodyPr anchorCtr="0" anchor="b" bIns="91425" lIns="91425" rIns="91425" tIns="91425">
            <a:noAutofit/>
          </a:bodyPr>
          <a:lstStyle/>
          <a:p>
            <a:pPr lvl="0">
              <a:spcBef>
                <a:spcPts val="0"/>
              </a:spcBef>
              <a:buNone/>
            </a:pPr>
            <a:fld id="{00000000-1234-1234-1234-123412341234}" type="slidenum">
              <a:rPr lang="en"/>
              <a:t>‹#›</a:t>
            </a:fld>
          </a:p>
        </p:txBody>
      </p:sp>
      <p:sp>
        <p:nvSpPr>
          <p:cNvPr id="89" name="Shape 89"/>
          <p:cNvSpPr txBox="1"/>
          <p:nvPr/>
        </p:nvSpPr>
        <p:spPr>
          <a:xfrm>
            <a:off x="2290425" y="1802250"/>
            <a:ext cx="4949700" cy="1539000"/>
          </a:xfrm>
          <a:prstGeom prst="rect">
            <a:avLst/>
          </a:prstGeom>
          <a:noFill/>
          <a:ln>
            <a:noFill/>
          </a:ln>
        </p:spPr>
        <p:txBody>
          <a:bodyPr anchorCtr="0" anchor="t" bIns="91425" lIns="91425" rIns="91425" tIns="91425">
            <a:noAutofit/>
          </a:bodyPr>
          <a:lstStyle/>
          <a:p>
            <a:pPr lvl="0">
              <a:spcBef>
                <a:spcPts val="0"/>
              </a:spcBef>
              <a:buClr>
                <a:schemeClr val="dk1"/>
              </a:buClr>
              <a:buSzPct val="25000"/>
              <a:buFont typeface="Arial"/>
              <a:buNone/>
            </a:pPr>
            <a:r>
              <a:rPr b="1" lang="en" sz="4800">
                <a:solidFill>
                  <a:schemeClr val="lt1"/>
                </a:solidFill>
                <a:latin typeface="Dosis"/>
                <a:ea typeface="Dosis"/>
                <a:cs typeface="Dosis"/>
                <a:sym typeface="Dosis"/>
              </a:rPr>
              <a:t>What is the Global Burden of Disease? </a:t>
            </a:r>
          </a:p>
          <a:p>
            <a:pPr lvl="0">
              <a:spcBef>
                <a:spcPts val="0"/>
              </a:spcBef>
              <a:buNone/>
            </a:pPr>
            <a:r>
              <a:t/>
            </a:r>
            <a:endParaRPr b="1"/>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4" name="Shape 374"/>
        <p:cNvGrpSpPr/>
        <p:nvPr/>
      </p:nvGrpSpPr>
      <p:grpSpPr>
        <a:xfrm>
          <a:off x="0" y="0"/>
          <a:ext cx="0" cy="0"/>
          <a:chOff x="0" y="0"/>
          <a:chExt cx="0" cy="0"/>
        </a:xfrm>
      </p:grpSpPr>
      <p:sp>
        <p:nvSpPr>
          <p:cNvPr id="375" name="Shape 375"/>
          <p:cNvSpPr txBox="1"/>
          <p:nvPr>
            <p:ph type="title"/>
          </p:nvPr>
        </p:nvSpPr>
        <p:spPr>
          <a:xfrm>
            <a:off x="844425" y="5600"/>
            <a:ext cx="3921900" cy="1140000"/>
          </a:xfrm>
          <a:prstGeom prst="rect">
            <a:avLst/>
          </a:prstGeom>
        </p:spPr>
        <p:txBody>
          <a:bodyPr anchorCtr="0" anchor="b" bIns="91425" lIns="91425" rIns="91425" tIns="91425">
            <a:noAutofit/>
          </a:bodyPr>
          <a:lstStyle/>
          <a:p>
            <a:pPr lvl="0" rtl="0">
              <a:spcBef>
                <a:spcPts val="0"/>
              </a:spcBef>
              <a:buNone/>
            </a:pPr>
            <a:r>
              <a:rPr b="1" lang="en" sz="3000">
                <a:solidFill>
                  <a:srgbClr val="666666"/>
                </a:solidFill>
              </a:rPr>
              <a:t>Future Burden </a:t>
            </a:r>
          </a:p>
        </p:txBody>
      </p:sp>
      <p:sp>
        <p:nvSpPr>
          <p:cNvPr id="376" name="Shape 376"/>
          <p:cNvSpPr txBox="1"/>
          <p:nvPr>
            <p:ph idx="1" type="body"/>
          </p:nvPr>
        </p:nvSpPr>
        <p:spPr>
          <a:xfrm>
            <a:off x="844425" y="1368300"/>
            <a:ext cx="3345600" cy="3613800"/>
          </a:xfrm>
          <a:prstGeom prst="rect">
            <a:avLst/>
          </a:prstGeom>
        </p:spPr>
        <p:txBody>
          <a:bodyPr anchorCtr="0" anchor="t" bIns="91425" lIns="91425" rIns="91425" tIns="91425">
            <a:noAutofit/>
          </a:bodyPr>
          <a:lstStyle/>
          <a:p>
            <a:pPr indent="-330200" lvl="0" marL="457200" rtl="0">
              <a:lnSpc>
                <a:spcPct val="115000"/>
              </a:lnSpc>
              <a:spcBef>
                <a:spcPts val="0"/>
              </a:spcBef>
              <a:buSzPct val="100000"/>
            </a:pPr>
            <a:r>
              <a:rPr lang="en" sz="1600"/>
              <a:t>Global burden highest in Southeast Asia and Africa</a:t>
            </a:r>
          </a:p>
          <a:p>
            <a:pPr indent="-330200" lvl="1" marL="914400" rtl="0">
              <a:lnSpc>
                <a:spcPct val="115000"/>
              </a:lnSpc>
              <a:spcBef>
                <a:spcPts val="0"/>
              </a:spcBef>
              <a:buSzPct val="100000"/>
            </a:pPr>
            <a:r>
              <a:rPr lang="en" sz="1600"/>
              <a:t>Poor hygienic conditions, malnutrition,  suboptimal breastfeeding</a:t>
            </a:r>
          </a:p>
          <a:p>
            <a:pPr indent="-330200" lvl="0" marL="457200" rtl="0">
              <a:lnSpc>
                <a:spcPct val="115000"/>
              </a:lnSpc>
              <a:spcBef>
                <a:spcPts val="0"/>
              </a:spcBef>
              <a:buSzPct val="100000"/>
            </a:pPr>
            <a:r>
              <a:rPr lang="en" sz="1600"/>
              <a:t>Nearly ⅓ severe diarrhoea and pneumonia cases are vaccine-preventable </a:t>
            </a:r>
          </a:p>
          <a:p>
            <a:pPr lvl="0" rtl="0">
              <a:lnSpc>
                <a:spcPct val="115000"/>
              </a:lnSpc>
              <a:spcBef>
                <a:spcPts val="0"/>
              </a:spcBef>
              <a:buNone/>
            </a:pPr>
            <a:r>
              <a:t/>
            </a:r>
            <a:endParaRPr sz="1600"/>
          </a:p>
        </p:txBody>
      </p:sp>
      <p:sp>
        <p:nvSpPr>
          <p:cNvPr id="377" name="Shape 377"/>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sp>
        <p:nvSpPr>
          <p:cNvPr id="378" name="Shape 378"/>
          <p:cNvSpPr txBox="1"/>
          <p:nvPr/>
        </p:nvSpPr>
        <p:spPr>
          <a:xfrm>
            <a:off x="5534575" y="4556875"/>
            <a:ext cx="3552600" cy="425100"/>
          </a:xfrm>
          <a:prstGeom prst="rect">
            <a:avLst/>
          </a:prstGeom>
          <a:noFill/>
          <a:ln>
            <a:noFill/>
          </a:ln>
        </p:spPr>
        <p:txBody>
          <a:bodyPr anchorCtr="0" anchor="t" bIns="91425" lIns="91425" rIns="91425" tIns="91425">
            <a:noAutofit/>
          </a:bodyPr>
          <a:lstStyle/>
          <a:p>
            <a:pPr lvl="0" rtl="0">
              <a:spcBef>
                <a:spcPts val="0"/>
              </a:spcBef>
              <a:buNone/>
            </a:pPr>
            <a:r>
              <a:t/>
            </a:r>
            <a:endParaRPr sz="1100"/>
          </a:p>
        </p:txBody>
      </p:sp>
      <p:sp>
        <p:nvSpPr>
          <p:cNvPr id="379" name="Shape 379"/>
          <p:cNvSpPr txBox="1"/>
          <p:nvPr/>
        </p:nvSpPr>
        <p:spPr>
          <a:xfrm>
            <a:off x="6280575" y="4635625"/>
            <a:ext cx="3369600" cy="267600"/>
          </a:xfrm>
          <a:prstGeom prst="rect">
            <a:avLst/>
          </a:prstGeom>
          <a:noFill/>
          <a:ln>
            <a:noFill/>
          </a:ln>
        </p:spPr>
        <p:txBody>
          <a:bodyPr anchorCtr="0" anchor="t" bIns="91425" lIns="91425" rIns="91425" tIns="91425">
            <a:noAutofit/>
          </a:bodyPr>
          <a:lstStyle/>
          <a:p>
            <a:pPr lvl="0" rtl="0">
              <a:spcBef>
                <a:spcPts val="0"/>
              </a:spcBef>
              <a:buNone/>
            </a:pPr>
            <a:r>
              <a:t/>
            </a:r>
            <a:endParaRPr sz="600"/>
          </a:p>
        </p:txBody>
      </p:sp>
      <p:sp>
        <p:nvSpPr>
          <p:cNvPr id="380" name="Shape 380"/>
          <p:cNvSpPr txBox="1"/>
          <p:nvPr/>
        </p:nvSpPr>
        <p:spPr>
          <a:xfrm>
            <a:off x="737225" y="4777750"/>
            <a:ext cx="3173700" cy="272100"/>
          </a:xfrm>
          <a:prstGeom prst="rect">
            <a:avLst/>
          </a:prstGeom>
          <a:noFill/>
          <a:ln>
            <a:noFill/>
          </a:ln>
        </p:spPr>
        <p:txBody>
          <a:bodyPr anchorCtr="0" anchor="t" bIns="91425" lIns="91425" rIns="91425" tIns="91425">
            <a:noAutofit/>
          </a:bodyPr>
          <a:lstStyle/>
          <a:p>
            <a:pPr indent="-69850" lvl="0" marL="0" rtl="0" algn="just">
              <a:lnSpc>
                <a:spcPct val="115000"/>
              </a:lnSpc>
              <a:spcBef>
                <a:spcPts val="0"/>
              </a:spcBef>
              <a:buClr>
                <a:schemeClr val="dk1"/>
              </a:buClr>
              <a:buSzPct val="137500"/>
              <a:buFont typeface="Arial"/>
              <a:buNone/>
            </a:pPr>
            <a:r>
              <a:rPr lang="en" sz="800">
                <a:solidFill>
                  <a:schemeClr val="dk1"/>
                </a:solidFill>
              </a:rPr>
              <a:t>(Walker et al., 2013)</a:t>
            </a:r>
          </a:p>
        </p:txBody>
      </p:sp>
      <p:pic>
        <p:nvPicPr>
          <p:cNvPr descr="Screen Shot 2017-03-05 at 5.57.55 PM.png" id="381" name="Shape 381"/>
          <p:cNvPicPr preferRelativeResize="0"/>
          <p:nvPr/>
        </p:nvPicPr>
        <p:blipFill rotWithShape="1">
          <a:blip r:embed="rId3">
            <a:alphaModFix/>
          </a:blip>
          <a:srcRect b="2429" l="0" r="2133" t="1555"/>
          <a:stretch/>
        </p:blipFill>
        <p:spPr>
          <a:xfrm>
            <a:off x="4189975" y="1479000"/>
            <a:ext cx="4844099" cy="2970299"/>
          </a:xfrm>
          <a:prstGeom prst="rect">
            <a:avLst/>
          </a:prstGeom>
          <a:noFill/>
          <a:ln>
            <a:noFill/>
          </a:ln>
        </p:spPr>
      </p:pic>
      <p:sp>
        <p:nvSpPr>
          <p:cNvPr id="382" name="Shape 382"/>
          <p:cNvSpPr/>
          <p:nvPr/>
        </p:nvSpPr>
        <p:spPr>
          <a:xfrm>
            <a:off x="7013425" y="2171375"/>
            <a:ext cx="1900500" cy="272100"/>
          </a:xfrm>
          <a:prstGeom prst="rect">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383" name="Shape 383"/>
          <p:cNvSpPr/>
          <p:nvPr/>
        </p:nvSpPr>
        <p:spPr>
          <a:xfrm>
            <a:off x="7015125" y="3228125"/>
            <a:ext cx="1900500" cy="272100"/>
          </a:xfrm>
          <a:prstGeom prst="rect">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7" name="Shape 387"/>
        <p:cNvGrpSpPr/>
        <p:nvPr/>
      </p:nvGrpSpPr>
      <p:grpSpPr>
        <a:xfrm>
          <a:off x="0" y="0"/>
          <a:ext cx="0" cy="0"/>
          <a:chOff x="0" y="0"/>
          <a:chExt cx="0" cy="0"/>
        </a:xfrm>
      </p:grpSpPr>
      <p:sp>
        <p:nvSpPr>
          <p:cNvPr id="388" name="Shape 388"/>
          <p:cNvSpPr txBox="1"/>
          <p:nvPr>
            <p:ph type="title"/>
          </p:nvPr>
        </p:nvSpPr>
        <p:spPr>
          <a:xfrm>
            <a:off x="844425" y="5600"/>
            <a:ext cx="8223600" cy="1140000"/>
          </a:xfrm>
          <a:prstGeom prst="rect">
            <a:avLst/>
          </a:prstGeom>
        </p:spPr>
        <p:txBody>
          <a:bodyPr anchorCtr="0" anchor="b" bIns="91425" lIns="91425" rIns="91425" tIns="91425">
            <a:noAutofit/>
          </a:bodyPr>
          <a:lstStyle/>
          <a:p>
            <a:pPr lvl="0">
              <a:spcBef>
                <a:spcPts val="0"/>
              </a:spcBef>
              <a:buNone/>
            </a:pPr>
            <a:r>
              <a:rPr b="1" lang="en" sz="2300">
                <a:solidFill>
                  <a:schemeClr val="dk2"/>
                </a:solidFill>
              </a:rPr>
              <a:t>Case Study: </a:t>
            </a:r>
            <a:r>
              <a:rPr b="1" lang="en" sz="2300">
                <a:solidFill>
                  <a:schemeClr val="dk2"/>
                </a:solidFill>
              </a:rPr>
              <a:t>Global</a:t>
            </a:r>
            <a:r>
              <a:rPr b="1" lang="en" sz="2300">
                <a:solidFill>
                  <a:schemeClr val="dk2"/>
                </a:solidFill>
              </a:rPr>
              <a:t> Burden of </a:t>
            </a:r>
            <a:r>
              <a:rPr b="1" lang="en" sz="2300">
                <a:solidFill>
                  <a:schemeClr val="dk2"/>
                </a:solidFill>
              </a:rPr>
              <a:t>childhood pneumonia</a:t>
            </a:r>
            <a:r>
              <a:rPr b="1" lang="en" sz="2300">
                <a:solidFill>
                  <a:schemeClr val="dk2"/>
                </a:solidFill>
              </a:rPr>
              <a:t> and diarrhoea </a:t>
            </a:r>
          </a:p>
        </p:txBody>
      </p:sp>
      <p:sp>
        <p:nvSpPr>
          <p:cNvPr id="389" name="Shape 389"/>
          <p:cNvSpPr txBox="1"/>
          <p:nvPr>
            <p:ph idx="1" type="body"/>
          </p:nvPr>
        </p:nvSpPr>
        <p:spPr>
          <a:xfrm>
            <a:off x="498575" y="1145600"/>
            <a:ext cx="5095500" cy="3798300"/>
          </a:xfrm>
          <a:prstGeom prst="rect">
            <a:avLst/>
          </a:prstGeom>
        </p:spPr>
        <p:txBody>
          <a:bodyPr anchorCtr="0" anchor="t" bIns="91425" lIns="91425" rIns="91425" tIns="91425">
            <a:noAutofit/>
          </a:bodyPr>
          <a:lstStyle/>
          <a:p>
            <a:pPr indent="-330200" lvl="0" marL="457200" rtl="0">
              <a:spcBef>
                <a:spcPts val="0"/>
              </a:spcBef>
              <a:buSzPct val="100000"/>
            </a:pPr>
            <a:r>
              <a:rPr lang="en" sz="1600"/>
              <a:t>Global and Regional Burden</a:t>
            </a:r>
          </a:p>
          <a:p>
            <a:pPr indent="-330200" lvl="1" marL="914400" rtl="0">
              <a:spcBef>
                <a:spcPts val="0"/>
              </a:spcBef>
              <a:buSzPct val="100000"/>
            </a:pPr>
            <a:r>
              <a:rPr lang="en" sz="1600"/>
              <a:t>Incidence</a:t>
            </a:r>
            <a:r>
              <a:rPr lang="en" sz="1600"/>
              <a:t> and case-fatality </a:t>
            </a:r>
            <a:r>
              <a:rPr lang="en" sz="1600"/>
              <a:t>ratios</a:t>
            </a:r>
            <a:r>
              <a:rPr lang="en" sz="1600"/>
              <a:t> higher in low and middle income families </a:t>
            </a:r>
          </a:p>
          <a:p>
            <a:pPr indent="-330200" lvl="1" marL="914400" rtl="0">
              <a:spcBef>
                <a:spcPts val="0"/>
              </a:spcBef>
              <a:buSzPct val="100000"/>
            </a:pPr>
            <a:r>
              <a:rPr lang="en" sz="1600"/>
              <a:t>Highest</a:t>
            </a:r>
            <a:r>
              <a:rPr lang="en" sz="1600"/>
              <a:t> in 15 major </a:t>
            </a:r>
            <a:r>
              <a:rPr lang="en" sz="1600"/>
              <a:t>countries</a:t>
            </a:r>
            <a:r>
              <a:rPr lang="en" sz="1600"/>
              <a:t>: </a:t>
            </a:r>
          </a:p>
          <a:p>
            <a:pPr indent="-304800" lvl="2" marL="1371600" rtl="0">
              <a:spcBef>
                <a:spcPts val="0"/>
              </a:spcBef>
              <a:buSzPct val="100000"/>
            </a:pPr>
            <a:r>
              <a:rPr lang="en" sz="1200">
                <a:solidFill>
                  <a:srgbClr val="666666"/>
                </a:solidFill>
              </a:rPr>
              <a:t>Afghanistan, Angola, Burkina Faso, China, Democratic Republic of the Congo, Ethiopia, India, Indonesia, Kenya, Mali, Niger, Nigeria, Pakistan, Tanzania, and Uganda</a:t>
            </a:r>
          </a:p>
          <a:p>
            <a:pPr indent="-330200" lvl="0" marL="457200" rtl="0">
              <a:spcBef>
                <a:spcPts val="0"/>
              </a:spcBef>
              <a:buSzPct val="100000"/>
            </a:pPr>
            <a:r>
              <a:rPr lang="en" sz="1600"/>
              <a:t>Burden by Age and Sex</a:t>
            </a:r>
          </a:p>
          <a:p>
            <a:pPr indent="-330200" lvl="1" marL="914400" rtl="0">
              <a:spcBef>
                <a:spcPts val="0"/>
              </a:spcBef>
              <a:buSzPct val="100000"/>
            </a:pPr>
            <a:r>
              <a:rPr lang="en" sz="1600"/>
              <a:t>Seen in younger age groups: 81% of death happen in children under 2 years </a:t>
            </a:r>
          </a:p>
        </p:txBody>
      </p:sp>
      <p:sp>
        <p:nvSpPr>
          <p:cNvPr id="390" name="Shape 390"/>
          <p:cNvSpPr txBox="1"/>
          <p:nvPr>
            <p:ph idx="12" type="sldNum"/>
          </p:nvPr>
        </p:nvSpPr>
        <p:spPr>
          <a:xfrm>
            <a:off x="-75" y="0"/>
            <a:ext cx="669600" cy="1140000"/>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pic>
        <p:nvPicPr>
          <p:cNvPr descr="Screen Shot 2017-03-04 at 10.51.24 PM.png" id="391" name="Shape 391"/>
          <p:cNvPicPr preferRelativeResize="0"/>
          <p:nvPr/>
        </p:nvPicPr>
        <p:blipFill>
          <a:blip r:embed="rId3">
            <a:alphaModFix/>
          </a:blip>
          <a:stretch>
            <a:fillRect/>
          </a:stretch>
        </p:blipFill>
        <p:spPr>
          <a:xfrm>
            <a:off x="5546325" y="1338929"/>
            <a:ext cx="3404750" cy="3506595"/>
          </a:xfrm>
          <a:prstGeom prst="rect">
            <a:avLst/>
          </a:prstGeom>
          <a:noFill/>
          <a:ln>
            <a:noFill/>
          </a:ln>
        </p:spPr>
      </p:pic>
      <p:sp>
        <p:nvSpPr>
          <p:cNvPr id="392" name="Shape 392"/>
          <p:cNvSpPr txBox="1"/>
          <p:nvPr/>
        </p:nvSpPr>
        <p:spPr>
          <a:xfrm>
            <a:off x="737225" y="4777750"/>
            <a:ext cx="3173700" cy="272100"/>
          </a:xfrm>
          <a:prstGeom prst="rect">
            <a:avLst/>
          </a:prstGeom>
          <a:noFill/>
          <a:ln>
            <a:noFill/>
          </a:ln>
        </p:spPr>
        <p:txBody>
          <a:bodyPr anchorCtr="0" anchor="t" bIns="91425" lIns="91425" rIns="91425" tIns="91425">
            <a:noAutofit/>
          </a:bodyPr>
          <a:lstStyle/>
          <a:p>
            <a:pPr indent="-69850" lvl="0" marL="0" rtl="0" algn="just">
              <a:lnSpc>
                <a:spcPct val="115000"/>
              </a:lnSpc>
              <a:spcBef>
                <a:spcPts val="0"/>
              </a:spcBef>
              <a:buClr>
                <a:schemeClr val="dk1"/>
              </a:buClr>
              <a:buSzPct val="137500"/>
              <a:buFont typeface="Arial"/>
              <a:buNone/>
            </a:pPr>
            <a:r>
              <a:rPr lang="en" sz="800">
                <a:solidFill>
                  <a:schemeClr val="dk1"/>
                </a:solidFill>
              </a:rPr>
              <a:t>(Walker et al., 2013)</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6" name="Shape 396"/>
        <p:cNvGrpSpPr/>
        <p:nvPr/>
      </p:nvGrpSpPr>
      <p:grpSpPr>
        <a:xfrm>
          <a:off x="0" y="0"/>
          <a:ext cx="0" cy="0"/>
          <a:chOff x="0" y="0"/>
          <a:chExt cx="0" cy="0"/>
        </a:xfrm>
      </p:grpSpPr>
      <p:sp>
        <p:nvSpPr>
          <p:cNvPr id="397" name="Shape 397"/>
          <p:cNvSpPr txBox="1"/>
          <p:nvPr>
            <p:ph type="title"/>
          </p:nvPr>
        </p:nvSpPr>
        <p:spPr>
          <a:xfrm>
            <a:off x="844425" y="5600"/>
            <a:ext cx="5780700" cy="1140000"/>
          </a:xfrm>
          <a:prstGeom prst="rect">
            <a:avLst/>
          </a:prstGeom>
        </p:spPr>
        <p:txBody>
          <a:bodyPr anchorCtr="0" anchor="b" bIns="91425" lIns="91425" rIns="91425" tIns="91425">
            <a:noAutofit/>
          </a:bodyPr>
          <a:lstStyle/>
          <a:p>
            <a:pPr lvl="0" rtl="0">
              <a:spcBef>
                <a:spcPts val="0"/>
              </a:spcBef>
              <a:buNone/>
            </a:pPr>
            <a:r>
              <a:rPr b="1" lang="en" sz="3000">
                <a:solidFill>
                  <a:srgbClr val="666666"/>
                </a:solidFill>
              </a:rPr>
              <a:t>Multiple Choice</a:t>
            </a:r>
          </a:p>
        </p:txBody>
      </p:sp>
      <p:sp>
        <p:nvSpPr>
          <p:cNvPr id="398" name="Shape 398"/>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grpSp>
        <p:nvGrpSpPr>
          <p:cNvPr id="399" name="Shape 399"/>
          <p:cNvGrpSpPr/>
          <p:nvPr/>
        </p:nvGrpSpPr>
        <p:grpSpPr>
          <a:xfrm>
            <a:off x="6624997" y="570123"/>
            <a:ext cx="1922108" cy="4205380"/>
            <a:chOff x="6310600" y="1679550"/>
            <a:chExt cx="883850" cy="1933775"/>
          </a:xfrm>
        </p:grpSpPr>
        <p:sp>
          <p:nvSpPr>
            <p:cNvPr id="400" name="Shape 400"/>
            <p:cNvSpPr/>
            <p:nvPr/>
          </p:nvSpPr>
          <p:spPr>
            <a:xfrm>
              <a:off x="6310600" y="1679550"/>
              <a:ext cx="883850" cy="1933775"/>
            </a:xfrm>
            <a:custGeom>
              <a:pathLst>
                <a:path extrusionOk="0" h="77351" w="35354">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401" name="Shape 401"/>
            <p:cNvSpPr/>
            <p:nvPr/>
          </p:nvSpPr>
          <p:spPr>
            <a:xfrm>
              <a:off x="6310600" y="1679550"/>
              <a:ext cx="883850" cy="1933775"/>
            </a:xfrm>
            <a:custGeom>
              <a:pathLst>
                <a:path extrusionOk="0" h="77351" w="35354">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anchorCtr="0" anchor="ctr" bIns="91425" lIns="91425" rIns="91425" tIns="91425">
              <a:noAutofit/>
            </a:bodyPr>
            <a:lstStyle/>
            <a:p>
              <a:pPr lvl="0">
                <a:spcBef>
                  <a:spcPts val="0"/>
                </a:spcBef>
                <a:buNone/>
              </a:pPr>
              <a:r>
                <a:t/>
              </a:r>
              <a:endParaRPr/>
            </a:p>
          </p:txBody>
        </p:sp>
      </p:grpSp>
      <p:grpSp>
        <p:nvGrpSpPr>
          <p:cNvPr id="402" name="Shape 402"/>
          <p:cNvGrpSpPr/>
          <p:nvPr/>
        </p:nvGrpSpPr>
        <p:grpSpPr>
          <a:xfrm>
            <a:off x="7369150" y="1140000"/>
            <a:ext cx="433800" cy="433800"/>
            <a:chOff x="5444475" y="717525"/>
            <a:chExt cx="433800" cy="433800"/>
          </a:xfrm>
        </p:grpSpPr>
        <p:sp>
          <p:nvSpPr>
            <p:cNvPr id="403" name="Shape 403"/>
            <p:cNvSpPr/>
            <p:nvPr/>
          </p:nvSpPr>
          <p:spPr>
            <a:xfrm>
              <a:off x="5444475" y="717525"/>
              <a:ext cx="433800" cy="433800"/>
            </a:xfrm>
            <a:prstGeom prst="ellipse">
              <a:avLst/>
            </a:prstGeom>
            <a:solidFill>
              <a:srgbClr val="0DB7C4">
                <a:alpha val="36540"/>
              </a:srgbClr>
            </a:solidFill>
            <a:ln>
              <a:noFill/>
            </a:ln>
          </p:spPr>
          <p:txBody>
            <a:bodyPr anchorCtr="0" anchor="ctr" bIns="91425" lIns="91425" rIns="91425" tIns="91425">
              <a:noAutofit/>
            </a:bodyPr>
            <a:lstStyle/>
            <a:p>
              <a:pPr lvl="0">
                <a:spcBef>
                  <a:spcPts val="0"/>
                </a:spcBef>
                <a:buNone/>
              </a:pPr>
              <a:r>
                <a:t/>
              </a:r>
              <a:endParaRPr/>
            </a:p>
          </p:txBody>
        </p:sp>
        <p:sp>
          <p:nvSpPr>
            <p:cNvPr id="404" name="Shape 404"/>
            <p:cNvSpPr/>
            <p:nvPr/>
          </p:nvSpPr>
          <p:spPr>
            <a:xfrm>
              <a:off x="5557157" y="830207"/>
              <a:ext cx="208200" cy="208200"/>
            </a:xfrm>
            <a:prstGeom prst="ellipse">
              <a:avLst/>
            </a:prstGeom>
            <a:solidFill>
              <a:srgbClr val="0DB7C4">
                <a:alpha val="36540"/>
              </a:srgbClr>
            </a:solidFill>
            <a:ln>
              <a:noFill/>
            </a:ln>
          </p:spPr>
          <p:txBody>
            <a:bodyPr anchorCtr="0" anchor="ctr" bIns="91425" lIns="91425" rIns="91425" tIns="91425">
              <a:noAutofit/>
            </a:bodyPr>
            <a:lstStyle/>
            <a:p>
              <a:pPr lvl="0">
                <a:spcBef>
                  <a:spcPts val="0"/>
                </a:spcBef>
                <a:buNone/>
              </a:pPr>
              <a:r>
                <a:t/>
              </a:r>
              <a:endParaRPr/>
            </a:p>
          </p:txBody>
        </p:sp>
        <p:sp>
          <p:nvSpPr>
            <p:cNvPr id="405" name="Shape 405"/>
            <p:cNvSpPr/>
            <p:nvPr/>
          </p:nvSpPr>
          <p:spPr>
            <a:xfrm>
              <a:off x="5606247" y="879297"/>
              <a:ext cx="110100" cy="110100"/>
            </a:xfrm>
            <a:prstGeom prst="ellipse">
              <a:avLst/>
            </a:prstGeom>
            <a:solidFill>
              <a:srgbClr val="0DB7C4"/>
            </a:solidFill>
            <a:ln>
              <a:noFill/>
            </a:ln>
          </p:spPr>
          <p:txBody>
            <a:bodyPr anchorCtr="0" anchor="ctr" bIns="91425" lIns="91425" rIns="91425" tIns="91425">
              <a:noAutofit/>
            </a:bodyPr>
            <a:lstStyle/>
            <a:p>
              <a:pPr lvl="0">
                <a:spcBef>
                  <a:spcPts val="0"/>
                </a:spcBef>
                <a:buNone/>
              </a:pPr>
              <a:r>
                <a:t/>
              </a:r>
              <a:endParaRPr/>
            </a:p>
          </p:txBody>
        </p:sp>
      </p:grpSp>
      <p:grpSp>
        <p:nvGrpSpPr>
          <p:cNvPr id="406" name="Shape 406"/>
          <p:cNvGrpSpPr/>
          <p:nvPr/>
        </p:nvGrpSpPr>
        <p:grpSpPr>
          <a:xfrm>
            <a:off x="7369139" y="1573800"/>
            <a:ext cx="433800" cy="433800"/>
            <a:chOff x="5382800" y="412975"/>
            <a:chExt cx="433800" cy="433800"/>
          </a:xfrm>
        </p:grpSpPr>
        <p:sp>
          <p:nvSpPr>
            <p:cNvPr id="407" name="Shape 407"/>
            <p:cNvSpPr/>
            <p:nvPr/>
          </p:nvSpPr>
          <p:spPr>
            <a:xfrm>
              <a:off x="5382800" y="412975"/>
              <a:ext cx="433800" cy="433800"/>
            </a:xfrm>
            <a:prstGeom prst="ellipse">
              <a:avLst/>
            </a:prstGeom>
            <a:solidFill>
              <a:srgbClr val="F24745">
                <a:alpha val="33460"/>
              </a:srgbClr>
            </a:solidFill>
            <a:ln>
              <a:noFill/>
            </a:ln>
          </p:spPr>
          <p:txBody>
            <a:bodyPr anchorCtr="0" anchor="ctr" bIns="91425" lIns="91425" rIns="91425" tIns="91425">
              <a:noAutofit/>
            </a:bodyPr>
            <a:lstStyle/>
            <a:p>
              <a:pPr lvl="0">
                <a:spcBef>
                  <a:spcPts val="0"/>
                </a:spcBef>
                <a:buNone/>
              </a:pPr>
              <a:r>
                <a:t/>
              </a:r>
              <a:endParaRPr/>
            </a:p>
          </p:txBody>
        </p:sp>
        <p:sp>
          <p:nvSpPr>
            <p:cNvPr id="408" name="Shape 408"/>
            <p:cNvSpPr/>
            <p:nvPr/>
          </p:nvSpPr>
          <p:spPr>
            <a:xfrm>
              <a:off x="5495482" y="525657"/>
              <a:ext cx="208200" cy="208200"/>
            </a:xfrm>
            <a:prstGeom prst="ellipse">
              <a:avLst/>
            </a:prstGeom>
            <a:solidFill>
              <a:srgbClr val="F24745">
                <a:alpha val="33460"/>
              </a:srgbClr>
            </a:solidFill>
            <a:ln>
              <a:noFill/>
            </a:ln>
          </p:spPr>
          <p:txBody>
            <a:bodyPr anchorCtr="0" anchor="ctr" bIns="91425" lIns="91425" rIns="91425" tIns="91425">
              <a:noAutofit/>
            </a:bodyPr>
            <a:lstStyle/>
            <a:p>
              <a:pPr lvl="0">
                <a:spcBef>
                  <a:spcPts val="0"/>
                </a:spcBef>
                <a:buNone/>
              </a:pPr>
              <a:r>
                <a:t/>
              </a:r>
              <a:endParaRPr/>
            </a:p>
          </p:txBody>
        </p:sp>
        <p:sp>
          <p:nvSpPr>
            <p:cNvPr id="409" name="Shape 409"/>
            <p:cNvSpPr/>
            <p:nvPr/>
          </p:nvSpPr>
          <p:spPr>
            <a:xfrm>
              <a:off x="5544572" y="574747"/>
              <a:ext cx="110100" cy="110100"/>
            </a:xfrm>
            <a:prstGeom prst="ellipse">
              <a:avLst/>
            </a:prstGeom>
            <a:solidFill>
              <a:srgbClr val="F24745"/>
            </a:solidFill>
            <a:ln>
              <a:noFill/>
            </a:ln>
          </p:spPr>
          <p:txBody>
            <a:bodyPr anchorCtr="0" anchor="ctr" bIns="91425" lIns="91425" rIns="91425" tIns="91425">
              <a:noAutofit/>
            </a:bodyPr>
            <a:lstStyle/>
            <a:p>
              <a:pPr lvl="0">
                <a:spcBef>
                  <a:spcPts val="0"/>
                </a:spcBef>
                <a:buNone/>
              </a:pPr>
              <a:r>
                <a:t/>
              </a:r>
              <a:endParaRPr/>
            </a:p>
          </p:txBody>
        </p:sp>
      </p:grpSp>
      <p:sp>
        <p:nvSpPr>
          <p:cNvPr id="410" name="Shape 410"/>
          <p:cNvSpPr txBox="1"/>
          <p:nvPr/>
        </p:nvSpPr>
        <p:spPr>
          <a:xfrm>
            <a:off x="844425" y="1300725"/>
            <a:ext cx="5844300" cy="3585600"/>
          </a:xfrm>
          <a:prstGeom prst="rect">
            <a:avLst/>
          </a:prstGeom>
          <a:noFill/>
          <a:ln>
            <a:noFill/>
          </a:ln>
        </p:spPr>
        <p:txBody>
          <a:bodyPr anchorCtr="0" anchor="t" bIns="91425" lIns="91425" rIns="91425" tIns="91425">
            <a:noAutofit/>
          </a:bodyPr>
          <a:lstStyle/>
          <a:p>
            <a:pPr indent="-317500" lvl="0" marL="457200" marR="0" rtl="0" algn="l">
              <a:lnSpc>
                <a:spcPct val="100000"/>
              </a:lnSpc>
              <a:spcBef>
                <a:spcPts val="0"/>
              </a:spcBef>
              <a:spcAft>
                <a:spcPts val="0"/>
              </a:spcAft>
              <a:buClr>
                <a:srgbClr val="000000"/>
              </a:buClr>
              <a:buFont typeface="Arial"/>
              <a:buAutoNum type="arabicPeriod"/>
            </a:pPr>
            <a:r>
              <a:rPr b="1" lang="en"/>
              <a:t>What communities within Canada have the highest risk of developing Lower Respiratory Infections (LRIs)?</a:t>
            </a:r>
          </a:p>
          <a:p>
            <a:pPr indent="-317500" lvl="1" marL="914400" marR="0" rtl="0" algn="l">
              <a:lnSpc>
                <a:spcPct val="100000"/>
              </a:lnSpc>
              <a:spcBef>
                <a:spcPts val="0"/>
              </a:spcBef>
              <a:spcAft>
                <a:spcPts val="0"/>
              </a:spcAft>
              <a:buClr>
                <a:srgbClr val="000000"/>
              </a:buClr>
              <a:buFont typeface="Arial"/>
              <a:buAutoNum type="alphaLcPeriod"/>
            </a:pPr>
            <a:r>
              <a:rPr lang="en"/>
              <a:t>Hamilton Residents</a:t>
            </a:r>
          </a:p>
          <a:p>
            <a:pPr indent="-317500" lvl="1" marL="914400" marR="0" rtl="0" algn="l">
              <a:lnSpc>
                <a:spcPct val="100000"/>
              </a:lnSpc>
              <a:spcBef>
                <a:spcPts val="0"/>
              </a:spcBef>
              <a:spcAft>
                <a:spcPts val="0"/>
              </a:spcAft>
              <a:buClr>
                <a:srgbClr val="000000"/>
              </a:buClr>
              <a:buFont typeface="Arial"/>
              <a:buAutoNum type="alphaLcPeriod"/>
            </a:pPr>
            <a:r>
              <a:rPr lang="en"/>
              <a:t>Ontario Residents</a:t>
            </a:r>
          </a:p>
          <a:p>
            <a:pPr indent="-317500" lvl="1" marL="914400" marR="0" rtl="0" algn="l">
              <a:lnSpc>
                <a:spcPct val="100000"/>
              </a:lnSpc>
              <a:spcBef>
                <a:spcPts val="0"/>
              </a:spcBef>
              <a:spcAft>
                <a:spcPts val="0"/>
              </a:spcAft>
              <a:buClr>
                <a:srgbClr val="000000"/>
              </a:buClr>
              <a:buFont typeface="Arial"/>
              <a:buAutoNum type="alphaLcPeriod"/>
            </a:pPr>
            <a:r>
              <a:rPr lang="en"/>
              <a:t>Alberta Residents </a:t>
            </a:r>
          </a:p>
          <a:p>
            <a:pPr indent="-228600" lvl="1" marL="914400" marR="0" rtl="0" algn="l">
              <a:lnSpc>
                <a:spcPct val="100000"/>
              </a:lnSpc>
              <a:spcBef>
                <a:spcPts val="0"/>
              </a:spcBef>
              <a:spcAft>
                <a:spcPts val="0"/>
              </a:spcAft>
              <a:buAutoNum type="alphaLcPeriod"/>
            </a:pPr>
            <a:r>
              <a:rPr lang="en"/>
              <a:t>Inuit Communities on Baffin Island</a:t>
            </a:r>
          </a:p>
          <a:p>
            <a:pPr indent="0" lvl="0" marL="457200" marR="0" rtl="0" algn="l">
              <a:lnSpc>
                <a:spcPct val="100000"/>
              </a:lnSpc>
              <a:spcBef>
                <a:spcPts val="0"/>
              </a:spcBef>
              <a:spcAft>
                <a:spcPts val="0"/>
              </a:spcAft>
              <a:buNone/>
            </a:pPr>
            <a:r>
              <a:t/>
            </a:r>
            <a:endParaRPr/>
          </a:p>
          <a:p>
            <a:pPr indent="-228600" lvl="0" marL="457200" rtl="0">
              <a:spcBef>
                <a:spcPts val="0"/>
              </a:spcBef>
              <a:buClr>
                <a:schemeClr val="dk1"/>
              </a:buClr>
              <a:buAutoNum type="arabicPeriod"/>
            </a:pPr>
            <a:r>
              <a:rPr b="1" lang="en">
                <a:solidFill>
                  <a:schemeClr val="dk1"/>
                </a:solidFill>
              </a:rPr>
              <a:t>Which diagnostic method is the most favoured to confirm if an individual has pneumonia?</a:t>
            </a:r>
          </a:p>
          <a:p>
            <a:pPr indent="-228600" lvl="1" marL="914400" rtl="0">
              <a:spcBef>
                <a:spcPts val="0"/>
              </a:spcBef>
              <a:buClr>
                <a:schemeClr val="dk1"/>
              </a:buClr>
              <a:buAutoNum type="alphaLcPeriod"/>
            </a:pPr>
            <a:r>
              <a:rPr lang="en">
                <a:solidFill>
                  <a:schemeClr val="dk1"/>
                </a:solidFill>
              </a:rPr>
              <a:t>Blood Test</a:t>
            </a:r>
          </a:p>
          <a:p>
            <a:pPr indent="-228600" lvl="1" marL="914400" rtl="0">
              <a:spcBef>
                <a:spcPts val="0"/>
              </a:spcBef>
              <a:buClr>
                <a:schemeClr val="dk1"/>
              </a:buClr>
              <a:buAutoNum type="alphaLcPeriod"/>
            </a:pPr>
            <a:r>
              <a:rPr lang="en">
                <a:solidFill>
                  <a:schemeClr val="dk1"/>
                </a:solidFill>
              </a:rPr>
              <a:t>Patient History </a:t>
            </a:r>
          </a:p>
          <a:p>
            <a:pPr indent="-228600" lvl="1" marL="914400" rtl="0">
              <a:spcBef>
                <a:spcPts val="0"/>
              </a:spcBef>
              <a:buClr>
                <a:schemeClr val="dk1"/>
              </a:buClr>
              <a:buAutoNum type="alphaLcPeriod"/>
            </a:pPr>
            <a:r>
              <a:rPr lang="en">
                <a:solidFill>
                  <a:schemeClr val="dk1"/>
                </a:solidFill>
              </a:rPr>
              <a:t>Chest X Ray</a:t>
            </a:r>
          </a:p>
          <a:p>
            <a:pPr indent="-228600" lvl="1" marL="914400" rtl="0">
              <a:spcBef>
                <a:spcPts val="0"/>
              </a:spcBef>
              <a:buClr>
                <a:schemeClr val="dk1"/>
              </a:buClr>
              <a:buAutoNum type="alphaLcPeriod"/>
            </a:pPr>
            <a:r>
              <a:rPr lang="en">
                <a:solidFill>
                  <a:schemeClr val="dk1"/>
                </a:solidFill>
              </a:rPr>
              <a:t>Bacterial Cell Culture Test </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4" name="Shape 414"/>
        <p:cNvGrpSpPr/>
        <p:nvPr/>
      </p:nvGrpSpPr>
      <p:grpSpPr>
        <a:xfrm>
          <a:off x="0" y="0"/>
          <a:ext cx="0" cy="0"/>
          <a:chOff x="0" y="0"/>
          <a:chExt cx="0" cy="0"/>
        </a:xfrm>
      </p:grpSpPr>
      <p:sp>
        <p:nvSpPr>
          <p:cNvPr id="415" name="Shape 415"/>
          <p:cNvSpPr txBox="1"/>
          <p:nvPr>
            <p:ph type="title"/>
          </p:nvPr>
        </p:nvSpPr>
        <p:spPr>
          <a:xfrm>
            <a:off x="844425" y="5600"/>
            <a:ext cx="5780700" cy="1140000"/>
          </a:xfrm>
          <a:prstGeom prst="rect">
            <a:avLst/>
          </a:prstGeom>
        </p:spPr>
        <p:txBody>
          <a:bodyPr anchorCtr="0" anchor="b" bIns="91425" lIns="91425" rIns="91425" tIns="91425">
            <a:noAutofit/>
          </a:bodyPr>
          <a:lstStyle/>
          <a:p>
            <a:pPr lvl="0" rtl="0">
              <a:spcBef>
                <a:spcPts val="0"/>
              </a:spcBef>
              <a:buNone/>
            </a:pPr>
            <a:r>
              <a:rPr b="1" lang="en" sz="3000">
                <a:solidFill>
                  <a:srgbClr val="666666"/>
                </a:solidFill>
              </a:rPr>
              <a:t>Multiple Choice</a:t>
            </a:r>
          </a:p>
        </p:txBody>
      </p:sp>
      <p:sp>
        <p:nvSpPr>
          <p:cNvPr id="416" name="Shape 416"/>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grpSp>
        <p:nvGrpSpPr>
          <p:cNvPr id="417" name="Shape 417"/>
          <p:cNvGrpSpPr/>
          <p:nvPr/>
        </p:nvGrpSpPr>
        <p:grpSpPr>
          <a:xfrm>
            <a:off x="6624997" y="570123"/>
            <a:ext cx="1922108" cy="4205380"/>
            <a:chOff x="6310600" y="1679550"/>
            <a:chExt cx="883850" cy="1933775"/>
          </a:xfrm>
        </p:grpSpPr>
        <p:sp>
          <p:nvSpPr>
            <p:cNvPr id="418" name="Shape 418"/>
            <p:cNvSpPr/>
            <p:nvPr/>
          </p:nvSpPr>
          <p:spPr>
            <a:xfrm>
              <a:off x="6310600" y="1679550"/>
              <a:ext cx="883850" cy="1933775"/>
            </a:xfrm>
            <a:custGeom>
              <a:pathLst>
                <a:path extrusionOk="0" h="77351" w="35354">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419" name="Shape 419"/>
            <p:cNvSpPr/>
            <p:nvPr/>
          </p:nvSpPr>
          <p:spPr>
            <a:xfrm>
              <a:off x="6310600" y="1679550"/>
              <a:ext cx="883850" cy="1933775"/>
            </a:xfrm>
            <a:custGeom>
              <a:pathLst>
                <a:path extrusionOk="0" h="77351" w="35354">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anchorCtr="0" anchor="ctr" bIns="91425" lIns="91425" rIns="91425" tIns="91425">
              <a:noAutofit/>
            </a:bodyPr>
            <a:lstStyle/>
            <a:p>
              <a:pPr lvl="0">
                <a:spcBef>
                  <a:spcPts val="0"/>
                </a:spcBef>
                <a:buNone/>
              </a:pPr>
              <a:r>
                <a:t/>
              </a:r>
              <a:endParaRPr/>
            </a:p>
          </p:txBody>
        </p:sp>
      </p:grpSp>
      <p:grpSp>
        <p:nvGrpSpPr>
          <p:cNvPr id="420" name="Shape 420"/>
          <p:cNvGrpSpPr/>
          <p:nvPr/>
        </p:nvGrpSpPr>
        <p:grpSpPr>
          <a:xfrm>
            <a:off x="7369150" y="1140000"/>
            <a:ext cx="433800" cy="433800"/>
            <a:chOff x="5444475" y="717525"/>
            <a:chExt cx="433800" cy="433800"/>
          </a:xfrm>
        </p:grpSpPr>
        <p:sp>
          <p:nvSpPr>
            <p:cNvPr id="421" name="Shape 421"/>
            <p:cNvSpPr/>
            <p:nvPr/>
          </p:nvSpPr>
          <p:spPr>
            <a:xfrm>
              <a:off x="5444475" y="717525"/>
              <a:ext cx="433800" cy="433800"/>
            </a:xfrm>
            <a:prstGeom prst="ellipse">
              <a:avLst/>
            </a:prstGeom>
            <a:solidFill>
              <a:srgbClr val="0DB7C4">
                <a:alpha val="36540"/>
              </a:srgbClr>
            </a:solidFill>
            <a:ln>
              <a:noFill/>
            </a:ln>
          </p:spPr>
          <p:txBody>
            <a:bodyPr anchorCtr="0" anchor="ctr" bIns="91425" lIns="91425" rIns="91425" tIns="91425">
              <a:noAutofit/>
            </a:bodyPr>
            <a:lstStyle/>
            <a:p>
              <a:pPr lvl="0">
                <a:spcBef>
                  <a:spcPts val="0"/>
                </a:spcBef>
                <a:buNone/>
              </a:pPr>
              <a:r>
                <a:t/>
              </a:r>
              <a:endParaRPr/>
            </a:p>
          </p:txBody>
        </p:sp>
        <p:sp>
          <p:nvSpPr>
            <p:cNvPr id="422" name="Shape 422"/>
            <p:cNvSpPr/>
            <p:nvPr/>
          </p:nvSpPr>
          <p:spPr>
            <a:xfrm>
              <a:off x="5557157" y="830207"/>
              <a:ext cx="208200" cy="208200"/>
            </a:xfrm>
            <a:prstGeom prst="ellipse">
              <a:avLst/>
            </a:prstGeom>
            <a:solidFill>
              <a:srgbClr val="0DB7C4">
                <a:alpha val="36540"/>
              </a:srgbClr>
            </a:solidFill>
            <a:ln>
              <a:noFill/>
            </a:ln>
          </p:spPr>
          <p:txBody>
            <a:bodyPr anchorCtr="0" anchor="ctr" bIns="91425" lIns="91425" rIns="91425" tIns="91425">
              <a:noAutofit/>
            </a:bodyPr>
            <a:lstStyle/>
            <a:p>
              <a:pPr lvl="0">
                <a:spcBef>
                  <a:spcPts val="0"/>
                </a:spcBef>
                <a:buNone/>
              </a:pPr>
              <a:r>
                <a:t/>
              </a:r>
              <a:endParaRPr/>
            </a:p>
          </p:txBody>
        </p:sp>
        <p:sp>
          <p:nvSpPr>
            <p:cNvPr id="423" name="Shape 423"/>
            <p:cNvSpPr/>
            <p:nvPr/>
          </p:nvSpPr>
          <p:spPr>
            <a:xfrm>
              <a:off x="5606247" y="879297"/>
              <a:ext cx="110100" cy="110100"/>
            </a:xfrm>
            <a:prstGeom prst="ellipse">
              <a:avLst/>
            </a:prstGeom>
            <a:solidFill>
              <a:srgbClr val="0DB7C4"/>
            </a:solidFill>
            <a:ln>
              <a:noFill/>
            </a:ln>
          </p:spPr>
          <p:txBody>
            <a:bodyPr anchorCtr="0" anchor="ctr" bIns="91425" lIns="91425" rIns="91425" tIns="91425">
              <a:noAutofit/>
            </a:bodyPr>
            <a:lstStyle/>
            <a:p>
              <a:pPr lvl="0">
                <a:spcBef>
                  <a:spcPts val="0"/>
                </a:spcBef>
                <a:buNone/>
              </a:pPr>
              <a:r>
                <a:t/>
              </a:r>
              <a:endParaRPr/>
            </a:p>
          </p:txBody>
        </p:sp>
      </p:grpSp>
      <p:grpSp>
        <p:nvGrpSpPr>
          <p:cNvPr id="424" name="Shape 424"/>
          <p:cNvGrpSpPr/>
          <p:nvPr/>
        </p:nvGrpSpPr>
        <p:grpSpPr>
          <a:xfrm>
            <a:off x="7369139" y="1573800"/>
            <a:ext cx="433800" cy="433800"/>
            <a:chOff x="5382800" y="412975"/>
            <a:chExt cx="433800" cy="433800"/>
          </a:xfrm>
        </p:grpSpPr>
        <p:sp>
          <p:nvSpPr>
            <p:cNvPr id="425" name="Shape 425"/>
            <p:cNvSpPr/>
            <p:nvPr/>
          </p:nvSpPr>
          <p:spPr>
            <a:xfrm>
              <a:off x="5382800" y="412975"/>
              <a:ext cx="433800" cy="433800"/>
            </a:xfrm>
            <a:prstGeom prst="ellipse">
              <a:avLst/>
            </a:prstGeom>
            <a:solidFill>
              <a:srgbClr val="F24745">
                <a:alpha val="33460"/>
              </a:srgbClr>
            </a:solidFill>
            <a:ln>
              <a:noFill/>
            </a:ln>
          </p:spPr>
          <p:txBody>
            <a:bodyPr anchorCtr="0" anchor="ctr" bIns="91425" lIns="91425" rIns="91425" tIns="91425">
              <a:noAutofit/>
            </a:bodyPr>
            <a:lstStyle/>
            <a:p>
              <a:pPr lvl="0">
                <a:spcBef>
                  <a:spcPts val="0"/>
                </a:spcBef>
                <a:buNone/>
              </a:pPr>
              <a:r>
                <a:t/>
              </a:r>
              <a:endParaRPr/>
            </a:p>
          </p:txBody>
        </p:sp>
        <p:sp>
          <p:nvSpPr>
            <p:cNvPr id="426" name="Shape 426"/>
            <p:cNvSpPr/>
            <p:nvPr/>
          </p:nvSpPr>
          <p:spPr>
            <a:xfrm>
              <a:off x="5495482" y="525657"/>
              <a:ext cx="208200" cy="208200"/>
            </a:xfrm>
            <a:prstGeom prst="ellipse">
              <a:avLst/>
            </a:prstGeom>
            <a:solidFill>
              <a:srgbClr val="F24745">
                <a:alpha val="33460"/>
              </a:srgbClr>
            </a:solidFill>
            <a:ln>
              <a:noFill/>
            </a:ln>
          </p:spPr>
          <p:txBody>
            <a:bodyPr anchorCtr="0" anchor="ctr" bIns="91425" lIns="91425" rIns="91425" tIns="91425">
              <a:noAutofit/>
            </a:bodyPr>
            <a:lstStyle/>
            <a:p>
              <a:pPr lvl="0">
                <a:spcBef>
                  <a:spcPts val="0"/>
                </a:spcBef>
                <a:buNone/>
              </a:pPr>
              <a:r>
                <a:t/>
              </a:r>
              <a:endParaRPr/>
            </a:p>
          </p:txBody>
        </p:sp>
        <p:sp>
          <p:nvSpPr>
            <p:cNvPr id="427" name="Shape 427"/>
            <p:cNvSpPr/>
            <p:nvPr/>
          </p:nvSpPr>
          <p:spPr>
            <a:xfrm>
              <a:off x="5544572" y="574747"/>
              <a:ext cx="110100" cy="110100"/>
            </a:xfrm>
            <a:prstGeom prst="ellipse">
              <a:avLst/>
            </a:prstGeom>
            <a:solidFill>
              <a:srgbClr val="F24745"/>
            </a:solidFill>
            <a:ln>
              <a:noFill/>
            </a:ln>
          </p:spPr>
          <p:txBody>
            <a:bodyPr anchorCtr="0" anchor="ctr" bIns="91425" lIns="91425" rIns="91425" tIns="91425">
              <a:noAutofit/>
            </a:bodyPr>
            <a:lstStyle/>
            <a:p>
              <a:pPr lvl="0">
                <a:spcBef>
                  <a:spcPts val="0"/>
                </a:spcBef>
                <a:buNone/>
              </a:pPr>
              <a:r>
                <a:t/>
              </a:r>
              <a:endParaRPr/>
            </a:p>
          </p:txBody>
        </p:sp>
      </p:grpSp>
      <p:sp>
        <p:nvSpPr>
          <p:cNvPr id="428" name="Shape 428"/>
          <p:cNvSpPr txBox="1"/>
          <p:nvPr/>
        </p:nvSpPr>
        <p:spPr>
          <a:xfrm>
            <a:off x="844425" y="1300725"/>
            <a:ext cx="5844300" cy="3585600"/>
          </a:xfrm>
          <a:prstGeom prst="rect">
            <a:avLst/>
          </a:prstGeom>
          <a:noFill/>
          <a:ln>
            <a:noFill/>
          </a:ln>
        </p:spPr>
        <p:txBody>
          <a:bodyPr anchorCtr="0" anchor="t" bIns="91425" lIns="91425" rIns="91425" tIns="91425">
            <a:noAutofit/>
          </a:bodyPr>
          <a:lstStyle/>
          <a:p>
            <a:pPr indent="-317500" lvl="0" marL="457200" marR="0" rtl="0" algn="l">
              <a:lnSpc>
                <a:spcPct val="100000"/>
              </a:lnSpc>
              <a:spcBef>
                <a:spcPts val="0"/>
              </a:spcBef>
              <a:spcAft>
                <a:spcPts val="0"/>
              </a:spcAft>
              <a:buClr>
                <a:srgbClr val="000000"/>
              </a:buClr>
              <a:buFont typeface="Arial"/>
              <a:buAutoNum type="arabicPeriod"/>
            </a:pPr>
            <a:r>
              <a:rPr b="1" lang="en"/>
              <a:t>What communities within Canada have the highest risk of developing Lower Respiratory Infections (LRIs)?</a:t>
            </a:r>
          </a:p>
          <a:p>
            <a:pPr indent="-317500" lvl="1" marL="914400" marR="0" rtl="0" algn="l">
              <a:lnSpc>
                <a:spcPct val="100000"/>
              </a:lnSpc>
              <a:spcBef>
                <a:spcPts val="0"/>
              </a:spcBef>
              <a:spcAft>
                <a:spcPts val="0"/>
              </a:spcAft>
              <a:buClr>
                <a:srgbClr val="000000"/>
              </a:buClr>
              <a:buFont typeface="Arial"/>
              <a:buAutoNum type="alphaLcPeriod"/>
            </a:pPr>
            <a:r>
              <a:rPr lang="en"/>
              <a:t>Hamilton Residents</a:t>
            </a:r>
          </a:p>
          <a:p>
            <a:pPr indent="-317500" lvl="1" marL="914400" marR="0" rtl="0" algn="l">
              <a:lnSpc>
                <a:spcPct val="100000"/>
              </a:lnSpc>
              <a:spcBef>
                <a:spcPts val="0"/>
              </a:spcBef>
              <a:spcAft>
                <a:spcPts val="0"/>
              </a:spcAft>
              <a:buClr>
                <a:srgbClr val="000000"/>
              </a:buClr>
              <a:buFont typeface="Arial"/>
              <a:buAutoNum type="alphaLcPeriod"/>
            </a:pPr>
            <a:r>
              <a:rPr lang="en"/>
              <a:t>Ontario Residents</a:t>
            </a:r>
          </a:p>
          <a:p>
            <a:pPr indent="-317500" lvl="1" marL="914400" marR="0" rtl="0" algn="l">
              <a:lnSpc>
                <a:spcPct val="100000"/>
              </a:lnSpc>
              <a:spcBef>
                <a:spcPts val="0"/>
              </a:spcBef>
              <a:spcAft>
                <a:spcPts val="0"/>
              </a:spcAft>
              <a:buClr>
                <a:srgbClr val="000000"/>
              </a:buClr>
              <a:buFont typeface="Arial"/>
              <a:buAutoNum type="alphaLcPeriod"/>
            </a:pPr>
            <a:r>
              <a:rPr lang="en"/>
              <a:t>Alberta Residents </a:t>
            </a:r>
          </a:p>
          <a:p>
            <a:pPr indent="-228600" lvl="1" marL="914400" marR="0" rtl="0" algn="l">
              <a:lnSpc>
                <a:spcPct val="100000"/>
              </a:lnSpc>
              <a:spcBef>
                <a:spcPts val="0"/>
              </a:spcBef>
              <a:spcAft>
                <a:spcPts val="0"/>
              </a:spcAft>
              <a:buAutoNum type="alphaLcPeriod"/>
            </a:pPr>
            <a:r>
              <a:rPr lang="en"/>
              <a:t>Inuit Communities on Baffin Island </a:t>
            </a:r>
            <a:r>
              <a:rPr b="1" lang="en"/>
              <a:t>(##)</a:t>
            </a:r>
          </a:p>
          <a:p>
            <a:pPr indent="0" lvl="0" marL="0" marR="0" rtl="0" algn="l">
              <a:lnSpc>
                <a:spcPct val="100000"/>
              </a:lnSpc>
              <a:spcBef>
                <a:spcPts val="0"/>
              </a:spcBef>
              <a:spcAft>
                <a:spcPts val="0"/>
              </a:spcAft>
              <a:buNone/>
            </a:pPr>
            <a:r>
              <a:t/>
            </a:r>
            <a:endParaRPr b="1"/>
          </a:p>
          <a:p>
            <a:pPr indent="-228600" lvl="0" marL="457200" rtl="0">
              <a:spcBef>
                <a:spcPts val="0"/>
              </a:spcBef>
              <a:buClr>
                <a:schemeClr val="dk1"/>
              </a:buClr>
              <a:buAutoNum type="arabicPeriod"/>
            </a:pPr>
            <a:r>
              <a:rPr b="1" lang="en">
                <a:solidFill>
                  <a:schemeClr val="dk1"/>
                </a:solidFill>
              </a:rPr>
              <a:t>Which diagnostic method is the most favoured to confirm if individual has pneumonia?</a:t>
            </a:r>
          </a:p>
          <a:p>
            <a:pPr indent="-228600" lvl="1" marL="914400" rtl="0">
              <a:spcBef>
                <a:spcPts val="0"/>
              </a:spcBef>
              <a:buClr>
                <a:schemeClr val="dk1"/>
              </a:buClr>
              <a:buAutoNum type="alphaLcPeriod"/>
            </a:pPr>
            <a:r>
              <a:rPr lang="en">
                <a:solidFill>
                  <a:schemeClr val="dk1"/>
                </a:solidFill>
              </a:rPr>
              <a:t>Blood Test</a:t>
            </a:r>
          </a:p>
          <a:p>
            <a:pPr indent="-228600" lvl="1" marL="914400" rtl="0">
              <a:spcBef>
                <a:spcPts val="0"/>
              </a:spcBef>
              <a:buClr>
                <a:schemeClr val="dk1"/>
              </a:buClr>
              <a:buAutoNum type="alphaLcPeriod"/>
            </a:pPr>
            <a:r>
              <a:rPr lang="en">
                <a:solidFill>
                  <a:schemeClr val="dk1"/>
                </a:solidFill>
              </a:rPr>
              <a:t>Patient History </a:t>
            </a:r>
          </a:p>
          <a:p>
            <a:pPr indent="-228600" lvl="1" marL="914400" rtl="0">
              <a:spcBef>
                <a:spcPts val="0"/>
              </a:spcBef>
              <a:buClr>
                <a:schemeClr val="dk1"/>
              </a:buClr>
              <a:buAutoNum type="alphaLcPeriod"/>
            </a:pPr>
            <a:r>
              <a:rPr lang="en">
                <a:solidFill>
                  <a:schemeClr val="dk1"/>
                </a:solidFill>
              </a:rPr>
              <a:t>Chest X Ray </a:t>
            </a:r>
            <a:r>
              <a:rPr b="1" lang="en">
                <a:solidFill>
                  <a:schemeClr val="dk1"/>
                </a:solidFill>
              </a:rPr>
              <a:t>(##)</a:t>
            </a:r>
          </a:p>
          <a:p>
            <a:pPr indent="-228600" lvl="1" marL="914400" rtl="0">
              <a:spcBef>
                <a:spcPts val="0"/>
              </a:spcBef>
              <a:buClr>
                <a:schemeClr val="dk1"/>
              </a:buClr>
              <a:buAutoNum type="alphaLcPeriod"/>
            </a:pPr>
            <a:r>
              <a:rPr lang="en">
                <a:solidFill>
                  <a:schemeClr val="dk1"/>
                </a:solidFill>
              </a:rPr>
              <a:t>Bacterial Cell Culture Test </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2" name="Shape 432"/>
        <p:cNvGrpSpPr/>
        <p:nvPr/>
      </p:nvGrpSpPr>
      <p:grpSpPr>
        <a:xfrm>
          <a:off x="0" y="0"/>
          <a:ext cx="0" cy="0"/>
          <a:chOff x="0" y="0"/>
          <a:chExt cx="0" cy="0"/>
        </a:xfrm>
      </p:grpSpPr>
      <p:sp>
        <p:nvSpPr>
          <p:cNvPr id="433" name="Shape 433"/>
          <p:cNvSpPr txBox="1"/>
          <p:nvPr>
            <p:ph type="ctrTitle"/>
          </p:nvPr>
        </p:nvSpPr>
        <p:spPr>
          <a:xfrm>
            <a:off x="2999175" y="1991850"/>
            <a:ext cx="3415200" cy="1159800"/>
          </a:xfrm>
          <a:prstGeom prst="rect">
            <a:avLst/>
          </a:prstGeom>
        </p:spPr>
        <p:txBody>
          <a:bodyPr anchorCtr="0" anchor="b" bIns="91425" lIns="91425" rIns="91425" tIns="91425">
            <a:noAutofit/>
          </a:bodyPr>
          <a:lstStyle/>
          <a:p>
            <a:pPr lvl="0" rtl="0">
              <a:spcBef>
                <a:spcPts val="0"/>
              </a:spcBef>
              <a:buNone/>
            </a:pPr>
            <a:r>
              <a:rPr lang="en"/>
              <a:t>Questions?</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7" name="Shape 437"/>
        <p:cNvGrpSpPr/>
        <p:nvPr/>
      </p:nvGrpSpPr>
      <p:grpSpPr>
        <a:xfrm>
          <a:off x="0" y="0"/>
          <a:ext cx="0" cy="0"/>
          <a:chOff x="0" y="0"/>
          <a:chExt cx="0" cy="0"/>
        </a:xfrm>
      </p:grpSpPr>
      <p:sp>
        <p:nvSpPr>
          <p:cNvPr id="438" name="Shape 438"/>
          <p:cNvSpPr txBox="1"/>
          <p:nvPr>
            <p:ph type="title"/>
          </p:nvPr>
        </p:nvSpPr>
        <p:spPr>
          <a:xfrm>
            <a:off x="844425" y="5597"/>
            <a:ext cx="3552600" cy="1140000"/>
          </a:xfrm>
          <a:prstGeom prst="rect">
            <a:avLst/>
          </a:prstGeom>
        </p:spPr>
        <p:txBody>
          <a:bodyPr anchorCtr="0" anchor="b" bIns="91425" lIns="91425" rIns="91425" tIns="91425">
            <a:noAutofit/>
          </a:bodyPr>
          <a:lstStyle/>
          <a:p>
            <a:pPr lvl="0">
              <a:spcBef>
                <a:spcPts val="0"/>
              </a:spcBef>
              <a:buNone/>
            </a:pPr>
            <a:r>
              <a:rPr b="1" lang="en">
                <a:solidFill>
                  <a:schemeClr val="dk2"/>
                </a:solidFill>
              </a:rPr>
              <a:t>References</a:t>
            </a:r>
            <a:r>
              <a:rPr b="1" lang="en"/>
              <a:t> </a:t>
            </a:r>
          </a:p>
        </p:txBody>
      </p:sp>
      <p:sp>
        <p:nvSpPr>
          <p:cNvPr id="439" name="Shape 439"/>
          <p:cNvSpPr txBox="1"/>
          <p:nvPr>
            <p:ph idx="12" type="sldNum"/>
          </p:nvPr>
        </p:nvSpPr>
        <p:spPr>
          <a:xfrm>
            <a:off x="-75" y="0"/>
            <a:ext cx="669600" cy="1140000"/>
          </a:xfrm>
          <a:prstGeom prst="rect">
            <a:avLst/>
          </a:prstGeom>
        </p:spPr>
        <p:txBody>
          <a:bodyPr anchorCtr="0" anchor="b" bIns="91425" lIns="91425" rIns="91425" tIns="91425">
            <a:noAutofit/>
          </a:bodyPr>
          <a:lstStyle/>
          <a:p>
            <a:pPr lvl="0">
              <a:spcBef>
                <a:spcPts val="0"/>
              </a:spcBef>
              <a:buNone/>
            </a:pPr>
            <a:fld id="{00000000-1234-1234-1234-123412341234}" type="slidenum">
              <a:rPr lang="en"/>
              <a:t>‹#›</a:t>
            </a:fld>
          </a:p>
        </p:txBody>
      </p:sp>
      <p:sp>
        <p:nvSpPr>
          <p:cNvPr id="440" name="Shape 440"/>
          <p:cNvSpPr txBox="1"/>
          <p:nvPr>
            <p:ph idx="1" type="body"/>
          </p:nvPr>
        </p:nvSpPr>
        <p:spPr>
          <a:xfrm>
            <a:off x="844425" y="1021250"/>
            <a:ext cx="7965900" cy="3954900"/>
          </a:xfrm>
          <a:prstGeom prst="rect">
            <a:avLst/>
          </a:prstGeom>
        </p:spPr>
        <p:txBody>
          <a:bodyPr anchorCtr="0" anchor="t" bIns="91425" lIns="91425" rIns="91425" tIns="91425">
            <a:noAutofit/>
          </a:bodyPr>
          <a:lstStyle/>
          <a:p>
            <a:pPr lvl="0" rtl="0">
              <a:lnSpc>
                <a:spcPct val="150000"/>
              </a:lnSpc>
              <a:spcBef>
                <a:spcPts val="0"/>
              </a:spcBef>
              <a:buNone/>
            </a:pPr>
            <a:r>
              <a:rPr lang="en" sz="800">
                <a:solidFill>
                  <a:schemeClr val="dk1"/>
                </a:solidFill>
                <a:latin typeface="Arial"/>
                <a:ea typeface="Arial"/>
                <a:cs typeface="Arial"/>
                <a:sym typeface="Arial"/>
              </a:rPr>
              <a:t>Amanullah. (2015).Ventilator-Associated Pneumonia Overview of Nosocomial Pneumonias. Retrieved from </a:t>
            </a:r>
            <a:r>
              <a:rPr lang="en" sz="800">
                <a:solidFill>
                  <a:schemeClr val="dk1"/>
                </a:solidFill>
                <a:latin typeface="Arial"/>
                <a:ea typeface="Arial"/>
                <a:cs typeface="Arial"/>
                <a:sym typeface="Arial"/>
                <a:hlinkClick r:id="rId3"/>
              </a:rPr>
              <a:t> </a:t>
            </a:r>
            <a:r>
              <a:rPr lang="en" sz="800" u="sng">
                <a:solidFill>
                  <a:schemeClr val="hlink"/>
                </a:solidFill>
                <a:latin typeface="Arial"/>
                <a:ea typeface="Arial"/>
                <a:cs typeface="Arial"/>
                <a:sym typeface="Arial"/>
                <a:hlinkClick r:id="rId4"/>
              </a:rPr>
              <a:t>http://emedicine.medscape.com/article/304836-overview</a:t>
            </a:r>
          </a:p>
          <a:p>
            <a:pPr lvl="0">
              <a:lnSpc>
                <a:spcPct val="150000"/>
              </a:lnSpc>
              <a:spcBef>
                <a:spcPts val="0"/>
              </a:spcBef>
              <a:buNone/>
            </a:pPr>
            <a:r>
              <a:rPr lang="en" sz="800">
                <a:solidFill>
                  <a:schemeClr val="dk1"/>
                </a:solidFill>
                <a:latin typeface="Arial"/>
                <a:ea typeface="Arial"/>
                <a:cs typeface="Arial"/>
                <a:sym typeface="Arial"/>
              </a:rPr>
              <a:t>American Lung Association. (2016). Pneumonia symptoms, causes and Risk Factors. Retrieved from: </a:t>
            </a:r>
            <a:r>
              <a:rPr lang="en" sz="800" u="sng">
                <a:solidFill>
                  <a:schemeClr val="hlink"/>
                </a:solidFill>
                <a:latin typeface="Arial"/>
                <a:ea typeface="Arial"/>
                <a:cs typeface="Arial"/>
                <a:sym typeface="Arial"/>
                <a:hlinkClick r:id="rId5"/>
              </a:rPr>
              <a:t>http://www.lung.org/lung-health-and-diseases/lung-disease-lookup/pneumonia/symptoms-causes-and-risk.html?referrer=https://www.google.ca/</a:t>
            </a:r>
          </a:p>
          <a:p>
            <a:pPr lvl="0">
              <a:lnSpc>
                <a:spcPct val="150000"/>
              </a:lnSpc>
              <a:spcBef>
                <a:spcPts val="0"/>
              </a:spcBef>
              <a:buNone/>
            </a:pPr>
            <a:r>
              <a:rPr lang="en" sz="800">
                <a:solidFill>
                  <a:schemeClr val="dk1"/>
                </a:solidFill>
                <a:latin typeface="Arial"/>
                <a:ea typeface="Arial"/>
                <a:cs typeface="Arial"/>
                <a:sym typeface="Arial"/>
              </a:rPr>
              <a:t>Anderson, W., &amp; Winter, J. (2009). Managing LRTI in adults in the community. </a:t>
            </a:r>
            <a:r>
              <a:rPr i="1" lang="en" sz="800">
                <a:solidFill>
                  <a:schemeClr val="dk1"/>
                </a:solidFill>
                <a:latin typeface="Arial"/>
                <a:ea typeface="Arial"/>
                <a:cs typeface="Arial"/>
                <a:sym typeface="Arial"/>
              </a:rPr>
              <a:t>The Practitioner</a:t>
            </a:r>
            <a:r>
              <a:rPr lang="en" sz="800">
                <a:solidFill>
                  <a:schemeClr val="dk1"/>
                </a:solidFill>
                <a:latin typeface="Arial"/>
                <a:ea typeface="Arial"/>
                <a:cs typeface="Arial"/>
                <a:sym typeface="Arial"/>
              </a:rPr>
              <a:t>, 253(1723), 21-26.</a:t>
            </a:r>
          </a:p>
          <a:p>
            <a:pPr lvl="0">
              <a:lnSpc>
                <a:spcPct val="150000"/>
              </a:lnSpc>
              <a:spcBef>
                <a:spcPts val="0"/>
              </a:spcBef>
              <a:buNone/>
            </a:pPr>
            <a:r>
              <a:rPr lang="en" sz="800">
                <a:solidFill>
                  <a:schemeClr val="dk1"/>
                </a:solidFill>
                <a:latin typeface="Arial"/>
                <a:ea typeface="Arial"/>
                <a:cs typeface="Arial"/>
                <a:sym typeface="Arial"/>
              </a:rPr>
              <a:t>Banerji,  a, Bell,  a, Mills, E.L., McDonald, J., Subbarao, K., Stark, G., Eynon, N., and Loo, V.G. (2001). Lower respiratory tract infections in Inuit infants on Baffin Island. CMAJ </a:t>
            </a:r>
            <a:r>
              <a:rPr i="1" lang="en" sz="800">
                <a:solidFill>
                  <a:schemeClr val="dk1"/>
                </a:solidFill>
                <a:latin typeface="Arial"/>
                <a:ea typeface="Arial"/>
                <a:cs typeface="Arial"/>
                <a:sym typeface="Arial"/>
              </a:rPr>
              <a:t>164</a:t>
            </a:r>
            <a:r>
              <a:rPr lang="en" sz="800">
                <a:solidFill>
                  <a:schemeClr val="dk1"/>
                </a:solidFill>
                <a:latin typeface="Arial"/>
                <a:ea typeface="Arial"/>
                <a:cs typeface="Arial"/>
                <a:sym typeface="Arial"/>
              </a:rPr>
              <a:t>, 1847–1850</a:t>
            </a:r>
          </a:p>
          <a:p>
            <a:pPr lvl="0">
              <a:lnSpc>
                <a:spcPct val="150000"/>
              </a:lnSpc>
              <a:spcBef>
                <a:spcPts val="0"/>
              </a:spcBef>
              <a:buNone/>
            </a:pPr>
            <a:r>
              <a:rPr lang="en" sz="800">
                <a:solidFill>
                  <a:schemeClr val="dk1"/>
                </a:solidFill>
                <a:latin typeface="Arial"/>
                <a:ea typeface="Arial"/>
                <a:cs typeface="Arial"/>
                <a:sym typeface="Arial"/>
              </a:rPr>
              <a:t>Carroll, K. C. (2002). Laboratory diagnosis of lower respiratory tract infections: controversy and conundrums. </a:t>
            </a:r>
            <a:r>
              <a:rPr i="1" lang="en" sz="800">
                <a:solidFill>
                  <a:schemeClr val="dk1"/>
                </a:solidFill>
                <a:latin typeface="Arial"/>
                <a:ea typeface="Arial"/>
                <a:cs typeface="Arial"/>
                <a:sym typeface="Arial"/>
              </a:rPr>
              <a:t>Journal of clinical microbiology</a:t>
            </a:r>
            <a:r>
              <a:rPr lang="en" sz="800">
                <a:solidFill>
                  <a:schemeClr val="dk1"/>
                </a:solidFill>
                <a:latin typeface="Arial"/>
                <a:ea typeface="Arial"/>
                <a:cs typeface="Arial"/>
                <a:sym typeface="Arial"/>
              </a:rPr>
              <a:t>, </a:t>
            </a:r>
            <a:r>
              <a:rPr i="1" lang="en" sz="800">
                <a:solidFill>
                  <a:schemeClr val="dk1"/>
                </a:solidFill>
                <a:latin typeface="Arial"/>
                <a:ea typeface="Arial"/>
                <a:cs typeface="Arial"/>
                <a:sym typeface="Arial"/>
              </a:rPr>
              <a:t>40</a:t>
            </a:r>
            <a:r>
              <a:rPr lang="en" sz="800">
                <a:solidFill>
                  <a:schemeClr val="dk1"/>
                </a:solidFill>
                <a:latin typeface="Arial"/>
                <a:ea typeface="Arial"/>
                <a:cs typeface="Arial"/>
                <a:sym typeface="Arial"/>
              </a:rPr>
              <a:t>(9), 3115-3120.</a:t>
            </a:r>
          </a:p>
          <a:p>
            <a:pPr lvl="0">
              <a:lnSpc>
                <a:spcPct val="150000"/>
              </a:lnSpc>
              <a:spcBef>
                <a:spcPts val="0"/>
              </a:spcBef>
              <a:buNone/>
            </a:pPr>
            <a:r>
              <a:rPr lang="en" sz="800">
                <a:solidFill>
                  <a:schemeClr val="dk1"/>
                </a:solidFill>
                <a:latin typeface="Arial"/>
                <a:ea typeface="Arial"/>
                <a:cs typeface="Arial"/>
                <a:sym typeface="Arial"/>
              </a:rPr>
              <a:t>Confalonieri, M., Potena, A., Carbone, G., Porta, R., Tolley, E., &amp; Meduri, U. (1999). Acute Respiratory Failure in Patients with Severe Community-acquired Pneumonia. ATS Journals, 160(5), 1585-1591.</a:t>
            </a:r>
          </a:p>
          <a:p>
            <a:pPr lvl="0">
              <a:lnSpc>
                <a:spcPct val="150000"/>
              </a:lnSpc>
              <a:spcBef>
                <a:spcPts val="0"/>
              </a:spcBef>
              <a:buNone/>
            </a:pPr>
            <a:r>
              <a:rPr lang="en" sz="800">
                <a:solidFill>
                  <a:schemeClr val="dk1"/>
                </a:solidFill>
                <a:latin typeface="Arial"/>
                <a:ea typeface="Arial"/>
                <a:cs typeface="Arial"/>
                <a:sym typeface="Arial"/>
              </a:rPr>
              <a:t>DrugBank. (2005, June 23). Pharmacology . Retrieved from</a:t>
            </a:r>
            <a:r>
              <a:rPr lang="en" sz="800" u="sng">
                <a:solidFill>
                  <a:schemeClr val="hlink"/>
                </a:solidFill>
                <a:latin typeface="Arial"/>
                <a:ea typeface="Arial"/>
                <a:cs typeface="Arial"/>
                <a:sym typeface="Arial"/>
                <a:hlinkClick r:id="rId6"/>
              </a:rPr>
              <a:t> https://www.drugbank.ca/drugs/DB01211</a:t>
            </a:r>
          </a:p>
          <a:p>
            <a:pPr lvl="0">
              <a:lnSpc>
                <a:spcPct val="150000"/>
              </a:lnSpc>
              <a:spcBef>
                <a:spcPts val="0"/>
              </a:spcBef>
              <a:buNone/>
            </a:pPr>
            <a:r>
              <a:rPr lang="en" sz="800">
                <a:solidFill>
                  <a:schemeClr val="dk1"/>
                </a:solidFill>
                <a:latin typeface="Arial"/>
                <a:ea typeface="Arial"/>
                <a:cs typeface="Arial"/>
                <a:sym typeface="Arial"/>
              </a:rPr>
              <a:t>El-Azami-El-Idrissi, M., Lakhdar-Idrissi, M., Chaouki, S., Atmani, S., Bouharrou, A., &amp; Hida, M. (2016). Pediatric recurrent respiratory tract infections: When and how to explore the immune system? (About 53 cases). </a:t>
            </a:r>
            <a:r>
              <a:rPr i="1" lang="en" sz="800">
                <a:solidFill>
                  <a:schemeClr val="dk1"/>
                </a:solidFill>
                <a:latin typeface="Arial"/>
                <a:ea typeface="Arial"/>
                <a:cs typeface="Arial"/>
                <a:sym typeface="Arial"/>
              </a:rPr>
              <a:t>Pan African Medical Journal</a:t>
            </a:r>
            <a:r>
              <a:rPr lang="en" sz="800">
                <a:solidFill>
                  <a:schemeClr val="dk1"/>
                </a:solidFill>
                <a:latin typeface="Arial"/>
                <a:ea typeface="Arial"/>
                <a:cs typeface="Arial"/>
                <a:sym typeface="Arial"/>
              </a:rPr>
              <a:t>, </a:t>
            </a:r>
            <a:r>
              <a:rPr i="1" lang="en" sz="800">
                <a:solidFill>
                  <a:schemeClr val="dk1"/>
                </a:solidFill>
                <a:latin typeface="Arial"/>
                <a:ea typeface="Arial"/>
                <a:cs typeface="Arial"/>
                <a:sym typeface="Arial"/>
              </a:rPr>
              <a:t>24</a:t>
            </a:r>
            <a:r>
              <a:rPr lang="en" sz="800">
                <a:solidFill>
                  <a:schemeClr val="dk1"/>
                </a:solidFill>
                <a:latin typeface="Arial"/>
                <a:ea typeface="Arial"/>
                <a:cs typeface="Arial"/>
                <a:sym typeface="Arial"/>
              </a:rPr>
              <a:t>.</a:t>
            </a:r>
            <a:r>
              <a:rPr lang="en" sz="800">
                <a:solidFill>
                  <a:schemeClr val="dk1"/>
                </a:solidFill>
                <a:latin typeface="Arial"/>
                <a:ea typeface="Arial"/>
                <a:cs typeface="Arial"/>
                <a:sym typeface="Arial"/>
                <a:hlinkClick r:id="rId7"/>
              </a:rPr>
              <a:t> </a:t>
            </a:r>
            <a:r>
              <a:rPr lang="en" sz="800" u="sng">
                <a:solidFill>
                  <a:schemeClr val="hlink"/>
                </a:solidFill>
                <a:latin typeface="Arial"/>
                <a:ea typeface="Arial"/>
                <a:cs typeface="Arial"/>
                <a:sym typeface="Arial"/>
                <a:hlinkClick r:id="rId8"/>
              </a:rPr>
              <a:t>http://doi.org/10.11604/pamj.2016.24.53.3481</a:t>
            </a:r>
          </a:p>
          <a:p>
            <a:pPr lvl="0">
              <a:lnSpc>
                <a:spcPct val="150000"/>
              </a:lnSpc>
              <a:spcBef>
                <a:spcPts val="0"/>
              </a:spcBef>
              <a:buNone/>
            </a:pPr>
            <a:r>
              <a:rPr lang="en" sz="800">
                <a:solidFill>
                  <a:schemeClr val="dk1"/>
                </a:solidFill>
                <a:latin typeface="Arial"/>
                <a:ea typeface="Arial"/>
                <a:cs typeface="Arial"/>
                <a:sym typeface="Arial"/>
              </a:rPr>
              <a:t>Falagas, M. E., Mourtzoukou, E. G., &amp; Vardakas, K. Z. (2007). Sex differences in the incidence and severity of respiratory tract infections. </a:t>
            </a:r>
            <a:r>
              <a:rPr i="1" lang="en" sz="800">
                <a:solidFill>
                  <a:schemeClr val="dk1"/>
                </a:solidFill>
                <a:latin typeface="Arial"/>
                <a:ea typeface="Arial"/>
                <a:cs typeface="Arial"/>
                <a:sym typeface="Arial"/>
              </a:rPr>
              <a:t>Respiratory Medicine</a:t>
            </a:r>
            <a:r>
              <a:rPr lang="en" sz="800">
                <a:solidFill>
                  <a:schemeClr val="dk1"/>
                </a:solidFill>
                <a:latin typeface="Arial"/>
                <a:ea typeface="Arial"/>
                <a:cs typeface="Arial"/>
                <a:sym typeface="Arial"/>
              </a:rPr>
              <a:t>.</a:t>
            </a:r>
            <a:r>
              <a:rPr lang="en" sz="800">
                <a:solidFill>
                  <a:schemeClr val="dk1"/>
                </a:solidFill>
                <a:latin typeface="Arial"/>
                <a:ea typeface="Arial"/>
                <a:cs typeface="Arial"/>
                <a:sym typeface="Arial"/>
                <a:hlinkClick r:id="rId9"/>
              </a:rPr>
              <a:t> </a:t>
            </a:r>
            <a:r>
              <a:rPr lang="en" sz="800" u="sng">
                <a:solidFill>
                  <a:schemeClr val="hlink"/>
                </a:solidFill>
                <a:latin typeface="Arial"/>
                <a:ea typeface="Arial"/>
                <a:cs typeface="Arial"/>
                <a:sym typeface="Arial"/>
                <a:hlinkClick r:id="rId10"/>
              </a:rPr>
              <a:t>http://doi.org/10.1016/j.rmed.2007.04.011</a:t>
            </a:r>
          </a:p>
          <a:p>
            <a:pPr lvl="0" rtl="0">
              <a:lnSpc>
                <a:spcPct val="150000"/>
              </a:lnSpc>
              <a:spcBef>
                <a:spcPts val="0"/>
              </a:spcBef>
              <a:buNone/>
            </a:pPr>
            <a:r>
              <a:rPr lang="en" sz="800">
                <a:solidFill>
                  <a:schemeClr val="dk1"/>
                </a:solidFill>
                <a:latin typeface="Arial"/>
                <a:ea typeface="Arial"/>
                <a:cs typeface="Arial"/>
                <a:sym typeface="Arial"/>
              </a:rPr>
              <a:t>Healthline. 2015. Bacterial Pneumonia: Risk Factors. Retrieved from: </a:t>
            </a:r>
            <a:r>
              <a:rPr lang="en" sz="800">
                <a:solidFill>
                  <a:schemeClr val="dk1"/>
                </a:solidFill>
                <a:latin typeface="Arial"/>
                <a:ea typeface="Arial"/>
                <a:cs typeface="Arial"/>
                <a:sym typeface="Arial"/>
                <a:hlinkClick r:id="rId11"/>
              </a:rPr>
              <a:t> </a:t>
            </a:r>
            <a:r>
              <a:rPr lang="en" sz="800" u="sng">
                <a:solidFill>
                  <a:schemeClr val="hlink"/>
                </a:solidFill>
                <a:latin typeface="Arial"/>
                <a:ea typeface="Arial"/>
                <a:cs typeface="Arial"/>
                <a:sym typeface="Arial"/>
                <a:hlinkClick r:id="rId12"/>
              </a:rPr>
              <a:t>http://www.healthline.com/health/bacterial-pneumonia#Overview1</a:t>
            </a:r>
            <a:r>
              <a:rPr lang="en" sz="800">
                <a:solidFill>
                  <a:schemeClr val="dk1"/>
                </a:solidFill>
                <a:latin typeface="Arial"/>
                <a:ea typeface="Arial"/>
                <a:cs typeface="Arial"/>
                <a:sym typeface="Arial"/>
              </a:rPr>
              <a:t>.</a:t>
            </a:r>
          </a:p>
          <a:p>
            <a:pPr lvl="0" rtl="0">
              <a:spcBef>
                <a:spcPts val="0"/>
              </a:spcBef>
              <a:buNone/>
            </a:pPr>
            <a:r>
              <a:rPr lang="en" sz="800">
                <a:solidFill>
                  <a:schemeClr val="dk1"/>
                </a:solidFill>
                <a:latin typeface="Arial"/>
                <a:ea typeface="Arial"/>
                <a:cs typeface="Arial"/>
                <a:sym typeface="Arial"/>
              </a:rPr>
              <a:t>Inglis, T. J. J. (2007). </a:t>
            </a:r>
            <a:r>
              <a:rPr i="1" lang="en" sz="800">
                <a:solidFill>
                  <a:schemeClr val="dk1"/>
                </a:solidFill>
                <a:latin typeface="Arial"/>
                <a:ea typeface="Arial"/>
                <a:cs typeface="Arial"/>
                <a:sym typeface="Arial"/>
              </a:rPr>
              <a:t>Microbiology and infection: a clinical core text for integrated curricula with self-assessment</a:t>
            </a:r>
            <a:r>
              <a:rPr lang="en" sz="800">
                <a:solidFill>
                  <a:schemeClr val="dk1"/>
                </a:solidFill>
                <a:latin typeface="Arial"/>
                <a:ea typeface="Arial"/>
                <a:cs typeface="Arial"/>
                <a:sym typeface="Arial"/>
              </a:rPr>
              <a:t>. Elsevier Health Sciences</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4" name="Shape 444"/>
        <p:cNvGrpSpPr/>
        <p:nvPr/>
      </p:nvGrpSpPr>
      <p:grpSpPr>
        <a:xfrm>
          <a:off x="0" y="0"/>
          <a:ext cx="0" cy="0"/>
          <a:chOff x="0" y="0"/>
          <a:chExt cx="0" cy="0"/>
        </a:xfrm>
      </p:grpSpPr>
      <p:sp>
        <p:nvSpPr>
          <p:cNvPr id="445" name="Shape 445"/>
          <p:cNvSpPr txBox="1"/>
          <p:nvPr>
            <p:ph type="title"/>
          </p:nvPr>
        </p:nvSpPr>
        <p:spPr>
          <a:xfrm>
            <a:off x="844425" y="5597"/>
            <a:ext cx="3552600" cy="1140000"/>
          </a:xfrm>
          <a:prstGeom prst="rect">
            <a:avLst/>
          </a:prstGeom>
        </p:spPr>
        <p:txBody>
          <a:bodyPr anchorCtr="0" anchor="b" bIns="91425" lIns="91425" rIns="91425" tIns="91425">
            <a:noAutofit/>
          </a:bodyPr>
          <a:lstStyle/>
          <a:p>
            <a:pPr lvl="0" rtl="0">
              <a:spcBef>
                <a:spcPts val="0"/>
              </a:spcBef>
              <a:buNone/>
            </a:pPr>
            <a:r>
              <a:rPr b="1" lang="en">
                <a:solidFill>
                  <a:schemeClr val="dk2"/>
                </a:solidFill>
              </a:rPr>
              <a:t>References (2)</a:t>
            </a:r>
          </a:p>
        </p:txBody>
      </p:sp>
      <p:sp>
        <p:nvSpPr>
          <p:cNvPr id="446" name="Shape 446"/>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sp>
        <p:nvSpPr>
          <p:cNvPr id="447" name="Shape 447"/>
          <p:cNvSpPr txBox="1"/>
          <p:nvPr>
            <p:ph idx="1" type="body"/>
          </p:nvPr>
        </p:nvSpPr>
        <p:spPr>
          <a:xfrm>
            <a:off x="844425" y="1140000"/>
            <a:ext cx="7986000" cy="3780300"/>
          </a:xfrm>
          <a:prstGeom prst="rect">
            <a:avLst/>
          </a:prstGeom>
        </p:spPr>
        <p:txBody>
          <a:bodyPr anchorCtr="0" anchor="t" bIns="91425" lIns="91425" rIns="91425" tIns="91425">
            <a:noAutofit/>
          </a:bodyPr>
          <a:lstStyle/>
          <a:p>
            <a:pPr lvl="0">
              <a:lnSpc>
                <a:spcPct val="115000"/>
              </a:lnSpc>
              <a:spcBef>
                <a:spcPts val="0"/>
              </a:spcBef>
              <a:buNone/>
            </a:pPr>
            <a:r>
              <a:rPr lang="en" sz="800">
                <a:solidFill>
                  <a:schemeClr val="dk1"/>
                </a:solidFill>
                <a:latin typeface="Arial"/>
                <a:ea typeface="Arial"/>
                <a:cs typeface="Arial"/>
                <a:sym typeface="Arial"/>
              </a:rPr>
              <a:t>Kovesi, T., Gilbert, N. L., Stocco, C., Fugler, D., Dales, R. E., Guay, M., &amp; Miller, J. D. (2007). Indoor air quality  and the risk of lower respiratory tract infections in young Canadian Inuit children. CMAJ : Canadian  Medical Association Journal = Journal de l’Association Medicale Canadienne, 177(2), 155–60. </a:t>
            </a:r>
            <a:r>
              <a:rPr lang="en" sz="800" u="sng">
                <a:solidFill>
                  <a:schemeClr val="hlink"/>
                </a:solidFill>
                <a:latin typeface="Arial"/>
                <a:ea typeface="Arial"/>
                <a:cs typeface="Arial"/>
                <a:sym typeface="Arial"/>
                <a:hlinkClick r:id="rId3"/>
              </a:rPr>
              <a:t>http://doi.org/10.1503/cmaj.061574</a:t>
            </a:r>
          </a:p>
          <a:p>
            <a:pPr lvl="0">
              <a:lnSpc>
                <a:spcPct val="115000"/>
              </a:lnSpc>
              <a:spcBef>
                <a:spcPts val="0"/>
              </a:spcBef>
              <a:buClr>
                <a:schemeClr val="dk1"/>
              </a:buClr>
              <a:buSzPct val="137500"/>
              <a:buFont typeface="Arial"/>
              <a:buNone/>
            </a:pPr>
            <a:r>
              <a:rPr lang="en" sz="800">
                <a:solidFill>
                  <a:schemeClr val="dk1"/>
                </a:solidFill>
                <a:latin typeface="Arial"/>
                <a:ea typeface="Arial"/>
                <a:cs typeface="Arial"/>
                <a:sym typeface="Arial"/>
              </a:rPr>
              <a:t>Mayo Clinic. (2016). Pneumonia. Retrieved from:</a:t>
            </a:r>
            <a:r>
              <a:rPr lang="en" sz="800">
                <a:solidFill>
                  <a:schemeClr val="dk1"/>
                </a:solidFill>
                <a:latin typeface="Arial"/>
                <a:ea typeface="Arial"/>
                <a:cs typeface="Arial"/>
                <a:sym typeface="Arial"/>
                <a:hlinkClick r:id="rId4"/>
              </a:rPr>
              <a:t> </a:t>
            </a:r>
            <a:r>
              <a:rPr lang="en" sz="800" u="sng">
                <a:solidFill>
                  <a:schemeClr val="hlink"/>
                </a:solidFill>
                <a:latin typeface="Arial"/>
                <a:ea typeface="Arial"/>
                <a:cs typeface="Arial"/>
                <a:sym typeface="Arial"/>
                <a:hlinkClick r:id="rId5"/>
              </a:rPr>
              <a:t>http://www.mayoclinic.org/diseases-conditions/pneumonia/symptoms-causes/dxc-20204678</a:t>
            </a:r>
          </a:p>
          <a:p>
            <a:pPr lvl="0">
              <a:lnSpc>
                <a:spcPct val="115000"/>
              </a:lnSpc>
              <a:spcBef>
                <a:spcPts val="0"/>
              </a:spcBef>
              <a:buClr>
                <a:schemeClr val="dk1"/>
              </a:buClr>
              <a:buSzPct val="137500"/>
              <a:buFont typeface="Arial"/>
              <a:buNone/>
            </a:pPr>
            <a:r>
              <a:rPr lang="en" sz="800">
                <a:solidFill>
                  <a:schemeClr val="dk1"/>
                </a:solidFill>
                <a:latin typeface="Arial"/>
                <a:ea typeface="Arial"/>
                <a:cs typeface="Arial"/>
                <a:sym typeface="Arial"/>
              </a:rPr>
              <a:t>Mayo Clinic. (2014). Respiratory Syncytial virus (RSV) Test and Diagnosis. Retrieved from:</a:t>
            </a:r>
            <a:r>
              <a:rPr lang="en" sz="800">
                <a:solidFill>
                  <a:schemeClr val="dk1"/>
                </a:solidFill>
                <a:latin typeface="Arial"/>
                <a:ea typeface="Arial"/>
                <a:cs typeface="Arial"/>
                <a:sym typeface="Arial"/>
                <a:hlinkClick r:id="rId6"/>
              </a:rPr>
              <a:t> </a:t>
            </a:r>
            <a:r>
              <a:rPr lang="en" sz="800" u="sng">
                <a:solidFill>
                  <a:schemeClr val="hlink"/>
                </a:solidFill>
                <a:latin typeface="Arial"/>
                <a:ea typeface="Arial"/>
                <a:cs typeface="Arial"/>
                <a:sym typeface="Arial"/>
                <a:hlinkClick r:id="rId7"/>
              </a:rPr>
              <a:t>http://www.mayoclinic.org/diseases-conditions/respiratory-syncytial-virus/basics/tests-diagnosis/con-20022497</a:t>
            </a:r>
          </a:p>
          <a:p>
            <a:pPr lvl="0">
              <a:lnSpc>
                <a:spcPct val="115000"/>
              </a:lnSpc>
              <a:spcBef>
                <a:spcPts val="0"/>
              </a:spcBef>
              <a:buClr>
                <a:schemeClr val="dk1"/>
              </a:buClr>
              <a:buSzPct val="137500"/>
              <a:buFont typeface="Arial"/>
              <a:buNone/>
            </a:pPr>
            <a:r>
              <a:rPr lang="en" sz="800">
                <a:solidFill>
                  <a:schemeClr val="dk1"/>
                </a:solidFill>
                <a:latin typeface="Arial"/>
                <a:ea typeface="Arial"/>
                <a:cs typeface="Arial"/>
                <a:sym typeface="Arial"/>
              </a:rPr>
              <a:t>Mayo Clinic. 2016. Symptoms and causes of Pneumonia. Retrieved from:</a:t>
            </a:r>
            <a:r>
              <a:rPr lang="en" sz="800">
                <a:solidFill>
                  <a:schemeClr val="dk1"/>
                </a:solidFill>
                <a:latin typeface="Arial"/>
                <a:ea typeface="Arial"/>
                <a:cs typeface="Arial"/>
                <a:sym typeface="Arial"/>
                <a:hlinkClick r:id="rId8"/>
              </a:rPr>
              <a:t> </a:t>
            </a:r>
            <a:r>
              <a:rPr lang="en" sz="800" u="sng">
                <a:solidFill>
                  <a:schemeClr val="hlink"/>
                </a:solidFill>
                <a:latin typeface="Arial"/>
                <a:ea typeface="Arial"/>
                <a:cs typeface="Arial"/>
                <a:sym typeface="Arial"/>
                <a:hlinkClick r:id="rId9"/>
              </a:rPr>
              <a:t>http://www.mayoclinic.org/diseases-conditions/pneumonia/symptoms-causes/dxc-20204678</a:t>
            </a:r>
          </a:p>
          <a:p>
            <a:pPr lvl="0">
              <a:lnSpc>
                <a:spcPct val="115000"/>
              </a:lnSpc>
              <a:spcBef>
                <a:spcPts val="0"/>
              </a:spcBef>
              <a:buClr>
                <a:schemeClr val="dk1"/>
              </a:buClr>
              <a:buSzPct val="137500"/>
              <a:buFont typeface="Arial"/>
              <a:buNone/>
            </a:pPr>
            <a:r>
              <a:rPr lang="en" sz="800">
                <a:solidFill>
                  <a:schemeClr val="dk1"/>
                </a:solidFill>
                <a:latin typeface="Arial"/>
                <a:ea typeface="Arial"/>
                <a:cs typeface="Arial"/>
                <a:sym typeface="Arial"/>
              </a:rPr>
              <a:t>Medicine Plus. (2017).Lower respiratory tract. Retrieved from:</a:t>
            </a:r>
            <a:r>
              <a:rPr lang="en" sz="800">
                <a:solidFill>
                  <a:schemeClr val="dk1"/>
                </a:solidFill>
                <a:latin typeface="Arial"/>
                <a:ea typeface="Arial"/>
                <a:cs typeface="Arial"/>
                <a:sym typeface="Arial"/>
                <a:hlinkClick r:id="rId10"/>
              </a:rPr>
              <a:t> </a:t>
            </a:r>
            <a:r>
              <a:rPr lang="en" sz="800" u="sng">
                <a:solidFill>
                  <a:schemeClr val="hlink"/>
                </a:solidFill>
                <a:latin typeface="Arial"/>
                <a:ea typeface="Arial"/>
                <a:cs typeface="Arial"/>
                <a:sym typeface="Arial"/>
                <a:hlinkClick r:id="rId11"/>
              </a:rPr>
              <a:t>https://medlineplus.gov/ency/imagepages/19379.htm</a:t>
            </a:r>
          </a:p>
          <a:p>
            <a:pPr lvl="0">
              <a:lnSpc>
                <a:spcPct val="115000"/>
              </a:lnSpc>
              <a:spcBef>
                <a:spcPts val="0"/>
              </a:spcBef>
              <a:buClr>
                <a:schemeClr val="dk1"/>
              </a:buClr>
              <a:buSzPct val="137500"/>
              <a:buFont typeface="Arial"/>
              <a:buNone/>
            </a:pPr>
            <a:r>
              <a:rPr lang="en" sz="800">
                <a:solidFill>
                  <a:schemeClr val="dk1"/>
                </a:solidFill>
                <a:latin typeface="Arial"/>
                <a:ea typeface="Arial"/>
                <a:cs typeface="Arial"/>
                <a:sym typeface="Arial"/>
              </a:rPr>
              <a:t>National Heart, Lung, and Blood Institute. (2016, October 12). Pneumonia. Retrieved from</a:t>
            </a:r>
            <a:r>
              <a:rPr lang="en" sz="800" u="sng">
                <a:solidFill>
                  <a:schemeClr val="hlink"/>
                </a:solidFill>
                <a:latin typeface="Arial"/>
                <a:ea typeface="Arial"/>
                <a:cs typeface="Arial"/>
                <a:sym typeface="Arial"/>
                <a:hlinkClick r:id="rId12"/>
              </a:rPr>
              <a:t> https://www.nhlbi.nih.gov/health/health-topics/topics/oxt</a:t>
            </a:r>
          </a:p>
          <a:p>
            <a:pPr lvl="0">
              <a:lnSpc>
                <a:spcPct val="115000"/>
              </a:lnSpc>
              <a:spcBef>
                <a:spcPts val="0"/>
              </a:spcBef>
              <a:buClr>
                <a:schemeClr val="dk1"/>
              </a:buClr>
              <a:buSzPct val="137500"/>
              <a:buFont typeface="Arial"/>
              <a:buNone/>
            </a:pPr>
            <a:r>
              <a:rPr lang="en" sz="800">
                <a:solidFill>
                  <a:schemeClr val="dk1"/>
                </a:solidFill>
                <a:latin typeface="Arial"/>
                <a:ea typeface="Arial"/>
                <a:cs typeface="Arial"/>
                <a:sym typeface="Arial"/>
              </a:rPr>
              <a:t>National Heart, Lung, and Blood Institute (NHLBI). 2016. Risk Factors: Pneumonia. Retrieved from:</a:t>
            </a:r>
            <a:r>
              <a:rPr i="1" lang="en" sz="800">
                <a:solidFill>
                  <a:schemeClr val="dk1"/>
                </a:solidFill>
                <a:latin typeface="Arial"/>
                <a:ea typeface="Arial"/>
                <a:cs typeface="Arial"/>
                <a:sym typeface="Arial"/>
                <a:hlinkClick r:id="rId13"/>
              </a:rPr>
              <a:t> </a:t>
            </a:r>
            <a:r>
              <a:rPr lang="en" sz="800" u="sng">
                <a:solidFill>
                  <a:schemeClr val="hlink"/>
                </a:solidFill>
                <a:latin typeface="Arial"/>
                <a:ea typeface="Arial"/>
                <a:cs typeface="Arial"/>
                <a:sym typeface="Arial"/>
                <a:hlinkClick r:id="rId14"/>
              </a:rPr>
              <a:t>https://www.nhlbi.nih.gov/health/health-topics/topics/pnu/atrisk</a:t>
            </a:r>
            <a:r>
              <a:rPr lang="en" sz="800">
                <a:solidFill>
                  <a:schemeClr val="dk1"/>
                </a:solidFill>
                <a:latin typeface="Arial"/>
                <a:ea typeface="Arial"/>
                <a:cs typeface="Arial"/>
                <a:sym typeface="Arial"/>
              </a:rPr>
              <a:t>.</a:t>
            </a:r>
          </a:p>
          <a:p>
            <a:pPr lvl="0">
              <a:lnSpc>
                <a:spcPct val="115000"/>
              </a:lnSpc>
              <a:spcBef>
                <a:spcPts val="0"/>
              </a:spcBef>
              <a:buClr>
                <a:schemeClr val="dk1"/>
              </a:buClr>
              <a:buSzPct val="137500"/>
              <a:buFont typeface="Arial"/>
              <a:buNone/>
            </a:pPr>
            <a:r>
              <a:rPr lang="en" sz="800">
                <a:solidFill>
                  <a:schemeClr val="dk1"/>
                </a:solidFill>
                <a:latin typeface="Arial"/>
                <a:ea typeface="Arial"/>
                <a:cs typeface="Arial"/>
                <a:sym typeface="Arial"/>
              </a:rPr>
              <a:t>Rudan, I., Boschi-Pinto, C., Biloglav, Z., Mulholland, K., &amp; Campbell, H. (2008). Epidemiology and etiology of childhood pneumonia. </a:t>
            </a:r>
            <a:r>
              <a:rPr i="1" lang="en" sz="800">
                <a:solidFill>
                  <a:schemeClr val="dk1"/>
                </a:solidFill>
                <a:latin typeface="Arial"/>
                <a:ea typeface="Arial"/>
                <a:cs typeface="Arial"/>
                <a:sym typeface="Arial"/>
              </a:rPr>
              <a:t>Bulletin of the World Health Organization</a:t>
            </a:r>
            <a:r>
              <a:rPr lang="en" sz="800">
                <a:solidFill>
                  <a:schemeClr val="dk1"/>
                </a:solidFill>
                <a:latin typeface="Arial"/>
                <a:ea typeface="Arial"/>
                <a:cs typeface="Arial"/>
                <a:sym typeface="Arial"/>
              </a:rPr>
              <a:t>.</a:t>
            </a:r>
            <a:r>
              <a:rPr lang="en" sz="800">
                <a:solidFill>
                  <a:schemeClr val="dk1"/>
                </a:solidFill>
                <a:latin typeface="Arial"/>
                <a:ea typeface="Arial"/>
                <a:cs typeface="Arial"/>
                <a:sym typeface="Arial"/>
                <a:hlinkClick r:id="rId15"/>
              </a:rPr>
              <a:t> </a:t>
            </a:r>
            <a:r>
              <a:rPr lang="en" sz="800" u="sng">
                <a:solidFill>
                  <a:schemeClr val="hlink"/>
                </a:solidFill>
                <a:latin typeface="Arial"/>
                <a:ea typeface="Arial"/>
                <a:cs typeface="Arial"/>
                <a:sym typeface="Arial"/>
                <a:hlinkClick r:id="rId16"/>
              </a:rPr>
              <a:t>http://doi.org/10.2471/BLT.07.048769</a:t>
            </a:r>
          </a:p>
          <a:p>
            <a:pPr lvl="0">
              <a:lnSpc>
                <a:spcPct val="115000"/>
              </a:lnSpc>
              <a:spcBef>
                <a:spcPts val="0"/>
              </a:spcBef>
              <a:buClr>
                <a:schemeClr val="dk1"/>
              </a:buClr>
              <a:buSzPct val="137500"/>
              <a:buFont typeface="Arial"/>
              <a:buNone/>
            </a:pPr>
            <a:r>
              <a:rPr lang="en" sz="800">
                <a:solidFill>
                  <a:schemeClr val="dk1"/>
                </a:solidFill>
                <a:latin typeface="Arial"/>
                <a:ea typeface="Arial"/>
                <a:cs typeface="Arial"/>
                <a:sym typeface="Arial"/>
              </a:rPr>
              <a:t>Walker, C. L. F., Rudan, I., Liu, L., Nair, H., Theodoratou, E., Bhutta, Z. A., ... &amp; Black, R. E. (2013). Global burden of childhood pneumonia and diarrhoea. </a:t>
            </a:r>
            <a:r>
              <a:rPr i="1" lang="en" sz="800">
                <a:solidFill>
                  <a:schemeClr val="dk1"/>
                </a:solidFill>
                <a:latin typeface="Arial"/>
                <a:ea typeface="Arial"/>
                <a:cs typeface="Arial"/>
                <a:sym typeface="Arial"/>
              </a:rPr>
              <a:t>The Lancet</a:t>
            </a:r>
            <a:r>
              <a:rPr lang="en" sz="800">
                <a:solidFill>
                  <a:schemeClr val="dk1"/>
                </a:solidFill>
                <a:latin typeface="Arial"/>
                <a:ea typeface="Arial"/>
                <a:cs typeface="Arial"/>
                <a:sym typeface="Arial"/>
              </a:rPr>
              <a:t>, </a:t>
            </a:r>
            <a:r>
              <a:rPr i="1" lang="en" sz="800">
                <a:solidFill>
                  <a:schemeClr val="dk1"/>
                </a:solidFill>
                <a:latin typeface="Arial"/>
                <a:ea typeface="Arial"/>
                <a:cs typeface="Arial"/>
                <a:sym typeface="Arial"/>
              </a:rPr>
              <a:t>381</a:t>
            </a:r>
            <a:r>
              <a:rPr lang="en" sz="800">
                <a:solidFill>
                  <a:schemeClr val="dk1"/>
                </a:solidFill>
                <a:latin typeface="Arial"/>
                <a:ea typeface="Arial"/>
                <a:cs typeface="Arial"/>
                <a:sym typeface="Arial"/>
              </a:rPr>
              <a:t>(9875), 1405-1416.</a:t>
            </a:r>
          </a:p>
          <a:p>
            <a:pPr lvl="0">
              <a:lnSpc>
                <a:spcPct val="115000"/>
              </a:lnSpc>
              <a:spcBef>
                <a:spcPts val="0"/>
              </a:spcBef>
              <a:buNone/>
            </a:pPr>
            <a:r>
              <a:rPr lang="en" sz="800">
                <a:solidFill>
                  <a:schemeClr val="dk1"/>
                </a:solidFill>
                <a:latin typeface="Arial"/>
                <a:ea typeface="Arial"/>
                <a:cs typeface="Arial"/>
                <a:sym typeface="Arial"/>
              </a:rPr>
              <a:t>World Health Organization. (n.d.). Estimates for 2000-2012: Disease Burden. Retrieved from:</a:t>
            </a:r>
            <a:r>
              <a:rPr lang="en" sz="800" u="sng">
                <a:solidFill>
                  <a:schemeClr val="hlink"/>
                </a:solidFill>
                <a:latin typeface="Arial"/>
                <a:ea typeface="Arial"/>
                <a:cs typeface="Arial"/>
                <a:sym typeface="Arial"/>
                <a:hlinkClick r:id="rId17"/>
              </a:rPr>
              <a:t> http://www.who.int/healthinfo/global_burden_disease/estimates/en/index2.html</a:t>
            </a:r>
          </a:p>
          <a:p>
            <a:pPr lvl="0">
              <a:lnSpc>
                <a:spcPct val="115000"/>
              </a:lnSpc>
              <a:spcBef>
                <a:spcPts val="0"/>
              </a:spcBef>
              <a:buClr>
                <a:schemeClr val="dk1"/>
              </a:buClr>
              <a:buSzPct val="137500"/>
              <a:buFont typeface="Arial"/>
              <a:buNone/>
            </a:pPr>
            <a:r>
              <a:rPr lang="en" sz="800">
                <a:solidFill>
                  <a:schemeClr val="dk1"/>
                </a:solidFill>
                <a:latin typeface="Arial"/>
                <a:ea typeface="Arial"/>
                <a:cs typeface="Arial"/>
                <a:sym typeface="Arial"/>
              </a:rPr>
              <a:t>World Health Organization (WHO). 2016. Pneumonia Fact Sheet. Retrieved from:</a:t>
            </a:r>
            <a:r>
              <a:rPr lang="en" sz="800">
                <a:solidFill>
                  <a:schemeClr val="dk1"/>
                </a:solidFill>
                <a:latin typeface="Arial"/>
                <a:ea typeface="Arial"/>
                <a:cs typeface="Arial"/>
                <a:sym typeface="Arial"/>
                <a:hlinkClick r:id="rId18"/>
              </a:rPr>
              <a:t> </a:t>
            </a:r>
            <a:r>
              <a:rPr lang="en" sz="800" u="sng">
                <a:solidFill>
                  <a:schemeClr val="hlink"/>
                </a:solidFill>
                <a:latin typeface="Arial"/>
                <a:ea typeface="Arial"/>
                <a:cs typeface="Arial"/>
                <a:sym typeface="Arial"/>
                <a:hlinkClick r:id="rId19"/>
              </a:rPr>
              <a:t>http://www.who.int/mediacentre/factsheets/fs331/en/</a:t>
            </a:r>
            <a:r>
              <a:rPr lang="en" sz="800">
                <a:solidFill>
                  <a:schemeClr val="dk1"/>
                </a:solidFill>
                <a:latin typeface="Arial"/>
                <a:ea typeface="Arial"/>
                <a:cs typeface="Arial"/>
                <a:sym typeface="Arial"/>
              </a:rPr>
              <a:t>.</a:t>
            </a:r>
          </a:p>
          <a:p>
            <a:pPr lvl="0">
              <a:lnSpc>
                <a:spcPct val="115000"/>
              </a:lnSpc>
              <a:spcBef>
                <a:spcPts val="0"/>
              </a:spcBef>
              <a:buClr>
                <a:schemeClr val="dk1"/>
              </a:buClr>
              <a:buSzPct val="137500"/>
              <a:buFont typeface="Arial"/>
              <a:buNone/>
            </a:pPr>
            <a:r>
              <a:rPr lang="en" sz="800">
                <a:solidFill>
                  <a:schemeClr val="dk1"/>
                </a:solidFill>
                <a:latin typeface="Arial"/>
                <a:ea typeface="Arial"/>
                <a:cs typeface="Arial"/>
                <a:sym typeface="Arial"/>
              </a:rPr>
              <a:t>Zhang Y, Fang C, Dong BR, Wu T, Deng JL. (2012). Oxygen therapy for pneumonia in adults. Cochrane Database of Systematic Reviews, 3.  </a:t>
            </a:r>
          </a:p>
          <a:p>
            <a:pPr lvl="0" rtl="0">
              <a:spcBef>
                <a:spcPts val="0"/>
              </a:spcBef>
              <a:buNone/>
            </a:pPr>
            <a:r>
              <a:t/>
            </a:r>
            <a:endParaRPr sz="8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A95B0"/>
        </a:solidFill>
      </p:bgPr>
    </p:bg>
    <p:spTree>
      <p:nvGrpSpPr>
        <p:cNvPr id="93" name="Shape 93"/>
        <p:cNvGrpSpPr/>
        <p:nvPr/>
      </p:nvGrpSpPr>
      <p:grpSpPr>
        <a:xfrm>
          <a:off x="0" y="0"/>
          <a:ext cx="0" cy="0"/>
          <a:chOff x="0" y="0"/>
          <a:chExt cx="0" cy="0"/>
        </a:xfrm>
      </p:grpSpPr>
      <p:sp>
        <p:nvSpPr>
          <p:cNvPr id="94" name="Shape 94"/>
          <p:cNvSpPr/>
          <p:nvPr/>
        </p:nvSpPr>
        <p:spPr>
          <a:xfrm>
            <a:off x="844425" y="1099637"/>
            <a:ext cx="7841694" cy="3735950"/>
          </a:xfrm>
          <a:custGeom>
            <a:pathLst>
              <a:path extrusionOk="0" h="136125" w="28575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0DB7C4"/>
          </a:solidFill>
          <a:ln>
            <a:noFill/>
          </a:ln>
        </p:spPr>
        <p:txBody>
          <a:bodyPr anchorCtr="0" anchor="ctr" bIns="91425" lIns="91425" rIns="91425" tIns="91425">
            <a:noAutofit/>
          </a:bodyPr>
          <a:lstStyle/>
          <a:p>
            <a:pPr lvl="0">
              <a:spcBef>
                <a:spcPts val="0"/>
              </a:spcBef>
              <a:buNone/>
            </a:pPr>
            <a:r>
              <a:t/>
            </a:r>
            <a:endParaRPr/>
          </a:p>
        </p:txBody>
      </p:sp>
      <p:sp>
        <p:nvSpPr>
          <p:cNvPr id="95" name="Shape 95"/>
          <p:cNvSpPr txBox="1"/>
          <p:nvPr>
            <p:ph idx="12" type="sldNum"/>
          </p:nvPr>
        </p:nvSpPr>
        <p:spPr>
          <a:xfrm>
            <a:off x="-75" y="0"/>
            <a:ext cx="669600" cy="1140000"/>
          </a:xfrm>
          <a:prstGeom prst="rect">
            <a:avLst/>
          </a:prstGeom>
          <a:solidFill>
            <a:srgbClr val="B3B3B3"/>
          </a:solidFill>
        </p:spPr>
        <p:txBody>
          <a:bodyPr anchorCtr="0" anchor="b" bIns="91425" lIns="91425" rIns="91425" tIns="91425">
            <a:noAutofit/>
          </a:bodyPr>
          <a:lstStyle/>
          <a:p>
            <a:pPr lvl="0" rtl="0">
              <a:spcBef>
                <a:spcPts val="0"/>
              </a:spcBef>
              <a:buNone/>
            </a:pPr>
            <a:fld id="{00000000-1234-1234-1234-123412341234}" type="slidenum">
              <a:rPr lang="en"/>
              <a:t>‹#›</a:t>
            </a:fld>
          </a:p>
        </p:txBody>
      </p:sp>
      <p:sp>
        <p:nvSpPr>
          <p:cNvPr id="96" name="Shape 96"/>
          <p:cNvSpPr txBox="1"/>
          <p:nvPr/>
        </p:nvSpPr>
        <p:spPr>
          <a:xfrm>
            <a:off x="704950" y="1974525"/>
            <a:ext cx="7841700" cy="1539000"/>
          </a:xfrm>
          <a:prstGeom prst="rect">
            <a:avLst/>
          </a:prstGeom>
          <a:noFill/>
          <a:ln>
            <a:noFill/>
          </a:ln>
        </p:spPr>
        <p:txBody>
          <a:bodyPr anchorCtr="0" anchor="t" bIns="91425" lIns="91425" rIns="91425" tIns="91425">
            <a:noAutofit/>
          </a:bodyPr>
          <a:lstStyle/>
          <a:p>
            <a:pPr lvl="0" rtl="0" algn="ctr">
              <a:spcBef>
                <a:spcPts val="0"/>
              </a:spcBef>
              <a:buNone/>
            </a:pPr>
            <a:r>
              <a:rPr b="1" lang="en" sz="4800">
                <a:solidFill>
                  <a:schemeClr val="lt1"/>
                </a:solidFill>
                <a:latin typeface="Dosis"/>
                <a:ea typeface="Dosis"/>
                <a:cs typeface="Dosis"/>
                <a:sym typeface="Dosis"/>
              </a:rPr>
              <a:t>What are Disability Adjusted Life Years (DALYs)?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idx="12" type="sldNum"/>
          </p:nvPr>
        </p:nvSpPr>
        <p:spPr>
          <a:xfrm>
            <a:off x="-75" y="0"/>
            <a:ext cx="669600" cy="1140000"/>
          </a:xfrm>
          <a:prstGeom prst="rect">
            <a:avLst/>
          </a:prstGeom>
        </p:spPr>
        <p:txBody>
          <a:bodyPr anchorCtr="0" anchor="b" bIns="91425" lIns="91425" rIns="91425" tIns="91425">
            <a:noAutofit/>
          </a:bodyPr>
          <a:lstStyle/>
          <a:p>
            <a:pPr lvl="0" rtl="0">
              <a:spcBef>
                <a:spcPts val="0"/>
              </a:spcBef>
              <a:buNone/>
            </a:pPr>
            <a:fld id="{00000000-1234-1234-1234-123412341234}" type="slidenum">
              <a:rPr lang="en"/>
              <a:t>‹#›</a:t>
            </a:fld>
          </a:p>
        </p:txBody>
      </p:sp>
      <p:cxnSp>
        <p:nvCxnSpPr>
          <p:cNvPr id="102" name="Shape 102"/>
          <p:cNvCxnSpPr/>
          <p:nvPr/>
        </p:nvCxnSpPr>
        <p:spPr>
          <a:xfrm>
            <a:off x="1543500" y="2216200"/>
            <a:ext cx="6402600" cy="0"/>
          </a:xfrm>
          <a:prstGeom prst="straightConnector1">
            <a:avLst/>
          </a:prstGeom>
          <a:noFill/>
          <a:ln cap="flat" cmpd="sng" w="114300">
            <a:solidFill>
              <a:srgbClr val="0000FF"/>
            </a:solidFill>
            <a:prstDash val="solid"/>
            <a:round/>
            <a:headEnd len="lg" w="lg" type="none"/>
            <a:tailEnd len="lg" w="lg" type="none"/>
          </a:ln>
        </p:spPr>
      </p:cxnSp>
      <p:cxnSp>
        <p:nvCxnSpPr>
          <p:cNvPr id="103" name="Shape 103"/>
          <p:cNvCxnSpPr/>
          <p:nvPr/>
        </p:nvCxnSpPr>
        <p:spPr>
          <a:xfrm>
            <a:off x="1559975" y="3327200"/>
            <a:ext cx="2320800" cy="0"/>
          </a:xfrm>
          <a:prstGeom prst="straightConnector1">
            <a:avLst/>
          </a:prstGeom>
          <a:noFill/>
          <a:ln cap="flat" cmpd="sng" w="114300">
            <a:solidFill>
              <a:srgbClr val="0000FF"/>
            </a:solidFill>
            <a:prstDash val="solid"/>
            <a:round/>
            <a:headEnd len="lg" w="lg" type="none"/>
            <a:tailEnd len="lg" w="lg" type="none"/>
          </a:ln>
        </p:spPr>
      </p:cxnSp>
      <p:cxnSp>
        <p:nvCxnSpPr>
          <p:cNvPr id="104" name="Shape 104"/>
          <p:cNvCxnSpPr/>
          <p:nvPr/>
        </p:nvCxnSpPr>
        <p:spPr>
          <a:xfrm>
            <a:off x="3880775" y="3323150"/>
            <a:ext cx="798300" cy="8100"/>
          </a:xfrm>
          <a:prstGeom prst="straightConnector1">
            <a:avLst/>
          </a:prstGeom>
          <a:noFill/>
          <a:ln cap="flat" cmpd="sng" w="114300">
            <a:solidFill>
              <a:srgbClr val="FF0000"/>
            </a:solidFill>
            <a:prstDash val="solid"/>
            <a:round/>
            <a:headEnd len="lg" w="lg" type="none"/>
            <a:tailEnd len="lg" w="lg" type="none"/>
          </a:ln>
        </p:spPr>
      </p:cxnSp>
      <p:cxnSp>
        <p:nvCxnSpPr>
          <p:cNvPr id="105" name="Shape 105"/>
          <p:cNvCxnSpPr/>
          <p:nvPr/>
        </p:nvCxnSpPr>
        <p:spPr>
          <a:xfrm>
            <a:off x="4678975" y="3327200"/>
            <a:ext cx="732600" cy="0"/>
          </a:xfrm>
          <a:prstGeom prst="straightConnector1">
            <a:avLst/>
          </a:prstGeom>
          <a:noFill/>
          <a:ln cap="flat" cmpd="sng" w="114300">
            <a:solidFill>
              <a:srgbClr val="0000FF"/>
            </a:solidFill>
            <a:prstDash val="solid"/>
            <a:round/>
            <a:headEnd len="lg" w="lg" type="none"/>
            <a:tailEnd len="lg" w="lg" type="none"/>
          </a:ln>
        </p:spPr>
      </p:cxnSp>
      <p:cxnSp>
        <p:nvCxnSpPr>
          <p:cNvPr id="106" name="Shape 106"/>
          <p:cNvCxnSpPr/>
          <p:nvPr/>
        </p:nvCxnSpPr>
        <p:spPr>
          <a:xfrm>
            <a:off x="5411425" y="3327200"/>
            <a:ext cx="567900" cy="0"/>
          </a:xfrm>
          <a:prstGeom prst="straightConnector1">
            <a:avLst/>
          </a:prstGeom>
          <a:noFill/>
          <a:ln cap="flat" cmpd="sng" w="114300">
            <a:solidFill>
              <a:srgbClr val="FF0000"/>
            </a:solidFill>
            <a:prstDash val="solid"/>
            <a:round/>
            <a:headEnd len="lg" w="lg" type="none"/>
            <a:tailEnd len="lg" w="lg" type="none"/>
          </a:ln>
        </p:spPr>
      </p:cxnSp>
      <p:sp>
        <p:nvSpPr>
          <p:cNvPr id="107" name="Shape 107"/>
          <p:cNvSpPr txBox="1"/>
          <p:nvPr/>
        </p:nvSpPr>
        <p:spPr>
          <a:xfrm>
            <a:off x="1543500" y="1771800"/>
            <a:ext cx="4740300" cy="5529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108" name="Shape 108"/>
          <p:cNvSpPr txBox="1"/>
          <p:nvPr/>
        </p:nvSpPr>
        <p:spPr>
          <a:xfrm>
            <a:off x="3669525" y="1615825"/>
            <a:ext cx="2538300" cy="552900"/>
          </a:xfrm>
          <a:prstGeom prst="rect">
            <a:avLst/>
          </a:prstGeom>
          <a:noFill/>
          <a:ln>
            <a:noFill/>
          </a:ln>
        </p:spPr>
        <p:txBody>
          <a:bodyPr anchorCtr="0" anchor="t" bIns="91425" lIns="91425" rIns="91425" tIns="91425">
            <a:noAutofit/>
          </a:bodyPr>
          <a:lstStyle/>
          <a:p>
            <a:pPr lvl="0">
              <a:spcBef>
                <a:spcPts val="0"/>
              </a:spcBef>
              <a:buNone/>
            </a:pPr>
            <a:r>
              <a:rPr lang="en"/>
              <a:t>Normal Life Expectancy</a:t>
            </a:r>
          </a:p>
        </p:txBody>
      </p:sp>
      <p:sp>
        <p:nvSpPr>
          <p:cNvPr id="109" name="Shape 109"/>
          <p:cNvSpPr txBox="1"/>
          <p:nvPr/>
        </p:nvSpPr>
        <p:spPr>
          <a:xfrm>
            <a:off x="1510575" y="2216200"/>
            <a:ext cx="263400" cy="331500"/>
          </a:xfrm>
          <a:prstGeom prst="rect">
            <a:avLst/>
          </a:prstGeom>
          <a:noFill/>
          <a:ln>
            <a:noFill/>
          </a:ln>
        </p:spPr>
        <p:txBody>
          <a:bodyPr anchorCtr="0" anchor="t" bIns="91425" lIns="91425" rIns="91425" tIns="91425">
            <a:noAutofit/>
          </a:bodyPr>
          <a:lstStyle/>
          <a:p>
            <a:pPr lvl="0">
              <a:spcBef>
                <a:spcPts val="0"/>
              </a:spcBef>
              <a:buNone/>
            </a:pPr>
            <a:r>
              <a:rPr lang="en"/>
              <a:t>0</a:t>
            </a:r>
          </a:p>
        </p:txBody>
      </p:sp>
      <p:sp>
        <p:nvSpPr>
          <p:cNvPr id="110" name="Shape 110"/>
          <p:cNvSpPr txBox="1"/>
          <p:nvPr/>
        </p:nvSpPr>
        <p:spPr>
          <a:xfrm>
            <a:off x="7636600" y="2216200"/>
            <a:ext cx="403500" cy="331500"/>
          </a:xfrm>
          <a:prstGeom prst="rect">
            <a:avLst/>
          </a:prstGeom>
          <a:noFill/>
          <a:ln>
            <a:noFill/>
          </a:ln>
        </p:spPr>
        <p:txBody>
          <a:bodyPr anchorCtr="0" anchor="t" bIns="91425" lIns="91425" rIns="91425" tIns="91425">
            <a:noAutofit/>
          </a:bodyPr>
          <a:lstStyle/>
          <a:p>
            <a:pPr lvl="0" rtl="0">
              <a:spcBef>
                <a:spcPts val="0"/>
              </a:spcBef>
              <a:buNone/>
            </a:pPr>
            <a:r>
              <a:rPr lang="en"/>
              <a:t>8</a:t>
            </a:r>
            <a:r>
              <a:rPr lang="en"/>
              <a:t>0</a:t>
            </a:r>
          </a:p>
        </p:txBody>
      </p:sp>
      <p:sp>
        <p:nvSpPr>
          <p:cNvPr id="111" name="Shape 111"/>
          <p:cNvSpPr/>
          <p:nvPr/>
        </p:nvSpPr>
        <p:spPr>
          <a:xfrm>
            <a:off x="5979325" y="2949850"/>
            <a:ext cx="73819" cy="754700"/>
          </a:xfrm>
          <a:custGeom>
            <a:pathLst>
              <a:path extrusionOk="0" h="30188" w="6891">
                <a:moveTo>
                  <a:pt x="328" y="0"/>
                </a:moveTo>
                <a:lnTo>
                  <a:pt x="0" y="30188"/>
                </a:lnTo>
                <a:lnTo>
                  <a:pt x="6891" y="29860"/>
                </a:lnTo>
                <a:lnTo>
                  <a:pt x="6562" y="328"/>
                </a:lnTo>
                <a:close/>
              </a:path>
            </a:pathLst>
          </a:custGeom>
          <a:solidFill>
            <a:srgbClr val="000000"/>
          </a:solidFill>
          <a:ln cap="flat" cmpd="sng" w="9525">
            <a:solidFill>
              <a:schemeClr val="dk2"/>
            </a:solidFill>
            <a:prstDash val="solid"/>
            <a:round/>
            <a:headEnd len="lg" w="lg" type="none"/>
            <a:tailEnd len="lg" w="lg" type="none"/>
          </a:ln>
        </p:spPr>
      </p:sp>
      <p:cxnSp>
        <p:nvCxnSpPr>
          <p:cNvPr id="112" name="Shape 112"/>
          <p:cNvCxnSpPr/>
          <p:nvPr/>
        </p:nvCxnSpPr>
        <p:spPr>
          <a:xfrm flipH="1" rot="10800000">
            <a:off x="6053150" y="3323150"/>
            <a:ext cx="1862100" cy="8100"/>
          </a:xfrm>
          <a:prstGeom prst="straightConnector1">
            <a:avLst/>
          </a:prstGeom>
          <a:noFill/>
          <a:ln cap="flat" cmpd="sng" w="114300">
            <a:solidFill>
              <a:srgbClr val="00FF00"/>
            </a:solidFill>
            <a:prstDash val="solid"/>
            <a:round/>
            <a:headEnd len="lg" w="lg" type="none"/>
            <a:tailEnd len="lg" w="lg" type="none"/>
          </a:ln>
        </p:spPr>
      </p:cxnSp>
      <p:sp>
        <p:nvSpPr>
          <p:cNvPr id="113" name="Shape 113"/>
          <p:cNvSpPr txBox="1"/>
          <p:nvPr/>
        </p:nvSpPr>
        <p:spPr>
          <a:xfrm>
            <a:off x="669525" y="588600"/>
            <a:ext cx="6967200" cy="551400"/>
          </a:xfrm>
          <a:prstGeom prst="rect">
            <a:avLst/>
          </a:prstGeom>
          <a:noFill/>
          <a:ln>
            <a:noFill/>
          </a:ln>
        </p:spPr>
        <p:txBody>
          <a:bodyPr anchorCtr="0" anchor="ctr" bIns="91425" lIns="91425" rIns="91425" tIns="91425">
            <a:noAutofit/>
          </a:bodyPr>
          <a:lstStyle/>
          <a:p>
            <a:pPr lvl="0" rtl="0">
              <a:spcBef>
                <a:spcPts val="0"/>
              </a:spcBef>
              <a:buNone/>
            </a:pPr>
            <a:r>
              <a:rPr b="1" lang="en" sz="3000">
                <a:solidFill>
                  <a:srgbClr val="666666"/>
                </a:solidFill>
                <a:latin typeface="Dosis"/>
                <a:ea typeface="Dosis"/>
                <a:cs typeface="Dosis"/>
                <a:sym typeface="Dosis"/>
              </a:rPr>
              <a:t>Visual Representation of DALYs</a:t>
            </a:r>
          </a:p>
        </p:txBody>
      </p:sp>
      <p:sp>
        <p:nvSpPr>
          <p:cNvPr id="114" name="Shape 114"/>
          <p:cNvSpPr txBox="1"/>
          <p:nvPr/>
        </p:nvSpPr>
        <p:spPr>
          <a:xfrm>
            <a:off x="3428625" y="2770250"/>
            <a:ext cx="2779200" cy="552900"/>
          </a:xfrm>
          <a:prstGeom prst="rect">
            <a:avLst/>
          </a:prstGeom>
          <a:noFill/>
          <a:ln>
            <a:noFill/>
          </a:ln>
        </p:spPr>
        <p:txBody>
          <a:bodyPr anchorCtr="0" anchor="t" bIns="91425" lIns="91425" rIns="91425" tIns="91425">
            <a:noAutofit/>
          </a:bodyPr>
          <a:lstStyle/>
          <a:p>
            <a:pPr lvl="0" rtl="0">
              <a:spcBef>
                <a:spcPts val="0"/>
              </a:spcBef>
              <a:buNone/>
            </a:pPr>
            <a:r>
              <a:rPr lang="en"/>
              <a:t>Compromised Life Expectancy</a:t>
            </a:r>
          </a:p>
        </p:txBody>
      </p:sp>
      <p:sp>
        <p:nvSpPr>
          <p:cNvPr id="115" name="Shape 115"/>
          <p:cNvSpPr txBox="1"/>
          <p:nvPr/>
        </p:nvSpPr>
        <p:spPr>
          <a:xfrm>
            <a:off x="2329775" y="3768700"/>
            <a:ext cx="5075100" cy="551400"/>
          </a:xfrm>
          <a:prstGeom prst="rect">
            <a:avLst/>
          </a:prstGeom>
          <a:noFill/>
          <a:ln>
            <a:noFill/>
          </a:ln>
        </p:spPr>
        <p:txBody>
          <a:bodyPr anchorCtr="0" anchor="t" bIns="91425" lIns="91425" rIns="91425" tIns="91425">
            <a:noAutofit/>
          </a:bodyPr>
          <a:lstStyle/>
          <a:p>
            <a:pPr lvl="0">
              <a:spcBef>
                <a:spcPts val="0"/>
              </a:spcBef>
              <a:buNone/>
            </a:pPr>
            <a:r>
              <a:rPr lang="en" sz="3600"/>
              <a:t>DALYs = </a:t>
            </a:r>
            <a:r>
              <a:rPr lang="en" sz="3600">
                <a:solidFill>
                  <a:srgbClr val="FF0000"/>
                </a:solidFill>
              </a:rPr>
              <a:t>Red</a:t>
            </a:r>
            <a:r>
              <a:rPr lang="en" sz="3600"/>
              <a:t> + </a:t>
            </a:r>
            <a:r>
              <a:rPr lang="en" sz="3600">
                <a:solidFill>
                  <a:srgbClr val="00FF00"/>
                </a:solidFill>
              </a:rPr>
              <a:t>Green</a:t>
            </a:r>
            <a:r>
              <a:rPr lang="en" sz="3600"/>
              <a:t> </a:t>
            </a:r>
          </a:p>
        </p:txBody>
      </p:sp>
      <p:sp>
        <p:nvSpPr>
          <p:cNvPr id="116" name="Shape 116"/>
          <p:cNvSpPr txBox="1"/>
          <p:nvPr>
            <p:ph idx="12" type="sldNum"/>
          </p:nvPr>
        </p:nvSpPr>
        <p:spPr>
          <a:xfrm>
            <a:off x="-75" y="0"/>
            <a:ext cx="669600" cy="1140000"/>
          </a:xfrm>
          <a:prstGeom prst="rect">
            <a:avLst/>
          </a:prstGeom>
          <a:solidFill>
            <a:srgbClr val="B3B3B3"/>
          </a:solidFill>
        </p:spPr>
        <p:txBody>
          <a:bodyPr anchorCtr="0" anchor="b" bIns="91425" lIns="91425" rIns="91425" tIns="91425">
            <a:noAutofit/>
          </a:bodyPr>
          <a:lstStyle/>
          <a:p>
            <a:pPr lvl="0" rtl="0">
              <a:spcBef>
                <a:spcPts val="0"/>
              </a:spcBef>
              <a:buNone/>
            </a:pPr>
            <a:fld id="{00000000-1234-1234-1234-123412341234}" type="slidenum">
              <a:rPr lang="en"/>
              <a:t>‹#›</a:t>
            </a:fld>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9900"/>
        </a:solidFill>
      </p:bgPr>
    </p:bg>
    <p:spTree>
      <p:nvGrpSpPr>
        <p:cNvPr id="120" name="Shape 120"/>
        <p:cNvGrpSpPr/>
        <p:nvPr/>
      </p:nvGrpSpPr>
      <p:grpSpPr>
        <a:xfrm>
          <a:off x="0" y="0"/>
          <a:ext cx="0" cy="0"/>
          <a:chOff x="0" y="0"/>
          <a:chExt cx="0" cy="0"/>
        </a:xfrm>
      </p:grpSpPr>
      <p:sp>
        <p:nvSpPr>
          <p:cNvPr id="121" name="Shape 121"/>
          <p:cNvSpPr txBox="1"/>
          <p:nvPr>
            <p:ph idx="12" type="sldNum"/>
          </p:nvPr>
        </p:nvSpPr>
        <p:spPr>
          <a:xfrm>
            <a:off x="-75" y="0"/>
            <a:ext cx="669600" cy="1140000"/>
          </a:xfrm>
          <a:prstGeom prst="rect">
            <a:avLst/>
          </a:prstGeom>
          <a:solidFill>
            <a:srgbClr val="B3B3B3"/>
          </a:solidFill>
        </p:spPr>
        <p:txBody>
          <a:bodyPr anchorCtr="0" anchor="b" bIns="91425" lIns="91425" rIns="91425" tIns="91425">
            <a:noAutofit/>
          </a:bodyPr>
          <a:lstStyle/>
          <a:p>
            <a:pPr lvl="0" rtl="0">
              <a:spcBef>
                <a:spcPts val="0"/>
              </a:spcBef>
              <a:buNone/>
            </a:pPr>
            <a:fld id="{00000000-1234-1234-1234-123412341234}" type="slidenum">
              <a:rPr b="1" lang="en"/>
              <a:t>‹#›</a:t>
            </a:fld>
          </a:p>
        </p:txBody>
      </p:sp>
      <p:sp>
        <p:nvSpPr>
          <p:cNvPr id="122" name="Shape 122"/>
          <p:cNvSpPr/>
          <p:nvPr/>
        </p:nvSpPr>
        <p:spPr>
          <a:xfrm>
            <a:off x="6381073" y="417731"/>
            <a:ext cx="2120984" cy="4361089"/>
          </a:xfrm>
          <a:custGeom>
            <a:pathLst>
              <a:path extrusionOk="0" h="80215" w="39012">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anchorCtr="0" anchor="ctr" bIns="91425" lIns="91425" rIns="91425" tIns="91425">
            <a:noAutofit/>
          </a:bodyPr>
          <a:lstStyle/>
          <a:p>
            <a:pPr lvl="0" rtl="0">
              <a:spcBef>
                <a:spcPts val="0"/>
              </a:spcBef>
              <a:buNone/>
            </a:pPr>
            <a:r>
              <a:t/>
            </a:r>
            <a:endParaRPr b="1"/>
          </a:p>
        </p:txBody>
      </p:sp>
      <p:sp>
        <p:nvSpPr>
          <p:cNvPr id="123" name="Shape 123"/>
          <p:cNvSpPr txBox="1"/>
          <p:nvPr/>
        </p:nvSpPr>
        <p:spPr>
          <a:xfrm>
            <a:off x="922975" y="628000"/>
            <a:ext cx="5736000" cy="3000000"/>
          </a:xfrm>
          <a:prstGeom prst="rect">
            <a:avLst/>
          </a:prstGeom>
          <a:noFill/>
          <a:ln>
            <a:noFill/>
          </a:ln>
        </p:spPr>
        <p:txBody>
          <a:bodyPr anchorCtr="0" anchor="ctr" bIns="91425" lIns="91425" rIns="91425" tIns="91425">
            <a:noAutofit/>
          </a:bodyPr>
          <a:lstStyle/>
          <a:p>
            <a:pPr lvl="0" rtl="0">
              <a:spcBef>
                <a:spcPts val="0"/>
              </a:spcBef>
              <a:buNone/>
            </a:pPr>
            <a:r>
              <a:rPr b="1" lang="en" sz="6400">
                <a:solidFill>
                  <a:srgbClr val="FFFFFF"/>
                </a:solidFill>
                <a:latin typeface="Dosis"/>
                <a:ea typeface="Dosis"/>
                <a:cs typeface="Dosis"/>
                <a:sym typeface="Dosis"/>
              </a:rPr>
              <a:t>Lower Respiratory Infections (LRI)</a:t>
            </a:r>
            <a:r>
              <a:rPr b="1" lang="en" sz="6400">
                <a:solidFill>
                  <a:srgbClr val="FFFFFF"/>
                </a:solidFill>
                <a:latin typeface="Dosis"/>
                <a:ea typeface="Dosis"/>
                <a:cs typeface="Dosis"/>
                <a:sym typeface="Dosis"/>
              </a:rPr>
              <a:t> </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844425" y="5600"/>
            <a:ext cx="6029100" cy="1140000"/>
          </a:xfrm>
          <a:prstGeom prst="rect">
            <a:avLst/>
          </a:prstGeom>
        </p:spPr>
        <p:txBody>
          <a:bodyPr anchorCtr="0" anchor="b" bIns="91425" lIns="91425" rIns="91425" tIns="91425">
            <a:noAutofit/>
          </a:bodyPr>
          <a:lstStyle/>
          <a:p>
            <a:pPr lvl="0">
              <a:spcBef>
                <a:spcPts val="0"/>
              </a:spcBef>
              <a:buNone/>
            </a:pPr>
            <a:r>
              <a:rPr b="1" lang="en" sz="3000">
                <a:solidFill>
                  <a:srgbClr val="666666"/>
                </a:solidFill>
              </a:rPr>
              <a:t>Overview</a:t>
            </a:r>
            <a:r>
              <a:rPr b="1" lang="en" sz="3000">
                <a:solidFill>
                  <a:srgbClr val="666666"/>
                </a:solidFill>
              </a:rPr>
              <a:t>: Why does this matter?</a:t>
            </a:r>
          </a:p>
        </p:txBody>
      </p:sp>
      <p:sp>
        <p:nvSpPr>
          <p:cNvPr id="129" name="Shape 129"/>
          <p:cNvSpPr txBox="1"/>
          <p:nvPr>
            <p:ph idx="1" type="body"/>
          </p:nvPr>
        </p:nvSpPr>
        <p:spPr>
          <a:xfrm>
            <a:off x="844425" y="1379375"/>
            <a:ext cx="3915600" cy="3387900"/>
          </a:xfrm>
          <a:prstGeom prst="rect">
            <a:avLst/>
          </a:prstGeom>
        </p:spPr>
        <p:txBody>
          <a:bodyPr anchorCtr="0" anchor="t" bIns="91425" lIns="91425" rIns="91425" tIns="91425">
            <a:noAutofit/>
          </a:bodyPr>
          <a:lstStyle/>
          <a:p>
            <a:pPr indent="-330200" lvl="0" marL="457200" rtl="0">
              <a:lnSpc>
                <a:spcPct val="115000"/>
              </a:lnSpc>
              <a:spcBef>
                <a:spcPts val="0"/>
              </a:spcBef>
              <a:buSzPct val="100000"/>
            </a:pPr>
            <a:r>
              <a:rPr lang="en" sz="1600"/>
              <a:t>Lower Respiratory Infections (LRIs) have a significant global burden of disease</a:t>
            </a:r>
          </a:p>
          <a:p>
            <a:pPr indent="-330200" lvl="1" marL="914400" rtl="0">
              <a:lnSpc>
                <a:spcPct val="115000"/>
              </a:lnSpc>
              <a:spcBef>
                <a:spcPts val="0"/>
              </a:spcBef>
              <a:spcAft>
                <a:spcPts val="1000"/>
              </a:spcAft>
              <a:buSzPct val="100000"/>
            </a:pPr>
            <a:r>
              <a:rPr lang="en" sz="1600"/>
              <a:t>Most common type of LRIs is: </a:t>
            </a:r>
            <a:r>
              <a:rPr b="1" lang="en" sz="1600" u="sng"/>
              <a:t>Pneumonia</a:t>
            </a:r>
          </a:p>
          <a:p>
            <a:pPr indent="-330200" lvl="0" marL="457200">
              <a:lnSpc>
                <a:spcPct val="115000"/>
              </a:lnSpc>
              <a:spcBef>
                <a:spcPts val="0"/>
              </a:spcBef>
              <a:spcAft>
                <a:spcPts val="1000"/>
              </a:spcAft>
              <a:buSzPct val="100000"/>
            </a:pPr>
            <a:r>
              <a:rPr lang="en" sz="1600"/>
              <a:t>Childhood Pneumonia is the leading cause of childhood mortality in the world</a:t>
            </a:r>
            <a:r>
              <a:rPr lang="en" sz="1600"/>
              <a:t> </a:t>
            </a:r>
          </a:p>
        </p:txBody>
      </p:sp>
      <p:sp>
        <p:nvSpPr>
          <p:cNvPr id="130" name="Shape 130"/>
          <p:cNvSpPr txBox="1"/>
          <p:nvPr>
            <p:ph idx="12" type="sldNum"/>
          </p:nvPr>
        </p:nvSpPr>
        <p:spPr>
          <a:xfrm>
            <a:off x="-75" y="0"/>
            <a:ext cx="669600" cy="1140000"/>
          </a:xfrm>
          <a:prstGeom prst="rect">
            <a:avLst/>
          </a:prstGeom>
          <a:solidFill>
            <a:srgbClr val="B3B3B3"/>
          </a:solidFill>
        </p:spPr>
        <p:txBody>
          <a:bodyPr anchorCtr="0" anchor="b" bIns="91425" lIns="91425" rIns="91425" tIns="91425">
            <a:noAutofit/>
          </a:bodyPr>
          <a:lstStyle/>
          <a:p>
            <a:pPr lvl="0">
              <a:spcBef>
                <a:spcPts val="0"/>
              </a:spcBef>
              <a:buNone/>
            </a:pPr>
            <a:fld id="{00000000-1234-1234-1234-123412341234}" type="slidenum">
              <a:rPr lang="en"/>
              <a:t>‹#›</a:t>
            </a:fld>
          </a:p>
        </p:txBody>
      </p:sp>
      <p:sp>
        <p:nvSpPr>
          <p:cNvPr id="131" name="Shape 131"/>
          <p:cNvSpPr txBox="1"/>
          <p:nvPr/>
        </p:nvSpPr>
        <p:spPr>
          <a:xfrm>
            <a:off x="5778275" y="4702750"/>
            <a:ext cx="3236400" cy="278100"/>
          </a:xfrm>
          <a:prstGeom prst="rect">
            <a:avLst/>
          </a:prstGeom>
          <a:noFill/>
          <a:ln>
            <a:noFill/>
          </a:ln>
        </p:spPr>
        <p:txBody>
          <a:bodyPr anchorCtr="0" anchor="t" bIns="91425" lIns="91425" rIns="91425" tIns="91425">
            <a:noAutofit/>
          </a:bodyPr>
          <a:lstStyle/>
          <a:p>
            <a:pPr lvl="0">
              <a:spcBef>
                <a:spcPts val="0"/>
              </a:spcBef>
              <a:buNone/>
            </a:pPr>
            <a:r>
              <a:rPr lang="en" sz="600"/>
              <a:t>Retrieved from: </a:t>
            </a:r>
            <a:r>
              <a:rPr lang="en" sz="600"/>
              <a:t>https://www.askideas.com/media/86/60-Of-Childhood-Pneumonia-Deaths-Are-Concentrated-In-A-Handful-Of-Countries-World-Pneumonia-Day.jpg</a:t>
            </a:r>
          </a:p>
          <a:p>
            <a:pPr lvl="0">
              <a:spcBef>
                <a:spcPts val="0"/>
              </a:spcBef>
              <a:buNone/>
            </a:pPr>
            <a:r>
              <a:t/>
            </a:r>
            <a:endParaRPr sz="600"/>
          </a:p>
        </p:txBody>
      </p:sp>
      <p:pic>
        <p:nvPicPr>
          <p:cNvPr id="132" name="Shape 132"/>
          <p:cNvPicPr preferRelativeResize="0"/>
          <p:nvPr/>
        </p:nvPicPr>
        <p:blipFill>
          <a:blip r:embed="rId3">
            <a:alphaModFix/>
          </a:blip>
          <a:stretch>
            <a:fillRect/>
          </a:stretch>
        </p:blipFill>
        <p:spPr>
          <a:xfrm>
            <a:off x="5613350" y="1317100"/>
            <a:ext cx="2885850" cy="2763999"/>
          </a:xfrm>
          <a:prstGeom prst="rect">
            <a:avLst/>
          </a:prstGeom>
          <a:noFill/>
          <a:ln>
            <a:noFill/>
          </a:ln>
        </p:spPr>
      </p:pic>
      <p:sp>
        <p:nvSpPr>
          <p:cNvPr id="133" name="Shape 133"/>
          <p:cNvSpPr txBox="1"/>
          <p:nvPr/>
        </p:nvSpPr>
        <p:spPr>
          <a:xfrm>
            <a:off x="594225" y="4767275"/>
            <a:ext cx="4165800" cy="466800"/>
          </a:xfrm>
          <a:prstGeom prst="rect">
            <a:avLst/>
          </a:prstGeom>
          <a:noFill/>
          <a:ln>
            <a:noFill/>
          </a:ln>
        </p:spPr>
        <p:txBody>
          <a:bodyPr anchorCtr="0" anchor="ctr" bIns="91425" lIns="91425" rIns="91425" tIns="91425">
            <a:noAutofit/>
          </a:bodyPr>
          <a:lstStyle/>
          <a:p>
            <a:pPr lvl="0" rtl="0">
              <a:lnSpc>
                <a:spcPct val="115000"/>
              </a:lnSpc>
              <a:spcBef>
                <a:spcPts val="600"/>
              </a:spcBef>
              <a:buNone/>
            </a:pPr>
            <a:r>
              <a:rPr lang="en" sz="800">
                <a:solidFill>
                  <a:srgbClr val="415665"/>
                </a:solidFill>
                <a:latin typeface="Source Sans Pro"/>
                <a:ea typeface="Source Sans Pro"/>
                <a:cs typeface="Source Sans Pro"/>
                <a:sym typeface="Source Sans Pro"/>
              </a:rPr>
              <a:t>(Rudan, Boschi-Pinto, Biloglav, Mulholland, &amp; Campbell, 2008)</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9900"/>
        </a:solidFill>
      </p:bgPr>
    </p:bg>
    <p:spTree>
      <p:nvGrpSpPr>
        <p:cNvPr id="137" name="Shape 137"/>
        <p:cNvGrpSpPr/>
        <p:nvPr/>
      </p:nvGrpSpPr>
      <p:grpSpPr>
        <a:xfrm>
          <a:off x="0" y="0"/>
          <a:ext cx="0" cy="0"/>
          <a:chOff x="0" y="0"/>
          <a:chExt cx="0" cy="0"/>
        </a:xfrm>
      </p:grpSpPr>
      <p:sp>
        <p:nvSpPr>
          <p:cNvPr id="138" name="Shape 138"/>
          <p:cNvSpPr txBox="1"/>
          <p:nvPr>
            <p:ph idx="12" type="sldNum"/>
          </p:nvPr>
        </p:nvSpPr>
        <p:spPr>
          <a:xfrm>
            <a:off x="-75" y="0"/>
            <a:ext cx="669600" cy="1140000"/>
          </a:xfrm>
          <a:prstGeom prst="rect">
            <a:avLst/>
          </a:prstGeom>
          <a:solidFill>
            <a:srgbClr val="B3B3B3"/>
          </a:solidFill>
        </p:spPr>
        <p:txBody>
          <a:bodyPr anchorCtr="0" anchor="b" bIns="91425" lIns="91425" rIns="91425" tIns="91425">
            <a:noAutofit/>
          </a:bodyPr>
          <a:lstStyle/>
          <a:p>
            <a:pPr lvl="0" rtl="0">
              <a:spcBef>
                <a:spcPts val="0"/>
              </a:spcBef>
              <a:buNone/>
            </a:pPr>
            <a:fld id="{00000000-1234-1234-1234-123412341234}" type="slidenum">
              <a:rPr b="1" lang="en"/>
              <a:t>‹#›</a:t>
            </a:fld>
          </a:p>
        </p:txBody>
      </p:sp>
      <p:sp>
        <p:nvSpPr>
          <p:cNvPr id="139" name="Shape 139"/>
          <p:cNvSpPr/>
          <p:nvPr/>
        </p:nvSpPr>
        <p:spPr>
          <a:xfrm>
            <a:off x="6381073" y="417731"/>
            <a:ext cx="2120984" cy="4361089"/>
          </a:xfrm>
          <a:custGeom>
            <a:pathLst>
              <a:path extrusionOk="0" h="80215" w="39012">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anchorCtr="0" anchor="ctr" bIns="91425" lIns="91425" rIns="91425" tIns="91425">
            <a:noAutofit/>
          </a:bodyPr>
          <a:lstStyle/>
          <a:p>
            <a:pPr lvl="0" rtl="0">
              <a:spcBef>
                <a:spcPts val="0"/>
              </a:spcBef>
              <a:buNone/>
            </a:pPr>
            <a:r>
              <a:t/>
            </a:r>
            <a:endParaRPr b="1"/>
          </a:p>
        </p:txBody>
      </p:sp>
      <p:sp>
        <p:nvSpPr>
          <p:cNvPr id="140" name="Shape 140"/>
          <p:cNvSpPr txBox="1"/>
          <p:nvPr/>
        </p:nvSpPr>
        <p:spPr>
          <a:xfrm>
            <a:off x="922975" y="628000"/>
            <a:ext cx="5702400" cy="3000000"/>
          </a:xfrm>
          <a:prstGeom prst="rect">
            <a:avLst/>
          </a:prstGeom>
          <a:noFill/>
          <a:ln>
            <a:noFill/>
          </a:ln>
        </p:spPr>
        <p:txBody>
          <a:bodyPr anchorCtr="0" anchor="ctr" bIns="91425" lIns="91425" rIns="91425" tIns="91425">
            <a:noAutofit/>
          </a:bodyPr>
          <a:lstStyle/>
          <a:p>
            <a:pPr lvl="0" rtl="0">
              <a:spcBef>
                <a:spcPts val="0"/>
              </a:spcBef>
              <a:buNone/>
            </a:pPr>
            <a:r>
              <a:rPr b="1" lang="en" sz="6400">
                <a:solidFill>
                  <a:srgbClr val="FFFFFF"/>
                </a:solidFill>
                <a:latin typeface="Dosis"/>
                <a:ea typeface="Dosis"/>
                <a:cs typeface="Dosis"/>
                <a:sym typeface="Dosis"/>
              </a:rPr>
              <a:t>Epidemiology</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title"/>
          </p:nvPr>
        </p:nvSpPr>
        <p:spPr>
          <a:xfrm>
            <a:off x="844425" y="5600"/>
            <a:ext cx="6919800" cy="1140000"/>
          </a:xfrm>
          <a:prstGeom prst="rect">
            <a:avLst/>
          </a:prstGeom>
        </p:spPr>
        <p:txBody>
          <a:bodyPr anchorCtr="0" anchor="b" bIns="91425" lIns="91425" rIns="91425" tIns="91425">
            <a:noAutofit/>
          </a:bodyPr>
          <a:lstStyle/>
          <a:p>
            <a:pPr lvl="0">
              <a:spcBef>
                <a:spcPts val="0"/>
              </a:spcBef>
              <a:buNone/>
            </a:pPr>
            <a:r>
              <a:rPr b="1" lang="en" sz="3000">
                <a:solidFill>
                  <a:srgbClr val="666666"/>
                </a:solidFill>
              </a:rPr>
              <a:t>World Health Organization Statistics</a:t>
            </a:r>
          </a:p>
        </p:txBody>
      </p:sp>
      <p:sp>
        <p:nvSpPr>
          <p:cNvPr id="146" name="Shape 146"/>
          <p:cNvSpPr txBox="1"/>
          <p:nvPr>
            <p:ph idx="12" type="sldNum"/>
          </p:nvPr>
        </p:nvSpPr>
        <p:spPr>
          <a:xfrm>
            <a:off x="-75" y="0"/>
            <a:ext cx="669600" cy="1140000"/>
          </a:xfrm>
          <a:prstGeom prst="rect">
            <a:avLst/>
          </a:prstGeom>
          <a:solidFill>
            <a:srgbClr val="B3B3B3"/>
          </a:solidFill>
        </p:spPr>
        <p:txBody>
          <a:bodyPr anchorCtr="0" anchor="b" bIns="91425" lIns="91425" rIns="91425" tIns="91425">
            <a:noAutofit/>
          </a:bodyPr>
          <a:lstStyle/>
          <a:p>
            <a:pPr lvl="0">
              <a:spcBef>
                <a:spcPts val="0"/>
              </a:spcBef>
              <a:buNone/>
            </a:pPr>
            <a:fld id="{00000000-1234-1234-1234-123412341234}" type="slidenum">
              <a:rPr lang="en"/>
              <a:t>‹#›</a:t>
            </a:fld>
          </a:p>
        </p:txBody>
      </p:sp>
      <p:sp>
        <p:nvSpPr>
          <p:cNvPr id="147" name="Shape 147"/>
          <p:cNvSpPr txBox="1"/>
          <p:nvPr/>
        </p:nvSpPr>
        <p:spPr>
          <a:xfrm>
            <a:off x="669525" y="4844025"/>
            <a:ext cx="4021800" cy="250800"/>
          </a:xfrm>
          <a:prstGeom prst="rect">
            <a:avLst/>
          </a:prstGeom>
          <a:noFill/>
          <a:ln>
            <a:noFill/>
          </a:ln>
        </p:spPr>
        <p:txBody>
          <a:bodyPr anchorCtr="0" anchor="t" bIns="91425" lIns="91425" rIns="91425" tIns="91425">
            <a:noAutofit/>
          </a:bodyPr>
          <a:lstStyle/>
          <a:p>
            <a:pPr lvl="0" rtl="0">
              <a:spcBef>
                <a:spcPts val="0"/>
              </a:spcBef>
              <a:buNone/>
            </a:pPr>
            <a:r>
              <a:rPr lang="en" sz="800"/>
              <a:t>(WHO, n.d.), </a:t>
            </a:r>
            <a:r>
              <a:rPr lang="en" sz="800">
                <a:solidFill>
                  <a:srgbClr val="415665"/>
                </a:solidFill>
                <a:latin typeface="Source Sans Pro"/>
                <a:ea typeface="Source Sans Pro"/>
                <a:cs typeface="Source Sans Pro"/>
                <a:sym typeface="Source Sans Pro"/>
              </a:rPr>
              <a:t>(Rudan, Boschi-Pinto, Biloglav, Mulholland, &amp; Campbell, 2008)</a:t>
            </a:r>
          </a:p>
          <a:p>
            <a:pPr lvl="0" rtl="0">
              <a:spcBef>
                <a:spcPts val="0"/>
              </a:spcBef>
              <a:buClr>
                <a:schemeClr val="dk1"/>
              </a:buClr>
              <a:buFont typeface="Arial"/>
              <a:buNone/>
            </a:pPr>
            <a:r>
              <a:t/>
            </a:r>
            <a:endParaRPr sz="800"/>
          </a:p>
        </p:txBody>
      </p:sp>
      <p:sp>
        <p:nvSpPr>
          <p:cNvPr id="148" name="Shape 148"/>
          <p:cNvSpPr txBox="1"/>
          <p:nvPr>
            <p:ph idx="1" type="body"/>
          </p:nvPr>
        </p:nvSpPr>
        <p:spPr>
          <a:xfrm>
            <a:off x="844425" y="1456125"/>
            <a:ext cx="3727800" cy="3387900"/>
          </a:xfrm>
          <a:prstGeom prst="rect">
            <a:avLst/>
          </a:prstGeom>
        </p:spPr>
        <p:txBody>
          <a:bodyPr anchorCtr="0" anchor="t" bIns="91425" lIns="91425" rIns="91425" tIns="91425">
            <a:noAutofit/>
          </a:bodyPr>
          <a:lstStyle/>
          <a:p>
            <a:pPr indent="-330200" lvl="0" marL="457200" rtl="0">
              <a:lnSpc>
                <a:spcPct val="115000"/>
              </a:lnSpc>
              <a:spcBef>
                <a:spcPts val="0"/>
              </a:spcBef>
              <a:buSzPct val="100000"/>
            </a:pPr>
            <a:r>
              <a:rPr lang="en" sz="1600"/>
              <a:t>Lower Respiratory Infections (LRIs) are the second leading cause of DALYs in the world</a:t>
            </a:r>
          </a:p>
          <a:p>
            <a:pPr lvl="0" rtl="0">
              <a:lnSpc>
                <a:spcPct val="115000"/>
              </a:lnSpc>
              <a:spcBef>
                <a:spcPts val="0"/>
              </a:spcBef>
              <a:buNone/>
            </a:pPr>
            <a:r>
              <a:t/>
            </a:r>
            <a:endParaRPr sz="1600"/>
          </a:p>
          <a:p>
            <a:pPr indent="-330200" lvl="0" marL="457200" rtl="0">
              <a:lnSpc>
                <a:spcPct val="115000"/>
              </a:lnSpc>
              <a:spcBef>
                <a:spcPts val="0"/>
              </a:spcBef>
              <a:buSzPct val="100000"/>
            </a:pPr>
            <a:r>
              <a:rPr lang="en" sz="1600"/>
              <a:t>From 2000-2012, 30% decrease in DALYs associated with LRIs</a:t>
            </a:r>
          </a:p>
          <a:p>
            <a:pPr lvl="0" rtl="0">
              <a:lnSpc>
                <a:spcPct val="115000"/>
              </a:lnSpc>
              <a:spcBef>
                <a:spcPts val="0"/>
              </a:spcBef>
              <a:buNone/>
            </a:pPr>
            <a:r>
              <a:t/>
            </a:r>
            <a:endParaRPr sz="1600"/>
          </a:p>
          <a:p>
            <a:pPr indent="-330200" lvl="0" marL="457200" rtl="0">
              <a:lnSpc>
                <a:spcPct val="115000"/>
              </a:lnSpc>
              <a:spcBef>
                <a:spcPts val="0"/>
              </a:spcBef>
              <a:buClr>
                <a:srgbClr val="B3B3B3"/>
              </a:buClr>
              <a:buSzPct val="100000"/>
            </a:pPr>
            <a:r>
              <a:rPr lang="en" sz="1600"/>
              <a:t>LRIs affects individuals of all ages and ethnicities with </a:t>
            </a:r>
            <a:r>
              <a:rPr b="1" lang="en" sz="1600" u="sng"/>
              <a:t>children</a:t>
            </a:r>
            <a:r>
              <a:rPr lang="en" sz="1600" u="sng"/>
              <a:t> </a:t>
            </a:r>
            <a:r>
              <a:rPr lang="en" sz="1600"/>
              <a:t>being the</a:t>
            </a:r>
            <a:r>
              <a:rPr b="1" lang="en" sz="1600"/>
              <a:t> </a:t>
            </a:r>
            <a:r>
              <a:rPr b="1" lang="en" sz="1600" u="sng"/>
              <a:t>most negatively affected</a:t>
            </a:r>
          </a:p>
          <a:p>
            <a:pPr indent="0" lvl="0" marL="457200" rtl="0">
              <a:lnSpc>
                <a:spcPct val="115000"/>
              </a:lnSpc>
              <a:spcBef>
                <a:spcPts val="0"/>
              </a:spcBef>
              <a:buNone/>
            </a:pPr>
            <a:r>
              <a:t/>
            </a:r>
            <a:endParaRPr sz="1600"/>
          </a:p>
        </p:txBody>
      </p:sp>
      <p:pic>
        <p:nvPicPr>
          <p:cNvPr id="149" name="Shape 149"/>
          <p:cNvPicPr preferRelativeResize="0"/>
          <p:nvPr/>
        </p:nvPicPr>
        <p:blipFill>
          <a:blip r:embed="rId3">
            <a:alphaModFix/>
          </a:blip>
          <a:stretch>
            <a:fillRect/>
          </a:stretch>
        </p:blipFill>
        <p:spPr>
          <a:xfrm>
            <a:off x="4691425" y="1855100"/>
            <a:ext cx="3891675" cy="2231227"/>
          </a:xfrm>
          <a:prstGeom prst="rect">
            <a:avLst/>
          </a:prstGeom>
          <a:noFill/>
          <a:ln>
            <a:noFill/>
          </a:ln>
        </p:spPr>
      </p:pic>
      <p:sp>
        <p:nvSpPr>
          <p:cNvPr id="150" name="Shape 150"/>
          <p:cNvSpPr txBox="1"/>
          <p:nvPr/>
        </p:nvSpPr>
        <p:spPr>
          <a:xfrm>
            <a:off x="5252395" y="4673100"/>
            <a:ext cx="3891599" cy="470400"/>
          </a:xfrm>
          <a:prstGeom prst="rect">
            <a:avLst/>
          </a:prstGeom>
          <a:noFill/>
          <a:ln>
            <a:noFill/>
          </a:ln>
        </p:spPr>
        <p:txBody>
          <a:bodyPr anchorCtr="0" anchor="ctr" bIns="91425" lIns="91425" rIns="91425" tIns="91425">
            <a:noAutofit/>
          </a:bodyPr>
          <a:lstStyle/>
          <a:p>
            <a:pPr lvl="0" rtl="0">
              <a:spcBef>
                <a:spcPts val="0"/>
              </a:spcBef>
              <a:buNone/>
            </a:pPr>
            <a:r>
              <a:rPr lang="en" sz="800"/>
              <a:t>Retrieved from: http://www.who.int/entity/bulletin/volumes/86/5/07-048769-F1.jpg</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rim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