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hivo" panose="020B0604020202020204" charset="0"/>
      <p:regular r:id="rId35"/>
      <p:bold r:id="rId36"/>
      <p:italic r:id="rId37"/>
      <p:boldItalic r:id="rId38"/>
    </p:embeddedFont>
    <p:embeddedFont>
      <p:font typeface="Modern Love" panose="04090805081005020601" pitchFamily="82" charset="0"/>
      <p:regular r:id="rId39"/>
    </p:embeddedFont>
    <p:embeddedFont>
      <p:font typeface="Roboto" panose="020B0604020202020204" charset="0"/>
      <p:regular r:id="rId40"/>
      <p:bold r:id="rId41"/>
      <p:italic r:id="rId42"/>
      <p:boldItalic r:id="rId43"/>
    </p:embeddedFont>
    <p:embeddedFont>
      <p:font typeface="Roboto Slab"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1725" autoAdjust="0"/>
  </p:normalViewPr>
  <p:slideViewPr>
    <p:cSldViewPr snapToGrid="0">
      <p:cViewPr>
        <p:scale>
          <a:sx n="83" d="100"/>
          <a:sy n="83" d="100"/>
        </p:scale>
        <p:origin x="1515" y="3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Hello my name is Reema Ibrik and today I will be presenting the physiological effects of caffeine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1e7de5a0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1e7de5a0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50" dirty="0">
                <a:highlight>
                  <a:srgbClr val="FFFFFF"/>
                </a:highlight>
              </a:rPr>
              <a:t>affeine has the ability to help you stay awake through a variety of mechanisms, one of which involves pumping more blood, and subsequently oxygen, to your brain to help you stay awake and alert. But a habitual coffee drinker must wonder then, how is this affecting my heart? In the context of heart rate, Daniels and colleagues show that there is indeed no significant difference in acute heart rate. They tested the caffeine condition on 10 cyclists who do not consume caffeine. While there was a change in blood pressure and arterial pressure, there was no change in heart rate. From this study, we can see that caffeine can induce this alertness not by increasing the heart rate, but rather by increasing regional blood flow to the brain by increasing blood pressure and arterial pressure. Another study verifies this increase in blood pressure but also suggests that there is a decrease in heart rate for both coffee and caffeine consumption.</a:t>
            </a:r>
            <a:endParaRPr sz="950" dirty="0">
              <a:highlight>
                <a:srgbClr val="FFFFFF"/>
              </a:highlight>
            </a:endParaRPr>
          </a:p>
          <a:p>
            <a:pPr marL="0" lvl="0" indent="0" algn="l" rtl="0">
              <a:spcBef>
                <a:spcPts val="0"/>
              </a:spcBef>
              <a:spcAft>
                <a:spcPts val="0"/>
              </a:spcAft>
              <a:buNone/>
            </a:pPr>
            <a:endParaRPr sz="950" dirty="0">
              <a:highlight>
                <a:srgbClr val="FFFFFF"/>
              </a:highlight>
            </a:endParaRPr>
          </a:p>
          <a:p>
            <a:pPr marL="0" lvl="0" indent="0" algn="l" rtl="0">
              <a:spcBef>
                <a:spcPts val="0"/>
              </a:spcBef>
              <a:spcAft>
                <a:spcPts val="0"/>
              </a:spcAft>
              <a:buNone/>
            </a:pPr>
            <a:r>
              <a:rPr lang="en" sz="950" dirty="0">
                <a:highlight>
                  <a:srgbClr val="FFFFFF"/>
                </a:highlight>
              </a:rPr>
              <a:t>Even in coffee drinkers who have potentially developed tolerance, 24 </a:t>
            </a:r>
            <a:r>
              <a:rPr lang="en-CA" sz="950" dirty="0">
                <a:highlight>
                  <a:srgbClr val="FFFFFF"/>
                </a:highlight>
              </a:rPr>
              <a:t>hr </a:t>
            </a:r>
            <a:r>
              <a:rPr lang="en" sz="950" dirty="0">
                <a:highlight>
                  <a:srgbClr val="FFFFFF"/>
                </a:highlight>
              </a:rPr>
              <a:t>abstinence of caffeine does not result in any change</a:t>
            </a:r>
            <a:r>
              <a:rPr lang="en-CA" sz="950" dirty="0">
                <a:highlight>
                  <a:srgbClr val="FFFFFF"/>
                </a:highlight>
              </a:rPr>
              <a:t>s</a:t>
            </a:r>
            <a:r>
              <a:rPr lang="en" sz="950" dirty="0">
                <a:highlight>
                  <a:srgbClr val="FFFFFF"/>
                </a:highlight>
              </a:rPr>
              <a:t> to heart rate. It is hypothesized that this duration of abstinence is enough to negate tolerance of caffeine, further demonstrating that caffeine decreases one’s heart rate. The most consistent theme amongst these studies is that short-term/acute caffeine consumption will increase the consumer’s blood pressure and cause a slight decline in </a:t>
            </a:r>
            <a:r>
              <a:rPr lang="en-CA" sz="950" dirty="0">
                <a:highlight>
                  <a:srgbClr val="FFFFFF"/>
                </a:highlight>
              </a:rPr>
              <a:t>their</a:t>
            </a:r>
            <a:r>
              <a:rPr lang="en" sz="950" dirty="0">
                <a:highlight>
                  <a:srgbClr val="FFFFFF"/>
                </a:highlight>
              </a:rPr>
              <a:t> heart rate , however long-term effects are minimal </a:t>
            </a:r>
            <a:endParaRPr sz="950" dirty="0">
              <a:highlight>
                <a:srgbClr val="FFFFFF"/>
              </a:highlight>
            </a:endParaRPr>
          </a:p>
          <a:p>
            <a:pPr marL="0" lvl="0" indent="0" algn="l" rtl="0">
              <a:spcBef>
                <a:spcPts val="0"/>
              </a:spcBef>
              <a:spcAft>
                <a:spcPts val="0"/>
              </a:spcAft>
              <a:buNone/>
            </a:pPr>
            <a:endParaRPr sz="950" dirty="0">
              <a:highlight>
                <a:srgbClr val="FFFFFF"/>
              </a:highlight>
            </a:endParaRPr>
          </a:p>
          <a:p>
            <a:pPr marL="0" lvl="0" indent="0" algn="l" rtl="0">
              <a:lnSpc>
                <a:spcPct val="150000"/>
              </a:lnSpc>
              <a:spcBef>
                <a:spcPts val="0"/>
              </a:spcBef>
              <a:spcAft>
                <a:spcPts val="1000"/>
              </a:spcAft>
              <a:buNone/>
            </a:pPr>
            <a:r>
              <a:rPr lang="en" sz="950" dirty="0"/>
              <a:t>Another important risk factor in determining cardiovascular health is heart rate variability (HRV). HRV is essentially the variation in time between consecutive heart beats. Similar to the first study discussed in this section, researchers examined the effects of caffeine on individuals pre- and post-exercise. Their results demonstrated no significant difference in heart rate pre- and post- exercise, as expected. Interestingly enough however, there was a significant increase in heart rate variability pre-exercise, suggesting that caffeine can induce changes to HRV</a:t>
            </a:r>
          </a:p>
          <a:p>
            <a:pPr marL="0" lvl="0" indent="0" algn="l" rtl="0">
              <a:lnSpc>
                <a:spcPct val="150000"/>
              </a:lnSpc>
              <a:spcBef>
                <a:spcPts val="0"/>
              </a:spcBef>
              <a:spcAft>
                <a:spcPts val="1000"/>
              </a:spcAft>
              <a:buNone/>
            </a:pPr>
            <a:endParaRPr lang="en" sz="950" dirty="0"/>
          </a:p>
          <a:p>
            <a:pPr marL="0" lvl="0" indent="0" algn="l" rtl="0">
              <a:lnSpc>
                <a:spcPct val="150000"/>
              </a:lnSpc>
              <a:spcBef>
                <a:spcPts val="0"/>
              </a:spcBef>
              <a:spcAft>
                <a:spcPts val="1000"/>
              </a:spcAft>
              <a:buNone/>
            </a:pPr>
            <a:r>
              <a:rPr lang="en" sz="950" dirty="0"/>
              <a:t>It is important to consider that this occurred pre-exercise too, meaning we cannot attribute these results to the exercise. However, research discussing the effects of caffeine on HRV are not conclusive, as HRV is a relatively recent marker being used. This is evident as a study </a:t>
            </a:r>
            <a:r>
              <a:rPr lang="en-CA" sz="950" dirty="0" err="1"/>
              <a:t>Rauh</a:t>
            </a:r>
            <a:r>
              <a:rPr lang="en-CA" sz="950" dirty="0"/>
              <a:t> et al </a:t>
            </a:r>
            <a:r>
              <a:rPr lang="en" sz="950" dirty="0"/>
              <a:t>shows that HRV does not actually change in response to caffeine ingestion. They suggest further research much be conducted to validate their results. </a:t>
            </a:r>
            <a:endParaRPr sz="950" dirty="0">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1e7de5a09_0_6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1e7de5a0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2543950b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2543950b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Anxiety is our body’s natural way to respond to stress. This feeling of fear and discomfort varies in magnitude from one person to another and can be triggered by countless stimuli. Research has shown that high doses of caffeine can stimulate our body’s “fight or flight” response and generate symptoms that </a:t>
            </a:r>
            <a:r>
              <a:rPr lang="en-US" sz="1100" b="0" i="0" u="none" strike="noStrike" cap="none" dirty="0" err="1">
                <a:solidFill>
                  <a:srgbClr val="000000"/>
                </a:solidFill>
                <a:effectLst/>
                <a:latin typeface="Arial"/>
                <a:ea typeface="Arial"/>
                <a:cs typeface="Arial"/>
                <a:sym typeface="Arial"/>
              </a:rPr>
              <a:t>memic</a:t>
            </a:r>
            <a:r>
              <a:rPr lang="en-US" sz="1100" b="0" i="0" u="none" strike="noStrike" cap="none" dirty="0">
                <a:solidFill>
                  <a:srgbClr val="000000"/>
                </a:solidFill>
                <a:effectLst/>
                <a:latin typeface="Arial"/>
                <a:ea typeface="Arial"/>
                <a:cs typeface="Arial"/>
                <a:sym typeface="Arial"/>
              </a:rPr>
              <a:t> anxiety symptoms. </a:t>
            </a:r>
          </a:p>
          <a:p>
            <a:r>
              <a:rPr lang="en-US" sz="1100" b="0" i="0" u="none" strike="noStrike" cap="none" dirty="0">
                <a:solidFill>
                  <a:srgbClr val="000000"/>
                </a:solidFill>
                <a:effectLst/>
                <a:latin typeface="Arial"/>
                <a:ea typeface="Arial"/>
                <a:cs typeface="Arial"/>
                <a:sym typeface="Arial"/>
              </a:rPr>
              <a:t>A study by Childs et al. (2008) studied the effect of variable caffeine exposure on different individuals. The study consisted a four-session, double-blind, placebo-controlled, within-subject design. Each subject received placebo, 50, 150, or 450 mg caffeine in random order during four test sessions conducted at least 72 h apart. Standardized questionnaires were used to assess the participant’s baseline mood states and anxiety levels and post-exposure levels. Some standardized tests included Profile of Mood States (POMS) to asses the state of anxiety and a visual-analog scale (VAS) to rate anxiety. Results showed significant increase in anxiety at high doses of caffeine, as shown in Figure ##. With these results, the researchers concluded, that the effect of caffeine on anxiety is dose-dependent. </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1e7de5a0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1e7de5a0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A study by Childs et al. (2008) looked at  the effect of variable caffeine exposure on different individuals. Each subject received placebo, 50, 150, or 450 mg caffeine in random order during four test sessions conducted at least 72 h apart. Standardized questionnaires were used to assess the participant’s baseline mood states and anxiety levels and post-exposure levels. Some standardized tests included Profile of Mood States (POMS) to assess the state of anxiety and a visual-analog scale (VAS) to rate anxiety.as seen on the figure on the right Results showed significant increase in anxiety at high doses of caffeine, in this cases it was 450 mg which equivalent to approximately 4 and half cups of coffee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With these results, the researchers concluded, that the effect of caffeine on anxiety is dose-dependent.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1e7de5a09_0_4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1e7de5a0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2543950b5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2543950b5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600" dirty="0"/>
              <a:t>Research had shown</a:t>
            </a:r>
            <a:r>
              <a:rPr lang="en" sz="1600" dirty="0"/>
              <a:t> </a:t>
            </a:r>
            <a:r>
              <a:rPr lang="en-CA" sz="1600" dirty="0"/>
              <a:t>that </a:t>
            </a:r>
            <a:r>
              <a:rPr lang="en" sz="1600" dirty="0"/>
              <a:t>great consumption of caffeine affec</a:t>
            </a:r>
            <a:r>
              <a:rPr lang="en-CA" sz="1600" dirty="0" err="1"/>
              <a:t>ts</a:t>
            </a:r>
            <a:r>
              <a:rPr lang="en" sz="1600" dirty="0"/>
              <a:t> sleep and result</a:t>
            </a:r>
            <a:r>
              <a:rPr lang="en-CA" sz="1600" dirty="0"/>
              <a:t>s</a:t>
            </a:r>
            <a:r>
              <a:rPr lang="en" sz="1600" dirty="0"/>
              <a:t> in poor sleep quality. </a:t>
            </a:r>
            <a:r>
              <a:rPr lang="en-CA" sz="1600" dirty="0"/>
              <a:t>A study by drake </a:t>
            </a:r>
            <a:r>
              <a:rPr lang="en-CA" sz="1600" dirty="0" err="1"/>
              <a:t>te</a:t>
            </a:r>
            <a:r>
              <a:rPr lang="en-CA" sz="1600" dirty="0"/>
              <a:t> al. </a:t>
            </a:r>
            <a:r>
              <a:rPr lang="en" sz="1600" dirty="0"/>
              <a:t>2013 looked at the how timing of caffeine </a:t>
            </a:r>
            <a:r>
              <a:rPr lang="en-CA" sz="1600" dirty="0"/>
              <a:t>consumption</a:t>
            </a:r>
            <a:r>
              <a:rPr lang="en" sz="1600" dirty="0"/>
              <a:t> would affect sleep. This study was done on 12 healthy adults </a:t>
            </a:r>
            <a:r>
              <a:rPr lang="en-CA" sz="1600" dirty="0"/>
              <a:t>with no history of </a:t>
            </a:r>
            <a:r>
              <a:rPr lang="en" sz="1600" dirty="0"/>
              <a:t> insomnia and they were given 400 mg of caffeine either 3 hours before sleep, 6 hours before sleep or immediately prior to sleep. They found out that in all three </a:t>
            </a:r>
            <a:r>
              <a:rPr lang="en-CA" sz="1600" dirty="0"/>
              <a:t>cases</a:t>
            </a:r>
            <a:r>
              <a:rPr lang="en" sz="1600" dirty="0"/>
              <a:t>, the time spent to fall asleep as well as the time they spent awake at night increased drastically. As a result, they concluded that </a:t>
            </a:r>
            <a:r>
              <a:rPr lang="en-CA" sz="1600" dirty="0"/>
              <a:t>the</a:t>
            </a:r>
            <a:r>
              <a:rPr lang="en" sz="1600" dirty="0"/>
              <a:t> intake of caffeine </a:t>
            </a:r>
            <a:r>
              <a:rPr lang="en-CA" sz="1600" dirty="0" err="1"/>
              <a:t>upto</a:t>
            </a:r>
            <a:r>
              <a:rPr lang="en" sz="1600" dirty="0"/>
              <a:t> 6 hours before bedtime could have disruptive effects on sleep</a:t>
            </a:r>
            <a:endParaRPr sz="14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2543950b5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2543950b5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t>In addition, caffeine has been found to help people deal with jet lag. Jet lag occurs after long flights across different time zones and it could either cause severe sleepiness or wakefulness at inappropriate times. Coffee consumption has been seen to increase alertness </a:t>
            </a:r>
            <a:r>
              <a:rPr lang="en-CA" sz="1200" dirty="0"/>
              <a:t>thus </a:t>
            </a:r>
            <a:r>
              <a:rPr lang="en" sz="1200" dirty="0"/>
              <a:t>control the sleepiness in those individuals </a:t>
            </a:r>
            <a:r>
              <a:rPr lang="en-CA" sz="1200" dirty="0"/>
              <a:t>suffering from</a:t>
            </a:r>
            <a:r>
              <a:rPr lang="en" sz="1200" dirty="0"/>
              <a:t> jet lag. A review study showed that short naps combined with moderate coffee consumption during the times of appropriate wakefulness helped individuals suffering from jet lag , </a:t>
            </a:r>
            <a:r>
              <a:rPr lang="en-CA" sz="1200" dirty="0"/>
              <a:t>since </a:t>
            </a:r>
            <a:r>
              <a:rPr lang="en" sz="1200" dirty="0"/>
              <a:t>coffee consumption causes a shift in our circadian rhythm by delaying a rise in melatonin level in our body.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2543950b5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2543950b5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dirty="0"/>
              <a:t>Another aspect of sleep that caffeine intervenes with is  fatigue. </a:t>
            </a:r>
            <a:r>
              <a:rPr lang="en" sz="1200" dirty="0"/>
              <a:t>Fatigue is a common problem that could affect</a:t>
            </a:r>
            <a:r>
              <a:rPr lang="en-CA" sz="1200" dirty="0"/>
              <a:t>s everyone. In this case, we focused on</a:t>
            </a:r>
            <a:r>
              <a:rPr lang="en" sz="1200" dirty="0"/>
              <a:t> </a:t>
            </a:r>
            <a:r>
              <a:rPr lang="en-CA" sz="1200" dirty="0"/>
              <a:t>lorry </a:t>
            </a:r>
            <a:r>
              <a:rPr lang="en" sz="1200" dirty="0"/>
              <a:t>drivers. Fatigue could reduce </a:t>
            </a:r>
            <a:r>
              <a:rPr lang="en-CA" sz="1200" dirty="0"/>
              <a:t>their</a:t>
            </a:r>
            <a:r>
              <a:rPr lang="en" sz="1200" dirty="0"/>
              <a:t> driving ability as well as their reaction time. </a:t>
            </a:r>
            <a:r>
              <a:rPr lang="en-CA" sz="1200" dirty="0"/>
              <a:t>Studies have shown </a:t>
            </a:r>
            <a:r>
              <a:rPr lang="en" sz="1200" dirty="0"/>
              <a:t>that individuals who drive after being awake for 17 hours have a double risk of crashing. It was found out that consumption of strong coffee that contained 150-200 mg caffeine with a short nap was effective in reducing driver’s sleepiness</a:t>
            </a:r>
          </a:p>
          <a:p>
            <a:pPr marL="0" lvl="0" indent="0" algn="l" rtl="0">
              <a:spcBef>
                <a:spcPts val="0"/>
              </a:spcBef>
              <a:spcAft>
                <a:spcPts val="0"/>
              </a:spcAft>
              <a:buNone/>
            </a:pPr>
            <a:r>
              <a:rPr lang="en" sz="1200" dirty="0"/>
              <a:t>Approximately 43% of those drivers consume some sort of caffeinated drinks such as energy drinks, coffee and tea. </a:t>
            </a:r>
            <a:r>
              <a:rPr lang="en-CA" sz="1200" dirty="0"/>
              <a:t>Which resulted in as </a:t>
            </a:r>
            <a:r>
              <a:rPr lang="en" sz="1200" dirty="0"/>
              <a:t>a 63% reduced chance of crashing.</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2543950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2543950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latin typeface="Times New Roman"/>
                <a:ea typeface="Times New Roman"/>
                <a:cs typeface="Times New Roman"/>
                <a:sym typeface="Times New Roman"/>
              </a:rPr>
              <a:t>Caffeine is the most commonly used psychoactive drug in the world. Whether it comes from coffee, tea, energy drinks or </a:t>
            </a:r>
            <a:r>
              <a:rPr lang="en-CA" dirty="0">
                <a:latin typeface="Times New Roman"/>
                <a:ea typeface="Times New Roman"/>
                <a:cs typeface="Times New Roman"/>
                <a:sym typeface="Times New Roman"/>
              </a:rPr>
              <a:t>s</a:t>
            </a:r>
            <a:r>
              <a:rPr lang="en" dirty="0">
                <a:latin typeface="Times New Roman"/>
                <a:ea typeface="Times New Roman"/>
                <a:cs typeface="Times New Roman"/>
                <a:sym typeface="Times New Roman"/>
              </a:rPr>
              <a:t>oda, many individuals feel the need for caffeine in the morning in order to increase alertness. In North America, more than 90% of adults use it regularly, with the average consumption being around 200 mg daily. Although low to moderate levels of caffeine consumption are safe, clinical studies show that caffeine users become dependent on it, and thus are unable to reduce caffeine consumption despite being aware of the detrimental effects. The World Health Organization and other healthcare professionals have recognized caffeine addiction as a clinical disorder.</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2543950b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2543950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Times New Roman"/>
                <a:ea typeface="Times New Roman"/>
                <a:cs typeface="Times New Roman"/>
                <a:sym typeface="Times New Roman"/>
              </a:rPr>
              <a:t>Caffeine is strongly addictive, and studies have shown subjects exhibiting syndromes of intoxication, withdrawal, and dependence.</a:t>
            </a:r>
          </a:p>
          <a:p>
            <a:pPr marL="0" lvl="0" indent="0" algn="l" rtl="0">
              <a:spcBef>
                <a:spcPts val="0"/>
              </a:spcBef>
              <a:spcAft>
                <a:spcPts val="0"/>
              </a:spcAft>
              <a:buNone/>
            </a:pPr>
            <a:endParaRPr lang="en" sz="1200" dirty="0">
              <a:latin typeface="Times New Roman"/>
              <a:ea typeface="Times New Roman"/>
              <a:cs typeface="Times New Roman"/>
              <a:sym typeface="Times New Roman"/>
            </a:endParaRPr>
          </a:p>
          <a:p>
            <a:pPr marL="0" lvl="0" indent="0" algn="l" rtl="0">
              <a:spcBef>
                <a:spcPts val="0"/>
              </a:spcBef>
              <a:spcAft>
                <a:spcPts val="0"/>
              </a:spcAft>
              <a:buNone/>
            </a:pPr>
            <a:r>
              <a:rPr lang="en" sz="1200" dirty="0">
                <a:latin typeface="Times New Roman"/>
                <a:ea typeface="Times New Roman"/>
                <a:cs typeface="Times New Roman"/>
                <a:sym typeface="Times New Roman"/>
              </a:rPr>
              <a:t> It is quite easy to develop a dependence on caffeine and the brain chemistry is altered overtime in those that drink </a:t>
            </a:r>
            <a:r>
              <a:rPr lang="en-CA" sz="1200" dirty="0">
                <a:latin typeface="Times New Roman"/>
                <a:ea typeface="Times New Roman"/>
                <a:cs typeface="Times New Roman"/>
                <a:sym typeface="Times New Roman"/>
              </a:rPr>
              <a:t>caffeinated beverages</a:t>
            </a:r>
            <a:r>
              <a:rPr lang="en" sz="1200" dirty="0">
                <a:latin typeface="Times New Roman"/>
                <a:ea typeface="Times New Roman"/>
                <a:cs typeface="Times New Roman"/>
                <a:sym typeface="Times New Roman"/>
              </a:rPr>
              <a:t>. Caffeine has been shown to stimulate dopaminergic activity by removing the negative modulatory effects of adenosine at dopamine receptors. </a:t>
            </a:r>
            <a:r>
              <a:rPr lang="en" dirty="0">
                <a:latin typeface="Times New Roman"/>
                <a:ea typeface="Times New Roman"/>
                <a:cs typeface="Times New Roman"/>
                <a:sym typeface="Times New Roman"/>
              </a:rPr>
              <a:t>Caffeine is a competitive adenosine receptor antagonist, and ultimately blocks adenosine </a:t>
            </a:r>
            <a:r>
              <a:rPr lang="en-CA" dirty="0">
                <a:latin typeface="Times New Roman"/>
                <a:ea typeface="Times New Roman"/>
                <a:cs typeface="Times New Roman"/>
                <a:sym typeface="Times New Roman"/>
              </a:rPr>
              <a:t>from binding to its receptor</a:t>
            </a:r>
            <a:r>
              <a:rPr lang="en" dirty="0">
                <a:latin typeface="Times New Roman"/>
                <a:ea typeface="Times New Roman"/>
                <a:cs typeface="Times New Roman"/>
                <a:sym typeface="Times New Roman"/>
              </a:rPr>
              <a:t>, thus preventing the onset of drowsiness. The brain cells grow more adenosine receptors in an attempt to maintain equilibrium. This is how tolerance develops, as the brain has more adenosine receptors and thus i</a:t>
            </a:r>
            <a:r>
              <a:rPr lang="en-CA" dirty="0">
                <a:latin typeface="Times New Roman"/>
                <a:ea typeface="Times New Roman"/>
                <a:cs typeface="Times New Roman"/>
                <a:sym typeface="Times New Roman"/>
              </a:rPr>
              <a:t>t</a:t>
            </a:r>
            <a:r>
              <a:rPr lang="en" dirty="0">
                <a:latin typeface="Times New Roman"/>
                <a:ea typeface="Times New Roman"/>
                <a:cs typeface="Times New Roman"/>
                <a:sym typeface="Times New Roman"/>
              </a:rPr>
              <a:t> takes a greater amount of caffeine to block a large portion of them in order to achieve the desired wakeup effect. Thus, up-regulation of the adenosine system after chronic caffeine administration appears to be a neurochemical mechanism which underlies the caffeine withdrawal syndrome. </a:t>
            </a:r>
            <a:endParaRPr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173f2f48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173f2f48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950" dirty="0">
                <a:highlight>
                  <a:srgbClr val="FFFFFF"/>
                </a:highlight>
              </a:rPr>
              <a:t>caffeine</a:t>
            </a:r>
            <a:r>
              <a:rPr lang="en" sz="950" dirty="0">
                <a:highlight>
                  <a:srgbClr val="FFFFFF"/>
                </a:highlight>
              </a:rPr>
              <a:t> is a big part of many people’s daily lives. For those unaware of what it is, it is a legal central nervous system stimulant found in many widely-consumed goods. For example, this naturally occurring stimulant is found in coffee beans, tea leaves, chocolate, medications and even soft drinks! It is so popular that it is considered the world's most widely consumed psychoactive “drug”. It is a well-known fact that it can help individuals stay awake and keep alert! </a:t>
            </a:r>
            <a:r>
              <a:rPr lang="en-CA" sz="950" dirty="0">
                <a:highlight>
                  <a:srgbClr val="FFFFFF"/>
                </a:highlight>
              </a:rPr>
              <a:t>Most of you </a:t>
            </a:r>
            <a:r>
              <a:rPr lang="en" sz="950" dirty="0">
                <a:highlight>
                  <a:srgbClr val="FFFFFF"/>
                </a:highlight>
              </a:rPr>
              <a:t>rely on coffee every day to help you get through the day. Many of you also might experience withdrawal symptoms if you don't get your daily intake of caffeine; you’ve developed tolerance and it is a part of your culture now. But you have to wonder, is it good for you? How much is too much? Should you drink coffee every day? and will it harm you in the long-term? We’re not sure either, but that’s what we wanted to examine through this project. Through this </a:t>
            </a:r>
            <a:r>
              <a:rPr lang="en-CA" sz="950" dirty="0">
                <a:highlight>
                  <a:srgbClr val="FFFFFF"/>
                </a:highlight>
              </a:rPr>
              <a:t>presentation</a:t>
            </a:r>
            <a:r>
              <a:rPr lang="en" sz="950" dirty="0">
                <a:highlight>
                  <a:srgbClr val="FFFFFF"/>
                </a:highlight>
              </a:rPr>
              <a:t>, we hope to educate you on the effects of caffeine on your digestive system, cardiovascular system, mental health, and sleep and alertness. Additionally, we look at some of the positive outcomes of consuming caffeine in the short and long-term.</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2543950b5_0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2543950b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Times New Roman"/>
                <a:ea typeface="Times New Roman"/>
                <a:cs typeface="Times New Roman"/>
                <a:sym typeface="Times New Roman"/>
              </a:rPr>
              <a:t>Those that abruptly stop drinking caffeine after prolonged use will suffer from withdrawal symptoms and showcase strong cravings. Caffeine withdrawal refers to a time-limited syndrome that occurs after the termination of caffeine administration. Caffeine withdrawal syndrome can occur with abstinence from daily doses as low as 100 mg a day, however, the chances and severity of symptoms increase with higher amounts. Withdrawal from caffeine causes mild to clinically significant distress and impairment of daily functioning. Caffeine withdrawal symptoms begin around 12-24 hours after cessation of caffeine intake and reach maximum intensity 20-48 hours after abstinence. </a:t>
            </a:r>
            <a:r>
              <a:rPr lang="en" dirty="0">
                <a:latin typeface="Times New Roman"/>
                <a:ea typeface="Times New Roman"/>
                <a:cs typeface="Times New Roman"/>
                <a:sym typeface="Times New Roman"/>
              </a:rPr>
              <a:t>Common symptoms include headache, fatigue, decreased alertness and uneasy feelings. These symptoms are easily suppressed with low doses of caffeine. </a:t>
            </a:r>
            <a:endParaRPr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2543950b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2543950b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Times New Roman"/>
                <a:ea typeface="Times New Roman"/>
                <a:cs typeface="Times New Roman"/>
                <a:sym typeface="Times New Roman"/>
              </a:rPr>
              <a:t>Researchers have sought to investigate the biological mechanisms of caffeine withdrawal. They have looked at brain electrical activity and blood flow during caffeine withdrawal in order to examine what was taking place physiologically during acute caffeine abstinence, including the likely mechanism underlying the common caffeine withdrawal headache. It has been concluded that stopping daily caffeine consumption produces changes in cerebral blood flow velocity and quantitative EEG that are likely related to the classic caffeine withdrawal symptoms of headache, drowsiness and decreased alertness. In specific, acute caffeine abstinence increases brain blood flow, which is what ultimately plays a factor in the reported withdrawal headaches. Further, it produces changes in EEG (increased theta rhythm), which has previously been associated to the common withdrawal symptom of fatigue.</a:t>
            </a:r>
            <a:endParaRPr sz="20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1e2be5f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1e2be5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highlight>
                  <a:srgbClr val="FFFFFF"/>
                </a:highlight>
                <a:latin typeface="Times New Roman"/>
                <a:ea typeface="Times New Roman"/>
                <a:cs typeface="Times New Roman"/>
                <a:sym typeface="Times New Roman"/>
              </a:rPr>
              <a:t>While studies primarily focus on the negative effects of caffeine, there is an extensive amount of scientific evidence that caffeine also </a:t>
            </a:r>
            <a:r>
              <a:rPr lang="en-CA" sz="1200" dirty="0">
                <a:highlight>
                  <a:srgbClr val="FFFFFF"/>
                </a:highlight>
                <a:latin typeface="Times New Roman"/>
                <a:ea typeface="Times New Roman"/>
                <a:cs typeface="Times New Roman"/>
                <a:sym typeface="Times New Roman"/>
              </a:rPr>
              <a:t>has positive </a:t>
            </a:r>
            <a:r>
              <a:rPr lang="en" sz="1200" dirty="0">
                <a:highlight>
                  <a:srgbClr val="FFFFFF"/>
                </a:highlight>
                <a:latin typeface="Times New Roman"/>
                <a:ea typeface="Times New Roman"/>
                <a:cs typeface="Times New Roman"/>
                <a:sym typeface="Times New Roman"/>
              </a:rPr>
              <a:t> health benefits. As such, a literature review was conducted by (Glade, 2010) in order to showcase positive effects of human caffeine consumption. The main positive effects that were found included decreased fatigue, increased alertness, enhanced physical, cognitive and motor performance, enhanced cognitive functioning and thus a lower chance of dementia, a lower risk of diabetes and improved erectile dysfunction.</a:t>
            </a:r>
            <a:endParaRPr sz="1200" dirty="0">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1e2be5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1e2be5f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50" dirty="0">
                <a:highlight>
                  <a:srgbClr val="FFFFFF"/>
                </a:highlight>
              </a:rPr>
              <a:t>From what we’ve seen so far, there are so many processes affected by the consumption of caffeine. To put this into perspective, considering that this is the world’s most consumed stimulant, it is significantly impacting the lives of many on a daily basis! In terms of the digestive system, while it is a known laxative and diuretic, it has the potential to exert protective effects on the stomach from things like gastric cancer! Additionally, it aids on our body in glucose metabolism. However, due to its acidic nature and associated irritating effect on the mucosal layers of the esophagus and stomach, we see an increase in gastroesophageal reflux and heartburn. Essentially, we seem some pros and cons of caffeine in the context of our digestive system. Similarly, the cardiovascular system has potential to be impacted by caffeine consumption. Its acute effects involve an increase in blood pressure, but a decrease in heart rate. Intuitively speaking, that means chronic caffeine consumption can potentially result in hypertension. Aside from caffeine-induced anxiety, increased wakefulness when one is trying to sleep, and the withdrawal symptoms, we see that there can be positive effects of caffeine consumption. Despite all the information provided in this </a:t>
            </a:r>
            <a:r>
              <a:rPr lang="en-CA" sz="950" dirty="0">
                <a:highlight>
                  <a:srgbClr val="FFFFFF"/>
                </a:highlight>
              </a:rPr>
              <a:t>presentation</a:t>
            </a:r>
            <a:r>
              <a:rPr lang="en" sz="950" dirty="0">
                <a:highlight>
                  <a:srgbClr val="FFFFFF"/>
                </a:highlight>
              </a:rPr>
              <a:t>, it is important to realise that much of the results are inconclusive, and more research needs to be conducted. As such, take everything with a grain of salt and try to remain informed when consuming caffeine!</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271768b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271768b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This concludes our presentation thank you so much for listening!</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71f3011160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71f30111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2682ee4aa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2682ee4a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2682ee4aa_0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82682ee4a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2682ee4aa_0_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2682ee4a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2543950b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2543950b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dirty="0"/>
              <a:t>But before we dig deeper let’s discuss the half-life of caffeine. </a:t>
            </a:r>
            <a:r>
              <a:rPr lang="en" sz="1200" dirty="0"/>
              <a:t>The body quickly absorbs caffeine and </a:t>
            </a:r>
            <a:r>
              <a:rPr lang="en-CA" sz="1200" dirty="0"/>
              <a:t>it</a:t>
            </a:r>
            <a:r>
              <a:rPr lang="en" sz="1200" dirty="0"/>
              <a:t> reaches its peak level just after 30 minutes. However, the half-life of caffeine varies among different individuals., </a:t>
            </a:r>
            <a:r>
              <a:rPr lang="en-CA" sz="1200" dirty="0"/>
              <a:t>making it range </a:t>
            </a:r>
            <a:r>
              <a:rPr lang="en" sz="1200" dirty="0"/>
              <a:t>between 2 to 10 hours. Several different factors determine how long caffeine stays in the body and those include person’s age, weight, liver health and susceptibility to caffeine. In addition, people who regularly drink coffee build up a tolerance to its effects. Therefore, there is no surprise that that each individual could react differently to caffeine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1e7de5a0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1e7de5a0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So the first topic we will be discussing is caffeine and the d</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176edd5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176edd5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Consuming caffeine, especially in high amounts, has significant impacts on the gastrointestinal tract, metabolism, urination tendencies and bowel movements. Caffeine is consumed more than any stimulant drug in the world. Coffee has also been linked to stimulating gallbladder contraction and colonic motor activity. Other studies have found that coffee consumption decreases the risk of digestive tract and liver cancer, especially gastric cancer. </a:t>
            </a:r>
            <a:r>
              <a:rPr lang="en-CA" sz="1200" dirty="0"/>
              <a:t>Drinking coffee daily </a:t>
            </a:r>
            <a:r>
              <a:rPr lang="en" sz="1200" dirty="0"/>
              <a:t>significantly reduces the risk of gastric cancer by 7% when compared to non-coffee drinkers. Those who drank 3-4 cups of coffee a day had a 12% risk decrease.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Caffeine is rapidly and almost completely absorbed (99%) in the GI tract, within 45 minutes of consumption. Since the GI tract experiences caffeine at the highest concentration, it is impacted the most by it.</a:t>
            </a:r>
            <a:endParaRPr sz="1200" dirty="0"/>
          </a:p>
          <a:p>
            <a:pPr marL="0" lvl="0" indent="0" algn="l" rtl="0">
              <a:spcBef>
                <a:spcPts val="0"/>
              </a:spcBef>
              <a:spcAft>
                <a:spcPts val="0"/>
              </a:spcAft>
              <a:buNone/>
            </a:pPr>
            <a:endParaRPr sz="1200" dirty="0"/>
          </a:p>
          <a:p>
            <a:pPr marL="0" lvl="0" indent="0" algn="l" rtl="0">
              <a:lnSpc>
                <a:spcPct val="115000"/>
              </a:lnSpc>
              <a:spcBef>
                <a:spcPts val="0"/>
              </a:spcBef>
              <a:spcAft>
                <a:spcPts val="0"/>
              </a:spcAft>
              <a:buNone/>
            </a:pPr>
            <a:r>
              <a:rPr lang="en" sz="1200" dirty="0"/>
              <a:t>Coffee promotes gastro-oesophageal reflux which is when stomach acid leaks into the oesophagus and can cause heartburn. Heartburn is the most common gastrointestinal symptom that results from drinking coffee and is experienced by about 68% of patients who experience GI symptoms. </a:t>
            </a:r>
          </a:p>
          <a:p>
            <a:pPr marL="0" lvl="0" indent="0" algn="l" rtl="0">
              <a:lnSpc>
                <a:spcPct val="115000"/>
              </a:lnSpc>
              <a:spcBef>
                <a:spcPts val="0"/>
              </a:spcBef>
              <a:spcAft>
                <a:spcPts val="0"/>
              </a:spcAft>
              <a:buNone/>
            </a:pPr>
            <a:endParaRPr lang="en" sz="1200" dirty="0"/>
          </a:p>
          <a:p>
            <a:pPr marL="0" lvl="0" indent="0" algn="l" rtl="0">
              <a:lnSpc>
                <a:spcPct val="115000"/>
              </a:lnSpc>
              <a:spcBef>
                <a:spcPts val="0"/>
              </a:spcBef>
              <a:spcAft>
                <a:spcPts val="0"/>
              </a:spcAft>
              <a:buNone/>
            </a:pPr>
            <a:r>
              <a:rPr lang="en" sz="1200" dirty="0"/>
              <a:t>A study that focused on the effects of caffeine on gastro-oesophageal reflux after meals in healthy subjects, found that coffee stimulates gastric acid secretion and could possibly induce secretion as well. </a:t>
            </a: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176edd5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176edd5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Caffeine has a diuretic effect that affects the bladder by increasing pressure on the muscle wall of the bladder and promoting detrusor muscle excitability. A caffeine intake greater than 204 mg per day was linked to urinary incontinence (UI), even when controlling other UI risk factors like water and total liquid intake.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Study found that people who didn’t consume coffee regularly were more vulnerable to changes in urination patterns and that high-dosage coffee consumption can cause overactive bladder symptoms. Symptoms of urgency, frequency and urge incontinence are all dosage dependent , </a:t>
            </a:r>
            <a:r>
              <a:rPr lang="en-CA" sz="1200" dirty="0"/>
              <a:t>increasing at high dosage. </a:t>
            </a:r>
            <a:r>
              <a:rPr lang="en" sz="1200" dirty="0"/>
              <a:t>Those who drank coffee regularly experienced little change in urination patterns and people who rarely consume caffeine experienced the most drastic urinary symptoms. </a:t>
            </a:r>
            <a:endParaRPr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176edd53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176edd53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dirty="0"/>
              <a:t>Next </a:t>
            </a:r>
            <a:r>
              <a:rPr lang="en" sz="1200" dirty="0"/>
              <a:t>They studied how colonic motor activity was impacted by drinking regular coffee, decaffeinated coffee or water, paired with a 1000 calorie meal. The conclusion was that regular and decaf coffee caused more colonic activity than drinking water. Caffeinated coffee stimulates colonic motor activity the most and caused 60% stronger activity than water and 25% stronger than decaf. Thus, caffeine causes increased colonic motor activity, which is responsible for causing a laxative effect and increasing bowel movement.</a:t>
            </a:r>
            <a:endParaRPr sz="1200" dirty="0"/>
          </a:p>
          <a:p>
            <a:pPr marL="0" lvl="0" indent="0" algn="l" rtl="0">
              <a:spcBef>
                <a:spcPts val="0"/>
              </a:spcBef>
              <a:spcAft>
                <a:spcPts val="0"/>
              </a:spcAft>
              <a:buNone/>
            </a:pPr>
            <a:endParaRPr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Which is why coffee is administered as a prevention measure for postoperative ileus after major abdominal surgeries.</a:t>
            </a:r>
            <a:endParaRPr lang="en" sz="1200" dirty="0"/>
          </a:p>
          <a:p>
            <a:pPr marL="0" lvl="0" indent="0" algn="l" rtl="0">
              <a:spcBef>
                <a:spcPts val="0"/>
              </a:spcBef>
              <a:spcAft>
                <a:spcPts val="0"/>
              </a:spcAft>
              <a:buNone/>
            </a:pPr>
            <a:r>
              <a:rPr lang="en" sz="1200" dirty="0"/>
              <a:t>Postoperative ileus (POI) is a condition involving severe constipation and intolerance of oral intake caused by disruption of the propulsive motor activity of the GI tract. Typically, POI self-resolves, but extended hospital stays and morbidity </a:t>
            </a:r>
            <a:r>
              <a:rPr lang="en-CA" sz="1200" dirty="0"/>
              <a:t>caused by </a:t>
            </a:r>
            <a:r>
              <a:rPr lang="en" sz="1200" dirty="0"/>
              <a:t>it has a big impact on health care costs. In fact, it costs hospitals an extra $750 million per year. </a:t>
            </a:r>
            <a:endParaRPr sz="1200" dirty="0"/>
          </a:p>
          <a:p>
            <a:pPr marL="0" lvl="0" indent="0" algn="l" rtl="0">
              <a:spcBef>
                <a:spcPts val="0"/>
              </a:spcBef>
              <a:spcAft>
                <a:spcPts val="0"/>
              </a:spcAft>
              <a:buNone/>
            </a:pPr>
            <a:endParaRPr sz="1200" dirty="0"/>
          </a:p>
          <a:p>
            <a:pPr marL="0" lvl="0" indent="0" algn="l" rtl="0">
              <a:lnSpc>
                <a:spcPct val="115000"/>
              </a:lnSpc>
              <a:spcBef>
                <a:spcPts val="0"/>
              </a:spcBef>
              <a:spcAft>
                <a:spcPts val="0"/>
              </a:spcAft>
              <a:buNone/>
            </a:pPr>
            <a:r>
              <a:rPr lang="en-CA" sz="1200" dirty="0"/>
              <a:t>It was </a:t>
            </a:r>
            <a:r>
              <a:rPr lang="en" sz="1200" dirty="0"/>
              <a:t>Found that caffeine reduced time to first defec</a:t>
            </a:r>
            <a:r>
              <a:rPr lang="en-CA" sz="1200" dirty="0"/>
              <a:t>a</a:t>
            </a:r>
            <a:r>
              <a:rPr lang="en" sz="1200" dirty="0"/>
              <a:t>tion by almost 10 hours, when compared to drinking just water. Also, time to first flatus was reduced by 7 hours, time to first audible bowel sound by 4 hours, and decreased length of hospital stay by 0.75 day</a:t>
            </a:r>
            <a:r>
              <a:rPr lang="en-CA" sz="1200" dirty="0"/>
              <a:t>s</a:t>
            </a: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1e7de5a09_0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1e7de5a0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2543950b5_3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2543950b5_3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t>Majority of medical doctors recommend people to avoid drinking coffee until they have their blood pressure checked. Studies </a:t>
            </a:r>
            <a:r>
              <a:rPr lang="en-CA" sz="1200" dirty="0"/>
              <a:t>have shown</a:t>
            </a:r>
            <a:r>
              <a:rPr lang="en" sz="1200" dirty="0"/>
              <a:t> that drinking 1-2 cups of coffee per day, will increase the systolic pressure by 8mm Hg and diastolic pressure by 6mm Hg. However, these effects were only observed up to three hours after consumptions. In addition, these effects are not usually seen in regular coffee drinkers and this could be due to the fact that they develop caffeine tolerance. </a:t>
            </a:r>
            <a:r>
              <a:rPr lang="en-CA" sz="1200" dirty="0"/>
              <a:t>Other studies suggested that</a:t>
            </a:r>
            <a:r>
              <a:rPr lang="en" sz="1200" dirty="0"/>
              <a:t>, coffee consumption could raise blood pressure for a short period of time. </a:t>
            </a:r>
            <a:r>
              <a:rPr lang="en-CA" sz="1200" dirty="0"/>
              <a:t>luckily</a:t>
            </a:r>
            <a:r>
              <a:rPr lang="en" sz="1200" dirty="0"/>
              <a:t>, in long term no significant impact in blood pressure is observed. As with anything, overconsumption would have negative effects and same goes with coffee consumption. However, the American Heart Association as well as Mayo Clinic recommend that \ daily consumption of caffeine should not be more than 200 mg in order to avoid hypertension</a:t>
            </a:r>
            <a:endParaRPr sz="1200"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20" y="-200"/>
            <a:ext cx="9143821" cy="5142886"/>
            <a:chOff x="2973586" y="5250656"/>
            <a:chExt cx="2856819" cy="1606800"/>
          </a:xfrm>
        </p:grpSpPr>
        <p:sp>
          <p:nvSpPr>
            <p:cNvPr id="11" name="Google Shape;11;p2"/>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Google Shape;19;p2"/>
          <p:cNvSpPr txBox="1">
            <a:spLocks noGrp="1"/>
          </p:cNvSpPr>
          <p:nvPr>
            <p:ph type="ctrTitle"/>
          </p:nvPr>
        </p:nvSpPr>
        <p:spPr>
          <a:xfrm>
            <a:off x="457200" y="799275"/>
            <a:ext cx="5486400" cy="3182100"/>
          </a:xfrm>
          <a:prstGeom prst="rect">
            <a:avLst/>
          </a:prstGeom>
        </p:spPr>
        <p:txBody>
          <a:bodyPr spcFirstLastPara="1" wrap="square" lIns="0" tIns="0" rIns="0" bIns="0" anchor="t" anchorCtr="0">
            <a:no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grpSp>
        <p:nvGrpSpPr>
          <p:cNvPr id="116" name="Google Shape;116;p11"/>
          <p:cNvGrpSpPr/>
          <p:nvPr/>
        </p:nvGrpSpPr>
        <p:grpSpPr>
          <a:xfrm>
            <a:off x="-120" y="0"/>
            <a:ext cx="9143821" cy="5144623"/>
            <a:chOff x="2973586" y="0"/>
            <a:chExt cx="2856819" cy="1607343"/>
          </a:xfrm>
        </p:grpSpPr>
        <p:sp>
          <p:nvSpPr>
            <p:cNvPr id="117" name="Google Shape;117;p11"/>
            <p:cNvSpPr/>
            <p:nvPr/>
          </p:nvSpPr>
          <p:spPr>
            <a:xfrm>
              <a:off x="2973586" y="0"/>
              <a:ext cx="2856819" cy="1607343"/>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1"/>
            <p:cNvSpPr/>
            <p:nvPr/>
          </p:nvSpPr>
          <p:spPr>
            <a:xfrm>
              <a:off x="2973586" y="278850"/>
              <a:ext cx="319904" cy="223242"/>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1"/>
            <p:cNvSpPr/>
            <p:nvPr/>
          </p:nvSpPr>
          <p:spPr>
            <a:xfrm>
              <a:off x="4446633" y="0"/>
              <a:ext cx="1380795" cy="242589"/>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1"/>
            <p:cNvSpPr/>
            <p:nvPr/>
          </p:nvSpPr>
          <p:spPr>
            <a:xfrm>
              <a:off x="2973586" y="131406"/>
              <a:ext cx="202358" cy="202406"/>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1"/>
            <p:cNvSpPr/>
            <p:nvPr/>
          </p:nvSpPr>
          <p:spPr>
            <a:xfrm>
              <a:off x="3669936" y="0"/>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2" name="Google Shape;122;p11"/>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background">
  <p:cSld name="BLANK_1">
    <p:spTree>
      <p:nvGrpSpPr>
        <p:cNvPr id="1" name="Shape 123"/>
        <p:cNvGrpSpPr/>
        <p:nvPr/>
      </p:nvGrpSpPr>
      <p:grpSpPr>
        <a:xfrm>
          <a:off x="0" y="0"/>
          <a:ext cx="0" cy="0"/>
          <a:chOff x="0" y="0"/>
          <a:chExt cx="0" cy="0"/>
        </a:xfrm>
      </p:grpSpPr>
      <p:grpSp>
        <p:nvGrpSpPr>
          <p:cNvPr id="124" name="Google Shape;124;p12"/>
          <p:cNvGrpSpPr/>
          <p:nvPr/>
        </p:nvGrpSpPr>
        <p:grpSpPr>
          <a:xfrm>
            <a:off x="-238" y="-200"/>
            <a:ext cx="9143821" cy="5143302"/>
            <a:chOff x="6316957" y="5250656"/>
            <a:chExt cx="2856819" cy="1606930"/>
          </a:xfrm>
        </p:grpSpPr>
        <p:sp>
          <p:nvSpPr>
            <p:cNvPr id="125" name="Google Shape;125;p12"/>
            <p:cNvSpPr/>
            <p:nvPr/>
          </p:nvSpPr>
          <p:spPr>
            <a:xfrm>
              <a:off x="6316957" y="6351571"/>
              <a:ext cx="2856819" cy="506015"/>
            </a:xfrm>
            <a:custGeom>
              <a:avLst/>
              <a:gdLst/>
              <a:ahLst/>
              <a:cxnLst/>
              <a:rect l="l" t="t" r="r" b="b"/>
              <a:pathLst>
                <a:path w="2856819" h="506015" extrusionOk="0">
                  <a:moveTo>
                    <a:pt x="0" y="506429"/>
                  </a:moveTo>
                  <a:lnTo>
                    <a:pt x="2856819" y="506429"/>
                  </a:lnTo>
                  <a:lnTo>
                    <a:pt x="2856819" y="0"/>
                  </a:lnTo>
                  <a:lnTo>
                    <a:pt x="0" y="503856"/>
                  </a:lnTo>
                  <a:lnTo>
                    <a:pt x="0" y="5064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2"/>
            <p:cNvSpPr/>
            <p:nvPr/>
          </p:nvSpPr>
          <p:spPr>
            <a:xfrm>
              <a:off x="7306428" y="5250656"/>
              <a:ext cx="1434361" cy="253007"/>
            </a:xfrm>
            <a:custGeom>
              <a:avLst/>
              <a:gdLst/>
              <a:ahLst/>
              <a:cxnLst/>
              <a:rect l="l" t="t" r="r" b="b"/>
              <a:pathLst>
                <a:path w="1434361" h="253007" extrusionOk="0">
                  <a:moveTo>
                    <a:pt x="481099" y="0"/>
                  </a:moveTo>
                  <a:lnTo>
                    <a:pt x="0" y="84851"/>
                  </a:lnTo>
                  <a:lnTo>
                    <a:pt x="0" y="253027"/>
                  </a:lnTo>
                  <a:lnTo>
                    <a:pt x="1434642" y="0"/>
                  </a:lnTo>
                  <a:lnTo>
                    <a:pt x="481099"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2"/>
            <p:cNvSpPr/>
            <p:nvPr/>
          </p:nvSpPr>
          <p:spPr>
            <a:xfrm>
              <a:off x="6316957" y="6512738"/>
              <a:ext cx="989471" cy="342304"/>
            </a:xfrm>
            <a:custGeom>
              <a:avLst/>
              <a:gdLst/>
              <a:ahLst/>
              <a:cxnLst/>
              <a:rect l="l" t="t" r="r" b="b"/>
              <a:pathLst>
                <a:path w="989471" h="342304" extrusionOk="0">
                  <a:moveTo>
                    <a:pt x="0" y="174513"/>
                  </a:moveTo>
                  <a:lnTo>
                    <a:pt x="0" y="342688"/>
                  </a:lnTo>
                  <a:lnTo>
                    <a:pt x="989471" y="168176"/>
                  </a:lnTo>
                  <a:lnTo>
                    <a:pt x="989471" y="0"/>
                  </a:lnTo>
                  <a:lnTo>
                    <a:pt x="0" y="174513"/>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2"/>
            <p:cNvSpPr/>
            <p:nvPr/>
          </p:nvSpPr>
          <p:spPr>
            <a:xfrm>
              <a:off x="8885118" y="6183395"/>
              <a:ext cx="288657" cy="218777"/>
            </a:xfrm>
            <a:custGeom>
              <a:avLst/>
              <a:gdLst/>
              <a:ahLst/>
              <a:cxnLst/>
              <a:rect l="l" t="t" r="r" b="b"/>
              <a:pathLst>
                <a:path w="288657" h="218777" extrusionOk="0">
                  <a:moveTo>
                    <a:pt x="288658" y="0"/>
                  </a:moveTo>
                  <a:lnTo>
                    <a:pt x="0" y="50911"/>
                  </a:lnTo>
                  <a:lnTo>
                    <a:pt x="0" y="219087"/>
                  </a:lnTo>
                  <a:lnTo>
                    <a:pt x="288658" y="168176"/>
                  </a:lnTo>
                  <a:lnTo>
                    <a:pt x="288658"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2"/>
            <p:cNvSpPr/>
            <p:nvPr/>
          </p:nvSpPr>
          <p:spPr>
            <a:xfrm>
              <a:off x="6316957" y="6431950"/>
              <a:ext cx="493991" cy="254496"/>
            </a:xfrm>
            <a:custGeom>
              <a:avLst/>
              <a:gdLst/>
              <a:ahLst/>
              <a:cxnLst/>
              <a:rect l="l" t="t" r="r" b="b"/>
              <a:pathLst>
                <a:path w="493991" h="254496" extrusionOk="0">
                  <a:moveTo>
                    <a:pt x="0" y="87125"/>
                  </a:moveTo>
                  <a:lnTo>
                    <a:pt x="0" y="255301"/>
                  </a:lnTo>
                  <a:lnTo>
                    <a:pt x="493992" y="168176"/>
                  </a:lnTo>
                  <a:lnTo>
                    <a:pt x="493992" y="0"/>
                  </a:lnTo>
                  <a:lnTo>
                    <a:pt x="0" y="871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2"/>
            <p:cNvSpPr/>
            <p:nvPr/>
          </p:nvSpPr>
          <p:spPr>
            <a:xfrm>
              <a:off x="9029447" y="6015219"/>
              <a:ext cx="144328" cy="193476"/>
            </a:xfrm>
            <a:custGeom>
              <a:avLst/>
              <a:gdLst/>
              <a:ahLst/>
              <a:cxnLst/>
              <a:rect l="l" t="t" r="r" b="b"/>
              <a:pathLst>
                <a:path w="144328" h="193476" extrusionOk="0">
                  <a:moveTo>
                    <a:pt x="144329" y="0"/>
                  </a:moveTo>
                  <a:lnTo>
                    <a:pt x="0" y="25456"/>
                  </a:lnTo>
                  <a:lnTo>
                    <a:pt x="0" y="193632"/>
                  </a:lnTo>
                  <a:lnTo>
                    <a:pt x="144329" y="168176"/>
                  </a:lnTo>
                  <a:lnTo>
                    <a:pt x="144329"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2"/>
            <p:cNvSpPr/>
            <p:nvPr/>
          </p:nvSpPr>
          <p:spPr>
            <a:xfrm>
              <a:off x="8224479" y="5847043"/>
              <a:ext cx="949297" cy="334863"/>
            </a:xfrm>
            <a:custGeom>
              <a:avLst/>
              <a:gdLst/>
              <a:ahLst/>
              <a:cxnLst/>
              <a:rect l="l" t="t" r="r" b="b"/>
              <a:pathLst>
                <a:path w="949297" h="334863" extrusionOk="0">
                  <a:moveTo>
                    <a:pt x="949297" y="0"/>
                  </a:moveTo>
                  <a:lnTo>
                    <a:pt x="0" y="167427"/>
                  </a:lnTo>
                  <a:lnTo>
                    <a:pt x="0" y="335603"/>
                  </a:lnTo>
                  <a:lnTo>
                    <a:pt x="949297" y="168176"/>
                  </a:lnTo>
                  <a:lnTo>
                    <a:pt x="949297"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2"/>
            <p:cNvSpPr/>
            <p:nvPr/>
          </p:nvSpPr>
          <p:spPr>
            <a:xfrm>
              <a:off x="6677035" y="5840035"/>
              <a:ext cx="629392" cy="278308"/>
            </a:xfrm>
            <a:custGeom>
              <a:avLst/>
              <a:gdLst/>
              <a:ahLst/>
              <a:cxnLst/>
              <a:rect l="l" t="t" r="r" b="b"/>
              <a:pathLst>
                <a:path w="629392" h="278308" extrusionOk="0">
                  <a:moveTo>
                    <a:pt x="0" y="111005"/>
                  </a:moveTo>
                  <a:lnTo>
                    <a:pt x="0" y="279181"/>
                  </a:lnTo>
                  <a:lnTo>
                    <a:pt x="629393" y="168176"/>
                  </a:lnTo>
                  <a:lnTo>
                    <a:pt x="629393" y="0"/>
                  </a:lnTo>
                  <a:lnTo>
                    <a:pt x="0" y="111005"/>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2"/>
            <p:cNvSpPr/>
            <p:nvPr/>
          </p:nvSpPr>
          <p:spPr>
            <a:xfrm>
              <a:off x="6316957" y="5716734"/>
              <a:ext cx="735035" cy="297656"/>
            </a:xfrm>
            <a:custGeom>
              <a:avLst/>
              <a:gdLst/>
              <a:ahLst/>
              <a:cxnLst/>
              <a:rect l="l" t="t" r="r" b="b"/>
              <a:pathLst>
                <a:path w="735035" h="297656" extrusionOk="0">
                  <a:moveTo>
                    <a:pt x="0" y="129638"/>
                  </a:moveTo>
                  <a:lnTo>
                    <a:pt x="0" y="297814"/>
                  </a:lnTo>
                  <a:lnTo>
                    <a:pt x="735036" y="168176"/>
                  </a:lnTo>
                  <a:lnTo>
                    <a:pt x="735036" y="0"/>
                  </a:lnTo>
                  <a:lnTo>
                    <a:pt x="0" y="129638"/>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2"/>
            <p:cNvSpPr/>
            <p:nvPr/>
          </p:nvSpPr>
          <p:spPr>
            <a:xfrm>
              <a:off x="8703591" y="5342516"/>
              <a:ext cx="470184" cy="250031"/>
            </a:xfrm>
            <a:custGeom>
              <a:avLst/>
              <a:gdLst/>
              <a:ahLst/>
              <a:cxnLst/>
              <a:rect l="l" t="t" r="r" b="b"/>
              <a:pathLst>
                <a:path w="470184" h="250031" extrusionOk="0">
                  <a:moveTo>
                    <a:pt x="470185" y="0"/>
                  </a:moveTo>
                  <a:lnTo>
                    <a:pt x="0" y="82927"/>
                  </a:lnTo>
                  <a:lnTo>
                    <a:pt x="0" y="251103"/>
                  </a:lnTo>
                  <a:lnTo>
                    <a:pt x="470185" y="168176"/>
                  </a:lnTo>
                  <a:lnTo>
                    <a:pt x="470185"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 name="Google Shape;135;p12"/>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0"/>
        <p:cNvGrpSpPr/>
        <p:nvPr/>
      </p:nvGrpSpPr>
      <p:grpSpPr>
        <a:xfrm>
          <a:off x="0" y="0"/>
          <a:ext cx="0" cy="0"/>
          <a:chOff x="0" y="0"/>
          <a:chExt cx="0" cy="0"/>
        </a:xfrm>
      </p:grpSpPr>
      <p:grpSp>
        <p:nvGrpSpPr>
          <p:cNvPr id="21" name="Google Shape;21;p3"/>
          <p:cNvGrpSpPr/>
          <p:nvPr/>
        </p:nvGrpSpPr>
        <p:grpSpPr>
          <a:xfrm>
            <a:off x="-120" y="-200"/>
            <a:ext cx="9143821" cy="5142886"/>
            <a:chOff x="2973586" y="5250656"/>
            <a:chExt cx="2856819" cy="1606800"/>
          </a:xfrm>
        </p:grpSpPr>
        <p:sp>
          <p:nvSpPr>
            <p:cNvPr id="22" name="Google Shape;22;p3"/>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3"/>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3"/>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3"/>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 name="Google Shape;30;p3"/>
          <p:cNvSpPr txBox="1">
            <a:spLocks noGrp="1"/>
          </p:cNvSpPr>
          <p:nvPr>
            <p:ph type="ctrTitle"/>
          </p:nvPr>
        </p:nvSpPr>
        <p:spPr>
          <a:xfrm>
            <a:off x="457200" y="1430950"/>
            <a:ext cx="5486400" cy="1159800"/>
          </a:xfrm>
          <a:prstGeom prst="rect">
            <a:avLst/>
          </a:prstGeom>
        </p:spPr>
        <p:txBody>
          <a:bodyPr spcFirstLastPara="1" wrap="square" lIns="0" tIns="0" rIns="0" bIns="0" anchor="ctr" anchorCtr="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31" name="Google Shape;31;p3"/>
          <p:cNvSpPr txBox="1">
            <a:spLocks noGrp="1"/>
          </p:cNvSpPr>
          <p:nvPr>
            <p:ph type="subTitle" idx="1"/>
          </p:nvPr>
        </p:nvSpPr>
        <p:spPr>
          <a:xfrm>
            <a:off x="457200" y="2763852"/>
            <a:ext cx="5486400" cy="784800"/>
          </a:xfrm>
          <a:prstGeom prst="rect">
            <a:avLst/>
          </a:prstGeom>
        </p:spPr>
        <p:txBody>
          <a:bodyPr spcFirstLastPara="1" wrap="square" lIns="0" tIns="0" rIns="0" bIns="0" anchor="t" anchorCtr="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2"/>
        <p:cNvGrpSpPr/>
        <p:nvPr/>
      </p:nvGrpSpPr>
      <p:grpSpPr>
        <a:xfrm>
          <a:off x="0" y="0"/>
          <a:ext cx="0" cy="0"/>
          <a:chOff x="0" y="0"/>
          <a:chExt cx="0" cy="0"/>
        </a:xfrm>
      </p:grpSpPr>
      <p:grpSp>
        <p:nvGrpSpPr>
          <p:cNvPr id="33" name="Google Shape;33;p4"/>
          <p:cNvGrpSpPr/>
          <p:nvPr/>
        </p:nvGrpSpPr>
        <p:grpSpPr>
          <a:xfrm>
            <a:off x="-238" y="-200"/>
            <a:ext cx="9143821" cy="5143302"/>
            <a:chOff x="6316957" y="5250656"/>
            <a:chExt cx="2856819" cy="1606930"/>
          </a:xfrm>
        </p:grpSpPr>
        <p:sp>
          <p:nvSpPr>
            <p:cNvPr id="34" name="Google Shape;34;p4"/>
            <p:cNvSpPr/>
            <p:nvPr/>
          </p:nvSpPr>
          <p:spPr>
            <a:xfrm>
              <a:off x="6316957" y="6351571"/>
              <a:ext cx="2856819" cy="506015"/>
            </a:xfrm>
            <a:custGeom>
              <a:avLst/>
              <a:gdLst/>
              <a:ahLst/>
              <a:cxnLst/>
              <a:rect l="l" t="t" r="r" b="b"/>
              <a:pathLst>
                <a:path w="2856819" h="506015" extrusionOk="0">
                  <a:moveTo>
                    <a:pt x="0" y="506429"/>
                  </a:moveTo>
                  <a:lnTo>
                    <a:pt x="2856819" y="506429"/>
                  </a:lnTo>
                  <a:lnTo>
                    <a:pt x="2856819" y="0"/>
                  </a:lnTo>
                  <a:lnTo>
                    <a:pt x="0" y="503856"/>
                  </a:lnTo>
                  <a:lnTo>
                    <a:pt x="0" y="5064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4"/>
            <p:cNvSpPr/>
            <p:nvPr/>
          </p:nvSpPr>
          <p:spPr>
            <a:xfrm>
              <a:off x="7306428" y="5250656"/>
              <a:ext cx="1434361" cy="253007"/>
            </a:xfrm>
            <a:custGeom>
              <a:avLst/>
              <a:gdLst/>
              <a:ahLst/>
              <a:cxnLst/>
              <a:rect l="l" t="t" r="r" b="b"/>
              <a:pathLst>
                <a:path w="1434361" h="253007" extrusionOk="0">
                  <a:moveTo>
                    <a:pt x="481099" y="0"/>
                  </a:moveTo>
                  <a:lnTo>
                    <a:pt x="0" y="84851"/>
                  </a:lnTo>
                  <a:lnTo>
                    <a:pt x="0" y="253027"/>
                  </a:lnTo>
                  <a:lnTo>
                    <a:pt x="1434642" y="0"/>
                  </a:lnTo>
                  <a:lnTo>
                    <a:pt x="481099"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4"/>
            <p:cNvSpPr/>
            <p:nvPr/>
          </p:nvSpPr>
          <p:spPr>
            <a:xfrm>
              <a:off x="6316957" y="6512738"/>
              <a:ext cx="989471" cy="342304"/>
            </a:xfrm>
            <a:custGeom>
              <a:avLst/>
              <a:gdLst/>
              <a:ahLst/>
              <a:cxnLst/>
              <a:rect l="l" t="t" r="r" b="b"/>
              <a:pathLst>
                <a:path w="989471" h="342304" extrusionOk="0">
                  <a:moveTo>
                    <a:pt x="0" y="174513"/>
                  </a:moveTo>
                  <a:lnTo>
                    <a:pt x="0" y="342688"/>
                  </a:lnTo>
                  <a:lnTo>
                    <a:pt x="989471" y="168176"/>
                  </a:lnTo>
                  <a:lnTo>
                    <a:pt x="989471" y="0"/>
                  </a:lnTo>
                  <a:lnTo>
                    <a:pt x="0" y="174513"/>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4"/>
            <p:cNvSpPr/>
            <p:nvPr/>
          </p:nvSpPr>
          <p:spPr>
            <a:xfrm>
              <a:off x="8885118" y="6183395"/>
              <a:ext cx="288657" cy="218777"/>
            </a:xfrm>
            <a:custGeom>
              <a:avLst/>
              <a:gdLst/>
              <a:ahLst/>
              <a:cxnLst/>
              <a:rect l="l" t="t" r="r" b="b"/>
              <a:pathLst>
                <a:path w="288657" h="218777" extrusionOk="0">
                  <a:moveTo>
                    <a:pt x="288658" y="0"/>
                  </a:moveTo>
                  <a:lnTo>
                    <a:pt x="0" y="50911"/>
                  </a:lnTo>
                  <a:lnTo>
                    <a:pt x="0" y="219087"/>
                  </a:lnTo>
                  <a:lnTo>
                    <a:pt x="288658" y="168176"/>
                  </a:lnTo>
                  <a:lnTo>
                    <a:pt x="288658"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6316957" y="6431950"/>
              <a:ext cx="493991" cy="254496"/>
            </a:xfrm>
            <a:custGeom>
              <a:avLst/>
              <a:gdLst/>
              <a:ahLst/>
              <a:cxnLst/>
              <a:rect l="l" t="t" r="r" b="b"/>
              <a:pathLst>
                <a:path w="493991" h="254496" extrusionOk="0">
                  <a:moveTo>
                    <a:pt x="0" y="87125"/>
                  </a:moveTo>
                  <a:lnTo>
                    <a:pt x="0" y="255301"/>
                  </a:lnTo>
                  <a:lnTo>
                    <a:pt x="493992" y="168176"/>
                  </a:lnTo>
                  <a:lnTo>
                    <a:pt x="493992" y="0"/>
                  </a:lnTo>
                  <a:lnTo>
                    <a:pt x="0" y="871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9029447" y="6015219"/>
              <a:ext cx="144328" cy="193476"/>
            </a:xfrm>
            <a:custGeom>
              <a:avLst/>
              <a:gdLst/>
              <a:ahLst/>
              <a:cxnLst/>
              <a:rect l="l" t="t" r="r" b="b"/>
              <a:pathLst>
                <a:path w="144328" h="193476" extrusionOk="0">
                  <a:moveTo>
                    <a:pt x="144329" y="0"/>
                  </a:moveTo>
                  <a:lnTo>
                    <a:pt x="0" y="25456"/>
                  </a:lnTo>
                  <a:lnTo>
                    <a:pt x="0" y="193632"/>
                  </a:lnTo>
                  <a:lnTo>
                    <a:pt x="144329" y="168176"/>
                  </a:lnTo>
                  <a:lnTo>
                    <a:pt x="144329"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4"/>
            <p:cNvSpPr/>
            <p:nvPr/>
          </p:nvSpPr>
          <p:spPr>
            <a:xfrm>
              <a:off x="8224479" y="5847043"/>
              <a:ext cx="949297" cy="334863"/>
            </a:xfrm>
            <a:custGeom>
              <a:avLst/>
              <a:gdLst/>
              <a:ahLst/>
              <a:cxnLst/>
              <a:rect l="l" t="t" r="r" b="b"/>
              <a:pathLst>
                <a:path w="949297" h="334863" extrusionOk="0">
                  <a:moveTo>
                    <a:pt x="949297" y="0"/>
                  </a:moveTo>
                  <a:lnTo>
                    <a:pt x="0" y="167427"/>
                  </a:lnTo>
                  <a:lnTo>
                    <a:pt x="0" y="335603"/>
                  </a:lnTo>
                  <a:lnTo>
                    <a:pt x="949297" y="168176"/>
                  </a:lnTo>
                  <a:lnTo>
                    <a:pt x="949297"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4"/>
            <p:cNvSpPr/>
            <p:nvPr/>
          </p:nvSpPr>
          <p:spPr>
            <a:xfrm>
              <a:off x="6677035" y="5840035"/>
              <a:ext cx="629392" cy="278308"/>
            </a:xfrm>
            <a:custGeom>
              <a:avLst/>
              <a:gdLst/>
              <a:ahLst/>
              <a:cxnLst/>
              <a:rect l="l" t="t" r="r" b="b"/>
              <a:pathLst>
                <a:path w="629392" h="278308" extrusionOk="0">
                  <a:moveTo>
                    <a:pt x="0" y="111005"/>
                  </a:moveTo>
                  <a:lnTo>
                    <a:pt x="0" y="279181"/>
                  </a:lnTo>
                  <a:lnTo>
                    <a:pt x="629393" y="168176"/>
                  </a:lnTo>
                  <a:lnTo>
                    <a:pt x="629393" y="0"/>
                  </a:lnTo>
                  <a:lnTo>
                    <a:pt x="0" y="111005"/>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6316957" y="5716734"/>
              <a:ext cx="735035" cy="297656"/>
            </a:xfrm>
            <a:custGeom>
              <a:avLst/>
              <a:gdLst/>
              <a:ahLst/>
              <a:cxnLst/>
              <a:rect l="l" t="t" r="r" b="b"/>
              <a:pathLst>
                <a:path w="735035" h="297656" extrusionOk="0">
                  <a:moveTo>
                    <a:pt x="0" y="129638"/>
                  </a:moveTo>
                  <a:lnTo>
                    <a:pt x="0" y="297814"/>
                  </a:lnTo>
                  <a:lnTo>
                    <a:pt x="735036" y="168176"/>
                  </a:lnTo>
                  <a:lnTo>
                    <a:pt x="735036" y="0"/>
                  </a:lnTo>
                  <a:lnTo>
                    <a:pt x="0" y="129638"/>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8703591" y="5342516"/>
              <a:ext cx="470184" cy="250031"/>
            </a:xfrm>
            <a:custGeom>
              <a:avLst/>
              <a:gdLst/>
              <a:ahLst/>
              <a:cxnLst/>
              <a:rect l="l" t="t" r="r" b="b"/>
              <a:pathLst>
                <a:path w="470184" h="250031" extrusionOk="0">
                  <a:moveTo>
                    <a:pt x="470185" y="0"/>
                  </a:moveTo>
                  <a:lnTo>
                    <a:pt x="0" y="82927"/>
                  </a:lnTo>
                  <a:lnTo>
                    <a:pt x="0" y="251103"/>
                  </a:lnTo>
                  <a:lnTo>
                    <a:pt x="470185" y="168176"/>
                  </a:lnTo>
                  <a:lnTo>
                    <a:pt x="470185"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 name="Google Shape;44;p4"/>
          <p:cNvSpPr txBox="1">
            <a:spLocks noGrp="1"/>
          </p:cNvSpPr>
          <p:nvPr>
            <p:ph type="body" idx="1"/>
          </p:nvPr>
        </p:nvSpPr>
        <p:spPr>
          <a:xfrm>
            <a:off x="1006900" y="677700"/>
            <a:ext cx="4936800" cy="3409800"/>
          </a:xfrm>
          <a:prstGeom prst="rect">
            <a:avLst/>
          </a:prstGeom>
        </p:spPr>
        <p:txBody>
          <a:bodyPr spcFirstLastPara="1" wrap="square" lIns="0" tIns="0" rIns="0" bIns="0" anchor="t" anchorCtr="0">
            <a:noAutofit/>
          </a:bodyPr>
          <a:lstStyle>
            <a:lvl1pPr marL="457200" lvl="0" indent="-419100" rtl="0">
              <a:spcBef>
                <a:spcPts val="600"/>
              </a:spcBef>
              <a:spcAft>
                <a:spcPts val="0"/>
              </a:spcAft>
              <a:buClr>
                <a:srgbClr val="FFFFFF"/>
              </a:buClr>
              <a:buSzPts val="3000"/>
              <a:buChar char="▰"/>
              <a:defRPr sz="3000">
                <a:solidFill>
                  <a:srgbClr val="FFFFFF"/>
                </a:solidFill>
              </a:defRPr>
            </a:lvl1pPr>
            <a:lvl2pPr marL="914400" lvl="1" indent="-419100" rtl="0">
              <a:spcBef>
                <a:spcPts val="0"/>
              </a:spcBef>
              <a:spcAft>
                <a:spcPts val="0"/>
              </a:spcAft>
              <a:buClr>
                <a:srgbClr val="FFFFFF"/>
              </a:buClr>
              <a:buSzPts val="3000"/>
              <a:buChar char="▰"/>
              <a:defRPr sz="3000">
                <a:solidFill>
                  <a:srgbClr val="FFFFFF"/>
                </a:solidFill>
              </a:defRPr>
            </a:lvl2pPr>
            <a:lvl3pPr marL="1371600" lvl="2" indent="-419100" rtl="0">
              <a:spcBef>
                <a:spcPts val="0"/>
              </a:spcBef>
              <a:spcAft>
                <a:spcPts val="0"/>
              </a:spcAft>
              <a:buClr>
                <a:srgbClr val="FFFFFF"/>
              </a:buClr>
              <a:buSzPts val="3000"/>
              <a:buChar char="▰"/>
              <a:defRPr sz="3000">
                <a:solidFill>
                  <a:srgbClr val="FFFFFF"/>
                </a:solidFill>
              </a:defRPr>
            </a:lvl3pPr>
            <a:lvl4pPr marL="1828800" lvl="3" indent="-419100" rtl="0">
              <a:spcBef>
                <a:spcPts val="0"/>
              </a:spcBef>
              <a:spcAft>
                <a:spcPts val="0"/>
              </a:spcAft>
              <a:buClr>
                <a:srgbClr val="FFFFFF"/>
              </a:buClr>
              <a:buSzPts val="3000"/>
              <a:buChar char="▰"/>
              <a:defRPr sz="3000">
                <a:solidFill>
                  <a:srgbClr val="FFFFFF"/>
                </a:solidFill>
              </a:defRPr>
            </a:lvl4pPr>
            <a:lvl5pPr marL="2286000" lvl="4" indent="-419100" rtl="0">
              <a:spcBef>
                <a:spcPts val="0"/>
              </a:spcBef>
              <a:spcAft>
                <a:spcPts val="0"/>
              </a:spcAft>
              <a:buClr>
                <a:srgbClr val="FFFFFF"/>
              </a:buClr>
              <a:buSzPts val="3000"/>
              <a:buChar char="▰"/>
              <a:defRPr sz="3000">
                <a:solidFill>
                  <a:srgbClr val="FFFFFF"/>
                </a:solidFill>
              </a:defRPr>
            </a:lvl5pPr>
            <a:lvl6pPr marL="2743200" lvl="5" indent="-419100" rtl="0">
              <a:spcBef>
                <a:spcPts val="0"/>
              </a:spcBef>
              <a:spcAft>
                <a:spcPts val="0"/>
              </a:spcAft>
              <a:buClr>
                <a:srgbClr val="FFFFFF"/>
              </a:buClr>
              <a:buSzPts val="3000"/>
              <a:buChar char="▰"/>
              <a:defRPr sz="3000">
                <a:solidFill>
                  <a:srgbClr val="FFFFFF"/>
                </a:solidFill>
              </a:defRPr>
            </a:lvl6pPr>
            <a:lvl7pPr marL="3200400" lvl="6" indent="-419100" rtl="0">
              <a:spcBef>
                <a:spcPts val="0"/>
              </a:spcBef>
              <a:spcAft>
                <a:spcPts val="0"/>
              </a:spcAft>
              <a:buClr>
                <a:srgbClr val="FFFFFF"/>
              </a:buClr>
              <a:buSzPts val="3000"/>
              <a:buChar char="▰"/>
              <a:defRPr sz="3000">
                <a:solidFill>
                  <a:srgbClr val="FFFFFF"/>
                </a:solidFill>
              </a:defRPr>
            </a:lvl7pPr>
            <a:lvl8pPr marL="3657600" lvl="7" indent="-419100" rtl="0">
              <a:spcBef>
                <a:spcPts val="0"/>
              </a:spcBef>
              <a:spcAft>
                <a:spcPts val="0"/>
              </a:spcAft>
              <a:buClr>
                <a:srgbClr val="FFFFFF"/>
              </a:buClr>
              <a:buSzPts val="3000"/>
              <a:buChar char="▰"/>
              <a:defRPr sz="3000">
                <a:solidFill>
                  <a:srgbClr val="FFFFFF"/>
                </a:solidFill>
              </a:defRPr>
            </a:lvl8pPr>
            <a:lvl9pPr marL="4114800" lvl="8" indent="-419100">
              <a:spcBef>
                <a:spcPts val="0"/>
              </a:spcBef>
              <a:spcAft>
                <a:spcPts val="0"/>
              </a:spcAft>
              <a:buClr>
                <a:srgbClr val="FFFFFF"/>
              </a:buClr>
              <a:buSzPts val="3000"/>
              <a:buChar char="▰"/>
              <a:defRPr sz="3000">
                <a:solidFill>
                  <a:srgbClr val="FFFFFF"/>
                </a:solidFill>
              </a:defRPr>
            </a:lvl9pPr>
          </a:lstStyle>
          <a:p>
            <a:endParaRPr/>
          </a:p>
        </p:txBody>
      </p:sp>
      <p:sp>
        <p:nvSpPr>
          <p:cNvPr id="45" name="Google Shape;45;p4"/>
          <p:cNvSpPr txBox="1"/>
          <p:nvPr/>
        </p:nvSpPr>
        <p:spPr>
          <a:xfrm>
            <a:off x="239550" y="339696"/>
            <a:ext cx="777000" cy="6537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10000">
                <a:solidFill>
                  <a:srgbClr val="FFFFFF"/>
                </a:solidFill>
                <a:latin typeface="Chivo"/>
                <a:ea typeface="Chivo"/>
                <a:cs typeface="Chivo"/>
                <a:sym typeface="Chivo"/>
              </a:rPr>
              <a:t>“</a:t>
            </a:r>
            <a:endParaRPr sz="10000">
              <a:solidFill>
                <a:srgbClr val="FFFFFF"/>
              </a:solidFill>
              <a:latin typeface="Chivo"/>
              <a:ea typeface="Chivo"/>
              <a:cs typeface="Chivo"/>
              <a:sym typeface="Chivo"/>
            </a:endParaRPr>
          </a:p>
        </p:txBody>
      </p:sp>
      <p:sp>
        <p:nvSpPr>
          <p:cNvPr id="46" name="Google Shape;46;p4"/>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7"/>
        <p:cNvGrpSpPr/>
        <p:nvPr/>
      </p:nvGrpSpPr>
      <p:grpSpPr>
        <a:xfrm>
          <a:off x="0" y="0"/>
          <a:ext cx="0" cy="0"/>
          <a:chOff x="0" y="0"/>
          <a:chExt cx="0" cy="0"/>
        </a:xfrm>
      </p:grpSpPr>
      <p:grpSp>
        <p:nvGrpSpPr>
          <p:cNvPr id="48" name="Google Shape;48;p5"/>
          <p:cNvGrpSpPr/>
          <p:nvPr/>
        </p:nvGrpSpPr>
        <p:grpSpPr>
          <a:xfrm>
            <a:off x="-120" y="-106"/>
            <a:ext cx="9143821" cy="5143317"/>
            <a:chOff x="2973586" y="2777133"/>
            <a:chExt cx="2856819" cy="1606935"/>
          </a:xfrm>
        </p:grpSpPr>
        <p:sp>
          <p:nvSpPr>
            <p:cNvPr id="49" name="Google Shape;49;p5"/>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5"/>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5"/>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5"/>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5"/>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5"/>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 name="Google Shape;55;p5"/>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6" name="Google Shape;56;p5"/>
          <p:cNvSpPr txBox="1">
            <a:spLocks noGrp="1"/>
          </p:cNvSpPr>
          <p:nvPr>
            <p:ph type="body" idx="1"/>
          </p:nvPr>
        </p:nvSpPr>
        <p:spPr>
          <a:xfrm>
            <a:off x="3200400" y="1909300"/>
            <a:ext cx="5486400" cy="27648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7" name="Google Shape;57;p5"/>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58"/>
        <p:cNvGrpSpPr/>
        <p:nvPr/>
      </p:nvGrpSpPr>
      <p:grpSpPr>
        <a:xfrm>
          <a:off x="0" y="0"/>
          <a:ext cx="0" cy="0"/>
          <a:chOff x="0" y="0"/>
          <a:chExt cx="0" cy="0"/>
        </a:xfrm>
      </p:grpSpPr>
      <p:grpSp>
        <p:nvGrpSpPr>
          <p:cNvPr id="59" name="Google Shape;59;p6"/>
          <p:cNvGrpSpPr/>
          <p:nvPr/>
        </p:nvGrpSpPr>
        <p:grpSpPr>
          <a:xfrm>
            <a:off x="-239" y="-106"/>
            <a:ext cx="9143821" cy="5143317"/>
            <a:chOff x="6361595" y="2777133"/>
            <a:chExt cx="2856819" cy="1606935"/>
          </a:xfrm>
        </p:grpSpPr>
        <p:sp>
          <p:nvSpPr>
            <p:cNvPr id="60" name="Google Shape;60;p6"/>
            <p:cNvSpPr/>
            <p:nvPr/>
          </p:nvSpPr>
          <p:spPr>
            <a:xfrm>
              <a:off x="6361595" y="3328877"/>
              <a:ext cx="2856819" cy="1055191"/>
            </a:xfrm>
            <a:custGeom>
              <a:avLst/>
              <a:gdLst/>
              <a:ahLst/>
              <a:cxnLst/>
              <a:rect l="l" t="t" r="r" b="b"/>
              <a:pathLst>
                <a:path w="2856819" h="1055191" extrusionOk="0">
                  <a:moveTo>
                    <a:pt x="0" y="1055599"/>
                  </a:moveTo>
                  <a:lnTo>
                    <a:pt x="2856819" y="1055599"/>
                  </a:lnTo>
                  <a:lnTo>
                    <a:pt x="2856819" y="0"/>
                  </a:lnTo>
                  <a:lnTo>
                    <a:pt x="0" y="503854"/>
                  </a:lnTo>
                  <a:lnTo>
                    <a:pt x="0" y="10555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6"/>
            <p:cNvSpPr/>
            <p:nvPr/>
          </p:nvSpPr>
          <p:spPr>
            <a:xfrm>
              <a:off x="6361595" y="3581367"/>
              <a:ext cx="471672" cy="250031"/>
            </a:xfrm>
            <a:custGeom>
              <a:avLst/>
              <a:gdLst/>
              <a:ahLst/>
              <a:cxnLst/>
              <a:rect l="l" t="t" r="r" b="b"/>
              <a:pathLst>
                <a:path w="471672" h="250031" extrusionOk="0">
                  <a:moveTo>
                    <a:pt x="0" y="83189"/>
                  </a:moveTo>
                  <a:lnTo>
                    <a:pt x="0" y="251365"/>
                  </a:lnTo>
                  <a:lnTo>
                    <a:pt x="471673" y="168176"/>
                  </a:lnTo>
                  <a:lnTo>
                    <a:pt x="471673" y="0"/>
                  </a:lnTo>
                  <a:lnTo>
                    <a:pt x="0" y="831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6"/>
            <p:cNvSpPr/>
            <p:nvPr/>
          </p:nvSpPr>
          <p:spPr>
            <a:xfrm>
              <a:off x="8188769" y="3160702"/>
              <a:ext cx="1029645" cy="349746"/>
            </a:xfrm>
            <a:custGeom>
              <a:avLst/>
              <a:gdLst/>
              <a:ahLst/>
              <a:cxnLst/>
              <a:rect l="l" t="t" r="r" b="b"/>
              <a:pathLst>
                <a:path w="1029645" h="349746" extrusionOk="0">
                  <a:moveTo>
                    <a:pt x="1029645" y="0"/>
                  </a:moveTo>
                  <a:lnTo>
                    <a:pt x="0" y="181597"/>
                  </a:lnTo>
                  <a:lnTo>
                    <a:pt x="0" y="349773"/>
                  </a:lnTo>
                  <a:lnTo>
                    <a:pt x="1029645" y="168176"/>
                  </a:lnTo>
                  <a:lnTo>
                    <a:pt x="1029645"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6"/>
            <p:cNvSpPr/>
            <p:nvPr/>
          </p:nvSpPr>
          <p:spPr>
            <a:xfrm>
              <a:off x="6361595" y="3343125"/>
              <a:ext cx="868949" cy="319980"/>
            </a:xfrm>
            <a:custGeom>
              <a:avLst/>
              <a:gdLst/>
              <a:ahLst/>
              <a:cxnLst/>
              <a:rect l="l" t="t" r="r" b="b"/>
              <a:pathLst>
                <a:path w="868949" h="319980" extrusionOk="0">
                  <a:moveTo>
                    <a:pt x="0" y="153256"/>
                  </a:moveTo>
                  <a:lnTo>
                    <a:pt x="0" y="321431"/>
                  </a:lnTo>
                  <a:lnTo>
                    <a:pt x="868949" y="168176"/>
                  </a:lnTo>
                  <a:lnTo>
                    <a:pt x="868949" y="0"/>
                  </a:lnTo>
                  <a:lnTo>
                    <a:pt x="0" y="153256"/>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6"/>
            <p:cNvSpPr/>
            <p:nvPr/>
          </p:nvSpPr>
          <p:spPr>
            <a:xfrm>
              <a:off x="6361595" y="3286479"/>
              <a:ext cx="236580" cy="209847"/>
            </a:xfrm>
            <a:custGeom>
              <a:avLst/>
              <a:gdLst/>
              <a:ahLst/>
              <a:cxnLst/>
              <a:rect l="l" t="t" r="r" b="b"/>
              <a:pathLst>
                <a:path w="236580" h="209847" extrusionOk="0">
                  <a:moveTo>
                    <a:pt x="0" y="41725"/>
                  </a:moveTo>
                  <a:lnTo>
                    <a:pt x="0" y="209901"/>
                  </a:lnTo>
                  <a:lnTo>
                    <a:pt x="236580" y="168176"/>
                  </a:lnTo>
                  <a:lnTo>
                    <a:pt x="236580" y="0"/>
                  </a:lnTo>
                  <a:lnTo>
                    <a:pt x="0" y="417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6"/>
            <p:cNvSpPr/>
            <p:nvPr/>
          </p:nvSpPr>
          <p:spPr>
            <a:xfrm>
              <a:off x="8331610" y="2824350"/>
              <a:ext cx="886804" cy="324445"/>
            </a:xfrm>
            <a:custGeom>
              <a:avLst/>
              <a:gdLst/>
              <a:ahLst/>
              <a:cxnLst/>
              <a:rect l="l" t="t" r="r" b="b"/>
              <a:pathLst>
                <a:path w="886804" h="324445" extrusionOk="0">
                  <a:moveTo>
                    <a:pt x="886804" y="0"/>
                  </a:moveTo>
                  <a:lnTo>
                    <a:pt x="0" y="156405"/>
                  </a:lnTo>
                  <a:lnTo>
                    <a:pt x="0" y="324581"/>
                  </a:lnTo>
                  <a:lnTo>
                    <a:pt x="886804" y="168176"/>
                  </a:lnTo>
                  <a:lnTo>
                    <a:pt x="886804"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6"/>
            <p:cNvSpPr/>
            <p:nvPr/>
          </p:nvSpPr>
          <p:spPr>
            <a:xfrm>
              <a:off x="6868978" y="2954026"/>
              <a:ext cx="660639" cy="284261"/>
            </a:xfrm>
            <a:custGeom>
              <a:avLst/>
              <a:gdLst/>
              <a:ahLst/>
              <a:cxnLst/>
              <a:rect l="l" t="t" r="r" b="b"/>
              <a:pathLst>
                <a:path w="660639" h="284261" extrusionOk="0">
                  <a:moveTo>
                    <a:pt x="0" y="116516"/>
                  </a:moveTo>
                  <a:lnTo>
                    <a:pt x="0" y="284692"/>
                  </a:lnTo>
                  <a:lnTo>
                    <a:pt x="660639" y="168176"/>
                  </a:lnTo>
                  <a:lnTo>
                    <a:pt x="660639" y="0"/>
                  </a:lnTo>
                  <a:lnTo>
                    <a:pt x="0" y="116516"/>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6"/>
            <p:cNvSpPr/>
            <p:nvPr/>
          </p:nvSpPr>
          <p:spPr>
            <a:xfrm>
              <a:off x="7093655" y="2777133"/>
              <a:ext cx="1438825" cy="253007"/>
            </a:xfrm>
            <a:custGeom>
              <a:avLst/>
              <a:gdLst/>
              <a:ahLst/>
              <a:cxnLst/>
              <a:rect l="l" t="t" r="r" b="b"/>
              <a:pathLst>
                <a:path w="1438825" h="253007" extrusionOk="0">
                  <a:moveTo>
                    <a:pt x="485388" y="0"/>
                  </a:moveTo>
                  <a:lnTo>
                    <a:pt x="0" y="85607"/>
                  </a:lnTo>
                  <a:lnTo>
                    <a:pt x="0" y="253783"/>
                  </a:lnTo>
                  <a:lnTo>
                    <a:pt x="1438932" y="0"/>
                  </a:lnTo>
                  <a:lnTo>
                    <a:pt x="485388"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 name="Google Shape;68;p6"/>
          <p:cNvSpPr txBox="1">
            <a:spLocks noGrp="1"/>
          </p:cNvSpPr>
          <p:nvPr>
            <p:ph type="title"/>
          </p:nvPr>
        </p:nvSpPr>
        <p:spPr>
          <a:xfrm>
            <a:off x="457200" y="2394450"/>
            <a:ext cx="4114800" cy="420600"/>
          </a:xfrm>
          <a:prstGeom prst="rect">
            <a:avLst/>
          </a:prstGeom>
          <a:effectLst>
            <a:outerShdw blurRad="28575" dist="9525" dir="5400000" algn="bl" rotWithShape="0">
              <a:srgbClr val="00001A">
                <a:alpha val="15000"/>
              </a:srgbClr>
            </a:outerShdw>
          </a:effectLst>
        </p:spPr>
        <p:txBody>
          <a:bodyPr spcFirstLastPara="1" wrap="square" lIns="0" tIns="0" rIns="0" bIns="0" anchor="b" anchorCtr="0">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9" name="Google Shape;69;p6"/>
          <p:cNvSpPr txBox="1">
            <a:spLocks noGrp="1"/>
          </p:cNvSpPr>
          <p:nvPr>
            <p:ph type="body" idx="1"/>
          </p:nvPr>
        </p:nvSpPr>
        <p:spPr>
          <a:xfrm>
            <a:off x="3200400" y="2800175"/>
            <a:ext cx="5486400" cy="2118900"/>
          </a:xfrm>
          <a:prstGeom prst="rect">
            <a:avLst/>
          </a:prstGeom>
        </p:spPr>
        <p:txBody>
          <a:bodyPr spcFirstLastPara="1" wrap="square" lIns="0" tIns="0" rIns="0" bIns="0" anchor="ctr"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70" name="Google Shape;70;p6"/>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71"/>
        <p:cNvGrpSpPr/>
        <p:nvPr/>
      </p:nvGrpSpPr>
      <p:grpSpPr>
        <a:xfrm>
          <a:off x="0" y="0"/>
          <a:ext cx="0" cy="0"/>
          <a:chOff x="0" y="0"/>
          <a:chExt cx="0" cy="0"/>
        </a:xfrm>
      </p:grpSpPr>
      <p:grpSp>
        <p:nvGrpSpPr>
          <p:cNvPr id="72" name="Google Shape;72;p7"/>
          <p:cNvGrpSpPr/>
          <p:nvPr/>
        </p:nvGrpSpPr>
        <p:grpSpPr>
          <a:xfrm>
            <a:off x="-120" y="-106"/>
            <a:ext cx="9143821" cy="5143317"/>
            <a:chOff x="2973586" y="2777133"/>
            <a:chExt cx="2856819" cy="1606935"/>
          </a:xfrm>
        </p:grpSpPr>
        <p:sp>
          <p:nvSpPr>
            <p:cNvPr id="73" name="Google Shape;73;p7"/>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7"/>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7"/>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7"/>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7"/>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7"/>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 name="Google Shape;79;p7"/>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0" name="Google Shape;80;p7"/>
          <p:cNvSpPr txBox="1">
            <a:spLocks noGrp="1"/>
          </p:cNvSpPr>
          <p:nvPr>
            <p:ph type="body" idx="1"/>
          </p:nvPr>
        </p:nvSpPr>
        <p:spPr>
          <a:xfrm>
            <a:off x="3200375" y="1909300"/>
            <a:ext cx="2493600" cy="30165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1" name="Google Shape;81;p7"/>
          <p:cNvSpPr txBox="1">
            <a:spLocks noGrp="1"/>
          </p:cNvSpPr>
          <p:nvPr>
            <p:ph type="body" idx="2"/>
          </p:nvPr>
        </p:nvSpPr>
        <p:spPr>
          <a:xfrm>
            <a:off x="6193205" y="1909300"/>
            <a:ext cx="2493600" cy="30165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2" name="Google Shape;82;p7"/>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83"/>
        <p:cNvGrpSpPr/>
        <p:nvPr/>
      </p:nvGrpSpPr>
      <p:grpSpPr>
        <a:xfrm>
          <a:off x="0" y="0"/>
          <a:ext cx="0" cy="0"/>
          <a:chOff x="0" y="0"/>
          <a:chExt cx="0" cy="0"/>
        </a:xfrm>
      </p:grpSpPr>
      <p:grpSp>
        <p:nvGrpSpPr>
          <p:cNvPr id="84" name="Google Shape;84;p8"/>
          <p:cNvGrpSpPr/>
          <p:nvPr/>
        </p:nvGrpSpPr>
        <p:grpSpPr>
          <a:xfrm>
            <a:off x="-120" y="-106"/>
            <a:ext cx="9143821" cy="5143317"/>
            <a:chOff x="2973586" y="2777133"/>
            <a:chExt cx="2856819" cy="1606935"/>
          </a:xfrm>
        </p:grpSpPr>
        <p:sp>
          <p:nvSpPr>
            <p:cNvPr id="85" name="Google Shape;85;p8"/>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8"/>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 name="Google Shape;91;p8"/>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457200" y="2383150"/>
            <a:ext cx="2563500" cy="2219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3" name="Google Shape;93;p8"/>
          <p:cNvSpPr txBox="1">
            <a:spLocks noGrp="1"/>
          </p:cNvSpPr>
          <p:nvPr>
            <p:ph type="body" idx="2"/>
          </p:nvPr>
        </p:nvSpPr>
        <p:spPr>
          <a:xfrm>
            <a:off x="3290238" y="2383150"/>
            <a:ext cx="2563500" cy="2219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4" name="Google Shape;94;p8"/>
          <p:cNvSpPr txBox="1">
            <a:spLocks noGrp="1"/>
          </p:cNvSpPr>
          <p:nvPr>
            <p:ph type="body" idx="3"/>
          </p:nvPr>
        </p:nvSpPr>
        <p:spPr>
          <a:xfrm>
            <a:off x="6123300" y="2383150"/>
            <a:ext cx="2563500" cy="2219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5" name="Google Shape;95;p8"/>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grpSp>
        <p:nvGrpSpPr>
          <p:cNvPr id="97" name="Google Shape;97;p9"/>
          <p:cNvGrpSpPr/>
          <p:nvPr/>
        </p:nvGrpSpPr>
        <p:grpSpPr>
          <a:xfrm>
            <a:off x="-120" y="-106"/>
            <a:ext cx="9143821" cy="5143317"/>
            <a:chOff x="2973586" y="2777133"/>
            <a:chExt cx="2856819" cy="1606935"/>
          </a:xfrm>
        </p:grpSpPr>
        <p:sp>
          <p:nvSpPr>
            <p:cNvPr id="98" name="Google Shape;98;p9"/>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9"/>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9"/>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9"/>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9"/>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9"/>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4" name="Google Shape;104;p9"/>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5" name="Google Shape;105;p9"/>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grpSp>
        <p:nvGrpSpPr>
          <p:cNvPr id="107" name="Google Shape;107;p10"/>
          <p:cNvGrpSpPr/>
          <p:nvPr/>
        </p:nvGrpSpPr>
        <p:grpSpPr>
          <a:xfrm>
            <a:off x="-120" y="0"/>
            <a:ext cx="9143821" cy="5144623"/>
            <a:chOff x="2973586" y="0"/>
            <a:chExt cx="2856819" cy="1607343"/>
          </a:xfrm>
        </p:grpSpPr>
        <p:sp>
          <p:nvSpPr>
            <p:cNvPr id="108" name="Google Shape;108;p10"/>
            <p:cNvSpPr/>
            <p:nvPr/>
          </p:nvSpPr>
          <p:spPr>
            <a:xfrm>
              <a:off x="2973586" y="0"/>
              <a:ext cx="2856819" cy="1607343"/>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0"/>
            <p:cNvSpPr/>
            <p:nvPr/>
          </p:nvSpPr>
          <p:spPr>
            <a:xfrm>
              <a:off x="2973586" y="278850"/>
              <a:ext cx="319904" cy="223242"/>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0"/>
            <p:cNvSpPr/>
            <p:nvPr/>
          </p:nvSpPr>
          <p:spPr>
            <a:xfrm>
              <a:off x="4446633" y="0"/>
              <a:ext cx="1380795" cy="242589"/>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0"/>
            <p:cNvSpPr/>
            <p:nvPr/>
          </p:nvSpPr>
          <p:spPr>
            <a:xfrm>
              <a:off x="2973586" y="131406"/>
              <a:ext cx="202358" cy="202406"/>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0"/>
            <p:cNvSpPr/>
            <p:nvPr/>
          </p:nvSpPr>
          <p:spPr>
            <a:xfrm>
              <a:off x="3669936" y="0"/>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 name="Google Shape;113;p10"/>
          <p:cNvSpPr txBox="1">
            <a:spLocks noGrp="1"/>
          </p:cNvSpPr>
          <p:nvPr>
            <p:ph type="body" idx="1"/>
          </p:nvPr>
        </p:nvSpPr>
        <p:spPr>
          <a:xfrm>
            <a:off x="457200" y="1844275"/>
            <a:ext cx="2190000" cy="2709300"/>
          </a:xfrm>
          <a:prstGeom prst="rect">
            <a:avLst/>
          </a:prstGeom>
        </p:spPr>
        <p:txBody>
          <a:bodyPr spcFirstLastPara="1" wrap="square" lIns="0" tIns="0" rIns="0" bIns="0" anchor="t" anchorCtr="0">
            <a:noAutofit/>
          </a:bodyPr>
          <a:lstStyle>
            <a:lvl1pPr marL="457200" lvl="0" indent="-228600">
              <a:spcBef>
                <a:spcPts val="360"/>
              </a:spcBef>
              <a:spcAft>
                <a:spcPts val="0"/>
              </a:spcAft>
              <a:buSzPts val="1600"/>
              <a:buNone/>
              <a:defRPr sz="1600"/>
            </a:lvl1pPr>
          </a:lstStyle>
          <a:p>
            <a:endParaRPr/>
          </a:p>
        </p:txBody>
      </p:sp>
      <p:sp>
        <p:nvSpPr>
          <p:cNvPr id="114" name="Google Shape;114;p10"/>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2"/>
            </a:gs>
            <a:gs pos="100000">
              <a:schemeClr val="accent1"/>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00"/>
            <a:ext cx="5486400" cy="18144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1pPr>
            <a:lvl2pPr lvl="1">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2pPr>
            <a:lvl3pPr lvl="2">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3pPr>
            <a:lvl4pPr lvl="3">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4pPr>
            <a:lvl5pPr lvl="4">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5pPr>
            <a:lvl6pPr lvl="5">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6pPr>
            <a:lvl7pPr lvl="6">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7pPr>
            <a:lvl8pPr lvl="7">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8pPr>
            <a:lvl9pPr lvl="8">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200400" y="1909300"/>
            <a:ext cx="5486400" cy="27648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Chivo"/>
              <a:buChar char="▰"/>
              <a:defRPr sz="2400">
                <a:solidFill>
                  <a:schemeClr val="dk1"/>
                </a:solidFill>
                <a:latin typeface="Chivo"/>
                <a:ea typeface="Chivo"/>
                <a:cs typeface="Chivo"/>
                <a:sym typeface="Chivo"/>
              </a:defRPr>
            </a:lvl1pPr>
            <a:lvl2pPr marL="914400" lvl="1" indent="-3810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2pPr>
            <a:lvl3pPr marL="1371600" lvl="2" indent="-3810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3pPr>
            <a:lvl4pPr marL="1828800" lvl="3"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4pPr>
            <a:lvl5pPr marL="2286000" lvl="4"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5pPr>
            <a:lvl6pPr marL="2743200" lvl="5"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6pPr>
            <a:lvl7pPr marL="3200400" lvl="6"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7pPr>
            <a:lvl8pPr marL="3657600" lvl="7"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8pPr>
            <a:lvl9pPr marL="4114800" lvl="8"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9pPr>
          </a:lstStyle>
          <a:p>
            <a:endParaRPr/>
          </a:p>
        </p:txBody>
      </p:sp>
      <p:sp>
        <p:nvSpPr>
          <p:cNvPr id="8" name="Google Shape;8;p1"/>
          <p:cNvSpPr txBox="1">
            <a:spLocks noGrp="1"/>
          </p:cNvSpPr>
          <p:nvPr>
            <p:ph type="sldNum" idx="12"/>
          </p:nvPr>
        </p:nvSpPr>
        <p:spPr>
          <a:xfrm>
            <a:off x="259225" y="4674100"/>
            <a:ext cx="481500" cy="245100"/>
          </a:xfrm>
          <a:prstGeom prst="rect">
            <a:avLst/>
          </a:prstGeom>
          <a:noFill/>
          <a:ln>
            <a:noFill/>
          </a:ln>
        </p:spPr>
        <p:txBody>
          <a:bodyPr spcFirstLastPara="1" wrap="square" lIns="0" tIns="0" rIns="0" bIns="0" anchor="b" anchorCtr="0">
            <a:noAutofit/>
          </a:bodyPr>
          <a:lstStyle>
            <a:lvl1pPr lvl="0">
              <a:buNone/>
              <a:defRPr sz="1200">
                <a:solidFill>
                  <a:schemeClr val="accent5"/>
                </a:solidFill>
                <a:latin typeface="Chivo"/>
                <a:ea typeface="Chivo"/>
                <a:cs typeface="Chivo"/>
                <a:sym typeface="Chivo"/>
              </a:defRPr>
            </a:lvl1pPr>
            <a:lvl2pPr lvl="1">
              <a:buNone/>
              <a:defRPr sz="1200">
                <a:solidFill>
                  <a:schemeClr val="accent5"/>
                </a:solidFill>
                <a:latin typeface="Chivo"/>
                <a:ea typeface="Chivo"/>
                <a:cs typeface="Chivo"/>
                <a:sym typeface="Chivo"/>
              </a:defRPr>
            </a:lvl2pPr>
            <a:lvl3pPr lvl="2">
              <a:buNone/>
              <a:defRPr sz="1200">
                <a:solidFill>
                  <a:schemeClr val="accent5"/>
                </a:solidFill>
                <a:latin typeface="Chivo"/>
                <a:ea typeface="Chivo"/>
                <a:cs typeface="Chivo"/>
                <a:sym typeface="Chivo"/>
              </a:defRPr>
            </a:lvl3pPr>
            <a:lvl4pPr lvl="3">
              <a:buNone/>
              <a:defRPr sz="1200">
                <a:solidFill>
                  <a:schemeClr val="accent5"/>
                </a:solidFill>
                <a:latin typeface="Chivo"/>
                <a:ea typeface="Chivo"/>
                <a:cs typeface="Chivo"/>
                <a:sym typeface="Chivo"/>
              </a:defRPr>
            </a:lvl4pPr>
            <a:lvl5pPr lvl="4">
              <a:buNone/>
              <a:defRPr sz="1200">
                <a:solidFill>
                  <a:schemeClr val="accent5"/>
                </a:solidFill>
                <a:latin typeface="Chivo"/>
                <a:ea typeface="Chivo"/>
                <a:cs typeface="Chivo"/>
                <a:sym typeface="Chivo"/>
              </a:defRPr>
            </a:lvl5pPr>
            <a:lvl6pPr lvl="5">
              <a:buNone/>
              <a:defRPr sz="1200">
                <a:solidFill>
                  <a:schemeClr val="accent5"/>
                </a:solidFill>
                <a:latin typeface="Chivo"/>
                <a:ea typeface="Chivo"/>
                <a:cs typeface="Chivo"/>
                <a:sym typeface="Chivo"/>
              </a:defRPr>
            </a:lvl6pPr>
            <a:lvl7pPr lvl="6">
              <a:buNone/>
              <a:defRPr sz="1200">
                <a:solidFill>
                  <a:schemeClr val="accent5"/>
                </a:solidFill>
                <a:latin typeface="Chivo"/>
                <a:ea typeface="Chivo"/>
                <a:cs typeface="Chivo"/>
                <a:sym typeface="Chivo"/>
              </a:defRPr>
            </a:lvl7pPr>
            <a:lvl8pPr lvl="7">
              <a:buNone/>
              <a:defRPr sz="1200">
                <a:solidFill>
                  <a:schemeClr val="accent5"/>
                </a:solidFill>
                <a:latin typeface="Chivo"/>
                <a:ea typeface="Chivo"/>
                <a:cs typeface="Chivo"/>
                <a:sym typeface="Chivo"/>
              </a:defRPr>
            </a:lvl8pPr>
            <a:lvl9pPr lvl="8">
              <a:buNone/>
              <a:defRPr sz="1200">
                <a:solidFill>
                  <a:schemeClr val="accent5"/>
                </a:solidFill>
                <a:latin typeface="Chivo"/>
                <a:ea typeface="Chivo"/>
                <a:cs typeface="Chivo"/>
                <a:sym typeface="Chivo"/>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gi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9.gif"/></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3"/>
          <p:cNvSpPr txBox="1">
            <a:spLocks noGrp="1"/>
          </p:cNvSpPr>
          <p:nvPr>
            <p:ph type="ctrTitle"/>
          </p:nvPr>
        </p:nvSpPr>
        <p:spPr>
          <a:xfrm rot="-587741">
            <a:off x="251005" y="1343789"/>
            <a:ext cx="8442689" cy="1653718"/>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Physiological Effects of Caffeine </a:t>
            </a:r>
            <a:endParaRPr/>
          </a:p>
        </p:txBody>
      </p:sp>
      <p:sp>
        <p:nvSpPr>
          <p:cNvPr id="141" name="Google Shape;141;p13"/>
          <p:cNvSpPr txBox="1"/>
          <p:nvPr/>
        </p:nvSpPr>
        <p:spPr>
          <a:xfrm>
            <a:off x="2273050" y="4363875"/>
            <a:ext cx="5964000" cy="52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3"/>
                </a:solidFill>
                <a:latin typeface="Roboto"/>
                <a:ea typeface="Roboto"/>
                <a:cs typeface="Roboto"/>
                <a:sym typeface="Roboto"/>
              </a:rPr>
              <a:t>Presentation by: Abhay, Ankita, Karan, Reema &amp; Sophia </a:t>
            </a:r>
            <a:endParaRPr sz="1800" b="1">
              <a:solidFill>
                <a:schemeClr val="accent3"/>
              </a:solidFill>
              <a:latin typeface="Roboto"/>
              <a:ea typeface="Roboto"/>
              <a:cs typeface="Roboto"/>
              <a:sym typeface="Roboto"/>
            </a:endParaRPr>
          </a:p>
          <a:p>
            <a:pPr marL="0" lvl="0" indent="0" algn="ctr" rtl="0">
              <a:spcBef>
                <a:spcPts val="0"/>
              </a:spcBef>
              <a:spcAft>
                <a:spcPts val="0"/>
              </a:spcAft>
              <a:buNone/>
            </a:pPr>
            <a:r>
              <a:rPr lang="en" sz="1800" b="1">
                <a:solidFill>
                  <a:schemeClr val="accent2"/>
                </a:solidFill>
                <a:latin typeface="Roboto"/>
                <a:ea typeface="Roboto"/>
                <a:cs typeface="Roboto"/>
                <a:sym typeface="Roboto"/>
              </a:rPr>
              <a:t>Group 1</a:t>
            </a:r>
            <a:endParaRPr sz="1800" b="1">
              <a:solidFill>
                <a:schemeClr val="accent2"/>
              </a:solidFill>
              <a:latin typeface="Roboto"/>
              <a:ea typeface="Roboto"/>
              <a:cs typeface="Roboto"/>
              <a:sym typeface="Roboto"/>
            </a:endParaRPr>
          </a:p>
        </p:txBody>
      </p:sp>
      <p:pic>
        <p:nvPicPr>
          <p:cNvPr id="142" name="Google Shape;142;p13"/>
          <p:cNvPicPr preferRelativeResize="0"/>
          <p:nvPr/>
        </p:nvPicPr>
        <p:blipFill>
          <a:blip r:embed="rId3">
            <a:alphaModFix/>
          </a:blip>
          <a:stretch>
            <a:fillRect/>
          </a:stretch>
        </p:blipFill>
        <p:spPr>
          <a:xfrm>
            <a:off x="6530600" y="187450"/>
            <a:ext cx="2645325" cy="447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How Caffeine Impacts Heart Rate</a:t>
            </a:r>
            <a:endParaRPr/>
          </a:p>
        </p:txBody>
      </p:sp>
      <p:sp>
        <p:nvSpPr>
          <p:cNvPr id="213" name="Google Shape;213;p22"/>
          <p:cNvSpPr txBox="1">
            <a:spLocks noGrp="1"/>
          </p:cNvSpPr>
          <p:nvPr>
            <p:ph type="body" idx="1"/>
          </p:nvPr>
        </p:nvSpPr>
        <p:spPr>
          <a:xfrm>
            <a:off x="804125" y="2040425"/>
            <a:ext cx="56910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Surprisingly, a decline in heart rate!</a:t>
            </a:r>
            <a:endParaRPr/>
          </a:p>
          <a:p>
            <a:pPr marL="914400" lvl="1" indent="-381000" algn="l" rtl="0">
              <a:spcBef>
                <a:spcPts val="0"/>
              </a:spcBef>
              <a:spcAft>
                <a:spcPts val="0"/>
              </a:spcAft>
              <a:buSzPts val="2400"/>
              <a:buChar char="▰"/>
            </a:pPr>
            <a:r>
              <a:rPr lang="en"/>
              <a:t>Even in individuals with tolerance</a:t>
            </a:r>
            <a:endParaRPr/>
          </a:p>
          <a:p>
            <a:pPr marL="457200" lvl="0" indent="-381000" algn="l" rtl="0">
              <a:spcBef>
                <a:spcPts val="0"/>
              </a:spcBef>
              <a:spcAft>
                <a:spcPts val="0"/>
              </a:spcAft>
              <a:buSzPts val="2400"/>
              <a:buChar char="▰"/>
            </a:pPr>
            <a:r>
              <a:rPr lang="en"/>
              <a:t>Heart rate variability (HRV)</a:t>
            </a:r>
            <a:endParaRPr/>
          </a:p>
          <a:p>
            <a:pPr marL="914400" lvl="1" indent="-381000" algn="l" rtl="0">
              <a:spcBef>
                <a:spcPts val="0"/>
              </a:spcBef>
              <a:spcAft>
                <a:spcPts val="0"/>
              </a:spcAft>
              <a:buSzPts val="2400"/>
              <a:buChar char="▰"/>
            </a:pPr>
            <a:r>
              <a:rPr lang="en"/>
              <a:t>Significant increase in HRV</a:t>
            </a:r>
            <a:endParaRPr/>
          </a:p>
        </p:txBody>
      </p:sp>
      <p:sp>
        <p:nvSpPr>
          <p:cNvPr id="214" name="Google Shape;214;p22"/>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10</a:t>
            </a:fld>
            <a:endParaRPr/>
          </a:p>
        </p:txBody>
      </p:sp>
      <p:pic>
        <p:nvPicPr>
          <p:cNvPr id="215" name="Google Shape;215;p22"/>
          <p:cNvPicPr preferRelativeResize="0"/>
          <p:nvPr/>
        </p:nvPicPr>
        <p:blipFill>
          <a:blip r:embed="rId3">
            <a:alphaModFix/>
          </a:blip>
          <a:stretch>
            <a:fillRect/>
          </a:stretch>
        </p:blipFill>
        <p:spPr>
          <a:xfrm>
            <a:off x="0" y="3722050"/>
            <a:ext cx="9144000" cy="1421450"/>
          </a:xfrm>
          <a:prstGeom prst="rect">
            <a:avLst/>
          </a:prstGeom>
          <a:noFill/>
          <a:ln>
            <a:noFill/>
          </a:ln>
        </p:spPr>
      </p:pic>
      <p:pic>
        <p:nvPicPr>
          <p:cNvPr id="216" name="Google Shape;216;p22"/>
          <p:cNvPicPr preferRelativeResize="0"/>
          <p:nvPr/>
        </p:nvPicPr>
        <p:blipFill rotWithShape="1">
          <a:blip r:embed="rId4">
            <a:alphaModFix/>
          </a:blip>
          <a:srcRect l="30148"/>
          <a:stretch/>
        </p:blipFill>
        <p:spPr>
          <a:xfrm>
            <a:off x="6740475" y="1411250"/>
            <a:ext cx="2174474" cy="2075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3"/>
          <p:cNvPicPr preferRelativeResize="0"/>
          <p:nvPr/>
        </p:nvPicPr>
        <p:blipFill>
          <a:blip r:embed="rId3">
            <a:alphaModFix/>
          </a:blip>
          <a:stretch>
            <a:fillRect/>
          </a:stretch>
        </p:blipFill>
        <p:spPr>
          <a:xfrm rot="-591627">
            <a:off x="3946498" y="381000"/>
            <a:ext cx="3152749" cy="2471849"/>
          </a:xfrm>
          <a:prstGeom prst="rect">
            <a:avLst/>
          </a:prstGeom>
          <a:noFill/>
          <a:ln>
            <a:noFill/>
          </a:ln>
        </p:spPr>
      </p:pic>
      <p:pic>
        <p:nvPicPr>
          <p:cNvPr id="222" name="Google Shape;222;p23"/>
          <p:cNvPicPr preferRelativeResize="0"/>
          <p:nvPr/>
        </p:nvPicPr>
        <p:blipFill>
          <a:blip r:embed="rId4">
            <a:alphaModFix/>
          </a:blip>
          <a:stretch>
            <a:fillRect/>
          </a:stretch>
        </p:blipFill>
        <p:spPr>
          <a:xfrm rot="-579288">
            <a:off x="-538341" y="260863"/>
            <a:ext cx="4053505" cy="4447775"/>
          </a:xfrm>
          <a:prstGeom prst="rect">
            <a:avLst/>
          </a:prstGeom>
          <a:noFill/>
          <a:ln>
            <a:noFill/>
          </a:ln>
        </p:spPr>
      </p:pic>
      <p:sp>
        <p:nvSpPr>
          <p:cNvPr id="223" name="Google Shape;223;p23"/>
          <p:cNvSpPr txBox="1">
            <a:spLocks noGrp="1"/>
          </p:cNvSpPr>
          <p:nvPr>
            <p:ph type="ctrTitle"/>
          </p:nvPr>
        </p:nvSpPr>
        <p:spPr>
          <a:xfrm rot="-617021">
            <a:off x="3481090" y="2840636"/>
            <a:ext cx="5955571" cy="6478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800"/>
              <a:t>Caffeine &amp; Anxiety</a:t>
            </a:r>
            <a:endParaRPr sz="4800"/>
          </a:p>
          <a:p>
            <a:pPr marL="0" lvl="0" indent="0" algn="l" rtl="0">
              <a:spcBef>
                <a:spcPts val="0"/>
              </a:spcBef>
              <a:spcAft>
                <a:spcPts val="0"/>
              </a:spcAft>
              <a:buNone/>
            </a:pPr>
            <a:endParaRPr sz="4800"/>
          </a:p>
        </p:txBody>
      </p:sp>
      <p:pic>
        <p:nvPicPr>
          <p:cNvPr id="224" name="Google Shape;224;p23"/>
          <p:cNvPicPr preferRelativeResize="0"/>
          <p:nvPr/>
        </p:nvPicPr>
        <p:blipFill>
          <a:blip r:embed="rId5">
            <a:alphaModFix/>
          </a:blip>
          <a:stretch>
            <a:fillRect/>
          </a:stretch>
        </p:blipFill>
        <p:spPr>
          <a:xfrm>
            <a:off x="6736577" y="2928327"/>
            <a:ext cx="2331225" cy="233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Caffeine and Anxiety</a:t>
            </a:r>
            <a:endParaRPr/>
          </a:p>
        </p:txBody>
      </p:sp>
      <p:sp>
        <p:nvSpPr>
          <p:cNvPr id="230" name="Google Shape;230;p24"/>
          <p:cNvSpPr txBox="1">
            <a:spLocks noGrp="1"/>
          </p:cNvSpPr>
          <p:nvPr>
            <p:ph type="body" idx="1"/>
          </p:nvPr>
        </p:nvSpPr>
        <p:spPr>
          <a:xfrm>
            <a:off x="914400" y="1985500"/>
            <a:ext cx="54864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“Fight or Flight” response</a:t>
            </a:r>
            <a:endParaRPr/>
          </a:p>
          <a:p>
            <a:pPr marL="457200" lvl="0" indent="-381000" algn="l" rtl="0">
              <a:spcBef>
                <a:spcPts val="0"/>
              </a:spcBef>
              <a:spcAft>
                <a:spcPts val="0"/>
              </a:spcAft>
              <a:buSzPts val="2400"/>
              <a:buChar char="▰"/>
            </a:pPr>
            <a:r>
              <a:rPr lang="en"/>
              <a:t>Common symptoms:</a:t>
            </a:r>
            <a:endParaRPr/>
          </a:p>
          <a:p>
            <a:pPr marL="914400" lvl="1" indent="-381000" algn="l" rtl="0">
              <a:spcBef>
                <a:spcPts val="0"/>
              </a:spcBef>
              <a:spcAft>
                <a:spcPts val="0"/>
              </a:spcAft>
              <a:buSzPts val="2400"/>
              <a:buChar char="▰"/>
            </a:pPr>
            <a:r>
              <a:rPr lang="en"/>
              <a:t>Restlessness</a:t>
            </a:r>
            <a:endParaRPr/>
          </a:p>
          <a:p>
            <a:pPr marL="914400" lvl="1" indent="-381000" algn="l" rtl="0">
              <a:spcBef>
                <a:spcPts val="0"/>
              </a:spcBef>
              <a:spcAft>
                <a:spcPts val="0"/>
              </a:spcAft>
              <a:buSzPts val="2400"/>
              <a:buChar char="▰"/>
            </a:pPr>
            <a:r>
              <a:rPr lang="en"/>
              <a:t>Trembling or muscle twitching</a:t>
            </a:r>
            <a:endParaRPr/>
          </a:p>
          <a:p>
            <a:pPr marL="914400" lvl="1" indent="-381000" algn="l" rtl="0">
              <a:spcBef>
                <a:spcPts val="0"/>
              </a:spcBef>
              <a:spcAft>
                <a:spcPts val="0"/>
              </a:spcAft>
              <a:buSzPts val="2400"/>
              <a:buChar char="▰"/>
            </a:pPr>
            <a:r>
              <a:rPr lang="en"/>
              <a:t>Alertness</a:t>
            </a:r>
            <a:endParaRPr/>
          </a:p>
          <a:p>
            <a:pPr marL="914400" lvl="1" indent="-381000" algn="l" rtl="0">
              <a:spcBef>
                <a:spcPts val="0"/>
              </a:spcBef>
              <a:spcAft>
                <a:spcPts val="0"/>
              </a:spcAft>
              <a:buSzPts val="2400"/>
              <a:buChar char="▰"/>
            </a:pPr>
            <a:r>
              <a:rPr lang="en"/>
              <a:t>Insomnia</a:t>
            </a:r>
            <a:endParaRPr/>
          </a:p>
        </p:txBody>
      </p:sp>
      <p:sp>
        <p:nvSpPr>
          <p:cNvPr id="231" name="Google Shape;231;p24"/>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12</a:t>
            </a:fld>
            <a:endParaRPr/>
          </a:p>
        </p:txBody>
      </p:sp>
      <p:pic>
        <p:nvPicPr>
          <p:cNvPr id="232" name="Google Shape;232;p24"/>
          <p:cNvPicPr preferRelativeResize="0"/>
          <p:nvPr/>
        </p:nvPicPr>
        <p:blipFill>
          <a:blip r:embed="rId3">
            <a:alphaModFix/>
          </a:blip>
          <a:stretch>
            <a:fillRect/>
          </a:stretch>
        </p:blipFill>
        <p:spPr>
          <a:xfrm>
            <a:off x="6439825" y="1338100"/>
            <a:ext cx="2368650" cy="348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5"/>
          <p:cNvSpPr txBox="1">
            <a:spLocks noGrp="1"/>
          </p:cNvSpPr>
          <p:nvPr>
            <p:ph type="title"/>
          </p:nvPr>
        </p:nvSpPr>
        <p:spPr>
          <a:xfrm>
            <a:off x="381000" y="-76300"/>
            <a:ext cx="70590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Can Caffeine Induce Anxiety?</a:t>
            </a:r>
            <a:endParaRPr/>
          </a:p>
        </p:txBody>
      </p:sp>
      <p:sp>
        <p:nvSpPr>
          <p:cNvPr id="238" name="Google Shape;238;p25"/>
          <p:cNvSpPr txBox="1">
            <a:spLocks noGrp="1"/>
          </p:cNvSpPr>
          <p:nvPr>
            <p:ph type="body" idx="1"/>
          </p:nvPr>
        </p:nvSpPr>
        <p:spPr>
          <a:xfrm>
            <a:off x="507450" y="2154400"/>
            <a:ext cx="54864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t>Significant increase in self-reported anxiety after 450mg of Caffeine.</a:t>
            </a:r>
            <a:endParaRPr dirty="0"/>
          </a:p>
          <a:p>
            <a:pPr marL="457200" lvl="0" indent="0" algn="l" rtl="0">
              <a:spcBef>
                <a:spcPts val="0"/>
              </a:spcBef>
              <a:spcAft>
                <a:spcPts val="0"/>
              </a:spcAft>
              <a:buNone/>
            </a:pPr>
            <a:endParaRPr dirty="0"/>
          </a:p>
          <a:p>
            <a:pPr marL="914400" lvl="1" indent="-381000" algn="l" rtl="0">
              <a:spcBef>
                <a:spcPts val="480"/>
              </a:spcBef>
              <a:spcAft>
                <a:spcPts val="0"/>
              </a:spcAft>
              <a:buSzPts val="2400"/>
              <a:buChar char="▰"/>
            </a:pPr>
            <a:r>
              <a:rPr lang="en" dirty="0"/>
              <a:t>450mg =</a:t>
            </a:r>
            <a:endParaRPr dirty="0"/>
          </a:p>
        </p:txBody>
      </p:sp>
      <p:sp>
        <p:nvSpPr>
          <p:cNvPr id="239" name="Google Shape;239;p25"/>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13</a:t>
            </a:fld>
            <a:endParaRPr/>
          </a:p>
        </p:txBody>
      </p:sp>
      <p:pic>
        <p:nvPicPr>
          <p:cNvPr id="240" name="Google Shape;240;p25"/>
          <p:cNvPicPr preferRelativeResize="0"/>
          <p:nvPr/>
        </p:nvPicPr>
        <p:blipFill>
          <a:blip r:embed="rId3">
            <a:alphaModFix/>
          </a:blip>
          <a:stretch>
            <a:fillRect/>
          </a:stretch>
        </p:blipFill>
        <p:spPr>
          <a:xfrm>
            <a:off x="5905500" y="1179050"/>
            <a:ext cx="3151200" cy="3914950"/>
          </a:xfrm>
          <a:prstGeom prst="rect">
            <a:avLst/>
          </a:prstGeom>
          <a:noFill/>
          <a:ln>
            <a:noFill/>
          </a:ln>
        </p:spPr>
      </p:pic>
      <p:pic>
        <p:nvPicPr>
          <p:cNvPr id="241" name="Google Shape;241;p25"/>
          <p:cNvPicPr preferRelativeResize="0"/>
          <p:nvPr/>
        </p:nvPicPr>
        <p:blipFill>
          <a:blip r:embed="rId4">
            <a:alphaModFix/>
          </a:blip>
          <a:stretch>
            <a:fillRect/>
          </a:stretch>
        </p:blipFill>
        <p:spPr>
          <a:xfrm>
            <a:off x="2663375" y="3651100"/>
            <a:ext cx="610325" cy="890949"/>
          </a:xfrm>
          <a:prstGeom prst="rect">
            <a:avLst/>
          </a:prstGeom>
          <a:noFill/>
          <a:ln>
            <a:noFill/>
          </a:ln>
        </p:spPr>
      </p:pic>
      <p:pic>
        <p:nvPicPr>
          <p:cNvPr id="242" name="Google Shape;242;p25"/>
          <p:cNvPicPr preferRelativeResize="0"/>
          <p:nvPr/>
        </p:nvPicPr>
        <p:blipFill>
          <a:blip r:embed="rId4">
            <a:alphaModFix/>
          </a:blip>
          <a:stretch>
            <a:fillRect/>
          </a:stretch>
        </p:blipFill>
        <p:spPr>
          <a:xfrm>
            <a:off x="3273700" y="3651100"/>
            <a:ext cx="610325" cy="890949"/>
          </a:xfrm>
          <a:prstGeom prst="rect">
            <a:avLst/>
          </a:prstGeom>
          <a:noFill/>
          <a:ln>
            <a:noFill/>
          </a:ln>
        </p:spPr>
      </p:pic>
      <p:pic>
        <p:nvPicPr>
          <p:cNvPr id="243" name="Google Shape;243;p25"/>
          <p:cNvPicPr preferRelativeResize="0"/>
          <p:nvPr/>
        </p:nvPicPr>
        <p:blipFill>
          <a:blip r:embed="rId4">
            <a:alphaModFix/>
          </a:blip>
          <a:stretch>
            <a:fillRect/>
          </a:stretch>
        </p:blipFill>
        <p:spPr>
          <a:xfrm>
            <a:off x="3884025" y="3651100"/>
            <a:ext cx="610325" cy="890949"/>
          </a:xfrm>
          <a:prstGeom prst="rect">
            <a:avLst/>
          </a:prstGeom>
          <a:noFill/>
          <a:ln>
            <a:noFill/>
          </a:ln>
        </p:spPr>
      </p:pic>
      <p:pic>
        <p:nvPicPr>
          <p:cNvPr id="244" name="Google Shape;244;p25"/>
          <p:cNvPicPr preferRelativeResize="0"/>
          <p:nvPr/>
        </p:nvPicPr>
        <p:blipFill>
          <a:blip r:embed="rId4">
            <a:alphaModFix/>
          </a:blip>
          <a:stretch>
            <a:fillRect/>
          </a:stretch>
        </p:blipFill>
        <p:spPr>
          <a:xfrm>
            <a:off x="4494335" y="3651100"/>
            <a:ext cx="610325" cy="890949"/>
          </a:xfrm>
          <a:prstGeom prst="rect">
            <a:avLst/>
          </a:prstGeom>
          <a:noFill/>
          <a:ln>
            <a:noFill/>
          </a:ln>
        </p:spPr>
      </p:pic>
      <p:pic>
        <p:nvPicPr>
          <p:cNvPr id="245" name="Google Shape;245;p25"/>
          <p:cNvPicPr preferRelativeResize="0"/>
          <p:nvPr/>
        </p:nvPicPr>
        <p:blipFill rotWithShape="1">
          <a:blip r:embed="rId4">
            <a:alphaModFix/>
          </a:blip>
          <a:srcRect t="48054"/>
          <a:stretch/>
        </p:blipFill>
        <p:spPr>
          <a:xfrm>
            <a:off x="5104675" y="4079249"/>
            <a:ext cx="610325" cy="462801"/>
          </a:xfrm>
          <a:prstGeom prst="rect">
            <a:avLst/>
          </a:prstGeom>
          <a:noFill/>
          <a:ln>
            <a:noFill/>
          </a:ln>
        </p:spPr>
      </p:pic>
      <p:sp>
        <p:nvSpPr>
          <p:cNvPr id="2" name="TextBox 1">
            <a:extLst>
              <a:ext uri="{FF2B5EF4-FFF2-40B4-BE49-F238E27FC236}">
                <a16:creationId xmlns:a16="http://schemas.microsoft.com/office/drawing/2014/main" id="{3B92CD7F-6B0A-47C8-B567-93F2EC40B5A6}"/>
              </a:ext>
            </a:extLst>
          </p:cNvPr>
          <p:cNvSpPr txBox="1"/>
          <p:nvPr/>
        </p:nvSpPr>
        <p:spPr>
          <a:xfrm>
            <a:off x="2180025" y="3165951"/>
            <a:ext cx="1704000" cy="276999"/>
          </a:xfrm>
          <a:prstGeom prst="rect">
            <a:avLst/>
          </a:prstGeom>
          <a:noFill/>
        </p:spPr>
        <p:txBody>
          <a:bodyPr wrap="square" rtlCol="0">
            <a:spAutoFit/>
          </a:bodyPr>
          <a:lstStyle/>
          <a:p>
            <a:r>
              <a:rPr lang="en-CA" sz="1200" dirty="0"/>
              <a:t>(Childs et al., 2008)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6"/>
          <p:cNvPicPr preferRelativeResize="0"/>
          <p:nvPr/>
        </p:nvPicPr>
        <p:blipFill>
          <a:blip r:embed="rId3">
            <a:alphaModFix/>
          </a:blip>
          <a:stretch>
            <a:fillRect/>
          </a:stretch>
        </p:blipFill>
        <p:spPr>
          <a:xfrm>
            <a:off x="6736577" y="2852127"/>
            <a:ext cx="2331225" cy="2331225"/>
          </a:xfrm>
          <a:prstGeom prst="rect">
            <a:avLst/>
          </a:prstGeom>
          <a:noFill/>
          <a:ln>
            <a:noFill/>
          </a:ln>
        </p:spPr>
      </p:pic>
      <p:pic>
        <p:nvPicPr>
          <p:cNvPr id="251" name="Google Shape;251;p26"/>
          <p:cNvPicPr preferRelativeResize="0"/>
          <p:nvPr/>
        </p:nvPicPr>
        <p:blipFill>
          <a:blip r:embed="rId4">
            <a:alphaModFix/>
          </a:blip>
          <a:stretch>
            <a:fillRect/>
          </a:stretch>
        </p:blipFill>
        <p:spPr>
          <a:xfrm rot="-591627">
            <a:off x="3870298" y="381000"/>
            <a:ext cx="3152749" cy="2471849"/>
          </a:xfrm>
          <a:prstGeom prst="rect">
            <a:avLst/>
          </a:prstGeom>
          <a:noFill/>
          <a:ln>
            <a:noFill/>
          </a:ln>
        </p:spPr>
      </p:pic>
      <p:sp>
        <p:nvSpPr>
          <p:cNvPr id="252" name="Google Shape;252;p26"/>
          <p:cNvSpPr txBox="1">
            <a:spLocks noGrp="1"/>
          </p:cNvSpPr>
          <p:nvPr>
            <p:ph type="ctrTitle"/>
          </p:nvPr>
        </p:nvSpPr>
        <p:spPr>
          <a:xfrm rot="-616896">
            <a:off x="3642028" y="2783034"/>
            <a:ext cx="4894494" cy="6478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800"/>
              <a:t>Caffeine &amp; Sleep</a:t>
            </a:r>
            <a:endParaRPr sz="4800"/>
          </a:p>
          <a:p>
            <a:pPr marL="0" lvl="0" indent="0" algn="l" rtl="0">
              <a:spcBef>
                <a:spcPts val="0"/>
              </a:spcBef>
              <a:spcAft>
                <a:spcPts val="0"/>
              </a:spcAft>
              <a:buNone/>
            </a:pPr>
            <a:endParaRPr sz="4800"/>
          </a:p>
        </p:txBody>
      </p:sp>
      <p:pic>
        <p:nvPicPr>
          <p:cNvPr id="253" name="Google Shape;253;p26"/>
          <p:cNvPicPr preferRelativeResize="0"/>
          <p:nvPr/>
        </p:nvPicPr>
        <p:blipFill>
          <a:blip r:embed="rId5">
            <a:alphaModFix/>
          </a:blip>
          <a:stretch>
            <a:fillRect/>
          </a:stretch>
        </p:blipFill>
        <p:spPr>
          <a:xfrm rot="-603835">
            <a:off x="-105482" y="2344021"/>
            <a:ext cx="3684890" cy="20614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Impact of Caffeine on Sleep </a:t>
            </a:r>
            <a:endParaRPr/>
          </a:p>
        </p:txBody>
      </p:sp>
      <p:sp>
        <p:nvSpPr>
          <p:cNvPr id="259" name="Google Shape;259;p27"/>
          <p:cNvSpPr txBox="1">
            <a:spLocks noGrp="1"/>
          </p:cNvSpPr>
          <p:nvPr>
            <p:ph type="body" idx="1"/>
          </p:nvPr>
        </p:nvSpPr>
        <p:spPr>
          <a:xfrm>
            <a:off x="3665861" y="1814300"/>
            <a:ext cx="5486400" cy="3012000"/>
          </a:xfrm>
          <a:prstGeom prst="rect">
            <a:avLst/>
          </a:prstGeom>
        </p:spPr>
        <p:txBody>
          <a:bodyPr spcFirstLastPara="1" wrap="square" lIns="0" tIns="0" rIns="0" bIns="0" anchor="t" anchorCtr="0">
            <a:noAutofit/>
          </a:bodyPr>
          <a:lstStyle/>
          <a:p>
            <a:pPr marL="457200" lvl="0" indent="-381000" algn="l" rtl="0">
              <a:lnSpc>
                <a:spcPct val="100000"/>
              </a:lnSpc>
              <a:spcBef>
                <a:spcPts val="600"/>
              </a:spcBef>
              <a:spcAft>
                <a:spcPts val="0"/>
              </a:spcAft>
              <a:buSzPts val="2400"/>
              <a:buChar char="▰"/>
            </a:pPr>
            <a:r>
              <a:rPr lang="en" dirty="0"/>
              <a:t>Moderate intake of caffeine up to 6 hours before bedtime has disruptive effects on sleep by:</a:t>
            </a:r>
            <a:endParaRPr dirty="0"/>
          </a:p>
          <a:p>
            <a:pPr marL="914400" lvl="1" indent="-381000" algn="l" rtl="0">
              <a:lnSpc>
                <a:spcPct val="100000"/>
              </a:lnSpc>
              <a:spcBef>
                <a:spcPts val="0"/>
              </a:spcBef>
              <a:spcAft>
                <a:spcPts val="0"/>
              </a:spcAft>
              <a:buSzPts val="2400"/>
              <a:buChar char="▰"/>
            </a:pPr>
            <a:r>
              <a:rPr lang="en" dirty="0"/>
              <a:t>      Time spent to fall asleep </a:t>
            </a:r>
            <a:endParaRPr dirty="0"/>
          </a:p>
          <a:p>
            <a:pPr marL="0" lvl="0" indent="0" algn="l" rtl="0">
              <a:lnSpc>
                <a:spcPct val="100000"/>
              </a:lnSpc>
              <a:spcBef>
                <a:spcPts val="600"/>
              </a:spcBef>
              <a:spcAft>
                <a:spcPts val="0"/>
              </a:spcAft>
              <a:buNone/>
            </a:pPr>
            <a:endParaRPr dirty="0"/>
          </a:p>
          <a:p>
            <a:pPr marL="914400" lvl="1" indent="-368300" algn="l" rtl="0">
              <a:lnSpc>
                <a:spcPct val="100000"/>
              </a:lnSpc>
              <a:spcBef>
                <a:spcPts val="480"/>
              </a:spcBef>
              <a:spcAft>
                <a:spcPts val="0"/>
              </a:spcAft>
              <a:buSzPts val="2200"/>
              <a:buFont typeface="Roboto"/>
              <a:buChar char="▰"/>
            </a:pPr>
            <a:r>
              <a:rPr lang="en" dirty="0"/>
              <a:t>      Time spent awake at night</a:t>
            </a:r>
            <a:endParaRPr dirty="0"/>
          </a:p>
          <a:p>
            <a:pPr marL="3200400" lvl="0" indent="457200" algn="l" rtl="0">
              <a:lnSpc>
                <a:spcPct val="100000"/>
              </a:lnSpc>
              <a:spcBef>
                <a:spcPts val="600"/>
              </a:spcBef>
              <a:spcAft>
                <a:spcPts val="0"/>
              </a:spcAft>
              <a:buNone/>
            </a:pPr>
            <a:endParaRPr dirty="0"/>
          </a:p>
          <a:p>
            <a:pPr marL="3657600" lvl="0" indent="457200" algn="l" rtl="0">
              <a:lnSpc>
                <a:spcPct val="100000"/>
              </a:lnSpc>
              <a:spcBef>
                <a:spcPts val="600"/>
              </a:spcBef>
              <a:spcAft>
                <a:spcPts val="0"/>
              </a:spcAft>
              <a:buNone/>
            </a:pPr>
            <a:r>
              <a:rPr lang="en" dirty="0"/>
              <a:t> </a:t>
            </a:r>
            <a:r>
              <a:rPr lang="en" sz="1000" dirty="0">
                <a:solidFill>
                  <a:srgbClr val="000000"/>
                </a:solidFill>
                <a:latin typeface="Roboto"/>
                <a:ea typeface="Roboto"/>
                <a:cs typeface="Roboto"/>
                <a:sym typeface="Roboto"/>
              </a:rPr>
              <a:t>(Drake et al., 2013).</a:t>
            </a:r>
            <a:r>
              <a:rPr lang="en" sz="1000" dirty="0">
                <a:latin typeface="Roboto"/>
                <a:ea typeface="Roboto"/>
                <a:cs typeface="Roboto"/>
                <a:sym typeface="Roboto"/>
              </a:rPr>
              <a:t>  </a:t>
            </a:r>
            <a:endParaRPr sz="1000" dirty="0">
              <a:latin typeface="Roboto"/>
              <a:ea typeface="Roboto"/>
              <a:cs typeface="Roboto"/>
              <a:sym typeface="Roboto"/>
            </a:endParaRPr>
          </a:p>
        </p:txBody>
      </p:sp>
      <p:sp>
        <p:nvSpPr>
          <p:cNvPr id="260" name="Google Shape;260;p27"/>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15</a:t>
            </a:fld>
            <a:endParaRPr/>
          </a:p>
        </p:txBody>
      </p:sp>
      <p:pic>
        <p:nvPicPr>
          <p:cNvPr id="261" name="Google Shape;261;p27"/>
          <p:cNvPicPr preferRelativeResize="0"/>
          <p:nvPr/>
        </p:nvPicPr>
        <p:blipFill rotWithShape="1">
          <a:blip r:embed="rId3">
            <a:alphaModFix/>
          </a:blip>
          <a:srcRect r="9901"/>
          <a:stretch/>
        </p:blipFill>
        <p:spPr>
          <a:xfrm>
            <a:off x="186700" y="2283775"/>
            <a:ext cx="3680826" cy="2298000"/>
          </a:xfrm>
          <a:prstGeom prst="rect">
            <a:avLst/>
          </a:prstGeom>
          <a:noFill/>
          <a:ln>
            <a:noFill/>
          </a:ln>
        </p:spPr>
      </p:pic>
      <p:sp>
        <p:nvSpPr>
          <p:cNvPr id="262" name="Google Shape;262;p27"/>
          <p:cNvSpPr/>
          <p:nvPr/>
        </p:nvSpPr>
        <p:spPr>
          <a:xfrm>
            <a:off x="4726375" y="2980567"/>
            <a:ext cx="263100" cy="344100"/>
          </a:xfrm>
          <a:prstGeom prst="upArrow">
            <a:avLst>
              <a:gd name="adj1" fmla="val 50000"/>
              <a:gd name="adj2" fmla="val 50000"/>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4726375" y="3834842"/>
            <a:ext cx="263100" cy="344100"/>
          </a:xfrm>
          <a:prstGeom prst="upArrow">
            <a:avLst>
              <a:gd name="adj1" fmla="val 50000"/>
              <a:gd name="adj2" fmla="val 50000"/>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8"/>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Caffeine and Jet Lags</a:t>
            </a:r>
            <a:endParaRPr/>
          </a:p>
          <a:p>
            <a:pPr marL="0" lvl="0" indent="0" algn="l" rtl="0">
              <a:spcBef>
                <a:spcPts val="0"/>
              </a:spcBef>
              <a:spcAft>
                <a:spcPts val="0"/>
              </a:spcAft>
              <a:buNone/>
            </a:pPr>
            <a:endParaRPr/>
          </a:p>
        </p:txBody>
      </p:sp>
      <p:sp>
        <p:nvSpPr>
          <p:cNvPr id="269" name="Google Shape;269;p28"/>
          <p:cNvSpPr txBox="1">
            <a:spLocks noGrp="1"/>
          </p:cNvSpPr>
          <p:nvPr>
            <p:ph type="body" idx="1"/>
          </p:nvPr>
        </p:nvSpPr>
        <p:spPr>
          <a:xfrm>
            <a:off x="3586900" y="1710075"/>
            <a:ext cx="54864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Coffee consumption causes a shift in circadian rhythm</a:t>
            </a:r>
            <a:endParaRPr/>
          </a:p>
          <a:p>
            <a:pPr marL="914400" lvl="1" indent="-381000" algn="l" rtl="0">
              <a:spcBef>
                <a:spcPts val="0"/>
              </a:spcBef>
              <a:spcAft>
                <a:spcPts val="0"/>
              </a:spcAft>
              <a:buSzPts val="2400"/>
              <a:buChar char="▰"/>
            </a:pPr>
            <a:r>
              <a:rPr lang="en"/>
              <a:t>Delays a rise in melatonin (sleep hormone) level in body </a:t>
            </a:r>
            <a:endParaRPr/>
          </a:p>
          <a:p>
            <a:pPr marL="457200" lvl="0" indent="-381000" algn="l" rtl="0">
              <a:spcBef>
                <a:spcPts val="0"/>
              </a:spcBef>
              <a:spcAft>
                <a:spcPts val="0"/>
              </a:spcAft>
              <a:buSzPts val="2400"/>
              <a:buChar char="▰"/>
            </a:pPr>
            <a:r>
              <a:rPr lang="en"/>
              <a:t>How to cope        moderate coffee consumption with short naps</a:t>
            </a:r>
            <a:r>
              <a:rPr lang="en" sz="1800"/>
              <a:t> </a:t>
            </a:r>
            <a:r>
              <a:rPr lang="en" sz="900">
                <a:solidFill>
                  <a:srgbClr val="000000"/>
                </a:solidFill>
              </a:rPr>
              <a:t>(Arendt et al., 2009).</a:t>
            </a:r>
            <a:endParaRPr sz="900">
              <a:solidFill>
                <a:srgbClr val="000000"/>
              </a:solidFill>
            </a:endParaRPr>
          </a:p>
          <a:p>
            <a:pPr marL="457200" lvl="0" indent="0" algn="l" rtl="0">
              <a:spcBef>
                <a:spcPts val="600"/>
              </a:spcBef>
              <a:spcAft>
                <a:spcPts val="0"/>
              </a:spcAft>
              <a:buNone/>
            </a:pPr>
            <a:endParaRPr>
              <a:solidFill>
                <a:srgbClr val="000000"/>
              </a:solidFill>
            </a:endParaRPr>
          </a:p>
        </p:txBody>
      </p:sp>
      <p:sp>
        <p:nvSpPr>
          <p:cNvPr id="270" name="Google Shape;270;p28"/>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16</a:t>
            </a:fld>
            <a:endParaRPr/>
          </a:p>
        </p:txBody>
      </p:sp>
      <p:sp>
        <p:nvSpPr>
          <p:cNvPr id="271" name="Google Shape;271;p28"/>
          <p:cNvSpPr/>
          <p:nvPr/>
        </p:nvSpPr>
        <p:spPr>
          <a:xfrm>
            <a:off x="5868875" y="3555125"/>
            <a:ext cx="422100" cy="2451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pic>
        <p:nvPicPr>
          <p:cNvPr id="272" name="Google Shape;272;p28"/>
          <p:cNvPicPr preferRelativeResize="0"/>
          <p:nvPr/>
        </p:nvPicPr>
        <p:blipFill>
          <a:blip r:embed="rId3">
            <a:alphaModFix/>
          </a:blip>
          <a:stretch>
            <a:fillRect/>
          </a:stretch>
        </p:blipFill>
        <p:spPr>
          <a:xfrm>
            <a:off x="347750" y="2127925"/>
            <a:ext cx="2752950" cy="2478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9"/>
          <p:cNvSpPr txBox="1">
            <a:spLocks noGrp="1"/>
          </p:cNvSpPr>
          <p:nvPr>
            <p:ph type="title"/>
          </p:nvPr>
        </p:nvSpPr>
        <p:spPr>
          <a:xfrm>
            <a:off x="457200" y="76100"/>
            <a:ext cx="63807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Impact of Caffeine on Sleep and Alertness</a:t>
            </a:r>
            <a:endParaRPr/>
          </a:p>
          <a:p>
            <a:pPr marL="0" lvl="0" indent="0" algn="l" rtl="0">
              <a:spcBef>
                <a:spcPts val="0"/>
              </a:spcBef>
              <a:spcAft>
                <a:spcPts val="0"/>
              </a:spcAft>
              <a:buNone/>
            </a:pPr>
            <a:endParaRPr/>
          </a:p>
        </p:txBody>
      </p:sp>
      <p:sp>
        <p:nvSpPr>
          <p:cNvPr id="278" name="Google Shape;278;p29"/>
          <p:cNvSpPr txBox="1">
            <a:spLocks noGrp="1"/>
          </p:cNvSpPr>
          <p:nvPr>
            <p:ph type="body" idx="1"/>
          </p:nvPr>
        </p:nvSpPr>
        <p:spPr>
          <a:xfrm>
            <a:off x="3021625" y="1909300"/>
            <a:ext cx="58938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Drivers greatly affected by fatigue</a:t>
            </a:r>
            <a:endParaRPr/>
          </a:p>
          <a:p>
            <a:pPr marL="457200" lvl="0" indent="-381000" algn="l" rtl="0">
              <a:spcBef>
                <a:spcPts val="0"/>
              </a:spcBef>
              <a:spcAft>
                <a:spcPts val="0"/>
              </a:spcAft>
              <a:buSzPts val="2400"/>
              <a:buChar char="▰"/>
            </a:pPr>
            <a:r>
              <a:rPr lang="en"/>
              <a:t>Approximately 43% of commercial drivers consume some sort of caffeinated drinks </a:t>
            </a:r>
            <a:endParaRPr/>
          </a:p>
          <a:p>
            <a:pPr marL="914400" lvl="1" indent="-381000" algn="l" rtl="0">
              <a:spcBef>
                <a:spcPts val="0"/>
              </a:spcBef>
              <a:spcAft>
                <a:spcPts val="0"/>
              </a:spcAft>
              <a:buSzPts val="2400"/>
              <a:buChar char="▰"/>
            </a:pPr>
            <a:r>
              <a:rPr lang="en"/>
              <a:t>63% reduced chance of crashing </a:t>
            </a:r>
            <a:endParaRPr/>
          </a:p>
          <a:p>
            <a:pPr marL="3200400" lvl="0" indent="457200" algn="l" rtl="0">
              <a:spcBef>
                <a:spcPts val="600"/>
              </a:spcBef>
              <a:spcAft>
                <a:spcPts val="0"/>
              </a:spcAft>
              <a:buNone/>
            </a:pPr>
            <a:endParaRPr sz="1800"/>
          </a:p>
          <a:p>
            <a:pPr marL="3657600" lvl="0" indent="457200" algn="l" rtl="0">
              <a:spcBef>
                <a:spcPts val="600"/>
              </a:spcBef>
              <a:spcAft>
                <a:spcPts val="0"/>
              </a:spcAft>
              <a:buNone/>
            </a:pPr>
            <a:r>
              <a:rPr lang="en" sz="1800"/>
              <a:t> </a:t>
            </a:r>
            <a:r>
              <a:rPr lang="en" sz="1200">
                <a:solidFill>
                  <a:srgbClr val="000000"/>
                </a:solidFill>
              </a:rPr>
              <a:t>(Sharwood et al., 2013).</a:t>
            </a:r>
            <a:endParaRPr sz="1800"/>
          </a:p>
        </p:txBody>
      </p:sp>
      <p:sp>
        <p:nvSpPr>
          <p:cNvPr id="279" name="Google Shape;279;p29"/>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17</a:t>
            </a:fld>
            <a:endParaRPr/>
          </a:p>
        </p:txBody>
      </p:sp>
      <p:pic>
        <p:nvPicPr>
          <p:cNvPr id="280" name="Google Shape;280;p29"/>
          <p:cNvPicPr preferRelativeResize="0"/>
          <p:nvPr/>
        </p:nvPicPr>
        <p:blipFill rotWithShape="1">
          <a:blip r:embed="rId3">
            <a:alphaModFix/>
          </a:blip>
          <a:srcRect l="19546" t="15956" r="14926" b="15025"/>
          <a:stretch/>
        </p:blipFill>
        <p:spPr>
          <a:xfrm>
            <a:off x="509850" y="2139975"/>
            <a:ext cx="2405875" cy="2534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0"/>
          <p:cNvSpPr txBox="1">
            <a:spLocks noGrp="1"/>
          </p:cNvSpPr>
          <p:nvPr>
            <p:ph type="title"/>
          </p:nvPr>
        </p:nvSpPr>
        <p:spPr>
          <a:xfrm>
            <a:off x="533400" y="-30975"/>
            <a:ext cx="8128200" cy="1931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t>Caffeine Addiction</a:t>
            </a:r>
            <a:endParaRPr sz="4800"/>
          </a:p>
        </p:txBody>
      </p:sp>
      <p:sp>
        <p:nvSpPr>
          <p:cNvPr id="286" name="Google Shape;286;p30"/>
          <p:cNvSpPr txBox="1">
            <a:spLocks noGrp="1"/>
          </p:cNvSpPr>
          <p:nvPr>
            <p:ph type="body" idx="1"/>
          </p:nvPr>
        </p:nvSpPr>
        <p:spPr>
          <a:xfrm>
            <a:off x="3352800" y="2652775"/>
            <a:ext cx="5722500" cy="2266200"/>
          </a:xfrm>
          <a:prstGeom prst="rect">
            <a:avLst/>
          </a:prstGeom>
        </p:spPr>
        <p:txBody>
          <a:bodyPr spcFirstLastPara="1" wrap="square" lIns="0" tIns="0" rIns="0" bIns="0" anchor="ctr" anchorCtr="0">
            <a:noAutofit/>
          </a:bodyPr>
          <a:lstStyle/>
          <a:p>
            <a:pPr marL="457200" lvl="0" indent="-368300" algn="l" rtl="0">
              <a:spcBef>
                <a:spcPts val="600"/>
              </a:spcBef>
              <a:spcAft>
                <a:spcPts val="0"/>
              </a:spcAft>
              <a:buSzPts val="2200"/>
              <a:buChar char="▰"/>
            </a:pPr>
            <a:r>
              <a:rPr lang="en" sz="2200"/>
              <a:t>Clinical disorder</a:t>
            </a:r>
            <a:endParaRPr sz="2200"/>
          </a:p>
          <a:p>
            <a:pPr marL="457200" lvl="0" indent="-368300" algn="l" rtl="0">
              <a:spcBef>
                <a:spcPts val="0"/>
              </a:spcBef>
              <a:spcAft>
                <a:spcPts val="0"/>
              </a:spcAft>
              <a:buSzPts val="2200"/>
              <a:buChar char="▰"/>
            </a:pPr>
            <a:r>
              <a:rPr lang="en" sz="2200"/>
              <a:t>Most common psychoactive drug</a:t>
            </a:r>
            <a:endParaRPr sz="2200"/>
          </a:p>
          <a:p>
            <a:pPr marL="914400" lvl="1" indent="-368300" algn="l" rtl="0">
              <a:spcBef>
                <a:spcPts val="0"/>
              </a:spcBef>
              <a:spcAft>
                <a:spcPts val="0"/>
              </a:spcAft>
              <a:buSzPts val="2200"/>
              <a:buChar char="▰"/>
            </a:pPr>
            <a:r>
              <a:rPr lang="en" sz="2200"/>
              <a:t>90%+ adults use caffeine regularly </a:t>
            </a:r>
            <a:r>
              <a:rPr lang="en" sz="900">
                <a:solidFill>
                  <a:srgbClr val="000000"/>
                </a:solidFill>
              </a:rPr>
              <a:t>(Meredith et al., 2013).</a:t>
            </a:r>
            <a:endParaRPr sz="2200"/>
          </a:p>
          <a:p>
            <a:pPr marL="914400" lvl="1" indent="-368300" algn="l" rtl="0">
              <a:spcBef>
                <a:spcPts val="0"/>
              </a:spcBef>
              <a:spcAft>
                <a:spcPts val="0"/>
              </a:spcAft>
              <a:buSzPts val="2200"/>
              <a:buChar char="▰"/>
            </a:pPr>
            <a:r>
              <a:rPr lang="en" sz="2200"/>
              <a:t>Average consumption of 200 mg/day </a:t>
            </a:r>
            <a:r>
              <a:rPr lang="en" sz="900">
                <a:solidFill>
                  <a:srgbClr val="000000"/>
                </a:solidFill>
              </a:rPr>
              <a:t>(Meredith et al., 2013).</a:t>
            </a:r>
            <a:endParaRPr sz="900"/>
          </a:p>
        </p:txBody>
      </p:sp>
      <p:sp>
        <p:nvSpPr>
          <p:cNvPr id="287" name="Google Shape;287;p30"/>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18</a:t>
            </a:fld>
            <a:endParaRPr/>
          </a:p>
        </p:txBody>
      </p:sp>
      <p:pic>
        <p:nvPicPr>
          <p:cNvPr id="288" name="Google Shape;288;p30"/>
          <p:cNvPicPr preferRelativeResize="0"/>
          <p:nvPr/>
        </p:nvPicPr>
        <p:blipFill>
          <a:blip r:embed="rId3">
            <a:alphaModFix/>
          </a:blip>
          <a:stretch>
            <a:fillRect/>
          </a:stretch>
        </p:blipFill>
        <p:spPr>
          <a:xfrm>
            <a:off x="762000" y="3239750"/>
            <a:ext cx="2349650" cy="1764375"/>
          </a:xfrm>
          <a:prstGeom prst="rect">
            <a:avLst/>
          </a:prstGeom>
          <a:noFill/>
          <a:ln>
            <a:noFill/>
          </a:ln>
        </p:spPr>
      </p:pic>
      <p:pic>
        <p:nvPicPr>
          <p:cNvPr id="289" name="Google Shape;289;p30"/>
          <p:cNvPicPr preferRelativeResize="0"/>
          <p:nvPr/>
        </p:nvPicPr>
        <p:blipFill>
          <a:blip r:embed="rId4">
            <a:alphaModFix/>
          </a:blip>
          <a:stretch>
            <a:fillRect/>
          </a:stretch>
        </p:blipFill>
        <p:spPr>
          <a:xfrm>
            <a:off x="5228550" y="0"/>
            <a:ext cx="3846751" cy="338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1"/>
          <p:cNvSpPr txBox="1">
            <a:spLocks noGrp="1"/>
          </p:cNvSpPr>
          <p:nvPr>
            <p:ph type="title"/>
          </p:nvPr>
        </p:nvSpPr>
        <p:spPr>
          <a:xfrm>
            <a:off x="457200" y="-100"/>
            <a:ext cx="71157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Mechanism Behind Caffeine Dependance</a:t>
            </a:r>
            <a:endParaRPr/>
          </a:p>
        </p:txBody>
      </p:sp>
      <p:sp>
        <p:nvSpPr>
          <p:cNvPr id="295" name="Google Shape;295;p31"/>
          <p:cNvSpPr txBox="1">
            <a:spLocks noGrp="1"/>
          </p:cNvSpPr>
          <p:nvPr>
            <p:ph type="body" idx="1"/>
          </p:nvPr>
        </p:nvSpPr>
        <p:spPr>
          <a:xfrm>
            <a:off x="552450" y="1964375"/>
            <a:ext cx="4719000" cy="30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Competitive adenosine receptor antagonist</a:t>
            </a:r>
            <a:endParaRPr/>
          </a:p>
          <a:p>
            <a:pPr marL="457200" lvl="0" indent="-381000" algn="l" rtl="0">
              <a:spcBef>
                <a:spcPts val="0"/>
              </a:spcBef>
              <a:spcAft>
                <a:spcPts val="0"/>
              </a:spcAft>
              <a:buSzPts val="2400"/>
              <a:buChar char="▰"/>
            </a:pPr>
            <a:r>
              <a:rPr lang="en"/>
              <a:t>Greater amount of adenosine receptors to maintain equilibrium </a:t>
            </a:r>
            <a:endParaRPr/>
          </a:p>
          <a:p>
            <a:pPr marL="914400" lvl="1" indent="-381000" algn="l" rtl="0">
              <a:spcBef>
                <a:spcPts val="0"/>
              </a:spcBef>
              <a:spcAft>
                <a:spcPts val="0"/>
              </a:spcAft>
              <a:buSzPts val="2400"/>
              <a:buChar char="▰"/>
            </a:pPr>
            <a:r>
              <a:rPr lang="en"/>
              <a:t>Desired wake-up effect</a:t>
            </a:r>
            <a:endParaRPr/>
          </a:p>
          <a:p>
            <a:pPr marL="914400" lvl="1" indent="-381000" algn="l" rtl="0">
              <a:spcBef>
                <a:spcPts val="0"/>
              </a:spcBef>
              <a:spcAft>
                <a:spcPts val="0"/>
              </a:spcAft>
              <a:buSzPts val="2400"/>
              <a:buChar char="▰"/>
            </a:pPr>
            <a:r>
              <a:rPr lang="en"/>
              <a:t>Tolerance develops</a:t>
            </a:r>
            <a:endParaRPr/>
          </a:p>
        </p:txBody>
      </p:sp>
      <p:sp>
        <p:nvSpPr>
          <p:cNvPr id="296" name="Google Shape;296;p31"/>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19</a:t>
            </a:fld>
            <a:endParaRPr/>
          </a:p>
        </p:txBody>
      </p:sp>
      <p:pic>
        <p:nvPicPr>
          <p:cNvPr id="297" name="Google Shape;297;p31"/>
          <p:cNvPicPr preferRelativeResize="0"/>
          <p:nvPr/>
        </p:nvPicPr>
        <p:blipFill>
          <a:blip r:embed="rId3">
            <a:alphaModFix/>
          </a:blip>
          <a:stretch>
            <a:fillRect/>
          </a:stretch>
        </p:blipFill>
        <p:spPr>
          <a:xfrm>
            <a:off x="5042850" y="2021725"/>
            <a:ext cx="4011150" cy="2835000"/>
          </a:xfrm>
          <a:prstGeom prst="rect">
            <a:avLst/>
          </a:prstGeom>
          <a:noFill/>
          <a:ln>
            <a:noFill/>
          </a:ln>
        </p:spPr>
      </p:pic>
      <p:sp>
        <p:nvSpPr>
          <p:cNvPr id="298" name="Google Shape;298;p31"/>
          <p:cNvSpPr txBox="1"/>
          <p:nvPr/>
        </p:nvSpPr>
        <p:spPr>
          <a:xfrm>
            <a:off x="2515050" y="4784075"/>
            <a:ext cx="3000000" cy="2451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600"/>
              </a:spcBef>
              <a:spcAft>
                <a:spcPts val="0"/>
              </a:spcAft>
              <a:buNone/>
            </a:pPr>
            <a:r>
              <a:rPr lang="en" sz="900">
                <a:solidFill>
                  <a:srgbClr val="222222"/>
                </a:solidFill>
                <a:highlight>
                  <a:srgbClr val="FFFFFF"/>
                </a:highlight>
                <a:latin typeface="Chivo"/>
                <a:ea typeface="Chivo"/>
                <a:cs typeface="Chivo"/>
                <a:sym typeface="Chivo"/>
              </a:rPr>
              <a:t>(Sajadi-Ernazarova &amp; Hamilton, 2019).</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4"/>
          <p:cNvSpPr txBox="1">
            <a:spLocks noGrp="1"/>
          </p:cNvSpPr>
          <p:nvPr>
            <p:ph type="title"/>
          </p:nvPr>
        </p:nvSpPr>
        <p:spPr>
          <a:xfrm>
            <a:off x="457200" y="76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is Caffeine?</a:t>
            </a:r>
            <a:endParaRPr/>
          </a:p>
        </p:txBody>
      </p:sp>
      <p:sp>
        <p:nvSpPr>
          <p:cNvPr id="148" name="Google Shape;148;p14"/>
          <p:cNvSpPr txBox="1">
            <a:spLocks noGrp="1"/>
          </p:cNvSpPr>
          <p:nvPr>
            <p:ph type="body" idx="1"/>
          </p:nvPr>
        </p:nvSpPr>
        <p:spPr>
          <a:xfrm>
            <a:off x="381000" y="2154400"/>
            <a:ext cx="66732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World’s most widely consumed psychoactive “drug”</a:t>
            </a:r>
            <a:endParaRPr/>
          </a:p>
          <a:p>
            <a:pPr marL="914400" lvl="1" indent="-381000" algn="l" rtl="0">
              <a:spcBef>
                <a:spcPts val="0"/>
              </a:spcBef>
              <a:spcAft>
                <a:spcPts val="0"/>
              </a:spcAft>
              <a:buSzPts val="2400"/>
              <a:buChar char="▰"/>
            </a:pPr>
            <a:r>
              <a:rPr lang="en"/>
              <a:t>Central Nervous System stimulant</a:t>
            </a:r>
            <a:endParaRPr/>
          </a:p>
          <a:p>
            <a:pPr marL="457200" lvl="0" indent="-381000" algn="l" rtl="0">
              <a:spcBef>
                <a:spcPts val="0"/>
              </a:spcBef>
              <a:spcAft>
                <a:spcPts val="0"/>
              </a:spcAft>
              <a:buSzPts val="2400"/>
              <a:buChar char="▰"/>
            </a:pPr>
            <a:r>
              <a:rPr lang="en"/>
              <a:t>Increases alertness</a:t>
            </a:r>
            <a:endParaRPr/>
          </a:p>
        </p:txBody>
      </p:sp>
      <p:sp>
        <p:nvSpPr>
          <p:cNvPr id="149" name="Google Shape;149;p14"/>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a:t>
            </a:fld>
            <a:endParaRPr/>
          </a:p>
        </p:txBody>
      </p:sp>
      <p:pic>
        <p:nvPicPr>
          <p:cNvPr id="150" name="Google Shape;150;p14"/>
          <p:cNvPicPr preferRelativeResize="0"/>
          <p:nvPr/>
        </p:nvPicPr>
        <p:blipFill rotWithShape="1">
          <a:blip r:embed="rId3">
            <a:alphaModFix/>
          </a:blip>
          <a:srcRect l="4538" t="6950" r="5241"/>
          <a:stretch/>
        </p:blipFill>
        <p:spPr>
          <a:xfrm>
            <a:off x="4246925" y="3411525"/>
            <a:ext cx="4637850" cy="1731975"/>
          </a:xfrm>
          <a:prstGeom prst="rect">
            <a:avLst/>
          </a:prstGeom>
          <a:noFill/>
          <a:ln>
            <a:noFill/>
          </a:ln>
        </p:spPr>
      </p:pic>
      <p:pic>
        <p:nvPicPr>
          <p:cNvPr id="151" name="Google Shape;151;p14"/>
          <p:cNvPicPr preferRelativeResize="0"/>
          <p:nvPr/>
        </p:nvPicPr>
        <p:blipFill>
          <a:blip r:embed="rId4">
            <a:alphaModFix/>
          </a:blip>
          <a:stretch>
            <a:fillRect/>
          </a:stretch>
        </p:blipFill>
        <p:spPr>
          <a:xfrm>
            <a:off x="5594379" y="468525"/>
            <a:ext cx="3190976" cy="2501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2"/>
          <p:cNvSpPr txBox="1">
            <a:spLocks noGrp="1"/>
          </p:cNvSpPr>
          <p:nvPr>
            <p:ph type="title"/>
          </p:nvPr>
        </p:nvSpPr>
        <p:spPr>
          <a:xfrm>
            <a:off x="381000" y="-76300"/>
            <a:ext cx="66057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Caffeine Withdrawal Syndrome</a:t>
            </a:r>
            <a:endParaRPr/>
          </a:p>
        </p:txBody>
      </p:sp>
      <p:sp>
        <p:nvSpPr>
          <p:cNvPr id="304" name="Google Shape;304;p32"/>
          <p:cNvSpPr txBox="1">
            <a:spLocks noGrp="1"/>
          </p:cNvSpPr>
          <p:nvPr>
            <p:ph type="body" idx="1"/>
          </p:nvPr>
        </p:nvSpPr>
        <p:spPr>
          <a:xfrm>
            <a:off x="3803375" y="1530100"/>
            <a:ext cx="5380200" cy="35415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Greater </a:t>
            </a:r>
            <a:r>
              <a:rPr lang="en" b="1"/>
              <a:t>abstinence</a:t>
            </a:r>
            <a:r>
              <a:rPr lang="en"/>
              <a:t>       symptom severity increases</a:t>
            </a:r>
            <a:endParaRPr/>
          </a:p>
          <a:p>
            <a:pPr marL="457200" lvl="0" indent="-381000" algn="l" rtl="0">
              <a:spcBef>
                <a:spcPts val="0"/>
              </a:spcBef>
              <a:spcAft>
                <a:spcPts val="0"/>
              </a:spcAft>
              <a:buSzPts val="2400"/>
              <a:buChar char="▰"/>
            </a:pPr>
            <a:r>
              <a:rPr lang="en"/>
              <a:t>Symptoms </a:t>
            </a:r>
            <a:endParaRPr/>
          </a:p>
          <a:p>
            <a:pPr marL="1371600" lvl="1" indent="-381000" algn="l" rtl="0">
              <a:spcBef>
                <a:spcPts val="0"/>
              </a:spcBef>
              <a:spcAft>
                <a:spcPts val="0"/>
              </a:spcAft>
              <a:buSzPts val="2400"/>
              <a:buChar char="▰"/>
            </a:pPr>
            <a:r>
              <a:rPr lang="en"/>
              <a:t>Begin within 12-24 hrs </a:t>
            </a:r>
            <a:endParaRPr/>
          </a:p>
          <a:p>
            <a:pPr marL="1371600" lvl="1" indent="-381000" algn="l" rtl="0">
              <a:spcBef>
                <a:spcPts val="0"/>
              </a:spcBef>
              <a:spcAft>
                <a:spcPts val="0"/>
              </a:spcAft>
              <a:buSzPts val="2400"/>
              <a:buChar char="▰"/>
            </a:pPr>
            <a:r>
              <a:rPr lang="en"/>
              <a:t>Maximum intensity after 20-48 hrs</a:t>
            </a:r>
            <a:endParaRPr/>
          </a:p>
          <a:p>
            <a:pPr marL="1371600" lvl="1" indent="-381000" algn="l" rtl="0">
              <a:spcBef>
                <a:spcPts val="0"/>
              </a:spcBef>
              <a:spcAft>
                <a:spcPts val="0"/>
              </a:spcAft>
              <a:buSzPts val="2400"/>
              <a:buChar char="▰"/>
            </a:pPr>
            <a:r>
              <a:rPr lang="en"/>
              <a:t>Headache, fatigue, uneasy feelings</a:t>
            </a:r>
            <a:endParaRPr/>
          </a:p>
          <a:p>
            <a:pPr marL="914400" lvl="0" indent="0" algn="l" rtl="0">
              <a:spcBef>
                <a:spcPts val="600"/>
              </a:spcBef>
              <a:spcAft>
                <a:spcPts val="0"/>
              </a:spcAft>
              <a:buNone/>
            </a:pPr>
            <a:endParaRPr/>
          </a:p>
        </p:txBody>
      </p:sp>
      <p:sp>
        <p:nvSpPr>
          <p:cNvPr id="305" name="Google Shape;305;p32"/>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20</a:t>
            </a:fld>
            <a:endParaRPr/>
          </a:p>
        </p:txBody>
      </p:sp>
      <p:pic>
        <p:nvPicPr>
          <p:cNvPr id="306" name="Google Shape;306;p32"/>
          <p:cNvPicPr preferRelativeResize="0"/>
          <p:nvPr/>
        </p:nvPicPr>
        <p:blipFill>
          <a:blip r:embed="rId3">
            <a:alphaModFix/>
          </a:blip>
          <a:stretch>
            <a:fillRect/>
          </a:stretch>
        </p:blipFill>
        <p:spPr>
          <a:xfrm flipH="1">
            <a:off x="7140175" y="76200"/>
            <a:ext cx="1429575" cy="1532950"/>
          </a:xfrm>
          <a:prstGeom prst="rect">
            <a:avLst/>
          </a:prstGeom>
          <a:noFill/>
          <a:ln>
            <a:noFill/>
          </a:ln>
        </p:spPr>
      </p:pic>
      <p:pic>
        <p:nvPicPr>
          <p:cNvPr id="307" name="Google Shape;307;p32"/>
          <p:cNvPicPr preferRelativeResize="0"/>
          <p:nvPr/>
        </p:nvPicPr>
        <p:blipFill>
          <a:blip r:embed="rId4">
            <a:alphaModFix/>
          </a:blip>
          <a:stretch>
            <a:fillRect/>
          </a:stretch>
        </p:blipFill>
        <p:spPr>
          <a:xfrm>
            <a:off x="696950" y="2162700"/>
            <a:ext cx="2860200" cy="2860200"/>
          </a:xfrm>
          <a:prstGeom prst="rect">
            <a:avLst/>
          </a:prstGeom>
          <a:noFill/>
          <a:ln>
            <a:noFill/>
          </a:ln>
        </p:spPr>
      </p:pic>
      <p:sp>
        <p:nvSpPr>
          <p:cNvPr id="308" name="Google Shape;308;p32"/>
          <p:cNvSpPr/>
          <p:nvPr/>
        </p:nvSpPr>
        <p:spPr>
          <a:xfrm>
            <a:off x="7200900" y="1674950"/>
            <a:ext cx="356100" cy="2451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txBox="1"/>
          <p:nvPr/>
        </p:nvSpPr>
        <p:spPr>
          <a:xfrm>
            <a:off x="7283575" y="4743400"/>
            <a:ext cx="1653600" cy="3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222222"/>
                </a:solidFill>
                <a:highlight>
                  <a:srgbClr val="FFFFFF"/>
                </a:highlight>
                <a:latin typeface="Chivo"/>
                <a:ea typeface="Chivo"/>
                <a:cs typeface="Chivo"/>
                <a:sym typeface="Chivo"/>
              </a:rPr>
              <a:t>(Schuh and Griffiths, 1997)</a:t>
            </a:r>
            <a:r>
              <a:rPr lang="en" sz="900">
                <a:latin typeface="Chivo"/>
                <a:ea typeface="Chivo"/>
                <a:cs typeface="Chivo"/>
                <a:sym typeface="Chivo"/>
              </a:rPr>
              <a:t>. </a:t>
            </a:r>
            <a:endParaRPr sz="900">
              <a:latin typeface="Chivo"/>
              <a:ea typeface="Chivo"/>
              <a:cs typeface="Chivo"/>
              <a:sym typeface="Chiv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3"/>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Caffeine Withdrawal Mechanism</a:t>
            </a:r>
            <a:endParaRPr/>
          </a:p>
        </p:txBody>
      </p:sp>
      <p:sp>
        <p:nvSpPr>
          <p:cNvPr id="315" name="Google Shape;315;p33"/>
          <p:cNvSpPr txBox="1">
            <a:spLocks noGrp="1"/>
          </p:cNvSpPr>
          <p:nvPr>
            <p:ph type="body" idx="1"/>
          </p:nvPr>
        </p:nvSpPr>
        <p:spPr>
          <a:xfrm>
            <a:off x="3581400" y="1833100"/>
            <a:ext cx="54864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Changes in cerebral blood flow velocity and quantitative EEG</a:t>
            </a:r>
            <a:endParaRPr/>
          </a:p>
          <a:p>
            <a:pPr marL="457200" lvl="0" indent="-381000" algn="l" rtl="0">
              <a:spcBef>
                <a:spcPts val="0"/>
              </a:spcBef>
              <a:spcAft>
                <a:spcPts val="0"/>
              </a:spcAft>
              <a:buSzPts val="2400"/>
              <a:buChar char="▰"/>
            </a:pPr>
            <a:r>
              <a:rPr lang="en"/>
              <a:t>Abstinence increases blood flow</a:t>
            </a:r>
            <a:endParaRPr/>
          </a:p>
          <a:p>
            <a:pPr marL="914400" lvl="1" indent="-381000" algn="l" rtl="0">
              <a:spcBef>
                <a:spcPts val="0"/>
              </a:spcBef>
              <a:spcAft>
                <a:spcPts val="0"/>
              </a:spcAft>
              <a:buSzPts val="2400"/>
              <a:buChar char="▰"/>
            </a:pPr>
            <a:r>
              <a:rPr lang="en"/>
              <a:t>Headache</a:t>
            </a:r>
            <a:endParaRPr/>
          </a:p>
          <a:p>
            <a:pPr marL="457200" lvl="0" indent="-381000" algn="l" rtl="0">
              <a:spcBef>
                <a:spcPts val="0"/>
              </a:spcBef>
              <a:spcAft>
                <a:spcPts val="0"/>
              </a:spcAft>
              <a:buSzPts val="2400"/>
              <a:buChar char="▰"/>
            </a:pPr>
            <a:r>
              <a:rPr lang="en"/>
              <a:t>It also increases theta rhythm</a:t>
            </a:r>
            <a:endParaRPr/>
          </a:p>
          <a:p>
            <a:pPr marL="914400" lvl="1" indent="-381000" algn="l" rtl="0">
              <a:spcBef>
                <a:spcPts val="0"/>
              </a:spcBef>
              <a:spcAft>
                <a:spcPts val="0"/>
              </a:spcAft>
              <a:buSzPts val="2400"/>
              <a:buChar char="▰"/>
            </a:pPr>
            <a:r>
              <a:rPr lang="en"/>
              <a:t>Fatigue</a:t>
            </a:r>
            <a:endParaRPr/>
          </a:p>
          <a:p>
            <a:pPr marL="914400" lvl="0" indent="0" algn="l" rtl="0">
              <a:spcBef>
                <a:spcPts val="600"/>
              </a:spcBef>
              <a:spcAft>
                <a:spcPts val="0"/>
              </a:spcAft>
              <a:buNone/>
            </a:pPr>
            <a:endParaRPr/>
          </a:p>
        </p:txBody>
      </p:sp>
      <p:sp>
        <p:nvSpPr>
          <p:cNvPr id="316" name="Google Shape;316;p33"/>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21</a:t>
            </a:fld>
            <a:endParaRPr/>
          </a:p>
        </p:txBody>
      </p:sp>
      <p:pic>
        <p:nvPicPr>
          <p:cNvPr id="317" name="Google Shape;317;p33"/>
          <p:cNvPicPr preferRelativeResize="0"/>
          <p:nvPr/>
        </p:nvPicPr>
        <p:blipFill>
          <a:blip r:embed="rId3">
            <a:alphaModFix/>
          </a:blip>
          <a:stretch>
            <a:fillRect/>
          </a:stretch>
        </p:blipFill>
        <p:spPr>
          <a:xfrm>
            <a:off x="89050" y="2292850"/>
            <a:ext cx="3111350" cy="1997699"/>
          </a:xfrm>
          <a:prstGeom prst="rect">
            <a:avLst/>
          </a:prstGeom>
          <a:noFill/>
          <a:ln>
            <a:noFill/>
          </a:ln>
        </p:spPr>
      </p:pic>
      <p:sp>
        <p:nvSpPr>
          <p:cNvPr id="318" name="Google Shape;318;p33"/>
          <p:cNvSpPr txBox="1"/>
          <p:nvPr/>
        </p:nvSpPr>
        <p:spPr>
          <a:xfrm>
            <a:off x="7076875" y="4290550"/>
            <a:ext cx="1362000" cy="3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hivo"/>
                <a:ea typeface="Chivo"/>
                <a:cs typeface="Chivo"/>
                <a:sym typeface="Chivo"/>
              </a:rPr>
              <a:t>(Sigmon et al., 2009).</a:t>
            </a:r>
            <a:endParaRPr sz="900">
              <a:latin typeface="Chivo"/>
              <a:ea typeface="Chivo"/>
              <a:cs typeface="Chivo"/>
              <a:sym typeface="Chiv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4"/>
          <p:cNvSpPr txBox="1">
            <a:spLocks noGrp="1"/>
          </p:cNvSpPr>
          <p:nvPr>
            <p:ph type="title"/>
          </p:nvPr>
        </p:nvSpPr>
        <p:spPr>
          <a:xfrm>
            <a:off x="457200" y="1480050"/>
            <a:ext cx="54864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t>Positive Effects</a:t>
            </a:r>
            <a:endParaRPr sz="4800"/>
          </a:p>
        </p:txBody>
      </p:sp>
      <p:sp>
        <p:nvSpPr>
          <p:cNvPr id="324" name="Google Shape;324;p34"/>
          <p:cNvSpPr txBox="1">
            <a:spLocks noGrp="1"/>
          </p:cNvSpPr>
          <p:nvPr>
            <p:ph type="body" idx="1"/>
          </p:nvPr>
        </p:nvSpPr>
        <p:spPr>
          <a:xfrm>
            <a:off x="3521325" y="2715050"/>
            <a:ext cx="5486400" cy="2118900"/>
          </a:xfrm>
          <a:prstGeom prst="rect">
            <a:avLst/>
          </a:prstGeom>
        </p:spPr>
        <p:txBody>
          <a:bodyPr spcFirstLastPara="1" wrap="square" lIns="0" tIns="0" rIns="0" bIns="0" anchor="ctr" anchorCtr="0">
            <a:noAutofit/>
          </a:bodyPr>
          <a:lstStyle/>
          <a:p>
            <a:pPr marL="457200" lvl="0" indent="-368300" algn="l" rtl="0">
              <a:spcBef>
                <a:spcPts val="600"/>
              </a:spcBef>
              <a:spcAft>
                <a:spcPts val="0"/>
              </a:spcAft>
              <a:buSzPts val="2200"/>
              <a:buChar char="▰"/>
            </a:pPr>
            <a:r>
              <a:rPr lang="en" sz="2200"/>
              <a:t>Decreases fatigue, increases alertness</a:t>
            </a:r>
            <a:endParaRPr sz="2200"/>
          </a:p>
          <a:p>
            <a:pPr marL="457200" lvl="0" indent="-368300" algn="l" rtl="0">
              <a:spcBef>
                <a:spcPts val="0"/>
              </a:spcBef>
              <a:spcAft>
                <a:spcPts val="0"/>
              </a:spcAft>
              <a:buSzPts val="2200"/>
              <a:buChar char="▰"/>
            </a:pPr>
            <a:r>
              <a:rPr lang="en" sz="2200"/>
              <a:t>Enhances physical, cognitive and motor performance</a:t>
            </a:r>
            <a:endParaRPr sz="2200"/>
          </a:p>
          <a:p>
            <a:pPr marL="457200" lvl="0" indent="-368300" algn="l" rtl="0">
              <a:spcBef>
                <a:spcPts val="0"/>
              </a:spcBef>
              <a:spcAft>
                <a:spcPts val="0"/>
              </a:spcAft>
              <a:buSzPts val="2200"/>
              <a:buChar char="▰"/>
            </a:pPr>
            <a:r>
              <a:rPr lang="en" sz="2200"/>
              <a:t>Lowers risk of diabetes</a:t>
            </a:r>
            <a:endParaRPr sz="2200"/>
          </a:p>
          <a:p>
            <a:pPr marL="457200" lvl="0" indent="-368300" algn="l" rtl="0">
              <a:spcBef>
                <a:spcPts val="0"/>
              </a:spcBef>
              <a:spcAft>
                <a:spcPts val="0"/>
              </a:spcAft>
              <a:buSzPts val="2200"/>
              <a:buChar char="▰"/>
            </a:pPr>
            <a:r>
              <a:rPr lang="en" sz="2200"/>
              <a:t>Improves erectile dysfunction</a:t>
            </a:r>
            <a:endParaRPr sz="2200"/>
          </a:p>
        </p:txBody>
      </p:sp>
      <p:sp>
        <p:nvSpPr>
          <p:cNvPr id="325" name="Google Shape;325;p34"/>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22</a:t>
            </a:fld>
            <a:endParaRPr/>
          </a:p>
        </p:txBody>
      </p:sp>
      <p:pic>
        <p:nvPicPr>
          <p:cNvPr id="326" name="Google Shape;326;p34"/>
          <p:cNvPicPr preferRelativeResize="0"/>
          <p:nvPr/>
        </p:nvPicPr>
        <p:blipFill rotWithShape="1">
          <a:blip r:embed="rId3">
            <a:alphaModFix/>
          </a:blip>
          <a:srcRect l="8423" t="8499" r="9238" b="9141"/>
          <a:stretch/>
        </p:blipFill>
        <p:spPr>
          <a:xfrm>
            <a:off x="735200" y="3356150"/>
            <a:ext cx="2366704" cy="1562925"/>
          </a:xfrm>
          <a:prstGeom prst="rect">
            <a:avLst/>
          </a:prstGeom>
          <a:noFill/>
          <a:ln>
            <a:noFill/>
          </a:ln>
        </p:spPr>
      </p:pic>
      <p:pic>
        <p:nvPicPr>
          <p:cNvPr id="327" name="Google Shape;327;p34"/>
          <p:cNvPicPr preferRelativeResize="0"/>
          <p:nvPr/>
        </p:nvPicPr>
        <p:blipFill>
          <a:blip r:embed="rId4">
            <a:alphaModFix/>
          </a:blip>
          <a:stretch>
            <a:fillRect/>
          </a:stretch>
        </p:blipFill>
        <p:spPr>
          <a:xfrm>
            <a:off x="4582050" y="-1"/>
            <a:ext cx="4653525" cy="2259000"/>
          </a:xfrm>
          <a:prstGeom prst="rect">
            <a:avLst/>
          </a:prstGeom>
          <a:noFill/>
          <a:ln>
            <a:noFill/>
          </a:ln>
        </p:spPr>
      </p:pic>
      <p:sp>
        <p:nvSpPr>
          <p:cNvPr id="328" name="Google Shape;328;p34"/>
          <p:cNvSpPr txBox="1"/>
          <p:nvPr/>
        </p:nvSpPr>
        <p:spPr>
          <a:xfrm>
            <a:off x="7818600" y="4815300"/>
            <a:ext cx="972900" cy="3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hivo"/>
                <a:ea typeface="Chivo"/>
                <a:cs typeface="Chivo"/>
                <a:sym typeface="Chivo"/>
              </a:rPr>
              <a:t>(Glade, 2010)</a:t>
            </a:r>
            <a:endParaRPr sz="900">
              <a:latin typeface="Chivo"/>
              <a:ea typeface="Chivo"/>
              <a:cs typeface="Chivo"/>
              <a:sym typeface="Chiv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5"/>
          <p:cNvSpPr txBox="1">
            <a:spLocks noGrp="1"/>
          </p:cNvSpPr>
          <p:nvPr>
            <p:ph type="title"/>
          </p:nvPr>
        </p:nvSpPr>
        <p:spPr>
          <a:xfrm>
            <a:off x="457200" y="2165850"/>
            <a:ext cx="41148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t>Conclusion</a:t>
            </a:r>
            <a:endParaRPr sz="4800"/>
          </a:p>
        </p:txBody>
      </p:sp>
      <p:sp>
        <p:nvSpPr>
          <p:cNvPr id="334" name="Google Shape;334;p35"/>
          <p:cNvSpPr txBox="1">
            <a:spLocks noGrp="1"/>
          </p:cNvSpPr>
          <p:nvPr>
            <p:ph type="body" idx="1"/>
          </p:nvPr>
        </p:nvSpPr>
        <p:spPr>
          <a:xfrm>
            <a:off x="594825" y="2923975"/>
            <a:ext cx="5486400" cy="2118900"/>
          </a:xfrm>
          <a:prstGeom prst="rect">
            <a:avLst/>
          </a:prstGeom>
        </p:spPr>
        <p:txBody>
          <a:bodyPr spcFirstLastPara="1" wrap="square" lIns="0" tIns="0" rIns="0" bIns="0" anchor="ctr" anchorCtr="0">
            <a:noAutofit/>
          </a:bodyPr>
          <a:lstStyle/>
          <a:p>
            <a:pPr marL="457200" lvl="0" indent="-355600" algn="l" rtl="0">
              <a:spcBef>
                <a:spcPts val="600"/>
              </a:spcBef>
              <a:spcAft>
                <a:spcPts val="0"/>
              </a:spcAft>
              <a:buSzPts val="2000"/>
              <a:buChar char="▰"/>
            </a:pPr>
            <a:r>
              <a:rPr lang="en"/>
              <a:t>Caffeine exerts effects on many of our bodily systems and processes</a:t>
            </a:r>
            <a:endParaRPr/>
          </a:p>
          <a:p>
            <a:pPr marL="914400" lvl="1" indent="-355600" algn="l" rtl="0">
              <a:spcBef>
                <a:spcPts val="0"/>
              </a:spcBef>
              <a:spcAft>
                <a:spcPts val="0"/>
              </a:spcAft>
              <a:buSzPts val="2000"/>
              <a:buChar char="▰"/>
            </a:pPr>
            <a:r>
              <a:rPr lang="en"/>
              <a:t>Much of the research is inconclusive</a:t>
            </a:r>
            <a:endParaRPr/>
          </a:p>
        </p:txBody>
      </p:sp>
      <p:sp>
        <p:nvSpPr>
          <p:cNvPr id="335" name="Google Shape;335;p35"/>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23</a:t>
            </a:fld>
            <a:endParaRPr/>
          </a:p>
        </p:txBody>
      </p:sp>
      <p:pic>
        <p:nvPicPr>
          <p:cNvPr id="336" name="Google Shape;336;p35"/>
          <p:cNvPicPr preferRelativeResize="0"/>
          <p:nvPr/>
        </p:nvPicPr>
        <p:blipFill>
          <a:blip r:embed="rId3">
            <a:alphaModFix/>
          </a:blip>
          <a:stretch>
            <a:fillRect/>
          </a:stretch>
        </p:blipFill>
        <p:spPr>
          <a:xfrm>
            <a:off x="6365650" y="2296625"/>
            <a:ext cx="2410900" cy="28930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6"/>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solidFill>
                  <a:srgbClr val="FFFFFF"/>
                </a:solidFill>
              </a:rPr>
              <a:t>24</a:t>
            </a:fld>
            <a:endParaRPr>
              <a:solidFill>
                <a:srgbClr val="FFFFFF"/>
              </a:solidFill>
            </a:endParaRPr>
          </a:p>
        </p:txBody>
      </p:sp>
      <p:sp>
        <p:nvSpPr>
          <p:cNvPr id="342" name="Google Shape;342;p36"/>
          <p:cNvSpPr/>
          <p:nvPr/>
        </p:nvSpPr>
        <p:spPr>
          <a:xfrm rot="-598167">
            <a:off x="400050" y="1524124"/>
            <a:ext cx="8258165" cy="1075643"/>
          </a:xfrm>
          <a:prstGeom prst="rect">
            <a:avLst/>
          </a:prstGeom>
        </p:spPr>
        <p:txBody>
          <a:bodyPr>
            <a:prstTxWarp prst="textPlain">
              <a:avLst/>
            </a:prstTxWarp>
          </a:bodyPr>
          <a:lstStyle/>
          <a:p>
            <a:pPr lvl="0" algn="ctr"/>
            <a:r>
              <a:rPr b="0" i="0" dirty="0">
                <a:ln w="9525" cap="flat" cmpd="sng">
                  <a:solidFill>
                    <a:schemeClr val="accent3"/>
                  </a:solidFill>
                  <a:prstDash val="solid"/>
                  <a:round/>
                  <a:headEnd type="none" w="sm" len="sm"/>
                  <a:tailEnd type="none" w="sm" len="sm"/>
                </a:ln>
                <a:solidFill>
                  <a:schemeClr val="lt2"/>
                </a:solidFill>
                <a:latin typeface="Modern Love" panose="020B0604020202020204" pitchFamily="82" charset="0"/>
              </a:rPr>
              <a:t>Thank You for Listening!</a:t>
            </a:r>
          </a:p>
        </p:txBody>
      </p:sp>
      <p:pic>
        <p:nvPicPr>
          <p:cNvPr id="343" name="Google Shape;343;p36"/>
          <p:cNvPicPr preferRelativeResize="0"/>
          <p:nvPr/>
        </p:nvPicPr>
        <p:blipFill>
          <a:blip r:embed="rId3">
            <a:alphaModFix/>
          </a:blip>
          <a:stretch>
            <a:fillRect/>
          </a:stretch>
        </p:blipFill>
        <p:spPr>
          <a:xfrm>
            <a:off x="5439750" y="2359725"/>
            <a:ext cx="3103075" cy="258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7"/>
          <p:cNvSpPr txBox="1">
            <a:spLocks noGrp="1"/>
          </p:cNvSpPr>
          <p:nvPr>
            <p:ph type="title"/>
          </p:nvPr>
        </p:nvSpPr>
        <p:spPr>
          <a:xfrm>
            <a:off x="457200" y="-100"/>
            <a:ext cx="5486400" cy="1271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References</a:t>
            </a:r>
            <a:endParaRPr/>
          </a:p>
        </p:txBody>
      </p:sp>
      <p:sp>
        <p:nvSpPr>
          <p:cNvPr id="349" name="Google Shape;349;p37"/>
          <p:cNvSpPr txBox="1">
            <a:spLocks noGrp="1"/>
          </p:cNvSpPr>
          <p:nvPr>
            <p:ph type="body" idx="1"/>
          </p:nvPr>
        </p:nvSpPr>
        <p:spPr>
          <a:xfrm>
            <a:off x="259225" y="935175"/>
            <a:ext cx="8427600" cy="3738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000"/>
              <a:t>Alsene, K., Deckert, J., Sand, P., &amp; de Wit, H. (2003). Association Between A2a Receptor Gene Polymorphisms and Caffeine-Induced Anxiety. Neuropsychopharmacology, 28(9), 1694-1702. doi: 10.1038/sj.npp.1300232</a:t>
            </a:r>
            <a:endParaRPr sz="1000"/>
          </a:p>
          <a:p>
            <a:pPr marL="0" lvl="0" indent="0" algn="l" rtl="0">
              <a:spcBef>
                <a:spcPts val="600"/>
              </a:spcBef>
              <a:spcAft>
                <a:spcPts val="0"/>
              </a:spcAft>
              <a:buNone/>
            </a:pPr>
            <a:r>
              <a:rPr lang="en" sz="1000"/>
              <a:t>Arendt, J. (2009). Managing jet lag: Some of the problems and possible new solutions. Sleep Medicine Reviews, 13(4), 249–256. doi: 10.1016/j.smrv.2008.07.011</a:t>
            </a:r>
            <a:endParaRPr sz="1000"/>
          </a:p>
          <a:p>
            <a:pPr marL="0" lvl="0" indent="0" algn="l" rtl="0">
              <a:spcBef>
                <a:spcPts val="600"/>
              </a:spcBef>
              <a:spcAft>
                <a:spcPts val="0"/>
              </a:spcAft>
              <a:buNone/>
            </a:pPr>
            <a:r>
              <a:rPr lang="en" sz="1000"/>
              <a:t>Benowitz, N. L. (1990). Clinical pharmacology of caffeine. Annual review of medicine, 41(1), 277-288.</a:t>
            </a:r>
            <a:endParaRPr sz="1000"/>
          </a:p>
          <a:p>
            <a:pPr marL="0" lvl="0" indent="0" algn="l" rtl="0">
              <a:spcBef>
                <a:spcPts val="600"/>
              </a:spcBef>
              <a:spcAft>
                <a:spcPts val="0"/>
              </a:spcAft>
              <a:buNone/>
            </a:pPr>
            <a:r>
              <a:rPr lang="en" sz="1000"/>
              <a:t>Bichler, A., Swenson, A., &amp; Harris, M. A. (2006). A combination of caffeine and taurine has no effect on short term memory but induces changes in heart rate and mean arterial blood pressure. Amino acids, 31(4), 471-476.</a:t>
            </a:r>
            <a:endParaRPr sz="1000"/>
          </a:p>
          <a:p>
            <a:pPr marL="0" lvl="0" indent="0" algn="l" rtl="0">
              <a:spcBef>
                <a:spcPts val="600"/>
              </a:spcBef>
              <a:spcAft>
                <a:spcPts val="0"/>
              </a:spcAft>
              <a:buNone/>
            </a:pPr>
            <a:r>
              <a:rPr lang="en" sz="1000"/>
              <a:t>Boekema, J., Samsom, M., van Berge Henegouwen, G.P., Smout, P. (1999). Coffee and gastrointestinal function: facts and fiction: a review. Scandinavian Journal of Gastroenterology, 34(230), 35-39.</a:t>
            </a:r>
            <a:endParaRPr sz="1000"/>
          </a:p>
          <a:p>
            <a:pPr marL="0" lvl="0" indent="0" algn="l" rtl="0">
              <a:spcBef>
                <a:spcPts val="600"/>
              </a:spcBef>
              <a:spcAft>
                <a:spcPts val="0"/>
              </a:spcAft>
              <a:buNone/>
            </a:pPr>
            <a:r>
              <a:rPr lang="en" sz="1000"/>
              <a:t>Burke, T. M., Markwald, R. R., Mchill, A. W., Chinoy, E. D., Snider, J. A., Bessman, S. C., … Wright, K. P. (2015). Effects of caffeine on the human circadian clock in vivo and in vitro. Science Translational Medicine, 7(305). doi: 10.1126/scitranslmed.aac5125</a:t>
            </a:r>
            <a:endParaRPr sz="1000"/>
          </a:p>
          <a:p>
            <a:pPr marL="0" lvl="0" indent="0" algn="l" rtl="0">
              <a:spcBef>
                <a:spcPts val="600"/>
              </a:spcBef>
              <a:spcAft>
                <a:spcPts val="0"/>
              </a:spcAft>
              <a:buNone/>
            </a:pPr>
            <a:r>
              <a:rPr lang="en" sz="1000"/>
              <a:t>Childs, E., Hohoff, C., Deckert, J., Xu, K., Badner, J., &amp; de Wit, H. (2008). Association between ADORA2A and DRD2 Polymorphisms and Caffeine-Induced Anxiety. Neuropsychopharmacology, 33(12), 2791-2800. doi: 10.1038/npp.2008.17</a:t>
            </a:r>
            <a:endParaRPr sz="1000"/>
          </a:p>
          <a:p>
            <a:pPr marL="0" lvl="0" indent="0" algn="l" rtl="0">
              <a:spcBef>
                <a:spcPts val="600"/>
              </a:spcBef>
              <a:spcAft>
                <a:spcPts val="0"/>
              </a:spcAft>
              <a:buNone/>
            </a:pPr>
            <a:r>
              <a:rPr lang="en" sz="1000"/>
              <a:t>Chrysant, S. G. (2017). The impact of coffee consumption on blood pressure, cardiovascular disease and diabetes mellitus. Expert Review of Cardiovascular Therapy, 15(3), 151–156. doi: 10.1080/14779072.2017.1287563</a:t>
            </a:r>
            <a:endParaRPr sz="1000"/>
          </a:p>
          <a:p>
            <a:pPr marL="0" lvl="0" indent="0" algn="l" rtl="0">
              <a:spcBef>
                <a:spcPts val="600"/>
              </a:spcBef>
              <a:spcAft>
                <a:spcPts val="0"/>
              </a:spcAft>
              <a:buNone/>
            </a:pPr>
            <a:r>
              <a:rPr lang="en" sz="1000"/>
              <a:t>Daniels, J. W., Molé, P. A., Shaffrath, J. D., &amp; Stebbins, C. L. (1998). Effects of caffeine on blood pressure, heart rate, and forearm blood flow during dynamic leg exercise. Journal of applied physiology, 85(1), 154-159.</a:t>
            </a:r>
            <a:endParaRPr sz="1000"/>
          </a:p>
          <a:p>
            <a:pPr marL="0" lvl="0" indent="0" algn="l" rtl="0">
              <a:spcBef>
                <a:spcPts val="600"/>
              </a:spcBef>
              <a:spcAft>
                <a:spcPts val="0"/>
              </a:spcAft>
              <a:buNone/>
            </a:pPr>
            <a:r>
              <a:rPr lang="en" sz="1000"/>
              <a:t>Dowell, M. (2018, November 1). Does Caffeine Cause High Blood Pressure? Retrieved from https://www.cheatsheet.com/health-fitness/does-caffeine-cause-high-blood-pressure.html/</a:t>
            </a:r>
            <a:endParaRPr sz="1000"/>
          </a:p>
          <a:p>
            <a:pPr marL="0" lvl="0" indent="0" algn="l" rtl="0">
              <a:spcBef>
                <a:spcPts val="600"/>
              </a:spcBef>
              <a:spcAft>
                <a:spcPts val="0"/>
              </a:spcAft>
              <a:buNone/>
            </a:pPr>
            <a:endParaRPr sz="1000"/>
          </a:p>
        </p:txBody>
      </p:sp>
      <p:sp>
        <p:nvSpPr>
          <p:cNvPr id="350" name="Google Shape;350;p37"/>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a:spLocks noGrp="1"/>
          </p:cNvSpPr>
          <p:nvPr>
            <p:ph type="title"/>
          </p:nvPr>
        </p:nvSpPr>
        <p:spPr>
          <a:xfrm>
            <a:off x="457200" y="-100"/>
            <a:ext cx="5486400" cy="1271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References</a:t>
            </a:r>
            <a:endParaRPr/>
          </a:p>
        </p:txBody>
      </p:sp>
      <p:sp>
        <p:nvSpPr>
          <p:cNvPr id="356" name="Google Shape;356;p38"/>
          <p:cNvSpPr txBox="1">
            <a:spLocks noGrp="1"/>
          </p:cNvSpPr>
          <p:nvPr>
            <p:ph type="body" idx="1"/>
          </p:nvPr>
        </p:nvSpPr>
        <p:spPr>
          <a:xfrm>
            <a:off x="259225" y="935175"/>
            <a:ext cx="8427600" cy="3738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000"/>
              <a:t>Drake, C., Roehrs, T., Shambroom, J., &amp; Roth, T. (2013). Caffeine Effects on Sleep Taken 0, 3, or 6 Hours before Going to Bed. Journal of Clinical Sleep Medicine, 09(11), 1195–1200. doi: 10.5664/jcsm.3170</a:t>
            </a:r>
            <a:endParaRPr sz="1000"/>
          </a:p>
          <a:p>
            <a:pPr marL="0" lvl="0" indent="0" algn="l" rtl="0">
              <a:spcBef>
                <a:spcPts val="600"/>
              </a:spcBef>
              <a:spcAft>
                <a:spcPts val="0"/>
              </a:spcAft>
              <a:buNone/>
            </a:pPr>
            <a:r>
              <a:rPr lang="en" sz="1000"/>
              <a:t>Eamudomkarn, N., Kietpeerakool, C., Kaewrudee, S., Jampathong, N., Ngamjarus, C., &amp; Lumbiganon, P. (2018). Effect of postoperative coffee consumption on gastrointestinal function after abdominal surgery: A systematic review and meta-analysis of randomized controlled trials. Scientific reports, 8(1), 1-9.</a:t>
            </a:r>
            <a:endParaRPr sz="1000"/>
          </a:p>
          <a:p>
            <a:pPr marL="0" lvl="0" indent="0" algn="l" rtl="0">
              <a:spcBef>
                <a:spcPts val="600"/>
              </a:spcBef>
              <a:spcAft>
                <a:spcPts val="0"/>
              </a:spcAft>
              <a:buNone/>
            </a:pPr>
            <a:r>
              <a:rPr lang="en" sz="1000"/>
              <a:t>Fredholm, B., Arslan, G., Halldner, L., Kull, B., Schulte, G., &amp; Wasserman, W. (2000). Structure and function of adenosine receptors and their genes. Naunyn-Schmiedeberg's Archives Of Pharmacology, 362(4-5), 364-374. doi: 10.1007/s002100000313</a:t>
            </a:r>
            <a:endParaRPr sz="1000"/>
          </a:p>
          <a:p>
            <a:pPr marL="0" lvl="0" indent="0" algn="l" rtl="0">
              <a:spcBef>
                <a:spcPts val="600"/>
              </a:spcBef>
              <a:spcAft>
                <a:spcPts val="0"/>
              </a:spcAft>
              <a:buNone/>
            </a:pPr>
            <a:r>
              <a:rPr lang="en" sz="1000"/>
              <a:t>Gkegkes, I. D., Minis, E. E., &amp; Iavazzo, C. (2020). Effect of Caffeine Intake on Postoperative Ileus: A Systematic Review and Meta-Analysis. Digestive surgery, 37(1), 22-31.</a:t>
            </a:r>
            <a:endParaRPr sz="1000"/>
          </a:p>
          <a:p>
            <a:pPr marL="0" lvl="0" indent="0" algn="l" rtl="0">
              <a:spcBef>
                <a:spcPts val="600"/>
              </a:spcBef>
              <a:spcAft>
                <a:spcPts val="0"/>
              </a:spcAft>
              <a:buNone/>
            </a:pPr>
            <a:r>
              <a:rPr lang="en" sz="1000"/>
              <a:t>Gleason, J. L., Richter, H. E., Redden, D. T., Goode, P. S., Burgio, K. L., &amp; Markland, A. D. (2013). Caffeine and urinary incontinence in US women. International urogynecology journal, 24(2), 295-302.</a:t>
            </a:r>
            <a:endParaRPr sz="1000"/>
          </a:p>
          <a:p>
            <a:pPr marL="0" lvl="0" indent="0" algn="l" rtl="0">
              <a:spcBef>
                <a:spcPts val="600"/>
              </a:spcBef>
              <a:spcAft>
                <a:spcPts val="0"/>
              </a:spcAft>
              <a:buNone/>
            </a:pPr>
            <a:r>
              <a:rPr lang="en" sz="1000"/>
              <a:t>Green, P. J., Kirby, R., &amp; Suls, J. (1996). The effects of caffeine on blood pressure and heart rate: a review. Annals of Behavioral Medicine, 18(3), 201-216.</a:t>
            </a:r>
            <a:endParaRPr sz="1000"/>
          </a:p>
          <a:p>
            <a:pPr marL="0" lvl="0" indent="0" algn="l" rtl="0">
              <a:spcBef>
                <a:spcPts val="600"/>
              </a:spcBef>
              <a:spcAft>
                <a:spcPts val="0"/>
              </a:spcAft>
              <a:buNone/>
            </a:pPr>
            <a:r>
              <a:rPr lang="en" sz="1000"/>
              <a:t>Harvard Health Publishing. (n.d.). Coffee and your blood pressure. Retrieved from https://www.health.harvard.edu/heart-health/coffee_and_your_blood_pressure</a:t>
            </a:r>
            <a:endParaRPr sz="1000"/>
          </a:p>
          <a:p>
            <a:pPr marL="0" lvl="0" indent="0" algn="l" rtl="0">
              <a:spcBef>
                <a:spcPts val="600"/>
              </a:spcBef>
              <a:spcAft>
                <a:spcPts val="0"/>
              </a:spcAft>
              <a:buNone/>
            </a:pPr>
            <a:r>
              <a:rPr lang="en" sz="1000"/>
              <a:t>Horne, J., &amp; Reyner, L. (1999). Vehicle accidents related to sleep: a review. Occupational and Environmental Medicine, 56(5), 289–294. doi: 10.1136/oem.56.5.289</a:t>
            </a:r>
            <a:endParaRPr sz="1000"/>
          </a:p>
          <a:p>
            <a:pPr marL="0" lvl="0" indent="0" algn="l" rtl="0">
              <a:spcBef>
                <a:spcPts val="600"/>
              </a:spcBef>
              <a:spcAft>
                <a:spcPts val="0"/>
              </a:spcAft>
              <a:buNone/>
            </a:pPr>
            <a:r>
              <a:rPr lang="en" sz="1000"/>
              <a:t>How Does Caffeine Really Affect Sleep? (2019, July 20). Retrieved from https://www.thesleepjudge.com/sleep-and-caffeine/</a:t>
            </a:r>
            <a:endParaRPr sz="1000"/>
          </a:p>
          <a:p>
            <a:pPr marL="0" lvl="0" indent="0" algn="l" rtl="0">
              <a:spcBef>
                <a:spcPts val="600"/>
              </a:spcBef>
              <a:spcAft>
                <a:spcPts val="0"/>
              </a:spcAft>
              <a:buNone/>
            </a:pPr>
            <a:r>
              <a:rPr lang="en" sz="1000"/>
              <a:t>Hurd, R. (n.d.). Caffeine &amp; Sleeping Pills. Retrieved from https://www.livestrong.com/article/289985-caffeine-sleeping-pills/</a:t>
            </a:r>
            <a:endParaRPr sz="1000"/>
          </a:p>
          <a:p>
            <a:pPr marL="0" lvl="0" indent="0" algn="l" rtl="0">
              <a:spcBef>
                <a:spcPts val="600"/>
              </a:spcBef>
              <a:spcAft>
                <a:spcPts val="0"/>
              </a:spcAft>
              <a:buNone/>
            </a:pPr>
            <a:endParaRPr sz="1000"/>
          </a:p>
        </p:txBody>
      </p:sp>
      <p:sp>
        <p:nvSpPr>
          <p:cNvPr id="357" name="Google Shape;357;p38"/>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9"/>
          <p:cNvSpPr txBox="1">
            <a:spLocks noGrp="1"/>
          </p:cNvSpPr>
          <p:nvPr>
            <p:ph type="title"/>
          </p:nvPr>
        </p:nvSpPr>
        <p:spPr>
          <a:xfrm>
            <a:off x="457200" y="-100"/>
            <a:ext cx="5486400" cy="1271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References</a:t>
            </a:r>
            <a:endParaRPr/>
          </a:p>
        </p:txBody>
      </p:sp>
      <p:sp>
        <p:nvSpPr>
          <p:cNvPr id="363" name="Google Shape;363;p39"/>
          <p:cNvSpPr txBox="1">
            <a:spLocks noGrp="1"/>
          </p:cNvSpPr>
          <p:nvPr>
            <p:ph type="body" idx="1"/>
          </p:nvPr>
        </p:nvSpPr>
        <p:spPr>
          <a:xfrm>
            <a:off x="259225" y="935175"/>
            <a:ext cx="8427600" cy="3738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000"/>
              <a:t>Lopez, D. S., Wang, R., Tsilidis, K. K., Zhu, H., Daniel, C. R., Sinha, A., &amp; Canfield, S. (2015). Role of caffeine intake on erectile dysfunction in US men: results from NHANES 2001-2004. PloS one, 10(4).</a:t>
            </a:r>
            <a:endParaRPr sz="1000"/>
          </a:p>
          <a:p>
            <a:pPr marL="0" lvl="0" indent="0" algn="l" rtl="0">
              <a:spcBef>
                <a:spcPts val="600"/>
              </a:spcBef>
              <a:spcAft>
                <a:spcPts val="0"/>
              </a:spcAft>
              <a:buNone/>
            </a:pPr>
            <a:r>
              <a:rPr lang="en" sz="1000"/>
              <a:t>Meredith, S. E., Juliano, L. M., Hughes, J. R., &amp; Griffiths, R. R. (2013). Caffeine Use Disorder: A Comprehensive Review and Research Agenda. Journal of caffeine research, 3(3), 114–130.</a:t>
            </a:r>
            <a:endParaRPr sz="1000"/>
          </a:p>
          <a:p>
            <a:pPr marL="0" lvl="0" indent="0" algn="l" rtl="0">
              <a:spcBef>
                <a:spcPts val="600"/>
              </a:spcBef>
              <a:spcAft>
                <a:spcPts val="0"/>
              </a:spcAft>
              <a:buNone/>
            </a:pPr>
            <a:r>
              <a:rPr lang="en" sz="1000"/>
              <a:t>Rauh, R., Burkert, M., Siepmann, M., &amp; Mueck‐Weymann, M. (2006). Acute effects of caffeine on heart rate variability in habitual caffeine consumers. Clinical physiology and functional imaging, 26(3), 163-166.</a:t>
            </a:r>
            <a:endParaRPr sz="1000"/>
          </a:p>
          <a:p>
            <a:pPr marL="0" lvl="0" indent="0" algn="l" rtl="0">
              <a:spcBef>
                <a:spcPts val="600"/>
              </a:spcBef>
              <a:spcAft>
                <a:spcPts val="0"/>
              </a:spcAft>
              <a:buNone/>
            </a:pPr>
            <a:r>
              <a:rPr lang="en" sz="1000"/>
              <a:t>Romualdo, G. R., Rocha, A. B., Vinken, M., Cogliati, B., Moreno, F. S., Chaves, M. A. G., &amp; Barbisan, L. F. (2019). Drinking for protection? Epidemiological and experimental evidence on the beneficial effects of coffee or major coffee compounds against gastrointestinal and liver carcinogenesis. Food Research International. 123, 567-589.</a:t>
            </a:r>
            <a:endParaRPr sz="1000"/>
          </a:p>
          <a:p>
            <a:pPr marL="0" lvl="0" indent="0" algn="l" rtl="0">
              <a:spcBef>
                <a:spcPts val="600"/>
              </a:spcBef>
              <a:spcAft>
                <a:spcPts val="0"/>
              </a:spcAft>
              <a:buNone/>
            </a:pPr>
            <a:r>
              <a:rPr lang="en" sz="1000"/>
              <a:t>Sajadi-Ernazarova, K. R., &amp; Hamilton, R. J. (2019). Caffeine, Withdrawal.</a:t>
            </a:r>
            <a:endParaRPr sz="1000"/>
          </a:p>
          <a:p>
            <a:pPr marL="0" lvl="0" indent="0" algn="l" rtl="0">
              <a:spcBef>
                <a:spcPts val="600"/>
              </a:spcBef>
              <a:spcAft>
                <a:spcPts val="0"/>
              </a:spcAft>
              <a:buNone/>
            </a:pPr>
            <a:r>
              <a:rPr lang="en" sz="1000"/>
              <a:t>Schuh, K. J., &amp; Griffiths, R. R. (1997). Caffeine reinforcement: the role of withdrawal. Psychopharmacology, 130(4), 320-326.</a:t>
            </a:r>
            <a:endParaRPr sz="1000"/>
          </a:p>
          <a:p>
            <a:pPr marL="0" lvl="0" indent="0" algn="l" rtl="0">
              <a:spcBef>
                <a:spcPts val="600"/>
              </a:spcBef>
              <a:spcAft>
                <a:spcPts val="0"/>
              </a:spcAft>
              <a:buNone/>
            </a:pPr>
            <a:r>
              <a:rPr lang="en" sz="1000"/>
              <a:t>Sharwood, L. N., Elkington, J., Meuleners, L., Ivers, R., Boufous, S., &amp; Stevenson, M. (2013). Use of caffeinated substances and risk of crashes in long distance drivers of commercial vehicles: case-control study. Bmj, 346(mar18 3). doi: 10.1136/bmj.f1140</a:t>
            </a:r>
            <a:endParaRPr sz="1000"/>
          </a:p>
          <a:p>
            <a:pPr marL="0" lvl="0" indent="0" algn="l" rtl="0">
              <a:spcBef>
                <a:spcPts val="600"/>
              </a:spcBef>
              <a:spcAft>
                <a:spcPts val="0"/>
              </a:spcAft>
              <a:buNone/>
            </a:pPr>
            <a:r>
              <a:rPr lang="en" sz="1000"/>
              <a:t>Shearer, J. (2014). Methodological and metabolic considerations in the study of caffeine-containing energy drinks. Nutrition reviews, 72(suppl_1), 137-145.</a:t>
            </a:r>
            <a:endParaRPr sz="1000"/>
          </a:p>
          <a:p>
            <a:pPr marL="0" lvl="0" indent="0" algn="l" rtl="0">
              <a:spcBef>
                <a:spcPts val="600"/>
              </a:spcBef>
              <a:spcAft>
                <a:spcPts val="0"/>
              </a:spcAft>
              <a:buNone/>
            </a:pPr>
            <a:r>
              <a:rPr lang="en" sz="1000"/>
              <a:t>SHFAustralia. (n.d.). Caffeine and Sleep. Retrieved from https://www.sleephealthfoundation.org.au/caffeine-and-sleep.html</a:t>
            </a:r>
            <a:endParaRPr sz="1000"/>
          </a:p>
          <a:p>
            <a:pPr marL="0" lvl="0" indent="0" algn="l" rtl="0">
              <a:spcBef>
                <a:spcPts val="600"/>
              </a:spcBef>
              <a:spcAft>
                <a:spcPts val="0"/>
              </a:spcAft>
              <a:buNone/>
            </a:pPr>
            <a:r>
              <a:rPr lang="en" sz="1000"/>
              <a:t>Sigmon, S. C., Herning, R. I., Better, W., Cadet, J. L., &amp; Griffiths, R. R. (2009). Caffeine withdrawal, acute effects, tolerance, and absence of net beneficial effects of chronic administration: cerebral blood flow velocity, quantitative EEG, and subjective effects. Psychopharmacology, 204(4), 573-585.</a:t>
            </a:r>
            <a:endParaRPr sz="1000"/>
          </a:p>
          <a:p>
            <a:pPr marL="0" lvl="0" indent="0" algn="l" rtl="0">
              <a:spcBef>
                <a:spcPts val="600"/>
              </a:spcBef>
              <a:spcAft>
                <a:spcPts val="0"/>
              </a:spcAft>
              <a:buNone/>
            </a:pPr>
            <a:endParaRPr sz="1000"/>
          </a:p>
        </p:txBody>
      </p:sp>
      <p:sp>
        <p:nvSpPr>
          <p:cNvPr id="364" name="Google Shape;364;p39"/>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0"/>
          <p:cNvSpPr txBox="1">
            <a:spLocks noGrp="1"/>
          </p:cNvSpPr>
          <p:nvPr>
            <p:ph type="title"/>
          </p:nvPr>
        </p:nvSpPr>
        <p:spPr>
          <a:xfrm>
            <a:off x="457200" y="-100"/>
            <a:ext cx="5486400" cy="1271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References</a:t>
            </a:r>
            <a:endParaRPr/>
          </a:p>
        </p:txBody>
      </p:sp>
      <p:sp>
        <p:nvSpPr>
          <p:cNvPr id="370" name="Google Shape;370;p40"/>
          <p:cNvSpPr txBox="1">
            <a:spLocks noGrp="1"/>
          </p:cNvSpPr>
          <p:nvPr>
            <p:ph type="body" idx="1"/>
          </p:nvPr>
        </p:nvSpPr>
        <p:spPr>
          <a:xfrm>
            <a:off x="259225" y="935175"/>
            <a:ext cx="8427600" cy="3738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000"/>
              <a:t>Snyder, S. H., &amp; Sklar, P. (1984). Behavioral and molecular actions of caffeine: focus on adenosine. Journal of Psychiatric Research, 18(2), 91-106.</a:t>
            </a:r>
            <a:endParaRPr sz="1000"/>
          </a:p>
          <a:p>
            <a:pPr marL="0" lvl="0" indent="0" algn="l" rtl="0">
              <a:spcBef>
                <a:spcPts val="600"/>
              </a:spcBef>
              <a:spcAft>
                <a:spcPts val="0"/>
              </a:spcAft>
              <a:buNone/>
            </a:pPr>
            <a:r>
              <a:rPr lang="en" sz="1000"/>
              <a:t>Staack, A., Distelberg, B., Schlaifer, A., &amp; Sabaté, J. (2017). Prospective study on the effects of regular and decaffeinated coffee on urinary symptoms in young and healthy volunteers. Neurourology and urodynamics, 36(2), 432-437.</a:t>
            </a:r>
            <a:endParaRPr sz="1000"/>
          </a:p>
          <a:p>
            <a:pPr marL="0" lvl="0" indent="0" algn="l" rtl="0">
              <a:spcBef>
                <a:spcPts val="600"/>
              </a:spcBef>
              <a:spcAft>
                <a:spcPts val="0"/>
              </a:spcAft>
              <a:buNone/>
            </a:pPr>
            <a:r>
              <a:rPr lang="en" sz="1000"/>
              <a:t>Strachan, C. (2019, February 22). How caffeine and alcohol affect your blood pressure. Retrieved from http://sweetspotnutrition.ca/how-caffeine-alcohol-blood-pressure/</a:t>
            </a:r>
            <a:endParaRPr sz="1000"/>
          </a:p>
          <a:p>
            <a:pPr marL="0" lvl="0" indent="0" algn="l" rtl="0">
              <a:spcBef>
                <a:spcPts val="600"/>
              </a:spcBef>
              <a:spcAft>
                <a:spcPts val="0"/>
              </a:spcAft>
              <a:buNone/>
            </a:pPr>
            <a:r>
              <a:rPr lang="en" sz="1000"/>
              <a:t>Watson, E., Coates, A., Kohler, M., &amp; Banks, S. (2016). Caffeine Consumption and Sleep Quality in Australian Adults. Nutrients, 8(8), 479. doi: 10.3390/nu8080479</a:t>
            </a:r>
            <a:endParaRPr sz="1000"/>
          </a:p>
          <a:p>
            <a:pPr marL="0" lvl="0" indent="0" algn="l" rtl="0">
              <a:spcBef>
                <a:spcPts val="600"/>
              </a:spcBef>
              <a:spcAft>
                <a:spcPts val="0"/>
              </a:spcAft>
              <a:buNone/>
            </a:pPr>
            <a:r>
              <a:rPr lang="en" sz="1000"/>
              <a:t>Willett, W. C. (1996). Coffee Consumption and Coronary Heart Disease in Women. Jama, 275(6), 458. doi: 10.1001/jama.1996.03530300042038</a:t>
            </a:r>
            <a:endParaRPr sz="1000"/>
          </a:p>
          <a:p>
            <a:pPr marL="0" lvl="0" indent="0" algn="l" rtl="0">
              <a:spcBef>
                <a:spcPts val="600"/>
              </a:spcBef>
              <a:spcAft>
                <a:spcPts val="0"/>
              </a:spcAft>
              <a:buNone/>
            </a:pPr>
            <a:r>
              <a:rPr lang="en" sz="1000"/>
              <a:t>Whitsett, T. L., Manion, C. V., &amp; Christensen, H. D. (1984). Cardiovascular effects of coffee and caffeine. The American journal of cardiology, 53(7), 918-922.</a:t>
            </a:r>
            <a:endParaRPr sz="1000"/>
          </a:p>
          <a:p>
            <a:pPr marL="0" lvl="0" indent="0" algn="l" rtl="0">
              <a:spcBef>
                <a:spcPts val="600"/>
              </a:spcBef>
              <a:spcAft>
                <a:spcPts val="0"/>
              </a:spcAft>
              <a:buNone/>
            </a:pPr>
            <a:r>
              <a:rPr lang="en" sz="1000"/>
              <a:t>Yeragani, V. K., Krishnan, S., Engels, H. J., &amp; Gretebeck, R. (2005). Effects of caffeine on linear and nonlinear measures of heart rate variability before and after exercise. Depression and anxiety, 21(3), 130-134.</a:t>
            </a:r>
            <a:endParaRPr sz="1000"/>
          </a:p>
          <a:p>
            <a:pPr marL="0" lvl="0" indent="0" algn="l" rtl="0">
              <a:spcBef>
                <a:spcPts val="600"/>
              </a:spcBef>
              <a:spcAft>
                <a:spcPts val="0"/>
              </a:spcAft>
              <a:buNone/>
            </a:pPr>
            <a:endParaRPr sz="1000"/>
          </a:p>
          <a:p>
            <a:pPr marL="0" lvl="0" indent="0" algn="l" rtl="0">
              <a:spcBef>
                <a:spcPts val="600"/>
              </a:spcBef>
              <a:spcAft>
                <a:spcPts val="0"/>
              </a:spcAft>
              <a:buNone/>
            </a:pPr>
            <a:endParaRPr sz="1000"/>
          </a:p>
        </p:txBody>
      </p:sp>
      <p:sp>
        <p:nvSpPr>
          <p:cNvPr id="371" name="Google Shape;371;p40"/>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457200" y="84825"/>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Half-life of Caffeine</a:t>
            </a:r>
            <a:endParaRPr/>
          </a:p>
        </p:txBody>
      </p:sp>
      <p:sp>
        <p:nvSpPr>
          <p:cNvPr id="157" name="Google Shape;157;p15"/>
          <p:cNvSpPr txBox="1">
            <a:spLocks noGrp="1"/>
          </p:cNvSpPr>
          <p:nvPr>
            <p:ph type="body" idx="1"/>
          </p:nvPr>
        </p:nvSpPr>
        <p:spPr>
          <a:xfrm>
            <a:off x="3499325" y="1622850"/>
            <a:ext cx="5486400" cy="34479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Half-life of caffeine varies between 2-10 hrs</a:t>
            </a:r>
            <a:endParaRPr/>
          </a:p>
          <a:p>
            <a:pPr marL="457200" lvl="0" indent="-381000" algn="l" rtl="0">
              <a:spcBef>
                <a:spcPts val="0"/>
              </a:spcBef>
              <a:spcAft>
                <a:spcPts val="0"/>
              </a:spcAft>
              <a:buSzPts val="2400"/>
              <a:buChar char="▰"/>
            </a:pPr>
            <a:r>
              <a:rPr lang="en"/>
              <a:t>Factors determine how long caffeine stays in body</a:t>
            </a:r>
            <a:endParaRPr/>
          </a:p>
          <a:p>
            <a:pPr marL="914400" lvl="1" indent="-381000" algn="l" rtl="0">
              <a:spcBef>
                <a:spcPts val="0"/>
              </a:spcBef>
              <a:spcAft>
                <a:spcPts val="0"/>
              </a:spcAft>
              <a:buSzPts val="2400"/>
              <a:buChar char="▰"/>
            </a:pPr>
            <a:r>
              <a:rPr lang="en"/>
              <a:t>Age</a:t>
            </a:r>
            <a:endParaRPr/>
          </a:p>
          <a:p>
            <a:pPr marL="914400" lvl="1" indent="-381000" algn="l" rtl="0">
              <a:spcBef>
                <a:spcPts val="0"/>
              </a:spcBef>
              <a:spcAft>
                <a:spcPts val="0"/>
              </a:spcAft>
              <a:buSzPts val="2400"/>
              <a:buChar char="▰"/>
            </a:pPr>
            <a:r>
              <a:rPr lang="en"/>
              <a:t>Weight</a:t>
            </a:r>
            <a:endParaRPr/>
          </a:p>
          <a:p>
            <a:pPr marL="914400" lvl="1" indent="-381000" algn="l" rtl="0">
              <a:spcBef>
                <a:spcPts val="0"/>
              </a:spcBef>
              <a:spcAft>
                <a:spcPts val="0"/>
              </a:spcAft>
              <a:buSzPts val="2400"/>
              <a:buChar char="▰"/>
            </a:pPr>
            <a:r>
              <a:rPr lang="en"/>
              <a:t>Liver health</a:t>
            </a:r>
            <a:endParaRPr/>
          </a:p>
          <a:p>
            <a:pPr marL="914400" lvl="1" indent="-381000" algn="l" rtl="0">
              <a:spcBef>
                <a:spcPts val="0"/>
              </a:spcBef>
              <a:spcAft>
                <a:spcPts val="0"/>
              </a:spcAft>
              <a:buSzPts val="2400"/>
              <a:buChar char="▰"/>
            </a:pPr>
            <a:r>
              <a:rPr lang="en"/>
              <a:t>Susceptibility to caffeine</a:t>
            </a:r>
            <a:endParaRPr/>
          </a:p>
        </p:txBody>
      </p:sp>
      <p:sp>
        <p:nvSpPr>
          <p:cNvPr id="158" name="Google Shape;158;p15"/>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3</a:t>
            </a:fld>
            <a:endParaRPr/>
          </a:p>
        </p:txBody>
      </p:sp>
      <p:pic>
        <p:nvPicPr>
          <p:cNvPr id="159" name="Google Shape;159;p15"/>
          <p:cNvPicPr preferRelativeResize="0"/>
          <p:nvPr/>
        </p:nvPicPr>
        <p:blipFill>
          <a:blip r:embed="rId3">
            <a:alphaModFix/>
          </a:blip>
          <a:stretch>
            <a:fillRect/>
          </a:stretch>
        </p:blipFill>
        <p:spPr>
          <a:xfrm>
            <a:off x="589825" y="2111763"/>
            <a:ext cx="2595811" cy="24700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ctrTitle"/>
          </p:nvPr>
        </p:nvSpPr>
        <p:spPr>
          <a:xfrm rot="-616934">
            <a:off x="445659" y="3070674"/>
            <a:ext cx="8361482" cy="6478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a:t>Caffeine &amp; the Digestive System</a:t>
            </a:r>
            <a:endParaRPr sz="4000"/>
          </a:p>
          <a:p>
            <a:pPr marL="0" lvl="0" indent="0" algn="l" rtl="0">
              <a:spcBef>
                <a:spcPts val="0"/>
              </a:spcBef>
              <a:spcAft>
                <a:spcPts val="0"/>
              </a:spcAft>
              <a:buNone/>
            </a:pPr>
            <a:endParaRPr sz="4000"/>
          </a:p>
        </p:txBody>
      </p:sp>
      <p:pic>
        <p:nvPicPr>
          <p:cNvPr id="165" name="Google Shape;165;p16"/>
          <p:cNvPicPr preferRelativeResize="0"/>
          <p:nvPr/>
        </p:nvPicPr>
        <p:blipFill>
          <a:blip r:embed="rId3">
            <a:alphaModFix/>
          </a:blip>
          <a:stretch>
            <a:fillRect/>
          </a:stretch>
        </p:blipFill>
        <p:spPr>
          <a:xfrm>
            <a:off x="381000" y="0"/>
            <a:ext cx="4333350" cy="3780925"/>
          </a:xfrm>
          <a:prstGeom prst="rect">
            <a:avLst/>
          </a:prstGeom>
          <a:noFill/>
          <a:ln>
            <a:noFill/>
          </a:ln>
        </p:spPr>
      </p:pic>
      <p:pic>
        <p:nvPicPr>
          <p:cNvPr id="166" name="Google Shape;166;p16"/>
          <p:cNvPicPr preferRelativeResize="0"/>
          <p:nvPr/>
        </p:nvPicPr>
        <p:blipFill>
          <a:blip r:embed="rId4">
            <a:alphaModFix/>
          </a:blip>
          <a:stretch>
            <a:fillRect/>
          </a:stretch>
        </p:blipFill>
        <p:spPr>
          <a:xfrm>
            <a:off x="6736577" y="2852127"/>
            <a:ext cx="2331225" cy="2331225"/>
          </a:xfrm>
          <a:prstGeom prst="rect">
            <a:avLst/>
          </a:prstGeom>
          <a:noFill/>
          <a:ln>
            <a:noFill/>
          </a:ln>
        </p:spPr>
      </p:pic>
      <p:pic>
        <p:nvPicPr>
          <p:cNvPr id="167" name="Google Shape;167;p16"/>
          <p:cNvPicPr preferRelativeResize="0"/>
          <p:nvPr/>
        </p:nvPicPr>
        <p:blipFill>
          <a:blip r:embed="rId5">
            <a:alphaModFix/>
          </a:blip>
          <a:stretch>
            <a:fillRect/>
          </a:stretch>
        </p:blipFill>
        <p:spPr>
          <a:xfrm rot="-591627">
            <a:off x="4022698" y="381000"/>
            <a:ext cx="3152749" cy="24718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7"/>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Caffeine and the Digestive System</a:t>
            </a:r>
            <a:endParaRPr/>
          </a:p>
        </p:txBody>
      </p:sp>
      <p:sp>
        <p:nvSpPr>
          <p:cNvPr id="173" name="Google Shape;173;p17"/>
          <p:cNvSpPr txBox="1">
            <a:spLocks noGrp="1"/>
          </p:cNvSpPr>
          <p:nvPr>
            <p:ph type="body" idx="1"/>
          </p:nvPr>
        </p:nvSpPr>
        <p:spPr>
          <a:xfrm>
            <a:off x="2685475" y="1909300"/>
            <a:ext cx="61734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Caffeine decreases risk of gastric cancer </a:t>
            </a:r>
            <a:endParaRPr/>
          </a:p>
          <a:p>
            <a:pPr marL="457200" lvl="0" indent="-381000" algn="l" rtl="0">
              <a:spcBef>
                <a:spcPts val="0"/>
              </a:spcBef>
              <a:spcAft>
                <a:spcPts val="0"/>
              </a:spcAft>
              <a:buSzPts val="2400"/>
              <a:buChar char="▰"/>
            </a:pPr>
            <a:r>
              <a:rPr lang="en"/>
              <a:t>99% of caffeine absorbed in the GI tract within 45 min </a:t>
            </a:r>
            <a:r>
              <a:rPr lang="en" sz="950">
                <a:solidFill>
                  <a:srgbClr val="000000"/>
                </a:solidFill>
                <a:highlight>
                  <a:srgbClr val="FFFFFF"/>
                </a:highlight>
              </a:rPr>
              <a:t>(Romualdo et al., 2019)</a:t>
            </a:r>
            <a:endParaRPr/>
          </a:p>
          <a:p>
            <a:pPr marL="457200" lvl="0" indent="-381000" algn="l" rtl="0">
              <a:spcBef>
                <a:spcPts val="0"/>
              </a:spcBef>
              <a:spcAft>
                <a:spcPts val="0"/>
              </a:spcAft>
              <a:buSzPts val="2400"/>
              <a:buChar char="▰"/>
            </a:pPr>
            <a:r>
              <a:rPr lang="en"/>
              <a:t>Heartburn is the most common gastrointestinal symptom from caffeine </a:t>
            </a:r>
            <a:endParaRPr/>
          </a:p>
        </p:txBody>
      </p:sp>
      <p:sp>
        <p:nvSpPr>
          <p:cNvPr id="174" name="Google Shape;174;p17"/>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5</a:t>
            </a:fld>
            <a:endParaRPr/>
          </a:p>
        </p:txBody>
      </p:sp>
      <p:pic>
        <p:nvPicPr>
          <p:cNvPr id="175" name="Google Shape;175;p17"/>
          <p:cNvPicPr preferRelativeResize="0"/>
          <p:nvPr/>
        </p:nvPicPr>
        <p:blipFill>
          <a:blip r:embed="rId3">
            <a:alphaModFix/>
          </a:blip>
          <a:stretch>
            <a:fillRect/>
          </a:stretch>
        </p:blipFill>
        <p:spPr>
          <a:xfrm>
            <a:off x="96325" y="2365750"/>
            <a:ext cx="2436741" cy="160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Frequent Urination due to Caffeine </a:t>
            </a:r>
            <a:endParaRPr/>
          </a:p>
        </p:txBody>
      </p:sp>
      <p:sp>
        <p:nvSpPr>
          <p:cNvPr id="181" name="Google Shape;181;p18"/>
          <p:cNvSpPr txBox="1">
            <a:spLocks noGrp="1"/>
          </p:cNvSpPr>
          <p:nvPr>
            <p:ph type="body" idx="1"/>
          </p:nvPr>
        </p:nvSpPr>
        <p:spPr>
          <a:xfrm>
            <a:off x="3267950" y="2061700"/>
            <a:ext cx="56475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Caffeine causes urinary incontinence </a:t>
            </a:r>
            <a:endParaRPr/>
          </a:p>
          <a:p>
            <a:pPr marL="457200" lvl="0" indent="-381000" algn="l" rtl="0">
              <a:spcBef>
                <a:spcPts val="0"/>
              </a:spcBef>
              <a:spcAft>
                <a:spcPts val="0"/>
              </a:spcAft>
              <a:buSzPts val="2400"/>
              <a:buChar char="▰"/>
            </a:pPr>
            <a:r>
              <a:rPr lang="en"/>
              <a:t>Regular coffee drinkers experience less symptoms</a:t>
            </a:r>
            <a:endParaRPr/>
          </a:p>
          <a:p>
            <a:pPr marL="457200" lvl="0" indent="-381000" algn="l" rtl="0">
              <a:spcBef>
                <a:spcPts val="0"/>
              </a:spcBef>
              <a:spcAft>
                <a:spcPts val="0"/>
              </a:spcAft>
              <a:buSzPts val="2400"/>
              <a:buChar char="▰"/>
            </a:pPr>
            <a:r>
              <a:rPr lang="en"/>
              <a:t>Frequency and urgency are dosage dependent </a:t>
            </a:r>
            <a:endParaRPr/>
          </a:p>
        </p:txBody>
      </p:sp>
      <p:sp>
        <p:nvSpPr>
          <p:cNvPr id="182" name="Google Shape;182;p18"/>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6</a:t>
            </a:fld>
            <a:endParaRPr/>
          </a:p>
        </p:txBody>
      </p:sp>
      <p:pic>
        <p:nvPicPr>
          <p:cNvPr id="183" name="Google Shape;183;p18"/>
          <p:cNvPicPr preferRelativeResize="0"/>
          <p:nvPr/>
        </p:nvPicPr>
        <p:blipFill>
          <a:blip r:embed="rId3">
            <a:alphaModFix/>
          </a:blip>
          <a:stretch>
            <a:fillRect/>
          </a:stretch>
        </p:blipFill>
        <p:spPr>
          <a:xfrm>
            <a:off x="200775" y="2342425"/>
            <a:ext cx="2835020" cy="181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Laxative Effects of Caffeine</a:t>
            </a:r>
            <a:endParaRPr/>
          </a:p>
        </p:txBody>
      </p:sp>
      <p:sp>
        <p:nvSpPr>
          <p:cNvPr id="189" name="Google Shape;189;p19"/>
          <p:cNvSpPr txBox="1">
            <a:spLocks noGrp="1"/>
          </p:cNvSpPr>
          <p:nvPr>
            <p:ph type="body" idx="1"/>
          </p:nvPr>
        </p:nvSpPr>
        <p:spPr>
          <a:xfrm>
            <a:off x="3200400" y="1909300"/>
            <a:ext cx="5486400" cy="2764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Caffeine causes 60% stronger colonic motor activity than water </a:t>
            </a:r>
            <a:r>
              <a:rPr lang="en" sz="950">
                <a:solidFill>
                  <a:srgbClr val="000000"/>
                </a:solidFill>
                <a:highlight>
                  <a:srgbClr val="FFFFFF"/>
                </a:highlight>
              </a:rPr>
              <a:t>(Boekema et al., 1999)</a:t>
            </a:r>
            <a:endParaRPr/>
          </a:p>
          <a:p>
            <a:pPr marL="457200" lvl="0" indent="-381000" algn="l" rtl="0">
              <a:spcBef>
                <a:spcPts val="0"/>
              </a:spcBef>
              <a:spcAft>
                <a:spcPts val="0"/>
              </a:spcAft>
              <a:buSzPts val="2400"/>
              <a:buChar char="▰"/>
            </a:pPr>
            <a:r>
              <a:rPr lang="en"/>
              <a:t>Coffee can be used as a postoperative ileus prevention measure </a:t>
            </a:r>
            <a:endParaRPr/>
          </a:p>
        </p:txBody>
      </p:sp>
      <p:sp>
        <p:nvSpPr>
          <p:cNvPr id="190" name="Google Shape;190;p19"/>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7</a:t>
            </a:fld>
            <a:endParaRPr/>
          </a:p>
        </p:txBody>
      </p:sp>
      <p:pic>
        <p:nvPicPr>
          <p:cNvPr id="191" name="Google Shape;191;p19"/>
          <p:cNvPicPr preferRelativeResize="0"/>
          <p:nvPr/>
        </p:nvPicPr>
        <p:blipFill rotWithShape="1">
          <a:blip r:embed="rId3">
            <a:alphaModFix/>
          </a:blip>
          <a:srcRect b="14126"/>
          <a:stretch/>
        </p:blipFill>
        <p:spPr>
          <a:xfrm>
            <a:off x="356950" y="2147151"/>
            <a:ext cx="2631925" cy="2434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0"/>
          <p:cNvPicPr preferRelativeResize="0"/>
          <p:nvPr/>
        </p:nvPicPr>
        <p:blipFill>
          <a:blip r:embed="rId3">
            <a:alphaModFix/>
          </a:blip>
          <a:stretch>
            <a:fillRect/>
          </a:stretch>
        </p:blipFill>
        <p:spPr>
          <a:xfrm>
            <a:off x="6736577" y="2852127"/>
            <a:ext cx="2331225" cy="2331225"/>
          </a:xfrm>
          <a:prstGeom prst="rect">
            <a:avLst/>
          </a:prstGeom>
          <a:noFill/>
          <a:ln>
            <a:noFill/>
          </a:ln>
        </p:spPr>
      </p:pic>
      <p:pic>
        <p:nvPicPr>
          <p:cNvPr id="197" name="Google Shape;197;p20"/>
          <p:cNvPicPr preferRelativeResize="0"/>
          <p:nvPr/>
        </p:nvPicPr>
        <p:blipFill>
          <a:blip r:embed="rId4">
            <a:alphaModFix/>
          </a:blip>
          <a:stretch>
            <a:fillRect/>
          </a:stretch>
        </p:blipFill>
        <p:spPr>
          <a:xfrm>
            <a:off x="0" y="152400"/>
            <a:ext cx="4968076" cy="4811475"/>
          </a:xfrm>
          <a:prstGeom prst="rect">
            <a:avLst/>
          </a:prstGeom>
          <a:noFill/>
          <a:ln>
            <a:noFill/>
          </a:ln>
        </p:spPr>
      </p:pic>
      <p:pic>
        <p:nvPicPr>
          <p:cNvPr id="198" name="Google Shape;198;p20"/>
          <p:cNvPicPr preferRelativeResize="0"/>
          <p:nvPr/>
        </p:nvPicPr>
        <p:blipFill>
          <a:blip r:embed="rId5">
            <a:alphaModFix/>
          </a:blip>
          <a:stretch>
            <a:fillRect/>
          </a:stretch>
        </p:blipFill>
        <p:spPr>
          <a:xfrm rot="-591627">
            <a:off x="3870298" y="381000"/>
            <a:ext cx="3152749" cy="2471849"/>
          </a:xfrm>
          <a:prstGeom prst="rect">
            <a:avLst/>
          </a:prstGeom>
          <a:noFill/>
          <a:ln>
            <a:noFill/>
          </a:ln>
        </p:spPr>
      </p:pic>
      <p:sp>
        <p:nvSpPr>
          <p:cNvPr id="199" name="Google Shape;199;p20"/>
          <p:cNvSpPr txBox="1">
            <a:spLocks noGrp="1"/>
          </p:cNvSpPr>
          <p:nvPr>
            <p:ph type="ctrTitle"/>
          </p:nvPr>
        </p:nvSpPr>
        <p:spPr>
          <a:xfrm rot="-616968">
            <a:off x="409786" y="3114988"/>
            <a:ext cx="8858479" cy="6478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600"/>
              <a:t>Caffeine &amp; the Cardiovascular System</a:t>
            </a:r>
            <a:endParaRPr sz="3600"/>
          </a:p>
          <a:p>
            <a:pPr marL="0" lvl="0" indent="0" algn="l" rtl="0">
              <a:spcBef>
                <a:spcPts val="0"/>
              </a:spcBef>
              <a:spcAft>
                <a:spcPts val="0"/>
              </a:spcAft>
              <a:buNone/>
            </a:pP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1"/>
          <p:cNvSpPr txBox="1">
            <a:spLocks noGrp="1"/>
          </p:cNvSpPr>
          <p:nvPr>
            <p:ph type="title"/>
          </p:nvPr>
        </p:nvSpPr>
        <p:spPr>
          <a:xfrm>
            <a:off x="457200" y="-76300"/>
            <a:ext cx="5486400" cy="18144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endParaRPr sz="1550" b="0">
              <a:solidFill>
                <a:srgbClr val="000000"/>
              </a:solidFill>
              <a:highlight>
                <a:srgbClr val="FFFFFF"/>
              </a:highlight>
              <a:latin typeface="Arial"/>
              <a:ea typeface="Arial"/>
              <a:cs typeface="Arial"/>
              <a:sym typeface="Arial"/>
            </a:endParaRPr>
          </a:p>
          <a:p>
            <a:pPr marL="0" lvl="0" indent="0" algn="l" rtl="0">
              <a:spcBef>
                <a:spcPts val="1400"/>
              </a:spcBef>
              <a:spcAft>
                <a:spcPts val="0"/>
              </a:spcAft>
              <a:buNone/>
            </a:pPr>
            <a:r>
              <a:rPr lang="en"/>
              <a:t>How Caffeine Impacts Blood Pressure</a:t>
            </a:r>
            <a:endParaRPr/>
          </a:p>
        </p:txBody>
      </p:sp>
      <p:sp>
        <p:nvSpPr>
          <p:cNvPr id="205" name="Google Shape;205;p21"/>
          <p:cNvSpPr txBox="1">
            <a:spLocks noGrp="1"/>
          </p:cNvSpPr>
          <p:nvPr>
            <p:ph type="body" idx="1"/>
          </p:nvPr>
        </p:nvSpPr>
        <p:spPr>
          <a:xfrm>
            <a:off x="275025" y="2219600"/>
            <a:ext cx="5364600" cy="2764800"/>
          </a:xfrm>
          <a:prstGeom prst="rect">
            <a:avLst/>
          </a:prstGeom>
        </p:spPr>
        <p:txBody>
          <a:bodyPr spcFirstLastPara="1" wrap="square" lIns="0" tIns="0" rIns="0" bIns="0" anchor="t" anchorCtr="0">
            <a:noAutofit/>
          </a:bodyPr>
          <a:lstStyle/>
          <a:p>
            <a:pPr marL="457200" lvl="0" indent="-368300" algn="l" rtl="0">
              <a:spcBef>
                <a:spcPts val="600"/>
              </a:spcBef>
              <a:spcAft>
                <a:spcPts val="0"/>
              </a:spcAft>
              <a:buSzPts val="2200"/>
              <a:buChar char="▰"/>
            </a:pPr>
            <a:r>
              <a:rPr lang="en" sz="2200"/>
              <a:t>Drinking </a:t>
            </a:r>
            <a:r>
              <a:rPr lang="en" sz="2200">
                <a:solidFill>
                  <a:schemeClr val="accent2"/>
                </a:solidFill>
              </a:rPr>
              <a:t>1-2 cups of coffee daily</a:t>
            </a:r>
            <a:r>
              <a:rPr lang="en" sz="2200"/>
              <a:t>:</a:t>
            </a:r>
            <a:endParaRPr sz="2200"/>
          </a:p>
          <a:p>
            <a:pPr marL="914400" lvl="1" indent="-368300" algn="l" rtl="0">
              <a:spcBef>
                <a:spcPts val="0"/>
              </a:spcBef>
              <a:spcAft>
                <a:spcPts val="0"/>
              </a:spcAft>
              <a:buSzPts val="2200"/>
              <a:buChar char="▰"/>
            </a:pPr>
            <a:r>
              <a:rPr lang="en" sz="2200"/>
              <a:t>Increases the systolic pressure by </a:t>
            </a:r>
            <a:r>
              <a:rPr lang="en" sz="2200">
                <a:solidFill>
                  <a:schemeClr val="accent2"/>
                </a:solidFill>
              </a:rPr>
              <a:t>8 mm Hg</a:t>
            </a:r>
            <a:r>
              <a:rPr lang="en" sz="2200"/>
              <a:t> </a:t>
            </a:r>
            <a:endParaRPr sz="2200"/>
          </a:p>
          <a:p>
            <a:pPr marL="914400" lvl="1" indent="-368300" algn="l" rtl="0">
              <a:spcBef>
                <a:spcPts val="0"/>
              </a:spcBef>
              <a:spcAft>
                <a:spcPts val="0"/>
              </a:spcAft>
              <a:buSzPts val="2200"/>
              <a:buChar char="▰"/>
            </a:pPr>
            <a:r>
              <a:rPr lang="en" sz="2200"/>
              <a:t>Increases diastolic pressure by </a:t>
            </a:r>
            <a:r>
              <a:rPr lang="en" sz="2200">
                <a:solidFill>
                  <a:schemeClr val="accent2"/>
                </a:solidFill>
              </a:rPr>
              <a:t>6mm Hg</a:t>
            </a:r>
            <a:r>
              <a:rPr lang="en" sz="2200"/>
              <a:t> </a:t>
            </a:r>
            <a:r>
              <a:rPr lang="en" sz="1000">
                <a:solidFill>
                  <a:srgbClr val="000000"/>
                </a:solidFill>
              </a:rPr>
              <a:t>(Chrysant et al., 2017)</a:t>
            </a:r>
            <a:endParaRPr sz="1000">
              <a:solidFill>
                <a:srgbClr val="000000"/>
              </a:solidFill>
            </a:endParaRPr>
          </a:p>
          <a:p>
            <a:pPr marL="914400" lvl="1" indent="-368300" algn="l" rtl="0">
              <a:spcBef>
                <a:spcPts val="0"/>
              </a:spcBef>
              <a:spcAft>
                <a:spcPts val="0"/>
              </a:spcAft>
              <a:buSzPts val="2200"/>
              <a:buChar char="▰"/>
            </a:pPr>
            <a:r>
              <a:rPr lang="en" sz="2200">
                <a:solidFill>
                  <a:srgbClr val="000000"/>
                </a:solidFill>
              </a:rPr>
              <a:t>These effects were only seen up to 3 hours after consumption </a:t>
            </a:r>
            <a:endParaRPr sz="2200">
              <a:solidFill>
                <a:srgbClr val="000000"/>
              </a:solidFill>
            </a:endParaRPr>
          </a:p>
          <a:p>
            <a:pPr marL="0" lvl="0" indent="0" algn="l" rtl="0">
              <a:spcBef>
                <a:spcPts val="600"/>
              </a:spcBef>
              <a:spcAft>
                <a:spcPts val="0"/>
              </a:spcAft>
              <a:buNone/>
            </a:pPr>
            <a:endParaRPr sz="2200">
              <a:solidFill>
                <a:srgbClr val="000000"/>
              </a:solidFill>
            </a:endParaRPr>
          </a:p>
          <a:p>
            <a:pPr marL="0" lvl="0" indent="0" algn="l" rtl="0">
              <a:spcBef>
                <a:spcPts val="600"/>
              </a:spcBef>
              <a:spcAft>
                <a:spcPts val="0"/>
              </a:spcAft>
              <a:buNone/>
            </a:pPr>
            <a:endParaRPr sz="2200">
              <a:solidFill>
                <a:srgbClr val="000000"/>
              </a:solidFill>
            </a:endParaRPr>
          </a:p>
          <a:p>
            <a:pPr marL="0" lvl="0" indent="0" algn="l" rtl="0">
              <a:spcBef>
                <a:spcPts val="600"/>
              </a:spcBef>
              <a:spcAft>
                <a:spcPts val="0"/>
              </a:spcAft>
              <a:buNone/>
            </a:pPr>
            <a:endParaRPr sz="2200"/>
          </a:p>
        </p:txBody>
      </p:sp>
      <p:sp>
        <p:nvSpPr>
          <p:cNvPr id="206" name="Google Shape;206;p21"/>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9</a:t>
            </a:fld>
            <a:endParaRPr/>
          </a:p>
        </p:txBody>
      </p:sp>
      <p:pic>
        <p:nvPicPr>
          <p:cNvPr id="207" name="Google Shape;207;p21"/>
          <p:cNvPicPr preferRelativeResize="0"/>
          <p:nvPr/>
        </p:nvPicPr>
        <p:blipFill>
          <a:blip r:embed="rId3">
            <a:alphaModFix/>
          </a:blip>
          <a:stretch>
            <a:fillRect/>
          </a:stretch>
        </p:blipFill>
        <p:spPr>
          <a:xfrm>
            <a:off x="5657625" y="1412425"/>
            <a:ext cx="3311200" cy="3311200"/>
          </a:xfrm>
          <a:prstGeom prst="rect">
            <a:avLst/>
          </a:prstGeom>
          <a:noFill/>
          <a:ln>
            <a:noFill/>
          </a:ln>
        </p:spPr>
      </p:pic>
    </p:spTree>
  </p:cSld>
  <p:clrMapOvr>
    <a:masterClrMapping/>
  </p:clrMapOvr>
</p:sld>
</file>

<file path=ppt/theme/theme1.xml><?xml version="1.0" encoding="utf-8"?>
<a:theme xmlns:a="http://schemas.openxmlformats.org/drawingml/2006/main" name="Macmorris template">
  <a:themeElements>
    <a:clrScheme name="Custom 347">
      <a:dk1>
        <a:srgbClr val="00001A"/>
      </a:dk1>
      <a:lt1>
        <a:srgbClr val="FFFFFF"/>
      </a:lt1>
      <a:dk2>
        <a:srgbClr val="60707A"/>
      </a:dk2>
      <a:lt2>
        <a:srgbClr val="E8EDF1"/>
      </a:lt2>
      <a:accent1>
        <a:srgbClr val="A6D683"/>
      </a:accent1>
      <a:accent2>
        <a:srgbClr val="2CA388"/>
      </a:accent2>
      <a:accent3>
        <a:srgbClr val="106B6B"/>
      </a:accent3>
      <a:accent4>
        <a:srgbClr val="CFDCE6"/>
      </a:accent4>
      <a:accent5>
        <a:srgbClr val="9EB3C2"/>
      </a:accent5>
      <a:accent6>
        <a:srgbClr val="577C97"/>
      </a:accent6>
      <a:hlink>
        <a:srgbClr val="00001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5383</Words>
  <Application>Microsoft Office PowerPoint</Application>
  <PresentationFormat>On-screen Show (16:9)</PresentationFormat>
  <Paragraphs>215</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Roboto</vt:lpstr>
      <vt:lpstr>Calibri</vt:lpstr>
      <vt:lpstr>Modern Love</vt:lpstr>
      <vt:lpstr>Chivo</vt:lpstr>
      <vt:lpstr>Roboto Slab</vt:lpstr>
      <vt:lpstr>Times New Roman</vt:lpstr>
      <vt:lpstr>Arial</vt:lpstr>
      <vt:lpstr>Macmorris template</vt:lpstr>
      <vt:lpstr>Physiological Effects of Caffeine </vt:lpstr>
      <vt:lpstr>What is Caffeine?</vt:lpstr>
      <vt:lpstr>Half-life of Caffeine</vt:lpstr>
      <vt:lpstr>Caffeine &amp; the Digestive System </vt:lpstr>
      <vt:lpstr>Caffeine and the Digestive System</vt:lpstr>
      <vt:lpstr>Frequent Urination due to Caffeine </vt:lpstr>
      <vt:lpstr>Laxative Effects of Caffeine</vt:lpstr>
      <vt:lpstr>Caffeine &amp; the Cardiovascular System </vt:lpstr>
      <vt:lpstr> How Caffeine Impacts Blood Pressure</vt:lpstr>
      <vt:lpstr>How Caffeine Impacts Heart Rate</vt:lpstr>
      <vt:lpstr>Caffeine &amp; Anxiety </vt:lpstr>
      <vt:lpstr>Caffeine and Anxiety</vt:lpstr>
      <vt:lpstr>Can Caffeine Induce Anxiety?</vt:lpstr>
      <vt:lpstr>Caffeine &amp; Sleep </vt:lpstr>
      <vt:lpstr>Impact of Caffeine on Sleep </vt:lpstr>
      <vt:lpstr>Caffeine and Jet Lags </vt:lpstr>
      <vt:lpstr>Impact of Caffeine on Sleep and Alertness </vt:lpstr>
      <vt:lpstr>Caffeine Addiction</vt:lpstr>
      <vt:lpstr>Mechanism Behind Caffeine Dependance</vt:lpstr>
      <vt:lpstr>Caffeine Withdrawal Syndrome</vt:lpstr>
      <vt:lpstr>Caffeine Withdrawal Mechanism</vt:lpstr>
      <vt:lpstr>Positive Effects</vt:lpstr>
      <vt:lpstr>Conclusion</vt:lpstr>
      <vt:lpstr>PowerPoint Presentation</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Physiological Effects of Caffeine </dc:title>
  <cp:lastModifiedBy>Reema Ibrik</cp:lastModifiedBy>
  <cp:revision>14</cp:revision>
  <dcterms:modified xsi:type="dcterms:W3CDTF">2020-03-26T05:43:52Z</dcterms:modified>
</cp:coreProperties>
</file>