
<file path=[Content_Types].xml><?xml version="1.0" encoding="utf-8"?>
<Types xmlns="http://schemas.openxmlformats.org/package/2006/content-types">
  <Default Extension="xml" ContentType="application/xml"/>
  <Default Extension="jpeg" ContentType="image/jpeg"/>
  <Default Extension="png" ContentType="image/png"/>
  <Default Extension="wdp" ContentType="image/vnd.ms-photo"/>
  <Default Extension="rels" ContentType="application/vnd.openxmlformats-package.relationships+xml"/>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90" r:id="rId1"/>
  </p:sldMasterIdLst>
  <p:notesMasterIdLst>
    <p:notesMasterId r:id="rId34"/>
  </p:notesMasterIdLst>
  <p:sldIdLst>
    <p:sldId id="258" r:id="rId2"/>
    <p:sldId id="260" r:id="rId3"/>
    <p:sldId id="261" r:id="rId4"/>
    <p:sldId id="302" r:id="rId5"/>
    <p:sldId id="262" r:id="rId6"/>
    <p:sldId id="263" r:id="rId7"/>
    <p:sldId id="264" r:id="rId8"/>
    <p:sldId id="265" r:id="rId9"/>
    <p:sldId id="269" r:id="rId10"/>
    <p:sldId id="282" r:id="rId11"/>
    <p:sldId id="267" r:id="rId12"/>
    <p:sldId id="268" r:id="rId13"/>
    <p:sldId id="271" r:id="rId14"/>
    <p:sldId id="301" r:id="rId15"/>
    <p:sldId id="272" r:id="rId16"/>
    <p:sldId id="270" r:id="rId17"/>
    <p:sldId id="276" r:id="rId18"/>
    <p:sldId id="279" r:id="rId19"/>
    <p:sldId id="289" r:id="rId20"/>
    <p:sldId id="280" r:id="rId21"/>
    <p:sldId id="281" r:id="rId22"/>
    <p:sldId id="285" r:id="rId23"/>
    <p:sldId id="286" r:id="rId24"/>
    <p:sldId id="287" r:id="rId25"/>
    <p:sldId id="288" r:id="rId26"/>
    <p:sldId id="283" r:id="rId27"/>
    <p:sldId id="290" r:id="rId28"/>
    <p:sldId id="291" r:id="rId29"/>
    <p:sldId id="294" r:id="rId30"/>
    <p:sldId id="292" r:id="rId31"/>
    <p:sldId id="296" r:id="rId32"/>
    <p:sldId id="299" r:id="rId3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BAD0E4"/>
    <a:srgbClr val="F92D3E"/>
    <a:srgbClr val="E6A9B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6588"/>
    <p:restoredTop sz="92790"/>
  </p:normalViewPr>
  <p:slideViewPr>
    <p:cSldViewPr snapToGrid="0" snapToObjects="1">
      <p:cViewPr>
        <p:scale>
          <a:sx n="93" d="100"/>
          <a:sy n="93" d="100"/>
        </p:scale>
        <p:origin x="2120" y="39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slide" Target="slides/slide32.xml"/><Relationship Id="rId34" Type="http://schemas.openxmlformats.org/officeDocument/2006/relationships/notesMaster" Target="notesMasters/notesMaster1.xml"/><Relationship Id="rId35" Type="http://schemas.openxmlformats.org/officeDocument/2006/relationships/presProps" Target="presProps.xml"/><Relationship Id="rId36" Type="http://schemas.openxmlformats.org/officeDocument/2006/relationships/viewProps" Target="viewProp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theme" Target="theme/theme1.xml"/><Relationship Id="rId38"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A74D0FA-ACF0-C440-8865-C810C73446E5}" type="doc">
      <dgm:prSet loTypeId="urn:microsoft.com/office/officeart/2005/8/layout/cycle8" loCatId="" qsTypeId="urn:microsoft.com/office/officeart/2005/8/quickstyle/simple4" qsCatId="simple" csTypeId="urn:microsoft.com/office/officeart/2005/8/colors/accent1_2" csCatId="accent1" phldr="1"/>
      <dgm:spPr/>
    </dgm:pt>
    <dgm:pt modelId="{D17E3E85-9523-B54E-B1F8-81D0B10996DC}">
      <dgm:prSet phldrT="[Text]"/>
      <dgm:spPr>
        <a:solidFill>
          <a:srgbClr val="F92D3E"/>
        </a:solidFill>
      </dgm:spPr>
      <dgm:t>
        <a:bodyPr/>
        <a:lstStyle/>
        <a:p>
          <a:r>
            <a:rPr lang="en-US" dirty="0" smtClean="0">
              <a:latin typeface="Rockwell" charset="0"/>
              <a:ea typeface="Rockwell" charset="0"/>
              <a:cs typeface="Rockwell" charset="0"/>
            </a:rPr>
            <a:t>EXCERCISE</a:t>
          </a:r>
          <a:endParaRPr lang="en-US" dirty="0">
            <a:latin typeface="Rockwell" charset="0"/>
            <a:ea typeface="Rockwell" charset="0"/>
            <a:cs typeface="Rockwell" charset="0"/>
          </a:endParaRPr>
        </a:p>
      </dgm:t>
    </dgm:pt>
    <dgm:pt modelId="{7BCA4D48-551E-1543-B96B-57F41A20CF1A}" type="parTrans" cxnId="{6A8D715B-AC5D-F245-AC08-E9060ACE4EC3}">
      <dgm:prSet/>
      <dgm:spPr/>
      <dgm:t>
        <a:bodyPr/>
        <a:lstStyle/>
        <a:p>
          <a:endParaRPr lang="en-US"/>
        </a:p>
      </dgm:t>
    </dgm:pt>
    <dgm:pt modelId="{DFEB043E-C1D7-B244-AEA0-D1B012EE2F40}" type="sibTrans" cxnId="{6A8D715B-AC5D-F245-AC08-E9060ACE4EC3}">
      <dgm:prSet/>
      <dgm:spPr/>
      <dgm:t>
        <a:bodyPr/>
        <a:lstStyle/>
        <a:p>
          <a:endParaRPr lang="en-US"/>
        </a:p>
      </dgm:t>
    </dgm:pt>
    <dgm:pt modelId="{C9B5DC67-6EE9-164A-93B8-DD2EFCE0AF96}">
      <dgm:prSet phldrT="[Text]"/>
      <dgm:spPr>
        <a:solidFill>
          <a:srgbClr val="F92D3E"/>
        </a:solidFill>
      </dgm:spPr>
      <dgm:t>
        <a:bodyPr/>
        <a:lstStyle/>
        <a:p>
          <a:r>
            <a:rPr lang="en-US" dirty="0" smtClean="0">
              <a:latin typeface="Rockwell" charset="0"/>
              <a:ea typeface="Rockwell" charset="0"/>
              <a:cs typeface="Rockwell" charset="0"/>
            </a:rPr>
            <a:t>BEHAVIOUR</a:t>
          </a:r>
          <a:endParaRPr lang="en-US" dirty="0">
            <a:latin typeface="Rockwell" charset="0"/>
            <a:ea typeface="Rockwell" charset="0"/>
            <a:cs typeface="Rockwell" charset="0"/>
          </a:endParaRPr>
        </a:p>
      </dgm:t>
    </dgm:pt>
    <dgm:pt modelId="{E9CFFF0C-3652-644B-A2F9-535AA117D09C}" type="parTrans" cxnId="{7EAE26A3-E1C6-8B42-807C-2C5F6CE6CCDE}">
      <dgm:prSet/>
      <dgm:spPr/>
      <dgm:t>
        <a:bodyPr/>
        <a:lstStyle/>
        <a:p>
          <a:endParaRPr lang="en-US"/>
        </a:p>
      </dgm:t>
    </dgm:pt>
    <dgm:pt modelId="{287FDE00-8D95-2F44-AB59-4C589A14F9B0}" type="sibTrans" cxnId="{7EAE26A3-E1C6-8B42-807C-2C5F6CE6CCDE}">
      <dgm:prSet/>
      <dgm:spPr/>
      <dgm:t>
        <a:bodyPr/>
        <a:lstStyle/>
        <a:p>
          <a:endParaRPr lang="en-US"/>
        </a:p>
      </dgm:t>
    </dgm:pt>
    <dgm:pt modelId="{CDFAC634-92CA-C84A-AA04-0D3E92382C5A}">
      <dgm:prSet phldrT="[Text]"/>
      <dgm:spPr>
        <a:solidFill>
          <a:srgbClr val="F92D3E"/>
        </a:solidFill>
      </dgm:spPr>
      <dgm:t>
        <a:bodyPr/>
        <a:lstStyle/>
        <a:p>
          <a:r>
            <a:rPr lang="en-US" dirty="0" smtClean="0">
              <a:latin typeface="Rockwell" charset="0"/>
              <a:ea typeface="Rockwell" charset="0"/>
              <a:cs typeface="Rockwell" charset="0"/>
            </a:rPr>
            <a:t>DIET</a:t>
          </a:r>
          <a:endParaRPr lang="en-US" dirty="0">
            <a:latin typeface="Rockwell" charset="0"/>
            <a:ea typeface="Rockwell" charset="0"/>
            <a:cs typeface="Rockwell" charset="0"/>
          </a:endParaRPr>
        </a:p>
      </dgm:t>
    </dgm:pt>
    <dgm:pt modelId="{5CE02C14-4ABF-5446-B846-DCBB104EA3FF}" type="parTrans" cxnId="{D41B1020-184A-824F-8804-CC1F54D7B985}">
      <dgm:prSet/>
      <dgm:spPr/>
      <dgm:t>
        <a:bodyPr/>
        <a:lstStyle/>
        <a:p>
          <a:endParaRPr lang="en-US"/>
        </a:p>
      </dgm:t>
    </dgm:pt>
    <dgm:pt modelId="{5B783B00-6D7C-7A4D-A403-695230840337}" type="sibTrans" cxnId="{D41B1020-184A-824F-8804-CC1F54D7B985}">
      <dgm:prSet/>
      <dgm:spPr/>
      <dgm:t>
        <a:bodyPr/>
        <a:lstStyle/>
        <a:p>
          <a:pPr rtl="0"/>
          <a:endParaRPr lang="en-US"/>
        </a:p>
      </dgm:t>
    </dgm:pt>
    <dgm:pt modelId="{A73F858B-561D-4546-90D8-E051F26A6B0E}" type="pres">
      <dgm:prSet presAssocID="{6A74D0FA-ACF0-C440-8865-C810C73446E5}" presName="compositeShape" presStyleCnt="0">
        <dgm:presLayoutVars>
          <dgm:chMax val="7"/>
          <dgm:dir/>
          <dgm:resizeHandles val="exact"/>
        </dgm:presLayoutVars>
      </dgm:prSet>
      <dgm:spPr/>
    </dgm:pt>
    <dgm:pt modelId="{1C17C7BB-E586-3642-A855-9AD01E0EC4A8}" type="pres">
      <dgm:prSet presAssocID="{6A74D0FA-ACF0-C440-8865-C810C73446E5}" presName="wedge1" presStyleLbl="node1" presStyleIdx="0" presStyleCnt="3"/>
      <dgm:spPr/>
      <dgm:t>
        <a:bodyPr/>
        <a:lstStyle/>
        <a:p>
          <a:endParaRPr lang="en-US"/>
        </a:p>
      </dgm:t>
    </dgm:pt>
    <dgm:pt modelId="{5A935F94-D2BB-544F-9DDD-492CEEECC4D4}" type="pres">
      <dgm:prSet presAssocID="{6A74D0FA-ACF0-C440-8865-C810C73446E5}" presName="dummy1a" presStyleCnt="0"/>
      <dgm:spPr/>
    </dgm:pt>
    <dgm:pt modelId="{564DE202-F852-5645-89FB-4060D5BE9A7A}" type="pres">
      <dgm:prSet presAssocID="{6A74D0FA-ACF0-C440-8865-C810C73446E5}" presName="dummy1b" presStyleCnt="0"/>
      <dgm:spPr/>
    </dgm:pt>
    <dgm:pt modelId="{F6A60628-BFA3-C54E-BAF8-9ACBD12D4BB6}" type="pres">
      <dgm:prSet presAssocID="{6A74D0FA-ACF0-C440-8865-C810C73446E5}" presName="wedge1Tx" presStyleLbl="node1" presStyleIdx="0" presStyleCnt="3">
        <dgm:presLayoutVars>
          <dgm:chMax val="0"/>
          <dgm:chPref val="0"/>
          <dgm:bulletEnabled val="1"/>
        </dgm:presLayoutVars>
      </dgm:prSet>
      <dgm:spPr/>
      <dgm:t>
        <a:bodyPr/>
        <a:lstStyle/>
        <a:p>
          <a:endParaRPr lang="en-US"/>
        </a:p>
      </dgm:t>
    </dgm:pt>
    <dgm:pt modelId="{DB4A91EF-FA3A-8148-96B3-96265EB87478}" type="pres">
      <dgm:prSet presAssocID="{6A74D0FA-ACF0-C440-8865-C810C73446E5}" presName="wedge2" presStyleLbl="node1" presStyleIdx="1" presStyleCnt="3"/>
      <dgm:spPr/>
      <dgm:t>
        <a:bodyPr/>
        <a:lstStyle/>
        <a:p>
          <a:endParaRPr lang="en-US"/>
        </a:p>
      </dgm:t>
    </dgm:pt>
    <dgm:pt modelId="{E17CA4DE-DAD2-0E4F-BE8F-DDE74C4EC1B0}" type="pres">
      <dgm:prSet presAssocID="{6A74D0FA-ACF0-C440-8865-C810C73446E5}" presName="dummy2a" presStyleCnt="0"/>
      <dgm:spPr/>
    </dgm:pt>
    <dgm:pt modelId="{599E1DB1-A710-424C-A427-D7332BECC0D9}" type="pres">
      <dgm:prSet presAssocID="{6A74D0FA-ACF0-C440-8865-C810C73446E5}" presName="dummy2b" presStyleCnt="0"/>
      <dgm:spPr/>
    </dgm:pt>
    <dgm:pt modelId="{EFA8C42F-BD78-3C46-8D17-426CD728EDF1}" type="pres">
      <dgm:prSet presAssocID="{6A74D0FA-ACF0-C440-8865-C810C73446E5}" presName="wedge2Tx" presStyleLbl="node1" presStyleIdx="1" presStyleCnt="3">
        <dgm:presLayoutVars>
          <dgm:chMax val="0"/>
          <dgm:chPref val="0"/>
          <dgm:bulletEnabled val="1"/>
        </dgm:presLayoutVars>
      </dgm:prSet>
      <dgm:spPr/>
      <dgm:t>
        <a:bodyPr/>
        <a:lstStyle/>
        <a:p>
          <a:endParaRPr lang="en-US"/>
        </a:p>
      </dgm:t>
    </dgm:pt>
    <dgm:pt modelId="{874285EE-019A-FF47-BF07-5461F6EA9678}" type="pres">
      <dgm:prSet presAssocID="{6A74D0FA-ACF0-C440-8865-C810C73446E5}" presName="wedge3" presStyleLbl="node1" presStyleIdx="2" presStyleCnt="3"/>
      <dgm:spPr/>
      <dgm:t>
        <a:bodyPr/>
        <a:lstStyle/>
        <a:p>
          <a:endParaRPr lang="en-US"/>
        </a:p>
      </dgm:t>
    </dgm:pt>
    <dgm:pt modelId="{A564EA25-DC7E-DA47-9B86-BF901BDCA2F4}" type="pres">
      <dgm:prSet presAssocID="{6A74D0FA-ACF0-C440-8865-C810C73446E5}" presName="dummy3a" presStyleCnt="0"/>
      <dgm:spPr/>
    </dgm:pt>
    <dgm:pt modelId="{668B7FB5-1483-5F4E-B748-1240FC0D8227}" type="pres">
      <dgm:prSet presAssocID="{6A74D0FA-ACF0-C440-8865-C810C73446E5}" presName="dummy3b" presStyleCnt="0"/>
      <dgm:spPr/>
    </dgm:pt>
    <dgm:pt modelId="{8653755E-2853-F647-8C89-27C997D049CA}" type="pres">
      <dgm:prSet presAssocID="{6A74D0FA-ACF0-C440-8865-C810C73446E5}" presName="wedge3Tx" presStyleLbl="node1" presStyleIdx="2" presStyleCnt="3">
        <dgm:presLayoutVars>
          <dgm:chMax val="0"/>
          <dgm:chPref val="0"/>
          <dgm:bulletEnabled val="1"/>
        </dgm:presLayoutVars>
      </dgm:prSet>
      <dgm:spPr/>
      <dgm:t>
        <a:bodyPr/>
        <a:lstStyle/>
        <a:p>
          <a:endParaRPr lang="en-US"/>
        </a:p>
      </dgm:t>
    </dgm:pt>
    <dgm:pt modelId="{1B9124D9-85FF-F140-AF2C-80EC9BAC0E64}" type="pres">
      <dgm:prSet presAssocID="{DFEB043E-C1D7-B244-AEA0-D1B012EE2F40}" presName="arrowWedge1" presStyleLbl="fgSibTrans2D1" presStyleIdx="0" presStyleCnt="3" custLinFactNeighborX="-1654" custLinFactNeighborY="-1379"/>
      <dgm:spPr>
        <a:solidFill>
          <a:srgbClr val="E6A9B3"/>
        </a:solidFill>
      </dgm:spPr>
    </dgm:pt>
    <dgm:pt modelId="{576523E7-89FA-6241-8ED5-B83C2A4354CE}" type="pres">
      <dgm:prSet presAssocID="{287FDE00-8D95-2F44-AB59-4C589A14F9B0}" presName="arrowWedge2" presStyleLbl="fgSibTrans2D1" presStyleIdx="1" presStyleCnt="3"/>
      <dgm:spPr>
        <a:solidFill>
          <a:srgbClr val="E6A9B3"/>
        </a:solidFill>
      </dgm:spPr>
    </dgm:pt>
    <dgm:pt modelId="{FCEC1B90-DF77-7348-A9A1-AC32D3DE69E6}" type="pres">
      <dgm:prSet presAssocID="{5B783B00-6D7C-7A4D-A403-695230840337}" presName="arrowWedge3" presStyleLbl="fgSibTrans2D1" presStyleIdx="2" presStyleCnt="3"/>
      <dgm:spPr>
        <a:solidFill>
          <a:srgbClr val="E6A9B3"/>
        </a:solidFill>
      </dgm:spPr>
    </dgm:pt>
  </dgm:ptLst>
  <dgm:cxnLst>
    <dgm:cxn modelId="{3FB94A00-4A44-244A-A4AB-369776A87565}" type="presOf" srcId="{CDFAC634-92CA-C84A-AA04-0D3E92382C5A}" destId="{8653755E-2853-F647-8C89-27C997D049CA}" srcOrd="1" destOrd="0" presId="urn:microsoft.com/office/officeart/2005/8/layout/cycle8"/>
    <dgm:cxn modelId="{D41B1020-184A-824F-8804-CC1F54D7B985}" srcId="{6A74D0FA-ACF0-C440-8865-C810C73446E5}" destId="{CDFAC634-92CA-C84A-AA04-0D3E92382C5A}" srcOrd="2" destOrd="0" parTransId="{5CE02C14-4ABF-5446-B846-DCBB104EA3FF}" sibTransId="{5B783B00-6D7C-7A4D-A403-695230840337}"/>
    <dgm:cxn modelId="{D8565667-6E64-4F48-B1E4-577013EC478F}" type="presOf" srcId="{CDFAC634-92CA-C84A-AA04-0D3E92382C5A}" destId="{874285EE-019A-FF47-BF07-5461F6EA9678}" srcOrd="0" destOrd="0" presId="urn:microsoft.com/office/officeart/2005/8/layout/cycle8"/>
    <dgm:cxn modelId="{6A8D715B-AC5D-F245-AC08-E9060ACE4EC3}" srcId="{6A74D0FA-ACF0-C440-8865-C810C73446E5}" destId="{D17E3E85-9523-B54E-B1F8-81D0B10996DC}" srcOrd="0" destOrd="0" parTransId="{7BCA4D48-551E-1543-B96B-57F41A20CF1A}" sibTransId="{DFEB043E-C1D7-B244-AEA0-D1B012EE2F40}"/>
    <dgm:cxn modelId="{9344B7A4-2445-734F-9A80-3EA80FD3064E}" type="presOf" srcId="{D17E3E85-9523-B54E-B1F8-81D0B10996DC}" destId="{F6A60628-BFA3-C54E-BAF8-9ACBD12D4BB6}" srcOrd="1" destOrd="0" presId="urn:microsoft.com/office/officeart/2005/8/layout/cycle8"/>
    <dgm:cxn modelId="{EEBDCDF0-51AC-0D49-A0E6-EC0259118ED1}" type="presOf" srcId="{D17E3E85-9523-B54E-B1F8-81D0B10996DC}" destId="{1C17C7BB-E586-3642-A855-9AD01E0EC4A8}" srcOrd="0" destOrd="0" presId="urn:microsoft.com/office/officeart/2005/8/layout/cycle8"/>
    <dgm:cxn modelId="{12056EBD-BD38-444E-9BC9-2FDF7096B36F}" type="presOf" srcId="{6A74D0FA-ACF0-C440-8865-C810C73446E5}" destId="{A73F858B-561D-4546-90D8-E051F26A6B0E}" srcOrd="0" destOrd="0" presId="urn:microsoft.com/office/officeart/2005/8/layout/cycle8"/>
    <dgm:cxn modelId="{7EAE26A3-E1C6-8B42-807C-2C5F6CE6CCDE}" srcId="{6A74D0FA-ACF0-C440-8865-C810C73446E5}" destId="{C9B5DC67-6EE9-164A-93B8-DD2EFCE0AF96}" srcOrd="1" destOrd="0" parTransId="{E9CFFF0C-3652-644B-A2F9-535AA117D09C}" sibTransId="{287FDE00-8D95-2F44-AB59-4C589A14F9B0}"/>
    <dgm:cxn modelId="{691EE35C-D3FB-254F-A8D9-1B9FB274FC59}" type="presOf" srcId="{C9B5DC67-6EE9-164A-93B8-DD2EFCE0AF96}" destId="{DB4A91EF-FA3A-8148-96B3-96265EB87478}" srcOrd="0" destOrd="0" presId="urn:microsoft.com/office/officeart/2005/8/layout/cycle8"/>
    <dgm:cxn modelId="{CE35FF5F-F05E-854C-BEB3-DF5E49AE9105}" type="presOf" srcId="{C9B5DC67-6EE9-164A-93B8-DD2EFCE0AF96}" destId="{EFA8C42F-BD78-3C46-8D17-426CD728EDF1}" srcOrd="1" destOrd="0" presId="urn:microsoft.com/office/officeart/2005/8/layout/cycle8"/>
    <dgm:cxn modelId="{9612603C-D9A5-754F-87F4-88D13BDB75D8}" type="presParOf" srcId="{A73F858B-561D-4546-90D8-E051F26A6B0E}" destId="{1C17C7BB-E586-3642-A855-9AD01E0EC4A8}" srcOrd="0" destOrd="0" presId="urn:microsoft.com/office/officeart/2005/8/layout/cycle8"/>
    <dgm:cxn modelId="{E09E080E-73D9-7840-93F9-7F8F7432D724}" type="presParOf" srcId="{A73F858B-561D-4546-90D8-E051F26A6B0E}" destId="{5A935F94-D2BB-544F-9DDD-492CEEECC4D4}" srcOrd="1" destOrd="0" presId="urn:microsoft.com/office/officeart/2005/8/layout/cycle8"/>
    <dgm:cxn modelId="{6C7E067E-B30C-5F46-9359-E6F7A6A2802E}" type="presParOf" srcId="{A73F858B-561D-4546-90D8-E051F26A6B0E}" destId="{564DE202-F852-5645-89FB-4060D5BE9A7A}" srcOrd="2" destOrd="0" presId="urn:microsoft.com/office/officeart/2005/8/layout/cycle8"/>
    <dgm:cxn modelId="{295676CC-56B0-9B47-90A1-FA66761D06F9}" type="presParOf" srcId="{A73F858B-561D-4546-90D8-E051F26A6B0E}" destId="{F6A60628-BFA3-C54E-BAF8-9ACBD12D4BB6}" srcOrd="3" destOrd="0" presId="urn:microsoft.com/office/officeart/2005/8/layout/cycle8"/>
    <dgm:cxn modelId="{D5F77AB8-A966-914B-950E-B079F3782825}" type="presParOf" srcId="{A73F858B-561D-4546-90D8-E051F26A6B0E}" destId="{DB4A91EF-FA3A-8148-96B3-96265EB87478}" srcOrd="4" destOrd="0" presId="urn:microsoft.com/office/officeart/2005/8/layout/cycle8"/>
    <dgm:cxn modelId="{DAA02D08-BA93-0545-8D94-60604484D6F8}" type="presParOf" srcId="{A73F858B-561D-4546-90D8-E051F26A6B0E}" destId="{E17CA4DE-DAD2-0E4F-BE8F-DDE74C4EC1B0}" srcOrd="5" destOrd="0" presId="urn:microsoft.com/office/officeart/2005/8/layout/cycle8"/>
    <dgm:cxn modelId="{B1C271B4-43F6-BA42-8DEF-6E9632625C8C}" type="presParOf" srcId="{A73F858B-561D-4546-90D8-E051F26A6B0E}" destId="{599E1DB1-A710-424C-A427-D7332BECC0D9}" srcOrd="6" destOrd="0" presId="urn:microsoft.com/office/officeart/2005/8/layout/cycle8"/>
    <dgm:cxn modelId="{26133029-83CF-D24A-8060-A3E5724E2E0E}" type="presParOf" srcId="{A73F858B-561D-4546-90D8-E051F26A6B0E}" destId="{EFA8C42F-BD78-3C46-8D17-426CD728EDF1}" srcOrd="7" destOrd="0" presId="urn:microsoft.com/office/officeart/2005/8/layout/cycle8"/>
    <dgm:cxn modelId="{49473C92-6F0D-6D45-8D1D-BAA4CECA2604}" type="presParOf" srcId="{A73F858B-561D-4546-90D8-E051F26A6B0E}" destId="{874285EE-019A-FF47-BF07-5461F6EA9678}" srcOrd="8" destOrd="0" presId="urn:microsoft.com/office/officeart/2005/8/layout/cycle8"/>
    <dgm:cxn modelId="{DAA7ACEF-4547-8A4C-8C88-210838039C02}" type="presParOf" srcId="{A73F858B-561D-4546-90D8-E051F26A6B0E}" destId="{A564EA25-DC7E-DA47-9B86-BF901BDCA2F4}" srcOrd="9" destOrd="0" presId="urn:microsoft.com/office/officeart/2005/8/layout/cycle8"/>
    <dgm:cxn modelId="{52272013-8686-414B-8CF2-5C639D6C62E2}" type="presParOf" srcId="{A73F858B-561D-4546-90D8-E051F26A6B0E}" destId="{668B7FB5-1483-5F4E-B748-1240FC0D8227}" srcOrd="10" destOrd="0" presId="urn:microsoft.com/office/officeart/2005/8/layout/cycle8"/>
    <dgm:cxn modelId="{F389C2F6-7141-A746-A26B-844DEF60363E}" type="presParOf" srcId="{A73F858B-561D-4546-90D8-E051F26A6B0E}" destId="{8653755E-2853-F647-8C89-27C997D049CA}" srcOrd="11" destOrd="0" presId="urn:microsoft.com/office/officeart/2005/8/layout/cycle8"/>
    <dgm:cxn modelId="{B03A1BBB-0911-924D-A320-0C43DE780BF4}" type="presParOf" srcId="{A73F858B-561D-4546-90D8-E051F26A6B0E}" destId="{1B9124D9-85FF-F140-AF2C-80EC9BAC0E64}" srcOrd="12" destOrd="0" presId="urn:microsoft.com/office/officeart/2005/8/layout/cycle8"/>
    <dgm:cxn modelId="{E2E89B89-37BB-EF48-8B54-505E94A10EA1}" type="presParOf" srcId="{A73F858B-561D-4546-90D8-E051F26A6B0E}" destId="{576523E7-89FA-6241-8ED5-B83C2A4354CE}" srcOrd="13" destOrd="0" presId="urn:microsoft.com/office/officeart/2005/8/layout/cycle8"/>
    <dgm:cxn modelId="{7A69B776-0C32-1749-B433-F60770D5E761}" type="presParOf" srcId="{A73F858B-561D-4546-90D8-E051F26A6B0E}" destId="{FCEC1B90-DF77-7348-A9A1-AC32D3DE69E6}" srcOrd="14" destOrd="0" presId="urn:microsoft.com/office/officeart/2005/8/layout/cycle8"/>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C17C7BB-E586-3642-A855-9AD01E0EC4A8}">
      <dsp:nvSpPr>
        <dsp:cNvPr id="0" name=""/>
        <dsp:cNvSpPr/>
      </dsp:nvSpPr>
      <dsp:spPr>
        <a:xfrm>
          <a:off x="1470070" y="281235"/>
          <a:ext cx="3634424" cy="3634424"/>
        </a:xfrm>
        <a:prstGeom prst="pie">
          <a:avLst>
            <a:gd name="adj1" fmla="val 16200000"/>
            <a:gd name="adj2" fmla="val 1800000"/>
          </a:avLst>
        </a:prstGeom>
        <a:solidFill>
          <a:srgbClr val="F92D3E"/>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21590" tIns="21590" rIns="21590" bIns="21590" numCol="1" spcCol="1270" anchor="ctr" anchorCtr="0">
          <a:noAutofit/>
        </a:bodyPr>
        <a:lstStyle/>
        <a:p>
          <a:pPr lvl="0" algn="ctr" defTabSz="755650">
            <a:lnSpc>
              <a:spcPct val="90000"/>
            </a:lnSpc>
            <a:spcBef>
              <a:spcPct val="0"/>
            </a:spcBef>
            <a:spcAft>
              <a:spcPct val="35000"/>
            </a:spcAft>
          </a:pPr>
          <a:r>
            <a:rPr lang="en-US" sz="1700" kern="1200" dirty="0" smtClean="0">
              <a:latin typeface="Rockwell" charset="0"/>
              <a:ea typeface="Rockwell" charset="0"/>
              <a:cs typeface="Rockwell" charset="0"/>
            </a:rPr>
            <a:t>EXCERCISE</a:t>
          </a:r>
          <a:endParaRPr lang="en-US" sz="1700" kern="1200" dirty="0">
            <a:latin typeface="Rockwell" charset="0"/>
            <a:ea typeface="Rockwell" charset="0"/>
            <a:cs typeface="Rockwell" charset="0"/>
          </a:endParaRPr>
        </a:p>
      </dsp:txBody>
      <dsp:txXfrm>
        <a:off x="3385498" y="1051387"/>
        <a:ext cx="1298008" cy="1081674"/>
      </dsp:txXfrm>
    </dsp:sp>
    <dsp:sp modelId="{DB4A91EF-FA3A-8148-96B3-96265EB87478}">
      <dsp:nvSpPr>
        <dsp:cNvPr id="0" name=""/>
        <dsp:cNvSpPr/>
      </dsp:nvSpPr>
      <dsp:spPr>
        <a:xfrm>
          <a:off x="1395218" y="411036"/>
          <a:ext cx="3634424" cy="3634424"/>
        </a:xfrm>
        <a:prstGeom prst="pie">
          <a:avLst>
            <a:gd name="adj1" fmla="val 1800000"/>
            <a:gd name="adj2" fmla="val 9000000"/>
          </a:avLst>
        </a:prstGeom>
        <a:solidFill>
          <a:srgbClr val="F92D3E"/>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21590" tIns="21590" rIns="21590" bIns="21590" numCol="1" spcCol="1270" anchor="ctr" anchorCtr="0">
          <a:noAutofit/>
        </a:bodyPr>
        <a:lstStyle/>
        <a:p>
          <a:pPr lvl="0" algn="ctr" defTabSz="755650">
            <a:lnSpc>
              <a:spcPct val="90000"/>
            </a:lnSpc>
            <a:spcBef>
              <a:spcPct val="0"/>
            </a:spcBef>
            <a:spcAft>
              <a:spcPct val="35000"/>
            </a:spcAft>
          </a:pPr>
          <a:r>
            <a:rPr lang="en-US" sz="1700" kern="1200" dirty="0" smtClean="0">
              <a:latin typeface="Rockwell" charset="0"/>
              <a:ea typeface="Rockwell" charset="0"/>
              <a:cs typeface="Rockwell" charset="0"/>
            </a:rPr>
            <a:t>BEHAVIOUR</a:t>
          </a:r>
          <a:endParaRPr lang="en-US" sz="1700" kern="1200" dirty="0">
            <a:latin typeface="Rockwell" charset="0"/>
            <a:ea typeface="Rockwell" charset="0"/>
            <a:cs typeface="Rockwell" charset="0"/>
          </a:endParaRPr>
        </a:p>
      </dsp:txBody>
      <dsp:txXfrm>
        <a:off x="2260557" y="2769085"/>
        <a:ext cx="1947013" cy="951873"/>
      </dsp:txXfrm>
    </dsp:sp>
    <dsp:sp modelId="{874285EE-019A-FF47-BF07-5461F6EA9678}">
      <dsp:nvSpPr>
        <dsp:cNvPr id="0" name=""/>
        <dsp:cNvSpPr/>
      </dsp:nvSpPr>
      <dsp:spPr>
        <a:xfrm>
          <a:off x="1320366" y="281235"/>
          <a:ext cx="3634424" cy="3634424"/>
        </a:xfrm>
        <a:prstGeom prst="pie">
          <a:avLst>
            <a:gd name="adj1" fmla="val 9000000"/>
            <a:gd name="adj2" fmla="val 16200000"/>
          </a:avLst>
        </a:prstGeom>
        <a:solidFill>
          <a:srgbClr val="F92D3E"/>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21590" tIns="21590" rIns="21590" bIns="21590" numCol="1" spcCol="1270" anchor="ctr" anchorCtr="0">
          <a:noAutofit/>
        </a:bodyPr>
        <a:lstStyle/>
        <a:p>
          <a:pPr lvl="0" algn="ctr" defTabSz="755650">
            <a:lnSpc>
              <a:spcPct val="90000"/>
            </a:lnSpc>
            <a:spcBef>
              <a:spcPct val="0"/>
            </a:spcBef>
            <a:spcAft>
              <a:spcPct val="35000"/>
            </a:spcAft>
          </a:pPr>
          <a:r>
            <a:rPr lang="en-US" sz="1700" kern="1200" dirty="0" smtClean="0">
              <a:latin typeface="Rockwell" charset="0"/>
              <a:ea typeface="Rockwell" charset="0"/>
              <a:cs typeface="Rockwell" charset="0"/>
            </a:rPr>
            <a:t>DIET</a:t>
          </a:r>
          <a:endParaRPr lang="en-US" sz="1700" kern="1200" dirty="0">
            <a:latin typeface="Rockwell" charset="0"/>
            <a:ea typeface="Rockwell" charset="0"/>
            <a:cs typeface="Rockwell" charset="0"/>
          </a:endParaRPr>
        </a:p>
      </dsp:txBody>
      <dsp:txXfrm>
        <a:off x="1741354" y="1051387"/>
        <a:ext cx="1298008" cy="1081674"/>
      </dsp:txXfrm>
    </dsp:sp>
    <dsp:sp modelId="{1B9124D9-85FF-F140-AF2C-80EC9BAC0E64}">
      <dsp:nvSpPr>
        <dsp:cNvPr id="0" name=""/>
        <dsp:cNvSpPr/>
      </dsp:nvSpPr>
      <dsp:spPr>
        <a:xfrm>
          <a:off x="1177826" y="-76"/>
          <a:ext cx="4084401" cy="4084401"/>
        </a:xfrm>
        <a:prstGeom prst="circularArrow">
          <a:avLst>
            <a:gd name="adj1" fmla="val 5085"/>
            <a:gd name="adj2" fmla="val 327528"/>
            <a:gd name="adj3" fmla="val 1472472"/>
            <a:gd name="adj4" fmla="val 16199432"/>
            <a:gd name="adj5" fmla="val 5932"/>
          </a:avLst>
        </a:prstGeom>
        <a:solidFill>
          <a:srgbClr val="E6A9B3"/>
        </a:solidFill>
        <a:ln>
          <a:noFill/>
        </a:ln>
        <a:effectLst/>
      </dsp:spPr>
      <dsp:style>
        <a:lnRef idx="0">
          <a:scrgbClr r="0" g="0" b="0"/>
        </a:lnRef>
        <a:fillRef idx="3">
          <a:scrgbClr r="0" g="0" b="0"/>
        </a:fillRef>
        <a:effectRef idx="2">
          <a:scrgbClr r="0" g="0" b="0"/>
        </a:effectRef>
        <a:fontRef idx="minor">
          <a:schemeClr val="lt1"/>
        </a:fontRef>
      </dsp:style>
    </dsp:sp>
    <dsp:sp modelId="{576523E7-89FA-6241-8ED5-B83C2A4354CE}">
      <dsp:nvSpPr>
        <dsp:cNvPr id="0" name=""/>
        <dsp:cNvSpPr/>
      </dsp:nvSpPr>
      <dsp:spPr>
        <a:xfrm>
          <a:off x="1170230" y="185818"/>
          <a:ext cx="4084401" cy="4084401"/>
        </a:xfrm>
        <a:prstGeom prst="circularArrow">
          <a:avLst>
            <a:gd name="adj1" fmla="val 5085"/>
            <a:gd name="adj2" fmla="val 327528"/>
            <a:gd name="adj3" fmla="val 8671970"/>
            <a:gd name="adj4" fmla="val 1800502"/>
            <a:gd name="adj5" fmla="val 5932"/>
          </a:avLst>
        </a:prstGeom>
        <a:solidFill>
          <a:srgbClr val="E6A9B3"/>
        </a:solidFill>
        <a:ln>
          <a:noFill/>
        </a:ln>
        <a:effectLst/>
      </dsp:spPr>
      <dsp:style>
        <a:lnRef idx="0">
          <a:scrgbClr r="0" g="0" b="0"/>
        </a:lnRef>
        <a:fillRef idx="3">
          <a:scrgbClr r="0" g="0" b="0"/>
        </a:fillRef>
        <a:effectRef idx="2">
          <a:scrgbClr r="0" g="0" b="0"/>
        </a:effectRef>
        <a:fontRef idx="minor">
          <a:schemeClr val="lt1"/>
        </a:fontRef>
      </dsp:style>
    </dsp:sp>
    <dsp:sp modelId="{FCEC1B90-DF77-7348-A9A1-AC32D3DE69E6}">
      <dsp:nvSpPr>
        <dsp:cNvPr id="0" name=""/>
        <dsp:cNvSpPr/>
      </dsp:nvSpPr>
      <dsp:spPr>
        <a:xfrm>
          <a:off x="1095078" y="56247"/>
          <a:ext cx="4084401" cy="4084401"/>
        </a:xfrm>
        <a:prstGeom prst="circularArrow">
          <a:avLst>
            <a:gd name="adj1" fmla="val 5085"/>
            <a:gd name="adj2" fmla="val 327528"/>
            <a:gd name="adj3" fmla="val 15873039"/>
            <a:gd name="adj4" fmla="val 9000000"/>
            <a:gd name="adj5" fmla="val 5932"/>
          </a:avLst>
        </a:prstGeom>
        <a:solidFill>
          <a:srgbClr val="E6A9B3"/>
        </a:solidFill>
        <a:ln>
          <a:noFill/>
        </a:ln>
        <a:effectLst/>
      </dsp:spPr>
      <dsp:style>
        <a:lnRef idx="0">
          <a:scrgbClr r="0" g="0" b="0"/>
        </a:lnRef>
        <a:fillRef idx="3">
          <a:scrgbClr r="0" g="0" b="0"/>
        </a:fillRef>
        <a:effectRef idx="2">
          <a:scrgbClr r="0" g="0" b="0"/>
        </a:effectRef>
        <a:fontRef idx="minor">
          <a:schemeClr val="lt1"/>
        </a:fontRef>
      </dsp:style>
    </dsp:sp>
  </dsp:spTree>
</dsp:drawing>
</file>

<file path=ppt/diagrams/layout1.xml><?xml version="1.0" encoding="utf-8"?>
<dgm:layoutDef xmlns:dgm="http://schemas.openxmlformats.org/drawingml/2006/diagram" xmlns:a="http://schemas.openxmlformats.org/drawingml/2006/main" uniqueId="urn:microsoft.com/office/officeart/2005/8/layout/cycle8">
  <dgm:title val=""/>
  <dgm:desc val=""/>
  <dgm:catLst>
    <dgm:cat type="cycle" pri="7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 modelId="5"/>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clrData>
  <dgm:layoutNode name="compositeShape">
    <dgm:varLst>
      <dgm:chMax val="7"/>
      <dgm:dir/>
      <dgm:resizeHandles val="exact"/>
    </dgm:varLst>
    <dgm:alg type="composite">
      <dgm:param type="horzAlign" val="ctr"/>
      <dgm:param type="vertAlign" val="mid"/>
      <dgm:param type="ar" val="1"/>
    </dgm:alg>
    <dgm:shape xmlns:r="http://schemas.openxmlformats.org/officeDocument/2006/relationships" r:blip="">
      <dgm:adjLst/>
    </dgm:shape>
    <dgm:presOf/>
    <dgm:choose name="Name0">
      <dgm:if name="Name1" axis="ch" ptType="node" func="cnt" op="equ" val="1">
        <dgm:constrLst>
          <dgm:constr type="l" for="ch" forName="wedge1" refType="w" fact="0.08"/>
          <dgm:constr type="t" for="ch" forName="wedge1" refType="w" fact="0.08"/>
          <dgm:constr type="w" for="ch" forName="wedge1" refType="w" fact="0.84"/>
          <dgm:constr type="h" for="ch" forName="wedge1" refType="h" fact="0.84"/>
          <dgm:constr type="l" for="ch" forName="dummy1a" refType="w" fact="0.5"/>
          <dgm:constr type="t" for="ch" forName="dummy1a" refType="h" fact="0.08"/>
          <dgm:constr type="l" for="ch" forName="dummy1b" refType="w" fact="0.5"/>
          <dgm:constr type="t" for="ch" forName="dummy1b" refType="h" fact="0.08"/>
          <dgm:constr type="l" for="ch" forName="wedge1Tx" refType="w" fact="0.22"/>
          <dgm:constr type="t" for="ch" forName="wedge1Tx" refType="h" fact="0.22"/>
          <dgm:constr type="w" for="ch" forName="wedge1Tx" refType="w" fact="0.56"/>
          <dgm:constr type="h" for="ch" forName="wedge1Tx" refType="h" fact="0.56"/>
          <dgm:constr type="h" for="ch" forName="arrowWedge1single" refType="w" fact="0.08"/>
          <dgm:constr type="diam" for="ch" forName="arrowWedge1single" refType="w" fact="0.84"/>
          <dgm:constr type="l" for="ch" forName="arrowWedge1single" refType="w" fact="0.5"/>
          <dgm:constr type="t" for="ch" forName="arrowWedge1single" refType="w" fact="0.5"/>
          <dgm:constr type="primFontSz" for="ch" ptType="node" op="equ"/>
        </dgm:constrLst>
      </dgm:if>
      <dgm:if name="Name2" axis="ch" ptType="node" func="cnt" op="equ" val="2">
        <dgm:constrLst>
          <dgm:constr type="l" for="ch" forName="wedge1" refType="w" fact="0.1"/>
          <dgm:constr type="t" for="ch" forName="wedge1" refType="w" fact="0.08"/>
          <dgm:constr type="w" for="ch" forName="wedge1" refType="w" fact="0.84"/>
          <dgm:constr type="h" for="ch" forName="wedge1" refType="h" fact="0.84"/>
          <dgm:constr type="l" for="ch" forName="dummy1a" refType="w" fact="0.52"/>
          <dgm:constr type="t" for="ch" forName="dummy1a" refType="h" fact="0.08"/>
          <dgm:constr type="l" for="ch" forName="dummy1b" refType="w" fact="0.52"/>
          <dgm:constr type="t" for="ch" forName="dummy1b" refType="h" fact="0.92"/>
          <dgm:constr type="l" for="ch" forName="wedge1Tx" refType="w" fact="0.559"/>
          <dgm:constr type="t" for="ch" forName="wedge1Tx" refType="h" fact="0.3"/>
          <dgm:constr type="w" for="ch" forName="wedge1Tx" refType="w" fact="0.3"/>
          <dgm:constr type="h" for="ch" forName="wedge1Tx" refType="h" fact="0.4"/>
          <dgm:constr type="l" for="ch" forName="wedge2" refType="w" fact="0.06"/>
          <dgm:constr type="t" for="ch" forName="wedge2" refType="w" fact="0.08"/>
          <dgm:constr type="w" for="ch" forName="wedge2" refType="w" fact="0.84"/>
          <dgm:constr type="h" for="ch" forName="wedge2" refType="h" fact="0.84"/>
          <dgm:constr type="l" for="ch" forName="dummy2a" refType="w" fact="0.48"/>
          <dgm:constr type="t" for="ch" forName="dummy2a" refType="h" fact="0.92"/>
          <dgm:constr type="l" for="ch" forName="dummy2b" refType="w" fact="0.48"/>
          <dgm:constr type="t" for="ch" forName="dummy2b" refType="h" fact="0.08"/>
          <dgm:constr type="r" for="ch" forName="wedge2Tx" refType="w" fact="0.441"/>
          <dgm:constr type="t" for="ch" forName="wedge2Tx" refType="h" fact="0.3"/>
          <dgm:constr type="w" for="ch" forName="wedge2Tx" refType="w" fact="0.3"/>
          <dgm:constr type="h" for="ch" forName="wedge2Tx" refType="h" fact="0.4"/>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primFontSz" for="ch" ptType="node" op="equ"/>
        </dgm:constrLst>
      </dgm:if>
      <dgm:if name="Name3" axis="ch" ptType="node" func="cnt" op="equ" val="3">
        <dgm:constrLst>
          <dgm:constr type="l" for="ch" forName="wedge1" refType="w" fact="0.0973"/>
          <dgm:constr type="t" for="ch" forName="wedge1" refType="w" fact="0.07"/>
          <dgm:constr type="w" for="ch" forName="wedge1" refType="w" fact="0.84"/>
          <dgm:constr type="h" for="ch" forName="wedge1" refType="h" fact="0.84"/>
          <dgm:constr type="l" for="ch" forName="dummy1a" refType="w" fact="0.5173"/>
          <dgm:constr type="t" for="ch" forName="dummy1a" refType="h" fact="0.07"/>
          <dgm:constr type="l" for="ch" forName="dummy1b" refType="w" fact="0.8811"/>
          <dgm:constr type="t" for="ch" forName="dummy1b" refType="h" fact="0.7"/>
          <dgm:constr type="l" for="ch" forName="wedge1Tx" refType="w" fact="0.54"/>
          <dgm:constr type="t" for="ch" forName="wedge1Tx" refType="h" fact="0.248"/>
          <dgm:constr type="w" for="ch" forName="wedge1Tx" refType="w" fact="0.3"/>
          <dgm:constr type="h" for="ch" forName="wedge1Tx" refType="h" fact="0.25"/>
          <dgm:constr type="l" for="ch" forName="wedge2" refType="w" fact="0.08"/>
          <dgm:constr type="t" for="ch" forName="wedge2" refType="w" fact="0.1"/>
          <dgm:constr type="w" for="ch" forName="wedge2" refType="w" fact="0.84"/>
          <dgm:constr type="h" for="ch" forName="wedge2" refType="h" fact="0.84"/>
          <dgm:constr type="l" for="ch" forName="dummy2a" refType="w" fact="0.8637"/>
          <dgm:constr type="t" for="ch" forName="dummy2a" refType="h" fact="0.73"/>
          <dgm:constr type="l" for="ch" forName="dummy2b" refType="w" fact="0.1363"/>
          <dgm:constr type="t" for="ch" forName="dummy2b" refType="h" fact="0.73"/>
          <dgm:constr type="l" for="ch" forName="wedge2Tx" refType="w" fact="0.28"/>
          <dgm:constr type="t" for="ch" forName="wedge2Tx" refType="h" fact="0.645"/>
          <dgm:constr type="w" for="ch" forName="wedge2Tx" refType="w" fact="0.45"/>
          <dgm:constr type="h" for="ch" forName="wedge2Tx" refType="h" fact="0.22"/>
          <dgm:constr type="l" for="ch" forName="wedge3" refType="w" fact="0.0627"/>
          <dgm:constr type="t" for="ch" forName="wedge3" refType="w" fact="0.07"/>
          <dgm:constr type="w" for="ch" forName="wedge3" refType="w" fact="0.84"/>
          <dgm:constr type="h" for="ch" forName="wedge3" refType="h" fact="0.84"/>
          <dgm:constr type="l" for="ch" forName="dummy3a" refType="w" fact="0.1189"/>
          <dgm:constr type="t" for="ch" forName="dummy3a" refType="h" fact="0.7"/>
          <dgm:constr type="l" for="ch" forName="dummy3b" refType="w" fact="0.4827"/>
          <dgm:constr type="t" for="ch" forName="dummy3b" refType="h" fact="0.07"/>
          <dgm:constr type="r" for="ch" forName="wedge3Tx" refType="w" fact="0.46"/>
          <dgm:constr type="t" for="ch" forName="wedge3Tx" refType="h" fact="0.248"/>
          <dgm:constr type="w" for="ch" forName="wedge3Tx" refType="w" fact="0.3"/>
          <dgm:constr type="h" for="ch" forName="wedge3Tx" refType="h" fact="0.25"/>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primFontSz" for="ch" ptType="node" op="equ"/>
        </dgm:constrLst>
      </dgm:if>
      <dgm:if name="Name4" axis="ch" ptType="node" func="cnt" op="equ" val="4">
        <dgm:constrLst>
          <dgm:constr type="l" for="ch" forName="wedge1" refType="w" fact="0.0941"/>
          <dgm:constr type="t" for="ch" forName="wedge1" refType="w" fact="0.0659"/>
          <dgm:constr type="w" for="ch" forName="wedge1" refType="w" fact="0.84"/>
          <dgm:constr type="h" for="ch" forName="wedge1" refType="h" fact="0.84"/>
          <dgm:constr type="l" for="ch" forName="dummy1a" refType="w" fact="0.5141"/>
          <dgm:constr type="t" for="ch" forName="dummy1a" refType="h" fact="0.0659"/>
          <dgm:constr type="l" for="ch" forName="dummy1b" refType="w" fact="0.9341"/>
          <dgm:constr type="t" for="ch" forName="dummy1b" refType="h" fact="0.4859"/>
          <dgm:constr type="l" for="ch" forName="wedge1Tx" refType="w" fact="0.54"/>
          <dgm:constr type="t" for="ch" forName="wedge1Tx" refType="h" fact="0.24"/>
          <dgm:constr type="w" for="ch" forName="wedge1Tx" refType="w" fact="0.31"/>
          <dgm:constr type="h" for="ch" forName="wedge1Tx" refType="h" fact="0.23"/>
          <dgm:constr type="l" for="ch" forName="wedge2" refType="w" fact="0.0941"/>
          <dgm:constr type="t" for="ch" forName="wedge2" refType="w" fact="0.0941"/>
          <dgm:constr type="w" for="ch" forName="wedge2" refType="w" fact="0.84"/>
          <dgm:constr type="h" for="ch" forName="wedge2" refType="h" fact="0.84"/>
          <dgm:constr type="l" for="ch" forName="dummy2a" refType="w" fact="0.9341"/>
          <dgm:constr type="t" for="ch" forName="dummy2a" refType="h" fact="0.5141"/>
          <dgm:constr type="l" for="ch" forName="dummy2b" refType="w" fact="0.5141"/>
          <dgm:constr type="t" for="ch" forName="dummy2b" refType="h" fact="0.9341"/>
          <dgm:constr type="l" for="ch" forName="wedge2Tx" refType="w" fact="0.54"/>
          <dgm:constr type="t" for="ch" forName="wedge2Tx" refType="h" fact="0.53"/>
          <dgm:constr type="w" for="ch" forName="wedge2Tx" refType="w" fact="0.31"/>
          <dgm:constr type="h" for="ch" forName="wedge2Tx" refType="h" fact="0.23"/>
          <dgm:constr type="l" for="ch" forName="wedge3" refType="w" fact="0.0659"/>
          <dgm:constr type="t" for="ch" forName="wedge3" refType="w" fact="0.0941"/>
          <dgm:constr type="w" for="ch" forName="wedge3" refType="w" fact="0.84"/>
          <dgm:constr type="h" for="ch" forName="wedge3" refType="h" fact="0.84"/>
          <dgm:constr type="l" for="ch" forName="dummy3a" refType="w" fact="0.4859"/>
          <dgm:constr type="t" for="ch" forName="dummy3a" refType="h" fact="0.9341"/>
          <dgm:constr type="l" for="ch" forName="dummy3b" refType="w" fact="0.0659"/>
          <dgm:constr type="t" for="ch" forName="dummy3b" refType="h" fact="0.5141"/>
          <dgm:constr type="r" for="ch" forName="wedge3Tx" refType="w" fact="0.46"/>
          <dgm:constr type="t" for="ch" forName="wedge3Tx" refType="h" fact="0.53"/>
          <dgm:constr type="w" for="ch" forName="wedge3Tx" refType="w" fact="0.31"/>
          <dgm:constr type="h" for="ch" forName="wedge3Tx" refType="h" fact="0.23"/>
          <dgm:constr type="l" for="ch" forName="wedge4" refType="w" fact="0.0659"/>
          <dgm:constr type="t" for="ch" forName="wedge4" refType="h" fact="0.0659"/>
          <dgm:constr type="w" for="ch" forName="wedge4" refType="w" fact="0.84"/>
          <dgm:constr type="h" for="ch" forName="wedge4" refType="h" fact="0.84"/>
          <dgm:constr type="l" for="ch" forName="dummy4a" refType="w" fact="0.0659"/>
          <dgm:constr type="t" for="ch" forName="dummy4a" refType="h" fact="0.4859"/>
          <dgm:constr type="l" for="ch" forName="dummy4b" refType="w" fact="0.4859"/>
          <dgm:constr type="t" for="ch" forName="dummy4b" refType="h" fact="0.0659"/>
          <dgm:constr type="r" for="ch" forName="wedge4Tx" refType="w" fact="0.46"/>
          <dgm:constr type="t" for="ch" forName="wedge4Tx" refType="h" fact="0.24"/>
          <dgm:constr type="w" for="ch" forName="wedge4Tx" refType="w" fact="0.31"/>
          <dgm:constr type="h" for="ch" forName="wedge4Tx" refType="h" fact="0.23"/>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primFontSz" for="ch" ptType="node" op="equ"/>
        </dgm:constrLst>
      </dgm:if>
      <dgm:if name="Name5" axis="ch" ptType="node" func="cnt" op="equ" val="5">
        <dgm:constrLst>
          <dgm:constr type="l" for="ch" forName="wedge1" refType="w" fact="0.0918"/>
          <dgm:constr type="t" for="ch" forName="wedge1" refType="w" fact="0.0638"/>
          <dgm:constr type="w" for="ch" forName="wedge1" refType="w" fact="0.84"/>
          <dgm:constr type="h" for="ch" forName="wedge1" refType="h" fact="0.84"/>
          <dgm:constr type="l" for="ch" forName="dummy1a" refType="w" fact="0.5118"/>
          <dgm:constr type="t" for="ch" forName="dummy1a" refType="h" fact="0.0638"/>
          <dgm:constr type="l" for="ch" forName="dummy1b" refType="w" fact="0.9112"/>
          <dgm:constr type="t" for="ch" forName="dummy1b" refType="h" fact="0.354"/>
          <dgm:constr type="l" for="ch" forName="wedge1Tx" refType="w" fact="0.53"/>
          <dgm:constr type="t" for="ch" forName="wedge1Tx" refType="h" fact="0.205"/>
          <dgm:constr type="w" for="ch" forName="wedge1Tx" refType="w" fact="0.27"/>
          <dgm:constr type="h" for="ch" forName="wedge1Tx" refType="h" fact="0.18"/>
          <dgm:constr type="l" for="ch" forName="wedge2" refType="w" fact="0.099"/>
          <dgm:constr type="t" for="ch" forName="wedge2" refType="w" fact="0.0862"/>
          <dgm:constr type="w" for="ch" forName="wedge2" refType="w" fact="0.84"/>
          <dgm:constr type="h" for="ch" forName="wedge2" refType="h" fact="0.84"/>
          <dgm:constr type="l" for="ch" forName="dummy2a" refType="w" fact="0.9185"/>
          <dgm:constr type="t" for="ch" forName="dummy2a" refType="h" fact="0.3764"/>
          <dgm:constr type="l" for="ch" forName="dummy2b" refType="w" fact="0.7659"/>
          <dgm:constr type="t" for="ch" forName="dummy2b" refType="h" fact="0.846"/>
          <dgm:constr type="l" for="ch" forName="wedge2Tx" refType="w" fact="0.64"/>
          <dgm:constr type="t" for="ch" forName="wedge2Tx" refType="h" fact="0.47"/>
          <dgm:constr type="w" for="ch" forName="wedge2Tx" refType="w" fact="0.25"/>
          <dgm:constr type="h" for="ch" forName="wedge2Tx" refType="h" fact="0.2"/>
          <dgm:constr type="l" for="ch" forName="wedge3" refType="w" fact="0.08"/>
          <dgm:constr type="t" for="ch" forName="wedge3" refType="w" fact="0.1"/>
          <dgm:constr type="w" for="ch" forName="wedge3" refType="w" fact="0.84"/>
          <dgm:constr type="h" for="ch" forName="wedge3" refType="h" fact="0.84"/>
          <dgm:constr type="l" for="ch" forName="dummy3a" refType="w" fact="0.7469"/>
          <dgm:constr type="t" for="ch" forName="dummy3a" refType="h" fact="0.8598"/>
          <dgm:constr type="l" for="ch" forName="dummy3b" refType="w" fact="0.2531"/>
          <dgm:constr type="t" for="ch" forName="dummy3b" refType="h" fact="0.8598"/>
          <dgm:constr type="l" for="ch" forName="wedge3Tx" refType="w" fact="0.38"/>
          <dgm:constr type="t" for="ch" forName="wedge3Tx" refType="h" fact="0.69"/>
          <dgm:constr type="w" for="ch" forName="wedge3Tx" refType="w" fact="0.24"/>
          <dgm:constr type="h" for="ch" forName="wedge3Tx" refType="h" fact="0.22"/>
          <dgm:constr type="l" for="ch" forName="wedge4" refType="w" fact="0.061"/>
          <dgm:constr type="t" for="ch" forName="wedge4" refType="h" fact="0.0862"/>
          <dgm:constr type="w" for="ch" forName="wedge4" refType="w" fact="0.84"/>
          <dgm:constr type="h" for="ch" forName="wedge4" refType="h" fact="0.84"/>
          <dgm:constr type="l" for="ch" forName="dummy4a" refType="w" fact="0.2341"/>
          <dgm:constr type="t" for="ch" forName="dummy4a" refType="h" fact="0.846"/>
          <dgm:constr type="l" for="ch" forName="dummy4b" refType="w" fact="0.0815"/>
          <dgm:constr type="t" for="ch" forName="dummy4b" refType="h" fact="0.3764"/>
          <dgm:constr type="r" for="ch" forName="wedge4Tx" refType="w" fact="0.36"/>
          <dgm:constr type="t" for="ch" forName="wedge4Tx" refType="h" fact="0.47"/>
          <dgm:constr type="w" for="ch" forName="wedge4Tx" refType="w" fact="0.25"/>
          <dgm:constr type="h" for="ch" forName="wedge4Tx" refType="h" fact="0.2"/>
          <dgm:constr type="l" for="ch" forName="wedge5" refType="w" fact="0.0682"/>
          <dgm:constr type="t" for="ch" forName="wedge5" refType="h" fact="0.0638"/>
          <dgm:constr type="w" for="ch" forName="wedge5" refType="w" fact="0.84"/>
          <dgm:constr type="h" for="ch" forName="wedge5" refType="h" fact="0.84"/>
          <dgm:constr type="l" for="ch" forName="dummy5a" refType="w" fact="0.0888"/>
          <dgm:constr type="t" for="ch" forName="dummy5a" refType="h" fact="0.354"/>
          <dgm:constr type="l" for="ch" forName="dummy5b" refType="w" fact="0.4882"/>
          <dgm:constr type="t" for="ch" forName="dummy5b" refType="h" fact="0.0638"/>
          <dgm:constr type="r" for="ch" forName="wedge5Tx" refType="w" fact="0.47"/>
          <dgm:constr type="t" for="ch" forName="wedge5Tx" refType="h" fact="0.205"/>
          <dgm:constr type="w" for="ch" forName="wedge5Tx" refType="w" fact="0.27"/>
          <dgm:constr type="h" for="ch" forName="wedge5Tx" refType="h" fact="0.18"/>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primFontSz" for="ch" ptType="node" op="equ"/>
        </dgm:constrLst>
      </dgm:if>
      <dgm:if name="Name6" axis="ch" ptType="node" func="cnt" op="equ" val="6">
        <dgm:constrLst>
          <dgm:constr type="l" for="ch" forName="wedge1" refType="w" fact="0.09"/>
          <dgm:constr type="t" for="ch" forName="wedge1" refType="w" fact="0.0627"/>
          <dgm:constr type="w" for="ch" forName="wedge1" refType="w" fact="0.84"/>
          <dgm:constr type="h" for="ch" forName="wedge1" refType="h" fact="0.84"/>
          <dgm:constr type="l" for="ch" forName="dummy1a" refType="w" fact="0.51"/>
          <dgm:constr type="t" for="ch" forName="dummy1a" refType="h" fact="0.0627"/>
          <dgm:constr type="l" for="ch" forName="dummy1b" refType="w" fact="0.8737"/>
          <dgm:constr type="t" for="ch" forName="dummy1b" refType="h" fact="0.2727"/>
          <dgm:constr type="l" for="ch" forName="wedge1Tx" refType="w" fact="0.53"/>
          <dgm:constr type="t" for="ch" forName="wedge1Tx" refType="h" fact="0.17"/>
          <dgm:constr type="w" for="ch" forName="wedge1Tx" refType="w" fact="0.22"/>
          <dgm:constr type="h" for="ch" forName="wedge1Tx" refType="h" fact="0.17"/>
          <dgm:constr type="l" for="ch" forName="wedge2" refType="w" fact="0.1"/>
          <dgm:constr type="t" for="ch" forName="wedge2" refType="w" fact="0.08"/>
          <dgm:constr type="w" for="ch" forName="wedge2" refType="w" fact="0.84"/>
          <dgm:constr type="h" for="ch" forName="wedge2" refType="h" fact="0.84"/>
          <dgm:constr type="l" for="ch" forName="dummy2a" refType="w" fact="0.8837"/>
          <dgm:constr type="t" for="ch" forName="dummy2a" refType="h" fact="0.29"/>
          <dgm:constr type="l" for="ch" forName="dummy2b" refType="w" fact="0.8837"/>
          <dgm:constr type="t" for="ch" forName="dummy2b" refType="h" fact="0.71"/>
          <dgm:constr type="l" for="ch" forName="wedge2Tx" refType="w" fact="0.67"/>
          <dgm:constr type="t" for="ch" forName="wedge2Tx" refType="h" fact="0.42"/>
          <dgm:constr type="w" for="ch" forName="wedge2Tx" refType="w" fact="0.23"/>
          <dgm:constr type="h" for="ch" forName="wedge2Tx" refType="h" fact="0.165"/>
          <dgm:constr type="l" for="ch" forName="wedge3" refType="w" fact="0.09"/>
          <dgm:constr type="t" for="ch" forName="wedge3" refType="w" fact="0.0973"/>
          <dgm:constr type="w" for="ch" forName="wedge3" refType="w" fact="0.84"/>
          <dgm:constr type="h" for="ch" forName="wedge3" refType="h" fact="0.84"/>
          <dgm:constr type="l" for="ch" forName="dummy3a" refType="w" fact="0.8737"/>
          <dgm:constr type="t" for="ch" forName="dummy3a" refType="h" fact="0.7273"/>
          <dgm:constr type="l" for="ch" forName="dummy3b" refType="w" fact="0.51"/>
          <dgm:constr type="t" for="ch" forName="dummy3b" refType="h" fact="0.9373"/>
          <dgm:constr type="l" for="ch" forName="wedge3Tx" refType="w" fact="0.53"/>
          <dgm:constr type="t" for="ch" forName="wedge3Tx" refType="h" fact="0.665"/>
          <dgm:constr type="w" for="ch" forName="wedge3Tx" refType="w" fact="0.22"/>
          <dgm:constr type="h" for="ch" forName="wedge3Tx" refType="h" fact="0.17"/>
          <dgm:constr type="l" for="ch" forName="wedge4" refType="w" fact="0.07"/>
          <dgm:constr type="t" for="ch" forName="wedge4" refType="h" fact="0.0973"/>
          <dgm:constr type="w" for="ch" forName="wedge4" refType="w" fact="0.84"/>
          <dgm:constr type="h" for="ch" forName="wedge4" refType="h" fact="0.84"/>
          <dgm:constr type="l" for="ch" forName="dummy4a" refType="w" fact="0.49"/>
          <dgm:constr type="t" for="ch" forName="dummy4a" refType="h" fact="0.9373"/>
          <dgm:constr type="l" for="ch" forName="dummy4b" refType="w" fact="0.1263"/>
          <dgm:constr type="t" for="ch" forName="dummy4b" refType="h" fact="0.7273"/>
          <dgm:constr type="r" for="ch" forName="wedge4Tx" refType="w" fact="0.47"/>
          <dgm:constr type="t" for="ch" forName="wedge4Tx" refType="h" fact="0.665"/>
          <dgm:constr type="w" for="ch" forName="wedge4Tx" refType="w" fact="0.22"/>
          <dgm:constr type="h" for="ch" forName="wedge4Tx" refType="h" fact="0.17"/>
          <dgm:constr type="l" for="ch" forName="wedge5" refType="w" fact="0.06"/>
          <dgm:constr type="t" for="ch" forName="wedge5" refType="h" fact="0.08"/>
          <dgm:constr type="w" for="ch" forName="wedge5" refType="w" fact="0.84"/>
          <dgm:constr type="h" for="ch" forName="wedge5" refType="h" fact="0.84"/>
          <dgm:constr type="l" for="ch" forName="dummy5a" refType="w" fact="0.1163"/>
          <dgm:constr type="t" for="ch" forName="dummy5a" refType="h" fact="0.71"/>
          <dgm:constr type="l" for="ch" forName="dummy5b" refType="w" fact="0.1163"/>
          <dgm:constr type="t" for="ch" forName="dummy5b" refType="h" fact="0.29"/>
          <dgm:constr type="r" for="ch" forName="wedge5Tx" refType="w" fact="0.33"/>
          <dgm:constr type="t" for="ch" forName="wedge5Tx" refType="h" fact="0.42"/>
          <dgm:constr type="w" for="ch" forName="wedge5Tx" refType="w" fact="0.23"/>
          <dgm:constr type="h" for="ch" forName="wedge5Tx" refType="h" fact="0.165"/>
          <dgm:constr type="l" for="ch" forName="wedge6" refType="w" fact="0.07"/>
          <dgm:constr type="t" for="ch" forName="wedge6" refType="h" fact="0.0627"/>
          <dgm:constr type="w" for="ch" forName="wedge6" refType="w" fact="0.84"/>
          <dgm:constr type="h" for="ch" forName="wedge6" refType="h" fact="0.84"/>
          <dgm:constr type="l" for="ch" forName="dummy6a" refType="w" fact="0.1263"/>
          <dgm:constr type="t" for="ch" forName="dummy6a" refType="h" fact="0.2727"/>
          <dgm:constr type="l" for="ch" forName="dummy6b" refType="w" fact="0.49"/>
          <dgm:constr type="t" for="ch" forName="dummy6b" refType="h" fact="0.0627"/>
          <dgm:constr type="r" for="ch" forName="wedge6Tx" refType="w" fact="0.47"/>
          <dgm:constr type="t" for="ch" forName="wedge6Tx" refType="h" fact="0.17"/>
          <dgm:constr type="w" for="ch" forName="wedge6Tx" refType="w" fact="0.22"/>
          <dgm:constr type="h" for="ch" forName="wedge6Tx" refType="h" fact="0.17"/>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primFontSz" for="ch" ptType="node" op="equ"/>
        </dgm:constrLst>
      </dgm:if>
      <dgm:else name="Name7">
        <dgm:constrLst>
          <dgm:constr type="l" for="ch" forName="wedge1" refType="w" fact="0.0887"/>
          <dgm:constr type="t" for="ch" forName="wedge1" refType="w" fact="0.062"/>
          <dgm:constr type="w" for="ch" forName="wedge1" refType="w" fact="0.84"/>
          <dgm:constr type="h" for="ch" forName="wedge1" refType="h" fact="0.84"/>
          <dgm:constr type="l" for="ch" forName="dummy1a" refType="w" fact="0.5087"/>
          <dgm:constr type="t" for="ch" forName="dummy1a" refType="h" fact="0.062"/>
          <dgm:constr type="l" for="ch" forName="dummy1b" refType="w" fact="0.837"/>
          <dgm:constr type="t" for="ch" forName="dummy1b" refType="h" fact="0.2201"/>
          <dgm:constr type="l" for="ch" forName="wedge1Tx" refType="w" fact="0.53"/>
          <dgm:constr type="t" for="ch" forName="wedge1Tx" refType="h" fact="0.14"/>
          <dgm:constr type="w" for="ch" forName="wedge1Tx" refType="w" fact="0.2"/>
          <dgm:constr type="h" for="ch" forName="wedge1Tx" refType="h" fact="0.16"/>
          <dgm:constr type="l" for="ch" forName="wedge2" refType="w" fact="0.0995"/>
          <dgm:constr type="t" for="ch" forName="wedge2" refType="w" fact="0.0755"/>
          <dgm:constr type="w" for="ch" forName="wedge2" refType="w" fact="0.84"/>
          <dgm:constr type="h" for="ch" forName="wedge2" refType="h" fact="0.84"/>
          <dgm:constr type="l" for="ch" forName="dummy2a" refType="w" fact="0.8479"/>
          <dgm:constr type="t" for="ch" forName="dummy2a" refType="h" fact="0.2337"/>
          <dgm:constr type="l" for="ch" forName="dummy2b" refType="w" fact="0.929"/>
          <dgm:constr type="t" for="ch" forName="dummy2b" refType="h" fact="0.589"/>
          <dgm:constr type="l" for="ch" forName="wedge2Tx" refType="w" fact="0.67"/>
          <dgm:constr type="t" for="ch" forName="wedge2Tx" refType="h" fact="0.38"/>
          <dgm:constr type="w" for="ch" forName="wedge2Tx" refType="w" fact="0.23"/>
          <dgm:constr type="h" for="ch" forName="wedge2Tx" refType="h" fact="0.14"/>
          <dgm:constr type="l" for="ch" forName="wedge3" refType="w" fact="0.0956"/>
          <dgm:constr type="t" for="ch" forName="wedge3" refType="w" fact="0.0925"/>
          <dgm:constr type="w" for="ch" forName="wedge3" refType="w" fact="0.84"/>
          <dgm:constr type="h" for="ch" forName="wedge3" refType="h" fact="0.84"/>
          <dgm:constr type="l" for="ch" forName="dummy3a" refType="w" fact="0.9251"/>
          <dgm:constr type="t" for="ch" forName="dummy3a" refType="h" fact="0.6059"/>
          <dgm:constr type="l" for="ch" forName="dummy3b" refType="w" fact="0.6979"/>
          <dgm:constr type="t" for="ch" forName="dummy3b" refType="h" fact="0.8909"/>
          <dgm:constr type="l" for="ch" forName="wedge3Tx" refType="w" fact="0.635"/>
          <dgm:constr type="t" for="ch" forName="wedge3Tx" refType="h" fact="0.59"/>
          <dgm:constr type="w" for="ch" forName="wedge3Tx" refType="w" fact="0.2"/>
          <dgm:constr type="h" for="ch" forName="wedge3Tx" refType="h" fact="0.155"/>
          <dgm:constr type="l" for="ch" forName="wedge4" refType="w" fact="0.08"/>
          <dgm:constr type="t" for="ch" forName="wedge4" refType="h" fact="0.1"/>
          <dgm:constr type="w" for="ch" forName="wedge4" refType="w" fact="0.84"/>
          <dgm:constr type="h" for="ch" forName="wedge4" refType="h" fact="0.84"/>
          <dgm:constr type="l" for="ch" forName="dummy4a" refType="w" fact="0.6822"/>
          <dgm:constr type="t" for="ch" forName="dummy4a" refType="h" fact="0.8984"/>
          <dgm:constr type="l" for="ch" forName="dummy4b" refType="w" fact="0.3178"/>
          <dgm:constr type="t" for="ch" forName="dummy4b" refType="h" fact="0.8984"/>
          <dgm:constr type="l" for="ch" forName="wedge4Tx" refType="w" fact="0.4025"/>
          <dgm:constr type="t" for="ch" forName="wedge4Tx" refType="h" fact="0.76"/>
          <dgm:constr type="w" for="ch" forName="wedge4Tx" refType="w" fact="0.195"/>
          <dgm:constr type="h" for="ch" forName="wedge4Tx" refType="h" fact="0.14"/>
          <dgm:constr type="l" for="ch" forName="wedge5" refType="w" fact="0.0644"/>
          <dgm:constr type="t" for="ch" forName="wedge5" refType="h" fact="0.0925"/>
          <dgm:constr type="w" for="ch" forName="wedge5" refType="w" fact="0.84"/>
          <dgm:constr type="h" for="ch" forName="wedge5" refType="h" fact="0.84"/>
          <dgm:constr type="l" for="ch" forName="dummy5a" refType="w" fact="0.3021"/>
          <dgm:constr type="t" for="ch" forName="dummy5a" refType="h" fact="0.8909"/>
          <dgm:constr type="l" for="ch" forName="dummy5b" refType="w" fact="0.0749"/>
          <dgm:constr type="t" for="ch" forName="dummy5b" refType="h" fact="0.6059"/>
          <dgm:constr type="r" for="ch" forName="wedge5Tx" refType="w" fact="0.365"/>
          <dgm:constr type="t" for="ch" forName="wedge5Tx" refType="h" fact="0.59"/>
          <dgm:constr type="w" for="ch" forName="wedge5Tx" refType="w" fact="0.2"/>
          <dgm:constr type="h" for="ch" forName="wedge5Tx" refType="h" fact="0.155"/>
          <dgm:constr type="l" for="ch" forName="wedge6" refType="w" fact="0.0605"/>
          <dgm:constr type="t" for="ch" forName="wedge6" refType="h" fact="0.0755"/>
          <dgm:constr type="w" for="ch" forName="wedge6" refType="w" fact="0.84"/>
          <dgm:constr type="h" for="ch" forName="wedge6" refType="h" fact="0.84"/>
          <dgm:constr type="l" for="ch" forName="dummy6a" refType="w" fact="0.071"/>
          <dgm:constr type="t" for="ch" forName="dummy6a" refType="h" fact="0.589"/>
          <dgm:constr type="l" for="ch" forName="dummy6b" refType="w" fact="0.1521"/>
          <dgm:constr type="t" for="ch" forName="dummy6b" refType="h" fact="0.2337"/>
          <dgm:constr type="r" for="ch" forName="wedge6Tx" refType="w" fact="0.33"/>
          <dgm:constr type="t" for="ch" forName="wedge6Tx" refType="h" fact="0.38"/>
          <dgm:constr type="w" for="ch" forName="wedge6Tx" refType="w" fact="0.23"/>
          <dgm:constr type="h" for="ch" forName="wedge6Tx" refType="h" fact="0.14"/>
          <dgm:constr type="l" for="ch" forName="wedge7" refType="w" fact="0.0713"/>
          <dgm:constr type="t" for="ch" forName="wedge7" refType="h" fact="0.062"/>
          <dgm:constr type="w" for="ch" forName="wedge7" refType="w" fact="0.84"/>
          <dgm:constr type="h" for="ch" forName="wedge7" refType="h" fact="0.84"/>
          <dgm:constr type="l" for="ch" forName="dummy7a" refType="w" fact="0.163"/>
          <dgm:constr type="t" for="ch" forName="dummy7a" refType="h" fact="0.2201"/>
          <dgm:constr type="l" for="ch" forName="dummy7b" refType="w" fact="0.4913"/>
          <dgm:constr type="t" for="ch" forName="dummy7b" refType="h" fact="0.062"/>
          <dgm:constr type="r" for="ch" forName="wedge7Tx" refType="w" fact="0.47"/>
          <dgm:constr type="t" for="ch" forName="wedge7Tx" refType="h" fact="0.14"/>
          <dgm:constr type="w" for="ch" forName="wedge7Tx" refType="w" fact="0.2"/>
          <dgm:constr type="h" for="ch" forName="wedge7Tx" refType="h" fact="0.16"/>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h" for="ch" forName="arrowWedge7" refType="w" fact="0.08"/>
          <dgm:constr type="diam" for="ch" forName="arrowWedge7" refType="w" fact="0.84"/>
          <dgm:constr type="l" for="ch" forName="arrowWedge7" refType="w" fact="0.5"/>
          <dgm:constr type="t" for="ch" forName="arrowWedge7" refType="w" fact="0.5"/>
          <dgm:constr type="primFontSz" for="ch" ptType="node" op="equ"/>
        </dgm:constrLst>
      </dgm:else>
    </dgm:choose>
    <dgm:ruleLst/>
    <dgm:choose name="Name8">
      <dgm:if name="Name9" axis="ch" ptType="node" func="cnt" op="gte" val="1">
        <dgm:layoutNode name="wedge1">
          <dgm:alg type="sp"/>
          <dgm:choose name="Name10">
            <dgm:if name="Name11" axis="ch" ptType="node" func="cnt" op="equ" val="1">
              <dgm:shape xmlns:r="http://schemas.openxmlformats.org/officeDocument/2006/relationships" type="ellipse" r:blip="">
                <dgm:adjLst/>
              </dgm:shape>
            </dgm:if>
            <dgm:if name="Name12" axis="ch" ptType="node" func="cnt" op="equ" val="2">
              <dgm:shape xmlns:r="http://schemas.openxmlformats.org/officeDocument/2006/relationships" type="pie" r:blip="">
                <dgm:adjLst>
                  <dgm:adj idx="1" val="270"/>
                  <dgm:adj idx="2" val="90"/>
                </dgm:adjLst>
              </dgm:shape>
            </dgm:if>
            <dgm:if name="Name13" axis="ch" ptType="node" func="cnt" op="equ" val="3">
              <dgm:shape xmlns:r="http://schemas.openxmlformats.org/officeDocument/2006/relationships" type="pie" r:blip="">
                <dgm:adjLst>
                  <dgm:adj idx="1" val="270"/>
                  <dgm:adj idx="2" val="30"/>
                </dgm:adjLst>
              </dgm:shape>
            </dgm:if>
            <dgm:if name="Name14" axis="ch" ptType="node" func="cnt" op="equ" val="4">
              <dgm:shape xmlns:r="http://schemas.openxmlformats.org/officeDocument/2006/relationships" type="pie" r:blip="">
                <dgm:adjLst>
                  <dgm:adj idx="1" val="270"/>
                  <dgm:adj idx="2" val="0"/>
                </dgm:adjLst>
              </dgm:shape>
            </dgm:if>
            <dgm:if name="Name15" axis="ch" ptType="node" func="cnt" op="equ" val="5">
              <dgm:shape xmlns:r="http://schemas.openxmlformats.org/officeDocument/2006/relationships" type="pie" r:blip="">
                <dgm:adjLst>
                  <dgm:adj idx="1" val="270"/>
                  <dgm:adj idx="2" val="342"/>
                </dgm:adjLst>
              </dgm:shape>
            </dgm:if>
            <dgm:if name="Name16" axis="ch" ptType="node" func="cnt" op="equ" val="6">
              <dgm:shape xmlns:r="http://schemas.openxmlformats.org/officeDocument/2006/relationships" type="pie" r:blip="">
                <dgm:adjLst>
                  <dgm:adj idx="1" val="270"/>
                  <dgm:adj idx="2" val="330"/>
                </dgm:adjLst>
              </dgm:shape>
            </dgm:if>
            <dgm:else name="Name17">
              <dgm:shape xmlns:r="http://schemas.openxmlformats.org/officeDocument/2006/relationships" type="pie" r:blip="">
                <dgm:adjLst>
                  <dgm:adj idx="1" val="270"/>
                  <dgm:adj idx="2" val="321.4286"/>
                </dgm:adjLst>
              </dgm:shape>
            </dgm:else>
          </dgm:choose>
          <dgm:choose name="Name18">
            <dgm:if name="Name19" func="var" arg="dir" op="equ" val="norm">
              <dgm:presOf axis="ch desOrSelf" ptType="node node" st="1 1" cnt="1 0"/>
            </dgm:if>
            <dgm:else name="Name20">
              <dgm:choose name="Name21">
                <dgm:if name="Name22" axis="ch" ptType="node" func="cnt" op="equ" val="1">
                  <dgm:presOf axis="ch desOrSelf" ptType="node node" st="1 1" cnt="1 0"/>
                </dgm:if>
                <dgm:if name="Name23" axis="ch" ptType="node" func="cnt" op="equ" val="2">
                  <dgm:presOf axis="ch desOrSelf" ptType="node node" st="2 1" cnt="1 0"/>
                </dgm:if>
                <dgm:if name="Name24" axis="ch" ptType="node" func="cnt" op="equ" val="3">
                  <dgm:presOf axis="ch desOrSelf" ptType="node node" st="3 1" cnt="1 0"/>
                </dgm:if>
                <dgm:if name="Name25" axis="ch" ptType="node" func="cnt" op="equ" val="4">
                  <dgm:presOf axis="ch desOrSelf" ptType="node node" st="4 1" cnt="1 0"/>
                </dgm:if>
                <dgm:if name="Name26" axis="ch" ptType="node" func="cnt" op="equ" val="5">
                  <dgm:presOf axis="ch desOrSelf" ptType="node node" st="5 1" cnt="1 0"/>
                </dgm:if>
                <dgm:if name="Name27" axis="ch" ptType="node" func="cnt" op="equ" val="6">
                  <dgm:presOf axis="ch desOrSelf" ptType="node node" st="6 1" cnt="1 0"/>
                </dgm:if>
                <dgm:else name="Name28">
                  <dgm:presOf axis="ch desOrSelf" ptType="node node" st="7 1" cnt="1 0"/>
                </dgm:else>
              </dgm:choose>
            </dgm:else>
          </dgm:choose>
          <dgm:constrLst/>
          <dgm:ruleLst/>
        </dgm:layoutNode>
        <dgm:layoutNode name="dummy1a" moveWith="wedge1">
          <dgm:alg type="sp"/>
          <dgm:shape xmlns:r="http://schemas.openxmlformats.org/officeDocument/2006/relationships" r:blip="">
            <dgm:adjLst/>
          </dgm:shape>
          <dgm:presOf/>
          <dgm:constrLst>
            <dgm:constr type="w" val="1"/>
            <dgm:constr type="h" val="1"/>
          </dgm:constrLst>
          <dgm:ruleLst/>
        </dgm:layoutNode>
        <dgm:layoutNode name="dummy1b" moveWith="wedge1">
          <dgm:alg type="sp"/>
          <dgm:shape xmlns:r="http://schemas.openxmlformats.org/officeDocument/2006/relationships" r:blip="">
            <dgm:adjLst/>
          </dgm:shape>
          <dgm:presOf/>
          <dgm:constrLst>
            <dgm:constr type="w" val="1"/>
            <dgm:constr type="h" val="1"/>
          </dgm:constrLst>
          <dgm:ruleLst/>
        </dgm:layoutNode>
        <dgm:layoutNode name="wedge1Tx" moveWith="wedge1">
          <dgm:varLst>
            <dgm:chMax val="0"/>
            <dgm:chPref val="0"/>
            <dgm:bulletEnabled val="1"/>
          </dgm:varLst>
          <dgm:alg type="tx"/>
          <dgm:shape xmlns:r="http://schemas.openxmlformats.org/officeDocument/2006/relationships" type="rect" r:blip="" hideGeom="1">
            <dgm:adjLst/>
          </dgm:shape>
          <dgm:choose name="Name29">
            <dgm:if name="Name30" func="var" arg="dir" op="equ" val="norm">
              <dgm:presOf axis="ch desOrSelf" ptType="node node" st="1 1" cnt="1 0"/>
            </dgm:if>
            <dgm:else name="Name31">
              <dgm:choose name="Name32">
                <dgm:if name="Name33" axis="ch" ptType="node" func="cnt" op="equ" val="1">
                  <dgm:presOf axis="ch desOrSelf" ptType="node node" st="1 1" cnt="1 0"/>
                </dgm:if>
                <dgm:if name="Name34" axis="ch" ptType="node" func="cnt" op="equ" val="2">
                  <dgm:presOf axis="ch desOrSelf" ptType="node node" st="2 1" cnt="1 0"/>
                </dgm:if>
                <dgm:if name="Name35" axis="ch" ptType="node" func="cnt" op="equ" val="3">
                  <dgm:presOf axis="ch desOrSelf" ptType="node node" st="3 1" cnt="1 0"/>
                </dgm:if>
                <dgm:if name="Name36" axis="ch" ptType="node" func="cnt" op="equ" val="4">
                  <dgm:presOf axis="ch desOrSelf" ptType="node node" st="4 1" cnt="1 0"/>
                </dgm:if>
                <dgm:if name="Name37" axis="ch" ptType="node" func="cnt" op="equ" val="5">
                  <dgm:presOf axis="ch desOrSelf" ptType="node node" st="5 1" cnt="1 0"/>
                </dgm:if>
                <dgm:if name="Name38" axis="ch" ptType="node" func="cnt" op="equ" val="6">
                  <dgm:presOf axis="ch desOrSelf" ptType="node node" st="6 1" cnt="1 0"/>
                </dgm:if>
                <dgm:else name="Name39">
                  <dgm:presOf axis="ch desOrSelf" ptType="node node" st="7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40"/>
    </dgm:choose>
    <dgm:choose name="Name41">
      <dgm:if name="Name42" axis="ch" ptType="node" func="cnt" op="gte" val="2">
        <dgm:layoutNode name="wedge2">
          <dgm:alg type="sp"/>
          <dgm:choose name="Name43">
            <dgm:if name="Name44" axis="ch" ptType="node" func="cnt" op="equ" val="2">
              <dgm:shape xmlns:r="http://schemas.openxmlformats.org/officeDocument/2006/relationships" type="pie" r:blip="">
                <dgm:adjLst>
                  <dgm:adj idx="1" val="90"/>
                  <dgm:adj idx="2" val="270"/>
                </dgm:adjLst>
              </dgm:shape>
            </dgm:if>
            <dgm:if name="Name45" axis="ch" ptType="node" func="cnt" op="equ" val="3">
              <dgm:shape xmlns:r="http://schemas.openxmlformats.org/officeDocument/2006/relationships" type="pie" r:blip="">
                <dgm:adjLst>
                  <dgm:adj idx="1" val="30"/>
                  <dgm:adj idx="2" val="150"/>
                </dgm:adjLst>
              </dgm:shape>
            </dgm:if>
            <dgm:if name="Name46" axis="ch" ptType="node" func="cnt" op="equ" val="4">
              <dgm:shape xmlns:r="http://schemas.openxmlformats.org/officeDocument/2006/relationships" type="pie" r:blip="">
                <dgm:adjLst>
                  <dgm:adj idx="1" val="0"/>
                  <dgm:adj idx="2" val="90"/>
                </dgm:adjLst>
              </dgm:shape>
            </dgm:if>
            <dgm:if name="Name47" axis="ch" ptType="node" func="cnt" op="equ" val="5">
              <dgm:shape xmlns:r="http://schemas.openxmlformats.org/officeDocument/2006/relationships" type="pie" r:blip="">
                <dgm:adjLst>
                  <dgm:adj idx="1" val="342"/>
                  <dgm:adj idx="2" val="54"/>
                </dgm:adjLst>
              </dgm:shape>
            </dgm:if>
            <dgm:if name="Name48" axis="ch" ptType="node" func="cnt" op="equ" val="6">
              <dgm:shape xmlns:r="http://schemas.openxmlformats.org/officeDocument/2006/relationships" type="pie" r:blip="">
                <dgm:adjLst>
                  <dgm:adj idx="1" val="330"/>
                  <dgm:adj idx="2" val="30"/>
                </dgm:adjLst>
              </dgm:shape>
            </dgm:if>
            <dgm:else name="Name49">
              <dgm:shape xmlns:r="http://schemas.openxmlformats.org/officeDocument/2006/relationships" type="pie" r:blip="">
                <dgm:adjLst>
                  <dgm:adj idx="1" val="321.4286"/>
                  <dgm:adj idx="2" val="12.85714"/>
                </dgm:adjLst>
              </dgm:shape>
            </dgm:else>
          </dgm:choose>
          <dgm:choose name="Name50">
            <dgm:if name="Name51" func="var" arg="dir" op="equ" val="norm">
              <dgm:presOf axis="ch desOrSelf" ptType="node node" st="2 1" cnt="1 0"/>
            </dgm:if>
            <dgm:else name="Name52">
              <dgm:choose name="Name53">
                <dgm:if name="Name54" axis="ch" ptType="node" func="cnt" op="equ" val="2">
                  <dgm:presOf axis="ch desOrSelf" ptType="node node" st="1 1" cnt="1 0"/>
                </dgm:if>
                <dgm:if name="Name55" axis="ch" ptType="node" func="cnt" op="equ" val="3">
                  <dgm:presOf axis="ch desOrSelf" ptType="node node" st="2 1" cnt="1 0"/>
                </dgm:if>
                <dgm:if name="Name56" axis="ch" ptType="node" func="cnt" op="equ" val="4">
                  <dgm:presOf axis="ch desOrSelf" ptType="node node" st="3 1" cnt="1 0"/>
                </dgm:if>
                <dgm:if name="Name57" axis="ch" ptType="node" func="cnt" op="equ" val="5">
                  <dgm:presOf axis="ch desOrSelf" ptType="node node" st="4 1" cnt="1 0"/>
                </dgm:if>
                <dgm:if name="Name58" axis="ch" ptType="node" func="cnt" op="equ" val="6">
                  <dgm:presOf axis="ch desOrSelf" ptType="node node" st="5 1" cnt="1 0"/>
                </dgm:if>
                <dgm:else name="Name59">
                  <dgm:presOf axis="ch desOrSelf" ptType="node node" st="6 1" cnt="1 0"/>
                </dgm:else>
              </dgm:choose>
            </dgm:else>
          </dgm:choose>
          <dgm:constrLst/>
          <dgm:ruleLst/>
        </dgm:layoutNode>
        <dgm:layoutNode name="dummy2a" moveWith="wedge2">
          <dgm:alg type="sp"/>
          <dgm:shape xmlns:r="http://schemas.openxmlformats.org/officeDocument/2006/relationships" r:blip="">
            <dgm:adjLst/>
          </dgm:shape>
          <dgm:presOf/>
          <dgm:constrLst>
            <dgm:constr type="w" val="1"/>
            <dgm:constr type="h" val="1"/>
          </dgm:constrLst>
          <dgm:ruleLst/>
        </dgm:layoutNode>
        <dgm:layoutNode name="dummy2b" moveWith="wedge2">
          <dgm:alg type="sp"/>
          <dgm:shape xmlns:r="http://schemas.openxmlformats.org/officeDocument/2006/relationships" r:blip="">
            <dgm:adjLst/>
          </dgm:shape>
          <dgm:presOf/>
          <dgm:constrLst>
            <dgm:constr type="w" val="1"/>
            <dgm:constr type="h" val="1"/>
          </dgm:constrLst>
          <dgm:ruleLst/>
        </dgm:layoutNode>
        <dgm:layoutNode name="wedge2Tx" moveWith="wedge2">
          <dgm:varLst>
            <dgm:chMax val="0"/>
            <dgm:chPref val="0"/>
            <dgm:bulletEnabled val="1"/>
          </dgm:varLst>
          <dgm:alg type="tx"/>
          <dgm:shape xmlns:r="http://schemas.openxmlformats.org/officeDocument/2006/relationships" type="rect" r:blip="" hideGeom="1">
            <dgm:adjLst/>
          </dgm:shape>
          <dgm:choose name="Name60">
            <dgm:if name="Name61" func="var" arg="dir" op="equ" val="norm">
              <dgm:presOf axis="ch desOrSelf" ptType="node node" st="2 1" cnt="1 0"/>
            </dgm:if>
            <dgm:else name="Name62">
              <dgm:choose name="Name63">
                <dgm:if name="Name64" axis="ch" ptType="node" func="cnt" op="equ" val="2">
                  <dgm:presOf axis="ch desOrSelf" ptType="node node" st="1 1" cnt="1 0"/>
                </dgm:if>
                <dgm:if name="Name65" axis="ch" ptType="node" func="cnt" op="equ" val="3">
                  <dgm:presOf axis="ch desOrSelf" ptType="node node" st="2 1" cnt="1 0"/>
                </dgm:if>
                <dgm:if name="Name66" axis="ch" ptType="node" func="cnt" op="equ" val="4">
                  <dgm:presOf axis="ch desOrSelf" ptType="node node" st="3 1" cnt="1 0"/>
                </dgm:if>
                <dgm:if name="Name67" axis="ch" ptType="node" func="cnt" op="equ" val="5">
                  <dgm:presOf axis="ch desOrSelf" ptType="node node" st="4 1" cnt="1 0"/>
                </dgm:if>
                <dgm:if name="Name68" axis="ch" ptType="node" func="cnt" op="equ" val="6">
                  <dgm:presOf axis="ch desOrSelf" ptType="node node" st="5 1" cnt="1 0"/>
                </dgm:if>
                <dgm:else name="Name69">
                  <dgm:presOf axis="ch desOrSelf" ptType="node node" st="6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70"/>
    </dgm:choose>
    <dgm:choose name="Name71">
      <dgm:if name="Name72" axis="ch" ptType="node" func="cnt" op="gte" val="3">
        <dgm:layoutNode name="wedge3">
          <dgm:alg type="sp"/>
          <dgm:choose name="Name73">
            <dgm:if name="Name74" axis="ch" ptType="node" func="cnt" op="equ" val="3">
              <dgm:shape xmlns:r="http://schemas.openxmlformats.org/officeDocument/2006/relationships" type="pie" r:blip="">
                <dgm:adjLst>
                  <dgm:adj idx="1" val="150"/>
                  <dgm:adj idx="2" val="270"/>
                </dgm:adjLst>
              </dgm:shape>
            </dgm:if>
            <dgm:if name="Name75" axis="ch" ptType="node" func="cnt" op="equ" val="4">
              <dgm:shape xmlns:r="http://schemas.openxmlformats.org/officeDocument/2006/relationships" type="pie" r:blip="">
                <dgm:adjLst>
                  <dgm:adj idx="1" val="90"/>
                  <dgm:adj idx="2" val="180"/>
                </dgm:adjLst>
              </dgm:shape>
            </dgm:if>
            <dgm:if name="Name76" axis="ch" ptType="node" func="cnt" op="equ" val="5">
              <dgm:shape xmlns:r="http://schemas.openxmlformats.org/officeDocument/2006/relationships" type="pie" r:blip="">
                <dgm:adjLst>
                  <dgm:adj idx="1" val="54"/>
                  <dgm:adj idx="2" val="126"/>
                </dgm:adjLst>
              </dgm:shape>
            </dgm:if>
            <dgm:if name="Name77" axis="ch" ptType="node" func="cnt" op="equ" val="6">
              <dgm:shape xmlns:r="http://schemas.openxmlformats.org/officeDocument/2006/relationships" type="pie" r:blip="">
                <dgm:adjLst>
                  <dgm:adj idx="1" val="30"/>
                  <dgm:adj idx="2" val="90"/>
                </dgm:adjLst>
              </dgm:shape>
            </dgm:if>
            <dgm:else name="Name78">
              <dgm:shape xmlns:r="http://schemas.openxmlformats.org/officeDocument/2006/relationships" type="pie" r:blip="">
                <dgm:adjLst>
                  <dgm:adj idx="1" val="12.85714"/>
                  <dgm:adj idx="2" val="64.28571"/>
                </dgm:adjLst>
              </dgm:shape>
            </dgm:else>
          </dgm:choose>
          <dgm:choose name="Name79">
            <dgm:if name="Name80" func="var" arg="dir" op="equ" val="norm">
              <dgm:presOf axis="ch desOrSelf" ptType="node node" st="3 1" cnt="1 0"/>
            </dgm:if>
            <dgm:else name="Name81">
              <dgm:choose name="Name82">
                <dgm:if name="Name83" axis="ch" ptType="node" func="cnt" op="equ" val="3">
                  <dgm:presOf axis="ch desOrSelf" ptType="node node" st="1 1" cnt="1 0"/>
                </dgm:if>
                <dgm:if name="Name84" axis="ch" ptType="node" func="cnt" op="equ" val="4">
                  <dgm:presOf axis="ch desOrSelf" ptType="node node" st="2 1" cnt="1 0"/>
                </dgm:if>
                <dgm:if name="Name85" axis="ch" ptType="node" func="cnt" op="equ" val="5">
                  <dgm:presOf axis="ch desOrSelf" ptType="node node" st="3 1" cnt="1 0"/>
                </dgm:if>
                <dgm:if name="Name86" axis="ch" ptType="node" func="cnt" op="equ" val="6">
                  <dgm:presOf axis="ch desOrSelf" ptType="node node" st="4 1" cnt="1 0"/>
                </dgm:if>
                <dgm:else name="Name87">
                  <dgm:presOf axis="ch desOrSelf" ptType="node node" st="5 1" cnt="1 0"/>
                </dgm:else>
              </dgm:choose>
            </dgm:else>
          </dgm:choose>
          <dgm:constrLst/>
          <dgm:ruleLst/>
        </dgm:layoutNode>
        <dgm:layoutNode name="dummy3a" moveWith="wedge3">
          <dgm:alg type="sp"/>
          <dgm:shape xmlns:r="http://schemas.openxmlformats.org/officeDocument/2006/relationships" r:blip="">
            <dgm:adjLst/>
          </dgm:shape>
          <dgm:presOf/>
          <dgm:constrLst>
            <dgm:constr type="w" val="1"/>
            <dgm:constr type="h" val="1"/>
          </dgm:constrLst>
          <dgm:ruleLst/>
        </dgm:layoutNode>
        <dgm:layoutNode name="dummy3b" moveWith="wedge3">
          <dgm:alg type="sp"/>
          <dgm:shape xmlns:r="http://schemas.openxmlformats.org/officeDocument/2006/relationships" r:blip="">
            <dgm:adjLst/>
          </dgm:shape>
          <dgm:presOf/>
          <dgm:constrLst>
            <dgm:constr type="w" val="1"/>
            <dgm:constr type="h" val="1"/>
          </dgm:constrLst>
          <dgm:ruleLst/>
        </dgm:layoutNode>
        <dgm:layoutNode name="wedge3Tx" moveWith="wedge3">
          <dgm:varLst>
            <dgm:chMax val="0"/>
            <dgm:chPref val="0"/>
            <dgm:bulletEnabled val="1"/>
          </dgm:varLst>
          <dgm:alg type="tx"/>
          <dgm:shape xmlns:r="http://schemas.openxmlformats.org/officeDocument/2006/relationships" type="rect" r:blip="" hideGeom="1">
            <dgm:adjLst/>
          </dgm:shape>
          <dgm:choose name="Name88">
            <dgm:if name="Name89" func="var" arg="dir" op="equ" val="norm">
              <dgm:presOf axis="ch desOrSelf" ptType="node node" st="3 1" cnt="1 0"/>
            </dgm:if>
            <dgm:else name="Name90">
              <dgm:choose name="Name91">
                <dgm:if name="Name92" axis="ch" ptType="node" func="cnt" op="equ" val="3">
                  <dgm:presOf axis="ch desOrSelf" ptType="node node" st="1 1" cnt="1 0"/>
                </dgm:if>
                <dgm:if name="Name93" axis="ch" ptType="node" func="cnt" op="equ" val="4">
                  <dgm:presOf axis="ch desOrSelf" ptType="node node" st="2 1" cnt="1 0"/>
                </dgm:if>
                <dgm:if name="Name94" axis="ch" ptType="node" func="cnt" op="equ" val="5">
                  <dgm:presOf axis="ch desOrSelf" ptType="node node" st="3 1" cnt="1 0"/>
                </dgm:if>
                <dgm:if name="Name95" axis="ch" ptType="node" func="cnt" op="equ" val="6">
                  <dgm:presOf axis="ch desOrSelf" ptType="node node" st="4 1" cnt="1 0"/>
                </dgm:if>
                <dgm:else name="Name96">
                  <dgm:presOf axis="ch desOrSelf" ptType="node node" st="5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97"/>
    </dgm:choose>
    <dgm:choose name="Name98">
      <dgm:if name="Name99" axis="ch" ptType="node" func="cnt" op="gte" val="4">
        <dgm:layoutNode name="wedge4">
          <dgm:alg type="sp"/>
          <dgm:choose name="Name100">
            <dgm:if name="Name101" axis="ch" ptType="node" func="cnt" op="equ" val="4">
              <dgm:shape xmlns:r="http://schemas.openxmlformats.org/officeDocument/2006/relationships" type="pie" r:blip="">
                <dgm:adjLst>
                  <dgm:adj idx="1" val="180"/>
                  <dgm:adj idx="2" val="270"/>
                </dgm:adjLst>
              </dgm:shape>
            </dgm:if>
            <dgm:if name="Name102" axis="ch" ptType="node" func="cnt" op="equ" val="5">
              <dgm:shape xmlns:r="http://schemas.openxmlformats.org/officeDocument/2006/relationships" type="pie" r:blip="">
                <dgm:adjLst>
                  <dgm:adj idx="1" val="126"/>
                  <dgm:adj idx="2" val="198"/>
                </dgm:adjLst>
              </dgm:shape>
            </dgm:if>
            <dgm:if name="Name103" axis="ch" ptType="node" func="cnt" op="equ" val="6">
              <dgm:shape xmlns:r="http://schemas.openxmlformats.org/officeDocument/2006/relationships" type="pie" r:blip="">
                <dgm:adjLst>
                  <dgm:adj idx="1" val="90"/>
                  <dgm:adj idx="2" val="150"/>
                </dgm:adjLst>
              </dgm:shape>
            </dgm:if>
            <dgm:else name="Name104">
              <dgm:shape xmlns:r="http://schemas.openxmlformats.org/officeDocument/2006/relationships" type="pie" r:blip="">
                <dgm:adjLst>
                  <dgm:adj idx="1" val="64.2871"/>
                  <dgm:adj idx="2" val="115.7143"/>
                </dgm:adjLst>
              </dgm:shape>
            </dgm:else>
          </dgm:choose>
          <dgm:choose name="Name105">
            <dgm:if name="Name106" func="var" arg="dir" op="equ" val="norm">
              <dgm:presOf axis="ch desOrSelf" ptType="node node" st="4 1" cnt="1 0"/>
            </dgm:if>
            <dgm:else name="Name107">
              <dgm:choose name="Name108">
                <dgm:if name="Name109" axis="ch" ptType="node" func="cnt" op="equ" val="4">
                  <dgm:presOf axis="ch desOrSelf" ptType="node node" st="1 1" cnt="1 0"/>
                </dgm:if>
                <dgm:if name="Name110" axis="ch" ptType="node" func="cnt" op="equ" val="5">
                  <dgm:presOf axis="ch desOrSelf" ptType="node node" st="2 1" cnt="1 0"/>
                </dgm:if>
                <dgm:if name="Name111" axis="ch" ptType="node" func="cnt" op="equ" val="6">
                  <dgm:presOf axis="ch desOrSelf" ptType="node node" st="3 1" cnt="1 0"/>
                </dgm:if>
                <dgm:else name="Name112">
                  <dgm:presOf axis="ch desOrSelf" ptType="node node" st="4 1" cnt="1 0"/>
                </dgm:else>
              </dgm:choose>
            </dgm:else>
          </dgm:choose>
          <dgm:constrLst/>
          <dgm:ruleLst/>
        </dgm:layoutNode>
        <dgm:layoutNode name="dummy4a" moveWith="wedge4">
          <dgm:alg type="sp"/>
          <dgm:shape xmlns:r="http://schemas.openxmlformats.org/officeDocument/2006/relationships" r:blip="">
            <dgm:adjLst/>
          </dgm:shape>
          <dgm:presOf/>
          <dgm:constrLst>
            <dgm:constr type="w" val="1"/>
            <dgm:constr type="h" val="1"/>
          </dgm:constrLst>
          <dgm:ruleLst/>
        </dgm:layoutNode>
        <dgm:layoutNode name="dummy4b" moveWith="wedge4">
          <dgm:alg type="sp"/>
          <dgm:shape xmlns:r="http://schemas.openxmlformats.org/officeDocument/2006/relationships" r:blip="">
            <dgm:adjLst/>
          </dgm:shape>
          <dgm:presOf/>
          <dgm:constrLst>
            <dgm:constr type="w" val="1"/>
            <dgm:constr type="h" val="1"/>
          </dgm:constrLst>
          <dgm:ruleLst/>
        </dgm:layoutNode>
        <dgm:layoutNode name="wedge4Tx" moveWith="wedge4">
          <dgm:varLst>
            <dgm:chMax val="0"/>
            <dgm:chPref val="0"/>
            <dgm:bulletEnabled val="1"/>
          </dgm:varLst>
          <dgm:alg type="tx"/>
          <dgm:shape xmlns:r="http://schemas.openxmlformats.org/officeDocument/2006/relationships" type="rect" r:blip="" hideGeom="1">
            <dgm:adjLst/>
          </dgm:shape>
          <dgm:choose name="Name113">
            <dgm:if name="Name114" func="var" arg="dir" op="equ" val="norm">
              <dgm:presOf axis="ch desOrSelf" ptType="node node" st="4 1" cnt="1 0"/>
            </dgm:if>
            <dgm:else name="Name115">
              <dgm:choose name="Name116">
                <dgm:if name="Name117" axis="ch" ptType="node" func="cnt" op="equ" val="4">
                  <dgm:presOf axis="ch desOrSelf" ptType="node node" st="1 1" cnt="1 0"/>
                </dgm:if>
                <dgm:if name="Name118" axis="ch" ptType="node" func="cnt" op="equ" val="5">
                  <dgm:presOf axis="ch desOrSelf" ptType="node node" st="2 1" cnt="1 0"/>
                </dgm:if>
                <dgm:if name="Name119" axis="ch" ptType="node" func="cnt" op="equ" val="6">
                  <dgm:presOf axis="ch desOrSelf" ptType="node node" st="3 1" cnt="1 0"/>
                </dgm:if>
                <dgm:else name="Name120">
                  <dgm:presOf axis="ch desOrSelf" ptType="node node" st="4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21"/>
    </dgm:choose>
    <dgm:choose name="Name122">
      <dgm:if name="Name123" axis="ch" ptType="node" func="cnt" op="gte" val="5">
        <dgm:layoutNode name="wedge5">
          <dgm:alg type="sp"/>
          <dgm:choose name="Name124">
            <dgm:if name="Name125" axis="ch" ptType="node" func="cnt" op="equ" val="5">
              <dgm:shape xmlns:r="http://schemas.openxmlformats.org/officeDocument/2006/relationships" type="pie" r:blip="">
                <dgm:adjLst>
                  <dgm:adj idx="1" val="198"/>
                  <dgm:adj idx="2" val="270"/>
                </dgm:adjLst>
              </dgm:shape>
            </dgm:if>
            <dgm:if name="Name126" axis="ch" ptType="node" func="cnt" op="equ" val="6">
              <dgm:shape xmlns:r="http://schemas.openxmlformats.org/officeDocument/2006/relationships" type="pie" r:blip="">
                <dgm:adjLst>
                  <dgm:adj idx="1" val="150"/>
                  <dgm:adj idx="2" val="210"/>
                </dgm:adjLst>
              </dgm:shape>
            </dgm:if>
            <dgm:else name="Name127">
              <dgm:shape xmlns:r="http://schemas.openxmlformats.org/officeDocument/2006/relationships" type="pie" r:blip="">
                <dgm:adjLst>
                  <dgm:adj idx="1" val="115.7143"/>
                  <dgm:adj idx="2" val="167.1429"/>
                </dgm:adjLst>
              </dgm:shape>
            </dgm:else>
          </dgm:choose>
          <dgm:choose name="Name128">
            <dgm:if name="Name129" func="var" arg="dir" op="equ" val="norm">
              <dgm:presOf axis="ch desOrSelf" ptType="node node" st="5 1" cnt="1 0"/>
            </dgm:if>
            <dgm:else name="Name130">
              <dgm:choose name="Name131">
                <dgm:if name="Name132" axis="ch" ptType="node" func="cnt" op="equ" val="5">
                  <dgm:presOf axis="ch desOrSelf" ptType="node node" st="1 1" cnt="1 0"/>
                </dgm:if>
                <dgm:if name="Name133" axis="ch" ptType="node" func="cnt" op="equ" val="6">
                  <dgm:presOf axis="ch desOrSelf" ptType="node node" st="2 1" cnt="1 0"/>
                </dgm:if>
                <dgm:else name="Name134">
                  <dgm:presOf axis="ch desOrSelf" ptType="node node" st="3 1" cnt="1 0"/>
                </dgm:else>
              </dgm:choose>
            </dgm:else>
          </dgm:choose>
          <dgm:constrLst/>
          <dgm:ruleLst/>
        </dgm:layoutNode>
        <dgm:layoutNode name="dummy5a" moveWith="wedge5">
          <dgm:alg type="sp"/>
          <dgm:shape xmlns:r="http://schemas.openxmlformats.org/officeDocument/2006/relationships" r:blip="">
            <dgm:adjLst/>
          </dgm:shape>
          <dgm:presOf/>
          <dgm:constrLst>
            <dgm:constr type="w" val="1"/>
            <dgm:constr type="h" val="1"/>
          </dgm:constrLst>
          <dgm:ruleLst/>
        </dgm:layoutNode>
        <dgm:layoutNode name="dummy5b" moveWith="wedge5">
          <dgm:alg type="sp"/>
          <dgm:shape xmlns:r="http://schemas.openxmlformats.org/officeDocument/2006/relationships" r:blip="">
            <dgm:adjLst/>
          </dgm:shape>
          <dgm:presOf/>
          <dgm:constrLst>
            <dgm:constr type="w" val="1"/>
            <dgm:constr type="h" val="1"/>
          </dgm:constrLst>
          <dgm:ruleLst/>
        </dgm:layoutNode>
        <dgm:layoutNode name="wedge5Tx" moveWith="wedge5">
          <dgm:varLst>
            <dgm:chMax val="0"/>
            <dgm:chPref val="0"/>
            <dgm:bulletEnabled val="1"/>
          </dgm:varLst>
          <dgm:alg type="tx"/>
          <dgm:shape xmlns:r="http://schemas.openxmlformats.org/officeDocument/2006/relationships" type="rect" r:blip="" hideGeom="1">
            <dgm:adjLst/>
          </dgm:shape>
          <dgm:choose name="Name135">
            <dgm:if name="Name136" func="var" arg="dir" op="equ" val="norm">
              <dgm:presOf axis="ch desOrSelf" ptType="node node" st="5 1" cnt="1 0"/>
            </dgm:if>
            <dgm:else name="Name137">
              <dgm:choose name="Name138">
                <dgm:if name="Name139" axis="ch" ptType="node" func="cnt" op="equ" val="5">
                  <dgm:presOf axis="ch desOrSelf" ptType="node node" st="1 1" cnt="1 0"/>
                </dgm:if>
                <dgm:if name="Name140" axis="ch" ptType="node" func="cnt" op="equ" val="6">
                  <dgm:presOf axis="ch desOrSelf" ptType="node node" st="2 1" cnt="1 0"/>
                </dgm:if>
                <dgm:else name="Name141">
                  <dgm:presOf axis="ch desOrSelf" ptType="node node" st="3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42"/>
    </dgm:choose>
    <dgm:choose name="Name143">
      <dgm:if name="Name144" axis="ch" ptType="node" func="cnt" op="gte" val="6">
        <dgm:layoutNode name="wedge6">
          <dgm:alg type="sp"/>
          <dgm:choose name="Name145">
            <dgm:if name="Name146" axis="ch" ptType="node" func="cnt" op="equ" val="6">
              <dgm:shape xmlns:r="http://schemas.openxmlformats.org/officeDocument/2006/relationships" type="pie" r:blip="">
                <dgm:adjLst>
                  <dgm:adj idx="1" val="210"/>
                  <dgm:adj idx="2" val="270"/>
                </dgm:adjLst>
              </dgm:shape>
            </dgm:if>
            <dgm:else name="Name147">
              <dgm:shape xmlns:r="http://schemas.openxmlformats.org/officeDocument/2006/relationships" type="pie" r:blip="">
                <dgm:adjLst>
                  <dgm:adj idx="1" val="167.1429"/>
                  <dgm:adj idx="2" val="218.5714"/>
                </dgm:adjLst>
              </dgm:shape>
            </dgm:else>
          </dgm:choose>
          <dgm:choose name="Name148">
            <dgm:if name="Name149" func="var" arg="dir" op="equ" val="norm">
              <dgm:presOf axis="ch desOrSelf" ptType="node node" st="6 1" cnt="1 0"/>
            </dgm:if>
            <dgm:else name="Name150">
              <dgm:choose name="Name151">
                <dgm:if name="Name152" axis="ch" ptType="node" func="cnt" op="equ" val="6">
                  <dgm:presOf axis="ch desOrSelf" ptType="node node" st="1 1" cnt="1 0"/>
                </dgm:if>
                <dgm:else name="Name153">
                  <dgm:presOf axis="ch desOrSelf" ptType="node node" st="2 1" cnt="1 0"/>
                </dgm:else>
              </dgm:choose>
            </dgm:else>
          </dgm:choose>
          <dgm:constrLst/>
          <dgm:ruleLst/>
        </dgm:layoutNode>
        <dgm:layoutNode name="dummy6a" moveWith="wedge6">
          <dgm:alg type="sp"/>
          <dgm:shape xmlns:r="http://schemas.openxmlformats.org/officeDocument/2006/relationships" r:blip="">
            <dgm:adjLst/>
          </dgm:shape>
          <dgm:presOf/>
          <dgm:constrLst>
            <dgm:constr type="w" val="1"/>
            <dgm:constr type="h" val="1"/>
          </dgm:constrLst>
          <dgm:ruleLst/>
        </dgm:layoutNode>
        <dgm:layoutNode name="dummy6b" moveWith="wedge6">
          <dgm:alg type="sp"/>
          <dgm:shape xmlns:r="http://schemas.openxmlformats.org/officeDocument/2006/relationships" r:blip="">
            <dgm:adjLst/>
          </dgm:shape>
          <dgm:presOf/>
          <dgm:constrLst>
            <dgm:constr type="w" val="1"/>
            <dgm:constr type="h" val="1"/>
          </dgm:constrLst>
          <dgm:ruleLst/>
        </dgm:layoutNode>
        <dgm:layoutNode name="wedge6Tx" moveWith="wedge6">
          <dgm:varLst>
            <dgm:chMax val="0"/>
            <dgm:chPref val="0"/>
            <dgm:bulletEnabled val="1"/>
          </dgm:varLst>
          <dgm:alg type="tx"/>
          <dgm:shape xmlns:r="http://schemas.openxmlformats.org/officeDocument/2006/relationships" type="rect" r:blip="" hideGeom="1">
            <dgm:adjLst/>
          </dgm:shape>
          <dgm:choose name="Name154">
            <dgm:if name="Name155" func="var" arg="dir" op="equ" val="norm">
              <dgm:presOf axis="ch desOrSelf" ptType="node node" st="6 1" cnt="1 0"/>
            </dgm:if>
            <dgm:else name="Name156">
              <dgm:choose name="Name157">
                <dgm:if name="Name158" axis="ch" ptType="node" func="cnt" op="equ" val="6">
                  <dgm:presOf axis="ch desOrSelf" ptType="node node" st="1 1" cnt="1 0"/>
                </dgm:if>
                <dgm:else name="Name159">
                  <dgm:presOf axis="ch desOrSelf" ptType="node node" st="2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0"/>
    </dgm:choose>
    <dgm:choose name="Name161">
      <dgm:if name="Name162" axis="ch" ptType="node" func="cnt" op="gte" val="7">
        <dgm:layoutNode name="wedge7">
          <dgm:alg type="sp"/>
          <dgm:shape xmlns:r="http://schemas.openxmlformats.org/officeDocument/2006/relationships" type="pie" r:blip="">
            <dgm:adjLst>
              <dgm:adj idx="1" val="218.5714"/>
              <dgm:adj idx="2" val="270"/>
            </dgm:adjLst>
          </dgm:shape>
          <dgm:choose name="Name163">
            <dgm:if name="Name164" func="var" arg="dir" op="equ" val="norm">
              <dgm:presOf axis="ch desOrSelf" ptType="node node" st="7 1" cnt="1 0"/>
            </dgm:if>
            <dgm:else name="Name165">
              <dgm:presOf axis="ch desOrSelf" ptType="node node" st="1 1" cnt="1 0"/>
            </dgm:else>
          </dgm:choose>
          <dgm:constrLst/>
          <dgm:ruleLst/>
        </dgm:layoutNode>
        <dgm:layoutNode name="dummy7a" moveWith="wedge7">
          <dgm:alg type="sp"/>
          <dgm:shape xmlns:r="http://schemas.openxmlformats.org/officeDocument/2006/relationships" r:blip="">
            <dgm:adjLst/>
          </dgm:shape>
          <dgm:presOf/>
          <dgm:constrLst>
            <dgm:constr type="w" val="1"/>
            <dgm:constr type="h" val="1"/>
          </dgm:constrLst>
          <dgm:ruleLst/>
        </dgm:layoutNode>
        <dgm:layoutNode name="dummy7b" moveWith="wedge7">
          <dgm:alg type="sp"/>
          <dgm:shape xmlns:r="http://schemas.openxmlformats.org/officeDocument/2006/relationships" r:blip="">
            <dgm:adjLst/>
          </dgm:shape>
          <dgm:presOf/>
          <dgm:constrLst>
            <dgm:constr type="w" val="1"/>
            <dgm:constr type="h" val="1"/>
          </dgm:constrLst>
          <dgm:ruleLst/>
        </dgm:layoutNode>
        <dgm:layoutNode name="wedge7Tx" moveWith="wedge7">
          <dgm:varLst>
            <dgm:chMax val="0"/>
            <dgm:chPref val="0"/>
            <dgm:bulletEnabled val="1"/>
          </dgm:varLst>
          <dgm:alg type="tx"/>
          <dgm:shape xmlns:r="http://schemas.openxmlformats.org/officeDocument/2006/relationships" type="rect" r:blip="" hideGeom="1">
            <dgm:adjLst/>
          </dgm:shape>
          <dgm:choose name="Name166">
            <dgm:if name="Name167" func="var" arg="dir" op="equ" val="norm">
              <dgm:presOf axis="ch desOrSelf" ptType="node node" st="7 1" cnt="1 0"/>
            </dgm:if>
            <dgm:else name="Name168">
              <dgm:presOf axis="ch desOrSelf" ptType="node node" st="1 1" cnt="1 0"/>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9"/>
    </dgm:choose>
    <dgm:choose name="Name170">
      <dgm:if name="Name171" axis="ch" ptType="node" func="cnt" op="equ" val="1">
        <dgm:forEach name="Name172" axis="ch" ptType="sibTrans" hideLastTrans="0" cnt="1">
          <dgm:layoutNode name="arrowWedge1single" styleLbl="fgSibTrans2D1">
            <dgm:choose name="Name173">
              <dgm:if name="Name174" func="var" arg="dir" op="equ" val="norm">
                <dgm:alg type="conn">
                  <dgm:param type="connRout" val="longCurve"/>
                  <dgm:param type="srcNode" val="dummy1a"/>
                  <dgm:param type="dstNode" val="dummy1b"/>
                  <dgm:param type="begPts" val="tL"/>
                  <dgm:param type="endPts" val="tR"/>
                  <dgm:param type="begSty" val="arr"/>
                  <dgm:param type="endSty" val="noArr"/>
                </dgm:alg>
              </dgm:if>
              <dgm:else name="Name175">
                <dgm:alg type="conn">
                  <dgm:param type="connRout" val="longCurve"/>
                  <dgm:param type="srcNode" val="dummy1a"/>
                  <dgm:param type="dstNode" val="dummy1b"/>
                  <dgm:param type="begPts" val="tL"/>
                  <dgm:param type="endPts" val="tR"/>
                  <dgm:param type="begSty" val="noArr"/>
                  <dgm:param type="endSty" val="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if name="Name176" axis="ch" ptType="node" func="cnt" op="gte" val="2">
        <dgm:forEach name="Name177" axis="ch" ptType="sibTrans" hideLastTrans="0" cnt="1">
          <dgm:layoutNode name="arrowWedge1" styleLbl="fgSibTrans2D1">
            <dgm:choose name="Name178">
              <dgm:if name="Name179" func="var" arg="dir" op="equ" val="norm">
                <dgm:alg type="conn">
                  <dgm:param type="connRout" val="curve"/>
                  <dgm:param type="srcNode" val="dummy1a"/>
                  <dgm:param type="dstNode" val="dummy1b"/>
                  <dgm:param type="begPts" val="tL"/>
                  <dgm:param type="endPts" val="tL"/>
                  <dgm:param type="begSty" val="noArr"/>
                  <dgm:param type="endSty" val="arr"/>
                </dgm:alg>
              </dgm:if>
              <dgm:else name="Name180">
                <dgm:alg type="conn">
                  <dgm:param type="connRout" val="curve"/>
                  <dgm:param type="srcNode" val="dummy1a"/>
                  <dgm:param type="dstNode" val="dummy1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else name="Name181"/>
    </dgm:choose>
    <dgm:forEach name="Name182" axis="ch" ptType="sibTrans" hideLastTrans="0" st="2" cnt="1">
      <dgm:layoutNode name="arrowWedge2" styleLbl="fgSibTrans2D1">
        <dgm:choose name="Name183">
          <dgm:if name="Name184" func="var" arg="dir" op="equ" val="norm">
            <dgm:alg type="conn">
              <dgm:param type="connRout" val="curve"/>
              <dgm:param type="srcNode" val="dummy2a"/>
              <dgm:param type="dstNode" val="dummy2b"/>
              <dgm:param type="begPts" val="tL"/>
              <dgm:param type="endPts" val="tL"/>
              <dgm:param type="begSty" val="noArr"/>
              <dgm:param type="endSty" val="arr"/>
            </dgm:alg>
          </dgm:if>
          <dgm:else name="Name185">
            <dgm:alg type="conn">
              <dgm:param type="connRout" val="curve"/>
              <dgm:param type="srcNode" val="dummy2a"/>
              <dgm:param type="dstNode" val="dummy2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86" axis="ch" ptType="sibTrans" hideLastTrans="0" st="3" cnt="1">
      <dgm:layoutNode name="arrowWedge3" styleLbl="fgSibTrans2D1">
        <dgm:choose name="Name187">
          <dgm:if name="Name188" func="var" arg="dir" op="equ" val="norm">
            <dgm:alg type="conn">
              <dgm:param type="connRout" val="curve"/>
              <dgm:param type="srcNode" val="dummy3a"/>
              <dgm:param type="dstNode" val="dummy3b"/>
              <dgm:param type="begPts" val="tL"/>
              <dgm:param type="endPts" val="tL"/>
              <dgm:param type="begSty" val="noArr"/>
              <dgm:param type="endSty" val="arr"/>
            </dgm:alg>
          </dgm:if>
          <dgm:else name="Name189">
            <dgm:alg type="conn">
              <dgm:param type="connRout" val="curve"/>
              <dgm:param type="srcNode" val="dummy3a"/>
              <dgm:param type="dstNode" val="dummy3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0" axis="ch" ptType="sibTrans" hideLastTrans="0" st="4" cnt="1">
      <dgm:layoutNode name="arrowWedge4" styleLbl="fgSibTrans2D1">
        <dgm:choose name="Name191">
          <dgm:if name="Name192" func="var" arg="dir" op="equ" val="norm">
            <dgm:alg type="conn">
              <dgm:param type="connRout" val="curve"/>
              <dgm:param type="srcNode" val="dummy4a"/>
              <dgm:param type="dstNode" val="dummy4b"/>
              <dgm:param type="begPts" val="tL"/>
              <dgm:param type="endPts" val="tL"/>
              <dgm:param type="begSty" val="noArr"/>
              <dgm:param type="endSty" val="arr"/>
            </dgm:alg>
          </dgm:if>
          <dgm:else name="Name193">
            <dgm:alg type="conn">
              <dgm:param type="connRout" val="curve"/>
              <dgm:param type="srcNode" val="dummy4a"/>
              <dgm:param type="dstNode" val="dummy4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4" axis="ch" ptType="sibTrans" hideLastTrans="0" st="5" cnt="1">
      <dgm:layoutNode name="arrowWedge5" styleLbl="fgSibTrans2D1">
        <dgm:choose name="Name195">
          <dgm:if name="Name196" func="var" arg="dir" op="equ" val="norm">
            <dgm:alg type="conn">
              <dgm:param type="connRout" val="curve"/>
              <dgm:param type="srcNode" val="dummy5a"/>
              <dgm:param type="dstNode" val="dummy5b"/>
              <dgm:param type="begPts" val="tL"/>
              <dgm:param type="endPts" val="tL"/>
              <dgm:param type="begSty" val="noArr"/>
              <dgm:param type="endSty" val="arr"/>
            </dgm:alg>
          </dgm:if>
          <dgm:else name="Name197">
            <dgm:alg type="conn">
              <dgm:param type="connRout" val="curve"/>
              <dgm:param type="srcNode" val="dummy5a"/>
              <dgm:param type="dstNode" val="dummy5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8" axis="ch" ptType="sibTrans" hideLastTrans="0" st="6" cnt="1">
      <dgm:layoutNode name="arrowWedge6" styleLbl="fgSibTrans2D1">
        <dgm:choose name="Name199">
          <dgm:if name="Name200" func="var" arg="dir" op="equ" val="norm">
            <dgm:alg type="conn">
              <dgm:param type="connRout" val="curve"/>
              <dgm:param type="srcNode" val="dummy6a"/>
              <dgm:param type="dstNode" val="dummy6b"/>
              <dgm:param type="begPts" val="tL"/>
              <dgm:param type="endPts" val="tL"/>
              <dgm:param type="begSty" val="noArr"/>
              <dgm:param type="endSty" val="arr"/>
            </dgm:alg>
          </dgm:if>
          <dgm:else name="Name201">
            <dgm:alg type="conn">
              <dgm:param type="connRout" val="curve"/>
              <dgm:param type="srcNode" val="dummy6a"/>
              <dgm:param type="dstNode" val="dummy6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202" axis="ch" ptType="sibTrans" hideLastTrans="0" st="7" cnt="1">
      <dgm:layoutNode name="arrowWedge7" styleLbl="fgSibTrans2D1">
        <dgm:choose name="Name203">
          <dgm:if name="Name204" func="var" arg="dir" op="equ" val="norm">
            <dgm:alg type="conn">
              <dgm:param type="connRout" val="curve"/>
              <dgm:param type="srcNode" val="dummy7a"/>
              <dgm:param type="dstNode" val="dummy7b"/>
              <dgm:param type="begPts" val="tL"/>
              <dgm:param type="endPts" val="tL"/>
              <dgm:param type="begSty" val="noArr"/>
              <dgm:param type="endSty" val="arr"/>
            </dgm:alg>
          </dgm:if>
          <dgm:else name="Name205">
            <dgm:alg type="conn">
              <dgm:param type="connRout" val="curve"/>
              <dgm:param type="srcNode" val="dummy7a"/>
              <dgm:param type="dstNode" val="dummy7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34374DA-235E-F541-BA9B-BE073483A434}" type="datetimeFigureOut">
              <a:rPr lang="en-US" smtClean="0"/>
              <a:t>2/2/18</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9FA4935-6248-CF42-8E8D-419560357EC9}" type="slidenum">
              <a:rPr lang="en-US" smtClean="0"/>
              <a:t>‹#›</a:t>
            </a:fld>
            <a:endParaRPr lang="en-US"/>
          </a:p>
        </p:txBody>
      </p:sp>
    </p:spTree>
    <p:extLst>
      <p:ext uri="{BB962C8B-B14F-4D97-AF65-F5344CB8AC3E}">
        <p14:creationId xmlns:p14="http://schemas.microsoft.com/office/powerpoint/2010/main" val="7166910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9FA4935-6248-CF42-8E8D-419560357EC9}" type="slidenum">
              <a:rPr lang="en-US" smtClean="0"/>
              <a:t>5</a:t>
            </a:fld>
            <a:endParaRPr lang="en-US"/>
          </a:p>
        </p:txBody>
      </p:sp>
    </p:spTree>
    <p:extLst>
      <p:ext uri="{BB962C8B-B14F-4D97-AF65-F5344CB8AC3E}">
        <p14:creationId xmlns:p14="http://schemas.microsoft.com/office/powerpoint/2010/main" val="195187264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A0FDD0CA-7A31-8C44-881F-DF935804F4A7}" type="datetimeFigureOut">
              <a:rPr lang="en-US" smtClean="0"/>
              <a:t>2/2/18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055D183-F416-B648-BD9A-8D2FE602374E}"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A0FDD0CA-7A31-8C44-881F-DF935804F4A7}" type="datetimeFigureOut">
              <a:rPr lang="en-US" smtClean="0"/>
              <a:t>2/2/18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055D183-F416-B648-BD9A-8D2FE602374E}"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A0FDD0CA-7A31-8C44-881F-DF935804F4A7}" type="datetimeFigureOut">
              <a:rPr lang="en-US" smtClean="0"/>
              <a:t>2/2/18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055D183-F416-B648-BD9A-8D2FE602374E}"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A0FDD0CA-7A31-8C44-881F-DF935804F4A7}" type="datetimeFigureOut">
              <a:rPr lang="en-US" smtClean="0"/>
              <a:t>2/2/18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055D183-F416-B648-BD9A-8D2FE602374E}"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0FDD0CA-7A31-8C44-881F-DF935804F4A7}" type="datetimeFigureOut">
              <a:rPr lang="en-US" smtClean="0"/>
              <a:t>2/2/18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055D183-F416-B648-BD9A-8D2FE602374E}"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A0FDD0CA-7A31-8C44-881F-DF935804F4A7}" type="datetimeFigureOut">
              <a:rPr lang="en-US" smtClean="0"/>
              <a:t>2/2/18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055D183-F416-B648-BD9A-8D2FE602374E}"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A0FDD0CA-7A31-8C44-881F-DF935804F4A7}" type="datetimeFigureOut">
              <a:rPr lang="en-US" smtClean="0"/>
              <a:t>2/2/18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055D183-F416-B648-BD9A-8D2FE602374E}"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A0FDD0CA-7A31-8C44-881F-DF935804F4A7}" type="datetimeFigureOut">
              <a:rPr lang="en-US" smtClean="0"/>
              <a:t>2/2/18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055D183-F416-B648-BD9A-8D2FE602374E}"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0FDD0CA-7A31-8C44-881F-DF935804F4A7}" type="datetimeFigureOut">
              <a:rPr lang="en-US" smtClean="0"/>
              <a:t>2/2/18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055D183-F416-B648-BD9A-8D2FE602374E}"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0FDD0CA-7A31-8C44-881F-DF935804F4A7}" type="datetimeFigureOut">
              <a:rPr lang="en-US" smtClean="0"/>
              <a:t>2/2/18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055D183-F416-B648-BD9A-8D2FE602374E}"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0FDD0CA-7A31-8C44-881F-DF935804F4A7}" type="datetimeFigureOut">
              <a:rPr lang="en-US" smtClean="0"/>
              <a:t>2/2/18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055D183-F416-B648-BD9A-8D2FE602374E}"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0FDD0CA-7A31-8C44-881F-DF935804F4A7}" type="datetimeFigureOut">
              <a:rPr lang="en-US" smtClean="0"/>
              <a:t>2/2/18</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055D183-F416-B648-BD9A-8D2FE602374E}" type="slidenum">
              <a:rPr lang="en-US" smtClean="0"/>
              <a:t>‹#›</a:t>
            </a:fld>
            <a:endParaRPr lang="en-US"/>
          </a:p>
        </p:txBody>
      </p:sp>
    </p:spTree>
    <p:extLst>
      <p:ext uri="{BB962C8B-B14F-4D97-AF65-F5344CB8AC3E}">
        <p14:creationId xmlns:p14="http://schemas.microsoft.com/office/powerpoint/2010/main" val="1188782145"/>
      </p:ext>
    </p:extLst>
  </p:cSld>
  <p:clrMap bg1="lt1" tx1="dk1" bg2="lt2" tx2="dk2" accent1="accent1" accent2="accent2" accent3="accent3" accent4="accent4" accent5="accent5" accent6="accent6" hlink="hlink" folHlink="folHlink"/>
  <p:sldLayoutIdLst>
    <p:sldLayoutId id="2147483691" r:id="rId1"/>
    <p:sldLayoutId id="2147483692" r:id="rId2"/>
    <p:sldLayoutId id="2147483693" r:id="rId3"/>
    <p:sldLayoutId id="2147483694" r:id="rId4"/>
    <p:sldLayoutId id="2147483695" r:id="rId5"/>
    <p:sldLayoutId id="2147483696" r:id="rId6"/>
    <p:sldLayoutId id="2147483697" r:id="rId7"/>
    <p:sldLayoutId id="2147483698" r:id="rId8"/>
    <p:sldLayoutId id="2147483699" r:id="rId9"/>
    <p:sldLayoutId id="2147483700" r:id="rId10"/>
    <p:sldLayoutId id="214748370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tiff"/></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tiff"/></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tiff"/></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tiff"/><Relationship Id="rId3" Type="http://schemas.openxmlformats.org/officeDocument/2006/relationships/image" Target="../media/image10.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tiff"/></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tiff"/></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tiff"/></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tiff"/><Relationship Id="rId3" Type="http://schemas.openxmlformats.org/officeDocument/2006/relationships/image" Target="../media/image11.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tiff"/><Relationship Id="rId3" Type="http://schemas.openxmlformats.org/officeDocument/2006/relationships/image" Target="../media/image12.tiff"/></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tiff"/></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tiff"/></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tiff"/></Relationships>
</file>

<file path=ppt/slides/_rels/slide20.xml.rels><?xml version="1.0" encoding="UTF-8" standalone="yes"?>
<Relationships xmlns="http://schemas.openxmlformats.org/package/2006/relationships"><Relationship Id="rId3" Type="http://schemas.openxmlformats.org/officeDocument/2006/relationships/diagramData" Target="../diagrams/data1.xml"/><Relationship Id="rId4" Type="http://schemas.openxmlformats.org/officeDocument/2006/relationships/diagramLayout" Target="../diagrams/layout1.xml"/><Relationship Id="rId5" Type="http://schemas.openxmlformats.org/officeDocument/2006/relationships/diagramQuickStyle" Target="../diagrams/quickStyle1.xml"/><Relationship Id="rId6" Type="http://schemas.openxmlformats.org/officeDocument/2006/relationships/diagramColors" Target="../diagrams/colors1.xml"/><Relationship Id="rId7" Type="http://schemas.microsoft.com/office/2007/relationships/diagramDrawing" Target="../diagrams/drawing1.xml"/><Relationship Id="rId1" Type="http://schemas.openxmlformats.org/officeDocument/2006/relationships/slideLayout" Target="../slideLayouts/slideLayout1.xml"/><Relationship Id="rId2" Type="http://schemas.openxmlformats.org/officeDocument/2006/relationships/image" Target="../media/image2.tiff"/></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tiff"/><Relationship Id="rId3" Type="http://schemas.openxmlformats.org/officeDocument/2006/relationships/image" Target="../media/image13.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tiff"/><Relationship Id="rId3" Type="http://schemas.openxmlformats.org/officeDocument/2006/relationships/image" Target="../media/image14.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tiff"/><Relationship Id="rId3" Type="http://schemas.openxmlformats.org/officeDocument/2006/relationships/image" Target="../media/image15.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tiff"/></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tiff"/><Relationship Id="rId3" Type="http://schemas.openxmlformats.org/officeDocument/2006/relationships/image" Target="../media/image16.png"/></Relationships>
</file>

<file path=ppt/slides/_rels/slide26.xml.rels><?xml version="1.0" encoding="UTF-8" standalone="yes"?>
<Relationships xmlns="http://schemas.openxmlformats.org/package/2006/relationships"><Relationship Id="rId3" Type="http://schemas.openxmlformats.org/officeDocument/2006/relationships/image" Target="../media/image17.png"/><Relationship Id="rId4" Type="http://schemas.openxmlformats.org/officeDocument/2006/relationships/image" Target="../media/image18.png"/><Relationship Id="rId1" Type="http://schemas.openxmlformats.org/officeDocument/2006/relationships/slideLayout" Target="../slideLayouts/slideLayout1.xml"/><Relationship Id="rId2" Type="http://schemas.openxmlformats.org/officeDocument/2006/relationships/image" Target="../media/image2.tiff"/></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tiff"/><Relationship Id="rId3" Type="http://schemas.openxmlformats.org/officeDocument/2006/relationships/image" Target="../media/image19.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tiff"/><Relationship Id="rId3" Type="http://schemas.openxmlformats.org/officeDocument/2006/relationships/image" Target="../media/image20.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tiff"/></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4" Type="http://schemas.openxmlformats.org/officeDocument/2006/relationships/image" Target="../media/image4.jpeg"/><Relationship Id="rId1" Type="http://schemas.openxmlformats.org/officeDocument/2006/relationships/slideLayout" Target="../slideLayouts/slideLayout1.xml"/><Relationship Id="rId2" Type="http://schemas.openxmlformats.org/officeDocument/2006/relationships/image" Target="../media/image2.tiff"/></Relationships>
</file>

<file path=ppt/slides/_rels/slide30.xml.rels><?xml version="1.0" encoding="UTF-8" standalone="yes"?>
<Relationships xmlns="http://schemas.openxmlformats.org/package/2006/relationships"><Relationship Id="rId3" Type="http://schemas.openxmlformats.org/officeDocument/2006/relationships/image" Target="../media/image22.png"/><Relationship Id="rId4" Type="http://schemas.openxmlformats.org/officeDocument/2006/relationships/image" Target="../media/image23.tiff"/><Relationship Id="rId1" Type="http://schemas.openxmlformats.org/officeDocument/2006/relationships/slideLayout" Target="../slideLayouts/slideLayout1.xml"/><Relationship Id="rId2" Type="http://schemas.openxmlformats.org/officeDocument/2006/relationships/image" Target="../media/image21.tiff"/></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1.tiff"/></Relationships>
</file>

<file path=ppt/slides/_rels/slide32.xml.rels><?xml version="1.0" encoding="UTF-8" standalone="yes"?>
<Relationships xmlns="http://schemas.openxmlformats.org/package/2006/relationships"><Relationship Id="rId3" Type="http://schemas.openxmlformats.org/officeDocument/2006/relationships/hyperlink" Target="http://www.fao.org/elearning/Course/NFSLBC/en/story_content/external_files/Essential_Nutrients.pdf" TargetMode="External"/><Relationship Id="rId4" Type="http://schemas.openxmlformats.org/officeDocument/2006/relationships/hyperlink" Target="http://www.ncbi.nlm.nih.gov/pubmed/9225172" TargetMode="External"/><Relationship Id="rId5" Type="http://schemas.openxmlformats.org/officeDocument/2006/relationships/hyperlink" Target="http://doi.org/10.1002/14651858.CD003817.pub3" TargetMode="External"/><Relationship Id="rId6" Type="http://schemas.openxmlformats.org/officeDocument/2006/relationships/hyperlink" Target="http://doi.org/10.1016/j.mcna.2007.01.006" TargetMode="External"/><Relationship Id="rId7" Type="http://schemas.openxmlformats.org/officeDocument/2006/relationships/hyperlink" Target="https://www.betterhealth.vic.gov.au/health/healthyliving/obesity-and-hormones" TargetMode="External"/><Relationship Id="rId1" Type="http://schemas.openxmlformats.org/officeDocument/2006/relationships/slideLayout" Target="../slideLayouts/slideLayout1.xml"/><Relationship Id="rId2" Type="http://schemas.openxmlformats.org/officeDocument/2006/relationships/image" Target="../media/image21.tiff"/></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tiff"/></Relationships>
</file>

<file path=ppt/slides/_rels/slide5.xml.rels><?xml version="1.0" encoding="UTF-8" standalone="yes"?>
<Relationships xmlns="http://schemas.openxmlformats.org/package/2006/relationships"><Relationship Id="rId3" Type="http://schemas.openxmlformats.org/officeDocument/2006/relationships/image" Target="../media/image2.tiff"/><Relationship Id="rId4" Type="http://schemas.openxmlformats.org/officeDocument/2006/relationships/image" Target="../media/image5.png"/><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tiff"/></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tiff"/><Relationship Id="rId3" Type="http://schemas.openxmlformats.org/officeDocument/2006/relationships/image" Target="../media/image6.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tiff"/><Relationship Id="rId3" Type="http://schemas.openxmlformats.org/officeDocument/2006/relationships/image" Target="../media/image7.png"/></Relationships>
</file>

<file path=ppt/slides/_rels/slide9.xml.rels><?xml version="1.0" encoding="UTF-8" standalone="yes"?>
<Relationships xmlns="http://schemas.openxmlformats.org/package/2006/relationships"><Relationship Id="rId3" Type="http://schemas.openxmlformats.org/officeDocument/2006/relationships/image" Target="../media/image8.jpeg"/><Relationship Id="rId4" Type="http://schemas.microsoft.com/office/2007/relationships/hdphoto" Target="../media/hdphoto1.wdp"/><Relationship Id="rId5" Type="http://schemas.openxmlformats.org/officeDocument/2006/relationships/image" Target="../media/image9.jpeg"/><Relationship Id="rId6" Type="http://schemas.microsoft.com/office/2007/relationships/hdphoto" Target="../media/hdphoto2.wdp"/><Relationship Id="rId1" Type="http://schemas.openxmlformats.org/officeDocument/2006/relationships/slideLayout" Target="../slideLayouts/slideLayout1.xml"/><Relationship Id="rId2" Type="http://schemas.openxmlformats.org/officeDocument/2006/relationships/image" Target="../media/image2.tif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endParaRPr lang="en-US"/>
          </a:p>
        </p:txBody>
      </p:sp>
      <p:sp>
        <p:nvSpPr>
          <p:cNvPr id="5" name="Subtitle 4"/>
          <p:cNvSpPr>
            <a:spLocks noGrp="1"/>
          </p:cNvSpPr>
          <p:nvPr>
            <p:ph type="subTitle" idx="1"/>
          </p:nvPr>
        </p:nvSpPr>
        <p:spPr/>
        <p:txBody>
          <a:bodyPr/>
          <a:lstStyle/>
          <a:p>
            <a:endParaRPr lang="en-US"/>
          </a:p>
        </p:txBody>
      </p:sp>
      <p:pic>
        <p:nvPicPr>
          <p:cNvPr id="6" name="Picture 5"/>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5348" y="0"/>
            <a:ext cx="9149348" cy="6858000"/>
          </a:xfrm>
          <a:prstGeom prst="rect">
            <a:avLst/>
          </a:prstGeom>
        </p:spPr>
      </p:pic>
      <p:sp>
        <p:nvSpPr>
          <p:cNvPr id="7" name="TextBox 6"/>
          <p:cNvSpPr txBox="1"/>
          <p:nvPr/>
        </p:nvSpPr>
        <p:spPr>
          <a:xfrm>
            <a:off x="4276073" y="1566753"/>
            <a:ext cx="6153411" cy="1200329"/>
          </a:xfrm>
          <a:prstGeom prst="rect">
            <a:avLst/>
          </a:prstGeom>
          <a:noFill/>
        </p:spPr>
        <p:txBody>
          <a:bodyPr wrap="square" rtlCol="0">
            <a:spAutoFit/>
          </a:bodyPr>
          <a:lstStyle/>
          <a:p>
            <a:pPr algn="ctr"/>
            <a:r>
              <a:rPr lang="en-US" sz="7200" dirty="0">
                <a:ln>
                  <a:solidFill>
                    <a:schemeClr val="tx1"/>
                  </a:solidFill>
                </a:ln>
                <a:solidFill>
                  <a:schemeClr val="bg1"/>
                </a:solidFill>
                <a:latin typeface="Franklin Gothic Demi" charset="0"/>
                <a:ea typeface="Franklin Gothic Demi" charset="0"/>
                <a:cs typeface="Franklin Gothic Demi" charset="0"/>
              </a:rPr>
              <a:t>OBESITY</a:t>
            </a:r>
          </a:p>
        </p:txBody>
      </p:sp>
      <p:sp>
        <p:nvSpPr>
          <p:cNvPr id="8" name="TextBox 7"/>
          <p:cNvSpPr txBox="1"/>
          <p:nvPr/>
        </p:nvSpPr>
        <p:spPr>
          <a:xfrm>
            <a:off x="6742135" y="4447426"/>
            <a:ext cx="2273474" cy="2215991"/>
          </a:xfrm>
          <a:prstGeom prst="rect">
            <a:avLst/>
          </a:prstGeom>
          <a:noFill/>
        </p:spPr>
        <p:txBody>
          <a:bodyPr wrap="square" rtlCol="0">
            <a:spAutoFit/>
          </a:bodyPr>
          <a:lstStyle/>
          <a:p>
            <a:pPr algn="r"/>
            <a:r>
              <a:rPr lang="en-US" sz="2400" b="1" dirty="0">
                <a:ln>
                  <a:solidFill>
                    <a:schemeClr val="tx1"/>
                  </a:solidFill>
                </a:ln>
                <a:solidFill>
                  <a:schemeClr val="bg1"/>
                </a:solidFill>
                <a:latin typeface="Franklin Gothic Demi" charset="0"/>
                <a:ea typeface="Franklin Gothic Demi" charset="0"/>
                <a:cs typeface="Franklin Gothic Demi" charset="0"/>
              </a:rPr>
              <a:t>LIFE SCI 4M03</a:t>
            </a:r>
          </a:p>
          <a:p>
            <a:pPr algn="r"/>
            <a:r>
              <a:rPr lang="en-US" sz="2400" b="1" dirty="0">
                <a:ln>
                  <a:solidFill>
                    <a:schemeClr val="tx1"/>
                  </a:solidFill>
                </a:ln>
                <a:solidFill>
                  <a:schemeClr val="bg1"/>
                </a:solidFill>
                <a:latin typeface="Franklin Gothic Demi" charset="0"/>
                <a:ea typeface="Franklin Gothic Demi" charset="0"/>
                <a:cs typeface="Franklin Gothic Demi" charset="0"/>
              </a:rPr>
              <a:t>GROUP 1</a:t>
            </a:r>
          </a:p>
          <a:p>
            <a:pPr algn="r"/>
            <a:r>
              <a:rPr lang="en-US" b="1" dirty="0">
                <a:ln>
                  <a:solidFill>
                    <a:schemeClr val="tx1"/>
                  </a:solidFill>
                </a:ln>
                <a:solidFill>
                  <a:schemeClr val="bg1"/>
                </a:solidFill>
                <a:latin typeface="Franklin Gothic Demi" charset="0"/>
                <a:ea typeface="Franklin Gothic Demi" charset="0"/>
                <a:cs typeface="Franklin Gothic Demi" charset="0"/>
              </a:rPr>
              <a:t>FARUK ALAGIC</a:t>
            </a:r>
          </a:p>
          <a:p>
            <a:pPr algn="r"/>
            <a:r>
              <a:rPr lang="en-US" b="1" dirty="0">
                <a:ln>
                  <a:solidFill>
                    <a:schemeClr val="tx1"/>
                  </a:solidFill>
                </a:ln>
                <a:solidFill>
                  <a:schemeClr val="bg1"/>
                </a:solidFill>
                <a:latin typeface="Franklin Gothic Demi" charset="0"/>
                <a:ea typeface="Franklin Gothic Demi" charset="0"/>
                <a:cs typeface="Franklin Gothic Demi" charset="0"/>
              </a:rPr>
              <a:t>AYESHA ASAF</a:t>
            </a:r>
          </a:p>
          <a:p>
            <a:pPr algn="r"/>
            <a:r>
              <a:rPr lang="en-US" b="1" dirty="0">
                <a:ln>
                  <a:solidFill>
                    <a:schemeClr val="tx1"/>
                  </a:solidFill>
                </a:ln>
                <a:solidFill>
                  <a:schemeClr val="bg1"/>
                </a:solidFill>
                <a:latin typeface="Franklin Gothic Demi" charset="0"/>
                <a:ea typeface="Franklin Gothic Demi" charset="0"/>
                <a:cs typeface="Franklin Gothic Demi" charset="0"/>
              </a:rPr>
              <a:t>AISHA MOHAMED </a:t>
            </a:r>
          </a:p>
          <a:p>
            <a:pPr algn="r"/>
            <a:r>
              <a:rPr lang="en-US" b="1" dirty="0">
                <a:ln>
                  <a:solidFill>
                    <a:schemeClr val="tx1"/>
                  </a:solidFill>
                </a:ln>
                <a:solidFill>
                  <a:schemeClr val="bg1"/>
                </a:solidFill>
                <a:latin typeface="Franklin Gothic Demi" charset="0"/>
                <a:ea typeface="Franklin Gothic Demi" charset="0"/>
                <a:cs typeface="Franklin Gothic Demi" charset="0"/>
              </a:rPr>
              <a:t>MEGAN VIERHOUT </a:t>
            </a:r>
          </a:p>
          <a:p>
            <a:pPr algn="r"/>
            <a:r>
              <a:rPr lang="en-US" b="1" dirty="0">
                <a:ln>
                  <a:solidFill>
                    <a:schemeClr val="tx1"/>
                  </a:solidFill>
                </a:ln>
                <a:solidFill>
                  <a:schemeClr val="bg1"/>
                </a:solidFill>
                <a:latin typeface="Franklin Gothic Demi" charset="0"/>
                <a:ea typeface="Franklin Gothic Demi" charset="0"/>
                <a:cs typeface="Franklin Gothic Demi" charset="0"/>
              </a:rPr>
              <a:t>DAN ZAMFIR</a:t>
            </a:r>
          </a:p>
        </p:txBody>
      </p:sp>
    </p:spTree>
    <p:extLst>
      <p:ext uri="{BB962C8B-B14F-4D97-AF65-F5344CB8AC3E}">
        <p14:creationId xmlns:p14="http://schemas.microsoft.com/office/powerpoint/2010/main" val="15071302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endParaRPr lang="en-US"/>
          </a:p>
        </p:txBody>
      </p:sp>
      <p:sp>
        <p:nvSpPr>
          <p:cNvPr id="5" name="Subtitle 4"/>
          <p:cNvSpPr>
            <a:spLocks noGrp="1"/>
          </p:cNvSpPr>
          <p:nvPr>
            <p:ph type="subTitle" idx="1"/>
          </p:nvPr>
        </p:nvSpPr>
        <p:spPr/>
        <p:txBody>
          <a:bodyPr/>
          <a:lstStyle/>
          <a:p>
            <a:endParaRPr lang="en-US"/>
          </a:p>
        </p:txBody>
      </p:sp>
      <p:pic>
        <p:nvPicPr>
          <p:cNvPr id="6" name="Picture 5"/>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0" y="0"/>
            <a:ext cx="9144000" cy="6858000"/>
          </a:xfrm>
          <a:prstGeom prst="rect">
            <a:avLst/>
          </a:prstGeom>
        </p:spPr>
      </p:pic>
      <p:sp>
        <p:nvSpPr>
          <p:cNvPr id="7" name="TextBox 6"/>
          <p:cNvSpPr txBox="1"/>
          <p:nvPr/>
        </p:nvSpPr>
        <p:spPr>
          <a:xfrm>
            <a:off x="658729" y="2005750"/>
            <a:ext cx="8173563" cy="1200329"/>
          </a:xfrm>
          <a:prstGeom prst="rect">
            <a:avLst/>
          </a:prstGeom>
          <a:noFill/>
        </p:spPr>
        <p:txBody>
          <a:bodyPr wrap="square" rtlCol="0">
            <a:spAutoFit/>
          </a:bodyPr>
          <a:lstStyle/>
          <a:p>
            <a:pPr algn="ctr"/>
            <a:r>
              <a:rPr lang="en-US" sz="7200" dirty="0">
                <a:ln>
                  <a:solidFill>
                    <a:schemeClr val="tx1"/>
                  </a:solidFill>
                </a:ln>
                <a:solidFill>
                  <a:schemeClr val="bg1"/>
                </a:solidFill>
                <a:latin typeface="Franklin Gothic Demi" charset="0"/>
                <a:ea typeface="Franklin Gothic Demi" charset="0"/>
                <a:cs typeface="Franklin Gothic Demi" charset="0"/>
              </a:rPr>
              <a:t>PATHOPHYSIOLOGY</a:t>
            </a:r>
          </a:p>
        </p:txBody>
      </p:sp>
    </p:spTree>
    <p:extLst>
      <p:ext uri="{BB962C8B-B14F-4D97-AF65-F5344CB8AC3E}">
        <p14:creationId xmlns:p14="http://schemas.microsoft.com/office/powerpoint/2010/main" val="52985539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rotWithShape="1">
          <a:blip r:embed="rId2" cstate="email">
            <a:alphaModFix amt="50000"/>
            <a:extLst>
              <a:ext uri="{28A0092B-C50C-407E-A947-70E740481C1C}">
                <a14:useLocalDpi xmlns:a14="http://schemas.microsoft.com/office/drawing/2010/main"/>
              </a:ext>
            </a:extLst>
          </a:blip>
          <a:srcRect/>
          <a:stretch/>
        </p:blipFill>
        <p:spPr>
          <a:xfrm>
            <a:off x="0" y="0"/>
            <a:ext cx="9144000" cy="6858000"/>
          </a:xfrm>
          <a:prstGeom prst="rect">
            <a:avLst/>
          </a:prstGeom>
          <a:effectLst>
            <a:glow>
              <a:schemeClr val="accent1">
                <a:alpha val="40000"/>
              </a:schemeClr>
            </a:glow>
            <a:softEdge rad="0"/>
          </a:effectLst>
        </p:spPr>
      </p:pic>
      <p:sp>
        <p:nvSpPr>
          <p:cNvPr id="2" name="Rounded Rectangle 1"/>
          <p:cNvSpPr/>
          <p:nvPr/>
        </p:nvSpPr>
        <p:spPr>
          <a:xfrm>
            <a:off x="1" y="0"/>
            <a:ext cx="9144001" cy="6858000"/>
          </a:xfrm>
          <a:prstGeom prst="roundRect">
            <a:avLst/>
          </a:prstGeom>
          <a:solidFill>
            <a:schemeClr val="bg1">
              <a:alpha val="71000"/>
            </a:schemeClr>
          </a:solidFill>
          <a:effectLst>
            <a:glow>
              <a:schemeClr val="accent1"/>
            </a:glow>
            <a:softEdge rad="673100"/>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350"/>
          </a:p>
        </p:txBody>
      </p:sp>
      <p:sp>
        <p:nvSpPr>
          <p:cNvPr id="3" name="TextBox 2"/>
          <p:cNvSpPr txBox="1"/>
          <p:nvPr/>
        </p:nvSpPr>
        <p:spPr>
          <a:xfrm>
            <a:off x="0" y="234542"/>
            <a:ext cx="9143999" cy="830997"/>
          </a:xfrm>
          <a:prstGeom prst="rect">
            <a:avLst/>
          </a:prstGeom>
          <a:noFill/>
        </p:spPr>
        <p:txBody>
          <a:bodyPr wrap="square" rtlCol="0">
            <a:spAutoFit/>
          </a:bodyPr>
          <a:lstStyle/>
          <a:p>
            <a:r>
              <a:rPr lang="en-US" sz="4800" dirty="0">
                <a:latin typeface="Franklin Gothic Demi" charset="0"/>
                <a:ea typeface="Franklin Gothic Demi" charset="0"/>
                <a:cs typeface="Franklin Gothic Demi" charset="0"/>
              </a:rPr>
              <a:t>Macronutrients </a:t>
            </a:r>
            <a:r>
              <a:rPr lang="en-US" sz="4800" dirty="0" smtClean="0">
                <a:latin typeface="Franklin Gothic Demi" charset="0"/>
                <a:ea typeface="Franklin Gothic Demi" charset="0"/>
                <a:cs typeface="Franklin Gothic Demi" charset="0"/>
              </a:rPr>
              <a:t>vs </a:t>
            </a:r>
            <a:r>
              <a:rPr lang="en-US" sz="4800" dirty="0">
                <a:latin typeface="Franklin Gothic Demi" charset="0"/>
                <a:ea typeface="Franklin Gothic Demi" charset="0"/>
                <a:cs typeface="Franklin Gothic Demi" charset="0"/>
              </a:rPr>
              <a:t>Micronutrients</a:t>
            </a:r>
          </a:p>
        </p:txBody>
      </p:sp>
      <p:sp>
        <p:nvSpPr>
          <p:cNvPr id="4" name="Rectangle 3"/>
          <p:cNvSpPr/>
          <p:nvPr/>
        </p:nvSpPr>
        <p:spPr>
          <a:xfrm>
            <a:off x="225593" y="1169237"/>
            <a:ext cx="3807995" cy="261687"/>
          </a:xfrm>
          <a:prstGeom prst="rect">
            <a:avLst/>
          </a:prstGeom>
          <a:solidFill>
            <a:srgbClr val="F92D3E"/>
          </a:solidFill>
          <a:ln>
            <a:solidFill>
              <a:srgbClr val="F92D3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7" name="Rectangle 6"/>
          <p:cNvSpPr/>
          <p:nvPr/>
        </p:nvSpPr>
        <p:spPr>
          <a:xfrm>
            <a:off x="5161547" y="1169237"/>
            <a:ext cx="3807995" cy="261687"/>
          </a:xfrm>
          <a:prstGeom prst="rect">
            <a:avLst/>
          </a:prstGeom>
          <a:solidFill>
            <a:srgbClr val="F92D3E"/>
          </a:solidFill>
          <a:ln>
            <a:solidFill>
              <a:srgbClr val="F92D3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5" name="TextBox 4"/>
          <p:cNvSpPr txBox="1"/>
          <p:nvPr/>
        </p:nvSpPr>
        <p:spPr>
          <a:xfrm>
            <a:off x="225593" y="1722695"/>
            <a:ext cx="4159919" cy="2885405"/>
          </a:xfrm>
          <a:prstGeom prst="rect">
            <a:avLst/>
          </a:prstGeom>
          <a:noFill/>
        </p:spPr>
        <p:txBody>
          <a:bodyPr wrap="square" rtlCol="0">
            <a:spAutoFit/>
          </a:bodyPr>
          <a:lstStyle/>
          <a:p>
            <a:pPr marL="214313" indent="-214313">
              <a:buFont typeface="Arial" charset="0"/>
              <a:buChar char="•"/>
            </a:pPr>
            <a:r>
              <a:rPr lang="en-CA" sz="2400" dirty="0">
                <a:latin typeface="Rockwell" charset="0"/>
                <a:ea typeface="Rockwell" charset="0"/>
                <a:cs typeface="Rockwell" charset="0"/>
              </a:rPr>
              <a:t>Energy providing nutrients</a:t>
            </a:r>
          </a:p>
          <a:p>
            <a:pPr marL="214313" indent="-214313">
              <a:buFont typeface="Arial" charset="0"/>
              <a:buChar char="•"/>
            </a:pPr>
            <a:r>
              <a:rPr lang="en-CA" sz="2400" dirty="0">
                <a:latin typeface="Rockwell" charset="0"/>
                <a:ea typeface="Rockwell" charset="0"/>
                <a:cs typeface="Rockwell" charset="0"/>
              </a:rPr>
              <a:t>Needed in larger amounts</a:t>
            </a:r>
          </a:p>
          <a:p>
            <a:pPr marL="214313" indent="-214313">
              <a:buFont typeface="Arial" charset="0"/>
              <a:buChar char="•"/>
            </a:pPr>
            <a:endParaRPr lang="en-CA" sz="2400" dirty="0">
              <a:latin typeface="Rockwell" charset="0"/>
              <a:ea typeface="Rockwell" charset="0"/>
              <a:cs typeface="Rockwell" charset="0"/>
            </a:endParaRPr>
          </a:p>
          <a:p>
            <a:pPr marL="1028700" lvl="2" indent="-342900">
              <a:buFont typeface="Courier New" charset="0"/>
              <a:buChar char="o"/>
            </a:pPr>
            <a:r>
              <a:rPr lang="en-CA" sz="2400" dirty="0">
                <a:latin typeface="Rockwell" charset="0"/>
                <a:ea typeface="Rockwell" charset="0"/>
                <a:cs typeface="Rockwell" charset="0"/>
              </a:rPr>
              <a:t>Carbohydrate</a:t>
            </a:r>
          </a:p>
          <a:p>
            <a:pPr marL="1028700" lvl="2" indent="-342900">
              <a:buFont typeface="Courier New" charset="0"/>
              <a:buChar char="o"/>
            </a:pPr>
            <a:r>
              <a:rPr lang="en-CA" sz="2400" dirty="0">
                <a:latin typeface="Rockwell" charset="0"/>
                <a:ea typeface="Rockwell" charset="0"/>
                <a:cs typeface="Rockwell" charset="0"/>
              </a:rPr>
              <a:t>Fats</a:t>
            </a:r>
          </a:p>
          <a:p>
            <a:pPr marL="1028700" lvl="2" indent="-342900">
              <a:buFont typeface="Courier New" charset="0"/>
              <a:buChar char="o"/>
            </a:pPr>
            <a:r>
              <a:rPr lang="en-CA" sz="2400" dirty="0">
                <a:latin typeface="Rockwell" charset="0"/>
                <a:ea typeface="Rockwell" charset="0"/>
                <a:cs typeface="Rockwell" charset="0"/>
              </a:rPr>
              <a:t>Proteins</a:t>
            </a:r>
          </a:p>
          <a:p>
            <a:endParaRPr lang="en-US" sz="1350" dirty="0"/>
          </a:p>
        </p:txBody>
      </p:sp>
      <p:sp>
        <p:nvSpPr>
          <p:cNvPr id="8" name="TextBox 7"/>
          <p:cNvSpPr txBox="1"/>
          <p:nvPr/>
        </p:nvSpPr>
        <p:spPr>
          <a:xfrm>
            <a:off x="4731419" y="1722695"/>
            <a:ext cx="4412582" cy="2308324"/>
          </a:xfrm>
          <a:prstGeom prst="rect">
            <a:avLst/>
          </a:prstGeom>
          <a:noFill/>
        </p:spPr>
        <p:txBody>
          <a:bodyPr wrap="square" rtlCol="0">
            <a:spAutoFit/>
          </a:bodyPr>
          <a:lstStyle/>
          <a:p>
            <a:pPr marL="214313" indent="-214313">
              <a:buFont typeface="Arial" charset="0"/>
              <a:buChar char="•"/>
            </a:pPr>
            <a:r>
              <a:rPr lang="en-CA" sz="2400" dirty="0">
                <a:latin typeface="Rockwell" charset="0"/>
                <a:ea typeface="Rockwell" charset="0"/>
                <a:cs typeface="Rockwell" charset="0"/>
              </a:rPr>
              <a:t>Allow for chemical reactions</a:t>
            </a:r>
          </a:p>
          <a:p>
            <a:pPr marL="214313" indent="-214313">
              <a:buFont typeface="Arial" charset="0"/>
              <a:buChar char="•"/>
            </a:pPr>
            <a:r>
              <a:rPr lang="en-CA" sz="2400" dirty="0">
                <a:latin typeface="Rockwell" charset="0"/>
                <a:ea typeface="Rockwell" charset="0"/>
                <a:cs typeface="Rockwell" charset="0"/>
              </a:rPr>
              <a:t>Needed in smaller quantities </a:t>
            </a:r>
          </a:p>
          <a:p>
            <a:pPr marL="214313" indent="-214313">
              <a:buFont typeface="Arial" charset="0"/>
              <a:buChar char="•"/>
            </a:pPr>
            <a:endParaRPr lang="en-CA" sz="2400" dirty="0">
              <a:latin typeface="Rockwell" charset="0"/>
              <a:ea typeface="Rockwell" charset="0"/>
              <a:cs typeface="Rockwell" charset="0"/>
            </a:endParaRPr>
          </a:p>
          <a:p>
            <a:pPr lvl="3" indent="-342900">
              <a:buFont typeface="Courier New" charset="0"/>
              <a:buChar char="o"/>
            </a:pPr>
            <a:r>
              <a:rPr lang="en-CA" sz="2400" dirty="0">
                <a:latin typeface="Rockwell" charset="0"/>
                <a:ea typeface="Rockwell" charset="0"/>
                <a:cs typeface="Rockwell" charset="0"/>
              </a:rPr>
              <a:t>Vitamins</a:t>
            </a:r>
          </a:p>
          <a:p>
            <a:pPr lvl="3" indent="-342900">
              <a:buFont typeface="Courier New" charset="0"/>
              <a:buChar char="o"/>
            </a:pPr>
            <a:r>
              <a:rPr lang="en-CA" sz="2400" dirty="0">
                <a:latin typeface="Rockwell" charset="0"/>
                <a:ea typeface="Rockwell" charset="0"/>
                <a:cs typeface="Rockwell" charset="0"/>
              </a:rPr>
              <a:t>Minerals</a:t>
            </a:r>
            <a:endParaRPr lang="en-US" sz="2400" dirty="0">
              <a:latin typeface="Rockwell" charset="0"/>
              <a:ea typeface="Rockwell" charset="0"/>
              <a:cs typeface="Rockwell" charset="0"/>
            </a:endParaRPr>
          </a:p>
        </p:txBody>
      </p:sp>
      <p:sp>
        <p:nvSpPr>
          <p:cNvPr id="9" name="Rectangle 8"/>
          <p:cNvSpPr/>
          <p:nvPr/>
        </p:nvSpPr>
        <p:spPr>
          <a:xfrm>
            <a:off x="813636" y="3611243"/>
            <a:ext cx="1931068" cy="418809"/>
          </a:xfrm>
          <a:prstGeom prst="rect">
            <a:avLst/>
          </a:prstGeom>
          <a:noFill/>
          <a:ln w="57150">
            <a:solidFill>
              <a:srgbClr val="F92D3E"/>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sz="1350"/>
          </a:p>
        </p:txBody>
      </p:sp>
      <p:sp>
        <p:nvSpPr>
          <p:cNvPr id="10" name="Up Arrow 9"/>
          <p:cNvSpPr/>
          <p:nvPr/>
        </p:nvSpPr>
        <p:spPr>
          <a:xfrm>
            <a:off x="2895095" y="3611243"/>
            <a:ext cx="339893" cy="434817"/>
          </a:xfrm>
          <a:prstGeom prst="upArrow">
            <a:avLst/>
          </a:prstGeom>
          <a:solidFill>
            <a:srgbClr val="F92D3E"/>
          </a:solidFill>
          <a:ln>
            <a:solidFill>
              <a:srgbClr val="F92D3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1" name="TextBox 10"/>
          <p:cNvSpPr txBox="1"/>
          <p:nvPr/>
        </p:nvSpPr>
        <p:spPr>
          <a:xfrm>
            <a:off x="3236496" y="3660720"/>
            <a:ext cx="1494921" cy="369332"/>
          </a:xfrm>
          <a:prstGeom prst="rect">
            <a:avLst/>
          </a:prstGeom>
          <a:noFill/>
        </p:spPr>
        <p:txBody>
          <a:bodyPr wrap="square" rtlCol="0">
            <a:spAutoFit/>
          </a:bodyPr>
          <a:lstStyle/>
          <a:p>
            <a:r>
              <a:rPr lang="en-US" dirty="0">
                <a:latin typeface="Rockwell" charset="0"/>
                <a:ea typeface="Rockwell" charset="0"/>
                <a:cs typeface="Rockwell" charset="0"/>
              </a:rPr>
              <a:t>IN OBESITY</a:t>
            </a:r>
          </a:p>
        </p:txBody>
      </p:sp>
      <p:sp>
        <p:nvSpPr>
          <p:cNvPr id="12" name="TextBox 11"/>
          <p:cNvSpPr txBox="1"/>
          <p:nvPr/>
        </p:nvSpPr>
        <p:spPr>
          <a:xfrm>
            <a:off x="8172449" y="6494351"/>
            <a:ext cx="2310063" cy="276999"/>
          </a:xfrm>
          <a:prstGeom prst="rect">
            <a:avLst/>
          </a:prstGeom>
          <a:noFill/>
        </p:spPr>
        <p:txBody>
          <a:bodyPr wrap="square" rtlCol="0">
            <a:spAutoFit/>
          </a:bodyPr>
          <a:lstStyle/>
          <a:p>
            <a:r>
              <a:rPr lang="en-US" sz="1200" dirty="0" smtClean="0"/>
              <a:t>(FAO, </a:t>
            </a:r>
            <a:r>
              <a:rPr lang="en-US" sz="1200" dirty="0" err="1" smtClean="0"/>
              <a:t>n.d.</a:t>
            </a:r>
            <a:r>
              <a:rPr lang="en-US" sz="1200" dirty="0" smtClean="0"/>
              <a:t>)</a:t>
            </a:r>
            <a:endParaRPr lang="en-US" sz="1200" dirty="0"/>
          </a:p>
        </p:txBody>
      </p:sp>
    </p:spTree>
    <p:extLst>
      <p:ext uri="{BB962C8B-B14F-4D97-AF65-F5344CB8AC3E}">
        <p14:creationId xmlns:p14="http://schemas.microsoft.com/office/powerpoint/2010/main" val="20207390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1"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500" fill="hold"/>
                                        <p:tgtEl>
                                          <p:spTgt spid="10"/>
                                        </p:tgtEl>
                                        <p:attrNameLst>
                                          <p:attrName>ppt_x</p:attrName>
                                        </p:attrNameLst>
                                      </p:cBhvr>
                                      <p:tavLst>
                                        <p:tav tm="0">
                                          <p:val>
                                            <p:strVal val="#ppt_x"/>
                                          </p:val>
                                        </p:tav>
                                        <p:tav tm="100000">
                                          <p:val>
                                            <p:strVal val="#ppt_x"/>
                                          </p:val>
                                        </p:tav>
                                      </p:tavLst>
                                    </p:anim>
                                    <p:anim calcmode="lin" valueType="num">
                                      <p:cBhvr additive="base">
                                        <p:cTn id="12" dur="5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500" fill="hold"/>
                                        <p:tgtEl>
                                          <p:spTgt spid="11"/>
                                        </p:tgtEl>
                                        <p:attrNameLst>
                                          <p:attrName>ppt_x</p:attrName>
                                        </p:attrNameLst>
                                      </p:cBhvr>
                                      <p:tavLst>
                                        <p:tav tm="0">
                                          <p:val>
                                            <p:strVal val="#ppt_x"/>
                                          </p:val>
                                        </p:tav>
                                        <p:tav tm="100000">
                                          <p:val>
                                            <p:strVal val="#ppt_x"/>
                                          </p:val>
                                        </p:tav>
                                      </p:tavLst>
                                    </p:anim>
                                    <p:anim calcmode="lin" valueType="num">
                                      <p:cBhvr additive="base">
                                        <p:cTn id="16"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1" animBg="1"/>
      <p:bldP spid="10" grpId="0" animBg="1"/>
      <p:bldP spid="11"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rotWithShape="1">
          <a:blip r:embed="rId2" cstate="email">
            <a:alphaModFix amt="50000"/>
            <a:extLst>
              <a:ext uri="{28A0092B-C50C-407E-A947-70E740481C1C}">
                <a14:useLocalDpi xmlns:a14="http://schemas.microsoft.com/office/drawing/2010/main"/>
              </a:ext>
            </a:extLst>
          </a:blip>
          <a:srcRect/>
          <a:stretch/>
        </p:blipFill>
        <p:spPr>
          <a:xfrm>
            <a:off x="0" y="0"/>
            <a:ext cx="9144000" cy="6858000"/>
          </a:xfrm>
          <a:prstGeom prst="rect">
            <a:avLst/>
          </a:prstGeom>
          <a:effectLst>
            <a:glow>
              <a:schemeClr val="accent1">
                <a:alpha val="40000"/>
              </a:schemeClr>
            </a:glow>
            <a:softEdge rad="0"/>
          </a:effectLst>
        </p:spPr>
      </p:pic>
      <p:sp>
        <p:nvSpPr>
          <p:cNvPr id="2" name="Rounded Rectangle 1"/>
          <p:cNvSpPr/>
          <p:nvPr/>
        </p:nvSpPr>
        <p:spPr>
          <a:xfrm>
            <a:off x="1" y="0"/>
            <a:ext cx="9144001" cy="6858000"/>
          </a:xfrm>
          <a:prstGeom prst="roundRect">
            <a:avLst/>
          </a:prstGeom>
          <a:solidFill>
            <a:schemeClr val="bg1">
              <a:alpha val="71000"/>
            </a:schemeClr>
          </a:solidFill>
          <a:effectLst>
            <a:glow>
              <a:schemeClr val="accent1"/>
            </a:glow>
            <a:softEdge rad="673100"/>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350"/>
          </a:p>
        </p:txBody>
      </p:sp>
      <p:sp>
        <p:nvSpPr>
          <p:cNvPr id="3" name="TextBox 2"/>
          <p:cNvSpPr txBox="1"/>
          <p:nvPr/>
        </p:nvSpPr>
        <p:spPr>
          <a:xfrm>
            <a:off x="643689" y="246763"/>
            <a:ext cx="4340393" cy="830997"/>
          </a:xfrm>
          <a:prstGeom prst="rect">
            <a:avLst/>
          </a:prstGeom>
          <a:noFill/>
        </p:spPr>
        <p:txBody>
          <a:bodyPr wrap="square" rtlCol="0">
            <a:spAutoFit/>
          </a:bodyPr>
          <a:lstStyle/>
          <a:p>
            <a:r>
              <a:rPr lang="en-US" sz="4800" dirty="0">
                <a:latin typeface="Franklin Gothic Demi" charset="0"/>
                <a:ea typeface="Franklin Gothic Demi" charset="0"/>
                <a:cs typeface="Franklin Gothic Demi" charset="0"/>
              </a:rPr>
              <a:t>Adipose Tissue</a:t>
            </a:r>
          </a:p>
        </p:txBody>
      </p:sp>
      <p:sp>
        <p:nvSpPr>
          <p:cNvPr id="4" name="TextBox 3"/>
          <p:cNvSpPr txBox="1"/>
          <p:nvPr/>
        </p:nvSpPr>
        <p:spPr>
          <a:xfrm>
            <a:off x="643689" y="1324523"/>
            <a:ext cx="7501690" cy="1038746"/>
          </a:xfrm>
          <a:prstGeom prst="rect">
            <a:avLst/>
          </a:prstGeom>
          <a:noFill/>
        </p:spPr>
        <p:txBody>
          <a:bodyPr wrap="square" rtlCol="0">
            <a:spAutoFit/>
          </a:bodyPr>
          <a:lstStyle/>
          <a:p>
            <a:pPr marL="342900" indent="-342900" fontAlgn="base">
              <a:buFont typeface="Arial" charset="0"/>
              <a:buChar char="•"/>
            </a:pPr>
            <a:r>
              <a:rPr lang="en-US" sz="2400" dirty="0">
                <a:latin typeface="Rockwell" charset="0"/>
                <a:ea typeface="Rockwell" charset="0"/>
                <a:cs typeface="Rockwell" charset="0"/>
              </a:rPr>
              <a:t>Composed of </a:t>
            </a:r>
            <a:r>
              <a:rPr lang="en-US" sz="2400" dirty="0" smtClean="0">
                <a:latin typeface="Rockwell" charset="0"/>
                <a:ea typeface="Rockwell" charset="0"/>
                <a:cs typeface="Rockwell" charset="0"/>
              </a:rPr>
              <a:t>adipocytes</a:t>
            </a:r>
          </a:p>
          <a:p>
            <a:pPr marL="342900" indent="-342900" fontAlgn="base">
              <a:buFont typeface="Arial" charset="0"/>
              <a:buChar char="•"/>
            </a:pPr>
            <a:r>
              <a:rPr lang="en-US" sz="2400" dirty="0" smtClean="0">
                <a:latin typeface="Rockwell" charset="0"/>
                <a:ea typeface="Rockwell" charset="0"/>
                <a:cs typeface="Rockwell" charset="0"/>
              </a:rPr>
              <a:t>Endocrine organ responsible for energy storage</a:t>
            </a:r>
            <a:endParaRPr lang="en-US" sz="2400" dirty="0">
              <a:latin typeface="Rockwell" charset="0"/>
              <a:ea typeface="Rockwell" charset="0"/>
              <a:cs typeface="Rockwell" charset="0"/>
            </a:endParaRPr>
          </a:p>
          <a:p>
            <a:endParaRPr lang="en-US" sz="1350" dirty="0"/>
          </a:p>
        </p:txBody>
      </p:sp>
      <p:pic>
        <p:nvPicPr>
          <p:cNvPr id="7170" name="Picture 2" descr="https://lh3.googleusercontent.com/BgI-KoEnNHBaPEUryVsagMkzoYCO8BTlNlnd-57MFuN1OwWvsFLYr_lgOPsVz_5tLvK1jcAJZA3-jyP3GBz220zAVx4JwsO49eNG-VWLlKJ5XlrNhs4kiGousuHGlMXv3v0UqG6bdkk"/>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501864" y="2610032"/>
            <a:ext cx="12035743" cy="4829342"/>
          </a:xfrm>
          <a:prstGeom prst="rect">
            <a:avLst/>
          </a:prstGeom>
          <a:noFill/>
          <a:effectLst>
            <a:softEdge rad="25400"/>
          </a:effectLst>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6569242" y="6436894"/>
            <a:ext cx="2671011" cy="276999"/>
          </a:xfrm>
          <a:prstGeom prst="rect">
            <a:avLst/>
          </a:prstGeom>
          <a:noFill/>
        </p:spPr>
        <p:txBody>
          <a:bodyPr wrap="square" rtlCol="0">
            <a:spAutoFit/>
          </a:bodyPr>
          <a:lstStyle/>
          <a:p>
            <a:r>
              <a:rPr lang="en-US" sz="1200" dirty="0"/>
              <a:t>(Balistreri, Caruso &amp; </a:t>
            </a:r>
            <a:r>
              <a:rPr lang="en-US" sz="1200" dirty="0" err="1"/>
              <a:t>Candore</a:t>
            </a:r>
            <a:r>
              <a:rPr lang="en-US" sz="1200" dirty="0"/>
              <a:t>, 2010)</a:t>
            </a:r>
          </a:p>
        </p:txBody>
      </p:sp>
      <p:sp>
        <p:nvSpPr>
          <p:cNvPr id="7" name="TextBox 6"/>
          <p:cNvSpPr txBox="1"/>
          <p:nvPr/>
        </p:nvSpPr>
        <p:spPr>
          <a:xfrm>
            <a:off x="1501864" y="5086079"/>
            <a:ext cx="5618747" cy="769441"/>
          </a:xfrm>
          <a:prstGeom prst="rect">
            <a:avLst/>
          </a:prstGeom>
          <a:noFill/>
        </p:spPr>
        <p:txBody>
          <a:bodyPr wrap="square" rtlCol="0">
            <a:spAutoFit/>
          </a:bodyPr>
          <a:lstStyle/>
          <a:p>
            <a:r>
              <a:rPr lang="en-US" sz="800" dirty="0"/>
              <a:t>https://</a:t>
            </a:r>
            <a:r>
              <a:rPr lang="en-US" sz="800" dirty="0" err="1"/>
              <a:t>www.lecturio.com</a:t>
            </a:r>
            <a:r>
              <a:rPr lang="en-US" sz="800" dirty="0"/>
              <a:t>/magazine/various-types-of-tissue/</a:t>
            </a:r>
          </a:p>
          <a:p>
            <a:r>
              <a:rPr lang="en-US" dirty="0"/>
              <a:t/>
            </a:r>
            <a:br>
              <a:rPr lang="en-US" dirty="0"/>
            </a:br>
            <a:endParaRPr lang="en-US" dirty="0"/>
          </a:p>
        </p:txBody>
      </p:sp>
    </p:spTree>
    <p:extLst>
      <p:ext uri="{BB962C8B-B14F-4D97-AF65-F5344CB8AC3E}">
        <p14:creationId xmlns:p14="http://schemas.microsoft.com/office/powerpoint/2010/main" val="10755453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rotWithShape="1">
          <a:blip r:embed="rId2" cstate="email">
            <a:alphaModFix amt="50000"/>
            <a:extLst>
              <a:ext uri="{28A0092B-C50C-407E-A947-70E740481C1C}">
                <a14:useLocalDpi xmlns:a14="http://schemas.microsoft.com/office/drawing/2010/main"/>
              </a:ext>
            </a:extLst>
          </a:blip>
          <a:srcRect/>
          <a:stretch/>
        </p:blipFill>
        <p:spPr>
          <a:xfrm>
            <a:off x="0" y="0"/>
            <a:ext cx="9144000" cy="6858000"/>
          </a:xfrm>
          <a:prstGeom prst="rect">
            <a:avLst/>
          </a:prstGeom>
          <a:effectLst>
            <a:glow>
              <a:schemeClr val="accent1">
                <a:alpha val="40000"/>
              </a:schemeClr>
            </a:glow>
            <a:softEdge rad="0"/>
          </a:effectLst>
        </p:spPr>
      </p:pic>
      <p:sp>
        <p:nvSpPr>
          <p:cNvPr id="2" name="Rounded Rectangle 1"/>
          <p:cNvSpPr/>
          <p:nvPr/>
        </p:nvSpPr>
        <p:spPr>
          <a:xfrm>
            <a:off x="1" y="0"/>
            <a:ext cx="9144001" cy="6858000"/>
          </a:xfrm>
          <a:prstGeom prst="roundRect">
            <a:avLst/>
          </a:prstGeom>
          <a:solidFill>
            <a:schemeClr val="bg1">
              <a:alpha val="71000"/>
            </a:schemeClr>
          </a:solidFill>
          <a:effectLst>
            <a:glow>
              <a:schemeClr val="accent1"/>
            </a:glow>
            <a:softEdge rad="673100"/>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350"/>
          </a:p>
        </p:txBody>
      </p:sp>
      <p:sp>
        <p:nvSpPr>
          <p:cNvPr id="3" name="TextBox 2"/>
          <p:cNvSpPr txBox="1"/>
          <p:nvPr/>
        </p:nvSpPr>
        <p:spPr>
          <a:xfrm>
            <a:off x="532399" y="282742"/>
            <a:ext cx="3826042" cy="830997"/>
          </a:xfrm>
          <a:prstGeom prst="rect">
            <a:avLst/>
          </a:prstGeom>
          <a:noFill/>
        </p:spPr>
        <p:txBody>
          <a:bodyPr wrap="square" rtlCol="0">
            <a:spAutoFit/>
          </a:bodyPr>
          <a:lstStyle/>
          <a:p>
            <a:r>
              <a:rPr lang="en-US" sz="4800" dirty="0" err="1">
                <a:latin typeface="Franklin Gothic Demi" charset="0"/>
                <a:ea typeface="Franklin Gothic Demi" charset="0"/>
                <a:cs typeface="Franklin Gothic Demi" charset="0"/>
              </a:rPr>
              <a:t>Adipogenesis</a:t>
            </a:r>
            <a:endParaRPr lang="en-US" sz="4800" dirty="0">
              <a:latin typeface="Franklin Gothic Demi" charset="0"/>
              <a:ea typeface="Franklin Gothic Demi" charset="0"/>
              <a:cs typeface="Franklin Gothic Demi" charset="0"/>
            </a:endParaRPr>
          </a:p>
        </p:txBody>
      </p:sp>
      <p:sp>
        <p:nvSpPr>
          <p:cNvPr id="4" name="TextBox 3"/>
          <p:cNvSpPr txBox="1"/>
          <p:nvPr/>
        </p:nvSpPr>
        <p:spPr>
          <a:xfrm>
            <a:off x="532399" y="1396481"/>
            <a:ext cx="7937833" cy="1569660"/>
          </a:xfrm>
          <a:prstGeom prst="rect">
            <a:avLst/>
          </a:prstGeom>
          <a:noFill/>
        </p:spPr>
        <p:txBody>
          <a:bodyPr wrap="square" rtlCol="0">
            <a:spAutoFit/>
          </a:bodyPr>
          <a:lstStyle/>
          <a:p>
            <a:pPr marL="214313" indent="-214313" fontAlgn="base">
              <a:buFont typeface="Arial" charset="0"/>
              <a:buChar char="•"/>
            </a:pPr>
            <a:r>
              <a:rPr lang="en-US" sz="2400" dirty="0">
                <a:latin typeface="Rockwell" charset="0"/>
                <a:ea typeface="Rockwell" charset="0"/>
                <a:cs typeface="Rockwell" charset="0"/>
              </a:rPr>
              <a:t>Involves differentiation of pre-adipocytes into mature </a:t>
            </a:r>
            <a:r>
              <a:rPr lang="en-US" sz="2400" dirty="0" smtClean="0">
                <a:latin typeface="Rockwell" charset="0"/>
                <a:ea typeface="Rockwell" charset="0"/>
                <a:cs typeface="Rockwell" charset="0"/>
              </a:rPr>
              <a:t>adipocytes</a:t>
            </a:r>
            <a:endParaRPr lang="en-US" sz="2400" dirty="0">
              <a:latin typeface="Rockwell" charset="0"/>
              <a:ea typeface="Rockwell" charset="0"/>
              <a:cs typeface="Rockwell" charset="0"/>
            </a:endParaRPr>
          </a:p>
          <a:p>
            <a:pPr marL="214313" indent="-214313" fontAlgn="base">
              <a:buFont typeface="Arial" charset="0"/>
              <a:buChar char="•"/>
            </a:pPr>
            <a:r>
              <a:rPr lang="en-US" sz="2400" dirty="0">
                <a:latin typeface="Rockwell" charset="0"/>
                <a:ea typeface="Rockwell" charset="0"/>
                <a:cs typeface="Rockwell" charset="0"/>
              </a:rPr>
              <a:t>Differentiation requires expression of specific transcription </a:t>
            </a:r>
            <a:r>
              <a:rPr lang="en-US" sz="2400" dirty="0" smtClean="0">
                <a:latin typeface="Rockwell" charset="0"/>
                <a:ea typeface="Rockwell" charset="0"/>
                <a:cs typeface="Rockwell" charset="0"/>
              </a:rPr>
              <a:t>factors</a:t>
            </a:r>
            <a:endParaRPr lang="en-US" sz="2400" dirty="0">
              <a:latin typeface="Rockwell" charset="0"/>
              <a:ea typeface="Rockwell" charset="0"/>
              <a:cs typeface="Rockwell" charset="0"/>
            </a:endParaRPr>
          </a:p>
        </p:txBody>
      </p:sp>
      <p:graphicFrame>
        <p:nvGraphicFramePr>
          <p:cNvPr id="8" name="Table 7"/>
          <p:cNvGraphicFramePr>
            <a:graphicFrameLocks noGrp="1"/>
          </p:cNvGraphicFramePr>
          <p:nvPr>
            <p:extLst>
              <p:ext uri="{D42A27DB-BD31-4B8C-83A1-F6EECF244321}">
                <p14:modId xmlns:p14="http://schemas.microsoft.com/office/powerpoint/2010/main" val="2126241899"/>
              </p:ext>
            </p:extLst>
          </p:nvPr>
        </p:nvGraphicFramePr>
        <p:xfrm>
          <a:off x="2030329" y="3279319"/>
          <a:ext cx="5083342" cy="2376047"/>
        </p:xfrm>
        <a:graphic>
          <a:graphicData uri="http://schemas.openxmlformats.org/drawingml/2006/table">
            <a:tbl>
              <a:tblPr firstRow="1" bandRow="1">
                <a:tableStyleId>{5C22544A-7EE6-4342-B048-85BDC9FD1C3A}</a:tableStyleId>
              </a:tblPr>
              <a:tblGrid>
                <a:gridCol w="2541671"/>
                <a:gridCol w="2541671"/>
              </a:tblGrid>
              <a:tr h="448187">
                <a:tc>
                  <a:txBody>
                    <a:bodyPr/>
                    <a:lstStyle/>
                    <a:p>
                      <a:pPr algn="ctr"/>
                      <a:r>
                        <a:rPr lang="en-US" sz="1800" b="0" i="0" u="none" strike="noStrike" kern="1200" dirty="0" smtClean="0">
                          <a:solidFill>
                            <a:schemeClr val="lt1"/>
                          </a:solidFill>
                          <a:effectLst/>
                          <a:latin typeface="Franklin Gothic Demi" charset="0"/>
                          <a:ea typeface="Franklin Gothic Demi" charset="0"/>
                          <a:cs typeface="Franklin Gothic Demi" charset="0"/>
                        </a:rPr>
                        <a:t>Promote </a:t>
                      </a:r>
                      <a:r>
                        <a:rPr lang="en-US" sz="1800" b="0" i="0" u="none" strike="noStrike" kern="1200" dirty="0" err="1" smtClean="0">
                          <a:solidFill>
                            <a:schemeClr val="lt1"/>
                          </a:solidFill>
                          <a:effectLst/>
                          <a:latin typeface="Franklin Gothic Demi" charset="0"/>
                          <a:ea typeface="Franklin Gothic Demi" charset="0"/>
                          <a:cs typeface="Franklin Gothic Demi" charset="0"/>
                        </a:rPr>
                        <a:t>Adipogenesis</a:t>
                      </a:r>
                      <a:endParaRPr lang="en-US" sz="1800" dirty="0">
                        <a:latin typeface="Franklin Gothic Demi" charset="0"/>
                        <a:ea typeface="Franklin Gothic Demi" charset="0"/>
                        <a:cs typeface="Franklin Gothic Demi" charset="0"/>
                      </a:endParaRPr>
                    </a:p>
                  </a:txBody>
                  <a:tcPr marL="68580" marR="68580" marT="34290" marB="34290">
                    <a:solidFill>
                      <a:srgbClr val="F92D3E"/>
                    </a:solidFill>
                  </a:tcPr>
                </a:tc>
                <a:tc>
                  <a:txBody>
                    <a:bodyPr/>
                    <a:lstStyle/>
                    <a:p>
                      <a:pPr algn="ctr"/>
                      <a:r>
                        <a:rPr lang="en-US" sz="1800" b="0" i="0" u="none" strike="noStrike" kern="1200" dirty="0" smtClean="0">
                          <a:solidFill>
                            <a:schemeClr val="lt1"/>
                          </a:solidFill>
                          <a:effectLst/>
                          <a:latin typeface="Franklin Gothic Demi" charset="0"/>
                          <a:ea typeface="Franklin Gothic Demi" charset="0"/>
                          <a:cs typeface="Franklin Gothic Demi" charset="0"/>
                        </a:rPr>
                        <a:t>Inhibit </a:t>
                      </a:r>
                      <a:r>
                        <a:rPr lang="en-US" sz="1800" b="0" i="0" u="none" strike="noStrike" kern="1200" dirty="0" err="1" smtClean="0">
                          <a:solidFill>
                            <a:schemeClr val="lt1"/>
                          </a:solidFill>
                          <a:effectLst/>
                          <a:latin typeface="Franklin Gothic Demi" charset="0"/>
                          <a:ea typeface="Franklin Gothic Demi" charset="0"/>
                          <a:cs typeface="Franklin Gothic Demi" charset="0"/>
                        </a:rPr>
                        <a:t>Adipogenesis</a:t>
                      </a:r>
                      <a:endParaRPr lang="en-US" sz="1800" dirty="0">
                        <a:latin typeface="Franklin Gothic Demi" charset="0"/>
                        <a:ea typeface="Franklin Gothic Demi" charset="0"/>
                        <a:cs typeface="Franklin Gothic Demi" charset="0"/>
                      </a:endParaRPr>
                    </a:p>
                  </a:txBody>
                  <a:tcPr marL="68580" marR="68580" marT="34290" marB="34290">
                    <a:solidFill>
                      <a:srgbClr val="F92D3E"/>
                    </a:solidFill>
                  </a:tcPr>
                </a:tc>
              </a:tr>
              <a:tr h="1927694">
                <a:tc>
                  <a:txBody>
                    <a:bodyPr/>
                    <a:lstStyle/>
                    <a:p>
                      <a:pPr marL="285750" indent="-285750" rtl="0" fontAlgn="base">
                        <a:buFont typeface="Arial" charset="0"/>
                        <a:buChar char="•"/>
                      </a:pPr>
                      <a:r>
                        <a:rPr lang="en-US" sz="1800" b="0" i="0" u="none" strike="noStrike" kern="1200" dirty="0" smtClean="0">
                          <a:solidFill>
                            <a:schemeClr val="dk1"/>
                          </a:solidFill>
                          <a:effectLst/>
                          <a:latin typeface="Rockwell" charset="0"/>
                          <a:ea typeface="Rockwell" charset="0"/>
                          <a:cs typeface="Rockwell" charset="0"/>
                        </a:rPr>
                        <a:t>AP-1 family</a:t>
                      </a:r>
                    </a:p>
                    <a:p>
                      <a:pPr marL="285750" indent="-285750" rtl="0" fontAlgn="base">
                        <a:buFont typeface="Arial" charset="0"/>
                        <a:buChar char="•"/>
                      </a:pPr>
                      <a:r>
                        <a:rPr lang="en-US" sz="1800" b="0" i="0" u="none" strike="noStrike" kern="1200" dirty="0" err="1" smtClean="0">
                          <a:solidFill>
                            <a:schemeClr val="dk1"/>
                          </a:solidFill>
                          <a:effectLst/>
                          <a:latin typeface="Rockwell" charset="0"/>
                          <a:ea typeface="Rockwell" charset="0"/>
                          <a:cs typeface="Rockwell" charset="0"/>
                        </a:rPr>
                        <a:t>PPARy</a:t>
                      </a:r>
                      <a:endParaRPr lang="en-US" sz="1800" b="0" i="0" u="none" strike="noStrike" kern="1200" dirty="0" smtClean="0">
                        <a:solidFill>
                          <a:schemeClr val="dk1"/>
                        </a:solidFill>
                        <a:effectLst/>
                        <a:latin typeface="Rockwell" charset="0"/>
                        <a:ea typeface="Rockwell" charset="0"/>
                        <a:cs typeface="Rockwell" charset="0"/>
                      </a:endParaRPr>
                    </a:p>
                    <a:p>
                      <a:pPr marL="285750" indent="-285750" rtl="0" fontAlgn="base">
                        <a:buFont typeface="Arial" charset="0"/>
                        <a:buChar char="•"/>
                      </a:pPr>
                      <a:r>
                        <a:rPr lang="en-US" sz="1800" b="0" i="0" u="none" strike="noStrike" kern="1200" dirty="0" smtClean="0">
                          <a:solidFill>
                            <a:schemeClr val="dk1"/>
                          </a:solidFill>
                          <a:effectLst/>
                          <a:latin typeface="Rockwell" charset="0"/>
                          <a:ea typeface="Rockwell" charset="0"/>
                          <a:cs typeface="Rockwell" charset="0"/>
                        </a:rPr>
                        <a:t>STATs</a:t>
                      </a:r>
                    </a:p>
                    <a:p>
                      <a:pPr marL="285750" indent="-285750" rtl="0" fontAlgn="base">
                        <a:buFont typeface="Arial" charset="0"/>
                        <a:buChar char="•"/>
                      </a:pPr>
                      <a:r>
                        <a:rPr lang="en-US" sz="1800" b="0" i="0" u="none" strike="noStrike" kern="1200" dirty="0" smtClean="0">
                          <a:solidFill>
                            <a:schemeClr val="dk1"/>
                          </a:solidFill>
                          <a:effectLst/>
                          <a:latin typeface="Rockwell" charset="0"/>
                          <a:ea typeface="Rockwell" charset="0"/>
                          <a:cs typeface="Rockwell" charset="0"/>
                        </a:rPr>
                        <a:t>KLF family</a:t>
                      </a:r>
                    </a:p>
                    <a:p>
                      <a:pPr marL="285750" indent="-285750" rtl="0" fontAlgn="base">
                        <a:buFont typeface="Arial" charset="0"/>
                        <a:buChar char="•"/>
                      </a:pPr>
                      <a:r>
                        <a:rPr lang="en-US" sz="1800" b="0" i="0" u="none" strike="noStrike" kern="1200" dirty="0" smtClean="0">
                          <a:solidFill>
                            <a:schemeClr val="dk1"/>
                          </a:solidFill>
                          <a:effectLst/>
                          <a:latin typeface="Rockwell" charset="0"/>
                          <a:ea typeface="Rockwell" charset="0"/>
                          <a:cs typeface="Rockwell" charset="0"/>
                        </a:rPr>
                        <a:t>SREBP-1</a:t>
                      </a:r>
                    </a:p>
                    <a:p>
                      <a:pPr marL="285750" indent="-285750" rtl="0" fontAlgn="base">
                        <a:buFont typeface="Arial" charset="0"/>
                        <a:buChar char="•"/>
                      </a:pPr>
                      <a:r>
                        <a:rPr lang="en-US" sz="1800" b="0" i="0" u="none" strike="noStrike" kern="1200" dirty="0" smtClean="0">
                          <a:solidFill>
                            <a:schemeClr val="dk1"/>
                          </a:solidFill>
                          <a:effectLst/>
                          <a:latin typeface="Rockwell" charset="0"/>
                          <a:ea typeface="Rockwell" charset="0"/>
                          <a:cs typeface="Rockwell" charset="0"/>
                        </a:rPr>
                        <a:t>C/EBP family</a:t>
                      </a:r>
                    </a:p>
                    <a:p>
                      <a:endParaRPr lang="en-US" sz="1400" dirty="0"/>
                    </a:p>
                  </a:txBody>
                  <a:tcPr marL="68580" marR="68580" marT="34290" marB="34290">
                    <a:solidFill>
                      <a:srgbClr val="E6A9B3"/>
                    </a:solidFill>
                  </a:tcPr>
                </a:tc>
                <a:tc>
                  <a:txBody>
                    <a:bodyPr/>
                    <a:lstStyle/>
                    <a:p>
                      <a:pPr marL="285750" indent="-285750" rtl="0" fontAlgn="base">
                        <a:buFont typeface="Arial" charset="0"/>
                        <a:buChar char="•"/>
                      </a:pPr>
                      <a:r>
                        <a:rPr lang="en-US" sz="1800" b="0" i="0" u="none" strike="noStrike" kern="1200" dirty="0" smtClean="0">
                          <a:solidFill>
                            <a:schemeClr val="dk1"/>
                          </a:solidFill>
                          <a:effectLst/>
                          <a:latin typeface="Rockwell" charset="0"/>
                          <a:ea typeface="Rockwell" charset="0"/>
                          <a:cs typeface="Rockwell" charset="0"/>
                        </a:rPr>
                        <a:t>Pref-1</a:t>
                      </a:r>
                    </a:p>
                    <a:p>
                      <a:pPr marL="285750" indent="-285750" rtl="0" fontAlgn="base">
                        <a:buFont typeface="Arial" charset="0"/>
                        <a:buChar char="•"/>
                      </a:pPr>
                      <a:r>
                        <a:rPr lang="en-US" sz="1800" b="0" i="0" u="none" strike="noStrike" kern="1200" dirty="0" smtClean="0">
                          <a:solidFill>
                            <a:schemeClr val="dk1"/>
                          </a:solidFill>
                          <a:effectLst/>
                          <a:latin typeface="Rockwell" charset="0"/>
                          <a:ea typeface="Rockwell" charset="0"/>
                          <a:cs typeface="Rockwell" charset="0"/>
                        </a:rPr>
                        <a:t>GATA</a:t>
                      </a:r>
                    </a:p>
                    <a:p>
                      <a:pPr marL="285750" indent="-285750" rtl="0" fontAlgn="base">
                        <a:buFont typeface="Arial" charset="0"/>
                        <a:buChar char="•"/>
                      </a:pPr>
                      <a:r>
                        <a:rPr lang="en-US" sz="1800" b="0" i="0" u="none" strike="noStrike" kern="1200" dirty="0" err="1" smtClean="0">
                          <a:solidFill>
                            <a:schemeClr val="dk1"/>
                          </a:solidFill>
                          <a:effectLst/>
                          <a:latin typeface="Rockwell" charset="0"/>
                          <a:ea typeface="Rockwell" charset="0"/>
                          <a:cs typeface="Rockwell" charset="0"/>
                        </a:rPr>
                        <a:t>Wnt</a:t>
                      </a:r>
                      <a:endParaRPr lang="en-US" sz="1800" b="0" i="0" u="none" strike="noStrike" kern="1200" dirty="0" smtClean="0">
                        <a:solidFill>
                          <a:schemeClr val="dk1"/>
                        </a:solidFill>
                        <a:effectLst/>
                        <a:latin typeface="Rockwell" charset="0"/>
                        <a:ea typeface="Rockwell" charset="0"/>
                        <a:cs typeface="Rockwell" charset="0"/>
                      </a:endParaRPr>
                    </a:p>
                    <a:p>
                      <a:endParaRPr lang="en-US" sz="1400" dirty="0"/>
                    </a:p>
                  </a:txBody>
                  <a:tcPr marL="68580" marR="68580" marT="34290" marB="34290">
                    <a:solidFill>
                      <a:srgbClr val="E6A9B3"/>
                    </a:solidFill>
                  </a:tcPr>
                </a:tc>
              </a:tr>
            </a:tbl>
          </a:graphicData>
        </a:graphic>
      </p:graphicFrame>
      <p:sp>
        <p:nvSpPr>
          <p:cNvPr id="5" name="TextBox 4"/>
          <p:cNvSpPr txBox="1"/>
          <p:nvPr/>
        </p:nvSpPr>
        <p:spPr>
          <a:xfrm>
            <a:off x="7724274" y="6448927"/>
            <a:ext cx="2574758" cy="276999"/>
          </a:xfrm>
          <a:prstGeom prst="rect">
            <a:avLst/>
          </a:prstGeom>
          <a:noFill/>
        </p:spPr>
        <p:txBody>
          <a:bodyPr wrap="square" rtlCol="0">
            <a:spAutoFit/>
          </a:bodyPr>
          <a:lstStyle/>
          <a:p>
            <a:r>
              <a:rPr lang="en-US" sz="1200" dirty="0"/>
              <a:t>(Stephens, </a:t>
            </a:r>
            <a:r>
              <a:rPr lang="en-US" sz="1200" dirty="0" smtClean="0"/>
              <a:t>2012)</a:t>
            </a:r>
            <a:endParaRPr lang="en-US" sz="1200" dirty="0"/>
          </a:p>
        </p:txBody>
      </p:sp>
    </p:spTree>
    <p:extLst>
      <p:ext uri="{BB962C8B-B14F-4D97-AF65-F5344CB8AC3E}">
        <p14:creationId xmlns:p14="http://schemas.microsoft.com/office/powerpoint/2010/main" val="162265007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rotWithShape="1">
          <a:blip r:embed="rId2" cstate="email">
            <a:alphaModFix amt="50000"/>
            <a:extLst>
              <a:ext uri="{28A0092B-C50C-407E-A947-70E740481C1C}">
                <a14:useLocalDpi xmlns:a14="http://schemas.microsoft.com/office/drawing/2010/main"/>
              </a:ext>
            </a:extLst>
          </a:blip>
          <a:srcRect/>
          <a:stretch/>
        </p:blipFill>
        <p:spPr>
          <a:xfrm>
            <a:off x="0" y="0"/>
            <a:ext cx="9144000" cy="6858000"/>
          </a:xfrm>
          <a:prstGeom prst="rect">
            <a:avLst/>
          </a:prstGeom>
          <a:effectLst>
            <a:glow>
              <a:schemeClr val="accent1">
                <a:alpha val="40000"/>
              </a:schemeClr>
            </a:glow>
            <a:softEdge rad="0"/>
          </a:effectLst>
        </p:spPr>
      </p:pic>
      <p:sp>
        <p:nvSpPr>
          <p:cNvPr id="2" name="Rounded Rectangle 1"/>
          <p:cNvSpPr/>
          <p:nvPr/>
        </p:nvSpPr>
        <p:spPr>
          <a:xfrm>
            <a:off x="1" y="0"/>
            <a:ext cx="9144001" cy="6858000"/>
          </a:xfrm>
          <a:prstGeom prst="roundRect">
            <a:avLst/>
          </a:prstGeom>
          <a:solidFill>
            <a:schemeClr val="bg1">
              <a:alpha val="71000"/>
            </a:schemeClr>
          </a:solidFill>
          <a:effectLst>
            <a:glow>
              <a:schemeClr val="accent1"/>
            </a:glow>
            <a:softEdge rad="673100"/>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350"/>
          </a:p>
        </p:txBody>
      </p:sp>
      <p:sp>
        <p:nvSpPr>
          <p:cNvPr id="3" name="TextBox 2"/>
          <p:cNvSpPr txBox="1"/>
          <p:nvPr/>
        </p:nvSpPr>
        <p:spPr>
          <a:xfrm>
            <a:off x="532398" y="282742"/>
            <a:ext cx="7456569" cy="830997"/>
          </a:xfrm>
          <a:prstGeom prst="rect">
            <a:avLst/>
          </a:prstGeom>
          <a:noFill/>
        </p:spPr>
        <p:txBody>
          <a:bodyPr wrap="square" rtlCol="0">
            <a:spAutoFit/>
          </a:bodyPr>
          <a:lstStyle/>
          <a:p>
            <a:r>
              <a:rPr lang="en-US" sz="4800" dirty="0" err="1" smtClean="0">
                <a:latin typeface="Franklin Gothic Demi" charset="0"/>
                <a:ea typeface="Franklin Gothic Demi" charset="0"/>
                <a:cs typeface="Franklin Gothic Demi" charset="0"/>
              </a:rPr>
              <a:t>Adipogenesis</a:t>
            </a:r>
            <a:r>
              <a:rPr lang="en-US" sz="4800" dirty="0" smtClean="0">
                <a:latin typeface="Franklin Gothic Demi" charset="0"/>
                <a:ea typeface="Franklin Gothic Demi" charset="0"/>
                <a:cs typeface="Franklin Gothic Demi" charset="0"/>
              </a:rPr>
              <a:t> and Obesity</a:t>
            </a:r>
            <a:endParaRPr lang="en-US" sz="4800" dirty="0">
              <a:latin typeface="Franklin Gothic Demi" charset="0"/>
              <a:ea typeface="Franklin Gothic Demi" charset="0"/>
              <a:cs typeface="Franklin Gothic Demi" charset="0"/>
            </a:endParaRPr>
          </a:p>
        </p:txBody>
      </p:sp>
      <p:sp>
        <p:nvSpPr>
          <p:cNvPr id="4" name="TextBox 3"/>
          <p:cNvSpPr txBox="1"/>
          <p:nvPr/>
        </p:nvSpPr>
        <p:spPr>
          <a:xfrm>
            <a:off x="532399" y="1396481"/>
            <a:ext cx="8226590" cy="2308324"/>
          </a:xfrm>
          <a:prstGeom prst="rect">
            <a:avLst/>
          </a:prstGeom>
          <a:noFill/>
        </p:spPr>
        <p:txBody>
          <a:bodyPr wrap="square" rtlCol="0">
            <a:spAutoFit/>
          </a:bodyPr>
          <a:lstStyle/>
          <a:p>
            <a:pPr marL="214313" indent="-214313" fontAlgn="base">
              <a:buFont typeface="Arial" charset="0"/>
              <a:buChar char="•"/>
            </a:pPr>
            <a:r>
              <a:rPr lang="en-US" sz="2400" dirty="0" smtClean="0">
                <a:latin typeface="Rockwell" charset="0"/>
                <a:ea typeface="Rockwell" charset="0"/>
                <a:cs typeface="Rockwell" charset="0"/>
              </a:rPr>
              <a:t>Pre-adipocytes can differentiate </a:t>
            </a:r>
            <a:r>
              <a:rPr lang="en-US" sz="2400" dirty="0">
                <a:latin typeface="Rockwell" charset="0"/>
                <a:ea typeface="Rockwell" charset="0"/>
                <a:cs typeface="Rockwell" charset="0"/>
              </a:rPr>
              <a:t>into mature adipocytes throughout </a:t>
            </a:r>
            <a:r>
              <a:rPr lang="en-US" sz="2400" dirty="0" smtClean="0">
                <a:latin typeface="Rockwell" charset="0"/>
                <a:ea typeface="Rockwell" charset="0"/>
                <a:cs typeface="Rockwell" charset="0"/>
              </a:rPr>
              <a:t>lifetime </a:t>
            </a:r>
          </a:p>
          <a:p>
            <a:pPr marL="214313" indent="-214313" fontAlgn="base">
              <a:buFont typeface="Arial" charset="0"/>
              <a:buChar char="•"/>
            </a:pPr>
            <a:endParaRPr lang="en-US" sz="2400" dirty="0" smtClean="0">
              <a:latin typeface="Rockwell" charset="0"/>
              <a:ea typeface="Rockwell" charset="0"/>
              <a:cs typeface="Rockwell" charset="0"/>
            </a:endParaRPr>
          </a:p>
          <a:p>
            <a:pPr marL="214313" indent="-214313" fontAlgn="base">
              <a:buFont typeface="Arial" charset="0"/>
              <a:buChar char="•"/>
            </a:pPr>
            <a:r>
              <a:rPr lang="en-US" sz="2400" dirty="0">
                <a:latin typeface="Rockwell" charset="0"/>
                <a:ea typeface="Rockwell" charset="0"/>
                <a:cs typeface="Rockwell" charset="0"/>
              </a:rPr>
              <a:t>M</a:t>
            </a:r>
            <a:r>
              <a:rPr lang="en-US" sz="2400" dirty="0" smtClean="0">
                <a:latin typeface="Rockwell" charset="0"/>
                <a:ea typeface="Rockwell" charset="0"/>
                <a:cs typeface="Rockwell" charset="0"/>
              </a:rPr>
              <a:t>ature adipocytes </a:t>
            </a:r>
            <a:r>
              <a:rPr lang="en-US" sz="2400" dirty="0">
                <a:latin typeface="Rockwell" charset="0"/>
                <a:ea typeface="Rockwell" charset="0"/>
                <a:cs typeface="Rockwell" charset="0"/>
              </a:rPr>
              <a:t>accommodate for increased storage needs and </a:t>
            </a:r>
            <a:r>
              <a:rPr lang="en-US" sz="2400" dirty="0" smtClean="0">
                <a:latin typeface="Rockwell" charset="0"/>
                <a:ea typeface="Rockwell" charset="0"/>
                <a:cs typeface="Rockwell" charset="0"/>
              </a:rPr>
              <a:t>overnutrition, i.e. obesity</a:t>
            </a:r>
          </a:p>
          <a:p>
            <a:pPr marL="214313" indent="-214313" fontAlgn="base">
              <a:buFont typeface="Arial" charset="0"/>
              <a:buChar char="•"/>
            </a:pPr>
            <a:endParaRPr lang="en-US" sz="2400" dirty="0" smtClean="0">
              <a:latin typeface="Rockwell" charset="0"/>
              <a:ea typeface="Rockwell" charset="0"/>
              <a:cs typeface="Rockwell" charset="0"/>
            </a:endParaRPr>
          </a:p>
        </p:txBody>
      </p:sp>
      <p:sp>
        <p:nvSpPr>
          <p:cNvPr id="7" name="TextBox 6"/>
          <p:cNvSpPr txBox="1"/>
          <p:nvPr/>
        </p:nvSpPr>
        <p:spPr>
          <a:xfrm>
            <a:off x="7652084" y="6376737"/>
            <a:ext cx="2574758" cy="276999"/>
          </a:xfrm>
          <a:prstGeom prst="rect">
            <a:avLst/>
          </a:prstGeom>
          <a:noFill/>
        </p:spPr>
        <p:txBody>
          <a:bodyPr wrap="square" rtlCol="0">
            <a:spAutoFit/>
          </a:bodyPr>
          <a:lstStyle/>
          <a:p>
            <a:r>
              <a:rPr lang="en-US" sz="1200" dirty="0"/>
              <a:t>(Stephens, </a:t>
            </a:r>
            <a:r>
              <a:rPr lang="en-US" sz="1200" dirty="0" smtClean="0"/>
              <a:t>2012)</a:t>
            </a:r>
            <a:endParaRPr lang="en-US" sz="1200" dirty="0"/>
          </a:p>
        </p:txBody>
      </p:sp>
    </p:spTree>
    <p:extLst>
      <p:ext uri="{BB962C8B-B14F-4D97-AF65-F5344CB8AC3E}">
        <p14:creationId xmlns:p14="http://schemas.microsoft.com/office/powerpoint/2010/main" val="206227996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rotWithShape="1">
          <a:blip r:embed="rId2" cstate="email">
            <a:alphaModFix amt="50000"/>
            <a:extLst>
              <a:ext uri="{28A0092B-C50C-407E-A947-70E740481C1C}">
                <a14:useLocalDpi xmlns:a14="http://schemas.microsoft.com/office/drawing/2010/main"/>
              </a:ext>
            </a:extLst>
          </a:blip>
          <a:srcRect/>
          <a:stretch/>
        </p:blipFill>
        <p:spPr>
          <a:xfrm>
            <a:off x="0" y="0"/>
            <a:ext cx="9144000" cy="6858000"/>
          </a:xfrm>
          <a:prstGeom prst="rect">
            <a:avLst/>
          </a:prstGeom>
          <a:effectLst>
            <a:glow>
              <a:schemeClr val="accent1">
                <a:alpha val="40000"/>
              </a:schemeClr>
            </a:glow>
            <a:softEdge rad="0"/>
          </a:effectLst>
        </p:spPr>
      </p:pic>
      <p:sp>
        <p:nvSpPr>
          <p:cNvPr id="2" name="Rounded Rectangle 1"/>
          <p:cNvSpPr/>
          <p:nvPr/>
        </p:nvSpPr>
        <p:spPr>
          <a:xfrm>
            <a:off x="1" y="0"/>
            <a:ext cx="9144001" cy="6858000"/>
          </a:xfrm>
          <a:prstGeom prst="roundRect">
            <a:avLst/>
          </a:prstGeom>
          <a:solidFill>
            <a:schemeClr val="bg1">
              <a:alpha val="71000"/>
            </a:schemeClr>
          </a:solidFill>
          <a:effectLst>
            <a:glow>
              <a:schemeClr val="accent1"/>
            </a:glow>
            <a:softEdge rad="673100"/>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350"/>
          </a:p>
        </p:txBody>
      </p:sp>
      <p:sp>
        <p:nvSpPr>
          <p:cNvPr id="3" name="TextBox 2"/>
          <p:cNvSpPr txBox="1"/>
          <p:nvPr/>
        </p:nvSpPr>
        <p:spPr>
          <a:xfrm>
            <a:off x="658730" y="279733"/>
            <a:ext cx="4051634" cy="830997"/>
          </a:xfrm>
          <a:prstGeom prst="rect">
            <a:avLst/>
          </a:prstGeom>
          <a:noFill/>
        </p:spPr>
        <p:txBody>
          <a:bodyPr wrap="square" rtlCol="0">
            <a:spAutoFit/>
          </a:bodyPr>
          <a:lstStyle/>
          <a:p>
            <a:r>
              <a:rPr lang="en-US" sz="4800" dirty="0">
                <a:latin typeface="Franklin Gothic Demi" charset="0"/>
                <a:ea typeface="Franklin Gothic Demi" charset="0"/>
                <a:cs typeface="Franklin Gothic Demi" charset="0"/>
              </a:rPr>
              <a:t>Hormones</a:t>
            </a:r>
          </a:p>
        </p:txBody>
      </p:sp>
      <p:sp>
        <p:nvSpPr>
          <p:cNvPr id="4" name="TextBox 3"/>
          <p:cNvSpPr txBox="1"/>
          <p:nvPr/>
        </p:nvSpPr>
        <p:spPr>
          <a:xfrm>
            <a:off x="622635" y="1194507"/>
            <a:ext cx="8175458" cy="4331955"/>
          </a:xfrm>
          <a:prstGeom prst="rect">
            <a:avLst/>
          </a:prstGeom>
          <a:noFill/>
        </p:spPr>
        <p:txBody>
          <a:bodyPr wrap="square" rtlCol="0">
            <a:spAutoFit/>
          </a:bodyPr>
          <a:lstStyle/>
          <a:p>
            <a:pPr marL="214313" indent="-214313" fontAlgn="base">
              <a:buFont typeface="Arial" charset="0"/>
              <a:buChar char="•"/>
            </a:pPr>
            <a:r>
              <a:rPr lang="en-US" sz="2400" dirty="0">
                <a:latin typeface="Rockwell" charset="0"/>
                <a:ea typeface="Rockwell" charset="0"/>
                <a:cs typeface="Rockwell" charset="0"/>
              </a:rPr>
              <a:t>High calorie food → Brain releases endorphins and </a:t>
            </a:r>
            <a:r>
              <a:rPr lang="en-US" sz="2400" dirty="0" err="1">
                <a:latin typeface="Rockwell" charset="0"/>
                <a:ea typeface="Rockwell" charset="0"/>
                <a:cs typeface="Rockwell" charset="0"/>
              </a:rPr>
              <a:t>enkephalins</a:t>
            </a:r>
            <a:endParaRPr lang="en-US" sz="2400" dirty="0">
              <a:latin typeface="Rockwell" charset="0"/>
              <a:ea typeface="Rockwell" charset="0"/>
              <a:cs typeface="Rockwell" charset="0"/>
            </a:endParaRPr>
          </a:p>
          <a:p>
            <a:pPr marL="214313" indent="-214313" fontAlgn="base">
              <a:buFont typeface="Arial" charset="0"/>
              <a:buChar char="•"/>
            </a:pPr>
            <a:r>
              <a:rPr lang="en-US" sz="2400" dirty="0">
                <a:latin typeface="Rockwell" charset="0"/>
                <a:ea typeface="Rockwell" charset="0"/>
                <a:cs typeface="Rockwell" charset="0"/>
              </a:rPr>
              <a:t>Fats and sugars trigger brain in the same way as addictive drugs (i.e. heroin)</a:t>
            </a:r>
          </a:p>
          <a:p>
            <a:pPr marL="214313" indent="-214313" fontAlgn="base">
              <a:buFont typeface="Arial" charset="0"/>
              <a:buChar char="•"/>
            </a:pPr>
            <a:endParaRPr lang="en-US" sz="2100" dirty="0">
              <a:latin typeface="Rockwell" charset="0"/>
              <a:ea typeface="Rockwell" charset="0"/>
              <a:cs typeface="Rockwell" charset="0"/>
            </a:endParaRPr>
          </a:p>
          <a:p>
            <a:r>
              <a:rPr lang="en-US" sz="2800" b="1" dirty="0">
                <a:latin typeface="Franklin Gothic Demi" charset="0"/>
                <a:ea typeface="Franklin Gothic Demi" charset="0"/>
                <a:cs typeface="Franklin Gothic Demi" charset="0"/>
              </a:rPr>
              <a:t>Hormone Imbalances in Obesity</a:t>
            </a:r>
            <a:endParaRPr lang="en-US" sz="2800" dirty="0">
              <a:latin typeface="Franklin Gothic Demi" charset="0"/>
              <a:ea typeface="Franklin Gothic Demi" charset="0"/>
              <a:cs typeface="Franklin Gothic Demi" charset="0"/>
            </a:endParaRPr>
          </a:p>
          <a:p>
            <a:pPr marL="342900" indent="-342900" fontAlgn="base">
              <a:buFont typeface="Arial" charset="0"/>
              <a:buChar char="•"/>
            </a:pPr>
            <a:r>
              <a:rPr lang="en-US" sz="2400" dirty="0" smtClean="0">
                <a:latin typeface="Rockwell" charset="0"/>
                <a:ea typeface="Rockwell" charset="0"/>
                <a:cs typeface="Rockwell" charset="0"/>
              </a:rPr>
              <a:t>Insulin</a:t>
            </a:r>
            <a:endParaRPr lang="en-US" sz="2400" dirty="0">
              <a:latin typeface="Rockwell" charset="0"/>
              <a:ea typeface="Rockwell" charset="0"/>
              <a:cs typeface="Rockwell" charset="0"/>
            </a:endParaRPr>
          </a:p>
          <a:p>
            <a:pPr marL="342900" indent="-342900" fontAlgn="base">
              <a:buFont typeface="Arial" charset="0"/>
              <a:buChar char="•"/>
            </a:pPr>
            <a:r>
              <a:rPr lang="en-US" sz="2400" dirty="0">
                <a:latin typeface="Rockwell" charset="0"/>
                <a:ea typeface="Rockwell" charset="0"/>
                <a:cs typeface="Rockwell" charset="0"/>
              </a:rPr>
              <a:t>Ghrelin</a:t>
            </a:r>
          </a:p>
          <a:p>
            <a:pPr marL="342900" indent="-342900" fontAlgn="base">
              <a:buFont typeface="Arial" charset="0"/>
              <a:buChar char="•"/>
            </a:pPr>
            <a:r>
              <a:rPr lang="en-US" sz="2400" dirty="0">
                <a:latin typeface="Rockwell" charset="0"/>
                <a:ea typeface="Rockwell" charset="0"/>
                <a:cs typeface="Rockwell" charset="0"/>
              </a:rPr>
              <a:t>Sex hormones</a:t>
            </a:r>
          </a:p>
          <a:p>
            <a:pPr marL="342900" indent="-342900" fontAlgn="base">
              <a:buFont typeface="Arial" charset="0"/>
              <a:buChar char="•"/>
            </a:pPr>
            <a:r>
              <a:rPr lang="en-US" sz="2400" dirty="0" smtClean="0">
                <a:latin typeface="Rockwell" charset="0"/>
                <a:ea typeface="Rockwell" charset="0"/>
                <a:cs typeface="Rockwell" charset="0"/>
              </a:rPr>
              <a:t>Leptin</a:t>
            </a:r>
            <a:endParaRPr lang="en-US" sz="2400" dirty="0">
              <a:latin typeface="Rockwell" charset="0"/>
              <a:ea typeface="Rockwell" charset="0"/>
              <a:cs typeface="Rockwell" charset="0"/>
            </a:endParaRPr>
          </a:p>
          <a:p>
            <a:pPr marL="214313" indent="-214313" fontAlgn="base">
              <a:buFont typeface="Arial" charset="0"/>
              <a:buChar char="•"/>
            </a:pPr>
            <a:endParaRPr lang="en-US" sz="2100" dirty="0">
              <a:latin typeface="Rockwell" charset="0"/>
              <a:ea typeface="Rockwell" charset="0"/>
              <a:cs typeface="Rockwell" charset="0"/>
            </a:endParaRPr>
          </a:p>
          <a:p>
            <a:endParaRPr lang="en-US" sz="1350" dirty="0"/>
          </a:p>
        </p:txBody>
      </p:sp>
      <p:sp>
        <p:nvSpPr>
          <p:cNvPr id="7" name="Rectangle 6"/>
          <p:cNvSpPr/>
          <p:nvPr/>
        </p:nvSpPr>
        <p:spPr>
          <a:xfrm>
            <a:off x="622633" y="4561738"/>
            <a:ext cx="1931068" cy="418809"/>
          </a:xfrm>
          <a:prstGeom prst="rect">
            <a:avLst/>
          </a:prstGeom>
          <a:noFill/>
          <a:ln w="57150">
            <a:solidFill>
              <a:srgbClr val="F92D3E"/>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sz="1350"/>
          </a:p>
        </p:txBody>
      </p:sp>
      <p:sp>
        <p:nvSpPr>
          <p:cNvPr id="5" name="TextBox 4"/>
          <p:cNvSpPr txBox="1"/>
          <p:nvPr/>
        </p:nvSpPr>
        <p:spPr>
          <a:xfrm>
            <a:off x="4710365" y="6484390"/>
            <a:ext cx="4433636" cy="276999"/>
          </a:xfrm>
          <a:prstGeom prst="rect">
            <a:avLst/>
          </a:prstGeom>
          <a:noFill/>
        </p:spPr>
        <p:txBody>
          <a:bodyPr wrap="square" rtlCol="0">
            <a:spAutoFit/>
          </a:bodyPr>
          <a:lstStyle/>
          <a:p>
            <a:r>
              <a:rPr lang="en-US" sz="1200" dirty="0" smtClean="0"/>
              <a:t>(Martindale</a:t>
            </a:r>
            <a:r>
              <a:rPr lang="en-US" sz="1200" dirty="0"/>
              <a:t>, </a:t>
            </a:r>
            <a:r>
              <a:rPr lang="en-US" sz="1200" dirty="0" smtClean="0"/>
              <a:t>2003; </a:t>
            </a:r>
            <a:r>
              <a:rPr lang="en-US" sz="1200" dirty="0"/>
              <a:t>Victoria State </a:t>
            </a:r>
            <a:r>
              <a:rPr lang="en-US" sz="1200" dirty="0" smtClean="0"/>
              <a:t>Government, 2010; </a:t>
            </a:r>
            <a:r>
              <a:rPr lang="en-US" sz="1200" dirty="0" err="1"/>
              <a:t>Ahima</a:t>
            </a:r>
            <a:r>
              <a:rPr lang="en-US" sz="1200" dirty="0" smtClean="0"/>
              <a:t>, 2008</a:t>
            </a:r>
            <a:r>
              <a:rPr lang="en-US" sz="1200" dirty="0"/>
              <a:t>)</a:t>
            </a:r>
          </a:p>
        </p:txBody>
      </p:sp>
    </p:spTree>
    <p:extLst>
      <p:ext uri="{BB962C8B-B14F-4D97-AF65-F5344CB8AC3E}">
        <p14:creationId xmlns:p14="http://schemas.microsoft.com/office/powerpoint/2010/main" val="9849436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rotWithShape="1">
          <a:blip r:embed="rId2" cstate="email">
            <a:alphaModFix amt="50000"/>
            <a:extLst>
              <a:ext uri="{28A0092B-C50C-407E-A947-70E740481C1C}">
                <a14:useLocalDpi xmlns:a14="http://schemas.microsoft.com/office/drawing/2010/main"/>
              </a:ext>
            </a:extLst>
          </a:blip>
          <a:srcRect/>
          <a:stretch/>
        </p:blipFill>
        <p:spPr>
          <a:xfrm>
            <a:off x="0" y="0"/>
            <a:ext cx="9144000" cy="6858000"/>
          </a:xfrm>
          <a:prstGeom prst="rect">
            <a:avLst/>
          </a:prstGeom>
          <a:effectLst>
            <a:glow>
              <a:schemeClr val="accent1">
                <a:alpha val="40000"/>
              </a:schemeClr>
            </a:glow>
            <a:softEdge rad="0"/>
          </a:effectLst>
        </p:spPr>
      </p:pic>
      <p:sp>
        <p:nvSpPr>
          <p:cNvPr id="2" name="Rounded Rectangle 1"/>
          <p:cNvSpPr/>
          <p:nvPr/>
        </p:nvSpPr>
        <p:spPr>
          <a:xfrm>
            <a:off x="1" y="0"/>
            <a:ext cx="9144001" cy="6858000"/>
          </a:xfrm>
          <a:prstGeom prst="roundRect">
            <a:avLst/>
          </a:prstGeom>
          <a:solidFill>
            <a:schemeClr val="bg1">
              <a:alpha val="71000"/>
            </a:schemeClr>
          </a:solidFill>
          <a:effectLst>
            <a:glow>
              <a:schemeClr val="accent1"/>
            </a:glow>
            <a:softEdge rad="673100"/>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350"/>
          </a:p>
        </p:txBody>
      </p:sp>
      <p:sp>
        <p:nvSpPr>
          <p:cNvPr id="3" name="TextBox 2"/>
          <p:cNvSpPr txBox="1"/>
          <p:nvPr/>
        </p:nvSpPr>
        <p:spPr>
          <a:xfrm>
            <a:off x="664746" y="240631"/>
            <a:ext cx="3140242" cy="830997"/>
          </a:xfrm>
          <a:prstGeom prst="rect">
            <a:avLst/>
          </a:prstGeom>
          <a:noFill/>
        </p:spPr>
        <p:txBody>
          <a:bodyPr wrap="square" rtlCol="0">
            <a:spAutoFit/>
          </a:bodyPr>
          <a:lstStyle/>
          <a:p>
            <a:r>
              <a:rPr lang="en-US" sz="4800" dirty="0">
                <a:latin typeface="Franklin Gothic Demi" charset="0"/>
                <a:ea typeface="Franklin Gothic Demi" charset="0"/>
                <a:cs typeface="Franklin Gothic Demi" charset="0"/>
              </a:rPr>
              <a:t>Leptin</a:t>
            </a:r>
          </a:p>
        </p:txBody>
      </p:sp>
      <p:pic>
        <p:nvPicPr>
          <p:cNvPr id="9218" name="Picture 2" descr="https://lh5.googleusercontent.com/o1dYuZEXf-CWvq7RvEwPIBWqbkf6eI_rS7Qg3S1bbpNADWFi7Gmx6Nv1hscJ0PTAGaoXBXmLwmpXrH9Uh5SK_MWpJSIXF6YYmCrPGh_Q9wkSxm7N3Ia80aY4klQWDkeDmdtkeXh1Kso"/>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785062" y="1312259"/>
            <a:ext cx="7569772" cy="4210236"/>
          </a:xfrm>
          <a:prstGeom prst="rect">
            <a:avLst/>
          </a:prstGeom>
          <a:noFill/>
          <a:effectLst>
            <a:softEdge rad="241300"/>
          </a:effectLst>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1371600" y="5438274"/>
            <a:ext cx="4692316" cy="769441"/>
          </a:xfrm>
          <a:prstGeom prst="rect">
            <a:avLst/>
          </a:prstGeom>
          <a:noFill/>
        </p:spPr>
        <p:txBody>
          <a:bodyPr wrap="square" rtlCol="0">
            <a:spAutoFit/>
          </a:bodyPr>
          <a:lstStyle/>
          <a:p>
            <a:r>
              <a:rPr lang="en-US" sz="800" dirty="0"/>
              <a:t>https://www.peptideclinics.com.au/wp-content/uploads/2015/01/nm1010-1100-F3.jpg</a:t>
            </a:r>
          </a:p>
          <a:p>
            <a:r>
              <a:rPr lang="en-US" dirty="0"/>
              <a:t/>
            </a:r>
            <a:br>
              <a:rPr lang="en-US" dirty="0"/>
            </a:br>
            <a:endParaRPr lang="en-US" dirty="0"/>
          </a:p>
        </p:txBody>
      </p:sp>
      <p:sp>
        <p:nvSpPr>
          <p:cNvPr id="5" name="TextBox 4"/>
          <p:cNvSpPr txBox="1"/>
          <p:nvPr/>
        </p:nvSpPr>
        <p:spPr>
          <a:xfrm>
            <a:off x="7916779" y="6544633"/>
            <a:ext cx="2671011" cy="553998"/>
          </a:xfrm>
          <a:prstGeom prst="rect">
            <a:avLst/>
          </a:prstGeom>
          <a:noFill/>
        </p:spPr>
        <p:txBody>
          <a:bodyPr wrap="square" rtlCol="0">
            <a:spAutoFit/>
          </a:bodyPr>
          <a:lstStyle/>
          <a:p>
            <a:r>
              <a:rPr lang="en-US" sz="1200" dirty="0" smtClean="0"/>
              <a:t>(</a:t>
            </a:r>
            <a:r>
              <a:rPr lang="en-US" sz="1200" dirty="0" err="1" smtClean="0"/>
              <a:t>Ahima</a:t>
            </a:r>
            <a:r>
              <a:rPr lang="en-US" sz="1200" dirty="0"/>
              <a:t>, 2008)</a:t>
            </a:r>
          </a:p>
          <a:p>
            <a:endParaRPr lang="en-US" dirty="0"/>
          </a:p>
        </p:txBody>
      </p:sp>
    </p:spTree>
    <p:extLst>
      <p:ext uri="{BB962C8B-B14F-4D97-AF65-F5344CB8AC3E}">
        <p14:creationId xmlns:p14="http://schemas.microsoft.com/office/powerpoint/2010/main" val="28247524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rotWithShape="1">
          <a:blip r:embed="rId2" cstate="email">
            <a:alphaModFix amt="50000"/>
            <a:extLst>
              <a:ext uri="{28A0092B-C50C-407E-A947-70E740481C1C}">
                <a14:useLocalDpi xmlns:a14="http://schemas.microsoft.com/office/drawing/2010/main"/>
              </a:ext>
            </a:extLst>
          </a:blip>
          <a:srcRect/>
          <a:stretch/>
        </p:blipFill>
        <p:spPr>
          <a:xfrm>
            <a:off x="0" y="0"/>
            <a:ext cx="9144000" cy="6858000"/>
          </a:xfrm>
          <a:prstGeom prst="rect">
            <a:avLst/>
          </a:prstGeom>
          <a:effectLst>
            <a:glow>
              <a:schemeClr val="accent1">
                <a:alpha val="40000"/>
              </a:schemeClr>
            </a:glow>
            <a:softEdge rad="0"/>
          </a:effectLst>
        </p:spPr>
      </p:pic>
      <p:sp>
        <p:nvSpPr>
          <p:cNvPr id="2" name="Rounded Rectangle 1"/>
          <p:cNvSpPr/>
          <p:nvPr/>
        </p:nvSpPr>
        <p:spPr>
          <a:xfrm>
            <a:off x="1" y="0"/>
            <a:ext cx="9144001" cy="6858000"/>
          </a:xfrm>
          <a:prstGeom prst="roundRect">
            <a:avLst/>
          </a:prstGeom>
          <a:solidFill>
            <a:schemeClr val="bg1">
              <a:alpha val="71000"/>
            </a:schemeClr>
          </a:solidFill>
          <a:effectLst>
            <a:glow>
              <a:schemeClr val="accent1"/>
            </a:glow>
            <a:softEdge rad="673100"/>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350"/>
          </a:p>
        </p:txBody>
      </p:sp>
      <p:sp>
        <p:nvSpPr>
          <p:cNvPr id="3" name="TextBox 2"/>
          <p:cNvSpPr txBox="1"/>
          <p:nvPr/>
        </p:nvSpPr>
        <p:spPr>
          <a:xfrm>
            <a:off x="574183" y="266108"/>
            <a:ext cx="6385760" cy="830997"/>
          </a:xfrm>
          <a:prstGeom prst="rect">
            <a:avLst/>
          </a:prstGeom>
          <a:noFill/>
        </p:spPr>
        <p:txBody>
          <a:bodyPr wrap="square" rtlCol="0">
            <a:spAutoFit/>
          </a:bodyPr>
          <a:lstStyle/>
          <a:p>
            <a:r>
              <a:rPr lang="en-US" sz="4800" dirty="0">
                <a:latin typeface="Franklin Gothic Demi" charset="0"/>
                <a:ea typeface="Franklin Gothic Demi" charset="0"/>
                <a:cs typeface="Franklin Gothic Demi" charset="0"/>
              </a:rPr>
              <a:t>Environmental Factors</a:t>
            </a:r>
          </a:p>
        </p:txBody>
      </p:sp>
      <p:sp>
        <p:nvSpPr>
          <p:cNvPr id="4" name="TextBox 3"/>
          <p:cNvSpPr txBox="1"/>
          <p:nvPr/>
        </p:nvSpPr>
        <p:spPr>
          <a:xfrm>
            <a:off x="574183" y="1363213"/>
            <a:ext cx="5225038" cy="2677656"/>
          </a:xfrm>
          <a:prstGeom prst="rect">
            <a:avLst/>
          </a:prstGeom>
          <a:noFill/>
        </p:spPr>
        <p:txBody>
          <a:bodyPr wrap="square" rtlCol="0">
            <a:spAutoFit/>
          </a:bodyPr>
          <a:lstStyle/>
          <a:p>
            <a:pPr marL="214313" indent="-214313">
              <a:buFont typeface="Arial" charset="0"/>
              <a:buChar char="•"/>
            </a:pPr>
            <a:r>
              <a:rPr lang="en-CA" sz="2400" dirty="0">
                <a:latin typeface="Rockwell" charset="0"/>
                <a:ea typeface="Rockwell" charset="0"/>
                <a:cs typeface="Rockwell" charset="0"/>
              </a:rPr>
              <a:t>High-fat diet</a:t>
            </a:r>
            <a:r>
              <a:rPr lang="en-US" sz="2400" dirty="0">
                <a:latin typeface="Rockwell" charset="0"/>
                <a:ea typeface="Rockwell" charset="0"/>
                <a:cs typeface="Rockwell" charset="0"/>
              </a:rPr>
              <a:t>s</a:t>
            </a:r>
          </a:p>
          <a:p>
            <a:pPr marL="214313" indent="-214313">
              <a:buFont typeface="Arial" charset="0"/>
              <a:buChar char="•"/>
            </a:pPr>
            <a:r>
              <a:rPr lang="en-CA" sz="2400" dirty="0">
                <a:latin typeface="Rockwell" charset="0"/>
                <a:ea typeface="Rockwell" charset="0"/>
                <a:cs typeface="Rockwell" charset="0"/>
              </a:rPr>
              <a:t>Low levels of physical activity</a:t>
            </a:r>
            <a:r>
              <a:rPr lang="en-US" sz="2400" dirty="0">
                <a:latin typeface="Rockwell" charset="0"/>
                <a:ea typeface="Rockwell" charset="0"/>
                <a:cs typeface="Rockwell" charset="0"/>
              </a:rPr>
              <a:t> </a:t>
            </a:r>
          </a:p>
          <a:p>
            <a:pPr marL="214313" indent="-214313">
              <a:buFont typeface="Arial" charset="0"/>
              <a:buChar char="•"/>
            </a:pPr>
            <a:r>
              <a:rPr lang="en-CA" sz="2400" dirty="0">
                <a:latin typeface="Rockwell" charset="0"/>
                <a:ea typeface="Rockwell" charset="0"/>
                <a:cs typeface="Rockwell" charset="0"/>
              </a:rPr>
              <a:t>Increase in food availability</a:t>
            </a:r>
            <a:r>
              <a:rPr lang="en-US" sz="2400" dirty="0">
                <a:latin typeface="Rockwell" charset="0"/>
                <a:ea typeface="Rockwell" charset="0"/>
                <a:cs typeface="Rockwell" charset="0"/>
              </a:rPr>
              <a:t> </a:t>
            </a:r>
          </a:p>
          <a:p>
            <a:pPr marL="214313" indent="-214313">
              <a:buFont typeface="Arial" charset="0"/>
              <a:buChar char="•"/>
            </a:pPr>
            <a:r>
              <a:rPr lang="en-CA" sz="2400" dirty="0">
                <a:latin typeface="Rockwell" charset="0"/>
                <a:ea typeface="Rockwell" charset="0"/>
                <a:cs typeface="Rockwell" charset="0"/>
              </a:rPr>
              <a:t>Large portion sizes/“super-sizing” </a:t>
            </a:r>
          </a:p>
          <a:p>
            <a:pPr marL="214313" indent="-214313">
              <a:buFont typeface="Arial" charset="0"/>
              <a:buChar char="•"/>
            </a:pPr>
            <a:r>
              <a:rPr lang="en-CA" sz="2400" dirty="0">
                <a:latin typeface="Rockwell" charset="0"/>
                <a:ea typeface="Rockwell" charset="0"/>
                <a:cs typeface="Rockwell" charset="0"/>
              </a:rPr>
              <a:t>Rise of fast-food restaurants</a:t>
            </a:r>
            <a:r>
              <a:rPr lang="en-US" sz="2400" dirty="0">
                <a:latin typeface="Rockwell" charset="0"/>
                <a:ea typeface="Rockwell" charset="0"/>
                <a:cs typeface="Rockwell" charset="0"/>
              </a:rPr>
              <a:t> </a:t>
            </a:r>
          </a:p>
          <a:p>
            <a:pPr marL="214313" indent="-214313">
              <a:buFont typeface="Arial" charset="0"/>
              <a:buChar char="•"/>
            </a:pPr>
            <a:r>
              <a:rPr lang="en-CA" sz="2400" dirty="0">
                <a:latin typeface="Rockwell" charset="0"/>
                <a:ea typeface="Rockwell" charset="0"/>
                <a:cs typeface="Rockwell" charset="0"/>
              </a:rPr>
              <a:t>Poverty</a:t>
            </a:r>
            <a:r>
              <a:rPr lang="en-US" sz="2400" dirty="0">
                <a:latin typeface="Rockwell" charset="0"/>
                <a:ea typeface="Rockwell" charset="0"/>
                <a:cs typeface="Rockwell" charset="0"/>
              </a:rPr>
              <a:t> </a:t>
            </a:r>
          </a:p>
          <a:p>
            <a:pPr marL="214313" indent="-214313">
              <a:buFont typeface="Arial" charset="0"/>
              <a:buChar char="•"/>
            </a:pPr>
            <a:r>
              <a:rPr lang="en-CA" sz="2400" dirty="0">
                <a:latin typeface="Rockwell" charset="0"/>
                <a:ea typeface="Rockwell" charset="0"/>
                <a:cs typeface="Rockwell" charset="0"/>
              </a:rPr>
              <a:t>“Food Desserts”</a:t>
            </a:r>
            <a:r>
              <a:rPr lang="en-US" sz="2400" dirty="0">
                <a:latin typeface="Rockwell" charset="0"/>
                <a:ea typeface="Rockwell" charset="0"/>
                <a:cs typeface="Rockwell" charset="0"/>
              </a:rPr>
              <a:t> </a:t>
            </a:r>
          </a:p>
        </p:txBody>
      </p:sp>
      <p:pic>
        <p:nvPicPr>
          <p:cNvPr id="5" name="Picture 4"/>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rot="403207">
            <a:off x="5583833" y="1613559"/>
            <a:ext cx="1958139" cy="3630881"/>
          </a:xfrm>
          <a:prstGeom prst="rect">
            <a:avLst/>
          </a:prstGeom>
          <a:effectLst>
            <a:softEdge rad="63500"/>
          </a:effectLst>
        </p:spPr>
      </p:pic>
      <p:sp>
        <p:nvSpPr>
          <p:cNvPr id="7" name="TextBox 6"/>
          <p:cNvSpPr txBox="1"/>
          <p:nvPr/>
        </p:nvSpPr>
        <p:spPr>
          <a:xfrm>
            <a:off x="7555831" y="6472989"/>
            <a:ext cx="3525253" cy="276999"/>
          </a:xfrm>
          <a:prstGeom prst="rect">
            <a:avLst/>
          </a:prstGeom>
          <a:noFill/>
        </p:spPr>
        <p:txBody>
          <a:bodyPr wrap="square" rtlCol="0">
            <a:spAutoFit/>
          </a:bodyPr>
          <a:lstStyle/>
          <a:p>
            <a:r>
              <a:rPr lang="en-US" sz="1200" dirty="0" smtClean="0"/>
              <a:t>(Faith &amp; </a:t>
            </a:r>
            <a:r>
              <a:rPr lang="en-US" sz="1200" dirty="0" err="1" smtClean="0"/>
              <a:t>Kral</a:t>
            </a:r>
            <a:r>
              <a:rPr lang="en-US" sz="1200" dirty="0" smtClean="0"/>
              <a:t>, 2006)</a:t>
            </a:r>
            <a:endParaRPr lang="en-US" sz="1200" dirty="0"/>
          </a:p>
        </p:txBody>
      </p:sp>
      <p:sp>
        <p:nvSpPr>
          <p:cNvPr id="8" name="TextBox 7"/>
          <p:cNvSpPr txBox="1"/>
          <p:nvPr/>
        </p:nvSpPr>
        <p:spPr>
          <a:xfrm>
            <a:off x="4776212" y="5177261"/>
            <a:ext cx="3573379" cy="338554"/>
          </a:xfrm>
          <a:prstGeom prst="rect">
            <a:avLst/>
          </a:prstGeom>
          <a:noFill/>
        </p:spPr>
        <p:txBody>
          <a:bodyPr wrap="square" rtlCol="0">
            <a:spAutoFit/>
          </a:bodyPr>
          <a:lstStyle/>
          <a:p>
            <a:r>
              <a:rPr lang="en-US" sz="800" dirty="0"/>
              <a:t>https://</a:t>
            </a:r>
            <a:r>
              <a:rPr lang="en-US" sz="800" dirty="0" err="1"/>
              <a:t>vignette.wikia.nocookie.net</a:t>
            </a:r>
            <a:r>
              <a:rPr lang="en-US" sz="800" dirty="0"/>
              <a:t>/</a:t>
            </a:r>
            <a:r>
              <a:rPr lang="en-US" sz="800" dirty="0" err="1"/>
              <a:t>ronaldmcdonald</a:t>
            </a:r>
            <a:r>
              <a:rPr lang="en-US" sz="800" dirty="0"/>
              <a:t>/images/6/60/</a:t>
            </a:r>
            <a:r>
              <a:rPr lang="en-US" sz="800" dirty="0" err="1"/>
              <a:t>Supersize.png</a:t>
            </a:r>
            <a:r>
              <a:rPr lang="en-US" sz="800" dirty="0"/>
              <a:t>/revision/</a:t>
            </a:r>
            <a:r>
              <a:rPr lang="en-US" sz="800" dirty="0" err="1"/>
              <a:t>latest?cb</a:t>
            </a:r>
            <a:r>
              <a:rPr lang="en-US" sz="800" dirty="0"/>
              <a:t>=20141010025338</a:t>
            </a:r>
          </a:p>
        </p:txBody>
      </p:sp>
    </p:spTree>
    <p:extLst>
      <p:ext uri="{BB962C8B-B14F-4D97-AF65-F5344CB8AC3E}">
        <p14:creationId xmlns:p14="http://schemas.microsoft.com/office/powerpoint/2010/main" val="170675517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rotWithShape="1">
          <a:blip r:embed="rId2" cstate="email">
            <a:alphaModFix amt="50000"/>
            <a:extLst>
              <a:ext uri="{28A0092B-C50C-407E-A947-70E740481C1C}">
                <a14:useLocalDpi xmlns:a14="http://schemas.microsoft.com/office/drawing/2010/main"/>
              </a:ext>
            </a:extLst>
          </a:blip>
          <a:srcRect/>
          <a:stretch/>
        </p:blipFill>
        <p:spPr>
          <a:xfrm>
            <a:off x="0" y="0"/>
            <a:ext cx="9144000" cy="6858000"/>
          </a:xfrm>
          <a:prstGeom prst="rect">
            <a:avLst/>
          </a:prstGeom>
          <a:effectLst>
            <a:glow>
              <a:schemeClr val="accent1">
                <a:alpha val="40000"/>
              </a:schemeClr>
            </a:glow>
            <a:softEdge rad="0"/>
          </a:effectLst>
        </p:spPr>
      </p:pic>
      <p:sp>
        <p:nvSpPr>
          <p:cNvPr id="2" name="Rounded Rectangle 1"/>
          <p:cNvSpPr/>
          <p:nvPr/>
        </p:nvSpPr>
        <p:spPr>
          <a:xfrm>
            <a:off x="1" y="0"/>
            <a:ext cx="9144001" cy="6858000"/>
          </a:xfrm>
          <a:prstGeom prst="roundRect">
            <a:avLst/>
          </a:prstGeom>
          <a:solidFill>
            <a:schemeClr val="bg1">
              <a:alpha val="71000"/>
            </a:schemeClr>
          </a:solidFill>
          <a:effectLst>
            <a:glow>
              <a:schemeClr val="accent1"/>
            </a:glow>
            <a:softEdge rad="673100"/>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350"/>
          </a:p>
        </p:txBody>
      </p:sp>
      <p:sp>
        <p:nvSpPr>
          <p:cNvPr id="3" name="TextBox 2"/>
          <p:cNvSpPr txBox="1"/>
          <p:nvPr/>
        </p:nvSpPr>
        <p:spPr>
          <a:xfrm>
            <a:off x="598571" y="242706"/>
            <a:ext cx="4990097" cy="830997"/>
          </a:xfrm>
          <a:prstGeom prst="rect">
            <a:avLst/>
          </a:prstGeom>
          <a:noFill/>
        </p:spPr>
        <p:txBody>
          <a:bodyPr wrap="square" rtlCol="0">
            <a:spAutoFit/>
          </a:bodyPr>
          <a:lstStyle/>
          <a:p>
            <a:r>
              <a:rPr lang="en-US" sz="4800" dirty="0">
                <a:latin typeface="Franklin Gothic Demi" charset="0"/>
                <a:ea typeface="Franklin Gothic Demi" charset="0"/>
                <a:cs typeface="Franklin Gothic Demi" charset="0"/>
              </a:rPr>
              <a:t>Genetics</a:t>
            </a:r>
          </a:p>
        </p:txBody>
      </p:sp>
      <p:graphicFrame>
        <p:nvGraphicFramePr>
          <p:cNvPr id="5" name="Table 4"/>
          <p:cNvGraphicFramePr>
            <a:graphicFrameLocks noGrp="1"/>
          </p:cNvGraphicFramePr>
          <p:nvPr>
            <p:extLst>
              <p:ext uri="{D42A27DB-BD31-4B8C-83A1-F6EECF244321}">
                <p14:modId xmlns:p14="http://schemas.microsoft.com/office/powerpoint/2010/main" val="1628204534"/>
              </p:ext>
            </p:extLst>
          </p:nvPr>
        </p:nvGraphicFramePr>
        <p:xfrm>
          <a:off x="484269" y="1316408"/>
          <a:ext cx="8175458" cy="2786359"/>
        </p:xfrm>
        <a:graphic>
          <a:graphicData uri="http://schemas.openxmlformats.org/drawingml/2006/table">
            <a:tbl>
              <a:tblPr firstRow="1" bandRow="1">
                <a:tableStyleId>{5C22544A-7EE6-4342-B048-85BDC9FD1C3A}</a:tableStyleId>
              </a:tblPr>
              <a:tblGrid>
                <a:gridCol w="4087729"/>
                <a:gridCol w="4087729"/>
              </a:tblGrid>
              <a:tr h="426483">
                <a:tc>
                  <a:txBody>
                    <a:bodyPr/>
                    <a:lstStyle/>
                    <a:p>
                      <a:pPr marL="0" marR="0" indent="0" algn="ctr" defTabSz="914377" rtl="0" eaLnBrk="1" fontAlgn="auto" latinLnBrk="0" hangingPunct="1">
                        <a:lnSpc>
                          <a:spcPct val="100000"/>
                        </a:lnSpc>
                        <a:spcBef>
                          <a:spcPts val="0"/>
                        </a:spcBef>
                        <a:spcAft>
                          <a:spcPts val="0"/>
                        </a:spcAft>
                        <a:buClrTx/>
                        <a:buSzTx/>
                        <a:buFontTx/>
                        <a:buNone/>
                        <a:tabLst/>
                        <a:defRPr/>
                      </a:pPr>
                      <a:r>
                        <a:rPr lang="en-CA" sz="1800" dirty="0" smtClean="0">
                          <a:latin typeface="Rockwell" charset="0"/>
                          <a:ea typeface="Rockwell" charset="0"/>
                          <a:cs typeface="Rockwell" charset="0"/>
                        </a:rPr>
                        <a:t>Non-syndromic monogenic obesity</a:t>
                      </a:r>
                      <a:r>
                        <a:rPr lang="en-US" sz="1800" dirty="0" smtClean="0">
                          <a:effectLst/>
                          <a:latin typeface="Rockwell" charset="0"/>
                          <a:ea typeface="Rockwell" charset="0"/>
                          <a:cs typeface="Rockwell" charset="0"/>
                        </a:rPr>
                        <a:t> </a:t>
                      </a:r>
                    </a:p>
                  </a:txBody>
                  <a:tcPr marL="68580" marR="68580" marT="34290" marB="34290">
                    <a:solidFill>
                      <a:srgbClr val="F92D3E"/>
                    </a:solidFill>
                  </a:tcPr>
                </a:tc>
                <a:tc>
                  <a:txBody>
                    <a:bodyPr/>
                    <a:lstStyle/>
                    <a:p>
                      <a:pPr algn="ctr"/>
                      <a:r>
                        <a:rPr lang="en-CA" sz="1800" dirty="0" smtClean="0">
                          <a:latin typeface="Rockwell" charset="0"/>
                          <a:ea typeface="Rockwell" charset="0"/>
                          <a:cs typeface="Rockwell" charset="0"/>
                        </a:rPr>
                        <a:t>Polygenic obesity</a:t>
                      </a:r>
                      <a:endParaRPr lang="en-US" sz="1800" dirty="0"/>
                    </a:p>
                  </a:txBody>
                  <a:tcPr marL="68580" marR="68580" marT="34290" marB="34290">
                    <a:solidFill>
                      <a:srgbClr val="F92D3E"/>
                    </a:solidFill>
                  </a:tcPr>
                </a:tc>
              </a:tr>
              <a:tr h="2359876">
                <a:tc>
                  <a:txBody>
                    <a:bodyPr/>
                    <a:lstStyle/>
                    <a:p>
                      <a:pPr marL="285750" indent="-285750">
                        <a:buFont typeface="Arial" charset="0"/>
                        <a:buChar char="•"/>
                      </a:pPr>
                      <a:r>
                        <a:rPr lang="en-CA" sz="1800" dirty="0" smtClean="0">
                          <a:latin typeface="Rockwell" charset="0"/>
                          <a:ea typeface="Rockwell" charset="0"/>
                          <a:cs typeface="Rockwell" charset="0"/>
                        </a:rPr>
                        <a:t>Rare, extreme</a:t>
                      </a:r>
                    </a:p>
                    <a:p>
                      <a:pPr marL="285750" indent="-285750">
                        <a:buFont typeface="Arial" charset="0"/>
                        <a:buChar char="•"/>
                      </a:pPr>
                      <a:r>
                        <a:rPr lang="en-CA" sz="1800" dirty="0" smtClean="0">
                          <a:latin typeface="Rockwell" charset="0"/>
                          <a:ea typeface="Rockwell" charset="0"/>
                          <a:cs typeface="Rockwell" charset="0"/>
                        </a:rPr>
                        <a:t>Results from single gene mutation</a:t>
                      </a:r>
                      <a:r>
                        <a:rPr lang="en-US" sz="1800" dirty="0" smtClean="0">
                          <a:effectLst/>
                          <a:latin typeface="Rockwell" charset="0"/>
                          <a:ea typeface="Rockwell" charset="0"/>
                          <a:cs typeface="Rockwell" charset="0"/>
                        </a:rPr>
                        <a:t> </a:t>
                      </a:r>
                    </a:p>
                    <a:p>
                      <a:pPr marL="285750" indent="-285750">
                        <a:buFont typeface="Arial" charset="0"/>
                        <a:buChar char="•"/>
                      </a:pPr>
                      <a:r>
                        <a:rPr lang="en-CA" sz="1800" dirty="0" smtClean="0">
                          <a:latin typeface="Rockwell" charset="0"/>
                          <a:ea typeface="Rockwell" charset="0"/>
                          <a:cs typeface="Rockwell" charset="0"/>
                        </a:rPr>
                        <a:t>i.e.</a:t>
                      </a:r>
                      <a:r>
                        <a:rPr lang="en-CA" sz="1800" baseline="0" dirty="0" smtClean="0">
                          <a:latin typeface="Rockwell" charset="0"/>
                          <a:ea typeface="Rockwell" charset="0"/>
                          <a:cs typeface="Rockwell" charset="0"/>
                        </a:rPr>
                        <a:t> </a:t>
                      </a:r>
                      <a:r>
                        <a:rPr lang="en-CA" sz="1800" dirty="0" smtClean="0">
                          <a:latin typeface="Rockwell" charset="0"/>
                          <a:ea typeface="Rockwell" charset="0"/>
                          <a:cs typeface="Rockwell" charset="0"/>
                        </a:rPr>
                        <a:t>Frameshift homozygous mutation in leptin (LEP) gene</a:t>
                      </a:r>
                      <a:r>
                        <a:rPr lang="en-US" sz="1800" dirty="0" smtClean="0">
                          <a:effectLst/>
                          <a:latin typeface="Rockwell" charset="0"/>
                          <a:ea typeface="Rockwell" charset="0"/>
                          <a:cs typeface="Rockwell" charset="0"/>
                        </a:rPr>
                        <a:t> </a:t>
                      </a:r>
                    </a:p>
                  </a:txBody>
                  <a:tcPr marL="68580" marR="68580" marT="34290" marB="34290">
                    <a:solidFill>
                      <a:srgbClr val="E6A9B3"/>
                    </a:solidFill>
                  </a:tcPr>
                </a:tc>
                <a:tc>
                  <a:txBody>
                    <a:bodyPr/>
                    <a:lstStyle/>
                    <a:p>
                      <a:pPr marL="285750" indent="-285750">
                        <a:buFont typeface="Arial" charset="0"/>
                        <a:buChar char="•"/>
                      </a:pPr>
                      <a:r>
                        <a:rPr lang="en-US" sz="1800" dirty="0" smtClean="0">
                          <a:latin typeface="Rockwell" charset="0"/>
                          <a:ea typeface="Rockwell" charset="0"/>
                          <a:cs typeface="Rockwell" charset="0"/>
                        </a:rPr>
                        <a:t>More common</a:t>
                      </a:r>
                    </a:p>
                    <a:p>
                      <a:pPr marL="285750" indent="-285750">
                        <a:buFont typeface="Arial" charset="0"/>
                        <a:buChar char="•"/>
                      </a:pPr>
                      <a:r>
                        <a:rPr lang="en-US" sz="1800" dirty="0" smtClean="0">
                          <a:latin typeface="Rockwell" charset="0"/>
                          <a:ea typeface="Rockwell" charset="0"/>
                          <a:cs typeface="Rockwell" charset="0"/>
                        </a:rPr>
                        <a:t>Small contribution from multiple genetic variations </a:t>
                      </a:r>
                    </a:p>
                    <a:p>
                      <a:pPr marL="285750" indent="-285750">
                        <a:buFont typeface="Arial" charset="0"/>
                        <a:buChar char="•"/>
                      </a:pPr>
                      <a:r>
                        <a:rPr lang="en-US" sz="1800" dirty="0" smtClean="0">
                          <a:latin typeface="Rockwell" charset="0"/>
                          <a:ea typeface="Rockwell" charset="0"/>
                          <a:cs typeface="Rockwell" charset="0"/>
                        </a:rPr>
                        <a:t>i.e.</a:t>
                      </a:r>
                      <a:r>
                        <a:rPr lang="en-US" sz="1800" baseline="0" dirty="0" smtClean="0">
                          <a:latin typeface="Rockwell" charset="0"/>
                          <a:ea typeface="Rockwell" charset="0"/>
                          <a:cs typeface="Rockwell" charset="0"/>
                        </a:rPr>
                        <a:t> SNPs in </a:t>
                      </a:r>
                      <a:r>
                        <a:rPr lang="en-CA" sz="1800" baseline="0" dirty="0" smtClean="0">
                          <a:latin typeface="Rockwell" charset="0"/>
                          <a:ea typeface="Rockwell" charset="0"/>
                          <a:cs typeface="Rockwell" charset="0"/>
                        </a:rPr>
                        <a:t>f</a:t>
                      </a:r>
                      <a:r>
                        <a:rPr lang="en-CA" sz="1800" dirty="0" smtClean="0">
                          <a:latin typeface="Rockwell" charset="0"/>
                          <a:ea typeface="Rockwell" charset="0"/>
                          <a:cs typeface="Rockwell" charset="0"/>
                        </a:rPr>
                        <a:t>at mass and obesity-associated (FTO) gene</a:t>
                      </a:r>
                      <a:r>
                        <a:rPr lang="en-US" sz="1800" dirty="0" smtClean="0">
                          <a:effectLst/>
                          <a:latin typeface="Rockwell" charset="0"/>
                          <a:ea typeface="Rockwell" charset="0"/>
                          <a:cs typeface="Rockwell" charset="0"/>
                        </a:rPr>
                        <a:t> </a:t>
                      </a:r>
                      <a:r>
                        <a:rPr lang="en-CA" sz="1800" dirty="0" smtClean="0">
                          <a:latin typeface="Rockwell" charset="0"/>
                          <a:ea typeface="Rockwell" charset="0"/>
                          <a:cs typeface="Rockwell" charset="0"/>
                        </a:rPr>
                        <a:t>strongly associated with increased BMI, hip circumference, weight gain and risk of childhood obesity</a:t>
                      </a:r>
                      <a:endParaRPr lang="en-US" sz="1800" dirty="0" smtClean="0">
                        <a:latin typeface="Rockwell" charset="0"/>
                        <a:ea typeface="Rockwell" charset="0"/>
                        <a:cs typeface="Rockwell" charset="0"/>
                      </a:endParaRPr>
                    </a:p>
                  </a:txBody>
                  <a:tcPr marL="68580" marR="68580" marT="34290" marB="34290">
                    <a:solidFill>
                      <a:srgbClr val="E6A9B3"/>
                    </a:solidFill>
                  </a:tcPr>
                </a:tc>
              </a:tr>
            </a:tbl>
          </a:graphicData>
        </a:graphic>
      </p:graphicFrame>
      <p:grpSp>
        <p:nvGrpSpPr>
          <p:cNvPr id="9" name="Group 8"/>
          <p:cNvGrpSpPr/>
          <p:nvPr/>
        </p:nvGrpSpPr>
        <p:grpSpPr>
          <a:xfrm>
            <a:off x="1612228" y="4635970"/>
            <a:ext cx="5919539" cy="1200330"/>
            <a:chOff x="2273965" y="4890716"/>
            <a:chExt cx="7892719" cy="1600439"/>
          </a:xfrm>
        </p:grpSpPr>
        <p:sp>
          <p:nvSpPr>
            <p:cNvPr id="7" name="Rectangle 6"/>
            <p:cNvSpPr/>
            <p:nvPr/>
          </p:nvSpPr>
          <p:spPr>
            <a:xfrm>
              <a:off x="2273968" y="4957011"/>
              <a:ext cx="7892716" cy="1467852"/>
            </a:xfrm>
            <a:prstGeom prst="rect">
              <a:avLst/>
            </a:prstGeom>
            <a:solidFill>
              <a:srgbClr val="BAD0E4"/>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8" name="TextBox 7"/>
            <p:cNvSpPr txBox="1"/>
            <p:nvPr/>
          </p:nvSpPr>
          <p:spPr>
            <a:xfrm>
              <a:off x="2273965" y="4890716"/>
              <a:ext cx="7892716" cy="1600439"/>
            </a:xfrm>
            <a:prstGeom prst="rect">
              <a:avLst/>
            </a:prstGeom>
            <a:noFill/>
          </p:spPr>
          <p:txBody>
            <a:bodyPr wrap="square" rtlCol="0">
              <a:spAutoFit/>
            </a:bodyPr>
            <a:lstStyle/>
            <a:p>
              <a:pPr algn="ctr"/>
              <a:r>
                <a:rPr lang="en-US" sz="2400" dirty="0" smtClean="0">
                  <a:latin typeface="Rockwell" charset="0"/>
                  <a:ea typeface="Rockwell" charset="0"/>
                  <a:cs typeface="Rockwell" charset="0"/>
                </a:rPr>
                <a:t>Obesity </a:t>
              </a:r>
              <a:r>
                <a:rPr lang="en-US" sz="2400" smtClean="0">
                  <a:latin typeface="Rockwell" charset="0"/>
                  <a:ea typeface="Rockwell" charset="0"/>
                  <a:cs typeface="Rockwell" charset="0"/>
                </a:rPr>
                <a:t>usually results from a </a:t>
              </a:r>
              <a:r>
                <a:rPr lang="en-US" sz="2400" dirty="0">
                  <a:latin typeface="Rockwell" charset="0"/>
                  <a:ea typeface="Rockwell" charset="0"/>
                  <a:cs typeface="Rockwell" charset="0"/>
                </a:rPr>
                <a:t>combination of genetics and environmental factors</a:t>
              </a:r>
            </a:p>
          </p:txBody>
        </p:sp>
      </p:grpSp>
      <p:sp>
        <p:nvSpPr>
          <p:cNvPr id="10" name="TextBox 9"/>
          <p:cNvSpPr txBox="1"/>
          <p:nvPr/>
        </p:nvSpPr>
        <p:spPr>
          <a:xfrm>
            <a:off x="7531765" y="6419224"/>
            <a:ext cx="3450053" cy="276999"/>
          </a:xfrm>
          <a:prstGeom prst="rect">
            <a:avLst/>
          </a:prstGeom>
          <a:noFill/>
        </p:spPr>
        <p:txBody>
          <a:bodyPr wrap="square" rtlCol="0">
            <a:spAutoFit/>
          </a:bodyPr>
          <a:lstStyle/>
          <a:p>
            <a:r>
              <a:rPr lang="en-US" sz="1200" dirty="0" smtClean="0"/>
              <a:t>(</a:t>
            </a:r>
            <a:r>
              <a:rPr lang="en-US" sz="1200" dirty="0" err="1" smtClean="0"/>
              <a:t>Pigeyre</a:t>
            </a:r>
            <a:r>
              <a:rPr lang="en-US" sz="1200" dirty="0" smtClean="0"/>
              <a:t> et al., 2016)</a:t>
            </a:r>
            <a:endParaRPr lang="en-US" sz="1200" dirty="0"/>
          </a:p>
        </p:txBody>
      </p:sp>
    </p:spTree>
    <p:extLst>
      <p:ext uri="{BB962C8B-B14F-4D97-AF65-F5344CB8AC3E}">
        <p14:creationId xmlns:p14="http://schemas.microsoft.com/office/powerpoint/2010/main" val="13807866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endParaRPr lang="en-US"/>
          </a:p>
        </p:txBody>
      </p:sp>
      <p:sp>
        <p:nvSpPr>
          <p:cNvPr id="5" name="Subtitle 4"/>
          <p:cNvSpPr>
            <a:spLocks noGrp="1"/>
          </p:cNvSpPr>
          <p:nvPr>
            <p:ph type="subTitle" idx="1"/>
          </p:nvPr>
        </p:nvSpPr>
        <p:spPr/>
        <p:txBody>
          <a:bodyPr/>
          <a:lstStyle/>
          <a:p>
            <a:endParaRPr lang="en-US"/>
          </a:p>
        </p:txBody>
      </p:sp>
      <p:pic>
        <p:nvPicPr>
          <p:cNvPr id="6" name="Picture 5"/>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0" y="0"/>
            <a:ext cx="9144000" cy="6858000"/>
          </a:xfrm>
          <a:prstGeom prst="rect">
            <a:avLst/>
          </a:prstGeom>
        </p:spPr>
      </p:pic>
      <p:sp>
        <p:nvSpPr>
          <p:cNvPr id="7" name="TextBox 6"/>
          <p:cNvSpPr txBox="1"/>
          <p:nvPr/>
        </p:nvSpPr>
        <p:spPr>
          <a:xfrm>
            <a:off x="658729" y="2005750"/>
            <a:ext cx="8173563" cy="1200329"/>
          </a:xfrm>
          <a:prstGeom prst="rect">
            <a:avLst/>
          </a:prstGeom>
          <a:noFill/>
        </p:spPr>
        <p:txBody>
          <a:bodyPr wrap="square" rtlCol="0">
            <a:spAutoFit/>
          </a:bodyPr>
          <a:lstStyle/>
          <a:p>
            <a:pPr algn="ctr"/>
            <a:r>
              <a:rPr lang="en-US" sz="7200" dirty="0">
                <a:ln>
                  <a:solidFill>
                    <a:schemeClr val="tx1"/>
                  </a:solidFill>
                </a:ln>
                <a:solidFill>
                  <a:schemeClr val="bg1"/>
                </a:solidFill>
                <a:latin typeface="Franklin Gothic Demi" charset="0"/>
                <a:ea typeface="Franklin Gothic Demi" charset="0"/>
                <a:cs typeface="Franklin Gothic Demi" charset="0"/>
              </a:rPr>
              <a:t>TREATMENTS</a:t>
            </a:r>
          </a:p>
        </p:txBody>
      </p:sp>
    </p:spTree>
    <p:extLst>
      <p:ext uri="{BB962C8B-B14F-4D97-AF65-F5344CB8AC3E}">
        <p14:creationId xmlns:p14="http://schemas.microsoft.com/office/powerpoint/2010/main" val="8820739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rotWithShape="1">
          <a:blip r:embed="rId2" cstate="email">
            <a:alphaModFix amt="50000"/>
            <a:extLst>
              <a:ext uri="{28A0092B-C50C-407E-A947-70E740481C1C}">
                <a14:useLocalDpi xmlns:a14="http://schemas.microsoft.com/office/drawing/2010/main"/>
              </a:ext>
            </a:extLst>
          </a:blip>
          <a:srcRect/>
          <a:stretch/>
        </p:blipFill>
        <p:spPr>
          <a:xfrm>
            <a:off x="0" y="0"/>
            <a:ext cx="9144000" cy="6858000"/>
          </a:xfrm>
          <a:prstGeom prst="rect">
            <a:avLst/>
          </a:prstGeom>
          <a:effectLst>
            <a:glow>
              <a:schemeClr val="accent1">
                <a:alpha val="40000"/>
              </a:schemeClr>
            </a:glow>
            <a:softEdge rad="0"/>
          </a:effectLst>
        </p:spPr>
      </p:pic>
      <p:sp>
        <p:nvSpPr>
          <p:cNvPr id="2" name="Rounded Rectangle 1"/>
          <p:cNvSpPr/>
          <p:nvPr/>
        </p:nvSpPr>
        <p:spPr>
          <a:xfrm>
            <a:off x="0" y="0"/>
            <a:ext cx="9144001" cy="6858000"/>
          </a:xfrm>
          <a:prstGeom prst="roundRect">
            <a:avLst/>
          </a:prstGeom>
          <a:solidFill>
            <a:schemeClr val="bg1">
              <a:alpha val="71000"/>
            </a:schemeClr>
          </a:solidFill>
          <a:effectLst>
            <a:glow>
              <a:schemeClr val="accent1"/>
            </a:glow>
            <a:softEdge rad="673100"/>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350"/>
          </a:p>
        </p:txBody>
      </p:sp>
      <p:sp>
        <p:nvSpPr>
          <p:cNvPr id="7" name="Title 1"/>
          <p:cNvSpPr txBox="1">
            <a:spLocks/>
          </p:cNvSpPr>
          <p:nvPr/>
        </p:nvSpPr>
        <p:spPr>
          <a:xfrm>
            <a:off x="628649" y="147389"/>
            <a:ext cx="7886700" cy="994172"/>
          </a:xfrm>
          <a:prstGeom prst="rect">
            <a:avLst/>
          </a:prstGeom>
        </p:spPr>
        <p:txBody>
          <a:bodyPr vert="horz" lIns="68580" tIns="34290" rIns="68580" bIns="3429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4800" b="1" dirty="0">
                <a:latin typeface="Franklin Gothic Demi" charset="0"/>
                <a:ea typeface="Franklin Gothic Demi" charset="0"/>
                <a:cs typeface="Franklin Gothic Demi" charset="0"/>
              </a:rPr>
              <a:t>Clinical Definition of Obesity</a:t>
            </a:r>
          </a:p>
        </p:txBody>
      </p:sp>
      <p:sp>
        <p:nvSpPr>
          <p:cNvPr id="3" name="Rectangle 2"/>
          <p:cNvSpPr/>
          <p:nvPr/>
        </p:nvSpPr>
        <p:spPr>
          <a:xfrm>
            <a:off x="1052762" y="2163269"/>
            <a:ext cx="7038474" cy="2531462"/>
          </a:xfrm>
          <a:prstGeom prst="rect">
            <a:avLst/>
          </a:prstGeom>
          <a:noFill/>
        </p:spPr>
        <p:txBody>
          <a:bodyPr wrap="square" lIns="68580" tIns="34290" rIns="68580" bIns="34290">
            <a:spAutoFit/>
          </a:bodyPr>
          <a:lstStyle/>
          <a:p>
            <a:pPr algn="ctr"/>
            <a:r>
              <a:rPr lang="en-US" sz="4000" dirty="0" smtClean="0">
                <a:latin typeface="Rockwell" charset="0"/>
                <a:ea typeface="Rockwell" charset="0"/>
                <a:cs typeface="Rockwell" charset="0"/>
              </a:rPr>
              <a:t>Obesity </a:t>
            </a:r>
            <a:r>
              <a:rPr lang="en-US" sz="4000" smtClean="0">
                <a:latin typeface="Rockwell" charset="0"/>
                <a:ea typeface="Rockwell" charset="0"/>
                <a:cs typeface="Rockwell" charset="0"/>
              </a:rPr>
              <a:t>is the excessive </a:t>
            </a:r>
            <a:r>
              <a:rPr lang="en-US" sz="4000" dirty="0">
                <a:latin typeface="Rockwell" charset="0"/>
                <a:ea typeface="Rockwell" charset="0"/>
                <a:cs typeface="Rockwell" charset="0"/>
              </a:rPr>
              <a:t>or abnormal accumulation of fat in adipose tissue which leads to the impairment </a:t>
            </a:r>
            <a:r>
              <a:rPr lang="en-US" sz="4000">
                <a:latin typeface="Rockwell" charset="0"/>
                <a:ea typeface="Rockwell" charset="0"/>
                <a:cs typeface="Rockwell" charset="0"/>
              </a:rPr>
              <a:t>of </a:t>
            </a:r>
            <a:r>
              <a:rPr lang="en-US" sz="4000" smtClean="0">
                <a:latin typeface="Rockwell" charset="0"/>
                <a:ea typeface="Rockwell" charset="0"/>
                <a:cs typeface="Rockwell" charset="0"/>
              </a:rPr>
              <a:t>health.</a:t>
            </a:r>
            <a:endParaRPr lang="en-CA" sz="4000" dirty="0">
              <a:ln w="0"/>
              <a:effectLst>
                <a:outerShdw blurRad="38100" dist="19050" dir="2700000" algn="tl" rotWithShape="0">
                  <a:schemeClr val="dk1">
                    <a:alpha val="40000"/>
                  </a:schemeClr>
                </a:outerShdw>
              </a:effectLst>
              <a:latin typeface="Rockwell" charset="0"/>
              <a:ea typeface="Rockwell" charset="0"/>
              <a:cs typeface="Rockwell" charset="0"/>
            </a:endParaRPr>
          </a:p>
        </p:txBody>
      </p:sp>
      <p:sp>
        <p:nvSpPr>
          <p:cNvPr id="4" name="TextBox 3"/>
          <p:cNvSpPr txBox="1"/>
          <p:nvPr/>
        </p:nvSpPr>
        <p:spPr>
          <a:xfrm>
            <a:off x="8085221" y="6460957"/>
            <a:ext cx="2646947" cy="276999"/>
          </a:xfrm>
          <a:prstGeom prst="rect">
            <a:avLst/>
          </a:prstGeom>
          <a:noFill/>
        </p:spPr>
        <p:txBody>
          <a:bodyPr wrap="square" rtlCol="0">
            <a:spAutoFit/>
          </a:bodyPr>
          <a:lstStyle/>
          <a:p>
            <a:r>
              <a:rPr lang="is-IS" sz="1200" dirty="0"/>
              <a:t>(Ofei, 2005)</a:t>
            </a:r>
            <a:endParaRPr lang="en-US" sz="1200" dirty="0"/>
          </a:p>
        </p:txBody>
      </p:sp>
    </p:spTree>
    <p:extLst>
      <p:ext uri="{BB962C8B-B14F-4D97-AF65-F5344CB8AC3E}">
        <p14:creationId xmlns:p14="http://schemas.microsoft.com/office/powerpoint/2010/main" val="12564449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rotWithShape="1">
          <a:blip r:embed="rId2" cstate="email">
            <a:alphaModFix amt="50000"/>
            <a:extLst>
              <a:ext uri="{28A0092B-C50C-407E-A947-70E740481C1C}">
                <a14:useLocalDpi xmlns:a14="http://schemas.microsoft.com/office/drawing/2010/main"/>
              </a:ext>
            </a:extLst>
          </a:blip>
          <a:srcRect/>
          <a:stretch/>
        </p:blipFill>
        <p:spPr>
          <a:xfrm>
            <a:off x="0" y="0"/>
            <a:ext cx="9144000" cy="6858000"/>
          </a:xfrm>
          <a:prstGeom prst="rect">
            <a:avLst/>
          </a:prstGeom>
          <a:effectLst>
            <a:glow>
              <a:schemeClr val="accent1">
                <a:alpha val="40000"/>
              </a:schemeClr>
            </a:glow>
            <a:softEdge rad="0"/>
          </a:effectLst>
        </p:spPr>
      </p:pic>
      <p:sp>
        <p:nvSpPr>
          <p:cNvPr id="2" name="Rounded Rectangle 1"/>
          <p:cNvSpPr/>
          <p:nvPr/>
        </p:nvSpPr>
        <p:spPr>
          <a:xfrm>
            <a:off x="1" y="0"/>
            <a:ext cx="9144001" cy="6858000"/>
          </a:xfrm>
          <a:prstGeom prst="roundRect">
            <a:avLst/>
          </a:prstGeom>
          <a:solidFill>
            <a:schemeClr val="bg1">
              <a:alpha val="71000"/>
            </a:schemeClr>
          </a:solidFill>
          <a:effectLst>
            <a:glow>
              <a:schemeClr val="accent1"/>
            </a:glow>
            <a:softEdge rad="673100"/>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350"/>
          </a:p>
        </p:txBody>
      </p:sp>
      <p:graphicFrame>
        <p:nvGraphicFramePr>
          <p:cNvPr id="3" name="Diagram 2"/>
          <p:cNvGraphicFramePr/>
          <p:nvPr>
            <p:extLst>
              <p:ext uri="{D42A27DB-BD31-4B8C-83A1-F6EECF244321}">
                <p14:modId xmlns:p14="http://schemas.microsoft.com/office/powerpoint/2010/main" val="254147403"/>
              </p:ext>
            </p:extLst>
          </p:nvPr>
        </p:nvGraphicFramePr>
        <p:xfrm>
          <a:off x="-559466" y="1328146"/>
          <a:ext cx="6424862" cy="432669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TextBox 3"/>
          <p:cNvSpPr txBox="1"/>
          <p:nvPr/>
        </p:nvSpPr>
        <p:spPr>
          <a:xfrm>
            <a:off x="640181" y="271658"/>
            <a:ext cx="4466724" cy="830997"/>
          </a:xfrm>
          <a:prstGeom prst="rect">
            <a:avLst/>
          </a:prstGeom>
          <a:noFill/>
        </p:spPr>
        <p:txBody>
          <a:bodyPr wrap="square" rtlCol="0">
            <a:spAutoFit/>
          </a:bodyPr>
          <a:lstStyle/>
          <a:p>
            <a:r>
              <a:rPr lang="en-US" sz="4800" dirty="0">
                <a:latin typeface="Franklin Gothic Demi" charset="0"/>
                <a:ea typeface="Franklin Gothic Demi" charset="0"/>
                <a:cs typeface="Franklin Gothic Demi" charset="0"/>
              </a:rPr>
              <a:t>Treatments</a:t>
            </a:r>
          </a:p>
        </p:txBody>
      </p:sp>
      <p:sp>
        <p:nvSpPr>
          <p:cNvPr id="7" name="TextBox 6"/>
          <p:cNvSpPr txBox="1"/>
          <p:nvPr/>
        </p:nvSpPr>
        <p:spPr>
          <a:xfrm>
            <a:off x="4572000" y="2644170"/>
            <a:ext cx="4427621" cy="1569660"/>
          </a:xfrm>
          <a:prstGeom prst="rect">
            <a:avLst/>
          </a:prstGeom>
          <a:noFill/>
        </p:spPr>
        <p:txBody>
          <a:bodyPr wrap="square" rtlCol="0">
            <a:spAutoFit/>
          </a:bodyPr>
          <a:lstStyle/>
          <a:p>
            <a:pPr algn="ctr"/>
            <a:r>
              <a:rPr lang="en-US" sz="2400" dirty="0">
                <a:latin typeface="Rockwell" charset="0"/>
                <a:ea typeface="Rockwell" charset="0"/>
                <a:cs typeface="Rockwell" charset="0"/>
              </a:rPr>
              <a:t>C</a:t>
            </a:r>
            <a:r>
              <a:rPr lang="en-US" sz="2400" dirty="0" smtClean="0">
                <a:latin typeface="Rockwell" charset="0"/>
                <a:ea typeface="Rockwell" charset="0"/>
                <a:cs typeface="Rockwell" charset="0"/>
              </a:rPr>
              <a:t>ombination </a:t>
            </a:r>
            <a:r>
              <a:rPr lang="en-US" sz="2400" dirty="0">
                <a:latin typeface="Rockwell" charset="0"/>
                <a:ea typeface="Rockwell" charset="0"/>
                <a:cs typeface="Rockwell" charset="0"/>
              </a:rPr>
              <a:t>therapy involving dietary, exercise and </a:t>
            </a:r>
            <a:r>
              <a:rPr lang="en-US" sz="2400" dirty="0" err="1">
                <a:latin typeface="Rockwell" charset="0"/>
                <a:ea typeface="Rockwell" charset="0"/>
                <a:cs typeface="Rockwell" charset="0"/>
              </a:rPr>
              <a:t>behavioural</a:t>
            </a:r>
            <a:r>
              <a:rPr lang="en-US" sz="2400" dirty="0">
                <a:latin typeface="Rockwell" charset="0"/>
                <a:ea typeface="Rockwell" charset="0"/>
                <a:cs typeface="Rockwell" charset="0"/>
              </a:rPr>
              <a:t> modifications is </a:t>
            </a:r>
            <a:r>
              <a:rPr lang="en-US" sz="2400" dirty="0" smtClean="0">
                <a:latin typeface="Rockwell" charset="0"/>
                <a:ea typeface="Rockwell" charset="0"/>
                <a:cs typeface="Rockwell" charset="0"/>
              </a:rPr>
              <a:t>most effective</a:t>
            </a:r>
            <a:endParaRPr lang="en-US" sz="2400" dirty="0">
              <a:latin typeface="Rockwell" charset="0"/>
              <a:ea typeface="Rockwell" charset="0"/>
              <a:cs typeface="Rockwell" charset="0"/>
            </a:endParaRPr>
          </a:p>
        </p:txBody>
      </p:sp>
    </p:spTree>
    <p:extLst>
      <p:ext uri="{BB962C8B-B14F-4D97-AF65-F5344CB8AC3E}">
        <p14:creationId xmlns:p14="http://schemas.microsoft.com/office/powerpoint/2010/main" val="117281941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rotWithShape="1">
          <a:blip r:embed="rId2" cstate="email">
            <a:alphaModFix amt="50000"/>
            <a:extLst>
              <a:ext uri="{28A0092B-C50C-407E-A947-70E740481C1C}">
                <a14:useLocalDpi xmlns:a14="http://schemas.microsoft.com/office/drawing/2010/main"/>
              </a:ext>
            </a:extLst>
          </a:blip>
          <a:srcRect/>
          <a:stretch/>
        </p:blipFill>
        <p:spPr>
          <a:xfrm>
            <a:off x="0" y="0"/>
            <a:ext cx="9144000" cy="6858000"/>
          </a:xfrm>
          <a:prstGeom prst="rect">
            <a:avLst/>
          </a:prstGeom>
          <a:effectLst>
            <a:glow>
              <a:schemeClr val="accent1">
                <a:alpha val="40000"/>
              </a:schemeClr>
            </a:glow>
            <a:softEdge rad="0"/>
          </a:effectLst>
        </p:spPr>
      </p:pic>
      <p:sp>
        <p:nvSpPr>
          <p:cNvPr id="2" name="Rounded Rectangle 1"/>
          <p:cNvSpPr/>
          <p:nvPr/>
        </p:nvSpPr>
        <p:spPr>
          <a:xfrm>
            <a:off x="1" y="0"/>
            <a:ext cx="9144001" cy="6858000"/>
          </a:xfrm>
          <a:prstGeom prst="roundRect">
            <a:avLst/>
          </a:prstGeom>
          <a:solidFill>
            <a:schemeClr val="bg1">
              <a:alpha val="71000"/>
            </a:schemeClr>
          </a:solidFill>
          <a:effectLst>
            <a:glow>
              <a:schemeClr val="accent1"/>
            </a:glow>
            <a:softEdge rad="673100"/>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350"/>
          </a:p>
        </p:txBody>
      </p:sp>
      <p:sp>
        <p:nvSpPr>
          <p:cNvPr id="3" name="TextBox 2"/>
          <p:cNvSpPr txBox="1"/>
          <p:nvPr/>
        </p:nvSpPr>
        <p:spPr>
          <a:xfrm>
            <a:off x="586539" y="415808"/>
            <a:ext cx="6030829" cy="830997"/>
          </a:xfrm>
          <a:prstGeom prst="rect">
            <a:avLst/>
          </a:prstGeom>
          <a:noFill/>
        </p:spPr>
        <p:txBody>
          <a:bodyPr wrap="square" rtlCol="0">
            <a:spAutoFit/>
          </a:bodyPr>
          <a:lstStyle/>
          <a:p>
            <a:r>
              <a:rPr lang="en-US" sz="4800" dirty="0">
                <a:latin typeface="Franklin Gothic Demi" charset="0"/>
                <a:ea typeface="Franklin Gothic Demi" charset="0"/>
                <a:cs typeface="Franklin Gothic Demi" charset="0"/>
              </a:rPr>
              <a:t>Dietary Modifications</a:t>
            </a:r>
          </a:p>
        </p:txBody>
      </p:sp>
      <p:sp>
        <p:nvSpPr>
          <p:cNvPr id="4" name="TextBox 3"/>
          <p:cNvSpPr txBox="1"/>
          <p:nvPr/>
        </p:nvSpPr>
        <p:spPr>
          <a:xfrm>
            <a:off x="586540" y="1394972"/>
            <a:ext cx="7594934" cy="3254737"/>
          </a:xfrm>
          <a:prstGeom prst="rect">
            <a:avLst/>
          </a:prstGeom>
          <a:noFill/>
        </p:spPr>
        <p:txBody>
          <a:bodyPr wrap="square" rtlCol="0">
            <a:spAutoFit/>
          </a:bodyPr>
          <a:lstStyle/>
          <a:p>
            <a:pPr marL="342900" indent="-342900">
              <a:buFont typeface="Arial" charset="0"/>
              <a:buChar char="•"/>
            </a:pPr>
            <a:r>
              <a:rPr lang="en-US" sz="2400" dirty="0" smtClean="0">
                <a:latin typeface="Rockwell" charset="0"/>
                <a:ea typeface="Rockwell" charset="0"/>
                <a:cs typeface="Rockwell" charset="0"/>
              </a:rPr>
              <a:t>Lower energy intake assists with weight loss</a:t>
            </a:r>
          </a:p>
          <a:p>
            <a:pPr marL="342900" indent="-342900">
              <a:buFont typeface="Arial" charset="0"/>
              <a:buChar char="•"/>
            </a:pPr>
            <a:r>
              <a:rPr lang="en-US" sz="2400" dirty="0" smtClean="0">
                <a:latin typeface="Rockwell" charset="0"/>
                <a:ea typeface="Rockwell" charset="0"/>
                <a:cs typeface="Rockwell" charset="0"/>
              </a:rPr>
              <a:t>Substitute energy dense foods with nutrient dense foods</a:t>
            </a:r>
            <a:endParaRPr lang="en-US" sz="2400" dirty="0">
              <a:latin typeface="Rockwell" charset="0"/>
              <a:ea typeface="Rockwell" charset="0"/>
              <a:cs typeface="Rockwell" charset="0"/>
            </a:endParaRPr>
          </a:p>
          <a:p>
            <a:pPr marL="342900" indent="-342900">
              <a:buFont typeface="Arial" charset="0"/>
              <a:buChar char="•"/>
            </a:pPr>
            <a:endParaRPr lang="en-US" sz="2400" dirty="0" smtClean="0">
              <a:latin typeface="Rockwell" charset="0"/>
              <a:ea typeface="Rockwell" charset="0"/>
              <a:cs typeface="Rockwell" charset="0"/>
            </a:endParaRPr>
          </a:p>
          <a:p>
            <a:pPr marL="342900" indent="-342900">
              <a:buFont typeface="Arial" charset="0"/>
              <a:buChar char="•"/>
            </a:pPr>
            <a:endParaRPr lang="en-US" sz="2400" dirty="0">
              <a:latin typeface="Rockwell" charset="0"/>
              <a:ea typeface="Rockwell" charset="0"/>
              <a:cs typeface="Rockwell" charset="0"/>
            </a:endParaRPr>
          </a:p>
          <a:p>
            <a:pPr marL="685800" lvl="1" indent="-342900" fontAlgn="base">
              <a:buFont typeface="Courier New" charset="0"/>
              <a:buChar char="o"/>
            </a:pPr>
            <a:r>
              <a:rPr lang="en-US" sz="2400" dirty="0" smtClean="0">
                <a:latin typeface="Rockwell" charset="0"/>
                <a:ea typeface="Rockwell" charset="0"/>
                <a:cs typeface="Rockwell" charset="0"/>
              </a:rPr>
              <a:t>Low </a:t>
            </a:r>
            <a:r>
              <a:rPr lang="en-US" sz="2400" dirty="0">
                <a:latin typeface="Rockwell" charset="0"/>
                <a:ea typeface="Rockwell" charset="0"/>
                <a:cs typeface="Rockwell" charset="0"/>
              </a:rPr>
              <a:t>Fat Diet </a:t>
            </a:r>
          </a:p>
          <a:p>
            <a:pPr marL="685800" lvl="1" indent="-342900" fontAlgn="base">
              <a:buFont typeface="Courier New" charset="0"/>
              <a:buChar char="o"/>
            </a:pPr>
            <a:r>
              <a:rPr lang="en-US" sz="2400" dirty="0">
                <a:latin typeface="Rockwell" charset="0"/>
                <a:ea typeface="Rockwell" charset="0"/>
                <a:cs typeface="Rockwell" charset="0"/>
              </a:rPr>
              <a:t>Low Carb Diet </a:t>
            </a:r>
          </a:p>
          <a:p>
            <a:pPr marL="685800" lvl="1" indent="-342900" fontAlgn="base">
              <a:buFont typeface="Courier New" charset="0"/>
              <a:buChar char="o"/>
            </a:pPr>
            <a:r>
              <a:rPr lang="en-US" sz="2400" dirty="0">
                <a:latin typeface="Rockwell" charset="0"/>
                <a:ea typeface="Rockwell" charset="0"/>
                <a:cs typeface="Rockwell" charset="0"/>
              </a:rPr>
              <a:t>High Protein Diet </a:t>
            </a:r>
          </a:p>
          <a:p>
            <a:endParaRPr lang="en-US" sz="1350" dirty="0"/>
          </a:p>
        </p:txBody>
      </p:sp>
      <p:pic>
        <p:nvPicPr>
          <p:cNvPr id="13314" name="Picture 2" descr="https://lh6.googleusercontent.com/Wi_p4ra__Pwm0KLcZ4v7MwVuowdnS0kuty4c4Pzw9sNtl5WavLptuWTtxeM9YyH3Rmee0heZS8gm2tS_5HAxIAkEInvaf7MpEXuwBfRgcThgJ7beAmRc7gLcj4Mr0oKNiySImC3pflQ"/>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5059277" y="3044853"/>
            <a:ext cx="6121341" cy="4805253"/>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7387389" y="6485022"/>
            <a:ext cx="2454442" cy="276999"/>
          </a:xfrm>
          <a:prstGeom prst="rect">
            <a:avLst/>
          </a:prstGeom>
          <a:noFill/>
        </p:spPr>
        <p:txBody>
          <a:bodyPr wrap="square" rtlCol="0">
            <a:spAutoFit/>
          </a:bodyPr>
          <a:lstStyle/>
          <a:p>
            <a:r>
              <a:rPr lang="en-US" sz="1200" dirty="0" smtClean="0"/>
              <a:t>(</a:t>
            </a:r>
            <a:r>
              <a:rPr lang="en-US" sz="1200" dirty="0" err="1" smtClean="0"/>
              <a:t>Markis</a:t>
            </a:r>
            <a:r>
              <a:rPr lang="en-US" sz="1200" dirty="0" smtClean="0"/>
              <a:t> </a:t>
            </a:r>
            <a:r>
              <a:rPr lang="en-US" sz="1200" dirty="0"/>
              <a:t>&amp; Foster, </a:t>
            </a:r>
            <a:r>
              <a:rPr lang="en-US" sz="1200" dirty="0" smtClean="0"/>
              <a:t>2011)</a:t>
            </a:r>
            <a:endParaRPr lang="en-US" sz="1200" dirty="0"/>
          </a:p>
        </p:txBody>
      </p:sp>
      <p:sp>
        <p:nvSpPr>
          <p:cNvPr id="7" name="TextBox 6"/>
          <p:cNvSpPr txBox="1"/>
          <p:nvPr/>
        </p:nvSpPr>
        <p:spPr>
          <a:xfrm>
            <a:off x="5370593" y="6084146"/>
            <a:ext cx="3302670" cy="215444"/>
          </a:xfrm>
          <a:prstGeom prst="rect">
            <a:avLst/>
          </a:prstGeom>
          <a:noFill/>
        </p:spPr>
        <p:txBody>
          <a:bodyPr wrap="square" rtlCol="0">
            <a:spAutoFit/>
          </a:bodyPr>
          <a:lstStyle/>
          <a:p>
            <a:r>
              <a:rPr lang="en-US" sz="800" dirty="0"/>
              <a:t>http://</a:t>
            </a:r>
            <a:r>
              <a:rPr lang="en-US" sz="800" dirty="0" err="1"/>
              <a:t>weclipart.com</a:t>
            </a:r>
            <a:r>
              <a:rPr lang="en-US" sz="800" dirty="0"/>
              <a:t>/</a:t>
            </a:r>
            <a:r>
              <a:rPr lang="en-US" sz="800" dirty="0" err="1"/>
              <a:t>gimg</a:t>
            </a:r>
            <a:r>
              <a:rPr lang="en-US" sz="800" dirty="0"/>
              <a:t>/8A7FEEF7C4B61AC1/yiogR9j6T.jpeg</a:t>
            </a:r>
          </a:p>
        </p:txBody>
      </p:sp>
    </p:spTree>
    <p:extLst>
      <p:ext uri="{BB962C8B-B14F-4D97-AF65-F5344CB8AC3E}">
        <p14:creationId xmlns:p14="http://schemas.microsoft.com/office/powerpoint/2010/main" val="197106296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rotWithShape="1">
          <a:blip r:embed="rId2" cstate="email">
            <a:alphaModFix amt="50000"/>
            <a:extLst>
              <a:ext uri="{28A0092B-C50C-407E-A947-70E740481C1C}">
                <a14:useLocalDpi xmlns:a14="http://schemas.microsoft.com/office/drawing/2010/main"/>
              </a:ext>
            </a:extLst>
          </a:blip>
          <a:srcRect/>
          <a:stretch/>
        </p:blipFill>
        <p:spPr>
          <a:xfrm>
            <a:off x="0" y="0"/>
            <a:ext cx="9144000" cy="6858000"/>
          </a:xfrm>
          <a:prstGeom prst="rect">
            <a:avLst/>
          </a:prstGeom>
          <a:effectLst>
            <a:glow>
              <a:schemeClr val="accent1">
                <a:alpha val="40000"/>
              </a:schemeClr>
            </a:glow>
            <a:softEdge rad="0"/>
          </a:effectLst>
        </p:spPr>
      </p:pic>
      <p:sp>
        <p:nvSpPr>
          <p:cNvPr id="2" name="Rounded Rectangle 1"/>
          <p:cNvSpPr/>
          <p:nvPr/>
        </p:nvSpPr>
        <p:spPr>
          <a:xfrm>
            <a:off x="1" y="0"/>
            <a:ext cx="9144001" cy="6858000"/>
          </a:xfrm>
          <a:prstGeom prst="roundRect">
            <a:avLst/>
          </a:prstGeom>
          <a:solidFill>
            <a:schemeClr val="bg1">
              <a:alpha val="71000"/>
            </a:schemeClr>
          </a:solidFill>
          <a:effectLst>
            <a:glow>
              <a:schemeClr val="accent1"/>
            </a:glow>
            <a:softEdge rad="673100"/>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350"/>
          </a:p>
        </p:txBody>
      </p:sp>
      <p:sp>
        <p:nvSpPr>
          <p:cNvPr id="3" name="TextBox 2"/>
          <p:cNvSpPr txBox="1"/>
          <p:nvPr/>
        </p:nvSpPr>
        <p:spPr>
          <a:xfrm>
            <a:off x="688808" y="335781"/>
            <a:ext cx="2932698" cy="830997"/>
          </a:xfrm>
          <a:prstGeom prst="rect">
            <a:avLst/>
          </a:prstGeom>
          <a:noFill/>
        </p:spPr>
        <p:txBody>
          <a:bodyPr wrap="square" rtlCol="0">
            <a:spAutoFit/>
          </a:bodyPr>
          <a:lstStyle/>
          <a:p>
            <a:r>
              <a:rPr lang="en-US" sz="4800" dirty="0">
                <a:latin typeface="Franklin Gothic Demi" charset="0"/>
                <a:ea typeface="Franklin Gothic Demi" charset="0"/>
                <a:cs typeface="Franklin Gothic Demi" charset="0"/>
              </a:rPr>
              <a:t>Exercise</a:t>
            </a:r>
          </a:p>
        </p:txBody>
      </p:sp>
      <p:sp>
        <p:nvSpPr>
          <p:cNvPr id="4" name="TextBox 3"/>
          <p:cNvSpPr txBox="1"/>
          <p:nvPr/>
        </p:nvSpPr>
        <p:spPr>
          <a:xfrm>
            <a:off x="690311" y="1360634"/>
            <a:ext cx="6009773" cy="1777410"/>
          </a:xfrm>
          <a:prstGeom prst="rect">
            <a:avLst/>
          </a:prstGeom>
          <a:noFill/>
        </p:spPr>
        <p:txBody>
          <a:bodyPr wrap="square" rtlCol="0">
            <a:spAutoFit/>
          </a:bodyPr>
          <a:lstStyle/>
          <a:p>
            <a:pPr marL="214313" indent="-214313">
              <a:buFont typeface="Arial" charset="0"/>
              <a:buChar char="•"/>
            </a:pPr>
            <a:r>
              <a:rPr lang="en-US" sz="2400" dirty="0" smtClean="0">
                <a:latin typeface="Rockwell" charset="0"/>
                <a:ea typeface="Rockwell" charset="0"/>
                <a:cs typeface="Rockwell" charset="0"/>
              </a:rPr>
              <a:t>Increased </a:t>
            </a:r>
            <a:r>
              <a:rPr lang="en-US" sz="2400" dirty="0">
                <a:latin typeface="Rockwell" charset="0"/>
                <a:ea typeface="Rockwell" charset="0"/>
                <a:cs typeface="Rockwell" charset="0"/>
              </a:rPr>
              <a:t>energy expenditure </a:t>
            </a:r>
            <a:r>
              <a:rPr lang="en-US" sz="2400" dirty="0" smtClean="0">
                <a:latin typeface="Rockwell" charset="0"/>
                <a:ea typeface="Rockwell" charset="0"/>
                <a:cs typeface="Rockwell" charset="0"/>
              </a:rPr>
              <a:t>leads </a:t>
            </a:r>
            <a:r>
              <a:rPr lang="en-US" sz="2400" dirty="0">
                <a:latin typeface="Rockwell" charset="0"/>
                <a:ea typeface="Rockwell" charset="0"/>
                <a:cs typeface="Rockwell" charset="0"/>
              </a:rPr>
              <a:t>to a negative energy balance</a:t>
            </a:r>
          </a:p>
          <a:p>
            <a:pPr marL="214313" indent="-214313">
              <a:buFont typeface="Arial" charset="0"/>
              <a:buChar char="•"/>
            </a:pPr>
            <a:r>
              <a:rPr lang="en-US" sz="2400" dirty="0">
                <a:latin typeface="Rockwell" charset="0"/>
                <a:ea typeface="Rockwell" charset="0"/>
                <a:cs typeface="Rockwell" charset="0"/>
              </a:rPr>
              <a:t>Aerobic exercise: walking, </a:t>
            </a:r>
            <a:r>
              <a:rPr lang="en-US" sz="2400" dirty="0" smtClean="0">
                <a:latin typeface="Rockwell" charset="0"/>
                <a:ea typeface="Rockwell" charset="0"/>
                <a:cs typeface="Rockwell" charset="0"/>
              </a:rPr>
              <a:t>jogging or </a:t>
            </a:r>
            <a:r>
              <a:rPr lang="en-US" sz="2400" dirty="0">
                <a:latin typeface="Rockwell" charset="0"/>
                <a:ea typeface="Rockwell" charset="0"/>
                <a:cs typeface="Rockwell" charset="0"/>
              </a:rPr>
              <a:t>rowing</a:t>
            </a:r>
          </a:p>
          <a:p>
            <a:endParaRPr lang="en-US" sz="1350" dirty="0"/>
          </a:p>
        </p:txBody>
      </p:sp>
      <p:grpSp>
        <p:nvGrpSpPr>
          <p:cNvPr id="8" name="Group 7"/>
          <p:cNvGrpSpPr/>
          <p:nvPr/>
        </p:nvGrpSpPr>
        <p:grpSpPr>
          <a:xfrm>
            <a:off x="1376112" y="4387776"/>
            <a:ext cx="6600824" cy="1531188"/>
            <a:chOff x="3573380" y="4451684"/>
            <a:chExt cx="7880684" cy="1596395"/>
          </a:xfrm>
        </p:grpSpPr>
        <p:sp>
          <p:nvSpPr>
            <p:cNvPr id="5" name="Process 4"/>
            <p:cNvSpPr/>
            <p:nvPr/>
          </p:nvSpPr>
          <p:spPr>
            <a:xfrm>
              <a:off x="3573380" y="4451684"/>
              <a:ext cx="7880684" cy="1530429"/>
            </a:xfrm>
            <a:prstGeom prst="flowChartProcess">
              <a:avLst/>
            </a:prstGeom>
            <a:solidFill>
              <a:srgbClr val="BAD0E4"/>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7" name="TextBox 6"/>
            <p:cNvSpPr txBox="1"/>
            <p:nvPr/>
          </p:nvSpPr>
          <p:spPr>
            <a:xfrm>
              <a:off x="3729788" y="4451684"/>
              <a:ext cx="7603958" cy="1596395"/>
            </a:xfrm>
            <a:prstGeom prst="rect">
              <a:avLst/>
            </a:prstGeom>
            <a:noFill/>
          </p:spPr>
          <p:txBody>
            <a:bodyPr wrap="square" rtlCol="0">
              <a:spAutoFit/>
            </a:bodyPr>
            <a:lstStyle/>
            <a:p>
              <a:pPr algn="ctr"/>
              <a:r>
                <a:rPr lang="en-US" sz="2000" dirty="0">
                  <a:latin typeface="Rockwell" charset="0"/>
                  <a:ea typeface="Rockwell" charset="0"/>
                  <a:cs typeface="Rockwell" charset="0"/>
                </a:rPr>
                <a:t>Studies have proven the effectiveness of exercise for both weight loss as well as secondary effects associated with obesity like cardiovascular disease and high blood pressure</a:t>
              </a:r>
            </a:p>
            <a:p>
              <a:endParaRPr lang="en-US" sz="1350" dirty="0"/>
            </a:p>
          </p:txBody>
        </p:sp>
      </p:grpSp>
      <p:pic>
        <p:nvPicPr>
          <p:cNvPr id="14338" name="Picture 2" descr="https://lh3.googleusercontent.com/vgJ3qVKX5zyJ9URR-0_5aZymwMgcbNN0TDK3kxpzZS5ezPY2hSZLRQRBfsPlUXmhJ07ihztA7ou3TqHsk1b-v_bV4Jp6siKMe4hk7DuNY8Unu56Rwn43XW1KltAPcy0zc8zzeettgEY"/>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6277100" y="1322957"/>
            <a:ext cx="2500313" cy="2507456"/>
          </a:xfrm>
          <a:prstGeom prst="rect">
            <a:avLst/>
          </a:prstGeom>
          <a:noFill/>
          <a:extLst>
            <a:ext uri="{909E8E84-426E-40DD-AFC4-6F175D3DCCD1}">
              <a14:hiddenFill xmlns:a14="http://schemas.microsoft.com/office/drawing/2010/main">
                <a:solidFill>
                  <a:srgbClr val="FFFFFF"/>
                </a:solidFill>
              </a14:hiddenFill>
            </a:ext>
          </a:extLst>
        </p:spPr>
      </p:pic>
      <p:sp>
        <p:nvSpPr>
          <p:cNvPr id="9" name="Rectangle 8"/>
          <p:cNvSpPr/>
          <p:nvPr/>
        </p:nvSpPr>
        <p:spPr>
          <a:xfrm>
            <a:off x="7688179" y="6413055"/>
            <a:ext cx="1600200" cy="276999"/>
          </a:xfrm>
          <a:prstGeom prst="rect">
            <a:avLst/>
          </a:prstGeom>
        </p:spPr>
        <p:txBody>
          <a:bodyPr wrap="square">
            <a:spAutoFit/>
          </a:bodyPr>
          <a:lstStyle/>
          <a:p>
            <a:r>
              <a:rPr lang="nb-NO" sz="1200" dirty="0" smtClean="0">
                <a:solidFill>
                  <a:srgbClr val="000000"/>
                </a:solidFill>
                <a:latin typeface="Arial" charset="0"/>
              </a:rPr>
              <a:t>(</a:t>
            </a:r>
            <a:r>
              <a:rPr lang="nb-NO" sz="1200" dirty="0" err="1" smtClean="0">
                <a:solidFill>
                  <a:srgbClr val="000000"/>
                </a:solidFill>
                <a:latin typeface="Arial" charset="0"/>
              </a:rPr>
              <a:t>Ka</a:t>
            </a:r>
            <a:r>
              <a:rPr lang="nb-NO" sz="1200" dirty="0" smtClean="0">
                <a:solidFill>
                  <a:srgbClr val="000000"/>
                </a:solidFill>
                <a:latin typeface="Arial" charset="0"/>
              </a:rPr>
              <a:t> </a:t>
            </a:r>
            <a:r>
              <a:rPr lang="nb-NO" sz="1200" dirty="0">
                <a:solidFill>
                  <a:srgbClr val="000000"/>
                </a:solidFill>
                <a:latin typeface="Arial" charset="0"/>
              </a:rPr>
              <a:t>et al., </a:t>
            </a:r>
            <a:r>
              <a:rPr lang="nb-NO" sz="1200" dirty="0" smtClean="0">
                <a:solidFill>
                  <a:srgbClr val="000000"/>
                </a:solidFill>
                <a:latin typeface="Arial" charset="0"/>
              </a:rPr>
              <a:t>2009)</a:t>
            </a:r>
            <a:endParaRPr lang="nb-NO" sz="1200" dirty="0"/>
          </a:p>
        </p:txBody>
      </p:sp>
      <p:sp>
        <p:nvSpPr>
          <p:cNvPr id="10" name="TextBox 9"/>
          <p:cNvSpPr txBox="1"/>
          <p:nvPr/>
        </p:nvSpPr>
        <p:spPr>
          <a:xfrm>
            <a:off x="5991726" y="3724408"/>
            <a:ext cx="2322096" cy="338554"/>
          </a:xfrm>
          <a:prstGeom prst="rect">
            <a:avLst/>
          </a:prstGeom>
          <a:noFill/>
        </p:spPr>
        <p:txBody>
          <a:bodyPr wrap="square" rtlCol="0">
            <a:spAutoFit/>
          </a:bodyPr>
          <a:lstStyle/>
          <a:p>
            <a:r>
              <a:rPr lang="en-US" sz="800" dirty="0"/>
              <a:t>https://</a:t>
            </a:r>
            <a:r>
              <a:rPr lang="en-US" sz="800" dirty="0" err="1"/>
              <a:t>www.durstcycle.com</a:t>
            </a:r>
            <a:r>
              <a:rPr lang="en-US" sz="800" dirty="0"/>
              <a:t>/merchant/3137/images/large/back_3_4_left_ues9002.jpg</a:t>
            </a:r>
          </a:p>
        </p:txBody>
      </p:sp>
    </p:spTree>
    <p:extLst>
      <p:ext uri="{BB962C8B-B14F-4D97-AF65-F5344CB8AC3E}">
        <p14:creationId xmlns:p14="http://schemas.microsoft.com/office/powerpoint/2010/main" val="3419140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rotWithShape="1">
          <a:blip r:embed="rId2" cstate="email">
            <a:alphaModFix amt="50000"/>
            <a:extLst>
              <a:ext uri="{28A0092B-C50C-407E-A947-70E740481C1C}">
                <a14:useLocalDpi xmlns:a14="http://schemas.microsoft.com/office/drawing/2010/main"/>
              </a:ext>
            </a:extLst>
          </a:blip>
          <a:srcRect/>
          <a:stretch/>
        </p:blipFill>
        <p:spPr>
          <a:xfrm>
            <a:off x="0" y="0"/>
            <a:ext cx="9144000" cy="6858000"/>
          </a:xfrm>
          <a:prstGeom prst="rect">
            <a:avLst/>
          </a:prstGeom>
          <a:effectLst>
            <a:glow>
              <a:schemeClr val="accent1">
                <a:alpha val="40000"/>
              </a:schemeClr>
            </a:glow>
            <a:softEdge rad="0"/>
          </a:effectLst>
        </p:spPr>
      </p:pic>
      <p:sp>
        <p:nvSpPr>
          <p:cNvPr id="2" name="Rounded Rectangle 1"/>
          <p:cNvSpPr/>
          <p:nvPr/>
        </p:nvSpPr>
        <p:spPr>
          <a:xfrm>
            <a:off x="1" y="0"/>
            <a:ext cx="9144001" cy="6858000"/>
          </a:xfrm>
          <a:prstGeom prst="roundRect">
            <a:avLst/>
          </a:prstGeom>
          <a:solidFill>
            <a:schemeClr val="bg1">
              <a:alpha val="71000"/>
            </a:schemeClr>
          </a:solidFill>
          <a:effectLst>
            <a:glow>
              <a:schemeClr val="accent1"/>
            </a:glow>
            <a:softEdge rad="673100"/>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350"/>
          </a:p>
        </p:txBody>
      </p:sp>
      <p:sp>
        <p:nvSpPr>
          <p:cNvPr id="3" name="TextBox 2"/>
          <p:cNvSpPr txBox="1"/>
          <p:nvPr/>
        </p:nvSpPr>
        <p:spPr>
          <a:xfrm>
            <a:off x="667753" y="400798"/>
            <a:ext cx="5763126" cy="830997"/>
          </a:xfrm>
          <a:prstGeom prst="rect">
            <a:avLst/>
          </a:prstGeom>
          <a:noFill/>
        </p:spPr>
        <p:txBody>
          <a:bodyPr wrap="square" rtlCol="0">
            <a:spAutoFit/>
          </a:bodyPr>
          <a:lstStyle/>
          <a:p>
            <a:r>
              <a:rPr lang="en-US" sz="4800" dirty="0" err="1">
                <a:latin typeface="Franklin Gothic Demi" charset="0"/>
                <a:ea typeface="Franklin Gothic Demi" charset="0"/>
                <a:cs typeface="Franklin Gothic Demi" charset="0"/>
              </a:rPr>
              <a:t>Behavioural</a:t>
            </a:r>
            <a:r>
              <a:rPr lang="en-US" sz="4800" dirty="0">
                <a:latin typeface="Franklin Gothic Demi" charset="0"/>
                <a:ea typeface="Franklin Gothic Demi" charset="0"/>
                <a:cs typeface="Franklin Gothic Demi" charset="0"/>
              </a:rPr>
              <a:t> Therapy </a:t>
            </a:r>
          </a:p>
        </p:txBody>
      </p:sp>
      <p:sp>
        <p:nvSpPr>
          <p:cNvPr id="4" name="TextBox 3"/>
          <p:cNvSpPr txBox="1"/>
          <p:nvPr/>
        </p:nvSpPr>
        <p:spPr>
          <a:xfrm>
            <a:off x="463216" y="1421684"/>
            <a:ext cx="4529889" cy="4939814"/>
          </a:xfrm>
          <a:prstGeom prst="rect">
            <a:avLst/>
          </a:prstGeom>
          <a:noFill/>
        </p:spPr>
        <p:txBody>
          <a:bodyPr wrap="square" rtlCol="0">
            <a:spAutoFit/>
          </a:bodyPr>
          <a:lstStyle/>
          <a:p>
            <a:pPr marL="214313" indent="-214313">
              <a:buFont typeface="Arial" charset="0"/>
              <a:buChar char="•"/>
            </a:pPr>
            <a:r>
              <a:rPr lang="en-US" sz="2400" dirty="0">
                <a:latin typeface="Rockwell" charset="0"/>
                <a:ea typeface="Rockwell" charset="0"/>
                <a:cs typeface="Rockwell" charset="0"/>
              </a:rPr>
              <a:t>Maladaptive eating and exercise habits can be modified with specific </a:t>
            </a:r>
            <a:r>
              <a:rPr lang="en-US" sz="2400" dirty="0" smtClean="0">
                <a:latin typeface="Rockwell" charset="0"/>
                <a:ea typeface="Rockwell" charset="0"/>
                <a:cs typeface="Rockwell" charset="0"/>
              </a:rPr>
              <a:t>interventions</a:t>
            </a:r>
            <a:endParaRPr lang="en-US" sz="2400" dirty="0">
              <a:latin typeface="Rockwell" charset="0"/>
              <a:ea typeface="Rockwell" charset="0"/>
              <a:cs typeface="Rockwell" charset="0"/>
            </a:endParaRPr>
          </a:p>
          <a:p>
            <a:pPr marL="214313" indent="-214313" fontAlgn="base">
              <a:buFont typeface="Arial" charset="0"/>
              <a:buChar char="•"/>
            </a:pPr>
            <a:r>
              <a:rPr lang="en-US" sz="2400" dirty="0">
                <a:latin typeface="Rockwell" charset="0"/>
                <a:ea typeface="Rockwell" charset="0"/>
                <a:cs typeface="Rockwell" charset="0"/>
              </a:rPr>
              <a:t>H</a:t>
            </a:r>
            <a:r>
              <a:rPr lang="en-US" sz="2400" dirty="0" smtClean="0">
                <a:latin typeface="Rockwell" charset="0"/>
                <a:ea typeface="Rockwell" charset="0"/>
                <a:cs typeface="Rockwell" charset="0"/>
              </a:rPr>
              <a:t>elp </a:t>
            </a:r>
            <a:r>
              <a:rPr lang="en-US" sz="2400" dirty="0">
                <a:latin typeface="Rockwell" charset="0"/>
                <a:ea typeface="Rockwell" charset="0"/>
                <a:cs typeface="Rockwell" charset="0"/>
              </a:rPr>
              <a:t>individuals </a:t>
            </a:r>
            <a:r>
              <a:rPr lang="en-US" sz="2400" dirty="0" smtClean="0">
                <a:latin typeface="Rockwell" charset="0"/>
                <a:ea typeface="Rockwell" charset="0"/>
                <a:cs typeface="Rockwell" charset="0"/>
              </a:rPr>
              <a:t>develop skills to achieve </a:t>
            </a:r>
            <a:r>
              <a:rPr lang="en-US" sz="2400" dirty="0">
                <a:latin typeface="Rockwell" charset="0"/>
                <a:ea typeface="Rockwell" charset="0"/>
                <a:cs typeface="Rockwell" charset="0"/>
              </a:rPr>
              <a:t>and maintain a healthy body </a:t>
            </a:r>
            <a:r>
              <a:rPr lang="en-US" sz="2400" dirty="0" smtClean="0">
                <a:latin typeface="Rockwell" charset="0"/>
                <a:ea typeface="Rockwell" charset="0"/>
                <a:cs typeface="Rockwell" charset="0"/>
              </a:rPr>
              <a:t>weight</a:t>
            </a:r>
          </a:p>
          <a:p>
            <a:pPr marL="214313" indent="-214313" fontAlgn="base">
              <a:buFont typeface="Arial" charset="0"/>
              <a:buChar char="•"/>
            </a:pPr>
            <a:endParaRPr lang="en-US" sz="2400" dirty="0">
              <a:latin typeface="Rockwell" charset="0"/>
              <a:ea typeface="Rockwell" charset="0"/>
              <a:cs typeface="Rockwell" charset="0"/>
            </a:endParaRPr>
          </a:p>
          <a:p>
            <a:pPr marL="457200" indent="-457200" fontAlgn="base">
              <a:buFont typeface="+mj-lt"/>
              <a:buAutoNum type="arabicPeriod"/>
            </a:pPr>
            <a:r>
              <a:rPr lang="en-US" sz="2400" dirty="0" smtClean="0">
                <a:latin typeface="Rockwell" charset="0"/>
                <a:ea typeface="Rockwell" charset="0"/>
                <a:cs typeface="Rockwell" charset="0"/>
              </a:rPr>
              <a:t>Self-monitoring</a:t>
            </a:r>
          </a:p>
          <a:p>
            <a:pPr marL="457200" indent="-457200" fontAlgn="base">
              <a:buFont typeface="+mj-lt"/>
              <a:buAutoNum type="arabicPeriod"/>
            </a:pPr>
            <a:r>
              <a:rPr lang="en-US" sz="2400" dirty="0" smtClean="0">
                <a:latin typeface="Rockwell" charset="0"/>
                <a:ea typeface="Rockwell" charset="0"/>
                <a:cs typeface="Rockwell" charset="0"/>
              </a:rPr>
              <a:t>Stimulus control</a:t>
            </a:r>
          </a:p>
          <a:p>
            <a:pPr marL="457200" indent="-457200" fontAlgn="base">
              <a:buFont typeface="+mj-lt"/>
              <a:buAutoNum type="arabicPeriod"/>
            </a:pPr>
            <a:r>
              <a:rPr lang="en-US" sz="2400" dirty="0" smtClean="0">
                <a:latin typeface="Rockwell" charset="0"/>
                <a:ea typeface="Rockwell" charset="0"/>
                <a:cs typeface="Rockwell" charset="0"/>
              </a:rPr>
              <a:t>Goal setting</a:t>
            </a:r>
          </a:p>
          <a:p>
            <a:pPr marL="457200" indent="-457200" fontAlgn="base">
              <a:buFont typeface="+mj-lt"/>
              <a:buAutoNum type="arabicPeriod"/>
            </a:pPr>
            <a:r>
              <a:rPr lang="en-US" sz="2400" dirty="0" smtClean="0">
                <a:latin typeface="Rockwell" charset="0"/>
                <a:ea typeface="Rockwell" charset="0"/>
                <a:cs typeface="Rockwell" charset="0"/>
              </a:rPr>
              <a:t>Social support</a:t>
            </a:r>
            <a:endParaRPr lang="en-US" sz="2400" dirty="0">
              <a:latin typeface="Rockwell" charset="0"/>
              <a:ea typeface="Rockwell" charset="0"/>
              <a:cs typeface="Rockwell" charset="0"/>
            </a:endParaRPr>
          </a:p>
          <a:p>
            <a:endParaRPr lang="en-US" sz="1350" dirty="0" smtClean="0"/>
          </a:p>
          <a:p>
            <a:endParaRPr lang="en-US" sz="1350" dirty="0"/>
          </a:p>
        </p:txBody>
      </p:sp>
      <p:pic>
        <p:nvPicPr>
          <p:cNvPr id="15362" name="Picture 2" descr="https://lh4.googleusercontent.com/cktfUN6AOJJQihpliZJ2REAsJa7-6iGCk3hXoRoDy3RaZU-7b3qQQjEcD2fuc8cyqGPjyHOwFfgtqWRWNkphTuySPGqLJZcYOrlh-OFfPBqo8b5oAipg1BLO7lBcE81AkFmXYV3hcT4"/>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4860905" y="1632592"/>
            <a:ext cx="7566622" cy="7745875"/>
          </a:xfrm>
          <a:prstGeom prst="rect">
            <a:avLst/>
          </a:prstGeom>
          <a:noFill/>
          <a:effectLst>
            <a:softEdge rad="63500"/>
          </a:effectLst>
          <a:extLst>
            <a:ext uri="{909E8E84-426E-40DD-AFC4-6F175D3DCCD1}">
              <a14:hiddenFill xmlns:a14="http://schemas.microsoft.com/office/drawing/2010/main">
                <a:solidFill>
                  <a:srgbClr val="FFFFFF"/>
                </a:solidFill>
              </a14:hiddenFill>
            </a:ext>
          </a:extLst>
        </p:spPr>
      </p:pic>
      <p:sp>
        <p:nvSpPr>
          <p:cNvPr id="5" name="Rectangle 4"/>
          <p:cNvSpPr/>
          <p:nvPr/>
        </p:nvSpPr>
        <p:spPr>
          <a:xfrm>
            <a:off x="7333321" y="6455782"/>
            <a:ext cx="4572000" cy="276999"/>
          </a:xfrm>
          <a:prstGeom prst="rect">
            <a:avLst/>
          </a:prstGeom>
        </p:spPr>
        <p:txBody>
          <a:bodyPr>
            <a:spAutoFit/>
          </a:bodyPr>
          <a:lstStyle/>
          <a:p>
            <a:r>
              <a:rPr lang="it-IT" sz="1200" dirty="0" smtClean="0">
                <a:solidFill>
                  <a:srgbClr val="000000"/>
                </a:solidFill>
                <a:latin typeface="Arial" charset="0"/>
              </a:rPr>
              <a:t>(Jacob </a:t>
            </a:r>
            <a:r>
              <a:rPr lang="it-IT" sz="1200" dirty="0">
                <a:solidFill>
                  <a:srgbClr val="000000"/>
                </a:solidFill>
                <a:latin typeface="Arial" charset="0"/>
              </a:rPr>
              <a:t>&amp; </a:t>
            </a:r>
            <a:r>
              <a:rPr lang="it-IT" sz="1200" dirty="0" err="1">
                <a:solidFill>
                  <a:srgbClr val="000000"/>
                </a:solidFill>
                <a:latin typeface="Arial" charset="0"/>
              </a:rPr>
              <a:t>Issac</a:t>
            </a:r>
            <a:r>
              <a:rPr lang="it-IT" sz="1200" dirty="0">
                <a:solidFill>
                  <a:srgbClr val="000000"/>
                </a:solidFill>
                <a:latin typeface="Arial" charset="0"/>
              </a:rPr>
              <a:t>, </a:t>
            </a:r>
            <a:r>
              <a:rPr lang="it-IT" sz="1200" dirty="0" smtClean="0">
                <a:solidFill>
                  <a:srgbClr val="000000"/>
                </a:solidFill>
                <a:latin typeface="Arial" charset="0"/>
              </a:rPr>
              <a:t>2012)</a:t>
            </a:r>
            <a:endParaRPr lang="it-IT" sz="1200" dirty="0"/>
          </a:p>
        </p:txBody>
      </p:sp>
      <p:sp>
        <p:nvSpPr>
          <p:cNvPr id="7" name="TextBox 6"/>
          <p:cNvSpPr txBox="1"/>
          <p:nvPr/>
        </p:nvSpPr>
        <p:spPr>
          <a:xfrm>
            <a:off x="4993105" y="5438273"/>
            <a:ext cx="3380874" cy="215444"/>
          </a:xfrm>
          <a:prstGeom prst="rect">
            <a:avLst/>
          </a:prstGeom>
          <a:noFill/>
        </p:spPr>
        <p:txBody>
          <a:bodyPr wrap="square" rtlCol="0">
            <a:spAutoFit/>
          </a:bodyPr>
          <a:lstStyle/>
          <a:p>
            <a:r>
              <a:rPr lang="en-US" sz="800" dirty="0"/>
              <a:t>http://</a:t>
            </a:r>
            <a:r>
              <a:rPr lang="en-US" sz="800" dirty="0" err="1"/>
              <a:t>stewartoncbt.co.uk</a:t>
            </a:r>
            <a:r>
              <a:rPr lang="en-US" sz="800" dirty="0"/>
              <a:t>/</a:t>
            </a:r>
            <a:r>
              <a:rPr lang="en-US" sz="800" dirty="0" err="1"/>
              <a:t>wp</a:t>
            </a:r>
            <a:r>
              <a:rPr lang="en-US" sz="800" dirty="0"/>
              <a:t>-content/uploads/2011/12/</a:t>
            </a:r>
            <a:r>
              <a:rPr lang="en-US" sz="800" dirty="0" err="1"/>
              <a:t>cbt.jpg</a:t>
            </a:r>
            <a:endParaRPr lang="en-US" sz="800" dirty="0"/>
          </a:p>
        </p:txBody>
      </p:sp>
    </p:spTree>
    <p:extLst>
      <p:ext uri="{BB962C8B-B14F-4D97-AF65-F5344CB8AC3E}">
        <p14:creationId xmlns:p14="http://schemas.microsoft.com/office/powerpoint/2010/main" val="2029909503"/>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rotWithShape="1">
          <a:blip r:embed="rId2" cstate="email">
            <a:alphaModFix amt="50000"/>
            <a:extLst>
              <a:ext uri="{28A0092B-C50C-407E-A947-70E740481C1C}">
                <a14:useLocalDpi xmlns:a14="http://schemas.microsoft.com/office/drawing/2010/main"/>
              </a:ext>
            </a:extLst>
          </a:blip>
          <a:srcRect/>
          <a:stretch/>
        </p:blipFill>
        <p:spPr>
          <a:xfrm>
            <a:off x="0" y="0"/>
            <a:ext cx="9144000" cy="6858000"/>
          </a:xfrm>
          <a:prstGeom prst="rect">
            <a:avLst/>
          </a:prstGeom>
          <a:effectLst>
            <a:glow>
              <a:schemeClr val="accent1">
                <a:alpha val="40000"/>
              </a:schemeClr>
            </a:glow>
            <a:softEdge rad="0"/>
          </a:effectLst>
        </p:spPr>
      </p:pic>
      <p:sp>
        <p:nvSpPr>
          <p:cNvPr id="2" name="Rounded Rectangle 1"/>
          <p:cNvSpPr/>
          <p:nvPr/>
        </p:nvSpPr>
        <p:spPr>
          <a:xfrm>
            <a:off x="1" y="0"/>
            <a:ext cx="9144001" cy="6858000"/>
          </a:xfrm>
          <a:prstGeom prst="roundRect">
            <a:avLst/>
          </a:prstGeom>
          <a:solidFill>
            <a:schemeClr val="bg1">
              <a:alpha val="71000"/>
            </a:schemeClr>
          </a:solidFill>
          <a:effectLst>
            <a:glow>
              <a:schemeClr val="accent1"/>
            </a:glow>
            <a:softEdge rad="673100"/>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350"/>
          </a:p>
        </p:txBody>
      </p:sp>
      <p:sp>
        <p:nvSpPr>
          <p:cNvPr id="3" name="TextBox 2"/>
          <p:cNvSpPr txBox="1"/>
          <p:nvPr/>
        </p:nvSpPr>
        <p:spPr>
          <a:xfrm>
            <a:off x="589546" y="432727"/>
            <a:ext cx="4920917" cy="830997"/>
          </a:xfrm>
          <a:prstGeom prst="rect">
            <a:avLst/>
          </a:prstGeom>
          <a:noFill/>
        </p:spPr>
        <p:txBody>
          <a:bodyPr wrap="square" rtlCol="0">
            <a:spAutoFit/>
          </a:bodyPr>
          <a:lstStyle/>
          <a:p>
            <a:r>
              <a:rPr lang="en-US" sz="4800" dirty="0">
                <a:latin typeface="Franklin Gothic Demi" charset="0"/>
                <a:ea typeface="Franklin Gothic Demi" charset="0"/>
                <a:cs typeface="Franklin Gothic Demi" charset="0"/>
              </a:rPr>
              <a:t>Pharmaceuticals</a:t>
            </a:r>
          </a:p>
        </p:txBody>
      </p:sp>
      <p:sp>
        <p:nvSpPr>
          <p:cNvPr id="4" name="TextBox 3"/>
          <p:cNvSpPr txBox="1"/>
          <p:nvPr/>
        </p:nvSpPr>
        <p:spPr>
          <a:xfrm>
            <a:off x="589547" y="1396076"/>
            <a:ext cx="4391528" cy="2331407"/>
          </a:xfrm>
          <a:prstGeom prst="rect">
            <a:avLst/>
          </a:prstGeom>
          <a:noFill/>
        </p:spPr>
        <p:txBody>
          <a:bodyPr wrap="square" rtlCol="0">
            <a:spAutoFit/>
          </a:bodyPr>
          <a:lstStyle/>
          <a:p>
            <a:r>
              <a:rPr lang="en-US" sz="2400" dirty="0">
                <a:latin typeface="Rockwell" charset="0"/>
                <a:ea typeface="Rockwell" charset="0"/>
                <a:cs typeface="Rockwell" charset="0"/>
              </a:rPr>
              <a:t>Lipase inhibitors (Orlistat) </a:t>
            </a:r>
          </a:p>
          <a:p>
            <a:pPr marL="342900" indent="-342900" fontAlgn="base">
              <a:buFont typeface="Arial" charset="0"/>
              <a:buChar char="•"/>
            </a:pPr>
            <a:r>
              <a:rPr lang="en-US" sz="2400" dirty="0">
                <a:latin typeface="Rockwell" charset="0"/>
                <a:ea typeface="Rockwell" charset="0"/>
                <a:cs typeface="Rockwell" charset="0"/>
              </a:rPr>
              <a:t>Decreases the amount of dietary fats absorbed in your </a:t>
            </a:r>
            <a:r>
              <a:rPr lang="en-US" sz="2400" dirty="0" smtClean="0">
                <a:latin typeface="Rockwell" charset="0"/>
                <a:ea typeface="Rockwell" charset="0"/>
                <a:cs typeface="Rockwell" charset="0"/>
              </a:rPr>
              <a:t>intestines</a:t>
            </a:r>
            <a:endParaRPr lang="en-US" sz="2400" dirty="0">
              <a:latin typeface="Rockwell" charset="0"/>
              <a:ea typeface="Rockwell" charset="0"/>
              <a:cs typeface="Rockwell" charset="0"/>
            </a:endParaRPr>
          </a:p>
          <a:p>
            <a:endParaRPr lang="en-US" dirty="0">
              <a:latin typeface="Rockwell" charset="0"/>
              <a:ea typeface="Rockwell" charset="0"/>
              <a:cs typeface="Rockwell" charset="0"/>
            </a:endParaRPr>
          </a:p>
          <a:p>
            <a:endParaRPr lang="en-US" dirty="0">
              <a:latin typeface="Rockwell" charset="0"/>
              <a:ea typeface="Rockwell" charset="0"/>
              <a:cs typeface="Rockwell" charset="0"/>
            </a:endParaRPr>
          </a:p>
          <a:p>
            <a:endParaRPr lang="en-US" sz="1350" dirty="0"/>
          </a:p>
        </p:txBody>
      </p:sp>
      <p:grpSp>
        <p:nvGrpSpPr>
          <p:cNvPr id="8" name="Group 7"/>
          <p:cNvGrpSpPr/>
          <p:nvPr/>
        </p:nvGrpSpPr>
        <p:grpSpPr>
          <a:xfrm>
            <a:off x="5089359" y="1453948"/>
            <a:ext cx="3621504" cy="1279358"/>
            <a:chOff x="6328609" y="1540041"/>
            <a:chExt cx="5209675" cy="1503947"/>
          </a:xfrm>
        </p:grpSpPr>
        <p:sp>
          <p:nvSpPr>
            <p:cNvPr id="5" name="Process 4"/>
            <p:cNvSpPr/>
            <p:nvPr/>
          </p:nvSpPr>
          <p:spPr>
            <a:xfrm>
              <a:off x="6328611" y="1540041"/>
              <a:ext cx="5209673" cy="1503947"/>
            </a:xfrm>
            <a:prstGeom prst="flowChartProcess">
              <a:avLst/>
            </a:prstGeom>
            <a:solidFill>
              <a:srgbClr val="BAD0E4"/>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7" name="TextBox 6"/>
            <p:cNvSpPr txBox="1"/>
            <p:nvPr/>
          </p:nvSpPr>
          <p:spPr>
            <a:xfrm>
              <a:off x="6328609" y="1540041"/>
              <a:ext cx="5209674" cy="1411044"/>
            </a:xfrm>
            <a:prstGeom prst="rect">
              <a:avLst/>
            </a:prstGeom>
            <a:noFill/>
          </p:spPr>
          <p:txBody>
            <a:bodyPr wrap="square" rtlCol="0">
              <a:spAutoFit/>
            </a:bodyPr>
            <a:lstStyle/>
            <a:p>
              <a:pPr algn="ctr"/>
              <a:r>
                <a:rPr lang="en-US" dirty="0">
                  <a:latin typeface="Rockwell" charset="0"/>
                  <a:ea typeface="Rockwell" charset="0"/>
                  <a:cs typeface="Rockwell" charset="0"/>
                </a:rPr>
                <a:t>O</a:t>
              </a:r>
              <a:r>
                <a:rPr lang="en-US" dirty="0" smtClean="0">
                  <a:latin typeface="Rockwell" charset="0"/>
                  <a:ea typeface="Rockwell" charset="0"/>
                  <a:cs typeface="Rockwell" charset="0"/>
                </a:rPr>
                <a:t>rlistat has been shown to result in w</a:t>
              </a:r>
              <a:r>
                <a:rPr lang="en-US" dirty="0">
                  <a:latin typeface="Rockwell" charset="0"/>
                  <a:ea typeface="Rockwell" charset="0"/>
                  <a:cs typeface="Rockwell" charset="0"/>
                </a:rPr>
                <a:t>e</a:t>
              </a:r>
              <a:r>
                <a:rPr lang="en-US" dirty="0" smtClean="0">
                  <a:latin typeface="Rockwell" charset="0"/>
                  <a:ea typeface="Rockwell" charset="0"/>
                  <a:cs typeface="Rockwell" charset="0"/>
                </a:rPr>
                <a:t>ight loss of 3-9</a:t>
              </a:r>
              <a:r>
                <a:rPr lang="en-US" dirty="0">
                  <a:latin typeface="Rockwell" charset="0"/>
                  <a:ea typeface="Rockwell" charset="0"/>
                  <a:cs typeface="Rockwell" charset="0"/>
                </a:rPr>
                <a:t>% of </a:t>
              </a:r>
              <a:r>
                <a:rPr lang="en-US" dirty="0" smtClean="0">
                  <a:latin typeface="Rockwell" charset="0"/>
                  <a:ea typeface="Rockwell" charset="0"/>
                  <a:cs typeface="Rockwell" charset="0"/>
                </a:rPr>
                <a:t>initial weight within </a:t>
              </a:r>
              <a:r>
                <a:rPr lang="en-US" dirty="0">
                  <a:latin typeface="Rockwell" charset="0"/>
                  <a:ea typeface="Rockwell" charset="0"/>
                  <a:cs typeface="Rockwell" charset="0"/>
                </a:rPr>
                <a:t>a </a:t>
              </a:r>
              <a:r>
                <a:rPr lang="en-US" dirty="0" smtClean="0">
                  <a:latin typeface="Rockwell" charset="0"/>
                  <a:ea typeface="Rockwell" charset="0"/>
                  <a:cs typeface="Rockwell" charset="0"/>
                </a:rPr>
                <a:t>year, when compared </a:t>
              </a:r>
              <a:r>
                <a:rPr lang="en-US" dirty="0">
                  <a:latin typeface="Rockwell" charset="0"/>
                  <a:ea typeface="Rockwell" charset="0"/>
                  <a:cs typeface="Rockwell" charset="0"/>
                </a:rPr>
                <a:t>to a control.</a:t>
              </a:r>
              <a:endParaRPr lang="en-US" dirty="0"/>
            </a:p>
          </p:txBody>
        </p:sp>
      </p:grpSp>
      <p:sp>
        <p:nvSpPr>
          <p:cNvPr id="9" name="TextBox 8"/>
          <p:cNvSpPr txBox="1"/>
          <p:nvPr/>
        </p:nvSpPr>
        <p:spPr>
          <a:xfrm>
            <a:off x="589546" y="3429000"/>
            <a:ext cx="6930192" cy="1938992"/>
          </a:xfrm>
          <a:prstGeom prst="rect">
            <a:avLst/>
          </a:prstGeom>
          <a:noFill/>
        </p:spPr>
        <p:txBody>
          <a:bodyPr wrap="square" rtlCol="0">
            <a:spAutoFit/>
          </a:bodyPr>
          <a:lstStyle/>
          <a:p>
            <a:r>
              <a:rPr lang="en-US" sz="2400" dirty="0">
                <a:latin typeface="Rockwell" charset="0"/>
                <a:ea typeface="Rockwell" charset="0"/>
                <a:cs typeface="Rockwell" charset="0"/>
              </a:rPr>
              <a:t>Appetite suppressant (Phentermine)</a:t>
            </a:r>
          </a:p>
          <a:p>
            <a:pPr marL="342900" indent="-342900" fontAlgn="base">
              <a:buFont typeface="Arial" charset="0"/>
              <a:buChar char="•"/>
            </a:pPr>
            <a:r>
              <a:rPr lang="en-US" sz="2400" dirty="0">
                <a:latin typeface="Rockwell" charset="0"/>
                <a:ea typeface="Rockwell" charset="0"/>
                <a:cs typeface="Rockwell" charset="0"/>
              </a:rPr>
              <a:t>Most commonly prescribed</a:t>
            </a:r>
          </a:p>
          <a:p>
            <a:pPr marL="342900" indent="-342900" fontAlgn="base">
              <a:buFont typeface="Arial" charset="0"/>
              <a:buChar char="•"/>
            </a:pPr>
            <a:r>
              <a:rPr lang="en-US" sz="2400" dirty="0" smtClean="0">
                <a:latin typeface="Rockwell" charset="0"/>
                <a:ea typeface="Rockwell" charset="0"/>
                <a:cs typeface="Rockwell" charset="0"/>
              </a:rPr>
              <a:t>Psychostimulant</a:t>
            </a:r>
            <a:endParaRPr lang="en-US" sz="2400" dirty="0">
              <a:latin typeface="Rockwell" charset="0"/>
              <a:ea typeface="Rockwell" charset="0"/>
              <a:cs typeface="Rockwell" charset="0"/>
            </a:endParaRPr>
          </a:p>
          <a:p>
            <a:pPr marL="342900" indent="-342900" fontAlgn="base">
              <a:buFont typeface="Arial" charset="0"/>
              <a:buChar char="•"/>
            </a:pPr>
            <a:r>
              <a:rPr lang="en-US" sz="2400" dirty="0">
                <a:latin typeface="Rockwell" charset="0"/>
                <a:ea typeface="Rockwell" charset="0"/>
                <a:cs typeface="Rockwell" charset="0"/>
              </a:rPr>
              <a:t>O</a:t>
            </a:r>
            <a:r>
              <a:rPr lang="en-US" sz="2400" dirty="0" smtClean="0">
                <a:latin typeface="Rockwell" charset="0"/>
                <a:ea typeface="Rockwell" charset="0"/>
                <a:cs typeface="Rockwell" charset="0"/>
              </a:rPr>
              <a:t>nly used </a:t>
            </a:r>
            <a:r>
              <a:rPr lang="en-US" sz="2400" dirty="0">
                <a:latin typeface="Rockwell" charset="0"/>
                <a:ea typeface="Rockwell" charset="0"/>
                <a:cs typeface="Rockwell" charset="0"/>
              </a:rPr>
              <a:t>for 3 months at a time due to </a:t>
            </a:r>
            <a:r>
              <a:rPr lang="en-US" sz="2400" dirty="0" smtClean="0">
                <a:latin typeface="Rockwell" charset="0"/>
                <a:ea typeface="Rockwell" charset="0"/>
                <a:cs typeface="Rockwell" charset="0"/>
              </a:rPr>
              <a:t>adverse side effects</a:t>
            </a:r>
            <a:endParaRPr lang="en-US" sz="1350" dirty="0"/>
          </a:p>
        </p:txBody>
      </p:sp>
      <p:sp>
        <p:nvSpPr>
          <p:cNvPr id="10" name="TextBox 9"/>
          <p:cNvSpPr txBox="1"/>
          <p:nvPr/>
        </p:nvSpPr>
        <p:spPr>
          <a:xfrm>
            <a:off x="4981075" y="6483543"/>
            <a:ext cx="4355432" cy="276999"/>
          </a:xfrm>
          <a:prstGeom prst="rect">
            <a:avLst/>
          </a:prstGeom>
          <a:noFill/>
        </p:spPr>
        <p:txBody>
          <a:bodyPr wrap="square" rtlCol="0">
            <a:spAutoFit/>
          </a:bodyPr>
          <a:lstStyle/>
          <a:p>
            <a:r>
              <a:rPr lang="en-US" sz="1200" dirty="0" smtClean="0"/>
              <a:t>(</a:t>
            </a:r>
            <a:r>
              <a:rPr lang="en-US" sz="1200" dirty="0" err="1" smtClean="0"/>
              <a:t>Guerciolini</a:t>
            </a:r>
            <a:r>
              <a:rPr lang="en-US" sz="1200" dirty="0"/>
              <a:t>, </a:t>
            </a:r>
            <a:r>
              <a:rPr lang="en-US" sz="1200" dirty="0" smtClean="0"/>
              <a:t>1997; </a:t>
            </a:r>
            <a:r>
              <a:rPr lang="en-US" sz="1200" dirty="0" err="1" smtClean="0"/>
              <a:t>Yanovski</a:t>
            </a:r>
            <a:r>
              <a:rPr lang="en-US" sz="1200" dirty="0" smtClean="0"/>
              <a:t> </a:t>
            </a:r>
            <a:r>
              <a:rPr lang="en-US" sz="1200" dirty="0"/>
              <a:t>&amp; </a:t>
            </a:r>
            <a:r>
              <a:rPr lang="en-US" sz="1200" dirty="0" err="1"/>
              <a:t>Yanovski</a:t>
            </a:r>
            <a:r>
              <a:rPr lang="en-US" sz="1200" dirty="0"/>
              <a:t>, </a:t>
            </a:r>
            <a:r>
              <a:rPr lang="en-US" sz="1200" dirty="0" smtClean="0"/>
              <a:t>2014; Ryder </a:t>
            </a:r>
            <a:r>
              <a:rPr lang="en-US" sz="1200" dirty="0"/>
              <a:t>et al., </a:t>
            </a:r>
            <a:r>
              <a:rPr lang="en-US" sz="1200" dirty="0" smtClean="0"/>
              <a:t>2017)</a:t>
            </a:r>
            <a:endParaRPr lang="en-US" sz="1200" dirty="0"/>
          </a:p>
        </p:txBody>
      </p:sp>
    </p:spTree>
    <p:extLst>
      <p:ext uri="{BB962C8B-B14F-4D97-AF65-F5344CB8AC3E}">
        <p14:creationId xmlns:p14="http://schemas.microsoft.com/office/powerpoint/2010/main" val="17638006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9"/>
                                        </p:tgtEl>
                                        <p:attrNameLst>
                                          <p:attrName>style.visibility</p:attrName>
                                        </p:attrNameLst>
                                      </p:cBhvr>
                                      <p:to>
                                        <p:strVal val="visible"/>
                                      </p:to>
                                    </p:set>
                                    <p:anim calcmode="lin" valueType="num">
                                      <p:cBhvr additive="base">
                                        <p:cTn id="13" dur="500" fill="hold"/>
                                        <p:tgtEl>
                                          <p:spTgt spid="9"/>
                                        </p:tgtEl>
                                        <p:attrNameLst>
                                          <p:attrName>ppt_x</p:attrName>
                                        </p:attrNameLst>
                                      </p:cBhvr>
                                      <p:tavLst>
                                        <p:tav tm="0">
                                          <p:val>
                                            <p:strVal val="#ppt_x"/>
                                          </p:val>
                                        </p:tav>
                                        <p:tav tm="100000">
                                          <p:val>
                                            <p:strVal val="#ppt_x"/>
                                          </p:val>
                                        </p:tav>
                                      </p:tavLst>
                                    </p:anim>
                                    <p:anim calcmode="lin" valueType="num">
                                      <p:cBhvr additive="base">
                                        <p:cTn id="14"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rotWithShape="1">
          <a:blip r:embed="rId2" cstate="email">
            <a:alphaModFix amt="50000"/>
            <a:extLst>
              <a:ext uri="{28A0092B-C50C-407E-A947-70E740481C1C}">
                <a14:useLocalDpi xmlns:a14="http://schemas.microsoft.com/office/drawing/2010/main"/>
              </a:ext>
            </a:extLst>
          </a:blip>
          <a:srcRect/>
          <a:stretch/>
        </p:blipFill>
        <p:spPr>
          <a:xfrm>
            <a:off x="0" y="0"/>
            <a:ext cx="9144000" cy="6858000"/>
          </a:xfrm>
          <a:prstGeom prst="rect">
            <a:avLst/>
          </a:prstGeom>
          <a:effectLst>
            <a:glow>
              <a:schemeClr val="accent1">
                <a:alpha val="40000"/>
              </a:schemeClr>
            </a:glow>
            <a:softEdge rad="0"/>
          </a:effectLst>
        </p:spPr>
      </p:pic>
      <p:sp>
        <p:nvSpPr>
          <p:cNvPr id="2" name="Rounded Rectangle 1"/>
          <p:cNvSpPr/>
          <p:nvPr/>
        </p:nvSpPr>
        <p:spPr>
          <a:xfrm>
            <a:off x="1" y="0"/>
            <a:ext cx="9144001" cy="6858000"/>
          </a:xfrm>
          <a:prstGeom prst="roundRect">
            <a:avLst/>
          </a:prstGeom>
          <a:solidFill>
            <a:schemeClr val="bg1">
              <a:alpha val="71000"/>
            </a:schemeClr>
          </a:solidFill>
          <a:effectLst>
            <a:glow>
              <a:schemeClr val="accent1"/>
            </a:glow>
            <a:softEdge rad="673100"/>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350"/>
          </a:p>
        </p:txBody>
      </p:sp>
      <p:sp>
        <p:nvSpPr>
          <p:cNvPr id="3" name="TextBox 2"/>
          <p:cNvSpPr txBox="1"/>
          <p:nvPr/>
        </p:nvSpPr>
        <p:spPr>
          <a:xfrm>
            <a:off x="478254" y="417315"/>
            <a:ext cx="4767513" cy="830997"/>
          </a:xfrm>
          <a:prstGeom prst="rect">
            <a:avLst/>
          </a:prstGeom>
          <a:noFill/>
        </p:spPr>
        <p:txBody>
          <a:bodyPr wrap="square" rtlCol="0">
            <a:spAutoFit/>
          </a:bodyPr>
          <a:lstStyle/>
          <a:p>
            <a:r>
              <a:rPr lang="en-US" sz="4800" dirty="0">
                <a:latin typeface="Franklin Gothic Demi" charset="0"/>
                <a:ea typeface="Franklin Gothic Demi" charset="0"/>
                <a:cs typeface="Franklin Gothic Demi" charset="0"/>
              </a:rPr>
              <a:t>Bariatric Surgery </a:t>
            </a:r>
          </a:p>
        </p:txBody>
      </p:sp>
      <p:sp>
        <p:nvSpPr>
          <p:cNvPr id="4" name="TextBox 3"/>
          <p:cNvSpPr txBox="1"/>
          <p:nvPr/>
        </p:nvSpPr>
        <p:spPr>
          <a:xfrm>
            <a:off x="476751" y="1382927"/>
            <a:ext cx="8028071" cy="1777410"/>
          </a:xfrm>
          <a:prstGeom prst="rect">
            <a:avLst/>
          </a:prstGeom>
          <a:noFill/>
        </p:spPr>
        <p:txBody>
          <a:bodyPr wrap="square" rtlCol="0">
            <a:spAutoFit/>
          </a:bodyPr>
          <a:lstStyle/>
          <a:p>
            <a:pPr marL="214313" indent="-214313">
              <a:buFont typeface="Arial" charset="0"/>
              <a:buChar char="•"/>
            </a:pPr>
            <a:r>
              <a:rPr lang="en-US" sz="2400" dirty="0" smtClean="0">
                <a:latin typeface="Rockwell" charset="0"/>
                <a:ea typeface="Rockwell" charset="0"/>
                <a:cs typeface="Rockwell" charset="0"/>
              </a:rPr>
              <a:t>Decreases </a:t>
            </a:r>
            <a:r>
              <a:rPr lang="en-US" sz="2400" dirty="0">
                <a:latin typeface="Rockwell" charset="0"/>
                <a:ea typeface="Rockwell" charset="0"/>
                <a:cs typeface="Rockwell" charset="0"/>
              </a:rPr>
              <a:t>the amount of food available </a:t>
            </a:r>
            <a:r>
              <a:rPr lang="en-US" sz="2400" dirty="0" smtClean="0">
                <a:latin typeface="Rockwell" charset="0"/>
                <a:ea typeface="Rockwell" charset="0"/>
                <a:cs typeface="Rockwell" charset="0"/>
              </a:rPr>
              <a:t>in </a:t>
            </a:r>
            <a:r>
              <a:rPr lang="en-US" sz="2400">
                <a:latin typeface="Rockwell" charset="0"/>
                <a:ea typeface="Rockwell" charset="0"/>
                <a:cs typeface="Rockwell" charset="0"/>
              </a:rPr>
              <a:t>the </a:t>
            </a:r>
            <a:r>
              <a:rPr lang="en-US" sz="2400" smtClean="0">
                <a:latin typeface="Rockwell" charset="0"/>
                <a:ea typeface="Rockwell" charset="0"/>
                <a:cs typeface="Rockwell" charset="0"/>
              </a:rPr>
              <a:t>stomach</a:t>
            </a:r>
            <a:endParaRPr lang="en-US" sz="2400" dirty="0">
              <a:latin typeface="Rockwell" charset="0"/>
              <a:ea typeface="Rockwell" charset="0"/>
              <a:cs typeface="Rockwell" charset="0"/>
            </a:endParaRPr>
          </a:p>
          <a:p>
            <a:pPr marL="214313" indent="-214313" fontAlgn="base">
              <a:buFont typeface="Arial" charset="0"/>
              <a:buChar char="•"/>
            </a:pPr>
            <a:r>
              <a:rPr lang="en-US" sz="2400" dirty="0">
                <a:latin typeface="Rockwell" charset="0"/>
                <a:ea typeface="Rockwell" charset="0"/>
                <a:cs typeface="Rockwell" charset="0"/>
              </a:rPr>
              <a:t>Only recommended for individuals with a BMI &gt; 40 </a:t>
            </a:r>
          </a:p>
          <a:p>
            <a:pPr marL="214313" indent="-214313" fontAlgn="base">
              <a:buFont typeface="Arial" charset="0"/>
              <a:buChar char="•"/>
            </a:pPr>
            <a:r>
              <a:rPr lang="en-US" sz="2400" dirty="0">
                <a:latin typeface="Rockwell" charset="0"/>
                <a:ea typeface="Rockwell" charset="0"/>
                <a:cs typeface="Rockwell" charset="0"/>
              </a:rPr>
              <a:t>Proven results with intense weight loss, recovery from diabetes, CVD and reduction in mortality</a:t>
            </a:r>
          </a:p>
          <a:p>
            <a:endParaRPr lang="en-US" sz="1350" dirty="0"/>
          </a:p>
        </p:txBody>
      </p:sp>
      <p:pic>
        <p:nvPicPr>
          <p:cNvPr id="16386" name="Picture 2" descr="https://lh5.googleusercontent.com/APJebM52-SFz5zgXwEgBLuAvFIXESnBsYfD8hcVT_hF7CRHmXWAG87SB0KpGscqMtjb0huZVbseNbZ-Bj0LPibZlDILLSg7l7NlRGnOeUAEPsylpw-lNyEzMUa5UPd9vsLKvam4-b1c"/>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943100" y="3622256"/>
            <a:ext cx="5095374" cy="2340688"/>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5342021" y="6424863"/>
            <a:ext cx="3801979" cy="276999"/>
          </a:xfrm>
          <a:prstGeom prst="rect">
            <a:avLst/>
          </a:prstGeom>
          <a:noFill/>
        </p:spPr>
        <p:txBody>
          <a:bodyPr wrap="square" rtlCol="0">
            <a:spAutoFit/>
          </a:bodyPr>
          <a:lstStyle/>
          <a:p>
            <a:r>
              <a:rPr lang="en-US" sz="1200" dirty="0" smtClean="0"/>
              <a:t>(Tucker </a:t>
            </a:r>
            <a:r>
              <a:rPr lang="en-US" sz="1200" dirty="0"/>
              <a:t>et al., </a:t>
            </a:r>
            <a:r>
              <a:rPr lang="en-US" sz="1200" dirty="0" smtClean="0"/>
              <a:t>2018; Robinson</a:t>
            </a:r>
            <a:r>
              <a:rPr lang="en-US" sz="1200" dirty="0"/>
              <a:t>, </a:t>
            </a:r>
            <a:r>
              <a:rPr lang="en-US" sz="1200" dirty="0" smtClean="0"/>
              <a:t>2009; Colquitt </a:t>
            </a:r>
            <a:r>
              <a:rPr lang="en-US" sz="1200" dirty="0"/>
              <a:t>et al., </a:t>
            </a:r>
            <a:r>
              <a:rPr lang="en-US" sz="1200" smtClean="0"/>
              <a:t>2014)</a:t>
            </a:r>
            <a:endParaRPr lang="en-US" sz="1200" dirty="0"/>
          </a:p>
        </p:txBody>
      </p:sp>
      <p:sp>
        <p:nvSpPr>
          <p:cNvPr id="7" name="TextBox 6"/>
          <p:cNvSpPr txBox="1"/>
          <p:nvPr/>
        </p:nvSpPr>
        <p:spPr>
          <a:xfrm>
            <a:off x="2598821" y="5962944"/>
            <a:ext cx="4235116" cy="215444"/>
          </a:xfrm>
          <a:prstGeom prst="rect">
            <a:avLst/>
          </a:prstGeom>
          <a:noFill/>
        </p:spPr>
        <p:txBody>
          <a:bodyPr wrap="square" rtlCol="0">
            <a:spAutoFit/>
          </a:bodyPr>
          <a:lstStyle/>
          <a:p>
            <a:r>
              <a:rPr lang="en-US" sz="800" dirty="0"/>
              <a:t>http://</a:t>
            </a:r>
            <a:r>
              <a:rPr lang="en-US" sz="800" dirty="0" err="1"/>
              <a:t>asamed.net</a:t>
            </a:r>
            <a:r>
              <a:rPr lang="en-US" sz="800" dirty="0"/>
              <a:t>/</a:t>
            </a:r>
            <a:r>
              <a:rPr lang="en-US" sz="800" dirty="0" err="1"/>
              <a:t>wp</a:t>
            </a:r>
            <a:r>
              <a:rPr lang="en-US" sz="800" dirty="0"/>
              <a:t>-content/uploads/2017/02/bariatric-surgeries-2.jpg</a:t>
            </a:r>
          </a:p>
        </p:txBody>
      </p:sp>
    </p:spTree>
    <p:extLst>
      <p:ext uri="{BB962C8B-B14F-4D97-AF65-F5344CB8AC3E}">
        <p14:creationId xmlns:p14="http://schemas.microsoft.com/office/powerpoint/2010/main" val="333748765"/>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rotWithShape="1">
          <a:blip r:embed="rId2" cstate="email">
            <a:alphaModFix amt="50000"/>
            <a:extLst>
              <a:ext uri="{28A0092B-C50C-407E-A947-70E740481C1C}">
                <a14:useLocalDpi xmlns:a14="http://schemas.microsoft.com/office/drawing/2010/main"/>
              </a:ext>
            </a:extLst>
          </a:blip>
          <a:srcRect/>
          <a:stretch/>
        </p:blipFill>
        <p:spPr>
          <a:xfrm>
            <a:off x="0" y="0"/>
            <a:ext cx="9144000" cy="6858000"/>
          </a:xfrm>
          <a:prstGeom prst="rect">
            <a:avLst/>
          </a:prstGeom>
          <a:effectLst>
            <a:glow>
              <a:schemeClr val="accent1">
                <a:alpha val="40000"/>
              </a:schemeClr>
            </a:glow>
            <a:softEdge rad="0"/>
          </a:effectLst>
        </p:spPr>
      </p:pic>
      <p:sp>
        <p:nvSpPr>
          <p:cNvPr id="2" name="Rounded Rectangle 1"/>
          <p:cNvSpPr/>
          <p:nvPr/>
        </p:nvSpPr>
        <p:spPr>
          <a:xfrm>
            <a:off x="1" y="0"/>
            <a:ext cx="9144001" cy="6858000"/>
          </a:xfrm>
          <a:prstGeom prst="roundRect">
            <a:avLst/>
          </a:prstGeom>
          <a:solidFill>
            <a:schemeClr val="bg1">
              <a:alpha val="71000"/>
            </a:schemeClr>
          </a:solidFill>
          <a:effectLst>
            <a:glow>
              <a:schemeClr val="accent1"/>
            </a:glow>
            <a:softEdge rad="673100"/>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350"/>
          </a:p>
        </p:txBody>
      </p:sp>
      <p:sp>
        <p:nvSpPr>
          <p:cNvPr id="3" name="TextBox 2"/>
          <p:cNvSpPr txBox="1"/>
          <p:nvPr/>
        </p:nvSpPr>
        <p:spPr>
          <a:xfrm>
            <a:off x="712871" y="480811"/>
            <a:ext cx="2860508" cy="830997"/>
          </a:xfrm>
          <a:prstGeom prst="rect">
            <a:avLst/>
          </a:prstGeom>
          <a:noFill/>
        </p:spPr>
        <p:txBody>
          <a:bodyPr wrap="square" rtlCol="0">
            <a:spAutoFit/>
          </a:bodyPr>
          <a:lstStyle/>
          <a:p>
            <a:r>
              <a:rPr lang="en-US" sz="4800" dirty="0">
                <a:latin typeface="Franklin Gothic Demi" charset="0"/>
                <a:ea typeface="Franklin Gothic Demi" charset="0"/>
                <a:cs typeface="Franklin Gothic Demi" charset="0"/>
              </a:rPr>
              <a:t>Fad Diets</a:t>
            </a:r>
          </a:p>
        </p:txBody>
      </p:sp>
      <p:sp>
        <p:nvSpPr>
          <p:cNvPr id="4" name="TextBox 3"/>
          <p:cNvSpPr txBox="1"/>
          <p:nvPr/>
        </p:nvSpPr>
        <p:spPr>
          <a:xfrm>
            <a:off x="603082" y="1428749"/>
            <a:ext cx="3817019" cy="3624069"/>
          </a:xfrm>
          <a:prstGeom prst="rect">
            <a:avLst/>
          </a:prstGeom>
          <a:noFill/>
        </p:spPr>
        <p:txBody>
          <a:bodyPr wrap="square" rtlCol="0">
            <a:spAutoFit/>
          </a:bodyPr>
          <a:lstStyle/>
          <a:p>
            <a:pPr marL="342900" indent="-342900">
              <a:buFont typeface="Arial" charset="0"/>
              <a:buChar char="•"/>
            </a:pPr>
            <a:r>
              <a:rPr lang="en-US" sz="2400" dirty="0">
                <a:latin typeface="Rockwell" charset="0"/>
                <a:ea typeface="Rockwell" charset="0"/>
                <a:cs typeface="Rockwell" charset="0"/>
              </a:rPr>
              <a:t>A diet promising quick weight loss through unconventional techniques</a:t>
            </a:r>
          </a:p>
          <a:p>
            <a:pPr marL="342900" indent="-342900">
              <a:buFont typeface="Arial" charset="0"/>
              <a:buChar char="•"/>
            </a:pPr>
            <a:endParaRPr lang="en-US" sz="2400" dirty="0">
              <a:latin typeface="Rockwell" charset="0"/>
              <a:ea typeface="Rockwell" charset="0"/>
              <a:cs typeface="Rockwell" charset="0"/>
            </a:endParaRPr>
          </a:p>
          <a:p>
            <a:pPr marL="342900" indent="-342900">
              <a:buFont typeface="Arial" charset="0"/>
              <a:buChar char="•"/>
            </a:pPr>
            <a:r>
              <a:rPr lang="en-US" sz="2400" dirty="0">
                <a:latin typeface="Rockwell" charset="0"/>
                <a:ea typeface="Rockwell" charset="0"/>
                <a:cs typeface="Rockwell" charset="0"/>
              </a:rPr>
              <a:t>Usually unhealthy and almost always no scientific basis to claims </a:t>
            </a:r>
          </a:p>
          <a:p>
            <a:endParaRPr lang="en-US" sz="1350" dirty="0"/>
          </a:p>
        </p:txBody>
      </p:sp>
      <p:pic>
        <p:nvPicPr>
          <p:cNvPr id="18434" name="Picture 2" descr="https://lh6.googleusercontent.com/bd2kjhNbe21_yNs1rv19N2O5J_5ZURb6Ot1N2tbwzjrJNtelTPPGI8hHcoWnSsoHMw5Ne8s6qV9pLz-S4pemgPn8Q5MonKY49UsA-DoEnruhdkdsFJfFS1YmMdruWA_FADdzw-E4SZ8"/>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5023182" y="1564566"/>
            <a:ext cx="4018629" cy="2064957"/>
          </a:xfrm>
          <a:prstGeom prst="rect">
            <a:avLst/>
          </a:prstGeom>
          <a:noFill/>
          <a:effectLst>
            <a:softEdge rad="114300"/>
          </a:effectLst>
          <a:extLst>
            <a:ext uri="{909E8E84-426E-40DD-AFC4-6F175D3DCCD1}">
              <a14:hiddenFill xmlns:a14="http://schemas.microsoft.com/office/drawing/2010/main">
                <a:solidFill>
                  <a:srgbClr val="FFFFFF"/>
                </a:solidFill>
              </a14:hiddenFill>
            </a:ext>
          </a:extLst>
        </p:spPr>
      </p:pic>
      <p:pic>
        <p:nvPicPr>
          <p:cNvPr id="18436" name="Picture 4" descr="https://lh4.googleusercontent.com/Qj0iOB-2_CKHKEl9dmAsLvnqRdgKSZ_vqqKIeDFAymBBM5QQ0uPBcC4bRb0yspEmyiUydaLK_8GW_KN5Sv6RrC-j0DmfNElmNqZq694bXr9h8eog-6_mysdZV2xfjl4A8RGjK4by8YM"/>
          <p:cNvPicPr>
            <a:picLocks noChangeAspect="1" noChangeArrowheads="1"/>
          </p:cNvPicPr>
          <p:nvPr/>
        </p:nvPicPr>
        <p:blipFill rotWithShape="1">
          <a:blip r:embed="rId4" cstate="email">
            <a:extLst>
              <a:ext uri="{28A0092B-C50C-407E-A947-70E740481C1C}">
                <a14:useLocalDpi xmlns:a14="http://schemas.microsoft.com/office/drawing/2010/main"/>
              </a:ext>
            </a:extLst>
          </a:blip>
          <a:srcRect/>
          <a:stretch/>
        </p:blipFill>
        <p:spPr bwMode="auto">
          <a:xfrm>
            <a:off x="5657787" y="3633065"/>
            <a:ext cx="2547788" cy="2057872"/>
          </a:xfrm>
          <a:prstGeom prst="rect">
            <a:avLst/>
          </a:prstGeom>
          <a:noFill/>
          <a:effectLst>
            <a:softEdge rad="63500"/>
          </a:effectLst>
          <a:extLst>
            <a:ext uri="{909E8E84-426E-40DD-AFC4-6F175D3DCCD1}">
              <a14:hiddenFill xmlns:a14="http://schemas.microsoft.com/office/drawing/2010/main">
                <a:solidFill>
                  <a:srgbClr val="FFFFFF"/>
                </a:solidFill>
              </a14:hiddenFill>
            </a:ext>
          </a:extLst>
        </p:spPr>
      </p:pic>
      <p:sp>
        <p:nvSpPr>
          <p:cNvPr id="8" name="TextBox 7"/>
          <p:cNvSpPr txBox="1"/>
          <p:nvPr/>
        </p:nvSpPr>
        <p:spPr>
          <a:xfrm>
            <a:off x="7700211" y="6448926"/>
            <a:ext cx="2671710" cy="276999"/>
          </a:xfrm>
          <a:prstGeom prst="rect">
            <a:avLst/>
          </a:prstGeom>
          <a:noFill/>
        </p:spPr>
        <p:txBody>
          <a:bodyPr wrap="square" rtlCol="0">
            <a:spAutoFit/>
          </a:bodyPr>
          <a:lstStyle/>
          <a:p>
            <a:r>
              <a:rPr lang="en-US" sz="1200" dirty="0" smtClean="0"/>
              <a:t>(Caulfield, 2015)</a:t>
            </a:r>
            <a:endParaRPr lang="en-US" sz="1200" dirty="0"/>
          </a:p>
        </p:txBody>
      </p:sp>
      <p:sp>
        <p:nvSpPr>
          <p:cNvPr id="9" name="TextBox 8"/>
          <p:cNvSpPr txBox="1"/>
          <p:nvPr/>
        </p:nvSpPr>
        <p:spPr>
          <a:xfrm>
            <a:off x="5955650" y="5690937"/>
            <a:ext cx="2719137" cy="215444"/>
          </a:xfrm>
          <a:prstGeom prst="rect">
            <a:avLst/>
          </a:prstGeom>
          <a:noFill/>
        </p:spPr>
        <p:txBody>
          <a:bodyPr wrap="square" rtlCol="0">
            <a:spAutoFit/>
          </a:bodyPr>
          <a:lstStyle/>
          <a:p>
            <a:r>
              <a:rPr lang="en-US" sz="800" dirty="0"/>
              <a:t>https://</a:t>
            </a:r>
            <a:r>
              <a:rPr lang="en-US" sz="800" dirty="0" err="1"/>
              <a:t>wildroseproducts.com</a:t>
            </a:r>
            <a:r>
              <a:rPr lang="en-US" sz="800" dirty="0"/>
              <a:t>/</a:t>
            </a:r>
          </a:p>
        </p:txBody>
      </p:sp>
    </p:spTree>
    <p:extLst>
      <p:ext uri="{BB962C8B-B14F-4D97-AF65-F5344CB8AC3E}">
        <p14:creationId xmlns:p14="http://schemas.microsoft.com/office/powerpoint/2010/main" val="1162936798"/>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rotWithShape="1">
          <a:blip r:embed="rId2" cstate="email">
            <a:alphaModFix amt="50000"/>
            <a:extLst>
              <a:ext uri="{28A0092B-C50C-407E-A947-70E740481C1C}">
                <a14:useLocalDpi xmlns:a14="http://schemas.microsoft.com/office/drawing/2010/main"/>
              </a:ext>
            </a:extLst>
          </a:blip>
          <a:srcRect/>
          <a:stretch/>
        </p:blipFill>
        <p:spPr>
          <a:xfrm>
            <a:off x="0" y="0"/>
            <a:ext cx="9144000" cy="6858000"/>
          </a:xfrm>
          <a:prstGeom prst="rect">
            <a:avLst/>
          </a:prstGeom>
          <a:effectLst>
            <a:glow>
              <a:schemeClr val="accent1">
                <a:alpha val="40000"/>
              </a:schemeClr>
            </a:glow>
            <a:softEdge rad="0"/>
          </a:effectLst>
        </p:spPr>
      </p:pic>
      <p:sp>
        <p:nvSpPr>
          <p:cNvPr id="2" name="Rounded Rectangle 1"/>
          <p:cNvSpPr/>
          <p:nvPr/>
        </p:nvSpPr>
        <p:spPr>
          <a:xfrm>
            <a:off x="1" y="0"/>
            <a:ext cx="9144001" cy="6858000"/>
          </a:xfrm>
          <a:prstGeom prst="roundRect">
            <a:avLst/>
          </a:prstGeom>
          <a:solidFill>
            <a:schemeClr val="bg1">
              <a:alpha val="71000"/>
            </a:schemeClr>
          </a:solidFill>
          <a:effectLst>
            <a:glow>
              <a:schemeClr val="accent1"/>
            </a:glow>
            <a:softEdge rad="673100"/>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350"/>
          </a:p>
        </p:txBody>
      </p:sp>
      <p:sp>
        <p:nvSpPr>
          <p:cNvPr id="3" name="TextBox 2"/>
          <p:cNvSpPr txBox="1"/>
          <p:nvPr/>
        </p:nvSpPr>
        <p:spPr>
          <a:xfrm>
            <a:off x="521871" y="460939"/>
            <a:ext cx="6059404" cy="830997"/>
          </a:xfrm>
          <a:prstGeom prst="rect">
            <a:avLst/>
          </a:prstGeom>
          <a:noFill/>
        </p:spPr>
        <p:txBody>
          <a:bodyPr wrap="square" rtlCol="0">
            <a:spAutoFit/>
          </a:bodyPr>
          <a:lstStyle/>
          <a:p>
            <a:r>
              <a:rPr lang="en-US" sz="4800" dirty="0">
                <a:latin typeface="Franklin Gothic Demi" charset="0"/>
                <a:ea typeface="Franklin Gothic Demi" charset="0"/>
                <a:cs typeface="Franklin Gothic Demi" charset="0"/>
              </a:rPr>
              <a:t>The Beverly Hills Diet</a:t>
            </a:r>
          </a:p>
        </p:txBody>
      </p:sp>
      <p:sp>
        <p:nvSpPr>
          <p:cNvPr id="4" name="TextBox 3"/>
          <p:cNvSpPr txBox="1"/>
          <p:nvPr/>
        </p:nvSpPr>
        <p:spPr>
          <a:xfrm>
            <a:off x="521871" y="1583498"/>
            <a:ext cx="5566108" cy="3993401"/>
          </a:xfrm>
          <a:prstGeom prst="rect">
            <a:avLst/>
          </a:prstGeom>
          <a:noFill/>
        </p:spPr>
        <p:txBody>
          <a:bodyPr wrap="square" rtlCol="0">
            <a:spAutoFit/>
          </a:bodyPr>
          <a:lstStyle/>
          <a:p>
            <a:pPr fontAlgn="base"/>
            <a:r>
              <a:rPr lang="en-US" sz="2000" dirty="0">
                <a:latin typeface="Rockwell" charset="0"/>
                <a:ea typeface="Rockwell" charset="0"/>
                <a:cs typeface="Rockwell" charset="0"/>
              </a:rPr>
              <a:t>“As long as food is fully digested, fully processed through the body, you will not gain weight. It’s only undigested food, food that is “stuck” in your body, for whatever reason, that accumulates and becomes fat.”</a:t>
            </a:r>
          </a:p>
          <a:p>
            <a:pPr fontAlgn="base"/>
            <a:endParaRPr lang="en-US" sz="2000" dirty="0">
              <a:latin typeface="Rockwell" charset="0"/>
              <a:ea typeface="Rockwell" charset="0"/>
              <a:cs typeface="Rockwell" charset="0"/>
            </a:endParaRPr>
          </a:p>
          <a:p>
            <a:pPr fontAlgn="base"/>
            <a:r>
              <a:rPr lang="en-US" sz="2000" dirty="0">
                <a:latin typeface="Rockwell" charset="0"/>
                <a:ea typeface="Rockwell" charset="0"/>
                <a:cs typeface="Rockwell" charset="0"/>
              </a:rPr>
              <a:t>“Most enzymes do not work simultaneously… Many cancel one another out in our digestive systems.”</a:t>
            </a:r>
          </a:p>
          <a:p>
            <a:pPr fontAlgn="base"/>
            <a:endParaRPr lang="en-US" sz="2000" dirty="0">
              <a:latin typeface="Rockwell" charset="0"/>
              <a:ea typeface="Rockwell" charset="0"/>
              <a:cs typeface="Rockwell" charset="0"/>
            </a:endParaRPr>
          </a:p>
          <a:p>
            <a:pPr fontAlgn="base"/>
            <a:r>
              <a:rPr lang="en-US" sz="2000" dirty="0">
                <a:latin typeface="Rockwell" charset="0"/>
                <a:ea typeface="Rockwell" charset="0"/>
                <a:cs typeface="Rockwell" charset="0"/>
              </a:rPr>
              <a:t>“Enzymes presented in certain fruits make hard to digest foods less fattening.”</a:t>
            </a:r>
          </a:p>
          <a:p>
            <a:endParaRPr lang="en-US" sz="1350" dirty="0"/>
          </a:p>
        </p:txBody>
      </p:sp>
      <p:pic>
        <p:nvPicPr>
          <p:cNvPr id="19458" name="Picture 2" descr="https://lh6.googleusercontent.com/87_CIH_gbcYKq_GHnNxeURvcIVmW32pJQTVBA1M73KpTur-BSkNrQx1XStIizou0duglmd0ojmoaRexh1uxnwJC6VYX8cOqEk71n5dpEr7rh71JCFJ3pwux-Y7EBEyxYvz-T3KMIzDQ"/>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rot="551365">
            <a:off x="6151620" y="1786199"/>
            <a:ext cx="2054843" cy="3287749"/>
          </a:xfrm>
          <a:prstGeom prst="rect">
            <a:avLst/>
          </a:prstGeom>
          <a:noFill/>
          <a:extLst>
            <a:ext uri="{909E8E84-426E-40DD-AFC4-6F175D3DCCD1}">
              <a14:hiddenFill xmlns:a14="http://schemas.microsoft.com/office/drawing/2010/main">
                <a:solidFill>
                  <a:srgbClr val="FFFFFF"/>
                </a:solidFill>
              </a14:hiddenFill>
            </a:ext>
          </a:extLst>
        </p:spPr>
      </p:pic>
      <p:sp>
        <p:nvSpPr>
          <p:cNvPr id="7" name="&quot;No&quot; Symbol 6"/>
          <p:cNvSpPr/>
          <p:nvPr/>
        </p:nvSpPr>
        <p:spPr>
          <a:xfrm>
            <a:off x="6055592" y="2154589"/>
            <a:ext cx="2246897" cy="2338798"/>
          </a:xfrm>
          <a:prstGeom prst="noSmoking">
            <a:avLst/>
          </a:prstGeom>
          <a:solidFill>
            <a:srgbClr val="F92D3E"/>
          </a:solidFill>
          <a:ln>
            <a:solidFill>
              <a:srgbClr val="F92D3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chemeClr val="tx1"/>
              </a:solidFill>
            </a:endParaRPr>
          </a:p>
        </p:txBody>
      </p:sp>
      <p:sp>
        <p:nvSpPr>
          <p:cNvPr id="5" name="TextBox 4"/>
          <p:cNvSpPr txBox="1"/>
          <p:nvPr/>
        </p:nvSpPr>
        <p:spPr>
          <a:xfrm>
            <a:off x="7700211" y="6448926"/>
            <a:ext cx="2671710" cy="276999"/>
          </a:xfrm>
          <a:prstGeom prst="rect">
            <a:avLst/>
          </a:prstGeom>
          <a:noFill/>
        </p:spPr>
        <p:txBody>
          <a:bodyPr wrap="square" rtlCol="0">
            <a:spAutoFit/>
          </a:bodyPr>
          <a:lstStyle/>
          <a:p>
            <a:r>
              <a:rPr lang="en-US" sz="1200" dirty="0" smtClean="0"/>
              <a:t>(Caulfield, 2015)</a:t>
            </a:r>
            <a:endParaRPr lang="en-US" sz="1200" dirty="0"/>
          </a:p>
        </p:txBody>
      </p:sp>
      <p:sp>
        <p:nvSpPr>
          <p:cNvPr id="8" name="TextBox 7"/>
          <p:cNvSpPr txBox="1"/>
          <p:nvPr/>
        </p:nvSpPr>
        <p:spPr>
          <a:xfrm rot="546026">
            <a:off x="5914326" y="5107373"/>
            <a:ext cx="2339974" cy="338554"/>
          </a:xfrm>
          <a:prstGeom prst="rect">
            <a:avLst/>
          </a:prstGeom>
          <a:noFill/>
        </p:spPr>
        <p:txBody>
          <a:bodyPr wrap="square" rtlCol="0">
            <a:spAutoFit/>
          </a:bodyPr>
          <a:lstStyle/>
          <a:p>
            <a:r>
              <a:rPr lang="en-US" sz="800" dirty="0"/>
              <a:t>http://</a:t>
            </a:r>
            <a:r>
              <a:rPr lang="en-US" sz="800" dirty="0" err="1"/>
              <a:t>www.topendsports.com</a:t>
            </a:r>
            <a:r>
              <a:rPr lang="en-US" sz="800" dirty="0"/>
              <a:t>/weight-loss/images/book-</a:t>
            </a:r>
            <a:r>
              <a:rPr lang="en-US" sz="800" dirty="0" err="1"/>
              <a:t>beverly</a:t>
            </a:r>
            <a:r>
              <a:rPr lang="en-US" sz="800" dirty="0"/>
              <a:t>-</a:t>
            </a:r>
            <a:r>
              <a:rPr lang="en-US" sz="800" dirty="0" err="1"/>
              <a:t>hills.JPG</a:t>
            </a:r>
            <a:endParaRPr lang="en-US" sz="800" dirty="0"/>
          </a:p>
        </p:txBody>
      </p:sp>
    </p:spTree>
    <p:extLst>
      <p:ext uri="{BB962C8B-B14F-4D97-AF65-F5344CB8AC3E}">
        <p14:creationId xmlns:p14="http://schemas.microsoft.com/office/powerpoint/2010/main" val="516176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rotWithShape="1">
          <a:blip r:embed="rId2" cstate="email">
            <a:alphaModFix amt="50000"/>
            <a:extLst>
              <a:ext uri="{28A0092B-C50C-407E-A947-70E740481C1C}">
                <a14:useLocalDpi xmlns:a14="http://schemas.microsoft.com/office/drawing/2010/main"/>
              </a:ext>
            </a:extLst>
          </a:blip>
          <a:srcRect/>
          <a:stretch/>
        </p:blipFill>
        <p:spPr>
          <a:xfrm>
            <a:off x="0" y="0"/>
            <a:ext cx="9144000" cy="6858000"/>
          </a:xfrm>
          <a:prstGeom prst="rect">
            <a:avLst/>
          </a:prstGeom>
          <a:effectLst>
            <a:glow>
              <a:schemeClr val="accent1">
                <a:alpha val="40000"/>
              </a:schemeClr>
            </a:glow>
            <a:softEdge rad="0"/>
          </a:effectLst>
        </p:spPr>
      </p:pic>
      <p:sp>
        <p:nvSpPr>
          <p:cNvPr id="2" name="Rounded Rectangle 1"/>
          <p:cNvSpPr/>
          <p:nvPr/>
        </p:nvSpPr>
        <p:spPr>
          <a:xfrm>
            <a:off x="1" y="0"/>
            <a:ext cx="9144001" cy="6858000"/>
          </a:xfrm>
          <a:prstGeom prst="roundRect">
            <a:avLst/>
          </a:prstGeom>
          <a:solidFill>
            <a:schemeClr val="bg1">
              <a:alpha val="71000"/>
            </a:schemeClr>
          </a:solidFill>
          <a:effectLst>
            <a:glow>
              <a:schemeClr val="accent1"/>
            </a:glow>
            <a:softEdge rad="673100"/>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350"/>
          </a:p>
        </p:txBody>
      </p:sp>
      <p:sp>
        <p:nvSpPr>
          <p:cNvPr id="3" name="TextBox 2"/>
          <p:cNvSpPr txBox="1"/>
          <p:nvPr/>
        </p:nvSpPr>
        <p:spPr>
          <a:xfrm>
            <a:off x="523374" y="360948"/>
            <a:ext cx="5191626" cy="830997"/>
          </a:xfrm>
          <a:prstGeom prst="rect">
            <a:avLst/>
          </a:prstGeom>
          <a:noFill/>
        </p:spPr>
        <p:txBody>
          <a:bodyPr wrap="square" rtlCol="0">
            <a:spAutoFit/>
          </a:bodyPr>
          <a:lstStyle/>
          <a:p>
            <a:r>
              <a:rPr lang="en-US" sz="4800" dirty="0">
                <a:latin typeface="Franklin Gothic Demi" charset="0"/>
                <a:ea typeface="Franklin Gothic Demi" charset="0"/>
                <a:cs typeface="Franklin Gothic Demi" charset="0"/>
              </a:rPr>
              <a:t>The Clean Cleanse </a:t>
            </a:r>
          </a:p>
        </p:txBody>
      </p:sp>
      <p:sp>
        <p:nvSpPr>
          <p:cNvPr id="4" name="TextBox 3"/>
          <p:cNvSpPr txBox="1"/>
          <p:nvPr/>
        </p:nvSpPr>
        <p:spPr>
          <a:xfrm>
            <a:off x="523374" y="1432299"/>
            <a:ext cx="5624763" cy="4362733"/>
          </a:xfrm>
          <a:prstGeom prst="rect">
            <a:avLst/>
          </a:prstGeom>
          <a:noFill/>
        </p:spPr>
        <p:txBody>
          <a:bodyPr wrap="square" rtlCol="0">
            <a:spAutoFit/>
          </a:bodyPr>
          <a:lstStyle/>
          <a:p>
            <a:pPr marL="257175" indent="-257175" fontAlgn="base">
              <a:buFont typeface="Arial" charset="0"/>
              <a:buChar char="•"/>
            </a:pPr>
            <a:r>
              <a:rPr lang="en-US" sz="2400" dirty="0">
                <a:latin typeface="Rockwell" charset="0"/>
                <a:ea typeface="Rockwell" charset="0"/>
                <a:cs typeface="Rockwell" charset="0"/>
              </a:rPr>
              <a:t>Created by Dr. </a:t>
            </a:r>
            <a:r>
              <a:rPr lang="en-US" sz="2400" dirty="0" err="1">
                <a:latin typeface="Rockwell" charset="0"/>
                <a:ea typeface="Rockwell" charset="0"/>
                <a:cs typeface="Rockwell" charset="0"/>
              </a:rPr>
              <a:t>Junger</a:t>
            </a:r>
            <a:r>
              <a:rPr lang="en-US" sz="2400" dirty="0">
                <a:latin typeface="Rockwell" charset="0"/>
                <a:ea typeface="Rockwell" charset="0"/>
                <a:cs typeface="Rockwell" charset="0"/>
              </a:rPr>
              <a:t>, endorsed by Gwyneth Paltrow on GOOP</a:t>
            </a:r>
          </a:p>
          <a:p>
            <a:pPr marL="257175" indent="-257175" fontAlgn="base">
              <a:buFont typeface="Arial" charset="0"/>
              <a:buChar char="•"/>
            </a:pPr>
            <a:r>
              <a:rPr lang="en-US" sz="2400" dirty="0">
                <a:latin typeface="Rockwell" charset="0"/>
                <a:ea typeface="Rockwell" charset="0"/>
                <a:cs typeface="Rockwell" charset="0"/>
              </a:rPr>
              <a:t>21 day </a:t>
            </a:r>
            <a:r>
              <a:rPr lang="en-US" sz="2400" dirty="0" smtClean="0">
                <a:latin typeface="Rockwell" charset="0"/>
                <a:ea typeface="Rockwell" charset="0"/>
                <a:cs typeface="Rockwell" charset="0"/>
              </a:rPr>
              <a:t>diet</a:t>
            </a:r>
          </a:p>
          <a:p>
            <a:pPr marL="257175" indent="-257175" fontAlgn="base">
              <a:buFont typeface="Arial" charset="0"/>
              <a:buChar char="•"/>
            </a:pPr>
            <a:endParaRPr lang="en-US" sz="2400" dirty="0">
              <a:latin typeface="Rockwell" charset="0"/>
              <a:ea typeface="Rockwell" charset="0"/>
              <a:cs typeface="Rockwell" charset="0"/>
            </a:endParaRPr>
          </a:p>
          <a:p>
            <a:pPr fontAlgn="base"/>
            <a:r>
              <a:rPr lang="en-US" sz="2400" b="1" dirty="0" smtClean="0">
                <a:latin typeface="Rockwell" charset="0"/>
                <a:ea typeface="Rockwell" charset="0"/>
                <a:cs typeface="Rockwell" charset="0"/>
              </a:rPr>
              <a:t>Claims</a:t>
            </a:r>
          </a:p>
          <a:p>
            <a:pPr marL="257175" indent="-257175" fontAlgn="base">
              <a:buFont typeface="Arial" charset="0"/>
              <a:buChar char="•"/>
            </a:pPr>
            <a:r>
              <a:rPr lang="en-US" sz="2400" dirty="0" smtClean="0">
                <a:latin typeface="Rockwell" charset="0"/>
                <a:ea typeface="Rockwell" charset="0"/>
                <a:cs typeface="Rockwell" charset="0"/>
              </a:rPr>
              <a:t>Excessive toxin build up in </a:t>
            </a:r>
            <a:r>
              <a:rPr lang="en-US" sz="2400" dirty="0">
                <a:latin typeface="Rockwell" charset="0"/>
                <a:ea typeface="Rockwell" charset="0"/>
                <a:cs typeface="Rockwell" charset="0"/>
              </a:rPr>
              <a:t>the </a:t>
            </a:r>
            <a:r>
              <a:rPr lang="en-US" sz="2400" dirty="0" smtClean="0">
                <a:latin typeface="Rockwell" charset="0"/>
                <a:ea typeface="Rockwell" charset="0"/>
                <a:cs typeface="Rockwell" charset="0"/>
              </a:rPr>
              <a:t>body leads </a:t>
            </a:r>
            <a:r>
              <a:rPr lang="en-US" sz="2400" dirty="0">
                <a:latin typeface="Rockwell" charset="0"/>
                <a:ea typeface="Rockwell" charset="0"/>
                <a:cs typeface="Rockwell" charset="0"/>
              </a:rPr>
              <a:t>to </a:t>
            </a:r>
            <a:r>
              <a:rPr lang="en-US" sz="2400" dirty="0" smtClean="0">
                <a:latin typeface="Rockwell" charset="0"/>
                <a:ea typeface="Rockwell" charset="0"/>
                <a:cs typeface="Rockwell" charset="0"/>
              </a:rPr>
              <a:t>weight gain</a:t>
            </a:r>
            <a:endParaRPr lang="en-US" sz="2400" dirty="0">
              <a:latin typeface="Rockwell" charset="0"/>
              <a:ea typeface="Rockwell" charset="0"/>
              <a:cs typeface="Rockwell" charset="0"/>
            </a:endParaRPr>
          </a:p>
          <a:p>
            <a:pPr marL="257175" indent="-257175" fontAlgn="base">
              <a:buFont typeface="Arial" charset="0"/>
              <a:buChar char="•"/>
            </a:pPr>
            <a:r>
              <a:rPr lang="en-US" sz="2400" dirty="0" smtClean="0">
                <a:latin typeface="Rockwell" charset="0"/>
                <a:ea typeface="Rockwell" charset="0"/>
                <a:cs typeface="Rockwell" charset="0"/>
              </a:rPr>
              <a:t>Cleanse aims to reduce the digestive load to remove toxins resulting in weight loss</a:t>
            </a:r>
          </a:p>
          <a:p>
            <a:pPr marL="257175" indent="-257175" fontAlgn="base">
              <a:buFont typeface="Arial" charset="0"/>
              <a:buChar char="•"/>
            </a:pPr>
            <a:r>
              <a:rPr lang="en-US" sz="2400" dirty="0" smtClean="0">
                <a:latin typeface="Rockwell" charset="0"/>
                <a:ea typeface="Rockwell" charset="0"/>
                <a:cs typeface="Rockwell" charset="0"/>
              </a:rPr>
              <a:t>“Adrenal Fatigue”</a:t>
            </a:r>
          </a:p>
          <a:p>
            <a:endParaRPr lang="en-US" sz="1350" dirty="0"/>
          </a:p>
        </p:txBody>
      </p:sp>
      <p:pic>
        <p:nvPicPr>
          <p:cNvPr id="20482" name="Picture 2" descr="https://lh4.googleusercontent.com/bB31imxzx8r8nFOJDhvbdIbl3_NkbYXPQrQESynqnXGRoXVP6LP6tOXNcQUgIKjEBNRLzNYvyjO7wGPyoIEp9VNvo6ZP9zGdpxCpHfP2B7z3me2cQdyHnqz17UvTaN5DH8ONluYgrk4"/>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a:stretch/>
        </p:blipFill>
        <p:spPr bwMode="auto">
          <a:xfrm rot="209957">
            <a:off x="5870088" y="1824160"/>
            <a:ext cx="6430123" cy="8076059"/>
          </a:xfrm>
          <a:prstGeom prst="rect">
            <a:avLst/>
          </a:prstGeom>
          <a:noFill/>
          <a:effectLst>
            <a:softEdge rad="76200"/>
          </a:effectLst>
          <a:extLst>
            <a:ext uri="{909E8E84-426E-40DD-AFC4-6F175D3DCCD1}">
              <a14:hiddenFill xmlns:a14="http://schemas.microsoft.com/office/drawing/2010/main">
                <a:solidFill>
                  <a:srgbClr val="FFFFFF"/>
                </a:solidFill>
              </a14:hiddenFill>
            </a:ext>
          </a:extLst>
        </p:spPr>
      </p:pic>
      <p:sp>
        <p:nvSpPr>
          <p:cNvPr id="8" name="&quot;No&quot; Symbol 7"/>
          <p:cNvSpPr/>
          <p:nvPr/>
        </p:nvSpPr>
        <p:spPr>
          <a:xfrm rot="448656">
            <a:off x="6160445" y="2161946"/>
            <a:ext cx="2548565" cy="2616439"/>
          </a:xfrm>
          <a:prstGeom prst="noSmoking">
            <a:avLst/>
          </a:prstGeom>
          <a:solidFill>
            <a:srgbClr val="F92D3E"/>
          </a:solidFill>
          <a:ln>
            <a:solidFill>
              <a:srgbClr val="F92D3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chemeClr val="tx1"/>
              </a:solidFill>
            </a:endParaRPr>
          </a:p>
        </p:txBody>
      </p:sp>
      <p:sp>
        <p:nvSpPr>
          <p:cNvPr id="5" name="Rectangle 4"/>
          <p:cNvSpPr/>
          <p:nvPr/>
        </p:nvSpPr>
        <p:spPr>
          <a:xfrm>
            <a:off x="7808494" y="6468798"/>
            <a:ext cx="1210588" cy="276999"/>
          </a:xfrm>
          <a:prstGeom prst="rect">
            <a:avLst/>
          </a:prstGeom>
        </p:spPr>
        <p:txBody>
          <a:bodyPr wrap="none">
            <a:spAutoFit/>
          </a:bodyPr>
          <a:lstStyle/>
          <a:p>
            <a:r>
              <a:rPr lang="en-US" sz="1200" dirty="0"/>
              <a:t>(Caulfield, 2015)</a:t>
            </a:r>
          </a:p>
        </p:txBody>
      </p:sp>
      <p:sp>
        <p:nvSpPr>
          <p:cNvPr id="7" name="TextBox 6"/>
          <p:cNvSpPr txBox="1"/>
          <p:nvPr/>
        </p:nvSpPr>
        <p:spPr>
          <a:xfrm rot="176578">
            <a:off x="5917576" y="5118198"/>
            <a:ext cx="3111361" cy="215444"/>
          </a:xfrm>
          <a:prstGeom prst="rect">
            <a:avLst/>
          </a:prstGeom>
          <a:noFill/>
        </p:spPr>
        <p:txBody>
          <a:bodyPr wrap="square" rtlCol="0">
            <a:spAutoFit/>
          </a:bodyPr>
          <a:lstStyle/>
          <a:p>
            <a:r>
              <a:rPr lang="en-US" sz="800" dirty="0"/>
              <a:t>https://</a:t>
            </a:r>
            <a:r>
              <a:rPr lang="en-US" sz="800" dirty="0" err="1"/>
              <a:t>goop.com</a:t>
            </a:r>
            <a:r>
              <a:rPr lang="en-US" sz="800" dirty="0"/>
              <a:t>/wellness/detox/the-beauty-wellness-detox-guide/</a:t>
            </a:r>
          </a:p>
        </p:txBody>
      </p:sp>
    </p:spTree>
    <p:extLst>
      <p:ext uri="{BB962C8B-B14F-4D97-AF65-F5344CB8AC3E}">
        <p14:creationId xmlns:p14="http://schemas.microsoft.com/office/powerpoint/2010/main" val="21011438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rotWithShape="1">
          <a:blip r:embed="rId2" cstate="email">
            <a:alphaModFix amt="50000"/>
            <a:extLst>
              <a:ext uri="{28A0092B-C50C-407E-A947-70E740481C1C}">
                <a14:useLocalDpi xmlns:a14="http://schemas.microsoft.com/office/drawing/2010/main"/>
              </a:ext>
            </a:extLst>
          </a:blip>
          <a:srcRect/>
          <a:stretch/>
        </p:blipFill>
        <p:spPr>
          <a:xfrm>
            <a:off x="0" y="0"/>
            <a:ext cx="9144000" cy="6858000"/>
          </a:xfrm>
          <a:prstGeom prst="rect">
            <a:avLst/>
          </a:prstGeom>
          <a:effectLst>
            <a:glow>
              <a:schemeClr val="accent1">
                <a:alpha val="40000"/>
              </a:schemeClr>
            </a:glow>
            <a:softEdge rad="0"/>
          </a:effectLst>
        </p:spPr>
      </p:pic>
      <p:sp>
        <p:nvSpPr>
          <p:cNvPr id="2" name="Rounded Rectangle 1"/>
          <p:cNvSpPr/>
          <p:nvPr/>
        </p:nvSpPr>
        <p:spPr>
          <a:xfrm>
            <a:off x="1" y="0"/>
            <a:ext cx="9144001" cy="6858000"/>
          </a:xfrm>
          <a:prstGeom prst="roundRect">
            <a:avLst/>
          </a:prstGeom>
          <a:solidFill>
            <a:schemeClr val="bg1">
              <a:alpha val="71000"/>
            </a:schemeClr>
          </a:solidFill>
          <a:effectLst>
            <a:glow>
              <a:schemeClr val="accent1"/>
            </a:glow>
            <a:softEdge rad="673100"/>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350"/>
          </a:p>
        </p:txBody>
      </p:sp>
      <p:sp>
        <p:nvSpPr>
          <p:cNvPr id="3" name="TextBox 2"/>
          <p:cNvSpPr txBox="1"/>
          <p:nvPr/>
        </p:nvSpPr>
        <p:spPr>
          <a:xfrm>
            <a:off x="0" y="321376"/>
            <a:ext cx="9240252" cy="815608"/>
          </a:xfrm>
          <a:prstGeom prst="rect">
            <a:avLst/>
          </a:prstGeom>
          <a:noFill/>
        </p:spPr>
        <p:txBody>
          <a:bodyPr wrap="square" rtlCol="0">
            <a:spAutoFit/>
          </a:bodyPr>
          <a:lstStyle/>
          <a:p>
            <a:r>
              <a:rPr lang="en-US" sz="4700" dirty="0">
                <a:latin typeface="Franklin Gothic Demi" charset="0"/>
                <a:ea typeface="Franklin Gothic Demi" charset="0"/>
                <a:cs typeface="Franklin Gothic Demi" charset="0"/>
              </a:rPr>
              <a:t>Why do people fall for these diets?</a:t>
            </a:r>
          </a:p>
        </p:txBody>
      </p:sp>
      <p:sp>
        <p:nvSpPr>
          <p:cNvPr id="4" name="Oval Callout 3"/>
          <p:cNvSpPr/>
          <p:nvPr/>
        </p:nvSpPr>
        <p:spPr>
          <a:xfrm>
            <a:off x="1011703" y="2033336"/>
            <a:ext cx="2656510" cy="2066424"/>
          </a:xfrm>
          <a:prstGeom prst="wedgeEllipseCallout">
            <a:avLst/>
          </a:prstGeom>
          <a:solidFill>
            <a:srgbClr val="E6A9B3"/>
          </a:solidFill>
          <a:ln>
            <a:solidFill>
              <a:srgbClr val="F92D3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8" name="Oval Callout 7"/>
          <p:cNvSpPr/>
          <p:nvPr/>
        </p:nvSpPr>
        <p:spPr>
          <a:xfrm flipH="1">
            <a:off x="5218696" y="2117558"/>
            <a:ext cx="2914650" cy="2000250"/>
          </a:xfrm>
          <a:prstGeom prst="wedgeEllipseCallout">
            <a:avLst/>
          </a:prstGeom>
          <a:solidFill>
            <a:srgbClr val="BAD0E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9" name="Oval Callout 8"/>
          <p:cNvSpPr/>
          <p:nvPr/>
        </p:nvSpPr>
        <p:spPr>
          <a:xfrm rot="20645274">
            <a:off x="3112991" y="2151313"/>
            <a:ext cx="2919066" cy="2168257"/>
          </a:xfrm>
          <a:prstGeom prst="wedgeEllipseCallout">
            <a:avLst/>
          </a:prstGeom>
          <a:solidFill>
            <a:srgbClr val="F92D3E"/>
          </a:solidFill>
          <a:ln>
            <a:solidFill>
              <a:srgbClr val="F92D3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0" name="TextBox 9"/>
          <p:cNvSpPr txBox="1"/>
          <p:nvPr/>
        </p:nvSpPr>
        <p:spPr>
          <a:xfrm rot="20896710">
            <a:off x="1106737" y="2645939"/>
            <a:ext cx="2170614" cy="707886"/>
          </a:xfrm>
          <a:prstGeom prst="rect">
            <a:avLst/>
          </a:prstGeom>
          <a:noFill/>
        </p:spPr>
        <p:txBody>
          <a:bodyPr wrap="square" rtlCol="0">
            <a:spAutoFit/>
          </a:bodyPr>
          <a:lstStyle/>
          <a:p>
            <a:pPr algn="ctr"/>
            <a:r>
              <a:rPr lang="en-US" sz="2000" dirty="0">
                <a:solidFill>
                  <a:schemeClr val="bg1"/>
                </a:solidFill>
                <a:latin typeface="Rockwell" charset="0"/>
                <a:ea typeface="Rockwell" charset="0"/>
                <a:cs typeface="Rockwell" charset="0"/>
              </a:rPr>
              <a:t>CELEBRITY ENDORSEMENT</a:t>
            </a:r>
          </a:p>
        </p:txBody>
      </p:sp>
      <p:sp>
        <p:nvSpPr>
          <p:cNvPr id="11" name="TextBox 10"/>
          <p:cNvSpPr txBox="1"/>
          <p:nvPr/>
        </p:nvSpPr>
        <p:spPr>
          <a:xfrm>
            <a:off x="3530712" y="2785516"/>
            <a:ext cx="2142920" cy="830997"/>
          </a:xfrm>
          <a:prstGeom prst="rect">
            <a:avLst/>
          </a:prstGeom>
          <a:noFill/>
        </p:spPr>
        <p:txBody>
          <a:bodyPr wrap="square" rtlCol="0">
            <a:spAutoFit/>
          </a:bodyPr>
          <a:lstStyle/>
          <a:p>
            <a:pPr algn="ctr"/>
            <a:r>
              <a:rPr lang="en-US" sz="2400" dirty="0">
                <a:solidFill>
                  <a:schemeClr val="bg1"/>
                </a:solidFill>
                <a:latin typeface="Rockwell" charset="0"/>
                <a:ea typeface="Rockwell" charset="0"/>
                <a:cs typeface="Rockwell" charset="0"/>
              </a:rPr>
              <a:t>LACK OF KNOWLEDGE</a:t>
            </a:r>
          </a:p>
        </p:txBody>
      </p:sp>
      <p:sp>
        <p:nvSpPr>
          <p:cNvPr id="12" name="TextBox 11"/>
          <p:cNvSpPr txBox="1"/>
          <p:nvPr/>
        </p:nvSpPr>
        <p:spPr>
          <a:xfrm rot="385089">
            <a:off x="6032836" y="2847982"/>
            <a:ext cx="1789566" cy="461665"/>
          </a:xfrm>
          <a:prstGeom prst="rect">
            <a:avLst/>
          </a:prstGeom>
          <a:noFill/>
        </p:spPr>
        <p:txBody>
          <a:bodyPr wrap="square" rtlCol="0">
            <a:spAutoFit/>
          </a:bodyPr>
          <a:lstStyle/>
          <a:p>
            <a:r>
              <a:rPr lang="en-US" sz="2400" dirty="0">
                <a:solidFill>
                  <a:schemeClr val="bg1"/>
                </a:solidFill>
                <a:latin typeface="Rockwell" charset="0"/>
                <a:ea typeface="Rockwell" charset="0"/>
                <a:cs typeface="Rockwell" charset="0"/>
              </a:rPr>
              <a:t>QUICK FIX</a:t>
            </a:r>
          </a:p>
        </p:txBody>
      </p:sp>
      <p:sp>
        <p:nvSpPr>
          <p:cNvPr id="13" name="Rectangle 12"/>
          <p:cNvSpPr/>
          <p:nvPr/>
        </p:nvSpPr>
        <p:spPr>
          <a:xfrm>
            <a:off x="7808494" y="6468798"/>
            <a:ext cx="1210588" cy="276999"/>
          </a:xfrm>
          <a:prstGeom prst="rect">
            <a:avLst/>
          </a:prstGeom>
        </p:spPr>
        <p:txBody>
          <a:bodyPr wrap="none">
            <a:spAutoFit/>
          </a:bodyPr>
          <a:lstStyle/>
          <a:p>
            <a:r>
              <a:rPr lang="en-US" sz="1200" dirty="0"/>
              <a:t>(Caulfield, 2015)</a:t>
            </a:r>
          </a:p>
        </p:txBody>
      </p:sp>
    </p:spTree>
    <p:extLst>
      <p:ext uri="{BB962C8B-B14F-4D97-AF65-F5344CB8AC3E}">
        <p14:creationId xmlns:p14="http://schemas.microsoft.com/office/powerpoint/2010/main" val="91380203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rotWithShape="1">
          <a:blip r:embed="rId2" cstate="email">
            <a:alphaModFix amt="50000"/>
            <a:extLst>
              <a:ext uri="{28A0092B-C50C-407E-A947-70E740481C1C}">
                <a14:useLocalDpi xmlns:a14="http://schemas.microsoft.com/office/drawing/2010/main"/>
              </a:ext>
            </a:extLst>
          </a:blip>
          <a:srcRect/>
          <a:stretch/>
        </p:blipFill>
        <p:spPr>
          <a:xfrm>
            <a:off x="0" y="0"/>
            <a:ext cx="9144000" cy="6858000"/>
          </a:xfrm>
          <a:prstGeom prst="rect">
            <a:avLst/>
          </a:prstGeom>
          <a:effectLst>
            <a:glow>
              <a:schemeClr val="accent1">
                <a:alpha val="40000"/>
              </a:schemeClr>
            </a:glow>
            <a:softEdge rad="0"/>
          </a:effectLst>
        </p:spPr>
      </p:pic>
      <p:sp>
        <p:nvSpPr>
          <p:cNvPr id="2" name="Rounded Rectangle 1"/>
          <p:cNvSpPr/>
          <p:nvPr/>
        </p:nvSpPr>
        <p:spPr>
          <a:xfrm>
            <a:off x="1" y="0"/>
            <a:ext cx="9144001" cy="6858000"/>
          </a:xfrm>
          <a:prstGeom prst="roundRect">
            <a:avLst/>
          </a:prstGeom>
          <a:solidFill>
            <a:schemeClr val="bg1">
              <a:alpha val="71000"/>
            </a:schemeClr>
          </a:solidFill>
          <a:effectLst>
            <a:glow>
              <a:schemeClr val="accent1"/>
            </a:glow>
            <a:softEdge rad="673100"/>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350"/>
          </a:p>
        </p:txBody>
      </p:sp>
      <p:sp>
        <p:nvSpPr>
          <p:cNvPr id="5" name="Rectangle 4"/>
          <p:cNvSpPr/>
          <p:nvPr/>
        </p:nvSpPr>
        <p:spPr>
          <a:xfrm>
            <a:off x="593503" y="426419"/>
            <a:ext cx="6685602" cy="1246495"/>
          </a:xfrm>
          <a:prstGeom prst="rect">
            <a:avLst/>
          </a:prstGeom>
        </p:spPr>
        <p:txBody>
          <a:bodyPr wrap="square">
            <a:spAutoFit/>
          </a:bodyPr>
          <a:lstStyle/>
          <a:p>
            <a:r>
              <a:rPr lang="en-US" sz="4800" dirty="0">
                <a:solidFill>
                  <a:srgbClr val="000000"/>
                </a:solidFill>
                <a:latin typeface="Franklin Gothic Demi" charset="0"/>
                <a:ea typeface="Franklin Gothic Demi" charset="0"/>
                <a:cs typeface="Franklin Gothic Demi" charset="0"/>
              </a:rPr>
              <a:t>Body Mass Index (BMI)</a:t>
            </a:r>
            <a:endParaRPr lang="en-US" sz="4800" dirty="0">
              <a:latin typeface="Franklin Gothic Demi" charset="0"/>
              <a:ea typeface="Franklin Gothic Demi" charset="0"/>
              <a:cs typeface="Franklin Gothic Demi" charset="0"/>
            </a:endParaRPr>
          </a:p>
          <a:p>
            <a:r>
              <a:rPr lang="en-US" sz="1350" dirty="0"/>
              <a:t/>
            </a:r>
            <a:br>
              <a:rPr lang="en-US" sz="1350" dirty="0"/>
            </a:br>
            <a:endParaRPr lang="en-US" sz="1350" dirty="0"/>
          </a:p>
        </p:txBody>
      </p:sp>
      <p:pic>
        <p:nvPicPr>
          <p:cNvPr id="3076" name="Picture 4" descr="https://lh4.googleusercontent.com/9f5ym4oufGb9uYsN-xDk2ftvby8xV-VynYHseG_s3KpXqx-CsSkAwM_Sv3-gS_C-J742sYr-8aaT1YoIdveLZ3Kb-6T2SCHo0ja0k_NZr1syiVPNWQ6WPgG9YaPIBEdobS3lM4LYZ2o"/>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3572479" y="1672913"/>
            <a:ext cx="3092716" cy="1268896"/>
          </a:xfrm>
          <a:prstGeom prst="rect">
            <a:avLst/>
          </a:prstGeom>
          <a:noFill/>
          <a:extLst>
            <a:ext uri="{909E8E84-426E-40DD-AFC4-6F175D3DCCD1}">
              <a14:hiddenFill xmlns:a14="http://schemas.microsoft.com/office/drawing/2010/main">
                <a:solidFill>
                  <a:srgbClr val="FFFFFF"/>
                </a:solidFill>
              </a14:hiddenFill>
            </a:ext>
          </a:extLst>
        </p:spPr>
      </p:pic>
      <p:pic>
        <p:nvPicPr>
          <p:cNvPr id="3078" name="Picture 6" descr="https://lh6.googleusercontent.com/T9znAJAbcwA3Xg966aAqWPt3Iu7GOCuDLt0TfWYA2lF_28bdRK16m5lvMF4tG-vOpmOkM-2XjJu3KyjzHmjl_YRawD0vayuHDpv4nvh0ykRIH8ItiHYtae5PGL_NwWnl_e9RuWR3LjU"/>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2247799" y="2508911"/>
            <a:ext cx="6505174" cy="3513091"/>
          </a:xfrm>
          <a:prstGeom prst="rect">
            <a:avLst/>
          </a:prstGeom>
          <a:noFill/>
          <a:effectLst>
            <a:softEdge rad="203200"/>
          </a:effectLst>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7916778" y="6460958"/>
            <a:ext cx="1672390" cy="276999"/>
          </a:xfrm>
          <a:prstGeom prst="rect">
            <a:avLst/>
          </a:prstGeom>
          <a:noFill/>
        </p:spPr>
        <p:txBody>
          <a:bodyPr wrap="square" rtlCol="0">
            <a:spAutoFit/>
          </a:bodyPr>
          <a:lstStyle/>
          <a:p>
            <a:r>
              <a:rPr lang="nb-NO" sz="1200" dirty="0"/>
              <a:t>(</a:t>
            </a:r>
            <a:r>
              <a:rPr lang="nb-NO" sz="1200" dirty="0" err="1"/>
              <a:t>Nuttall</a:t>
            </a:r>
            <a:r>
              <a:rPr lang="nb-NO" sz="1200" dirty="0"/>
              <a:t>, 2015)</a:t>
            </a:r>
            <a:endParaRPr lang="en-US" sz="1200" dirty="0"/>
          </a:p>
        </p:txBody>
      </p:sp>
      <p:sp>
        <p:nvSpPr>
          <p:cNvPr id="4" name="TextBox 3"/>
          <p:cNvSpPr txBox="1"/>
          <p:nvPr/>
        </p:nvSpPr>
        <p:spPr>
          <a:xfrm>
            <a:off x="2129589" y="5702968"/>
            <a:ext cx="5149516" cy="215444"/>
          </a:xfrm>
          <a:prstGeom prst="rect">
            <a:avLst/>
          </a:prstGeom>
          <a:noFill/>
        </p:spPr>
        <p:txBody>
          <a:bodyPr wrap="square" rtlCol="0">
            <a:spAutoFit/>
          </a:bodyPr>
          <a:lstStyle/>
          <a:p>
            <a:r>
              <a:rPr lang="en-US" sz="800" dirty="0"/>
              <a:t>https://</a:t>
            </a:r>
            <a:r>
              <a:rPr lang="en-US" sz="800" dirty="0" smtClean="0"/>
              <a:t>2o42f91vxth73xagf92zhot2-wpengine.netdna-ssl.com/blog/wp-content/uploads/sites/4/2017/07/Chart.jpg</a:t>
            </a:r>
            <a:endParaRPr lang="en-US" sz="800" dirty="0"/>
          </a:p>
        </p:txBody>
      </p:sp>
    </p:spTree>
    <p:extLst>
      <p:ext uri="{BB962C8B-B14F-4D97-AF65-F5344CB8AC3E}">
        <p14:creationId xmlns:p14="http://schemas.microsoft.com/office/powerpoint/2010/main" val="470211272"/>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rotWithShape="1">
          <a:blip r:embed="rId2" cstate="email">
            <a:alphaModFix amt="50000"/>
            <a:extLst>
              <a:ext uri="{28A0092B-C50C-407E-A947-70E740481C1C}">
                <a14:useLocalDpi xmlns:a14="http://schemas.microsoft.com/office/drawing/2010/main"/>
              </a:ext>
            </a:extLst>
          </a:blip>
          <a:srcRect/>
          <a:stretch/>
        </p:blipFill>
        <p:spPr>
          <a:xfrm>
            <a:off x="-1" y="0"/>
            <a:ext cx="11194473" cy="6858000"/>
          </a:xfrm>
          <a:prstGeom prst="rect">
            <a:avLst/>
          </a:prstGeom>
          <a:effectLst>
            <a:glow>
              <a:schemeClr val="accent1">
                <a:alpha val="40000"/>
              </a:schemeClr>
            </a:glow>
            <a:softEdge rad="0"/>
          </a:effectLst>
        </p:spPr>
      </p:pic>
      <p:sp>
        <p:nvSpPr>
          <p:cNvPr id="2" name="Rounded Rectangle 1"/>
          <p:cNvSpPr/>
          <p:nvPr/>
        </p:nvSpPr>
        <p:spPr>
          <a:xfrm>
            <a:off x="2" y="0"/>
            <a:ext cx="9143998" cy="6858000"/>
          </a:xfrm>
          <a:prstGeom prst="roundRect">
            <a:avLst/>
          </a:prstGeom>
          <a:solidFill>
            <a:schemeClr val="bg1">
              <a:alpha val="71000"/>
            </a:schemeClr>
          </a:solidFill>
          <a:effectLst>
            <a:glow>
              <a:schemeClr val="accent1"/>
            </a:glow>
            <a:softEdge rad="673100"/>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350"/>
          </a:p>
        </p:txBody>
      </p:sp>
      <p:sp>
        <p:nvSpPr>
          <p:cNvPr id="3" name="TextBox 2"/>
          <p:cNvSpPr txBox="1"/>
          <p:nvPr/>
        </p:nvSpPr>
        <p:spPr>
          <a:xfrm>
            <a:off x="532398" y="418474"/>
            <a:ext cx="5107406" cy="830997"/>
          </a:xfrm>
          <a:prstGeom prst="rect">
            <a:avLst/>
          </a:prstGeom>
          <a:noFill/>
        </p:spPr>
        <p:txBody>
          <a:bodyPr wrap="square" rtlCol="0">
            <a:spAutoFit/>
          </a:bodyPr>
          <a:lstStyle/>
          <a:p>
            <a:r>
              <a:rPr lang="en-US" sz="4800" dirty="0">
                <a:latin typeface="Franklin Gothic Demi" charset="0"/>
                <a:ea typeface="Franklin Gothic Demi" charset="0"/>
                <a:cs typeface="Franklin Gothic Demi" charset="0"/>
              </a:rPr>
              <a:t>What does work?</a:t>
            </a:r>
          </a:p>
        </p:txBody>
      </p:sp>
      <p:pic>
        <p:nvPicPr>
          <p:cNvPr id="21506" name="Picture 2" descr="https://lh5.googleusercontent.com/lI8GatG4-k3tqtSBS7KOX4WOgR8r6mlNj7Fw81Ji7ttti-M84Y9OdQqBFYLe-h5HVHQqRWjQVS66ZFG3kR5-g5si-sX48VN6Uf0UuRp3srvA4XpX9EUhKWBHfbV6J-m0J6vSPs2Q8Ic"/>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a:stretch/>
        </p:blipFill>
        <p:spPr bwMode="auto">
          <a:xfrm>
            <a:off x="5639804" y="2145830"/>
            <a:ext cx="3313010" cy="2633478"/>
          </a:xfrm>
          <a:prstGeom prst="rect">
            <a:avLst/>
          </a:prstGeom>
          <a:noFill/>
          <a:effectLst>
            <a:softEdge rad="63500"/>
          </a:effectLst>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532398" y="1419727"/>
            <a:ext cx="5423234" cy="3624069"/>
          </a:xfrm>
          <a:prstGeom prst="rect">
            <a:avLst/>
          </a:prstGeom>
          <a:noFill/>
        </p:spPr>
        <p:txBody>
          <a:bodyPr wrap="square" rtlCol="0">
            <a:spAutoFit/>
          </a:bodyPr>
          <a:lstStyle/>
          <a:p>
            <a:pPr marL="342900" indent="-342900" fontAlgn="base">
              <a:buFont typeface="Arial" charset="0"/>
              <a:buChar char="•"/>
            </a:pPr>
            <a:r>
              <a:rPr lang="en-US" sz="2400" dirty="0">
                <a:latin typeface="Rockwell" charset="0"/>
                <a:ea typeface="Rockwell" charset="0"/>
                <a:cs typeface="Rockwell" charset="0"/>
              </a:rPr>
              <a:t>Moderate consumption of fats and carbohydrates is best for health</a:t>
            </a:r>
          </a:p>
          <a:p>
            <a:pPr marL="342900" indent="-342900" fontAlgn="base">
              <a:buFont typeface="Arial" charset="0"/>
              <a:buChar char="•"/>
            </a:pPr>
            <a:r>
              <a:rPr lang="en-US" sz="2400" dirty="0">
                <a:latin typeface="Rockwell" charset="0"/>
                <a:ea typeface="Rockwell" charset="0"/>
                <a:cs typeface="Rockwell" charset="0"/>
              </a:rPr>
              <a:t>McMaster University study analyzed &gt;135,000 individuals across five continents</a:t>
            </a:r>
          </a:p>
          <a:p>
            <a:pPr marL="342900" indent="-342900" fontAlgn="base">
              <a:buFont typeface="Arial" charset="0"/>
              <a:buChar char="•"/>
            </a:pPr>
            <a:r>
              <a:rPr lang="en-US" sz="2400" dirty="0">
                <a:latin typeface="Rockwell" charset="0"/>
                <a:ea typeface="Rockwell" charset="0"/>
                <a:cs typeface="Rockwell" charset="0"/>
              </a:rPr>
              <a:t>3-4 servings of fruits, vegetables and legumes a day </a:t>
            </a:r>
            <a:r>
              <a:rPr lang="en-US" sz="2400" dirty="0" smtClean="0">
                <a:latin typeface="Rockwell" charset="0"/>
                <a:ea typeface="Rockwell" charset="0"/>
                <a:cs typeface="Rockwell" charset="0"/>
              </a:rPr>
              <a:t>with </a:t>
            </a:r>
            <a:r>
              <a:rPr lang="en-US" sz="2400" dirty="0">
                <a:latin typeface="Rockwell" charset="0"/>
                <a:ea typeface="Rockwell" charset="0"/>
                <a:cs typeface="Rockwell" charset="0"/>
              </a:rPr>
              <a:t>35% fat consumption </a:t>
            </a:r>
            <a:r>
              <a:rPr lang="en-US" sz="2400" dirty="0" smtClean="0">
                <a:latin typeface="Rockwell" charset="0"/>
                <a:ea typeface="Rockwell" charset="0"/>
                <a:cs typeface="Rockwell" charset="0"/>
              </a:rPr>
              <a:t>associated with </a:t>
            </a:r>
            <a:r>
              <a:rPr lang="en-US" sz="2400" dirty="0">
                <a:latin typeface="Rockwell" charset="0"/>
                <a:ea typeface="Rockwell" charset="0"/>
                <a:cs typeface="Rockwell" charset="0"/>
              </a:rPr>
              <a:t>lowest risk of early </a:t>
            </a:r>
            <a:r>
              <a:rPr lang="en-US" sz="2400" dirty="0" smtClean="0">
                <a:latin typeface="Rockwell" charset="0"/>
                <a:ea typeface="Rockwell" charset="0"/>
                <a:cs typeface="Rockwell" charset="0"/>
              </a:rPr>
              <a:t>mortality</a:t>
            </a:r>
          </a:p>
          <a:p>
            <a:endParaRPr lang="en-US" sz="1350" dirty="0"/>
          </a:p>
        </p:txBody>
      </p:sp>
      <p:pic>
        <p:nvPicPr>
          <p:cNvPr id="7" name="Picture 6"/>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6793989" y="5551363"/>
            <a:ext cx="2171041" cy="1200857"/>
          </a:xfrm>
          <a:prstGeom prst="rect">
            <a:avLst/>
          </a:prstGeom>
        </p:spPr>
      </p:pic>
      <p:grpSp>
        <p:nvGrpSpPr>
          <p:cNvPr id="9" name="Group 8"/>
          <p:cNvGrpSpPr/>
          <p:nvPr/>
        </p:nvGrpSpPr>
        <p:grpSpPr>
          <a:xfrm>
            <a:off x="765086" y="5453960"/>
            <a:ext cx="5849933" cy="697831"/>
            <a:chOff x="821155" y="4865136"/>
            <a:chExt cx="5849933" cy="697831"/>
          </a:xfrm>
        </p:grpSpPr>
        <p:sp>
          <p:nvSpPr>
            <p:cNvPr id="8" name="Rectangle 7"/>
            <p:cNvSpPr/>
            <p:nvPr/>
          </p:nvSpPr>
          <p:spPr>
            <a:xfrm>
              <a:off x="821155" y="4865136"/>
              <a:ext cx="5727032" cy="697831"/>
            </a:xfrm>
            <a:prstGeom prst="rect">
              <a:avLst/>
            </a:prstGeom>
            <a:solidFill>
              <a:srgbClr val="BAD0E4"/>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910311" y="5013996"/>
              <a:ext cx="5760777" cy="400110"/>
            </a:xfrm>
            <a:prstGeom prst="rect">
              <a:avLst/>
            </a:prstGeom>
            <a:noFill/>
          </p:spPr>
          <p:txBody>
            <a:bodyPr wrap="square" rtlCol="0">
              <a:spAutoFit/>
            </a:bodyPr>
            <a:lstStyle/>
            <a:p>
              <a:r>
                <a:rPr lang="en-US" sz="2000" dirty="0">
                  <a:latin typeface="Rockwell" charset="0"/>
                  <a:ea typeface="Rockwell" charset="0"/>
                  <a:cs typeface="Rockwell" charset="0"/>
                </a:rPr>
                <a:t>What we’ve known for years… a balanced diet</a:t>
              </a:r>
              <a:r>
                <a:rPr lang="en-US" sz="2000" dirty="0" smtClean="0">
                  <a:latin typeface="Rockwell" charset="0"/>
                  <a:ea typeface="Rockwell" charset="0"/>
                  <a:cs typeface="Rockwell" charset="0"/>
                </a:rPr>
                <a:t>!</a:t>
              </a:r>
              <a:endParaRPr lang="en-US" sz="2000" dirty="0">
                <a:latin typeface="Rockwell" charset="0"/>
                <a:ea typeface="Rockwell" charset="0"/>
                <a:cs typeface="Rockwell" charset="0"/>
              </a:endParaRPr>
            </a:p>
          </p:txBody>
        </p:sp>
      </p:grpSp>
      <p:sp>
        <p:nvSpPr>
          <p:cNvPr id="10" name="TextBox 9"/>
          <p:cNvSpPr txBox="1"/>
          <p:nvPr/>
        </p:nvSpPr>
        <p:spPr>
          <a:xfrm>
            <a:off x="6172200" y="3960034"/>
            <a:ext cx="2407819" cy="892552"/>
          </a:xfrm>
          <a:prstGeom prst="rect">
            <a:avLst/>
          </a:prstGeom>
          <a:noFill/>
        </p:spPr>
        <p:txBody>
          <a:bodyPr wrap="square" rtlCol="0">
            <a:spAutoFit/>
          </a:bodyPr>
          <a:lstStyle/>
          <a:p>
            <a:r>
              <a:rPr lang="en-US" sz="800" dirty="0"/>
              <a:t>https://</a:t>
            </a:r>
            <a:r>
              <a:rPr lang="en-US" sz="800" dirty="0" err="1"/>
              <a:t>food.ndtv.com</a:t>
            </a:r>
            <a:r>
              <a:rPr lang="en-US" sz="800" dirty="0"/>
              <a:t>/food-drinks/the-ideal-balanced-diet-what-should-you-really-eat-1214286</a:t>
            </a:r>
          </a:p>
          <a:p>
            <a:r>
              <a:rPr lang="en-US" dirty="0"/>
              <a:t/>
            </a:r>
            <a:br>
              <a:rPr lang="en-US" dirty="0"/>
            </a:br>
            <a:endParaRPr lang="en-US" dirty="0"/>
          </a:p>
        </p:txBody>
      </p:sp>
      <p:sp>
        <p:nvSpPr>
          <p:cNvPr id="11" name="TextBox 10"/>
          <p:cNvSpPr txBox="1"/>
          <p:nvPr/>
        </p:nvSpPr>
        <p:spPr>
          <a:xfrm>
            <a:off x="6793987" y="6475221"/>
            <a:ext cx="1816769" cy="276999"/>
          </a:xfrm>
          <a:prstGeom prst="rect">
            <a:avLst/>
          </a:prstGeom>
          <a:noFill/>
        </p:spPr>
        <p:txBody>
          <a:bodyPr wrap="square" rtlCol="0">
            <a:spAutoFit/>
          </a:bodyPr>
          <a:lstStyle/>
          <a:p>
            <a:r>
              <a:rPr lang="en-US" sz="1200" dirty="0" smtClean="0"/>
              <a:t>(</a:t>
            </a:r>
            <a:r>
              <a:rPr lang="en-US" sz="1200" dirty="0" err="1" smtClean="0"/>
              <a:t>Dehghan</a:t>
            </a:r>
            <a:r>
              <a:rPr lang="en-US" sz="1200" dirty="0" smtClean="0"/>
              <a:t> et al., 2017)</a:t>
            </a:r>
            <a:endParaRPr lang="en-US" sz="1200" dirty="0"/>
          </a:p>
        </p:txBody>
      </p:sp>
    </p:spTree>
    <p:extLst>
      <p:ext uri="{BB962C8B-B14F-4D97-AF65-F5344CB8AC3E}">
        <p14:creationId xmlns:p14="http://schemas.microsoft.com/office/powerpoint/2010/main" val="7040998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rotWithShape="1">
          <a:blip r:embed="rId2" cstate="email">
            <a:alphaModFix amt="50000"/>
            <a:extLst>
              <a:ext uri="{28A0092B-C50C-407E-A947-70E740481C1C}">
                <a14:useLocalDpi xmlns:a14="http://schemas.microsoft.com/office/drawing/2010/main"/>
              </a:ext>
            </a:extLst>
          </a:blip>
          <a:srcRect/>
          <a:stretch/>
        </p:blipFill>
        <p:spPr>
          <a:xfrm>
            <a:off x="-1" y="0"/>
            <a:ext cx="11208327" cy="6858000"/>
          </a:xfrm>
          <a:prstGeom prst="rect">
            <a:avLst/>
          </a:prstGeom>
          <a:effectLst>
            <a:glow>
              <a:schemeClr val="accent1">
                <a:alpha val="40000"/>
              </a:schemeClr>
            </a:glow>
            <a:softEdge rad="0"/>
          </a:effectLst>
        </p:spPr>
      </p:pic>
      <p:sp>
        <p:nvSpPr>
          <p:cNvPr id="2" name="Rounded Rectangle 1"/>
          <p:cNvSpPr/>
          <p:nvPr/>
        </p:nvSpPr>
        <p:spPr>
          <a:xfrm>
            <a:off x="2" y="0"/>
            <a:ext cx="9143998" cy="6858000"/>
          </a:xfrm>
          <a:prstGeom prst="roundRect">
            <a:avLst/>
          </a:prstGeom>
          <a:solidFill>
            <a:schemeClr val="bg1">
              <a:alpha val="71000"/>
            </a:schemeClr>
          </a:solidFill>
          <a:effectLst>
            <a:glow>
              <a:schemeClr val="accent1"/>
            </a:glow>
            <a:softEdge rad="673100"/>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350"/>
          </a:p>
        </p:txBody>
      </p:sp>
      <p:sp>
        <p:nvSpPr>
          <p:cNvPr id="3" name="TextBox 2"/>
          <p:cNvSpPr txBox="1"/>
          <p:nvPr/>
        </p:nvSpPr>
        <p:spPr>
          <a:xfrm>
            <a:off x="532397" y="388019"/>
            <a:ext cx="7255043" cy="830997"/>
          </a:xfrm>
          <a:prstGeom prst="rect">
            <a:avLst/>
          </a:prstGeom>
          <a:noFill/>
        </p:spPr>
        <p:txBody>
          <a:bodyPr wrap="square" rtlCol="0">
            <a:spAutoFit/>
          </a:bodyPr>
          <a:lstStyle/>
          <a:p>
            <a:r>
              <a:rPr lang="en-US" sz="4800" dirty="0">
                <a:latin typeface="Franklin Gothic Demi" charset="0"/>
                <a:ea typeface="Franklin Gothic Demi" charset="0"/>
                <a:cs typeface="Franklin Gothic Demi" charset="0"/>
              </a:rPr>
              <a:t>Multiple Choice Questions</a:t>
            </a:r>
          </a:p>
        </p:txBody>
      </p:sp>
      <p:sp>
        <p:nvSpPr>
          <p:cNvPr id="4" name="TextBox 3"/>
          <p:cNvSpPr txBox="1"/>
          <p:nvPr/>
        </p:nvSpPr>
        <p:spPr>
          <a:xfrm>
            <a:off x="532397" y="1359569"/>
            <a:ext cx="5965385" cy="5355312"/>
          </a:xfrm>
          <a:prstGeom prst="rect">
            <a:avLst/>
          </a:prstGeom>
          <a:noFill/>
        </p:spPr>
        <p:txBody>
          <a:bodyPr wrap="square" rtlCol="0">
            <a:spAutoFit/>
          </a:bodyPr>
          <a:lstStyle/>
          <a:p>
            <a:r>
              <a:rPr lang="en-US" sz="2000" dirty="0">
                <a:latin typeface="Rockwell" charset="0"/>
                <a:ea typeface="Rockwell" charset="0"/>
                <a:cs typeface="Rockwell" charset="0"/>
              </a:rPr>
              <a:t>Which of the following components are within the BMI calculation? </a:t>
            </a:r>
          </a:p>
          <a:p>
            <a:pPr marL="457200" indent="-457200" fontAlgn="base">
              <a:buFont typeface="+mj-lt"/>
              <a:buAutoNum type="alphaLcParenR"/>
            </a:pPr>
            <a:r>
              <a:rPr lang="en-US" sz="2000" dirty="0">
                <a:latin typeface="Rockwell" charset="0"/>
                <a:ea typeface="Rockwell" charset="0"/>
                <a:cs typeface="Rockwell" charset="0"/>
              </a:rPr>
              <a:t>Lean muscle mass</a:t>
            </a:r>
          </a:p>
          <a:p>
            <a:pPr marL="457200" indent="-457200" fontAlgn="base">
              <a:buFont typeface="+mj-lt"/>
              <a:buAutoNum type="alphaLcParenR"/>
            </a:pPr>
            <a:r>
              <a:rPr lang="en-US" sz="2000" dirty="0">
                <a:latin typeface="Rockwell" charset="0"/>
                <a:ea typeface="Rockwell" charset="0"/>
                <a:cs typeface="Rockwell" charset="0"/>
              </a:rPr>
              <a:t>Weight</a:t>
            </a:r>
          </a:p>
          <a:p>
            <a:pPr marL="457200" indent="-457200" fontAlgn="base">
              <a:buFont typeface="+mj-lt"/>
              <a:buAutoNum type="alphaLcParenR"/>
            </a:pPr>
            <a:r>
              <a:rPr lang="en-US" sz="2000" dirty="0">
                <a:latin typeface="Rockwell" charset="0"/>
                <a:ea typeface="Rockwell" charset="0"/>
                <a:cs typeface="Rockwell" charset="0"/>
              </a:rPr>
              <a:t>Height</a:t>
            </a:r>
          </a:p>
          <a:p>
            <a:pPr marL="457200" indent="-457200" fontAlgn="base">
              <a:buFont typeface="+mj-lt"/>
              <a:buAutoNum type="alphaLcParenR"/>
            </a:pPr>
            <a:r>
              <a:rPr lang="en-US" sz="2000" dirty="0">
                <a:latin typeface="Rockwell" charset="0"/>
                <a:ea typeface="Rockwell" charset="0"/>
                <a:cs typeface="Rockwell" charset="0"/>
              </a:rPr>
              <a:t>b and c</a:t>
            </a:r>
          </a:p>
          <a:p>
            <a:pPr marL="457200" indent="-457200" fontAlgn="base">
              <a:buFont typeface="+mj-lt"/>
              <a:buAutoNum type="alphaLcParenR"/>
            </a:pPr>
            <a:r>
              <a:rPr lang="en-US" sz="2000" dirty="0">
                <a:latin typeface="Rockwell" charset="0"/>
                <a:ea typeface="Rockwell" charset="0"/>
                <a:cs typeface="Rockwell" charset="0"/>
              </a:rPr>
              <a:t>All of the </a:t>
            </a:r>
            <a:r>
              <a:rPr lang="en-US" sz="2000" dirty="0" smtClean="0">
                <a:latin typeface="Rockwell" charset="0"/>
                <a:ea typeface="Rockwell" charset="0"/>
                <a:cs typeface="Rockwell" charset="0"/>
              </a:rPr>
              <a:t>above</a:t>
            </a:r>
          </a:p>
          <a:p>
            <a:pPr marL="457200" indent="-457200" fontAlgn="base">
              <a:buFont typeface="+mj-lt"/>
              <a:buAutoNum type="alphaLcParenR"/>
            </a:pPr>
            <a:endParaRPr lang="en-US" sz="2000" dirty="0">
              <a:latin typeface="Rockwell" charset="0"/>
              <a:ea typeface="Rockwell" charset="0"/>
              <a:cs typeface="Rockwell" charset="0"/>
            </a:endParaRPr>
          </a:p>
          <a:p>
            <a:r>
              <a:rPr lang="en-US" sz="2000" dirty="0">
                <a:latin typeface="Rockwell" charset="0"/>
                <a:ea typeface="Rockwell" charset="0"/>
                <a:cs typeface="Rockwell" charset="0"/>
              </a:rPr>
              <a:t>Which of the following diets has been shown to be the most effective in weight loss?</a:t>
            </a:r>
          </a:p>
          <a:p>
            <a:pPr marL="457200" indent="-457200" fontAlgn="base">
              <a:buFont typeface="+mj-lt"/>
              <a:buAutoNum type="alphaLcParenR"/>
            </a:pPr>
            <a:r>
              <a:rPr lang="en-US" sz="2000" dirty="0">
                <a:latin typeface="Rockwell" charset="0"/>
                <a:ea typeface="Rockwell" charset="0"/>
                <a:cs typeface="Rockwell" charset="0"/>
              </a:rPr>
              <a:t>High Protein</a:t>
            </a:r>
          </a:p>
          <a:p>
            <a:pPr marL="457200" indent="-457200" fontAlgn="base">
              <a:buFont typeface="+mj-lt"/>
              <a:buAutoNum type="alphaLcParenR"/>
            </a:pPr>
            <a:r>
              <a:rPr lang="en-US" sz="2000" dirty="0">
                <a:latin typeface="Rockwell" charset="0"/>
                <a:ea typeface="Rockwell" charset="0"/>
                <a:cs typeface="Rockwell" charset="0"/>
              </a:rPr>
              <a:t>High Fat </a:t>
            </a:r>
          </a:p>
          <a:p>
            <a:pPr marL="457200" indent="-457200" fontAlgn="base">
              <a:buFont typeface="+mj-lt"/>
              <a:buAutoNum type="alphaLcParenR"/>
            </a:pPr>
            <a:r>
              <a:rPr lang="en-US" sz="2000" dirty="0">
                <a:latin typeface="Rockwell" charset="0"/>
                <a:ea typeface="Rockwell" charset="0"/>
                <a:cs typeface="Rockwell" charset="0"/>
              </a:rPr>
              <a:t>High Carb</a:t>
            </a:r>
          </a:p>
          <a:p>
            <a:pPr marL="457200" indent="-457200" fontAlgn="base">
              <a:buFont typeface="+mj-lt"/>
              <a:buAutoNum type="alphaLcParenR"/>
            </a:pPr>
            <a:r>
              <a:rPr lang="en-US" sz="2000" dirty="0">
                <a:latin typeface="Rockwell" charset="0"/>
                <a:ea typeface="Rockwell" charset="0"/>
                <a:cs typeface="Rockwell" charset="0"/>
              </a:rPr>
              <a:t>Balance between protein, fat, and carbs</a:t>
            </a:r>
          </a:p>
          <a:p>
            <a:pPr marL="457200" indent="-457200" fontAlgn="base">
              <a:buFont typeface="+mj-lt"/>
              <a:buAutoNum type="alphaLcParenR"/>
            </a:pPr>
            <a:r>
              <a:rPr lang="en-US" sz="2000" dirty="0">
                <a:latin typeface="Rockwell" charset="0"/>
                <a:ea typeface="Rockwell" charset="0"/>
                <a:cs typeface="Rockwell" charset="0"/>
              </a:rPr>
              <a:t>Just don’t eat </a:t>
            </a:r>
          </a:p>
          <a:p>
            <a:pPr marL="457200" indent="-457200" fontAlgn="base">
              <a:buFont typeface="+mj-lt"/>
              <a:buAutoNum type="alphaLcParenR"/>
            </a:pPr>
            <a:endParaRPr lang="en-US" sz="2400" dirty="0">
              <a:latin typeface="Rockwell" charset="0"/>
              <a:ea typeface="Rockwell" charset="0"/>
              <a:cs typeface="Rockwell" charset="0"/>
            </a:endParaRPr>
          </a:p>
          <a:p>
            <a:endParaRPr lang="en-US" dirty="0"/>
          </a:p>
        </p:txBody>
      </p:sp>
    </p:spTree>
    <p:extLst>
      <p:ext uri="{BB962C8B-B14F-4D97-AF65-F5344CB8AC3E}">
        <p14:creationId xmlns:p14="http://schemas.microsoft.com/office/powerpoint/2010/main" val="1901667981"/>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rotWithShape="1">
          <a:blip r:embed="rId2" cstate="email">
            <a:alphaModFix amt="50000"/>
            <a:extLst>
              <a:ext uri="{28A0092B-C50C-407E-A947-70E740481C1C}">
                <a14:useLocalDpi xmlns:a14="http://schemas.microsoft.com/office/drawing/2010/main"/>
              </a:ext>
            </a:extLst>
          </a:blip>
          <a:srcRect/>
          <a:stretch/>
        </p:blipFill>
        <p:spPr>
          <a:xfrm>
            <a:off x="-1" y="0"/>
            <a:ext cx="11194473" cy="6858000"/>
          </a:xfrm>
          <a:prstGeom prst="rect">
            <a:avLst/>
          </a:prstGeom>
          <a:effectLst>
            <a:glow>
              <a:schemeClr val="accent1">
                <a:alpha val="40000"/>
              </a:schemeClr>
            </a:glow>
            <a:softEdge rad="0"/>
          </a:effectLst>
        </p:spPr>
      </p:pic>
      <p:sp>
        <p:nvSpPr>
          <p:cNvPr id="2" name="Rounded Rectangle 1"/>
          <p:cNvSpPr/>
          <p:nvPr/>
        </p:nvSpPr>
        <p:spPr>
          <a:xfrm>
            <a:off x="2" y="0"/>
            <a:ext cx="9143998" cy="6858000"/>
          </a:xfrm>
          <a:prstGeom prst="roundRect">
            <a:avLst/>
          </a:prstGeom>
          <a:solidFill>
            <a:schemeClr val="bg1">
              <a:alpha val="71000"/>
            </a:schemeClr>
          </a:solidFill>
          <a:effectLst>
            <a:glow>
              <a:schemeClr val="accent1"/>
            </a:glow>
            <a:softEdge rad="673100"/>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350"/>
          </a:p>
        </p:txBody>
      </p:sp>
      <p:sp>
        <p:nvSpPr>
          <p:cNvPr id="3" name="TextBox 2"/>
          <p:cNvSpPr txBox="1"/>
          <p:nvPr/>
        </p:nvSpPr>
        <p:spPr>
          <a:xfrm>
            <a:off x="0" y="71552"/>
            <a:ext cx="7255043" cy="830997"/>
          </a:xfrm>
          <a:prstGeom prst="rect">
            <a:avLst/>
          </a:prstGeom>
          <a:noFill/>
        </p:spPr>
        <p:txBody>
          <a:bodyPr wrap="square" rtlCol="0">
            <a:spAutoFit/>
          </a:bodyPr>
          <a:lstStyle/>
          <a:p>
            <a:r>
              <a:rPr lang="en-US" sz="4800" dirty="0">
                <a:latin typeface="Franklin Gothic Demi" charset="0"/>
                <a:ea typeface="Franklin Gothic Demi" charset="0"/>
                <a:cs typeface="Franklin Gothic Demi" charset="0"/>
              </a:rPr>
              <a:t>References</a:t>
            </a:r>
          </a:p>
        </p:txBody>
      </p:sp>
      <p:sp>
        <p:nvSpPr>
          <p:cNvPr id="4" name="TextBox 3"/>
          <p:cNvSpPr txBox="1"/>
          <p:nvPr/>
        </p:nvSpPr>
        <p:spPr>
          <a:xfrm>
            <a:off x="66176" y="902549"/>
            <a:ext cx="8885320" cy="5493812"/>
          </a:xfrm>
          <a:prstGeom prst="rect">
            <a:avLst/>
          </a:prstGeom>
          <a:noFill/>
        </p:spPr>
        <p:txBody>
          <a:bodyPr wrap="square" rtlCol="0">
            <a:spAutoFit/>
          </a:bodyPr>
          <a:lstStyle/>
          <a:p>
            <a:pPr marL="342900" indent="-342900">
              <a:buFont typeface="+mj-lt"/>
              <a:buAutoNum type="arabicPeriod"/>
            </a:pPr>
            <a:r>
              <a:rPr lang="en-US" sz="900" dirty="0" err="1"/>
              <a:t>Ahima</a:t>
            </a:r>
            <a:r>
              <a:rPr lang="en-US" sz="900" dirty="0"/>
              <a:t>, R. S. (2008). Revisiting leptin’s role in obesity and weight loss. </a:t>
            </a:r>
            <a:r>
              <a:rPr lang="en-US" sz="900" i="1" dirty="0"/>
              <a:t>Journal of Clinical Investigation</a:t>
            </a:r>
            <a:r>
              <a:rPr lang="en-US" sz="900" dirty="0"/>
              <a:t>. </a:t>
            </a:r>
            <a:r>
              <a:rPr lang="en-US" sz="900" dirty="0" smtClean="0"/>
              <a:t>doi:10.1172/jci36284</a:t>
            </a:r>
          </a:p>
          <a:p>
            <a:pPr marL="342900" indent="-342900">
              <a:buFont typeface="+mj-lt"/>
              <a:buAutoNum type="arabicPeriod"/>
            </a:pPr>
            <a:r>
              <a:rPr lang="en-US" sz="900" dirty="0" smtClean="0"/>
              <a:t>Balistreri</a:t>
            </a:r>
            <a:r>
              <a:rPr lang="en-US" sz="900" dirty="0"/>
              <a:t>, C. R., Caruso, C., &amp; </a:t>
            </a:r>
            <a:r>
              <a:rPr lang="en-US" sz="900" dirty="0" err="1"/>
              <a:t>Candore</a:t>
            </a:r>
            <a:r>
              <a:rPr lang="en-US" sz="900" dirty="0"/>
              <a:t>, G. (2010). The role of adipose tissue and </a:t>
            </a:r>
            <a:r>
              <a:rPr lang="en-US" sz="900" dirty="0" err="1"/>
              <a:t>adipokines</a:t>
            </a:r>
            <a:r>
              <a:rPr lang="en-US" sz="900" dirty="0"/>
              <a:t> in obesity-related inflammatory diseases. </a:t>
            </a:r>
            <a:r>
              <a:rPr lang="en-US" sz="900" i="1" dirty="0"/>
              <a:t>Mediators of inflammation</a:t>
            </a:r>
            <a:r>
              <a:rPr lang="en-US" sz="900" dirty="0"/>
              <a:t>, </a:t>
            </a:r>
            <a:r>
              <a:rPr lang="en-US" sz="900" i="1" dirty="0"/>
              <a:t>2010</a:t>
            </a:r>
            <a:r>
              <a:rPr lang="en-US" sz="900" dirty="0"/>
              <a:t>.</a:t>
            </a:r>
          </a:p>
          <a:p>
            <a:pPr marL="342900" indent="-342900">
              <a:buFont typeface="+mj-lt"/>
              <a:buAutoNum type="arabicPeriod"/>
            </a:pPr>
            <a:r>
              <a:rPr lang="en-US" sz="900" dirty="0"/>
              <a:t>Brown, P. J., &amp; Konner, M. (1987). An anthropological perspective on obesity. </a:t>
            </a:r>
            <a:r>
              <a:rPr lang="en-US" sz="900" i="1" dirty="0"/>
              <a:t>Annals of the New York Academy of Sciences</a:t>
            </a:r>
            <a:r>
              <a:rPr lang="en-US" sz="900" dirty="0"/>
              <a:t>, </a:t>
            </a:r>
            <a:r>
              <a:rPr lang="en-US" sz="900" i="1" dirty="0"/>
              <a:t>499</a:t>
            </a:r>
            <a:r>
              <a:rPr lang="en-US" sz="900" dirty="0"/>
              <a:t>(1), 29-46</a:t>
            </a:r>
            <a:r>
              <a:rPr lang="en-US" sz="900" dirty="0" smtClean="0"/>
              <a:t>.</a:t>
            </a:r>
          </a:p>
          <a:p>
            <a:pPr marL="342900" indent="-342900">
              <a:buFont typeface="+mj-lt"/>
              <a:buAutoNum type="arabicPeriod"/>
            </a:pPr>
            <a:r>
              <a:rPr lang="en-US" sz="900" dirty="0"/>
              <a:t>Caulfield, T. (2015). </a:t>
            </a:r>
            <a:r>
              <a:rPr lang="en-US" sz="900" i="1" dirty="0"/>
              <a:t>Is Gwyneth Paltrow Wrong about Everything?: when celebrity culture and science clash</a:t>
            </a:r>
            <a:r>
              <a:rPr lang="en-US" sz="900" dirty="0"/>
              <a:t>. Penguin Canada.</a:t>
            </a:r>
          </a:p>
          <a:p>
            <a:pPr marL="342900" indent="-342900">
              <a:buFont typeface="+mj-lt"/>
              <a:buAutoNum type="arabicPeriod"/>
            </a:pPr>
            <a:r>
              <a:rPr lang="en-CA" sz="900" dirty="0"/>
              <a:t>Colquitt, J. L., Pickett, K., </a:t>
            </a:r>
            <a:r>
              <a:rPr lang="en-CA" sz="900" dirty="0" err="1"/>
              <a:t>Loveman</a:t>
            </a:r>
            <a:r>
              <a:rPr lang="en-CA" sz="900" dirty="0"/>
              <a:t>, E., &amp; Frampton, G. K. (2014). Surgery for weight loss in adults. </a:t>
            </a:r>
            <a:r>
              <a:rPr lang="en-CA" sz="900" i="1" dirty="0"/>
              <a:t>The Cochrane Database of Systematic Reviews</a:t>
            </a:r>
            <a:r>
              <a:rPr lang="en-CA" sz="900" dirty="0"/>
              <a:t>, </a:t>
            </a:r>
            <a:r>
              <a:rPr lang="en-CA" sz="900" i="1" dirty="0"/>
              <a:t>8</a:t>
            </a:r>
            <a:r>
              <a:rPr lang="en-CA" sz="900" dirty="0"/>
              <a:t>(8), CD003641. http://</a:t>
            </a:r>
            <a:r>
              <a:rPr lang="en-CA" sz="900" dirty="0" err="1"/>
              <a:t>doi.org</a:t>
            </a:r>
            <a:r>
              <a:rPr lang="en-CA" sz="900" dirty="0"/>
              <a:t>/10.1002/14651858.CD003641.pub4</a:t>
            </a:r>
            <a:endParaRPr lang="en-US" sz="900" dirty="0" smtClean="0"/>
          </a:p>
          <a:p>
            <a:pPr marL="342900" indent="-342900">
              <a:buFont typeface="+mj-lt"/>
              <a:buAutoNum type="arabicPeriod"/>
            </a:pPr>
            <a:r>
              <a:rPr lang="en-US" sz="900" dirty="0" err="1"/>
              <a:t>Dehghan</a:t>
            </a:r>
            <a:r>
              <a:rPr lang="en-US" sz="900" dirty="0"/>
              <a:t>, M., </a:t>
            </a:r>
            <a:r>
              <a:rPr lang="en-US" sz="900" dirty="0" err="1"/>
              <a:t>Mente</a:t>
            </a:r>
            <a:r>
              <a:rPr lang="en-US" sz="900" dirty="0"/>
              <a:t>, A., Zhang, X., </a:t>
            </a:r>
            <a:r>
              <a:rPr lang="en-US" sz="900" dirty="0" err="1"/>
              <a:t>Swaminathan</a:t>
            </a:r>
            <a:r>
              <a:rPr lang="en-US" sz="900" dirty="0"/>
              <a:t>, S., Li, W., Mohan, V., ... &amp; </a:t>
            </a:r>
            <a:r>
              <a:rPr lang="en-US" sz="900" dirty="0" err="1"/>
              <a:t>Amma</a:t>
            </a:r>
            <a:r>
              <a:rPr lang="en-US" sz="900" dirty="0"/>
              <a:t>, L. I. (2017). Associations of fats and carbohydrate intake with cardiovascular disease and mortality in 18 countries from five continents (PURE): a prospective cohort study. </a:t>
            </a:r>
            <a:r>
              <a:rPr lang="en-US" sz="900" i="1" dirty="0"/>
              <a:t>The Lancet</a:t>
            </a:r>
            <a:r>
              <a:rPr lang="en-US" sz="900" dirty="0"/>
              <a:t>, </a:t>
            </a:r>
            <a:r>
              <a:rPr lang="en-US" sz="900" i="1" dirty="0"/>
              <a:t>390</a:t>
            </a:r>
            <a:r>
              <a:rPr lang="en-US" sz="900" dirty="0"/>
              <a:t>(10107), 2050-2062.</a:t>
            </a:r>
            <a:endParaRPr lang="en-US" sz="900" dirty="0" smtClean="0"/>
          </a:p>
          <a:p>
            <a:pPr marL="342900" indent="-342900">
              <a:buFont typeface="+mj-lt"/>
              <a:buAutoNum type="arabicPeriod"/>
            </a:pPr>
            <a:r>
              <a:rPr lang="en-US" sz="900" dirty="0" smtClean="0"/>
              <a:t>Eaton</a:t>
            </a:r>
            <a:r>
              <a:rPr lang="en-US" sz="900" dirty="0"/>
              <a:t>, S. B., Konner, M., &amp; </a:t>
            </a:r>
            <a:r>
              <a:rPr lang="en-US" sz="900" dirty="0" err="1"/>
              <a:t>Shostak</a:t>
            </a:r>
            <a:r>
              <a:rPr lang="en-US" sz="900" dirty="0"/>
              <a:t>, M. (1988). Stone agers in the fast lane: chronic degenerative diseases in evolutionary perspective. </a:t>
            </a:r>
            <a:r>
              <a:rPr lang="en-US" sz="900" i="1" dirty="0"/>
              <a:t>The American journal of medicine</a:t>
            </a:r>
            <a:r>
              <a:rPr lang="en-US" sz="900" dirty="0"/>
              <a:t>, </a:t>
            </a:r>
            <a:r>
              <a:rPr lang="en-US" sz="900" i="1" dirty="0"/>
              <a:t>84</a:t>
            </a:r>
            <a:r>
              <a:rPr lang="en-US" sz="900" dirty="0"/>
              <a:t>(4), 739-749.</a:t>
            </a:r>
          </a:p>
          <a:p>
            <a:pPr marL="342900" indent="-342900">
              <a:buFont typeface="+mj-lt"/>
              <a:buAutoNum type="arabicPeriod"/>
            </a:pPr>
            <a:r>
              <a:rPr lang="en-US" sz="900" dirty="0"/>
              <a:t>Faith, M. S., &amp; </a:t>
            </a:r>
            <a:r>
              <a:rPr lang="en-US" sz="900" dirty="0" err="1"/>
              <a:t>Kral</a:t>
            </a:r>
            <a:r>
              <a:rPr lang="en-US" sz="900" dirty="0"/>
              <a:t>, T. V. (2006). Social environmental and genetic influences on obesity and obesity-promoting behaviors: fostering research integration.</a:t>
            </a:r>
          </a:p>
          <a:p>
            <a:pPr marL="342900" indent="-342900">
              <a:buFont typeface="+mj-lt"/>
              <a:buAutoNum type="arabicPeriod"/>
            </a:pPr>
            <a:r>
              <a:rPr lang="en-US" sz="900" dirty="0"/>
              <a:t>FAO. (</a:t>
            </a:r>
            <a:r>
              <a:rPr lang="en-US" sz="900" dirty="0" err="1"/>
              <a:t>n.d.</a:t>
            </a:r>
            <a:r>
              <a:rPr lang="en-US" sz="900" dirty="0"/>
              <a:t>). Macronutrients and Micronutrients. Retrieved January 31, 2018, from </a:t>
            </a:r>
            <a:r>
              <a:rPr lang="en-US" sz="900" dirty="0">
                <a:hlinkClick r:id="rId3"/>
              </a:rPr>
              <a:t>http://</a:t>
            </a:r>
            <a:r>
              <a:rPr lang="en-US" sz="900" dirty="0" smtClean="0">
                <a:hlinkClick r:id="rId3"/>
              </a:rPr>
              <a:t>www.fao.org/elearning/Course/NFSLBC/en/story_content/external_files/Essential_Nutrients.pdf</a:t>
            </a:r>
            <a:endParaRPr lang="en-US" sz="900" dirty="0" smtClean="0"/>
          </a:p>
          <a:p>
            <a:pPr marL="342900" indent="-342900">
              <a:buFont typeface="+mj-lt"/>
              <a:buAutoNum type="arabicPeriod"/>
            </a:pPr>
            <a:r>
              <a:rPr lang="en-CA" sz="900" dirty="0" err="1"/>
              <a:t>Guerciolini</a:t>
            </a:r>
            <a:r>
              <a:rPr lang="en-CA" sz="900" dirty="0"/>
              <a:t>, R. (1997). Mode of action of orlistat. </a:t>
            </a:r>
            <a:r>
              <a:rPr lang="en-CA" sz="900" i="1" dirty="0"/>
              <a:t>International Journal of Obesity and Related Metabolic Disorders : Journal of the International Association for the Study of Obesity</a:t>
            </a:r>
            <a:r>
              <a:rPr lang="en-CA" sz="900" dirty="0"/>
              <a:t>, </a:t>
            </a:r>
            <a:r>
              <a:rPr lang="en-CA" sz="900" i="1" dirty="0"/>
              <a:t>21 </a:t>
            </a:r>
            <a:r>
              <a:rPr lang="en-CA" sz="900" i="1" dirty="0" err="1"/>
              <a:t>Suppl</a:t>
            </a:r>
            <a:r>
              <a:rPr lang="en-CA" sz="900" i="1" dirty="0"/>
              <a:t> 3</a:t>
            </a:r>
            <a:r>
              <a:rPr lang="en-CA" sz="900" dirty="0"/>
              <a:t>, S12-23. Retrieved from </a:t>
            </a:r>
            <a:r>
              <a:rPr lang="en-CA" sz="900" dirty="0">
                <a:hlinkClick r:id="rId4"/>
              </a:rPr>
              <a:t>http://www.ncbi.nlm.nih.gov/pubmed/9225172</a:t>
            </a:r>
            <a:endParaRPr lang="en-US" sz="900" dirty="0" smtClean="0"/>
          </a:p>
          <a:p>
            <a:pPr marL="342900" indent="-342900">
              <a:buFont typeface="+mj-lt"/>
              <a:buAutoNum type="arabicPeriod"/>
            </a:pPr>
            <a:r>
              <a:rPr lang="en-CA" sz="900" dirty="0"/>
              <a:t>Jacob, J. J., &amp; Isaac, R. (2012). Behavioral therapy for management of obesity. </a:t>
            </a:r>
            <a:r>
              <a:rPr lang="en-CA" sz="900" i="1" dirty="0"/>
              <a:t>Indian Journal of Endocrinology and Metabolism</a:t>
            </a:r>
            <a:r>
              <a:rPr lang="en-CA" sz="900" dirty="0"/>
              <a:t>, </a:t>
            </a:r>
            <a:r>
              <a:rPr lang="en-CA" sz="900" i="1" dirty="0"/>
              <a:t>16</a:t>
            </a:r>
            <a:r>
              <a:rPr lang="en-CA" sz="900" dirty="0"/>
              <a:t>(1), 28–32. http://</a:t>
            </a:r>
            <a:r>
              <a:rPr lang="en-CA" sz="900" dirty="0" err="1"/>
              <a:t>doi.org</a:t>
            </a:r>
            <a:r>
              <a:rPr lang="en-CA" sz="900" dirty="0"/>
              <a:t>/10.4103/2230-8210.91180</a:t>
            </a:r>
            <a:endParaRPr lang="en-US" sz="900" dirty="0" smtClean="0"/>
          </a:p>
          <a:p>
            <a:pPr marL="342900" indent="-342900">
              <a:buFont typeface="+mj-lt"/>
              <a:buAutoNum type="arabicPeriod"/>
            </a:pPr>
            <a:r>
              <a:rPr lang="fi-FI" sz="900" dirty="0"/>
              <a:t>Ka, S., </a:t>
            </a:r>
            <a:r>
              <a:rPr lang="fi-FI" sz="900" dirty="0" err="1"/>
              <a:t>Hc</a:t>
            </a:r>
            <a:r>
              <a:rPr lang="fi-FI" sz="900" dirty="0"/>
              <a:t>, G., </a:t>
            </a:r>
            <a:r>
              <a:rPr lang="fi-FI" sz="900" dirty="0" err="1"/>
              <a:t>Rourke</a:t>
            </a:r>
            <a:r>
              <a:rPr lang="fi-FI" sz="900" dirty="0"/>
              <a:t>, O. P., &amp; C, D. M. (2009). </a:t>
            </a:r>
            <a:r>
              <a:rPr lang="en-CA" sz="900" dirty="0"/>
              <a:t>Exercise for overweight or obesity ( Review ). </a:t>
            </a:r>
            <a:r>
              <a:rPr lang="en-CA" sz="900" i="1" dirty="0"/>
              <a:t>Library</a:t>
            </a:r>
            <a:r>
              <a:rPr lang="en-CA" sz="900" dirty="0"/>
              <a:t>, </a:t>
            </a:r>
            <a:r>
              <a:rPr lang="en-CA" sz="900" i="1" dirty="0"/>
              <a:t>18</a:t>
            </a:r>
            <a:r>
              <a:rPr lang="en-CA" sz="900" dirty="0"/>
              <a:t>(1), CD003817. </a:t>
            </a:r>
            <a:r>
              <a:rPr lang="en-CA" sz="900" dirty="0">
                <a:hlinkClick r:id="rId5"/>
              </a:rPr>
              <a:t>http://doi.org/10.1002/14651858.CD003817.pub3</a:t>
            </a:r>
            <a:endParaRPr lang="en-US" sz="900" dirty="0" smtClean="0"/>
          </a:p>
          <a:p>
            <a:pPr marL="342900" indent="-342900">
              <a:buFont typeface="+mj-lt"/>
              <a:buAutoNum type="arabicPeriod"/>
            </a:pPr>
            <a:r>
              <a:rPr lang="en-US" sz="900" dirty="0" err="1" smtClean="0"/>
              <a:t>Kanter</a:t>
            </a:r>
            <a:r>
              <a:rPr lang="en-US" sz="900" dirty="0"/>
              <a:t>, R., &amp; Caballero, B. (2012). Global gender disparities in obesity: a review. Advances in nutrition, 3(4), 491-498</a:t>
            </a:r>
            <a:r>
              <a:rPr lang="en-US" sz="900" dirty="0" smtClean="0"/>
              <a:t>.</a:t>
            </a:r>
          </a:p>
          <a:p>
            <a:pPr marL="342900" indent="-342900">
              <a:buFont typeface="+mj-lt"/>
              <a:buAutoNum type="arabicPeriod"/>
            </a:pPr>
            <a:r>
              <a:rPr lang="en-US" sz="900" dirty="0" err="1"/>
              <a:t>Lamberton</a:t>
            </a:r>
            <a:r>
              <a:rPr lang="en-US" sz="900" dirty="0"/>
              <a:t>, D. (2016, April 15). What 12 days on the Wild Rose cleanse is really like. Retrieved January 31, 2018, from http://</a:t>
            </a:r>
            <a:r>
              <a:rPr lang="en-US" sz="900" dirty="0" err="1"/>
              <a:t>www.chatelaine.com</a:t>
            </a:r>
            <a:r>
              <a:rPr lang="en-US" sz="900" dirty="0"/>
              <a:t>/health/detox-health/what-12-days-on-the-wild-rose-cleanse-is-really-like/</a:t>
            </a:r>
          </a:p>
          <a:p>
            <a:pPr marL="342900" indent="-342900">
              <a:buFont typeface="+mj-lt"/>
              <a:buAutoNum type="arabicPeriod"/>
            </a:pPr>
            <a:r>
              <a:rPr lang="en-CA" sz="900" dirty="0" err="1"/>
              <a:t>Makris</a:t>
            </a:r>
            <a:r>
              <a:rPr lang="en-CA" sz="900" dirty="0"/>
              <a:t>, A., &amp; Foster, G. D. (2011). Dietary approaches to the treatment of obesity. </a:t>
            </a:r>
            <a:r>
              <a:rPr lang="en-CA" sz="900" i="1" dirty="0"/>
              <a:t>The Psychiatric Clinics of North America</a:t>
            </a:r>
            <a:r>
              <a:rPr lang="en-CA" sz="900" dirty="0"/>
              <a:t>, </a:t>
            </a:r>
            <a:r>
              <a:rPr lang="en-CA" sz="900" i="1" dirty="0"/>
              <a:t>34</a:t>
            </a:r>
            <a:r>
              <a:rPr lang="en-CA" sz="900" dirty="0"/>
              <a:t>(4), 813–27. http://</a:t>
            </a:r>
            <a:r>
              <a:rPr lang="en-CA" sz="900" dirty="0" err="1"/>
              <a:t>doi.org</a:t>
            </a:r>
            <a:r>
              <a:rPr lang="en-CA" sz="900" dirty="0"/>
              <a:t>/10.1016/j.psc.2011.08.004</a:t>
            </a:r>
            <a:endParaRPr lang="en-US" sz="900" dirty="0" smtClean="0"/>
          </a:p>
          <a:p>
            <a:pPr marL="342900" indent="-342900">
              <a:buFont typeface="+mj-lt"/>
              <a:buAutoNum type="arabicPeriod"/>
            </a:pPr>
            <a:r>
              <a:rPr lang="en-US" sz="900" dirty="0" smtClean="0"/>
              <a:t>Martindale</a:t>
            </a:r>
            <a:r>
              <a:rPr lang="en-US" sz="900" dirty="0"/>
              <a:t>, D. (2003, February 1). Burgers on the brain. Retrieved January 31, 2018, from http://</a:t>
            </a:r>
            <a:r>
              <a:rPr lang="en-US" sz="900" dirty="0" err="1"/>
              <a:t>scholar.googleusercontent.com</a:t>
            </a:r>
            <a:r>
              <a:rPr lang="en-US" sz="900" dirty="0"/>
              <a:t>/</a:t>
            </a:r>
            <a:r>
              <a:rPr lang="en-US" sz="900" dirty="0" err="1"/>
              <a:t>scholar?q</a:t>
            </a:r>
            <a:r>
              <a:rPr lang="en-US" sz="900" dirty="0"/>
              <a:t>=</a:t>
            </a:r>
            <a:r>
              <a:rPr lang="en-US" sz="900" dirty="0" err="1"/>
              <a:t>cache:djUYPHLDAgIJ:scholar.google.com</a:t>
            </a:r>
            <a:r>
              <a:rPr lang="en-US" sz="900" dirty="0"/>
              <a:t>/ burgers on the </a:t>
            </a:r>
            <a:r>
              <a:rPr lang="en-US" sz="900" dirty="0" err="1"/>
              <a:t>brain&amp;hl</a:t>
            </a:r>
            <a:r>
              <a:rPr lang="en-US" sz="900" dirty="0"/>
              <a:t>=</a:t>
            </a:r>
            <a:r>
              <a:rPr lang="en-US" sz="900" dirty="0" err="1"/>
              <a:t>en&amp;as_sdt</a:t>
            </a:r>
            <a:r>
              <a:rPr lang="en-US" sz="900" dirty="0"/>
              <a:t>=0,5</a:t>
            </a:r>
          </a:p>
          <a:p>
            <a:pPr marL="342900" indent="-342900">
              <a:buFont typeface="+mj-lt"/>
              <a:buAutoNum type="arabicPeriod"/>
            </a:pPr>
            <a:r>
              <a:rPr lang="en-US" sz="900" dirty="0" smtClean="0"/>
              <a:t>Nuttall</a:t>
            </a:r>
            <a:r>
              <a:rPr lang="en-US" sz="900" dirty="0"/>
              <a:t>, F. Q. (2015). Body mass index: obesity, BMI, and health: a critical review. </a:t>
            </a:r>
            <a:r>
              <a:rPr lang="en-US" sz="900" i="1" dirty="0"/>
              <a:t>Nutrition today</a:t>
            </a:r>
            <a:r>
              <a:rPr lang="en-US" sz="900" dirty="0"/>
              <a:t>, </a:t>
            </a:r>
            <a:r>
              <a:rPr lang="en-US" sz="900" i="1" dirty="0"/>
              <a:t>50</a:t>
            </a:r>
            <a:r>
              <a:rPr lang="en-US" sz="900" dirty="0"/>
              <a:t>(3), </a:t>
            </a:r>
            <a:r>
              <a:rPr lang="en-US" sz="900" dirty="0" smtClean="0"/>
              <a:t>117.</a:t>
            </a:r>
          </a:p>
          <a:p>
            <a:pPr marL="342900" indent="-342900">
              <a:buFont typeface="+mj-lt"/>
              <a:buAutoNum type="arabicPeriod"/>
            </a:pPr>
            <a:r>
              <a:rPr lang="en-US" sz="900" dirty="0"/>
              <a:t>Obesity and overweight. (</a:t>
            </a:r>
            <a:r>
              <a:rPr lang="en-US" sz="900" dirty="0" err="1"/>
              <a:t>n.d.</a:t>
            </a:r>
            <a:r>
              <a:rPr lang="en-US" sz="900" dirty="0"/>
              <a:t>). Retrieved January 31, 2018, from http://</a:t>
            </a:r>
            <a:r>
              <a:rPr lang="en-US" sz="900" dirty="0" err="1"/>
              <a:t>www.who.int</a:t>
            </a:r>
            <a:r>
              <a:rPr lang="en-US" sz="900" dirty="0"/>
              <a:t>/</a:t>
            </a:r>
            <a:r>
              <a:rPr lang="en-US" sz="900" dirty="0" err="1"/>
              <a:t>mediacentre</a:t>
            </a:r>
            <a:r>
              <a:rPr lang="en-US" sz="900" dirty="0"/>
              <a:t>/factsheets/fs311/</a:t>
            </a:r>
            <a:r>
              <a:rPr lang="en-US" sz="900" dirty="0" err="1"/>
              <a:t>en</a:t>
            </a:r>
            <a:r>
              <a:rPr lang="en-US" sz="900" dirty="0" smtClean="0"/>
              <a:t>/</a:t>
            </a:r>
          </a:p>
          <a:p>
            <a:pPr marL="342900" indent="-342900">
              <a:buFont typeface="+mj-lt"/>
              <a:buAutoNum type="arabicPeriod"/>
            </a:pPr>
            <a:r>
              <a:rPr lang="en-US" sz="900" dirty="0" err="1" smtClean="0"/>
              <a:t>Ofei</a:t>
            </a:r>
            <a:r>
              <a:rPr lang="en-US" sz="900" dirty="0"/>
              <a:t>, F. (2005). Obesity-a preventable disease. </a:t>
            </a:r>
            <a:r>
              <a:rPr lang="en-US" sz="900" i="1" dirty="0"/>
              <a:t>Ghana medical journal</a:t>
            </a:r>
            <a:r>
              <a:rPr lang="en-US" sz="900" dirty="0"/>
              <a:t>, </a:t>
            </a:r>
            <a:r>
              <a:rPr lang="en-US" sz="900" i="1" dirty="0"/>
              <a:t>39</a:t>
            </a:r>
            <a:r>
              <a:rPr lang="en-US" sz="900" dirty="0"/>
              <a:t>(3), 98</a:t>
            </a:r>
            <a:r>
              <a:rPr lang="en-US" sz="900" dirty="0" smtClean="0"/>
              <a:t>.</a:t>
            </a:r>
          </a:p>
          <a:p>
            <a:pPr marL="342900" indent="-342900">
              <a:buFont typeface="+mj-lt"/>
              <a:buAutoNum type="arabicPeriod"/>
            </a:pPr>
            <a:r>
              <a:rPr lang="en-US" sz="900" dirty="0" err="1"/>
              <a:t>Pigeyre</a:t>
            </a:r>
            <a:r>
              <a:rPr lang="en-US" sz="900" dirty="0"/>
              <a:t>, M., </a:t>
            </a:r>
            <a:r>
              <a:rPr lang="en-US" sz="900" dirty="0" err="1"/>
              <a:t>Yazdi</a:t>
            </a:r>
            <a:r>
              <a:rPr lang="en-US" sz="900" dirty="0"/>
              <a:t>, F. T., Kaur, Y., &amp; </a:t>
            </a:r>
            <a:r>
              <a:rPr lang="en-US" sz="900" dirty="0" err="1"/>
              <a:t>Meyre</a:t>
            </a:r>
            <a:r>
              <a:rPr lang="en-US" sz="900" dirty="0"/>
              <a:t>, D. (2016). Recent progress in genetics, epigenetics and metagenomics unveils the pathophysiology of human obesity. </a:t>
            </a:r>
            <a:r>
              <a:rPr lang="en-US" sz="900" i="1" dirty="0"/>
              <a:t>Clinical science</a:t>
            </a:r>
            <a:r>
              <a:rPr lang="en-US" sz="900" dirty="0"/>
              <a:t>, </a:t>
            </a:r>
            <a:r>
              <a:rPr lang="en-US" sz="900" i="1" dirty="0"/>
              <a:t>130</a:t>
            </a:r>
            <a:r>
              <a:rPr lang="en-US" sz="900" dirty="0"/>
              <a:t>(12), 943-986</a:t>
            </a:r>
            <a:r>
              <a:rPr lang="en-US" sz="900" dirty="0" smtClean="0"/>
              <a:t>.</a:t>
            </a:r>
          </a:p>
          <a:p>
            <a:pPr marL="342900" indent="-342900">
              <a:buFont typeface="+mj-lt"/>
              <a:buAutoNum type="arabicPeriod"/>
            </a:pPr>
            <a:r>
              <a:rPr lang="en-CA" sz="900" dirty="0"/>
              <a:t>Robinson, M. K. (2009). Surgical Treatment of Obesity - Weighing the Facts. </a:t>
            </a:r>
            <a:r>
              <a:rPr lang="en-CA" sz="900" i="1" dirty="0"/>
              <a:t>New England Journal of Medicine</a:t>
            </a:r>
            <a:r>
              <a:rPr lang="en-CA" sz="900" dirty="0"/>
              <a:t>, </a:t>
            </a:r>
            <a:r>
              <a:rPr lang="en-CA" sz="900" i="1" dirty="0"/>
              <a:t>361</a:t>
            </a:r>
            <a:r>
              <a:rPr lang="en-CA" sz="900" dirty="0"/>
              <a:t>(5), 520–521. http://</a:t>
            </a:r>
            <a:r>
              <a:rPr lang="en-CA" sz="900" dirty="0" err="1"/>
              <a:t>doi.org</a:t>
            </a:r>
            <a:r>
              <a:rPr lang="en-CA" sz="900" dirty="0"/>
              <a:t>/10.1056/NEJMe0904837</a:t>
            </a:r>
            <a:endParaRPr lang="en-CA" sz="900" dirty="0" smtClean="0"/>
          </a:p>
          <a:p>
            <a:pPr marL="342900" indent="-342900">
              <a:buFont typeface="+mj-lt"/>
              <a:buAutoNum type="arabicPeriod"/>
            </a:pPr>
            <a:r>
              <a:rPr lang="en-CA" sz="900" dirty="0" smtClean="0"/>
              <a:t>Ryder</a:t>
            </a:r>
            <a:r>
              <a:rPr lang="en-CA" sz="900" dirty="0"/>
              <a:t>, J. R., </a:t>
            </a:r>
            <a:r>
              <a:rPr lang="en-CA" sz="900" dirty="0" err="1"/>
              <a:t>Kaizer</a:t>
            </a:r>
            <a:r>
              <a:rPr lang="en-CA" sz="900" dirty="0"/>
              <a:t>, A., </a:t>
            </a:r>
            <a:r>
              <a:rPr lang="en-CA" sz="900" dirty="0" err="1"/>
              <a:t>Rudser</a:t>
            </a:r>
            <a:r>
              <a:rPr lang="en-CA" sz="900" dirty="0"/>
              <a:t>, K. D., Gross, A., Kelly, A. S., &amp; Fox, C. K. (2017). Effect of phentermine on weight reduction in a pediatric weight management clinic. </a:t>
            </a:r>
            <a:r>
              <a:rPr lang="en-CA" sz="900" i="1" dirty="0"/>
              <a:t>International Journal of Obesity</a:t>
            </a:r>
            <a:r>
              <a:rPr lang="en-CA" sz="900" dirty="0"/>
              <a:t>, </a:t>
            </a:r>
            <a:r>
              <a:rPr lang="en-CA" sz="900" i="1" dirty="0"/>
              <a:t>41</a:t>
            </a:r>
            <a:r>
              <a:rPr lang="en-CA" sz="900" dirty="0"/>
              <a:t>(1), 90–93. http://</a:t>
            </a:r>
            <a:r>
              <a:rPr lang="en-CA" sz="900" dirty="0" err="1"/>
              <a:t>doi.org</a:t>
            </a:r>
            <a:r>
              <a:rPr lang="en-CA" sz="900" dirty="0"/>
              <a:t>/10.1038/ijo.2016.185</a:t>
            </a:r>
            <a:endParaRPr lang="en-US" sz="900" dirty="0" smtClean="0"/>
          </a:p>
          <a:p>
            <a:pPr marL="342900" indent="-342900">
              <a:buFont typeface="+mj-lt"/>
              <a:buAutoNum type="arabicPeriod"/>
            </a:pPr>
            <a:r>
              <a:rPr lang="en-US" sz="900" dirty="0" smtClean="0"/>
              <a:t>Statistics </a:t>
            </a:r>
            <a:r>
              <a:rPr lang="en-US" sz="900" dirty="0"/>
              <a:t>Canada. (2017, September 19). Obesity: Guide to the latest information. Retrieved January 31, 2018, from https://</a:t>
            </a:r>
            <a:r>
              <a:rPr lang="en-US" sz="900" dirty="0" err="1" smtClean="0"/>
              <a:t>www.statcan.gc.ca</a:t>
            </a:r>
            <a:r>
              <a:rPr lang="en-US" sz="900" dirty="0" smtClean="0"/>
              <a:t>/</a:t>
            </a:r>
            <a:r>
              <a:rPr lang="en-US" sz="900" dirty="0" err="1" smtClean="0"/>
              <a:t>eng</a:t>
            </a:r>
            <a:r>
              <a:rPr lang="en-US" sz="900" dirty="0" smtClean="0"/>
              <a:t>/help/bb/info/obesity</a:t>
            </a:r>
          </a:p>
          <a:p>
            <a:pPr marL="342900" indent="-342900">
              <a:buFont typeface="+mj-lt"/>
              <a:buAutoNum type="arabicPeriod"/>
            </a:pPr>
            <a:r>
              <a:rPr lang="en-US" sz="900" dirty="0"/>
              <a:t>Stephens, J. M. (2012). The fat controller: adipocyte development. </a:t>
            </a:r>
            <a:r>
              <a:rPr lang="en-US" sz="900" i="1" dirty="0" err="1"/>
              <a:t>PLoS</a:t>
            </a:r>
            <a:r>
              <a:rPr lang="en-US" sz="900" i="1" dirty="0"/>
              <a:t> biology</a:t>
            </a:r>
            <a:r>
              <a:rPr lang="en-US" sz="900" dirty="0"/>
              <a:t>, </a:t>
            </a:r>
            <a:r>
              <a:rPr lang="en-US" sz="900" i="1" dirty="0"/>
              <a:t>10</a:t>
            </a:r>
            <a:r>
              <a:rPr lang="en-US" sz="900" dirty="0"/>
              <a:t>(11), e1001436</a:t>
            </a:r>
            <a:r>
              <a:rPr lang="en-US" sz="900" dirty="0" smtClean="0"/>
              <a:t>.</a:t>
            </a:r>
          </a:p>
          <a:p>
            <a:pPr marL="342900" indent="-342900">
              <a:buFont typeface="+mj-lt"/>
              <a:buAutoNum type="arabicPeriod"/>
            </a:pPr>
            <a:r>
              <a:rPr lang="en-CA" sz="900" dirty="0"/>
              <a:t>Tucker, O. N., </a:t>
            </a:r>
            <a:r>
              <a:rPr lang="en-CA" sz="900" dirty="0" err="1"/>
              <a:t>Szomstein</a:t>
            </a:r>
            <a:r>
              <a:rPr lang="en-CA" sz="900" dirty="0"/>
              <a:t>, S., &amp; Rosenthal, R. J. (2018). Nutritional Consequences of Weight-Loss Surgery. </a:t>
            </a:r>
            <a:r>
              <a:rPr lang="en-CA" sz="900" i="1" dirty="0"/>
              <a:t>Medical Clinics</a:t>
            </a:r>
            <a:r>
              <a:rPr lang="en-CA" sz="900" dirty="0"/>
              <a:t>, </a:t>
            </a:r>
            <a:r>
              <a:rPr lang="en-CA" sz="900" i="1" dirty="0"/>
              <a:t>91</a:t>
            </a:r>
            <a:r>
              <a:rPr lang="en-CA" sz="900" dirty="0"/>
              <a:t>(3), 499–514. </a:t>
            </a:r>
            <a:r>
              <a:rPr lang="en-CA" sz="900" dirty="0">
                <a:hlinkClick r:id="rId6"/>
              </a:rPr>
              <a:t>http://doi.org/10.1016/j.mcna.2007.01.006</a:t>
            </a:r>
            <a:endParaRPr lang="en-US" sz="900" dirty="0" smtClean="0"/>
          </a:p>
          <a:p>
            <a:pPr marL="342900" indent="-342900">
              <a:buFont typeface="+mj-lt"/>
              <a:buAutoNum type="arabicPeriod"/>
            </a:pPr>
            <a:r>
              <a:rPr lang="en-US" sz="900" dirty="0" smtClean="0"/>
              <a:t>Victoria </a:t>
            </a:r>
            <a:r>
              <a:rPr lang="en-US" sz="900" dirty="0"/>
              <a:t>State Government. (2015, January 29). Obesity and hormones. Retrieved January 31, 2018, from </a:t>
            </a:r>
            <a:r>
              <a:rPr lang="en-US" sz="900" dirty="0">
                <a:hlinkClick r:id="rId7"/>
              </a:rPr>
              <a:t>https://</a:t>
            </a:r>
            <a:r>
              <a:rPr lang="en-US" sz="900" dirty="0" smtClean="0">
                <a:hlinkClick r:id="rId7"/>
              </a:rPr>
              <a:t>www.betterhealth.vic.gov.au/health/healthyliving/obesity-and-hormones</a:t>
            </a:r>
            <a:endParaRPr lang="en-US" sz="900" dirty="0" smtClean="0"/>
          </a:p>
          <a:p>
            <a:pPr marL="342900" indent="-342900">
              <a:buFont typeface="+mj-lt"/>
              <a:buAutoNum type="arabicPeriod"/>
            </a:pPr>
            <a:r>
              <a:rPr lang="en-CA" sz="900" dirty="0" err="1"/>
              <a:t>Yanovski</a:t>
            </a:r>
            <a:r>
              <a:rPr lang="en-CA" sz="900" dirty="0"/>
              <a:t>, S. Z., &amp; </a:t>
            </a:r>
            <a:r>
              <a:rPr lang="en-CA" sz="900" dirty="0" err="1"/>
              <a:t>Yanovski</a:t>
            </a:r>
            <a:r>
              <a:rPr lang="en-CA" sz="900" dirty="0"/>
              <a:t>, J. a. (2014). Long-term drug treatment for obesity: a systematic and clinical review. </a:t>
            </a:r>
            <a:r>
              <a:rPr lang="en-CA" sz="900" i="1" dirty="0"/>
              <a:t>JAMA : The Journal of the American Medical Association</a:t>
            </a:r>
            <a:r>
              <a:rPr lang="en-CA" sz="900" dirty="0"/>
              <a:t>, </a:t>
            </a:r>
            <a:r>
              <a:rPr lang="en-CA" sz="900" i="1" dirty="0"/>
              <a:t>311</a:t>
            </a:r>
            <a:r>
              <a:rPr lang="en-CA" sz="900" dirty="0"/>
              <a:t>(1), 74–86. http://</a:t>
            </a:r>
            <a:r>
              <a:rPr lang="en-CA" sz="900" dirty="0" err="1" smtClean="0"/>
              <a:t>doi.org</a:t>
            </a:r>
            <a:r>
              <a:rPr lang="en-CA" sz="900" dirty="0" smtClean="0"/>
              <a:t>/10.1001/jama.2013.281361</a:t>
            </a:r>
            <a:endParaRPr lang="en-US" sz="900" dirty="0" smtClean="0"/>
          </a:p>
        </p:txBody>
      </p:sp>
    </p:spTree>
    <p:extLst>
      <p:ext uri="{BB962C8B-B14F-4D97-AF65-F5344CB8AC3E}">
        <p14:creationId xmlns:p14="http://schemas.microsoft.com/office/powerpoint/2010/main" val="134547580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rotWithShape="1">
          <a:blip r:embed="rId2" cstate="email">
            <a:alphaModFix amt="50000"/>
            <a:extLst>
              <a:ext uri="{28A0092B-C50C-407E-A947-70E740481C1C}">
                <a14:useLocalDpi xmlns:a14="http://schemas.microsoft.com/office/drawing/2010/main"/>
              </a:ext>
            </a:extLst>
          </a:blip>
          <a:srcRect/>
          <a:stretch/>
        </p:blipFill>
        <p:spPr>
          <a:xfrm>
            <a:off x="0" y="0"/>
            <a:ext cx="9144000" cy="6858000"/>
          </a:xfrm>
          <a:prstGeom prst="rect">
            <a:avLst/>
          </a:prstGeom>
          <a:effectLst>
            <a:glow>
              <a:schemeClr val="accent1">
                <a:alpha val="40000"/>
              </a:schemeClr>
            </a:glow>
            <a:softEdge rad="0"/>
          </a:effectLst>
        </p:spPr>
      </p:pic>
      <p:sp>
        <p:nvSpPr>
          <p:cNvPr id="2" name="Rounded Rectangle 1"/>
          <p:cNvSpPr/>
          <p:nvPr/>
        </p:nvSpPr>
        <p:spPr>
          <a:xfrm>
            <a:off x="1" y="0"/>
            <a:ext cx="9144001" cy="6858000"/>
          </a:xfrm>
          <a:prstGeom prst="roundRect">
            <a:avLst/>
          </a:prstGeom>
          <a:solidFill>
            <a:schemeClr val="bg1">
              <a:alpha val="71000"/>
            </a:schemeClr>
          </a:solidFill>
          <a:effectLst>
            <a:glow>
              <a:schemeClr val="accent1"/>
            </a:glow>
            <a:softEdge rad="673100"/>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350"/>
          </a:p>
        </p:txBody>
      </p:sp>
      <p:sp>
        <p:nvSpPr>
          <p:cNvPr id="5" name="Rectangle 4"/>
          <p:cNvSpPr/>
          <p:nvPr/>
        </p:nvSpPr>
        <p:spPr>
          <a:xfrm>
            <a:off x="593503" y="426419"/>
            <a:ext cx="6685602" cy="1246495"/>
          </a:xfrm>
          <a:prstGeom prst="rect">
            <a:avLst/>
          </a:prstGeom>
        </p:spPr>
        <p:txBody>
          <a:bodyPr wrap="square">
            <a:spAutoFit/>
          </a:bodyPr>
          <a:lstStyle/>
          <a:p>
            <a:r>
              <a:rPr lang="en-US" sz="4800" dirty="0" smtClean="0">
                <a:solidFill>
                  <a:srgbClr val="000000"/>
                </a:solidFill>
                <a:latin typeface="Franklin Gothic Demi" charset="0"/>
                <a:ea typeface="Franklin Gothic Demi" charset="0"/>
                <a:cs typeface="Franklin Gothic Demi" charset="0"/>
              </a:rPr>
              <a:t>BMI</a:t>
            </a:r>
            <a:endParaRPr lang="en-US" sz="4800" dirty="0">
              <a:latin typeface="Franklin Gothic Demi" charset="0"/>
              <a:ea typeface="Franklin Gothic Demi" charset="0"/>
              <a:cs typeface="Franklin Gothic Demi" charset="0"/>
            </a:endParaRPr>
          </a:p>
          <a:p>
            <a:r>
              <a:rPr lang="en-US" sz="1350" dirty="0"/>
              <a:t/>
            </a:r>
            <a:br>
              <a:rPr lang="en-US" sz="1350" dirty="0"/>
            </a:br>
            <a:endParaRPr lang="en-US" sz="1350" dirty="0"/>
          </a:p>
        </p:txBody>
      </p:sp>
      <p:sp>
        <p:nvSpPr>
          <p:cNvPr id="3" name="TextBox 2"/>
          <p:cNvSpPr txBox="1"/>
          <p:nvPr/>
        </p:nvSpPr>
        <p:spPr>
          <a:xfrm>
            <a:off x="7916778" y="6460958"/>
            <a:ext cx="1672390" cy="276999"/>
          </a:xfrm>
          <a:prstGeom prst="rect">
            <a:avLst/>
          </a:prstGeom>
          <a:noFill/>
        </p:spPr>
        <p:txBody>
          <a:bodyPr wrap="square" rtlCol="0">
            <a:spAutoFit/>
          </a:bodyPr>
          <a:lstStyle/>
          <a:p>
            <a:r>
              <a:rPr lang="nb-NO" sz="1200" dirty="0"/>
              <a:t>(</a:t>
            </a:r>
            <a:r>
              <a:rPr lang="nb-NO" sz="1200" dirty="0" err="1"/>
              <a:t>Nuttall</a:t>
            </a:r>
            <a:r>
              <a:rPr lang="nb-NO" sz="1200" dirty="0"/>
              <a:t>, 2015)</a:t>
            </a:r>
            <a:endParaRPr lang="en-US" sz="1200" dirty="0"/>
          </a:p>
        </p:txBody>
      </p:sp>
      <p:sp>
        <p:nvSpPr>
          <p:cNvPr id="7" name="TextBox 6"/>
          <p:cNvSpPr txBox="1"/>
          <p:nvPr/>
        </p:nvSpPr>
        <p:spPr>
          <a:xfrm>
            <a:off x="593503" y="1812554"/>
            <a:ext cx="3523315" cy="1938992"/>
          </a:xfrm>
          <a:prstGeom prst="rect">
            <a:avLst/>
          </a:prstGeom>
          <a:noFill/>
        </p:spPr>
        <p:txBody>
          <a:bodyPr wrap="square" rtlCol="0">
            <a:spAutoFit/>
          </a:bodyPr>
          <a:lstStyle/>
          <a:p>
            <a:pPr marL="342900" indent="-342900" fontAlgn="base">
              <a:buFont typeface="Arial" charset="0"/>
              <a:buChar char="•"/>
            </a:pPr>
            <a:r>
              <a:rPr lang="en-US" sz="2400" dirty="0" smtClean="0">
                <a:latin typeface="Rockwell" charset="0"/>
                <a:ea typeface="Rockwell" charset="0"/>
                <a:cs typeface="Rockwell" charset="0"/>
              </a:rPr>
              <a:t>Simple</a:t>
            </a:r>
          </a:p>
          <a:p>
            <a:pPr marL="342900" indent="-342900" fontAlgn="base">
              <a:buFont typeface="Arial" charset="0"/>
              <a:buChar char="•"/>
            </a:pPr>
            <a:endParaRPr lang="en-US" sz="2400" dirty="0">
              <a:latin typeface="Rockwell" charset="0"/>
              <a:ea typeface="Rockwell" charset="0"/>
              <a:cs typeface="Rockwell" charset="0"/>
            </a:endParaRPr>
          </a:p>
          <a:p>
            <a:pPr marL="342900" indent="-342900" fontAlgn="base">
              <a:buFont typeface="Arial" charset="0"/>
              <a:buChar char="•"/>
            </a:pPr>
            <a:r>
              <a:rPr lang="en-US" sz="2400" dirty="0" smtClean="0">
                <a:latin typeface="Rockwell" charset="0"/>
                <a:ea typeface="Rockwell" charset="0"/>
                <a:cs typeface="Rockwell" charset="0"/>
              </a:rPr>
              <a:t>Inexpensive</a:t>
            </a:r>
          </a:p>
          <a:p>
            <a:pPr marL="342900" indent="-342900" fontAlgn="base">
              <a:buFont typeface="Arial" charset="0"/>
              <a:buChar char="•"/>
            </a:pPr>
            <a:endParaRPr lang="en-US" sz="2400" dirty="0">
              <a:latin typeface="Rockwell" charset="0"/>
              <a:ea typeface="Rockwell" charset="0"/>
              <a:cs typeface="Rockwell" charset="0"/>
            </a:endParaRPr>
          </a:p>
          <a:p>
            <a:pPr marL="342900" indent="-342900" fontAlgn="base">
              <a:buFont typeface="Arial" charset="0"/>
              <a:buChar char="•"/>
            </a:pPr>
            <a:r>
              <a:rPr lang="en-US" sz="2400" dirty="0" smtClean="0">
                <a:latin typeface="Rockwell" charset="0"/>
                <a:ea typeface="Rockwell" charset="0"/>
                <a:cs typeface="Rockwell" charset="0"/>
              </a:rPr>
              <a:t>Noninvasive</a:t>
            </a:r>
            <a:endParaRPr lang="en-US" sz="2400" dirty="0">
              <a:latin typeface="Rockwell" charset="0"/>
              <a:ea typeface="Rockwell" charset="0"/>
              <a:cs typeface="Rockwell" charset="0"/>
            </a:endParaRPr>
          </a:p>
        </p:txBody>
      </p:sp>
      <p:sp>
        <p:nvSpPr>
          <p:cNvPr id="10" name="Rectangle 9"/>
          <p:cNvSpPr/>
          <p:nvPr/>
        </p:nvSpPr>
        <p:spPr>
          <a:xfrm>
            <a:off x="595563" y="1320269"/>
            <a:ext cx="3789947" cy="395507"/>
          </a:xfrm>
          <a:prstGeom prst="rect">
            <a:avLst/>
          </a:prstGeom>
          <a:solidFill>
            <a:srgbClr val="F92D3E"/>
          </a:solidFill>
          <a:ln>
            <a:solidFill>
              <a:srgbClr val="F92D3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1" name="Rectangle 10"/>
          <p:cNvSpPr/>
          <p:nvPr/>
        </p:nvSpPr>
        <p:spPr>
          <a:xfrm>
            <a:off x="4572000" y="1320269"/>
            <a:ext cx="3789947" cy="395507"/>
          </a:xfrm>
          <a:prstGeom prst="rect">
            <a:avLst/>
          </a:prstGeom>
          <a:solidFill>
            <a:srgbClr val="F92D3E"/>
          </a:solidFill>
          <a:ln>
            <a:solidFill>
              <a:srgbClr val="F92D3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2" name="TextBox 11"/>
          <p:cNvSpPr txBox="1"/>
          <p:nvPr/>
        </p:nvSpPr>
        <p:spPr>
          <a:xfrm>
            <a:off x="4572000" y="1812554"/>
            <a:ext cx="3789947" cy="2585323"/>
          </a:xfrm>
          <a:prstGeom prst="rect">
            <a:avLst/>
          </a:prstGeom>
          <a:noFill/>
        </p:spPr>
        <p:txBody>
          <a:bodyPr wrap="square" rtlCol="0">
            <a:spAutoFit/>
          </a:bodyPr>
          <a:lstStyle/>
          <a:p>
            <a:pPr marL="342900" indent="-342900" fontAlgn="base">
              <a:buFont typeface="Arial" charset="0"/>
              <a:buChar char="•"/>
            </a:pPr>
            <a:r>
              <a:rPr lang="en-US" sz="2400" dirty="0" smtClean="0">
                <a:latin typeface="Rockwell" charset="0"/>
                <a:ea typeface="Rockwell" charset="0"/>
                <a:cs typeface="Rockwell" charset="0"/>
              </a:rPr>
              <a:t>Unable </a:t>
            </a:r>
            <a:r>
              <a:rPr lang="en-US" sz="2400" dirty="0">
                <a:latin typeface="Rockwell" charset="0"/>
                <a:ea typeface="Rockwell" charset="0"/>
                <a:cs typeface="Rockwell" charset="0"/>
              </a:rPr>
              <a:t>to differentiate between lean and fat body </a:t>
            </a:r>
            <a:r>
              <a:rPr lang="en-US" sz="2400" dirty="0" smtClean="0">
                <a:latin typeface="Rockwell" charset="0"/>
                <a:ea typeface="Rockwell" charset="0"/>
                <a:cs typeface="Rockwell" charset="0"/>
              </a:rPr>
              <a:t>mass</a:t>
            </a:r>
          </a:p>
          <a:p>
            <a:pPr marL="342900" indent="-342900" fontAlgn="base">
              <a:buFont typeface="Arial" charset="0"/>
              <a:buChar char="•"/>
            </a:pPr>
            <a:endParaRPr lang="en-US" sz="2400" dirty="0">
              <a:latin typeface="Rockwell" charset="0"/>
              <a:ea typeface="Rockwell" charset="0"/>
              <a:cs typeface="Rockwell" charset="0"/>
            </a:endParaRPr>
          </a:p>
          <a:p>
            <a:pPr marL="342900" indent="-342900" fontAlgn="base">
              <a:buFont typeface="Arial" charset="0"/>
              <a:buChar char="•"/>
            </a:pPr>
            <a:r>
              <a:rPr lang="en-US" sz="2400" dirty="0">
                <a:latin typeface="Rockwell" charset="0"/>
                <a:ea typeface="Rockwell" charset="0"/>
                <a:cs typeface="Rockwell" charset="0"/>
              </a:rPr>
              <a:t>Overestimates health risks for some</a:t>
            </a:r>
          </a:p>
          <a:p>
            <a:endParaRPr lang="en-US" dirty="0"/>
          </a:p>
        </p:txBody>
      </p:sp>
      <p:sp>
        <p:nvSpPr>
          <p:cNvPr id="8" name="TextBox 7"/>
          <p:cNvSpPr txBox="1"/>
          <p:nvPr/>
        </p:nvSpPr>
        <p:spPr>
          <a:xfrm>
            <a:off x="593501" y="1320269"/>
            <a:ext cx="3792009" cy="461665"/>
          </a:xfrm>
          <a:prstGeom prst="rect">
            <a:avLst/>
          </a:prstGeom>
          <a:noFill/>
        </p:spPr>
        <p:txBody>
          <a:bodyPr wrap="square" rtlCol="0">
            <a:spAutoFit/>
          </a:bodyPr>
          <a:lstStyle/>
          <a:p>
            <a:pPr algn="ctr"/>
            <a:r>
              <a:rPr lang="en-US" sz="2400" dirty="0" smtClean="0">
                <a:solidFill>
                  <a:schemeClr val="bg1"/>
                </a:solidFill>
                <a:latin typeface="Rockwell" charset="0"/>
                <a:ea typeface="Rockwell" charset="0"/>
                <a:cs typeface="Rockwell" charset="0"/>
              </a:rPr>
              <a:t>Pros</a:t>
            </a:r>
            <a:endParaRPr lang="en-US" sz="2400" dirty="0">
              <a:solidFill>
                <a:schemeClr val="bg1"/>
              </a:solidFill>
              <a:latin typeface="Rockwell" charset="0"/>
              <a:ea typeface="Rockwell" charset="0"/>
              <a:cs typeface="Rockwell" charset="0"/>
            </a:endParaRPr>
          </a:p>
        </p:txBody>
      </p:sp>
      <p:sp>
        <p:nvSpPr>
          <p:cNvPr id="14" name="TextBox 13"/>
          <p:cNvSpPr txBox="1"/>
          <p:nvPr/>
        </p:nvSpPr>
        <p:spPr>
          <a:xfrm>
            <a:off x="4547937" y="1281069"/>
            <a:ext cx="3792009" cy="461665"/>
          </a:xfrm>
          <a:prstGeom prst="rect">
            <a:avLst/>
          </a:prstGeom>
          <a:noFill/>
        </p:spPr>
        <p:txBody>
          <a:bodyPr wrap="square" rtlCol="0">
            <a:spAutoFit/>
          </a:bodyPr>
          <a:lstStyle/>
          <a:p>
            <a:pPr algn="ctr"/>
            <a:r>
              <a:rPr lang="en-US" sz="2400" dirty="0" smtClean="0">
                <a:solidFill>
                  <a:schemeClr val="bg1"/>
                </a:solidFill>
                <a:latin typeface="Rockwell" charset="0"/>
                <a:ea typeface="Rockwell" charset="0"/>
                <a:cs typeface="Rockwell" charset="0"/>
              </a:rPr>
              <a:t>Cons</a:t>
            </a:r>
            <a:endParaRPr lang="en-US" sz="2400" dirty="0">
              <a:solidFill>
                <a:schemeClr val="bg1"/>
              </a:solidFill>
              <a:latin typeface="Rockwell" charset="0"/>
              <a:ea typeface="Rockwell" charset="0"/>
              <a:cs typeface="Rockwell" charset="0"/>
            </a:endParaRPr>
          </a:p>
        </p:txBody>
      </p:sp>
    </p:spTree>
    <p:extLst>
      <p:ext uri="{BB962C8B-B14F-4D97-AF65-F5344CB8AC3E}">
        <p14:creationId xmlns:p14="http://schemas.microsoft.com/office/powerpoint/2010/main" val="44171068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rotWithShape="1">
          <a:blip r:embed="rId3" cstate="email">
            <a:alphaModFix amt="50000"/>
            <a:extLst>
              <a:ext uri="{28A0092B-C50C-407E-A947-70E740481C1C}">
                <a14:useLocalDpi xmlns:a14="http://schemas.microsoft.com/office/drawing/2010/main"/>
              </a:ext>
            </a:extLst>
          </a:blip>
          <a:srcRect/>
          <a:stretch/>
        </p:blipFill>
        <p:spPr>
          <a:xfrm>
            <a:off x="0" y="0"/>
            <a:ext cx="9144000" cy="6857999"/>
          </a:xfrm>
          <a:prstGeom prst="rect">
            <a:avLst/>
          </a:prstGeom>
          <a:effectLst>
            <a:glow>
              <a:schemeClr val="accent1">
                <a:alpha val="40000"/>
              </a:schemeClr>
            </a:glow>
            <a:softEdge rad="0"/>
          </a:effectLst>
        </p:spPr>
      </p:pic>
      <p:sp>
        <p:nvSpPr>
          <p:cNvPr id="2" name="Rounded Rectangle 1"/>
          <p:cNvSpPr/>
          <p:nvPr/>
        </p:nvSpPr>
        <p:spPr>
          <a:xfrm>
            <a:off x="0" y="0"/>
            <a:ext cx="9144002" cy="6858000"/>
          </a:xfrm>
          <a:prstGeom prst="roundRect">
            <a:avLst/>
          </a:prstGeom>
          <a:solidFill>
            <a:schemeClr val="bg1">
              <a:alpha val="71000"/>
            </a:schemeClr>
          </a:solidFill>
          <a:effectLst>
            <a:glow>
              <a:schemeClr val="accent1"/>
            </a:glow>
            <a:softEdge rad="673100"/>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350"/>
          </a:p>
        </p:txBody>
      </p:sp>
      <p:sp>
        <p:nvSpPr>
          <p:cNvPr id="3" name="Rectangle 2"/>
          <p:cNvSpPr/>
          <p:nvPr/>
        </p:nvSpPr>
        <p:spPr>
          <a:xfrm>
            <a:off x="590711" y="277357"/>
            <a:ext cx="4572000" cy="830997"/>
          </a:xfrm>
          <a:prstGeom prst="rect">
            <a:avLst/>
          </a:prstGeom>
        </p:spPr>
        <p:txBody>
          <a:bodyPr>
            <a:spAutoFit/>
          </a:bodyPr>
          <a:lstStyle/>
          <a:p>
            <a:r>
              <a:rPr lang="en-US" sz="4800" dirty="0">
                <a:solidFill>
                  <a:srgbClr val="000000"/>
                </a:solidFill>
                <a:latin typeface="Franklin Gothic Demi" charset="0"/>
                <a:ea typeface="Franklin Gothic Demi" charset="0"/>
                <a:cs typeface="Franklin Gothic Demi" charset="0"/>
              </a:rPr>
              <a:t>Epidemiology</a:t>
            </a:r>
            <a:endParaRPr lang="en-US" sz="4800" dirty="0">
              <a:latin typeface="Franklin Gothic Demi" charset="0"/>
              <a:ea typeface="Franklin Gothic Demi" charset="0"/>
              <a:cs typeface="Franklin Gothic Demi" charset="0"/>
            </a:endParaRPr>
          </a:p>
        </p:txBody>
      </p:sp>
      <p:pic>
        <p:nvPicPr>
          <p:cNvPr id="4098" name="Picture 2" descr="https://lh3.googleusercontent.com/5VHh1d3QvAaNPZ-hbqGy6zj_T9cRH2p0CAPomlqVMPH5YHF7zpTaLQx8VtDFCHNBsvXUeTLLyj3swhwGRJcXrEZ7JjpokBEZULGq3FsfMhRnO6RZbybcL4LebadWWfHZB9BYPcbm9p4"/>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790845" y="1339544"/>
            <a:ext cx="7702917" cy="3926349"/>
          </a:xfrm>
          <a:prstGeom prst="rect">
            <a:avLst/>
          </a:prstGeom>
          <a:noFill/>
          <a:effectLst>
            <a:softEdge rad="114300"/>
          </a:effectLst>
          <a:extLst>
            <a:ext uri="{909E8E84-426E-40DD-AFC4-6F175D3DCCD1}">
              <a14:hiddenFill xmlns:a14="http://schemas.microsoft.com/office/drawing/2010/main">
                <a:solidFill>
                  <a:srgbClr val="FFFFFF"/>
                </a:solidFill>
              </a14:hiddenFill>
            </a:ext>
          </a:extLst>
        </p:spPr>
      </p:pic>
      <p:grpSp>
        <p:nvGrpSpPr>
          <p:cNvPr id="10" name="Group 9"/>
          <p:cNvGrpSpPr/>
          <p:nvPr/>
        </p:nvGrpSpPr>
        <p:grpSpPr>
          <a:xfrm>
            <a:off x="350088" y="2767261"/>
            <a:ext cx="3644396" cy="1215192"/>
            <a:chOff x="217409" y="1822480"/>
            <a:chExt cx="3136368" cy="1587628"/>
          </a:xfrm>
        </p:grpSpPr>
        <p:sp>
          <p:nvSpPr>
            <p:cNvPr id="4" name="Line Callout 1 3"/>
            <p:cNvSpPr/>
            <p:nvPr/>
          </p:nvSpPr>
          <p:spPr>
            <a:xfrm rot="10800000">
              <a:off x="217409" y="1822481"/>
              <a:ext cx="2911642" cy="1587627"/>
            </a:xfrm>
            <a:prstGeom prst="borderCallout1">
              <a:avLst>
                <a:gd name="adj1" fmla="val 104396"/>
                <a:gd name="adj2" fmla="val 42863"/>
                <a:gd name="adj3" fmla="val 166715"/>
                <a:gd name="adj4" fmla="val 28872"/>
              </a:avLst>
            </a:prstGeom>
            <a:solidFill>
              <a:srgbClr val="BAD0E4"/>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ln>
                  <a:solidFill>
                    <a:schemeClr val="tx1"/>
                  </a:solidFill>
                </a:ln>
              </a:endParaRPr>
            </a:p>
          </p:txBody>
        </p:sp>
        <p:sp>
          <p:nvSpPr>
            <p:cNvPr id="5" name="TextBox 4"/>
            <p:cNvSpPr txBox="1"/>
            <p:nvPr/>
          </p:nvSpPr>
          <p:spPr>
            <a:xfrm>
              <a:off x="217410" y="1822480"/>
              <a:ext cx="3136367" cy="1568210"/>
            </a:xfrm>
            <a:prstGeom prst="rect">
              <a:avLst/>
            </a:prstGeom>
            <a:noFill/>
          </p:spPr>
          <p:txBody>
            <a:bodyPr wrap="square" rtlCol="0">
              <a:spAutoFit/>
            </a:bodyPr>
            <a:lstStyle/>
            <a:p>
              <a:pPr marL="214313" indent="-214313">
                <a:buFont typeface="Arial" charset="0"/>
                <a:buChar char="•"/>
              </a:pPr>
              <a:r>
                <a:rPr lang="en-US" dirty="0">
                  <a:latin typeface="Rockwell" charset="0"/>
                  <a:ea typeface="Rockwell" charset="0"/>
                  <a:cs typeface="Rockwell" charset="0"/>
                </a:rPr>
                <a:t>25% of Canadians are obese</a:t>
              </a:r>
            </a:p>
            <a:p>
              <a:pPr marL="214313" indent="-214313">
                <a:buFont typeface="Arial" charset="0"/>
                <a:buChar char="•"/>
              </a:pPr>
              <a:r>
                <a:rPr lang="en-US" dirty="0">
                  <a:latin typeface="Rockwell" charset="0"/>
                  <a:ea typeface="Rockwell" charset="0"/>
                  <a:cs typeface="Rockwell" charset="0"/>
                </a:rPr>
                <a:t>25% of </a:t>
              </a:r>
              <a:r>
                <a:rPr lang="en-US" dirty="0" smtClean="0">
                  <a:latin typeface="Rockwell" charset="0"/>
                  <a:ea typeface="Rockwell" charset="0"/>
                  <a:cs typeface="Rockwell" charset="0"/>
                </a:rPr>
                <a:t>Ontarians are </a:t>
              </a:r>
              <a:r>
                <a:rPr lang="en-US" dirty="0">
                  <a:latin typeface="Rockwell" charset="0"/>
                  <a:ea typeface="Rockwell" charset="0"/>
                  <a:cs typeface="Rockwell" charset="0"/>
                </a:rPr>
                <a:t>obese</a:t>
              </a:r>
            </a:p>
            <a:p>
              <a:pPr marL="214313" indent="-214313">
                <a:buFont typeface="Arial" charset="0"/>
                <a:buChar char="•"/>
              </a:pPr>
              <a:r>
                <a:rPr lang="en-US" dirty="0">
                  <a:latin typeface="Rockwell" charset="0"/>
                  <a:ea typeface="Rockwell" charset="0"/>
                  <a:cs typeface="Rockwell" charset="0"/>
                </a:rPr>
                <a:t>Hamilton is 5</a:t>
              </a:r>
              <a:r>
                <a:rPr lang="en-US" baseline="30000" dirty="0">
                  <a:latin typeface="Rockwell" charset="0"/>
                  <a:ea typeface="Rockwell" charset="0"/>
                  <a:cs typeface="Rockwell" charset="0"/>
                </a:rPr>
                <a:t>th</a:t>
              </a:r>
              <a:r>
                <a:rPr lang="en-US" dirty="0">
                  <a:latin typeface="Rockwell" charset="0"/>
                  <a:ea typeface="Rockwell" charset="0"/>
                  <a:cs typeface="Rockwell" charset="0"/>
                </a:rPr>
                <a:t> most </a:t>
              </a:r>
              <a:r>
                <a:rPr lang="en-US" dirty="0" smtClean="0">
                  <a:latin typeface="Rockwell" charset="0"/>
                  <a:ea typeface="Rockwell" charset="0"/>
                  <a:cs typeface="Rockwell" charset="0"/>
                </a:rPr>
                <a:t>obese       city </a:t>
              </a:r>
              <a:r>
                <a:rPr lang="en-US" dirty="0">
                  <a:latin typeface="Rockwell" charset="0"/>
                  <a:ea typeface="Rockwell" charset="0"/>
                  <a:cs typeface="Rockwell" charset="0"/>
                </a:rPr>
                <a:t>in Canada</a:t>
              </a:r>
            </a:p>
          </p:txBody>
        </p:sp>
      </p:grpSp>
      <p:sp>
        <p:nvSpPr>
          <p:cNvPr id="11" name="TextBox 10"/>
          <p:cNvSpPr txBox="1"/>
          <p:nvPr/>
        </p:nvSpPr>
        <p:spPr>
          <a:xfrm>
            <a:off x="998373" y="5216600"/>
            <a:ext cx="4164338" cy="215444"/>
          </a:xfrm>
          <a:prstGeom prst="rect">
            <a:avLst/>
          </a:prstGeom>
          <a:noFill/>
        </p:spPr>
        <p:txBody>
          <a:bodyPr wrap="square" rtlCol="0">
            <a:spAutoFit/>
          </a:bodyPr>
          <a:lstStyle/>
          <a:p>
            <a:r>
              <a:rPr lang="en-US" sz="800" dirty="0"/>
              <a:t>https://</a:t>
            </a:r>
            <a:r>
              <a:rPr lang="en-US" sz="800" dirty="0" err="1"/>
              <a:t>www.hsph.harvard.edu</a:t>
            </a:r>
            <a:r>
              <a:rPr lang="en-US" sz="800" dirty="0"/>
              <a:t>/obesity-prevention-source/map-of-global-obesity-trends/</a:t>
            </a:r>
          </a:p>
        </p:txBody>
      </p:sp>
      <p:grpSp>
        <p:nvGrpSpPr>
          <p:cNvPr id="9" name="Group 8"/>
          <p:cNvGrpSpPr/>
          <p:nvPr/>
        </p:nvGrpSpPr>
        <p:grpSpPr>
          <a:xfrm>
            <a:off x="4410645" y="4560943"/>
            <a:ext cx="4523873" cy="1466060"/>
            <a:chOff x="6709611" y="5038519"/>
            <a:chExt cx="4386539" cy="1900033"/>
          </a:xfrm>
        </p:grpSpPr>
        <p:sp>
          <p:nvSpPr>
            <p:cNvPr id="7" name="Process 6"/>
            <p:cNvSpPr/>
            <p:nvPr/>
          </p:nvSpPr>
          <p:spPr>
            <a:xfrm>
              <a:off x="6773779" y="5041232"/>
              <a:ext cx="4235116" cy="1660357"/>
            </a:xfrm>
            <a:prstGeom prst="flowChartProcess">
              <a:avLst/>
            </a:prstGeom>
            <a:solidFill>
              <a:srgbClr val="BAD0E4"/>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8" name="TextBox 7"/>
            <p:cNvSpPr txBox="1"/>
            <p:nvPr/>
          </p:nvSpPr>
          <p:spPr>
            <a:xfrm>
              <a:off x="6709611" y="5038519"/>
              <a:ext cx="4386539" cy="1900033"/>
            </a:xfrm>
            <a:prstGeom prst="rect">
              <a:avLst/>
            </a:prstGeom>
            <a:noFill/>
          </p:spPr>
          <p:txBody>
            <a:bodyPr wrap="square" rtlCol="0">
              <a:spAutoFit/>
            </a:bodyPr>
            <a:lstStyle/>
            <a:p>
              <a:pPr marL="257175" indent="-257175" fontAlgn="base">
                <a:buFont typeface="Arial" charset="0"/>
                <a:buChar char="•"/>
              </a:pPr>
              <a:r>
                <a:rPr lang="en-US" dirty="0">
                  <a:latin typeface="Rockwell" charset="0"/>
                  <a:ea typeface="Rockwell" charset="0"/>
                  <a:cs typeface="Rockwell" charset="0"/>
                </a:rPr>
                <a:t>Affects 30% of world’s population</a:t>
              </a:r>
            </a:p>
            <a:p>
              <a:pPr marL="257175" indent="-257175" fontAlgn="base">
                <a:buFont typeface="Arial" charset="0"/>
                <a:buChar char="•"/>
              </a:pPr>
              <a:r>
                <a:rPr lang="en-US" dirty="0">
                  <a:latin typeface="Rockwell" charset="0"/>
                  <a:ea typeface="Rockwell" charset="0"/>
                  <a:cs typeface="Rockwell" charset="0"/>
                </a:rPr>
                <a:t>990 million obese </a:t>
              </a:r>
              <a:r>
                <a:rPr lang="en-US" dirty="0" smtClean="0">
                  <a:latin typeface="Rockwell" charset="0"/>
                  <a:ea typeface="Rockwell" charset="0"/>
                  <a:cs typeface="Rockwell" charset="0"/>
                </a:rPr>
                <a:t>individuals globally</a:t>
              </a:r>
              <a:endParaRPr lang="en-US" dirty="0">
                <a:latin typeface="Rockwell" charset="0"/>
                <a:ea typeface="Rockwell" charset="0"/>
                <a:cs typeface="Rockwell" charset="0"/>
              </a:endParaRPr>
            </a:p>
            <a:p>
              <a:pPr marL="257175" indent="-257175">
                <a:buFont typeface="Arial" charset="0"/>
                <a:buChar char="•"/>
              </a:pPr>
              <a:r>
                <a:rPr lang="en-US" dirty="0">
                  <a:latin typeface="Rockwell" charset="0"/>
                  <a:ea typeface="Rockwell" charset="0"/>
                  <a:cs typeface="Rockwell" charset="0"/>
                </a:rPr>
                <a:t>Lower than 6% in Korea &amp; Japan</a:t>
              </a:r>
            </a:p>
            <a:p>
              <a:pPr marL="257175" indent="-257175">
                <a:buFont typeface="Arial" charset="0"/>
                <a:buChar char="•"/>
              </a:pPr>
              <a:r>
                <a:rPr lang="en-US" dirty="0">
                  <a:latin typeface="Rockwell" charset="0"/>
                  <a:ea typeface="Rockwell" charset="0"/>
                  <a:cs typeface="Rockwell" charset="0"/>
                </a:rPr>
                <a:t>Greater than 30% in </a:t>
              </a:r>
              <a:r>
                <a:rPr lang="en-US" dirty="0" smtClean="0">
                  <a:latin typeface="Rockwell" charset="0"/>
                  <a:ea typeface="Rockwell" charset="0"/>
                  <a:cs typeface="Rockwell" charset="0"/>
                </a:rPr>
                <a:t>USA &amp; Mexico</a:t>
              </a:r>
              <a:r>
                <a:rPr lang="en-US" dirty="0">
                  <a:latin typeface="Rockwell" charset="0"/>
                  <a:ea typeface="Rockwell" charset="0"/>
                  <a:cs typeface="Rockwell" charset="0"/>
                </a:rPr>
                <a:t>,  </a:t>
              </a:r>
              <a:r>
                <a:rPr lang="en-US" dirty="0" smtClean="0">
                  <a:latin typeface="Rockwell" charset="0"/>
                  <a:ea typeface="Rockwell" charset="0"/>
                  <a:cs typeface="Rockwell" charset="0"/>
                </a:rPr>
                <a:t>      </a:t>
              </a:r>
              <a:endParaRPr lang="en-US" dirty="0">
                <a:latin typeface="Rockwell" charset="0"/>
                <a:ea typeface="Rockwell" charset="0"/>
                <a:cs typeface="Rockwell" charset="0"/>
              </a:endParaRPr>
            </a:p>
          </p:txBody>
        </p:sp>
      </p:grpSp>
      <p:sp>
        <p:nvSpPr>
          <p:cNvPr id="12" name="TextBox 11"/>
          <p:cNvSpPr txBox="1"/>
          <p:nvPr/>
        </p:nvSpPr>
        <p:spPr>
          <a:xfrm>
            <a:off x="5310039" y="6503607"/>
            <a:ext cx="3942245" cy="830997"/>
          </a:xfrm>
          <a:prstGeom prst="rect">
            <a:avLst/>
          </a:prstGeom>
          <a:noFill/>
        </p:spPr>
        <p:txBody>
          <a:bodyPr wrap="square" rtlCol="0">
            <a:spAutoFit/>
          </a:bodyPr>
          <a:lstStyle/>
          <a:p>
            <a:r>
              <a:rPr lang="en-US" sz="1200" dirty="0" smtClean="0"/>
              <a:t>(World </a:t>
            </a:r>
            <a:r>
              <a:rPr lang="en-US" sz="1200" dirty="0"/>
              <a:t>Health </a:t>
            </a:r>
            <a:r>
              <a:rPr lang="en-US" sz="1200" dirty="0" smtClean="0"/>
              <a:t>Organization, 2017; Statistics Canada, 2017</a:t>
            </a:r>
            <a:r>
              <a:rPr lang="en-US" sz="1200" dirty="0"/>
              <a:t>)</a:t>
            </a:r>
          </a:p>
          <a:p>
            <a:r>
              <a:rPr lang="en-US" dirty="0"/>
              <a:t/>
            </a:r>
            <a:br>
              <a:rPr lang="en-US" dirty="0"/>
            </a:br>
            <a:endParaRPr lang="en-US" dirty="0"/>
          </a:p>
        </p:txBody>
      </p:sp>
    </p:spTree>
    <p:extLst>
      <p:ext uri="{BB962C8B-B14F-4D97-AF65-F5344CB8AC3E}">
        <p14:creationId xmlns:p14="http://schemas.microsoft.com/office/powerpoint/2010/main" val="12648177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0"/>
                                        </p:tgtEl>
                                        <p:attrNameLst>
                                          <p:attrName>style.visibility</p:attrName>
                                        </p:attrNameLst>
                                      </p:cBhvr>
                                      <p:to>
                                        <p:strVal val="visible"/>
                                      </p:to>
                                    </p:set>
                                    <p:anim calcmode="lin" valueType="num">
                                      <p:cBhvr additive="base">
                                        <p:cTn id="13" dur="500" fill="hold"/>
                                        <p:tgtEl>
                                          <p:spTgt spid="10"/>
                                        </p:tgtEl>
                                        <p:attrNameLst>
                                          <p:attrName>ppt_x</p:attrName>
                                        </p:attrNameLst>
                                      </p:cBhvr>
                                      <p:tavLst>
                                        <p:tav tm="0">
                                          <p:val>
                                            <p:strVal val="#ppt_x"/>
                                          </p:val>
                                        </p:tav>
                                        <p:tav tm="100000">
                                          <p:val>
                                            <p:strVal val="#ppt_x"/>
                                          </p:val>
                                        </p:tav>
                                      </p:tavLst>
                                    </p:anim>
                                    <p:anim calcmode="lin" valueType="num">
                                      <p:cBhvr additive="base">
                                        <p:cTn id="14"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rotWithShape="1">
          <a:blip r:embed="rId2" cstate="email">
            <a:alphaModFix amt="50000"/>
            <a:extLst>
              <a:ext uri="{28A0092B-C50C-407E-A947-70E740481C1C}">
                <a14:useLocalDpi xmlns:a14="http://schemas.microsoft.com/office/drawing/2010/main"/>
              </a:ext>
            </a:extLst>
          </a:blip>
          <a:srcRect/>
          <a:stretch/>
        </p:blipFill>
        <p:spPr>
          <a:xfrm>
            <a:off x="0" y="0"/>
            <a:ext cx="9144000" cy="6858000"/>
          </a:xfrm>
          <a:prstGeom prst="rect">
            <a:avLst/>
          </a:prstGeom>
          <a:effectLst>
            <a:glow>
              <a:schemeClr val="accent1">
                <a:alpha val="40000"/>
              </a:schemeClr>
            </a:glow>
            <a:softEdge rad="0"/>
          </a:effectLst>
        </p:spPr>
      </p:pic>
      <p:sp>
        <p:nvSpPr>
          <p:cNvPr id="2" name="Rounded Rectangle 1"/>
          <p:cNvSpPr/>
          <p:nvPr/>
        </p:nvSpPr>
        <p:spPr>
          <a:xfrm>
            <a:off x="0" y="1"/>
            <a:ext cx="9144003" cy="6858000"/>
          </a:xfrm>
          <a:prstGeom prst="roundRect">
            <a:avLst/>
          </a:prstGeom>
          <a:solidFill>
            <a:schemeClr val="bg1">
              <a:alpha val="71000"/>
            </a:schemeClr>
          </a:solidFill>
          <a:effectLst>
            <a:glow>
              <a:schemeClr val="accent1"/>
            </a:glow>
            <a:softEdge rad="673100"/>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350"/>
          </a:p>
        </p:txBody>
      </p:sp>
      <p:sp>
        <p:nvSpPr>
          <p:cNvPr id="9" name="TextBox 8"/>
          <p:cNvSpPr txBox="1"/>
          <p:nvPr/>
        </p:nvSpPr>
        <p:spPr>
          <a:xfrm>
            <a:off x="1467852" y="2176156"/>
            <a:ext cx="6208295" cy="1938992"/>
          </a:xfrm>
          <a:prstGeom prst="rect">
            <a:avLst/>
          </a:prstGeom>
          <a:noFill/>
        </p:spPr>
        <p:txBody>
          <a:bodyPr wrap="square" rtlCol="0">
            <a:spAutoFit/>
          </a:bodyPr>
          <a:lstStyle/>
          <a:p>
            <a:pPr algn="ctr"/>
            <a:r>
              <a:rPr lang="en-US" sz="4000" dirty="0" smtClean="0">
                <a:latin typeface="Rockwell" charset="0"/>
                <a:ea typeface="Rockwell" charset="0"/>
                <a:cs typeface="Rockwell" charset="0"/>
              </a:rPr>
              <a:t>If obesity </a:t>
            </a:r>
            <a:r>
              <a:rPr lang="en-US" sz="4000" dirty="0">
                <a:latin typeface="Rockwell" charset="0"/>
                <a:ea typeface="Rockwell" charset="0"/>
                <a:cs typeface="Rockwell" charset="0"/>
              </a:rPr>
              <a:t>is a detrimental condition, </a:t>
            </a:r>
            <a:r>
              <a:rPr lang="en-US" sz="4000" dirty="0" smtClean="0">
                <a:latin typeface="Rockwell" charset="0"/>
                <a:ea typeface="Rockwell" charset="0"/>
                <a:cs typeface="Rockwell" charset="0"/>
              </a:rPr>
              <a:t>then </a:t>
            </a:r>
            <a:r>
              <a:rPr lang="en-US" sz="4000" dirty="0">
                <a:latin typeface="Rockwell" charset="0"/>
                <a:ea typeface="Rockwell" charset="0"/>
                <a:cs typeface="Rockwell" charset="0"/>
              </a:rPr>
              <a:t>why is it still prevalent?</a:t>
            </a:r>
          </a:p>
        </p:txBody>
      </p:sp>
    </p:spTree>
    <p:extLst>
      <p:ext uri="{BB962C8B-B14F-4D97-AF65-F5344CB8AC3E}">
        <p14:creationId xmlns:p14="http://schemas.microsoft.com/office/powerpoint/2010/main" val="199809715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rotWithShape="1">
          <a:blip r:embed="rId2" cstate="email">
            <a:alphaModFix amt="50000"/>
            <a:extLst>
              <a:ext uri="{28A0092B-C50C-407E-A947-70E740481C1C}">
                <a14:useLocalDpi xmlns:a14="http://schemas.microsoft.com/office/drawing/2010/main"/>
              </a:ext>
            </a:extLst>
          </a:blip>
          <a:srcRect/>
          <a:stretch/>
        </p:blipFill>
        <p:spPr>
          <a:xfrm>
            <a:off x="0" y="0"/>
            <a:ext cx="9144000" cy="6858000"/>
          </a:xfrm>
          <a:prstGeom prst="rect">
            <a:avLst/>
          </a:prstGeom>
          <a:effectLst>
            <a:glow>
              <a:schemeClr val="accent1">
                <a:alpha val="40000"/>
              </a:schemeClr>
            </a:glow>
            <a:softEdge rad="0"/>
          </a:effectLst>
        </p:spPr>
      </p:pic>
      <p:sp>
        <p:nvSpPr>
          <p:cNvPr id="2" name="Rounded Rectangle 1"/>
          <p:cNvSpPr/>
          <p:nvPr/>
        </p:nvSpPr>
        <p:spPr>
          <a:xfrm>
            <a:off x="1" y="0"/>
            <a:ext cx="9144001" cy="6858000"/>
          </a:xfrm>
          <a:prstGeom prst="roundRect">
            <a:avLst/>
          </a:prstGeom>
          <a:solidFill>
            <a:schemeClr val="bg1">
              <a:alpha val="71000"/>
            </a:schemeClr>
          </a:solidFill>
          <a:effectLst>
            <a:glow>
              <a:schemeClr val="accent1"/>
            </a:glow>
            <a:softEdge rad="673100"/>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350"/>
          </a:p>
        </p:txBody>
      </p:sp>
      <p:sp>
        <p:nvSpPr>
          <p:cNvPr id="3" name="TextBox 2"/>
          <p:cNvSpPr txBox="1"/>
          <p:nvPr/>
        </p:nvSpPr>
        <p:spPr>
          <a:xfrm>
            <a:off x="96253" y="265906"/>
            <a:ext cx="9047747" cy="830997"/>
          </a:xfrm>
          <a:prstGeom prst="rect">
            <a:avLst/>
          </a:prstGeom>
          <a:noFill/>
        </p:spPr>
        <p:txBody>
          <a:bodyPr wrap="square" rtlCol="0">
            <a:spAutoFit/>
          </a:bodyPr>
          <a:lstStyle/>
          <a:p>
            <a:r>
              <a:rPr lang="en-US" sz="4800" dirty="0">
                <a:latin typeface="Franklin Gothic Demi" charset="0"/>
                <a:ea typeface="Franklin Gothic Demi" charset="0"/>
                <a:cs typeface="Franklin Gothic Demi" charset="0"/>
              </a:rPr>
              <a:t>Food wasn’t always so abundant!</a:t>
            </a:r>
          </a:p>
        </p:txBody>
      </p:sp>
      <p:sp>
        <p:nvSpPr>
          <p:cNvPr id="4" name="TextBox 3"/>
          <p:cNvSpPr txBox="1"/>
          <p:nvPr/>
        </p:nvSpPr>
        <p:spPr>
          <a:xfrm>
            <a:off x="691816" y="1362808"/>
            <a:ext cx="4337384" cy="3316292"/>
          </a:xfrm>
          <a:prstGeom prst="rect">
            <a:avLst/>
          </a:prstGeom>
          <a:noFill/>
        </p:spPr>
        <p:txBody>
          <a:bodyPr wrap="square" rtlCol="0">
            <a:spAutoFit/>
          </a:bodyPr>
          <a:lstStyle/>
          <a:p>
            <a:pPr marL="214313" indent="-214313" fontAlgn="base">
              <a:buFont typeface="Arial" charset="0"/>
              <a:buChar char="•"/>
            </a:pPr>
            <a:r>
              <a:rPr lang="en-US" sz="2800" dirty="0">
                <a:latin typeface="Rockwell" charset="0"/>
                <a:ea typeface="Rockwell" charset="0"/>
                <a:cs typeface="Rockwell" charset="0"/>
              </a:rPr>
              <a:t>We are stone-age hunter/gatherers living in a modern </a:t>
            </a:r>
            <a:r>
              <a:rPr lang="en-US" sz="2800" dirty="0" smtClean="0">
                <a:latin typeface="Rockwell" charset="0"/>
                <a:ea typeface="Rockwell" charset="0"/>
                <a:cs typeface="Rockwell" charset="0"/>
              </a:rPr>
              <a:t>world</a:t>
            </a:r>
          </a:p>
          <a:p>
            <a:pPr marL="214313" indent="-214313" fontAlgn="base">
              <a:buFont typeface="Arial" charset="0"/>
              <a:buChar char="•"/>
            </a:pPr>
            <a:endParaRPr lang="en-US" sz="2800" dirty="0">
              <a:latin typeface="Rockwell" charset="0"/>
              <a:ea typeface="Rockwell" charset="0"/>
              <a:cs typeface="Rockwell" charset="0"/>
            </a:endParaRPr>
          </a:p>
          <a:p>
            <a:pPr marL="214313" indent="-214313" fontAlgn="base">
              <a:buFont typeface="Arial" charset="0"/>
              <a:buChar char="•"/>
            </a:pPr>
            <a:r>
              <a:rPr lang="en-US" sz="2800" dirty="0">
                <a:latin typeface="Rockwell" charset="0"/>
                <a:ea typeface="Rockwell" charset="0"/>
                <a:cs typeface="Rockwell" charset="0"/>
              </a:rPr>
              <a:t>Haven't adapted to modern conditions where food is abundant</a:t>
            </a:r>
          </a:p>
          <a:p>
            <a:endParaRPr lang="en-US" sz="1350" dirty="0"/>
          </a:p>
        </p:txBody>
      </p:sp>
      <p:pic>
        <p:nvPicPr>
          <p:cNvPr id="1026" name="Picture 2" descr="https://lh3.googleusercontent.com/GuJtizAxXtpmd9EcFl8h4DCk-jZXIJw-J9dzXI6yAqrcWa9AENegaa5FF9a0oW80NMcPxxPdasjCDCzCPk50oW423AnePXyQnoGWTIwN99Atw8ye1YjJKBmLyTDFtmprZQuBduGcCx4"/>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4824664" y="1385890"/>
            <a:ext cx="7106486" cy="5376129"/>
          </a:xfrm>
          <a:prstGeom prst="rect">
            <a:avLst/>
          </a:prstGeom>
          <a:noFill/>
          <a:effectLst>
            <a:softEdge rad="127000"/>
          </a:effectLst>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5317959" y="6485021"/>
            <a:ext cx="4138862" cy="276999"/>
          </a:xfrm>
          <a:prstGeom prst="rect">
            <a:avLst/>
          </a:prstGeom>
          <a:noFill/>
        </p:spPr>
        <p:txBody>
          <a:bodyPr wrap="square" rtlCol="0">
            <a:spAutoFit/>
          </a:bodyPr>
          <a:lstStyle/>
          <a:p>
            <a:r>
              <a:rPr lang="en-US" sz="1200" dirty="0" smtClean="0"/>
              <a:t>(Brown &amp; Konner, 1987; Eaton, Konner &amp; </a:t>
            </a:r>
            <a:r>
              <a:rPr lang="en-US" sz="1200" dirty="0" err="1" smtClean="0"/>
              <a:t>Shostak</a:t>
            </a:r>
            <a:r>
              <a:rPr lang="en-US" sz="1200" dirty="0" smtClean="0"/>
              <a:t>, 1988)</a:t>
            </a:r>
            <a:endParaRPr lang="en-US" sz="1200" dirty="0"/>
          </a:p>
        </p:txBody>
      </p:sp>
      <p:sp>
        <p:nvSpPr>
          <p:cNvPr id="7" name="TextBox 6"/>
          <p:cNvSpPr txBox="1"/>
          <p:nvPr/>
        </p:nvSpPr>
        <p:spPr>
          <a:xfrm>
            <a:off x="5317959" y="4066674"/>
            <a:ext cx="3043988" cy="215444"/>
          </a:xfrm>
          <a:prstGeom prst="rect">
            <a:avLst/>
          </a:prstGeom>
          <a:noFill/>
        </p:spPr>
        <p:txBody>
          <a:bodyPr wrap="square" rtlCol="0">
            <a:spAutoFit/>
          </a:bodyPr>
          <a:lstStyle/>
          <a:p>
            <a:r>
              <a:rPr lang="en-US" sz="800" dirty="0"/>
              <a:t>https://</a:t>
            </a:r>
            <a:r>
              <a:rPr lang="en-US" sz="800" dirty="0" err="1"/>
              <a:t>www.thoughtco.com</a:t>
            </a:r>
            <a:r>
              <a:rPr lang="en-US" sz="800" dirty="0"/>
              <a:t>/complex-hunter-gatherers-170428</a:t>
            </a:r>
          </a:p>
        </p:txBody>
      </p:sp>
    </p:spTree>
    <p:extLst>
      <p:ext uri="{BB962C8B-B14F-4D97-AF65-F5344CB8AC3E}">
        <p14:creationId xmlns:p14="http://schemas.microsoft.com/office/powerpoint/2010/main" val="200723770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rotWithShape="1">
          <a:blip r:embed="rId2" cstate="email">
            <a:alphaModFix amt="50000"/>
            <a:extLst>
              <a:ext uri="{28A0092B-C50C-407E-A947-70E740481C1C}">
                <a14:useLocalDpi xmlns:a14="http://schemas.microsoft.com/office/drawing/2010/main"/>
              </a:ext>
            </a:extLst>
          </a:blip>
          <a:srcRect/>
          <a:stretch/>
        </p:blipFill>
        <p:spPr>
          <a:xfrm>
            <a:off x="0" y="0"/>
            <a:ext cx="9144000" cy="6858000"/>
          </a:xfrm>
          <a:prstGeom prst="rect">
            <a:avLst/>
          </a:prstGeom>
          <a:effectLst>
            <a:glow>
              <a:schemeClr val="accent1">
                <a:alpha val="40000"/>
              </a:schemeClr>
            </a:glow>
            <a:softEdge rad="0"/>
          </a:effectLst>
        </p:spPr>
      </p:pic>
      <p:sp>
        <p:nvSpPr>
          <p:cNvPr id="2" name="Rounded Rectangle 1"/>
          <p:cNvSpPr/>
          <p:nvPr/>
        </p:nvSpPr>
        <p:spPr>
          <a:xfrm>
            <a:off x="-1" y="0"/>
            <a:ext cx="9144001" cy="6858000"/>
          </a:xfrm>
          <a:prstGeom prst="roundRect">
            <a:avLst/>
          </a:prstGeom>
          <a:solidFill>
            <a:schemeClr val="bg1">
              <a:alpha val="71000"/>
            </a:schemeClr>
          </a:solidFill>
          <a:effectLst>
            <a:glow>
              <a:schemeClr val="accent1"/>
            </a:glow>
            <a:softEdge rad="673100"/>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350"/>
          </a:p>
        </p:txBody>
      </p:sp>
      <p:sp>
        <p:nvSpPr>
          <p:cNvPr id="3" name="TextBox 2"/>
          <p:cNvSpPr txBox="1"/>
          <p:nvPr/>
        </p:nvSpPr>
        <p:spPr>
          <a:xfrm>
            <a:off x="624069" y="474446"/>
            <a:ext cx="5459329" cy="830997"/>
          </a:xfrm>
          <a:prstGeom prst="rect">
            <a:avLst/>
          </a:prstGeom>
          <a:noFill/>
        </p:spPr>
        <p:txBody>
          <a:bodyPr wrap="square" rtlCol="0">
            <a:spAutoFit/>
          </a:bodyPr>
          <a:lstStyle/>
          <a:p>
            <a:r>
              <a:rPr lang="en-US" sz="4800" dirty="0">
                <a:latin typeface="Franklin Gothic Demi" charset="0"/>
                <a:ea typeface="Franklin Gothic Demi" charset="0"/>
                <a:cs typeface="Franklin Gothic Demi" charset="0"/>
              </a:rPr>
              <a:t>Obesity and Gender</a:t>
            </a:r>
          </a:p>
        </p:txBody>
      </p:sp>
      <p:pic>
        <p:nvPicPr>
          <p:cNvPr id="5122" name="Picture 2" descr="https://lh6.googleusercontent.com/EBUJzuKhCigsMotGzynh5ZifvuVFgit-bb-BGn2si2BXcnqGevVxIUwynkrP14LBov-XKcjt6CI1_aexfjhPJjx0u5rzV-xUeVwYE0fFgO94_G8JJ3eAoiNPQ4UQe3VH4c8zgj8WfcY"/>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857123" y="1501330"/>
            <a:ext cx="10224040" cy="4971660"/>
          </a:xfrm>
          <a:prstGeom prst="rect">
            <a:avLst/>
          </a:prstGeom>
          <a:noFill/>
          <a:effectLst>
            <a:softEdge rad="25400"/>
          </a:effectLst>
          <a:extLst>
            <a:ext uri="{909E8E84-426E-40DD-AFC4-6F175D3DCCD1}">
              <a14:hiddenFill xmlns:a14="http://schemas.microsoft.com/office/drawing/2010/main">
                <a:solidFill>
                  <a:srgbClr val="FFFFFF"/>
                </a:solidFill>
              </a14:hiddenFill>
            </a:ext>
          </a:extLst>
        </p:spPr>
      </p:pic>
      <p:grpSp>
        <p:nvGrpSpPr>
          <p:cNvPr id="7" name="Group 6"/>
          <p:cNvGrpSpPr/>
          <p:nvPr/>
        </p:nvGrpSpPr>
        <p:grpSpPr>
          <a:xfrm>
            <a:off x="4442661" y="5005091"/>
            <a:ext cx="2085906" cy="748966"/>
            <a:chOff x="6436896" y="5215689"/>
            <a:chExt cx="2781208" cy="998621"/>
          </a:xfrm>
        </p:grpSpPr>
        <p:sp>
          <p:nvSpPr>
            <p:cNvPr id="4" name="Process 3"/>
            <p:cNvSpPr/>
            <p:nvPr/>
          </p:nvSpPr>
          <p:spPr>
            <a:xfrm>
              <a:off x="6436896" y="5215689"/>
              <a:ext cx="1949116" cy="998621"/>
            </a:xfrm>
            <a:prstGeom prst="flowChartProcess">
              <a:avLst/>
            </a:prstGeom>
            <a:solidFill>
              <a:srgbClr val="BAD0E4"/>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5" name="TextBox 4"/>
            <p:cNvSpPr txBox="1"/>
            <p:nvPr/>
          </p:nvSpPr>
          <p:spPr>
            <a:xfrm>
              <a:off x="6595220" y="5330172"/>
              <a:ext cx="2622884" cy="697626"/>
            </a:xfrm>
            <a:prstGeom prst="rect">
              <a:avLst/>
            </a:prstGeom>
            <a:noFill/>
          </p:spPr>
          <p:txBody>
            <a:bodyPr wrap="square" rtlCol="0">
              <a:spAutoFit/>
            </a:bodyPr>
            <a:lstStyle/>
            <a:p>
              <a:r>
                <a:rPr lang="en-US" sz="2800" dirty="0">
                  <a:latin typeface="Rockwell" charset="0"/>
                  <a:ea typeface="Rockwell" charset="0"/>
                  <a:cs typeface="Rockwell" charset="0"/>
                </a:rPr>
                <a:t>WHY?</a:t>
              </a:r>
            </a:p>
          </p:txBody>
        </p:sp>
      </p:grpSp>
      <p:sp>
        <p:nvSpPr>
          <p:cNvPr id="8" name="TextBox 7"/>
          <p:cNvSpPr txBox="1"/>
          <p:nvPr/>
        </p:nvSpPr>
        <p:spPr>
          <a:xfrm>
            <a:off x="7146758" y="6472990"/>
            <a:ext cx="3826042" cy="276999"/>
          </a:xfrm>
          <a:prstGeom prst="rect">
            <a:avLst/>
          </a:prstGeom>
          <a:noFill/>
        </p:spPr>
        <p:txBody>
          <a:bodyPr wrap="square" rtlCol="0">
            <a:spAutoFit/>
          </a:bodyPr>
          <a:lstStyle/>
          <a:p>
            <a:r>
              <a:rPr lang="en-US" sz="1200" dirty="0" smtClean="0"/>
              <a:t>(</a:t>
            </a:r>
            <a:r>
              <a:rPr lang="en-US" sz="1200" dirty="0" err="1" smtClean="0"/>
              <a:t>Kanter</a:t>
            </a:r>
            <a:r>
              <a:rPr lang="en-US" sz="1200" dirty="0" smtClean="0"/>
              <a:t> &amp; Caballero, 2012)</a:t>
            </a:r>
            <a:endParaRPr lang="en-US" sz="1200" dirty="0"/>
          </a:p>
        </p:txBody>
      </p:sp>
    </p:spTree>
    <p:extLst>
      <p:ext uri="{BB962C8B-B14F-4D97-AF65-F5344CB8AC3E}">
        <p14:creationId xmlns:p14="http://schemas.microsoft.com/office/powerpoint/2010/main" val="11376238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rotWithShape="1">
          <a:blip r:embed="rId2" cstate="email">
            <a:alphaModFix amt="50000"/>
            <a:extLst>
              <a:ext uri="{28A0092B-C50C-407E-A947-70E740481C1C}">
                <a14:useLocalDpi xmlns:a14="http://schemas.microsoft.com/office/drawing/2010/main"/>
              </a:ext>
            </a:extLst>
          </a:blip>
          <a:srcRect/>
          <a:stretch/>
        </p:blipFill>
        <p:spPr>
          <a:xfrm>
            <a:off x="0" y="0"/>
            <a:ext cx="9144000" cy="6858000"/>
          </a:xfrm>
          <a:prstGeom prst="rect">
            <a:avLst/>
          </a:prstGeom>
          <a:effectLst>
            <a:glow>
              <a:schemeClr val="accent1">
                <a:alpha val="40000"/>
              </a:schemeClr>
            </a:glow>
            <a:softEdge rad="0"/>
          </a:effectLst>
        </p:spPr>
      </p:pic>
      <p:sp>
        <p:nvSpPr>
          <p:cNvPr id="2" name="Rounded Rectangle 1"/>
          <p:cNvSpPr/>
          <p:nvPr/>
        </p:nvSpPr>
        <p:spPr>
          <a:xfrm>
            <a:off x="-1" y="0"/>
            <a:ext cx="9144001" cy="6858000"/>
          </a:xfrm>
          <a:prstGeom prst="roundRect">
            <a:avLst/>
          </a:prstGeom>
          <a:solidFill>
            <a:schemeClr val="bg1">
              <a:alpha val="71000"/>
            </a:schemeClr>
          </a:solidFill>
          <a:effectLst>
            <a:glow>
              <a:schemeClr val="accent1"/>
            </a:glow>
            <a:softEdge rad="673100"/>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350"/>
          </a:p>
        </p:txBody>
      </p:sp>
      <p:sp>
        <p:nvSpPr>
          <p:cNvPr id="3" name="TextBox 2"/>
          <p:cNvSpPr txBox="1"/>
          <p:nvPr/>
        </p:nvSpPr>
        <p:spPr>
          <a:xfrm>
            <a:off x="595564" y="257633"/>
            <a:ext cx="5459329" cy="830997"/>
          </a:xfrm>
          <a:prstGeom prst="rect">
            <a:avLst/>
          </a:prstGeom>
          <a:noFill/>
        </p:spPr>
        <p:txBody>
          <a:bodyPr wrap="square" rtlCol="0">
            <a:spAutoFit/>
          </a:bodyPr>
          <a:lstStyle/>
          <a:p>
            <a:r>
              <a:rPr lang="en-US" sz="4800" dirty="0">
                <a:latin typeface="Franklin Gothic Demi" charset="0"/>
                <a:ea typeface="Franklin Gothic Demi" charset="0"/>
                <a:cs typeface="Franklin Gothic Demi" charset="0"/>
              </a:rPr>
              <a:t>Obesity and Gender</a:t>
            </a:r>
          </a:p>
        </p:txBody>
      </p:sp>
      <p:sp>
        <p:nvSpPr>
          <p:cNvPr id="8" name="Rectangle 7"/>
          <p:cNvSpPr/>
          <p:nvPr/>
        </p:nvSpPr>
        <p:spPr>
          <a:xfrm>
            <a:off x="595563" y="1320269"/>
            <a:ext cx="3789947" cy="395507"/>
          </a:xfrm>
          <a:prstGeom prst="rect">
            <a:avLst/>
          </a:prstGeom>
          <a:solidFill>
            <a:srgbClr val="F92D3E"/>
          </a:solidFill>
          <a:ln>
            <a:solidFill>
              <a:srgbClr val="F92D3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4" name="Rectangle 13"/>
          <p:cNvSpPr/>
          <p:nvPr/>
        </p:nvSpPr>
        <p:spPr>
          <a:xfrm>
            <a:off x="4523874" y="1334324"/>
            <a:ext cx="4024563" cy="395507"/>
          </a:xfrm>
          <a:prstGeom prst="rect">
            <a:avLst/>
          </a:prstGeom>
          <a:solidFill>
            <a:srgbClr val="F92D3E"/>
          </a:solidFill>
          <a:ln>
            <a:solidFill>
              <a:srgbClr val="F92D3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9" name="Content Placeholder 2"/>
          <p:cNvSpPr txBox="1">
            <a:spLocks/>
          </p:cNvSpPr>
          <p:nvPr/>
        </p:nvSpPr>
        <p:spPr>
          <a:xfrm>
            <a:off x="595564" y="1334324"/>
            <a:ext cx="3886200" cy="3263504"/>
          </a:xfrm>
          <a:prstGeom prst="rect">
            <a:avLst/>
          </a:prstGeom>
        </p:spPr>
        <p:txBody>
          <a:bodyPr vert="horz" lIns="68580" tIns="34290" rIns="68580" bIns="34290" rtlCol="0">
            <a:normAutofit/>
          </a:bodyPr>
          <a:lstStyle>
            <a:lvl1pPr marL="0" indent="0" algn="ctr" defTabSz="914377" rtl="0" eaLnBrk="1" latinLnBrk="0" hangingPunct="1">
              <a:lnSpc>
                <a:spcPct val="90000"/>
              </a:lnSpc>
              <a:spcBef>
                <a:spcPts val="1000"/>
              </a:spcBef>
              <a:buFont typeface="Arial"/>
              <a:buNone/>
              <a:defRPr sz="2400" kern="1200">
                <a:solidFill>
                  <a:schemeClr val="tx1"/>
                </a:solidFill>
                <a:latin typeface="+mn-lt"/>
                <a:ea typeface="+mn-ea"/>
                <a:cs typeface="+mn-cs"/>
              </a:defRPr>
            </a:lvl1pPr>
            <a:lvl2pPr marL="457189" indent="0" algn="ctr" defTabSz="914377" rtl="0" eaLnBrk="1" latinLnBrk="0" hangingPunct="1">
              <a:lnSpc>
                <a:spcPct val="90000"/>
              </a:lnSpc>
              <a:spcBef>
                <a:spcPts val="500"/>
              </a:spcBef>
              <a:buFont typeface="Arial"/>
              <a:buNone/>
              <a:defRPr sz="2000" kern="1200">
                <a:solidFill>
                  <a:schemeClr val="tx1"/>
                </a:solidFill>
                <a:latin typeface="+mn-lt"/>
                <a:ea typeface="+mn-ea"/>
                <a:cs typeface="+mn-cs"/>
              </a:defRPr>
            </a:lvl2pPr>
            <a:lvl3pPr marL="914377" indent="0" algn="ctr" defTabSz="914377" rtl="0" eaLnBrk="1" latinLnBrk="0" hangingPunct="1">
              <a:lnSpc>
                <a:spcPct val="90000"/>
              </a:lnSpc>
              <a:spcBef>
                <a:spcPts val="500"/>
              </a:spcBef>
              <a:buFont typeface="Arial"/>
              <a:buNone/>
              <a:defRPr sz="1800" kern="1200">
                <a:solidFill>
                  <a:schemeClr val="tx1"/>
                </a:solidFill>
                <a:latin typeface="+mn-lt"/>
                <a:ea typeface="+mn-ea"/>
                <a:cs typeface="+mn-cs"/>
              </a:defRPr>
            </a:lvl3pPr>
            <a:lvl4pPr marL="1371566" indent="0" algn="ctr" defTabSz="914377" rtl="0" eaLnBrk="1" latinLnBrk="0" hangingPunct="1">
              <a:lnSpc>
                <a:spcPct val="90000"/>
              </a:lnSpc>
              <a:spcBef>
                <a:spcPts val="500"/>
              </a:spcBef>
              <a:buFont typeface="Arial"/>
              <a:buNone/>
              <a:defRPr sz="1600" kern="1200">
                <a:solidFill>
                  <a:schemeClr val="tx1"/>
                </a:solidFill>
                <a:latin typeface="+mn-lt"/>
                <a:ea typeface="+mn-ea"/>
                <a:cs typeface="+mn-cs"/>
              </a:defRPr>
            </a:lvl4pPr>
            <a:lvl5pPr marL="1828754" indent="0" algn="ctr" defTabSz="914377" rtl="0" eaLnBrk="1" latinLnBrk="0" hangingPunct="1">
              <a:lnSpc>
                <a:spcPct val="90000"/>
              </a:lnSpc>
              <a:spcBef>
                <a:spcPts val="500"/>
              </a:spcBef>
              <a:buFont typeface="Arial"/>
              <a:buNone/>
              <a:defRPr sz="1600" kern="1200">
                <a:solidFill>
                  <a:schemeClr val="tx1"/>
                </a:solidFill>
                <a:latin typeface="+mn-lt"/>
                <a:ea typeface="+mn-ea"/>
                <a:cs typeface="+mn-cs"/>
              </a:defRPr>
            </a:lvl5pPr>
            <a:lvl6pPr marL="2285943" indent="0" algn="ctr" defTabSz="914377" rtl="0" eaLnBrk="1" latinLnBrk="0" hangingPunct="1">
              <a:lnSpc>
                <a:spcPct val="90000"/>
              </a:lnSpc>
              <a:spcBef>
                <a:spcPts val="500"/>
              </a:spcBef>
              <a:buFont typeface="Arial"/>
              <a:buNone/>
              <a:defRPr sz="1600" kern="1200">
                <a:solidFill>
                  <a:schemeClr val="tx1"/>
                </a:solidFill>
                <a:latin typeface="+mn-lt"/>
                <a:ea typeface="+mn-ea"/>
                <a:cs typeface="+mn-cs"/>
              </a:defRPr>
            </a:lvl6pPr>
            <a:lvl7pPr marL="2743131" indent="0" algn="ctr" defTabSz="914377" rtl="0" eaLnBrk="1" latinLnBrk="0" hangingPunct="1">
              <a:lnSpc>
                <a:spcPct val="90000"/>
              </a:lnSpc>
              <a:spcBef>
                <a:spcPts val="500"/>
              </a:spcBef>
              <a:buFont typeface="Arial"/>
              <a:buNone/>
              <a:defRPr sz="1600" kern="1200">
                <a:solidFill>
                  <a:schemeClr val="tx1"/>
                </a:solidFill>
                <a:latin typeface="+mn-lt"/>
                <a:ea typeface="+mn-ea"/>
                <a:cs typeface="+mn-cs"/>
              </a:defRPr>
            </a:lvl7pPr>
            <a:lvl8pPr marL="3200320" indent="0" algn="ctr" defTabSz="914377" rtl="0" eaLnBrk="1" latinLnBrk="0" hangingPunct="1">
              <a:lnSpc>
                <a:spcPct val="90000"/>
              </a:lnSpc>
              <a:spcBef>
                <a:spcPts val="500"/>
              </a:spcBef>
              <a:buFont typeface="Arial"/>
              <a:buNone/>
              <a:defRPr sz="1600" kern="1200">
                <a:solidFill>
                  <a:schemeClr val="tx1"/>
                </a:solidFill>
                <a:latin typeface="+mn-lt"/>
                <a:ea typeface="+mn-ea"/>
                <a:cs typeface="+mn-cs"/>
              </a:defRPr>
            </a:lvl8pPr>
            <a:lvl9pPr marL="3657509" indent="0" algn="ctr" defTabSz="914377" rtl="0" eaLnBrk="1" latinLnBrk="0" hangingPunct="1">
              <a:lnSpc>
                <a:spcPct val="90000"/>
              </a:lnSpc>
              <a:spcBef>
                <a:spcPts val="500"/>
              </a:spcBef>
              <a:buFont typeface="Arial"/>
              <a:buNone/>
              <a:defRPr sz="1600" kern="1200">
                <a:solidFill>
                  <a:schemeClr val="tx1"/>
                </a:solidFill>
                <a:latin typeface="+mn-lt"/>
                <a:ea typeface="+mn-ea"/>
                <a:cs typeface="+mn-cs"/>
              </a:defRPr>
            </a:lvl9pPr>
          </a:lstStyle>
          <a:p>
            <a:pPr fontAlgn="base"/>
            <a:r>
              <a:rPr lang="en-US" dirty="0" smtClean="0">
                <a:solidFill>
                  <a:schemeClr val="bg1"/>
                </a:solidFill>
                <a:latin typeface="Rockwell" charset="0"/>
                <a:ea typeface="Rockwell" charset="0"/>
                <a:cs typeface="Rockwell" charset="0"/>
              </a:rPr>
              <a:t>Men</a:t>
            </a:r>
            <a:endParaRPr lang="en-US" sz="2400" dirty="0" smtClean="0">
              <a:latin typeface="Rockwell" charset="0"/>
              <a:ea typeface="Rockwell" charset="0"/>
              <a:cs typeface="Rockwell" charset="0"/>
            </a:endParaRPr>
          </a:p>
          <a:p>
            <a:pPr marL="685792" lvl="1" indent="-342900" algn="l" fontAlgn="base">
              <a:buFont typeface="Courier New" charset="0"/>
              <a:buChar char="o"/>
            </a:pPr>
            <a:r>
              <a:rPr lang="en-US" sz="2400" dirty="0" smtClean="0">
                <a:latin typeface="Rockwell" charset="0"/>
                <a:ea typeface="Rockwell" charset="0"/>
                <a:cs typeface="Rockwell" charset="0"/>
              </a:rPr>
              <a:t>Hunters</a:t>
            </a:r>
            <a:endParaRPr lang="en-US" sz="2400" dirty="0">
              <a:latin typeface="Rockwell" charset="0"/>
              <a:ea typeface="Rockwell" charset="0"/>
              <a:cs typeface="Rockwell" charset="0"/>
            </a:endParaRPr>
          </a:p>
          <a:p>
            <a:pPr marL="685792" lvl="1" indent="-342900" algn="l" fontAlgn="base">
              <a:buFont typeface="Courier New" charset="0"/>
              <a:buChar char="o"/>
            </a:pPr>
            <a:r>
              <a:rPr lang="en-US" sz="2400" dirty="0">
                <a:latin typeface="Rockwell" charset="0"/>
                <a:ea typeface="Rockwell" charset="0"/>
                <a:cs typeface="Rockwell" charset="0"/>
              </a:rPr>
              <a:t>Lead to a selection of greater muscle mass</a:t>
            </a:r>
          </a:p>
          <a:p>
            <a:endParaRPr lang="en-US" sz="1800" dirty="0"/>
          </a:p>
        </p:txBody>
      </p:sp>
      <p:sp>
        <p:nvSpPr>
          <p:cNvPr id="10" name="Content Placeholder 3"/>
          <p:cNvSpPr txBox="1">
            <a:spLocks/>
          </p:cNvSpPr>
          <p:nvPr/>
        </p:nvSpPr>
        <p:spPr>
          <a:xfrm>
            <a:off x="4481763" y="1346263"/>
            <a:ext cx="4108784" cy="3263504"/>
          </a:xfrm>
          <a:prstGeom prst="rect">
            <a:avLst/>
          </a:prstGeom>
        </p:spPr>
        <p:txBody>
          <a:bodyPr/>
          <a:lstStyle>
            <a:lvl1pPr marL="228594" indent="-228594" algn="l" defTabSz="914377"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783" indent="-228594" algn="l" defTabSz="914377"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160" indent="-228594" algn="l" defTabSz="914377"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lgn="ctr" fontAlgn="base">
              <a:buNone/>
            </a:pPr>
            <a:r>
              <a:rPr lang="en-US" sz="2400" dirty="0">
                <a:solidFill>
                  <a:schemeClr val="bg1"/>
                </a:solidFill>
                <a:latin typeface="Rockwell" charset="0"/>
                <a:ea typeface="Rockwell" charset="0"/>
                <a:cs typeface="Rockwell" charset="0"/>
              </a:rPr>
              <a:t>Women</a:t>
            </a:r>
          </a:p>
          <a:p>
            <a:pPr lvl="1" fontAlgn="base">
              <a:buFont typeface="Courier New" charset="0"/>
              <a:buChar char="o"/>
            </a:pPr>
            <a:r>
              <a:rPr lang="en-US" dirty="0">
                <a:latin typeface="Rockwell" charset="0"/>
                <a:ea typeface="Rockwell" charset="0"/>
                <a:cs typeface="Rockwell" charset="0"/>
              </a:rPr>
              <a:t>Gatherers, primary </a:t>
            </a:r>
            <a:r>
              <a:rPr lang="en-US" dirty="0" smtClean="0">
                <a:latin typeface="Rockwell" charset="0"/>
                <a:ea typeface="Rockwell" charset="0"/>
                <a:cs typeface="Rockwell" charset="0"/>
              </a:rPr>
              <a:t>caregiver</a:t>
            </a:r>
            <a:endParaRPr lang="en-US" dirty="0">
              <a:latin typeface="Rockwell" charset="0"/>
              <a:ea typeface="Rockwell" charset="0"/>
              <a:cs typeface="Rockwell" charset="0"/>
            </a:endParaRPr>
          </a:p>
          <a:p>
            <a:pPr lvl="1" fontAlgn="base">
              <a:buFont typeface="Courier New" charset="0"/>
              <a:buChar char="o"/>
            </a:pPr>
            <a:r>
              <a:rPr lang="en-US" dirty="0">
                <a:latin typeface="Rockwell" charset="0"/>
                <a:ea typeface="Rockwell" charset="0"/>
                <a:cs typeface="Rockwell" charset="0"/>
              </a:rPr>
              <a:t>Lead to selection for increased fat</a:t>
            </a:r>
          </a:p>
        </p:txBody>
      </p:sp>
      <p:pic>
        <p:nvPicPr>
          <p:cNvPr id="6146" name="Picture 2" descr="https://lh4.googleusercontent.com/5VOw2EbVtqLz5dTvPqug6_7gRqV87gnbA-eiiKOipQA-DTg3mxnBLAUELXCEkENut-BoB6OTF8rZEqbVgVBUCnfCr2dnktasWCsTl0vrgFUyz4a6_JEsQ-OxGzN619NBYEAm1CRsXK4"/>
          <p:cNvPicPr>
            <a:picLocks noChangeAspect="1" noChangeArrowheads="1"/>
          </p:cNvPicPr>
          <p:nvPr/>
        </p:nvPicPr>
        <p:blipFill rotWithShape="1">
          <a:blip r:embed="rId3" cstate="email">
            <a:extLst>
              <a:ext uri="{BEBA8EAE-BF5A-486C-A8C5-ECC9F3942E4B}">
                <a14:imgProps xmlns:a14="http://schemas.microsoft.com/office/drawing/2010/main">
                  <a14:imgLayer r:embed="rId4">
                    <a14:imgEffect>
                      <a14:saturation sat="66000"/>
                    </a14:imgEffect>
                  </a14:imgLayer>
                </a14:imgProps>
              </a:ext>
              <a:ext uri="{28A0092B-C50C-407E-A947-70E740481C1C}">
                <a14:useLocalDpi xmlns:a14="http://schemas.microsoft.com/office/drawing/2010/main"/>
              </a:ext>
            </a:extLst>
          </a:blip>
          <a:srcRect l="19860" r="9458" b="8095"/>
          <a:stretch/>
        </p:blipFill>
        <p:spPr bwMode="auto">
          <a:xfrm>
            <a:off x="1151882" y="3426161"/>
            <a:ext cx="3089250" cy="2367212"/>
          </a:xfrm>
          <a:prstGeom prst="rect">
            <a:avLst/>
          </a:prstGeom>
          <a:noFill/>
          <a:effectLst>
            <a:softEdge rad="38100"/>
          </a:effectLst>
          <a:extLst>
            <a:ext uri="{909E8E84-426E-40DD-AFC4-6F175D3DCCD1}">
              <a14:hiddenFill xmlns:a14="http://schemas.microsoft.com/office/drawing/2010/main">
                <a:solidFill>
                  <a:srgbClr val="FFFFFF"/>
                </a:solidFill>
              </a14:hiddenFill>
            </a:ext>
          </a:extLst>
        </p:spPr>
      </p:pic>
      <p:pic>
        <p:nvPicPr>
          <p:cNvPr id="6148" name="Picture 4" descr="https://lh4.googleusercontent.com/qHCz-otilU2xjPlON3eAJvLm4m9YFgLbVqYs62hmSqjlofYgpec8a7JyJGREGU3bsREZliZiKtPH-rVKccyEvFterJrx7pzGIzBKvVFDcBb9BiU3ruIBHlVS5jWz9sYhFio2kXzXFX8"/>
          <p:cNvPicPr>
            <a:picLocks noChangeAspect="1" noChangeArrowheads="1"/>
          </p:cNvPicPr>
          <p:nvPr/>
        </p:nvPicPr>
        <p:blipFill>
          <a:blip r:embed="rId5">
            <a:extLst>
              <a:ext uri="{BEBA8EAE-BF5A-486C-A8C5-ECC9F3942E4B}">
                <a14:imgProps xmlns:a14="http://schemas.microsoft.com/office/drawing/2010/main">
                  <a14:imgLayer r:embed="rId6">
                    <a14:imgEffect>
                      <a14:saturation sat="66000"/>
                    </a14:imgEffect>
                  </a14:imgLayer>
                </a14:imgProps>
              </a:ext>
              <a:ext uri="{28A0092B-C50C-407E-A947-70E740481C1C}">
                <a14:useLocalDpi xmlns:a14="http://schemas.microsoft.com/office/drawing/2010/main"/>
              </a:ext>
            </a:extLst>
          </a:blip>
          <a:srcRect/>
          <a:stretch>
            <a:fillRect/>
          </a:stretch>
        </p:blipFill>
        <p:spPr bwMode="auto">
          <a:xfrm>
            <a:off x="5163280" y="3426161"/>
            <a:ext cx="2891963" cy="2367211"/>
          </a:xfrm>
          <a:prstGeom prst="rect">
            <a:avLst/>
          </a:prstGeom>
          <a:noFill/>
          <a:effectLst>
            <a:softEdge rad="38100"/>
          </a:effectLst>
          <a:extLst>
            <a:ext uri="{909E8E84-426E-40DD-AFC4-6F175D3DCCD1}">
              <a14:hiddenFill xmlns:a14="http://schemas.microsoft.com/office/drawing/2010/main">
                <a:solidFill>
                  <a:srgbClr val="FFFFFF"/>
                </a:solidFill>
              </a14:hiddenFill>
            </a:ext>
          </a:extLst>
        </p:spPr>
      </p:pic>
      <p:sp>
        <p:nvSpPr>
          <p:cNvPr id="11" name="TextBox 10"/>
          <p:cNvSpPr txBox="1"/>
          <p:nvPr/>
        </p:nvSpPr>
        <p:spPr>
          <a:xfrm>
            <a:off x="5317959" y="6485021"/>
            <a:ext cx="4138862" cy="276999"/>
          </a:xfrm>
          <a:prstGeom prst="rect">
            <a:avLst/>
          </a:prstGeom>
          <a:noFill/>
        </p:spPr>
        <p:txBody>
          <a:bodyPr wrap="square" rtlCol="0">
            <a:spAutoFit/>
          </a:bodyPr>
          <a:lstStyle/>
          <a:p>
            <a:r>
              <a:rPr lang="en-US" sz="1200" dirty="0" smtClean="0"/>
              <a:t>(Brown &amp; Konner, 1987; Eaton, Konner &amp; </a:t>
            </a:r>
            <a:r>
              <a:rPr lang="en-US" sz="1200" dirty="0" err="1" smtClean="0"/>
              <a:t>Shostak</a:t>
            </a:r>
            <a:r>
              <a:rPr lang="en-US" sz="1200" dirty="0" smtClean="0"/>
              <a:t>, 1988)</a:t>
            </a:r>
            <a:endParaRPr lang="en-US" sz="1200" dirty="0"/>
          </a:p>
        </p:txBody>
      </p:sp>
      <p:sp>
        <p:nvSpPr>
          <p:cNvPr id="4" name="TextBox 3"/>
          <p:cNvSpPr txBox="1"/>
          <p:nvPr/>
        </p:nvSpPr>
        <p:spPr>
          <a:xfrm>
            <a:off x="1151882" y="5793372"/>
            <a:ext cx="3233628" cy="215444"/>
          </a:xfrm>
          <a:prstGeom prst="rect">
            <a:avLst/>
          </a:prstGeom>
          <a:noFill/>
        </p:spPr>
        <p:txBody>
          <a:bodyPr wrap="square" rtlCol="0">
            <a:spAutoFit/>
          </a:bodyPr>
          <a:lstStyle/>
          <a:p>
            <a:r>
              <a:rPr lang="en-US" sz="800" dirty="0"/>
              <a:t>http://</a:t>
            </a:r>
            <a:r>
              <a:rPr lang="en-US" sz="800" dirty="0" err="1"/>
              <a:t>www.cavemenworld.com</a:t>
            </a:r>
            <a:r>
              <a:rPr lang="en-US" sz="800" dirty="0"/>
              <a:t>/explore/the-life-of-a-hunter-gatherer/</a:t>
            </a:r>
          </a:p>
        </p:txBody>
      </p:sp>
      <p:sp>
        <p:nvSpPr>
          <p:cNvPr id="5" name="TextBox 4"/>
          <p:cNvSpPr txBox="1"/>
          <p:nvPr/>
        </p:nvSpPr>
        <p:spPr>
          <a:xfrm>
            <a:off x="5163278" y="5793372"/>
            <a:ext cx="3234763" cy="215444"/>
          </a:xfrm>
          <a:prstGeom prst="rect">
            <a:avLst/>
          </a:prstGeom>
          <a:noFill/>
        </p:spPr>
        <p:txBody>
          <a:bodyPr wrap="square" rtlCol="0">
            <a:spAutoFit/>
          </a:bodyPr>
          <a:lstStyle/>
          <a:p>
            <a:r>
              <a:rPr lang="en-US" sz="800" dirty="0"/>
              <a:t>http://</a:t>
            </a:r>
            <a:r>
              <a:rPr lang="en-US" sz="800" dirty="0" err="1" smtClean="0"/>
              <a:t>historyofeating.umwblogs.org</a:t>
            </a:r>
            <a:r>
              <a:rPr lang="en-US" sz="800" smtClean="0"/>
              <a:t>/files/2011/11/hunter-gatherer2.jpg</a:t>
            </a:r>
            <a:endParaRPr lang="en-US" dirty="0"/>
          </a:p>
        </p:txBody>
      </p:sp>
    </p:spTree>
    <p:extLst>
      <p:ext uri="{BB962C8B-B14F-4D97-AF65-F5344CB8AC3E}">
        <p14:creationId xmlns:p14="http://schemas.microsoft.com/office/powerpoint/2010/main" val="578354438"/>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1325</TotalTime>
  <Words>1393</Words>
  <Application>Microsoft Macintosh PowerPoint</Application>
  <PresentationFormat>On-screen Show (4:3)</PresentationFormat>
  <Paragraphs>263</Paragraphs>
  <Slides>32</Slides>
  <Notes>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32</vt:i4>
      </vt:variant>
    </vt:vector>
  </HeadingPairs>
  <TitlesOfParts>
    <vt:vector size="39" baseType="lpstr">
      <vt:lpstr>Calibri</vt:lpstr>
      <vt:lpstr>Calibri Light</vt:lpstr>
      <vt:lpstr>Courier New</vt:lpstr>
      <vt:lpstr>Franklin Gothic Demi</vt:lpstr>
      <vt:lpstr>Rockwell</vt:lpstr>
      <vt:lpstr>Arial</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15.0032</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Ayesha A.</dc:creator>
  <cp:lastModifiedBy>Ayesha A.</cp:lastModifiedBy>
  <cp:revision>184</cp:revision>
  <cp:lastPrinted>2018-01-29T17:52:24Z</cp:lastPrinted>
  <dcterms:created xsi:type="dcterms:W3CDTF">2018-01-28T21:04:31Z</dcterms:created>
  <dcterms:modified xsi:type="dcterms:W3CDTF">2018-02-02T21:06:22Z</dcterms:modified>
</cp:coreProperties>
</file>