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KETHIYA SRIRANJAN" initials="" lastIdx="5" clrIdx="0"/>
  <p:cmAuthor id="1" name="GEETHA RAMACHANDRAN" initials="" lastIdx="1" clrIdx="1"/>
  <p:cmAuthor id="2" name="CHRISTELLE AH SEN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E17FD77-D69C-41B9-9DCE-58130A8F60E7}">
  <a:tblStyle styleId="{BE17FD77-D69C-41B9-9DCE-58130A8F60E7}" styleName="Table_0"/>
  <a:tblStyle styleId="{40528754-A143-4616-8DDA-2A945869F7D9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7T16:59:11.313" idx="1">
    <p:pos x="6000" y="0"/>
    <p:text>Text Citation Format: 
- no period
- (last name, year)
- Font: Oswald
- Size: 10pt
- Placement: Under slide's title
Image Citation Format:
- only URL
- Font:Calibri
- Size: 6pt
- Placement: under picture</p:text>
  </p:cm>
  <p:cm authorId="1" dt="2017-02-24T18:49:51.181" idx="1">
    <p:pos x="6000" y="100"/>
    <p:text>Should we place the citation all the way at the bottom right of the slide in a smaller font so it's not that noticeable and may aesthetically look nicer?</p:text>
  </p:cm>
  <p:cm authorId="0" dt="2017-02-27T16:58:32.094" idx="2">
    <p:pos x="6000" y="200"/>
    <p:text>_Marked as resolved_</p:text>
  </p:cm>
  <p:cm authorId="0" dt="2017-02-27T16:58:46.462" idx="3">
    <p:pos x="6000" y="300"/>
    <p:text>_Re-opened_</p:text>
  </p:cm>
  <p:cm authorId="0" dt="2017-02-27T16:59:11.313" idx="4">
    <p:pos x="6000" y="400"/>
    <p:text>numerical citation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02T20:45:45.314" idx="1">
    <p:pos x="6000" y="0"/>
    <p:text>content citation</p:text>
  </p:cm>
  <p:cm authorId="2" dt="2017-03-02T20:45:45.314" idx="2">
    <p:pos x="6000" y="100"/>
    <p:text>difference between DMARDs vs BRM?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7T17:47:58.220" idx="5">
    <p:pos x="6000" y="0"/>
    <p:text>Look into a primary article that shows its effectiveness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02T20:25:10.594" idx="3">
    <p:pos x="6000" y="0"/>
    <p:text>are there any numbers that support this?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3-02T13:34:54.689" idx="4">
    <p:pos x="6000" y="0"/>
    <p:text>please link it to long term follow up of the disease 
https://academic.oup.com/rheumatology/article/41/12/1428/1783980/Long-term-follow-up-of-246-adults-with-juvenile</p:text>
  </p:cm>
  <p:cm authorId="2" dt="2017-03-02T13:34:54.689" idx="5">
    <p:pos x="6000" y="100"/>
    <p:text>should we have some point forms here in the concluding slide? looks kinda awks to just have a heading without anything else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9055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Citations: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Juvenile idiopathic arthritis - Genetics Home Reference. (2015, February 14). Retrieved</a:t>
            </a:r>
            <a:r>
              <a:rPr lang="en" sz="1200">
                <a:solidFill>
                  <a:srgbClr val="323232"/>
                </a:solidFill>
                <a:highlight>
                  <a:srgbClr val="FFE7A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February 20, 2017, from https://ghr.nlm.nih.gov/condition/juvenile-idiopathic-arthritis#diagnosis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Saurenmann, R. K., Rose, J. B., Tyrrell, P., Feldman, B. M., Laxer, R. M., Schneider, R., &amp; Silverman, E. D. (2007). Epidemiology of juvenile idiopathic arthritis in a multiethnic cohort: ethnicity as a risk factor. </a:t>
            </a:r>
            <a:r>
              <a:rPr lang="en" sz="1200" i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Arthritis &amp; Rheumatism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i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(6), 1974-1984.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 dirty="0">
              <a:solidFill>
                <a:srgbClr val="262526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1A1A1A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ivorpediatrics.files.wordpress.com/2012/03/childfever.jpg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arthritistreatment.com/wp-content/uploads/2013/01/stiffness-and-swelling.jpg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findarthritistreatment.com/wp-content/uploads/2013/12/Skin-rash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.ymcdn.com/sites/www.aocd.org/resource/resmgr/ddb/rheumatoid_nodules_1_low.jpg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yebyedoctor.com/wp-content/uploads/2011/02/uveitis-4.jpg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onhealth.com/content/1/rheumatoid_arthritis_r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comments" Target="../comments/comment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comments" Target="../comments/comment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Relationship Id="rId3" Type="http://schemas.openxmlformats.org/officeDocument/2006/relationships/comments" Target="../comments/commen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health.com/content/1/rheumatoid_arthritis_ra" TargetMode="External"/><Relationship Id="rId4" Type="http://schemas.openxmlformats.org/officeDocument/2006/relationships/hyperlink" Target="http://www.webmd.com/rheumatoid-arthritis/tc/juvenile-rheumatoid-arthritis-treatment-overview%231" TargetMode="External"/><Relationship Id="rId5" Type="http://schemas.openxmlformats.org/officeDocument/2006/relationships/hyperlink" Target="http://kidshealth.org/en/parents/jra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inassist.com/images/Juvenile-Arthritis.jp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onhealth.com/content/1/rheumatoid_arthritis_ra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Juvenile Idiopathic Arthritis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Life Science 4M03: Group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Fever</a:t>
            </a:r>
            <a:r>
              <a:rPr lang="en" baseline="30000"/>
              <a:t>4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76725" y="1144200"/>
            <a:ext cx="8705100" cy="39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600" dirty="0"/>
              <a:t>Identified three ways: </a:t>
            </a:r>
          </a:p>
          <a:p>
            <a:pPr marL="1371600" lvl="0" indent="-228600" rtl="0">
              <a:spcBef>
                <a:spcPts val="0"/>
              </a:spcBef>
              <a:buChar char="❖"/>
            </a:pPr>
            <a:r>
              <a:rPr lang="en" sz="1600" dirty="0"/>
              <a:t>Daily high spike, then returning back down to normal temperatures</a:t>
            </a:r>
          </a:p>
          <a:p>
            <a:pPr marL="1371600" lvl="0" indent="-228600" rtl="0">
              <a:spcBef>
                <a:spcPts val="0"/>
              </a:spcBef>
              <a:buChar char="❖"/>
            </a:pPr>
            <a:r>
              <a:rPr lang="en" sz="1600" dirty="0"/>
              <a:t>Persistent elevation with occasional increase in temperature </a:t>
            </a:r>
          </a:p>
          <a:p>
            <a:pPr marL="1371600" lvl="0" indent="-228600" rtl="0">
              <a:spcBef>
                <a:spcPts val="0"/>
              </a:spcBef>
              <a:buChar char="❖"/>
            </a:pPr>
            <a:r>
              <a:rPr lang="en" sz="1600" dirty="0"/>
              <a:t>Low grade fever with periodic elevation in temperature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2286000" lvl="0" indent="0" rtl="0">
              <a:spcBef>
                <a:spcPts val="0"/>
              </a:spcBef>
              <a:buNone/>
            </a:pPr>
            <a:r>
              <a:rPr lang="en" dirty="0"/>
              <a:t>  </a:t>
            </a:r>
            <a:r>
              <a:rPr lang="en" sz="900" u="sng" dirty="0">
                <a:solidFill>
                  <a:schemeClr val="hlink"/>
                </a:solidFill>
                <a:hlinkClick r:id="rId3"/>
              </a:rPr>
              <a:t>https://survivorpediatrics.files.wordpress.com/2012/03/childfever.jpg</a:t>
            </a:r>
            <a:r>
              <a:rPr lang="en" dirty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5599" y="3061027"/>
            <a:ext cx="2645224" cy="193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Morning Stiffness</a:t>
            </a:r>
            <a:r>
              <a:rPr lang="en" baseline="30000" dirty="0" smtClean="0"/>
              <a:t>5</a:t>
            </a:r>
            <a:endParaRPr lang="en" baseline="30000"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17200" cy="377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Occurs after night sleep, naps, long periods of sitting 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Difficulty in moving muscles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With gradual activity, it fades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Varies in lasting time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Varies in severity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 smtClean="0"/>
              <a:t>Specific to JIA patients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3200400" lvl="0" indent="457200">
              <a:spcBef>
                <a:spcPts val="0"/>
              </a:spcBef>
              <a:buNone/>
            </a:pPr>
            <a:r>
              <a:rPr lang="en" sz="800" u="sng" dirty="0">
                <a:solidFill>
                  <a:schemeClr val="hlink"/>
                </a:solidFill>
                <a:hlinkClick r:id="rId3"/>
              </a:rPr>
              <a:t>http://www.findarthritistreatment.com/wp-content/uploads/2013/01/stiffness-and-swelling.jpg</a:t>
            </a:r>
            <a:r>
              <a:rPr lang="en" sz="800" dirty="0"/>
              <a:t>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025" y="1711375"/>
            <a:ext cx="4285450" cy="26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Rheumatoid Rash</a:t>
            </a:r>
            <a:r>
              <a:rPr lang="en" baseline="30000"/>
              <a:t>5</a:t>
            </a:r>
            <a:r>
              <a:rPr lang="en"/>
              <a:t>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058273"/>
            <a:ext cx="6250190" cy="24153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/>
              <a:t>Redness in the skin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600" dirty="0"/>
              <a:t>Spreads to the</a:t>
            </a:r>
            <a:r>
              <a:rPr lang="en" sz="1600" dirty="0" smtClean="0"/>
              <a:t>:</a:t>
            </a:r>
            <a:endParaRPr lang="en-CA" sz="1600" dirty="0" smtClean="0"/>
          </a:p>
          <a:p>
            <a:pPr marL="1371600" lvl="0" indent="-228600">
              <a:lnSpc>
                <a:spcPct val="100000"/>
              </a:lnSpc>
              <a:buChar char="❖"/>
            </a:pPr>
            <a:r>
              <a:rPr lang="en" sz="1600" dirty="0"/>
              <a:t>Trunk  </a:t>
            </a:r>
          </a:p>
          <a:p>
            <a:pPr marL="1371600" lvl="0" indent="-228600">
              <a:lnSpc>
                <a:spcPct val="100000"/>
              </a:lnSpc>
              <a:buChar char="❖"/>
            </a:pPr>
            <a:r>
              <a:rPr lang="en" sz="1600" dirty="0"/>
              <a:t>Neck</a:t>
            </a:r>
          </a:p>
          <a:p>
            <a:pPr marL="1371600" lvl="0" indent="-228600">
              <a:lnSpc>
                <a:spcPct val="100000"/>
              </a:lnSpc>
              <a:buChar char="❖"/>
            </a:pPr>
            <a:r>
              <a:rPr lang="en" sz="1600" dirty="0"/>
              <a:t>Arms </a:t>
            </a:r>
          </a:p>
          <a:p>
            <a:pPr marL="1371600" lvl="0" indent="-228600">
              <a:lnSpc>
                <a:spcPct val="100000"/>
              </a:lnSpc>
              <a:buChar char="❖"/>
            </a:pPr>
            <a:r>
              <a:rPr lang="en" sz="1600" dirty="0"/>
              <a:t>Inner parts of the thighs</a:t>
            </a:r>
          </a:p>
          <a:p>
            <a:pPr marL="1371600" lvl="0" indent="-228600">
              <a:lnSpc>
                <a:spcPct val="100000"/>
              </a:lnSpc>
              <a:buChar char="❖"/>
            </a:pPr>
            <a:r>
              <a:rPr lang="en" sz="1600" dirty="0"/>
              <a:t>Buttocks </a:t>
            </a:r>
          </a:p>
          <a:p>
            <a:pPr marL="1371600" lvl="0" indent="-228600">
              <a:lnSpc>
                <a:spcPct val="100000"/>
              </a:lnSpc>
              <a:buChar char="❖"/>
            </a:pPr>
            <a:r>
              <a:rPr lang="en" sz="1600" dirty="0" smtClean="0"/>
              <a:t>Face</a:t>
            </a:r>
            <a:endParaRPr lang="en-CA" sz="1600" dirty="0" smtClean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CA" sz="1600" dirty="0" smtClean="0"/>
              <a:t>Varies in severity and lasting time</a:t>
            </a:r>
            <a:endParaRPr lang="en" sz="1600" dirty="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250" y="1365899"/>
            <a:ext cx="4100050" cy="272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38177" y="4178095"/>
            <a:ext cx="28136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600" u="sng" dirty="0">
                <a:solidFill>
                  <a:srgbClr val="1155CC"/>
                </a:solidFill>
                <a:latin typeface="Calibri"/>
                <a:ea typeface="Times New Roman"/>
                <a:cs typeface="Calibri"/>
                <a:sym typeface="Times New Roman"/>
                <a:hlinkClick r:id="rId4"/>
              </a:rPr>
              <a:t>http://www.findarthritistreatment.com/wp-content/uploads/2013/12/Skin-rash.jpg</a:t>
            </a:r>
            <a:endParaRPr lang="en-US" sz="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Subcutaneous Nodules</a:t>
            </a:r>
            <a:r>
              <a:rPr lang="en" baseline="30000"/>
              <a:t>5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667300" cy="380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In 10% of children diagnosed with JIA 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Vary in size 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Hard 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Not attached to overlying skin 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Found over: 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metacarpophalangeal 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proximal interphalangeal 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distal interphalangeal joints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olecranon process of the elbow 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over the anterior tibial surfaces 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around the wrists 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the tendons of the erector spinae group </a:t>
            </a:r>
          </a:p>
          <a:p>
            <a:pPr marL="13716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1200" dirty="0"/>
              <a:t>over the aponeurosis of the scalp</a:t>
            </a:r>
          </a:p>
          <a:p>
            <a:pPr marL="3657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" sz="9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http://c.ymcdn.com/sites/www.aocd.org/resource/resmgr/ddb/rheumatoid_nodules_1_low.jpg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650" y="2010401"/>
            <a:ext cx="3340149" cy="23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Uveitis</a:t>
            </a:r>
            <a:r>
              <a:rPr lang="en" baseline="30000"/>
              <a:t>6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Swelling or irritation of the uvea (middle layer of the eye)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Doesn't always occur with JIA 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Symptoms that could arise due to uveitis are: </a:t>
            </a:r>
          </a:p>
          <a:p>
            <a:pPr marL="1828800" lvl="0" indent="-228600" rtl="0">
              <a:spcBef>
                <a:spcPts val="0"/>
              </a:spcBef>
              <a:buChar char="❖"/>
            </a:pPr>
            <a:r>
              <a:rPr lang="en" sz="1600" dirty="0"/>
              <a:t>Red eyes </a:t>
            </a:r>
          </a:p>
          <a:p>
            <a:pPr marL="1828800" lvl="0" indent="-228600" rtl="0">
              <a:spcBef>
                <a:spcPts val="0"/>
              </a:spcBef>
              <a:buChar char="❖"/>
            </a:pPr>
            <a:r>
              <a:rPr lang="en" sz="1600" dirty="0"/>
              <a:t>Eye pain </a:t>
            </a:r>
          </a:p>
          <a:p>
            <a:pPr marL="1828800" lvl="0" indent="-228600" rtl="0">
              <a:spcBef>
                <a:spcPts val="0"/>
              </a:spcBef>
              <a:buChar char="❖"/>
            </a:pPr>
            <a:r>
              <a:rPr lang="en" sz="1600" dirty="0"/>
              <a:t>Vision changes </a:t>
            </a:r>
          </a:p>
          <a:p>
            <a:pPr marL="1828800" lvl="0" indent="-228600" rtl="0">
              <a:spcBef>
                <a:spcPts val="0"/>
              </a:spcBef>
              <a:buChar char="❖"/>
            </a:pPr>
            <a:r>
              <a:rPr lang="en" sz="1600" dirty="0"/>
              <a:t>Sensitivity to light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0" lvl="0" indent="0" rtl="0">
              <a:spcBef>
                <a:spcPts val="0"/>
              </a:spcBef>
              <a:buNone/>
            </a:pPr>
            <a:r>
              <a:rPr lang="en" sz="900" u="sng" dirty="0">
                <a:solidFill>
                  <a:schemeClr val="hlink"/>
                </a:solidFill>
                <a:hlinkClick r:id="rId3"/>
              </a:rPr>
              <a:t>http://byebyedoctor.com/wp-content/uploads/2011/02/uveitis-4.jpg</a:t>
            </a:r>
            <a:r>
              <a:rPr lang="en" sz="900" dirty="0"/>
              <a:t> 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l="4050" t="-1930" r="-4049" b="1929"/>
          <a:stretch/>
        </p:blipFill>
        <p:spPr>
          <a:xfrm>
            <a:off x="5938894" y="2269425"/>
            <a:ext cx="2703525" cy="189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Etiology &amp; Risk Factors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124" y="445025"/>
            <a:ext cx="4752075" cy="44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Causes and Risk Factors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294500" cy="34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Sporadic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Not considered to be a familial disease (except in the place in which there is an onset of pauciarticular arthritis)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" dirty="0"/>
              <a:t>Not transmissible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Epidemiology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58475" y="2742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Epidemiology</a:t>
            </a:r>
            <a:r>
              <a:rPr lang="en" baseline="30000"/>
              <a:t>1,9</a:t>
            </a:r>
            <a:r>
              <a:rPr lang="en"/>
              <a:t>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58475" y="1036750"/>
            <a:ext cx="2373300" cy="38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00050" lvl="0" indent="-171450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Font typeface="Arial"/>
              <a:buChar char="•"/>
            </a:pPr>
            <a:r>
              <a:rPr lang="en" sz="700" dirty="0">
                <a:solidFill>
                  <a:srgbClr val="695D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dirty="0">
                <a:solidFill>
                  <a:srgbClr val="695D4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4-16 in 10,000 children in North America and </a:t>
            </a:r>
            <a:r>
              <a:rPr lang="en" sz="1400" dirty="0" smtClean="0">
                <a:solidFill>
                  <a:srgbClr val="695D4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Europe</a:t>
            </a:r>
            <a:endParaRPr lang="en-CA" sz="1400" dirty="0" smtClean="0">
              <a:solidFill>
                <a:srgbClr val="695D4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00050" lvl="0" indent="-171450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Font typeface="Arial"/>
              <a:buChar char="•"/>
            </a:pPr>
            <a:r>
              <a:rPr lang="en" sz="1400" dirty="0" smtClean="0">
                <a:solidFill>
                  <a:srgbClr val="695D4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</a:t>
            </a:r>
            <a:r>
              <a:rPr lang="en" sz="1400" dirty="0">
                <a:solidFill>
                  <a:srgbClr val="695D4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1000 in the USA, approx 294, 000 children are affected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695D4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Females are more affected with JRA than males 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695D4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 enthesitis-related JIA, males are more affected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695D4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78" name="Shape 178"/>
          <p:cNvGraphicFramePr/>
          <p:nvPr>
            <p:extLst>
              <p:ext uri="{D42A27DB-BD31-4B8C-83A1-F6EECF244321}">
                <p14:modId xmlns:p14="http://schemas.microsoft.com/office/powerpoint/2010/main" val="3737025086"/>
              </p:ext>
            </p:extLst>
          </p:nvPr>
        </p:nvGraphicFramePr>
        <p:xfrm>
          <a:off x="2682125" y="1249587"/>
          <a:ext cx="6162325" cy="3010275"/>
        </p:xfrm>
        <a:graphic>
          <a:graphicData uri="http://schemas.openxmlformats.org/drawingml/2006/table">
            <a:tbl>
              <a:tblPr>
                <a:noFill/>
                <a:tableStyleId>{BE17FD77-D69C-41B9-9DCE-58130A8F60E7}</a:tableStyleId>
              </a:tblPr>
              <a:tblGrid>
                <a:gridCol w="3060475"/>
                <a:gridCol w="3101850"/>
              </a:tblGrid>
              <a:tr h="6094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ETHNICITY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</a:rPr>
                        <a:t>CHANCES OF GETTING JIA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BLACK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LOW, BUT HIGH CHANCE OF GETTING POLYARTICULAR RHEUMATOID + JIA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INDIAN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LOW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NATIVE AMERICAN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HIGH CHANCE OF GETTING POLYARTICULAR RHEUMATOID + JIA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EUROPEAN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HIGH, EXCEPT FOR OLIGOARTHRITIS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ASIAN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LOW, BUT HIGH CHANCE OF GETTING ENTHESITIS-RELATED JIA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75125" y="155982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en" sz="4800"/>
              <a:t>Pathophysiology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Genetic Predisposition 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Environmental Risk Factors </a:t>
            </a:r>
          </a:p>
          <a:p>
            <a:pPr marL="514350" lvl="0" indent="-285750">
              <a:spcBef>
                <a:spcPts val="0"/>
              </a:spcBef>
              <a:buFont typeface="Arial"/>
              <a:buChar char="•"/>
            </a:pPr>
            <a:r>
              <a:rPr lang="en" dirty="0"/>
              <a:t>Inflammation and Bone Destruction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Juvenile Idiopathic Arthritis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Types of Juvenile Arthritis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Symptoms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Risk Factors &amp; Causes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Epidemiology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Pathophysiology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Treatment &amp; Management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Genetic Susceptibility</a:t>
            </a:r>
            <a:r>
              <a:rPr lang="en" baseline="30000"/>
              <a:t>10,11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32815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Complex genetic trait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899" y="1906450"/>
            <a:ext cx="4608973" cy="288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6651500" y="4661225"/>
            <a:ext cx="2349600" cy="3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Prahalad and Glass, 2008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HLA and non-HLA Genetic Associations</a:t>
            </a:r>
            <a:r>
              <a:rPr lang="en" baseline="30000"/>
              <a:t>11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198162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-"/>
            </a:pPr>
            <a:r>
              <a:rPr lang="en" sz="1400"/>
              <a:t>Several associations between JIA subtypes and different HLA alleles 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317500" rtl="0">
              <a:spcBef>
                <a:spcPts val="0"/>
              </a:spcBef>
              <a:buSzPct val="100000"/>
              <a:buChar char="-"/>
            </a:pPr>
            <a:r>
              <a:rPr lang="en" sz="1400"/>
              <a:t>Non-HLA genes associated with JIA  have been independently confirmed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50" y="3829024"/>
            <a:ext cx="4332074" cy="109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49" y="1652800"/>
            <a:ext cx="7982752" cy="1675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5919800" y="4619700"/>
            <a:ext cx="32862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Both tables retrieved from Prahalad and Glass, 2008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Genetic Variables Underlying Autoimmunity</a:t>
            </a:r>
            <a:r>
              <a:rPr lang="en" baseline="30000"/>
              <a:t>11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Table shows different examples of genes associated with multiple autoimmune diseases (Prahalad and Glass, 2008)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00" y="2093125"/>
            <a:ext cx="7196125" cy="261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Twin Studies</a:t>
            </a:r>
            <a:r>
              <a:rPr lang="en" baseline="30000"/>
              <a:t>12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Twin and affected sibling pair (ASP) study (Prahalad et al., 2000)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12 monozygotic twins vs 104 non-affected sibling pairs from the National Institute for Arthritis and Musculoskeletal Skin Diseases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15" name="Shape 215"/>
          <p:cNvGraphicFramePr/>
          <p:nvPr>
            <p:extLst>
              <p:ext uri="{D42A27DB-BD31-4B8C-83A1-F6EECF244321}">
                <p14:modId xmlns:p14="http://schemas.microsoft.com/office/powerpoint/2010/main" val="2107035349"/>
              </p:ext>
            </p:extLst>
          </p:nvPr>
        </p:nvGraphicFramePr>
        <p:xfrm>
          <a:off x="795075" y="2535825"/>
          <a:ext cx="7920075" cy="1728126"/>
        </p:xfrm>
        <a:graphic>
          <a:graphicData uri="http://schemas.openxmlformats.org/drawingml/2006/table">
            <a:tbl>
              <a:tblPr>
                <a:noFill/>
                <a:tableStyleId>{40528754-A143-4616-8DDA-2A945869F7D9}</a:tableStyleId>
              </a:tblPr>
              <a:tblGrid>
                <a:gridCol w="3817275"/>
                <a:gridCol w="410280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352E2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Classification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rgbClr val="352E2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time difference for onset of JIA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352E2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Twins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rgbClr val="352E2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5.5 months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rgbClr val="352E2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rgbClr val="352E2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 months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Auto-immunity</a:t>
            </a:r>
            <a:r>
              <a:rPr lang="en" baseline="30000"/>
              <a:t>13,14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Antibodies to Citrullinated Protein Antigens (ACPAs)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Important for the diagnosis of JIA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Patient’s own antibodies are modified = body recognizes the antibodies are foreign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Rheumatoid Factor (RF)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Possible for patients to have JIA without this</a:t>
            </a:r>
          </a:p>
          <a:p>
            <a:pPr marL="514350" lvl="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Auto-antibody derived from IgM that forms immune complexes</a:t>
            </a:r>
          </a:p>
        </p:txBody>
      </p:sp>
      <p:pic>
        <p:nvPicPr>
          <p:cNvPr id="223" name="Shape 223" descr="citrillination im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37" y="3163620"/>
            <a:ext cx="3601825" cy="17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905412" y="4837800"/>
            <a:ext cx="2812500" cy="3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https://www.hopkinsarthritis.org/wp-content/uploads/2012/08/round4-slide-12.jpg</a:t>
            </a:r>
          </a:p>
        </p:txBody>
      </p:sp>
      <p:pic>
        <p:nvPicPr>
          <p:cNvPr id="225" name="Shape 225" descr="Rf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025" y="2970900"/>
            <a:ext cx="2812627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6068950" y="4837800"/>
            <a:ext cx="1662300" cy="30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http://www.ifcc.org/ifccfiles/images/e-blu.jpg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Inflammation and Bone Destruction</a:t>
            </a:r>
            <a:r>
              <a:rPr lang="en" baseline="30000"/>
              <a:t>15</a:t>
            </a:r>
          </a:p>
        </p:txBody>
      </p:sp>
      <p:pic>
        <p:nvPicPr>
          <p:cNvPr id="232" name="Shape 232" descr="Pathogenesis of J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37250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152400" y="4715275"/>
            <a:ext cx="2909400" cy="3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Fig 15.11 Janeway 8</a:t>
            </a:r>
            <a:r>
              <a:rPr lang="en" sz="600" b="1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Pathophysiology Overview</a:t>
            </a:r>
            <a:r>
              <a:rPr lang="en" baseline="30000"/>
              <a:t>13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50" y="1230650"/>
            <a:ext cx="8420250" cy="379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Treatments &amp; Management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4901750" y="2096725"/>
            <a:ext cx="3874800" cy="232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Drug Therapy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NSAIDs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DMARDs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BRMs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Corticosteroid Injections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sz="2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Physical Therapy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Physiotherapy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Occupational </a:t>
            </a:r>
            <a:r>
              <a:rPr lang="en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Therapy</a:t>
            </a:r>
            <a:endParaRPr lang="en-CA" sz="22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54610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sz="2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200" dirty="0">
                <a:latin typeface="PT Sans Narrow"/>
                <a:ea typeface="PT Sans Narrow"/>
                <a:cs typeface="PT Sans Narrow"/>
                <a:sym typeface="PT Sans Narrow"/>
              </a:rPr>
              <a:t>Surgical Procedures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 descr="Screen Shot 2017-02-22 at 3.33.57 PM.png"/>
          <p:cNvPicPr preferRelativeResize="0"/>
          <p:nvPr/>
        </p:nvPicPr>
        <p:blipFill rotWithShape="1">
          <a:blip r:embed="rId3">
            <a:alphaModFix/>
          </a:blip>
          <a:srcRect l="11669" r="7345"/>
          <a:stretch/>
        </p:blipFill>
        <p:spPr>
          <a:xfrm>
            <a:off x="1819400" y="0"/>
            <a:ext cx="55052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7442450" y="4766925"/>
            <a:ext cx="2131800" cy="2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(Ravelli &amp; Martini,  2007)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Drug Therapy: NSAIDs &amp; DMARDs</a:t>
            </a:r>
            <a:r>
              <a:rPr lang="en" baseline="30000"/>
              <a:t>16,17,18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01350" y="1234075"/>
            <a:ext cx="3915300" cy="332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Non-steroidal anti-inflammatory drugs (NSAIDs)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/>
              <a:t>First-line drug therapy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400" dirty="0"/>
              <a:t>Pain and inflammation </a:t>
            </a:r>
            <a:r>
              <a:rPr lang="en" sz="1400" dirty="0" smtClean="0"/>
              <a:t>relief</a:t>
            </a:r>
            <a:endParaRPr lang="en-CA" sz="1400" dirty="0" smtClean="0"/>
          </a:p>
          <a:p>
            <a:pPr marL="139700" lvl="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400" dirty="0" smtClean="0"/>
              <a:t>Ex</a:t>
            </a:r>
            <a:r>
              <a:rPr lang="en" sz="1400" dirty="0"/>
              <a:t>. ibuprofen and naproxen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01350" y="2162768"/>
            <a:ext cx="3800100" cy="332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Disease-modifying antirheumatic drugs (DMARDs)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1400" dirty="0"/>
              <a:t>Second-line drug therapy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“slow-acting”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400" dirty="0"/>
              <a:t>Slowing or stopping the immune system from causing inflammation 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 dirty="0"/>
              <a:t>Ex. methotrexate and leflunomide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450" y="1234075"/>
            <a:ext cx="3915351" cy="358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999" y="1256350"/>
            <a:ext cx="5464324" cy="35376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Juvenile Idiopathic Arthritis (JIA) </a:t>
            </a:r>
            <a:r>
              <a:rPr lang="en" baseline="30000"/>
              <a:t>1,2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7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http://www.onhealth.com/content/1/rheumatoid_arthritis_ra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244000" y="157400"/>
            <a:ext cx="8266500" cy="78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Drug Therapy: BRMs &amp; Corticosteroid Joint Injections</a:t>
            </a:r>
            <a:r>
              <a:rPr lang="en" sz="3000" baseline="30000"/>
              <a:t>19,20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2700000" cy="336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Biological Response Modifiers (BRMs) 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600" dirty="0"/>
              <a:t>Etanercept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600" dirty="0"/>
              <a:t>Infliximab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600" dirty="0"/>
              <a:t>Adalimumab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Corticosteroid Joint Injections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l="1707" t="8419" r="2359" b="4060"/>
          <a:stretch/>
        </p:blipFill>
        <p:spPr>
          <a:xfrm>
            <a:off x="3197750" y="921650"/>
            <a:ext cx="5701849" cy="39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3197750" y="4872900"/>
            <a:ext cx="6378600" cy="27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83333"/>
              <a:buFont typeface="Arial"/>
              <a:buNone/>
            </a:pPr>
            <a:r>
              <a:rPr lang="en" sz="60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http://www.aboutkidshealth.ca/En/ResourceCentres/JuvenileIdiopathicArthritis/TreatmentofJIA/MedicationsforJIA/Pages/CorticosteroidJointInjections.aspx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625" y="85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 Therapy</a:t>
            </a:r>
            <a:r>
              <a:rPr lang="en" baseline="30000"/>
              <a:t>20</a:t>
            </a:r>
            <a:r>
              <a:rPr lang="en"/>
              <a:t> 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205800" y="658125"/>
            <a:ext cx="8626500" cy="333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 </a:t>
            </a:r>
            <a:r>
              <a:rPr lang="en-CA" dirty="0" smtClean="0"/>
              <a:t>     </a:t>
            </a:r>
            <a:r>
              <a:rPr lang="en" sz="1600" dirty="0" smtClean="0"/>
              <a:t>Heat/Cold Therapy</a:t>
            </a:r>
            <a:r>
              <a:rPr lang="en-CA" sz="1600" dirty="0"/>
              <a:t> </a:t>
            </a:r>
            <a:r>
              <a:rPr lang="en-CA" sz="1600" dirty="0" smtClean="0"/>
              <a:t>                    </a:t>
            </a:r>
            <a:r>
              <a:rPr lang="en" sz="1600" dirty="0" smtClean="0"/>
              <a:t>Stretching/Exercises</a:t>
            </a:r>
            <a:r>
              <a:rPr lang="en" sz="1600" dirty="0"/>
              <a:t>		    </a:t>
            </a:r>
            <a:r>
              <a:rPr lang="en" sz="1600" dirty="0" smtClean="0"/>
              <a:t> </a:t>
            </a:r>
            <a:r>
              <a:rPr lang="en" sz="1600" dirty="0"/>
              <a:t>Physiotherapy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t="10260" b="-10259"/>
          <a:stretch/>
        </p:blipFill>
        <p:spPr>
          <a:xfrm>
            <a:off x="388050" y="1243275"/>
            <a:ext cx="2507549" cy="250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Screen Shot 2017-02-22 at 4.08.34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9375" y="3640750"/>
            <a:ext cx="1825274" cy="1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Screen Shot 2017-02-22 at 4.08.50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9375" y="2396573"/>
            <a:ext cx="1825250" cy="1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 descr="Screen Shot 2017-02-22 at 4.09.25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9375" y="1122449"/>
            <a:ext cx="1825249" cy="11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6165900" y="4060625"/>
            <a:ext cx="2727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http://www.painawaydevices.com/wp-content/uploads/2015/03/How-to-place-your-electrode-pads-1.png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5925" y="1082875"/>
            <a:ext cx="2727550" cy="29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3625662" y="4683600"/>
            <a:ext cx="18927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http://www.wikihow.com/Treat-Juvenile-Rheumatoid-Arthritis-with-Exercise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11624" y="3445825"/>
            <a:ext cx="25074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https://ae01.alicdn.com/kf/HTB17QgFNFXXXXarXpXXq6xXFXXXh/by-DHL-200-Pair-Tourmaline-Self-font-b-Heating-b-font-Kneepad-font-b-Arthritis-b.jpg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2050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 Therapy: </a:t>
            </a:r>
            <a:r>
              <a:rPr lang="en" sz="2800"/>
              <a:t>Occupational Therapy</a:t>
            </a:r>
            <a:r>
              <a:rPr lang="en" sz="2800" baseline="30000"/>
              <a:t>20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59875" y="1460975"/>
            <a:ext cx="2969700" cy="334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Ergonomic Assistive Devices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Better grasp and control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Less pressure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Splints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Increased range of motion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Decreased contractures, swelling, pain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799" y="1761400"/>
            <a:ext cx="2919699" cy="291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6375600" y="1460975"/>
            <a:ext cx="24447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Wrist Splint 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6375600" y="4583875"/>
            <a:ext cx="2768400" cy="2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http://www.sportbraceadvies.nl/contents/media/fitzkidz%20polsspalk.jpg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950" y="2184589"/>
            <a:ext cx="2768400" cy="239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3517550" y="4583875"/>
            <a:ext cx="2768400" cy="2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http://www.arthritissupplies.com/assets/images/apw0071-twist-n-write-2.jpg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606150" y="1460975"/>
            <a:ext cx="24447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Ergonomic Pencil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Surgical Treatments</a:t>
            </a:r>
            <a:r>
              <a:rPr lang="en" baseline="30000"/>
              <a:t>16,21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11700" y="1252850"/>
            <a:ext cx="3825000" cy="349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Very Rare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Options: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Soft-tissue release of contractures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Total joint replacement/arthroplasty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Osteotomy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Epiphysiodesis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Synovectomy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dirty="0"/>
              <a:t>Arthrodesis- bone fusion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475" y="1786262"/>
            <a:ext cx="3418874" cy="15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4533750" y="3357250"/>
            <a:ext cx="2322900" cy="2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Total Joint Replacement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Conclusion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11700" y="2293666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Questions</a:t>
            </a:r>
            <a:r>
              <a:rPr lang="en-CA" dirty="0" smtClean="0"/>
              <a:t>?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11700" y="2097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 List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11700" y="807218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Juvenile idiopathic arthritis - Genetics Home Reference. (2015, February 14). Retrieved February 20, 2017, from https://ghr.nlm.nih.gov/condition/juvenile-idiopathic-arthritis#diagnosis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C. Shiel Jr., MD, FACP, FACR. (n.d.). Rheumatoid Arthritis (RA) Symptoms &amp; Treatment. Retrieved February 20, 2017, from 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http://www.onhealth.com/content/1/rheumatoid_arthritis_ra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Nelson, W. E., &amp; Kliegman, R. M. (2016).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Nelson Textbook of pediatrics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Philadelphia: Elsevier.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Grossman, B. J., &amp; Mukhopadhyay, D. (1975). Juvenile rheumatoid arthritis.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problems in pediatrics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(12), CO11-65.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Miller, M. L. (1994). Juvenile rheumatoid arthritis.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problems in pediatrics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(6), 190-198. 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Goldstein, D. A., Horsley, M., &amp; Ulanski, L. J. (2013). II, Tessler HH. Complications of uveitis and their management.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Duane's Ophthalmology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Schaller, J. G. (1997). Juvenile rheumatoid arthritis.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Pediatrics in review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337-350. 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Symmons, D. (2005). Commentary: Juvenile idiopathic arthritis—issues of definition and causation.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journal of epidemiology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671-672.</a:t>
            </a:r>
          </a:p>
          <a:p>
            <a: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Saurenmann, R. K., Rose, J. B., Tyrrell, P., Feldman, B. M., Laxer, R. M., Schneider, R., &amp; Silverman, E. D. (2007). Epidemiology of juvenile idiopathic arthritis in a multiethnic cohort: ethnicity as a risk factor.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Arthritis &amp; Rheumatism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(6), 1974-1984.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Glass, D. N., &amp; Giannini, E. H. (1999). Juvenile rheumatoid arthritis as a complex genetic trait.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Arthritis &amp; Rheumatism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(11), 2261-2268. 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Prahalad, S., &amp; Glass, D. N. (2008). A comprehensive review of the genetics of juvenile idiopathic arthritis.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Pediatric Rheumatology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11.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Prahalad, S., Ryan, M. H., Shear, E. S., Thompson, S. D., Glass, D. N., &amp; Giannini, E. H. (2000). Twins concordant for juvenile rheumatoid arthritis.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Arthritis &amp; Rheumatism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(11), 2611-2612.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Malmström, V., Catrina, A., &amp; Klareskog, L. (2016). The immunopathogenesis of seropositive rheumatoid arthritis: from triggering to targeting.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 Reviews Immunology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60-75. doi:10.1038/nri.2016.124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Demoruelle, M. &amp; Deane, K. (2011). Antibodies to Citrullinated Protein Antigens (ACPAs): Clinical and Pathophysiologic Significance.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Rheumatology Reports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(5), 421-430. doi:10.1007/s11926-011-0193-7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Janeway, C. &amp; Murphy, K. (2012).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Janeway's immunobiology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(1st ed.). London: Garland Science.</a:t>
            </a:r>
          </a:p>
          <a:p>
            <a: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Juvenile Idiopathic Arthritis - Treatment Overview. (n.d.). Retrieved February 13, 2017, from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http://www.webmd.com/rheumatoid-arthritis/tc/juvenile-rheumatoid-arthritis-treatment-overview#1</a:t>
            </a:r>
          </a:p>
          <a:p>
            <a: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Brescia, A. C. (Ed.). (2016, April). Juvenile Idiopathic Arthritis. Retrieved February 19, 2017, from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http://kidshealth.org/en/parents/jra.html#</a:t>
            </a:r>
          </a:p>
          <a:p>
            <a: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Giannini, E. H., Brewer, E. J., &amp; Kuzmina, N. (1990). Arthritis.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Pediatric Orthopaedics,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(5), 697. doi:10.1097/01241398-199009000-00034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Ungar, W.J., Costa, V., Burnett, H.F., Feldman, B.F., &amp; Laxer, R.M. (2013). The use of biologic response modifiers in polyarticular-course juvenile idiopathic arthritis: A systematic review.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Seminars in Arthritis and Rheumatism, 42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(6), 597-618.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AboutKidsHealth -JIA Treatment of JIA. (2017). Retrieved February 20, 2017 from http://www.aboutkidshealth.ca/En/ResourceCentres/JuvenileIdiopathicArthritis/TreatmentofJIA/Pages/default.aspx</a:t>
            </a:r>
          </a:p>
          <a:p>
            <a: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Abdel, M. P., &amp; Figgie, M. P. (2014). Surgical Management of the Juvenile Idiopathic Arthritis Patient with Multiple Joint Involvement.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Orthopedic Clinics of North America,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r>
              <a:rPr lang="en" sz="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435-442. doi:10.1016/j.ocl.2014.06.002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Diagnosis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909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Diagnosis</a:t>
            </a:r>
            <a:r>
              <a:rPr lang="en" baseline="30000"/>
              <a:t>2,3,4</a:t>
            </a:r>
            <a:r>
              <a:rPr lang="en" sz="1800"/>
              <a:t>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27675" y="1234075"/>
            <a:ext cx="8104500" cy="29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0" indent="3873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2222"/>
              <a:buFont typeface="Arial"/>
              <a:buNone/>
            </a:pPr>
            <a:r>
              <a:rPr lang="en" sz="9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https://www.epainassist.com/images/Juvenile-Arthritis.jpg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649" y="1058724"/>
            <a:ext cx="7007004" cy="33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Types of Arthritis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of JIA</a:t>
            </a:r>
            <a:r>
              <a:rPr lang="en" baseline="30000"/>
              <a:t>1</a:t>
            </a:r>
            <a:r>
              <a:rPr lang="en"/>
              <a:t>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725" y="1152425"/>
            <a:ext cx="7342549" cy="39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Symptomology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Flares</a:t>
            </a:r>
            <a:r>
              <a:rPr lang="en" baseline="30000" dirty="0"/>
              <a:t>2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012825" cy="3082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Joint pain </a:t>
            </a:r>
            <a:r>
              <a:rPr lang="en" sz="1800" dirty="0" smtClean="0"/>
              <a:t>and</a:t>
            </a:r>
            <a:r>
              <a:rPr lang="en-CA" sz="1800" dirty="0"/>
              <a:t> </a:t>
            </a:r>
            <a:r>
              <a:rPr lang="en" sz="1800" dirty="0" smtClean="0"/>
              <a:t>inflammation </a:t>
            </a:r>
            <a:endParaRPr lang="en" sz="1800" dirty="0"/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Lasting time ranges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800" dirty="0"/>
              <a:t>Remission/ Relapse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549" y="1019450"/>
            <a:ext cx="4899200" cy="33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3702300" y="681875"/>
            <a:ext cx="5130000" cy="404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		       </a:t>
            </a:r>
            <a:r>
              <a:rPr lang="en" sz="9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http://www.onhealth.com/content/1/rheumatoid_arthritis_ra</a:t>
            </a:r>
            <a:r>
              <a:rPr lang="en" sz="9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1519</Words>
  <Application>Microsoft Macintosh PowerPoint</Application>
  <PresentationFormat>On-screen Show (16:9)</PresentationFormat>
  <Paragraphs>269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tropic</vt:lpstr>
      <vt:lpstr>Juvenile Idiopathic Arthritis</vt:lpstr>
      <vt:lpstr>Overview</vt:lpstr>
      <vt:lpstr>Juvenile Idiopathic Arthritis (JIA) 1,2</vt:lpstr>
      <vt:lpstr>Diagnosis</vt:lpstr>
      <vt:lpstr>Diagnosis2,3,4 </vt:lpstr>
      <vt:lpstr>Types of Arthritis</vt:lpstr>
      <vt:lpstr>Types of JIA1 </vt:lpstr>
      <vt:lpstr>Symptomology </vt:lpstr>
      <vt:lpstr>Flares2</vt:lpstr>
      <vt:lpstr>Fever4</vt:lpstr>
      <vt:lpstr>Morning Stiffness5</vt:lpstr>
      <vt:lpstr>Rheumatoid Rash5 </vt:lpstr>
      <vt:lpstr>Subcutaneous Nodules5</vt:lpstr>
      <vt:lpstr>Uveitis6</vt:lpstr>
      <vt:lpstr>Etiology &amp; Risk Factors</vt:lpstr>
      <vt:lpstr>Causes and Risk Factors  </vt:lpstr>
      <vt:lpstr>Epidemiology </vt:lpstr>
      <vt:lpstr>Epidemiology1,9 </vt:lpstr>
      <vt:lpstr> Pathophysiology </vt:lpstr>
      <vt:lpstr>Genetic Susceptibility10,11</vt:lpstr>
      <vt:lpstr>HLA and non-HLA Genetic Associations11 </vt:lpstr>
      <vt:lpstr>Genetic Variables Underlying Autoimmunity11</vt:lpstr>
      <vt:lpstr>Twin Studies12</vt:lpstr>
      <vt:lpstr>Auto-immunity13,14</vt:lpstr>
      <vt:lpstr>Inflammation and Bone Destruction15</vt:lpstr>
      <vt:lpstr>Pathophysiology Overview13</vt:lpstr>
      <vt:lpstr>Treatments &amp; Management</vt:lpstr>
      <vt:lpstr>PowerPoint Presentation</vt:lpstr>
      <vt:lpstr>Drug Therapy: NSAIDs &amp; DMARDs16,17,18</vt:lpstr>
      <vt:lpstr>Drug Therapy: BRMs &amp; Corticosteroid Joint Injections19,20</vt:lpstr>
      <vt:lpstr>Physical Therapy20 </vt:lpstr>
      <vt:lpstr>Physical Therapy: Occupational Therapy20</vt:lpstr>
      <vt:lpstr>Surgical Treatments16,21</vt:lpstr>
      <vt:lpstr>Conclusion</vt:lpstr>
      <vt:lpstr>Questions? </vt:lpstr>
      <vt:lpstr>Reference List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Juvenile Idiopathic Arthritis</dc:title>
  <cp:lastModifiedBy>Geetha Ramachandran</cp:lastModifiedBy>
  <cp:revision>2</cp:revision>
  <dcterms:modified xsi:type="dcterms:W3CDTF">2017-03-08T22:38:55Z</dcterms:modified>
</cp:coreProperties>
</file>