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9144000"/>
  <p:notesSz cx="6858000" cy="9144000"/>
  <p:embeddedFontLst>
    <p:embeddedFont>
      <p:font typeface="Raleway"/>
      <p:regular r:id="rId26"/>
      <p:bold r:id="rId27"/>
      <p:italic r:id="rId28"/>
      <p:boldItalic r:id="rId29"/>
    </p:embeddedFont>
    <p:embeddedFont>
      <p:font typeface="Lat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aleway-regular.fntdata"/><Relationship Id="rId25" Type="http://schemas.openxmlformats.org/officeDocument/2006/relationships/slide" Target="slides/slide21.xml"/><Relationship Id="rId28" Type="http://schemas.openxmlformats.org/officeDocument/2006/relationships/font" Target="fonts/Raleway-italic.fntdata"/><Relationship Id="rId27" Type="http://schemas.openxmlformats.org/officeDocument/2006/relationships/font" Target="fonts/Raleway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aleway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ato-bold.fntdata"/><Relationship Id="rId30" Type="http://schemas.openxmlformats.org/officeDocument/2006/relationships/font" Target="fonts/Lato-regular.fntdata"/><Relationship Id="rId11" Type="http://schemas.openxmlformats.org/officeDocument/2006/relationships/slide" Target="slides/slide7.xml"/><Relationship Id="rId33" Type="http://schemas.openxmlformats.org/officeDocument/2006/relationships/font" Target="fonts/Lato-boldItalic.fntdata"/><Relationship Id="rId10" Type="http://schemas.openxmlformats.org/officeDocument/2006/relationships/slide" Target="slides/slide6.xml"/><Relationship Id="rId32" Type="http://schemas.openxmlformats.org/officeDocument/2006/relationships/font" Target="fonts/Lato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2385d640d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2385d640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2385d640d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2385d640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2385d640d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2385d640d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774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f391192_0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1bf126f40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1bf126f4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02b5fafa8_1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502b5fafa8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f391192_0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ed75ccf_0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f391192_0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24c65ec4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524c65ec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524c65ec46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524c65ec4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ed75ccf_0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2385d640d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2385d640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2385d640d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2385d640d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1bf1275cc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1bf1275c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2385d640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2385d64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2385d640d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2385d640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2385d640d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2385d640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21425" y="3785246"/>
            <a:ext cx="5216700" cy="1546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5938246" y="3377550"/>
            <a:ext cx="7218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3377550"/>
            <a:ext cx="7218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3377550"/>
            <a:ext cx="7218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3377550"/>
            <a:ext cx="52167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color background">
  <p:cSld name="BLANK_1">
    <p:bg>
      <p:bgPr>
        <a:solidFill>
          <a:srgbClr val="2185C5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53238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>
            <a:off x="3047704" y="5323800"/>
            <a:ext cx="3047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5323800"/>
            <a:ext cx="3047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5323800"/>
            <a:ext cx="3047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" type="body"/>
          </p:nvPr>
        </p:nvSpPr>
        <p:spPr>
          <a:xfrm>
            <a:off x="1710425" y="2882400"/>
            <a:ext cx="5723700" cy="109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▷"/>
              <a:defRPr i="1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/>
        </p:txBody>
      </p:sp>
      <p:sp>
        <p:nvSpPr>
          <p:cNvPr id="25" name="Google Shape;25;p4"/>
          <p:cNvSpPr txBox="1"/>
          <p:nvPr/>
        </p:nvSpPr>
        <p:spPr>
          <a:xfrm>
            <a:off x="3593400" y="15752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97ABBC"/>
                </a:solidFill>
              </a:rPr>
              <a:t>“</a:t>
            </a:r>
            <a:endParaRPr b="1" sz="9600">
              <a:solidFill>
                <a:srgbClr val="97ABBC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723283" y="2132900"/>
            <a:ext cx="17103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434177" y="2132900"/>
            <a:ext cx="17103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2132900"/>
            <a:ext cx="17103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710425" y="2132900"/>
            <a:ext cx="17103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▷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4" name="Google Shape;34;p5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893625" y="1600200"/>
            <a:ext cx="31368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4219456" y="1600200"/>
            <a:ext cx="31368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3" name="Google Shape;43;p6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893700" y="1600200"/>
            <a:ext cx="23712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3386404" y="1600200"/>
            <a:ext cx="23712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2" name="Google Shape;52;p7"/>
          <p:cNvSpPr txBox="1"/>
          <p:nvPr>
            <p:ph idx="3" type="body"/>
          </p:nvPr>
        </p:nvSpPr>
        <p:spPr>
          <a:xfrm>
            <a:off x="5879107" y="1600200"/>
            <a:ext cx="23712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3" name="Google Shape;53;p7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7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0" name="Google Shape;60;p8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8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>
            <p:ph idx="1" type="body"/>
          </p:nvPr>
        </p:nvSpPr>
        <p:spPr>
          <a:xfrm>
            <a:off x="893700" y="6199950"/>
            <a:ext cx="6462600" cy="4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Clr>
                <a:srgbClr val="2185C5"/>
              </a:buClr>
              <a:buSzPts val="1400"/>
              <a:buNone/>
              <a:defRPr sz="1400">
                <a:solidFill>
                  <a:srgbClr val="2185C5"/>
                </a:solidFill>
              </a:defRPr>
            </a:lvl1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2185C5"/>
                </a:solidFill>
              </a:defRPr>
            </a:lvl1pPr>
            <a:lvl2pPr lvl="1">
              <a:buNone/>
              <a:defRPr>
                <a:solidFill>
                  <a:srgbClr val="2185C5"/>
                </a:solidFill>
              </a:defRPr>
            </a:lvl2pPr>
            <a:lvl3pPr lvl="2">
              <a:buNone/>
              <a:defRPr>
                <a:solidFill>
                  <a:srgbClr val="2185C5"/>
                </a:solidFill>
              </a:defRPr>
            </a:lvl3pPr>
            <a:lvl4pPr lvl="3">
              <a:buNone/>
              <a:defRPr>
                <a:solidFill>
                  <a:srgbClr val="2185C5"/>
                </a:solidFill>
              </a:defRPr>
            </a:lvl4pPr>
            <a:lvl5pPr lvl="4">
              <a:buNone/>
              <a:defRPr>
                <a:solidFill>
                  <a:srgbClr val="2185C5"/>
                </a:solidFill>
              </a:defRPr>
            </a:lvl5pPr>
            <a:lvl6pPr lvl="5">
              <a:buNone/>
              <a:defRPr>
                <a:solidFill>
                  <a:srgbClr val="2185C5"/>
                </a:solidFill>
              </a:defRPr>
            </a:lvl6pPr>
            <a:lvl7pPr lvl="6">
              <a:buNone/>
              <a:defRPr>
                <a:solidFill>
                  <a:srgbClr val="2185C5"/>
                </a:solidFill>
              </a:defRPr>
            </a:lvl7pPr>
            <a:lvl8pPr lvl="7">
              <a:buNone/>
              <a:defRPr>
                <a:solidFill>
                  <a:srgbClr val="2185C5"/>
                </a:solidFill>
              </a:defRPr>
            </a:lvl8pPr>
            <a:lvl9pPr lvl="8">
              <a:buNone/>
              <a:defRPr>
                <a:solidFill>
                  <a:srgbClr val="2185C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>
            <p:ph type="ctrTitle"/>
          </p:nvPr>
        </p:nvSpPr>
        <p:spPr>
          <a:xfrm>
            <a:off x="721425" y="3785250"/>
            <a:ext cx="6516000" cy="15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Exploring Infertility</a:t>
            </a:r>
            <a:endParaRPr/>
          </a:p>
        </p:txBody>
      </p:sp>
      <p:sp>
        <p:nvSpPr>
          <p:cNvPr id="89" name="Google Shape;89;p12"/>
          <p:cNvSpPr txBox="1"/>
          <p:nvPr/>
        </p:nvSpPr>
        <p:spPr>
          <a:xfrm>
            <a:off x="175425" y="2929550"/>
            <a:ext cx="70620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Prabhnoor Bhons  |  Jamyang Choetso  |  Inderpreet Gill  |  Ali Hamade  |  Rajvir Thind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Causes - Medical Issues </a:t>
            </a:r>
            <a:endParaRPr/>
          </a:p>
        </p:txBody>
      </p:sp>
      <p:sp>
        <p:nvSpPr>
          <p:cNvPr id="178" name="Google Shape;178;p21"/>
          <p:cNvSpPr txBox="1"/>
          <p:nvPr>
            <p:ph idx="1" type="body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rgbClr val="7ECEFD"/>
              </a:buClr>
              <a:buSzPts val="3000"/>
              <a:buChar char="▷"/>
            </a:pPr>
            <a:r>
              <a:rPr lang="en">
                <a:solidFill>
                  <a:srgbClr val="7ECEFD"/>
                </a:solidFill>
              </a:rPr>
              <a:t>Varicocele </a:t>
            </a:r>
            <a:endParaRPr>
              <a:solidFill>
                <a:srgbClr val="7ECEFD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Swelling of the veins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Low production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Low quality 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3000"/>
              <a:buChar char="▷"/>
            </a:pPr>
            <a:r>
              <a:rPr lang="en">
                <a:solidFill>
                  <a:srgbClr val="2185C5"/>
                </a:solidFill>
              </a:rPr>
              <a:t>Infection </a:t>
            </a:r>
            <a:endParaRPr>
              <a:solidFill>
                <a:srgbClr val="2185C5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Inflammation of the organs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Effects</a:t>
            </a:r>
            <a:r>
              <a:rPr lang="en"/>
              <a:t> sperm health 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9715"/>
              </a:buClr>
              <a:buSzPts val="3000"/>
              <a:buChar char="▷"/>
            </a:pPr>
            <a:r>
              <a:rPr lang="en">
                <a:solidFill>
                  <a:srgbClr val="FF9715"/>
                </a:solidFill>
              </a:rPr>
              <a:t>Retrograde Ejaculation </a:t>
            </a:r>
            <a:endParaRPr>
              <a:solidFill>
                <a:srgbClr val="FF9715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Semen may end up the bladder </a:t>
            </a:r>
            <a:endParaRPr/>
          </a:p>
        </p:txBody>
      </p:sp>
      <p:sp>
        <p:nvSpPr>
          <p:cNvPr id="179" name="Google Shape;179;p21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Causes- Environment </a:t>
            </a:r>
            <a:endParaRPr/>
          </a:p>
        </p:txBody>
      </p:sp>
      <p:sp>
        <p:nvSpPr>
          <p:cNvPr id="185" name="Google Shape;185;p22"/>
          <p:cNvSpPr txBox="1"/>
          <p:nvPr>
            <p:ph idx="1" type="body"/>
          </p:nvPr>
        </p:nvSpPr>
        <p:spPr>
          <a:xfrm>
            <a:off x="893700" y="1831450"/>
            <a:ext cx="6462600" cy="27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rgbClr val="7ECEFD"/>
              </a:buClr>
              <a:buSzPts val="3000"/>
              <a:buChar char="▷"/>
            </a:pPr>
            <a:r>
              <a:rPr lang="en">
                <a:solidFill>
                  <a:srgbClr val="7ECEFD"/>
                </a:solidFill>
              </a:rPr>
              <a:t>Chemicals</a:t>
            </a:r>
            <a:endParaRPr>
              <a:solidFill>
                <a:srgbClr val="7ECEFD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Constant exposure 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3000"/>
              <a:buChar char="▷"/>
            </a:pPr>
            <a:r>
              <a:rPr lang="en">
                <a:solidFill>
                  <a:srgbClr val="2185C5"/>
                </a:solidFill>
              </a:rPr>
              <a:t>Radiation </a:t>
            </a:r>
            <a:endParaRPr>
              <a:solidFill>
                <a:srgbClr val="2185C5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X-rays 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9715"/>
              </a:buClr>
              <a:buSzPts val="3000"/>
              <a:buChar char="▷"/>
            </a:pPr>
            <a:r>
              <a:rPr lang="en">
                <a:solidFill>
                  <a:srgbClr val="FF9715"/>
                </a:solidFill>
              </a:rPr>
              <a:t>Heavy Metals </a:t>
            </a:r>
            <a:endParaRPr>
              <a:solidFill>
                <a:srgbClr val="FF9715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Lead exposure </a:t>
            </a:r>
            <a:endParaRPr/>
          </a:p>
        </p:txBody>
      </p:sp>
      <p:sp>
        <p:nvSpPr>
          <p:cNvPr id="186" name="Google Shape;186;p22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7" name="Google Shape;18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8550" y="4447965"/>
            <a:ext cx="4635499" cy="211988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2"/>
          <p:cNvSpPr txBox="1"/>
          <p:nvPr/>
        </p:nvSpPr>
        <p:spPr>
          <a:xfrm>
            <a:off x="2623075" y="6219550"/>
            <a:ext cx="35220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Image: https://trulyheal.com/how-to-test-for-heavy-metals/</a:t>
            </a:r>
            <a:endParaRPr sz="100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9" name="Google Shape;18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8075" y="1697125"/>
            <a:ext cx="3421174" cy="211987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2"/>
          <p:cNvSpPr txBox="1"/>
          <p:nvPr/>
        </p:nvSpPr>
        <p:spPr>
          <a:xfrm>
            <a:off x="5148076" y="3740800"/>
            <a:ext cx="34212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Image: https://ehsdailyadvisor.blr.com/2017/10/opp-issues-new-guidance-pesticide-resistance/</a:t>
            </a:r>
            <a:endParaRPr sz="100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/>
          <p:nvPr>
            <p:ph type="title"/>
          </p:nvPr>
        </p:nvSpPr>
        <p:spPr>
          <a:xfrm>
            <a:off x="388925" y="274650"/>
            <a:ext cx="86403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Lifestyle factors affecting both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males and females</a:t>
            </a:r>
            <a:endParaRPr/>
          </a:p>
        </p:txBody>
      </p:sp>
      <p:sp>
        <p:nvSpPr>
          <p:cNvPr id="196" name="Google Shape;196;p23"/>
          <p:cNvSpPr txBox="1"/>
          <p:nvPr>
            <p:ph idx="1" type="body"/>
          </p:nvPr>
        </p:nvSpPr>
        <p:spPr>
          <a:xfrm>
            <a:off x="1069900" y="1689900"/>
            <a:ext cx="3174300" cy="43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▷"/>
            </a:pPr>
            <a:r>
              <a:rPr lang="en"/>
              <a:t>Alcoholism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▷"/>
            </a:pPr>
            <a:r>
              <a:rPr lang="en"/>
              <a:t>Smoking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▷"/>
            </a:pPr>
            <a:r>
              <a:rPr lang="en"/>
              <a:t>Weight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▷"/>
            </a:pPr>
            <a:r>
              <a:rPr lang="en"/>
              <a:t>Exercise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▷"/>
            </a:pPr>
            <a:r>
              <a:rPr lang="en"/>
              <a:t>Age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▷"/>
            </a:pPr>
            <a:r>
              <a:rPr lang="en"/>
              <a:t>Stress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▷"/>
            </a:pPr>
            <a:r>
              <a:rPr lang="en"/>
              <a:t>STDs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▷"/>
            </a:pPr>
            <a:r>
              <a:rPr lang="en"/>
              <a:t>Unknown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3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8" name="Google Shape;19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9875" y="4072703"/>
            <a:ext cx="4595000" cy="221240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3"/>
          <p:cNvSpPr txBox="1"/>
          <p:nvPr/>
        </p:nvSpPr>
        <p:spPr>
          <a:xfrm>
            <a:off x="3743900" y="6067200"/>
            <a:ext cx="4490400" cy="9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Image: https://www.frenchtoday.com/blog/french-grammar/expression-age-in-french-for-people-an-annee 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0" name="Google Shape;20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6675" y="1840313"/>
            <a:ext cx="3102874" cy="18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3"/>
          <p:cNvSpPr txBox="1"/>
          <p:nvPr/>
        </p:nvSpPr>
        <p:spPr>
          <a:xfrm>
            <a:off x="7452825" y="2320975"/>
            <a:ext cx="1387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Image: https://www.stuffyoushouldknow.com/podcasts/how-alcoholism-works.htm</a:t>
            </a:r>
            <a:endParaRPr sz="100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rgbClr val="7ECEF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Treatment</a:t>
            </a:r>
            <a:endParaRPr/>
          </a:p>
        </p:txBody>
      </p:sp>
      <p:sp>
        <p:nvSpPr>
          <p:cNvPr id="207" name="Google Shape;207;p24"/>
          <p:cNvSpPr txBox="1"/>
          <p:nvPr>
            <p:ph idx="12" type="sldNum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/>
          <p:nvPr>
            <p:ph type="title"/>
          </p:nvPr>
        </p:nvSpPr>
        <p:spPr>
          <a:xfrm>
            <a:off x="893700" y="274650"/>
            <a:ext cx="78510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97ABBC"/>
                </a:solidFill>
              </a:rPr>
              <a:t>Treatment: Male Infertility </a:t>
            </a:r>
            <a:endParaRPr sz="4800">
              <a:solidFill>
                <a:srgbClr val="97ABBC"/>
              </a:solidFill>
            </a:endParaRPr>
          </a:p>
        </p:txBody>
      </p:sp>
      <p:sp>
        <p:nvSpPr>
          <p:cNvPr id="213" name="Google Shape;213;p25"/>
          <p:cNvSpPr txBox="1"/>
          <p:nvPr>
            <p:ph idx="1" type="body"/>
          </p:nvPr>
        </p:nvSpPr>
        <p:spPr>
          <a:xfrm>
            <a:off x="328000" y="1522713"/>
            <a:ext cx="8253900" cy="47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ECEFD"/>
              </a:buClr>
              <a:buSzPts val="3000"/>
              <a:buChar char="▷"/>
            </a:pPr>
            <a:r>
              <a:rPr lang="en" sz="2800">
                <a:solidFill>
                  <a:srgbClr val="7ECEFD"/>
                </a:solidFill>
              </a:rPr>
              <a:t>Surgical Procedure</a:t>
            </a:r>
            <a:endParaRPr sz="2800">
              <a:solidFill>
                <a:srgbClr val="7ECEFD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Reverse vasectomy</a:t>
            </a:r>
            <a:r>
              <a:rPr lang="en"/>
              <a:t> </a:t>
            </a:r>
            <a:endParaRPr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3000"/>
              <a:buChar char="▷"/>
            </a:pPr>
            <a:r>
              <a:rPr lang="en" sz="2800">
                <a:solidFill>
                  <a:srgbClr val="2185C5"/>
                </a:solidFill>
              </a:rPr>
              <a:t>Antibiotics</a:t>
            </a:r>
            <a:endParaRPr sz="2800">
              <a:solidFill>
                <a:srgbClr val="2185C5"/>
              </a:solidFill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Bacterial infection</a:t>
            </a:r>
            <a:endParaRPr sz="2400"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28% successful pregnancy</a:t>
            </a:r>
            <a:endParaRPr sz="2400"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715"/>
              </a:buClr>
              <a:buSzPts val="3000"/>
              <a:buChar char="▷"/>
            </a:pPr>
            <a:r>
              <a:rPr lang="en" sz="2800">
                <a:solidFill>
                  <a:srgbClr val="FF9715"/>
                </a:solidFill>
              </a:rPr>
              <a:t>Hormone pills</a:t>
            </a:r>
            <a:endParaRPr sz="2800">
              <a:solidFill>
                <a:srgbClr val="FF9715"/>
              </a:solidFill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Erectile dysfunction</a:t>
            </a:r>
            <a:endParaRPr sz="2400"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Lack of testosterone</a:t>
            </a:r>
            <a:endParaRPr sz="2400"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Positive rating of 66%</a:t>
            </a:r>
            <a:endParaRPr sz="2400"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30% chance of pregnancy success</a:t>
            </a:r>
            <a:endParaRPr/>
          </a:p>
        </p:txBody>
      </p:sp>
      <p:sp>
        <p:nvSpPr>
          <p:cNvPr id="214" name="Google Shape;214;p25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/>
          <p:nvPr>
            <p:ph type="title"/>
          </p:nvPr>
        </p:nvSpPr>
        <p:spPr>
          <a:xfrm>
            <a:off x="893700" y="274650"/>
            <a:ext cx="78510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97ABBC"/>
                </a:solidFill>
              </a:rPr>
              <a:t>Treatment: Female Infertility </a:t>
            </a:r>
            <a:endParaRPr>
              <a:solidFill>
                <a:srgbClr val="97ABBC"/>
              </a:solidFill>
            </a:endParaRPr>
          </a:p>
        </p:txBody>
      </p:sp>
      <p:sp>
        <p:nvSpPr>
          <p:cNvPr id="220" name="Google Shape;220;p26"/>
          <p:cNvSpPr txBox="1"/>
          <p:nvPr>
            <p:ph idx="1" type="body"/>
          </p:nvPr>
        </p:nvSpPr>
        <p:spPr>
          <a:xfrm>
            <a:off x="328000" y="1627775"/>
            <a:ext cx="8253900" cy="3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ECEFD"/>
              </a:buClr>
              <a:buSzPts val="3000"/>
              <a:buChar char="▷"/>
            </a:pPr>
            <a:r>
              <a:rPr lang="en">
                <a:solidFill>
                  <a:srgbClr val="7ECEFD"/>
                </a:solidFill>
              </a:rPr>
              <a:t>Hormone therapy</a:t>
            </a:r>
            <a:endParaRPr>
              <a:solidFill>
                <a:srgbClr val="7ECEFD"/>
              </a:solidFill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Clomiphene citrate: increase LH and FSH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Gonadotropins: increase egg production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Bromocriptine: excess prolactin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Metformin: insulin sensitivity</a:t>
            </a:r>
            <a:endParaRPr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3000"/>
              <a:buChar char="▷"/>
            </a:pPr>
            <a:r>
              <a:rPr lang="en">
                <a:solidFill>
                  <a:srgbClr val="2185C5"/>
                </a:solidFill>
              </a:rPr>
              <a:t>Surgery</a:t>
            </a:r>
            <a:endParaRPr>
              <a:solidFill>
                <a:srgbClr val="2185C5"/>
              </a:solidFill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Laparoscopic: remove obstructions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9715"/>
              </a:buClr>
              <a:buSzPts val="3000"/>
              <a:buChar char="▷"/>
            </a:pPr>
            <a:r>
              <a:rPr lang="en">
                <a:solidFill>
                  <a:srgbClr val="FF9715"/>
                </a:solidFill>
              </a:rPr>
              <a:t>In Vitro</a:t>
            </a:r>
            <a:r>
              <a:rPr lang="en">
                <a:solidFill>
                  <a:srgbClr val="FF9715"/>
                </a:solidFill>
              </a:rPr>
              <a:t> Fertilization</a:t>
            </a:r>
            <a:endParaRPr>
              <a:solidFill>
                <a:srgbClr val="FF9715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6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2" name="Google Shape;2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8125" y="2520325"/>
            <a:ext cx="2211150" cy="37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6"/>
          <p:cNvSpPr txBox="1"/>
          <p:nvPr/>
        </p:nvSpPr>
        <p:spPr>
          <a:xfrm>
            <a:off x="5583000" y="6060900"/>
            <a:ext cx="31014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Image: https://www.mayoclinic.org/tests-procedures/in-vitro-fertilization/about/pac-20384716</a:t>
            </a:r>
            <a:endParaRPr sz="110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it Affects People</a:t>
            </a:r>
            <a:endParaRPr/>
          </a:p>
        </p:txBody>
      </p:sp>
      <p:grpSp>
        <p:nvGrpSpPr>
          <p:cNvPr id="229" name="Google Shape;229;p27"/>
          <p:cNvGrpSpPr/>
          <p:nvPr/>
        </p:nvGrpSpPr>
        <p:grpSpPr>
          <a:xfrm>
            <a:off x="5556104" y="1964043"/>
            <a:ext cx="3305700" cy="3483057"/>
            <a:chOff x="5632317" y="1189775"/>
            <a:chExt cx="3305700" cy="3483057"/>
          </a:xfrm>
        </p:grpSpPr>
        <p:sp>
          <p:nvSpPr>
            <p:cNvPr id="230" name="Google Shape;230;p27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F20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24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Economic/Social</a:t>
              </a:r>
              <a:endPara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1" name="Google Shape;231;p27"/>
            <p:cNvSpPr txBox="1"/>
            <p:nvPr/>
          </p:nvSpPr>
          <p:spPr>
            <a:xfrm>
              <a:off x="6034912" y="2057132"/>
              <a:ext cx="25005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7480"/>
                </a:buClr>
                <a:buSzPts val="1800"/>
                <a:buFont typeface="Lato"/>
                <a:buChar char="●"/>
              </a:pPr>
              <a:r>
                <a:rPr lang="en" sz="1800">
                  <a:solidFill>
                    <a:srgbClr val="677480"/>
                  </a:solidFill>
                  <a:latin typeface="Lato"/>
                  <a:ea typeface="Lato"/>
                  <a:cs typeface="Lato"/>
                  <a:sym typeface="Lato"/>
                </a:rPr>
                <a:t>Economic burden </a:t>
              </a:r>
              <a:endPara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-342900" lvl="1" marL="9144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7480"/>
                </a:buClr>
                <a:buSzPts val="1800"/>
                <a:buFont typeface="Lato"/>
                <a:buChar char="○"/>
              </a:pPr>
              <a:r>
                <a:rPr lang="en" sz="1800">
                  <a:solidFill>
                    <a:srgbClr val="677480"/>
                  </a:solidFill>
                  <a:latin typeface="Lato"/>
                  <a:ea typeface="Lato"/>
                  <a:cs typeface="Lato"/>
                  <a:sym typeface="Lato"/>
                </a:rPr>
                <a:t>Treatments </a:t>
              </a:r>
              <a:endPara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-342900" lvl="1" marL="9144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7480"/>
                </a:buClr>
                <a:buSzPts val="1800"/>
                <a:buFont typeface="Lato"/>
                <a:buChar char="○"/>
              </a:pPr>
              <a:r>
                <a:rPr lang="en" sz="1800">
                  <a:solidFill>
                    <a:srgbClr val="677480"/>
                  </a:solidFill>
                  <a:latin typeface="Lato"/>
                  <a:ea typeface="Lato"/>
                  <a:cs typeface="Lato"/>
                  <a:sym typeface="Lato"/>
                </a:rPr>
                <a:t>Losing jobs</a:t>
              </a:r>
              <a:endPara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7480"/>
                </a:buClr>
                <a:buSzPts val="1800"/>
                <a:buFont typeface="Lato"/>
                <a:buChar char="●"/>
              </a:pPr>
              <a:r>
                <a:rPr lang="en" sz="1800">
                  <a:solidFill>
                    <a:srgbClr val="677480"/>
                  </a:solidFill>
                  <a:latin typeface="Lato"/>
                  <a:ea typeface="Lato"/>
                  <a:cs typeface="Lato"/>
                  <a:sym typeface="Lato"/>
                </a:rPr>
                <a:t>Implications exacerbated due lack of support </a:t>
              </a:r>
              <a:endPara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32" name="Google Shape;232;p27"/>
          <p:cNvGrpSpPr/>
          <p:nvPr/>
        </p:nvGrpSpPr>
        <p:grpSpPr>
          <a:xfrm>
            <a:off x="-34" y="1964226"/>
            <a:ext cx="3110029" cy="3482868"/>
            <a:chOff x="11" y="1189982"/>
            <a:chExt cx="3076800" cy="3482868"/>
          </a:xfrm>
        </p:grpSpPr>
        <p:sp>
          <p:nvSpPr>
            <p:cNvPr id="233" name="Google Shape;233;p27"/>
            <p:cNvSpPr/>
            <p:nvPr/>
          </p:nvSpPr>
          <p:spPr>
            <a:xfrm>
              <a:off x="11" y="1189982"/>
              <a:ext cx="3076800" cy="669000"/>
            </a:xfrm>
            <a:prstGeom prst="homePlate">
              <a:avLst>
                <a:gd fmla="val 50000" name="adj"/>
              </a:avLst>
            </a:prstGeom>
            <a:solidFill>
              <a:srgbClr val="7ECE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24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Females</a:t>
              </a:r>
              <a:endPara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34" name="Google Shape;234;p27"/>
            <p:cNvSpPr txBox="1"/>
            <p:nvPr/>
          </p:nvSpPr>
          <p:spPr>
            <a:xfrm>
              <a:off x="420312" y="2057150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7480"/>
                </a:buClr>
                <a:buSzPts val="1800"/>
                <a:buFont typeface="Lato"/>
                <a:buChar char="●"/>
              </a:pPr>
              <a:r>
                <a:rPr lang="en" sz="1800">
                  <a:solidFill>
                    <a:srgbClr val="677480"/>
                  </a:solidFill>
                  <a:latin typeface="Lato"/>
                  <a:ea typeface="Lato"/>
                  <a:cs typeface="Lato"/>
                  <a:sym typeface="Lato"/>
                </a:rPr>
                <a:t>Losing “womanhood”</a:t>
              </a:r>
              <a:endPara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7480"/>
                </a:buClr>
                <a:buSzPts val="1800"/>
                <a:buFont typeface="Lato"/>
                <a:buChar char="●"/>
              </a:pPr>
              <a:r>
                <a:rPr lang="en" sz="1800">
                  <a:solidFill>
                    <a:srgbClr val="677480"/>
                  </a:solidFill>
                  <a:latin typeface="Lato"/>
                  <a:ea typeface="Lato"/>
                  <a:cs typeface="Lato"/>
                  <a:sym typeface="Lato"/>
                </a:rPr>
                <a:t>Feelings of pain, sadness, guilt, and loneliness </a:t>
              </a:r>
              <a:endPara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7480"/>
                </a:buClr>
                <a:buSzPts val="1800"/>
                <a:buFont typeface="Lato"/>
                <a:buChar char="●"/>
              </a:pPr>
              <a:r>
                <a:rPr lang="en" sz="1800">
                  <a:solidFill>
                    <a:srgbClr val="677480"/>
                  </a:solidFill>
                  <a:latin typeface="Lato"/>
                  <a:ea typeface="Lato"/>
                  <a:cs typeface="Lato"/>
                  <a:sym typeface="Lato"/>
                </a:rPr>
                <a:t>Face abuse</a:t>
              </a:r>
              <a:endPara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35" name="Google Shape;235;p27"/>
          <p:cNvGrpSpPr/>
          <p:nvPr/>
        </p:nvGrpSpPr>
        <p:grpSpPr>
          <a:xfrm>
            <a:off x="2768506" y="1964043"/>
            <a:ext cx="3184711" cy="3483057"/>
            <a:chOff x="2944204" y="1189775"/>
            <a:chExt cx="3305700" cy="3483057"/>
          </a:xfrm>
        </p:grpSpPr>
        <p:sp>
          <p:nvSpPr>
            <p:cNvPr id="236" name="Google Shape;236;p27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2185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24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Males</a:t>
              </a:r>
              <a:endPara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7" name="Google Shape;237;p27"/>
            <p:cNvSpPr txBox="1"/>
            <p:nvPr/>
          </p:nvSpPr>
          <p:spPr>
            <a:xfrm>
              <a:off x="3380855" y="2057132"/>
              <a:ext cx="24324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7480"/>
                </a:buClr>
                <a:buSzPts val="1800"/>
                <a:buFont typeface="Lato"/>
                <a:buChar char="●"/>
              </a:pPr>
              <a:r>
                <a:rPr lang="en" sz="1800">
                  <a:solidFill>
                    <a:srgbClr val="677480"/>
                  </a:solidFill>
                  <a:latin typeface="Lato"/>
                  <a:ea typeface="Lato"/>
                  <a:cs typeface="Lato"/>
                  <a:sym typeface="Lato"/>
                </a:rPr>
                <a:t>Stigma and hardships </a:t>
              </a:r>
              <a:endPara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7480"/>
                </a:buClr>
                <a:buSzPts val="1800"/>
                <a:buFont typeface="Lato"/>
                <a:buChar char="●"/>
              </a:pPr>
              <a:r>
                <a:rPr lang="en" sz="1800">
                  <a:solidFill>
                    <a:srgbClr val="677480"/>
                  </a:solidFill>
                  <a:latin typeface="Lato"/>
                  <a:ea typeface="Lato"/>
                  <a:cs typeface="Lato"/>
                  <a:sym typeface="Lato"/>
                </a:rPr>
                <a:t>Secrecy about infertility </a:t>
              </a:r>
              <a:endPara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7480"/>
                </a:buClr>
                <a:buSzPts val="1800"/>
                <a:buFont typeface="Lato"/>
                <a:buChar char="●"/>
              </a:pPr>
              <a:r>
                <a:rPr lang="en" sz="1800">
                  <a:solidFill>
                    <a:srgbClr val="677480"/>
                  </a:solidFill>
                  <a:latin typeface="Lato"/>
                  <a:ea typeface="Lato"/>
                  <a:cs typeface="Lato"/>
                  <a:sym typeface="Lato"/>
                </a:rPr>
                <a:t>Inaccurate media reports about infertility and </a:t>
              </a:r>
              <a:r>
                <a:rPr lang="en" sz="1800">
                  <a:solidFill>
                    <a:srgbClr val="677480"/>
                  </a:solidFill>
                  <a:latin typeface="Lato"/>
                  <a:ea typeface="Lato"/>
                  <a:cs typeface="Lato"/>
                  <a:sym typeface="Lato"/>
                </a:rPr>
                <a:t>impotence</a:t>
              </a:r>
              <a:r>
                <a:rPr lang="en" sz="1800">
                  <a:solidFill>
                    <a:srgbClr val="677480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endPara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38" name="Google Shape;238;p27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/>
          <p:nvPr>
            <p:ph idx="1" type="body"/>
          </p:nvPr>
        </p:nvSpPr>
        <p:spPr>
          <a:xfrm>
            <a:off x="691525" y="1313725"/>
            <a:ext cx="8150400" cy="52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ECEFD"/>
              </a:buClr>
              <a:buSzPts val="3000"/>
              <a:buChar char="▷"/>
            </a:pPr>
            <a:r>
              <a:rPr lang="en" sz="3000">
                <a:solidFill>
                  <a:srgbClr val="7ECEFD"/>
                </a:solidFill>
              </a:rPr>
              <a:t>Infertility affects both men and women. </a:t>
            </a:r>
            <a:endParaRPr sz="3000">
              <a:solidFill>
                <a:srgbClr val="7ECEFD"/>
              </a:solidFill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Women:</a:t>
            </a:r>
            <a:r>
              <a:rPr lang="en" sz="2400">
                <a:highlight>
                  <a:srgbClr val="FFFFFF"/>
                </a:highlight>
              </a:rPr>
              <a:t> inability to get pregnant or carry a fetus to full term.</a:t>
            </a:r>
            <a:endParaRPr sz="2400"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Men: </a:t>
            </a:r>
            <a:r>
              <a:rPr lang="en" sz="2400">
                <a:highlight>
                  <a:srgbClr val="FFFFFF"/>
                </a:highlight>
              </a:rPr>
              <a:t>inability to impregnate a fertile female. </a:t>
            </a:r>
            <a:endParaRPr sz="2400">
              <a:highlight>
                <a:srgbClr val="FFFFFF"/>
              </a:highlight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3000"/>
              <a:buChar char="▷"/>
            </a:pPr>
            <a:r>
              <a:rPr lang="en" sz="3000">
                <a:solidFill>
                  <a:srgbClr val="2185C5"/>
                </a:solidFill>
                <a:highlight>
                  <a:srgbClr val="FFFFFF"/>
                </a:highlight>
              </a:rPr>
              <a:t>F</a:t>
            </a:r>
            <a:r>
              <a:rPr lang="en" sz="3000">
                <a:solidFill>
                  <a:srgbClr val="2185C5"/>
                </a:solidFill>
                <a:highlight>
                  <a:srgbClr val="FFFFFF"/>
                </a:highlight>
              </a:rPr>
              <a:t>emale infertility Factors: </a:t>
            </a:r>
            <a:endParaRPr sz="3000">
              <a:solidFill>
                <a:srgbClr val="2185C5"/>
              </a:solidFill>
              <a:highlight>
                <a:srgbClr val="FFFFFF"/>
              </a:highlight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>
                <a:highlight>
                  <a:srgbClr val="FFFFFF"/>
                </a:highlight>
              </a:rPr>
              <a:t>Ovarian, tubal, uterine and lifestyle.</a:t>
            </a:r>
            <a:endParaRPr sz="2400">
              <a:highlight>
                <a:srgbClr val="FFFFFF"/>
              </a:highlight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715"/>
              </a:buClr>
              <a:buSzPts val="3000"/>
              <a:buChar char="▷"/>
            </a:pPr>
            <a:r>
              <a:rPr lang="en" sz="3000">
                <a:solidFill>
                  <a:srgbClr val="FF9715"/>
                </a:solidFill>
                <a:highlight>
                  <a:srgbClr val="FFFFFF"/>
                </a:highlight>
              </a:rPr>
              <a:t>Male infertility Factors: </a:t>
            </a:r>
            <a:endParaRPr sz="3000">
              <a:solidFill>
                <a:srgbClr val="FF9715"/>
              </a:solidFill>
              <a:highlight>
                <a:srgbClr val="FFFFFF"/>
              </a:highlight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>
                <a:highlight>
                  <a:srgbClr val="FFFFFF"/>
                </a:highlight>
              </a:rPr>
              <a:t>Medical issues, environmental factors and lifestyle choices</a:t>
            </a:r>
            <a:endParaRPr sz="2400">
              <a:highlight>
                <a:srgbClr val="FFFFFF"/>
              </a:highlight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0253"/>
              </a:buClr>
              <a:buSzPts val="3000"/>
              <a:buChar char="▷"/>
            </a:pPr>
            <a:r>
              <a:rPr lang="en" sz="3000">
                <a:solidFill>
                  <a:srgbClr val="F20253"/>
                </a:solidFill>
                <a:highlight>
                  <a:srgbClr val="FFFFFF"/>
                </a:highlight>
              </a:rPr>
              <a:t>Modern medical science has developed various therapies. </a:t>
            </a:r>
            <a:endParaRPr sz="3000">
              <a:solidFill>
                <a:srgbClr val="F20253"/>
              </a:solidFill>
              <a:highlight>
                <a:srgbClr val="FFFFFF"/>
              </a:highlight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>
                <a:highlight>
                  <a:srgbClr val="FFFFFF"/>
                </a:highlight>
              </a:rPr>
              <a:t>Future therapy: use of stem cells. </a:t>
            </a:r>
            <a:endParaRPr sz="24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8"/>
          <p:cNvSpPr txBox="1"/>
          <p:nvPr>
            <p:ph type="title"/>
          </p:nvPr>
        </p:nvSpPr>
        <p:spPr>
          <a:xfrm>
            <a:off x="691525" y="449725"/>
            <a:ext cx="6462600" cy="86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</a:t>
            </a:r>
            <a:endParaRPr/>
          </a:p>
        </p:txBody>
      </p:sp>
      <p:sp>
        <p:nvSpPr>
          <p:cNvPr id="245" name="Google Shape;245;p28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9"/>
          <p:cNvSpPr txBox="1"/>
          <p:nvPr>
            <p:ph idx="4294967295" type="ctrTitle"/>
          </p:nvPr>
        </p:nvSpPr>
        <p:spPr>
          <a:xfrm>
            <a:off x="916025" y="2034925"/>
            <a:ext cx="75645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7ECEFD"/>
                </a:solidFill>
              </a:rPr>
              <a:t>Thanks for listening!</a:t>
            </a:r>
            <a:endParaRPr sz="6000">
              <a:solidFill>
                <a:srgbClr val="7ECEFD"/>
              </a:solidFill>
            </a:endParaRPr>
          </a:p>
        </p:txBody>
      </p:sp>
      <p:sp>
        <p:nvSpPr>
          <p:cNvPr id="251" name="Google Shape;251;p29"/>
          <p:cNvSpPr txBox="1"/>
          <p:nvPr>
            <p:ph idx="4294967295" type="subTitle"/>
          </p:nvPr>
        </p:nvSpPr>
        <p:spPr>
          <a:xfrm>
            <a:off x="916025" y="3405750"/>
            <a:ext cx="55611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</a:rPr>
              <a:t>Any questions?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252" name="Google Shape;252;p29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0"/>
          <p:cNvSpPr txBox="1"/>
          <p:nvPr>
            <p:ph type="title"/>
          </p:nvPr>
        </p:nvSpPr>
        <p:spPr>
          <a:xfrm>
            <a:off x="862350" y="158400"/>
            <a:ext cx="6462600" cy="76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7ABBC"/>
                </a:solidFill>
              </a:rPr>
              <a:t>References </a:t>
            </a:r>
            <a:endParaRPr>
              <a:solidFill>
                <a:srgbClr val="97ABBC"/>
              </a:solidFill>
            </a:endParaRPr>
          </a:p>
        </p:txBody>
      </p:sp>
      <p:sp>
        <p:nvSpPr>
          <p:cNvPr id="258" name="Google Shape;258;p30"/>
          <p:cNvSpPr txBox="1"/>
          <p:nvPr>
            <p:ph idx="1" type="body"/>
          </p:nvPr>
        </p:nvSpPr>
        <p:spPr>
          <a:xfrm>
            <a:off x="421400" y="764475"/>
            <a:ext cx="8059200" cy="30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[1] Bedford, J. M. (1975). Maturation transport and fate of spermatozoa in the epididymis.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[2] Brinster, R. L., &amp; Zimmermann, J. W. (1994). Spermatogenesis following male germ-cell transplantation. Proceedings of the National Academy of Sciences, 91(24), 11298-11302.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[3] Brugo-Olmedo, S., Chillik, C., &amp; Kopelman, S. (2001). Definition and causes of infertility. Reproductive biomedicine online, 2(1), 173-185.  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[4] Buchanan, J. F., &amp; Davis, L. J. (1984). Drug-induced infertility. Drug intelligence &amp; clinical pharmacy, 18(2), 122-132.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[5] Bushnik, T., Cook, J. L., Yuzpe, A. A., Tough, S., &amp; Collins, J. (2012). Estimating the prevalence of infertility in Canada. Human reproduction, 27(3), 738-746.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[6] Carmignani, L., Gadda, F., Mancini, M., Gazzano, G., Nerva, F., Rocco, F., &amp; Colpi, G. M. (2004). Detection of testicular ultrasonographic lesions in severe male infertility. The Journal of urology, 172(3), 1045-1047.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[7] Cousineau, T. M., &amp; Domar, A. D. (2007). Psychological impact of infertility. Best Practice &amp; Research Clinical Obstetrics &amp; Gynaecology, 21(2), 293-308.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[8] Crich, J. P., &amp; Jequier, A. M. (1978). Infertility in men with retrograde ejaculation: the action of urine on sperm motility, and a simple method for achieving antegrade ejaculation. Fertility and Sterility, 30(5), 572-576.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[9] De Kretser, D. M. (1997). Male infertility. The lancet, 349(9054), 787-790.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[10] Dierich, A., Sairam, M. R., Monaco, L., Fimia, G. M., Gansmuller, A., LeMeur, M., &amp; Sassone-Corsi, P. (1998). Impairing follicle-stimulating hormone (FSH) signaling in vivo: targeted disruption of the FSH receptor leads to aberrant gametogenesis and hormonal imbalance. Proceedings of the National Academy of Sciences, 95(23), 13612-13617.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[11] Dyer SJ, Abrahams N, Hoffman M, van der Spuy ZM. Men leave me as I cannot have children': women's experiences with involuntary childlessness. Human Reproduction. 2002 Jun 1;17(6):1663-8. 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[12] Government of Canada. (2013,  February 08). Fertility. Retrieved February 27, 2019, from https://www.canada.ca/en/public-health/services/fertility/fertility.html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9" name="Google Shape;259;p30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/>
          <p:nvPr>
            <p:ph idx="1" type="body"/>
          </p:nvPr>
        </p:nvSpPr>
        <p:spPr>
          <a:xfrm>
            <a:off x="1710425" y="2882400"/>
            <a:ext cx="6240300" cy="22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434343"/>
                </a:solidFill>
                <a:highlight>
                  <a:srgbClr val="FFFFFF"/>
                </a:highlight>
              </a:rPr>
              <a:t>Disease of the reproductive system defined by the failure to achieve a clinical pregnancy</a:t>
            </a:r>
            <a:endParaRPr sz="32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434343"/>
                </a:solidFill>
                <a:highlight>
                  <a:srgbClr val="FFFFFF"/>
                </a:highlight>
              </a:rPr>
              <a:t>World Health Organization (WHO) </a:t>
            </a:r>
            <a:endParaRPr sz="3200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6650" y="5205725"/>
            <a:ext cx="4130700" cy="165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"/>
          <p:cNvSpPr txBox="1"/>
          <p:nvPr>
            <p:ph type="title"/>
          </p:nvPr>
        </p:nvSpPr>
        <p:spPr>
          <a:xfrm>
            <a:off x="862350" y="158400"/>
            <a:ext cx="6462600" cy="76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7ABBC"/>
                </a:solidFill>
              </a:rPr>
              <a:t>References </a:t>
            </a:r>
            <a:endParaRPr>
              <a:solidFill>
                <a:srgbClr val="97ABBC"/>
              </a:solidFill>
            </a:endParaRPr>
          </a:p>
        </p:txBody>
      </p:sp>
      <p:sp>
        <p:nvSpPr>
          <p:cNvPr id="265" name="Google Shape;265;p31"/>
          <p:cNvSpPr txBox="1"/>
          <p:nvPr>
            <p:ph idx="1" type="body"/>
          </p:nvPr>
        </p:nvSpPr>
        <p:spPr>
          <a:xfrm>
            <a:off x="421375" y="796975"/>
            <a:ext cx="8059200" cy="30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[13] Hammoud, A. O., Wilde, N., Gibson, M., Parks, A., Carrell, D. T., &amp; Meikle, A. W. (2008). Male obesity and alteration in sperm parameters. Fertility and sterility, 90(6), 2222-2225.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[14] Infertility definitions and terminology.(n.d). Retrieved from https://www.who.int/reproductivehealth/topics/infertility/definitions/en/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[15] Jung, A., &amp; Schill, W. B. (2000). Male infertility. Current life style could be responsible for infertility. MMW Fortschritte der Medizin, 142(37), 31-33.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[16] Khourdaji I, Lee H, Smith RP. Frontiers in hormone therapy for male infertility. Translational andrology and urology. 2018 Jul;7(Suppl 3):S353.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[17] Li, H. Y., &amp; Zhang, H. (2013). Proteome analysis for profiling infertility markers in male mouse sperm after carbon ion radiation. Toxicology, 306, 85-92.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[18] Maduro, M. R., &amp; Lamb, D. J. (2002). Understanding new genetics of male infertility. The Journal of urology, 168(5), 2197-2205.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[19] Manjunath, P., Bergeron, A., Lefebvre, J., &amp; Fan, J. (2007). Seminal plasma proteins: functions and interaction with protective agents during semen preservation. Society of Reproduction and Fertility supplement, 65, 217.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[20] Marberger, H. (1974). The mechanisms of ejaculation. In Physiology and genetics of reproduction (pp. 99-110). Springer, Boston, MA.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[21] Mayo Clinic. (2018, March 08). Female infertility. Retrieved February 25, 2019, from https://www.mayoclinic.org/diseases-conditions/female-infertility/diagnosis-treatment/drc-20354313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[22] Nayernia, K., Li, M., Jaroszynski, L., Khusainov, R., Wulf, G., Schwandt, I., ... &amp; Engel, W. (2004). Stem cell based therapeutical approach of male infertility by teratocarcinoma derived germ cells. Human molecular genetics, 13(14), 1451-1460.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[23] Pasqualotto, F. F., Lucon, A. M., Sobreiro, B. P., Pasqualotto, E. B., &amp; Arap, S. (2004). Effects of medical therapy, alcohol, smoking, and endocrine disruptors on male infertility. Revista do Hospital das Clínicas, 59(6), 375-382.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6" name="Google Shape;266;p31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2"/>
          <p:cNvSpPr txBox="1"/>
          <p:nvPr>
            <p:ph type="title"/>
          </p:nvPr>
        </p:nvSpPr>
        <p:spPr>
          <a:xfrm>
            <a:off x="862350" y="158400"/>
            <a:ext cx="6462600" cy="76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7ABBC"/>
                </a:solidFill>
              </a:rPr>
              <a:t>References </a:t>
            </a:r>
            <a:endParaRPr>
              <a:solidFill>
                <a:srgbClr val="97ABBC"/>
              </a:solidFill>
            </a:endParaRPr>
          </a:p>
        </p:txBody>
      </p:sp>
      <p:sp>
        <p:nvSpPr>
          <p:cNvPr id="272" name="Google Shape;272;p32"/>
          <p:cNvSpPr txBox="1"/>
          <p:nvPr>
            <p:ph idx="1" type="body"/>
          </p:nvPr>
        </p:nvSpPr>
        <p:spPr>
          <a:xfrm>
            <a:off x="421400" y="916875"/>
            <a:ext cx="8059200" cy="30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[24] Patel, A. P., &amp; Smith, R. P. (2016). Vasectomy reversal: a clinical update. Asian journal of andrology, 18(3), 365.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[25] Phillip, M., Arbelle, J. E., Segev, Y., &amp; Parvari, R. (1998). Male hypogonadism due to a mutation in the gene for the β-subunit of follicle-stimulating hormone. New England Journal of Medicine, 338(24), 1729-1732.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[26] Practice Committee of the American Society for Reproductive Medicine. (2008). Report on varicocele and infertility. Fertility and sterility, 90(5), S247-S249.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[27] Rodriguez, R., Hernandez, R., Fuster, F., Torres, A., Prieto, P., &amp; Alberto, J. (2001). Genital infection and infertility. Enfermedades infecciosas y microbiologia clinica, 19(6), 261-266.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[28] Rouchou B. Consequences of infertility in developing countries. Perspectives in public health. 2013 May;133(3):174-9.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[29] Roupa, Z., Polikandrioti, M., Sotiropoulou, P., Faros, E., Koulouri, A., Wozniak, G., &amp; Gourni, M. (2009). Causes of infertility in women at reproductive age. Health Science Journal, 3(2).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[30] Saez, J. M. (1994). Leydig cells: endocrine, paracrine, and autocrine regulation. Endocrine reviews, 15(5), 574-626.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[31] Van Waeleghem, K., De Clercq, N., Vermeulen, L., Schoonjans, F. R. A. N. K., &amp; Comhaire, F. (1996). Deterioration of sperm quality in young healthy Belgian men. Human Reproduction, 11(2), 325-329.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[32] Wall, J., &amp; Jayasena, C. N. (2018). Diagnosing male infertility. BMJ, k3202. https://doi.org/10.1136/bmj.k3202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[33] Wallach, E. E., Bronson, R., Cooper, G., &amp; Rosenfeld, D. (1984). Sperm antibodies: their role in infertility. Fertility and Sterility, 42(2), 171-183.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[34] Wischmann T, Thorn P. (Male) infertility: what does it mean to men? New evidence from quantitative and qualitative studies. Reproductive biomedicine online. 2013 Sep 1;27(3):236-43.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3" name="Google Shape;273;p32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idx="4294967295" type="ctrTitle"/>
          </p:nvPr>
        </p:nvSpPr>
        <p:spPr>
          <a:xfrm>
            <a:off x="940500" y="711600"/>
            <a:ext cx="7517700" cy="11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solidFill>
                  <a:srgbClr val="FF9715"/>
                </a:solidFill>
                <a:latin typeface="Lato"/>
                <a:ea typeface="Lato"/>
                <a:cs typeface="Lato"/>
                <a:sym typeface="Lato"/>
              </a:rPr>
              <a:t>50 - 80 Million</a:t>
            </a:r>
            <a:endParaRPr b="1" sz="6500">
              <a:solidFill>
                <a:srgbClr val="FF971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14"/>
          <p:cNvSpPr txBox="1"/>
          <p:nvPr>
            <p:ph idx="4294967295" type="subTitle"/>
          </p:nvPr>
        </p:nvSpPr>
        <p:spPr>
          <a:xfrm>
            <a:off x="940500" y="1729352"/>
            <a:ext cx="7517700" cy="10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People around</a:t>
            </a:r>
            <a:r>
              <a:rPr lang="en" sz="2400"/>
              <a:t> the world have problems with having a complete integrated family  </a:t>
            </a:r>
            <a:endParaRPr sz="2400"/>
          </a:p>
        </p:txBody>
      </p:sp>
      <p:sp>
        <p:nvSpPr>
          <p:cNvPr id="103" name="Google Shape;103;p14"/>
          <p:cNvSpPr txBox="1"/>
          <p:nvPr>
            <p:ph idx="4294967295" type="ctrTitle"/>
          </p:nvPr>
        </p:nvSpPr>
        <p:spPr>
          <a:xfrm>
            <a:off x="940500" y="4521603"/>
            <a:ext cx="7517700" cy="11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solidFill>
                  <a:srgbClr val="7ECEFD"/>
                </a:solidFill>
                <a:latin typeface="Lato"/>
                <a:ea typeface="Lato"/>
                <a:cs typeface="Lato"/>
                <a:sym typeface="Lato"/>
              </a:rPr>
              <a:t>Canada </a:t>
            </a:r>
            <a:endParaRPr b="1" sz="6500">
              <a:solidFill>
                <a:srgbClr val="7ECEF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4"/>
          <p:cNvSpPr txBox="1"/>
          <p:nvPr>
            <p:ph idx="4294967295" type="subTitle"/>
          </p:nvPr>
        </p:nvSpPr>
        <p:spPr>
          <a:xfrm>
            <a:off x="940500" y="5539350"/>
            <a:ext cx="7517700" cy="10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Prevalence of infertility in 2009-2010 was between 11.5% to 15.7%</a:t>
            </a:r>
            <a:endParaRPr sz="2400"/>
          </a:p>
        </p:txBody>
      </p:sp>
      <p:sp>
        <p:nvSpPr>
          <p:cNvPr id="105" name="Google Shape;105;p14"/>
          <p:cNvSpPr txBox="1"/>
          <p:nvPr>
            <p:ph idx="4294967295" type="ctrTitle"/>
          </p:nvPr>
        </p:nvSpPr>
        <p:spPr>
          <a:xfrm>
            <a:off x="940500" y="2616600"/>
            <a:ext cx="8088900" cy="11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Developed Countries</a:t>
            </a:r>
            <a:r>
              <a:rPr b="1" lang="en" sz="720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sz="4800">
              <a:solidFill>
                <a:srgbClr val="F2025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" name="Google Shape;106;p14"/>
          <p:cNvSpPr txBox="1"/>
          <p:nvPr>
            <p:ph idx="4294967295" type="subTitle"/>
          </p:nvPr>
        </p:nvSpPr>
        <p:spPr>
          <a:xfrm>
            <a:off x="940500" y="3634350"/>
            <a:ext cx="8088900" cy="10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Infertility rates range from 3.5% to 16.7%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Less developed countries; range is from 6.9% to 9.3% </a:t>
            </a:r>
            <a:endParaRPr sz="2400"/>
          </a:p>
        </p:txBody>
      </p:sp>
      <p:sp>
        <p:nvSpPr>
          <p:cNvPr id="107" name="Google Shape;107;p14"/>
          <p:cNvSpPr/>
          <p:nvPr/>
        </p:nvSpPr>
        <p:spPr>
          <a:xfrm>
            <a:off x="0" y="862500"/>
            <a:ext cx="940500" cy="891600"/>
          </a:xfrm>
          <a:prstGeom prst="rightArrow">
            <a:avLst>
              <a:gd fmla="val 61815" name="adj1"/>
              <a:gd fmla="val 50000" name="adj2"/>
            </a:avLst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4"/>
          <p:cNvSpPr/>
          <p:nvPr/>
        </p:nvSpPr>
        <p:spPr>
          <a:xfrm>
            <a:off x="0" y="2767500"/>
            <a:ext cx="940500" cy="891600"/>
          </a:xfrm>
          <a:prstGeom prst="rightArrow">
            <a:avLst>
              <a:gd fmla="val 61815" name="adj1"/>
              <a:gd fmla="val 50000" name="adj2"/>
            </a:avLst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4"/>
          <p:cNvSpPr/>
          <p:nvPr/>
        </p:nvSpPr>
        <p:spPr>
          <a:xfrm>
            <a:off x="0" y="4672500"/>
            <a:ext cx="940500" cy="891600"/>
          </a:xfrm>
          <a:prstGeom prst="rightArrow">
            <a:avLst>
              <a:gd fmla="val 61815" name="adj1"/>
              <a:gd fmla="val 50000" name="adj2"/>
            </a:avLst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4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>
            <p:ph idx="12" type="sldNum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" name="Google Shape;116;p15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Female Infertility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5735" y="3817800"/>
            <a:ext cx="5412065" cy="254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>
            <p:ph idx="4294967295" type="ctrTitle"/>
          </p:nvPr>
        </p:nvSpPr>
        <p:spPr>
          <a:xfrm>
            <a:off x="879825" y="2793625"/>
            <a:ext cx="7956600" cy="100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7ECEFD"/>
                </a:solidFill>
                <a:latin typeface="Lato"/>
                <a:ea typeface="Lato"/>
                <a:cs typeface="Lato"/>
                <a:sym typeface="Lato"/>
              </a:rPr>
              <a:t>Tubal Obstruction</a:t>
            </a:r>
            <a:endParaRPr b="1" sz="7200">
              <a:solidFill>
                <a:srgbClr val="7ECEF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3" name="Google Shape;123;p16"/>
          <p:cNvSpPr txBox="1"/>
          <p:nvPr>
            <p:ph idx="4294967295" type="subTitle"/>
          </p:nvPr>
        </p:nvSpPr>
        <p:spPr>
          <a:xfrm>
            <a:off x="498824" y="3653800"/>
            <a:ext cx="4035900" cy="5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Fertilization Prevention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Unknown mechanisms for some diseases</a:t>
            </a:r>
            <a:endParaRPr sz="2400"/>
          </a:p>
        </p:txBody>
      </p:sp>
      <p:sp>
        <p:nvSpPr>
          <p:cNvPr id="124" name="Google Shape;124;p16"/>
          <p:cNvSpPr txBox="1"/>
          <p:nvPr>
            <p:ph idx="4294967295" type="ctrTitle"/>
          </p:nvPr>
        </p:nvSpPr>
        <p:spPr>
          <a:xfrm>
            <a:off x="879825" y="421625"/>
            <a:ext cx="7701600" cy="100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Ovulation</a:t>
            </a:r>
            <a:endParaRPr b="1" sz="4800">
              <a:solidFill>
                <a:srgbClr val="F2025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5" name="Google Shape;125;p16"/>
          <p:cNvSpPr txBox="1"/>
          <p:nvPr>
            <p:ph idx="4294967295" type="subTitle"/>
          </p:nvPr>
        </p:nvSpPr>
        <p:spPr>
          <a:xfrm>
            <a:off x="498822" y="1281770"/>
            <a:ext cx="7032600" cy="5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Disrupted ovulation and lack of menstruation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LH and FSH level imbalance</a:t>
            </a:r>
            <a:endParaRPr sz="2400"/>
          </a:p>
        </p:txBody>
      </p:sp>
      <p:sp>
        <p:nvSpPr>
          <p:cNvPr id="126" name="Google Shape;126;p16"/>
          <p:cNvSpPr/>
          <p:nvPr/>
        </p:nvSpPr>
        <p:spPr>
          <a:xfrm>
            <a:off x="0" y="549151"/>
            <a:ext cx="879900" cy="753600"/>
          </a:xfrm>
          <a:prstGeom prst="rightArrow">
            <a:avLst>
              <a:gd fmla="val 61815" name="adj1"/>
              <a:gd fmla="val 50000" name="adj2"/>
            </a:avLst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6"/>
          <p:cNvSpPr/>
          <p:nvPr/>
        </p:nvSpPr>
        <p:spPr>
          <a:xfrm>
            <a:off x="0" y="2921168"/>
            <a:ext cx="879900" cy="753600"/>
          </a:xfrm>
          <a:prstGeom prst="rightArrow">
            <a:avLst>
              <a:gd fmla="val 61815" name="adj1"/>
              <a:gd fmla="val 50000" name="adj2"/>
            </a:avLst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6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" name="Google Shape;129;p16"/>
          <p:cNvSpPr txBox="1"/>
          <p:nvPr/>
        </p:nvSpPr>
        <p:spPr>
          <a:xfrm>
            <a:off x="4409325" y="6379750"/>
            <a:ext cx="46836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Image: https://coconutsandkettlebells.com/training-with-your-menstrual-cycle/</a:t>
            </a:r>
            <a:endParaRPr sz="100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>
            <a:off x="893700" y="430975"/>
            <a:ext cx="6462600" cy="68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Female Infertility Causes</a:t>
            </a:r>
            <a:endParaRPr/>
          </a:p>
        </p:txBody>
      </p:sp>
      <p:grpSp>
        <p:nvGrpSpPr>
          <p:cNvPr id="135" name="Google Shape;135;p17"/>
          <p:cNvGrpSpPr/>
          <p:nvPr/>
        </p:nvGrpSpPr>
        <p:grpSpPr>
          <a:xfrm>
            <a:off x="5246149" y="1357498"/>
            <a:ext cx="2918272" cy="3483052"/>
            <a:chOff x="5632317" y="1189775"/>
            <a:chExt cx="3305700" cy="3483052"/>
          </a:xfrm>
        </p:grpSpPr>
        <p:sp>
          <p:nvSpPr>
            <p:cNvPr id="136" name="Google Shape;136;p17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F20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20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Uterine</a:t>
              </a:r>
              <a:endParaRPr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17"/>
            <p:cNvSpPr txBox="1"/>
            <p:nvPr/>
          </p:nvSpPr>
          <p:spPr>
            <a:xfrm>
              <a:off x="5915839" y="2057127"/>
              <a:ext cx="24873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7480"/>
                </a:buClr>
                <a:buSzPts val="1600"/>
                <a:buFont typeface="Lato"/>
                <a:buChar char="●"/>
              </a:pPr>
              <a:r>
                <a:rPr lang="en" sz="1600">
                  <a:solidFill>
                    <a:srgbClr val="677480"/>
                  </a:solidFill>
                  <a:latin typeface="Lato"/>
                  <a:ea typeface="Lato"/>
                  <a:cs typeface="Lato"/>
                  <a:sym typeface="Lato"/>
                </a:rPr>
                <a:t>Failure of egg implantation in the uterus</a:t>
              </a:r>
              <a:endParaRPr sz="16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7480"/>
                </a:buClr>
                <a:buSzPts val="1600"/>
                <a:buFont typeface="Lato"/>
                <a:buChar char="●"/>
              </a:pPr>
              <a:r>
                <a:rPr lang="en" sz="1600">
                  <a:solidFill>
                    <a:srgbClr val="677480"/>
                  </a:solidFill>
                  <a:latin typeface="Lato"/>
                  <a:ea typeface="Lato"/>
                  <a:cs typeface="Lato"/>
                  <a:sym typeface="Lato"/>
                </a:rPr>
                <a:t>Tumors</a:t>
              </a:r>
              <a:endParaRPr sz="16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7480"/>
                </a:buClr>
                <a:buSzPts val="1600"/>
                <a:buFont typeface="Lato"/>
                <a:buChar char="●"/>
              </a:pPr>
              <a:r>
                <a:rPr lang="en" sz="1600">
                  <a:solidFill>
                    <a:srgbClr val="677480"/>
                  </a:solidFill>
                  <a:latin typeface="Lato"/>
                  <a:ea typeface="Lato"/>
                  <a:cs typeface="Lato"/>
                  <a:sym typeface="Lato"/>
                </a:rPr>
                <a:t>Abnormal uterus shape</a:t>
              </a:r>
              <a:endParaRPr sz="16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38" name="Google Shape;138;p17"/>
          <p:cNvGrpSpPr/>
          <p:nvPr/>
        </p:nvGrpSpPr>
        <p:grpSpPr>
          <a:xfrm>
            <a:off x="16250" y="1357605"/>
            <a:ext cx="2850912" cy="3542812"/>
            <a:chOff x="0" y="1189982"/>
            <a:chExt cx="2409900" cy="3542812"/>
          </a:xfrm>
        </p:grpSpPr>
        <p:sp>
          <p:nvSpPr>
            <p:cNvPr id="139" name="Google Shape;139;p17"/>
            <p:cNvSpPr/>
            <p:nvPr/>
          </p:nvSpPr>
          <p:spPr>
            <a:xfrm>
              <a:off x="0" y="1189982"/>
              <a:ext cx="2409900" cy="669000"/>
            </a:xfrm>
            <a:prstGeom prst="homePlate">
              <a:avLst>
                <a:gd fmla="val 50000" name="adj"/>
              </a:avLst>
            </a:prstGeom>
            <a:solidFill>
              <a:srgbClr val="7ECE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24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Ovarian </a:t>
              </a:r>
              <a:endPara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40" name="Google Shape;140;p17"/>
            <p:cNvSpPr txBox="1"/>
            <p:nvPr/>
          </p:nvSpPr>
          <p:spPr>
            <a:xfrm>
              <a:off x="223550" y="2117095"/>
              <a:ext cx="1753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7480"/>
                </a:buClr>
                <a:buSzPts val="1600"/>
                <a:buFont typeface="Lato"/>
                <a:buChar char="●"/>
              </a:pPr>
              <a:r>
                <a:rPr lang="en" sz="1600">
                  <a:solidFill>
                    <a:srgbClr val="677480"/>
                  </a:solidFill>
                  <a:latin typeface="Lato"/>
                  <a:ea typeface="Lato"/>
                  <a:cs typeface="Lato"/>
                  <a:sym typeface="Lato"/>
                </a:rPr>
                <a:t>Lack of eggs or blockage of ovaries</a:t>
              </a:r>
              <a:endParaRPr sz="16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7480"/>
                </a:buClr>
                <a:buSzPts val="1600"/>
                <a:buFont typeface="Lato"/>
                <a:buChar char="●"/>
              </a:pPr>
              <a:r>
                <a:rPr lang="en" sz="1600">
                  <a:solidFill>
                    <a:srgbClr val="677480"/>
                  </a:solidFill>
                  <a:latin typeface="Lato"/>
                  <a:ea typeface="Lato"/>
                  <a:cs typeface="Lato"/>
                  <a:sym typeface="Lato"/>
                </a:rPr>
                <a:t>Most common: PCOS</a:t>
              </a:r>
              <a:endParaRPr sz="16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7480"/>
                </a:buClr>
                <a:buSzPts val="1600"/>
                <a:buFont typeface="Lato"/>
                <a:buChar char="●"/>
              </a:pPr>
              <a:r>
                <a:rPr lang="en" sz="1600">
                  <a:solidFill>
                    <a:srgbClr val="677480"/>
                  </a:solidFill>
                  <a:latin typeface="Lato"/>
                  <a:ea typeface="Lato"/>
                  <a:cs typeface="Lato"/>
                  <a:sym typeface="Lato"/>
                </a:rPr>
                <a:t>Hormone imbalance</a:t>
              </a:r>
              <a:endParaRPr sz="16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41" name="Google Shape;141;p17"/>
          <p:cNvGrpSpPr/>
          <p:nvPr/>
        </p:nvGrpSpPr>
        <p:grpSpPr>
          <a:xfrm>
            <a:off x="2579983" y="1357398"/>
            <a:ext cx="2930834" cy="3483052"/>
            <a:chOff x="3116097" y="1189775"/>
            <a:chExt cx="3305700" cy="3483052"/>
          </a:xfrm>
        </p:grpSpPr>
        <p:sp>
          <p:nvSpPr>
            <p:cNvPr id="142" name="Google Shape;142;p17"/>
            <p:cNvSpPr/>
            <p:nvPr/>
          </p:nvSpPr>
          <p:spPr>
            <a:xfrm>
              <a:off x="311609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2185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24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Tubal</a:t>
              </a:r>
              <a:endPara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3" name="Google Shape;143;p17"/>
            <p:cNvSpPr txBox="1"/>
            <p:nvPr/>
          </p:nvSpPr>
          <p:spPr>
            <a:xfrm>
              <a:off x="3329939" y="2057127"/>
              <a:ext cx="27936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7480"/>
                </a:buClr>
                <a:buSzPts val="1600"/>
                <a:buFont typeface="Lato"/>
                <a:buChar char="●"/>
              </a:pPr>
              <a:r>
                <a:rPr lang="en" sz="1600">
                  <a:solidFill>
                    <a:srgbClr val="677480"/>
                  </a:solidFill>
                  <a:latin typeface="Lato"/>
                  <a:ea typeface="Lato"/>
                  <a:cs typeface="Lato"/>
                  <a:sym typeface="Lato"/>
                </a:rPr>
                <a:t>Fallopian tube blockage or damage</a:t>
              </a:r>
              <a:endParaRPr sz="16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7480"/>
                </a:buClr>
                <a:buSzPts val="1600"/>
                <a:buFont typeface="Lato"/>
                <a:buChar char="●"/>
              </a:pPr>
              <a:r>
                <a:rPr lang="en" sz="1600">
                  <a:solidFill>
                    <a:srgbClr val="677480"/>
                  </a:solidFill>
                  <a:latin typeface="Lato"/>
                  <a:ea typeface="Lato"/>
                  <a:cs typeface="Lato"/>
                  <a:sym typeface="Lato"/>
                </a:rPr>
                <a:t>Inhibits oocyte from being transported into the uterine cavity</a:t>
              </a:r>
              <a:endParaRPr sz="16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7480"/>
                </a:buClr>
                <a:buSzPts val="1600"/>
                <a:buFont typeface="Lato"/>
                <a:buChar char="●"/>
              </a:pPr>
              <a:r>
                <a:rPr lang="en" sz="1600">
                  <a:solidFill>
                    <a:srgbClr val="677480"/>
                  </a:solidFill>
                  <a:latin typeface="Lato"/>
                  <a:ea typeface="Lato"/>
                  <a:cs typeface="Lato"/>
                  <a:sym typeface="Lato"/>
                </a:rPr>
                <a:t>Most common: endometriosis</a:t>
              </a:r>
              <a:endParaRPr sz="16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44" name="Google Shape;144;p17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5" name="Google Shape;145;p17"/>
          <p:cNvPicPr preferRelativeResize="0"/>
          <p:nvPr/>
        </p:nvPicPr>
        <p:blipFill rotWithShape="1">
          <a:blip r:embed="rId3">
            <a:alphaModFix/>
          </a:blip>
          <a:srcRect b="12434" l="0" r="0" t="0"/>
          <a:stretch/>
        </p:blipFill>
        <p:spPr>
          <a:xfrm>
            <a:off x="4741525" y="3999925"/>
            <a:ext cx="3739050" cy="255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7435175" y="5702725"/>
            <a:ext cx="17607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Image: https://www.vectorstock.com/royalty-free-vector/female-reproductive-system-vector-1858352</a:t>
            </a:r>
            <a:endParaRPr sz="100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Male Infertility </a:t>
            </a:r>
            <a:endParaRPr/>
          </a:p>
        </p:txBody>
      </p:sp>
      <p:sp>
        <p:nvSpPr>
          <p:cNvPr id="152" name="Google Shape;152;p18"/>
          <p:cNvSpPr txBox="1"/>
          <p:nvPr>
            <p:ph idx="12" type="sldNum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Sperm Formation  </a:t>
            </a:r>
            <a:endParaRPr/>
          </a:p>
        </p:txBody>
      </p:sp>
      <p:sp>
        <p:nvSpPr>
          <p:cNvPr id="158" name="Google Shape;158;p19"/>
          <p:cNvSpPr txBox="1"/>
          <p:nvPr>
            <p:ph idx="1" type="body"/>
          </p:nvPr>
        </p:nvSpPr>
        <p:spPr>
          <a:xfrm>
            <a:off x="434375" y="1783925"/>
            <a:ext cx="6122700" cy="39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rgbClr val="7ECEFD"/>
              </a:buClr>
              <a:buSzPts val="3000"/>
              <a:buChar char="▷"/>
            </a:pPr>
            <a:r>
              <a:rPr lang="en">
                <a:solidFill>
                  <a:srgbClr val="7ECEFD"/>
                </a:solidFill>
              </a:rPr>
              <a:t>Spermatogenesis </a:t>
            </a:r>
            <a:endParaRPr>
              <a:solidFill>
                <a:srgbClr val="7ECEFD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Requires multiple organs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Development occurs in the testes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Germ cells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Sertoli Cells: </a:t>
            </a:r>
            <a:r>
              <a:rPr lang="en"/>
              <a:t>environment, FSH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Leydig: </a:t>
            </a:r>
            <a:r>
              <a:rPr lang="en"/>
              <a:t>testosterone, LH</a:t>
            </a:r>
            <a:r>
              <a:rPr lang="en"/>
              <a:t> 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3000"/>
              <a:buChar char="▷"/>
            </a:pPr>
            <a:r>
              <a:rPr lang="en">
                <a:solidFill>
                  <a:srgbClr val="2185C5"/>
                </a:solidFill>
              </a:rPr>
              <a:t>Hormones</a:t>
            </a:r>
            <a:r>
              <a:rPr lang="en">
                <a:solidFill>
                  <a:srgbClr val="2185C5"/>
                </a:solidFill>
              </a:rPr>
              <a:t> </a:t>
            </a:r>
            <a:endParaRPr>
              <a:solidFill>
                <a:srgbClr val="2185C5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Follicular-stimulating hormone (FSH)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Testosterone </a:t>
            </a:r>
            <a:endParaRPr/>
          </a:p>
        </p:txBody>
      </p:sp>
      <p:sp>
        <p:nvSpPr>
          <p:cNvPr id="159" name="Google Shape;159;p19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0" name="Google Shape;16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7075" y="1600238"/>
            <a:ext cx="2336275" cy="444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9"/>
          <p:cNvSpPr txBox="1"/>
          <p:nvPr/>
        </p:nvSpPr>
        <p:spPr>
          <a:xfrm>
            <a:off x="6261650" y="5981925"/>
            <a:ext cx="25512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Image: </a:t>
            </a:r>
            <a:endParaRPr sz="100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http://teachmephysiology.com/reproductive-system/embryology/gametogenesis/</a:t>
            </a:r>
            <a:endParaRPr sz="100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0"/>
          <p:cNvPicPr preferRelativeResize="0"/>
          <p:nvPr/>
        </p:nvPicPr>
        <p:blipFill rotWithShape="1">
          <a:blip r:embed="rId3">
            <a:alphaModFix/>
          </a:blip>
          <a:srcRect b="0" l="64566" r="0" t="0"/>
          <a:stretch/>
        </p:blipFill>
        <p:spPr>
          <a:xfrm>
            <a:off x="5461113" y="4355675"/>
            <a:ext cx="2115599" cy="22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 txBox="1"/>
          <p:nvPr>
            <p:ph type="title"/>
          </p:nvPr>
        </p:nvSpPr>
        <p:spPr>
          <a:xfrm>
            <a:off x="893700" y="395250"/>
            <a:ext cx="3177000" cy="70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Ejaculation</a:t>
            </a:r>
            <a:endParaRPr/>
          </a:p>
        </p:txBody>
      </p:sp>
      <p:sp>
        <p:nvSpPr>
          <p:cNvPr id="168" name="Google Shape;168;p20"/>
          <p:cNvSpPr txBox="1"/>
          <p:nvPr>
            <p:ph idx="1" type="body"/>
          </p:nvPr>
        </p:nvSpPr>
        <p:spPr>
          <a:xfrm>
            <a:off x="436500" y="1551575"/>
            <a:ext cx="4174500" cy="38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rgbClr val="7ECEFD"/>
              </a:buClr>
              <a:buSzPts val="3000"/>
              <a:buChar char="▷"/>
            </a:pPr>
            <a:r>
              <a:rPr lang="en">
                <a:solidFill>
                  <a:srgbClr val="7ECEFD"/>
                </a:solidFill>
              </a:rPr>
              <a:t>Movement of sperm</a:t>
            </a:r>
            <a:endParaRPr>
              <a:solidFill>
                <a:srgbClr val="7ECEFD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Epididymis →Urethra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Seminal plasma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Semen 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3000"/>
              <a:buChar char="▷"/>
            </a:pPr>
            <a:r>
              <a:rPr lang="en">
                <a:solidFill>
                  <a:srgbClr val="2185C5"/>
                </a:solidFill>
              </a:rPr>
              <a:t>Main causes </a:t>
            </a:r>
            <a:endParaRPr>
              <a:solidFill>
                <a:srgbClr val="2185C5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Growth &amp; Maturation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Ejaculation issues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Low Concentration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Sperm Quality </a:t>
            </a:r>
            <a:endParaRPr/>
          </a:p>
        </p:txBody>
      </p:sp>
      <p:sp>
        <p:nvSpPr>
          <p:cNvPr id="169" name="Google Shape;169;p20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0" name="Google Shape;170;p20"/>
          <p:cNvPicPr preferRelativeResize="0"/>
          <p:nvPr/>
        </p:nvPicPr>
        <p:blipFill rotWithShape="1">
          <a:blip r:embed="rId3">
            <a:alphaModFix/>
          </a:blip>
          <a:srcRect b="0" l="30083" r="35777" t="0"/>
          <a:stretch/>
        </p:blipFill>
        <p:spPr>
          <a:xfrm>
            <a:off x="5538325" y="2081675"/>
            <a:ext cx="2038374" cy="22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/>
          <p:cNvPicPr preferRelativeResize="0"/>
          <p:nvPr/>
        </p:nvPicPr>
        <p:blipFill rotWithShape="1">
          <a:blip r:embed="rId3">
            <a:alphaModFix/>
          </a:blip>
          <a:srcRect b="0" l="0" r="69594" t="0"/>
          <a:stretch/>
        </p:blipFill>
        <p:spPr>
          <a:xfrm>
            <a:off x="5676425" y="116950"/>
            <a:ext cx="1900275" cy="238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0"/>
          <p:cNvSpPr txBox="1"/>
          <p:nvPr/>
        </p:nvSpPr>
        <p:spPr>
          <a:xfrm>
            <a:off x="7085675" y="5891125"/>
            <a:ext cx="20385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Image: https://altorahealth.com/male-infertility-causes-and-treatment/</a:t>
            </a:r>
            <a:endParaRPr sz="100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