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Raleway"/>
      <p:regular r:id="rId36"/>
      <p:bold r:id="rId37"/>
      <p:italic r:id="rId38"/>
      <p:boldItalic r:id="rId39"/>
    </p:embeddedFont>
    <p:embeddedFont>
      <p:font typeface="Pontano Sans"/>
      <p:regular r:id="rId40"/>
    </p:embeddedFont>
    <p:embeddedFont>
      <p:font typeface="Droid Serif"/>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ontanoSans-regular.fntdata"/><Relationship Id="rId20" Type="http://schemas.openxmlformats.org/officeDocument/2006/relationships/slide" Target="slides/slide16.xml"/><Relationship Id="rId42" Type="http://schemas.openxmlformats.org/officeDocument/2006/relationships/font" Target="fonts/DroidSerif-bold.fntdata"/><Relationship Id="rId41" Type="http://schemas.openxmlformats.org/officeDocument/2006/relationships/font" Target="fonts/DroidSerif-regular.fntdata"/><Relationship Id="rId22" Type="http://schemas.openxmlformats.org/officeDocument/2006/relationships/slide" Target="slides/slide18.xml"/><Relationship Id="rId44" Type="http://schemas.openxmlformats.org/officeDocument/2006/relationships/font" Target="fonts/DroidSerif-boldItalic.fntdata"/><Relationship Id="rId21" Type="http://schemas.openxmlformats.org/officeDocument/2006/relationships/slide" Target="slides/slide17.xml"/><Relationship Id="rId43" Type="http://schemas.openxmlformats.org/officeDocument/2006/relationships/font" Target="fonts/DroidSerif-italic.fntdata"/><Relationship Id="rId24" Type="http://schemas.openxmlformats.org/officeDocument/2006/relationships/slide" Target="slides/slide20.xml"/><Relationship Id="rId46" Type="http://schemas.openxmlformats.org/officeDocument/2006/relationships/font" Target="fonts/OpenSans-bold.fntdata"/><Relationship Id="rId23" Type="http://schemas.openxmlformats.org/officeDocument/2006/relationships/slide" Target="slides/slide19.xml"/><Relationship Id="rId45"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OpenSans-boldItalic.fntdata"/><Relationship Id="rId25" Type="http://schemas.openxmlformats.org/officeDocument/2006/relationships/slide" Target="slides/slide21.xml"/><Relationship Id="rId47" Type="http://schemas.openxmlformats.org/officeDocument/2006/relationships/font" Target="fonts/OpenSans-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aleway-bold.fntdata"/><Relationship Id="rId14" Type="http://schemas.openxmlformats.org/officeDocument/2006/relationships/slide" Target="slides/slide10.xml"/><Relationship Id="rId36" Type="http://schemas.openxmlformats.org/officeDocument/2006/relationships/font" Target="fonts/Raleway-regular.fntdata"/><Relationship Id="rId17" Type="http://schemas.openxmlformats.org/officeDocument/2006/relationships/slide" Target="slides/slide13.xml"/><Relationship Id="rId39" Type="http://schemas.openxmlformats.org/officeDocument/2006/relationships/font" Target="fonts/Raleway-boldItalic.fntdata"/><Relationship Id="rId16" Type="http://schemas.openxmlformats.org/officeDocument/2006/relationships/slide" Target="slides/slide12.xml"/><Relationship Id="rId38" Type="http://schemas.openxmlformats.org/officeDocument/2006/relationships/font" Target="fonts/Raleway-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7z3jXX81WA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t>
            </a:r>
            <a:r>
              <a:rPr lang="en">
                <a:solidFill>
                  <a:schemeClr val="dk1"/>
                </a:solidFill>
              </a:rPr>
              <a:t>The map shows that between the 30th parallels (areas in blue), there is really no winter depression. Beyond these parallels, there are increase in rates towards the poles. There is a 1% rate in Northern Florida and increases up to 10% in Alaska (</a:t>
            </a:r>
            <a:r>
              <a:rPr lang="en" sz="1200">
                <a:solidFill>
                  <a:schemeClr val="dk1"/>
                </a:solidFill>
                <a:latin typeface="Open Sans"/>
                <a:ea typeface="Open Sans"/>
                <a:cs typeface="Open Sans"/>
                <a:sym typeface="Open Sans"/>
              </a:rPr>
              <a:t>Scientific American Mind, Vol16, No.3, 2005)</a:t>
            </a:r>
            <a:r>
              <a:rPr lang="en">
                <a:solidFill>
                  <a:schemeClr val="dk1"/>
                </a:solidFill>
              </a:rPr>
              <a:t>. </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spcBef>
                <a:spcPts val="0"/>
              </a:spcBef>
              <a:spcAft>
                <a:spcPts val="1000"/>
              </a:spcAft>
              <a:buNone/>
            </a:pPr>
            <a:r>
              <a:rPr lang="en" sz="1300">
                <a:solidFill>
                  <a:schemeClr val="dk1"/>
                </a:solidFill>
                <a:latin typeface="Droid Serif"/>
                <a:ea typeface="Droid Serif"/>
                <a:cs typeface="Droid Serif"/>
                <a:sym typeface="Droid Serif"/>
              </a:rPr>
              <a:t>Non-seasonal depression (e.g. MDD) can worsen during the winter but can be differentiated from SAD patients because they will still be symptomatic in the summer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150">
                <a:solidFill>
                  <a:schemeClr val="dk1"/>
                </a:solidFill>
              </a:rPr>
              <a:t>We now know that there’s light therapy and antidepressants as the main lines of treatment but is there more than we can do? One of the best ways to deal with seasonal affective disorder is through prevention by implementing therapies (such as light therapy) before the onset of symptoms.</a:t>
            </a:r>
          </a:p>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94" name="Shape 3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b="1" lang="en" u="sng">
                <a:solidFill>
                  <a:srgbClr val="1155CC"/>
                </a:solidFill>
                <a:hlinkClick r:id="rId2"/>
              </a:rPr>
              <a:t>https://www.youtube.com/watch?v=7z3jXX81WA8</a:t>
            </a:r>
            <a:r>
              <a:rPr b="1" lang="en">
                <a:solidFill>
                  <a:schemeClr val="dk1"/>
                </a:solidFill>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9" name="Shape 9"/>
        <p:cNvGrpSpPr/>
        <p:nvPr/>
      </p:nvGrpSpPr>
      <p:grpSpPr>
        <a:xfrm>
          <a:off x="0" y="0"/>
          <a:ext cx="0" cy="0"/>
          <a:chOff x="0" y="0"/>
          <a:chExt cx="0" cy="0"/>
        </a:xfrm>
      </p:grpSpPr>
      <p:sp>
        <p:nvSpPr>
          <p:cNvPr id="10" name="Shape 10"/>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grpSp>
        <p:nvGrpSpPr>
          <p:cNvPr id="11" name="Shape 11"/>
          <p:cNvGrpSpPr/>
          <p:nvPr/>
        </p:nvGrpSpPr>
        <p:grpSpPr>
          <a:xfrm flipH="1" rot="10800000">
            <a:off x="3558544" y="-125"/>
            <a:ext cx="953311" cy="5143625"/>
            <a:chOff x="1962000" y="-125"/>
            <a:chExt cx="953311" cy="5143625"/>
          </a:xfrm>
        </p:grpSpPr>
        <p:sp>
          <p:nvSpPr>
            <p:cNvPr id="12" name="Shape 12"/>
            <p:cNvSpPr/>
            <p:nvPr/>
          </p:nvSpPr>
          <p:spPr>
            <a:xfrm flipH="1" rot="10800000">
              <a:off x="2469211" y="0"/>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flipH="1" rot="10800000">
              <a:off x="2207412" y="0"/>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4965100" y="1991825"/>
            <a:ext cx="3704400" cy="1159800"/>
          </a:xfrm>
          <a:prstGeom prst="rect">
            <a:avLst/>
          </a:prstGeom>
        </p:spPr>
        <p:txBody>
          <a:bodyPr anchorCtr="0" anchor="ctr" bIns="91425" lIns="91425" rIns="91425" tIns="91425"/>
          <a:lstStyle>
            <a:lvl1pPr lvl="0">
              <a:spcBef>
                <a:spcPts val="0"/>
              </a:spcBef>
              <a:buClr>
                <a:srgbClr val="FFFFFF"/>
              </a:buClr>
              <a:buSzPct val="100000"/>
              <a:defRPr sz="3600">
                <a:solidFill>
                  <a:srgbClr val="FFFFFF"/>
                </a:solidFil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6" name="Shape 96"/>
        <p:cNvGrpSpPr/>
        <p:nvPr/>
      </p:nvGrpSpPr>
      <p:grpSpPr>
        <a:xfrm>
          <a:off x="0" y="0"/>
          <a:ext cx="0" cy="0"/>
          <a:chOff x="0" y="0"/>
          <a:chExt cx="0" cy="0"/>
        </a:xfrm>
      </p:grpSpPr>
      <p:sp>
        <p:nvSpPr>
          <p:cNvPr id="97" name="Shape 97"/>
          <p:cNvSpPr/>
          <p:nvPr/>
        </p:nvSpPr>
        <p:spPr>
          <a:xfrm>
            <a:off x="8697911"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a:off x="8436112"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01" name="Shape 101"/>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dark">
    <p:spTree>
      <p:nvGrpSpPr>
        <p:cNvPr id="102" name="Shape 102"/>
        <p:cNvGrpSpPr/>
        <p:nvPr/>
      </p:nvGrpSpPr>
      <p:grpSpPr>
        <a:xfrm>
          <a:off x="0" y="0"/>
          <a:ext cx="0" cy="0"/>
          <a:chOff x="0" y="0"/>
          <a:chExt cx="0" cy="0"/>
        </a:xfrm>
      </p:grpSpPr>
      <p:sp>
        <p:nvSpPr>
          <p:cNvPr id="103" name="Shape 103"/>
          <p:cNvSpPr/>
          <p:nvPr/>
        </p:nvSpPr>
        <p:spPr>
          <a:xfrm rot="10800000">
            <a:off x="-7161" y="0"/>
            <a:ext cx="91440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a:off x="8697911"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a:off x="8436112"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08" name="Shape 108"/>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7" name="Shape 17"/>
        <p:cNvGrpSpPr/>
        <p:nvPr/>
      </p:nvGrpSpPr>
      <p:grpSpPr>
        <a:xfrm>
          <a:off x="0" y="0"/>
          <a:ext cx="0" cy="0"/>
          <a:chOff x="0" y="0"/>
          <a:chExt cx="0" cy="0"/>
        </a:xfrm>
      </p:grpSpPr>
      <p:sp>
        <p:nvSpPr>
          <p:cNvPr id="18" name="Shape 18"/>
          <p:cNvSpPr/>
          <p:nvPr/>
        </p:nvSpPr>
        <p:spPr>
          <a:xfrm>
            <a:off x="2469211"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19" name="Shape 19"/>
          <p:cNvSpPr/>
          <p:nvPr/>
        </p:nvSpPr>
        <p:spPr>
          <a:xfrm rot="10800000">
            <a:off x="2291597"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2207412"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rot="10800000">
            <a:off x="1962000"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rot="10800000">
            <a:off x="2908099" y="-125"/>
            <a:ext cx="62430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ctrTitle"/>
          </p:nvPr>
        </p:nvSpPr>
        <p:spPr>
          <a:xfrm>
            <a:off x="3451475" y="2045250"/>
            <a:ext cx="5154300" cy="690900"/>
          </a:xfrm>
          <a:prstGeom prst="rect">
            <a:avLst/>
          </a:prstGeom>
        </p:spPr>
        <p:txBody>
          <a:bodyPr anchorCtr="0" anchor="b" bIns="91425" lIns="91425" rIns="91425" tIns="91425"/>
          <a:lstStyle>
            <a:lvl1pPr lvl="0" rtl="0">
              <a:spcBef>
                <a:spcPts val="0"/>
              </a:spcBef>
              <a:buClr>
                <a:srgbClr val="FFFFFF"/>
              </a:buClr>
              <a:buSzPct val="100000"/>
              <a:defRPr b="0" sz="3600">
                <a:solidFill>
                  <a:srgbClr val="FFFFFF"/>
                </a:solidFill>
              </a:defRPr>
            </a:lvl1pPr>
            <a:lvl2pPr lvl="1" rtl="0">
              <a:spcBef>
                <a:spcPts val="0"/>
              </a:spcBef>
              <a:buClr>
                <a:srgbClr val="FFFFFF"/>
              </a:buClr>
              <a:buSzPct val="100000"/>
              <a:defRPr b="0" sz="3600">
                <a:solidFill>
                  <a:srgbClr val="FFFFFF"/>
                </a:solidFill>
              </a:defRPr>
            </a:lvl2pPr>
            <a:lvl3pPr lvl="2" rtl="0">
              <a:spcBef>
                <a:spcPts val="0"/>
              </a:spcBef>
              <a:buClr>
                <a:srgbClr val="FFFFFF"/>
              </a:buClr>
              <a:buSzPct val="100000"/>
              <a:defRPr b="0" sz="3600">
                <a:solidFill>
                  <a:srgbClr val="FFFFFF"/>
                </a:solidFill>
              </a:defRPr>
            </a:lvl3pPr>
            <a:lvl4pPr lvl="3" rtl="0">
              <a:spcBef>
                <a:spcPts val="0"/>
              </a:spcBef>
              <a:buClr>
                <a:srgbClr val="FFFFFF"/>
              </a:buClr>
              <a:buSzPct val="100000"/>
              <a:defRPr b="0" sz="3600">
                <a:solidFill>
                  <a:srgbClr val="FFFFFF"/>
                </a:solidFill>
              </a:defRPr>
            </a:lvl4pPr>
            <a:lvl5pPr lvl="4" rtl="0">
              <a:spcBef>
                <a:spcPts val="0"/>
              </a:spcBef>
              <a:buClr>
                <a:srgbClr val="FFFFFF"/>
              </a:buClr>
              <a:buSzPct val="100000"/>
              <a:defRPr b="0" sz="3600">
                <a:solidFill>
                  <a:srgbClr val="FFFFFF"/>
                </a:solidFill>
              </a:defRPr>
            </a:lvl5pPr>
            <a:lvl6pPr lvl="5" rtl="0">
              <a:spcBef>
                <a:spcPts val="0"/>
              </a:spcBef>
              <a:buClr>
                <a:srgbClr val="FFFFFF"/>
              </a:buClr>
              <a:buSzPct val="100000"/>
              <a:defRPr b="0" sz="3600">
                <a:solidFill>
                  <a:srgbClr val="FFFFFF"/>
                </a:solidFill>
              </a:defRPr>
            </a:lvl6pPr>
            <a:lvl7pPr lvl="6" rtl="0">
              <a:spcBef>
                <a:spcPts val="0"/>
              </a:spcBef>
              <a:buClr>
                <a:srgbClr val="FFFFFF"/>
              </a:buClr>
              <a:buSzPct val="100000"/>
              <a:defRPr b="0" sz="3600">
                <a:solidFill>
                  <a:srgbClr val="FFFFFF"/>
                </a:solidFill>
              </a:defRPr>
            </a:lvl7pPr>
            <a:lvl8pPr lvl="7" rtl="0">
              <a:spcBef>
                <a:spcPts val="0"/>
              </a:spcBef>
              <a:buClr>
                <a:srgbClr val="FFFFFF"/>
              </a:buClr>
              <a:buSzPct val="100000"/>
              <a:defRPr b="0" sz="3600">
                <a:solidFill>
                  <a:srgbClr val="FFFFFF"/>
                </a:solidFill>
              </a:defRPr>
            </a:lvl8pPr>
            <a:lvl9pPr lvl="8" rtl="0">
              <a:spcBef>
                <a:spcPts val="0"/>
              </a:spcBef>
              <a:buClr>
                <a:srgbClr val="FFFFFF"/>
              </a:buClr>
              <a:buSzPct val="100000"/>
              <a:defRPr b="0" sz="3600">
                <a:solidFill>
                  <a:srgbClr val="FFFFFF"/>
                </a:solidFill>
              </a:defRPr>
            </a:lvl9pPr>
          </a:lstStyle>
          <a:p/>
        </p:txBody>
      </p:sp>
      <p:sp>
        <p:nvSpPr>
          <p:cNvPr id="24" name="Shape 24"/>
          <p:cNvSpPr txBox="1"/>
          <p:nvPr>
            <p:ph idx="1" type="subTitle"/>
          </p:nvPr>
        </p:nvSpPr>
        <p:spPr>
          <a:xfrm>
            <a:off x="3451475" y="2680575"/>
            <a:ext cx="5154300" cy="432300"/>
          </a:xfrm>
          <a:prstGeom prst="rect">
            <a:avLst/>
          </a:prstGeom>
        </p:spPr>
        <p:txBody>
          <a:bodyPr anchorCtr="0" anchor="t" bIns="91425" lIns="91425" rIns="91425" tIns="91425"/>
          <a:lstStyle>
            <a:lvl1pPr lvl="0" rtl="0">
              <a:spcBef>
                <a:spcPts val="0"/>
              </a:spcBef>
              <a:buSzPct val="100000"/>
              <a:buNone/>
              <a:defRPr sz="1400">
                <a:solidFill>
                  <a:srgbClr val="33CCFF"/>
                </a:solidFill>
              </a:defRPr>
            </a:lvl1pPr>
            <a:lvl2pPr lvl="1" rtl="0">
              <a:spcBef>
                <a:spcPts val="0"/>
              </a:spcBef>
              <a:buSzPct val="100000"/>
              <a:buNone/>
              <a:defRPr sz="1400">
                <a:solidFill>
                  <a:srgbClr val="33CCFF"/>
                </a:solidFill>
              </a:defRPr>
            </a:lvl2pPr>
            <a:lvl3pPr lvl="2" rtl="0">
              <a:spcBef>
                <a:spcPts val="0"/>
              </a:spcBef>
              <a:buSzPct val="100000"/>
              <a:buNone/>
              <a:defRPr sz="1400">
                <a:solidFill>
                  <a:srgbClr val="33CCFF"/>
                </a:solidFill>
              </a:defRPr>
            </a:lvl3pPr>
            <a:lvl4pPr lvl="3" rtl="0">
              <a:spcBef>
                <a:spcPts val="0"/>
              </a:spcBef>
              <a:buSzPct val="100000"/>
              <a:buNone/>
              <a:defRPr sz="1400">
                <a:solidFill>
                  <a:srgbClr val="33CCFF"/>
                </a:solidFill>
              </a:defRPr>
            </a:lvl4pPr>
            <a:lvl5pPr lvl="4" rtl="0">
              <a:spcBef>
                <a:spcPts val="0"/>
              </a:spcBef>
              <a:buSzPct val="100000"/>
              <a:buNone/>
              <a:defRPr sz="1400">
                <a:solidFill>
                  <a:srgbClr val="33CCFF"/>
                </a:solidFill>
              </a:defRPr>
            </a:lvl5pPr>
            <a:lvl6pPr lvl="5" rtl="0">
              <a:spcBef>
                <a:spcPts val="0"/>
              </a:spcBef>
              <a:buSzPct val="100000"/>
              <a:buNone/>
              <a:defRPr sz="1400">
                <a:solidFill>
                  <a:srgbClr val="33CCFF"/>
                </a:solidFill>
              </a:defRPr>
            </a:lvl6pPr>
            <a:lvl7pPr lvl="6" rtl="0">
              <a:spcBef>
                <a:spcPts val="0"/>
              </a:spcBef>
              <a:buSzPct val="100000"/>
              <a:buNone/>
              <a:defRPr sz="1400">
                <a:solidFill>
                  <a:srgbClr val="33CCFF"/>
                </a:solidFill>
              </a:defRPr>
            </a:lvl7pPr>
            <a:lvl8pPr lvl="7" rtl="0">
              <a:spcBef>
                <a:spcPts val="0"/>
              </a:spcBef>
              <a:buSzPct val="100000"/>
              <a:buNone/>
              <a:defRPr sz="1400">
                <a:solidFill>
                  <a:srgbClr val="33CCFF"/>
                </a:solidFill>
              </a:defRPr>
            </a:lvl8pPr>
            <a:lvl9pPr lvl="8" rtl="0">
              <a:spcBef>
                <a:spcPts val="0"/>
              </a:spcBef>
              <a:buSzPct val="100000"/>
              <a:buNone/>
              <a:defRPr sz="1400">
                <a:solidFill>
                  <a:srgbClr val="33CCFF"/>
                </a:solidFill>
              </a:defRPr>
            </a:lvl9pPr>
          </a:lstStyle>
          <a:p/>
        </p:txBody>
      </p:sp>
      <p:sp>
        <p:nvSpPr>
          <p:cNvPr id="25" name="Shape 25"/>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latin typeface="Droid Serif"/>
                <a:ea typeface="Droid Serif"/>
                <a:cs typeface="Droid Serif"/>
                <a:sym typeface="Droid Serif"/>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26" name="Shape 26"/>
        <p:cNvGrpSpPr/>
        <p:nvPr/>
      </p:nvGrpSpPr>
      <p:grpSpPr>
        <a:xfrm>
          <a:off x="0" y="0"/>
          <a:ext cx="0" cy="0"/>
          <a:chOff x="0" y="0"/>
          <a:chExt cx="0" cy="0"/>
        </a:xfrm>
      </p:grpSpPr>
      <p:sp>
        <p:nvSpPr>
          <p:cNvPr id="27" name="Shape 27"/>
          <p:cNvSpPr/>
          <p:nvPr/>
        </p:nvSpPr>
        <p:spPr>
          <a:xfrm rot="-5400000">
            <a:off x="200" y="877900"/>
            <a:ext cx="658200" cy="6591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28" name="Shape 28"/>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29" name="Shape 2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30" name="Shape 30"/>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33" name="Shape 33"/>
          <p:cNvSpPr txBox="1"/>
          <p:nvPr>
            <p:ph idx="1" type="body"/>
          </p:nvPr>
        </p:nvSpPr>
        <p:spPr>
          <a:xfrm>
            <a:off x="985175" y="766700"/>
            <a:ext cx="4486200" cy="3730800"/>
          </a:xfrm>
          <a:prstGeom prst="rect">
            <a:avLst/>
          </a:prstGeom>
        </p:spPr>
        <p:txBody>
          <a:bodyPr anchorCtr="0" anchor="t" bIns="91425" lIns="91425" rIns="91425" tIns="91425"/>
          <a:lstStyle>
            <a:lvl1pPr lvl="0" rtl="0">
              <a:spcBef>
                <a:spcPts val="0"/>
              </a:spcBef>
              <a:buSzPct val="100000"/>
              <a:buFont typeface="Droid Serif"/>
              <a:defRPr i="1" sz="3000">
                <a:latin typeface="Droid Serif"/>
                <a:ea typeface="Droid Serif"/>
                <a:cs typeface="Droid Serif"/>
                <a:sym typeface="Droid Serif"/>
              </a:defRPr>
            </a:lvl1pPr>
            <a:lvl2pPr lvl="1" rtl="0">
              <a:spcBef>
                <a:spcPts val="0"/>
              </a:spcBef>
              <a:buSzPct val="100000"/>
              <a:buFont typeface="Droid Serif"/>
              <a:defRPr i="1" sz="3000">
                <a:latin typeface="Droid Serif"/>
                <a:ea typeface="Droid Serif"/>
                <a:cs typeface="Droid Serif"/>
                <a:sym typeface="Droid Serif"/>
              </a:defRPr>
            </a:lvl2pPr>
            <a:lvl3pPr lvl="2" rtl="0">
              <a:spcBef>
                <a:spcPts val="0"/>
              </a:spcBef>
              <a:buSzPct val="100000"/>
              <a:buFont typeface="Droid Serif"/>
              <a:defRPr i="1" sz="3000">
                <a:latin typeface="Droid Serif"/>
                <a:ea typeface="Droid Serif"/>
                <a:cs typeface="Droid Serif"/>
                <a:sym typeface="Droid Serif"/>
              </a:defRPr>
            </a:lvl3pPr>
            <a:lvl4pPr lvl="3" rtl="0">
              <a:spcBef>
                <a:spcPts val="0"/>
              </a:spcBef>
              <a:buSzPct val="100000"/>
              <a:buFont typeface="Droid Serif"/>
              <a:defRPr i="1" sz="3000">
                <a:latin typeface="Droid Serif"/>
                <a:ea typeface="Droid Serif"/>
                <a:cs typeface="Droid Serif"/>
                <a:sym typeface="Droid Serif"/>
              </a:defRPr>
            </a:lvl4pPr>
            <a:lvl5pPr lvl="4" rtl="0">
              <a:spcBef>
                <a:spcPts val="0"/>
              </a:spcBef>
              <a:buSzPct val="100000"/>
              <a:buFont typeface="Droid Serif"/>
              <a:defRPr i="1" sz="3000">
                <a:latin typeface="Droid Serif"/>
                <a:ea typeface="Droid Serif"/>
                <a:cs typeface="Droid Serif"/>
                <a:sym typeface="Droid Serif"/>
              </a:defRPr>
            </a:lvl5pPr>
            <a:lvl6pPr lvl="5" rtl="0">
              <a:spcBef>
                <a:spcPts val="0"/>
              </a:spcBef>
              <a:buSzPct val="100000"/>
              <a:buFont typeface="Droid Serif"/>
              <a:defRPr i="1" sz="3000">
                <a:latin typeface="Droid Serif"/>
                <a:ea typeface="Droid Serif"/>
                <a:cs typeface="Droid Serif"/>
                <a:sym typeface="Droid Serif"/>
              </a:defRPr>
            </a:lvl6pPr>
            <a:lvl7pPr lvl="6" rtl="0">
              <a:spcBef>
                <a:spcPts val="0"/>
              </a:spcBef>
              <a:buSzPct val="100000"/>
              <a:buFont typeface="Droid Serif"/>
              <a:defRPr i="1" sz="3000">
                <a:latin typeface="Droid Serif"/>
                <a:ea typeface="Droid Serif"/>
                <a:cs typeface="Droid Serif"/>
                <a:sym typeface="Droid Serif"/>
              </a:defRPr>
            </a:lvl7pPr>
            <a:lvl8pPr lvl="7" rtl="0">
              <a:spcBef>
                <a:spcPts val="0"/>
              </a:spcBef>
              <a:buSzPct val="100000"/>
              <a:buFont typeface="Droid Serif"/>
              <a:defRPr i="1" sz="3000">
                <a:latin typeface="Droid Serif"/>
                <a:ea typeface="Droid Serif"/>
                <a:cs typeface="Droid Serif"/>
                <a:sym typeface="Droid Serif"/>
              </a:defRPr>
            </a:lvl8pPr>
            <a:lvl9pPr lvl="8">
              <a:spcBef>
                <a:spcPts val="0"/>
              </a:spcBef>
              <a:buSzPct val="100000"/>
              <a:buFont typeface="Droid Serif"/>
              <a:defRPr i="1" sz="3000">
                <a:latin typeface="Droid Serif"/>
                <a:ea typeface="Droid Serif"/>
                <a:cs typeface="Droid Serif"/>
                <a:sym typeface="Droid Serif"/>
              </a:defRPr>
            </a:lvl9pPr>
          </a:lstStyle>
          <a:p/>
        </p:txBody>
      </p:sp>
      <p:sp>
        <p:nvSpPr>
          <p:cNvPr id="34" name="Shape 34"/>
          <p:cNvSpPr txBox="1"/>
          <p:nvPr/>
        </p:nvSpPr>
        <p:spPr>
          <a:xfrm>
            <a:off x="0" y="785282"/>
            <a:ext cx="659100" cy="653700"/>
          </a:xfrm>
          <a:prstGeom prst="rect">
            <a:avLst/>
          </a:prstGeom>
          <a:noFill/>
          <a:ln>
            <a:noFill/>
          </a:ln>
        </p:spPr>
        <p:txBody>
          <a:bodyPr anchorCtr="0" anchor="t" bIns="91425" lIns="91425" rIns="91425" tIns="91425">
            <a:noAutofit/>
          </a:bodyPr>
          <a:lstStyle/>
          <a:p>
            <a:pPr lvl="0" algn="ctr">
              <a:spcBef>
                <a:spcPts val="0"/>
              </a:spcBef>
              <a:buNone/>
            </a:pPr>
            <a:r>
              <a:rPr b="1" lang="en" sz="7200">
                <a:solidFill>
                  <a:srgbClr val="FFFFFF"/>
                </a:solidFill>
                <a:latin typeface="Pontano Sans"/>
                <a:ea typeface="Pontano Sans"/>
                <a:cs typeface="Pontano Sans"/>
                <a:sym typeface="Pontano Sans"/>
              </a:rPr>
              <a:t>“</a:t>
            </a:r>
          </a:p>
        </p:txBody>
      </p:sp>
      <p:sp>
        <p:nvSpPr>
          <p:cNvPr id="35" name="Shape 35"/>
          <p:cNvSpPr txBox="1"/>
          <p:nvPr>
            <p:ph idx="12" type="sldNum"/>
          </p:nvPr>
        </p:nvSpPr>
        <p:spPr>
          <a:xfrm>
            <a:off x="56062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latin typeface="Droid Serif"/>
                <a:ea typeface="Droid Serif"/>
                <a:cs typeface="Droid Serif"/>
                <a:sym typeface="Droid Serif"/>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36" name="Shape 36"/>
        <p:cNvGrpSpPr/>
        <p:nvPr/>
      </p:nvGrpSpPr>
      <p:grpSpPr>
        <a:xfrm>
          <a:off x="0" y="0"/>
          <a:ext cx="0" cy="0"/>
          <a:chOff x="0" y="0"/>
          <a:chExt cx="0" cy="0"/>
        </a:xfrm>
      </p:grpSpPr>
      <p:sp>
        <p:nvSpPr>
          <p:cNvPr id="37" name="Shape 3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40" name="Shape 40"/>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41" name="Shape 4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43" name="Shape 43"/>
          <p:cNvSpPr txBox="1"/>
          <p:nvPr>
            <p:ph type="title"/>
          </p:nvPr>
        </p:nvSpPr>
        <p:spPr>
          <a:xfrm>
            <a:off x="457200" y="563299"/>
            <a:ext cx="5301300" cy="7278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 type="body"/>
          </p:nvPr>
        </p:nvSpPr>
        <p:spPr>
          <a:xfrm>
            <a:off x="457200" y="1406944"/>
            <a:ext cx="5301300" cy="3161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56062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46" name="Shape 46"/>
        <p:cNvGrpSpPr/>
        <p:nvPr/>
      </p:nvGrpSpPr>
      <p:grpSpPr>
        <a:xfrm>
          <a:off x="0" y="0"/>
          <a:ext cx="0" cy="0"/>
          <a:chOff x="0" y="0"/>
          <a:chExt cx="0" cy="0"/>
        </a:xfrm>
      </p:grpSpPr>
      <p:sp>
        <p:nvSpPr>
          <p:cNvPr id="47" name="Shape 4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49" name="Shape 4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50" name="Shape 50"/>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51" name="Shape 5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52" name="Shape 5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457200" y="563299"/>
            <a:ext cx="5301300" cy="7278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4" name="Shape 54"/>
          <p:cNvSpPr txBox="1"/>
          <p:nvPr>
            <p:ph idx="1" type="body"/>
          </p:nvPr>
        </p:nvSpPr>
        <p:spPr>
          <a:xfrm>
            <a:off x="457200" y="1409500"/>
            <a:ext cx="2573100" cy="3334200"/>
          </a:xfrm>
          <a:prstGeom prst="rect">
            <a:avLst/>
          </a:prstGeom>
        </p:spPr>
        <p:txBody>
          <a:bodyPr anchorCtr="0" anchor="t" bIns="91425" lIns="91425" rIns="91425" tIns="91425"/>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55" name="Shape 55"/>
          <p:cNvSpPr txBox="1"/>
          <p:nvPr>
            <p:ph idx="2" type="body"/>
          </p:nvPr>
        </p:nvSpPr>
        <p:spPr>
          <a:xfrm>
            <a:off x="3185326" y="1409500"/>
            <a:ext cx="2573100" cy="3334200"/>
          </a:xfrm>
          <a:prstGeom prst="rect">
            <a:avLst/>
          </a:prstGeom>
        </p:spPr>
        <p:txBody>
          <a:bodyPr anchorCtr="0" anchor="t" bIns="91425" lIns="91425" rIns="91425" tIns="91425"/>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56" name="Shape 56"/>
          <p:cNvSpPr txBox="1"/>
          <p:nvPr>
            <p:ph idx="12" type="sldNum"/>
          </p:nvPr>
        </p:nvSpPr>
        <p:spPr>
          <a:xfrm>
            <a:off x="56062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57" name="Shape 57"/>
        <p:cNvGrpSpPr/>
        <p:nvPr/>
      </p:nvGrpSpPr>
      <p:grpSpPr>
        <a:xfrm>
          <a:off x="0" y="0"/>
          <a:ext cx="0" cy="0"/>
          <a:chOff x="0" y="0"/>
          <a:chExt cx="0" cy="0"/>
        </a:xfrm>
      </p:grpSpPr>
      <p:sp>
        <p:nvSpPr>
          <p:cNvPr id="58" name="Shape 58"/>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59" name="Shape 59"/>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60" name="Shape 60"/>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61" name="Shape 61"/>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62" name="Shape 62"/>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64" name="Shape 64"/>
          <p:cNvSpPr txBox="1"/>
          <p:nvPr>
            <p:ph type="title"/>
          </p:nvPr>
        </p:nvSpPr>
        <p:spPr>
          <a:xfrm>
            <a:off x="457200" y="563299"/>
            <a:ext cx="5301300" cy="7278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5" name="Shape 65"/>
          <p:cNvSpPr txBox="1"/>
          <p:nvPr>
            <p:ph idx="1" type="body"/>
          </p:nvPr>
        </p:nvSpPr>
        <p:spPr>
          <a:xfrm>
            <a:off x="457200" y="1409500"/>
            <a:ext cx="1708800" cy="33627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66" name="Shape 66"/>
          <p:cNvSpPr txBox="1"/>
          <p:nvPr>
            <p:ph idx="2" type="body"/>
          </p:nvPr>
        </p:nvSpPr>
        <p:spPr>
          <a:xfrm>
            <a:off x="2253487" y="1409500"/>
            <a:ext cx="1708800" cy="33627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67" name="Shape 67"/>
          <p:cNvSpPr txBox="1"/>
          <p:nvPr>
            <p:ph idx="3" type="body"/>
          </p:nvPr>
        </p:nvSpPr>
        <p:spPr>
          <a:xfrm>
            <a:off x="4049774" y="1409500"/>
            <a:ext cx="1708800" cy="33627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68" name="Shape 68"/>
          <p:cNvSpPr txBox="1"/>
          <p:nvPr>
            <p:ph idx="12" type="sldNum"/>
          </p:nvPr>
        </p:nvSpPr>
        <p:spPr>
          <a:xfrm>
            <a:off x="56062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9" name="Shape 69"/>
        <p:cNvGrpSpPr/>
        <p:nvPr/>
      </p:nvGrpSpPr>
      <p:grpSpPr>
        <a:xfrm>
          <a:off x="0" y="0"/>
          <a:ext cx="0" cy="0"/>
          <a:chOff x="0" y="0"/>
          <a:chExt cx="0" cy="0"/>
        </a:xfrm>
      </p:grpSpPr>
      <p:sp>
        <p:nvSpPr>
          <p:cNvPr id="70" name="Shape 70"/>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a:off x="6738386"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6476587"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76" name="Shape 76"/>
          <p:cNvSpPr txBox="1"/>
          <p:nvPr>
            <p:ph type="title"/>
          </p:nvPr>
        </p:nvSpPr>
        <p:spPr>
          <a:xfrm>
            <a:off x="457200" y="563299"/>
            <a:ext cx="5301300" cy="7278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7" name="Shape 77"/>
          <p:cNvSpPr txBox="1"/>
          <p:nvPr>
            <p:ph idx="12" type="sldNum"/>
          </p:nvPr>
        </p:nvSpPr>
        <p:spPr>
          <a:xfrm>
            <a:off x="56062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Half image">
    <p:spTree>
      <p:nvGrpSpPr>
        <p:cNvPr id="78" name="Shape 78"/>
        <p:cNvGrpSpPr/>
        <p:nvPr/>
      </p:nvGrpSpPr>
      <p:grpSpPr>
        <a:xfrm>
          <a:off x="0" y="0"/>
          <a:ext cx="0" cy="0"/>
          <a:chOff x="0" y="0"/>
          <a:chExt cx="0" cy="0"/>
        </a:xfrm>
      </p:grpSpPr>
      <p:sp>
        <p:nvSpPr>
          <p:cNvPr id="79" name="Shape 79"/>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anchorCtr="0" anchor="ctr" bIns="91425" lIns="91425" rIns="91425" tIns="91425">
            <a:noAutofit/>
          </a:bodyPr>
          <a:lstStyle/>
          <a:p>
            <a:pPr lvl="0">
              <a:spcBef>
                <a:spcPts val="0"/>
              </a:spcBef>
              <a:buNone/>
            </a:pPr>
            <a:r>
              <a:t/>
            </a:r>
            <a:endParaRPr/>
          </a:p>
        </p:txBody>
      </p:sp>
      <p:grpSp>
        <p:nvGrpSpPr>
          <p:cNvPr id="80" name="Shape 80"/>
          <p:cNvGrpSpPr/>
          <p:nvPr/>
        </p:nvGrpSpPr>
        <p:grpSpPr>
          <a:xfrm flipH="1" rot="10800000">
            <a:off x="4095344" y="-125"/>
            <a:ext cx="953311" cy="5143625"/>
            <a:chOff x="1962000" y="-125"/>
            <a:chExt cx="953311" cy="5143625"/>
          </a:xfrm>
        </p:grpSpPr>
        <p:sp>
          <p:nvSpPr>
            <p:cNvPr id="81" name="Shape 81"/>
            <p:cNvSpPr/>
            <p:nvPr/>
          </p:nvSpPr>
          <p:spPr>
            <a:xfrm flipH="1" rot="10800000">
              <a:off x="2469211" y="0"/>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flipH="1" rot="10800000">
              <a:off x="2207412" y="0"/>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grpSp>
      <p:sp>
        <p:nvSpPr>
          <p:cNvPr id="85" name="Shape 85"/>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86" name="Shape 86"/>
          <p:cNvSpPr txBox="1"/>
          <p:nvPr>
            <p:ph type="title"/>
          </p:nvPr>
        </p:nvSpPr>
        <p:spPr>
          <a:xfrm>
            <a:off x="457200" y="751550"/>
            <a:ext cx="3142200" cy="727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7" name="Shape 87"/>
          <p:cNvSpPr txBox="1"/>
          <p:nvPr>
            <p:ph idx="12" type="sldNum"/>
          </p:nvPr>
        </p:nvSpPr>
        <p:spPr>
          <a:xfrm>
            <a:off x="844305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88" name="Shape 88"/>
          <p:cNvSpPr txBox="1"/>
          <p:nvPr>
            <p:ph idx="1" type="body"/>
          </p:nvPr>
        </p:nvSpPr>
        <p:spPr>
          <a:xfrm>
            <a:off x="457200" y="1725426"/>
            <a:ext cx="3142200" cy="2650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9" name="Shape 89"/>
        <p:cNvGrpSpPr/>
        <p:nvPr/>
      </p:nvGrpSpPr>
      <p:grpSpPr>
        <a:xfrm>
          <a:off x="0" y="0"/>
          <a:ext cx="0" cy="0"/>
          <a:chOff x="0" y="0"/>
          <a:chExt cx="0" cy="0"/>
        </a:xfrm>
      </p:grpSpPr>
      <p:sp>
        <p:nvSpPr>
          <p:cNvPr id="90" name="Shape 90"/>
          <p:cNvSpPr txBox="1"/>
          <p:nvPr>
            <p:ph idx="1" type="body"/>
          </p:nvPr>
        </p:nvSpPr>
        <p:spPr>
          <a:xfrm>
            <a:off x="363175" y="4253900"/>
            <a:ext cx="7239300" cy="519600"/>
          </a:xfrm>
          <a:prstGeom prst="rect">
            <a:avLst/>
          </a:prstGeom>
        </p:spPr>
        <p:txBody>
          <a:bodyPr anchorCtr="0" anchor="t" bIns="91425" lIns="91425" rIns="91425" tIns="91425"/>
          <a:lstStyle>
            <a:lvl1pPr lvl="0">
              <a:spcBef>
                <a:spcPts val="360"/>
              </a:spcBef>
              <a:buSzPct val="100000"/>
              <a:buNone/>
              <a:defRPr sz="1800"/>
            </a:lvl1pPr>
          </a:lstStyle>
          <a:p/>
        </p:txBody>
      </p:sp>
      <p:sp>
        <p:nvSpPr>
          <p:cNvPr id="91" name="Shape 91"/>
          <p:cNvSpPr/>
          <p:nvPr/>
        </p:nvSpPr>
        <p:spPr>
          <a:xfrm>
            <a:off x="8697911" y="-125"/>
            <a:ext cx="446100" cy="5143500"/>
          </a:xfrm>
          <a:prstGeom prst="rect">
            <a:avLst/>
          </a:prstGeom>
          <a:gradFill>
            <a:gsLst>
              <a:gs pos="0">
                <a:srgbClr val="3177EE"/>
              </a:gs>
              <a:gs pos="100000">
                <a:srgbClr val="113D8A"/>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92" name="Shape 92"/>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93" name="Shape 93"/>
          <p:cNvSpPr/>
          <p:nvPr/>
        </p:nvSpPr>
        <p:spPr>
          <a:xfrm>
            <a:off x="8436112" y="-125"/>
            <a:ext cx="90600" cy="5143500"/>
          </a:xfrm>
          <a:prstGeom prst="rect">
            <a:avLst/>
          </a:prstGeom>
          <a:gradFill>
            <a:gsLst>
              <a:gs pos="0">
                <a:srgbClr val="C6F18D"/>
              </a:gs>
              <a:gs pos="100000">
                <a:srgbClr val="8AD824"/>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anchorCtr="0" anchor="ctr" bIns="91425" lIns="91425" rIns="91425" tIns="91425">
            <a:noAutofit/>
          </a:bodyPr>
          <a:lstStyle/>
          <a:p>
            <a:pPr lvl="0">
              <a:spcBef>
                <a:spcPts val="0"/>
              </a:spcBef>
              <a:buNone/>
            </a:pPr>
            <a:r>
              <a:t/>
            </a:r>
            <a:endParaRPr/>
          </a:p>
        </p:txBody>
      </p:sp>
      <p:sp>
        <p:nvSpPr>
          <p:cNvPr id="95" name="Shape 95"/>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563299"/>
            <a:ext cx="5301300" cy="727800"/>
          </a:xfrm>
          <a:prstGeom prst="rect">
            <a:avLst/>
          </a:prstGeom>
          <a:noFill/>
          <a:ln>
            <a:noFill/>
          </a:ln>
        </p:spPr>
        <p:txBody>
          <a:bodyPr anchorCtr="0" anchor="b" bIns="91425" lIns="91425" rIns="91425" tIns="91425"/>
          <a:lstStyle>
            <a:lvl1pPr lvl="0">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1pPr>
            <a:lvl2pPr lvl="1">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2pPr>
            <a:lvl3pPr lvl="2">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3pPr>
            <a:lvl4pPr lvl="3">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4pPr>
            <a:lvl5pPr lvl="4">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5pPr>
            <a:lvl6pPr lvl="5">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6pPr>
            <a:lvl7pPr lvl="6">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7pPr>
            <a:lvl8pPr lvl="7">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8pPr>
            <a:lvl9pPr lvl="8">
              <a:spcBef>
                <a:spcPts val="0"/>
              </a:spcBef>
              <a:buClr>
                <a:srgbClr val="162D5A"/>
              </a:buClr>
              <a:buSzPct val="100000"/>
              <a:buFont typeface="Droid Serif"/>
              <a:buNone/>
              <a:defRPr b="1" sz="2400">
                <a:solidFill>
                  <a:srgbClr val="162D5A"/>
                </a:solidFill>
                <a:latin typeface="Droid Serif"/>
                <a:ea typeface="Droid Serif"/>
                <a:cs typeface="Droid Serif"/>
                <a:sym typeface="Droid Serif"/>
              </a:defRPr>
            </a:lvl9pPr>
          </a:lstStyle>
          <a:p/>
        </p:txBody>
      </p:sp>
      <p:sp>
        <p:nvSpPr>
          <p:cNvPr id="7" name="Shape 7"/>
          <p:cNvSpPr txBox="1"/>
          <p:nvPr>
            <p:ph idx="1" type="body"/>
          </p:nvPr>
        </p:nvSpPr>
        <p:spPr>
          <a:xfrm>
            <a:off x="457200" y="1406944"/>
            <a:ext cx="5301300" cy="3161400"/>
          </a:xfrm>
          <a:prstGeom prst="rect">
            <a:avLst/>
          </a:prstGeom>
          <a:noFill/>
          <a:ln>
            <a:noFill/>
          </a:ln>
        </p:spPr>
        <p:txBody>
          <a:bodyPr anchorCtr="0" anchor="t" bIns="91425" lIns="91425" rIns="91425" tIns="91425"/>
          <a:lstStyle>
            <a:lvl1pPr lvl="0">
              <a:spcBef>
                <a:spcPts val="600"/>
              </a:spcBef>
              <a:buClr>
                <a:srgbClr val="33CCFF"/>
              </a:buClr>
              <a:buSzPct val="100000"/>
              <a:buFont typeface="Pontano Sans"/>
              <a:buChar char="➝"/>
              <a:defRPr sz="1800">
                <a:solidFill>
                  <a:srgbClr val="162D5A"/>
                </a:solidFill>
                <a:latin typeface="Pontano Sans"/>
                <a:ea typeface="Pontano Sans"/>
                <a:cs typeface="Pontano Sans"/>
                <a:sym typeface="Pontano Sans"/>
              </a:defRPr>
            </a:lvl1pPr>
            <a:lvl2pPr lvl="1">
              <a:spcBef>
                <a:spcPts val="480"/>
              </a:spcBef>
              <a:buClr>
                <a:srgbClr val="33CCFF"/>
              </a:buClr>
              <a:buSzPct val="100000"/>
              <a:buFont typeface="Pontano Sans"/>
              <a:buChar char="⇾"/>
              <a:defRPr sz="1800">
                <a:solidFill>
                  <a:srgbClr val="162D5A"/>
                </a:solidFill>
                <a:latin typeface="Pontano Sans"/>
                <a:ea typeface="Pontano Sans"/>
                <a:cs typeface="Pontano Sans"/>
                <a:sym typeface="Pontano Sans"/>
              </a:defRPr>
            </a:lvl2pPr>
            <a:lvl3pPr lvl="2">
              <a:spcBef>
                <a:spcPts val="480"/>
              </a:spcBef>
              <a:buClr>
                <a:srgbClr val="33CCFF"/>
              </a:buClr>
              <a:buSzPct val="100000"/>
              <a:buFont typeface="Pontano Sans"/>
              <a:buChar char="￫"/>
              <a:defRPr sz="1800">
                <a:solidFill>
                  <a:srgbClr val="162D5A"/>
                </a:solidFill>
                <a:latin typeface="Pontano Sans"/>
                <a:ea typeface="Pontano Sans"/>
                <a:cs typeface="Pontano Sans"/>
                <a:sym typeface="Pontano Sans"/>
              </a:defRPr>
            </a:lvl3pPr>
            <a:lvl4pPr lvl="3">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4pPr>
            <a:lvl5pPr lvl="4">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5pPr>
            <a:lvl6pPr lvl="5">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6pPr>
            <a:lvl7pPr lvl="6">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7pPr>
            <a:lvl8pPr lvl="7">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8pPr>
            <a:lvl9pPr lvl="8">
              <a:spcBef>
                <a:spcPts val="360"/>
              </a:spcBef>
              <a:buClr>
                <a:srgbClr val="33CCFF"/>
              </a:buClr>
              <a:buSzPct val="100000"/>
              <a:buFont typeface="Pontano Sans"/>
              <a:buChar char="￫"/>
              <a:defRPr sz="1800">
                <a:solidFill>
                  <a:srgbClr val="162D5A"/>
                </a:solidFill>
                <a:latin typeface="Pontano Sans"/>
                <a:ea typeface="Pontano Sans"/>
                <a:cs typeface="Pontano Sans"/>
                <a:sym typeface="Pontano Sans"/>
              </a:defRPr>
            </a:lvl9pPr>
          </a:lstStyle>
          <a:p/>
        </p:txBody>
      </p:sp>
      <p:sp>
        <p:nvSpPr>
          <p:cNvPr id="8" name="Shape 8"/>
          <p:cNvSpPr txBox="1"/>
          <p:nvPr>
            <p:ph idx="12" type="sldNum"/>
          </p:nvPr>
        </p:nvSpPr>
        <p:spPr>
          <a:xfrm>
            <a:off x="5606283" y="474985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200">
                <a:solidFill>
                  <a:srgbClr val="33CCFF"/>
                </a:solidFill>
                <a:latin typeface="Pontano Sans"/>
                <a:ea typeface="Pontano Sans"/>
                <a:cs typeface="Pontano Sans"/>
                <a:sym typeface="Pontano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0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07.png"/><Relationship Id="rId5" Type="http://schemas.openxmlformats.org/officeDocument/2006/relationships/image" Target="../media/image0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09.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9.png"/><Relationship Id="rId7" Type="http://schemas.openxmlformats.org/officeDocument/2006/relationships/image" Target="../media/image18.png"/><Relationship Id="rId8"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youtube.com/v/7z3jXX81WA8" TargetMode="External"/><Relationship Id="rId4"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Shape 113"/>
          <p:cNvSpPr txBox="1"/>
          <p:nvPr>
            <p:ph type="ctrTitle"/>
          </p:nvPr>
        </p:nvSpPr>
        <p:spPr>
          <a:xfrm>
            <a:off x="4521700" y="1991850"/>
            <a:ext cx="4679100" cy="1159800"/>
          </a:xfrm>
          <a:prstGeom prst="rect">
            <a:avLst/>
          </a:prstGeom>
        </p:spPr>
        <p:txBody>
          <a:bodyPr anchorCtr="0" anchor="ctr" bIns="91425" lIns="91425" rIns="91425" tIns="91425">
            <a:noAutofit/>
          </a:bodyPr>
          <a:lstStyle/>
          <a:p>
            <a:pPr lvl="0" rtl="0" algn="ctr">
              <a:spcBef>
                <a:spcPts val="0"/>
              </a:spcBef>
              <a:buNone/>
            </a:pPr>
            <a:r>
              <a:rPr b="0" lang="en" sz="2800"/>
              <a:t>Shining Some Light On </a:t>
            </a:r>
          </a:p>
          <a:p>
            <a:pPr lvl="0" rtl="0" algn="ctr">
              <a:spcBef>
                <a:spcPts val="0"/>
              </a:spcBef>
              <a:buNone/>
            </a:pPr>
            <a:r>
              <a:rPr lang="en"/>
              <a:t>Seasonal Affective Disorder</a:t>
            </a:r>
          </a:p>
        </p:txBody>
      </p:sp>
      <p:pic>
        <p:nvPicPr>
          <p:cNvPr id="114" name="Shape 114"/>
          <p:cNvPicPr preferRelativeResize="0"/>
          <p:nvPr/>
        </p:nvPicPr>
        <p:blipFill>
          <a:blip r:embed="rId4">
            <a:alphaModFix/>
          </a:blip>
          <a:stretch>
            <a:fillRect/>
          </a:stretch>
        </p:blipFill>
        <p:spPr>
          <a:xfrm>
            <a:off x="-337450" y="0"/>
            <a:ext cx="4128799" cy="5143498"/>
          </a:xfrm>
          <a:prstGeom prst="rect">
            <a:avLst/>
          </a:prstGeom>
          <a:noFill/>
          <a:ln>
            <a:noFill/>
          </a:ln>
        </p:spPr>
      </p:pic>
      <p:sp>
        <p:nvSpPr>
          <p:cNvPr id="115" name="Shape 115"/>
          <p:cNvSpPr txBox="1"/>
          <p:nvPr/>
        </p:nvSpPr>
        <p:spPr>
          <a:xfrm>
            <a:off x="4796800" y="4297925"/>
            <a:ext cx="4128900" cy="675900"/>
          </a:xfrm>
          <a:prstGeom prst="rect">
            <a:avLst/>
          </a:prstGeom>
          <a:noFill/>
          <a:ln>
            <a:noFill/>
          </a:ln>
        </p:spPr>
        <p:txBody>
          <a:bodyPr anchorCtr="0" anchor="t" bIns="91425" lIns="91425" rIns="91425" tIns="91425">
            <a:noAutofit/>
          </a:bodyPr>
          <a:lstStyle/>
          <a:p>
            <a:pPr lvl="0" rtl="0" algn="ctr">
              <a:spcBef>
                <a:spcPts val="0"/>
              </a:spcBef>
              <a:buNone/>
            </a:pPr>
            <a:r>
              <a:rPr lang="en" sz="1200">
                <a:solidFill>
                  <a:schemeClr val="lt1"/>
                </a:solidFill>
                <a:latin typeface="Droid Serif"/>
                <a:ea typeface="Droid Serif"/>
                <a:cs typeface="Droid Serif"/>
                <a:sym typeface="Droid Serif"/>
              </a:rPr>
              <a:t>Group 5: Manika Bhandari, Malika Bhola, Rucha Desai, Dhruvika Joshi, Abir Shamim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95" name="Shape 195"/>
          <p:cNvPicPr preferRelativeResize="0"/>
          <p:nvPr/>
        </p:nvPicPr>
        <p:blipFill>
          <a:blip r:embed="rId3">
            <a:alphaModFix/>
          </a:blip>
          <a:stretch>
            <a:fillRect/>
          </a:stretch>
        </p:blipFill>
        <p:spPr>
          <a:xfrm>
            <a:off x="305975" y="427703"/>
            <a:ext cx="7753924" cy="3775818"/>
          </a:xfrm>
          <a:prstGeom prst="rect">
            <a:avLst/>
          </a:prstGeom>
          <a:noFill/>
          <a:ln>
            <a:noFill/>
          </a:ln>
        </p:spPr>
      </p:pic>
      <p:sp>
        <p:nvSpPr>
          <p:cNvPr id="196" name="Shape 196"/>
          <p:cNvSpPr txBox="1"/>
          <p:nvPr/>
        </p:nvSpPr>
        <p:spPr>
          <a:xfrm>
            <a:off x="6247250" y="4799025"/>
            <a:ext cx="2082900" cy="393600"/>
          </a:xfrm>
          <a:prstGeom prst="rect">
            <a:avLst/>
          </a:prstGeom>
          <a:noFill/>
          <a:ln>
            <a:noFill/>
          </a:ln>
        </p:spPr>
        <p:txBody>
          <a:bodyPr anchorCtr="0" anchor="t" bIns="91425" lIns="91425" rIns="91425" tIns="91425">
            <a:noAutofit/>
          </a:bodyPr>
          <a:lstStyle/>
          <a:p>
            <a:pPr lvl="0" rtl="0">
              <a:spcBef>
                <a:spcPts val="0"/>
              </a:spcBef>
              <a:buNone/>
            </a:pPr>
            <a:r>
              <a:rPr lang="en" sz="800"/>
              <a:t>(Scientific American Mind, 2005)</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idx="4294967295" type="title"/>
          </p:nvPr>
        </p:nvSpPr>
        <p:spPr>
          <a:xfrm>
            <a:off x="282475" y="103599"/>
            <a:ext cx="5301300" cy="727800"/>
          </a:xfrm>
          <a:prstGeom prst="rect">
            <a:avLst/>
          </a:prstGeom>
        </p:spPr>
        <p:txBody>
          <a:bodyPr anchorCtr="0" anchor="b" bIns="91425" lIns="91425" rIns="91425" tIns="91425">
            <a:noAutofit/>
          </a:bodyPr>
          <a:lstStyle/>
          <a:p>
            <a:pPr lvl="0" rtl="0">
              <a:spcBef>
                <a:spcPts val="0"/>
              </a:spcBef>
              <a:buNone/>
            </a:pPr>
            <a:r>
              <a:rPr lang="en" sz="3000"/>
              <a:t>Risk Factors</a:t>
            </a:r>
          </a:p>
        </p:txBody>
      </p:sp>
      <p:sp>
        <p:nvSpPr>
          <p:cNvPr id="202" name="Shape 202"/>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203" name="Shape 203"/>
          <p:cNvSpPr txBox="1"/>
          <p:nvPr/>
        </p:nvSpPr>
        <p:spPr>
          <a:xfrm>
            <a:off x="7133300" y="4783500"/>
            <a:ext cx="1168500" cy="283800"/>
          </a:xfrm>
          <a:prstGeom prst="rect">
            <a:avLst/>
          </a:prstGeom>
          <a:noFill/>
          <a:ln>
            <a:noFill/>
          </a:ln>
        </p:spPr>
        <p:txBody>
          <a:bodyPr anchorCtr="0" anchor="t" bIns="91425" lIns="91425" rIns="91425" tIns="91425">
            <a:noAutofit/>
          </a:bodyPr>
          <a:lstStyle/>
          <a:p>
            <a:pPr lvl="0">
              <a:spcBef>
                <a:spcPts val="0"/>
              </a:spcBef>
              <a:buNone/>
            </a:pPr>
            <a:r>
              <a:rPr lang="en" sz="800"/>
              <a:t>(Byrne, 2008)</a:t>
            </a:r>
          </a:p>
          <a:p>
            <a:pPr lvl="0">
              <a:spcBef>
                <a:spcPts val="0"/>
              </a:spcBef>
              <a:buNone/>
            </a:pPr>
            <a:r>
              <a:t/>
            </a:r>
            <a:endParaRPr/>
          </a:p>
        </p:txBody>
      </p:sp>
      <p:pic>
        <p:nvPicPr>
          <p:cNvPr id="204" name="Shape 204"/>
          <p:cNvPicPr preferRelativeResize="0"/>
          <p:nvPr/>
        </p:nvPicPr>
        <p:blipFill>
          <a:blip r:embed="rId3">
            <a:alphaModFix/>
          </a:blip>
          <a:stretch>
            <a:fillRect/>
          </a:stretch>
        </p:blipFill>
        <p:spPr>
          <a:xfrm>
            <a:off x="822731" y="831400"/>
            <a:ext cx="6755011" cy="395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ctrTitle"/>
          </p:nvPr>
        </p:nvSpPr>
        <p:spPr>
          <a:xfrm>
            <a:off x="3451475" y="2139362"/>
            <a:ext cx="5154300" cy="860100"/>
          </a:xfrm>
          <a:prstGeom prst="rect">
            <a:avLst/>
          </a:prstGeom>
        </p:spPr>
        <p:txBody>
          <a:bodyPr anchorCtr="0" anchor="b" bIns="91425" lIns="91425" rIns="91425" tIns="91425">
            <a:noAutofit/>
          </a:bodyPr>
          <a:lstStyle/>
          <a:p>
            <a:pPr lvl="0" rtl="0">
              <a:spcBef>
                <a:spcPts val="0"/>
              </a:spcBef>
              <a:buNone/>
            </a:pPr>
            <a:r>
              <a:rPr lang="en" sz="4000"/>
              <a:t>Pathophysiology</a:t>
            </a:r>
          </a:p>
        </p:txBody>
      </p:sp>
      <p:sp>
        <p:nvSpPr>
          <p:cNvPr id="210" name="Shape 210"/>
          <p:cNvSpPr/>
          <p:nvPr/>
        </p:nvSpPr>
        <p:spPr>
          <a:xfrm>
            <a:off x="709450" y="2151150"/>
            <a:ext cx="617422" cy="836513"/>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4</a:t>
            </a:r>
          </a:p>
        </p:txBody>
      </p:sp>
      <p:sp>
        <p:nvSpPr>
          <p:cNvPr id="211" name="Shape 211"/>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15" name="Shape 215"/>
        <p:cNvGrpSpPr/>
        <p:nvPr/>
      </p:nvGrpSpPr>
      <p:grpSpPr>
        <a:xfrm>
          <a:off x="0" y="0"/>
          <a:ext cx="0" cy="0"/>
          <a:chOff x="0" y="0"/>
          <a:chExt cx="0" cy="0"/>
        </a:xfrm>
      </p:grpSpPr>
      <p:pic>
        <p:nvPicPr>
          <p:cNvPr id="216" name="Shape 216"/>
          <p:cNvPicPr preferRelativeResize="0"/>
          <p:nvPr/>
        </p:nvPicPr>
        <p:blipFill>
          <a:blip r:embed="rId4">
            <a:alphaModFix/>
          </a:blip>
          <a:stretch>
            <a:fillRect/>
          </a:stretch>
        </p:blipFill>
        <p:spPr>
          <a:xfrm>
            <a:off x="0" y="0"/>
            <a:ext cx="8187600" cy="5143500"/>
          </a:xfrm>
          <a:prstGeom prst="rect">
            <a:avLst/>
          </a:prstGeom>
          <a:noFill/>
          <a:ln>
            <a:noFill/>
          </a:ln>
        </p:spPr>
      </p:pic>
      <p:sp>
        <p:nvSpPr>
          <p:cNvPr id="217" name="Shape 217"/>
          <p:cNvSpPr txBox="1"/>
          <p:nvPr>
            <p:ph idx="4294967295" type="title"/>
          </p:nvPr>
        </p:nvSpPr>
        <p:spPr>
          <a:xfrm>
            <a:off x="168275" y="156850"/>
            <a:ext cx="4754100" cy="1380000"/>
          </a:xfrm>
          <a:prstGeom prst="rect">
            <a:avLst/>
          </a:prstGeom>
        </p:spPr>
        <p:txBody>
          <a:bodyPr anchorCtr="0" anchor="t" bIns="91425" lIns="91425" rIns="91425" tIns="91425">
            <a:noAutofit/>
          </a:bodyPr>
          <a:lstStyle/>
          <a:p>
            <a:pPr lvl="0" rtl="0">
              <a:spcBef>
                <a:spcPts val="0"/>
              </a:spcBef>
              <a:buNone/>
            </a:pPr>
            <a:r>
              <a:rPr b="0" lang="en" sz="1800">
                <a:solidFill>
                  <a:srgbClr val="073763"/>
                </a:solidFill>
              </a:rPr>
              <a:t>The body clock</a:t>
            </a:r>
          </a:p>
          <a:p>
            <a:pPr lvl="0" rtl="0">
              <a:spcBef>
                <a:spcPts val="0"/>
              </a:spcBef>
              <a:buNone/>
            </a:pPr>
            <a:r>
              <a:rPr lang="en" sz="1800">
                <a:solidFill>
                  <a:srgbClr val="073763"/>
                </a:solidFill>
              </a:rPr>
              <a:t>Circadian Rhythms</a:t>
            </a:r>
            <a:r>
              <a:rPr lang="en" sz="1800">
                <a:solidFill>
                  <a:schemeClr val="dk1"/>
                </a:solidFill>
              </a:rPr>
              <a:t> </a:t>
            </a:r>
          </a:p>
        </p:txBody>
      </p:sp>
      <p:sp>
        <p:nvSpPr>
          <p:cNvPr id="218" name="Shape 218"/>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219" name="Shape 219"/>
          <p:cNvSpPr txBox="1"/>
          <p:nvPr/>
        </p:nvSpPr>
        <p:spPr>
          <a:xfrm>
            <a:off x="6314125" y="4835800"/>
            <a:ext cx="1710300" cy="221700"/>
          </a:xfrm>
          <a:prstGeom prst="rect">
            <a:avLst/>
          </a:prstGeom>
          <a:noFill/>
          <a:ln>
            <a:noFill/>
          </a:ln>
        </p:spPr>
        <p:txBody>
          <a:bodyPr anchorCtr="0" anchor="t" bIns="91425" lIns="91425" rIns="91425" tIns="91425">
            <a:noAutofit/>
          </a:bodyPr>
          <a:lstStyle/>
          <a:p>
            <a:pPr lvl="0">
              <a:spcBef>
                <a:spcPts val="0"/>
              </a:spcBef>
              <a:buNone/>
            </a:pPr>
            <a:r>
              <a:rPr lang="en" sz="600"/>
              <a:t>(Puniewskla, 2016) (Lam &amp; Levietan, 2000)</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idx="4294967295" type="title"/>
          </p:nvPr>
        </p:nvSpPr>
        <p:spPr>
          <a:xfrm>
            <a:off x="282475" y="126825"/>
            <a:ext cx="6385500" cy="727800"/>
          </a:xfrm>
          <a:prstGeom prst="rect">
            <a:avLst/>
          </a:prstGeom>
        </p:spPr>
        <p:txBody>
          <a:bodyPr anchorCtr="0" anchor="b" bIns="91425" lIns="91425" rIns="91425" tIns="91425">
            <a:noAutofit/>
          </a:bodyPr>
          <a:lstStyle/>
          <a:p>
            <a:pPr lvl="0" rtl="0">
              <a:spcBef>
                <a:spcPts val="0"/>
              </a:spcBef>
              <a:buNone/>
            </a:pPr>
            <a:r>
              <a:rPr lang="en" sz="3000"/>
              <a:t>Photoperiod and Melatonin</a:t>
            </a:r>
          </a:p>
        </p:txBody>
      </p:sp>
      <p:sp>
        <p:nvSpPr>
          <p:cNvPr id="225" name="Shape 225"/>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226" name="Shape 226"/>
          <p:cNvPicPr preferRelativeResize="0"/>
          <p:nvPr/>
        </p:nvPicPr>
        <p:blipFill>
          <a:blip r:embed="rId3">
            <a:alphaModFix/>
          </a:blip>
          <a:stretch>
            <a:fillRect/>
          </a:stretch>
        </p:blipFill>
        <p:spPr>
          <a:xfrm>
            <a:off x="282462" y="933300"/>
            <a:ext cx="5000974" cy="3902500"/>
          </a:xfrm>
          <a:prstGeom prst="rect">
            <a:avLst/>
          </a:prstGeom>
          <a:noFill/>
          <a:ln>
            <a:noFill/>
          </a:ln>
        </p:spPr>
      </p:pic>
      <p:sp>
        <p:nvSpPr>
          <p:cNvPr id="227" name="Shape 227"/>
          <p:cNvSpPr txBox="1"/>
          <p:nvPr/>
        </p:nvSpPr>
        <p:spPr>
          <a:xfrm>
            <a:off x="5793400" y="4835800"/>
            <a:ext cx="2321100" cy="221700"/>
          </a:xfrm>
          <a:prstGeom prst="rect">
            <a:avLst/>
          </a:prstGeom>
          <a:noFill/>
          <a:ln>
            <a:noFill/>
          </a:ln>
        </p:spPr>
        <p:txBody>
          <a:bodyPr anchorCtr="0" anchor="t" bIns="91425" lIns="91425" rIns="91425" tIns="91425">
            <a:noAutofit/>
          </a:bodyPr>
          <a:lstStyle/>
          <a:p>
            <a:pPr lvl="0" rtl="0">
              <a:spcBef>
                <a:spcPts val="0"/>
              </a:spcBef>
              <a:buNone/>
            </a:pPr>
            <a:r>
              <a:rPr lang="en" sz="800"/>
              <a:t>                               </a:t>
            </a:r>
            <a:r>
              <a:rPr lang="en" sz="800"/>
              <a:t>(Lam &amp; Levietan, 2000)</a:t>
            </a:r>
          </a:p>
        </p:txBody>
      </p:sp>
      <p:sp>
        <p:nvSpPr>
          <p:cNvPr id="228" name="Shape 228"/>
          <p:cNvSpPr txBox="1"/>
          <p:nvPr>
            <p:ph idx="4294967295" type="body"/>
          </p:nvPr>
        </p:nvSpPr>
        <p:spPr>
          <a:xfrm>
            <a:off x="5400475" y="1228450"/>
            <a:ext cx="2714100" cy="1226400"/>
          </a:xfrm>
          <a:prstGeom prst="rect">
            <a:avLst/>
          </a:prstGeom>
        </p:spPr>
        <p:txBody>
          <a:bodyPr anchorCtr="0" anchor="t" bIns="91425" lIns="91425" rIns="91425" tIns="91425">
            <a:noAutofit/>
          </a:bodyPr>
          <a:lstStyle/>
          <a:p>
            <a:pPr lvl="0" rtl="0">
              <a:spcBef>
                <a:spcPts val="0"/>
              </a:spcBef>
              <a:buNone/>
            </a:pPr>
            <a:r>
              <a:rPr b="1" lang="en">
                <a:latin typeface="Droid Serif"/>
                <a:ea typeface="Droid Serif"/>
                <a:cs typeface="Droid Serif"/>
                <a:sym typeface="Droid Serif"/>
              </a:rPr>
              <a:t>Melatonin</a:t>
            </a:r>
            <a:r>
              <a:rPr b="1" lang="en">
                <a:latin typeface="Droid Serif"/>
                <a:ea typeface="Droid Serif"/>
                <a:cs typeface="Droid Serif"/>
                <a:sym typeface="Droid Serif"/>
              </a:rPr>
              <a:t> </a:t>
            </a:r>
          </a:p>
          <a:p>
            <a:pPr indent="-228600" lvl="0" marL="457200" rtl="0">
              <a:spcBef>
                <a:spcPts val="0"/>
              </a:spcBef>
              <a:buClr>
                <a:srgbClr val="073763"/>
              </a:buClr>
              <a:buFont typeface="Droid Serif"/>
            </a:pPr>
            <a:r>
              <a:rPr lang="en">
                <a:solidFill>
                  <a:srgbClr val="000000"/>
                </a:solidFill>
                <a:latin typeface="Droid Serif"/>
                <a:ea typeface="Droid Serif"/>
                <a:cs typeface="Droid Serif"/>
                <a:sym typeface="Droid Serif"/>
              </a:rPr>
              <a:t>Light suppresses melatonin secretion</a:t>
            </a:r>
          </a:p>
        </p:txBody>
      </p:sp>
      <p:sp>
        <p:nvSpPr>
          <p:cNvPr id="229" name="Shape 229"/>
          <p:cNvSpPr txBox="1"/>
          <p:nvPr>
            <p:ph idx="4294967295" type="body"/>
          </p:nvPr>
        </p:nvSpPr>
        <p:spPr>
          <a:xfrm>
            <a:off x="5400475" y="2463700"/>
            <a:ext cx="2714100" cy="1114200"/>
          </a:xfrm>
          <a:prstGeom prst="rect">
            <a:avLst/>
          </a:prstGeom>
        </p:spPr>
        <p:txBody>
          <a:bodyPr anchorCtr="0" anchor="t" bIns="91425" lIns="91425" rIns="91425" tIns="91425">
            <a:noAutofit/>
          </a:bodyPr>
          <a:lstStyle/>
          <a:p>
            <a:pPr indent="-228600" lvl="0" marL="457200" rtl="0">
              <a:spcBef>
                <a:spcPts val="0"/>
              </a:spcBef>
              <a:buClr>
                <a:srgbClr val="073763"/>
              </a:buClr>
              <a:buFont typeface="Droid Serif"/>
            </a:pPr>
            <a:r>
              <a:rPr lang="en">
                <a:solidFill>
                  <a:srgbClr val="000000"/>
                </a:solidFill>
                <a:latin typeface="Droid Serif"/>
                <a:ea typeface="Droid Serif"/>
                <a:cs typeface="Droid Serif"/>
                <a:sym typeface="Droid Serif"/>
              </a:rPr>
              <a:t>Melatonin secretion abnormal in SAD patients </a:t>
            </a:r>
          </a:p>
        </p:txBody>
      </p:sp>
      <p:sp>
        <p:nvSpPr>
          <p:cNvPr id="230" name="Shape 230"/>
          <p:cNvSpPr txBox="1"/>
          <p:nvPr>
            <p:ph idx="4294967295" type="body"/>
          </p:nvPr>
        </p:nvSpPr>
        <p:spPr>
          <a:xfrm>
            <a:off x="5400475" y="3653025"/>
            <a:ext cx="2714100" cy="1310400"/>
          </a:xfrm>
          <a:prstGeom prst="rect">
            <a:avLst/>
          </a:prstGeom>
        </p:spPr>
        <p:txBody>
          <a:bodyPr anchorCtr="0" anchor="t" bIns="91425" lIns="91425" rIns="91425" tIns="91425">
            <a:noAutofit/>
          </a:bodyPr>
          <a:lstStyle/>
          <a:p>
            <a:pPr indent="-228600" lvl="0" marL="457200" rtl="0">
              <a:spcBef>
                <a:spcPts val="0"/>
              </a:spcBef>
              <a:buClr>
                <a:srgbClr val="073763"/>
              </a:buClr>
              <a:buFont typeface="Droid Serif"/>
            </a:pPr>
            <a:r>
              <a:rPr lang="en">
                <a:solidFill>
                  <a:srgbClr val="000000"/>
                </a:solidFill>
                <a:latin typeface="Droid Serif"/>
                <a:ea typeface="Droid Serif"/>
                <a:cs typeface="Droid Serif"/>
                <a:sym typeface="Droid Serif"/>
              </a:rPr>
              <a:t>Undetermined causal process</a:t>
            </a:r>
            <a:r>
              <a:rPr lang="en">
                <a:solidFill>
                  <a:srgbClr val="000000"/>
                </a:solidFill>
                <a:latin typeface="Droid Serif"/>
                <a:ea typeface="Droid Serif"/>
                <a:cs typeface="Droid Serif"/>
                <a:sym typeface="Droid Serif"/>
              </a:rPr>
              <a:t>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idx="4294967295" type="title"/>
          </p:nvPr>
        </p:nvSpPr>
        <p:spPr>
          <a:xfrm>
            <a:off x="282487" y="196999"/>
            <a:ext cx="5301300" cy="727800"/>
          </a:xfrm>
          <a:prstGeom prst="rect">
            <a:avLst/>
          </a:prstGeom>
        </p:spPr>
        <p:txBody>
          <a:bodyPr anchorCtr="0" anchor="b" bIns="91425" lIns="91425" rIns="91425" tIns="91425">
            <a:noAutofit/>
          </a:bodyPr>
          <a:lstStyle/>
          <a:p>
            <a:pPr lvl="0" rtl="0">
              <a:spcBef>
                <a:spcPts val="0"/>
              </a:spcBef>
              <a:buNone/>
            </a:pPr>
            <a:r>
              <a:rPr lang="en" sz="3000"/>
              <a:t>Circadian Phase Shift</a:t>
            </a:r>
          </a:p>
        </p:txBody>
      </p:sp>
      <p:sp>
        <p:nvSpPr>
          <p:cNvPr id="236" name="Shape 236"/>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237" name="Shape 237"/>
          <p:cNvPicPr preferRelativeResize="0"/>
          <p:nvPr/>
        </p:nvPicPr>
        <p:blipFill>
          <a:blip r:embed="rId3">
            <a:alphaModFix/>
          </a:blip>
          <a:stretch>
            <a:fillRect/>
          </a:stretch>
        </p:blipFill>
        <p:spPr>
          <a:xfrm>
            <a:off x="366137" y="1219199"/>
            <a:ext cx="5133975" cy="2705100"/>
          </a:xfrm>
          <a:prstGeom prst="rect">
            <a:avLst/>
          </a:prstGeom>
          <a:noFill/>
          <a:ln>
            <a:noFill/>
          </a:ln>
        </p:spPr>
      </p:pic>
      <p:sp>
        <p:nvSpPr>
          <p:cNvPr id="238" name="Shape 238"/>
          <p:cNvSpPr txBox="1"/>
          <p:nvPr/>
        </p:nvSpPr>
        <p:spPr>
          <a:xfrm>
            <a:off x="5944000" y="4835800"/>
            <a:ext cx="2170500" cy="221700"/>
          </a:xfrm>
          <a:prstGeom prst="rect">
            <a:avLst/>
          </a:prstGeom>
          <a:noFill/>
          <a:ln>
            <a:noFill/>
          </a:ln>
        </p:spPr>
        <p:txBody>
          <a:bodyPr anchorCtr="0" anchor="t" bIns="91425" lIns="91425" rIns="91425" tIns="91425">
            <a:noAutofit/>
          </a:bodyPr>
          <a:lstStyle/>
          <a:p>
            <a:pPr lvl="0" rtl="0">
              <a:spcBef>
                <a:spcPts val="0"/>
              </a:spcBef>
              <a:buNone/>
            </a:pPr>
            <a:r>
              <a:rPr lang="en" sz="800"/>
              <a:t>(Moussa, 2012) (Lam &amp; Levietan, 2000)</a:t>
            </a:r>
          </a:p>
        </p:txBody>
      </p:sp>
      <p:sp>
        <p:nvSpPr>
          <p:cNvPr id="239" name="Shape 239"/>
          <p:cNvSpPr txBox="1"/>
          <p:nvPr>
            <p:ph idx="4294967295" type="body"/>
          </p:nvPr>
        </p:nvSpPr>
        <p:spPr>
          <a:xfrm>
            <a:off x="5400475" y="1228450"/>
            <a:ext cx="2714100" cy="1226400"/>
          </a:xfrm>
          <a:prstGeom prst="rect">
            <a:avLst/>
          </a:prstGeom>
        </p:spPr>
        <p:txBody>
          <a:bodyPr anchorCtr="0" anchor="t" bIns="91425" lIns="91425" rIns="91425" tIns="91425">
            <a:noAutofit/>
          </a:bodyPr>
          <a:lstStyle/>
          <a:p>
            <a:pPr indent="-228600" lvl="0" marL="457200" rtl="0">
              <a:spcBef>
                <a:spcPts val="0"/>
              </a:spcBef>
              <a:buClr>
                <a:srgbClr val="073763"/>
              </a:buClr>
              <a:buFont typeface="Droid Serif"/>
            </a:pPr>
            <a:r>
              <a:rPr lang="en">
                <a:solidFill>
                  <a:srgbClr val="000000"/>
                </a:solidFill>
                <a:latin typeface="Droid Serif"/>
                <a:ea typeface="Droid Serif"/>
                <a:cs typeface="Droid Serif"/>
                <a:sym typeface="Droid Serif"/>
              </a:rPr>
              <a:t>Mismatch in circadian rhythm due to external factors </a:t>
            </a:r>
          </a:p>
        </p:txBody>
      </p:sp>
      <p:sp>
        <p:nvSpPr>
          <p:cNvPr id="240" name="Shape 240"/>
          <p:cNvSpPr txBox="1"/>
          <p:nvPr>
            <p:ph idx="4294967295" type="body"/>
          </p:nvPr>
        </p:nvSpPr>
        <p:spPr>
          <a:xfrm>
            <a:off x="5400475" y="2463700"/>
            <a:ext cx="2714100" cy="1114200"/>
          </a:xfrm>
          <a:prstGeom prst="rect">
            <a:avLst/>
          </a:prstGeom>
        </p:spPr>
        <p:txBody>
          <a:bodyPr anchorCtr="0" anchor="t" bIns="91425" lIns="91425" rIns="91425" tIns="91425">
            <a:noAutofit/>
          </a:bodyPr>
          <a:lstStyle/>
          <a:p>
            <a:pPr indent="-228600" lvl="0" marL="457200" rtl="0">
              <a:spcBef>
                <a:spcPts val="0"/>
              </a:spcBef>
              <a:buClr>
                <a:srgbClr val="073763"/>
              </a:buClr>
              <a:buFont typeface="Droid Serif"/>
            </a:pPr>
            <a:r>
              <a:rPr lang="en">
                <a:solidFill>
                  <a:srgbClr val="000000"/>
                </a:solidFill>
                <a:latin typeface="Droid Serif"/>
                <a:ea typeface="Droid Serif"/>
                <a:cs typeface="Droid Serif"/>
                <a:sym typeface="Droid Serif"/>
              </a:rPr>
              <a:t>Shift in natural and social clocks of individuals </a:t>
            </a:r>
          </a:p>
        </p:txBody>
      </p:sp>
      <p:sp>
        <p:nvSpPr>
          <p:cNvPr id="241" name="Shape 241"/>
          <p:cNvSpPr txBox="1"/>
          <p:nvPr>
            <p:ph idx="4294967295" type="body"/>
          </p:nvPr>
        </p:nvSpPr>
        <p:spPr>
          <a:xfrm>
            <a:off x="5400475" y="3432100"/>
            <a:ext cx="2714100" cy="1300200"/>
          </a:xfrm>
          <a:prstGeom prst="rect">
            <a:avLst/>
          </a:prstGeom>
        </p:spPr>
        <p:txBody>
          <a:bodyPr anchorCtr="0" anchor="t" bIns="91425" lIns="91425" rIns="91425" tIns="91425">
            <a:noAutofit/>
          </a:bodyPr>
          <a:lstStyle/>
          <a:p>
            <a:pPr indent="-228600" lvl="0" marL="457200" rtl="0">
              <a:spcBef>
                <a:spcPts val="0"/>
              </a:spcBef>
              <a:buClr>
                <a:srgbClr val="073763"/>
              </a:buClr>
              <a:buFont typeface="Droid Serif"/>
            </a:pPr>
            <a:r>
              <a:rPr lang="en">
                <a:solidFill>
                  <a:srgbClr val="000000"/>
                </a:solidFill>
                <a:latin typeface="Droid Serif"/>
                <a:ea typeface="Droid Serif"/>
                <a:cs typeface="Droid Serif"/>
                <a:sym typeface="Droid Serif"/>
              </a:rPr>
              <a:t>Shortened time length of overall circadian cycle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563299"/>
            <a:ext cx="5301300" cy="727800"/>
          </a:xfrm>
          <a:prstGeom prst="rect">
            <a:avLst/>
          </a:prstGeom>
        </p:spPr>
        <p:txBody>
          <a:bodyPr anchorCtr="0" anchor="b" bIns="91425" lIns="91425" rIns="91425" tIns="91425">
            <a:noAutofit/>
          </a:bodyPr>
          <a:lstStyle/>
          <a:p>
            <a:pPr lvl="0">
              <a:spcBef>
                <a:spcPts val="0"/>
              </a:spcBef>
              <a:buNone/>
            </a:pPr>
            <a:r>
              <a:rPr lang="en" sz="3000"/>
              <a:t>Neurotransmitters</a:t>
            </a:r>
            <a:r>
              <a:rPr lang="en"/>
              <a:t> </a:t>
            </a:r>
          </a:p>
        </p:txBody>
      </p:sp>
      <p:sp>
        <p:nvSpPr>
          <p:cNvPr id="247" name="Shape 247"/>
          <p:cNvSpPr txBox="1"/>
          <p:nvPr>
            <p:ph idx="1" type="body"/>
          </p:nvPr>
        </p:nvSpPr>
        <p:spPr>
          <a:xfrm>
            <a:off x="162475" y="1409500"/>
            <a:ext cx="1939500" cy="3362700"/>
          </a:xfrm>
          <a:prstGeom prst="rect">
            <a:avLst/>
          </a:prstGeom>
        </p:spPr>
        <p:txBody>
          <a:bodyPr anchorCtr="0" anchor="t" bIns="91425" lIns="91425" rIns="91425" tIns="91425">
            <a:noAutofit/>
          </a:bodyPr>
          <a:lstStyle/>
          <a:p>
            <a:pPr lvl="0" rtl="0">
              <a:spcBef>
                <a:spcPts val="0"/>
              </a:spcBef>
              <a:buNone/>
            </a:pPr>
            <a:r>
              <a:rPr b="1" lang="en" sz="1800"/>
              <a:t>Serotonin (5-HT)</a:t>
            </a:r>
          </a:p>
          <a:p>
            <a:pPr indent="-342900" lvl="0" marL="457200" rtl="0">
              <a:spcBef>
                <a:spcPts val="0"/>
              </a:spcBef>
              <a:buClr>
                <a:srgbClr val="000000"/>
              </a:buClr>
              <a:buSzPct val="100000"/>
            </a:pPr>
            <a:r>
              <a:rPr lang="en" sz="1800">
                <a:solidFill>
                  <a:srgbClr val="000000"/>
                </a:solidFill>
              </a:rPr>
              <a:t>Fluctuate with seasons</a:t>
            </a:r>
          </a:p>
          <a:p>
            <a:pPr indent="-342900" lvl="0" marL="457200" rtl="0">
              <a:spcBef>
                <a:spcPts val="0"/>
              </a:spcBef>
              <a:buClr>
                <a:srgbClr val="000000"/>
              </a:buClr>
              <a:buSzPct val="100000"/>
            </a:pPr>
            <a:r>
              <a:rPr lang="en" sz="1800">
                <a:solidFill>
                  <a:srgbClr val="000000"/>
                </a:solidFill>
              </a:rPr>
              <a:t>Lowest in winter months</a:t>
            </a:r>
          </a:p>
          <a:p>
            <a:pPr indent="-342900" lvl="0" marL="457200" rtl="0">
              <a:spcBef>
                <a:spcPts val="0"/>
              </a:spcBef>
              <a:buClr>
                <a:srgbClr val="000000"/>
              </a:buClr>
              <a:buSzPct val="100000"/>
            </a:pPr>
            <a:r>
              <a:rPr lang="en" sz="1800">
                <a:solidFill>
                  <a:srgbClr val="000000"/>
                </a:solidFill>
              </a:rPr>
              <a:t>Low baseline level in SAD patients </a:t>
            </a:r>
          </a:p>
        </p:txBody>
      </p:sp>
      <p:sp>
        <p:nvSpPr>
          <p:cNvPr id="248" name="Shape 248"/>
          <p:cNvSpPr txBox="1"/>
          <p:nvPr>
            <p:ph idx="2" type="body"/>
          </p:nvPr>
        </p:nvSpPr>
        <p:spPr>
          <a:xfrm>
            <a:off x="2101975" y="1409500"/>
            <a:ext cx="2089800" cy="3362700"/>
          </a:xfrm>
          <a:prstGeom prst="rect">
            <a:avLst/>
          </a:prstGeom>
        </p:spPr>
        <p:txBody>
          <a:bodyPr anchorCtr="0" anchor="t" bIns="91425" lIns="91425" rIns="91425" tIns="91425">
            <a:noAutofit/>
          </a:bodyPr>
          <a:lstStyle/>
          <a:p>
            <a:pPr lvl="0" rtl="0">
              <a:spcBef>
                <a:spcPts val="0"/>
              </a:spcBef>
              <a:buNone/>
            </a:pPr>
            <a:r>
              <a:rPr b="1" lang="en" sz="1800"/>
              <a:t>Norepinephrine</a:t>
            </a:r>
          </a:p>
          <a:p>
            <a:pPr indent="-342900" lvl="0" marL="457200" rtl="0">
              <a:spcBef>
                <a:spcPts val="0"/>
              </a:spcBef>
              <a:buClr>
                <a:srgbClr val="000000"/>
              </a:buClr>
              <a:buSzPct val="100000"/>
            </a:pPr>
            <a:r>
              <a:rPr lang="en" sz="1800">
                <a:solidFill>
                  <a:srgbClr val="000000"/>
                </a:solidFill>
              </a:rPr>
              <a:t>Depressive SAD symptoms</a:t>
            </a:r>
          </a:p>
          <a:p>
            <a:pPr indent="-342900" lvl="0" marL="457200" rtl="0">
              <a:spcBef>
                <a:spcPts val="0"/>
              </a:spcBef>
              <a:buClr>
                <a:srgbClr val="000000"/>
              </a:buClr>
              <a:buSzPct val="100000"/>
            </a:pPr>
            <a:r>
              <a:rPr lang="en" sz="1800">
                <a:solidFill>
                  <a:srgbClr val="000000"/>
                </a:solidFill>
              </a:rPr>
              <a:t>Hypersomnia and increased eating</a:t>
            </a:r>
          </a:p>
          <a:p>
            <a:pPr indent="-342900" lvl="0" marL="457200">
              <a:spcBef>
                <a:spcPts val="0"/>
              </a:spcBef>
              <a:buClr>
                <a:srgbClr val="000000"/>
              </a:buClr>
              <a:buSzPct val="100000"/>
            </a:pPr>
            <a:r>
              <a:rPr lang="en" sz="1800">
                <a:solidFill>
                  <a:srgbClr val="000000"/>
                </a:solidFill>
              </a:rPr>
              <a:t>Low baseline level in SAD patients </a:t>
            </a:r>
          </a:p>
        </p:txBody>
      </p:sp>
      <p:sp>
        <p:nvSpPr>
          <p:cNvPr id="249" name="Shape 249"/>
          <p:cNvSpPr txBox="1"/>
          <p:nvPr>
            <p:ph idx="3" type="body"/>
          </p:nvPr>
        </p:nvSpPr>
        <p:spPr>
          <a:xfrm>
            <a:off x="4065175" y="1409500"/>
            <a:ext cx="2089800" cy="3362700"/>
          </a:xfrm>
          <a:prstGeom prst="rect">
            <a:avLst/>
          </a:prstGeom>
        </p:spPr>
        <p:txBody>
          <a:bodyPr anchorCtr="0" anchor="t" bIns="91425" lIns="91425" rIns="91425" tIns="91425">
            <a:noAutofit/>
          </a:bodyPr>
          <a:lstStyle/>
          <a:p>
            <a:pPr lvl="0" rtl="0">
              <a:spcBef>
                <a:spcPts val="0"/>
              </a:spcBef>
              <a:buNone/>
            </a:pPr>
            <a:r>
              <a:rPr b="1" lang="en" sz="1800"/>
              <a:t>Dopamine </a:t>
            </a:r>
          </a:p>
          <a:p>
            <a:pPr indent="-342900" lvl="0" marL="457200" rtl="0">
              <a:spcBef>
                <a:spcPts val="0"/>
              </a:spcBef>
              <a:buClr>
                <a:srgbClr val="000000"/>
              </a:buClr>
              <a:buSzPct val="100000"/>
            </a:pPr>
            <a:r>
              <a:rPr lang="en" sz="1800">
                <a:solidFill>
                  <a:srgbClr val="000000"/>
                </a:solidFill>
              </a:rPr>
              <a:t>Low functional activity in SAD patients </a:t>
            </a:r>
          </a:p>
          <a:p>
            <a:pPr indent="-342900" lvl="0" marL="457200" rtl="0">
              <a:spcBef>
                <a:spcPts val="0"/>
              </a:spcBef>
              <a:buClr>
                <a:srgbClr val="000000"/>
              </a:buClr>
              <a:buSzPct val="100000"/>
            </a:pPr>
            <a:r>
              <a:rPr lang="en" sz="1800">
                <a:solidFill>
                  <a:srgbClr val="000000"/>
                </a:solidFill>
              </a:rPr>
              <a:t>Levels stable year round</a:t>
            </a:r>
          </a:p>
          <a:p>
            <a:pPr indent="-342900" lvl="0" marL="457200" rtl="0">
              <a:spcBef>
                <a:spcPts val="0"/>
              </a:spcBef>
              <a:buClr>
                <a:srgbClr val="000000"/>
              </a:buClr>
              <a:buSzPct val="100000"/>
            </a:pPr>
            <a:r>
              <a:rPr lang="en" sz="1800">
                <a:solidFill>
                  <a:srgbClr val="000000"/>
                </a:solidFill>
              </a:rPr>
              <a:t>Decreased eye-blink rates</a:t>
            </a:r>
          </a:p>
          <a:p>
            <a:pPr lvl="0">
              <a:spcBef>
                <a:spcPts val="0"/>
              </a:spcBef>
              <a:buNone/>
            </a:pPr>
            <a:r>
              <a:t/>
            </a:r>
            <a:endParaRPr/>
          </a:p>
        </p:txBody>
      </p:sp>
      <p:sp>
        <p:nvSpPr>
          <p:cNvPr id="250" name="Shape 250"/>
          <p:cNvSpPr txBox="1"/>
          <p:nvPr>
            <p:ph idx="12" type="sldNum"/>
          </p:nvPr>
        </p:nvSpPr>
        <p:spPr>
          <a:xfrm>
            <a:off x="56062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51" name="Shape 251"/>
          <p:cNvPicPr preferRelativeResize="0"/>
          <p:nvPr/>
        </p:nvPicPr>
        <p:blipFill>
          <a:blip r:embed="rId3">
            <a:alphaModFix/>
          </a:blip>
          <a:stretch>
            <a:fillRect/>
          </a:stretch>
        </p:blipFill>
        <p:spPr>
          <a:xfrm rot="5400000">
            <a:off x="5586699" y="1411250"/>
            <a:ext cx="5143500" cy="2321000"/>
          </a:xfrm>
          <a:prstGeom prst="rect">
            <a:avLst/>
          </a:prstGeom>
          <a:noFill/>
          <a:ln>
            <a:noFill/>
          </a:ln>
        </p:spPr>
      </p:pic>
      <p:sp>
        <p:nvSpPr>
          <p:cNvPr id="252" name="Shape 252"/>
          <p:cNvSpPr txBox="1"/>
          <p:nvPr/>
        </p:nvSpPr>
        <p:spPr>
          <a:xfrm>
            <a:off x="4691075" y="4835800"/>
            <a:ext cx="1710300" cy="221700"/>
          </a:xfrm>
          <a:prstGeom prst="rect">
            <a:avLst/>
          </a:prstGeom>
          <a:noFill/>
          <a:ln>
            <a:noFill/>
          </a:ln>
        </p:spPr>
        <p:txBody>
          <a:bodyPr anchorCtr="0" anchor="t" bIns="91425" lIns="91425" rIns="91425" tIns="91425">
            <a:noAutofit/>
          </a:bodyPr>
          <a:lstStyle/>
          <a:p>
            <a:pPr lvl="0" rtl="0">
              <a:spcBef>
                <a:spcPts val="0"/>
              </a:spcBef>
              <a:buNone/>
            </a:pPr>
            <a:r>
              <a:rPr lang="en" sz="800"/>
              <a:t>(Lam &amp; Levietan, 2000)</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cxnSp>
        <p:nvCxnSpPr>
          <p:cNvPr id="258" name="Shape 258"/>
          <p:cNvCxnSpPr/>
          <p:nvPr/>
        </p:nvCxnSpPr>
        <p:spPr>
          <a:xfrm>
            <a:off x="-4800" y="2823848"/>
            <a:ext cx="8198400" cy="0"/>
          </a:xfrm>
          <a:prstGeom prst="straightConnector1">
            <a:avLst/>
          </a:prstGeom>
          <a:noFill/>
          <a:ln cap="flat" cmpd="sng" w="9525">
            <a:solidFill>
              <a:srgbClr val="162D5A"/>
            </a:solidFill>
            <a:prstDash val="dash"/>
            <a:round/>
            <a:headEnd len="lg" w="lg" type="none"/>
            <a:tailEnd len="lg" w="lg" type="none"/>
          </a:ln>
        </p:spPr>
      </p:cxnSp>
      <p:sp>
        <p:nvSpPr>
          <p:cNvPr id="259" name="Shape 259"/>
          <p:cNvSpPr/>
          <p:nvPr/>
        </p:nvSpPr>
        <p:spPr>
          <a:xfrm>
            <a:off x="1697021" y="2636034"/>
            <a:ext cx="375300" cy="375600"/>
          </a:xfrm>
          <a:prstGeom prst="donut">
            <a:avLst>
              <a:gd fmla="val 24108" name="adj"/>
            </a:avLst>
          </a:prstGeom>
          <a:solidFill>
            <a:srgbClr val="33CCFF"/>
          </a:solidFill>
          <a:ln>
            <a:noFill/>
          </a:ln>
        </p:spPr>
        <p:txBody>
          <a:bodyPr anchorCtr="0" anchor="ctr" bIns="91425" lIns="91425" rIns="91425" tIns="91425">
            <a:noAutofit/>
          </a:bodyPr>
          <a:lstStyle/>
          <a:p>
            <a:pPr lvl="0">
              <a:spcBef>
                <a:spcPts val="0"/>
              </a:spcBef>
              <a:buNone/>
            </a:pPr>
            <a:r>
              <a:t/>
            </a:r>
            <a:endParaRPr/>
          </a:p>
        </p:txBody>
      </p:sp>
      <p:cxnSp>
        <p:nvCxnSpPr>
          <p:cNvPr id="260" name="Shape 260"/>
          <p:cNvCxnSpPr/>
          <p:nvPr/>
        </p:nvCxnSpPr>
        <p:spPr>
          <a:xfrm rot="10800000">
            <a:off x="1884836" y="2073172"/>
            <a:ext cx="0" cy="784800"/>
          </a:xfrm>
          <a:prstGeom prst="straightConnector1">
            <a:avLst/>
          </a:prstGeom>
          <a:noFill/>
          <a:ln cap="flat" cmpd="sng" w="19050">
            <a:solidFill>
              <a:srgbClr val="162D5A"/>
            </a:solidFill>
            <a:prstDash val="solid"/>
            <a:round/>
            <a:headEnd len="lg" w="lg" type="oval"/>
            <a:tailEnd len="lg" w="lg" type="oval"/>
          </a:ln>
        </p:spPr>
      </p:cxnSp>
      <p:sp>
        <p:nvSpPr>
          <p:cNvPr id="261" name="Shape 261"/>
          <p:cNvSpPr/>
          <p:nvPr/>
        </p:nvSpPr>
        <p:spPr>
          <a:xfrm>
            <a:off x="3906669" y="2636034"/>
            <a:ext cx="375300" cy="375600"/>
          </a:xfrm>
          <a:prstGeom prst="donut">
            <a:avLst>
              <a:gd fmla="val 24108" name="adj"/>
            </a:avLst>
          </a:prstGeom>
          <a:solidFill>
            <a:srgbClr val="33CCCC"/>
          </a:solidFill>
          <a:ln>
            <a:noFill/>
          </a:ln>
        </p:spPr>
        <p:txBody>
          <a:bodyPr anchorCtr="0" anchor="ctr" bIns="91425" lIns="91425" rIns="91425" tIns="91425">
            <a:noAutofit/>
          </a:bodyPr>
          <a:lstStyle/>
          <a:p>
            <a:pPr lvl="0">
              <a:spcBef>
                <a:spcPts val="0"/>
              </a:spcBef>
              <a:buNone/>
            </a:pPr>
            <a:r>
              <a:t/>
            </a:r>
            <a:endParaRPr/>
          </a:p>
        </p:txBody>
      </p:sp>
      <p:sp>
        <p:nvSpPr>
          <p:cNvPr id="262" name="Shape 262"/>
          <p:cNvSpPr/>
          <p:nvPr/>
        </p:nvSpPr>
        <p:spPr>
          <a:xfrm>
            <a:off x="6116048" y="2636034"/>
            <a:ext cx="375300" cy="375600"/>
          </a:xfrm>
          <a:prstGeom prst="donut">
            <a:avLst>
              <a:gd fmla="val 24108" name="adj"/>
            </a:avLst>
          </a:prstGeom>
          <a:solidFill>
            <a:srgbClr val="A7EA52"/>
          </a:solidFill>
          <a:ln>
            <a:noFill/>
          </a:ln>
        </p:spPr>
        <p:txBody>
          <a:bodyPr anchorCtr="0" anchor="ctr" bIns="91425" lIns="91425" rIns="91425" tIns="91425">
            <a:noAutofit/>
          </a:bodyPr>
          <a:lstStyle/>
          <a:p>
            <a:pPr lvl="0">
              <a:spcBef>
                <a:spcPts val="0"/>
              </a:spcBef>
              <a:buNone/>
            </a:pPr>
            <a:r>
              <a:t/>
            </a:r>
            <a:endParaRPr/>
          </a:p>
        </p:txBody>
      </p:sp>
      <p:cxnSp>
        <p:nvCxnSpPr>
          <p:cNvPr id="263" name="Shape 263"/>
          <p:cNvCxnSpPr/>
          <p:nvPr/>
        </p:nvCxnSpPr>
        <p:spPr>
          <a:xfrm>
            <a:off x="4094350" y="2781194"/>
            <a:ext cx="0" cy="784800"/>
          </a:xfrm>
          <a:prstGeom prst="straightConnector1">
            <a:avLst/>
          </a:prstGeom>
          <a:noFill/>
          <a:ln cap="flat" cmpd="sng" w="19050">
            <a:solidFill>
              <a:srgbClr val="162D5A"/>
            </a:solidFill>
            <a:prstDash val="solid"/>
            <a:round/>
            <a:headEnd len="lg" w="lg" type="oval"/>
            <a:tailEnd len="lg" w="lg" type="oval"/>
          </a:ln>
        </p:spPr>
      </p:cxnSp>
      <p:cxnSp>
        <p:nvCxnSpPr>
          <p:cNvPr id="264" name="Shape 264"/>
          <p:cNvCxnSpPr/>
          <p:nvPr/>
        </p:nvCxnSpPr>
        <p:spPr>
          <a:xfrm rot="10800000">
            <a:off x="6303863" y="2073172"/>
            <a:ext cx="0" cy="784800"/>
          </a:xfrm>
          <a:prstGeom prst="straightConnector1">
            <a:avLst/>
          </a:prstGeom>
          <a:noFill/>
          <a:ln cap="flat" cmpd="sng" w="19050">
            <a:solidFill>
              <a:srgbClr val="162D5A"/>
            </a:solidFill>
            <a:prstDash val="solid"/>
            <a:round/>
            <a:headEnd len="lg" w="lg" type="oval"/>
            <a:tailEnd len="lg" w="lg" type="oval"/>
          </a:ln>
        </p:spPr>
      </p:cxnSp>
      <p:sp>
        <p:nvSpPr>
          <p:cNvPr id="265" name="Shape 265"/>
          <p:cNvSpPr txBox="1"/>
          <p:nvPr/>
        </p:nvSpPr>
        <p:spPr>
          <a:xfrm>
            <a:off x="1326100" y="1305175"/>
            <a:ext cx="1117500" cy="7848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162D5A"/>
                </a:solidFill>
                <a:latin typeface="Pontano Sans"/>
                <a:ea typeface="Pontano Sans"/>
                <a:cs typeface="Pontano Sans"/>
                <a:sym typeface="Pontano Sans"/>
              </a:rPr>
              <a:t>Genetic Basis of SAD rates</a:t>
            </a:r>
          </a:p>
        </p:txBody>
      </p:sp>
      <p:sp>
        <p:nvSpPr>
          <p:cNvPr id="266" name="Shape 266"/>
          <p:cNvSpPr txBox="1"/>
          <p:nvPr/>
        </p:nvSpPr>
        <p:spPr>
          <a:xfrm>
            <a:off x="3535600" y="3517704"/>
            <a:ext cx="1117500" cy="7278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162D5A"/>
                </a:solidFill>
                <a:latin typeface="Pontano Sans"/>
                <a:ea typeface="Pontano Sans"/>
                <a:cs typeface="Pontano Sans"/>
                <a:sym typeface="Pontano Sans"/>
              </a:rPr>
              <a:t>Genetic Basis with Twin Study</a:t>
            </a:r>
          </a:p>
        </p:txBody>
      </p:sp>
      <p:sp>
        <p:nvSpPr>
          <p:cNvPr id="267" name="Shape 267"/>
          <p:cNvSpPr txBox="1"/>
          <p:nvPr/>
        </p:nvSpPr>
        <p:spPr>
          <a:xfrm>
            <a:off x="5745125" y="1305175"/>
            <a:ext cx="1117500" cy="7848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162D5A"/>
                </a:solidFill>
                <a:latin typeface="Pontano Sans"/>
                <a:ea typeface="Pontano Sans"/>
                <a:cs typeface="Pontano Sans"/>
                <a:sym typeface="Pontano Sans"/>
              </a:rPr>
              <a:t>Genetic Basis of Sex Factors</a:t>
            </a:r>
          </a:p>
        </p:txBody>
      </p:sp>
      <p:sp>
        <p:nvSpPr>
          <p:cNvPr id="268" name="Shape 268"/>
          <p:cNvSpPr txBox="1"/>
          <p:nvPr>
            <p:ph idx="4294967295" type="title"/>
          </p:nvPr>
        </p:nvSpPr>
        <p:spPr>
          <a:xfrm>
            <a:off x="282475" y="255999"/>
            <a:ext cx="5301300" cy="727800"/>
          </a:xfrm>
          <a:prstGeom prst="rect">
            <a:avLst/>
          </a:prstGeom>
        </p:spPr>
        <p:txBody>
          <a:bodyPr anchorCtr="0" anchor="b" bIns="91425" lIns="91425" rIns="91425" tIns="91425">
            <a:noAutofit/>
          </a:bodyPr>
          <a:lstStyle/>
          <a:p>
            <a:pPr lvl="0" rtl="0">
              <a:spcBef>
                <a:spcPts val="0"/>
              </a:spcBef>
              <a:buNone/>
            </a:pPr>
            <a:r>
              <a:rPr lang="en" sz="3000"/>
              <a:t>Genetics</a:t>
            </a:r>
          </a:p>
        </p:txBody>
      </p:sp>
      <p:pic>
        <p:nvPicPr>
          <p:cNvPr id="269" name="Shape 269"/>
          <p:cNvPicPr preferRelativeResize="0"/>
          <p:nvPr/>
        </p:nvPicPr>
        <p:blipFill>
          <a:blip r:embed="rId3">
            <a:alphaModFix/>
          </a:blip>
          <a:stretch>
            <a:fillRect/>
          </a:stretch>
        </p:blipFill>
        <p:spPr>
          <a:xfrm>
            <a:off x="741875" y="3175734"/>
            <a:ext cx="2285594" cy="1827064"/>
          </a:xfrm>
          <a:prstGeom prst="rect">
            <a:avLst/>
          </a:prstGeom>
          <a:noFill/>
          <a:ln>
            <a:noFill/>
          </a:ln>
        </p:spPr>
      </p:pic>
      <p:sp>
        <p:nvSpPr>
          <p:cNvPr id="270" name="Shape 270"/>
          <p:cNvSpPr txBox="1"/>
          <p:nvPr/>
        </p:nvSpPr>
        <p:spPr>
          <a:xfrm>
            <a:off x="665675" y="4926600"/>
            <a:ext cx="1531800" cy="140700"/>
          </a:xfrm>
          <a:prstGeom prst="rect">
            <a:avLst/>
          </a:prstGeom>
          <a:noFill/>
          <a:ln>
            <a:noFill/>
          </a:ln>
        </p:spPr>
        <p:txBody>
          <a:bodyPr anchorCtr="0" anchor="t" bIns="91425" lIns="91425" rIns="91425" tIns="91425">
            <a:noAutofit/>
          </a:bodyPr>
          <a:lstStyle/>
          <a:p>
            <a:pPr lvl="0" rtl="0">
              <a:spcBef>
                <a:spcPts val="0"/>
              </a:spcBef>
              <a:buNone/>
            </a:pPr>
            <a:r>
              <a:rPr lang="en" sz="700"/>
              <a:t>(Magnusson &amp; Axelsson, 1993)</a:t>
            </a:r>
          </a:p>
        </p:txBody>
      </p:sp>
      <p:pic>
        <p:nvPicPr>
          <p:cNvPr id="271" name="Shape 271"/>
          <p:cNvPicPr preferRelativeResize="0"/>
          <p:nvPr/>
        </p:nvPicPr>
        <p:blipFill>
          <a:blip r:embed="rId4">
            <a:alphaModFix/>
          </a:blip>
          <a:stretch>
            <a:fillRect/>
          </a:stretch>
        </p:blipFill>
        <p:spPr>
          <a:xfrm>
            <a:off x="2920435" y="370025"/>
            <a:ext cx="2347851" cy="1978469"/>
          </a:xfrm>
          <a:prstGeom prst="rect">
            <a:avLst/>
          </a:prstGeom>
          <a:noFill/>
          <a:ln>
            <a:noFill/>
          </a:ln>
        </p:spPr>
      </p:pic>
      <p:sp>
        <p:nvSpPr>
          <p:cNvPr id="272" name="Shape 272"/>
          <p:cNvSpPr txBox="1"/>
          <p:nvPr/>
        </p:nvSpPr>
        <p:spPr>
          <a:xfrm>
            <a:off x="2844225" y="2255075"/>
            <a:ext cx="2285700" cy="140700"/>
          </a:xfrm>
          <a:prstGeom prst="rect">
            <a:avLst/>
          </a:prstGeom>
          <a:noFill/>
          <a:ln>
            <a:noFill/>
          </a:ln>
        </p:spPr>
        <p:txBody>
          <a:bodyPr anchorCtr="0" anchor="t" bIns="91425" lIns="91425" rIns="91425" tIns="91425">
            <a:noAutofit/>
          </a:bodyPr>
          <a:lstStyle/>
          <a:p>
            <a:pPr lvl="0" rtl="0">
              <a:spcBef>
                <a:spcPts val="0"/>
              </a:spcBef>
              <a:buNone/>
            </a:pPr>
            <a:r>
              <a:rPr lang="en" sz="700"/>
              <a:t>Modified from </a:t>
            </a:r>
            <a:r>
              <a:rPr lang="en" sz="700"/>
              <a:t>(Madden et al., 1996)</a:t>
            </a:r>
          </a:p>
        </p:txBody>
      </p:sp>
      <p:pic>
        <p:nvPicPr>
          <p:cNvPr id="273" name="Shape 273"/>
          <p:cNvPicPr preferRelativeResize="0"/>
          <p:nvPr/>
        </p:nvPicPr>
        <p:blipFill>
          <a:blip r:embed="rId5">
            <a:alphaModFix/>
          </a:blip>
          <a:stretch>
            <a:fillRect/>
          </a:stretch>
        </p:blipFill>
        <p:spPr>
          <a:xfrm>
            <a:off x="5268275" y="3175723"/>
            <a:ext cx="2378600" cy="1699950"/>
          </a:xfrm>
          <a:prstGeom prst="rect">
            <a:avLst/>
          </a:prstGeom>
          <a:noFill/>
          <a:ln>
            <a:noFill/>
          </a:ln>
        </p:spPr>
      </p:pic>
      <p:sp>
        <p:nvSpPr>
          <p:cNvPr id="274" name="Shape 274"/>
          <p:cNvSpPr txBox="1"/>
          <p:nvPr/>
        </p:nvSpPr>
        <p:spPr>
          <a:xfrm>
            <a:off x="5225787" y="4785900"/>
            <a:ext cx="2285700" cy="140700"/>
          </a:xfrm>
          <a:prstGeom prst="rect">
            <a:avLst/>
          </a:prstGeom>
          <a:noFill/>
          <a:ln>
            <a:noFill/>
          </a:ln>
        </p:spPr>
        <p:txBody>
          <a:bodyPr anchorCtr="0" anchor="t" bIns="91425" lIns="91425" rIns="91425" tIns="91425">
            <a:noAutofit/>
          </a:bodyPr>
          <a:lstStyle/>
          <a:p>
            <a:pPr lvl="0" rtl="0">
              <a:spcBef>
                <a:spcPts val="0"/>
              </a:spcBef>
              <a:buNone/>
            </a:pPr>
            <a:r>
              <a:rPr lang="en" sz="700"/>
              <a:t>(Jang </a:t>
            </a:r>
            <a:r>
              <a:rPr lang="en" sz="700"/>
              <a:t> et al., 1997)</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ctrTitle"/>
          </p:nvPr>
        </p:nvSpPr>
        <p:spPr>
          <a:xfrm>
            <a:off x="3451475" y="2141700"/>
            <a:ext cx="5154300" cy="860100"/>
          </a:xfrm>
          <a:prstGeom prst="rect">
            <a:avLst/>
          </a:prstGeom>
        </p:spPr>
        <p:txBody>
          <a:bodyPr anchorCtr="0" anchor="b" bIns="91425" lIns="91425" rIns="91425" tIns="91425">
            <a:noAutofit/>
          </a:bodyPr>
          <a:lstStyle/>
          <a:p>
            <a:pPr lvl="0" rtl="0">
              <a:spcBef>
                <a:spcPts val="0"/>
              </a:spcBef>
              <a:buNone/>
            </a:pPr>
            <a:r>
              <a:rPr lang="en" sz="4000"/>
              <a:t>Diagnosis</a:t>
            </a:r>
          </a:p>
        </p:txBody>
      </p:sp>
      <p:sp>
        <p:nvSpPr>
          <p:cNvPr id="280" name="Shape 280"/>
          <p:cNvSpPr/>
          <p:nvPr/>
        </p:nvSpPr>
        <p:spPr>
          <a:xfrm>
            <a:off x="709450" y="2151150"/>
            <a:ext cx="545956" cy="848229"/>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5</a:t>
            </a:r>
          </a:p>
        </p:txBody>
      </p:sp>
      <p:sp>
        <p:nvSpPr>
          <p:cNvPr id="281" name="Shape 281"/>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idx="1" type="body"/>
          </p:nvPr>
        </p:nvSpPr>
        <p:spPr>
          <a:xfrm>
            <a:off x="326500" y="1033450"/>
            <a:ext cx="4197300" cy="960900"/>
          </a:xfrm>
          <a:prstGeom prst="rect">
            <a:avLst/>
          </a:prstGeom>
        </p:spPr>
        <p:txBody>
          <a:bodyPr anchorCtr="0" anchor="t" bIns="91425" lIns="91425" rIns="91425" tIns="91425">
            <a:noAutofit/>
          </a:bodyPr>
          <a:lstStyle/>
          <a:p>
            <a:pPr indent="-330200" lvl="0" marL="457200" rtl="0">
              <a:lnSpc>
                <a:spcPct val="115000"/>
              </a:lnSpc>
              <a:spcBef>
                <a:spcPts val="0"/>
              </a:spcBef>
              <a:buClr>
                <a:srgbClr val="073763"/>
              </a:buClr>
              <a:buSzPct val="100000"/>
              <a:buFont typeface="Droid Serif"/>
              <a:buChar char="●"/>
            </a:pPr>
            <a:r>
              <a:rPr lang="en" sz="1600">
                <a:solidFill>
                  <a:schemeClr val="dk1"/>
                </a:solidFill>
                <a:latin typeface="Droid Serif"/>
                <a:ea typeface="Droid Serif"/>
                <a:cs typeface="Droid Serif"/>
                <a:sym typeface="Droid Serif"/>
              </a:rPr>
              <a:t>The first ever diagnosis criteria in the DSM was made by Rosenthal et al. </a:t>
            </a:r>
          </a:p>
        </p:txBody>
      </p:sp>
      <p:sp>
        <p:nvSpPr>
          <p:cNvPr id="287" name="Shape 287"/>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88" name="Shape 288"/>
          <p:cNvSpPr txBox="1"/>
          <p:nvPr/>
        </p:nvSpPr>
        <p:spPr>
          <a:xfrm>
            <a:off x="486000" y="198850"/>
            <a:ext cx="7002000" cy="6570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162D5A"/>
                </a:solidFill>
                <a:latin typeface="Droid Serif"/>
                <a:ea typeface="Droid Serif"/>
                <a:cs typeface="Droid Serif"/>
                <a:sym typeface="Droid Serif"/>
              </a:rPr>
              <a:t>Diagnosis</a:t>
            </a:r>
          </a:p>
        </p:txBody>
      </p:sp>
      <p:pic>
        <p:nvPicPr>
          <p:cNvPr id="289" name="Shape 289"/>
          <p:cNvPicPr preferRelativeResize="0"/>
          <p:nvPr/>
        </p:nvPicPr>
        <p:blipFill>
          <a:blip r:embed="rId3">
            <a:alphaModFix/>
          </a:blip>
          <a:stretch>
            <a:fillRect/>
          </a:stretch>
        </p:blipFill>
        <p:spPr>
          <a:xfrm>
            <a:off x="5129923" y="1175800"/>
            <a:ext cx="2762676" cy="2410312"/>
          </a:xfrm>
          <a:prstGeom prst="rect">
            <a:avLst/>
          </a:prstGeom>
          <a:noFill/>
          <a:ln>
            <a:noFill/>
          </a:ln>
        </p:spPr>
      </p:pic>
      <p:sp>
        <p:nvSpPr>
          <p:cNvPr id="290" name="Shape 290"/>
          <p:cNvSpPr txBox="1"/>
          <p:nvPr/>
        </p:nvSpPr>
        <p:spPr>
          <a:xfrm>
            <a:off x="326500" y="3586100"/>
            <a:ext cx="4197300" cy="1616400"/>
          </a:xfrm>
          <a:prstGeom prst="rect">
            <a:avLst/>
          </a:prstGeom>
          <a:noFill/>
          <a:ln>
            <a:noFill/>
          </a:ln>
        </p:spPr>
        <p:txBody>
          <a:bodyPr anchorCtr="0" anchor="t" bIns="91425" lIns="91425" rIns="91425" tIns="91425">
            <a:noAutofit/>
          </a:bodyPr>
          <a:lstStyle/>
          <a:p>
            <a:pPr indent="-330200" lvl="0" marL="457200" rtl="0">
              <a:spcBef>
                <a:spcPts val="0"/>
              </a:spcBef>
              <a:spcAft>
                <a:spcPts val="1000"/>
              </a:spcAft>
              <a:buClr>
                <a:srgbClr val="073763"/>
              </a:buClr>
              <a:buSzPct val="100000"/>
              <a:buFont typeface="Droid Serif"/>
              <a:buChar char="●"/>
            </a:pPr>
            <a:r>
              <a:rPr lang="en" sz="1600">
                <a:solidFill>
                  <a:schemeClr val="dk1"/>
                </a:solidFill>
                <a:latin typeface="Droid Serif"/>
                <a:ea typeface="Droid Serif"/>
                <a:cs typeface="Droid Serif"/>
                <a:sym typeface="Droid Serif"/>
              </a:rPr>
              <a:t>Important to determine the time of onset and offset of depressive episodes / rule out any other conditions</a:t>
            </a:r>
          </a:p>
          <a:p>
            <a:pPr indent="0" lvl="0" marL="0" rtl="0">
              <a:spcBef>
                <a:spcPts val="0"/>
              </a:spcBef>
              <a:spcAft>
                <a:spcPts val="1000"/>
              </a:spcAft>
              <a:buNone/>
            </a:pPr>
            <a:r>
              <a:t/>
            </a:r>
            <a:endParaRPr sz="1600">
              <a:solidFill>
                <a:schemeClr val="dk1"/>
              </a:solidFill>
              <a:latin typeface="Droid Serif"/>
              <a:ea typeface="Droid Serif"/>
              <a:cs typeface="Droid Serif"/>
              <a:sym typeface="Droid Serif"/>
            </a:endParaRPr>
          </a:p>
          <a:p>
            <a:pPr lvl="0">
              <a:spcBef>
                <a:spcPts val="0"/>
              </a:spcBef>
              <a:buNone/>
            </a:pPr>
            <a:r>
              <a:t/>
            </a:r>
            <a:endParaRPr/>
          </a:p>
        </p:txBody>
      </p:sp>
      <p:sp>
        <p:nvSpPr>
          <p:cNvPr id="291" name="Shape 291"/>
          <p:cNvSpPr txBox="1"/>
          <p:nvPr/>
        </p:nvSpPr>
        <p:spPr>
          <a:xfrm>
            <a:off x="6526625" y="4682500"/>
            <a:ext cx="1365900" cy="5283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800">
                <a:solidFill>
                  <a:srgbClr val="232323"/>
                </a:solidFill>
                <a:latin typeface="Droid Serif"/>
                <a:ea typeface="Droid Serif"/>
                <a:cs typeface="Droid Serif"/>
                <a:sym typeface="Droid Serif"/>
              </a:rPr>
              <a:t>(Westrin &amp; Lam, 2007)</a:t>
            </a:r>
          </a:p>
          <a:p>
            <a:pPr lvl="0" rtl="0">
              <a:lnSpc>
                <a:spcPct val="115000"/>
              </a:lnSpc>
              <a:spcBef>
                <a:spcPts val="0"/>
              </a:spcBef>
              <a:buNone/>
            </a:pPr>
            <a:r>
              <a:rPr lang="en" sz="800">
                <a:solidFill>
                  <a:srgbClr val="232323"/>
                </a:solidFill>
                <a:latin typeface="Droid Serif"/>
                <a:ea typeface="Droid Serif"/>
                <a:cs typeface="Droid Serif"/>
                <a:sym typeface="Droid Serif"/>
              </a:rPr>
              <a:t>(Rosenthal et al, 1984)</a:t>
            </a:r>
          </a:p>
          <a:p>
            <a:pPr lvl="0" rtl="0">
              <a:lnSpc>
                <a:spcPct val="115000"/>
              </a:lnSpc>
              <a:spcBef>
                <a:spcPts val="0"/>
              </a:spcBef>
              <a:buClr>
                <a:schemeClr val="dk1"/>
              </a:buClr>
              <a:buFont typeface="Arial"/>
              <a:buNone/>
            </a:pPr>
            <a:r>
              <a:t/>
            </a:r>
            <a:endParaRPr sz="800">
              <a:solidFill>
                <a:srgbClr val="232323"/>
              </a:solidFill>
              <a:latin typeface="Droid Serif"/>
              <a:ea typeface="Droid Serif"/>
              <a:cs typeface="Droid Serif"/>
              <a:sym typeface="Droid Serif"/>
            </a:endParaRPr>
          </a:p>
          <a:p>
            <a:pPr lvl="0">
              <a:spcBef>
                <a:spcPts val="0"/>
              </a:spcBef>
              <a:buNone/>
            </a:pPr>
            <a:r>
              <a:t/>
            </a:r>
            <a:endParaRPr sz="800">
              <a:latin typeface="Droid Serif"/>
              <a:ea typeface="Droid Serif"/>
              <a:cs typeface="Droid Serif"/>
              <a:sym typeface="Droid Serif"/>
            </a:endParaRPr>
          </a:p>
        </p:txBody>
      </p:sp>
      <p:sp>
        <p:nvSpPr>
          <p:cNvPr id="292" name="Shape 292"/>
          <p:cNvSpPr txBox="1"/>
          <p:nvPr>
            <p:ph idx="1" type="body"/>
          </p:nvPr>
        </p:nvSpPr>
        <p:spPr>
          <a:xfrm>
            <a:off x="326500" y="1691175"/>
            <a:ext cx="4197300" cy="1789500"/>
          </a:xfrm>
          <a:prstGeom prst="rect">
            <a:avLst/>
          </a:prstGeom>
        </p:spPr>
        <p:txBody>
          <a:bodyPr anchorCtr="0" anchor="t" bIns="91425" lIns="91425" rIns="91425" tIns="91425">
            <a:noAutofit/>
          </a:bodyPr>
          <a:lstStyle/>
          <a:p>
            <a:pPr lvl="0" rtl="0">
              <a:lnSpc>
                <a:spcPct val="115000"/>
              </a:lnSpc>
              <a:spcBef>
                <a:spcPts val="0"/>
              </a:spcBef>
              <a:buNone/>
            </a:pPr>
            <a:r>
              <a:t/>
            </a:r>
            <a:endParaRPr sz="1600">
              <a:solidFill>
                <a:schemeClr val="dk1"/>
              </a:solidFill>
              <a:latin typeface="Droid Serif"/>
              <a:ea typeface="Droid Serif"/>
              <a:cs typeface="Droid Serif"/>
              <a:sym typeface="Droid Serif"/>
            </a:endParaRPr>
          </a:p>
          <a:p>
            <a:pPr indent="-330200" lvl="0" marL="457200" rtl="0">
              <a:lnSpc>
                <a:spcPct val="100000"/>
              </a:lnSpc>
              <a:spcBef>
                <a:spcPts val="0"/>
              </a:spcBef>
              <a:spcAft>
                <a:spcPts val="1000"/>
              </a:spcAft>
              <a:buClr>
                <a:srgbClr val="073763"/>
              </a:buClr>
              <a:buSzPct val="100000"/>
              <a:buFont typeface="Droid Serif"/>
              <a:buChar char="●"/>
            </a:pPr>
            <a:r>
              <a:rPr lang="en" sz="1600">
                <a:solidFill>
                  <a:srgbClr val="000000"/>
                </a:solidFill>
                <a:latin typeface="Droid Serif"/>
                <a:ea typeface="Droid Serif"/>
                <a:cs typeface="Droid Serif"/>
                <a:sym typeface="Droid Serif"/>
              </a:rPr>
              <a:t>No unique criteria in the DSM-IV</a:t>
            </a:r>
          </a:p>
          <a:p>
            <a:pPr indent="-330200" lvl="1" marL="914400" rtl="0">
              <a:lnSpc>
                <a:spcPct val="100000"/>
              </a:lnSpc>
              <a:spcBef>
                <a:spcPts val="0"/>
              </a:spcBef>
              <a:spcAft>
                <a:spcPts val="1000"/>
              </a:spcAft>
              <a:buClr>
                <a:srgbClr val="073763"/>
              </a:buClr>
              <a:buSzPct val="100000"/>
              <a:buFont typeface="Droid Serif"/>
              <a:buChar char="○"/>
            </a:pPr>
            <a:r>
              <a:rPr lang="en" sz="1600">
                <a:solidFill>
                  <a:schemeClr val="dk1"/>
                </a:solidFill>
                <a:latin typeface="Droid Serif"/>
                <a:ea typeface="Droid Serif"/>
                <a:cs typeface="Droid Serif"/>
                <a:sym typeface="Droid Serif"/>
              </a:rPr>
              <a:t>SAD is known as a specifier of recurrent major depressive episodes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1000"/>
                                        <p:tgtEl>
                                          <p:spTgt spid="2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animEffect filter="fade" transition="in">
                                      <p:cBhvr>
                                        <p:cTn dur="1000"/>
                                        <p:tgtEl>
                                          <p:spTgt spid="2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animEffect filter="fade" transition="in">
                                      <p:cBhvr>
                                        <p:cTn dur="1000"/>
                                        <p:tgtEl>
                                          <p:spTgt spid="2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animEffect filter="fade" transition="in">
                                      <p:cBhvr>
                                        <p:cTn dur="1000"/>
                                        <p:tgtEl>
                                          <p:spTgt spid="2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idx="4294967295" type="title"/>
          </p:nvPr>
        </p:nvSpPr>
        <p:spPr>
          <a:xfrm>
            <a:off x="282475" y="255999"/>
            <a:ext cx="5301300" cy="727800"/>
          </a:xfrm>
          <a:prstGeom prst="rect">
            <a:avLst/>
          </a:prstGeom>
        </p:spPr>
        <p:txBody>
          <a:bodyPr anchorCtr="0" anchor="b" bIns="91425" lIns="91425" rIns="91425" tIns="91425">
            <a:noAutofit/>
          </a:bodyPr>
          <a:lstStyle/>
          <a:p>
            <a:pPr lvl="0" rtl="0">
              <a:spcBef>
                <a:spcPts val="0"/>
              </a:spcBef>
              <a:buNone/>
            </a:pPr>
            <a:r>
              <a:rPr lang="en" sz="3000"/>
              <a:t>Overview</a:t>
            </a:r>
          </a:p>
        </p:txBody>
      </p:sp>
      <p:sp>
        <p:nvSpPr>
          <p:cNvPr id="121" name="Shape 121"/>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22" name="Shape 122"/>
          <p:cNvSpPr txBox="1"/>
          <p:nvPr/>
        </p:nvSpPr>
        <p:spPr>
          <a:xfrm>
            <a:off x="332050" y="983800"/>
            <a:ext cx="5801100" cy="4037700"/>
          </a:xfrm>
          <a:prstGeom prst="rect">
            <a:avLst/>
          </a:prstGeom>
          <a:noFill/>
          <a:ln>
            <a:noFill/>
          </a:ln>
        </p:spPr>
        <p:txBody>
          <a:bodyPr anchorCtr="0" anchor="t" bIns="91425" lIns="91425" rIns="91425" tIns="91425">
            <a:noAutofit/>
          </a:bodyPr>
          <a:lstStyle/>
          <a:p>
            <a:pPr indent="-381000" lvl="0" marL="457200" rtl="0">
              <a:spcBef>
                <a:spcPts val="600"/>
              </a:spcBef>
              <a:buSzPct val="100000"/>
              <a:buFont typeface="Droid Serif"/>
              <a:buAutoNum type="arabicPeriod"/>
            </a:pPr>
            <a:r>
              <a:rPr lang="en" sz="2400">
                <a:latin typeface="Droid Serif"/>
                <a:ea typeface="Droid Serif"/>
                <a:cs typeface="Droid Serif"/>
                <a:sym typeface="Droid Serif"/>
              </a:rPr>
              <a:t>Introduction</a:t>
            </a:r>
          </a:p>
          <a:p>
            <a:pPr indent="-381000" lvl="0" marL="457200" rtl="0">
              <a:spcBef>
                <a:spcPts val="600"/>
              </a:spcBef>
              <a:buSzPct val="100000"/>
              <a:buFont typeface="Droid Serif"/>
              <a:buAutoNum type="arabicPeriod"/>
            </a:pPr>
            <a:r>
              <a:rPr lang="en" sz="2400">
                <a:latin typeface="Droid Serif"/>
                <a:ea typeface="Droid Serif"/>
                <a:cs typeface="Droid Serif"/>
                <a:sym typeface="Droid Serif"/>
              </a:rPr>
              <a:t>Signs &amp; Symptoms</a:t>
            </a:r>
          </a:p>
          <a:p>
            <a:pPr indent="-381000" lvl="0" marL="457200" rtl="0">
              <a:spcBef>
                <a:spcPts val="600"/>
              </a:spcBef>
              <a:buSzPct val="100000"/>
              <a:buFont typeface="Droid Serif"/>
              <a:buAutoNum type="arabicPeriod"/>
            </a:pPr>
            <a:r>
              <a:rPr lang="en" sz="2400">
                <a:latin typeface="Droid Serif"/>
                <a:ea typeface="Droid Serif"/>
                <a:cs typeface="Droid Serif"/>
                <a:sym typeface="Droid Serif"/>
              </a:rPr>
              <a:t>Epidemiology &amp; Risk Factors</a:t>
            </a:r>
          </a:p>
          <a:p>
            <a:pPr indent="-381000" lvl="0" marL="457200" rtl="0">
              <a:spcBef>
                <a:spcPts val="600"/>
              </a:spcBef>
              <a:buSzPct val="100000"/>
              <a:buFont typeface="Droid Serif"/>
              <a:buAutoNum type="arabicPeriod"/>
            </a:pPr>
            <a:r>
              <a:rPr lang="en" sz="2400">
                <a:latin typeface="Droid Serif"/>
                <a:ea typeface="Droid Serif"/>
                <a:cs typeface="Droid Serif"/>
                <a:sym typeface="Droid Serif"/>
              </a:rPr>
              <a:t>Pathophysiology</a:t>
            </a:r>
          </a:p>
          <a:p>
            <a:pPr indent="-381000" lvl="0" marL="457200" rtl="0">
              <a:spcBef>
                <a:spcPts val="600"/>
              </a:spcBef>
              <a:buSzPct val="100000"/>
              <a:buFont typeface="Droid Serif"/>
              <a:buAutoNum type="arabicPeriod"/>
            </a:pPr>
            <a:r>
              <a:rPr lang="en" sz="2400">
                <a:latin typeface="Droid Serif"/>
                <a:ea typeface="Droid Serif"/>
                <a:cs typeface="Droid Serif"/>
                <a:sym typeface="Droid Serif"/>
              </a:rPr>
              <a:t>Diagnosis</a:t>
            </a:r>
          </a:p>
          <a:p>
            <a:pPr indent="-381000" lvl="0" marL="457200" rtl="0">
              <a:spcBef>
                <a:spcPts val="600"/>
              </a:spcBef>
              <a:buSzPct val="100000"/>
              <a:buFont typeface="Droid Serif"/>
              <a:buAutoNum type="arabicPeriod"/>
            </a:pPr>
            <a:r>
              <a:rPr lang="en" sz="2400">
                <a:latin typeface="Droid Serif"/>
                <a:ea typeface="Droid Serif"/>
                <a:cs typeface="Droid Serif"/>
                <a:sym typeface="Droid Serif"/>
              </a:rPr>
              <a:t>Treatment </a:t>
            </a:r>
          </a:p>
          <a:p>
            <a:pPr indent="-381000" lvl="0" marL="457200" rtl="0">
              <a:spcBef>
                <a:spcPts val="600"/>
              </a:spcBef>
              <a:buSzPct val="100000"/>
              <a:buFont typeface="Droid Serif"/>
              <a:buAutoNum type="arabicPeriod"/>
            </a:pPr>
            <a:r>
              <a:rPr lang="en" sz="2400">
                <a:solidFill>
                  <a:schemeClr val="dk1"/>
                </a:solidFill>
                <a:latin typeface="Droid Serif"/>
                <a:ea typeface="Droid Serif"/>
                <a:cs typeface="Droid Serif"/>
                <a:sym typeface="Droid Serif"/>
              </a:rPr>
              <a:t>Conclusion &amp; </a:t>
            </a:r>
            <a:r>
              <a:rPr lang="en" sz="2400">
                <a:latin typeface="Droid Serif"/>
                <a:ea typeface="Droid Serif"/>
                <a:cs typeface="Droid Serif"/>
                <a:sym typeface="Droid Serif"/>
              </a:rPr>
              <a:t>Future Directions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idx="1" type="body"/>
          </p:nvPr>
        </p:nvSpPr>
        <p:spPr>
          <a:xfrm>
            <a:off x="368550" y="1251000"/>
            <a:ext cx="7239300" cy="3382500"/>
          </a:xfrm>
          <a:prstGeom prst="rect">
            <a:avLst/>
          </a:prstGeom>
        </p:spPr>
        <p:txBody>
          <a:bodyPr anchorCtr="0" anchor="t" bIns="91425" lIns="91425" rIns="91425" tIns="91425">
            <a:noAutofit/>
          </a:bodyPr>
          <a:lstStyle/>
          <a:p>
            <a:pPr indent="-330200" lvl="0" marL="457200" rtl="0">
              <a:lnSpc>
                <a:spcPct val="115000"/>
              </a:lnSpc>
              <a:spcBef>
                <a:spcPts val="0"/>
              </a:spcBef>
              <a:buClr>
                <a:srgbClr val="073763"/>
              </a:buClr>
              <a:buSzPct val="100000"/>
              <a:buFont typeface="Droid Serif"/>
              <a:buChar char="●"/>
            </a:pPr>
            <a:r>
              <a:rPr b="1" lang="en" sz="1600">
                <a:solidFill>
                  <a:srgbClr val="000000"/>
                </a:solidFill>
                <a:latin typeface="Droid Serif"/>
                <a:ea typeface="Droid Serif"/>
                <a:cs typeface="Droid Serif"/>
                <a:sym typeface="Droid Serif"/>
              </a:rPr>
              <a:t>(A) </a:t>
            </a:r>
            <a:r>
              <a:rPr lang="en" sz="1600">
                <a:solidFill>
                  <a:srgbClr val="000000"/>
                </a:solidFill>
                <a:latin typeface="Droid Serif"/>
                <a:ea typeface="Droid Serif"/>
                <a:cs typeface="Droid Serif"/>
                <a:sym typeface="Droid Serif"/>
              </a:rPr>
              <a:t>Regular temporal relationship between the onset of major depressive episodes and a particular time of the year </a:t>
            </a:r>
          </a:p>
          <a:p>
            <a:pPr lvl="0" rtl="0">
              <a:lnSpc>
                <a:spcPct val="115000"/>
              </a:lnSpc>
              <a:spcBef>
                <a:spcPts val="0"/>
              </a:spcBef>
              <a:buNone/>
            </a:pPr>
            <a:r>
              <a:t/>
            </a:r>
            <a:endParaRPr sz="1600">
              <a:solidFill>
                <a:srgbClr val="000000"/>
              </a:solidFill>
              <a:latin typeface="Droid Serif"/>
              <a:ea typeface="Droid Serif"/>
              <a:cs typeface="Droid Serif"/>
              <a:sym typeface="Droid Serif"/>
            </a:endParaRPr>
          </a:p>
          <a:p>
            <a:pPr indent="-330200" lvl="0" marL="457200" rtl="0">
              <a:lnSpc>
                <a:spcPct val="115000"/>
              </a:lnSpc>
              <a:spcBef>
                <a:spcPts val="0"/>
              </a:spcBef>
              <a:buClr>
                <a:srgbClr val="073763"/>
              </a:buClr>
              <a:buSzPct val="100000"/>
              <a:buFont typeface="Droid Serif"/>
              <a:buChar char="●"/>
            </a:pPr>
            <a:r>
              <a:rPr b="1" lang="en" sz="1600">
                <a:solidFill>
                  <a:srgbClr val="000000"/>
                </a:solidFill>
                <a:latin typeface="Droid Serif"/>
                <a:ea typeface="Droid Serif"/>
                <a:cs typeface="Droid Serif"/>
                <a:sym typeface="Droid Serif"/>
              </a:rPr>
              <a:t>(B) </a:t>
            </a:r>
            <a:r>
              <a:rPr lang="en" sz="1600">
                <a:solidFill>
                  <a:srgbClr val="000000"/>
                </a:solidFill>
                <a:latin typeface="Droid Serif"/>
                <a:ea typeface="Droid Serif"/>
                <a:cs typeface="Droid Serif"/>
                <a:sym typeface="Droid Serif"/>
              </a:rPr>
              <a:t>Full remissions (or a change from depression to mania or hypomania) also occur at a characteristic time of the year</a:t>
            </a:r>
          </a:p>
          <a:p>
            <a:pPr lvl="0" rtl="0">
              <a:lnSpc>
                <a:spcPct val="115000"/>
              </a:lnSpc>
              <a:spcBef>
                <a:spcPts val="0"/>
              </a:spcBef>
              <a:buNone/>
            </a:pPr>
            <a:r>
              <a:t/>
            </a:r>
            <a:endParaRPr sz="1600">
              <a:solidFill>
                <a:srgbClr val="000000"/>
              </a:solidFill>
              <a:latin typeface="Droid Serif"/>
              <a:ea typeface="Droid Serif"/>
              <a:cs typeface="Droid Serif"/>
              <a:sym typeface="Droid Serif"/>
            </a:endParaRPr>
          </a:p>
          <a:p>
            <a:pPr indent="-330200" lvl="0" marL="457200" rtl="0">
              <a:lnSpc>
                <a:spcPct val="115000"/>
              </a:lnSpc>
              <a:spcBef>
                <a:spcPts val="0"/>
              </a:spcBef>
              <a:buClr>
                <a:srgbClr val="073763"/>
              </a:buClr>
              <a:buSzPct val="100000"/>
              <a:buFont typeface="Droid Serif"/>
              <a:buChar char="●"/>
            </a:pPr>
            <a:r>
              <a:rPr b="1" lang="en" sz="1600">
                <a:solidFill>
                  <a:srgbClr val="000000"/>
                </a:solidFill>
                <a:latin typeface="Droid Serif"/>
                <a:ea typeface="Droid Serif"/>
                <a:cs typeface="Droid Serif"/>
                <a:sym typeface="Droid Serif"/>
              </a:rPr>
              <a:t>(C) </a:t>
            </a:r>
            <a:r>
              <a:rPr lang="en" sz="1600">
                <a:solidFill>
                  <a:srgbClr val="000000"/>
                </a:solidFill>
                <a:latin typeface="Droid Serif"/>
                <a:ea typeface="Droid Serif"/>
                <a:cs typeface="Droid Serif"/>
                <a:sym typeface="Droid Serif"/>
              </a:rPr>
              <a:t>Two major depressive episodes meeting criteria (A) and (B) in last two years and no non-seasonal episodes in the same period</a:t>
            </a:r>
          </a:p>
          <a:p>
            <a:pPr lvl="0" rtl="0">
              <a:lnSpc>
                <a:spcPct val="115000"/>
              </a:lnSpc>
              <a:spcBef>
                <a:spcPts val="0"/>
              </a:spcBef>
              <a:buNone/>
            </a:pPr>
            <a:r>
              <a:t/>
            </a:r>
            <a:endParaRPr sz="1600">
              <a:solidFill>
                <a:srgbClr val="000000"/>
              </a:solidFill>
              <a:latin typeface="Droid Serif"/>
              <a:ea typeface="Droid Serif"/>
              <a:cs typeface="Droid Serif"/>
              <a:sym typeface="Droid Serif"/>
            </a:endParaRPr>
          </a:p>
          <a:p>
            <a:pPr indent="-330200" lvl="0" marL="457200" rtl="0">
              <a:lnSpc>
                <a:spcPct val="115000"/>
              </a:lnSpc>
              <a:spcBef>
                <a:spcPts val="0"/>
              </a:spcBef>
              <a:buClr>
                <a:srgbClr val="073763"/>
              </a:buClr>
              <a:buSzPct val="100000"/>
              <a:buFont typeface="Droid Serif"/>
              <a:buChar char="●"/>
            </a:pPr>
            <a:r>
              <a:rPr b="1" lang="en" sz="1600">
                <a:solidFill>
                  <a:srgbClr val="000000"/>
                </a:solidFill>
                <a:latin typeface="Droid Serif"/>
                <a:ea typeface="Droid Serif"/>
                <a:cs typeface="Droid Serif"/>
                <a:sym typeface="Droid Serif"/>
              </a:rPr>
              <a:t>(D) </a:t>
            </a:r>
            <a:r>
              <a:rPr lang="en" sz="1600">
                <a:solidFill>
                  <a:srgbClr val="000000"/>
                </a:solidFill>
                <a:latin typeface="Droid Serif"/>
                <a:ea typeface="Droid Serif"/>
                <a:cs typeface="Droid Serif"/>
                <a:sym typeface="Droid Serif"/>
              </a:rPr>
              <a:t>Seasonal major depressive episodes substantially outnumber the nonseasonal episodes</a:t>
            </a:r>
          </a:p>
        </p:txBody>
      </p:sp>
      <p:sp>
        <p:nvSpPr>
          <p:cNvPr id="298" name="Shape 298"/>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latin typeface="Pontano Sans"/>
                <a:ea typeface="Pontano Sans"/>
                <a:cs typeface="Pontano Sans"/>
                <a:sym typeface="Pontano Sans"/>
              </a:rPr>
              <a:t>‹#›</a:t>
            </a:fld>
          </a:p>
        </p:txBody>
      </p:sp>
      <p:sp>
        <p:nvSpPr>
          <p:cNvPr id="299" name="Shape 299"/>
          <p:cNvSpPr txBox="1"/>
          <p:nvPr>
            <p:ph idx="4294967295" type="title"/>
          </p:nvPr>
        </p:nvSpPr>
        <p:spPr>
          <a:xfrm>
            <a:off x="494400" y="500399"/>
            <a:ext cx="6987600" cy="703500"/>
          </a:xfrm>
          <a:prstGeom prst="rect">
            <a:avLst/>
          </a:prstGeom>
        </p:spPr>
        <p:txBody>
          <a:bodyPr anchorCtr="0" anchor="b" bIns="91425" lIns="91425" rIns="91425" tIns="91425">
            <a:noAutofit/>
          </a:bodyPr>
          <a:lstStyle/>
          <a:p>
            <a:pPr lvl="0" rtl="0">
              <a:spcBef>
                <a:spcPts val="0"/>
              </a:spcBef>
              <a:buNone/>
            </a:pPr>
            <a:r>
              <a:rPr lang="en" sz="3000"/>
              <a:t>Criteria for Seasonal Pattern Specifier </a:t>
            </a:r>
          </a:p>
        </p:txBody>
      </p:sp>
      <p:sp>
        <p:nvSpPr>
          <p:cNvPr id="300" name="Shape 300"/>
          <p:cNvSpPr txBox="1"/>
          <p:nvPr/>
        </p:nvSpPr>
        <p:spPr>
          <a:xfrm>
            <a:off x="6656275" y="4804025"/>
            <a:ext cx="1296600" cy="1815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37500"/>
              <a:buFont typeface="Arial"/>
              <a:buNone/>
            </a:pPr>
            <a:r>
              <a:rPr lang="en" sz="800">
                <a:solidFill>
                  <a:srgbClr val="232323"/>
                </a:solidFill>
                <a:latin typeface="Droid Serif"/>
                <a:ea typeface="Droid Serif"/>
                <a:cs typeface="Droid Serif"/>
                <a:sym typeface="Droid Serif"/>
              </a:rPr>
              <a:t>(Reid &amp; Wise, 1995)</a:t>
            </a:r>
          </a:p>
          <a:p>
            <a:pPr lvl="0">
              <a:spcBef>
                <a:spcPts val="0"/>
              </a:spcBef>
              <a:buNone/>
            </a:pPr>
            <a:r>
              <a:t/>
            </a:r>
            <a:endParaRPr sz="800">
              <a:latin typeface="Droid Serif"/>
              <a:ea typeface="Droid Serif"/>
              <a:cs typeface="Droid Serif"/>
              <a:sym typeface="Droid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1000"/>
                                        <p:tgtEl>
                                          <p:spTgt spid="2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1000"/>
                                        <p:tgtEl>
                                          <p:spTgt spid="2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1000"/>
                                        <p:tgtEl>
                                          <p:spTgt spid="2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3" st="3"/>
                                            </p:txEl>
                                          </p:spTgt>
                                        </p:tgtEl>
                                        <p:attrNameLst>
                                          <p:attrName>style.visibility</p:attrName>
                                        </p:attrNameLst>
                                      </p:cBhvr>
                                      <p:to>
                                        <p:strVal val="visible"/>
                                      </p:to>
                                    </p:set>
                                    <p:animEffect filter="fade" transition="in">
                                      <p:cBhvr>
                                        <p:cTn dur="1000"/>
                                        <p:tgtEl>
                                          <p:spTgt spid="2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4" st="4"/>
                                            </p:txEl>
                                          </p:spTgt>
                                        </p:tgtEl>
                                        <p:attrNameLst>
                                          <p:attrName>style.visibility</p:attrName>
                                        </p:attrNameLst>
                                      </p:cBhvr>
                                      <p:to>
                                        <p:strVal val="visible"/>
                                      </p:to>
                                    </p:set>
                                    <p:animEffect filter="fade" transition="in">
                                      <p:cBhvr>
                                        <p:cTn dur="1000"/>
                                        <p:tgtEl>
                                          <p:spTgt spid="2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5" st="5"/>
                                            </p:txEl>
                                          </p:spTgt>
                                        </p:tgtEl>
                                        <p:attrNameLst>
                                          <p:attrName>style.visibility</p:attrName>
                                        </p:attrNameLst>
                                      </p:cBhvr>
                                      <p:to>
                                        <p:strVal val="visible"/>
                                      </p:to>
                                    </p:set>
                                    <p:animEffect filter="fade" transition="in">
                                      <p:cBhvr>
                                        <p:cTn dur="1000"/>
                                        <p:tgtEl>
                                          <p:spTgt spid="29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6" st="6"/>
                                            </p:txEl>
                                          </p:spTgt>
                                        </p:tgtEl>
                                        <p:attrNameLst>
                                          <p:attrName>style.visibility</p:attrName>
                                        </p:attrNameLst>
                                      </p:cBhvr>
                                      <p:to>
                                        <p:strVal val="visible"/>
                                      </p:to>
                                    </p:set>
                                    <p:animEffect filter="fade" transition="in">
                                      <p:cBhvr>
                                        <p:cTn dur="1000"/>
                                        <p:tgtEl>
                                          <p:spTgt spid="29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ctrTitle"/>
          </p:nvPr>
        </p:nvSpPr>
        <p:spPr>
          <a:xfrm>
            <a:off x="3451475" y="2226300"/>
            <a:ext cx="5154300" cy="690900"/>
          </a:xfrm>
          <a:prstGeom prst="rect">
            <a:avLst/>
          </a:prstGeom>
        </p:spPr>
        <p:txBody>
          <a:bodyPr anchorCtr="0" anchor="b" bIns="91425" lIns="91425" rIns="91425" tIns="91425">
            <a:noAutofit/>
          </a:bodyPr>
          <a:lstStyle/>
          <a:p>
            <a:pPr lvl="0" rtl="0">
              <a:spcBef>
                <a:spcPts val="0"/>
              </a:spcBef>
              <a:buNone/>
            </a:pPr>
            <a:r>
              <a:rPr lang="en" sz="4000"/>
              <a:t>Treatments</a:t>
            </a:r>
          </a:p>
        </p:txBody>
      </p:sp>
      <p:sp>
        <p:nvSpPr>
          <p:cNvPr id="306" name="Shape 306"/>
          <p:cNvSpPr/>
          <p:nvPr/>
        </p:nvSpPr>
        <p:spPr>
          <a:xfrm>
            <a:off x="709450" y="2151150"/>
            <a:ext cx="561186" cy="859945"/>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6</a:t>
            </a:r>
          </a:p>
        </p:txBody>
      </p:sp>
      <p:sp>
        <p:nvSpPr>
          <p:cNvPr id="307" name="Shape 307"/>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idx="4294967295" type="title"/>
          </p:nvPr>
        </p:nvSpPr>
        <p:spPr>
          <a:xfrm>
            <a:off x="455825" y="204725"/>
            <a:ext cx="6405900" cy="727800"/>
          </a:xfrm>
          <a:prstGeom prst="rect">
            <a:avLst/>
          </a:prstGeom>
        </p:spPr>
        <p:txBody>
          <a:bodyPr anchorCtr="0" anchor="b" bIns="91425" lIns="91425" rIns="91425" tIns="91425">
            <a:noAutofit/>
          </a:bodyPr>
          <a:lstStyle/>
          <a:p>
            <a:pPr lvl="0" rtl="0">
              <a:spcBef>
                <a:spcPts val="0"/>
              </a:spcBef>
              <a:buNone/>
            </a:pPr>
            <a:r>
              <a:rPr lang="en" sz="3000">
                <a:solidFill>
                  <a:srgbClr val="073763"/>
                </a:solidFill>
              </a:rPr>
              <a:t>Phototherapy</a:t>
            </a:r>
          </a:p>
        </p:txBody>
      </p:sp>
      <p:sp>
        <p:nvSpPr>
          <p:cNvPr id="313" name="Shape 313"/>
          <p:cNvSpPr txBox="1"/>
          <p:nvPr>
            <p:ph idx="4294967295" type="body"/>
          </p:nvPr>
        </p:nvSpPr>
        <p:spPr>
          <a:xfrm>
            <a:off x="243550" y="940800"/>
            <a:ext cx="5324400" cy="577200"/>
          </a:xfrm>
          <a:prstGeom prst="rect">
            <a:avLst/>
          </a:prstGeom>
        </p:spPr>
        <p:txBody>
          <a:bodyPr anchorCtr="0" anchor="t" bIns="91425" lIns="91425" rIns="91425" tIns="91425">
            <a:noAutofit/>
          </a:bodyPr>
          <a:lstStyle/>
          <a:p>
            <a:pPr indent="-228600" lvl="0" marL="4572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Bright light therapy in the winter</a:t>
            </a:r>
          </a:p>
        </p:txBody>
      </p:sp>
      <p:sp>
        <p:nvSpPr>
          <p:cNvPr id="314" name="Shape 314"/>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315" name="Shape 315"/>
          <p:cNvPicPr preferRelativeResize="0"/>
          <p:nvPr/>
        </p:nvPicPr>
        <p:blipFill>
          <a:blip r:embed="rId3">
            <a:alphaModFix/>
          </a:blip>
          <a:stretch>
            <a:fillRect/>
          </a:stretch>
        </p:blipFill>
        <p:spPr>
          <a:xfrm>
            <a:off x="5384575" y="2677825"/>
            <a:ext cx="2748774" cy="2473099"/>
          </a:xfrm>
          <a:prstGeom prst="rect">
            <a:avLst/>
          </a:prstGeom>
          <a:noFill/>
          <a:ln>
            <a:noFill/>
          </a:ln>
        </p:spPr>
      </p:pic>
      <p:pic>
        <p:nvPicPr>
          <p:cNvPr id="316" name="Shape 316"/>
          <p:cNvPicPr preferRelativeResize="0"/>
          <p:nvPr/>
        </p:nvPicPr>
        <p:blipFill>
          <a:blip r:embed="rId4">
            <a:alphaModFix/>
          </a:blip>
          <a:stretch>
            <a:fillRect/>
          </a:stretch>
        </p:blipFill>
        <p:spPr>
          <a:xfrm>
            <a:off x="5298600" y="0"/>
            <a:ext cx="2834750" cy="2677824"/>
          </a:xfrm>
          <a:prstGeom prst="rect">
            <a:avLst/>
          </a:prstGeom>
          <a:noFill/>
          <a:ln>
            <a:noFill/>
          </a:ln>
        </p:spPr>
      </p:pic>
      <p:sp>
        <p:nvSpPr>
          <p:cNvPr id="317" name="Shape 317"/>
          <p:cNvSpPr txBox="1"/>
          <p:nvPr/>
        </p:nvSpPr>
        <p:spPr>
          <a:xfrm>
            <a:off x="4409575" y="4658050"/>
            <a:ext cx="3000000" cy="577200"/>
          </a:xfrm>
          <a:prstGeom prst="rect">
            <a:avLst/>
          </a:prstGeom>
          <a:noFill/>
          <a:ln>
            <a:noFill/>
          </a:ln>
        </p:spPr>
        <p:txBody>
          <a:bodyPr anchorCtr="0" anchor="ctr" bIns="91425" lIns="91425" rIns="91425" tIns="91425">
            <a:noAutofit/>
          </a:bodyPr>
          <a:lstStyle/>
          <a:p>
            <a:pPr lvl="0">
              <a:spcBef>
                <a:spcPts val="0"/>
              </a:spcBef>
              <a:buNone/>
            </a:pPr>
            <a:r>
              <a:rPr lang="en" sz="800">
                <a:solidFill>
                  <a:schemeClr val="dk1"/>
                </a:solidFill>
              </a:rPr>
              <a:t>(Partonen, 1998)</a:t>
            </a:r>
          </a:p>
          <a:p>
            <a:pPr lvl="0" rtl="0">
              <a:spcBef>
                <a:spcPts val="0"/>
              </a:spcBef>
              <a:buNone/>
            </a:pPr>
            <a:r>
              <a:rPr lang="en" sz="800">
                <a:solidFill>
                  <a:schemeClr val="dk1"/>
                </a:solidFill>
              </a:rPr>
              <a:t>(Terman et al., 1989)</a:t>
            </a:r>
          </a:p>
        </p:txBody>
      </p:sp>
      <p:sp>
        <p:nvSpPr>
          <p:cNvPr id="318" name="Shape 318"/>
          <p:cNvSpPr txBox="1"/>
          <p:nvPr>
            <p:ph idx="4294967295" type="body"/>
          </p:nvPr>
        </p:nvSpPr>
        <p:spPr>
          <a:xfrm>
            <a:off x="243550" y="1259350"/>
            <a:ext cx="5324400" cy="828300"/>
          </a:xfrm>
          <a:prstGeom prst="rect">
            <a:avLst/>
          </a:prstGeom>
        </p:spPr>
        <p:txBody>
          <a:bodyPr anchorCtr="0" anchor="t" bIns="91425" lIns="91425" rIns="91425" tIns="91425">
            <a:noAutofit/>
          </a:bodyPr>
          <a:lstStyle/>
          <a:p>
            <a:pPr indent="-228600" lvl="0" marL="4572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Exposure to natural or artificial light suppresses brain’s secretion of melatonin</a:t>
            </a:r>
          </a:p>
        </p:txBody>
      </p:sp>
      <p:sp>
        <p:nvSpPr>
          <p:cNvPr id="319" name="Shape 319"/>
          <p:cNvSpPr txBox="1"/>
          <p:nvPr>
            <p:ph idx="4294967295" type="body"/>
          </p:nvPr>
        </p:nvSpPr>
        <p:spPr>
          <a:xfrm>
            <a:off x="243550" y="1897150"/>
            <a:ext cx="5324400" cy="505500"/>
          </a:xfrm>
          <a:prstGeom prst="rect">
            <a:avLst/>
          </a:prstGeom>
        </p:spPr>
        <p:txBody>
          <a:bodyPr anchorCtr="0" anchor="t" bIns="91425" lIns="91425" rIns="91425" tIns="91425">
            <a:noAutofit/>
          </a:bodyPr>
          <a:lstStyle/>
          <a:p>
            <a:pPr indent="-228600" lvl="0" marL="4572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2500 lx of artificial light in the morning</a:t>
            </a:r>
          </a:p>
        </p:txBody>
      </p:sp>
      <p:sp>
        <p:nvSpPr>
          <p:cNvPr id="320" name="Shape 320"/>
          <p:cNvSpPr txBox="1"/>
          <p:nvPr>
            <p:ph idx="4294967295" type="body"/>
          </p:nvPr>
        </p:nvSpPr>
        <p:spPr>
          <a:xfrm>
            <a:off x="243550" y="2207225"/>
            <a:ext cx="5324400" cy="828300"/>
          </a:xfrm>
          <a:prstGeom prst="rect">
            <a:avLst/>
          </a:prstGeom>
        </p:spPr>
        <p:txBody>
          <a:bodyPr anchorCtr="0" anchor="t" bIns="91425" lIns="91425" rIns="91425" tIns="91425">
            <a:noAutofit/>
          </a:bodyPr>
          <a:lstStyle/>
          <a:p>
            <a:pPr indent="-228600" lvl="0" marL="4572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High intensity visible light emitted through light boxes</a:t>
            </a:r>
          </a:p>
        </p:txBody>
      </p:sp>
      <p:sp>
        <p:nvSpPr>
          <p:cNvPr id="321" name="Shape 321"/>
          <p:cNvSpPr txBox="1"/>
          <p:nvPr>
            <p:ph idx="4294967295" type="body"/>
          </p:nvPr>
        </p:nvSpPr>
        <p:spPr>
          <a:xfrm>
            <a:off x="243550" y="2858000"/>
            <a:ext cx="5324400" cy="1445700"/>
          </a:xfrm>
          <a:prstGeom prst="rect">
            <a:avLst/>
          </a:prstGeom>
        </p:spPr>
        <p:txBody>
          <a:bodyPr anchorCtr="0" anchor="t" bIns="91425" lIns="91425" rIns="91425" tIns="91425">
            <a:noAutofit/>
          </a:bodyPr>
          <a:lstStyle/>
          <a:p>
            <a:pPr indent="-228600" lvl="0" marL="4572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Patients generally show response to treatment within the first week but exposure maintained for duration of winter</a:t>
            </a:r>
          </a:p>
        </p:txBody>
      </p:sp>
      <p:sp>
        <p:nvSpPr>
          <p:cNvPr id="322" name="Shape 322"/>
          <p:cNvSpPr txBox="1"/>
          <p:nvPr>
            <p:ph idx="4294967295" type="body"/>
          </p:nvPr>
        </p:nvSpPr>
        <p:spPr>
          <a:xfrm>
            <a:off x="243550" y="4096450"/>
            <a:ext cx="5324400" cy="577200"/>
          </a:xfrm>
          <a:prstGeom prst="rect">
            <a:avLst/>
          </a:prstGeom>
        </p:spPr>
        <p:txBody>
          <a:bodyPr anchorCtr="0" anchor="t" bIns="91425" lIns="91425" rIns="91425" tIns="91425">
            <a:noAutofit/>
          </a:bodyPr>
          <a:lstStyle/>
          <a:p>
            <a:pPr indent="-228600" lvl="0" marL="4572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Side effects: eyestrain, headache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28" name="Shape 328"/>
          <p:cNvSpPr txBox="1"/>
          <p:nvPr>
            <p:ph idx="4294967295" type="title"/>
          </p:nvPr>
        </p:nvSpPr>
        <p:spPr>
          <a:xfrm>
            <a:off x="314300" y="213000"/>
            <a:ext cx="6405900" cy="727800"/>
          </a:xfrm>
          <a:prstGeom prst="rect">
            <a:avLst/>
          </a:prstGeom>
        </p:spPr>
        <p:txBody>
          <a:bodyPr anchorCtr="0" anchor="b" bIns="91425" lIns="91425" rIns="91425" tIns="91425">
            <a:noAutofit/>
          </a:bodyPr>
          <a:lstStyle/>
          <a:p>
            <a:pPr lvl="0" rtl="0">
              <a:spcBef>
                <a:spcPts val="0"/>
              </a:spcBef>
              <a:buNone/>
            </a:pPr>
            <a:r>
              <a:rPr lang="en" sz="3000">
                <a:solidFill>
                  <a:srgbClr val="073763"/>
                </a:solidFill>
              </a:rPr>
              <a:t>Drug Therapies</a:t>
            </a:r>
          </a:p>
        </p:txBody>
      </p:sp>
      <p:sp>
        <p:nvSpPr>
          <p:cNvPr id="329" name="Shape 329"/>
          <p:cNvSpPr txBox="1"/>
          <p:nvPr>
            <p:ph idx="4294967295" type="body"/>
          </p:nvPr>
        </p:nvSpPr>
        <p:spPr>
          <a:xfrm>
            <a:off x="243550" y="940800"/>
            <a:ext cx="7626900" cy="785400"/>
          </a:xfrm>
          <a:prstGeom prst="rect">
            <a:avLst/>
          </a:prstGeom>
        </p:spPr>
        <p:txBody>
          <a:bodyPr anchorCtr="0" anchor="t" bIns="91425" lIns="91425" rIns="91425" tIns="91425">
            <a:noAutofit/>
          </a:bodyPr>
          <a:lstStyle/>
          <a:p>
            <a:pPr indent="-228600" lvl="0" marL="4572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Antidepressants (serotonin-reuptake inhibitors)</a:t>
            </a:r>
          </a:p>
          <a:p>
            <a:pPr indent="-228600" lvl="1" marL="9144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Sertraline</a:t>
            </a:r>
          </a:p>
        </p:txBody>
      </p:sp>
      <p:sp>
        <p:nvSpPr>
          <p:cNvPr id="330" name="Shape 330"/>
          <p:cNvSpPr txBox="1"/>
          <p:nvPr/>
        </p:nvSpPr>
        <p:spPr>
          <a:xfrm>
            <a:off x="6305950" y="4711450"/>
            <a:ext cx="1564500" cy="4704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1"/>
                </a:solidFill>
              </a:rPr>
              <a:t>(Rodin and Thompson, 1997)</a:t>
            </a:r>
          </a:p>
        </p:txBody>
      </p:sp>
      <p:pic>
        <p:nvPicPr>
          <p:cNvPr id="331" name="Shape 331"/>
          <p:cNvPicPr preferRelativeResize="0"/>
          <p:nvPr/>
        </p:nvPicPr>
        <p:blipFill>
          <a:blip r:embed="rId3">
            <a:alphaModFix/>
          </a:blip>
          <a:stretch>
            <a:fillRect/>
          </a:stretch>
        </p:blipFill>
        <p:spPr>
          <a:xfrm>
            <a:off x="2845900" y="2327650"/>
            <a:ext cx="2422200" cy="2422200"/>
          </a:xfrm>
          <a:prstGeom prst="rect">
            <a:avLst/>
          </a:prstGeom>
          <a:noFill/>
          <a:ln>
            <a:noFill/>
          </a:ln>
        </p:spPr>
      </p:pic>
      <p:pic>
        <p:nvPicPr>
          <p:cNvPr id="332" name="Shape 332"/>
          <p:cNvPicPr preferRelativeResize="0"/>
          <p:nvPr/>
        </p:nvPicPr>
        <p:blipFill rotWithShape="1">
          <a:blip r:embed="rId4">
            <a:alphaModFix/>
          </a:blip>
          <a:srcRect b="18411" l="0" r="0" t="11235"/>
          <a:stretch/>
        </p:blipFill>
        <p:spPr>
          <a:xfrm>
            <a:off x="5185075" y="2480999"/>
            <a:ext cx="2491600" cy="1919800"/>
          </a:xfrm>
          <a:prstGeom prst="rect">
            <a:avLst/>
          </a:prstGeom>
          <a:noFill/>
          <a:ln>
            <a:noFill/>
          </a:ln>
        </p:spPr>
      </p:pic>
      <p:sp>
        <p:nvSpPr>
          <p:cNvPr id="333" name="Shape 333"/>
          <p:cNvSpPr txBox="1"/>
          <p:nvPr>
            <p:ph idx="4294967295" type="body"/>
          </p:nvPr>
        </p:nvSpPr>
        <p:spPr>
          <a:xfrm>
            <a:off x="243550" y="1163975"/>
            <a:ext cx="7626900" cy="908700"/>
          </a:xfrm>
          <a:prstGeom prst="rect">
            <a:avLst/>
          </a:prstGeom>
        </p:spPr>
        <p:txBody>
          <a:bodyPr anchorCtr="0" anchor="t" bIns="91425" lIns="91425" rIns="91425" tIns="91425">
            <a:noAutofit/>
          </a:bodyPr>
          <a:lstStyle/>
          <a:p>
            <a:pPr lvl="0" marR="0" rtl="0" algn="l">
              <a:lnSpc>
                <a:spcPct val="115000"/>
              </a:lnSpc>
              <a:spcBef>
                <a:spcPts val="600"/>
              </a:spcBef>
              <a:spcAft>
                <a:spcPts val="0"/>
              </a:spcAft>
              <a:buNone/>
            </a:pPr>
            <a:r>
              <a:t/>
            </a:r>
            <a:endParaRPr>
              <a:solidFill>
                <a:srgbClr val="000000"/>
              </a:solidFill>
              <a:latin typeface="Droid Serif"/>
              <a:ea typeface="Droid Serif"/>
              <a:cs typeface="Droid Serif"/>
              <a:sym typeface="Droid Serif"/>
            </a:endParaRPr>
          </a:p>
          <a:p>
            <a:pPr indent="-228600" lvl="1" marL="9144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Fluoxetine</a:t>
            </a:r>
          </a:p>
        </p:txBody>
      </p:sp>
      <p:pic>
        <p:nvPicPr>
          <p:cNvPr id="334" name="Shape 334"/>
          <p:cNvPicPr preferRelativeResize="0"/>
          <p:nvPr/>
        </p:nvPicPr>
        <p:blipFill rotWithShape="1">
          <a:blip r:embed="rId5">
            <a:alphaModFix/>
          </a:blip>
          <a:srcRect b="1861" l="1926" r="27241" t="38843"/>
          <a:stretch/>
        </p:blipFill>
        <p:spPr>
          <a:xfrm>
            <a:off x="314300" y="2715874"/>
            <a:ext cx="2601100" cy="1727425"/>
          </a:xfrm>
          <a:prstGeom prst="rect">
            <a:avLst/>
          </a:prstGeom>
          <a:noFill/>
          <a:ln>
            <a:noFill/>
          </a:ln>
        </p:spPr>
      </p:pic>
      <p:sp>
        <p:nvSpPr>
          <p:cNvPr id="335" name="Shape 335"/>
          <p:cNvSpPr txBox="1"/>
          <p:nvPr>
            <p:ph idx="4294967295" type="body"/>
          </p:nvPr>
        </p:nvSpPr>
        <p:spPr>
          <a:xfrm>
            <a:off x="243550" y="1457100"/>
            <a:ext cx="7626900" cy="1475700"/>
          </a:xfrm>
          <a:prstGeom prst="rect">
            <a:avLst/>
          </a:prstGeom>
        </p:spPr>
        <p:txBody>
          <a:bodyPr anchorCtr="0" anchor="t" bIns="91425" lIns="91425" rIns="91425" tIns="91425">
            <a:noAutofit/>
          </a:bodyPr>
          <a:lstStyle/>
          <a:p>
            <a:pPr indent="0" lvl="0" marL="0" rtl="0">
              <a:lnSpc>
                <a:spcPct val="115000"/>
              </a:lnSpc>
              <a:spcBef>
                <a:spcPts val="0"/>
              </a:spcBef>
              <a:buNone/>
            </a:pPr>
            <a:r>
              <a:t/>
            </a:r>
            <a:endParaRPr>
              <a:solidFill>
                <a:srgbClr val="000000"/>
              </a:solidFill>
              <a:latin typeface="Droid Serif"/>
              <a:ea typeface="Droid Serif"/>
              <a:cs typeface="Droid Serif"/>
              <a:sym typeface="Droid Serif"/>
            </a:endParaRPr>
          </a:p>
          <a:p>
            <a:pPr indent="-228600" lvl="1" marL="914400" rtl="0">
              <a:lnSpc>
                <a:spcPct val="115000"/>
              </a:lnSpc>
              <a:spcBef>
                <a:spcPts val="0"/>
              </a:spcBef>
              <a:buClr>
                <a:srgbClr val="073763"/>
              </a:buClr>
              <a:buFont typeface="Droid Serif"/>
            </a:pPr>
            <a:r>
              <a:rPr lang="en">
                <a:solidFill>
                  <a:srgbClr val="000000"/>
                </a:solidFill>
                <a:latin typeface="Droid Serif"/>
                <a:ea typeface="Droid Serif"/>
                <a:cs typeface="Droid Serif"/>
                <a:sym typeface="Droid Serif"/>
              </a:rPr>
              <a:t>Moclobemide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41" name="Shape 341"/>
          <p:cNvSpPr txBox="1"/>
          <p:nvPr>
            <p:ph idx="4294967295" type="title"/>
          </p:nvPr>
        </p:nvSpPr>
        <p:spPr>
          <a:xfrm>
            <a:off x="236700" y="250550"/>
            <a:ext cx="6405900" cy="727800"/>
          </a:xfrm>
          <a:prstGeom prst="rect">
            <a:avLst/>
          </a:prstGeom>
        </p:spPr>
        <p:txBody>
          <a:bodyPr anchorCtr="0" anchor="b" bIns="91425" lIns="91425" rIns="91425" tIns="91425">
            <a:noAutofit/>
          </a:bodyPr>
          <a:lstStyle/>
          <a:p>
            <a:pPr lvl="0" rtl="0">
              <a:spcBef>
                <a:spcPts val="0"/>
              </a:spcBef>
              <a:buNone/>
            </a:pPr>
            <a:r>
              <a:rPr lang="en" sz="3000">
                <a:solidFill>
                  <a:srgbClr val="20124D"/>
                </a:solidFill>
              </a:rPr>
              <a:t>Psychotherapy - CBT </a:t>
            </a:r>
          </a:p>
        </p:txBody>
      </p:sp>
      <p:sp>
        <p:nvSpPr>
          <p:cNvPr id="342" name="Shape 342"/>
          <p:cNvSpPr txBox="1"/>
          <p:nvPr/>
        </p:nvSpPr>
        <p:spPr>
          <a:xfrm>
            <a:off x="236700" y="981325"/>
            <a:ext cx="5425500" cy="1107900"/>
          </a:xfrm>
          <a:prstGeom prst="rect">
            <a:avLst/>
          </a:prstGeom>
          <a:noFill/>
          <a:ln>
            <a:noFill/>
          </a:ln>
        </p:spPr>
        <p:txBody>
          <a:bodyPr anchorCtr="0" anchor="ctr" bIns="91425" lIns="91425" rIns="91425" tIns="91425">
            <a:noAutofit/>
          </a:bodyPr>
          <a:lstStyle/>
          <a:p>
            <a:pPr indent="-342900" lvl="0" marL="457200" rtl="0">
              <a:lnSpc>
                <a:spcPct val="200000"/>
              </a:lnSpc>
              <a:spcBef>
                <a:spcPts val="600"/>
              </a:spcBef>
              <a:buClr>
                <a:srgbClr val="073763"/>
              </a:buClr>
              <a:buSzPct val="100000"/>
              <a:buFont typeface="Droid Serif"/>
              <a:buChar char="●"/>
            </a:pPr>
            <a:r>
              <a:rPr lang="en" sz="1800">
                <a:latin typeface="Droid Serif"/>
                <a:ea typeface="Droid Serif"/>
                <a:cs typeface="Droid Serif"/>
                <a:sym typeface="Droid Serif"/>
              </a:rPr>
              <a:t>Preliminary studies</a:t>
            </a:r>
          </a:p>
        </p:txBody>
      </p:sp>
      <p:sp>
        <p:nvSpPr>
          <p:cNvPr id="343" name="Shape 343"/>
          <p:cNvSpPr txBox="1"/>
          <p:nvPr/>
        </p:nvSpPr>
        <p:spPr>
          <a:xfrm>
            <a:off x="6642600" y="4749850"/>
            <a:ext cx="1425000" cy="314700"/>
          </a:xfrm>
          <a:prstGeom prst="rect">
            <a:avLst/>
          </a:prstGeom>
          <a:noFill/>
          <a:ln>
            <a:noFill/>
          </a:ln>
        </p:spPr>
        <p:txBody>
          <a:bodyPr anchorCtr="0" anchor="ctr" bIns="91425" lIns="91425" rIns="91425" tIns="91425">
            <a:noAutofit/>
          </a:bodyPr>
          <a:lstStyle/>
          <a:p>
            <a:pPr lvl="0">
              <a:spcBef>
                <a:spcPts val="0"/>
              </a:spcBef>
              <a:buNone/>
            </a:pPr>
            <a:r>
              <a:t/>
            </a:r>
            <a:endParaRPr sz="800">
              <a:solidFill>
                <a:schemeClr val="dk1"/>
              </a:solidFill>
            </a:endParaRPr>
          </a:p>
          <a:p>
            <a:pPr lvl="0" rtl="0">
              <a:spcBef>
                <a:spcPts val="0"/>
              </a:spcBef>
              <a:buNone/>
            </a:pPr>
            <a:r>
              <a:rPr lang="en" sz="800">
                <a:solidFill>
                  <a:schemeClr val="dk1"/>
                </a:solidFill>
              </a:rPr>
              <a:t>(Rohan et al., 2004)</a:t>
            </a:r>
          </a:p>
        </p:txBody>
      </p:sp>
      <p:pic>
        <p:nvPicPr>
          <p:cNvPr id="344" name="Shape 344"/>
          <p:cNvPicPr preferRelativeResize="0"/>
          <p:nvPr/>
        </p:nvPicPr>
        <p:blipFill>
          <a:blip r:embed="rId3">
            <a:alphaModFix/>
          </a:blip>
          <a:stretch>
            <a:fillRect/>
          </a:stretch>
        </p:blipFill>
        <p:spPr>
          <a:xfrm>
            <a:off x="5610325" y="2165425"/>
            <a:ext cx="2383756" cy="2148000"/>
          </a:xfrm>
          <a:prstGeom prst="rect">
            <a:avLst/>
          </a:prstGeom>
          <a:noFill/>
          <a:ln>
            <a:noFill/>
          </a:ln>
        </p:spPr>
      </p:pic>
      <p:sp>
        <p:nvSpPr>
          <p:cNvPr id="345" name="Shape 345"/>
          <p:cNvSpPr txBox="1"/>
          <p:nvPr/>
        </p:nvSpPr>
        <p:spPr>
          <a:xfrm>
            <a:off x="236700" y="1778350"/>
            <a:ext cx="5425500" cy="804600"/>
          </a:xfrm>
          <a:prstGeom prst="rect">
            <a:avLst/>
          </a:prstGeom>
          <a:noFill/>
          <a:ln>
            <a:noFill/>
          </a:ln>
        </p:spPr>
        <p:txBody>
          <a:bodyPr anchorCtr="0" anchor="ctr" bIns="91425" lIns="91425" rIns="91425" tIns="91425">
            <a:noAutofit/>
          </a:bodyPr>
          <a:lstStyle/>
          <a:p>
            <a:pPr indent="-342900" lvl="0" marL="457200" rtl="0">
              <a:lnSpc>
                <a:spcPct val="200000"/>
              </a:lnSpc>
              <a:spcBef>
                <a:spcPts val="600"/>
              </a:spcBef>
              <a:buClr>
                <a:srgbClr val="073763"/>
              </a:buClr>
              <a:buSzPct val="100000"/>
              <a:buFont typeface="Droid Serif"/>
              <a:buChar char="●"/>
            </a:pPr>
            <a:r>
              <a:rPr lang="en" sz="1800">
                <a:latin typeface="Droid Serif"/>
                <a:ea typeface="Droid Serif"/>
                <a:cs typeface="Droid Serif"/>
                <a:sym typeface="Droid Serif"/>
              </a:rPr>
              <a:t>Talk therapy</a:t>
            </a:r>
          </a:p>
        </p:txBody>
      </p:sp>
      <p:sp>
        <p:nvSpPr>
          <p:cNvPr id="346" name="Shape 346"/>
          <p:cNvSpPr txBox="1"/>
          <p:nvPr/>
        </p:nvSpPr>
        <p:spPr>
          <a:xfrm>
            <a:off x="236700" y="2129275"/>
            <a:ext cx="5425500" cy="1610700"/>
          </a:xfrm>
          <a:prstGeom prst="rect">
            <a:avLst/>
          </a:prstGeom>
          <a:noFill/>
          <a:ln>
            <a:noFill/>
          </a:ln>
        </p:spPr>
        <p:txBody>
          <a:bodyPr anchorCtr="0" anchor="ctr" bIns="91425" lIns="91425" rIns="91425" tIns="91425">
            <a:noAutofit/>
          </a:bodyPr>
          <a:lstStyle/>
          <a:p>
            <a:pPr indent="-342900" lvl="0" marL="457200" rtl="0">
              <a:lnSpc>
                <a:spcPct val="100000"/>
              </a:lnSpc>
              <a:spcBef>
                <a:spcPts val="600"/>
              </a:spcBef>
              <a:buClr>
                <a:srgbClr val="073763"/>
              </a:buClr>
              <a:buSzPct val="100000"/>
              <a:buFont typeface="Droid Serif"/>
              <a:buChar char="●"/>
            </a:pPr>
            <a:r>
              <a:rPr lang="en" sz="1800">
                <a:latin typeface="Droid Serif"/>
                <a:ea typeface="Droid Serif"/>
                <a:cs typeface="Droid Serif"/>
                <a:sym typeface="Droid Serif"/>
              </a:rPr>
              <a:t>Change patient’s automatic thoughts, dysfunctional attitudes, withdrawal and rumination</a:t>
            </a:r>
          </a:p>
        </p:txBody>
      </p:sp>
      <p:sp>
        <p:nvSpPr>
          <p:cNvPr id="347" name="Shape 347"/>
          <p:cNvSpPr txBox="1"/>
          <p:nvPr/>
        </p:nvSpPr>
        <p:spPr>
          <a:xfrm>
            <a:off x="236700" y="3230550"/>
            <a:ext cx="5425500" cy="1107900"/>
          </a:xfrm>
          <a:prstGeom prst="rect">
            <a:avLst/>
          </a:prstGeom>
          <a:noFill/>
          <a:ln>
            <a:noFill/>
          </a:ln>
        </p:spPr>
        <p:txBody>
          <a:bodyPr anchorCtr="0" anchor="ctr" bIns="91425" lIns="91425" rIns="91425" tIns="91425">
            <a:noAutofit/>
          </a:bodyPr>
          <a:lstStyle/>
          <a:p>
            <a:pPr indent="-342900" lvl="0" marL="457200" rtl="0">
              <a:lnSpc>
                <a:spcPct val="100000"/>
              </a:lnSpc>
              <a:spcBef>
                <a:spcPts val="600"/>
              </a:spcBef>
              <a:buClr>
                <a:srgbClr val="073763"/>
              </a:buClr>
              <a:buSzPct val="100000"/>
              <a:buFont typeface="Droid Serif"/>
              <a:buChar char="●"/>
            </a:pPr>
            <a:r>
              <a:rPr lang="en" sz="1800">
                <a:latin typeface="Droid Serif"/>
                <a:ea typeface="Droid Serif"/>
                <a:cs typeface="Droid Serif"/>
                <a:sym typeface="Droid Serif"/>
              </a:rPr>
              <a:t>Effective in preventing relapse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53" name="Shape 353"/>
          <p:cNvSpPr txBox="1"/>
          <p:nvPr>
            <p:ph idx="4294967295" type="title"/>
          </p:nvPr>
        </p:nvSpPr>
        <p:spPr>
          <a:xfrm>
            <a:off x="183675" y="144850"/>
            <a:ext cx="6405900" cy="727800"/>
          </a:xfrm>
          <a:prstGeom prst="rect">
            <a:avLst/>
          </a:prstGeom>
        </p:spPr>
        <p:txBody>
          <a:bodyPr anchorCtr="0" anchor="b" bIns="91425" lIns="91425" rIns="91425" tIns="91425">
            <a:noAutofit/>
          </a:bodyPr>
          <a:lstStyle/>
          <a:p>
            <a:pPr lvl="0" rtl="0">
              <a:spcBef>
                <a:spcPts val="0"/>
              </a:spcBef>
              <a:buNone/>
            </a:pPr>
            <a:r>
              <a:rPr lang="en" sz="3000">
                <a:solidFill>
                  <a:srgbClr val="073763"/>
                </a:solidFill>
              </a:rPr>
              <a:t>Combined Treatment</a:t>
            </a:r>
          </a:p>
        </p:txBody>
      </p:sp>
      <p:sp>
        <p:nvSpPr>
          <p:cNvPr id="354" name="Shape 354"/>
          <p:cNvSpPr txBox="1"/>
          <p:nvPr/>
        </p:nvSpPr>
        <p:spPr>
          <a:xfrm>
            <a:off x="183675" y="704375"/>
            <a:ext cx="7392900" cy="727800"/>
          </a:xfrm>
          <a:prstGeom prst="rect">
            <a:avLst/>
          </a:prstGeom>
          <a:noFill/>
          <a:ln>
            <a:noFill/>
          </a:ln>
        </p:spPr>
        <p:txBody>
          <a:bodyPr anchorCtr="0" anchor="ctr" bIns="91425" lIns="91425" rIns="91425" tIns="91425">
            <a:noAutofit/>
          </a:bodyPr>
          <a:lstStyle/>
          <a:p>
            <a:pPr indent="-342900" lvl="0" marL="457200" rtl="0">
              <a:lnSpc>
                <a:spcPct val="115000"/>
              </a:lnSpc>
              <a:spcBef>
                <a:spcPts val="600"/>
              </a:spcBef>
              <a:buClr>
                <a:srgbClr val="073763"/>
              </a:buClr>
              <a:buSzPct val="100000"/>
              <a:buFont typeface="Droid Serif"/>
              <a:buChar char="●"/>
            </a:pPr>
            <a:r>
              <a:rPr lang="en" sz="1800">
                <a:latin typeface="Droid Serif"/>
                <a:ea typeface="Droid Serif"/>
                <a:cs typeface="Droid Serif"/>
                <a:sym typeface="Droid Serif"/>
              </a:rPr>
              <a:t>Combine phototherapy, psychotherapy and drug therapies </a:t>
            </a:r>
          </a:p>
        </p:txBody>
      </p:sp>
      <p:sp>
        <p:nvSpPr>
          <p:cNvPr id="355" name="Shape 355"/>
          <p:cNvSpPr txBox="1"/>
          <p:nvPr/>
        </p:nvSpPr>
        <p:spPr>
          <a:xfrm>
            <a:off x="7022850" y="4582750"/>
            <a:ext cx="1131000" cy="7278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1"/>
                </a:solidFill>
              </a:rPr>
              <a:t>(Rodin, 1997)</a:t>
            </a:r>
          </a:p>
        </p:txBody>
      </p:sp>
      <p:pic>
        <p:nvPicPr>
          <p:cNvPr id="356" name="Shape 356"/>
          <p:cNvPicPr preferRelativeResize="0"/>
          <p:nvPr/>
        </p:nvPicPr>
        <p:blipFill rotWithShape="1">
          <a:blip r:embed="rId3">
            <a:alphaModFix/>
          </a:blip>
          <a:srcRect b="6296" l="0" r="0" t="0"/>
          <a:stretch/>
        </p:blipFill>
        <p:spPr>
          <a:xfrm>
            <a:off x="677175" y="2288075"/>
            <a:ext cx="6405900" cy="2806250"/>
          </a:xfrm>
          <a:prstGeom prst="rect">
            <a:avLst/>
          </a:prstGeom>
          <a:noFill/>
          <a:ln>
            <a:noFill/>
          </a:ln>
        </p:spPr>
      </p:pic>
      <p:sp>
        <p:nvSpPr>
          <p:cNvPr id="357" name="Shape 357"/>
          <p:cNvSpPr txBox="1"/>
          <p:nvPr/>
        </p:nvSpPr>
        <p:spPr>
          <a:xfrm rot="-2384107">
            <a:off x="1715489" y="3684358"/>
            <a:ext cx="1218323" cy="470151"/>
          </a:xfrm>
          <a:prstGeom prst="rect">
            <a:avLst/>
          </a:prstGeom>
          <a:noFill/>
          <a:ln>
            <a:noFill/>
          </a:ln>
        </p:spPr>
        <p:txBody>
          <a:bodyPr anchorCtr="0" anchor="t" bIns="91425" lIns="91425" rIns="91425" tIns="91425">
            <a:noAutofit/>
          </a:bodyPr>
          <a:lstStyle/>
          <a:p>
            <a:pPr lvl="0">
              <a:spcBef>
                <a:spcPts val="0"/>
              </a:spcBef>
              <a:buNone/>
            </a:pPr>
            <a:r>
              <a:rPr b="1" lang="en" sz="1200"/>
              <a:t>Phototherapy</a:t>
            </a:r>
          </a:p>
        </p:txBody>
      </p:sp>
      <p:sp>
        <p:nvSpPr>
          <p:cNvPr id="358" name="Shape 358"/>
          <p:cNvSpPr txBox="1"/>
          <p:nvPr/>
        </p:nvSpPr>
        <p:spPr>
          <a:xfrm>
            <a:off x="3265275" y="3606250"/>
            <a:ext cx="1381500" cy="299400"/>
          </a:xfrm>
          <a:prstGeom prst="rect">
            <a:avLst/>
          </a:prstGeom>
          <a:noFill/>
          <a:ln>
            <a:noFill/>
          </a:ln>
        </p:spPr>
        <p:txBody>
          <a:bodyPr anchorCtr="0" anchor="t" bIns="91425" lIns="91425" rIns="91425" tIns="91425">
            <a:noAutofit/>
          </a:bodyPr>
          <a:lstStyle/>
          <a:p>
            <a:pPr lvl="0">
              <a:spcBef>
                <a:spcPts val="0"/>
              </a:spcBef>
              <a:buNone/>
            </a:pPr>
            <a:r>
              <a:rPr b="1" lang="en" sz="1200"/>
              <a:t>Psychotherapy</a:t>
            </a:r>
          </a:p>
        </p:txBody>
      </p:sp>
      <p:sp>
        <p:nvSpPr>
          <p:cNvPr id="359" name="Shape 359"/>
          <p:cNvSpPr txBox="1"/>
          <p:nvPr/>
        </p:nvSpPr>
        <p:spPr>
          <a:xfrm rot="1391131">
            <a:off x="4840857" y="3580059"/>
            <a:ext cx="1381475" cy="1019817"/>
          </a:xfrm>
          <a:prstGeom prst="rect">
            <a:avLst/>
          </a:prstGeom>
          <a:noFill/>
          <a:ln>
            <a:noFill/>
          </a:ln>
        </p:spPr>
        <p:txBody>
          <a:bodyPr anchorCtr="0" anchor="t" bIns="91425" lIns="91425" rIns="91425" tIns="91425">
            <a:noAutofit/>
          </a:bodyPr>
          <a:lstStyle/>
          <a:p>
            <a:pPr lvl="0">
              <a:spcBef>
                <a:spcPts val="0"/>
              </a:spcBef>
              <a:buNone/>
            </a:pPr>
            <a:r>
              <a:rPr b="1" lang="en" sz="1200"/>
              <a:t>Drug Therapy</a:t>
            </a:r>
          </a:p>
        </p:txBody>
      </p:sp>
      <p:sp>
        <p:nvSpPr>
          <p:cNvPr id="360" name="Shape 360"/>
          <p:cNvSpPr txBox="1"/>
          <p:nvPr/>
        </p:nvSpPr>
        <p:spPr>
          <a:xfrm>
            <a:off x="183675" y="948850"/>
            <a:ext cx="7392900" cy="1339200"/>
          </a:xfrm>
          <a:prstGeom prst="rect">
            <a:avLst/>
          </a:prstGeom>
          <a:noFill/>
          <a:ln>
            <a:noFill/>
          </a:ln>
        </p:spPr>
        <p:txBody>
          <a:bodyPr anchorCtr="0" anchor="ctr" bIns="91425" lIns="91425" rIns="91425" tIns="91425">
            <a:noAutofit/>
          </a:bodyPr>
          <a:lstStyle/>
          <a:p>
            <a:pPr indent="-342900" lvl="0" marL="457200" rtl="0">
              <a:lnSpc>
                <a:spcPct val="115000"/>
              </a:lnSpc>
              <a:spcBef>
                <a:spcPts val="600"/>
              </a:spcBef>
              <a:buClr>
                <a:srgbClr val="073763"/>
              </a:buClr>
              <a:buSzPct val="100000"/>
              <a:buFont typeface="Droid Serif"/>
              <a:buChar char="●"/>
            </a:pPr>
            <a:r>
              <a:rPr lang="en" sz="1800">
                <a:latin typeface="Droid Serif"/>
                <a:ea typeface="Droid Serif"/>
                <a:cs typeface="Droid Serif"/>
                <a:sym typeface="Droid Serif"/>
              </a:rPr>
              <a:t>Ideal for patients who have no response to phototherapy, psychotherapy or drug therapy alone</a:t>
            </a:r>
          </a:p>
        </p:txBody>
      </p:sp>
      <p:sp>
        <p:nvSpPr>
          <p:cNvPr id="361" name="Shape 361"/>
          <p:cNvSpPr txBox="1"/>
          <p:nvPr/>
        </p:nvSpPr>
        <p:spPr>
          <a:xfrm>
            <a:off x="183675" y="1799350"/>
            <a:ext cx="7392900" cy="727800"/>
          </a:xfrm>
          <a:prstGeom prst="rect">
            <a:avLst/>
          </a:prstGeom>
          <a:noFill/>
          <a:ln>
            <a:noFill/>
          </a:ln>
        </p:spPr>
        <p:txBody>
          <a:bodyPr anchorCtr="0" anchor="ctr" bIns="91425" lIns="91425" rIns="91425" tIns="91425">
            <a:noAutofit/>
          </a:bodyPr>
          <a:lstStyle/>
          <a:p>
            <a:pPr indent="-342900" lvl="0" marL="457200" rtl="0">
              <a:lnSpc>
                <a:spcPct val="115000"/>
              </a:lnSpc>
              <a:spcBef>
                <a:spcPts val="600"/>
              </a:spcBef>
              <a:buClr>
                <a:srgbClr val="073763"/>
              </a:buClr>
              <a:buSzPct val="100000"/>
              <a:buFont typeface="Droid Serif"/>
              <a:buChar char="●"/>
            </a:pPr>
            <a:r>
              <a:rPr lang="en" sz="1800">
                <a:latin typeface="Droid Serif"/>
                <a:ea typeface="Droid Serif"/>
                <a:cs typeface="Droid Serif"/>
                <a:sym typeface="Droid Serif"/>
              </a:rPr>
              <a:t>Risk</a:t>
            </a:r>
            <a:r>
              <a:rPr lang="en" sz="1800">
                <a:latin typeface="Droid Serif"/>
                <a:ea typeface="Droid Serif"/>
                <a:cs typeface="Droid Serif"/>
                <a:sym typeface="Droid Serif"/>
              </a:rPr>
              <a:t>: overarousal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67" name="Shape 367"/>
          <p:cNvSpPr txBox="1"/>
          <p:nvPr>
            <p:ph idx="4294967295" type="title"/>
          </p:nvPr>
        </p:nvSpPr>
        <p:spPr>
          <a:xfrm>
            <a:off x="183675" y="93225"/>
            <a:ext cx="6405900" cy="727800"/>
          </a:xfrm>
          <a:prstGeom prst="rect">
            <a:avLst/>
          </a:prstGeom>
        </p:spPr>
        <p:txBody>
          <a:bodyPr anchorCtr="0" anchor="b" bIns="91425" lIns="91425" rIns="91425" tIns="91425">
            <a:noAutofit/>
          </a:bodyPr>
          <a:lstStyle/>
          <a:p>
            <a:pPr lvl="0" rtl="0">
              <a:spcBef>
                <a:spcPts val="0"/>
              </a:spcBef>
              <a:buNone/>
            </a:pPr>
            <a:r>
              <a:rPr lang="en" sz="3000">
                <a:solidFill>
                  <a:srgbClr val="073763"/>
                </a:solidFill>
              </a:rPr>
              <a:t>Other Therapies / Prevention</a:t>
            </a:r>
          </a:p>
        </p:txBody>
      </p:sp>
      <p:sp>
        <p:nvSpPr>
          <p:cNvPr id="368" name="Shape 368"/>
          <p:cNvSpPr txBox="1"/>
          <p:nvPr/>
        </p:nvSpPr>
        <p:spPr>
          <a:xfrm>
            <a:off x="7063575" y="4728700"/>
            <a:ext cx="1188600" cy="435900"/>
          </a:xfrm>
          <a:prstGeom prst="rect">
            <a:avLst/>
          </a:prstGeom>
          <a:noFill/>
          <a:ln>
            <a:noFill/>
          </a:ln>
        </p:spPr>
        <p:txBody>
          <a:bodyPr anchorCtr="0" anchor="ctr" bIns="91425" lIns="91425" rIns="91425" tIns="91425">
            <a:noAutofit/>
          </a:bodyPr>
          <a:lstStyle/>
          <a:p>
            <a:pPr lvl="0" rtl="0">
              <a:spcBef>
                <a:spcPts val="0"/>
              </a:spcBef>
              <a:buNone/>
            </a:pPr>
            <a:r>
              <a:rPr lang="en" sz="800">
                <a:solidFill>
                  <a:schemeClr val="dk1"/>
                </a:solidFill>
              </a:rPr>
              <a:t>(Rodin, 1997)</a:t>
            </a:r>
          </a:p>
        </p:txBody>
      </p:sp>
      <p:pic>
        <p:nvPicPr>
          <p:cNvPr id="369" name="Shape 369"/>
          <p:cNvPicPr preferRelativeResize="0"/>
          <p:nvPr/>
        </p:nvPicPr>
        <p:blipFill>
          <a:blip r:embed="rId3">
            <a:alphaModFix/>
          </a:blip>
          <a:stretch>
            <a:fillRect/>
          </a:stretch>
        </p:blipFill>
        <p:spPr>
          <a:xfrm>
            <a:off x="3492624" y="2729374"/>
            <a:ext cx="1188604" cy="2075799"/>
          </a:xfrm>
          <a:prstGeom prst="rect">
            <a:avLst/>
          </a:prstGeom>
          <a:noFill/>
          <a:ln>
            <a:noFill/>
          </a:ln>
        </p:spPr>
      </p:pic>
      <p:pic>
        <p:nvPicPr>
          <p:cNvPr id="370" name="Shape 370"/>
          <p:cNvPicPr preferRelativeResize="0"/>
          <p:nvPr/>
        </p:nvPicPr>
        <p:blipFill>
          <a:blip r:embed="rId4">
            <a:alphaModFix/>
          </a:blip>
          <a:stretch>
            <a:fillRect/>
          </a:stretch>
        </p:blipFill>
        <p:spPr>
          <a:xfrm>
            <a:off x="3227428" y="906550"/>
            <a:ext cx="2054909" cy="1822825"/>
          </a:xfrm>
          <a:prstGeom prst="rect">
            <a:avLst/>
          </a:prstGeom>
          <a:noFill/>
          <a:ln>
            <a:noFill/>
          </a:ln>
        </p:spPr>
      </p:pic>
      <p:pic>
        <p:nvPicPr>
          <p:cNvPr id="371" name="Shape 371"/>
          <p:cNvPicPr preferRelativeResize="0"/>
          <p:nvPr/>
        </p:nvPicPr>
        <p:blipFill rotWithShape="1">
          <a:blip r:embed="rId5">
            <a:alphaModFix/>
          </a:blip>
          <a:srcRect b="0" l="4570" r="13963" t="20178"/>
          <a:stretch/>
        </p:blipFill>
        <p:spPr>
          <a:xfrm>
            <a:off x="294550" y="1044119"/>
            <a:ext cx="2820600" cy="1547700"/>
          </a:xfrm>
          <a:prstGeom prst="rect">
            <a:avLst/>
          </a:prstGeom>
          <a:noFill/>
          <a:ln>
            <a:noFill/>
          </a:ln>
        </p:spPr>
      </p:pic>
      <p:pic>
        <p:nvPicPr>
          <p:cNvPr id="372" name="Shape 372"/>
          <p:cNvPicPr preferRelativeResize="0"/>
          <p:nvPr/>
        </p:nvPicPr>
        <p:blipFill>
          <a:blip r:embed="rId6">
            <a:alphaModFix/>
          </a:blip>
          <a:stretch>
            <a:fillRect/>
          </a:stretch>
        </p:blipFill>
        <p:spPr>
          <a:xfrm>
            <a:off x="294560" y="2814918"/>
            <a:ext cx="2641375" cy="1760929"/>
          </a:xfrm>
          <a:prstGeom prst="rect">
            <a:avLst/>
          </a:prstGeom>
          <a:noFill/>
          <a:ln>
            <a:noFill/>
          </a:ln>
        </p:spPr>
      </p:pic>
      <p:pic>
        <p:nvPicPr>
          <p:cNvPr id="373" name="Shape 373"/>
          <p:cNvPicPr preferRelativeResize="0"/>
          <p:nvPr/>
        </p:nvPicPr>
        <p:blipFill>
          <a:blip r:embed="rId7">
            <a:alphaModFix/>
          </a:blip>
          <a:stretch>
            <a:fillRect/>
          </a:stretch>
        </p:blipFill>
        <p:spPr>
          <a:xfrm>
            <a:off x="5282337" y="907299"/>
            <a:ext cx="2641382" cy="1769725"/>
          </a:xfrm>
          <a:prstGeom prst="rect">
            <a:avLst/>
          </a:prstGeom>
          <a:noFill/>
          <a:ln>
            <a:noFill/>
          </a:ln>
        </p:spPr>
      </p:pic>
      <p:pic>
        <p:nvPicPr>
          <p:cNvPr id="374" name="Shape 374"/>
          <p:cNvPicPr preferRelativeResize="0"/>
          <p:nvPr/>
        </p:nvPicPr>
        <p:blipFill>
          <a:blip r:embed="rId8">
            <a:alphaModFix/>
          </a:blip>
          <a:stretch>
            <a:fillRect/>
          </a:stretch>
        </p:blipFill>
        <p:spPr>
          <a:xfrm>
            <a:off x="5131612" y="2763287"/>
            <a:ext cx="2942849" cy="1952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ctrTitle"/>
          </p:nvPr>
        </p:nvSpPr>
        <p:spPr>
          <a:xfrm>
            <a:off x="3451475" y="1981500"/>
            <a:ext cx="5154300" cy="1180500"/>
          </a:xfrm>
          <a:prstGeom prst="rect">
            <a:avLst/>
          </a:prstGeom>
        </p:spPr>
        <p:txBody>
          <a:bodyPr anchorCtr="0" anchor="b" bIns="91425" lIns="91425" rIns="91425" tIns="91425">
            <a:noAutofit/>
          </a:bodyPr>
          <a:lstStyle/>
          <a:p>
            <a:pPr lvl="0" rtl="0">
              <a:spcBef>
                <a:spcPts val="0"/>
              </a:spcBef>
              <a:buNone/>
            </a:pPr>
            <a:r>
              <a:rPr lang="en" sz="4000"/>
              <a:t>Conclusion &amp; Future Directions</a:t>
            </a:r>
          </a:p>
        </p:txBody>
      </p:sp>
      <p:sp>
        <p:nvSpPr>
          <p:cNvPr id="380" name="Shape 380"/>
          <p:cNvSpPr/>
          <p:nvPr/>
        </p:nvSpPr>
        <p:spPr>
          <a:xfrm>
            <a:off x="709450" y="2151150"/>
            <a:ext cx="564701" cy="836513"/>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7</a:t>
            </a:r>
          </a:p>
        </p:txBody>
      </p:sp>
      <p:sp>
        <p:nvSpPr>
          <p:cNvPr id="381" name="Shape 381"/>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387" name="Shape 387"/>
          <p:cNvSpPr txBox="1"/>
          <p:nvPr/>
        </p:nvSpPr>
        <p:spPr>
          <a:xfrm>
            <a:off x="393400" y="295050"/>
            <a:ext cx="7553100" cy="894900"/>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073763"/>
                </a:solidFill>
                <a:latin typeface="Droid Serif"/>
                <a:ea typeface="Droid Serif"/>
                <a:cs typeface="Droid Serif"/>
                <a:sym typeface="Droid Serif"/>
              </a:rPr>
              <a:t>Conclusion &amp; Future Directions</a:t>
            </a:r>
          </a:p>
        </p:txBody>
      </p:sp>
      <p:sp>
        <p:nvSpPr>
          <p:cNvPr id="388" name="Shape 388"/>
          <p:cNvSpPr txBox="1"/>
          <p:nvPr/>
        </p:nvSpPr>
        <p:spPr>
          <a:xfrm>
            <a:off x="443574" y="1149725"/>
            <a:ext cx="6108900" cy="541500"/>
          </a:xfrm>
          <a:prstGeom prst="rect">
            <a:avLst/>
          </a:prstGeom>
          <a:noFill/>
          <a:ln>
            <a:noFill/>
          </a:ln>
        </p:spPr>
        <p:txBody>
          <a:bodyPr anchorCtr="0" anchor="t" bIns="91425" lIns="91425" rIns="91425" tIns="91425">
            <a:noAutofit/>
          </a:bodyPr>
          <a:lstStyle/>
          <a:p>
            <a:pPr indent="-342900" lvl="0" marL="457200" rtl="0">
              <a:lnSpc>
                <a:spcPct val="115000"/>
              </a:lnSpc>
              <a:spcBef>
                <a:spcPts val="0"/>
              </a:spcBef>
              <a:buSzPct val="100000"/>
              <a:buFont typeface="Droid Serif"/>
              <a:buChar char="●"/>
            </a:pPr>
            <a:r>
              <a:rPr lang="en" sz="1800">
                <a:latin typeface="Droid Serif"/>
                <a:ea typeface="Droid Serif"/>
                <a:cs typeface="Droid Serif"/>
                <a:sym typeface="Droid Serif"/>
              </a:rPr>
              <a:t>Using Virtual Reality light therapy</a:t>
            </a:r>
          </a:p>
          <a:p>
            <a:pPr lvl="0" rtl="0">
              <a:lnSpc>
                <a:spcPct val="115000"/>
              </a:lnSpc>
              <a:spcBef>
                <a:spcPts val="0"/>
              </a:spcBef>
              <a:buNone/>
            </a:pPr>
            <a:r>
              <a:t/>
            </a:r>
            <a:endParaRPr sz="1800">
              <a:latin typeface="Droid Serif"/>
              <a:ea typeface="Droid Serif"/>
              <a:cs typeface="Droid Serif"/>
              <a:sym typeface="Droid Serif"/>
            </a:endParaRPr>
          </a:p>
          <a:p>
            <a:pPr lvl="0">
              <a:lnSpc>
                <a:spcPct val="115000"/>
              </a:lnSpc>
              <a:spcBef>
                <a:spcPts val="0"/>
              </a:spcBef>
              <a:buNone/>
            </a:pPr>
            <a:r>
              <a:t/>
            </a:r>
            <a:endParaRPr sz="1800">
              <a:latin typeface="Droid Serif"/>
              <a:ea typeface="Droid Serif"/>
              <a:cs typeface="Droid Serif"/>
              <a:sym typeface="Droid Serif"/>
            </a:endParaRPr>
          </a:p>
        </p:txBody>
      </p:sp>
      <p:pic>
        <p:nvPicPr>
          <p:cNvPr id="389" name="Shape 389"/>
          <p:cNvPicPr preferRelativeResize="0"/>
          <p:nvPr/>
        </p:nvPicPr>
        <p:blipFill>
          <a:blip r:embed="rId3">
            <a:alphaModFix/>
          </a:blip>
          <a:stretch>
            <a:fillRect/>
          </a:stretch>
        </p:blipFill>
        <p:spPr>
          <a:xfrm>
            <a:off x="3694325" y="2253424"/>
            <a:ext cx="4252175" cy="2455399"/>
          </a:xfrm>
          <a:prstGeom prst="rect">
            <a:avLst/>
          </a:prstGeom>
          <a:noFill/>
          <a:ln>
            <a:noFill/>
          </a:ln>
        </p:spPr>
      </p:pic>
      <p:sp>
        <p:nvSpPr>
          <p:cNvPr id="390" name="Shape 390"/>
          <p:cNvSpPr txBox="1"/>
          <p:nvPr/>
        </p:nvSpPr>
        <p:spPr>
          <a:xfrm>
            <a:off x="6846500" y="4804950"/>
            <a:ext cx="1141200" cy="2142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37500"/>
              <a:buFont typeface="Arial"/>
              <a:buNone/>
            </a:pPr>
            <a:r>
              <a:rPr lang="en" sz="800">
                <a:solidFill>
                  <a:schemeClr val="dk1"/>
                </a:solidFill>
                <a:latin typeface="Droid Serif"/>
                <a:ea typeface="Droid Serif"/>
                <a:cs typeface="Droid Serif"/>
                <a:sym typeface="Droid Serif"/>
              </a:rPr>
              <a:t>(Medeiros, 2017)</a:t>
            </a:r>
          </a:p>
          <a:p>
            <a:pPr lvl="0">
              <a:spcBef>
                <a:spcPts val="0"/>
              </a:spcBef>
              <a:buNone/>
            </a:pPr>
            <a:r>
              <a:t/>
            </a:r>
            <a:endParaRPr sz="800">
              <a:latin typeface="Droid Serif"/>
              <a:ea typeface="Droid Serif"/>
              <a:cs typeface="Droid Serif"/>
              <a:sym typeface="Droid Serif"/>
            </a:endParaRPr>
          </a:p>
        </p:txBody>
      </p:sp>
      <p:sp>
        <p:nvSpPr>
          <p:cNvPr id="391" name="Shape 391"/>
          <p:cNvSpPr txBox="1"/>
          <p:nvPr/>
        </p:nvSpPr>
        <p:spPr>
          <a:xfrm>
            <a:off x="443574" y="1149725"/>
            <a:ext cx="6108900" cy="3423600"/>
          </a:xfrm>
          <a:prstGeom prst="rect">
            <a:avLst/>
          </a:prstGeom>
          <a:noFill/>
          <a:ln>
            <a:noFill/>
          </a:ln>
        </p:spPr>
        <p:txBody>
          <a:bodyPr anchorCtr="0" anchor="t" bIns="91425" lIns="91425" rIns="91425" tIns="91425">
            <a:noAutofit/>
          </a:bodyPr>
          <a:lstStyle/>
          <a:p>
            <a:pPr lvl="0" rtl="0">
              <a:lnSpc>
                <a:spcPct val="115000"/>
              </a:lnSpc>
              <a:spcBef>
                <a:spcPts val="0"/>
              </a:spcBef>
              <a:buNone/>
            </a:pPr>
            <a:r>
              <a:t/>
            </a:r>
            <a:endParaRPr sz="1800">
              <a:latin typeface="Droid Serif"/>
              <a:ea typeface="Droid Serif"/>
              <a:cs typeface="Droid Serif"/>
              <a:sym typeface="Droid Serif"/>
            </a:endParaRPr>
          </a:p>
          <a:p>
            <a:pPr indent="-342900" lvl="1" marL="914400" rtl="0">
              <a:lnSpc>
                <a:spcPct val="115000"/>
              </a:lnSpc>
              <a:spcBef>
                <a:spcPts val="0"/>
              </a:spcBef>
              <a:buSzPct val="100000"/>
              <a:buFont typeface="Droid Serif"/>
              <a:buChar char="○"/>
            </a:pPr>
            <a:r>
              <a:rPr lang="en" sz="1800">
                <a:latin typeface="Droid Serif"/>
                <a:ea typeface="Droid Serif"/>
                <a:cs typeface="Droid Serif"/>
                <a:sym typeface="Droid Serif"/>
              </a:rPr>
              <a:t>Emulate the summer months through VR during the winter to help alleviate SAD symptoms</a:t>
            </a:r>
          </a:p>
          <a:p>
            <a:pPr lvl="0" rtl="0">
              <a:lnSpc>
                <a:spcPct val="115000"/>
              </a:lnSpc>
              <a:spcBef>
                <a:spcPts val="0"/>
              </a:spcBef>
              <a:buNone/>
            </a:pPr>
            <a:r>
              <a:t/>
            </a:r>
            <a:endParaRPr sz="1800">
              <a:latin typeface="Droid Serif"/>
              <a:ea typeface="Droid Serif"/>
              <a:cs typeface="Droid Serif"/>
              <a:sym typeface="Droid Serif"/>
            </a:endParaRPr>
          </a:p>
          <a:p>
            <a:pPr lvl="0" rtl="0">
              <a:lnSpc>
                <a:spcPct val="115000"/>
              </a:lnSpc>
              <a:spcBef>
                <a:spcPts val="0"/>
              </a:spcBef>
              <a:buNone/>
            </a:pPr>
            <a:r>
              <a:t/>
            </a:r>
            <a:endParaRPr sz="1800">
              <a:latin typeface="Droid Serif"/>
              <a:ea typeface="Droid Serif"/>
              <a:cs typeface="Droid Serif"/>
              <a:sym typeface="Droid Seri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0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000"/>
                                        <p:tgtEl>
                                          <p:spTgt spid="38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sp>
        <p:nvSpPr>
          <p:cNvPr id="396" name="Shape 396"/>
          <p:cNvSpPr txBox="1"/>
          <p:nvPr>
            <p:ph idx="4294967295" type="title"/>
          </p:nvPr>
        </p:nvSpPr>
        <p:spPr>
          <a:xfrm>
            <a:off x="457200" y="268249"/>
            <a:ext cx="5301300" cy="727800"/>
          </a:xfrm>
          <a:prstGeom prst="rect">
            <a:avLst/>
          </a:prstGeom>
        </p:spPr>
        <p:txBody>
          <a:bodyPr anchorCtr="0" anchor="b" bIns="91425" lIns="91425" rIns="91425" tIns="91425">
            <a:noAutofit/>
          </a:bodyPr>
          <a:lstStyle/>
          <a:p>
            <a:pPr lvl="0" rtl="0">
              <a:spcBef>
                <a:spcPts val="0"/>
              </a:spcBef>
              <a:buNone/>
            </a:pPr>
            <a:r>
              <a:rPr lang="en" sz="3000"/>
              <a:t>References</a:t>
            </a:r>
          </a:p>
        </p:txBody>
      </p:sp>
      <p:sp>
        <p:nvSpPr>
          <p:cNvPr id="397" name="Shape 397"/>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398" name="Shape 398"/>
          <p:cNvSpPr txBox="1"/>
          <p:nvPr/>
        </p:nvSpPr>
        <p:spPr>
          <a:xfrm>
            <a:off x="367300" y="918250"/>
            <a:ext cx="7747200" cy="4138800"/>
          </a:xfrm>
          <a:prstGeom prst="rect">
            <a:avLst/>
          </a:prstGeom>
          <a:noFill/>
          <a:ln>
            <a:noFill/>
          </a:ln>
        </p:spPr>
        <p:txBody>
          <a:bodyPr anchorCtr="0" anchor="t" bIns="91425" lIns="91425" rIns="91425" tIns="91425">
            <a:noAutofit/>
          </a:bodyPr>
          <a:lstStyle/>
          <a:p>
            <a:pPr lvl="0" rtl="0">
              <a:lnSpc>
                <a:spcPct val="115000"/>
              </a:lnSpc>
              <a:spcBef>
                <a:spcPts val="600"/>
              </a:spcBef>
              <a:buClr>
                <a:schemeClr val="dk1"/>
              </a:buClr>
              <a:buSzPct val="122222"/>
              <a:buFont typeface="Arial"/>
              <a:buNone/>
            </a:pPr>
            <a:r>
              <a:rPr lang="en" sz="900">
                <a:solidFill>
                  <a:srgbClr val="222222"/>
                </a:solidFill>
                <a:latin typeface="Droid Serif"/>
                <a:ea typeface="Droid Serif"/>
                <a:cs typeface="Droid Serif"/>
                <a:sym typeface="Droid Serif"/>
              </a:rPr>
              <a:t>Burgo, J. (2014). Treating Seasonal Affective Disorder: How to Face Winter with a Smile. </a:t>
            </a:r>
            <a:r>
              <a:rPr i="1" lang="en" sz="900">
                <a:latin typeface="Droid Serif"/>
                <a:ea typeface="Droid Serif"/>
                <a:cs typeface="Droid Serif"/>
                <a:sym typeface="Droid Serif"/>
              </a:rPr>
              <a:t>After Psychotherapy</a:t>
            </a:r>
            <a:r>
              <a:rPr i="1" lang="en" sz="900">
                <a:highlight>
                  <a:srgbClr val="FFFFFF"/>
                </a:highlight>
                <a:latin typeface="Droid Serif"/>
                <a:ea typeface="Droid Serif"/>
                <a:cs typeface="Droid Serif"/>
                <a:sym typeface="Droid Serif"/>
              </a:rPr>
              <a:t> and </a:t>
            </a:r>
            <a:r>
              <a:rPr i="1" lang="en" sz="900">
                <a:latin typeface="Droid Serif"/>
                <a:ea typeface="Droid Serif"/>
                <a:cs typeface="Droid Serif"/>
                <a:sym typeface="Droid Serif"/>
              </a:rPr>
              <a:t>Psychology Today. </a:t>
            </a:r>
            <a:r>
              <a:rPr lang="en" sz="900">
                <a:latin typeface="Droid Serif"/>
                <a:ea typeface="Droid Serif"/>
                <a:cs typeface="Droid Serif"/>
                <a:sym typeface="Droid Serif"/>
              </a:rPr>
              <a:t>Retrieved from https://www.fix.com/blog/treating-seasonal-affective-disorder/</a:t>
            </a:r>
          </a:p>
          <a:p>
            <a:pPr lvl="0" rtl="0">
              <a:lnSpc>
                <a:spcPct val="115000"/>
              </a:lnSpc>
              <a:spcBef>
                <a:spcPts val="600"/>
              </a:spcBef>
              <a:buClr>
                <a:schemeClr val="dk1"/>
              </a:buClr>
              <a:buSzPct val="122222"/>
              <a:buFont typeface="Arial"/>
              <a:buNone/>
            </a:pPr>
            <a:r>
              <a:rPr lang="en" sz="900">
                <a:solidFill>
                  <a:srgbClr val="222222"/>
                </a:solidFill>
                <a:latin typeface="Droid Serif"/>
                <a:ea typeface="Droid Serif"/>
                <a:cs typeface="Droid Serif"/>
                <a:sym typeface="Droid Serif"/>
              </a:rPr>
              <a:t>Byrne, B., &amp; Brainard, G. C. (2008). Seasonal affective disorder and light therapy. </a:t>
            </a:r>
            <a:r>
              <a:rPr i="1" lang="en" sz="900">
                <a:solidFill>
                  <a:schemeClr val="dk1"/>
                </a:solidFill>
                <a:latin typeface="Droid Serif"/>
                <a:ea typeface="Droid Serif"/>
                <a:cs typeface="Droid Serif"/>
                <a:sym typeface="Droid Serif"/>
              </a:rPr>
              <a:t>Sleep Medicine Clinics</a:t>
            </a:r>
            <a:r>
              <a:rPr lang="en" sz="900">
                <a:solidFill>
                  <a:schemeClr val="dk1"/>
                </a:solidFill>
                <a:latin typeface="Droid Serif"/>
                <a:ea typeface="Droid Serif"/>
                <a:cs typeface="Droid Serif"/>
                <a:sym typeface="Droid Serif"/>
              </a:rPr>
              <a:t>, </a:t>
            </a:r>
            <a:r>
              <a:rPr i="1" lang="en" sz="900">
                <a:solidFill>
                  <a:schemeClr val="dk1"/>
                </a:solidFill>
                <a:latin typeface="Droid Serif"/>
                <a:ea typeface="Droid Serif"/>
                <a:cs typeface="Droid Serif"/>
                <a:sym typeface="Droid Serif"/>
              </a:rPr>
              <a:t>3</a:t>
            </a:r>
            <a:r>
              <a:rPr lang="en" sz="900">
                <a:solidFill>
                  <a:schemeClr val="dk1"/>
                </a:solidFill>
                <a:latin typeface="Droid Serif"/>
                <a:ea typeface="Droid Serif"/>
                <a:cs typeface="Droid Serif"/>
                <a:sym typeface="Droid Serif"/>
              </a:rPr>
              <a:t>(2), 307-315.</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Jang, K.L., Lam, R.W., Livesley, W.J., &amp; Vernon, P.A. (1997). Gender differences in the heritability of seasonal mood change. </a:t>
            </a:r>
            <a:r>
              <a:rPr i="1" lang="en" sz="900">
                <a:solidFill>
                  <a:schemeClr val="dk1"/>
                </a:solidFill>
                <a:latin typeface="Droid Serif"/>
                <a:ea typeface="Droid Serif"/>
                <a:cs typeface="Droid Serif"/>
                <a:sym typeface="Droid Serif"/>
              </a:rPr>
              <a:t>Psychiatry Research, 70</a:t>
            </a:r>
            <a:r>
              <a:rPr lang="en" sz="900">
                <a:solidFill>
                  <a:schemeClr val="dk1"/>
                </a:solidFill>
                <a:latin typeface="Droid Serif"/>
                <a:ea typeface="Droid Serif"/>
                <a:cs typeface="Droid Serif"/>
                <a:sym typeface="Droid Serif"/>
              </a:rPr>
              <a:t>(3), 145-154. https://www.ncbi.nlm.nih.gov/pubmed/9211576. </a:t>
            </a:r>
          </a:p>
          <a:p>
            <a:pPr lvl="0" rtl="0">
              <a:lnSpc>
                <a:spcPct val="115000"/>
              </a:lnSpc>
              <a:spcBef>
                <a:spcPts val="600"/>
              </a:spcBef>
              <a:buClr>
                <a:schemeClr val="dk1"/>
              </a:buClr>
              <a:buSzPct val="122222"/>
              <a:buFont typeface="Arial"/>
              <a:buNone/>
            </a:pPr>
            <a:r>
              <a:rPr lang="en" sz="900">
                <a:solidFill>
                  <a:srgbClr val="222222"/>
                </a:solidFill>
                <a:latin typeface="Droid Serif"/>
                <a:ea typeface="Droid Serif"/>
                <a:cs typeface="Droid Serif"/>
                <a:sym typeface="Droid Serif"/>
              </a:rPr>
              <a:t>Kurlansik, S. L., &amp; Ibay, A. D. (2013). Seasonal affective disorder. </a:t>
            </a:r>
            <a:r>
              <a:rPr i="1" lang="en" sz="900">
                <a:solidFill>
                  <a:schemeClr val="dk1"/>
                </a:solidFill>
                <a:latin typeface="Droid Serif"/>
                <a:ea typeface="Droid Serif"/>
                <a:cs typeface="Droid Serif"/>
                <a:sym typeface="Droid Serif"/>
              </a:rPr>
              <a:t>Indian Jour. of Clinical Practice</a:t>
            </a:r>
            <a:r>
              <a:rPr lang="en" sz="900">
                <a:solidFill>
                  <a:schemeClr val="dk1"/>
                </a:solidFill>
                <a:latin typeface="Droid Serif"/>
                <a:ea typeface="Droid Serif"/>
                <a:cs typeface="Droid Serif"/>
                <a:sym typeface="Droid Serif"/>
              </a:rPr>
              <a:t>, </a:t>
            </a:r>
            <a:r>
              <a:rPr i="1" lang="en" sz="900">
                <a:solidFill>
                  <a:schemeClr val="dk1"/>
                </a:solidFill>
                <a:latin typeface="Droid Serif"/>
                <a:ea typeface="Droid Serif"/>
                <a:cs typeface="Droid Serif"/>
                <a:sym typeface="Droid Serif"/>
              </a:rPr>
              <a:t>24</a:t>
            </a:r>
            <a:r>
              <a:rPr lang="en" sz="900">
                <a:solidFill>
                  <a:schemeClr val="dk1"/>
                </a:solidFill>
                <a:latin typeface="Droid Serif"/>
                <a:ea typeface="Droid Serif"/>
                <a:cs typeface="Droid Serif"/>
                <a:sym typeface="Droid Serif"/>
              </a:rPr>
              <a:t>.</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Lam, R.W. &amp; Levitan, R.D. (2000). Pathophysiology of seasonal affective disorder: A review. </a:t>
            </a:r>
            <a:r>
              <a:rPr i="1" lang="en" sz="900">
                <a:solidFill>
                  <a:schemeClr val="dk1"/>
                </a:solidFill>
                <a:latin typeface="Droid Serif"/>
                <a:ea typeface="Droid Serif"/>
                <a:cs typeface="Droid Serif"/>
                <a:sym typeface="Droid Serif"/>
              </a:rPr>
              <a:t>Journal of Psychiatry &amp; Neuroscience, 25</a:t>
            </a:r>
            <a:r>
              <a:rPr lang="en" sz="900">
                <a:solidFill>
                  <a:schemeClr val="dk1"/>
                </a:solidFill>
                <a:latin typeface="Droid Serif"/>
                <a:ea typeface="Droid Serif"/>
                <a:cs typeface="Droid Serif"/>
                <a:sym typeface="Droid Serif"/>
              </a:rPr>
              <a:t>(5), 469-480. https://www.ncbi.nlm.nih.gov/pmc/articles/PMC1408021/pdf/jpn00088-0055.pdf. </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Madden, P.A., Heath, A.C., Rosenthal, N.E., &amp; Martin, N.G. (1996). Seasonal changes in mood and behavior. The role of genetic factors. </a:t>
            </a:r>
            <a:r>
              <a:rPr i="1" lang="en" sz="900">
                <a:solidFill>
                  <a:schemeClr val="dk1"/>
                </a:solidFill>
                <a:latin typeface="Droid Serif"/>
                <a:ea typeface="Droid Serif"/>
                <a:cs typeface="Droid Serif"/>
                <a:sym typeface="Droid Serif"/>
              </a:rPr>
              <a:t>Archives of General Psychiatry, 53</a:t>
            </a:r>
            <a:r>
              <a:rPr lang="en" sz="900">
                <a:solidFill>
                  <a:schemeClr val="dk1"/>
                </a:solidFill>
                <a:latin typeface="Droid Serif"/>
                <a:ea typeface="Droid Serif"/>
                <a:cs typeface="Droid Serif"/>
                <a:sym typeface="Droid Serif"/>
              </a:rPr>
              <a:t>(1), 47-55. https://www.ncbi.nlm.nih.gov/pubmed/8540777. </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Magnusson, A. &amp; Axelsson, J. (1993). The prevalence of seasonal affective disorder is low among descendants of Icelandic emigrants in Canada. </a:t>
            </a:r>
            <a:r>
              <a:rPr i="1" lang="en" sz="900">
                <a:solidFill>
                  <a:schemeClr val="dk1"/>
                </a:solidFill>
                <a:latin typeface="Droid Serif"/>
                <a:ea typeface="Droid Serif"/>
                <a:cs typeface="Droid Serif"/>
                <a:sym typeface="Droid Serif"/>
              </a:rPr>
              <a:t>Archives of General Psychiatry, 50</a:t>
            </a:r>
            <a:r>
              <a:rPr lang="en" sz="900">
                <a:solidFill>
                  <a:schemeClr val="dk1"/>
                </a:solidFill>
                <a:latin typeface="Droid Serif"/>
                <a:ea typeface="Droid Serif"/>
                <a:cs typeface="Droid Serif"/>
                <a:sym typeface="Droid Serif"/>
              </a:rPr>
              <a:t>(12), 941-946. https://www.ncbi.nlm.nih.gov/pubmed/8250680. </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Mayoclinic. (2017). Seasonal Affective Disorder. </a:t>
            </a:r>
            <a:r>
              <a:rPr i="1" lang="en" sz="900">
                <a:solidFill>
                  <a:schemeClr val="dk1"/>
                </a:solidFill>
                <a:latin typeface="Droid Serif"/>
                <a:ea typeface="Droid Serif"/>
                <a:cs typeface="Droid Serif"/>
                <a:sym typeface="Droid Serif"/>
              </a:rPr>
              <a:t>Mayoclinic Health Newsletter. </a:t>
            </a:r>
            <a:r>
              <a:rPr lang="en" sz="900">
                <a:solidFill>
                  <a:schemeClr val="dk1"/>
                </a:solidFill>
                <a:latin typeface="Droid Serif"/>
                <a:ea typeface="Droid Serif"/>
                <a:cs typeface="Droid Serif"/>
                <a:sym typeface="Droid Serif"/>
              </a:rPr>
              <a:t>Retrieved from http://www.mayoclinic.org/diseases-conditions/seasonal-affective-disorder/basics/definition/con-20021047</a:t>
            </a:r>
          </a:p>
          <a:p>
            <a:pPr lvl="0" rtl="0">
              <a:lnSpc>
                <a:spcPct val="115000"/>
              </a:lnSpc>
              <a:spcBef>
                <a:spcPts val="0"/>
              </a:spcBef>
              <a:buClr>
                <a:schemeClr val="dk1"/>
              </a:buClr>
              <a:buFont typeface="Arial"/>
              <a:buNone/>
            </a:pPr>
            <a:r>
              <a:t/>
            </a:r>
            <a:endParaRPr sz="900">
              <a:solidFill>
                <a:schemeClr val="dk1"/>
              </a:solidFill>
              <a:latin typeface="Droid Serif"/>
              <a:ea typeface="Droid Serif"/>
              <a:cs typeface="Droid Serif"/>
              <a:sym typeface="Droid Serif"/>
            </a:endParaRPr>
          </a:p>
          <a:p>
            <a:pPr lvl="0" rtl="0">
              <a:lnSpc>
                <a:spcPct val="115000"/>
              </a:lnSpc>
              <a:spcBef>
                <a:spcPts val="0"/>
              </a:spcBef>
              <a:buClr>
                <a:schemeClr val="dk1"/>
              </a:buClr>
              <a:buSzPct val="122222"/>
              <a:buFont typeface="Arial"/>
              <a:buNone/>
            </a:pPr>
            <a:r>
              <a:rPr lang="en" sz="900">
                <a:solidFill>
                  <a:schemeClr val="dk1"/>
                </a:solidFill>
                <a:latin typeface="Droid Serif"/>
                <a:ea typeface="Droid Serif"/>
                <a:cs typeface="Droid Serif"/>
                <a:sym typeface="Droid Serif"/>
              </a:rPr>
              <a:t>Medeiros, D.M. (2017) Your VR Health Report. VR Fitness Insider. Retrieved from http://www.vrfitnessinsider.com/your-vr-health-report/</a:t>
            </a:r>
          </a:p>
          <a:p>
            <a:pPr lvl="0" rtl="0">
              <a:lnSpc>
                <a:spcPct val="115000"/>
              </a:lnSpc>
              <a:spcBef>
                <a:spcPts val="600"/>
              </a:spcBef>
              <a:buClr>
                <a:schemeClr val="dk1"/>
              </a:buClr>
              <a:buSzPct val="122222"/>
              <a:buFont typeface="Arial"/>
              <a:buNone/>
            </a:pPr>
            <a:r>
              <a:rPr lang="en" sz="900">
                <a:solidFill>
                  <a:srgbClr val="222222"/>
                </a:solidFill>
                <a:latin typeface="Droid Serif"/>
                <a:ea typeface="Droid Serif"/>
                <a:cs typeface="Droid Serif"/>
                <a:sym typeface="Droid Serif"/>
              </a:rPr>
              <a:t>Miller, A. L. (2005). Epidemiology, etiology, and natural treatment of seasonal affective disorder. </a:t>
            </a:r>
            <a:r>
              <a:rPr i="1" lang="en" sz="900">
                <a:solidFill>
                  <a:schemeClr val="dk1"/>
                </a:solidFill>
                <a:latin typeface="Droid Serif"/>
                <a:ea typeface="Droid Serif"/>
                <a:cs typeface="Droid Serif"/>
                <a:sym typeface="Droid Serif"/>
              </a:rPr>
              <a:t>Alternative Medicine Review</a:t>
            </a:r>
            <a:r>
              <a:rPr lang="en" sz="900">
                <a:solidFill>
                  <a:schemeClr val="dk1"/>
                </a:solidFill>
                <a:latin typeface="Droid Serif"/>
                <a:ea typeface="Droid Serif"/>
                <a:cs typeface="Droid Serif"/>
                <a:sym typeface="Droid Serif"/>
              </a:rPr>
              <a:t>, </a:t>
            </a:r>
            <a:r>
              <a:rPr i="1" lang="en" sz="900">
                <a:solidFill>
                  <a:schemeClr val="dk1"/>
                </a:solidFill>
                <a:latin typeface="Droid Serif"/>
                <a:ea typeface="Droid Serif"/>
                <a:cs typeface="Droid Serif"/>
                <a:sym typeface="Droid Serif"/>
              </a:rPr>
              <a:t>10</a:t>
            </a:r>
            <a:r>
              <a:rPr lang="en" sz="900">
                <a:solidFill>
                  <a:schemeClr val="dk1"/>
                </a:solidFill>
                <a:latin typeface="Droid Serif"/>
                <a:ea typeface="Droid Serif"/>
                <a:cs typeface="Droid Serif"/>
                <a:sym typeface="Droid Serif"/>
              </a:rPr>
              <a:t>(1), 5-14.</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Moussa, A. (2012, Aug 12). </a:t>
            </a:r>
            <a:r>
              <a:rPr i="1" lang="en" sz="900">
                <a:solidFill>
                  <a:schemeClr val="dk1"/>
                </a:solidFill>
                <a:latin typeface="Droid Serif"/>
                <a:ea typeface="Droid Serif"/>
                <a:cs typeface="Droid Serif"/>
                <a:sym typeface="Droid Serif"/>
              </a:rPr>
              <a:t>Circadian Rhythmicity.</a:t>
            </a:r>
            <a:r>
              <a:rPr lang="en" sz="900">
                <a:solidFill>
                  <a:schemeClr val="dk1"/>
                </a:solidFill>
                <a:latin typeface="Droid Serif"/>
                <a:ea typeface="Droid Serif"/>
                <a:cs typeface="Droid Serif"/>
                <a:sym typeface="Droid Serif"/>
              </a:rPr>
              <a:t> Retrieved from http://suppversity.blogspot.ca/2012/08/circadian-rhythmicity-sunlight-la-carte.html. </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 </a:t>
            </a:r>
          </a:p>
          <a:p>
            <a:pPr lvl="0" rtl="0">
              <a:lnSpc>
                <a:spcPct val="115000"/>
              </a:lnSpc>
              <a:spcBef>
                <a:spcPts val="600"/>
              </a:spcBef>
              <a:buClr>
                <a:schemeClr val="dk1"/>
              </a:buClr>
              <a:buFont typeface="Arial"/>
              <a:buNone/>
            </a:pPr>
            <a:r>
              <a:t/>
            </a:r>
            <a:endParaRPr sz="900">
              <a:solidFill>
                <a:schemeClr val="dk1"/>
              </a:solidFill>
              <a:latin typeface="Droid Serif"/>
              <a:ea typeface="Droid Serif"/>
              <a:cs typeface="Droid Serif"/>
              <a:sym typeface="Droid Serif"/>
            </a:endParaRPr>
          </a:p>
          <a:p>
            <a:pPr lvl="0" rtl="0">
              <a:lnSpc>
                <a:spcPct val="115000"/>
              </a:lnSpc>
              <a:spcBef>
                <a:spcPts val="600"/>
              </a:spcBef>
              <a:buClr>
                <a:schemeClr val="dk1"/>
              </a:buClr>
              <a:buFont typeface="Arial"/>
              <a:buNone/>
            </a:pPr>
            <a:r>
              <a:t/>
            </a:r>
            <a:endParaRPr b="1" sz="900">
              <a:solidFill>
                <a:srgbClr val="C0CAFC"/>
              </a:solidFill>
              <a:latin typeface="Droid Serif"/>
              <a:ea typeface="Droid Serif"/>
              <a:cs typeface="Droid Serif"/>
              <a:sym typeface="Droid Serif"/>
            </a:endParaRPr>
          </a:p>
          <a:p>
            <a:pPr lvl="0">
              <a:spcBef>
                <a:spcPts val="0"/>
              </a:spcBef>
              <a:buNone/>
            </a:pPr>
            <a:r>
              <a:t/>
            </a:r>
            <a:endParaRPr sz="900">
              <a:latin typeface="Droid Serif"/>
              <a:ea typeface="Droid Serif"/>
              <a:cs typeface="Droid Serif"/>
              <a:sym typeface="Droid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ctrTitle"/>
          </p:nvPr>
        </p:nvSpPr>
        <p:spPr>
          <a:xfrm>
            <a:off x="3441650" y="2226300"/>
            <a:ext cx="5154300" cy="690900"/>
          </a:xfrm>
          <a:prstGeom prst="rect">
            <a:avLst/>
          </a:prstGeom>
        </p:spPr>
        <p:txBody>
          <a:bodyPr anchorCtr="0" anchor="b" bIns="91425" lIns="91425" rIns="91425" tIns="91425">
            <a:noAutofit/>
          </a:bodyPr>
          <a:lstStyle/>
          <a:p>
            <a:pPr lvl="0" rtl="0">
              <a:spcBef>
                <a:spcPts val="0"/>
              </a:spcBef>
              <a:buNone/>
            </a:pPr>
            <a:r>
              <a:rPr lang="en" sz="4000"/>
              <a:t>Introduction</a:t>
            </a:r>
          </a:p>
        </p:txBody>
      </p:sp>
      <p:sp>
        <p:nvSpPr>
          <p:cNvPr id="128" name="Shape 128"/>
          <p:cNvSpPr/>
          <p:nvPr/>
        </p:nvSpPr>
        <p:spPr>
          <a:xfrm>
            <a:off x="709450" y="2151150"/>
            <a:ext cx="548299" cy="841199"/>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1</a:t>
            </a:r>
          </a:p>
        </p:txBody>
      </p:sp>
      <p:sp>
        <p:nvSpPr>
          <p:cNvPr id="129" name="Shape 129"/>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ph idx="4294967295" type="title"/>
          </p:nvPr>
        </p:nvSpPr>
        <p:spPr>
          <a:xfrm>
            <a:off x="457200" y="268249"/>
            <a:ext cx="5301300" cy="727800"/>
          </a:xfrm>
          <a:prstGeom prst="rect">
            <a:avLst/>
          </a:prstGeom>
        </p:spPr>
        <p:txBody>
          <a:bodyPr anchorCtr="0" anchor="b" bIns="91425" lIns="91425" rIns="91425" tIns="91425">
            <a:noAutofit/>
          </a:bodyPr>
          <a:lstStyle/>
          <a:p>
            <a:pPr lvl="0" rtl="0">
              <a:spcBef>
                <a:spcPts val="0"/>
              </a:spcBef>
              <a:buNone/>
            </a:pPr>
            <a:r>
              <a:rPr lang="en" sz="3000"/>
              <a:t>References</a:t>
            </a:r>
          </a:p>
        </p:txBody>
      </p:sp>
      <p:sp>
        <p:nvSpPr>
          <p:cNvPr id="404" name="Shape 404"/>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405" name="Shape 405"/>
          <p:cNvSpPr txBox="1"/>
          <p:nvPr/>
        </p:nvSpPr>
        <p:spPr>
          <a:xfrm>
            <a:off x="367300" y="918250"/>
            <a:ext cx="7747200" cy="4138800"/>
          </a:xfrm>
          <a:prstGeom prst="rect">
            <a:avLst/>
          </a:prstGeom>
          <a:noFill/>
          <a:ln>
            <a:noFill/>
          </a:ln>
        </p:spPr>
        <p:txBody>
          <a:bodyPr anchorCtr="0" anchor="t" bIns="91425" lIns="91425" rIns="91425" tIns="91425">
            <a:noAutofit/>
          </a:bodyPr>
          <a:lstStyle/>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Partonen, T. (1998) Seasonal affective disorder. The Lancet, 352(9137): 1369-1374.</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Puniewska, M. (2016, Nov 4). </a:t>
            </a:r>
            <a:r>
              <a:rPr i="1" lang="en" sz="900">
                <a:solidFill>
                  <a:schemeClr val="dk1"/>
                </a:solidFill>
                <a:latin typeface="Droid Serif"/>
                <a:ea typeface="Droid Serif"/>
                <a:cs typeface="Droid Serif"/>
                <a:sym typeface="Droid Serif"/>
              </a:rPr>
              <a:t>10 Things you didn’t know about your circadian rhythm.</a:t>
            </a:r>
            <a:r>
              <a:rPr lang="en" sz="900">
                <a:solidFill>
                  <a:schemeClr val="dk1"/>
                </a:solidFill>
                <a:latin typeface="Droid Serif"/>
                <a:ea typeface="Droid Serif"/>
                <a:cs typeface="Droid Serif"/>
                <a:sym typeface="Droid Serif"/>
              </a:rPr>
              <a:t> Retrieved from http://www.prevention.com/health/10-things-you-didnt-know-about-your-circadian-rhythm. </a:t>
            </a:r>
          </a:p>
          <a:p>
            <a:pPr lvl="0" rtl="0">
              <a:lnSpc>
                <a:spcPct val="100000"/>
              </a:lnSpc>
              <a:spcBef>
                <a:spcPts val="0"/>
              </a:spcBef>
              <a:buClr>
                <a:schemeClr val="dk1"/>
              </a:buClr>
              <a:buFont typeface="Arial"/>
              <a:buNone/>
            </a:pPr>
            <a:r>
              <a:t/>
            </a:r>
            <a:endParaRPr sz="900">
              <a:solidFill>
                <a:srgbClr val="232323"/>
              </a:solidFill>
              <a:latin typeface="Droid Serif"/>
              <a:ea typeface="Droid Serif"/>
              <a:cs typeface="Droid Serif"/>
              <a:sym typeface="Droid Serif"/>
            </a:endParaRPr>
          </a:p>
          <a:p>
            <a:pPr lvl="0" rtl="0">
              <a:lnSpc>
                <a:spcPct val="100000"/>
              </a:lnSpc>
              <a:spcBef>
                <a:spcPts val="0"/>
              </a:spcBef>
              <a:buClr>
                <a:schemeClr val="dk1"/>
              </a:buClr>
              <a:buSzPct val="122222"/>
              <a:buFont typeface="Arial"/>
              <a:buNone/>
            </a:pPr>
            <a:r>
              <a:rPr lang="en" sz="900">
                <a:solidFill>
                  <a:srgbClr val="232323"/>
                </a:solidFill>
                <a:latin typeface="Droid Serif"/>
                <a:ea typeface="Droid Serif"/>
                <a:cs typeface="Droid Serif"/>
                <a:sym typeface="Droid Serif"/>
              </a:rPr>
              <a:t>Reid, W. H., &amp; Wise, M. G. (1995). </a:t>
            </a:r>
            <a:r>
              <a:rPr i="1" lang="en" sz="900">
                <a:solidFill>
                  <a:srgbClr val="232323"/>
                </a:solidFill>
                <a:latin typeface="Droid Serif"/>
                <a:ea typeface="Droid Serif"/>
                <a:cs typeface="Droid Serif"/>
                <a:sym typeface="Droid Serif"/>
              </a:rPr>
              <a:t>DSM-IV training guide</a:t>
            </a:r>
            <a:r>
              <a:rPr lang="en" sz="900">
                <a:solidFill>
                  <a:srgbClr val="232323"/>
                </a:solidFill>
                <a:latin typeface="Droid Serif"/>
                <a:ea typeface="Droid Serif"/>
                <a:cs typeface="Droid Serif"/>
                <a:sym typeface="Droid Serif"/>
              </a:rPr>
              <a:t>. Psychology Press.</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Rodin, I. and Thompson, C. (1997) Seasonal Affective Disorder. Advances in Psychiatric Treatment, 3: 352-359.</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Rohan et al. (2004). Cognitive-behavioral therapy, light therapy, and their combination in treating seasonal affective disorder. Journal of Affective Disorders, 80: 273-283.</a:t>
            </a:r>
          </a:p>
          <a:p>
            <a:pPr lvl="0" rtl="0">
              <a:lnSpc>
                <a:spcPct val="115000"/>
              </a:lnSpc>
              <a:spcBef>
                <a:spcPts val="600"/>
              </a:spcBef>
              <a:buClr>
                <a:schemeClr val="dk1"/>
              </a:buClr>
              <a:buSzPct val="122222"/>
              <a:buFont typeface="Arial"/>
              <a:buNone/>
            </a:pPr>
            <a:r>
              <a:rPr lang="en" sz="900">
                <a:solidFill>
                  <a:srgbClr val="1A1A1A"/>
                </a:solidFill>
                <a:latin typeface="Droid Serif"/>
                <a:ea typeface="Droid Serif"/>
                <a:cs typeface="Droid Serif"/>
                <a:sym typeface="Droid Serif"/>
              </a:rPr>
              <a:t>Rosenthal, N. E., Sack, D. A., Gillin, J. C., Lewy, A. J., Goodwin, F. K., Davenport, Y., ... &amp; Wehr, T. A. (1984). Seasonal affective disorder: a description of the syndrome and preliminary findings with light therapy. </a:t>
            </a:r>
            <a:r>
              <a:rPr i="1" lang="en" sz="900">
                <a:solidFill>
                  <a:srgbClr val="1A1A1A"/>
                </a:solidFill>
                <a:latin typeface="Droid Serif"/>
                <a:ea typeface="Droid Serif"/>
                <a:cs typeface="Droid Serif"/>
                <a:sym typeface="Droid Serif"/>
              </a:rPr>
              <a:t>Archives of general psychiatry</a:t>
            </a:r>
            <a:r>
              <a:rPr lang="en" sz="900">
                <a:solidFill>
                  <a:srgbClr val="1A1A1A"/>
                </a:solidFill>
                <a:latin typeface="Droid Serif"/>
                <a:ea typeface="Droid Serif"/>
                <a:cs typeface="Droid Serif"/>
                <a:sym typeface="Droid Serif"/>
              </a:rPr>
              <a:t>, </a:t>
            </a:r>
            <a:r>
              <a:rPr i="1" lang="en" sz="900">
                <a:solidFill>
                  <a:srgbClr val="1A1A1A"/>
                </a:solidFill>
                <a:latin typeface="Droid Serif"/>
                <a:ea typeface="Droid Serif"/>
                <a:cs typeface="Droid Serif"/>
                <a:sym typeface="Droid Serif"/>
              </a:rPr>
              <a:t>41</a:t>
            </a:r>
            <a:r>
              <a:rPr lang="en" sz="900">
                <a:solidFill>
                  <a:srgbClr val="1A1A1A"/>
                </a:solidFill>
                <a:latin typeface="Droid Serif"/>
                <a:ea typeface="Droid Serif"/>
                <a:cs typeface="Droid Serif"/>
                <a:sym typeface="Droid Serif"/>
              </a:rPr>
              <a:t>(1), 72-80.</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Terman et al. (1989). Light Therapy for Seasonal Affective Disorder: A Review of Efficacy. Neuropsychopharmacology, 2(1): 1-22.</a:t>
            </a:r>
          </a:p>
          <a:p>
            <a:pPr lvl="0" rtl="0">
              <a:lnSpc>
                <a:spcPct val="115000"/>
              </a:lnSpc>
              <a:spcBef>
                <a:spcPts val="0"/>
              </a:spcBef>
              <a:buClr>
                <a:schemeClr val="dk1"/>
              </a:buClr>
              <a:buFont typeface="Arial"/>
              <a:buNone/>
            </a:pPr>
            <a:r>
              <a:t/>
            </a:r>
            <a:endParaRPr sz="900">
              <a:solidFill>
                <a:srgbClr val="232323"/>
              </a:solidFill>
              <a:latin typeface="Droid Serif"/>
              <a:ea typeface="Droid Serif"/>
              <a:cs typeface="Droid Serif"/>
              <a:sym typeface="Droid Serif"/>
            </a:endParaRPr>
          </a:p>
          <a:p>
            <a:pPr lvl="0" rtl="0">
              <a:lnSpc>
                <a:spcPct val="115000"/>
              </a:lnSpc>
              <a:spcBef>
                <a:spcPts val="0"/>
              </a:spcBef>
              <a:buClr>
                <a:schemeClr val="dk1"/>
              </a:buClr>
              <a:buSzPct val="122222"/>
              <a:buFont typeface="Arial"/>
              <a:buNone/>
            </a:pPr>
            <a:r>
              <a:rPr lang="en" sz="900">
                <a:solidFill>
                  <a:srgbClr val="232323"/>
                </a:solidFill>
                <a:latin typeface="Droid Serif"/>
                <a:ea typeface="Droid Serif"/>
                <a:cs typeface="Droid Serif"/>
                <a:sym typeface="Droid Serif"/>
              </a:rPr>
              <a:t>Westrin, Å., &amp; Lam, R. W. (2007). Seasonal affective disorder: a clinical update. </a:t>
            </a:r>
            <a:r>
              <a:rPr i="1" lang="en" sz="900">
                <a:solidFill>
                  <a:srgbClr val="232323"/>
                </a:solidFill>
                <a:latin typeface="Droid Serif"/>
                <a:ea typeface="Droid Serif"/>
                <a:cs typeface="Droid Serif"/>
                <a:sym typeface="Droid Serif"/>
              </a:rPr>
              <a:t>Annals of Clinical Psychiatry</a:t>
            </a:r>
            <a:r>
              <a:rPr lang="en" sz="900">
                <a:solidFill>
                  <a:srgbClr val="232323"/>
                </a:solidFill>
                <a:latin typeface="Droid Serif"/>
                <a:ea typeface="Droid Serif"/>
                <a:cs typeface="Droid Serif"/>
                <a:sym typeface="Droid Serif"/>
              </a:rPr>
              <a:t>, </a:t>
            </a:r>
            <a:r>
              <a:rPr i="1" lang="en" sz="900">
                <a:solidFill>
                  <a:srgbClr val="232323"/>
                </a:solidFill>
                <a:latin typeface="Droid Serif"/>
                <a:ea typeface="Droid Serif"/>
                <a:cs typeface="Droid Serif"/>
                <a:sym typeface="Droid Serif"/>
              </a:rPr>
              <a:t>19</a:t>
            </a:r>
            <a:r>
              <a:rPr lang="en" sz="900">
                <a:solidFill>
                  <a:srgbClr val="232323"/>
                </a:solidFill>
                <a:latin typeface="Droid Serif"/>
                <a:ea typeface="Droid Serif"/>
                <a:cs typeface="Droid Serif"/>
                <a:sym typeface="Droid Serif"/>
              </a:rPr>
              <a:t>(4), 239-246.</a:t>
            </a: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Winkler, D., Pjrek, E., Iwaki, R., &amp; Kasper, S. (2006). Treatment of seasonal affective disorder. Expert review of neurotherapeutics, 6(7), 1039-1048.</a:t>
            </a:r>
          </a:p>
          <a:p>
            <a:pPr lvl="0" rtl="0">
              <a:lnSpc>
                <a:spcPct val="115000"/>
              </a:lnSpc>
              <a:spcBef>
                <a:spcPts val="600"/>
              </a:spcBef>
              <a:buClr>
                <a:schemeClr val="dk1"/>
              </a:buClr>
              <a:buFont typeface="Arial"/>
              <a:buNone/>
            </a:pPr>
            <a:r>
              <a:t/>
            </a:r>
            <a:endParaRPr sz="900">
              <a:solidFill>
                <a:schemeClr val="dk1"/>
              </a:solidFill>
              <a:latin typeface="Droid Serif"/>
              <a:ea typeface="Droid Serif"/>
              <a:cs typeface="Droid Serif"/>
              <a:sym typeface="Droid Serif"/>
            </a:endParaRPr>
          </a:p>
          <a:p>
            <a:pPr lvl="0" rtl="0">
              <a:lnSpc>
                <a:spcPct val="115000"/>
              </a:lnSpc>
              <a:spcBef>
                <a:spcPts val="600"/>
              </a:spcBef>
              <a:buClr>
                <a:schemeClr val="dk1"/>
              </a:buClr>
              <a:buSzPct val="122222"/>
              <a:buFont typeface="Arial"/>
              <a:buNone/>
            </a:pPr>
            <a:r>
              <a:rPr lang="en" sz="900">
                <a:solidFill>
                  <a:schemeClr val="dk1"/>
                </a:solidFill>
                <a:latin typeface="Droid Serif"/>
                <a:ea typeface="Droid Serif"/>
                <a:cs typeface="Droid Serif"/>
                <a:sym typeface="Droid Serif"/>
              </a:rPr>
              <a:t> </a:t>
            </a:r>
          </a:p>
          <a:p>
            <a:pPr lvl="0" rtl="0">
              <a:lnSpc>
                <a:spcPct val="115000"/>
              </a:lnSpc>
              <a:spcBef>
                <a:spcPts val="600"/>
              </a:spcBef>
              <a:buClr>
                <a:schemeClr val="dk1"/>
              </a:buClr>
              <a:buFont typeface="Arial"/>
              <a:buNone/>
            </a:pPr>
            <a:r>
              <a:t/>
            </a:r>
            <a:endParaRPr sz="900">
              <a:solidFill>
                <a:schemeClr val="dk1"/>
              </a:solidFill>
              <a:latin typeface="Droid Serif"/>
              <a:ea typeface="Droid Serif"/>
              <a:cs typeface="Droid Serif"/>
              <a:sym typeface="Droid Serif"/>
            </a:endParaRPr>
          </a:p>
          <a:p>
            <a:pPr lvl="0" rtl="0">
              <a:lnSpc>
                <a:spcPct val="115000"/>
              </a:lnSpc>
              <a:spcBef>
                <a:spcPts val="600"/>
              </a:spcBef>
              <a:buClr>
                <a:schemeClr val="dk1"/>
              </a:buClr>
              <a:buFont typeface="Arial"/>
              <a:buNone/>
            </a:pPr>
            <a:r>
              <a:t/>
            </a:r>
            <a:endParaRPr b="1" sz="900">
              <a:solidFill>
                <a:srgbClr val="C0CAFC"/>
              </a:solidFill>
              <a:latin typeface="Droid Serif"/>
              <a:ea typeface="Droid Serif"/>
              <a:cs typeface="Droid Serif"/>
              <a:sym typeface="Droid Serif"/>
            </a:endParaRPr>
          </a:p>
          <a:p>
            <a:pPr lvl="0" rtl="0">
              <a:spcBef>
                <a:spcPts val="0"/>
              </a:spcBef>
              <a:buNone/>
            </a:pPr>
            <a:r>
              <a:t/>
            </a:r>
            <a:endParaRPr sz="900">
              <a:latin typeface="Droid Serif"/>
              <a:ea typeface="Droid Serif"/>
              <a:cs typeface="Droid Serif"/>
              <a:sym typeface="Droid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411" name="Shape 411"/>
          <p:cNvSpPr txBox="1"/>
          <p:nvPr>
            <p:ph idx="4294967295" type="title"/>
          </p:nvPr>
        </p:nvSpPr>
        <p:spPr>
          <a:xfrm>
            <a:off x="755125" y="1477700"/>
            <a:ext cx="5003400" cy="727800"/>
          </a:xfrm>
          <a:prstGeom prst="rect">
            <a:avLst/>
          </a:prstGeom>
        </p:spPr>
        <p:txBody>
          <a:bodyPr anchorCtr="0" anchor="b" bIns="91425" lIns="91425" rIns="91425" tIns="91425">
            <a:noAutofit/>
          </a:bodyPr>
          <a:lstStyle/>
          <a:p>
            <a:pPr lvl="0" rtl="0" algn="ctr">
              <a:spcBef>
                <a:spcPts val="0"/>
              </a:spcBef>
              <a:buNone/>
            </a:pPr>
            <a:r>
              <a:rPr lang="en" sz="6000">
                <a:solidFill>
                  <a:srgbClr val="16A3E0"/>
                </a:solidFill>
              </a:rPr>
              <a:t>Thanks</a:t>
            </a:r>
            <a:r>
              <a:rPr lang="en" sz="6000">
                <a:solidFill>
                  <a:srgbClr val="16A3E0"/>
                </a:solidFill>
              </a:rPr>
              <a:t>!</a:t>
            </a:r>
          </a:p>
        </p:txBody>
      </p:sp>
      <p:sp>
        <p:nvSpPr>
          <p:cNvPr id="412" name="Shape 412"/>
          <p:cNvSpPr txBox="1"/>
          <p:nvPr>
            <p:ph idx="4294967295" type="body"/>
          </p:nvPr>
        </p:nvSpPr>
        <p:spPr>
          <a:xfrm>
            <a:off x="755125" y="2002400"/>
            <a:ext cx="5003400" cy="2049600"/>
          </a:xfrm>
          <a:prstGeom prst="rect">
            <a:avLst/>
          </a:prstGeom>
        </p:spPr>
        <p:txBody>
          <a:bodyPr anchorCtr="0" anchor="t" bIns="91425" lIns="91425" rIns="91425" tIns="91425">
            <a:noAutofit/>
          </a:bodyPr>
          <a:lstStyle/>
          <a:p>
            <a:pPr lvl="0" rtl="0" algn="ctr">
              <a:spcBef>
                <a:spcPts val="0"/>
              </a:spcBef>
              <a:buNone/>
            </a:pPr>
            <a:r>
              <a:rPr b="1" lang="en" sz="3600"/>
              <a:t>Any questions?</a:t>
            </a:r>
          </a:p>
          <a:p>
            <a:pPr lvl="0" rt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33" name="Shape 133"/>
        <p:cNvGrpSpPr/>
        <p:nvPr/>
      </p:nvGrpSpPr>
      <p:grpSpPr>
        <a:xfrm>
          <a:off x="0" y="0"/>
          <a:ext cx="0" cy="0"/>
          <a:chOff x="0" y="0"/>
          <a:chExt cx="0" cy="0"/>
        </a:xfrm>
      </p:grpSpPr>
      <p:sp>
        <p:nvSpPr>
          <p:cNvPr descr="The lack of sunshine causes more serious mood changes for some people who are diagnosed with seasonal affective disorder. Doctors say SAD is part of a bigger mental health problem, such as depression or bipolar disorder. Subscribe to WBAL on YouTube now for more:  http://bit.ly/1oJSRCN    Get more Baltimore news: http://wbaltv.com   Like us: http://facebook.com/wbaltv11   Follow us: https://twitter.com/wbaltv11   Google+: https://plus.google.com/+wbaltv11" id="134" name="Shape 134" title="Light therapy can help seasonal affective disorder">
            <a:hlinkClick r:id="rId3"/>
          </p:cNvPr>
          <p:cNvSpPr/>
          <p:nvPr/>
        </p:nvSpPr>
        <p:spPr>
          <a:xfrm>
            <a:off x="0" y="0"/>
            <a:ext cx="9144000" cy="51435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4294967295" type="title"/>
          </p:nvPr>
        </p:nvSpPr>
        <p:spPr>
          <a:xfrm>
            <a:off x="282475" y="255999"/>
            <a:ext cx="5301300" cy="727800"/>
          </a:xfrm>
          <a:prstGeom prst="rect">
            <a:avLst/>
          </a:prstGeom>
        </p:spPr>
        <p:txBody>
          <a:bodyPr anchorCtr="0" anchor="b" bIns="91425" lIns="91425" rIns="91425" tIns="91425">
            <a:noAutofit/>
          </a:bodyPr>
          <a:lstStyle/>
          <a:p>
            <a:pPr lvl="0" rtl="0">
              <a:spcBef>
                <a:spcPts val="0"/>
              </a:spcBef>
              <a:buNone/>
            </a:pPr>
            <a:r>
              <a:rPr lang="en" sz="3000"/>
              <a:t>What is SAD?</a:t>
            </a:r>
          </a:p>
        </p:txBody>
      </p:sp>
      <p:sp>
        <p:nvSpPr>
          <p:cNvPr id="140" name="Shape 140"/>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41" name="Shape 141"/>
          <p:cNvSpPr txBox="1"/>
          <p:nvPr/>
        </p:nvSpPr>
        <p:spPr>
          <a:xfrm>
            <a:off x="332050" y="983800"/>
            <a:ext cx="5598300" cy="870600"/>
          </a:xfrm>
          <a:prstGeom prst="rect">
            <a:avLst/>
          </a:prstGeom>
          <a:noFill/>
          <a:ln>
            <a:noFill/>
          </a:ln>
        </p:spPr>
        <p:txBody>
          <a:bodyPr anchorCtr="0" anchor="t" bIns="91425" lIns="91425" rIns="91425" tIns="91425">
            <a:noAutofit/>
          </a:bodyPr>
          <a:lstStyle/>
          <a:p>
            <a:pPr indent="-342900" lvl="0" marL="457200" rtl="0">
              <a:spcBef>
                <a:spcPts val="600"/>
              </a:spcBef>
              <a:buClr>
                <a:srgbClr val="073763"/>
              </a:buClr>
              <a:buSzPct val="100000"/>
              <a:buFont typeface="Droid Serif"/>
              <a:buChar char="●"/>
            </a:pPr>
            <a:r>
              <a:rPr lang="en" sz="1800">
                <a:latin typeface="Droid Serif"/>
                <a:ea typeface="Droid Serif"/>
                <a:cs typeface="Droid Serif"/>
                <a:sym typeface="Droid Serif"/>
              </a:rPr>
              <a:t>Subtype of Major Depressive Disorder related to changes in seasons</a:t>
            </a:r>
          </a:p>
          <a:p>
            <a:pPr lvl="0" rtl="0">
              <a:spcBef>
                <a:spcPts val="600"/>
              </a:spcBef>
              <a:buNone/>
            </a:pPr>
            <a:r>
              <a:t/>
            </a:r>
            <a:endParaRPr sz="2400">
              <a:latin typeface="Raleway"/>
              <a:ea typeface="Raleway"/>
              <a:cs typeface="Raleway"/>
              <a:sym typeface="Raleway"/>
            </a:endParaRPr>
          </a:p>
        </p:txBody>
      </p:sp>
      <p:sp>
        <p:nvSpPr>
          <p:cNvPr id="142" name="Shape 142"/>
          <p:cNvSpPr txBox="1"/>
          <p:nvPr/>
        </p:nvSpPr>
        <p:spPr>
          <a:xfrm>
            <a:off x="6796700" y="4759750"/>
            <a:ext cx="1277400" cy="373800"/>
          </a:xfrm>
          <a:prstGeom prst="rect">
            <a:avLst/>
          </a:prstGeom>
          <a:noFill/>
          <a:ln>
            <a:noFill/>
          </a:ln>
        </p:spPr>
        <p:txBody>
          <a:bodyPr anchorCtr="0" anchor="t" bIns="91425" lIns="91425" rIns="91425" tIns="91425">
            <a:noAutofit/>
          </a:bodyPr>
          <a:lstStyle/>
          <a:p>
            <a:pPr lvl="0">
              <a:spcBef>
                <a:spcPts val="0"/>
              </a:spcBef>
              <a:buNone/>
            </a:pPr>
            <a:r>
              <a:rPr lang="en" sz="800"/>
              <a:t>(</a:t>
            </a:r>
            <a:r>
              <a:rPr lang="en" sz="800"/>
              <a:t>Winkler et al., 2006)</a:t>
            </a:r>
          </a:p>
          <a:p>
            <a:pPr lvl="0">
              <a:spcBef>
                <a:spcPts val="0"/>
              </a:spcBef>
              <a:buNone/>
            </a:pPr>
            <a:r>
              <a:rPr lang="en" sz="800"/>
              <a:t>(Mayoclinic, 2017)</a:t>
            </a:r>
          </a:p>
        </p:txBody>
      </p:sp>
      <p:sp>
        <p:nvSpPr>
          <p:cNvPr id="143" name="Shape 143"/>
          <p:cNvSpPr txBox="1"/>
          <p:nvPr/>
        </p:nvSpPr>
        <p:spPr>
          <a:xfrm>
            <a:off x="332050" y="1854400"/>
            <a:ext cx="5598300" cy="727800"/>
          </a:xfrm>
          <a:prstGeom prst="rect">
            <a:avLst/>
          </a:prstGeom>
          <a:noFill/>
          <a:ln>
            <a:noFill/>
          </a:ln>
        </p:spPr>
        <p:txBody>
          <a:bodyPr anchorCtr="0" anchor="t" bIns="91425" lIns="91425" rIns="91425" tIns="91425">
            <a:noAutofit/>
          </a:bodyPr>
          <a:lstStyle/>
          <a:p>
            <a:pPr indent="-342900" lvl="0" marL="457200" rtl="0">
              <a:spcBef>
                <a:spcPts val="600"/>
              </a:spcBef>
              <a:buClr>
                <a:srgbClr val="073763"/>
              </a:buClr>
              <a:buSzPct val="100000"/>
              <a:buFont typeface="Droid Serif"/>
              <a:buChar char="●"/>
            </a:pPr>
            <a:r>
              <a:rPr lang="en" sz="1800">
                <a:latin typeface="Droid Serif"/>
                <a:ea typeface="Droid Serif"/>
                <a:cs typeface="Droid Serif"/>
                <a:sym typeface="Droid Serif"/>
              </a:rPr>
              <a:t>Typically occurs at the same time of the year </a:t>
            </a:r>
          </a:p>
          <a:p>
            <a:pPr lvl="0" rtl="0">
              <a:spcBef>
                <a:spcPts val="600"/>
              </a:spcBef>
              <a:buNone/>
            </a:pPr>
            <a:r>
              <a:t/>
            </a:r>
            <a:endParaRPr sz="2400">
              <a:latin typeface="Raleway"/>
              <a:ea typeface="Raleway"/>
              <a:cs typeface="Raleway"/>
              <a:sym typeface="Raleway"/>
            </a:endParaRPr>
          </a:p>
        </p:txBody>
      </p:sp>
      <p:sp>
        <p:nvSpPr>
          <p:cNvPr id="144" name="Shape 144"/>
          <p:cNvSpPr txBox="1"/>
          <p:nvPr/>
        </p:nvSpPr>
        <p:spPr>
          <a:xfrm>
            <a:off x="332050" y="2582200"/>
            <a:ext cx="5598300" cy="870600"/>
          </a:xfrm>
          <a:prstGeom prst="rect">
            <a:avLst/>
          </a:prstGeom>
          <a:noFill/>
          <a:ln>
            <a:noFill/>
          </a:ln>
        </p:spPr>
        <p:txBody>
          <a:bodyPr anchorCtr="0" anchor="t" bIns="91425" lIns="91425" rIns="91425" tIns="91425">
            <a:noAutofit/>
          </a:bodyPr>
          <a:lstStyle/>
          <a:p>
            <a:pPr indent="-342900" lvl="0" marL="457200" rtl="0">
              <a:spcBef>
                <a:spcPts val="600"/>
              </a:spcBef>
              <a:buClr>
                <a:srgbClr val="073763"/>
              </a:buClr>
              <a:buSzPct val="100000"/>
              <a:buFont typeface="Droid Serif"/>
              <a:buChar char="●"/>
            </a:pPr>
            <a:r>
              <a:rPr lang="en" sz="1800">
                <a:latin typeface="Droid Serif"/>
                <a:ea typeface="Droid Serif"/>
                <a:cs typeface="Droid Serif"/>
                <a:sym typeface="Droid Serif"/>
              </a:rPr>
              <a:t>Occurs due to disruption of body’s internal biological clock</a:t>
            </a:r>
          </a:p>
          <a:p>
            <a:pPr lvl="0" rtl="0">
              <a:spcBef>
                <a:spcPts val="600"/>
              </a:spcBef>
              <a:buNone/>
            </a:pPr>
            <a:r>
              <a:t/>
            </a:r>
            <a:endParaRPr sz="2400">
              <a:latin typeface="Raleway"/>
              <a:ea typeface="Raleway"/>
              <a:cs typeface="Raleway"/>
              <a:sym typeface="Raleway"/>
            </a:endParaRPr>
          </a:p>
        </p:txBody>
      </p:sp>
      <p:sp>
        <p:nvSpPr>
          <p:cNvPr id="145" name="Shape 145"/>
          <p:cNvSpPr txBox="1"/>
          <p:nvPr/>
        </p:nvSpPr>
        <p:spPr>
          <a:xfrm>
            <a:off x="332050" y="3389900"/>
            <a:ext cx="5598300" cy="918600"/>
          </a:xfrm>
          <a:prstGeom prst="rect">
            <a:avLst/>
          </a:prstGeom>
          <a:noFill/>
          <a:ln>
            <a:noFill/>
          </a:ln>
        </p:spPr>
        <p:txBody>
          <a:bodyPr anchorCtr="0" anchor="t" bIns="91425" lIns="91425" rIns="91425" tIns="91425">
            <a:noAutofit/>
          </a:bodyPr>
          <a:lstStyle/>
          <a:p>
            <a:pPr indent="-342900" lvl="0" marL="457200" rtl="0">
              <a:spcBef>
                <a:spcPts val="600"/>
              </a:spcBef>
              <a:buClr>
                <a:srgbClr val="073763"/>
              </a:buClr>
              <a:buSzPct val="100000"/>
              <a:buFont typeface="Droid Serif"/>
              <a:buChar char="●"/>
            </a:pPr>
            <a:r>
              <a:rPr lang="en" sz="1800">
                <a:latin typeface="Droid Serif"/>
                <a:ea typeface="Droid Serif"/>
                <a:cs typeface="Droid Serif"/>
                <a:sym typeface="Droid Serif"/>
              </a:rPr>
              <a:t>Related to changes in Serotonin and Melatonin levels in the body</a:t>
            </a:r>
          </a:p>
          <a:p>
            <a:pPr lvl="0" rtl="0">
              <a:spcBef>
                <a:spcPts val="600"/>
              </a:spcBef>
              <a:buNone/>
            </a:pPr>
            <a:r>
              <a:t/>
            </a:r>
            <a:endParaRPr sz="2400">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ctrTitle"/>
          </p:nvPr>
        </p:nvSpPr>
        <p:spPr>
          <a:xfrm>
            <a:off x="3431800" y="2226300"/>
            <a:ext cx="5154300" cy="690900"/>
          </a:xfrm>
          <a:prstGeom prst="rect">
            <a:avLst/>
          </a:prstGeom>
        </p:spPr>
        <p:txBody>
          <a:bodyPr anchorCtr="0" anchor="b" bIns="91425" lIns="91425" rIns="91425" tIns="91425">
            <a:noAutofit/>
          </a:bodyPr>
          <a:lstStyle/>
          <a:p>
            <a:pPr lvl="0" rtl="0">
              <a:spcBef>
                <a:spcPts val="0"/>
              </a:spcBef>
              <a:buNone/>
            </a:pPr>
            <a:r>
              <a:rPr lang="en" sz="4000"/>
              <a:t>Signs &amp; Symptoms</a:t>
            </a:r>
          </a:p>
        </p:txBody>
      </p:sp>
      <p:sp>
        <p:nvSpPr>
          <p:cNvPr id="151" name="Shape 151"/>
          <p:cNvSpPr/>
          <p:nvPr/>
        </p:nvSpPr>
        <p:spPr>
          <a:xfrm>
            <a:off x="709450" y="2151150"/>
            <a:ext cx="560015" cy="848229"/>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2</a:t>
            </a:r>
          </a:p>
        </p:txBody>
      </p:sp>
      <p:sp>
        <p:nvSpPr>
          <p:cNvPr id="152" name="Shape 152"/>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sad-001.png" id="158" name="Shape 158"/>
          <p:cNvPicPr preferRelativeResize="0"/>
          <p:nvPr/>
        </p:nvPicPr>
        <p:blipFill rotWithShape="1">
          <a:blip r:embed="rId3">
            <a:alphaModFix/>
          </a:blip>
          <a:srcRect b="8130" l="0" r="0" t="0"/>
          <a:stretch/>
        </p:blipFill>
        <p:spPr>
          <a:xfrm>
            <a:off x="3530625" y="9900"/>
            <a:ext cx="4634400" cy="5123700"/>
          </a:xfrm>
          <a:prstGeom prst="rect">
            <a:avLst/>
          </a:prstGeom>
          <a:noFill/>
          <a:ln>
            <a:noFill/>
          </a:ln>
        </p:spPr>
      </p:pic>
      <p:sp>
        <p:nvSpPr>
          <p:cNvPr id="159" name="Shape 159"/>
          <p:cNvSpPr txBox="1"/>
          <p:nvPr/>
        </p:nvSpPr>
        <p:spPr>
          <a:xfrm>
            <a:off x="1942237" y="226350"/>
            <a:ext cx="1062000" cy="658800"/>
          </a:xfrm>
          <a:prstGeom prst="rect">
            <a:avLst/>
          </a:prstGeom>
          <a:noFill/>
          <a:ln>
            <a:noFill/>
          </a:ln>
        </p:spPr>
        <p:txBody>
          <a:bodyPr anchorCtr="0" anchor="t" bIns="91425" lIns="91425" rIns="91425" tIns="91425">
            <a:noAutofit/>
          </a:bodyPr>
          <a:lstStyle/>
          <a:p>
            <a:pPr lvl="0" algn="ctr">
              <a:spcBef>
                <a:spcPts val="0"/>
              </a:spcBef>
              <a:buNone/>
            </a:pPr>
            <a:r>
              <a:rPr lang="en" sz="1200">
                <a:solidFill>
                  <a:srgbClr val="B45F06"/>
                </a:solidFill>
                <a:latin typeface="Calibri"/>
                <a:ea typeface="Calibri"/>
                <a:cs typeface="Calibri"/>
                <a:sym typeface="Calibri"/>
              </a:rPr>
              <a:t>Nearly 10 hours of sleep during winter </a:t>
            </a:r>
          </a:p>
        </p:txBody>
      </p:sp>
      <p:sp>
        <p:nvSpPr>
          <p:cNvPr id="160" name="Shape 160"/>
          <p:cNvSpPr/>
          <p:nvPr/>
        </p:nvSpPr>
        <p:spPr>
          <a:xfrm>
            <a:off x="1320212" y="3812851"/>
            <a:ext cx="1848852" cy="1298159"/>
          </a:xfrm>
          <a:prstGeom prst="cloud">
            <a:avLst/>
          </a:prstGeom>
          <a:noFill/>
          <a:ln cap="flat" cmpd="sng" w="19050">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 name="Shape 161"/>
          <p:cNvSpPr txBox="1"/>
          <p:nvPr/>
        </p:nvSpPr>
        <p:spPr>
          <a:xfrm>
            <a:off x="1713650" y="3960775"/>
            <a:ext cx="1062000" cy="609600"/>
          </a:xfrm>
          <a:prstGeom prst="rect">
            <a:avLst/>
          </a:prstGeom>
          <a:noFill/>
          <a:ln>
            <a:noFill/>
          </a:ln>
        </p:spPr>
        <p:txBody>
          <a:bodyPr anchorCtr="0" anchor="t" bIns="91425" lIns="91425" rIns="91425" tIns="91425">
            <a:noAutofit/>
          </a:bodyPr>
          <a:lstStyle/>
          <a:p>
            <a:pPr lvl="0" algn="ctr">
              <a:spcBef>
                <a:spcPts val="0"/>
              </a:spcBef>
              <a:buNone/>
            </a:pPr>
            <a:r>
              <a:rPr lang="en" sz="1200">
                <a:solidFill>
                  <a:srgbClr val="B45F06"/>
                </a:solidFill>
                <a:latin typeface="Calibri"/>
                <a:ea typeface="Calibri"/>
                <a:cs typeface="Calibri"/>
                <a:sym typeface="Calibri"/>
              </a:rPr>
              <a:t>Biological response to a seasonal drop in serotonin</a:t>
            </a:r>
          </a:p>
        </p:txBody>
      </p:sp>
      <p:sp>
        <p:nvSpPr>
          <p:cNvPr id="162" name="Shape 162"/>
          <p:cNvSpPr/>
          <p:nvPr/>
        </p:nvSpPr>
        <p:spPr>
          <a:xfrm>
            <a:off x="93400" y="1244126"/>
            <a:ext cx="1848852" cy="1298160"/>
          </a:xfrm>
          <a:prstGeom prst="cloud">
            <a:avLst/>
          </a:prstGeom>
          <a:noFill/>
          <a:ln cap="flat" cmpd="sng" w="19050">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3" name="Shape 163"/>
          <p:cNvSpPr/>
          <p:nvPr/>
        </p:nvSpPr>
        <p:spPr>
          <a:xfrm>
            <a:off x="93400" y="2793076"/>
            <a:ext cx="1848852" cy="1298160"/>
          </a:xfrm>
          <a:prstGeom prst="cloud">
            <a:avLst/>
          </a:prstGeom>
          <a:noFill/>
          <a:ln cap="flat" cmpd="sng" w="19050">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4" name="Shape 164"/>
          <p:cNvSpPr/>
          <p:nvPr/>
        </p:nvSpPr>
        <p:spPr>
          <a:xfrm>
            <a:off x="1548825" y="40501"/>
            <a:ext cx="1848852" cy="1298160"/>
          </a:xfrm>
          <a:prstGeom prst="cloud">
            <a:avLst/>
          </a:prstGeom>
          <a:noFill/>
          <a:ln cap="flat" cmpd="sng" w="19050">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5" name="Shape 165"/>
          <p:cNvSpPr txBox="1"/>
          <p:nvPr/>
        </p:nvSpPr>
        <p:spPr>
          <a:xfrm>
            <a:off x="486825" y="2901237"/>
            <a:ext cx="1062000" cy="609600"/>
          </a:xfrm>
          <a:prstGeom prst="rect">
            <a:avLst/>
          </a:prstGeom>
          <a:noFill/>
          <a:ln>
            <a:noFill/>
          </a:ln>
        </p:spPr>
        <p:txBody>
          <a:bodyPr anchorCtr="0" anchor="t" bIns="91425" lIns="91425" rIns="91425" tIns="91425">
            <a:noAutofit/>
          </a:bodyPr>
          <a:lstStyle/>
          <a:p>
            <a:pPr lvl="0" rtl="0" algn="ctr">
              <a:spcBef>
                <a:spcPts val="0"/>
              </a:spcBef>
              <a:buNone/>
            </a:pPr>
            <a:r>
              <a:rPr lang="en" sz="1200">
                <a:solidFill>
                  <a:srgbClr val="B45F06"/>
                </a:solidFill>
                <a:latin typeface="Calibri"/>
                <a:ea typeface="Calibri"/>
                <a:cs typeface="Calibri"/>
                <a:sym typeface="Calibri"/>
              </a:rPr>
              <a:t>Strong craving for carbs causes rise in tryptophan levels</a:t>
            </a:r>
          </a:p>
        </p:txBody>
      </p:sp>
      <p:sp>
        <p:nvSpPr>
          <p:cNvPr id="166" name="Shape 166"/>
          <p:cNvSpPr txBox="1"/>
          <p:nvPr/>
        </p:nvSpPr>
        <p:spPr>
          <a:xfrm>
            <a:off x="486825" y="1337500"/>
            <a:ext cx="1062000" cy="737700"/>
          </a:xfrm>
          <a:prstGeom prst="rect">
            <a:avLst/>
          </a:prstGeom>
          <a:noFill/>
          <a:ln>
            <a:noFill/>
          </a:ln>
        </p:spPr>
        <p:txBody>
          <a:bodyPr anchorCtr="0" anchor="t" bIns="91425" lIns="91425" rIns="91425" tIns="91425">
            <a:noAutofit/>
          </a:bodyPr>
          <a:lstStyle/>
          <a:p>
            <a:pPr lvl="0" algn="ctr">
              <a:spcBef>
                <a:spcPts val="0"/>
              </a:spcBef>
              <a:buNone/>
            </a:pPr>
            <a:r>
              <a:rPr lang="en" sz="1200">
                <a:solidFill>
                  <a:srgbClr val="B45F06"/>
                </a:solidFill>
                <a:latin typeface="Calibri"/>
                <a:ea typeface="Calibri"/>
                <a:cs typeface="Calibri"/>
                <a:sym typeface="Calibri"/>
              </a:rPr>
              <a:t>Greater tendency for nodding off at work and less energy</a:t>
            </a:r>
          </a:p>
        </p:txBody>
      </p:sp>
      <p:sp>
        <p:nvSpPr>
          <p:cNvPr id="167" name="Shape 167"/>
          <p:cNvSpPr/>
          <p:nvPr/>
        </p:nvSpPr>
        <p:spPr>
          <a:xfrm rot="1106097">
            <a:off x="3048041" y="1301306"/>
            <a:ext cx="721947" cy="107485"/>
          </a:xfrm>
          <a:prstGeom prst="rightArrow">
            <a:avLst>
              <a:gd fmla="val 50000" name="adj1"/>
              <a:gd fmla="val 50000" name="adj2"/>
            </a:avLst>
          </a:prstGeom>
          <a:solidFill>
            <a:srgbClr val="B45F06"/>
          </a:solidFill>
          <a:ln cap="flat" cmpd="sng" w="9525">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rot="-1335144">
            <a:off x="3166392" y="4209196"/>
            <a:ext cx="644067" cy="112756"/>
          </a:xfrm>
          <a:prstGeom prst="rightArrow">
            <a:avLst>
              <a:gd fmla="val 50000" name="adj1"/>
              <a:gd fmla="val 50000" name="adj2"/>
            </a:avLst>
          </a:prstGeom>
          <a:solidFill>
            <a:srgbClr val="B45F06"/>
          </a:solidFill>
          <a:ln cap="flat" cmpd="sng" w="9525">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rot="-499311">
            <a:off x="1996440" y="3280317"/>
            <a:ext cx="1635419" cy="112769"/>
          </a:xfrm>
          <a:prstGeom prst="rightArrow">
            <a:avLst>
              <a:gd fmla="val 50000" name="adj1"/>
              <a:gd fmla="val 50000" name="adj2"/>
            </a:avLst>
          </a:prstGeom>
          <a:solidFill>
            <a:srgbClr val="B45F06"/>
          </a:solidFill>
          <a:ln cap="flat" cmpd="sng" w="9525">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rot="732645">
            <a:off x="1996442" y="1967503"/>
            <a:ext cx="1635398" cy="112685"/>
          </a:xfrm>
          <a:prstGeom prst="rightArrow">
            <a:avLst>
              <a:gd fmla="val 50000" name="adj1"/>
              <a:gd fmla="val 50000" name="adj2"/>
            </a:avLst>
          </a:prstGeom>
          <a:solidFill>
            <a:srgbClr val="B45F06"/>
          </a:solidFill>
          <a:ln cap="flat" cmpd="sng" w="9525">
            <a:solidFill>
              <a:srgbClr val="B45F0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1" name="Shape 171"/>
          <p:cNvSpPr txBox="1"/>
          <p:nvPr/>
        </p:nvSpPr>
        <p:spPr>
          <a:xfrm>
            <a:off x="93400" y="4749850"/>
            <a:ext cx="1273500" cy="236100"/>
          </a:xfrm>
          <a:prstGeom prst="rect">
            <a:avLst/>
          </a:prstGeom>
          <a:noFill/>
          <a:ln>
            <a:noFill/>
          </a:ln>
        </p:spPr>
        <p:txBody>
          <a:bodyPr anchorCtr="0" anchor="t" bIns="91425" lIns="91425" rIns="91425" tIns="91425">
            <a:noAutofit/>
          </a:bodyPr>
          <a:lstStyle/>
          <a:p>
            <a:pPr lvl="0">
              <a:spcBef>
                <a:spcPts val="0"/>
              </a:spcBef>
              <a:buNone/>
            </a:pPr>
            <a:r>
              <a:rPr lang="en" sz="800"/>
              <a:t>(Burgo, 2014)</a:t>
            </a:r>
          </a:p>
          <a:p>
            <a:pPr lvl="0">
              <a:spcBef>
                <a:spcPts val="0"/>
              </a:spcBef>
              <a:buNone/>
            </a:pPr>
            <a:r>
              <a:rPr lang="en" sz="800"/>
              <a:t>(Winkler et al., 2006)</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ctrTitle"/>
          </p:nvPr>
        </p:nvSpPr>
        <p:spPr>
          <a:xfrm>
            <a:off x="3451475" y="1990875"/>
            <a:ext cx="5154300" cy="1180500"/>
          </a:xfrm>
          <a:prstGeom prst="rect">
            <a:avLst/>
          </a:prstGeom>
        </p:spPr>
        <p:txBody>
          <a:bodyPr anchorCtr="0" anchor="b" bIns="91425" lIns="91425" rIns="91425" tIns="91425">
            <a:noAutofit/>
          </a:bodyPr>
          <a:lstStyle/>
          <a:p>
            <a:pPr lvl="0" rtl="0">
              <a:spcBef>
                <a:spcPts val="0"/>
              </a:spcBef>
              <a:buNone/>
            </a:pPr>
            <a:r>
              <a:rPr lang="en" sz="4000"/>
              <a:t>Epidemiology &amp; Risk Factors</a:t>
            </a:r>
          </a:p>
        </p:txBody>
      </p:sp>
      <p:sp>
        <p:nvSpPr>
          <p:cNvPr id="177" name="Shape 177"/>
          <p:cNvSpPr/>
          <p:nvPr/>
        </p:nvSpPr>
        <p:spPr>
          <a:xfrm>
            <a:off x="709450" y="2151150"/>
            <a:ext cx="568216" cy="859945"/>
          </a:xfrm>
          <a:prstGeom prst="rect">
            <a:avLst/>
          </a:prstGeom>
        </p:spPr>
        <p:txBody>
          <a:bodyPr>
            <a:prstTxWarp prst="textPlain"/>
          </a:bodyPr>
          <a:lstStyle/>
          <a:p>
            <a:pPr lvl="0" algn="ctr"/>
            <a:r>
              <a:rPr b="1" i="0">
                <a:ln>
                  <a:noFill/>
                </a:ln>
                <a:gradFill>
                  <a:gsLst>
                    <a:gs pos="0">
                      <a:srgbClr val="75DDFF"/>
                    </a:gs>
                    <a:gs pos="100000">
                      <a:srgbClr val="09B1E9"/>
                    </a:gs>
                  </a:gsLst>
                  <a:lin ang="5400012" scaled="0"/>
                </a:gradFill>
                <a:latin typeface="Droid Serif"/>
              </a:rPr>
              <a:t>3</a:t>
            </a:r>
          </a:p>
        </p:txBody>
      </p:sp>
      <p:sp>
        <p:nvSpPr>
          <p:cNvPr id="178" name="Shape 178"/>
          <p:cNvSpPr txBox="1"/>
          <p:nvPr>
            <p:ph idx="12" type="sldNum"/>
          </p:nvPr>
        </p:nvSpPr>
        <p:spPr>
          <a:xfrm>
            <a:off x="85295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idx="4294967295" type="title"/>
          </p:nvPr>
        </p:nvSpPr>
        <p:spPr>
          <a:xfrm>
            <a:off x="282475" y="255999"/>
            <a:ext cx="5301300" cy="727800"/>
          </a:xfrm>
          <a:prstGeom prst="rect">
            <a:avLst/>
          </a:prstGeom>
        </p:spPr>
        <p:txBody>
          <a:bodyPr anchorCtr="0" anchor="b" bIns="91425" lIns="91425" rIns="91425" tIns="91425">
            <a:noAutofit/>
          </a:bodyPr>
          <a:lstStyle/>
          <a:p>
            <a:pPr lvl="0" rtl="0">
              <a:spcBef>
                <a:spcPts val="0"/>
              </a:spcBef>
              <a:buNone/>
            </a:pPr>
            <a:r>
              <a:rPr lang="en" sz="3000"/>
              <a:t>Epidemiology </a:t>
            </a:r>
          </a:p>
        </p:txBody>
      </p:sp>
      <p:sp>
        <p:nvSpPr>
          <p:cNvPr id="184" name="Shape 184"/>
          <p:cNvSpPr txBox="1"/>
          <p:nvPr>
            <p:ph idx="12" type="sldNum"/>
          </p:nvPr>
        </p:nvSpPr>
        <p:spPr>
          <a:xfrm>
            <a:off x="7565808"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85" name="Shape 185"/>
          <p:cNvSpPr txBox="1"/>
          <p:nvPr/>
        </p:nvSpPr>
        <p:spPr>
          <a:xfrm>
            <a:off x="-22325" y="929200"/>
            <a:ext cx="5057700" cy="1511700"/>
          </a:xfrm>
          <a:prstGeom prst="rect">
            <a:avLst/>
          </a:prstGeom>
          <a:noFill/>
          <a:ln>
            <a:noFill/>
          </a:ln>
        </p:spPr>
        <p:txBody>
          <a:bodyPr anchorCtr="0" anchor="t" bIns="91425" lIns="91425" rIns="91425" tIns="91425">
            <a:noAutofit/>
          </a:bodyPr>
          <a:lstStyle/>
          <a:p>
            <a:pPr indent="-342900" lvl="0" marL="457200" rtl="0">
              <a:spcBef>
                <a:spcPts val="600"/>
              </a:spcBef>
              <a:buClr>
                <a:srgbClr val="073763"/>
              </a:buClr>
              <a:buSzPct val="100000"/>
              <a:buFont typeface="Raleway"/>
              <a:buChar char="●"/>
            </a:pPr>
            <a:r>
              <a:rPr lang="en" sz="1800">
                <a:latin typeface="Droid Serif"/>
                <a:ea typeface="Droid Serif"/>
                <a:cs typeface="Droid Serif"/>
                <a:sym typeface="Droid Serif"/>
              </a:rPr>
              <a:t>Community based studies estimate SAD prevalence to be around 10 % in northern latitudes</a:t>
            </a:r>
            <a:r>
              <a:rPr lang="en" sz="1800">
                <a:latin typeface="Raleway"/>
                <a:ea typeface="Raleway"/>
                <a:cs typeface="Raleway"/>
                <a:sym typeface="Raleway"/>
              </a:rPr>
              <a:t> </a:t>
            </a:r>
          </a:p>
        </p:txBody>
      </p:sp>
      <p:sp>
        <p:nvSpPr>
          <p:cNvPr id="186" name="Shape 186"/>
          <p:cNvSpPr txBox="1"/>
          <p:nvPr/>
        </p:nvSpPr>
        <p:spPr>
          <a:xfrm>
            <a:off x="-13025" y="1975000"/>
            <a:ext cx="4940100" cy="2387400"/>
          </a:xfrm>
          <a:prstGeom prst="rect">
            <a:avLst/>
          </a:prstGeom>
          <a:noFill/>
          <a:ln>
            <a:noFill/>
          </a:ln>
        </p:spPr>
        <p:txBody>
          <a:bodyPr anchorCtr="0" anchor="t" bIns="91425" lIns="91425" rIns="91425" tIns="91425">
            <a:noAutofit/>
          </a:bodyPr>
          <a:lstStyle/>
          <a:p>
            <a:pPr indent="-342900" lvl="0" marL="457200" rtl="0">
              <a:spcBef>
                <a:spcPts val="600"/>
              </a:spcBef>
              <a:buClr>
                <a:srgbClr val="073763"/>
              </a:buClr>
              <a:buSzPct val="100000"/>
              <a:buFont typeface="Droid Serif"/>
              <a:buChar char="●"/>
            </a:pPr>
            <a:r>
              <a:rPr lang="en" sz="1800">
                <a:latin typeface="Droid Serif"/>
                <a:ea typeface="Droid Serif"/>
                <a:cs typeface="Droid Serif"/>
                <a:sym typeface="Droid Serif"/>
              </a:rPr>
              <a:t>Following DSM-IV–TR criteria SAD </a:t>
            </a:r>
            <a:r>
              <a:rPr lang="en" sz="1800">
                <a:latin typeface="Droid Serif"/>
                <a:ea typeface="Droid Serif"/>
                <a:cs typeface="Droid Serif"/>
                <a:sym typeface="Droid Serif"/>
              </a:rPr>
              <a:t>p</a:t>
            </a:r>
            <a:r>
              <a:rPr lang="en" sz="1800">
                <a:latin typeface="Droid Serif"/>
                <a:ea typeface="Droid Serif"/>
                <a:cs typeface="Droid Serif"/>
                <a:sym typeface="Droid Serif"/>
              </a:rPr>
              <a:t>revalence is:</a:t>
            </a:r>
          </a:p>
          <a:p>
            <a:pPr indent="-342900" lvl="1" marL="914400" rtl="0">
              <a:spcBef>
                <a:spcPts val="480"/>
              </a:spcBef>
              <a:buClr>
                <a:srgbClr val="073763"/>
              </a:buClr>
              <a:buSzPct val="100000"/>
              <a:buFont typeface="Droid Serif"/>
              <a:buChar char="○"/>
            </a:pPr>
            <a:r>
              <a:rPr lang="en" sz="1800">
                <a:latin typeface="Droid Serif"/>
                <a:ea typeface="Droid Serif"/>
                <a:cs typeface="Droid Serif"/>
                <a:sym typeface="Droid Serif"/>
              </a:rPr>
              <a:t>1-2% in the United States</a:t>
            </a:r>
          </a:p>
          <a:p>
            <a:pPr indent="-342900" lvl="1" marL="914400" rtl="0">
              <a:spcBef>
                <a:spcPts val="480"/>
              </a:spcBef>
              <a:buClr>
                <a:srgbClr val="073763"/>
              </a:buClr>
              <a:buSzPct val="100000"/>
              <a:buFont typeface="Droid Serif"/>
              <a:buChar char="○"/>
            </a:pPr>
            <a:r>
              <a:rPr lang="en" sz="1800">
                <a:latin typeface="Droid Serif"/>
                <a:ea typeface="Droid Serif"/>
                <a:cs typeface="Droid Serif"/>
                <a:sym typeface="Droid Serif"/>
              </a:rPr>
              <a:t>Around 2% in Canada </a:t>
            </a:r>
          </a:p>
          <a:p>
            <a:pPr indent="0" lvl="0" marL="0" rtl="0">
              <a:spcBef>
                <a:spcPts val="480"/>
              </a:spcBef>
              <a:buNone/>
            </a:pPr>
            <a:r>
              <a:t/>
            </a:r>
            <a:endParaRPr sz="2000"/>
          </a:p>
        </p:txBody>
      </p:sp>
      <p:sp>
        <p:nvSpPr>
          <p:cNvPr id="187" name="Shape 187"/>
          <p:cNvSpPr txBox="1"/>
          <p:nvPr/>
        </p:nvSpPr>
        <p:spPr>
          <a:xfrm>
            <a:off x="-22325" y="3387675"/>
            <a:ext cx="4949400" cy="1160700"/>
          </a:xfrm>
          <a:prstGeom prst="rect">
            <a:avLst/>
          </a:prstGeom>
          <a:noFill/>
          <a:ln>
            <a:noFill/>
          </a:ln>
        </p:spPr>
        <p:txBody>
          <a:bodyPr anchorCtr="0" anchor="t" bIns="91425" lIns="91425" rIns="91425" tIns="91425">
            <a:noAutofit/>
          </a:bodyPr>
          <a:lstStyle/>
          <a:p>
            <a:pPr indent="-342900" lvl="0" marL="457200" rtl="0">
              <a:spcBef>
                <a:spcPts val="600"/>
              </a:spcBef>
              <a:buClr>
                <a:srgbClr val="073763"/>
              </a:buClr>
              <a:buSzPct val="100000"/>
              <a:buFont typeface="Droid Serif"/>
              <a:buChar char="●"/>
            </a:pPr>
            <a:r>
              <a:rPr lang="en" sz="1800">
                <a:latin typeface="Droid Serif"/>
                <a:ea typeface="Droid Serif"/>
                <a:cs typeface="Droid Serif"/>
                <a:sym typeface="Droid Serif"/>
              </a:rPr>
              <a:t>Higher incidence among women, especially during childbearing years </a:t>
            </a:r>
          </a:p>
          <a:p>
            <a:pPr indent="-342900" lvl="1" marL="914400" rtl="0">
              <a:spcBef>
                <a:spcPts val="480"/>
              </a:spcBef>
              <a:buClr>
                <a:srgbClr val="073763"/>
              </a:buClr>
              <a:buSzPct val="100000"/>
              <a:buFont typeface="Droid Serif"/>
              <a:buChar char="○"/>
            </a:pPr>
            <a:r>
              <a:rPr lang="en" sz="1800">
                <a:latin typeface="Droid Serif"/>
                <a:ea typeface="Droid Serif"/>
                <a:cs typeface="Droid Serif"/>
                <a:sym typeface="Droid Serif"/>
              </a:rPr>
              <a:t>female-to-male ratio of 4:1</a:t>
            </a:r>
          </a:p>
        </p:txBody>
      </p:sp>
      <p:sp>
        <p:nvSpPr>
          <p:cNvPr id="188" name="Shape 188"/>
          <p:cNvSpPr txBox="1"/>
          <p:nvPr/>
        </p:nvSpPr>
        <p:spPr>
          <a:xfrm>
            <a:off x="6883175" y="4749850"/>
            <a:ext cx="2082900" cy="393600"/>
          </a:xfrm>
          <a:prstGeom prst="rect">
            <a:avLst/>
          </a:prstGeom>
          <a:noFill/>
          <a:ln>
            <a:noFill/>
          </a:ln>
        </p:spPr>
        <p:txBody>
          <a:bodyPr anchorCtr="0" anchor="t" bIns="91425" lIns="91425" rIns="91425" tIns="91425">
            <a:noAutofit/>
          </a:bodyPr>
          <a:lstStyle/>
          <a:p>
            <a:pPr lvl="0">
              <a:spcBef>
                <a:spcPts val="0"/>
              </a:spcBef>
              <a:buNone/>
            </a:pPr>
            <a:r>
              <a:rPr lang="en" sz="800"/>
              <a:t>(Miller, 2005)</a:t>
            </a:r>
          </a:p>
          <a:p>
            <a:pPr lvl="0">
              <a:spcBef>
                <a:spcPts val="0"/>
              </a:spcBef>
              <a:buNone/>
            </a:pPr>
            <a:r>
              <a:rPr lang="en" sz="800"/>
              <a:t>(Kurlansik, 2012)</a:t>
            </a:r>
          </a:p>
        </p:txBody>
      </p:sp>
      <p:pic>
        <p:nvPicPr>
          <p:cNvPr descr="izzyinfographic.jpg" id="189" name="Shape 189"/>
          <p:cNvPicPr preferRelativeResize="0"/>
          <p:nvPr/>
        </p:nvPicPr>
        <p:blipFill>
          <a:blip r:embed="rId3">
            <a:alphaModFix/>
          </a:blip>
          <a:stretch>
            <a:fillRect/>
          </a:stretch>
        </p:blipFill>
        <p:spPr>
          <a:xfrm>
            <a:off x="5035266" y="1970724"/>
            <a:ext cx="2793342" cy="179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