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BB39D44-EA2E-4A48-8650-194F3615CFD9}">
  <a:tblStyle styleId="{0BB39D44-EA2E-4A48-8650-194F3615CF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>
        <p:scale>
          <a:sx n="102" d="100"/>
          <a:sy n="102" d="100"/>
        </p:scale>
        <p:origin x="-80" y="-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9298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46233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Chronic Myeloid Leukemia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 i="1"/>
              <a:t>Nerissa D’Mello, Ahmed Khan, Fadi Hana, Rohan Minhas &amp; Mathushan Sukumar</a:t>
            </a:r>
          </a:p>
          <a:p>
            <a:pPr lvl="0" rtl="0">
              <a:spcBef>
                <a:spcPts val="0"/>
              </a:spcBef>
              <a:buNone/>
            </a:pPr>
            <a:endParaRPr sz="1700" i="1"/>
          </a:p>
          <a:p>
            <a:pPr marL="4572000" lvl="0" indent="457200">
              <a:spcBef>
                <a:spcPts val="0"/>
              </a:spcBef>
              <a:buNone/>
            </a:pPr>
            <a:endParaRPr sz="1700" i="1"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957" y="0"/>
            <a:ext cx="3969050" cy="29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Proxima Nova"/>
              <a:buNone/>
            </a:pPr>
            <a:r>
              <a:rPr lang="en">
                <a:solidFill>
                  <a:srgbClr val="000000"/>
                </a:solidFill>
              </a:rPr>
              <a:t>Pathophysiology: </a:t>
            </a:r>
            <a:r>
              <a:rPr lang="en" i="1">
                <a:solidFill>
                  <a:srgbClr val="000000"/>
                </a:solidFill>
              </a:rPr>
              <a:t>Bcr-Abl </a:t>
            </a:r>
            <a:r>
              <a:rPr lang="en">
                <a:solidFill>
                  <a:srgbClr val="000000"/>
                </a:solidFill>
              </a:rPr>
              <a:t>Protein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Char char="•"/>
            </a:pPr>
            <a:r>
              <a:rPr lang="en">
                <a:solidFill>
                  <a:srgbClr val="595959"/>
                </a:solidFill>
              </a:rPr>
              <a:t>Reciprocal translocation between chromosome 9 and chromosome 22 </a:t>
            </a:r>
          </a:p>
          <a:p>
            <a:pPr marL="742950" lvl="1" indent="-19685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ourier New"/>
              <a:buChar char="o"/>
            </a:pPr>
            <a:r>
              <a:rPr lang="en">
                <a:solidFill>
                  <a:srgbClr val="595959"/>
                </a:solidFill>
              </a:rPr>
              <a:t>Chromosome 22 is known as the “Philadelphia chromosome (Ph)”</a:t>
            </a:r>
          </a:p>
          <a:p>
            <a:pPr marL="342900" lvl="0" indent="-22860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Char char="•"/>
            </a:pPr>
            <a:r>
              <a:rPr lang="en">
                <a:solidFill>
                  <a:srgbClr val="595959"/>
                </a:solidFill>
              </a:rPr>
              <a:t>The fusion of partial genes </a:t>
            </a:r>
            <a:r>
              <a:rPr lang="en" i="1">
                <a:solidFill>
                  <a:srgbClr val="595959"/>
                </a:solidFill>
              </a:rPr>
              <a:t>Abl </a:t>
            </a:r>
            <a:r>
              <a:rPr lang="en">
                <a:solidFill>
                  <a:srgbClr val="595959"/>
                </a:solidFill>
              </a:rPr>
              <a:t>and </a:t>
            </a:r>
            <a:r>
              <a:rPr lang="en" i="1">
                <a:solidFill>
                  <a:srgbClr val="595959"/>
                </a:solidFill>
              </a:rPr>
              <a:t>Bcr  </a:t>
            </a:r>
            <a:r>
              <a:rPr lang="en">
                <a:solidFill>
                  <a:srgbClr val="595959"/>
                </a:solidFill>
              </a:rPr>
              <a:t>generates a</a:t>
            </a:r>
            <a:r>
              <a:rPr lang="en" i="1">
                <a:solidFill>
                  <a:srgbClr val="595959"/>
                </a:solidFill>
              </a:rPr>
              <a:t> Bcr-Abl </a:t>
            </a:r>
            <a:r>
              <a:rPr lang="en">
                <a:solidFill>
                  <a:srgbClr val="595959"/>
                </a:solidFill>
              </a:rPr>
              <a:t>protein </a:t>
            </a:r>
          </a:p>
          <a:p>
            <a:pPr marL="742950" lvl="1" indent="-19685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ourier New"/>
              <a:buChar char="o"/>
            </a:pPr>
            <a:r>
              <a:rPr lang="en">
                <a:solidFill>
                  <a:srgbClr val="595959"/>
                </a:solidFill>
              </a:rPr>
              <a:t>Involved in the activation of tyrosine kinase, without the need for cytokine signalling </a:t>
            </a:r>
          </a:p>
          <a:p>
            <a:pPr marL="1143000" lvl="2" indent="-13970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Char char="▪"/>
            </a:pPr>
            <a:r>
              <a:rPr lang="en">
                <a:solidFill>
                  <a:srgbClr val="595959"/>
                </a:solidFill>
              </a:rPr>
              <a:t>Excessive proliferation of leukemia cells</a:t>
            </a:r>
          </a:p>
          <a:p>
            <a:pPr marL="1143000" lvl="2" indent="-13970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Char char="▪"/>
            </a:pPr>
            <a:r>
              <a:rPr lang="en">
                <a:solidFill>
                  <a:srgbClr val="595959"/>
                </a:solidFill>
              </a:rPr>
              <a:t>Inhibition of apoptosis of HSC or progenitors</a:t>
            </a:r>
          </a:p>
          <a:p>
            <a:pPr marL="342900" lvl="0" indent="-228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Char char="•"/>
            </a:pPr>
            <a:r>
              <a:rPr lang="en">
                <a:solidFill>
                  <a:srgbClr val="595959"/>
                </a:solidFill>
              </a:rPr>
              <a:t>There are two types of </a:t>
            </a:r>
            <a:r>
              <a:rPr lang="en" i="1">
                <a:solidFill>
                  <a:srgbClr val="595959"/>
                </a:solidFill>
              </a:rPr>
              <a:t>Bcr-Abl</a:t>
            </a:r>
            <a:r>
              <a:rPr lang="en">
                <a:solidFill>
                  <a:srgbClr val="595959"/>
                </a:solidFill>
              </a:rPr>
              <a:t> mRNA: b2a2 and b3a2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924" y="3133625"/>
            <a:ext cx="3348300" cy="18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973" y="3247023"/>
            <a:ext cx="3805499" cy="16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Pathophysiology: Abl tyrosine kinase and oncogenes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Char char="•"/>
            </a:pPr>
            <a:r>
              <a:rPr lang="en">
                <a:solidFill>
                  <a:srgbClr val="595959"/>
                </a:solidFill>
              </a:rPr>
              <a:t>Ways in deregulating the </a:t>
            </a:r>
            <a:r>
              <a:rPr lang="en" i="1">
                <a:solidFill>
                  <a:srgbClr val="595959"/>
                </a:solidFill>
              </a:rPr>
              <a:t>Abl </a:t>
            </a:r>
            <a:r>
              <a:rPr lang="en">
                <a:solidFill>
                  <a:srgbClr val="595959"/>
                </a:solidFill>
              </a:rPr>
              <a:t>tyrosine kinase</a:t>
            </a:r>
          </a:p>
          <a:p>
            <a:pPr marL="800100" lvl="1" indent="-25400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AutoNum type="arabicPeriod"/>
            </a:pPr>
            <a:r>
              <a:rPr lang="en">
                <a:solidFill>
                  <a:srgbClr val="595959"/>
                </a:solidFill>
              </a:rPr>
              <a:t>Deletion or the change in position of the </a:t>
            </a:r>
            <a:r>
              <a:rPr lang="en" b="1">
                <a:solidFill>
                  <a:srgbClr val="595959"/>
                </a:solidFill>
              </a:rPr>
              <a:t>SH3 domain</a:t>
            </a:r>
            <a:r>
              <a:rPr lang="en">
                <a:solidFill>
                  <a:srgbClr val="595959"/>
                </a:solidFill>
              </a:rPr>
              <a:t> (Regulatory function of the SH3 domain:  to turn off  tyrosine kinase  activity )</a:t>
            </a:r>
          </a:p>
          <a:p>
            <a:pPr marL="800100" lvl="1" indent="-25400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alibri"/>
              <a:buAutoNum type="arabicPeriod"/>
            </a:pPr>
            <a:r>
              <a:rPr lang="en">
                <a:solidFill>
                  <a:srgbClr val="595959"/>
                </a:solidFill>
              </a:rPr>
              <a:t>Exposure to ionizing stress such as ionizing radiation leads to the oxidization of a protein called Pag/Msp23 → dissociation of Pag/Msp23 from </a:t>
            </a:r>
            <a:r>
              <a:rPr lang="en" i="1">
                <a:solidFill>
                  <a:srgbClr val="595959"/>
                </a:solidFill>
              </a:rPr>
              <a:t>Abl</a:t>
            </a:r>
          </a:p>
          <a:p>
            <a:pPr marL="342900" lvl="0" indent="-22860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Font typeface="Arial"/>
              <a:buChar char="•"/>
            </a:pPr>
            <a:r>
              <a:rPr lang="en">
                <a:solidFill>
                  <a:srgbClr val="595959"/>
                </a:solidFill>
              </a:rPr>
              <a:t>Two different forms of </a:t>
            </a:r>
            <a:r>
              <a:rPr lang="en" i="1">
                <a:solidFill>
                  <a:srgbClr val="595959"/>
                </a:solidFill>
              </a:rPr>
              <a:t>Abl </a:t>
            </a:r>
            <a:r>
              <a:rPr lang="en">
                <a:solidFill>
                  <a:srgbClr val="595959"/>
                </a:solidFill>
              </a:rPr>
              <a:t>gene:</a:t>
            </a:r>
          </a:p>
        </p:txBody>
      </p:sp>
      <p:graphicFrame>
        <p:nvGraphicFramePr>
          <p:cNvPr id="140" name="Shape 140"/>
          <p:cNvGraphicFramePr/>
          <p:nvPr/>
        </p:nvGraphicFramePr>
        <p:xfrm>
          <a:off x="1278055" y="2811482"/>
          <a:ext cx="6264375" cy="2189130"/>
        </p:xfrm>
        <a:graphic>
          <a:graphicData uri="http://schemas.openxmlformats.org/drawingml/2006/table">
            <a:tbl>
              <a:tblPr firstRow="1" bandRow="1">
                <a:noFill/>
                <a:tableStyleId>{0BB39D44-EA2E-4A48-8650-194F3615CFD9}</a:tableStyleId>
              </a:tblPr>
              <a:tblGrid>
                <a:gridCol w="2088125"/>
                <a:gridCol w="2088125"/>
                <a:gridCol w="2088125"/>
              </a:tblGrid>
              <a:tr h="29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Form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Proto-oncogene ☺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4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Oncogene ☹</a:t>
                      </a:r>
                    </a:p>
                  </a:txBody>
                  <a:tcPr marL="91450" marR="91450" marT="34300" marB="34300"/>
                </a:tc>
              </a:tr>
              <a:tr h="28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Description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b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Normal gene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b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Viral gene</a:t>
                      </a:r>
                    </a:p>
                  </a:txBody>
                  <a:tcPr marL="91450" marR="91450" marT="34300" marB="34300"/>
                </a:tc>
              </a:tr>
              <a:tr h="395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Activity Level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b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Weakly active Tyrosine Kinase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Constitutively active tyrosine kinase </a:t>
                      </a:r>
                    </a:p>
                  </a:txBody>
                  <a:tcPr marL="91450" marR="91450" marT="34300" marB="34300"/>
                </a:tc>
              </a:tr>
              <a:tr h="120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b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Function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regulating the cell cycle, responding to genotoxic stress, and using integrin signals to influence decisions regarding cell cycle and apoptosis</a:t>
                      </a:r>
                    </a:p>
                  </a:txBody>
                  <a:tcPr marL="91450" marR="9145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1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excessive proliferation of leukemia cells, adhesion and the inhibition of apoptosis of HSC or progenitors</a:t>
                      </a:r>
                    </a:p>
                  </a:txBody>
                  <a:tcPr marL="91450" marR="91450" marT="34300" marB="34300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Pathogenesis: Jak-Stat Pathway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53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Numerous pathways and substrates are influenced by Bcr-Abl </a:t>
            </a:r>
          </a:p>
          <a:p>
            <a:pPr marL="971550" lvl="4" indent="-28575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Bcr-Abl phosphorylates STAT5 leading to transcription of target genes for CML cell proliferation and reduced apoptosis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499" y="1017737"/>
            <a:ext cx="5440824" cy="3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3718875" y="4495925"/>
            <a:ext cx="51135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Figure: In the above pathway, STAT5 can also be inhibited as another possible CML treatment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l="5001" t="15012" r="50103" b="33940"/>
          <a:stretch/>
        </p:blipFill>
        <p:spPr>
          <a:xfrm>
            <a:off x="7179349" y="262624"/>
            <a:ext cx="1258800" cy="72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Shape 150"/>
          <p:cNvCxnSpPr/>
          <p:nvPr/>
        </p:nvCxnSpPr>
        <p:spPr>
          <a:xfrm flipH="1">
            <a:off x="7991175" y="991575"/>
            <a:ext cx="395700" cy="10770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Pathogenesis: RAS and MAP kinase pathway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04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</a:pPr>
            <a:r>
              <a:rPr lang="en" sz="1400">
                <a:solidFill>
                  <a:srgbClr val="595959"/>
                </a:solidFill>
              </a:rPr>
              <a:t>RAS and Map Kinase  </a:t>
            </a:r>
          </a:p>
          <a:p>
            <a:pPr marL="742950" lvl="1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Substrates (Grb-2, as well as, SHc on SH2 domain and Crkl on SH3 domain) bind to </a:t>
            </a:r>
            <a:r>
              <a:rPr lang="en" i="1">
                <a:solidFill>
                  <a:srgbClr val="595959"/>
                </a:solidFill>
              </a:rPr>
              <a:t>Abl-Bcr </a:t>
            </a:r>
            <a:r>
              <a:rPr lang="en">
                <a:solidFill>
                  <a:srgbClr val="595959"/>
                </a:solidFill>
              </a:rPr>
              <a:t>and are tyrosine phosphorylated. Grb-2 binds to Sos </a:t>
            </a:r>
          </a:p>
          <a:p>
            <a:pPr marL="742950" lvl="1" indent="-196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Proxima Nova"/>
              <a:buChar char="○"/>
            </a:pPr>
            <a:r>
              <a:rPr lang="en">
                <a:solidFill>
                  <a:srgbClr val="595959"/>
                </a:solidFill>
              </a:rPr>
              <a:t>RAS (GDP → GTP) gets activated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1400">
                <a:solidFill>
                  <a:srgbClr val="595959"/>
                </a:solidFill>
              </a:rPr>
              <a:t>Path 1 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○"/>
            </a:pPr>
            <a:r>
              <a:rPr lang="en">
                <a:solidFill>
                  <a:srgbClr val="595959"/>
                </a:solidFill>
              </a:rPr>
              <a:t>RAS → RAF (serine/threonine kinase) recruited to cell membrane → MEK1/2 and ERK (Serine/threonine kinases) transcripts the genes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●"/>
            </a:pPr>
            <a:r>
              <a:rPr lang="en" sz="1400">
                <a:solidFill>
                  <a:srgbClr val="595959"/>
                </a:solidFill>
              </a:rPr>
              <a:t>Path 2 RAC may relay RAS signalling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○"/>
            </a:pPr>
            <a:r>
              <a:rPr lang="en">
                <a:solidFill>
                  <a:srgbClr val="595959"/>
                </a:solidFill>
              </a:rPr>
              <a:t>RAS → germinal center kinase (Gckr)  → SAPK transcripts the genes </a:t>
            </a:r>
          </a:p>
          <a:p>
            <a:pPr lvl="0">
              <a:lnSpc>
                <a:spcPct val="80000"/>
              </a:lnSpc>
              <a:spcBef>
                <a:spcPts val="272"/>
              </a:spcBef>
              <a:spcAft>
                <a:spcPts val="0"/>
              </a:spcAft>
              <a:buNone/>
            </a:pPr>
            <a:endParaRPr sz="1785">
              <a:solidFill>
                <a:srgbClr val="595959"/>
              </a:solidFill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l="5001" t="15012" r="50103" b="33940"/>
          <a:stretch/>
        </p:blipFill>
        <p:spPr>
          <a:xfrm>
            <a:off x="5354949" y="1058673"/>
            <a:ext cx="1816199" cy="10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1241" y="2513151"/>
            <a:ext cx="4209900" cy="24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7208900" y="1152475"/>
            <a:ext cx="1993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endParaRPr sz="1000"/>
          </a:p>
        </p:txBody>
      </p:sp>
      <p:cxnSp>
        <p:nvCxnSpPr>
          <p:cNvPr id="160" name="Shape 160"/>
          <p:cNvCxnSpPr/>
          <p:nvPr/>
        </p:nvCxnSpPr>
        <p:spPr>
          <a:xfrm>
            <a:off x="5954350" y="2105275"/>
            <a:ext cx="307800" cy="8499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1" name="Shape 161"/>
          <p:cNvCxnSpPr/>
          <p:nvPr/>
        </p:nvCxnSpPr>
        <p:spPr>
          <a:xfrm>
            <a:off x="5969000" y="2112600"/>
            <a:ext cx="600900" cy="8205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" name="Shape 162"/>
          <p:cNvCxnSpPr/>
          <p:nvPr/>
        </p:nvCxnSpPr>
        <p:spPr>
          <a:xfrm>
            <a:off x="5976325" y="2112600"/>
            <a:ext cx="1897800" cy="8499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Therapeutics: Options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Only truly curative treatment is bone marrow transplant or allogeneic stem cell transplant 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Other treatment: </a:t>
            </a:r>
            <a:r>
              <a:rPr lang="en" b="1" dirty="0"/>
              <a:t>Tyrosine kinase inhibitors</a:t>
            </a:r>
          </a:p>
          <a:p>
            <a:pPr marL="457200" lvl="0" indent="0" rtl="0">
              <a:spcBef>
                <a:spcPts val="0"/>
              </a:spcBef>
              <a:spcAft>
                <a:spcPts val="400"/>
              </a:spcAft>
              <a:buNone/>
            </a:pP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800" y="1839175"/>
            <a:ext cx="2943575" cy="23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225" y="1939312"/>
            <a:ext cx="2401375" cy="202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Therapeutics: Inhibiting Bcr-Abl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73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Inhibiting Bcr-Abl is a potential drug target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BCR-ABL is found in CML cells and thus has desired specificity of a therapeutic and minimizes systemic toxicity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Easy to target BCR-ABL’s well defined ATP pocket than other protein-protein interactions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200" y="1152475"/>
            <a:ext cx="2935500" cy="21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1794675" y="3506100"/>
            <a:ext cx="5328600" cy="6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200" y="1152475"/>
            <a:ext cx="2935500" cy="215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600" y="1304875"/>
            <a:ext cx="2935500" cy="21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5860650" y="3444825"/>
            <a:ext cx="2860200" cy="6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Figure: Bcr-Abl kinase being inhibited by a compound, imatinib, in red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Therapeutics: Inhibiting Bcr-Abl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Two BCR-ABL conformations: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Open/Active Conformation of BCR-ABL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Active tyrosine kinase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Kinase uses ATP to activate downstream proteins via phosphorylation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Possible inhibitor could be an ATP mimetic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Closed/Inactive Conformation of BCR-ABL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Inactive tyrosine kinase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ATP cannot bind, hence no phosphorylation </a:t>
            </a:r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Therapeutics: </a:t>
            </a:r>
            <a:r>
              <a:rPr lang="en" i="1"/>
              <a:t>Gleevec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248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Gleevec (imatinib mesylate)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FDA approved for treating CML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Doesn’t compete with ATP, instead it keeps kinase in closed/inactive conformation preventing ATP from binding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It is a </a:t>
            </a:r>
            <a:r>
              <a:rPr lang="en" b="1" dirty="0"/>
              <a:t>tyrosine kinase inhibitor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Inhibits downstream effects of BCR-ABL (increased proliferation or decreased apoptosis of HSCs or progenitor cells)</a:t>
            </a:r>
          </a:p>
          <a:p>
            <a:pPr marL="457200" lvl="0" indent="0" rtl="0">
              <a:spcBef>
                <a:spcPts val="0"/>
              </a:spcBef>
              <a:spcAft>
                <a:spcPts val="400"/>
              </a:spcAft>
              <a:buNone/>
            </a:pPr>
            <a:endParaRPr sz="15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625" y="1017725"/>
            <a:ext cx="3816875" cy="236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5484325" y="3385600"/>
            <a:ext cx="3348000" cy="39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Figure: Pharmacodynamics of imatinib, Gleevec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Therapeutics: Results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002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Results of Gleevec treatment: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Cells examined were Bcr-Abl positive cells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CML cell growth reduced drastically after exposure to CGP57148B, a tyrosine kinase inhibitor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Cell lines A and B were resistant to 1.0uM but not 10uM</a:t>
            </a:r>
          </a:p>
          <a:p>
            <a:pPr marL="457200" lv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16" y="771550"/>
            <a:ext cx="3672408" cy="407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Therapeutics: Future Implications 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Possibility of acquired drug resistance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Some CML cells survive due to genetic mutation in Bcr-Abl at Thr315Ile that removes Gleevec from its pocket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This gives rise a new population of Bcr-Abl CML cells that are resistant to Gleevec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Other inhibitors of Bcr-Abl include: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b="1" i="1" dirty="0"/>
              <a:t>Dasatinib</a:t>
            </a:r>
            <a:r>
              <a:rPr lang="en" dirty="0"/>
              <a:t> which inhibits most Bcr-Abl mutants except Thr315Ile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b="1" i="1" dirty="0"/>
              <a:t>Ponatinib</a:t>
            </a:r>
            <a:r>
              <a:rPr lang="en" dirty="0"/>
              <a:t> which inhibits Thr315Ile mutation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400" dirty="0"/>
              <a:t>Inhibiting the STAT5 pathway can be another possible target for CML treatment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Table of Contents 	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dirty="0"/>
              <a:t>Introduction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" dirty="0"/>
              <a:t>Leukemia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" dirty="0"/>
              <a:t>Chronic Myeloid Leukemia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dirty="0"/>
              <a:t>Signs and Symptoms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dirty="0"/>
              <a:t>Diagnosis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dirty="0"/>
              <a:t>Pathophysiology 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dirty="0"/>
              <a:t>Pathogenesis 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dirty="0"/>
              <a:t>Therapeutics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2400" dirty="0"/>
              <a:t>Conclusion 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475" y="1311575"/>
            <a:ext cx="4078242" cy="3098199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174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Leukemia is a non-tumorous cancer of the blood, that develops exclusively in the bone marrow of an individual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CML is the rapid, unregulated  growth of myeloid cells which can be observed in the bone marrow</a:t>
            </a:r>
          </a:p>
          <a:p>
            <a:pPr marL="514350" lvl="0" indent="-285750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CML can be attributed to the translocation of BCR (on Chromosome 22) and ABL (on Chromosome 9) genes. </a:t>
            </a:r>
          </a:p>
          <a:p>
            <a:pPr marL="514350" lvl="0" indent="-285750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" i="1" dirty="0">
                <a:solidFill>
                  <a:srgbClr val="666666"/>
                </a:solidFill>
                <a:highlight>
                  <a:srgbClr val="FFFFFF"/>
                </a:highlight>
              </a:rPr>
              <a:t>Bcr-Abl </a:t>
            </a:r>
            <a:r>
              <a:rPr lang="en" dirty="0">
                <a:solidFill>
                  <a:srgbClr val="666666"/>
                </a:solidFill>
                <a:highlight>
                  <a:srgbClr val="FFFFFF"/>
                </a:highlight>
              </a:rPr>
              <a:t>protein leads to upregulated tyrosine kinase</a:t>
            </a:r>
            <a:r>
              <a:rPr lang="en" b="1" dirty="0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r>
              <a:rPr lang="en" dirty="0">
                <a:solidFill>
                  <a:srgbClr val="666666"/>
                </a:solidFill>
                <a:highlight>
                  <a:srgbClr val="FFFFFF"/>
                </a:highlight>
              </a:rPr>
              <a:t>activity, causing an excessive proliferation of leukemia cells, and the inhibition of apoptosis of HSC or progenitors </a:t>
            </a:r>
          </a:p>
          <a:p>
            <a:pPr marL="514350" lvl="0" indent="-2857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666666"/>
                </a:solidFill>
              </a:rPr>
              <a:t>Gleevec has been FDA approved for CML treatment →  studies have shown a great improvement in CML patient survival </a:t>
            </a:r>
          </a:p>
          <a:p>
            <a:pPr lvl="0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Apperley, J. (2015). Chronic myeloid leukaemia. </a:t>
            </a:r>
            <a:r>
              <a:rPr lang="en" sz="1200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Lancet</a:t>
            </a:r>
            <a:r>
              <a:rPr lang="en" sz="1200" i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" sz="1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385:9976, </a:t>
            </a: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1447–1459</a:t>
            </a:r>
          </a:p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CML Society of Canada. (2010, March 18). </a:t>
            </a:r>
            <a:r>
              <a:rPr lang="en" sz="1200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CML Animation. </a:t>
            </a: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Retrieved from https://www.youtube.com/watch?v=3tu3CWKbb4M</a:t>
            </a:r>
          </a:p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Corey, S., Cortes, J. (2010). Chronic Myeloid Leukemia: Pathophysiology and Therapeutics.</a:t>
            </a:r>
          </a:p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Deniniger, M., Goldman, J., Melo, J. (2000). The Molecular Biology of Chronic Myeloid Leukemia. </a:t>
            </a:r>
            <a:r>
              <a:rPr lang="en" sz="1200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Blood</a:t>
            </a: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96(10),</a:t>
            </a:r>
            <a:r>
              <a:rPr lang="en" sz="1200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3343 - 3356.</a:t>
            </a:r>
          </a:p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Druker, B. (2008). Translation of the Philadelphia chromosome into therapy for CML. </a:t>
            </a:r>
            <a:r>
              <a:rPr lang="en" sz="1200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Blood, </a:t>
            </a: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12(13), 4808 - 4817.</a:t>
            </a:r>
          </a:p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Druker, B. J., Talpaz, M., Resta, D. J., Peng, B., Buchdunger, E., Ford, J. M., ... &amp; Sawyers, C. L. (2001). Efficacy and safety of a specific inhibitor of the BCR-ABL tyrosine kinase in chronic myeloid leukemia. </a:t>
            </a:r>
            <a:r>
              <a:rPr lang="en" sz="1200" i="1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New England Journal of Medicine</a:t>
            </a: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i="1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344</a:t>
            </a: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(14), 1031-1037.</a:t>
            </a:r>
          </a:p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Fabbro, D. (2012). BCR-ABL signaling: A new STATus in CML. </a:t>
            </a:r>
            <a:r>
              <a:rPr lang="en" sz="1200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Nature Chemical Biology</a:t>
            </a: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8, 228-229.</a:t>
            </a:r>
          </a:p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Goldman, J. M., &amp; Melo, J. V. (2003). Chronic myeloid leukemia—advances in biology and new approaches to treatment. </a:t>
            </a:r>
            <a:r>
              <a:rPr lang="en" sz="1200" i="1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New England Journal of Medicine</a:t>
            </a: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i="1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349</a:t>
            </a: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(15), 1451-1464.</a:t>
            </a:r>
          </a:p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Hurtado et al. (2007). Chronic Myeloid Leukemia Current Concepts in Physiopathology and Treatment. </a:t>
            </a:r>
            <a:r>
              <a:rPr lang="en" sz="1200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Cancerología</a:t>
            </a:r>
            <a:r>
              <a:rPr lang="en" sz="12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2, 137-147.</a:t>
            </a:r>
          </a:p>
          <a:p>
            <a:pPr marL="457200" lvl="0" indent="-304800" rtl="0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  <a:buSzPct val="100000"/>
              <a:buFont typeface="Calibri"/>
              <a:buAutoNum type="arabicPeriod"/>
            </a:pP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Sawyers, C. L. (1999). Chronic myeloid leukemia. </a:t>
            </a:r>
            <a:r>
              <a:rPr lang="en" sz="1200" i="1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New England Journal of Medicine</a:t>
            </a: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i="1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340</a:t>
            </a:r>
            <a:r>
              <a:rPr lang="en" sz="1200" dirty="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(17), 1330-1340.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endParaRPr sz="1200" b="1" dirty="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2064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Video: Chronic Myeloid Leukemia (CML)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203" y="923875"/>
            <a:ext cx="5727599" cy="3738024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5" name="Shape 75"/>
          <p:cNvSpPr txBox="1"/>
          <p:nvPr/>
        </p:nvSpPr>
        <p:spPr>
          <a:xfrm>
            <a:off x="2425200" y="4661900"/>
            <a:ext cx="4293600" cy="4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https://www.youtube.com/watch?v=3tu3CWKbb4M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Introduction: Leukemia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Non-tumorous cancer of the blood that develops in the bone </a:t>
            </a:r>
            <a:r>
              <a:rPr lang="en" dirty="0" smtClean="0"/>
              <a:t>marrow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11th most prevalent cancer in the world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 smtClean="0"/>
              <a:t>350,000 </a:t>
            </a:r>
            <a:r>
              <a:rPr lang="en" dirty="0"/>
              <a:t>cases diagnosed annually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Classifications of Leukemia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Myelogenous vs Lymphocytic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Acute vs Chronic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099" y="2499742"/>
            <a:ext cx="6107950" cy="19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Introduction: Chronic Myeloid Leukemia (CML)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Characteristics Include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Rapid unregulated growth of myeloid cells in bone marrow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Accumulation of undifferentiated myeloid cells in blood 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Associated Risk Factors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Age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Average case approx. 65 years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Gender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Higher genetic predisposition in males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Exposure to radiation</a:t>
            </a:r>
          </a:p>
          <a:p>
            <a:pPr marL="1428750" lvl="2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High-dose radiation (HDR)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032" y="1995686"/>
            <a:ext cx="3913274" cy="27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5353250" y="3177800"/>
            <a:ext cx="541500" cy="5727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5666825" y="3561725"/>
            <a:ext cx="541500" cy="5727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Signs and Symptoms 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Unique to CML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Onset of symptoms are not observed in early stages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Gradual development 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Often discovered after blood tests reveal elevated white blood cell count</a:t>
            </a:r>
          </a:p>
          <a:p>
            <a:pPr marL="1428750" lvl="2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Contrasts with Acute Leukemia which display symptoms within days/weeks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Low red blood cell (RBC) count results in: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Anemia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Fatigue</a:t>
            </a:r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Low platelet count results in: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Bleeding/bruising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Frequent infections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Loss of appetite/weight loss</a:t>
            </a:r>
          </a:p>
          <a:p>
            <a:pPr marL="9715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" dirty="0"/>
              <a:t>Bone pain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Complete blood count (observe an increase of granulocytes)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Bone marrow biopsy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dirty="0"/>
              <a:t>Genetic screening</a:t>
            </a:r>
          </a:p>
        </p:txBody>
      </p:sp>
      <p:sp>
        <p:nvSpPr>
          <p:cNvPr id="103" name="Shape 103"/>
          <p:cNvSpPr/>
          <p:nvPr/>
        </p:nvSpPr>
        <p:spPr>
          <a:xfrm>
            <a:off x="3546736" y="2404875"/>
            <a:ext cx="2388300" cy="206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Diagnosis: Methods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9250" y="2472600"/>
            <a:ext cx="2222374" cy="19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752361" y="2404875"/>
            <a:ext cx="2388300" cy="206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700" y="2446912"/>
            <a:ext cx="2327599" cy="197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6413136" y="2397000"/>
            <a:ext cx="2388299" cy="2060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9925" y="2446924"/>
            <a:ext cx="2234700" cy="194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Proxima Nova"/>
              <a:buNone/>
            </a:pPr>
            <a:r>
              <a:rPr lang="en">
                <a:solidFill>
                  <a:srgbClr val="000000"/>
                </a:solidFill>
              </a:rPr>
              <a:t>Pathogenesis: Introduction to the </a:t>
            </a:r>
            <a:r>
              <a:rPr lang="en" i="1">
                <a:solidFill>
                  <a:srgbClr val="000000"/>
                </a:solidFill>
              </a:rPr>
              <a:t>Bcr </a:t>
            </a:r>
            <a:r>
              <a:rPr lang="en">
                <a:solidFill>
                  <a:srgbClr val="000000"/>
                </a:solidFill>
              </a:rPr>
              <a:t>gene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Char char="•"/>
            </a:pPr>
            <a:r>
              <a:rPr lang="en" i="1">
                <a:solidFill>
                  <a:srgbClr val="595959"/>
                </a:solidFill>
              </a:rPr>
              <a:t>Bcr </a:t>
            </a:r>
            <a:r>
              <a:rPr lang="en">
                <a:solidFill>
                  <a:srgbClr val="595959"/>
                </a:solidFill>
              </a:rPr>
              <a:t>genes: </a:t>
            </a:r>
            <a:r>
              <a:rPr lang="en" b="1">
                <a:solidFill>
                  <a:srgbClr val="595959"/>
                </a:solidFill>
              </a:rPr>
              <a:t>B</a:t>
            </a:r>
            <a:r>
              <a:rPr lang="en">
                <a:solidFill>
                  <a:srgbClr val="595959"/>
                </a:solidFill>
              </a:rPr>
              <a:t>reakpoint </a:t>
            </a:r>
            <a:r>
              <a:rPr lang="en" b="1">
                <a:solidFill>
                  <a:srgbClr val="595959"/>
                </a:solidFill>
              </a:rPr>
              <a:t>C</a:t>
            </a:r>
            <a:r>
              <a:rPr lang="en">
                <a:solidFill>
                  <a:srgbClr val="595959"/>
                </a:solidFill>
              </a:rPr>
              <a:t>luster </a:t>
            </a:r>
            <a:r>
              <a:rPr lang="en" b="1">
                <a:solidFill>
                  <a:srgbClr val="595959"/>
                </a:solidFill>
              </a:rPr>
              <a:t>R</a:t>
            </a:r>
            <a:r>
              <a:rPr lang="en">
                <a:solidFill>
                  <a:srgbClr val="595959"/>
                </a:solidFill>
              </a:rPr>
              <a:t>egion</a:t>
            </a:r>
          </a:p>
          <a:p>
            <a:pPr marL="742950" lvl="1" indent="-196850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ourier New"/>
              <a:buChar char="o"/>
            </a:pPr>
            <a:r>
              <a:rPr lang="en">
                <a:solidFill>
                  <a:srgbClr val="595959"/>
                </a:solidFill>
              </a:rPr>
              <a:t>Different breakpoints at the site for transcription</a:t>
            </a:r>
          </a:p>
          <a:p>
            <a:pPr marL="742950" lvl="1" indent="-196850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ourier New"/>
              <a:buChar char="o"/>
            </a:pPr>
            <a:r>
              <a:rPr lang="en">
                <a:solidFill>
                  <a:srgbClr val="595959"/>
                </a:solidFill>
              </a:rPr>
              <a:t>Located on Chromosome 22</a:t>
            </a:r>
          </a:p>
          <a:p>
            <a:pPr marL="1143000" lvl="2" indent="-139700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Noto Sans Symbols"/>
              <a:buChar char="▪"/>
            </a:pPr>
            <a:r>
              <a:rPr lang="en">
                <a:solidFill>
                  <a:srgbClr val="595959"/>
                </a:solidFill>
              </a:rPr>
              <a:t>3 different breakpoint regions: m-bcr, M-bcr, and µ-bcr </a:t>
            </a:r>
          </a:p>
          <a:p>
            <a:pPr marL="742950" lvl="1" indent="-196850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ourier New"/>
              <a:buChar char="o"/>
            </a:pPr>
            <a:r>
              <a:rPr lang="en">
                <a:solidFill>
                  <a:srgbClr val="595959"/>
                </a:solidFill>
              </a:rPr>
              <a:t>Serine/Threonine Tyrosine kinase → activates RAC1 and CDC42 GTPases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675" y="2953750"/>
            <a:ext cx="4551000" cy="11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665" y="3975905"/>
            <a:ext cx="5472600" cy="7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Proxima Nova"/>
              <a:buNone/>
            </a:pPr>
            <a:r>
              <a:rPr lang="en">
                <a:solidFill>
                  <a:srgbClr val="000000"/>
                </a:solidFill>
              </a:rPr>
              <a:t>Pathogenesis: Introduction to the </a:t>
            </a:r>
            <a:r>
              <a:rPr lang="en" i="1">
                <a:solidFill>
                  <a:srgbClr val="000000"/>
                </a:solidFill>
              </a:rPr>
              <a:t>Abl </a:t>
            </a:r>
            <a:r>
              <a:rPr lang="en">
                <a:solidFill>
                  <a:srgbClr val="000000"/>
                </a:solidFill>
              </a:rPr>
              <a:t>gene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Char char="•"/>
            </a:pPr>
            <a:r>
              <a:rPr lang="en" i="1">
                <a:solidFill>
                  <a:srgbClr val="595959"/>
                </a:solidFill>
              </a:rPr>
              <a:t>Abl </a:t>
            </a:r>
            <a:r>
              <a:rPr lang="en">
                <a:solidFill>
                  <a:srgbClr val="595959"/>
                </a:solidFill>
              </a:rPr>
              <a:t>gene: </a:t>
            </a:r>
            <a:r>
              <a:rPr lang="en" b="1">
                <a:solidFill>
                  <a:srgbClr val="595959"/>
                </a:solidFill>
              </a:rPr>
              <a:t>A</a:t>
            </a:r>
            <a:r>
              <a:rPr lang="en">
                <a:solidFill>
                  <a:srgbClr val="595959"/>
                </a:solidFill>
              </a:rPr>
              <a:t>belson </a:t>
            </a:r>
            <a:r>
              <a:rPr lang="en" b="1">
                <a:solidFill>
                  <a:srgbClr val="595959"/>
                </a:solidFill>
              </a:rPr>
              <a:t>M</a:t>
            </a:r>
            <a:r>
              <a:rPr lang="en">
                <a:solidFill>
                  <a:srgbClr val="595959"/>
                </a:solidFill>
              </a:rPr>
              <a:t>urine </a:t>
            </a:r>
            <a:r>
              <a:rPr lang="en" b="1">
                <a:solidFill>
                  <a:srgbClr val="595959"/>
                </a:solidFill>
              </a:rPr>
              <a:t>L</a:t>
            </a:r>
            <a:r>
              <a:rPr lang="en">
                <a:solidFill>
                  <a:srgbClr val="595959"/>
                </a:solidFill>
              </a:rPr>
              <a:t>eukemia </a:t>
            </a:r>
          </a:p>
          <a:p>
            <a:pPr marL="742950" lvl="1" indent="-19685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ourier New"/>
              <a:buChar char="o"/>
            </a:pPr>
            <a:r>
              <a:rPr lang="en" i="1">
                <a:solidFill>
                  <a:srgbClr val="595959"/>
                </a:solidFill>
              </a:rPr>
              <a:t>v-abl </a:t>
            </a:r>
            <a:r>
              <a:rPr lang="en">
                <a:solidFill>
                  <a:srgbClr val="595959"/>
                </a:solidFill>
              </a:rPr>
              <a:t>oncogene human homologue</a:t>
            </a:r>
          </a:p>
          <a:p>
            <a:pPr marL="742950" lvl="1" indent="-19685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ourier New"/>
              <a:buChar char="o"/>
            </a:pPr>
            <a:r>
              <a:rPr lang="en">
                <a:solidFill>
                  <a:srgbClr val="595959"/>
                </a:solidFill>
              </a:rPr>
              <a:t>Located on chromosome 9</a:t>
            </a:r>
          </a:p>
          <a:p>
            <a:pPr marL="742950" lvl="1" indent="-196850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ourier New"/>
              <a:buChar char="o"/>
            </a:pPr>
            <a:r>
              <a:rPr lang="en">
                <a:solidFill>
                  <a:srgbClr val="595959"/>
                </a:solidFill>
              </a:rPr>
              <a:t>Non-receptor tyrosine kinase</a:t>
            </a:r>
          </a:p>
          <a:p>
            <a:pPr marL="742950" lvl="1" indent="-19685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Font typeface="Courier New"/>
              <a:buChar char="o"/>
            </a:pPr>
            <a:r>
              <a:rPr lang="en">
                <a:solidFill>
                  <a:srgbClr val="595959"/>
                </a:solidFill>
              </a:rPr>
              <a:t>3 SRC homology domains found on </a:t>
            </a:r>
            <a:r>
              <a:rPr lang="en" i="1">
                <a:solidFill>
                  <a:srgbClr val="595959"/>
                </a:solidFill>
              </a:rPr>
              <a:t>Abl</a:t>
            </a:r>
            <a:r>
              <a:rPr lang="en">
                <a:solidFill>
                  <a:srgbClr val="595959"/>
                </a:solidFill>
              </a:rPr>
              <a:t>: SH1 (carries out tyrosine kinase function), SH2 &amp; SH3 (allows </a:t>
            </a:r>
            <a:r>
              <a:rPr lang="en" i="1">
                <a:solidFill>
                  <a:srgbClr val="595959"/>
                </a:solidFill>
              </a:rPr>
              <a:t>Abl </a:t>
            </a:r>
            <a:r>
              <a:rPr lang="en">
                <a:solidFill>
                  <a:srgbClr val="595959"/>
                </a:solidFill>
              </a:rPr>
              <a:t>to interact with other proteins)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9674" y="3003875"/>
            <a:ext cx="4383900" cy="12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0192" y="4268378"/>
            <a:ext cx="5184600" cy="5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1334</Words>
  <Application>Microsoft Macintosh PowerPoint</Application>
  <PresentationFormat>On-screen Show (16:9)</PresentationFormat>
  <Paragraphs>157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Proxima Nova</vt:lpstr>
      <vt:lpstr>spearmint</vt:lpstr>
      <vt:lpstr>Chronic Myeloid Leukemia</vt:lpstr>
      <vt:lpstr>Table of Contents  </vt:lpstr>
      <vt:lpstr>Video: Chronic Myeloid Leukemia (CML)</vt:lpstr>
      <vt:lpstr>Introduction: Leukemia</vt:lpstr>
      <vt:lpstr>Introduction: Chronic Myeloid Leukemia (CML)</vt:lpstr>
      <vt:lpstr>Signs and Symptoms </vt:lpstr>
      <vt:lpstr>Diagnosis: Methods</vt:lpstr>
      <vt:lpstr>Pathogenesis: Introduction to the Bcr gene </vt:lpstr>
      <vt:lpstr>Pathogenesis: Introduction to the Abl gene </vt:lpstr>
      <vt:lpstr>Pathophysiology: Bcr-Abl Protein </vt:lpstr>
      <vt:lpstr>Pathophysiology: Abl tyrosine kinase and oncogenes </vt:lpstr>
      <vt:lpstr>Pathogenesis: Jak-Stat Pathway</vt:lpstr>
      <vt:lpstr>Pathogenesis: RAS and MAP kinase pathway</vt:lpstr>
      <vt:lpstr>Therapeutics: Options</vt:lpstr>
      <vt:lpstr>Therapeutics: Inhibiting Bcr-Abl</vt:lpstr>
      <vt:lpstr>Therapeutics: Inhibiting Bcr-Abl</vt:lpstr>
      <vt:lpstr>Therapeutics: Gleevec</vt:lpstr>
      <vt:lpstr>Therapeutics: Results</vt:lpstr>
      <vt:lpstr>Therapeutics: Future Implications </vt:lpstr>
      <vt:lpstr>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Myeloid Leukemia</dc:title>
  <dc:creator>F Hana</dc:creator>
  <cp:lastModifiedBy>Nerissa D'Mello</cp:lastModifiedBy>
  <cp:revision>3</cp:revision>
  <dcterms:modified xsi:type="dcterms:W3CDTF">2016-03-12T04:25:45Z</dcterms:modified>
</cp:coreProperties>
</file>