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Roboto" panose="020B0604020202020204" charset="0"/>
      <p:regular r:id="rId26"/>
      <p:bold r:id="rId27"/>
      <p:italic r:id="rId28"/>
      <p:boldItalic r:id="rId29"/>
    </p:embeddedFont>
    <p:embeddedFont>
      <p:font typeface="Nunito" panose="020B0604020202020204" charset="0"/>
      <p:regular r:id="rId30"/>
      <p:bold r:id="rId31"/>
      <p:italic r:id="rId32"/>
      <p:boldItalic r:id="rId33"/>
    </p:embeddedFont>
    <p:embeddedFont>
      <p:font typeface="Open Sans" panose="020B0604020202020204" charset="0"/>
      <p:regular r:id="rId34"/>
      <p:bold r:id="rId35"/>
      <p:italic r:id="rId36"/>
      <p:boldItalic r:id="rId37"/>
    </p:embeddedFont>
    <p:embeddedFont>
      <p:font typeface="Roboto Slab"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0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14114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arthtimes.org/newsimage/smoking-50-years-progress-worldwide_10312.jp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reclaimyourlongevity.com/articles/reduce-disease-risk/sarcopenia-is-only-for-the-weak/" TargetMode="External"/><Relationship Id="rId4" Type="http://schemas.openxmlformats.org/officeDocument/2006/relationships/hyperlink" Target="https://www.stuffyoushouldknow.com/podcasts/how-alcoholism-works.ht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veresting.weebly.com/uploads/5/4/9/7/54979229/2098655_orig.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lgaecal.com/expert-insights/everything-need-know-postmenopausal-osteoporosi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edbubble.com/people/orvalrochefort/works/26265113-man-woman-hormones-estradiol-testosterone?p=post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PRESENTATION/ORAL RUBRIC:</a:t>
            </a:r>
            <a:r>
              <a:rPr lang="en"/>
              <a:t/>
            </a:r>
            <a:br>
              <a:rPr lang="en"/>
            </a:br>
            <a:r>
              <a:rPr lang="en"/>
              <a:t>- NO READING FROM NOTES !!!!!!!!!!!!!! (15-20 min)</a:t>
            </a:r>
            <a:endParaRPr/>
          </a:p>
          <a:p>
            <a:pPr marL="457200" lvl="0" indent="-298450" algn="l" rtl="0">
              <a:spcBef>
                <a:spcPts val="0"/>
              </a:spcBef>
              <a:spcAft>
                <a:spcPts val="0"/>
              </a:spcAft>
              <a:buSzPts val="1100"/>
              <a:buChar char="-"/>
            </a:pPr>
            <a:r>
              <a:rPr lang="en"/>
              <a:t>RELEVANT TO TOPIC</a:t>
            </a:r>
            <a:endParaRPr/>
          </a:p>
          <a:p>
            <a:pPr marL="457200" lvl="0" indent="-298450" algn="l" rtl="0">
              <a:spcBef>
                <a:spcPts val="0"/>
              </a:spcBef>
              <a:spcAft>
                <a:spcPts val="0"/>
              </a:spcAft>
              <a:buSzPts val="1100"/>
              <a:buChar char="-"/>
            </a:pPr>
            <a:r>
              <a:rPr lang="en"/>
              <a:t>LOGICAL FLOW OF IDEAS</a:t>
            </a:r>
            <a:endParaRPr/>
          </a:p>
          <a:p>
            <a:pPr marL="457200" lvl="0" indent="-298450" algn="l" rtl="0">
              <a:spcBef>
                <a:spcPts val="0"/>
              </a:spcBef>
              <a:spcAft>
                <a:spcPts val="0"/>
              </a:spcAft>
              <a:buSzPts val="1100"/>
              <a:buChar char="-"/>
            </a:pPr>
            <a:r>
              <a:rPr lang="en"/>
              <a:t>USE OF ILLUSTRATION/NOT TOO CLUTTERED</a:t>
            </a:r>
            <a:endParaRPr/>
          </a:p>
          <a:p>
            <a:pPr marL="457200" lvl="0" indent="-298450" algn="l" rtl="0">
              <a:spcBef>
                <a:spcPts val="0"/>
              </a:spcBef>
              <a:spcAft>
                <a:spcPts val="0"/>
              </a:spcAft>
              <a:buSzPts val="1100"/>
              <a:buChar char="-"/>
            </a:pPr>
            <a:r>
              <a:rPr lang="en"/>
              <a:t>PRIMARY OBSERVATIONS (speculation vs. actual measurement/observations → use GRAPHS) </a:t>
            </a:r>
            <a:endParaRPr/>
          </a:p>
          <a:p>
            <a:pPr marL="457200" lvl="0" indent="-298450" algn="l" rtl="0">
              <a:spcBef>
                <a:spcPts val="0"/>
              </a:spcBef>
              <a:spcAft>
                <a:spcPts val="0"/>
              </a:spcAft>
              <a:buSzPts val="1100"/>
              <a:buChar char="-"/>
            </a:pPr>
            <a:r>
              <a:rPr lang="en"/>
              <a:t>REFERENCES (APA, IN-TEXT)</a:t>
            </a:r>
            <a:endParaRPr/>
          </a:p>
          <a:p>
            <a:pPr marL="457200" lvl="0" indent="-298450" algn="l" rtl="0">
              <a:spcBef>
                <a:spcPts val="0"/>
              </a:spcBef>
              <a:spcAft>
                <a:spcPts val="0"/>
              </a:spcAft>
              <a:buSzPts val="1100"/>
              <a:buChar char="-"/>
            </a:pPr>
            <a:r>
              <a:rPr lang="en"/>
              <a:t>CONCLUSION/OPINION/APPLICATION/IMPLICATION</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2767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29ae6ff02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29ae6ff02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a:p>
            <a:pPr marL="457200" lvl="0" indent="-298450" algn="l" rtl="0">
              <a:lnSpc>
                <a:spcPct val="115000"/>
              </a:lnSpc>
              <a:spcBef>
                <a:spcPts val="0"/>
              </a:spcBef>
              <a:spcAft>
                <a:spcPts val="0"/>
              </a:spcAft>
              <a:buSzPts val="1100"/>
              <a:buChar char="-"/>
            </a:pPr>
            <a:r>
              <a:rPr lang="en"/>
              <a:t>There are two main types of osteoporosis; primary and secondary. Primary osteoporosis is caused by an age-related bone loss, typically occurring to men and women that are above the age of 70.</a:t>
            </a:r>
            <a:endParaRPr/>
          </a:p>
          <a:p>
            <a:pPr marL="457200" lvl="0" indent="0" algn="l" rtl="0">
              <a:lnSpc>
                <a:spcPct val="115000"/>
              </a:lnSpc>
              <a:spcBef>
                <a:spcPts val="0"/>
              </a:spcBef>
              <a:spcAft>
                <a:spcPts val="0"/>
              </a:spcAft>
              <a:buNone/>
            </a:pPr>
            <a:endParaRPr/>
          </a:p>
          <a:p>
            <a:pPr marL="457200" lvl="0" indent="-298450" algn="l" rtl="0">
              <a:lnSpc>
                <a:spcPct val="115000"/>
              </a:lnSpc>
              <a:spcBef>
                <a:spcPts val="0"/>
              </a:spcBef>
              <a:spcAft>
                <a:spcPts val="0"/>
              </a:spcAft>
              <a:buSzPts val="1100"/>
              <a:buChar char="-"/>
            </a:pPr>
            <a:r>
              <a:rPr lang="en"/>
              <a:t>Secondary osteoporosis is when bone mass is lost due to onset of certain diseases, bad lifestyle, etc. Some common causes of secondary osteoporosis include cigarette smoking, alcoholism, and low estrogen levels found in both men and women.</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u="sng">
                <a:solidFill>
                  <a:schemeClr val="hlink"/>
                </a:solidFill>
                <a:hlinkClick r:id="rId3"/>
              </a:rPr>
              <a:t>http://www.earthtimes.org/newsimage/smoking-50-years-progress-worldwide_10312.jpg</a:t>
            </a:r>
            <a:endParaRPr/>
          </a:p>
          <a:p>
            <a:pPr marL="0" lvl="0" indent="0" algn="l" rtl="0">
              <a:lnSpc>
                <a:spcPct val="115000"/>
              </a:lnSpc>
              <a:spcBef>
                <a:spcPts val="0"/>
              </a:spcBef>
              <a:spcAft>
                <a:spcPts val="0"/>
              </a:spcAft>
              <a:buNone/>
            </a:pPr>
            <a:r>
              <a:rPr lang="en" u="sng">
                <a:solidFill>
                  <a:schemeClr val="hlink"/>
                </a:solidFill>
                <a:hlinkClick r:id="rId4"/>
              </a:rPr>
              <a:t>https://www.stuffyoushouldknow.com/podcasts/how-alcoholism-works.htm</a:t>
            </a:r>
            <a:endParaRPr/>
          </a:p>
          <a:p>
            <a:pPr marL="0" lvl="0" indent="0" algn="l" rtl="0">
              <a:lnSpc>
                <a:spcPct val="115000"/>
              </a:lnSpc>
              <a:spcBef>
                <a:spcPts val="0"/>
              </a:spcBef>
              <a:spcAft>
                <a:spcPts val="0"/>
              </a:spcAft>
              <a:buNone/>
            </a:pPr>
            <a:r>
              <a:rPr lang="en" u="sng">
                <a:solidFill>
                  <a:schemeClr val="hlink"/>
                </a:solidFill>
                <a:hlinkClick r:id="rId5"/>
              </a:rPr>
              <a:t>http://reclaimyourlongevity.com/articles/reduce-disease-risk/sarcopenia-is-only-for-the-weak/</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89675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2a6440a3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2a6440a3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t>This calcium deficiency leads to secondary hyperparathyroidism; elevated PTH levels in the blood. This stimulates osteoclast activity within the bone resulting in more bone resorption than normal.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http://everesting.weebly.com/uploads/5/4/9/7/54979229/2098655_orig.jpg</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61354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2a6440a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2a6440a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t>The likelihood of obtaining osteoporosis usually increases with age. The mechanism and rate for which older individuals lose bone, positively correlates with calcium deficiency.</a:t>
            </a:r>
            <a:endParaRPr/>
          </a:p>
          <a:p>
            <a:pPr marL="0" lvl="0" indent="0" algn="l" rtl="0">
              <a:lnSpc>
                <a:spcPct val="115000"/>
              </a:lnSpc>
              <a:spcBef>
                <a:spcPts val="0"/>
              </a:spcBef>
              <a:spcAft>
                <a:spcPts val="0"/>
              </a:spcAft>
              <a:buNone/>
            </a:pPr>
            <a:endParaRPr/>
          </a:p>
          <a:p>
            <a:pPr marL="457200" lvl="0" indent="-298450" algn="l" rtl="0">
              <a:lnSpc>
                <a:spcPct val="115000"/>
              </a:lnSpc>
              <a:spcBef>
                <a:spcPts val="0"/>
              </a:spcBef>
              <a:spcAft>
                <a:spcPts val="0"/>
              </a:spcAft>
              <a:buSzPts val="1100"/>
              <a:buChar char="-"/>
            </a:pPr>
            <a:r>
              <a:rPr lang="en"/>
              <a:t>In females, menopause usually leads to the loss of bone mass. When menopause occurs, the hormone progesterone is deficient. Some supporting data from 1990 suggests that progesterone plays the role of being a bone formation-stimulating hormone. Although supported, nothing is concrete as this hormone regulated by estrogen, thereby including multiple confounding variables. </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r>
              <a:rPr lang="en" u="sng">
                <a:solidFill>
                  <a:schemeClr val="hlink"/>
                </a:solidFill>
                <a:hlinkClick r:id="rId3"/>
              </a:rPr>
              <a:t>https://www.algaecal.com/expert-insights/everything-need-know-postmenopausal-osteoporosis/</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424704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2a6440a3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2a6440a3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In males, studies have been done linking bone mineral densities to testosterone levels. When comparing the estrogen level of males, the group of males with the highest levels had the highest bone mineral density, while the group of males with the lowest estrogen levels had the highest risk of a hip fracture.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In contrast, when measuring levels of testosterone, there was no significant difference in hip fracture risk </a:t>
            </a:r>
            <a:r>
              <a:rPr lang="en">
                <a:solidFill>
                  <a:srgbClr val="222222"/>
                </a:solidFill>
                <a:highlight>
                  <a:srgbClr val="FFFFFF"/>
                </a:highlight>
              </a:rPr>
              <a:t>when looking at men with low levels of testosterone versus men with normal levels of testosterone. This supports the fact that the hormone estrogen plays more of a role in bone health in comparison to testosterone.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https://www.redbubble.com/people/orvalrochefort/works/26265113-man-woman-hormones-estradiol-testosterone?p=poster</a:t>
            </a:r>
            <a:r>
              <a:rPr lang="en"/>
              <a:t>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7769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2a6440a3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2a6440a3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298450" algn="l" rtl="0">
              <a:lnSpc>
                <a:spcPct val="115000"/>
              </a:lnSpc>
              <a:spcBef>
                <a:spcPts val="0"/>
              </a:spcBef>
              <a:spcAft>
                <a:spcPts val="0"/>
              </a:spcAft>
              <a:buSzPts val="1100"/>
              <a:buChar char="-"/>
            </a:pPr>
            <a:r>
              <a:rPr lang="en"/>
              <a:t>The reason for why osteoporosis is usually seen in older individuals is due to a couple of factors. Aging skin along with decreased sun exposure, reduces the conversion of a precursor of vitamin D to Vitamin D3. Ultimately, this causes Vitamin D insufficiency which reduces the amount of calcium being absorbed.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6838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2263ea1b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2263ea1b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highlight>
                  <a:srgbClr val="FFFFFF"/>
                </a:highlight>
              </a:rPr>
              <a:t>This study was done to compare vitamin d status and parathyroid function in postmenopausal women across the globe </a:t>
            </a: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Approximately 7500 women were in the study from 25 countries in 5 continents </a:t>
            </a: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It was confirmed first that all women in the study all had osteoporosis </a:t>
            </a: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In this longitudinal study, 3 things were measured specifically:</a:t>
            </a:r>
            <a:endParaRPr>
              <a:highlight>
                <a:srgbClr val="FFFFFF"/>
              </a:highlight>
            </a:endParaRPr>
          </a:p>
          <a:p>
            <a:pPr marL="457200" lvl="0" indent="0" algn="l" rtl="0">
              <a:lnSpc>
                <a:spcPct val="115000"/>
              </a:lnSpc>
              <a:spcBef>
                <a:spcPts val="0"/>
              </a:spcBef>
              <a:spcAft>
                <a:spcPts val="0"/>
              </a:spcAft>
              <a:buNone/>
            </a:pPr>
            <a:endParaRPr>
              <a:highlight>
                <a:srgbClr val="FFFFFF"/>
              </a:highlight>
            </a:endParaRPr>
          </a:p>
          <a:p>
            <a:pPr marL="914400" lvl="0" indent="-298450" algn="l" rtl="0">
              <a:lnSpc>
                <a:spcPct val="115000"/>
              </a:lnSpc>
              <a:spcBef>
                <a:spcPts val="0"/>
              </a:spcBef>
              <a:spcAft>
                <a:spcPts val="0"/>
              </a:spcAft>
              <a:buSzPts val="1100"/>
              <a:buAutoNum type="arabicPeriod"/>
            </a:pPr>
            <a:r>
              <a:rPr lang="en">
                <a:highlight>
                  <a:srgbClr val="FFFFFF"/>
                </a:highlight>
              </a:rPr>
              <a:t>Vitamin D via a Radioimmunoassay </a:t>
            </a:r>
            <a:endParaRPr>
              <a:highlight>
                <a:srgbClr val="FFFFFF"/>
              </a:highlight>
            </a:endParaRPr>
          </a:p>
          <a:p>
            <a:pPr marL="914400" lvl="0" indent="-298450" algn="l" rtl="0">
              <a:lnSpc>
                <a:spcPct val="115000"/>
              </a:lnSpc>
              <a:spcBef>
                <a:spcPts val="0"/>
              </a:spcBef>
              <a:spcAft>
                <a:spcPts val="0"/>
              </a:spcAft>
              <a:buSzPts val="1100"/>
              <a:buAutoNum type="arabicPeriod"/>
            </a:pPr>
            <a:r>
              <a:rPr lang="en">
                <a:highlight>
                  <a:srgbClr val="FFFFFF"/>
                </a:highlight>
              </a:rPr>
              <a:t>PTH levels via immunoradiometric assay </a:t>
            </a:r>
            <a:endParaRPr>
              <a:highlight>
                <a:srgbClr val="FFFFFF"/>
              </a:highlight>
            </a:endParaRPr>
          </a:p>
          <a:p>
            <a:pPr marL="914400" lvl="0" indent="-298450" algn="l" rtl="0">
              <a:lnSpc>
                <a:spcPct val="115000"/>
              </a:lnSpc>
              <a:spcBef>
                <a:spcPts val="0"/>
              </a:spcBef>
              <a:spcAft>
                <a:spcPts val="0"/>
              </a:spcAft>
              <a:buSzPts val="1100"/>
              <a:buAutoNum type="arabicPeriod"/>
            </a:pPr>
            <a:r>
              <a:rPr lang="en">
                <a:highlight>
                  <a:srgbClr val="FFFFFF"/>
                </a:highlight>
              </a:rPr>
              <a:t>Bone mineral density measured by dual x-ray absorption</a:t>
            </a:r>
            <a:endParaRPr>
              <a:highlight>
                <a:srgbClr val="FFFFFF"/>
              </a:highlight>
            </a:endParaRPr>
          </a:p>
          <a:p>
            <a:pPr marL="0" lvl="0" indent="0" algn="l" rtl="0">
              <a:lnSpc>
                <a:spcPct val="115000"/>
              </a:lnSpc>
              <a:spcBef>
                <a:spcPts val="0"/>
              </a:spcBef>
              <a:spcAft>
                <a:spcPts val="0"/>
              </a:spcAft>
              <a:buNone/>
            </a:pPr>
            <a:endParaRPr>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11789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2cd76f42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2cd76f42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highlight>
                  <a:srgbClr val="FFFFFF"/>
                </a:highlight>
              </a:rPr>
              <a:t>Results:</a:t>
            </a: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Low, medium, and high ranges of Vitamin D levels were tracked</a:t>
            </a: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The PTH levels had a negative correlation with serum Vitamin D levels observed among all regions of the globe included in the study</a:t>
            </a: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When looking at how BMD levels compare to Vitamin D levels, results were only significant when looking at part of the femur on the leg</a:t>
            </a:r>
            <a:endParaRPr>
              <a:highlight>
                <a:srgbClr val="FFFFFF"/>
              </a:highlight>
            </a:endParaRPr>
          </a:p>
          <a:p>
            <a:pPr marL="0" lvl="0" indent="0" algn="l" rtl="0">
              <a:lnSpc>
                <a:spcPct val="115000"/>
              </a:lnSpc>
              <a:spcBef>
                <a:spcPts val="0"/>
              </a:spcBef>
              <a:spcAft>
                <a:spcPts val="0"/>
              </a:spcAft>
              <a:buNone/>
            </a:pP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Based on these findings, women were then treated for 6 months with vitamin D3 and calcium supplements</a:t>
            </a:r>
            <a:endParaRPr/>
          </a:p>
          <a:p>
            <a:pPr marL="457200" lvl="0" indent="-298450" algn="l" rtl="0">
              <a:lnSpc>
                <a:spcPct val="115000"/>
              </a:lnSpc>
              <a:spcBef>
                <a:spcPts val="0"/>
              </a:spcBef>
              <a:spcAft>
                <a:spcPts val="0"/>
              </a:spcAft>
              <a:buSzPts val="1100"/>
              <a:buChar char="-"/>
            </a:pPr>
            <a:r>
              <a:rPr lang="en"/>
              <a:t>After treatment, vitamin D levels increased significantly and PTH levels decreased significantly; with the highest effect on individuals categorized in the low range of vitamin d levels </a:t>
            </a:r>
            <a:endParaRPr/>
          </a:p>
        </p:txBody>
      </p:sp>
    </p:spTree>
    <p:extLst>
      <p:ext uri="{BB962C8B-B14F-4D97-AF65-F5344CB8AC3E}">
        <p14:creationId xmlns:p14="http://schemas.microsoft.com/office/powerpoint/2010/main" val="3126057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20c694b3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20c694b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no true cures for osteoporosis, so the goal of treatments of the disease is the prevention of bone fractures, minimizing bone loss, or increasing bone strength. It is very difficult to rebuild bone that is affected by the disease, and so prevention is just as important as treatments. </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3 main ways to treat and prevent osteoporosis; lifestyle changes, drugs that minimize bone loss and increase bone strength, and drugs that increase bone formation. Many lifestyle changes can be put into effect in order prevent and manage osteoporosis. </a:t>
            </a:r>
            <a:endParaRPr/>
          </a:p>
          <a:p>
            <a:pPr marL="0" lvl="0" indent="0" algn="l" rtl="0">
              <a:spcBef>
                <a:spcPts val="0"/>
              </a:spcBef>
              <a:spcAft>
                <a:spcPts val="0"/>
              </a:spcAft>
              <a:buNone/>
            </a:pPr>
            <a:endParaRPr/>
          </a:p>
          <a:p>
            <a:pPr marL="0" lvl="0" indent="0" algn="l" rtl="0">
              <a:spcBef>
                <a:spcPts val="0"/>
              </a:spcBef>
              <a:spcAft>
                <a:spcPts val="0"/>
              </a:spcAft>
              <a:buNone/>
            </a:pPr>
            <a:r>
              <a:rPr lang="en"/>
              <a:t>Exercise is an example of a lifestyle change that can be very beneficial. The benefit does not significantly increase bone density, but rather decreases the chance of falls and related injuries, most likely due to improved balance and muscle strength. Researchers have not determined the most effective types of exercise and so recommendations include weight bearing exercise such as walking. </a:t>
            </a:r>
            <a:endParaRPr/>
          </a:p>
          <a:p>
            <a:pPr marL="0" lvl="0" indent="0" algn="l" rtl="0">
              <a:spcBef>
                <a:spcPts val="0"/>
              </a:spcBef>
              <a:spcAft>
                <a:spcPts val="0"/>
              </a:spcAft>
              <a:buNone/>
            </a:pPr>
            <a:endParaRPr/>
          </a:p>
          <a:p>
            <a:pPr marL="0" lvl="0" indent="0" algn="l" rtl="0">
              <a:spcBef>
                <a:spcPts val="0"/>
              </a:spcBef>
              <a:spcAft>
                <a:spcPts val="0"/>
              </a:spcAft>
              <a:buNone/>
            </a:pPr>
            <a:r>
              <a:rPr lang="en"/>
              <a:t>Smoking is another lifestyle choice that can worsen the effects of osteoporosis. one pack of cigarettes per day can lead to a loss of 5-10% of bone mass. They also decrease estrogen levels and can lead to early bone loss in women before menopause, along with an earlier onset of menopause. </a:t>
            </a:r>
            <a:endParaRPr/>
          </a:p>
          <a:p>
            <a:pPr marL="0" lvl="0" indent="0" algn="l" rtl="0">
              <a:spcBef>
                <a:spcPts val="0"/>
              </a:spcBef>
              <a:spcAft>
                <a:spcPts val="0"/>
              </a:spcAft>
              <a:buNone/>
            </a:pPr>
            <a:endParaRPr/>
          </a:p>
          <a:p>
            <a:pPr marL="0" lvl="0" indent="0" algn="l" rtl="0">
              <a:spcBef>
                <a:spcPts val="0"/>
              </a:spcBef>
              <a:spcAft>
                <a:spcPts val="0"/>
              </a:spcAft>
              <a:buNone/>
            </a:pPr>
            <a:r>
              <a:rPr lang="en"/>
              <a:t>Supplements can be useful for treatment of osteoporosis. Building strong bones requires a certain amount of calcium intake. The amount of calcium intake recommended does increase with age, and is highest for postmenopausal women. Vitamin D is another important molecule that is needed for healthy bone density and strength. It is able to increase absorption of dietary calcium. Similar to calcium, vitamin D alone is not enough for osteoporosis treatment, and should be used alongside other treatments.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92347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20c694b3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20c694b3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of now, the most effective drugs for osteoporosis are antiresorptive agents, meaning they decrease the amount of calcium removed from bones. Since bones are dynamic and constantly being remodelled, and osteoporosis results when bone resorption is higher than bone rebuilding, these medications inhibit the removal of bone so bone rebuilding is favoured. </a:t>
            </a:r>
            <a:endParaRPr/>
          </a:p>
          <a:p>
            <a:pPr marL="0" lvl="0" indent="0" algn="l" rtl="0">
              <a:spcBef>
                <a:spcPts val="0"/>
              </a:spcBef>
              <a:spcAft>
                <a:spcPts val="0"/>
              </a:spcAft>
              <a:buNone/>
            </a:pPr>
            <a:endParaRPr/>
          </a:p>
          <a:p>
            <a:pPr marL="0" lvl="0" indent="0" algn="l" rtl="0">
              <a:spcBef>
                <a:spcPts val="0"/>
              </a:spcBef>
              <a:spcAft>
                <a:spcPts val="0"/>
              </a:spcAft>
              <a:buNone/>
            </a:pPr>
            <a:r>
              <a:rPr lang="en"/>
              <a:t>Many antiresorptive agents are available including alendronate (fosamax), zoledronate (reclast), and others. Bisphosphonates are a class of antiresorptive drugs that are used to decreases risks of fractures of hip, wrist, and spine. These class of drugs are all administered orally to reduce adverse side effects, and to enhance the absorption of the medicine. Alendronate (Fosamax) is an example of a bisphosphonate drug. It is effective treatment for postmenopausal osteoporosis as well as with glucocorticoid induced osteoporosis. This drug, similar to other bisphosphonates increases bone density and reduces various possible fractures. This drug as all others does have a few side effects. This includes irritation of the esophagus or even inflammation of the esophagus. </a:t>
            </a:r>
            <a:endParaRPr/>
          </a:p>
          <a:p>
            <a:pPr marL="0" lvl="0" indent="0" algn="l" rtl="0">
              <a:spcBef>
                <a:spcPts val="0"/>
              </a:spcBef>
              <a:spcAft>
                <a:spcPts val="0"/>
              </a:spcAft>
              <a:buNone/>
            </a:pPr>
            <a:endParaRPr/>
          </a:p>
          <a:p>
            <a:pPr marL="0" lvl="0" indent="0" algn="l" rtl="0">
              <a:spcBef>
                <a:spcPts val="0"/>
              </a:spcBef>
              <a:spcAft>
                <a:spcPts val="0"/>
              </a:spcAft>
              <a:buNone/>
            </a:pPr>
            <a:r>
              <a:rPr lang="en"/>
              <a:t>Differences in the chemical makeups of the other bisphosphonate drugs is what allows for certain side effects to be avoided. Zoledronate (Reclast) is an intravenous administered bisphosphonate that is given once a year. It is able to effectively strengthen bones along with preventing both spinal and non-spinal fractures. Side effects of this drug may result in muscle and joint aches, and so mild painkillers are given following treatment. This drug is used mainly to prevent postmenopausal osteoporosis and to increase bone mass in males suffering the disease.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86534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20c694b3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20c694b3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545454"/>
                </a:solidFill>
                <a:latin typeface="Times New Roman"/>
                <a:ea typeface="Times New Roman"/>
                <a:cs typeface="Times New Roman"/>
                <a:sym typeface="Times New Roman"/>
              </a:rPr>
              <a:t>Osteoporosis is set to become a major health concern with an ageing population.</a:t>
            </a:r>
            <a:endParaRPr sz="1400">
              <a:solidFill>
                <a:srgbClr val="545454"/>
              </a:solidFill>
              <a:latin typeface="Times New Roman"/>
              <a:ea typeface="Times New Roman"/>
              <a:cs typeface="Times New Roman"/>
              <a:sym typeface="Times New Roman"/>
            </a:endParaRPr>
          </a:p>
          <a:p>
            <a:pPr marL="0" lvl="0" indent="0" algn="l" rtl="0">
              <a:spcBef>
                <a:spcPts val="0"/>
              </a:spcBef>
              <a:spcAft>
                <a:spcPts val="0"/>
              </a:spcAft>
              <a:buNone/>
            </a:pPr>
            <a:endParaRPr sz="1400">
              <a:latin typeface="Times New Roman"/>
              <a:ea typeface="Times New Roman"/>
              <a:cs typeface="Times New Roman"/>
              <a:sym typeface="Times New Roman"/>
            </a:endParaRPr>
          </a:p>
          <a:p>
            <a:pPr marL="0" lvl="0" indent="0" algn="l" rtl="0">
              <a:spcBef>
                <a:spcPts val="0"/>
              </a:spcBef>
              <a:spcAft>
                <a:spcPts val="0"/>
              </a:spcAft>
              <a:buNone/>
            </a:pPr>
            <a:r>
              <a:rPr lang="en" sz="1400" b="1">
                <a:latin typeface="Times New Roman"/>
                <a:ea typeface="Times New Roman"/>
                <a:cs typeface="Times New Roman"/>
                <a:sym typeface="Times New Roman"/>
              </a:rPr>
              <a:t>Scientists </a:t>
            </a:r>
            <a:r>
              <a:rPr lang="en" sz="1200" b="1">
                <a:solidFill>
                  <a:srgbClr val="333333"/>
                </a:solidFill>
                <a:highlight>
                  <a:srgbClr val="FFFFFF"/>
                </a:highlight>
                <a:latin typeface="Roboto"/>
                <a:ea typeface="Roboto"/>
                <a:cs typeface="Roboto"/>
                <a:sym typeface="Roboto"/>
              </a:rPr>
              <a:t> identified human stem cells that develop into the bone, cartilage, and other tissues that make up the body’s skeleton</a:t>
            </a:r>
            <a:endParaRPr sz="1400" b="1">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b="1">
                <a:latin typeface="Times New Roman"/>
                <a:ea typeface="Times New Roman"/>
                <a:cs typeface="Times New Roman"/>
                <a:sym typeface="Times New Roman"/>
              </a:rPr>
              <a:t>This will one day help doctors repair or replace joint cartilage, heal broken bones more quickly, and build up bone in osteoporosis patients </a:t>
            </a:r>
            <a:endParaRPr sz="1400" b="1">
              <a:latin typeface="Times New Roman"/>
              <a:ea typeface="Times New Roman"/>
              <a:cs typeface="Times New Roman"/>
              <a:sym typeface="Times New Roman"/>
            </a:endParaRPr>
          </a:p>
          <a:p>
            <a:pPr marL="0" lvl="0" indent="0" algn="l" rtl="0">
              <a:spcBef>
                <a:spcPts val="0"/>
              </a:spcBef>
              <a:spcAft>
                <a:spcPts val="0"/>
              </a:spcAft>
              <a:buNone/>
            </a:pPr>
            <a:endParaRPr sz="1400">
              <a:latin typeface="Times New Roman"/>
              <a:ea typeface="Times New Roman"/>
              <a:cs typeface="Times New Roman"/>
              <a:sym typeface="Times New Roman"/>
            </a:endParaRPr>
          </a:p>
          <a:p>
            <a:pPr marL="0" lvl="0" indent="0" algn="l" rtl="0">
              <a:lnSpc>
                <a:spcPct val="115000"/>
              </a:lnSpc>
              <a:spcBef>
                <a:spcPts val="400"/>
              </a:spcBef>
              <a:spcAft>
                <a:spcPts val="0"/>
              </a:spcAft>
              <a:buNone/>
            </a:pPr>
            <a:r>
              <a:rPr lang="en" sz="1050">
                <a:solidFill>
                  <a:srgbClr val="333333"/>
                </a:solidFill>
                <a:latin typeface="Open Sans"/>
                <a:ea typeface="Open Sans"/>
                <a:cs typeface="Open Sans"/>
                <a:sym typeface="Open Sans"/>
              </a:rPr>
              <a:t>A new genetic screen may predict a person’s future risk of osteoporosis and bone fracture, according to a study done at Stanford University School of Medicine</a:t>
            </a:r>
            <a:endParaRPr sz="1050">
              <a:solidFill>
                <a:srgbClr val="333333"/>
              </a:solidFill>
              <a:latin typeface="Open Sans"/>
              <a:ea typeface="Open Sans"/>
              <a:cs typeface="Open Sans"/>
              <a:sym typeface="Open Sans"/>
            </a:endParaRPr>
          </a:p>
          <a:p>
            <a:pPr marL="0" lvl="0" indent="0" algn="l" rtl="0">
              <a:lnSpc>
                <a:spcPct val="115000"/>
              </a:lnSpc>
              <a:spcBef>
                <a:spcPts val="400"/>
              </a:spcBef>
              <a:spcAft>
                <a:spcPts val="0"/>
              </a:spcAft>
              <a:buNone/>
            </a:pPr>
            <a:endParaRPr sz="1050">
              <a:solidFill>
                <a:srgbClr val="333333"/>
              </a:solidFill>
              <a:latin typeface="Open Sans"/>
              <a:ea typeface="Open Sans"/>
              <a:cs typeface="Open Sans"/>
              <a:sym typeface="Open Sans"/>
            </a:endParaRPr>
          </a:p>
          <a:p>
            <a:pPr marL="0" lvl="0" indent="0" algn="l" rtl="0">
              <a:spcBef>
                <a:spcPts val="0"/>
              </a:spcBef>
              <a:spcAft>
                <a:spcPts val="0"/>
              </a:spcAft>
              <a:buNone/>
            </a:pPr>
            <a:endParaRPr sz="1400">
              <a:latin typeface="Times New Roman"/>
              <a:ea typeface="Times New Roman"/>
              <a:cs typeface="Times New Roman"/>
              <a:sym typeface="Times New Roman"/>
            </a:endParaRPr>
          </a:p>
        </p:txBody>
      </p:sp>
    </p:spTree>
    <p:extLst>
      <p:ext uri="{BB962C8B-B14F-4D97-AF65-F5344CB8AC3E}">
        <p14:creationId xmlns:p14="http://schemas.microsoft.com/office/powerpoint/2010/main" val="383685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20c694a0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20c694a0d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b="1">
                <a:highlight>
                  <a:srgbClr val="FCFBFB"/>
                </a:highlight>
              </a:rPr>
              <a:t>Osteoporosis</a:t>
            </a:r>
            <a:r>
              <a:rPr lang="en" sz="1200">
                <a:highlight>
                  <a:srgbClr val="FCFBFB"/>
                </a:highlight>
              </a:rPr>
              <a:t>, which literally means porous bone, is a disease in which the density and quality of bone are reduced. </a:t>
            </a:r>
            <a:endParaRPr sz="1200">
              <a:highlight>
                <a:srgbClr val="FCFBFB"/>
              </a:highlight>
            </a:endParaRPr>
          </a:p>
          <a:p>
            <a:pPr marL="457200" lvl="0" indent="-304800" algn="l" rtl="0">
              <a:spcBef>
                <a:spcPts val="0"/>
              </a:spcBef>
              <a:spcAft>
                <a:spcPts val="0"/>
              </a:spcAft>
              <a:buSzPts val="1200"/>
              <a:buChar char="-"/>
            </a:pPr>
            <a:r>
              <a:rPr lang="en" sz="1200">
                <a:highlight>
                  <a:srgbClr val="FCFBFB"/>
                </a:highlight>
              </a:rPr>
              <a:t>Most common bone disease </a:t>
            </a:r>
            <a:r>
              <a:rPr lang="en" sz="1200"/>
              <a:t>→ characterized by a deterioration of bone tissue and low bone density which results in the weakening of bones</a:t>
            </a:r>
            <a:endParaRPr sz="1200"/>
          </a:p>
          <a:p>
            <a:pPr marL="457200" lvl="0" indent="-304800" algn="l" rtl="0">
              <a:spcBef>
                <a:spcPts val="0"/>
              </a:spcBef>
              <a:spcAft>
                <a:spcPts val="0"/>
              </a:spcAft>
              <a:buSzPts val="1200"/>
              <a:buChar char="-"/>
            </a:pPr>
            <a:r>
              <a:rPr lang="en" sz="1200"/>
              <a:t>As </a:t>
            </a:r>
            <a:r>
              <a:rPr lang="en" sz="1200">
                <a:highlight>
                  <a:srgbClr val="FCFBFB"/>
                </a:highlight>
              </a:rPr>
              <a:t>become more fragile, the risk of fracture is greatly increased.</a:t>
            </a:r>
            <a:endParaRPr sz="1200"/>
          </a:p>
        </p:txBody>
      </p:sp>
    </p:spTree>
    <p:extLst>
      <p:ext uri="{BB962C8B-B14F-4D97-AF65-F5344CB8AC3E}">
        <p14:creationId xmlns:p14="http://schemas.microsoft.com/office/powerpoint/2010/main" val="3974435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20c694b3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20c694b3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551772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2d0d26c5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2d0d26c5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207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21fb545c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21fb545c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8943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2d0d26c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2d0d26c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17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20c694b3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20c694b3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The major functions of bones are to:</a:t>
            </a:r>
            <a:endParaRPr>
              <a:latin typeface="Times New Roman"/>
              <a:ea typeface="Times New Roman"/>
              <a:cs typeface="Times New Roman"/>
              <a:sym typeface="Times New Roman"/>
            </a:endParaRPr>
          </a:p>
          <a:p>
            <a:pPr marL="457200" lvl="0" indent="-298450" algn="l" rtl="0">
              <a:spcBef>
                <a:spcPts val="0"/>
              </a:spcBef>
              <a:spcAft>
                <a:spcPts val="0"/>
              </a:spcAft>
              <a:buSzPts val="1100"/>
              <a:buFont typeface="Times New Roman"/>
              <a:buChar char="●"/>
            </a:pPr>
            <a:r>
              <a:rPr lang="en">
                <a:latin typeface="Times New Roman"/>
                <a:ea typeface="Times New Roman"/>
                <a:cs typeface="Times New Roman"/>
                <a:sym typeface="Times New Roman"/>
              </a:rPr>
              <a:t>Provide structural support for the body</a:t>
            </a:r>
            <a:endParaRPr>
              <a:latin typeface="Times New Roman"/>
              <a:ea typeface="Times New Roman"/>
              <a:cs typeface="Times New Roman"/>
              <a:sym typeface="Times New Roman"/>
            </a:endParaRPr>
          </a:p>
          <a:p>
            <a:pPr marL="457200" lvl="0" indent="-298450" algn="l" rtl="0">
              <a:spcBef>
                <a:spcPts val="0"/>
              </a:spcBef>
              <a:spcAft>
                <a:spcPts val="0"/>
              </a:spcAft>
              <a:buSzPts val="1100"/>
              <a:buFont typeface="Times New Roman"/>
              <a:buChar char="●"/>
            </a:pPr>
            <a:r>
              <a:rPr lang="en">
                <a:latin typeface="Times New Roman"/>
                <a:ea typeface="Times New Roman"/>
                <a:cs typeface="Times New Roman"/>
                <a:sym typeface="Times New Roman"/>
              </a:rPr>
              <a:t>Protection of vital organs</a:t>
            </a:r>
            <a:endParaRPr>
              <a:latin typeface="Times New Roman"/>
              <a:ea typeface="Times New Roman"/>
              <a:cs typeface="Times New Roman"/>
              <a:sym typeface="Times New Roman"/>
            </a:endParaRPr>
          </a:p>
          <a:p>
            <a:pPr marL="457200" lvl="0" indent="-298450" algn="l" rtl="0">
              <a:spcBef>
                <a:spcPts val="0"/>
              </a:spcBef>
              <a:spcAft>
                <a:spcPts val="0"/>
              </a:spcAft>
              <a:buSzPts val="1100"/>
              <a:buFont typeface="Times New Roman"/>
              <a:buChar char="●"/>
            </a:pPr>
            <a:r>
              <a:rPr lang="en">
                <a:latin typeface="Times New Roman"/>
                <a:ea typeface="Times New Roman"/>
                <a:cs typeface="Times New Roman"/>
                <a:sym typeface="Times New Roman"/>
              </a:rPr>
              <a:t>Act as a storage area for minerals (such as calcium)</a:t>
            </a:r>
            <a:endParaRPr>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sz="1200">
                <a:highlight>
                  <a:srgbClr val="FFFFFF"/>
                </a:highlight>
                <a:latin typeface="Times New Roman"/>
                <a:ea typeface="Times New Roman"/>
                <a:cs typeface="Times New Roman"/>
                <a:sym typeface="Times New Roman"/>
              </a:rPr>
              <a:t>Bone loss occurs when this balance is altered, resulting in greater bone removal than replacement.</a:t>
            </a:r>
            <a:endParaRPr sz="1200">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n">
                <a:latin typeface="Times New Roman"/>
                <a:ea typeface="Times New Roman"/>
                <a:cs typeface="Times New Roman"/>
                <a:sym typeface="Times New Roman"/>
              </a:rPr>
              <a:t>When the activity of osteoclasts surpasses the bone formation by osteoblasts, the bones become brittle and porous leaving them susceptible to fractures</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49200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20c694a0d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20c694a0d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than heart attack, stroke and breast cancer combined. </a:t>
            </a:r>
            <a:endParaRPr/>
          </a:p>
          <a:p>
            <a:pPr marL="0" lvl="0" indent="0" algn="l" rtl="0">
              <a:spcBef>
                <a:spcPts val="0"/>
              </a:spcBef>
              <a:spcAft>
                <a:spcPts val="0"/>
              </a:spcAft>
              <a:buNone/>
            </a:pPr>
            <a:endParaRPr/>
          </a:p>
          <a:p>
            <a:pPr marL="0" lvl="0" indent="0" algn="l" rtl="0">
              <a:spcBef>
                <a:spcPts val="0"/>
              </a:spcBef>
              <a:spcAft>
                <a:spcPts val="0"/>
              </a:spcAft>
              <a:buNone/>
            </a:pPr>
            <a:r>
              <a:rPr lang="en"/>
              <a:t>Cost over $456 million directly in 2008 in terms of treatment (Canada)</a:t>
            </a:r>
            <a:endParaRPr/>
          </a:p>
          <a:p>
            <a:pPr marL="0" lvl="0" indent="0" algn="l" rtl="0">
              <a:spcBef>
                <a:spcPts val="0"/>
              </a:spcBef>
              <a:spcAft>
                <a:spcPts val="0"/>
              </a:spcAft>
              <a:buNone/>
            </a:pPr>
            <a:endParaRPr/>
          </a:p>
          <a:p>
            <a:pPr marL="0" lvl="0" indent="0" algn="l" rtl="0">
              <a:spcBef>
                <a:spcPts val="0"/>
              </a:spcBef>
              <a:spcAft>
                <a:spcPts val="0"/>
              </a:spcAft>
              <a:buNone/>
            </a:pPr>
            <a:r>
              <a:rPr lang="en"/>
              <a:t>DALY stand for disability adjusted life year ( yrs of disability + (difference between life expectancy - actual life span))</a:t>
            </a:r>
            <a:endParaRPr/>
          </a:p>
          <a:p>
            <a:pPr marL="457200" lvl="0" indent="-298450" algn="l" rtl="0">
              <a:spcBef>
                <a:spcPts val="0"/>
              </a:spcBef>
              <a:spcAft>
                <a:spcPts val="0"/>
              </a:spcAft>
              <a:buSzPts val="1100"/>
              <a:buChar char="-"/>
            </a:pPr>
            <a:r>
              <a:rPr lang="en"/>
              <a:t>How much diseases burden a person’s life in terms of decreasing your life expectancy</a:t>
            </a:r>
            <a:endParaRPr/>
          </a:p>
        </p:txBody>
      </p:sp>
    </p:spTree>
    <p:extLst>
      <p:ext uri="{BB962C8B-B14F-4D97-AF65-F5344CB8AC3E}">
        <p14:creationId xmlns:p14="http://schemas.microsoft.com/office/powerpoint/2010/main" val="338221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2292ff3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2292ff3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Younger adults (age &lt; 50 years):</a:t>
            </a:r>
            <a:endParaRPr/>
          </a:p>
          <a:p>
            <a:pPr marL="457200" lvl="0" indent="-298450" algn="l" rtl="0">
              <a:lnSpc>
                <a:spcPct val="115000"/>
              </a:lnSpc>
              <a:spcBef>
                <a:spcPts val="0"/>
              </a:spcBef>
              <a:spcAft>
                <a:spcPts val="0"/>
              </a:spcAft>
              <a:buSzPts val="1100"/>
              <a:buChar char="-"/>
            </a:pPr>
            <a:r>
              <a:rPr lang="en"/>
              <a:t>Experience with bone fracture</a:t>
            </a:r>
            <a:endParaRPr/>
          </a:p>
          <a:p>
            <a:pPr marL="457200" lvl="0" indent="-298450" algn="l" rtl="0">
              <a:lnSpc>
                <a:spcPct val="115000"/>
              </a:lnSpc>
              <a:spcBef>
                <a:spcPts val="0"/>
              </a:spcBef>
              <a:spcAft>
                <a:spcPts val="0"/>
              </a:spcAft>
              <a:buSzPts val="1100"/>
              <a:buChar char="-"/>
            </a:pPr>
            <a:r>
              <a:rPr lang="en"/>
              <a:t>Use of glucocorticoids (</a:t>
            </a:r>
            <a:r>
              <a:rPr lang="en" sz="1200">
                <a:solidFill>
                  <a:srgbClr val="222222"/>
                </a:solidFill>
                <a:highlight>
                  <a:srgbClr val="FFFFFF"/>
                </a:highlight>
              </a:rPr>
              <a:t>steroid hormones</a:t>
            </a:r>
            <a:r>
              <a:rPr lang="en"/>
              <a:t>)</a:t>
            </a:r>
            <a:endParaRPr/>
          </a:p>
          <a:p>
            <a:pPr marL="457200" lvl="0" indent="-298450" algn="l" rtl="0">
              <a:lnSpc>
                <a:spcPct val="115000"/>
              </a:lnSpc>
              <a:spcBef>
                <a:spcPts val="0"/>
              </a:spcBef>
              <a:spcAft>
                <a:spcPts val="0"/>
              </a:spcAft>
              <a:buSzPts val="1100"/>
              <a:buChar char="-"/>
            </a:pPr>
            <a:r>
              <a:rPr lang="en"/>
              <a:t>Lack of hormone production </a:t>
            </a:r>
            <a:endParaRPr/>
          </a:p>
          <a:p>
            <a:pPr marL="45720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Older adults (age &gt; 50 years):</a:t>
            </a:r>
            <a:endParaRPr/>
          </a:p>
          <a:p>
            <a:pPr marL="457200" lvl="0" indent="-298450" algn="l" rtl="0">
              <a:lnSpc>
                <a:spcPct val="115000"/>
              </a:lnSpc>
              <a:spcBef>
                <a:spcPts val="0"/>
              </a:spcBef>
              <a:spcAft>
                <a:spcPts val="0"/>
              </a:spcAft>
              <a:buSzPts val="1100"/>
              <a:buChar char="-"/>
            </a:pPr>
            <a:r>
              <a:rPr lang="en"/>
              <a:t>Older than 65 years old</a:t>
            </a:r>
            <a:endParaRPr/>
          </a:p>
          <a:p>
            <a:pPr marL="457200" lvl="0" indent="-298450" algn="l" rtl="0">
              <a:lnSpc>
                <a:spcPct val="115000"/>
              </a:lnSpc>
              <a:spcBef>
                <a:spcPts val="0"/>
              </a:spcBef>
              <a:spcAft>
                <a:spcPts val="0"/>
              </a:spcAft>
              <a:buSzPts val="1100"/>
              <a:buChar char="-"/>
            </a:pPr>
            <a:r>
              <a:rPr lang="en"/>
              <a:t>Smoking </a:t>
            </a:r>
            <a:endParaRPr/>
          </a:p>
          <a:p>
            <a:pPr marL="457200" lvl="0" indent="-298450" algn="l" rtl="0">
              <a:lnSpc>
                <a:spcPct val="115000"/>
              </a:lnSpc>
              <a:spcBef>
                <a:spcPts val="0"/>
              </a:spcBef>
              <a:spcAft>
                <a:spcPts val="0"/>
              </a:spcAft>
              <a:buSzPts val="1100"/>
              <a:buChar char="-"/>
            </a:pPr>
            <a:r>
              <a:rPr lang="en"/>
              <a:t>Long term intake of large quantity of alcohol</a:t>
            </a:r>
            <a:endParaRPr/>
          </a:p>
          <a:p>
            <a:pPr marL="457200" lvl="0" indent="-298450" algn="l" rtl="0">
              <a:lnSpc>
                <a:spcPct val="115000"/>
              </a:lnSpc>
              <a:spcBef>
                <a:spcPts val="0"/>
              </a:spcBef>
              <a:spcAft>
                <a:spcPts val="0"/>
              </a:spcAft>
              <a:buSzPts val="1100"/>
              <a:buChar char="-"/>
            </a:pPr>
            <a:r>
              <a:rPr lang="en"/>
              <a:t>Underweight or rapid weight loss</a:t>
            </a:r>
            <a:endParaRPr/>
          </a:p>
          <a:p>
            <a:pPr marL="457200" lvl="0" indent="-298450" algn="l" rtl="0">
              <a:lnSpc>
                <a:spcPct val="115000"/>
              </a:lnSpc>
              <a:spcBef>
                <a:spcPts val="0"/>
              </a:spcBef>
              <a:spcAft>
                <a:spcPts val="0"/>
              </a:spcAft>
              <a:buSzPts val="1100"/>
              <a:buChar char="-"/>
            </a:pPr>
            <a:r>
              <a:rPr lang="en"/>
              <a:t>Having diseases that have complications leading to bone loss</a:t>
            </a:r>
            <a:endParaRPr/>
          </a:p>
          <a:p>
            <a:pPr marL="0" lvl="0" indent="0" algn="l" rtl="0">
              <a:spcBef>
                <a:spcPts val="0"/>
              </a:spcBef>
              <a:spcAft>
                <a:spcPts val="0"/>
              </a:spcAft>
              <a:buNone/>
            </a:pPr>
            <a:endParaRPr/>
          </a:p>
          <a:p>
            <a:pPr marL="45720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10639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20c694a0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20c694a0d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individuals may not even realize that they have osteoporosis until a fracture of a bone occurs, as this is the most common sign that someone has osteoporosis. The most common signs include a decrease in height overtime, a hunched or stooped posture, back pain, as well as if they notice a fracture that occured easily. </a:t>
            </a:r>
            <a:endParaRPr/>
          </a:p>
          <a:p>
            <a:pPr marL="0" lvl="0" indent="0" algn="l" rtl="0">
              <a:spcBef>
                <a:spcPts val="0"/>
              </a:spcBef>
              <a:spcAft>
                <a:spcPts val="0"/>
              </a:spcAft>
              <a:buNone/>
            </a:pPr>
            <a:endParaRPr/>
          </a:p>
          <a:p>
            <a:pPr marL="0" lvl="0" indent="0" algn="l" rtl="0">
              <a:spcBef>
                <a:spcPts val="0"/>
              </a:spcBef>
              <a:spcAft>
                <a:spcPts val="0"/>
              </a:spcAft>
              <a:buNone/>
            </a:pPr>
            <a:r>
              <a:rPr lang="en"/>
              <a:t>If there is an excessive outward of the curve, it can be more difficult for individuals to breathe or eat since there is reduced space in the internal organs.</a:t>
            </a:r>
            <a:endParaRPr/>
          </a:p>
          <a:p>
            <a:pPr marL="0" lvl="0" indent="0" algn="l" rtl="0">
              <a:spcBef>
                <a:spcPts val="0"/>
              </a:spcBef>
              <a:spcAft>
                <a:spcPts val="0"/>
              </a:spcAft>
              <a:buNone/>
            </a:pPr>
            <a:endParaRPr/>
          </a:p>
          <a:p>
            <a:pPr marL="0" lvl="0" indent="0" algn="l" rtl="0">
              <a:spcBef>
                <a:spcPts val="0"/>
              </a:spcBef>
              <a:spcAft>
                <a:spcPts val="0"/>
              </a:spcAft>
              <a:buNone/>
            </a:pPr>
            <a:r>
              <a:rPr lang="en"/>
              <a:t>The most common area that people fracture the most is the spine and the hips. As individuals age, it is more prone in fracture and occurs for people in their late 70s to 80s. Those who have fractures in general are at a higher risk to develop fractures in other areas.  </a:t>
            </a:r>
            <a:endParaRPr/>
          </a:p>
        </p:txBody>
      </p:sp>
    </p:spTree>
    <p:extLst>
      <p:ext uri="{BB962C8B-B14F-4D97-AF65-F5344CB8AC3E}">
        <p14:creationId xmlns:p14="http://schemas.microsoft.com/office/powerpoint/2010/main" val="417257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21fb545c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21fb545c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bone mineral density, also known as BMD is the primary test that is used to determine the bone density using a dual X-ray absorptiometry (known as DEXA). </a:t>
            </a:r>
            <a:endParaRPr/>
          </a:p>
          <a:p>
            <a:pPr marL="0" lvl="0" indent="0" algn="l" rtl="0">
              <a:spcBef>
                <a:spcPts val="0"/>
              </a:spcBef>
              <a:spcAft>
                <a:spcPts val="0"/>
              </a:spcAft>
              <a:buNone/>
            </a:pPr>
            <a:endParaRPr/>
          </a:p>
          <a:p>
            <a:pPr marL="0" lvl="0" indent="0" algn="l" rtl="0">
              <a:spcBef>
                <a:spcPts val="0"/>
              </a:spcBef>
              <a:spcAft>
                <a:spcPts val="0"/>
              </a:spcAft>
              <a:buNone/>
            </a:pPr>
            <a:r>
              <a:rPr lang="en"/>
              <a:t>This method requires a scanning of the area such as the lumbar spine and proximal femur. DEXA is low in radiation and is effective which is why it is the primary test that is used today. The world health organization categorizes someone having osteoporosis when they have 2.5 standard deviation that is below the average. </a:t>
            </a:r>
            <a:endParaRPr/>
          </a:p>
        </p:txBody>
      </p:sp>
    </p:spTree>
    <p:extLst>
      <p:ext uri="{BB962C8B-B14F-4D97-AF65-F5344CB8AC3E}">
        <p14:creationId xmlns:p14="http://schemas.microsoft.com/office/powerpoint/2010/main" val="76568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20c694b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20c694b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 sz="1050"/>
              <a:t>This table shows how osteoporosis is indicated as well as if someone is at risk for osteoporosis. </a:t>
            </a:r>
            <a:endParaRPr sz="1050"/>
          </a:p>
          <a:p>
            <a:pPr marL="0" lvl="0" indent="0" algn="l" rtl="0">
              <a:lnSpc>
                <a:spcPct val="115000"/>
              </a:lnSpc>
              <a:spcBef>
                <a:spcPts val="1100"/>
              </a:spcBef>
              <a:spcAft>
                <a:spcPts val="0"/>
              </a:spcAft>
              <a:buNone/>
            </a:pPr>
            <a:r>
              <a:rPr lang="en" sz="1050"/>
              <a:t>Most commonly, your BMD test results are compared to the ideal or peak bone mineral density of a healthy 30-year-old adult, and you are given a T-score. A score of 0 means your BMD is equal to the norm for a healthy young adult. Differences between your BMD and that of the healthy young adult norm are measured in units called standard deviations (SDs). The more standard deviations below 0, indicated as negative numbers, the lower your BMD and the higher your risk of fracture.</a:t>
            </a:r>
            <a:endParaRPr sz="1050"/>
          </a:p>
          <a:p>
            <a:pPr marL="0" lvl="0" indent="0" algn="l" rtl="0">
              <a:lnSpc>
                <a:spcPct val="115000"/>
              </a:lnSpc>
              <a:spcBef>
                <a:spcPts val="1100"/>
              </a:spcBef>
              <a:spcAft>
                <a:spcPts val="0"/>
              </a:spcAft>
              <a:buNone/>
            </a:pPr>
            <a:r>
              <a:rPr lang="en" sz="1050"/>
              <a:t>As shown in the table, a T-score between +1 and −1 is considered normal or healthy. A T-score between −1 and −2.5 indicates that you have low bone mass, although not low enough to be diagnosed with osteoporosis. A T-score of −2.5 or lower indicates that you have osteoporosis. The greater the negative number, the more severe the osteoporosis.</a:t>
            </a:r>
            <a:endParaRPr sz="1050"/>
          </a:p>
          <a:p>
            <a:pPr marL="0" lvl="0" indent="0" algn="l" rtl="0">
              <a:spcBef>
                <a:spcPts val="1100"/>
              </a:spcBef>
              <a:spcAft>
                <a:spcPts val="0"/>
              </a:spcAft>
              <a:buNone/>
            </a:pPr>
            <a:endParaRPr/>
          </a:p>
        </p:txBody>
      </p:sp>
    </p:spTree>
    <p:extLst>
      <p:ext uri="{BB962C8B-B14F-4D97-AF65-F5344CB8AC3E}">
        <p14:creationId xmlns:p14="http://schemas.microsoft.com/office/powerpoint/2010/main" val="389432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20c694b3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20c694b3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None/>
            </a:pPr>
            <a:r>
              <a:rPr lang="en"/>
              <a:t>Figure shows the factors associated with an increased risk of osteoporosis-related fractures. These include general factors that relate to aging and sex steroid deficiency, as well as specific risk factors, such as use of glucocorticoids, which cause decreased bone formation and bone loss, reduced bone quality, and disruption of microarchitectural integrity. Fractures result when weakened bone is overloaded, often by falls or certain activities of daily living.</a:t>
            </a:r>
            <a:endParaRPr/>
          </a:p>
          <a:p>
            <a:pPr marL="0" lvl="0" indent="0" algn="l" rtl="0">
              <a:spcBef>
                <a:spcPts val="800"/>
              </a:spcBef>
              <a:spcAft>
                <a:spcPts val="0"/>
              </a:spcAft>
              <a:buNone/>
            </a:pPr>
            <a:r>
              <a:rPr lang="en" sz="1000">
                <a:solidFill>
                  <a:srgbClr val="333333"/>
                </a:solidFill>
                <a:highlight>
                  <a:srgbClr val="FFFFFF"/>
                </a:highlight>
              </a:rPr>
              <a:t>Cosman, F., De Beur, S. J., LeBoff, M. S., Lewiecki, E. M., Tanner, B., Randall, S., &amp; Lindsay, R. (2014). Clinician’s guide to prevention and treatment of osteoporosis. Osteoporosis international, 25(10), 2359-2381</a:t>
            </a:r>
            <a:endParaRPr/>
          </a:p>
        </p:txBody>
      </p:sp>
    </p:spTree>
    <p:extLst>
      <p:ext uri="{BB962C8B-B14F-4D97-AF65-F5344CB8AC3E}">
        <p14:creationId xmlns:p14="http://schemas.microsoft.com/office/powerpoint/2010/main" val="39697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tuffyoushouldknow.com/podcasts/how-alcoholism-works.htm" TargetMode="External"/><Relationship Id="rId3" Type="http://schemas.openxmlformats.org/officeDocument/2006/relationships/image" Target="../media/image9.png"/><Relationship Id="rId7" Type="http://schemas.openxmlformats.org/officeDocument/2006/relationships/hyperlink" Target="http://www.earthtimes.org/newsimage/smoking-50-years-progress-worldwide_10312.jp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reclaimyourlongevity.com/articles/reduce-disease-risk/sarcopenia-is-only-for-the-weak/"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everesting.weebly.com/uploads/5/4/9/7/54979229/2098655_orig.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algaecal.com/expert-insights/everything-need-know-postmenopausal-osteoporosi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redbubble.com/people/orvalrochefort/works/26265113-man-woman-hormones-estradiol-testosterone?p=post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sciencedirect.com/science/article/pii/S0083672915000655"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osteoporosis.ca/bone-health-osteoporosis/living-with-the-disease/after-the-fracture/what-to-expect-from-some-specific-types-of-fracture/hip-fractur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bones.nih.gov" TargetMode="External"/><Relationship Id="rId4" Type="http://schemas.openxmlformats.org/officeDocument/2006/relationships/hyperlink" Target="https://osteoporosis.ca/bone-health-osteoporosis/living-with-the-disease/after-the-fracture/what-to-expect-from-some-specific-types-of-fracture/spine-fractur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steoporosis.ca/"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doi.org/10.1210/jcem.86.3.7327" TargetMode="External"/><Relationship Id="rId5" Type="http://schemas.openxmlformats.org/officeDocument/2006/relationships/hyperlink" Target="https://www.ncbi.nlm.nih.gov/pubmedhealth/PMH0072597/" TargetMode="External"/><Relationship Id="rId4" Type="http://schemas.openxmlformats.org/officeDocument/2006/relationships/hyperlink" Target="https://www.bones.nih.gov/health-info/bone/osteoporosis/men#b"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who.int/chp/topics/Osteoporosi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mbtskoudsalg.com/explore/old-clipa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891353" y="1184633"/>
            <a:ext cx="5361300" cy="14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4A86E8"/>
                </a:solidFill>
              </a:rPr>
              <a:t>Osteoporosis</a:t>
            </a:r>
            <a:endParaRPr>
              <a:solidFill>
                <a:srgbClr val="4A86E8"/>
              </a:solidFill>
            </a:endParaRPr>
          </a:p>
        </p:txBody>
      </p:sp>
      <p:sp>
        <p:nvSpPr>
          <p:cNvPr id="64" name="Google Shape;64;p13"/>
          <p:cNvSpPr txBox="1">
            <a:spLocks noGrp="1"/>
          </p:cNvSpPr>
          <p:nvPr>
            <p:ph type="subTitle" idx="1"/>
          </p:nvPr>
        </p:nvSpPr>
        <p:spPr>
          <a:xfrm>
            <a:off x="1974300" y="2856133"/>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Life Science 4M03 </a:t>
            </a:r>
            <a:endParaRPr sz="2000"/>
          </a:p>
          <a:p>
            <a:pPr marL="0" lvl="0" indent="0" algn="ctr" rtl="0">
              <a:spcBef>
                <a:spcPts val="0"/>
              </a:spcBef>
              <a:spcAft>
                <a:spcPts val="0"/>
              </a:spcAft>
              <a:buNone/>
            </a:pPr>
            <a:r>
              <a:rPr lang="en" sz="2000"/>
              <a:t>Group 5:</a:t>
            </a:r>
            <a:endParaRPr sz="2000"/>
          </a:p>
          <a:p>
            <a:pPr marL="0" lvl="0" indent="0" algn="ctr" rtl="0">
              <a:spcBef>
                <a:spcPts val="0"/>
              </a:spcBef>
              <a:spcAft>
                <a:spcPts val="0"/>
              </a:spcAft>
              <a:buNone/>
            </a:pPr>
            <a:r>
              <a:rPr lang="en" sz="2000"/>
              <a:t>Jasmine, Henry, Sachin, Negar, Ebuka</a:t>
            </a:r>
            <a:endParaRPr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87900" y="2578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4A86E8"/>
                </a:solidFill>
              </a:rPr>
              <a:t>Primary vs. Secondary Osteoporosis</a:t>
            </a:r>
            <a:endParaRPr>
              <a:solidFill>
                <a:srgbClr val="4A86E8"/>
              </a:solidFill>
            </a:endParaRPr>
          </a:p>
        </p:txBody>
      </p:sp>
      <p:sp>
        <p:nvSpPr>
          <p:cNvPr id="135" name="Google Shape;135;p2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36" name="Google Shape;136;p2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7" name="Google Shape;137;p22"/>
          <p:cNvPicPr preferRelativeResize="0"/>
          <p:nvPr/>
        </p:nvPicPr>
        <p:blipFill>
          <a:blip r:embed="rId3">
            <a:alphaModFix/>
          </a:blip>
          <a:stretch>
            <a:fillRect/>
          </a:stretch>
        </p:blipFill>
        <p:spPr>
          <a:xfrm>
            <a:off x="5400237" y="1021449"/>
            <a:ext cx="3398749" cy="1982275"/>
          </a:xfrm>
          <a:prstGeom prst="rect">
            <a:avLst/>
          </a:prstGeom>
          <a:noFill/>
          <a:ln>
            <a:noFill/>
          </a:ln>
        </p:spPr>
      </p:pic>
      <p:pic>
        <p:nvPicPr>
          <p:cNvPr id="138" name="Google Shape;138;p22"/>
          <p:cNvPicPr preferRelativeResize="0"/>
          <p:nvPr/>
        </p:nvPicPr>
        <p:blipFill>
          <a:blip r:embed="rId4">
            <a:alphaModFix/>
          </a:blip>
          <a:stretch>
            <a:fillRect/>
          </a:stretch>
        </p:blipFill>
        <p:spPr>
          <a:xfrm>
            <a:off x="5590826" y="3003725"/>
            <a:ext cx="2856776" cy="2139775"/>
          </a:xfrm>
          <a:prstGeom prst="rect">
            <a:avLst/>
          </a:prstGeom>
          <a:noFill/>
          <a:ln>
            <a:noFill/>
          </a:ln>
        </p:spPr>
      </p:pic>
      <p:cxnSp>
        <p:nvCxnSpPr>
          <p:cNvPr id="139" name="Google Shape;139;p22"/>
          <p:cNvCxnSpPr/>
          <p:nvPr/>
        </p:nvCxnSpPr>
        <p:spPr>
          <a:xfrm flipH="1">
            <a:off x="4564050" y="1008025"/>
            <a:ext cx="15900" cy="4042500"/>
          </a:xfrm>
          <a:prstGeom prst="straightConnector1">
            <a:avLst/>
          </a:prstGeom>
          <a:noFill/>
          <a:ln w="114300" cap="flat" cmpd="sng">
            <a:solidFill>
              <a:schemeClr val="dk2"/>
            </a:solidFill>
            <a:prstDash val="solid"/>
            <a:round/>
            <a:headEnd type="none" w="med" len="med"/>
            <a:tailEnd type="none" w="med" len="med"/>
          </a:ln>
        </p:spPr>
      </p:cxnSp>
      <p:pic>
        <p:nvPicPr>
          <p:cNvPr id="140" name="Google Shape;140;p22"/>
          <p:cNvPicPr preferRelativeResize="0"/>
          <p:nvPr/>
        </p:nvPicPr>
        <p:blipFill>
          <a:blip r:embed="rId5">
            <a:alphaModFix/>
          </a:blip>
          <a:stretch>
            <a:fillRect/>
          </a:stretch>
        </p:blipFill>
        <p:spPr>
          <a:xfrm>
            <a:off x="531788" y="1021438"/>
            <a:ext cx="3712125" cy="3712125"/>
          </a:xfrm>
          <a:prstGeom prst="rect">
            <a:avLst/>
          </a:prstGeom>
          <a:noFill/>
          <a:ln>
            <a:noFill/>
          </a:ln>
        </p:spPr>
      </p:pic>
      <p:sp>
        <p:nvSpPr>
          <p:cNvPr id="141" name="Google Shape;141;p22"/>
          <p:cNvSpPr txBox="1"/>
          <p:nvPr/>
        </p:nvSpPr>
        <p:spPr>
          <a:xfrm>
            <a:off x="59375" y="4517975"/>
            <a:ext cx="6440400" cy="915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900" dirty="0"/>
          </a:p>
          <a:p>
            <a:pPr marL="0" lvl="0" indent="0" algn="l" rtl="0">
              <a:lnSpc>
                <a:spcPct val="115000"/>
              </a:lnSpc>
              <a:spcBef>
                <a:spcPts val="0"/>
              </a:spcBef>
              <a:spcAft>
                <a:spcPts val="0"/>
              </a:spcAft>
              <a:buNone/>
            </a:pPr>
            <a:r>
              <a:rPr lang="en" sz="800" dirty="0">
                <a:solidFill>
                  <a:schemeClr val="bg1"/>
                </a:solidFill>
                <a:uFill>
                  <a:noFill/>
                </a:uFill>
                <a:hlinkClick r:id="rId6"/>
              </a:rPr>
              <a:t>http://reclaimyourlongevity.com/articles/reduce-disease-risk/sarcopenia-is-only-for-the-weak</a:t>
            </a:r>
            <a:r>
              <a:rPr lang="en" sz="800" dirty="0">
                <a:uFill>
                  <a:noFill/>
                </a:uFill>
                <a:hlinkClick r:id="rId6"/>
              </a:rPr>
              <a:t>/</a:t>
            </a:r>
            <a:endParaRPr sz="800" dirty="0"/>
          </a:p>
        </p:txBody>
      </p:sp>
      <p:sp>
        <p:nvSpPr>
          <p:cNvPr id="142" name="Google Shape;142;p22"/>
          <p:cNvSpPr txBox="1"/>
          <p:nvPr/>
        </p:nvSpPr>
        <p:spPr>
          <a:xfrm>
            <a:off x="4564050" y="4054600"/>
            <a:ext cx="6746700" cy="20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900">
                <a:uFill>
                  <a:noFill/>
                </a:uFill>
                <a:hlinkClick r:id="rId7"/>
              </a:rPr>
              <a:t>http://www.earthtimes.org/newsimage/smoking-50-years-progress-worldwide_10312.jpg</a:t>
            </a:r>
            <a:endParaRPr sz="900"/>
          </a:p>
        </p:txBody>
      </p:sp>
      <p:sp>
        <p:nvSpPr>
          <p:cNvPr id="143" name="Google Shape;143;p22"/>
          <p:cNvSpPr txBox="1"/>
          <p:nvPr/>
        </p:nvSpPr>
        <p:spPr>
          <a:xfrm>
            <a:off x="4958125" y="1920400"/>
            <a:ext cx="6440400" cy="2421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900" dirty="0">
                <a:solidFill>
                  <a:schemeClr val="tx2">
                    <a:lumMod val="10000"/>
                  </a:schemeClr>
                </a:solidFill>
                <a:uFill>
                  <a:noFill/>
                </a:uFill>
                <a:hlinkClick r:id="rId8"/>
              </a:rPr>
              <a:t>https://</a:t>
            </a:r>
            <a:r>
              <a:rPr lang="en" sz="900" dirty="0" smtClean="0">
                <a:solidFill>
                  <a:schemeClr val="tx2">
                    <a:lumMod val="10000"/>
                  </a:schemeClr>
                </a:solidFill>
                <a:uFill>
                  <a:noFill/>
                </a:uFill>
                <a:hlinkClick r:id="rId8"/>
              </a:rPr>
              <a:t>www.stuffyoushouldknow.com/podcasts/how-alcoholism-works.htm</a:t>
            </a:r>
            <a:r>
              <a:rPr lang="en" sz="900" dirty="0" smtClean="0">
                <a:solidFill>
                  <a:schemeClr val="tx2">
                    <a:lumMod val="10000"/>
                  </a:schemeClr>
                </a:solidFill>
              </a:rPr>
              <a:t>l</a:t>
            </a:r>
            <a:endParaRPr sz="900"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9" name="Google Shape;149;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0" name="Google Shape;150;p23"/>
          <p:cNvPicPr preferRelativeResize="0"/>
          <p:nvPr/>
        </p:nvPicPr>
        <p:blipFill>
          <a:blip r:embed="rId3">
            <a:alphaModFix/>
          </a:blip>
          <a:stretch>
            <a:fillRect/>
          </a:stretch>
        </p:blipFill>
        <p:spPr>
          <a:xfrm>
            <a:off x="2101400" y="725000"/>
            <a:ext cx="5526025" cy="3982850"/>
          </a:xfrm>
          <a:prstGeom prst="rect">
            <a:avLst/>
          </a:prstGeom>
          <a:noFill/>
          <a:ln>
            <a:noFill/>
          </a:ln>
        </p:spPr>
      </p:pic>
      <p:sp>
        <p:nvSpPr>
          <p:cNvPr id="151" name="Google Shape;151;p23"/>
          <p:cNvSpPr txBox="1"/>
          <p:nvPr/>
        </p:nvSpPr>
        <p:spPr>
          <a:xfrm>
            <a:off x="6144000" y="4670700"/>
            <a:ext cx="3000000" cy="47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u="sng">
                <a:hlinkClick r:id="rId4"/>
              </a:rPr>
              <a:t>h</a:t>
            </a:r>
            <a:r>
              <a:rPr lang="en" sz="1100">
                <a:uFill>
                  <a:noFill/>
                </a:uFill>
                <a:hlinkClick r:id="rId4"/>
              </a:rPr>
              <a:t>ttp://everesting.weebly.com/uploads/5/4/9/7/54979229/2098655_orig.jpg</a:t>
            </a:r>
            <a:endParaRPr sz="11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7" name="Google Shape;157;p24"/>
          <p:cNvPicPr preferRelativeResize="0"/>
          <p:nvPr/>
        </p:nvPicPr>
        <p:blipFill>
          <a:blip r:embed="rId3">
            <a:alphaModFix/>
          </a:blip>
          <a:stretch>
            <a:fillRect/>
          </a:stretch>
        </p:blipFill>
        <p:spPr>
          <a:xfrm>
            <a:off x="1667975" y="124088"/>
            <a:ext cx="6078075" cy="4895325"/>
          </a:xfrm>
          <a:prstGeom prst="rect">
            <a:avLst/>
          </a:prstGeom>
          <a:noFill/>
          <a:ln>
            <a:noFill/>
          </a:ln>
        </p:spPr>
      </p:pic>
      <p:sp>
        <p:nvSpPr>
          <p:cNvPr id="158" name="Google Shape;158;p24"/>
          <p:cNvSpPr txBox="1"/>
          <p:nvPr/>
        </p:nvSpPr>
        <p:spPr>
          <a:xfrm>
            <a:off x="983538" y="3587800"/>
            <a:ext cx="8368200" cy="3000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100">
                <a:uFill>
                  <a:noFill/>
                </a:uFill>
                <a:hlinkClick r:id="rId4"/>
              </a:rPr>
              <a:t>https://www.algaecal.com/expert-insights/everything-need-know-postmenopausal-osteoporosis</a:t>
            </a:r>
            <a:r>
              <a:rPr lang="en" sz="1100" u="sng">
                <a:solidFill>
                  <a:schemeClr val="accent5"/>
                </a:solidFill>
                <a:hlinkClick r:id="rId4"/>
              </a:rPr>
              <a:t>/</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261600" y="1504950"/>
            <a:ext cx="69123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4" name="Google Shape;164;p25"/>
          <p:cNvPicPr preferRelativeResize="0"/>
          <p:nvPr/>
        </p:nvPicPr>
        <p:blipFill>
          <a:blip r:embed="rId3">
            <a:alphaModFix/>
          </a:blip>
          <a:stretch>
            <a:fillRect/>
          </a:stretch>
        </p:blipFill>
        <p:spPr>
          <a:xfrm>
            <a:off x="1952625" y="1319088"/>
            <a:ext cx="5238750" cy="2543175"/>
          </a:xfrm>
          <a:prstGeom prst="rect">
            <a:avLst/>
          </a:prstGeom>
          <a:noFill/>
          <a:ln>
            <a:noFill/>
          </a:ln>
        </p:spPr>
      </p:pic>
      <p:sp>
        <p:nvSpPr>
          <p:cNvPr id="165" name="Google Shape;165;p25"/>
          <p:cNvSpPr txBox="1"/>
          <p:nvPr/>
        </p:nvSpPr>
        <p:spPr>
          <a:xfrm>
            <a:off x="4079400" y="4395900"/>
            <a:ext cx="5064600" cy="7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a:p>
            <a:pPr marL="0" lvl="0" indent="0" algn="l" rtl="0">
              <a:spcBef>
                <a:spcPts val="0"/>
              </a:spcBef>
              <a:spcAft>
                <a:spcPts val="0"/>
              </a:spcAft>
              <a:buNone/>
            </a:pPr>
            <a:r>
              <a:rPr lang="en" sz="1100">
                <a:uFill>
                  <a:noFill/>
                </a:uFill>
                <a:hlinkClick r:id="rId4"/>
              </a:rPr>
              <a:t>https://www.redbubble.com/people/orvalrochefort/works/26265113-man-woman-hormones-estradiol-testosterone?p=poster</a:t>
            </a:r>
            <a:r>
              <a:rPr lang="en" sz="1100"/>
              <a:t> </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71" name="Google Shape;171;p26"/>
          <p:cNvPicPr preferRelativeResize="0"/>
          <p:nvPr/>
        </p:nvPicPr>
        <p:blipFill>
          <a:blip r:embed="rId3">
            <a:alphaModFix/>
          </a:blip>
          <a:stretch>
            <a:fillRect/>
          </a:stretch>
        </p:blipFill>
        <p:spPr>
          <a:xfrm>
            <a:off x="2251150" y="743425"/>
            <a:ext cx="4641700" cy="4062775"/>
          </a:xfrm>
          <a:prstGeom prst="rect">
            <a:avLst/>
          </a:prstGeom>
          <a:noFill/>
          <a:ln>
            <a:noFill/>
          </a:ln>
        </p:spPr>
      </p:pic>
      <p:sp>
        <p:nvSpPr>
          <p:cNvPr id="172" name="Google Shape;172;p26"/>
          <p:cNvSpPr txBox="1"/>
          <p:nvPr/>
        </p:nvSpPr>
        <p:spPr>
          <a:xfrm>
            <a:off x="6144000" y="4457500"/>
            <a:ext cx="3000000" cy="6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a:p>
            <a:pPr marL="0" lvl="0" indent="0" algn="l" rtl="0">
              <a:spcBef>
                <a:spcPts val="0"/>
              </a:spcBef>
              <a:spcAft>
                <a:spcPts val="0"/>
              </a:spcAft>
              <a:buNone/>
            </a:pPr>
            <a:r>
              <a:rPr lang="en" sz="1100">
                <a:uFill>
                  <a:noFill/>
                </a:uFill>
                <a:hlinkClick r:id="rId4"/>
              </a:rPr>
              <a:t>https://www.sciencedirect.com/science/article/pii/S0083672915000655</a:t>
            </a:r>
            <a:r>
              <a:rPr lang="en" sz="1100"/>
              <a:t> </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ctrTitle"/>
          </p:nvPr>
        </p:nvSpPr>
        <p:spPr>
          <a:xfrm>
            <a:off x="1680302" y="362550"/>
            <a:ext cx="5783400" cy="1457400"/>
          </a:xfrm>
          <a:prstGeom prst="rect">
            <a:avLst/>
          </a:prstGeom>
          <a:effectLst>
            <a:outerShdw blurRad="57150" dist="19050" dir="5400000" algn="bl" rotWithShape="0">
              <a:srgbClr val="000000"/>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a:t> Case Study</a:t>
            </a:r>
            <a:endParaRPr/>
          </a:p>
        </p:txBody>
      </p:sp>
      <p:sp>
        <p:nvSpPr>
          <p:cNvPr id="178" name="Google Shape;178;p27"/>
          <p:cNvSpPr txBox="1">
            <a:spLocks noGrp="1"/>
          </p:cNvSpPr>
          <p:nvPr>
            <p:ph type="subTitle" idx="1"/>
          </p:nvPr>
        </p:nvSpPr>
        <p:spPr>
          <a:xfrm>
            <a:off x="1680302" y="1981625"/>
            <a:ext cx="5783400" cy="909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i="1">
                <a:solidFill>
                  <a:srgbClr val="000000"/>
                </a:solidFill>
                <a:highlight>
                  <a:srgbClr val="FFFFFF"/>
                </a:highlight>
                <a:latin typeface="Arial"/>
                <a:ea typeface="Arial"/>
                <a:cs typeface="Arial"/>
                <a:sym typeface="Arial"/>
              </a:rPr>
              <a:t>A Global Study of Vitamin D Status and Parathyroid Function in Postmenopausal Women with Osteoporosis: Baseline Data from the Multiple Outcomes of Raloxifene Evaluation (Lips et al., 2001)</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Method &amp; Result </a:t>
            </a:r>
            <a:endParaRPr>
              <a:solidFill>
                <a:schemeClr val="accent1"/>
              </a:solidFill>
            </a:endParaRPr>
          </a:p>
        </p:txBody>
      </p:sp>
      <p:sp>
        <p:nvSpPr>
          <p:cNvPr id="184" name="Google Shape;184;p28"/>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Nunito"/>
                <a:ea typeface="Nunito"/>
                <a:cs typeface="Nunito"/>
                <a:sym typeface="Nunito"/>
              </a:rPr>
              <a:t>Variables: </a:t>
            </a:r>
            <a:endParaRPr>
              <a:solidFill>
                <a:srgbClr val="000000"/>
              </a:solidFill>
              <a:latin typeface="Nunito"/>
              <a:ea typeface="Nunito"/>
              <a:cs typeface="Nunito"/>
              <a:sym typeface="Nunito"/>
            </a:endParaRPr>
          </a:p>
          <a:p>
            <a:pPr marL="0" lvl="0" indent="0" algn="l" rtl="0">
              <a:spcBef>
                <a:spcPts val="1600"/>
              </a:spcBef>
              <a:spcAft>
                <a:spcPts val="0"/>
              </a:spcAft>
              <a:buNone/>
            </a:pPr>
            <a:r>
              <a:rPr lang="en">
                <a:solidFill>
                  <a:srgbClr val="000000"/>
                </a:solidFill>
                <a:latin typeface="Nunito"/>
                <a:ea typeface="Nunito"/>
                <a:cs typeface="Nunito"/>
                <a:sym typeface="Nunito"/>
              </a:rPr>
              <a:t>Bone Mineral Density, Vitamin D, Parathyroid hormone</a:t>
            </a:r>
            <a:endParaRPr>
              <a:solidFill>
                <a:srgbClr val="000000"/>
              </a:solidFill>
              <a:latin typeface="Nunito"/>
              <a:ea typeface="Nunito"/>
              <a:cs typeface="Nunito"/>
              <a:sym typeface="Nunito"/>
            </a:endParaRPr>
          </a:p>
          <a:p>
            <a:pPr marL="0" lvl="0" indent="0" algn="l" rtl="0">
              <a:spcBef>
                <a:spcPts val="1600"/>
              </a:spcBef>
              <a:spcAft>
                <a:spcPts val="0"/>
              </a:spcAft>
              <a:buNone/>
            </a:pPr>
            <a:r>
              <a:rPr lang="en">
                <a:solidFill>
                  <a:srgbClr val="000000"/>
                </a:solidFill>
                <a:latin typeface="Nunito"/>
                <a:ea typeface="Nunito"/>
                <a:cs typeface="Nunito"/>
                <a:sym typeface="Nunito"/>
              </a:rPr>
              <a:t>Before and after Vitamin D3 supplement </a:t>
            </a:r>
            <a:endParaRPr>
              <a:solidFill>
                <a:srgbClr val="000000"/>
              </a:solidFill>
              <a:latin typeface="Nunito"/>
              <a:ea typeface="Nunito"/>
              <a:cs typeface="Nunito"/>
              <a:sym typeface="Nunito"/>
            </a:endParaRPr>
          </a:p>
          <a:p>
            <a:pPr marL="0" lvl="0" indent="0" algn="l" rtl="0">
              <a:spcBef>
                <a:spcPts val="1600"/>
              </a:spcBef>
              <a:spcAft>
                <a:spcPts val="0"/>
              </a:spcAft>
              <a:buNone/>
            </a:pPr>
            <a:r>
              <a:rPr lang="en">
                <a:solidFill>
                  <a:srgbClr val="000000"/>
                </a:solidFill>
                <a:latin typeface="Nunito"/>
                <a:ea typeface="Nunito"/>
                <a:cs typeface="Nunito"/>
                <a:sym typeface="Nunito"/>
              </a:rPr>
              <a:t>Findings: </a:t>
            </a:r>
            <a:endParaRPr>
              <a:solidFill>
                <a:srgbClr val="000000"/>
              </a:solidFill>
              <a:latin typeface="Nunito"/>
              <a:ea typeface="Nunito"/>
              <a:cs typeface="Nunito"/>
              <a:sym typeface="Nunito"/>
            </a:endParaRPr>
          </a:p>
          <a:p>
            <a:pPr marL="0" lvl="0" indent="0" algn="l" rtl="0">
              <a:spcBef>
                <a:spcPts val="1600"/>
              </a:spcBef>
              <a:spcAft>
                <a:spcPts val="1600"/>
              </a:spcAft>
              <a:buNone/>
            </a:pPr>
            <a:r>
              <a:rPr lang="en">
                <a:solidFill>
                  <a:srgbClr val="000000"/>
                </a:solidFill>
                <a:latin typeface="Nunito"/>
                <a:ea typeface="Nunito"/>
                <a:cs typeface="Nunito"/>
                <a:sym typeface="Nunito"/>
              </a:rPr>
              <a:t>Correlation and change for supplement</a:t>
            </a:r>
            <a:endParaRPr>
              <a:solidFill>
                <a:srgbClr val="000000"/>
              </a:solidFill>
              <a:latin typeface="Nunito"/>
              <a:ea typeface="Nunito"/>
              <a:cs typeface="Nunito"/>
              <a:sym typeface="Nunito"/>
            </a:endParaRPr>
          </a:p>
        </p:txBody>
      </p:sp>
      <p:pic>
        <p:nvPicPr>
          <p:cNvPr id="185" name="Google Shape;185;p28"/>
          <p:cNvPicPr preferRelativeResize="0"/>
          <p:nvPr/>
        </p:nvPicPr>
        <p:blipFill>
          <a:blip r:embed="rId3">
            <a:alphaModFix/>
          </a:blip>
          <a:stretch>
            <a:fillRect/>
          </a:stretch>
        </p:blipFill>
        <p:spPr>
          <a:xfrm>
            <a:off x="4442714" y="1144125"/>
            <a:ext cx="4618336" cy="30789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Prevention &amp; Management</a:t>
            </a:r>
            <a:endParaRPr>
              <a:solidFill>
                <a:schemeClr val="accent1"/>
              </a:solidFill>
            </a:endParaRPr>
          </a:p>
        </p:txBody>
      </p:sp>
      <p:sp>
        <p:nvSpPr>
          <p:cNvPr id="191" name="Google Shape;191;p29"/>
          <p:cNvSpPr txBox="1"/>
          <p:nvPr/>
        </p:nvSpPr>
        <p:spPr>
          <a:xfrm>
            <a:off x="387900" y="1879175"/>
            <a:ext cx="7800600" cy="26712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Nunito"/>
              <a:buChar char="●"/>
            </a:pPr>
            <a:r>
              <a:rPr lang="en" sz="2000">
                <a:latin typeface="Nunito"/>
                <a:ea typeface="Nunito"/>
                <a:cs typeface="Nunito"/>
                <a:sym typeface="Nunito"/>
              </a:rPr>
              <a:t>No current cure</a:t>
            </a:r>
            <a:endParaRPr sz="2000">
              <a:latin typeface="Nunito"/>
              <a:ea typeface="Nunito"/>
              <a:cs typeface="Nunito"/>
              <a:sym typeface="Nunito"/>
            </a:endParaRPr>
          </a:p>
          <a:p>
            <a:pPr marL="0" lvl="0" indent="0" algn="l" rtl="0">
              <a:spcBef>
                <a:spcPts val="0"/>
              </a:spcBef>
              <a:spcAft>
                <a:spcPts val="0"/>
              </a:spcAft>
              <a:buNone/>
            </a:pPr>
            <a:endParaRPr sz="2000">
              <a:latin typeface="Nunito"/>
              <a:ea typeface="Nunito"/>
              <a:cs typeface="Nunito"/>
              <a:sym typeface="Nunito"/>
            </a:endParaRPr>
          </a:p>
          <a:p>
            <a:pPr marL="457200" lvl="0" indent="-355600" algn="l" rtl="0">
              <a:spcBef>
                <a:spcPts val="0"/>
              </a:spcBef>
              <a:spcAft>
                <a:spcPts val="0"/>
              </a:spcAft>
              <a:buSzPts val="2000"/>
              <a:buFont typeface="Nunito"/>
              <a:buChar char="●"/>
            </a:pPr>
            <a:r>
              <a:rPr lang="en" sz="2000">
                <a:latin typeface="Nunito"/>
                <a:ea typeface="Nunito"/>
                <a:cs typeface="Nunito"/>
                <a:sym typeface="Nunito"/>
              </a:rPr>
              <a:t>Lifestyle Changes</a:t>
            </a:r>
            <a:endParaRPr sz="2000">
              <a:latin typeface="Nunito"/>
              <a:ea typeface="Nunito"/>
              <a:cs typeface="Nunito"/>
              <a:sym typeface="Nunito"/>
            </a:endParaRPr>
          </a:p>
          <a:p>
            <a:pPr marL="0" lvl="0" indent="0" algn="l" rtl="0">
              <a:spcBef>
                <a:spcPts val="0"/>
              </a:spcBef>
              <a:spcAft>
                <a:spcPts val="0"/>
              </a:spcAft>
              <a:buNone/>
            </a:pPr>
            <a:endParaRPr sz="2000">
              <a:latin typeface="Nunito"/>
              <a:ea typeface="Nunito"/>
              <a:cs typeface="Nunito"/>
              <a:sym typeface="Nunito"/>
            </a:endParaRPr>
          </a:p>
          <a:p>
            <a:pPr marL="457200" lvl="0" indent="-355600" algn="l" rtl="0">
              <a:spcBef>
                <a:spcPts val="0"/>
              </a:spcBef>
              <a:spcAft>
                <a:spcPts val="0"/>
              </a:spcAft>
              <a:buSzPts val="2000"/>
              <a:buFont typeface="Nunito"/>
              <a:buChar char="-"/>
            </a:pPr>
            <a:r>
              <a:rPr lang="en" sz="2000">
                <a:latin typeface="Nunito"/>
                <a:ea typeface="Nunito"/>
                <a:cs typeface="Nunito"/>
                <a:sym typeface="Nunito"/>
              </a:rPr>
              <a:t>Exercise </a:t>
            </a:r>
            <a:endParaRPr sz="2000">
              <a:latin typeface="Nunito"/>
              <a:ea typeface="Nunito"/>
              <a:cs typeface="Nunito"/>
              <a:sym typeface="Nunito"/>
            </a:endParaRPr>
          </a:p>
          <a:p>
            <a:pPr marL="457200" lvl="0" indent="-355600" algn="l" rtl="0">
              <a:spcBef>
                <a:spcPts val="0"/>
              </a:spcBef>
              <a:spcAft>
                <a:spcPts val="0"/>
              </a:spcAft>
              <a:buSzPts val="2000"/>
              <a:buFont typeface="Nunito"/>
              <a:buChar char="-"/>
            </a:pPr>
            <a:r>
              <a:rPr lang="en" sz="2000">
                <a:latin typeface="Nunito"/>
                <a:ea typeface="Nunito"/>
                <a:cs typeface="Nunito"/>
                <a:sym typeface="Nunito"/>
              </a:rPr>
              <a:t>Smoking</a:t>
            </a:r>
            <a:endParaRPr sz="2000">
              <a:latin typeface="Nunito"/>
              <a:ea typeface="Nunito"/>
              <a:cs typeface="Nunito"/>
              <a:sym typeface="Nunito"/>
            </a:endParaRPr>
          </a:p>
          <a:p>
            <a:pPr marL="457200" lvl="0" indent="-355600" algn="l" rtl="0">
              <a:spcBef>
                <a:spcPts val="0"/>
              </a:spcBef>
              <a:spcAft>
                <a:spcPts val="0"/>
              </a:spcAft>
              <a:buSzPts val="2000"/>
              <a:buFont typeface="Nunito"/>
              <a:buChar char="-"/>
            </a:pPr>
            <a:r>
              <a:rPr lang="en" sz="2000">
                <a:latin typeface="Nunito"/>
                <a:ea typeface="Nunito"/>
                <a:cs typeface="Nunito"/>
                <a:sym typeface="Nunito"/>
              </a:rPr>
              <a:t>Supplements/diet</a:t>
            </a:r>
            <a:endParaRPr sz="2000">
              <a:latin typeface="Nunito"/>
              <a:ea typeface="Nunito"/>
              <a:cs typeface="Nunito"/>
              <a:sym typeface="Nunito"/>
            </a:endParaRPr>
          </a:p>
          <a:p>
            <a:pPr marL="457200" lvl="0" indent="0" algn="l" rtl="0">
              <a:spcBef>
                <a:spcPts val="0"/>
              </a:spcBef>
              <a:spcAft>
                <a:spcPts val="0"/>
              </a:spcAft>
              <a:buNone/>
            </a:pPr>
            <a:endParaRPr sz="2000">
              <a:latin typeface="Nunito"/>
              <a:ea typeface="Nunito"/>
              <a:cs typeface="Nunito"/>
              <a:sym typeface="Nunito"/>
            </a:endParaRPr>
          </a:p>
          <a:p>
            <a:pPr marL="0" lvl="0" indent="0" algn="l" rtl="0">
              <a:spcBef>
                <a:spcPts val="0"/>
              </a:spcBef>
              <a:spcAft>
                <a:spcPts val="0"/>
              </a:spcAft>
              <a:buNone/>
            </a:pPr>
            <a:endParaRPr sz="1000">
              <a:latin typeface="Nunito"/>
              <a:ea typeface="Nunito"/>
              <a:cs typeface="Nunito"/>
              <a:sym typeface="Nunito"/>
            </a:endParaRPr>
          </a:p>
          <a:p>
            <a:pPr marL="0" lvl="0" indent="0" algn="l" rtl="0">
              <a:spcBef>
                <a:spcPts val="0"/>
              </a:spcBef>
              <a:spcAft>
                <a:spcPts val="0"/>
              </a:spcAft>
              <a:buNone/>
            </a:pPr>
            <a:r>
              <a:rPr lang="en" sz="1000">
                <a:latin typeface="Nunito"/>
                <a:ea typeface="Nunito"/>
                <a:cs typeface="Nunito"/>
                <a:sym typeface="Nunito"/>
              </a:rPr>
              <a:t>https://www.staples.ca/en/International-No-Smoking-Signs/product_SS2000148_1-CA_1_20001</a:t>
            </a:r>
            <a:endParaRPr sz="1000">
              <a:latin typeface="Nunito"/>
              <a:ea typeface="Nunito"/>
              <a:cs typeface="Nunito"/>
              <a:sym typeface="Nunito"/>
            </a:endParaRPr>
          </a:p>
          <a:p>
            <a:pPr marL="0" lvl="0" indent="0" algn="l" rtl="0">
              <a:spcBef>
                <a:spcPts val="0"/>
              </a:spcBef>
              <a:spcAft>
                <a:spcPts val="0"/>
              </a:spcAft>
              <a:buNone/>
            </a:pPr>
            <a:r>
              <a:rPr lang="en" sz="1000">
                <a:latin typeface="Nunito"/>
                <a:ea typeface="Nunito"/>
                <a:cs typeface="Nunito"/>
                <a:sym typeface="Nunito"/>
              </a:rPr>
              <a:t>https://philmaffetone.com/walking-right/</a:t>
            </a:r>
            <a:endParaRPr sz="1000">
              <a:latin typeface="Nunito"/>
              <a:ea typeface="Nunito"/>
              <a:cs typeface="Nunito"/>
              <a:sym typeface="Nunito"/>
            </a:endParaRPr>
          </a:p>
          <a:p>
            <a:pPr marL="0" lvl="0" indent="0" algn="l" rtl="0">
              <a:spcBef>
                <a:spcPts val="0"/>
              </a:spcBef>
              <a:spcAft>
                <a:spcPts val="0"/>
              </a:spcAft>
              <a:buNone/>
            </a:pPr>
            <a:r>
              <a:rPr lang="en" sz="1000">
                <a:latin typeface="Nunito"/>
                <a:ea typeface="Nunito"/>
                <a:cs typeface="Nunito"/>
                <a:sym typeface="Nunito"/>
              </a:rPr>
              <a:t>https://americanbonehealth.org/nutrition/the-right-way-to-take-calcium-supplements/</a:t>
            </a:r>
            <a:endParaRPr sz="1000">
              <a:latin typeface="Nunito"/>
              <a:ea typeface="Nunito"/>
              <a:cs typeface="Nunito"/>
              <a:sym typeface="Nunito"/>
            </a:endParaRPr>
          </a:p>
        </p:txBody>
      </p:sp>
      <p:pic>
        <p:nvPicPr>
          <p:cNvPr id="192" name="Google Shape;192;p29"/>
          <p:cNvPicPr preferRelativeResize="0"/>
          <p:nvPr/>
        </p:nvPicPr>
        <p:blipFill>
          <a:blip r:embed="rId3">
            <a:alphaModFix/>
          </a:blip>
          <a:stretch>
            <a:fillRect/>
          </a:stretch>
        </p:blipFill>
        <p:spPr>
          <a:xfrm>
            <a:off x="5558484" y="1648175"/>
            <a:ext cx="2630017" cy="1478925"/>
          </a:xfrm>
          <a:prstGeom prst="rect">
            <a:avLst/>
          </a:prstGeom>
          <a:noFill/>
          <a:ln>
            <a:noFill/>
          </a:ln>
        </p:spPr>
      </p:pic>
      <p:pic>
        <p:nvPicPr>
          <p:cNvPr id="193" name="Google Shape;193;p29"/>
          <p:cNvPicPr preferRelativeResize="0"/>
          <p:nvPr/>
        </p:nvPicPr>
        <p:blipFill>
          <a:blip r:embed="rId4">
            <a:alphaModFix/>
          </a:blip>
          <a:stretch>
            <a:fillRect/>
          </a:stretch>
        </p:blipFill>
        <p:spPr>
          <a:xfrm>
            <a:off x="3787925" y="1603562"/>
            <a:ext cx="1568150" cy="1568150"/>
          </a:xfrm>
          <a:prstGeom prst="rect">
            <a:avLst/>
          </a:prstGeom>
          <a:noFill/>
          <a:ln>
            <a:noFill/>
          </a:ln>
        </p:spPr>
      </p:pic>
      <p:pic>
        <p:nvPicPr>
          <p:cNvPr id="194" name="Google Shape;194;p29"/>
          <p:cNvPicPr preferRelativeResize="0"/>
          <p:nvPr/>
        </p:nvPicPr>
        <p:blipFill>
          <a:blip r:embed="rId5">
            <a:alphaModFix/>
          </a:blip>
          <a:stretch>
            <a:fillRect/>
          </a:stretch>
        </p:blipFill>
        <p:spPr>
          <a:xfrm>
            <a:off x="5558475" y="3171700"/>
            <a:ext cx="2630024" cy="180282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Pharmacological Intervention</a:t>
            </a:r>
            <a:endParaRPr>
              <a:solidFill>
                <a:schemeClr val="accent1"/>
              </a:solidFill>
            </a:endParaRPr>
          </a:p>
        </p:txBody>
      </p:sp>
      <p:sp>
        <p:nvSpPr>
          <p:cNvPr id="200" name="Google Shape;200;p30"/>
          <p:cNvSpPr txBox="1"/>
          <p:nvPr/>
        </p:nvSpPr>
        <p:spPr>
          <a:xfrm>
            <a:off x="387900" y="1313075"/>
            <a:ext cx="8368200" cy="38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latin typeface="Nunito"/>
              <a:ea typeface="Nunito"/>
              <a:cs typeface="Nunito"/>
              <a:sym typeface="Nunito"/>
            </a:endParaRPr>
          </a:p>
          <a:p>
            <a:pPr marL="457200" lvl="0" indent="-368300" algn="l" rtl="0">
              <a:spcBef>
                <a:spcPts val="0"/>
              </a:spcBef>
              <a:spcAft>
                <a:spcPts val="0"/>
              </a:spcAft>
              <a:buSzPts val="2200"/>
              <a:buFont typeface="Nunito"/>
              <a:buChar char="●"/>
            </a:pPr>
            <a:r>
              <a:rPr lang="en" sz="2200" dirty="0">
                <a:latin typeface="Nunito"/>
                <a:ea typeface="Nunito"/>
                <a:cs typeface="Nunito"/>
                <a:sym typeface="Nunito"/>
              </a:rPr>
              <a:t>Antiresorptive Drugs</a:t>
            </a:r>
            <a:endParaRPr sz="2200" dirty="0">
              <a:latin typeface="Nunito"/>
              <a:ea typeface="Nunito"/>
              <a:cs typeface="Nunito"/>
              <a:sym typeface="Nunito"/>
            </a:endParaRPr>
          </a:p>
          <a:p>
            <a:pPr marL="0" lvl="0" indent="0" algn="l" rtl="0">
              <a:spcBef>
                <a:spcPts val="0"/>
              </a:spcBef>
              <a:spcAft>
                <a:spcPts val="0"/>
              </a:spcAft>
              <a:buNone/>
            </a:pPr>
            <a:endParaRPr sz="2200" dirty="0">
              <a:latin typeface="Nunito"/>
              <a:ea typeface="Nunito"/>
              <a:cs typeface="Nunito"/>
              <a:sym typeface="Nunito"/>
            </a:endParaRPr>
          </a:p>
          <a:p>
            <a:pPr marL="0" lvl="0" indent="457200" algn="l" rtl="0">
              <a:spcBef>
                <a:spcPts val="0"/>
              </a:spcBef>
              <a:spcAft>
                <a:spcPts val="0"/>
              </a:spcAft>
              <a:buNone/>
            </a:pPr>
            <a:r>
              <a:rPr lang="en" sz="2200" dirty="0">
                <a:latin typeface="Nunito"/>
                <a:ea typeface="Nunito"/>
                <a:cs typeface="Nunito"/>
                <a:sym typeface="Nunito"/>
              </a:rPr>
              <a:t>Bisphosphonates</a:t>
            </a:r>
            <a:endParaRPr sz="2200" dirty="0">
              <a:latin typeface="Nunito"/>
              <a:ea typeface="Nunito"/>
              <a:cs typeface="Nunito"/>
              <a:sym typeface="Nunito"/>
            </a:endParaRPr>
          </a:p>
          <a:p>
            <a:pPr marL="0" lvl="0" indent="0" algn="l" rtl="0">
              <a:spcBef>
                <a:spcPts val="0"/>
              </a:spcBef>
              <a:spcAft>
                <a:spcPts val="0"/>
              </a:spcAft>
              <a:buNone/>
            </a:pPr>
            <a:endParaRPr sz="2200" dirty="0">
              <a:latin typeface="Nunito"/>
              <a:ea typeface="Nunito"/>
              <a:cs typeface="Nunito"/>
              <a:sym typeface="Nunito"/>
            </a:endParaRPr>
          </a:p>
          <a:p>
            <a:pPr marL="0" lvl="0" indent="0" algn="l" rtl="0">
              <a:spcBef>
                <a:spcPts val="0"/>
              </a:spcBef>
              <a:spcAft>
                <a:spcPts val="0"/>
              </a:spcAft>
              <a:buNone/>
            </a:pPr>
            <a:r>
              <a:rPr lang="en" sz="2200" dirty="0">
                <a:latin typeface="Nunito"/>
                <a:ea typeface="Nunito"/>
                <a:cs typeface="Nunito"/>
                <a:sym typeface="Nunito"/>
              </a:rPr>
              <a:t>	</a:t>
            </a:r>
            <a:r>
              <a:rPr lang="en" sz="2200" dirty="0" smtClean="0">
                <a:latin typeface="Nunito"/>
                <a:ea typeface="Nunito"/>
                <a:cs typeface="Nunito"/>
                <a:sym typeface="Nunito"/>
              </a:rPr>
              <a:t>-</a:t>
            </a:r>
            <a:r>
              <a:rPr lang="en" sz="2200" dirty="0">
                <a:latin typeface="Nunito"/>
                <a:ea typeface="Nunito"/>
                <a:cs typeface="Nunito"/>
                <a:sym typeface="Nunito"/>
              </a:rPr>
              <a:t>Alendronate (Fosamax)</a:t>
            </a:r>
            <a:endParaRPr sz="2200" dirty="0">
              <a:latin typeface="Nunito"/>
              <a:ea typeface="Nunito"/>
              <a:cs typeface="Nunito"/>
              <a:sym typeface="Nunito"/>
            </a:endParaRPr>
          </a:p>
          <a:p>
            <a:pPr marL="0" lvl="0" indent="0" algn="l" rtl="0">
              <a:spcBef>
                <a:spcPts val="0"/>
              </a:spcBef>
              <a:spcAft>
                <a:spcPts val="0"/>
              </a:spcAft>
              <a:buNone/>
            </a:pPr>
            <a:r>
              <a:rPr lang="en" sz="2200" dirty="0">
                <a:latin typeface="Nunito"/>
                <a:ea typeface="Nunito"/>
                <a:cs typeface="Nunito"/>
                <a:sym typeface="Nunito"/>
              </a:rPr>
              <a:t>		</a:t>
            </a:r>
            <a:endParaRPr sz="2200" dirty="0">
              <a:latin typeface="Nunito"/>
              <a:ea typeface="Nunito"/>
              <a:cs typeface="Nunito"/>
              <a:sym typeface="Nunito"/>
            </a:endParaRPr>
          </a:p>
          <a:p>
            <a:pPr marL="0" lvl="0" indent="0" algn="l" rtl="0">
              <a:spcBef>
                <a:spcPts val="0"/>
              </a:spcBef>
              <a:spcAft>
                <a:spcPts val="0"/>
              </a:spcAft>
              <a:buNone/>
            </a:pPr>
            <a:r>
              <a:rPr lang="en" sz="2200" dirty="0">
                <a:latin typeface="Nunito"/>
                <a:ea typeface="Nunito"/>
                <a:cs typeface="Nunito"/>
                <a:sym typeface="Nunito"/>
              </a:rPr>
              <a:t>	</a:t>
            </a:r>
            <a:r>
              <a:rPr lang="en" sz="2200" dirty="0" smtClean="0">
                <a:latin typeface="Nunito"/>
                <a:ea typeface="Nunito"/>
                <a:cs typeface="Nunito"/>
                <a:sym typeface="Nunito"/>
              </a:rPr>
              <a:t>-</a:t>
            </a:r>
            <a:r>
              <a:rPr lang="en" sz="2200" dirty="0">
                <a:latin typeface="Nunito"/>
                <a:ea typeface="Nunito"/>
                <a:cs typeface="Nunito"/>
                <a:sym typeface="Nunito"/>
              </a:rPr>
              <a:t>Zoledronate (Reclast)</a:t>
            </a:r>
            <a:endParaRPr sz="2200" dirty="0">
              <a:latin typeface="Nunito"/>
              <a:ea typeface="Nunito"/>
              <a:cs typeface="Nunito"/>
              <a:sym typeface="Nunito"/>
            </a:endParaRPr>
          </a:p>
          <a:p>
            <a:pPr marL="0" lvl="0" indent="0" algn="l" rtl="0">
              <a:spcBef>
                <a:spcPts val="0"/>
              </a:spcBef>
              <a:spcAft>
                <a:spcPts val="0"/>
              </a:spcAft>
              <a:buNone/>
            </a:pPr>
            <a:endParaRPr sz="1000" dirty="0">
              <a:latin typeface="Nunito"/>
              <a:ea typeface="Nunito"/>
              <a:cs typeface="Nunito"/>
              <a:sym typeface="Nunito"/>
            </a:endParaRPr>
          </a:p>
          <a:p>
            <a:pPr marL="0" lvl="0" indent="0" algn="l" rtl="0">
              <a:spcBef>
                <a:spcPts val="0"/>
              </a:spcBef>
              <a:spcAft>
                <a:spcPts val="0"/>
              </a:spcAft>
              <a:buNone/>
            </a:pPr>
            <a:r>
              <a:rPr lang="en" sz="1000" u="sng" dirty="0">
                <a:latin typeface="Nunito"/>
                <a:ea typeface="Nunito"/>
                <a:cs typeface="Nunito"/>
                <a:sym typeface="Nunito"/>
              </a:rPr>
              <a:t/>
            </a:r>
            <a:br>
              <a:rPr lang="en" sz="1000" u="sng" dirty="0">
                <a:latin typeface="Nunito"/>
                <a:ea typeface="Nunito"/>
                <a:cs typeface="Nunito"/>
                <a:sym typeface="Nunito"/>
              </a:rPr>
            </a:br>
            <a:r>
              <a:rPr lang="en" sz="1000" u="sng" dirty="0">
                <a:latin typeface="Nunito"/>
                <a:ea typeface="Nunito"/>
                <a:cs typeface="Nunito"/>
                <a:sym typeface="Nunito"/>
              </a:rPr>
              <a:t/>
            </a:r>
            <a:br>
              <a:rPr lang="en" sz="1000" u="sng" dirty="0">
                <a:latin typeface="Nunito"/>
                <a:ea typeface="Nunito"/>
                <a:cs typeface="Nunito"/>
                <a:sym typeface="Nunito"/>
              </a:rPr>
            </a:br>
            <a:r>
              <a:rPr lang="en" sz="1000" u="sng" dirty="0">
                <a:latin typeface="Nunito"/>
                <a:ea typeface="Nunito"/>
                <a:cs typeface="Nunito"/>
                <a:sym typeface="Nunito"/>
              </a:rPr>
              <a:t>h</a:t>
            </a:r>
            <a:r>
              <a:rPr lang="en" sz="1000" dirty="0">
                <a:latin typeface="Nunito"/>
                <a:ea typeface="Nunito"/>
                <a:cs typeface="Nunito"/>
                <a:sym typeface="Nunito"/>
              </a:rPr>
              <a:t>ttps://www.researchgate.net/figure/Proposed-mechanism-of-action-of-bisphosphonates-Reprinted-with-permission-from-Solomon_fig1_44643481</a:t>
            </a:r>
            <a:endParaRPr sz="1000" dirty="0">
              <a:latin typeface="Nunito"/>
              <a:ea typeface="Nunito"/>
              <a:cs typeface="Nunito"/>
              <a:sym typeface="Nunito"/>
            </a:endParaRPr>
          </a:p>
          <a:p>
            <a:pPr marL="0" lvl="0" indent="0" algn="l" rtl="0">
              <a:spcBef>
                <a:spcPts val="0"/>
              </a:spcBef>
              <a:spcAft>
                <a:spcPts val="0"/>
              </a:spcAft>
              <a:buNone/>
            </a:pPr>
            <a:r>
              <a:rPr lang="en" sz="1000" dirty="0">
                <a:latin typeface="Nunito"/>
                <a:ea typeface="Nunito"/>
                <a:cs typeface="Nunito"/>
                <a:sym typeface="Nunito"/>
              </a:rPr>
              <a:t>https://www.oshmanlaw.com/pharmaceutical-litigation/fosamax/fosmax/</a:t>
            </a:r>
            <a:endParaRPr sz="1000" dirty="0">
              <a:latin typeface="Nunito"/>
              <a:ea typeface="Nunito"/>
              <a:cs typeface="Nunito"/>
              <a:sym typeface="Nunito"/>
            </a:endParaRPr>
          </a:p>
          <a:p>
            <a:pPr marL="0" lvl="0" indent="0" algn="l" rtl="0">
              <a:spcBef>
                <a:spcPts val="0"/>
              </a:spcBef>
              <a:spcAft>
                <a:spcPts val="0"/>
              </a:spcAft>
              <a:buNone/>
            </a:pPr>
            <a:r>
              <a:rPr lang="en" sz="1000" dirty="0">
                <a:latin typeface="Nunito"/>
                <a:ea typeface="Nunito"/>
                <a:cs typeface="Nunito"/>
                <a:sym typeface="Nunito"/>
              </a:rPr>
              <a:t>https://www.webmd.com/drugs/2/drug-148235/reclast-intravenous/details</a:t>
            </a:r>
            <a:endParaRPr sz="1000" dirty="0">
              <a:latin typeface="Nunito"/>
              <a:ea typeface="Nunito"/>
              <a:cs typeface="Nunito"/>
              <a:sym typeface="Nunito"/>
            </a:endParaRPr>
          </a:p>
        </p:txBody>
      </p:sp>
      <p:pic>
        <p:nvPicPr>
          <p:cNvPr id="201" name="Google Shape;201;p30"/>
          <p:cNvPicPr preferRelativeResize="0"/>
          <p:nvPr/>
        </p:nvPicPr>
        <p:blipFill>
          <a:blip r:embed="rId3">
            <a:alphaModFix/>
          </a:blip>
          <a:stretch>
            <a:fillRect/>
          </a:stretch>
        </p:blipFill>
        <p:spPr>
          <a:xfrm>
            <a:off x="4911825" y="1144125"/>
            <a:ext cx="3844276" cy="2324650"/>
          </a:xfrm>
          <a:prstGeom prst="rect">
            <a:avLst/>
          </a:prstGeom>
          <a:noFill/>
          <a:ln>
            <a:noFill/>
          </a:ln>
        </p:spPr>
      </p:pic>
      <p:pic>
        <p:nvPicPr>
          <p:cNvPr id="202" name="Google Shape;202;p30"/>
          <p:cNvPicPr preferRelativeResize="0"/>
          <p:nvPr/>
        </p:nvPicPr>
        <p:blipFill>
          <a:blip r:embed="rId4">
            <a:alphaModFix/>
          </a:blip>
          <a:stretch>
            <a:fillRect/>
          </a:stretch>
        </p:blipFill>
        <p:spPr>
          <a:xfrm>
            <a:off x="4911825" y="3545350"/>
            <a:ext cx="1617650" cy="1505775"/>
          </a:xfrm>
          <a:prstGeom prst="rect">
            <a:avLst/>
          </a:prstGeom>
          <a:noFill/>
          <a:ln>
            <a:noFill/>
          </a:ln>
        </p:spPr>
      </p:pic>
      <p:pic>
        <p:nvPicPr>
          <p:cNvPr id="203" name="Google Shape;203;p30"/>
          <p:cNvPicPr preferRelativeResize="0"/>
          <p:nvPr/>
        </p:nvPicPr>
        <p:blipFill>
          <a:blip r:embed="rId5">
            <a:alphaModFix/>
          </a:blip>
          <a:stretch>
            <a:fillRect/>
          </a:stretch>
        </p:blipFill>
        <p:spPr>
          <a:xfrm>
            <a:off x="6625200" y="3545350"/>
            <a:ext cx="2130900" cy="15057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The Future of Osteoporosis</a:t>
            </a:r>
            <a:endParaRPr>
              <a:solidFill>
                <a:schemeClr val="accent1"/>
              </a:solidFill>
            </a:endParaRPr>
          </a:p>
        </p:txBody>
      </p:sp>
      <p:sp>
        <p:nvSpPr>
          <p:cNvPr id="209" name="Google Shape;209;p31"/>
          <p:cNvSpPr txBox="1">
            <a:spLocks noGrp="1"/>
          </p:cNvSpPr>
          <p:nvPr>
            <p:ph type="body" idx="1"/>
          </p:nvPr>
        </p:nvSpPr>
        <p:spPr>
          <a:xfrm>
            <a:off x="387900" y="1507575"/>
            <a:ext cx="8368200" cy="31335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Font typeface="Nunito"/>
              <a:buChar char="-"/>
            </a:pPr>
            <a:r>
              <a:rPr lang="en" sz="2200">
                <a:solidFill>
                  <a:srgbClr val="000000"/>
                </a:solidFill>
                <a:latin typeface="Nunito"/>
                <a:ea typeface="Nunito"/>
                <a:cs typeface="Nunito"/>
                <a:sym typeface="Nunito"/>
              </a:rPr>
              <a:t>Can become an increasing problem as population ages</a:t>
            </a:r>
            <a:br>
              <a:rPr lang="en" sz="2200">
                <a:solidFill>
                  <a:srgbClr val="000000"/>
                </a:solidFill>
                <a:latin typeface="Nunito"/>
                <a:ea typeface="Nunito"/>
                <a:cs typeface="Nunito"/>
                <a:sym typeface="Nunito"/>
              </a:rPr>
            </a:br>
            <a:r>
              <a:rPr lang="en" sz="2200">
                <a:solidFill>
                  <a:srgbClr val="000000"/>
                </a:solidFill>
                <a:latin typeface="Nunito"/>
                <a:ea typeface="Nunito"/>
                <a:cs typeface="Nunito"/>
                <a:sym typeface="Nunito"/>
              </a:rPr>
              <a:t> </a:t>
            </a:r>
            <a:endParaRPr sz="2200">
              <a:solidFill>
                <a:srgbClr val="000000"/>
              </a:solidFill>
              <a:latin typeface="Nunito"/>
              <a:ea typeface="Nunito"/>
              <a:cs typeface="Nunito"/>
              <a:sym typeface="Nunito"/>
            </a:endParaRPr>
          </a:p>
          <a:p>
            <a:pPr marL="457200" lvl="0" indent="-368300" algn="l" rtl="0">
              <a:spcBef>
                <a:spcPts val="0"/>
              </a:spcBef>
              <a:spcAft>
                <a:spcPts val="0"/>
              </a:spcAft>
              <a:buClr>
                <a:srgbClr val="000000"/>
              </a:buClr>
              <a:buSzPts val="2200"/>
              <a:buFont typeface="Nunito"/>
              <a:buChar char="-"/>
            </a:pPr>
            <a:r>
              <a:rPr lang="en" sz="2200">
                <a:solidFill>
                  <a:srgbClr val="000000"/>
                </a:solidFill>
                <a:latin typeface="Nunito"/>
                <a:ea typeface="Nunito"/>
                <a:cs typeface="Nunito"/>
                <a:sym typeface="Nunito"/>
              </a:rPr>
              <a:t>New research in human stem cells that help bone &amp; cartilage grow</a:t>
            </a:r>
            <a:br>
              <a:rPr lang="en" sz="2200">
                <a:solidFill>
                  <a:srgbClr val="000000"/>
                </a:solidFill>
                <a:latin typeface="Nunito"/>
                <a:ea typeface="Nunito"/>
                <a:cs typeface="Nunito"/>
                <a:sym typeface="Nunito"/>
              </a:rPr>
            </a:br>
            <a:endParaRPr sz="2200">
              <a:solidFill>
                <a:srgbClr val="000000"/>
              </a:solidFill>
              <a:latin typeface="Nunito"/>
              <a:ea typeface="Nunito"/>
              <a:cs typeface="Nunito"/>
              <a:sym typeface="Nunito"/>
            </a:endParaRPr>
          </a:p>
          <a:p>
            <a:pPr marL="457200" lvl="0" indent="-368300" algn="l" rtl="0">
              <a:spcBef>
                <a:spcPts val="0"/>
              </a:spcBef>
              <a:spcAft>
                <a:spcPts val="0"/>
              </a:spcAft>
              <a:buClr>
                <a:srgbClr val="000000"/>
              </a:buClr>
              <a:buSzPts val="2200"/>
              <a:buFont typeface="Nunito"/>
              <a:buChar char="-"/>
            </a:pPr>
            <a:r>
              <a:rPr lang="en" sz="2200">
                <a:solidFill>
                  <a:srgbClr val="000000"/>
                </a:solidFill>
                <a:latin typeface="Nunito"/>
                <a:ea typeface="Nunito"/>
                <a:cs typeface="Nunito"/>
                <a:sym typeface="Nunito"/>
              </a:rPr>
              <a:t>New genetic screening methods can help predict the risk of future fractures</a:t>
            </a:r>
            <a:endParaRPr sz="2200">
              <a:solidFill>
                <a:srgbClr val="000000"/>
              </a:solidFill>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What is Osteoporosis? </a:t>
            </a:r>
            <a:endParaRPr>
              <a:solidFill>
                <a:schemeClr val="accent1"/>
              </a:solidFill>
            </a:endParaRPr>
          </a:p>
        </p:txBody>
      </p:sp>
      <p:sp>
        <p:nvSpPr>
          <p:cNvPr id="70" name="Google Shape;70;p14"/>
          <p:cNvSpPr txBox="1">
            <a:spLocks noGrp="1"/>
          </p:cNvSpPr>
          <p:nvPr>
            <p:ph type="body" idx="1"/>
          </p:nvPr>
        </p:nvSpPr>
        <p:spPr>
          <a:xfrm>
            <a:off x="-76250" y="1724625"/>
            <a:ext cx="4880100" cy="3378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Osteoporosis: “porous bone”</a:t>
            </a:r>
            <a:endParaRPr>
              <a:solidFill>
                <a:srgbClr val="000000"/>
              </a:solidFill>
              <a:latin typeface="Nunito"/>
              <a:ea typeface="Nunito"/>
              <a:cs typeface="Nunito"/>
              <a:sym typeface="Nunito"/>
            </a:endParaRPr>
          </a:p>
          <a:p>
            <a:pPr marL="457200" lvl="0" indent="-342900" algn="l" rtl="0">
              <a:lnSpc>
                <a:spcPct val="150000"/>
              </a:lnSpc>
              <a:spcBef>
                <a:spcPts val="0"/>
              </a:spcBef>
              <a:spcAft>
                <a:spcPts val="0"/>
              </a:spcAft>
              <a:buClr>
                <a:srgbClr val="000000"/>
              </a:buClr>
              <a:buSzPts val="1800"/>
              <a:buFont typeface="Nunito"/>
              <a:buChar char="●"/>
            </a:pPr>
            <a:r>
              <a:rPr lang="en">
                <a:solidFill>
                  <a:srgbClr val="000000"/>
                </a:solidFill>
                <a:highlight>
                  <a:srgbClr val="FFFFFF"/>
                </a:highlight>
                <a:latin typeface="Nunito"/>
                <a:ea typeface="Nunito"/>
                <a:cs typeface="Nunito"/>
                <a:sym typeface="Nunito"/>
              </a:rPr>
              <a:t>Most common bone disease in humans</a:t>
            </a:r>
            <a:endParaRPr>
              <a:solidFill>
                <a:srgbClr val="000000"/>
              </a:solidFill>
              <a:highlight>
                <a:srgbClr val="FFFFFF"/>
              </a:highlight>
              <a:latin typeface="Nunito"/>
              <a:ea typeface="Nunito"/>
              <a:cs typeface="Nunito"/>
              <a:sym typeface="Nunito"/>
            </a:endParaRPr>
          </a:p>
          <a:p>
            <a:pPr marL="457200" lvl="0" indent="-342900" algn="l" rtl="0">
              <a:lnSpc>
                <a:spcPct val="150000"/>
              </a:lnSpc>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Characterized by a deterioration of bone tissue and low bone density</a:t>
            </a:r>
            <a:endParaRPr>
              <a:solidFill>
                <a:srgbClr val="000000"/>
              </a:solidFill>
              <a:latin typeface="Nunito"/>
              <a:ea typeface="Nunito"/>
              <a:cs typeface="Nunito"/>
              <a:sym typeface="Nunito"/>
            </a:endParaRPr>
          </a:p>
          <a:p>
            <a:pPr marL="457200" lvl="0" indent="-342900" algn="l" rtl="0">
              <a:lnSpc>
                <a:spcPct val="150000"/>
              </a:lnSpc>
              <a:spcBef>
                <a:spcPts val="0"/>
              </a:spcBef>
              <a:spcAft>
                <a:spcPts val="0"/>
              </a:spcAft>
              <a:buClr>
                <a:srgbClr val="000000"/>
              </a:buClr>
              <a:buSzPts val="1800"/>
              <a:buFont typeface="Nunito"/>
              <a:buChar char="●"/>
            </a:pPr>
            <a:r>
              <a:rPr lang="en">
                <a:solidFill>
                  <a:srgbClr val="000000"/>
                </a:solidFill>
                <a:latin typeface="Nunito"/>
                <a:ea typeface="Nunito"/>
                <a:cs typeface="Nunito"/>
                <a:sym typeface="Nunito"/>
              </a:rPr>
              <a:t>Leads to an increasing prevalence</a:t>
            </a:r>
            <a:endParaRPr>
              <a:solidFill>
                <a:srgbClr val="000000"/>
              </a:solidFill>
              <a:latin typeface="Nunito"/>
              <a:ea typeface="Nunito"/>
              <a:cs typeface="Nunito"/>
              <a:sym typeface="Nunito"/>
            </a:endParaRPr>
          </a:p>
          <a:p>
            <a:pPr marL="457200" lvl="0" indent="0" algn="l" rtl="0">
              <a:lnSpc>
                <a:spcPct val="150000"/>
              </a:lnSpc>
              <a:spcBef>
                <a:spcPts val="0"/>
              </a:spcBef>
              <a:spcAft>
                <a:spcPts val="0"/>
              </a:spcAft>
              <a:buNone/>
            </a:pPr>
            <a:r>
              <a:rPr lang="en">
                <a:solidFill>
                  <a:srgbClr val="000000"/>
                </a:solidFill>
                <a:latin typeface="Nunito"/>
                <a:ea typeface="Nunito"/>
                <a:cs typeface="Nunito"/>
                <a:sym typeface="Nunito"/>
              </a:rPr>
              <a:t> of breaks and fractures </a:t>
            </a:r>
            <a:endParaRPr>
              <a:solidFill>
                <a:srgbClr val="000000"/>
              </a:solidFill>
              <a:latin typeface="Nunito"/>
              <a:ea typeface="Nunito"/>
              <a:cs typeface="Nunito"/>
              <a:sym typeface="Nunito"/>
            </a:endParaRPr>
          </a:p>
          <a:p>
            <a:pPr marL="457200" lvl="0" indent="0" algn="just" rtl="0">
              <a:spcBef>
                <a:spcPts val="0"/>
              </a:spcBef>
              <a:spcAft>
                <a:spcPts val="0"/>
              </a:spcAft>
              <a:buNone/>
            </a:pPr>
            <a:endParaRPr>
              <a:solidFill>
                <a:srgbClr val="000000"/>
              </a:solidFill>
            </a:endParaRPr>
          </a:p>
        </p:txBody>
      </p:sp>
      <p:pic>
        <p:nvPicPr>
          <p:cNvPr id="71" name="Google Shape;71;p14"/>
          <p:cNvPicPr preferRelativeResize="0"/>
          <p:nvPr/>
        </p:nvPicPr>
        <p:blipFill rotWithShape="1">
          <a:blip r:embed="rId3">
            <a:alphaModFix/>
          </a:blip>
          <a:srcRect t="8875"/>
          <a:stretch/>
        </p:blipFill>
        <p:spPr>
          <a:xfrm>
            <a:off x="4637025" y="1724625"/>
            <a:ext cx="4332050" cy="2560750"/>
          </a:xfrm>
          <a:prstGeom prst="rect">
            <a:avLst/>
          </a:prstGeom>
          <a:noFill/>
          <a:ln>
            <a:noFill/>
          </a:ln>
        </p:spPr>
      </p:pic>
      <p:sp>
        <p:nvSpPr>
          <p:cNvPr id="72" name="Google Shape;72;p14"/>
          <p:cNvSpPr txBox="1"/>
          <p:nvPr/>
        </p:nvSpPr>
        <p:spPr>
          <a:xfrm>
            <a:off x="5429375" y="3526950"/>
            <a:ext cx="53052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Nunito"/>
                <a:ea typeface="Nunito"/>
                <a:cs typeface="Nunito"/>
                <a:sym typeface="Nunito"/>
              </a:rPr>
              <a:t>https://dev.rodpub.com/images/148/817_main.jpg</a:t>
            </a:r>
            <a:endParaRPr sz="1000">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387900" y="1618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References</a:t>
            </a:r>
            <a:endParaRPr>
              <a:solidFill>
                <a:schemeClr val="accent1"/>
              </a:solidFill>
            </a:endParaRPr>
          </a:p>
        </p:txBody>
      </p:sp>
      <p:sp>
        <p:nvSpPr>
          <p:cNvPr id="215" name="Google Shape;215;p32"/>
          <p:cNvSpPr txBox="1">
            <a:spLocks noGrp="1"/>
          </p:cNvSpPr>
          <p:nvPr>
            <p:ph type="body" idx="1"/>
          </p:nvPr>
        </p:nvSpPr>
        <p:spPr>
          <a:xfrm>
            <a:off x="387900" y="731750"/>
            <a:ext cx="8472000" cy="4141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Cosman, F., De Beur, S. J., LeBoff, M. S., Lewiecki, E. M., Tanner, B., Randall, S., &amp; Lindsay, R. (2014). Clinician’s guide to prevention and treatment of osteoporosis. Osteoporosis international, 25(10), 2359-2381.</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Gardner, M., Demetrakopoulos, D., Shindle, M., Griffith, M. and Lane, J. (2006). Osteoporosis and Skeletal Fractures. </a:t>
            </a:r>
            <a:r>
              <a:rPr lang="en" sz="1000" i="1">
                <a:solidFill>
                  <a:srgbClr val="006FB7"/>
                </a:solidFill>
                <a:latin typeface="Times New Roman"/>
                <a:ea typeface="Times New Roman"/>
                <a:cs typeface="Times New Roman"/>
                <a:sym typeface="Times New Roman"/>
              </a:rPr>
              <a:t>HSS Journal</a:t>
            </a:r>
            <a:r>
              <a:rPr lang="en" sz="1000">
                <a:solidFill>
                  <a:srgbClr val="006FB7"/>
                </a:solidFill>
                <a:latin typeface="Times New Roman"/>
                <a:ea typeface="Times New Roman"/>
                <a:cs typeface="Times New Roman"/>
                <a:sym typeface="Times New Roman"/>
              </a:rPr>
              <a:t>, 2(1), pp.62-69.</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Government of Canada. (2016, September 16). Osteoporosis Awareness Month – Exposing The Bone Thief. Retrieved from https://infobase.phac-aspc.gc.ca/datalab/osteo-blog-en.html?=undefined&amp;wbdisable=true</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Grob, G. N. (2014). </a:t>
            </a:r>
            <a:r>
              <a:rPr lang="en" sz="1000" i="1">
                <a:solidFill>
                  <a:srgbClr val="006FB7"/>
                </a:solidFill>
                <a:latin typeface="Times New Roman"/>
                <a:ea typeface="Times New Roman"/>
                <a:cs typeface="Times New Roman"/>
                <a:sym typeface="Times New Roman"/>
              </a:rPr>
              <a:t>Aging Bones: A Short History of Osteoporosis</a:t>
            </a:r>
            <a:r>
              <a:rPr lang="en" sz="1000">
                <a:solidFill>
                  <a:srgbClr val="006FB7"/>
                </a:solidFill>
                <a:latin typeface="Times New Roman"/>
                <a:ea typeface="Times New Roman"/>
                <a:cs typeface="Times New Roman"/>
                <a:sym typeface="Times New Roman"/>
              </a:rPr>
              <a:t>. JHU Press.</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Hip Fractures. (n.d.). Retrieved from </a:t>
            </a:r>
            <a:r>
              <a:rPr lang="en" sz="1000" u="sng">
                <a:solidFill>
                  <a:srgbClr val="006FB7"/>
                </a:solidFill>
                <a:latin typeface="Times New Roman"/>
                <a:ea typeface="Times New Roman"/>
                <a:cs typeface="Times New Roman"/>
                <a:sym typeface="Times New Roman"/>
                <a:hlinkClick r:id="rId3"/>
              </a:rPr>
              <a:t>https://osteoporosis.ca/bone-health-osteoporosis/living-with-the-disease/after-the-fracture/what-to-expect-from-some-specific-types-of-fracture/hip-fractures/</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Osteoporosis</a:t>
            </a:r>
            <a:r>
              <a:rPr lang="en" sz="1000" i="1">
                <a:solidFill>
                  <a:srgbClr val="006FB7"/>
                </a:solidFill>
                <a:latin typeface="Times New Roman"/>
                <a:ea typeface="Times New Roman"/>
                <a:cs typeface="Times New Roman"/>
                <a:sym typeface="Times New Roman"/>
              </a:rPr>
              <a:t> - Canadian Cancer Society</a:t>
            </a:r>
            <a:r>
              <a:rPr lang="en" sz="1000">
                <a:solidFill>
                  <a:srgbClr val="006FB7"/>
                </a:solidFill>
                <a:latin typeface="Times New Roman"/>
                <a:ea typeface="Times New Roman"/>
                <a:cs typeface="Times New Roman"/>
                <a:sym typeface="Times New Roman"/>
              </a:rPr>
              <a:t>. [online] Available at: http://www.cancer.ca/en/cancer-information/diagnosis-and-treatment/managing-side-effects/osteoporosis/?region=on#ixzz5QdWol1aw [Accessed 24 Sep. 2018].</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National Osteoporosis Foundation. (2018). </a:t>
            </a:r>
            <a:r>
              <a:rPr lang="en" sz="1000" i="1">
                <a:solidFill>
                  <a:srgbClr val="006FB7"/>
                </a:solidFill>
                <a:latin typeface="Times New Roman"/>
                <a:ea typeface="Times New Roman"/>
                <a:cs typeface="Times New Roman"/>
                <a:sym typeface="Times New Roman"/>
              </a:rPr>
              <a:t>Osteoporosis and Your Spine - National Osteoporosis Foundation</a:t>
            </a:r>
            <a:r>
              <a:rPr lang="en" sz="1000">
                <a:solidFill>
                  <a:srgbClr val="006FB7"/>
                </a:solidFill>
                <a:latin typeface="Times New Roman"/>
                <a:ea typeface="Times New Roman"/>
                <a:cs typeface="Times New Roman"/>
                <a:sym typeface="Times New Roman"/>
              </a:rPr>
              <a:t>. [online] Available at: https://www.nof.org/patients/fracturesfall-prevention/exercisesafe-movement/osteoporosis-and-your-spine/ [Accessed 24 Sep. 2018].</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Spine Fractures. (n.d.). Retrieved from </a:t>
            </a:r>
            <a:r>
              <a:rPr lang="en" sz="1000" u="sng">
                <a:solidFill>
                  <a:srgbClr val="006FB7"/>
                </a:solidFill>
                <a:latin typeface="Times New Roman"/>
                <a:ea typeface="Times New Roman"/>
                <a:cs typeface="Times New Roman"/>
                <a:sym typeface="Times New Roman"/>
                <a:hlinkClick r:id="rId4"/>
              </a:rPr>
              <a:t>https://osteoporosis.ca/bone-health-osteoporosis/living-with-the-disease/after-the-fracture/what-to-expect-from-some-specific-types-of-fracture/spine-fractures/</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Lorente-Ramos, R., Azpeitia-Armán, J., Muñoz-Hernández, A., García-Gómez, J., Díez-Martínez, P. and Grande-Bárez, M. (2011). Dual-Energy X-Ray Absorptiometry in the Diagnosis of Osteoporosis: A Practical Guide. </a:t>
            </a:r>
            <a:r>
              <a:rPr lang="en" sz="1000" i="1">
                <a:solidFill>
                  <a:srgbClr val="006FB7"/>
                </a:solidFill>
                <a:latin typeface="Times New Roman"/>
                <a:ea typeface="Times New Roman"/>
                <a:cs typeface="Times New Roman"/>
                <a:sym typeface="Times New Roman"/>
              </a:rPr>
              <a:t>American Journal of Roentgenology</a:t>
            </a:r>
            <a:r>
              <a:rPr lang="en" sz="1000">
                <a:solidFill>
                  <a:srgbClr val="006FB7"/>
                </a:solidFill>
                <a:latin typeface="Times New Roman"/>
                <a:ea typeface="Times New Roman"/>
                <a:cs typeface="Times New Roman"/>
                <a:sym typeface="Times New Roman"/>
              </a:rPr>
              <a:t>, 196(4), pp.897-904.</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Metcalfe, D. (2008). The pathophysiology of osteoporotic hip fracture. </a:t>
            </a:r>
            <a:r>
              <a:rPr lang="en" sz="1000" i="1">
                <a:solidFill>
                  <a:srgbClr val="006FB7"/>
                </a:solidFill>
                <a:latin typeface="Times New Roman"/>
                <a:ea typeface="Times New Roman"/>
                <a:cs typeface="Times New Roman"/>
                <a:sym typeface="Times New Roman"/>
              </a:rPr>
              <a:t>McGill Journal of Medicine : MJM</a:t>
            </a:r>
            <a:r>
              <a:rPr lang="en" sz="1000">
                <a:solidFill>
                  <a:srgbClr val="006FB7"/>
                </a:solidFill>
                <a:latin typeface="Times New Roman"/>
                <a:ea typeface="Times New Roman"/>
                <a:cs typeface="Times New Roman"/>
                <a:sym typeface="Times New Roman"/>
              </a:rPr>
              <a:t>, </a:t>
            </a:r>
            <a:r>
              <a:rPr lang="en" sz="1000" i="1">
                <a:solidFill>
                  <a:srgbClr val="006FB7"/>
                </a:solidFill>
                <a:latin typeface="Times New Roman"/>
                <a:ea typeface="Times New Roman"/>
                <a:cs typeface="Times New Roman"/>
                <a:sym typeface="Times New Roman"/>
              </a:rPr>
              <a:t>11</a:t>
            </a:r>
            <a:r>
              <a:rPr lang="en" sz="1000">
                <a:solidFill>
                  <a:srgbClr val="006FB7"/>
                </a:solidFill>
                <a:latin typeface="Times New Roman"/>
                <a:ea typeface="Times New Roman"/>
                <a:cs typeface="Times New Roman"/>
                <a:sym typeface="Times New Roman"/>
              </a:rPr>
              <a:t>(1), 51–57.</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Clr>
                <a:srgbClr val="006FB7"/>
              </a:buClr>
              <a:buSzPts val="1000"/>
              <a:buFont typeface="Times New Roman"/>
              <a:buChar char="●"/>
            </a:pPr>
            <a:r>
              <a:rPr lang="en" sz="1000">
                <a:solidFill>
                  <a:srgbClr val="006FB7"/>
                </a:solidFill>
                <a:latin typeface="Times New Roman"/>
                <a:ea typeface="Times New Roman"/>
                <a:cs typeface="Times New Roman"/>
                <a:sym typeface="Times New Roman"/>
              </a:rPr>
              <a:t>Sozen, T., Ozisik, L. and Calik Basaran, N. (2017). An overview and management of osteoporosis. European Journal of Rheumatology, 4(1), pp.46-56.</a:t>
            </a:r>
            <a:endParaRPr sz="1000">
              <a:solidFill>
                <a:srgbClr val="006FB7"/>
              </a:solidFill>
              <a:latin typeface="Times New Roman"/>
              <a:ea typeface="Times New Roman"/>
              <a:cs typeface="Times New Roman"/>
              <a:sym typeface="Times New Roman"/>
            </a:endParaRPr>
          </a:p>
          <a:p>
            <a:pPr marL="457200" lvl="0" indent="-292100" algn="l" rtl="0">
              <a:spcBef>
                <a:spcPts val="0"/>
              </a:spcBef>
              <a:spcAft>
                <a:spcPts val="0"/>
              </a:spcAft>
              <a:buSzPts val="1000"/>
              <a:buFont typeface="Times New Roman"/>
              <a:buChar char="●"/>
            </a:pPr>
            <a:r>
              <a:rPr lang="en" sz="1000" u="sng">
                <a:solidFill>
                  <a:srgbClr val="006FB7"/>
                </a:solidFill>
                <a:latin typeface="Times New Roman"/>
                <a:ea typeface="Times New Roman"/>
                <a:cs typeface="Times New Roman"/>
                <a:sym typeface="Times New Roman"/>
                <a:hlinkClick r:id="rId5"/>
              </a:rPr>
              <a:t>Bones.nih.gov</a:t>
            </a:r>
            <a:r>
              <a:rPr lang="en" sz="1000">
                <a:solidFill>
                  <a:srgbClr val="006FB7"/>
                </a:solidFill>
                <a:latin typeface="Times New Roman"/>
                <a:ea typeface="Times New Roman"/>
                <a:cs typeface="Times New Roman"/>
                <a:sym typeface="Times New Roman"/>
              </a:rPr>
              <a:t>. (2018). Bone Mass Measurement: What the Numbers Mean | NIH Osteoporosis and Related Bone Diseases National Resource Center.</a:t>
            </a:r>
            <a:endParaRPr sz="1000">
              <a:solidFill>
                <a:srgbClr val="006FB7"/>
              </a:solidFill>
              <a:latin typeface="Times New Roman"/>
              <a:ea typeface="Times New Roman"/>
              <a:cs typeface="Times New Roman"/>
              <a:sym typeface="Times New Roman"/>
            </a:endParaRPr>
          </a:p>
          <a:p>
            <a:pPr marL="457200" lvl="0" indent="0" algn="l" rtl="0">
              <a:spcBef>
                <a:spcPts val="500"/>
              </a:spcBef>
              <a:spcAft>
                <a:spcPts val="500"/>
              </a:spcAft>
              <a:buNone/>
            </a:pPr>
            <a:endParaRPr>
              <a:solidFill>
                <a:srgbClr val="006FB7"/>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87900" y="1618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References</a:t>
            </a:r>
            <a:endParaRPr>
              <a:solidFill>
                <a:schemeClr val="accent1"/>
              </a:solidFill>
            </a:endParaRPr>
          </a:p>
        </p:txBody>
      </p:sp>
      <p:sp>
        <p:nvSpPr>
          <p:cNvPr id="221" name="Google Shape;221;p33"/>
          <p:cNvSpPr txBox="1">
            <a:spLocks noGrp="1"/>
          </p:cNvSpPr>
          <p:nvPr>
            <p:ph type="body" idx="1"/>
          </p:nvPr>
        </p:nvSpPr>
        <p:spPr>
          <a:xfrm>
            <a:off x="387900" y="847900"/>
            <a:ext cx="8472000" cy="4141800"/>
          </a:xfrm>
          <a:prstGeom prst="rect">
            <a:avLst/>
          </a:prstGeom>
        </p:spPr>
        <p:txBody>
          <a:bodyPr spcFirstLastPara="1" wrap="square" lIns="91425" tIns="91425" rIns="91425" bIns="91425" anchor="t" anchorCtr="0">
            <a:noAutofit/>
          </a:bodyPr>
          <a:lstStyle/>
          <a:p>
            <a:pPr marL="457200" lvl="0" indent="-298450" algn="l" rtl="0">
              <a:spcBef>
                <a:spcPts val="500"/>
              </a:spcBef>
              <a:spcAft>
                <a:spcPts val="0"/>
              </a:spcAft>
              <a:buClr>
                <a:srgbClr val="006FB7"/>
              </a:buClr>
              <a:buSzPts val="1100"/>
              <a:buFont typeface="Times New Roman"/>
              <a:buChar char="●"/>
            </a:pPr>
            <a:r>
              <a:rPr lang="en" sz="1100">
                <a:solidFill>
                  <a:srgbClr val="006FB7"/>
                </a:solidFill>
                <a:latin typeface="Times New Roman"/>
                <a:ea typeface="Times New Roman"/>
                <a:cs typeface="Times New Roman"/>
                <a:sym typeface="Times New Roman"/>
              </a:rPr>
              <a:t>Osteoporosis Canada. (2018, September). KNOW YOUR RISK. Retrieved from </a:t>
            </a:r>
            <a:r>
              <a:rPr lang="en" sz="1100" u="sng">
                <a:solidFill>
                  <a:schemeClr val="hlink"/>
                </a:solidFill>
                <a:latin typeface="Times New Roman"/>
                <a:ea typeface="Times New Roman"/>
                <a:cs typeface="Times New Roman"/>
                <a:sym typeface="Times New Roman"/>
                <a:hlinkClick r:id="rId3"/>
              </a:rPr>
              <a:t>https://osteoporosis.ca/</a:t>
            </a:r>
            <a:endParaRPr sz="1100">
              <a:solidFill>
                <a:srgbClr val="006FB7"/>
              </a:solidFill>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100">
                <a:solidFill>
                  <a:srgbClr val="006FB7"/>
                </a:solidFill>
                <a:latin typeface="Times New Roman"/>
                <a:ea typeface="Times New Roman"/>
                <a:cs typeface="Times New Roman"/>
                <a:sym typeface="Times New Roman"/>
              </a:rPr>
              <a:t>Osteoporosis in Men. (n.d.). Retrieved from </a:t>
            </a:r>
            <a:r>
              <a:rPr lang="en" sz="1100" u="sng">
                <a:solidFill>
                  <a:srgbClr val="006FB7"/>
                </a:solidFill>
                <a:latin typeface="Times New Roman"/>
                <a:ea typeface="Times New Roman"/>
                <a:cs typeface="Times New Roman"/>
                <a:sym typeface="Times New Roman"/>
                <a:hlinkClick r:id="rId4"/>
              </a:rPr>
              <a:t>https://www.bones.nih.gov/health-info/bone/osteoporosis/men#b</a:t>
            </a:r>
            <a:endParaRPr sz="1100">
              <a:solidFill>
                <a:srgbClr val="006FB7"/>
              </a:solidFill>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100">
                <a:solidFill>
                  <a:srgbClr val="006FB7"/>
                </a:solidFill>
                <a:latin typeface="Times New Roman"/>
                <a:ea typeface="Times New Roman"/>
                <a:cs typeface="Times New Roman"/>
                <a:sym typeface="Times New Roman"/>
              </a:rPr>
              <a:t>PubMed Health. (2018). Understanding tests used to detect bone problems. [online] Available at: </a:t>
            </a:r>
            <a:r>
              <a:rPr lang="en" sz="1100" u="sng">
                <a:solidFill>
                  <a:srgbClr val="006FB7"/>
                </a:solidFill>
                <a:latin typeface="Times New Roman"/>
                <a:ea typeface="Times New Roman"/>
                <a:cs typeface="Times New Roman"/>
                <a:sym typeface="Times New Roman"/>
                <a:hlinkClick r:id="rId5"/>
              </a:rPr>
              <a:t>https://www.ncbi.nlm.nih.gov/pubmedhealth/PMH0072597/</a:t>
            </a:r>
            <a:r>
              <a:rPr lang="en" sz="1100">
                <a:solidFill>
                  <a:srgbClr val="006FB7"/>
                </a:solidFill>
                <a:latin typeface="Times New Roman"/>
                <a:ea typeface="Times New Roman"/>
                <a:cs typeface="Times New Roman"/>
                <a:sym typeface="Times New Roman"/>
              </a:rPr>
              <a:t> [Accessed 16 Sep. 2018]</a:t>
            </a:r>
            <a:endParaRPr sz="1100">
              <a:solidFill>
                <a:srgbClr val="006FB7"/>
              </a:solidFill>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100">
                <a:solidFill>
                  <a:srgbClr val="006FB7"/>
                </a:solidFill>
                <a:highlight>
                  <a:srgbClr val="FFFFFF"/>
                </a:highlight>
                <a:latin typeface="Times New Roman"/>
                <a:ea typeface="Times New Roman"/>
                <a:cs typeface="Times New Roman"/>
                <a:sym typeface="Times New Roman"/>
              </a:rPr>
              <a:t>Kling, J. M., Clarke, B. L., &amp; Sandhu, N. P. (2014). Osteoporosis prevention, screening, and treatment: a review. </a:t>
            </a:r>
            <a:r>
              <a:rPr lang="en" sz="1100" i="1">
                <a:solidFill>
                  <a:srgbClr val="006FB7"/>
                </a:solidFill>
                <a:latin typeface="Times New Roman"/>
                <a:ea typeface="Times New Roman"/>
                <a:cs typeface="Times New Roman"/>
                <a:sym typeface="Times New Roman"/>
              </a:rPr>
              <a:t>Journal of women's health</a:t>
            </a:r>
            <a:r>
              <a:rPr lang="en" sz="1100">
                <a:solidFill>
                  <a:srgbClr val="006FB7"/>
                </a:solidFill>
                <a:latin typeface="Times New Roman"/>
                <a:ea typeface="Times New Roman"/>
                <a:cs typeface="Times New Roman"/>
                <a:sym typeface="Times New Roman"/>
              </a:rPr>
              <a:t>, </a:t>
            </a:r>
            <a:r>
              <a:rPr lang="en" sz="1100" i="1">
                <a:solidFill>
                  <a:srgbClr val="006FB7"/>
                </a:solidFill>
                <a:latin typeface="Times New Roman"/>
                <a:ea typeface="Times New Roman"/>
                <a:cs typeface="Times New Roman"/>
                <a:sym typeface="Times New Roman"/>
              </a:rPr>
              <a:t>23</a:t>
            </a:r>
            <a:r>
              <a:rPr lang="en" sz="1100">
                <a:solidFill>
                  <a:srgbClr val="006FB7"/>
                </a:solidFill>
                <a:latin typeface="Times New Roman"/>
                <a:ea typeface="Times New Roman"/>
                <a:cs typeface="Times New Roman"/>
                <a:sym typeface="Times New Roman"/>
              </a:rPr>
              <a:t>(7), 563-572.</a:t>
            </a:r>
            <a:endParaRPr sz="1100">
              <a:solidFill>
                <a:srgbClr val="006FB7"/>
              </a:solidFill>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100">
                <a:solidFill>
                  <a:srgbClr val="006FB7"/>
                </a:solidFill>
                <a:highlight>
                  <a:srgbClr val="FFFFFF"/>
                </a:highlight>
                <a:latin typeface="Times New Roman"/>
                <a:ea typeface="Times New Roman"/>
                <a:cs typeface="Times New Roman"/>
                <a:sym typeface="Times New Roman"/>
              </a:rPr>
              <a:t>Sözen, T., Özışık, L., &amp; Başaran, N. Ç. (2017). An overview and management of osteoporosis. </a:t>
            </a:r>
            <a:r>
              <a:rPr lang="en" sz="1100" i="1">
                <a:solidFill>
                  <a:srgbClr val="006FB7"/>
                </a:solidFill>
                <a:latin typeface="Times New Roman"/>
                <a:ea typeface="Times New Roman"/>
                <a:cs typeface="Times New Roman"/>
                <a:sym typeface="Times New Roman"/>
              </a:rPr>
              <a:t>European journal of rheumatology</a:t>
            </a:r>
            <a:r>
              <a:rPr lang="en" sz="1100">
                <a:solidFill>
                  <a:srgbClr val="006FB7"/>
                </a:solidFill>
                <a:latin typeface="Times New Roman"/>
                <a:ea typeface="Times New Roman"/>
                <a:cs typeface="Times New Roman"/>
                <a:sym typeface="Times New Roman"/>
              </a:rPr>
              <a:t>, </a:t>
            </a:r>
            <a:r>
              <a:rPr lang="en" sz="1100" i="1">
                <a:solidFill>
                  <a:srgbClr val="006FB7"/>
                </a:solidFill>
                <a:latin typeface="Times New Roman"/>
                <a:ea typeface="Times New Roman"/>
                <a:cs typeface="Times New Roman"/>
                <a:sym typeface="Times New Roman"/>
              </a:rPr>
              <a:t>4</a:t>
            </a:r>
            <a:r>
              <a:rPr lang="en" sz="1100">
                <a:solidFill>
                  <a:srgbClr val="006FB7"/>
                </a:solidFill>
                <a:latin typeface="Times New Roman"/>
                <a:ea typeface="Times New Roman"/>
                <a:cs typeface="Times New Roman"/>
                <a:sym typeface="Times New Roman"/>
              </a:rPr>
              <a:t>(1), 46. </a:t>
            </a:r>
            <a:endParaRPr sz="1100">
              <a:solidFill>
                <a:srgbClr val="006FB7"/>
              </a:solidFill>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100">
                <a:solidFill>
                  <a:srgbClr val="006FB7"/>
                </a:solidFill>
                <a:highlight>
                  <a:srgbClr val="FFFFFF"/>
                </a:highlight>
                <a:latin typeface="Times New Roman"/>
                <a:ea typeface="Times New Roman"/>
                <a:cs typeface="Times New Roman"/>
                <a:sym typeface="Times New Roman"/>
              </a:rPr>
              <a:t>Gronholz, M. J. (2008). Prevention, diagnosis, and management of osteoporosis-related fracture: a multifactoral osteopathic approach. </a:t>
            </a:r>
            <a:r>
              <a:rPr lang="en" sz="1100" i="1">
                <a:solidFill>
                  <a:srgbClr val="006FB7"/>
                </a:solidFill>
                <a:latin typeface="Times New Roman"/>
                <a:ea typeface="Times New Roman"/>
                <a:cs typeface="Times New Roman"/>
                <a:sym typeface="Times New Roman"/>
              </a:rPr>
              <a:t>The Journal of the American Osteopathic Association</a:t>
            </a:r>
            <a:r>
              <a:rPr lang="en" sz="1100">
                <a:solidFill>
                  <a:srgbClr val="006FB7"/>
                </a:solidFill>
                <a:latin typeface="Times New Roman"/>
                <a:ea typeface="Times New Roman"/>
                <a:cs typeface="Times New Roman"/>
                <a:sym typeface="Times New Roman"/>
              </a:rPr>
              <a:t>, </a:t>
            </a:r>
            <a:r>
              <a:rPr lang="en" sz="1100" i="1">
                <a:solidFill>
                  <a:srgbClr val="006FB7"/>
                </a:solidFill>
                <a:latin typeface="Times New Roman"/>
                <a:ea typeface="Times New Roman"/>
                <a:cs typeface="Times New Roman"/>
                <a:sym typeface="Times New Roman"/>
              </a:rPr>
              <a:t>108</a:t>
            </a:r>
            <a:r>
              <a:rPr lang="en" sz="1100">
                <a:solidFill>
                  <a:srgbClr val="006FB7"/>
                </a:solidFill>
                <a:latin typeface="Times New Roman"/>
                <a:ea typeface="Times New Roman"/>
                <a:cs typeface="Times New Roman"/>
                <a:sym typeface="Times New Roman"/>
              </a:rPr>
              <a:t>(10), 575-585.</a:t>
            </a:r>
            <a:endParaRPr sz="1100">
              <a:solidFill>
                <a:srgbClr val="006FB7"/>
              </a:solidFill>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100">
                <a:solidFill>
                  <a:srgbClr val="006FB7"/>
                </a:solidFill>
                <a:highlight>
                  <a:srgbClr val="FFFFFF"/>
                </a:highlight>
                <a:latin typeface="Times New Roman"/>
                <a:ea typeface="Times New Roman"/>
                <a:cs typeface="Times New Roman"/>
                <a:sym typeface="Times New Roman"/>
              </a:rPr>
              <a:t>Lewiecki, E. M. (2004). Management of osteoporosis. </a:t>
            </a:r>
            <a:r>
              <a:rPr lang="en" sz="1100" i="1">
                <a:solidFill>
                  <a:srgbClr val="006FB7"/>
                </a:solidFill>
                <a:latin typeface="Times New Roman"/>
                <a:ea typeface="Times New Roman"/>
                <a:cs typeface="Times New Roman"/>
                <a:sym typeface="Times New Roman"/>
              </a:rPr>
              <a:t>Clinical and Molecular Allergy</a:t>
            </a:r>
            <a:r>
              <a:rPr lang="en" sz="1100">
                <a:solidFill>
                  <a:srgbClr val="006FB7"/>
                </a:solidFill>
                <a:latin typeface="Times New Roman"/>
                <a:ea typeface="Times New Roman"/>
                <a:cs typeface="Times New Roman"/>
                <a:sym typeface="Times New Roman"/>
              </a:rPr>
              <a:t>, </a:t>
            </a:r>
            <a:r>
              <a:rPr lang="en" sz="1100" i="1">
                <a:solidFill>
                  <a:srgbClr val="006FB7"/>
                </a:solidFill>
                <a:latin typeface="Times New Roman"/>
                <a:ea typeface="Times New Roman"/>
                <a:cs typeface="Times New Roman"/>
                <a:sym typeface="Times New Roman"/>
              </a:rPr>
              <a:t>2</a:t>
            </a:r>
            <a:r>
              <a:rPr lang="en" sz="1100">
                <a:solidFill>
                  <a:srgbClr val="006FB7"/>
                </a:solidFill>
                <a:latin typeface="Times New Roman"/>
                <a:ea typeface="Times New Roman"/>
                <a:cs typeface="Times New Roman"/>
                <a:sym typeface="Times New Roman"/>
              </a:rPr>
              <a:t>(1), 9.</a:t>
            </a:r>
            <a:endParaRPr sz="1100">
              <a:solidFill>
                <a:srgbClr val="006FB7"/>
              </a:solidFill>
              <a:highlight>
                <a:srgbClr val="FFE7AF"/>
              </a:highlight>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100">
                <a:solidFill>
                  <a:srgbClr val="006FB7"/>
                </a:solidFill>
                <a:latin typeface="Times New Roman"/>
                <a:ea typeface="Times New Roman"/>
                <a:cs typeface="Times New Roman"/>
                <a:sym typeface="Times New Roman"/>
              </a:rPr>
              <a:t>Jr, W. C. (n.d.). Osteoporosis Causes, Symptoms, Treatment &amp; Diet. Retrieved from https://www.medicinenet.com/osteoporosis/article.htm#what_is_the_treatment_for_osteoporosis_and_can_osteoporosis_be_prevented</a:t>
            </a:r>
            <a:endParaRPr sz="1100">
              <a:solidFill>
                <a:srgbClr val="006FB7"/>
              </a:solidFill>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100">
                <a:solidFill>
                  <a:srgbClr val="006FB7"/>
                </a:solidFill>
                <a:latin typeface="Times New Roman"/>
                <a:ea typeface="Times New Roman"/>
                <a:cs typeface="Times New Roman"/>
                <a:sym typeface="Times New Roman"/>
              </a:rPr>
              <a:t>Paul Lips, Tu Duong, Anna Oleksik, Dennis Black, Steven Cummings, David Cox, Thomas Nickelsen; A Global Study of Vitamin D Status and Parathyroid Function in Postmenopausal Women with Osteoporosis: Baseline Data from the Multiple Outcomes of Raloxifene Evaluation Clinical Trial, </a:t>
            </a:r>
            <a:r>
              <a:rPr lang="en" sz="1100" i="1">
                <a:solidFill>
                  <a:srgbClr val="006FB7"/>
                </a:solidFill>
                <a:latin typeface="Times New Roman"/>
                <a:ea typeface="Times New Roman"/>
                <a:cs typeface="Times New Roman"/>
                <a:sym typeface="Times New Roman"/>
              </a:rPr>
              <a:t>The Journal of Clinical Endocrinology &amp; Metabolism</a:t>
            </a:r>
            <a:r>
              <a:rPr lang="en" sz="1100">
                <a:solidFill>
                  <a:srgbClr val="006FB7"/>
                </a:solidFill>
                <a:latin typeface="Times New Roman"/>
                <a:ea typeface="Times New Roman"/>
                <a:cs typeface="Times New Roman"/>
                <a:sym typeface="Times New Roman"/>
              </a:rPr>
              <a:t>, Volume 86, Issue 3, 1 March 2001, Pages 1212–1221, </a:t>
            </a:r>
            <a:r>
              <a:rPr lang="en" sz="1100" u="sng">
                <a:solidFill>
                  <a:srgbClr val="006FB7"/>
                </a:solidFill>
                <a:latin typeface="Times New Roman"/>
                <a:ea typeface="Times New Roman"/>
                <a:cs typeface="Times New Roman"/>
                <a:sym typeface="Times New Roman"/>
                <a:hlinkClick r:id="rId6"/>
              </a:rPr>
              <a:t>https://doi.org/10.1210/jcem.86.3.7327</a:t>
            </a:r>
            <a:endParaRPr sz="1100">
              <a:solidFill>
                <a:srgbClr val="006FB7"/>
              </a:solidFill>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000">
                <a:solidFill>
                  <a:srgbClr val="006FB7"/>
                </a:solidFill>
                <a:latin typeface="Times New Roman"/>
                <a:ea typeface="Times New Roman"/>
                <a:cs typeface="Times New Roman"/>
                <a:sym typeface="Times New Roman"/>
              </a:rPr>
              <a:t>Rachner, T. D., Khosla, S., &amp; Hofbauer, L. C. (2011). Osteoporosis: now and the future. The Lancet, 377(9773), 1276-1287.</a:t>
            </a:r>
            <a:endParaRPr sz="1100">
              <a:solidFill>
                <a:srgbClr val="006FB7"/>
              </a:solidFill>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100">
                <a:solidFill>
                  <a:srgbClr val="006FB7"/>
                </a:solidFill>
                <a:highlight>
                  <a:srgbClr val="FFFFFF"/>
                </a:highlight>
                <a:latin typeface="Times New Roman"/>
                <a:ea typeface="Times New Roman"/>
                <a:cs typeface="Times New Roman"/>
                <a:sym typeface="Times New Roman"/>
              </a:rPr>
              <a:t>Kenny, A. M., &amp; Prestwood, K. M. (2000). Osteoporosis: pathogenesis, diagnosis, and treatment in older adults. </a:t>
            </a:r>
            <a:r>
              <a:rPr lang="en" sz="1100" i="1">
                <a:solidFill>
                  <a:srgbClr val="006FB7"/>
                </a:solidFill>
                <a:latin typeface="Times New Roman"/>
                <a:ea typeface="Times New Roman"/>
                <a:cs typeface="Times New Roman"/>
                <a:sym typeface="Times New Roman"/>
              </a:rPr>
              <a:t>Rheumatic Disease Clinics of North America</a:t>
            </a:r>
            <a:r>
              <a:rPr lang="en" sz="1100">
                <a:solidFill>
                  <a:srgbClr val="006FB7"/>
                </a:solidFill>
                <a:highlight>
                  <a:srgbClr val="FFFFFF"/>
                </a:highlight>
                <a:latin typeface="Times New Roman"/>
                <a:ea typeface="Times New Roman"/>
                <a:cs typeface="Times New Roman"/>
                <a:sym typeface="Times New Roman"/>
              </a:rPr>
              <a:t>, </a:t>
            </a:r>
            <a:r>
              <a:rPr lang="en" sz="1100" i="1">
                <a:solidFill>
                  <a:srgbClr val="006FB7"/>
                </a:solidFill>
                <a:latin typeface="Times New Roman"/>
                <a:ea typeface="Times New Roman"/>
                <a:cs typeface="Times New Roman"/>
                <a:sym typeface="Times New Roman"/>
              </a:rPr>
              <a:t>26</a:t>
            </a:r>
            <a:r>
              <a:rPr lang="en" sz="1100">
                <a:solidFill>
                  <a:srgbClr val="006FB7"/>
                </a:solidFill>
                <a:highlight>
                  <a:srgbClr val="FFFFFF"/>
                </a:highlight>
                <a:latin typeface="Times New Roman"/>
                <a:ea typeface="Times New Roman"/>
                <a:cs typeface="Times New Roman"/>
                <a:sym typeface="Times New Roman"/>
              </a:rPr>
              <a:t>(3), 569-591.</a:t>
            </a:r>
            <a:endParaRPr sz="1100">
              <a:solidFill>
                <a:srgbClr val="006FB7"/>
              </a:solidFill>
              <a:highlight>
                <a:srgbClr val="FFFFFF"/>
              </a:highlight>
              <a:latin typeface="Times New Roman"/>
              <a:ea typeface="Times New Roman"/>
              <a:cs typeface="Times New Roman"/>
              <a:sym typeface="Times New Roman"/>
            </a:endParaRPr>
          </a:p>
          <a:p>
            <a:pPr marL="457200" lvl="0" indent="-298450" algn="l" rtl="0">
              <a:spcBef>
                <a:spcPts val="0"/>
              </a:spcBef>
              <a:spcAft>
                <a:spcPts val="0"/>
              </a:spcAft>
              <a:buClr>
                <a:srgbClr val="006FB7"/>
              </a:buClr>
              <a:buSzPts val="1100"/>
              <a:buFont typeface="Times New Roman"/>
              <a:buChar char="●"/>
            </a:pPr>
            <a:r>
              <a:rPr lang="en" sz="1100">
                <a:solidFill>
                  <a:srgbClr val="006FB7"/>
                </a:solidFill>
                <a:highlight>
                  <a:srgbClr val="FFFFFF"/>
                </a:highlight>
                <a:latin typeface="Times New Roman"/>
                <a:ea typeface="Times New Roman"/>
                <a:cs typeface="Times New Roman"/>
                <a:sym typeface="Times New Roman"/>
              </a:rPr>
              <a:t>Wark, J. D. (1993). 8 Osteoporosis: pathogenesis, diagnosis, prevention and management. </a:t>
            </a:r>
            <a:r>
              <a:rPr lang="en" sz="1100" i="1">
                <a:solidFill>
                  <a:srgbClr val="006FB7"/>
                </a:solidFill>
                <a:latin typeface="Times New Roman"/>
                <a:ea typeface="Times New Roman"/>
                <a:cs typeface="Times New Roman"/>
                <a:sym typeface="Times New Roman"/>
              </a:rPr>
              <a:t>Baillière's clinical endocrinology and metabolism</a:t>
            </a:r>
            <a:r>
              <a:rPr lang="en" sz="1100">
                <a:solidFill>
                  <a:srgbClr val="006FB7"/>
                </a:solidFill>
                <a:highlight>
                  <a:srgbClr val="FFFFFF"/>
                </a:highlight>
                <a:latin typeface="Times New Roman"/>
                <a:ea typeface="Times New Roman"/>
                <a:cs typeface="Times New Roman"/>
                <a:sym typeface="Times New Roman"/>
              </a:rPr>
              <a:t>, </a:t>
            </a:r>
            <a:r>
              <a:rPr lang="en" sz="1100" i="1">
                <a:solidFill>
                  <a:srgbClr val="006FB7"/>
                </a:solidFill>
                <a:latin typeface="Times New Roman"/>
                <a:ea typeface="Times New Roman"/>
                <a:cs typeface="Times New Roman"/>
                <a:sym typeface="Times New Roman"/>
              </a:rPr>
              <a:t>7</a:t>
            </a:r>
            <a:r>
              <a:rPr lang="en" sz="1100">
                <a:solidFill>
                  <a:srgbClr val="006FB7"/>
                </a:solidFill>
                <a:highlight>
                  <a:srgbClr val="FFFFFF"/>
                </a:highlight>
                <a:latin typeface="Times New Roman"/>
                <a:ea typeface="Times New Roman"/>
                <a:cs typeface="Times New Roman"/>
                <a:sym typeface="Times New Roman"/>
              </a:rPr>
              <a:t>(1), 151-181.</a:t>
            </a:r>
            <a:endParaRPr sz="1100">
              <a:solidFill>
                <a:srgbClr val="006FB7"/>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Questions</a:t>
            </a:r>
            <a:endParaRPr>
              <a:solidFill>
                <a:schemeClr val="accent1"/>
              </a:solidFill>
            </a:endParaRPr>
          </a:p>
        </p:txBody>
      </p:sp>
      <p:sp>
        <p:nvSpPr>
          <p:cNvPr id="227" name="Google Shape;227;p34"/>
          <p:cNvSpPr txBox="1">
            <a:spLocks noGrp="1"/>
          </p:cNvSpPr>
          <p:nvPr>
            <p:ph type="body" idx="1"/>
          </p:nvPr>
        </p:nvSpPr>
        <p:spPr>
          <a:xfrm>
            <a:off x="387900" y="1373100"/>
            <a:ext cx="8368200" cy="325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accent1"/>
                </a:solidFill>
              </a:rPr>
              <a:t>#1 What two types of bone cells are primarily involved in the development of osteoporosis?</a:t>
            </a:r>
            <a:endParaRPr>
              <a:solidFill>
                <a:schemeClr val="accent1"/>
              </a:solidFill>
            </a:endParaRPr>
          </a:p>
          <a:p>
            <a:pPr marL="0" lvl="0" indent="0" algn="l" rtl="0">
              <a:lnSpc>
                <a:spcPct val="100000"/>
              </a:lnSpc>
              <a:spcBef>
                <a:spcPts val="1600"/>
              </a:spcBef>
              <a:spcAft>
                <a:spcPts val="0"/>
              </a:spcAft>
              <a:buNone/>
            </a:pPr>
            <a:r>
              <a:rPr lang="en">
                <a:solidFill>
                  <a:schemeClr val="accent1"/>
                </a:solidFill>
              </a:rPr>
              <a:t>a) osteocytes</a:t>
            </a:r>
            <a:endParaRPr>
              <a:solidFill>
                <a:schemeClr val="accent1"/>
              </a:solidFill>
            </a:endParaRPr>
          </a:p>
          <a:p>
            <a:pPr marL="0" lvl="0" indent="0" algn="l" rtl="0">
              <a:lnSpc>
                <a:spcPct val="100000"/>
              </a:lnSpc>
              <a:spcBef>
                <a:spcPts val="1600"/>
              </a:spcBef>
              <a:spcAft>
                <a:spcPts val="0"/>
              </a:spcAft>
              <a:buNone/>
            </a:pPr>
            <a:r>
              <a:rPr lang="en">
                <a:solidFill>
                  <a:schemeClr val="accent1"/>
                </a:solidFill>
              </a:rPr>
              <a:t>b) osteoblasts</a:t>
            </a:r>
            <a:endParaRPr>
              <a:solidFill>
                <a:schemeClr val="accent1"/>
              </a:solidFill>
            </a:endParaRPr>
          </a:p>
          <a:p>
            <a:pPr marL="0" lvl="0" indent="0" algn="l" rtl="0">
              <a:lnSpc>
                <a:spcPct val="100000"/>
              </a:lnSpc>
              <a:spcBef>
                <a:spcPts val="1600"/>
              </a:spcBef>
              <a:spcAft>
                <a:spcPts val="0"/>
              </a:spcAft>
              <a:buNone/>
            </a:pPr>
            <a:r>
              <a:rPr lang="en">
                <a:solidFill>
                  <a:schemeClr val="accent1"/>
                </a:solidFill>
              </a:rPr>
              <a:t>c) osteoclasts</a:t>
            </a:r>
            <a:endParaRPr>
              <a:solidFill>
                <a:schemeClr val="accent1"/>
              </a:solidFill>
            </a:endParaRPr>
          </a:p>
          <a:p>
            <a:pPr marL="0" lvl="0" indent="0" algn="l" rtl="0">
              <a:lnSpc>
                <a:spcPct val="100000"/>
              </a:lnSpc>
              <a:spcBef>
                <a:spcPts val="1600"/>
              </a:spcBef>
              <a:spcAft>
                <a:spcPts val="0"/>
              </a:spcAft>
              <a:buNone/>
            </a:pPr>
            <a:r>
              <a:rPr lang="en">
                <a:solidFill>
                  <a:schemeClr val="accent1"/>
                </a:solidFill>
              </a:rPr>
              <a:t>d) a and c</a:t>
            </a:r>
            <a:endParaRPr>
              <a:solidFill>
                <a:schemeClr val="accent1"/>
              </a:solidFill>
            </a:endParaRPr>
          </a:p>
          <a:p>
            <a:pPr marL="0" lvl="0" indent="0" algn="l" rtl="0">
              <a:lnSpc>
                <a:spcPct val="100000"/>
              </a:lnSpc>
              <a:spcBef>
                <a:spcPts val="1600"/>
              </a:spcBef>
              <a:spcAft>
                <a:spcPts val="0"/>
              </a:spcAft>
              <a:buNone/>
            </a:pPr>
            <a:r>
              <a:rPr lang="en">
                <a:solidFill>
                  <a:schemeClr val="accent1"/>
                </a:solidFill>
              </a:rPr>
              <a:t>e) b and c##</a:t>
            </a:r>
            <a:endParaRPr>
              <a:solidFill>
                <a:schemeClr val="accent1"/>
              </a:solidFill>
            </a:endParaRPr>
          </a:p>
          <a:p>
            <a:pPr marL="0" lvl="0" indent="0" algn="l" rtl="0">
              <a:spcBef>
                <a:spcPts val="1600"/>
              </a:spcBef>
              <a:spcAft>
                <a:spcPts val="1600"/>
              </a:spcAft>
              <a:buNone/>
            </a:pPr>
            <a:endParaRPr>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Questions</a:t>
            </a:r>
            <a:endParaRPr/>
          </a:p>
        </p:txBody>
      </p:sp>
      <p:sp>
        <p:nvSpPr>
          <p:cNvPr id="233" name="Google Shape;233;p35"/>
          <p:cNvSpPr txBox="1">
            <a:spLocks noGrp="1"/>
          </p:cNvSpPr>
          <p:nvPr>
            <p:ph type="body" idx="1"/>
          </p:nvPr>
        </p:nvSpPr>
        <p:spPr>
          <a:xfrm>
            <a:off x="387900" y="1267425"/>
            <a:ext cx="8587800" cy="344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#2 What sort of relationship do PTH and Vitamin D have when talking about healthy bone? (ie. inversely proportional, proportional, exponential, no relationship) </a:t>
            </a:r>
            <a:endParaRPr>
              <a:solidFill>
                <a:schemeClr val="accent1"/>
              </a:solidFill>
            </a:endParaRPr>
          </a:p>
          <a:p>
            <a:pPr marL="457200" lvl="0" indent="-342900" algn="l" rtl="0">
              <a:spcBef>
                <a:spcPts val="1600"/>
              </a:spcBef>
              <a:spcAft>
                <a:spcPts val="0"/>
              </a:spcAft>
              <a:buClr>
                <a:schemeClr val="accent1"/>
              </a:buClr>
              <a:buSzPts val="1800"/>
              <a:buAutoNum type="alphaLcParenR"/>
            </a:pPr>
            <a:r>
              <a:rPr lang="en">
                <a:solidFill>
                  <a:schemeClr val="accent1"/>
                </a:solidFill>
              </a:rPr>
              <a:t>inversely proportional ##</a:t>
            </a:r>
            <a:endParaRPr>
              <a:solidFill>
                <a:schemeClr val="accent1"/>
              </a:solidFill>
            </a:endParaRPr>
          </a:p>
          <a:p>
            <a:pPr marL="457200" lvl="0" indent="-342900" algn="l" rtl="0">
              <a:spcBef>
                <a:spcPts val="1600"/>
              </a:spcBef>
              <a:spcAft>
                <a:spcPts val="0"/>
              </a:spcAft>
              <a:buClr>
                <a:schemeClr val="accent1"/>
              </a:buClr>
              <a:buSzPts val="1800"/>
              <a:buAutoNum type="alphaLcParenR"/>
            </a:pPr>
            <a:r>
              <a:rPr lang="en">
                <a:solidFill>
                  <a:schemeClr val="accent1"/>
                </a:solidFill>
              </a:rPr>
              <a:t>proportional</a:t>
            </a:r>
            <a:br>
              <a:rPr lang="en">
                <a:solidFill>
                  <a:schemeClr val="accent1"/>
                </a:solidFill>
              </a:rPr>
            </a:br>
            <a:endParaRPr>
              <a:solidFill>
                <a:schemeClr val="accent1"/>
              </a:solidFill>
            </a:endParaRPr>
          </a:p>
          <a:p>
            <a:pPr marL="457200" lvl="0" indent="-342900" algn="l" rtl="0">
              <a:spcBef>
                <a:spcPts val="0"/>
              </a:spcBef>
              <a:spcAft>
                <a:spcPts val="0"/>
              </a:spcAft>
              <a:buClr>
                <a:schemeClr val="accent1"/>
              </a:buClr>
              <a:buSzPts val="1800"/>
              <a:buAutoNum type="alphaLcParenR"/>
            </a:pPr>
            <a:r>
              <a:rPr lang="en">
                <a:solidFill>
                  <a:schemeClr val="accent1"/>
                </a:solidFill>
              </a:rPr>
              <a:t>exponential</a:t>
            </a:r>
            <a:endParaRPr>
              <a:solidFill>
                <a:schemeClr val="accent1"/>
              </a:solidFill>
            </a:endParaRPr>
          </a:p>
          <a:p>
            <a:pPr marL="0" lvl="0" indent="0" algn="l" rtl="0">
              <a:spcBef>
                <a:spcPts val="1600"/>
              </a:spcBef>
              <a:spcAft>
                <a:spcPts val="0"/>
              </a:spcAft>
              <a:buNone/>
            </a:pPr>
            <a:r>
              <a:rPr lang="en">
                <a:solidFill>
                  <a:schemeClr val="accent1"/>
                </a:solidFill>
              </a:rPr>
              <a:t>d)    no relationship</a:t>
            </a:r>
            <a:endParaRPr>
              <a:solidFill>
                <a:schemeClr val="accent1"/>
              </a:solidFill>
            </a:endParaRPr>
          </a:p>
          <a:p>
            <a:pPr marL="0" lvl="0" indent="0" algn="l" rtl="0">
              <a:spcBef>
                <a:spcPts val="1600"/>
              </a:spcBef>
              <a:spcAft>
                <a:spcPts val="0"/>
              </a:spcAft>
              <a:buNone/>
            </a:pPr>
            <a:r>
              <a:rPr lang="en">
                <a:solidFill>
                  <a:schemeClr val="accent1"/>
                </a:solidFill>
              </a:rPr>
              <a:t>e)     quadratic </a:t>
            </a:r>
            <a:endParaRPr>
              <a:solidFill>
                <a:schemeClr val="accent1"/>
              </a:solidFill>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Bone Biology</a:t>
            </a:r>
            <a:endParaRPr>
              <a:solidFill>
                <a:schemeClr val="accent1"/>
              </a:solidFill>
            </a:endParaRPr>
          </a:p>
        </p:txBody>
      </p:sp>
      <p:sp>
        <p:nvSpPr>
          <p:cNvPr id="78" name="Google Shape;78;p15"/>
          <p:cNvSpPr txBox="1">
            <a:spLocks noGrp="1"/>
          </p:cNvSpPr>
          <p:nvPr>
            <p:ph type="body" idx="1"/>
          </p:nvPr>
        </p:nvSpPr>
        <p:spPr>
          <a:xfrm>
            <a:off x="387900" y="1359000"/>
            <a:ext cx="8368200" cy="3152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a:solidFill>
                  <a:srgbClr val="000000"/>
                </a:solidFill>
                <a:latin typeface="Nunito"/>
                <a:ea typeface="Nunito"/>
                <a:cs typeface="Nunito"/>
                <a:sym typeface="Nunito"/>
              </a:rPr>
              <a:t>Osteoblasts: production and secretion of bone matrix proteins for bone synthesis and remodelling</a:t>
            </a:r>
            <a:endParaRPr>
              <a:solidFill>
                <a:srgbClr val="000000"/>
              </a:solidFill>
              <a:latin typeface="Nunito"/>
              <a:ea typeface="Nunito"/>
              <a:cs typeface="Nunito"/>
              <a:sym typeface="Nunito"/>
            </a:endParaRPr>
          </a:p>
          <a:p>
            <a:pPr marL="0" lvl="0" indent="0" algn="just" rtl="0">
              <a:spcBef>
                <a:spcPts val="0"/>
              </a:spcBef>
              <a:spcAft>
                <a:spcPts val="0"/>
              </a:spcAft>
              <a:buNone/>
            </a:pPr>
            <a:endParaRPr>
              <a:solidFill>
                <a:srgbClr val="000000"/>
              </a:solidFill>
              <a:latin typeface="Nunito"/>
              <a:ea typeface="Nunito"/>
              <a:cs typeface="Nunito"/>
              <a:sym typeface="Nunito"/>
            </a:endParaRPr>
          </a:p>
          <a:p>
            <a:pPr marL="0" lvl="0" indent="0" algn="just" rtl="0">
              <a:spcBef>
                <a:spcPts val="0"/>
              </a:spcBef>
              <a:spcAft>
                <a:spcPts val="0"/>
              </a:spcAft>
              <a:buNone/>
            </a:pPr>
            <a:r>
              <a:rPr lang="en">
                <a:solidFill>
                  <a:srgbClr val="000000"/>
                </a:solidFill>
                <a:latin typeface="Nunito"/>
                <a:ea typeface="Nunito"/>
                <a:cs typeface="Nunito"/>
                <a:sym typeface="Nunito"/>
              </a:rPr>
              <a:t>Osteoclasts: bone breakdown through the reabsorption </a:t>
            </a:r>
            <a:endParaRPr>
              <a:latin typeface="Nunito"/>
              <a:ea typeface="Nunito"/>
              <a:cs typeface="Nunito"/>
              <a:sym typeface="Nunito"/>
            </a:endParaRPr>
          </a:p>
        </p:txBody>
      </p:sp>
      <p:pic>
        <p:nvPicPr>
          <p:cNvPr id="79" name="Google Shape;79;p15"/>
          <p:cNvPicPr preferRelativeResize="0"/>
          <p:nvPr/>
        </p:nvPicPr>
        <p:blipFill>
          <a:blip r:embed="rId3">
            <a:alphaModFix/>
          </a:blip>
          <a:stretch>
            <a:fillRect/>
          </a:stretch>
        </p:blipFill>
        <p:spPr>
          <a:xfrm>
            <a:off x="1728875" y="2828425"/>
            <a:ext cx="5966500" cy="2024075"/>
          </a:xfrm>
          <a:prstGeom prst="rect">
            <a:avLst/>
          </a:prstGeom>
          <a:noFill/>
          <a:ln>
            <a:noFill/>
          </a:ln>
        </p:spPr>
      </p:pic>
      <p:sp>
        <p:nvSpPr>
          <p:cNvPr id="80" name="Google Shape;80;p15"/>
          <p:cNvSpPr txBox="1"/>
          <p:nvPr/>
        </p:nvSpPr>
        <p:spPr>
          <a:xfrm>
            <a:off x="4572000" y="3683625"/>
            <a:ext cx="5334600" cy="277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Nunito"/>
                <a:ea typeface="Nunito"/>
                <a:cs typeface="Nunito"/>
                <a:sym typeface="Nunito"/>
              </a:rPr>
              <a:t>https://www.iofbonehealth.org/introduction-bone-biology-all-about-our-bones</a:t>
            </a:r>
            <a:endParaRPr sz="1000">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Epidemiology </a:t>
            </a:r>
            <a:endParaRPr>
              <a:solidFill>
                <a:schemeClr val="accent1"/>
              </a:solidFill>
            </a:endParaRPr>
          </a:p>
        </p:txBody>
      </p:sp>
      <p:sp>
        <p:nvSpPr>
          <p:cNvPr id="86" name="Google Shape;86;p16"/>
          <p:cNvSpPr txBox="1">
            <a:spLocks noGrp="1"/>
          </p:cNvSpPr>
          <p:nvPr>
            <p:ph type="body" idx="1"/>
          </p:nvPr>
        </p:nvSpPr>
        <p:spPr>
          <a:xfrm>
            <a:off x="387900" y="1489825"/>
            <a:ext cx="3601200" cy="3078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1 in every 3 women</a:t>
            </a:r>
            <a:endParaRPr sz="2000">
              <a:solidFill>
                <a:srgbClr val="000000"/>
              </a:solidFill>
              <a:latin typeface="Nunito"/>
              <a:ea typeface="Nunito"/>
              <a:cs typeface="Nunito"/>
              <a:sym typeface="Nunito"/>
            </a:endParaRPr>
          </a:p>
          <a:p>
            <a:pPr marL="457200" lvl="0" indent="-355600" algn="l" rtl="0">
              <a:lnSpc>
                <a:spcPct val="150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1 in every 5 men </a:t>
            </a:r>
            <a:endParaRPr sz="2000">
              <a:solidFill>
                <a:srgbClr val="000000"/>
              </a:solidFill>
              <a:latin typeface="Nunito"/>
              <a:ea typeface="Nunito"/>
              <a:cs typeface="Nunito"/>
              <a:sym typeface="Nunito"/>
            </a:endParaRPr>
          </a:p>
          <a:p>
            <a:pPr marL="457200" lvl="0" indent="-355600" algn="l" rtl="0">
              <a:lnSpc>
                <a:spcPct val="150000"/>
              </a:lnSpc>
              <a:spcBef>
                <a:spcPts val="0"/>
              </a:spcBef>
              <a:spcAft>
                <a:spcPts val="0"/>
              </a:spcAft>
              <a:buClr>
                <a:srgbClr val="000000"/>
              </a:buClr>
              <a:buSzPts val="2000"/>
              <a:buFont typeface="Nunito"/>
              <a:buChar char="●"/>
            </a:pPr>
            <a:r>
              <a:rPr lang="en" sz="2000">
                <a:solidFill>
                  <a:srgbClr val="000000"/>
                </a:solidFill>
                <a:latin typeface="Nunito"/>
                <a:ea typeface="Nunito"/>
                <a:cs typeface="Nunito"/>
                <a:sym typeface="Nunito"/>
              </a:rPr>
              <a:t>Effects more than 2 million Canadians</a:t>
            </a:r>
            <a:endParaRPr sz="2000">
              <a:solidFill>
                <a:srgbClr val="000000"/>
              </a:solidFill>
              <a:latin typeface="Nunito"/>
              <a:ea typeface="Nunito"/>
              <a:cs typeface="Nunito"/>
              <a:sym typeface="Nunito"/>
            </a:endParaRPr>
          </a:p>
        </p:txBody>
      </p:sp>
      <p:pic>
        <p:nvPicPr>
          <p:cNvPr id="87" name="Google Shape;87;p16"/>
          <p:cNvPicPr preferRelativeResize="0"/>
          <p:nvPr/>
        </p:nvPicPr>
        <p:blipFill>
          <a:blip r:embed="rId3">
            <a:alphaModFix/>
          </a:blip>
          <a:stretch>
            <a:fillRect/>
          </a:stretch>
        </p:blipFill>
        <p:spPr>
          <a:xfrm>
            <a:off x="3299400" y="458013"/>
            <a:ext cx="5542800" cy="3641975"/>
          </a:xfrm>
          <a:prstGeom prst="rect">
            <a:avLst/>
          </a:prstGeom>
          <a:noFill/>
          <a:ln>
            <a:noFill/>
          </a:ln>
        </p:spPr>
      </p:pic>
      <p:sp>
        <p:nvSpPr>
          <p:cNvPr id="88" name="Google Shape;88;p16"/>
          <p:cNvSpPr txBox="1"/>
          <p:nvPr/>
        </p:nvSpPr>
        <p:spPr>
          <a:xfrm>
            <a:off x="4334400" y="4190900"/>
            <a:ext cx="4638300" cy="2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Figure 1. DALYs per thousand for various diseases in Europe and Americas</a:t>
            </a:r>
            <a:r>
              <a:rPr lang="en" dirty="0" smtClean="0">
                <a:latin typeface="Nunito"/>
                <a:ea typeface="Nunito"/>
                <a:cs typeface="Nunito"/>
                <a:sym typeface="Nunito"/>
              </a:rPr>
              <a:t>.</a:t>
            </a:r>
            <a:endParaRPr dirty="0">
              <a:latin typeface="Nunito"/>
              <a:ea typeface="Nunito"/>
              <a:cs typeface="Nunito"/>
              <a:sym typeface="Nunito"/>
            </a:endParaRPr>
          </a:p>
          <a:p>
            <a:pPr marL="0" lvl="0" indent="0" algn="l" rtl="0">
              <a:spcBef>
                <a:spcPts val="0"/>
              </a:spcBef>
              <a:spcAft>
                <a:spcPts val="0"/>
              </a:spcAft>
              <a:buNone/>
            </a:pPr>
            <a:endParaRPr sz="1100" dirty="0">
              <a:latin typeface="Nunito"/>
              <a:ea typeface="Nunito"/>
              <a:cs typeface="Nunito"/>
              <a:sym typeface="Nunito"/>
            </a:endParaRPr>
          </a:p>
          <a:p>
            <a:pPr marL="0" lvl="0" indent="0" algn="l" rtl="0">
              <a:spcBef>
                <a:spcPts val="0"/>
              </a:spcBef>
              <a:spcAft>
                <a:spcPts val="0"/>
              </a:spcAft>
              <a:buNone/>
            </a:pPr>
            <a:r>
              <a:rPr lang="en" sz="1100" dirty="0">
                <a:solidFill>
                  <a:schemeClr val="bg1"/>
                </a:solidFill>
                <a:uFill>
                  <a:noFill/>
                </a:uFill>
                <a:latin typeface="Nunito"/>
                <a:ea typeface="Nunito"/>
                <a:cs typeface="Nunito"/>
                <a:sym typeface="Nunito"/>
                <a:hlinkClick r:id="rId4"/>
              </a:rPr>
              <a:t>https://www.who.int/chp/topics/Osteoporosis.pdf</a:t>
            </a:r>
            <a:r>
              <a:rPr lang="en" sz="1100" dirty="0">
                <a:solidFill>
                  <a:schemeClr val="bg1"/>
                </a:solidFill>
                <a:latin typeface="Nunito"/>
                <a:ea typeface="Nunito"/>
                <a:cs typeface="Nunito"/>
                <a:sym typeface="Nunito"/>
              </a:rPr>
              <a:t> </a:t>
            </a:r>
            <a:endParaRPr sz="1100" dirty="0">
              <a:solidFill>
                <a:schemeClr val="bg1"/>
              </a:solidFill>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a:blip r:embed="rId3">
            <a:alphaModFix/>
          </a:blip>
          <a:stretch>
            <a:fillRect/>
          </a:stretch>
        </p:blipFill>
        <p:spPr>
          <a:xfrm>
            <a:off x="3481325" y="2469125"/>
            <a:ext cx="1844764" cy="2571749"/>
          </a:xfrm>
          <a:prstGeom prst="rect">
            <a:avLst/>
          </a:prstGeom>
          <a:noFill/>
          <a:ln>
            <a:noFill/>
          </a:ln>
        </p:spPr>
      </p:pic>
      <p:sp>
        <p:nvSpPr>
          <p:cNvPr id="94" name="Google Shape;94;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Who’s at risk?</a:t>
            </a:r>
            <a:endParaRPr/>
          </a:p>
        </p:txBody>
      </p:sp>
      <p:sp>
        <p:nvSpPr>
          <p:cNvPr id="95" name="Google Shape;95;p17"/>
          <p:cNvSpPr txBox="1">
            <a:spLocks noGrp="1"/>
          </p:cNvSpPr>
          <p:nvPr>
            <p:ph type="body" idx="1"/>
          </p:nvPr>
        </p:nvSpPr>
        <p:spPr>
          <a:xfrm>
            <a:off x="273600" y="1489825"/>
            <a:ext cx="41841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Young (&lt;50 yrs)</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Use of glucocorticoids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Reduced hormone secretion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Experience of fracture</a:t>
            </a:r>
            <a:endParaRPr>
              <a:solidFill>
                <a:srgbClr val="000000"/>
              </a:solidFill>
            </a:endParaRPr>
          </a:p>
        </p:txBody>
      </p:sp>
      <p:sp>
        <p:nvSpPr>
          <p:cNvPr id="96" name="Google Shape;96;p17"/>
          <p:cNvSpPr txBox="1">
            <a:spLocks noGrp="1"/>
          </p:cNvSpPr>
          <p:nvPr>
            <p:ph type="body" idx="1"/>
          </p:nvPr>
        </p:nvSpPr>
        <p:spPr>
          <a:xfrm>
            <a:off x="5059400" y="1489825"/>
            <a:ext cx="41841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Old (&gt;50yrs)</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&gt; 65 year old</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Smoking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High alcohol intake</a:t>
            </a:r>
            <a:endParaRPr>
              <a:solidFill>
                <a:srgbClr val="000000"/>
              </a:solidFill>
            </a:endParaRPr>
          </a:p>
        </p:txBody>
      </p:sp>
      <p:sp>
        <p:nvSpPr>
          <p:cNvPr id="97" name="Google Shape;97;p17"/>
          <p:cNvSpPr txBox="1"/>
          <p:nvPr/>
        </p:nvSpPr>
        <p:spPr>
          <a:xfrm>
            <a:off x="5569400" y="4675200"/>
            <a:ext cx="3674100" cy="46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uFill>
                  <a:noFill/>
                </a:uFill>
                <a:latin typeface="Nunito"/>
                <a:ea typeface="Nunito"/>
                <a:cs typeface="Nunito"/>
                <a:sym typeface="Nunito"/>
                <a:hlinkClick r:id="rId4"/>
              </a:rPr>
              <a:t>https://mbtskoudsalg.com/explore/old-clipart/</a:t>
            </a:r>
            <a:r>
              <a:rPr lang="en" sz="1100">
                <a:latin typeface="Nunito"/>
                <a:ea typeface="Nunito"/>
                <a:cs typeface="Nunito"/>
                <a:sym typeface="Nunito"/>
              </a:rPr>
              <a:t> </a:t>
            </a:r>
            <a:endParaRPr sz="1100">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87900" y="4027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Signs &amp; Symptoms</a:t>
            </a:r>
            <a:endParaRPr>
              <a:solidFill>
                <a:schemeClr val="accent1"/>
              </a:solidFill>
            </a:endParaRPr>
          </a:p>
        </p:txBody>
      </p:sp>
      <p:pic>
        <p:nvPicPr>
          <p:cNvPr id="104" name="Google Shape;104;p18"/>
          <p:cNvPicPr preferRelativeResize="0"/>
          <p:nvPr/>
        </p:nvPicPr>
        <p:blipFill>
          <a:blip r:embed="rId3">
            <a:alphaModFix/>
          </a:blip>
          <a:stretch>
            <a:fillRect/>
          </a:stretch>
        </p:blipFill>
        <p:spPr>
          <a:xfrm>
            <a:off x="1483625" y="1206987"/>
            <a:ext cx="6176751" cy="3644575"/>
          </a:xfrm>
          <a:prstGeom prst="rect">
            <a:avLst/>
          </a:prstGeom>
          <a:noFill/>
          <a:ln>
            <a:noFill/>
          </a:ln>
        </p:spPr>
      </p:pic>
      <p:sp>
        <p:nvSpPr>
          <p:cNvPr id="105" name="Google Shape;105;p18"/>
          <p:cNvSpPr txBox="1"/>
          <p:nvPr/>
        </p:nvSpPr>
        <p:spPr>
          <a:xfrm>
            <a:off x="2046300" y="4507125"/>
            <a:ext cx="5744100" cy="95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Nunito"/>
                <a:ea typeface="Nunito"/>
                <a:cs typeface="Nunito"/>
                <a:sym typeface="Nunito"/>
              </a:rPr>
              <a:t>http://www.return2health.net/articles/osteoporosis-how-dense-are-you/</a:t>
            </a:r>
            <a:endParaRPr sz="1200">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9"/>
          <p:cNvPicPr preferRelativeResize="0"/>
          <p:nvPr/>
        </p:nvPicPr>
        <p:blipFill rotWithShape="1">
          <a:blip r:embed="rId3">
            <a:alphaModFix/>
          </a:blip>
          <a:srcRect r="13985"/>
          <a:stretch/>
        </p:blipFill>
        <p:spPr>
          <a:xfrm>
            <a:off x="4822400" y="1290850"/>
            <a:ext cx="4321599" cy="3132800"/>
          </a:xfrm>
          <a:prstGeom prst="rect">
            <a:avLst/>
          </a:prstGeom>
          <a:noFill/>
          <a:ln>
            <a:noFill/>
          </a:ln>
        </p:spPr>
      </p:pic>
      <p:sp>
        <p:nvSpPr>
          <p:cNvPr id="111" name="Google Shape;111;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Diagnosis &amp; Clinical Presentation</a:t>
            </a:r>
            <a:endParaRPr>
              <a:solidFill>
                <a:schemeClr val="accent1"/>
              </a:solidFill>
            </a:endParaRPr>
          </a:p>
        </p:txBody>
      </p:sp>
      <p:sp>
        <p:nvSpPr>
          <p:cNvPr id="112" name="Google Shape;112;p19"/>
          <p:cNvSpPr txBox="1"/>
          <p:nvPr/>
        </p:nvSpPr>
        <p:spPr>
          <a:xfrm>
            <a:off x="66275" y="1357250"/>
            <a:ext cx="5874300" cy="3000000"/>
          </a:xfrm>
          <a:prstGeom prst="rect">
            <a:avLst/>
          </a:prstGeom>
          <a:noFill/>
          <a:ln>
            <a:noFill/>
          </a:ln>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SzPts val="1800"/>
              <a:buFont typeface="Nunito"/>
              <a:buChar char="●"/>
            </a:pPr>
            <a:r>
              <a:rPr lang="en" sz="1800">
                <a:highlight>
                  <a:srgbClr val="FFFFFF"/>
                </a:highlight>
                <a:latin typeface="Nunito"/>
                <a:ea typeface="Nunito"/>
                <a:cs typeface="Nunito"/>
                <a:sym typeface="Nunito"/>
              </a:rPr>
              <a:t>Bone mineral density is the primary test to determine bone strength</a:t>
            </a:r>
            <a:endParaRPr sz="1800">
              <a:highlight>
                <a:srgbClr val="FFFFFF"/>
              </a:highlight>
              <a:latin typeface="Nunito"/>
              <a:ea typeface="Nunito"/>
              <a:cs typeface="Nunito"/>
              <a:sym typeface="Nunito"/>
            </a:endParaRPr>
          </a:p>
          <a:p>
            <a:pPr marL="457200" lvl="0" indent="0" algn="l" rtl="0">
              <a:lnSpc>
                <a:spcPct val="100000"/>
              </a:lnSpc>
              <a:spcBef>
                <a:spcPts val="0"/>
              </a:spcBef>
              <a:spcAft>
                <a:spcPts val="0"/>
              </a:spcAft>
              <a:buNone/>
            </a:pPr>
            <a:endParaRPr sz="1800">
              <a:highlight>
                <a:srgbClr val="FFFFFF"/>
              </a:highlight>
              <a:latin typeface="Nunito"/>
              <a:ea typeface="Nunito"/>
              <a:cs typeface="Nunito"/>
              <a:sym typeface="Nunito"/>
            </a:endParaRPr>
          </a:p>
          <a:p>
            <a:pPr marL="457200" lvl="0" indent="-342900" algn="l" rtl="0">
              <a:lnSpc>
                <a:spcPct val="100000"/>
              </a:lnSpc>
              <a:spcBef>
                <a:spcPts val="0"/>
              </a:spcBef>
              <a:spcAft>
                <a:spcPts val="0"/>
              </a:spcAft>
              <a:buSzPts val="1800"/>
              <a:buFont typeface="Nunito"/>
              <a:buChar char="●"/>
            </a:pPr>
            <a:r>
              <a:rPr lang="en" sz="1800">
                <a:highlight>
                  <a:srgbClr val="FFFFFF"/>
                </a:highlight>
                <a:latin typeface="Nunito"/>
                <a:ea typeface="Nunito"/>
                <a:cs typeface="Nunito"/>
                <a:sym typeface="Nunito"/>
              </a:rPr>
              <a:t>Osteoporosis is determined when an individual has 2.5 standard deviation below the average by WHO</a:t>
            </a:r>
            <a:endParaRPr sz="1800">
              <a:highlight>
                <a:srgbClr val="FFFFFF"/>
              </a:highlight>
              <a:latin typeface="Nunito"/>
              <a:ea typeface="Nunito"/>
              <a:cs typeface="Nunito"/>
              <a:sym typeface="Nunito"/>
            </a:endParaRPr>
          </a:p>
          <a:p>
            <a:pPr marL="457200" lvl="0" indent="0" algn="l" rtl="0">
              <a:lnSpc>
                <a:spcPct val="100000"/>
              </a:lnSpc>
              <a:spcBef>
                <a:spcPts val="0"/>
              </a:spcBef>
              <a:spcAft>
                <a:spcPts val="0"/>
              </a:spcAft>
              <a:buNone/>
            </a:pPr>
            <a:endParaRPr sz="1800">
              <a:highlight>
                <a:srgbClr val="FFFFFF"/>
              </a:highlight>
              <a:latin typeface="Nunito"/>
              <a:ea typeface="Nunito"/>
              <a:cs typeface="Nunito"/>
              <a:sym typeface="Nunito"/>
            </a:endParaRPr>
          </a:p>
          <a:p>
            <a:pPr marL="457200" lvl="0" indent="-342900" algn="l" rtl="0">
              <a:lnSpc>
                <a:spcPct val="100000"/>
              </a:lnSpc>
              <a:spcBef>
                <a:spcPts val="0"/>
              </a:spcBef>
              <a:spcAft>
                <a:spcPts val="0"/>
              </a:spcAft>
              <a:buSzPts val="1800"/>
              <a:buFont typeface="Nunito"/>
              <a:buChar char="●"/>
            </a:pPr>
            <a:r>
              <a:rPr lang="en" sz="1800">
                <a:highlight>
                  <a:srgbClr val="FFFFFF"/>
                </a:highlight>
                <a:latin typeface="Nunito"/>
                <a:ea typeface="Nunito"/>
                <a:cs typeface="Nunito"/>
                <a:sym typeface="Nunito"/>
              </a:rPr>
              <a:t>Lower BMD number indicates a higher risk of a fracture</a:t>
            </a:r>
            <a:endParaRPr sz="1800">
              <a:latin typeface="Nunito"/>
              <a:ea typeface="Nunito"/>
              <a:cs typeface="Nunito"/>
              <a:sym typeface="Nunito"/>
            </a:endParaRPr>
          </a:p>
        </p:txBody>
      </p:sp>
      <p:sp>
        <p:nvSpPr>
          <p:cNvPr id="113" name="Google Shape;113;p19"/>
          <p:cNvSpPr txBox="1"/>
          <p:nvPr/>
        </p:nvSpPr>
        <p:spPr>
          <a:xfrm>
            <a:off x="6018400" y="3479725"/>
            <a:ext cx="3192000" cy="188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Nunito"/>
                <a:ea typeface="Nunito"/>
                <a:cs typeface="Nunito"/>
                <a:sym typeface="Nunito"/>
              </a:rPr>
              <a:t>https://www.newvision.co.ug/new_vision/news/1426908/world-health-organization</a:t>
            </a:r>
            <a:endParaRPr sz="1000">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Diagnosis &amp; Clinical Presentation</a:t>
            </a:r>
            <a:endParaRPr>
              <a:solidFill>
                <a:schemeClr val="accent1"/>
              </a:solidFill>
            </a:endParaRPr>
          </a:p>
        </p:txBody>
      </p:sp>
      <p:sp>
        <p:nvSpPr>
          <p:cNvPr id="119" name="Google Shape;119;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0" name="Google Shape;120;p20"/>
          <p:cNvPicPr preferRelativeResize="0"/>
          <p:nvPr/>
        </p:nvPicPr>
        <p:blipFill>
          <a:blip r:embed="rId3">
            <a:alphaModFix/>
          </a:blip>
          <a:stretch>
            <a:fillRect/>
          </a:stretch>
        </p:blipFill>
        <p:spPr>
          <a:xfrm>
            <a:off x="440950" y="1555287"/>
            <a:ext cx="8262101" cy="2772514"/>
          </a:xfrm>
          <a:prstGeom prst="rect">
            <a:avLst/>
          </a:prstGeom>
          <a:noFill/>
          <a:ln>
            <a:noFill/>
          </a:ln>
        </p:spPr>
      </p:pic>
      <p:sp>
        <p:nvSpPr>
          <p:cNvPr id="121" name="Google Shape;121;p20"/>
          <p:cNvSpPr txBox="1"/>
          <p:nvPr/>
        </p:nvSpPr>
        <p:spPr>
          <a:xfrm>
            <a:off x="1193050" y="4211150"/>
            <a:ext cx="7344000" cy="76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Nunito"/>
                <a:ea typeface="Nunito"/>
                <a:cs typeface="Nunito"/>
                <a:sym typeface="Nunito"/>
              </a:rPr>
              <a:t>https://www.bones.nih.gov/health-info/bone/bone-health/bone-mass-measurement-what-numbers-mean</a:t>
            </a:r>
            <a:endParaRPr sz="1100">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Pathophysiology</a:t>
            </a:r>
            <a:endParaRPr>
              <a:solidFill>
                <a:schemeClr val="accent1"/>
              </a:solidFill>
            </a:endParaRPr>
          </a:p>
        </p:txBody>
      </p:sp>
      <p:sp>
        <p:nvSpPr>
          <p:cNvPr id="127" name="Google Shape;127;p21"/>
          <p:cNvSpPr txBox="1">
            <a:spLocks noGrp="1"/>
          </p:cNvSpPr>
          <p:nvPr>
            <p:ph type="body" idx="1"/>
          </p:nvPr>
        </p:nvSpPr>
        <p:spPr>
          <a:xfrm>
            <a:off x="387900" y="1380850"/>
            <a:ext cx="8590200" cy="318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8" name="Google Shape;128;p21"/>
          <p:cNvPicPr preferRelativeResize="0"/>
          <p:nvPr/>
        </p:nvPicPr>
        <p:blipFill>
          <a:blip r:embed="rId3">
            <a:alphaModFix/>
          </a:blip>
          <a:stretch>
            <a:fillRect/>
          </a:stretch>
        </p:blipFill>
        <p:spPr>
          <a:xfrm>
            <a:off x="1099750" y="1677638"/>
            <a:ext cx="7067550" cy="2600325"/>
          </a:xfrm>
          <a:prstGeom prst="rect">
            <a:avLst/>
          </a:prstGeom>
          <a:noFill/>
          <a:ln>
            <a:noFill/>
          </a:ln>
        </p:spPr>
      </p:pic>
      <p:sp>
        <p:nvSpPr>
          <p:cNvPr id="129" name="Google Shape;129;p21"/>
          <p:cNvSpPr txBox="1"/>
          <p:nvPr/>
        </p:nvSpPr>
        <p:spPr>
          <a:xfrm>
            <a:off x="1421875" y="3283475"/>
            <a:ext cx="64233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t>Pathogenesis of osteoporosis-related fractures, from Cooper and Melton, with modification</a:t>
            </a:r>
            <a:endParaRPr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3159</Words>
  <Application>Microsoft Office PowerPoint</Application>
  <PresentationFormat>On-screen Show (16:9)</PresentationFormat>
  <Paragraphs>253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Roboto</vt:lpstr>
      <vt:lpstr>Times New Roman</vt:lpstr>
      <vt:lpstr>Nunito</vt:lpstr>
      <vt:lpstr>Open Sans</vt:lpstr>
      <vt:lpstr>Arial</vt:lpstr>
      <vt:lpstr>Roboto Slab</vt:lpstr>
      <vt:lpstr>Marina</vt:lpstr>
      <vt:lpstr>Osteoporosis</vt:lpstr>
      <vt:lpstr>What is Osteoporosis? </vt:lpstr>
      <vt:lpstr>Bone Biology</vt:lpstr>
      <vt:lpstr>Epidemiology </vt:lpstr>
      <vt:lpstr>Who’s at risk?</vt:lpstr>
      <vt:lpstr>Signs &amp; Symptoms</vt:lpstr>
      <vt:lpstr>Diagnosis &amp; Clinical Presentation</vt:lpstr>
      <vt:lpstr>Diagnosis &amp; Clinical Presentation</vt:lpstr>
      <vt:lpstr>Pathophysiology</vt:lpstr>
      <vt:lpstr>Primary vs. Secondary Osteoporosis</vt:lpstr>
      <vt:lpstr>PowerPoint Presentation</vt:lpstr>
      <vt:lpstr>PowerPoint Presentation</vt:lpstr>
      <vt:lpstr>PowerPoint Presentation</vt:lpstr>
      <vt:lpstr>PowerPoint Presentation</vt:lpstr>
      <vt:lpstr> Case Study</vt:lpstr>
      <vt:lpstr>Method &amp; Result </vt:lpstr>
      <vt:lpstr>Prevention &amp; Management</vt:lpstr>
      <vt:lpstr>Pharmacological Intervention</vt:lpstr>
      <vt:lpstr>The Future of Osteoporosis</vt:lpstr>
      <vt:lpstr>References</vt:lpstr>
      <vt:lpstr>References</vt:lpstr>
      <vt:lpstr>Questions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cp:lastModifiedBy>Jasmine Chu</cp:lastModifiedBy>
  <cp:revision>1</cp:revision>
  <dcterms:modified xsi:type="dcterms:W3CDTF">2018-09-26T04:02:21Z</dcterms:modified>
</cp:coreProperties>
</file>