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5"/>
  </p:normalViewPr>
  <p:slideViewPr>
    <p:cSldViewPr snapToGrid="0" snapToObjects="1">
      <p:cViewPr varScale="1">
        <p:scale>
          <a:sx n="143" d="100"/>
          <a:sy n="143" d="100"/>
        </p:scale>
        <p:origin x="2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dovepress.com/a-narrative-review-of-the-occurrence-of-posttraumatic-stress-responses-peer-reviewed-fulltext-article-COAY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Font: ONLY USE Arial </a:t>
            </a:r>
          </a:p>
          <a:p>
            <a:pPr lvl="0">
              <a:spcBef>
                <a:spcPts val="0"/>
              </a:spcBef>
              <a:buNone/>
            </a:pPr>
            <a:r>
              <a:rPr lang="en"/>
              <a:t>Size: Title (36 and needs to be in blue), text on slide (18 and text colour is black)</a:t>
            </a:r>
          </a:p>
          <a:p>
            <a:pPr lvl="0">
              <a:spcBef>
                <a:spcPts val="0"/>
              </a:spcBef>
              <a:buNone/>
            </a:pPr>
            <a:r>
              <a:rPr lang="en"/>
              <a:t>Bullet Style: Round Gray</a:t>
            </a:r>
          </a:p>
          <a:p>
            <a:pPr lvl="0" rtl="0">
              <a:spcBef>
                <a:spcPts val="0"/>
              </a:spcBef>
              <a:buNone/>
            </a:pPr>
            <a:r>
              <a:rPr lang="en"/>
              <a:t>PLEASE add a smalll in text citation for IMAGES/STUDIES. Format (Author/Website Name (NOT URL), Year) underneath the image/study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(J) Third...</a:t>
            </a:r>
          </a:p>
          <a:p>
            <a:pPr marL="457200" lvl="0" indent="-228600" rtl="0">
              <a:lnSpc>
                <a:spcPct val="115000"/>
              </a:lnSpc>
              <a:spcBef>
                <a:spcPts val="0"/>
              </a:spcBef>
              <a:buClr>
                <a:schemeClr val="dk1"/>
              </a:buClr>
              <a:buChar char="-"/>
            </a:pPr>
            <a:r>
              <a:rPr lang="en">
                <a:solidFill>
                  <a:schemeClr val="dk1"/>
                </a:solidFill>
              </a:rPr>
              <a:t>Changes in thoughts, feelings &amp; beliefs</a:t>
            </a:r>
          </a:p>
          <a:p>
            <a:pPr marL="914400" lvl="1" indent="-228600" rtl="0">
              <a:lnSpc>
                <a:spcPct val="115000"/>
              </a:lnSpc>
              <a:spcBef>
                <a:spcPts val="0"/>
              </a:spcBef>
              <a:buClr>
                <a:schemeClr val="dk1"/>
              </a:buClr>
              <a:buChar char="-"/>
            </a:pPr>
            <a:r>
              <a:rPr lang="en">
                <a:solidFill>
                  <a:schemeClr val="dk1"/>
                </a:solidFill>
              </a:rPr>
              <a:t>Sad, anxious, afraid most of the time, emotionally numb, losing interest in activities, feeling bad or guilty, believing the world is scary, dangerous and can’t be trusted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 Lastly...</a:t>
            </a:r>
          </a:p>
          <a:p>
            <a:pPr lvl="0">
              <a:spcBef>
                <a:spcPts val="0"/>
              </a:spcBef>
              <a:buNone/>
            </a:pPr>
            <a:endParaRPr/>
          </a:p>
          <a:p>
            <a:pPr marL="457200" lvl="0" indent="-228600" rtl="0">
              <a:lnSpc>
                <a:spcPct val="115000"/>
              </a:lnSpc>
              <a:spcBef>
                <a:spcPts val="0"/>
              </a:spcBef>
              <a:buClr>
                <a:schemeClr val="dk1"/>
              </a:buClr>
              <a:buChar char="-"/>
            </a:pPr>
            <a:r>
              <a:rPr lang="en">
                <a:solidFill>
                  <a:schemeClr val="dk1"/>
                </a:solidFill>
              </a:rPr>
              <a:t>Hyperarousal - heightened physiological arousal and increased reactivity to stress/trauma - jittery, startled easily, irritability, trouble sleeping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https://www.dovepress.com/a-narrative-review-of-the-occurrence-of-posttraumatic-stress-responses-peer-reviewed-fulltext-article-COAYA</a:t>
            </a:r>
          </a:p>
          <a:p>
            <a:pPr lvl="0">
              <a:spcBef>
                <a:spcPts val="0"/>
              </a:spcBef>
              <a:buNone/>
            </a:pPr>
            <a:r>
              <a:rPr lang="en"/>
              <a:t>Rebecca </a:t>
            </a:r>
          </a:p>
          <a:p>
            <a:pPr lvl="0">
              <a:spcBef>
                <a:spcPts val="0"/>
              </a:spcBef>
              <a:buNone/>
            </a:pPr>
            <a:r>
              <a:rPr lang="en"/>
              <a:t>DSM5 is used by clinicians and researchers to diagnose and classify mental disorders. There are a total of 8 criteron that </a:t>
            </a:r>
          </a:p>
          <a:p>
            <a:pPr lvl="0">
              <a:spcBef>
                <a:spcPts val="0"/>
              </a:spcBef>
              <a:buNone/>
            </a:pPr>
            <a:r>
              <a:rPr lang="en"/>
              <a:t>A/B/C-one is required</a:t>
            </a:r>
          </a:p>
          <a:p>
            <a:pPr lvl="0">
              <a:spcBef>
                <a:spcPts val="0"/>
              </a:spcBef>
              <a:buNone/>
            </a:pPr>
            <a:r>
              <a:rPr lang="en"/>
              <a:t>D/E-two is required</a:t>
            </a:r>
          </a:p>
          <a:p>
            <a:pPr lvl="0" rtl="0">
              <a:spcBef>
                <a:spcPts val="0"/>
              </a:spcBef>
              <a:buNone/>
            </a:pPr>
            <a:r>
              <a:rPr lang="en"/>
              <a:t>F/G/H-Required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 So lets look into the physiological processes associated with PTSD. In order to give you a better understanding I will describe a normal response before the PTSD response. </a:t>
            </a:r>
          </a:p>
          <a:p>
            <a:pPr lvl="0">
              <a:spcBef>
                <a:spcPts val="0"/>
              </a:spcBef>
              <a:buNone/>
            </a:pPr>
            <a:endParaRPr b="1"/>
          </a:p>
          <a:p>
            <a:pPr lvl="0">
              <a:spcBef>
                <a:spcPts val="0"/>
              </a:spcBef>
              <a:buNone/>
            </a:pPr>
            <a:r>
              <a:rPr lang="en" b="1"/>
              <a:t>Person Unaffected by PTSD:</a:t>
            </a:r>
          </a:p>
          <a:p>
            <a:pPr marL="457200" lvl="0" indent="-228600" rtl="0">
              <a:spcBef>
                <a:spcPts val="0"/>
              </a:spcBef>
              <a:buChar char="-"/>
            </a:pPr>
            <a:r>
              <a:rPr lang="en"/>
              <a:t>Individual is exposed to a threat, their sympathetic NS (fight or flight) response is activated </a:t>
            </a:r>
          </a:p>
          <a:p>
            <a:pPr marL="914400" lvl="1" indent="-228600" rtl="0">
              <a:spcBef>
                <a:spcPts val="0"/>
              </a:spcBef>
              <a:buChar char="-"/>
            </a:pPr>
            <a:r>
              <a:rPr lang="en"/>
              <a:t>Release norepinephrine &amp; epinephrine, pupils dilate, mouth dries, adrenal glands release norepinephrine, liver releases glucose, bladder inhibits urination, and skin increases sweat production</a:t>
            </a:r>
          </a:p>
          <a:p>
            <a:pPr marL="914400" lvl="1" indent="-228600" rtl="0">
              <a:spcBef>
                <a:spcPts val="0"/>
              </a:spcBef>
              <a:buChar char="-"/>
            </a:pPr>
            <a:r>
              <a:rPr lang="en"/>
              <a:t>Brain releases ACTH, cortisol and adrenaline and HR will increase </a:t>
            </a:r>
          </a:p>
          <a:p>
            <a:pPr marL="457200" lvl="0" indent="-228600" rtl="0">
              <a:spcBef>
                <a:spcPts val="0"/>
              </a:spcBef>
              <a:buChar char="-"/>
            </a:pPr>
            <a:r>
              <a:rPr lang="en"/>
              <a:t>When you are no longer exposed to the threat → parasympathetic NS will kick in and processes will reverse </a:t>
            </a:r>
          </a:p>
          <a:p>
            <a:pPr lvl="0" rtl="0">
              <a:spcBef>
                <a:spcPts val="0"/>
              </a:spcBef>
              <a:buNone/>
            </a:pPr>
            <a:endParaRPr/>
          </a:p>
          <a:p>
            <a:pPr lvl="0" rtl="0">
              <a:spcBef>
                <a:spcPts val="0"/>
              </a:spcBef>
              <a:buNone/>
            </a:pPr>
            <a:r>
              <a:rPr lang="en" b="1"/>
              <a:t>PTSD Reaction:</a:t>
            </a:r>
          </a:p>
          <a:p>
            <a:pPr marL="457200" lvl="0" indent="-228600" rtl="0">
              <a:spcBef>
                <a:spcPts val="0"/>
              </a:spcBef>
              <a:buChar char="-"/>
            </a:pPr>
            <a:r>
              <a:rPr lang="en"/>
              <a:t>Chronic stress, the brain overestimates danger - the sympathetic NS is in over-drive, chronically activated and your stress system malfunctions, remaining on high alert with continual release of hormones such as ACTH, cortisol and adrenaline </a:t>
            </a:r>
          </a:p>
          <a:p>
            <a:pPr marL="457200" lvl="0" indent="-228600" rtl="0">
              <a:spcBef>
                <a:spcPts val="0"/>
              </a:spcBef>
              <a:buChar char="-"/>
            </a:pPr>
            <a:r>
              <a:rPr lang="en"/>
              <a:t>Brain will make mistakes interpreting the environment around you and different structures will begin to function differently</a:t>
            </a:r>
          </a:p>
          <a:p>
            <a:pPr marL="457200" lvl="0" indent="-228600" rtl="0">
              <a:spcBef>
                <a:spcPts val="0"/>
              </a:spcBef>
              <a:buChar char="-"/>
            </a:pPr>
            <a:r>
              <a:rPr lang="en"/>
              <a:t>Here are the four structures association (point at diagram)Amygdala, Prefrontal cortex and the hypothalmus </a:t>
            </a:r>
          </a:p>
          <a:p>
            <a:pPr marL="457200" lvl="0" indent="-228600" rtl="0">
              <a:spcBef>
                <a:spcPts val="0"/>
              </a:spcBef>
              <a:buChar char="-"/>
            </a:pPr>
            <a:r>
              <a:rPr lang="en"/>
              <a:t>The hippocampus is a comorbidity with PTSD meaning it is a symptom in the brain the is sometimes also associated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solidFill>
                  <a:schemeClr val="dk1"/>
                </a:solidFill>
              </a:rPr>
              <a:t>(J) </a:t>
            </a:r>
          </a:p>
          <a:p>
            <a:pPr lvl="0"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Amygdala:</a:t>
            </a:r>
          </a:p>
          <a:p>
            <a:pPr lvl="0" rtl="0">
              <a:lnSpc>
                <a:spcPct val="115000"/>
              </a:lnSpc>
              <a:spcBef>
                <a:spcPts val="0"/>
              </a:spcBef>
              <a:buNone/>
            </a:pPr>
            <a:r>
              <a:rPr lang="en" b="1">
                <a:solidFill>
                  <a:schemeClr val="dk1"/>
                </a:solidFill>
              </a:rPr>
              <a:t>-</a:t>
            </a:r>
            <a:r>
              <a:rPr lang="en">
                <a:solidFill>
                  <a:schemeClr val="dk1"/>
                </a:solidFill>
              </a:rPr>
              <a:t>amygdala is responsible for stimulating the hippocampus to allow the brain to learn and create memories pertaining to specific threats</a:t>
            </a:r>
          </a:p>
          <a:p>
            <a:pPr lvl="0" rtl="0">
              <a:lnSpc>
                <a:spcPct val="115000"/>
              </a:lnSpc>
              <a:spcBef>
                <a:spcPts val="0"/>
              </a:spcBef>
              <a:buNone/>
            </a:pPr>
            <a:r>
              <a:rPr lang="en">
                <a:solidFill>
                  <a:schemeClr val="dk1"/>
                </a:solidFill>
              </a:rPr>
              <a:t>-The initial reaction to a traumatic stressor is triggered by the amygdala</a:t>
            </a:r>
          </a:p>
          <a:p>
            <a:pPr lvl="0"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Prefrontal Cortex:</a:t>
            </a:r>
          </a:p>
          <a:p>
            <a:pPr lvl="0" rtl="0">
              <a:lnSpc>
                <a:spcPct val="115000"/>
              </a:lnSpc>
              <a:spcBef>
                <a:spcPts val="0"/>
              </a:spcBef>
              <a:buNone/>
            </a:pPr>
            <a:r>
              <a:rPr lang="en">
                <a:solidFill>
                  <a:schemeClr val="dk1"/>
                </a:solidFill>
              </a:rPr>
              <a:t>- The prefrontal cortex is responsible for maintaining a cognitive understanding of the stimulus, including the event itself and the biopsychosocial responses of the traumatic event in the short and long-term </a:t>
            </a:r>
          </a:p>
          <a:p>
            <a:pPr lvl="0"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Hippocampus</a:t>
            </a:r>
          </a:p>
          <a:p>
            <a:pPr marL="457200" lvl="0" indent="-228600">
              <a:spcBef>
                <a:spcPts val="0"/>
              </a:spcBef>
              <a:buChar char="-"/>
            </a:pPr>
            <a:r>
              <a:rPr lang="en">
                <a:solidFill>
                  <a:schemeClr val="dk1"/>
                </a:solidFill>
              </a:rPr>
              <a:t>Read off slide for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solidFill>
                  <a:schemeClr val="dk1"/>
                </a:solidFill>
              </a:rPr>
              <a:t>(J) There was a study that took a meta-analysis of imaging studies in PTSD </a:t>
            </a:r>
          </a:p>
          <a:p>
            <a:pPr lvl="0"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-observations found that the amygdala and mid-anterior cingulate cortex was hyperactive, and the lateral and medial prefrontal cortex was hypoactive in PTSD for negative stimuli (threat not decrease) as opposed to neutral and positive stimuli </a:t>
            </a:r>
          </a:p>
          <a:p>
            <a:pPr lvl="0" rtl="0">
              <a:lnSpc>
                <a:spcPct val="115000"/>
              </a:lnSpc>
              <a:spcBef>
                <a:spcPts val="0"/>
              </a:spcBef>
              <a:buNone/>
            </a:pPr>
            <a:endParaRPr>
              <a:solidFill>
                <a:schemeClr val="dk1"/>
              </a:solidFill>
            </a:endParaRPr>
          </a:p>
          <a:p>
            <a:pPr lvl="0" rtl="0">
              <a:lnSpc>
                <a:spcPct val="115000"/>
              </a:lnSpc>
              <a:spcBef>
                <a:spcPts val="0"/>
              </a:spcBef>
              <a:buNone/>
            </a:pPr>
            <a:r>
              <a:rPr lang="en">
                <a:solidFill>
                  <a:schemeClr val="dk1"/>
                </a:solidFill>
              </a:rPr>
              <a:t>-abnormality in the ventromedial prefrontal cortex causes overactivation of the amygdala</a:t>
            </a:r>
          </a:p>
          <a:p>
            <a:pPr marL="0" lvl="0" indent="0" rtl="0">
              <a:lnSpc>
                <a:spcPct val="115000"/>
              </a:lnSpc>
              <a:spcBef>
                <a:spcPts val="0"/>
              </a:spcBef>
              <a:buNone/>
            </a:pPr>
            <a:r>
              <a:rPr lang="en">
                <a:solidFill>
                  <a:schemeClr val="dk1"/>
                </a:solidFill>
              </a:rPr>
              <a:t>- progresses to an inflated fear response and weakened fear extinction learning. </a:t>
            </a:r>
          </a:p>
          <a:p>
            <a:pPr marL="0" lvl="0" indent="-69850" rtl="0">
              <a:lnSpc>
                <a:spcPct val="115000"/>
              </a:lnSpc>
              <a:spcBef>
                <a:spcPts val="0"/>
              </a:spcBef>
              <a:buClr>
                <a:schemeClr val="dk1"/>
              </a:buClr>
              <a:buSzPct val="100000"/>
              <a:buFont typeface="Arial"/>
              <a:buNone/>
            </a:pPr>
            <a:r>
              <a:rPr lang="en">
                <a:solidFill>
                  <a:schemeClr val="dk1"/>
                </a:solidFill>
              </a:rPr>
              <a:t>-The dorsal anterior cingulate cortex, anterior insula, and amygdala contain a salience network that manages information of personal significance and is hyperresponsive in persons with anxiety </a:t>
            </a:r>
          </a:p>
          <a:p>
            <a:pPr lvl="0">
              <a:spcBef>
                <a:spcPts val="0"/>
              </a:spcBef>
              <a:buClr>
                <a:schemeClr val="dk1"/>
              </a:buClr>
              <a:buSzPct val="100000"/>
              <a:buFont typeface="Arial"/>
              <a:buNone/>
            </a:pPr>
            <a:endParaRPr>
              <a:solidFill>
                <a:schemeClr val="dk1"/>
              </a:solidFill>
            </a:endParaRPr>
          </a:p>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 </a:t>
            </a:r>
          </a:p>
          <a:p>
            <a:pPr lvl="0">
              <a:spcBef>
                <a:spcPts val="0"/>
              </a:spcBef>
              <a:buNone/>
            </a:pPr>
            <a:endParaRPr/>
          </a:p>
          <a:p>
            <a:pPr lvl="0">
              <a:spcBef>
                <a:spcPts val="0"/>
              </a:spcBef>
              <a:buNone/>
            </a:pPr>
            <a:r>
              <a:rPr lang="en"/>
              <a:t>In PTSD there are many neurochemical that are involved in stress and fear response that unfortunately are not properly regulated in the brain </a:t>
            </a:r>
          </a:p>
          <a:p>
            <a:pPr lvl="0">
              <a:spcBef>
                <a:spcPts val="0"/>
              </a:spcBef>
              <a:buNone/>
            </a:pPr>
            <a:r>
              <a:rPr lang="en"/>
              <a:t>These include amino acid regulation, peptide, opioid NT, and many others</a:t>
            </a:r>
          </a:p>
          <a:p>
            <a:pPr lvl="0">
              <a:spcBef>
                <a:spcPts val="0"/>
              </a:spcBef>
              <a:buNone/>
            </a:pPr>
            <a:endParaRPr/>
          </a:p>
          <a:p>
            <a:pPr lvl="0">
              <a:spcBef>
                <a:spcPts val="0"/>
              </a:spcBef>
              <a:buNone/>
            </a:pPr>
            <a:r>
              <a:rPr lang="en"/>
              <a:t>We will focus on the 5HT pathway that Seratonin is involved in. We going to discuss the normal mechanism of 5HT and how that pathway is different individuals with PTSD </a:t>
            </a:r>
          </a:p>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 Serotonin or 5-hydroxytryptamine is a monoamine neurotransmitter. THe 5HT pathway is involved with the nervous system to co-ordinate stress response and other behaviour such as impulsivity, depression, aggression and other task like sleep as well. Serotonin can have an anxiogenic or anxiety producing effect as well as an anxiolytic effect which inhibits anxiety. </a:t>
            </a:r>
          </a:p>
          <a:p>
            <a:pPr lvl="0">
              <a:spcBef>
                <a:spcPts val="0"/>
              </a:spcBef>
              <a:buNone/>
            </a:pPr>
            <a:endParaRPr/>
          </a:p>
          <a:p>
            <a:pPr lvl="0">
              <a:spcBef>
                <a:spcPts val="0"/>
              </a:spcBef>
              <a:buNone/>
            </a:pPr>
            <a:r>
              <a:rPr lang="en"/>
              <a:t>Which does it produce? It depends on which area of the brain is impacted and how much. The 5HT 2 receptor is involved in the excitatory pathway to produce anxiety. The 5HT 1 receptor triggers the inhibitory pathway and stops anxiety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 sz="1200">
                <a:solidFill>
                  <a:schemeClr val="dk1"/>
                </a:solidFill>
                <a:latin typeface="Source Sans Pro"/>
                <a:ea typeface="Source Sans Pro"/>
                <a:cs typeface="Source Sans Pro"/>
                <a:sym typeface="Source Sans Pro"/>
              </a:rPr>
              <a:t>(J) For our presentation we decided to come up with our own example of an individual experiencing PTSD. Here I will give you some background information on the patient and later on we will discuss the patient further. </a:t>
            </a:r>
          </a:p>
          <a:p>
            <a:pPr lvl="0">
              <a:spcBef>
                <a:spcPts val="0"/>
              </a:spcBef>
              <a:buClr>
                <a:schemeClr val="dk1"/>
              </a:buClr>
              <a:buSzPct val="91666"/>
              <a:buFont typeface="Arial"/>
              <a:buNone/>
            </a:pPr>
            <a:endParaRPr sz="1200">
              <a:solidFill>
                <a:schemeClr val="dk1"/>
              </a:solidFill>
              <a:latin typeface="Source Sans Pro"/>
              <a:ea typeface="Source Sans Pro"/>
              <a:cs typeface="Source Sans Pro"/>
              <a:sym typeface="Source Sans Pro"/>
            </a:endParaRPr>
          </a:p>
          <a:p>
            <a:pPr lvl="0">
              <a:spcBef>
                <a:spcPts val="0"/>
              </a:spcBef>
              <a:buClr>
                <a:schemeClr val="dk1"/>
              </a:buClr>
              <a:buSzPct val="91666"/>
              <a:buFont typeface="Arial"/>
              <a:buNone/>
            </a:pPr>
            <a:r>
              <a:rPr lang="en" sz="1200">
                <a:solidFill>
                  <a:schemeClr val="dk1"/>
                </a:solidFill>
                <a:latin typeface="Source Sans Pro"/>
                <a:ea typeface="Source Sans Pro"/>
                <a:cs typeface="Source Sans Pro"/>
                <a:sym typeface="Source Sans Pro"/>
              </a:rPr>
              <a:t>Jim is a 40 year old military parent that recently retired from active duty. He has a wife Jennifer, and two kids David and Sera. After a few months of being home, the annual neighbourhood BBQ took place. Everyone from the neighbourhood came together for dinner, games and the annual fireworks display. This year it was held at Jim’s house. The night was going perfectly, everyone was stuffed, tired and just waiting for the fireworks. Unfortunately, once the fireworks began to go off Jim suddenly went inside, which seemed odd because this was usually his favourite part of the evening. Jennifer asked if anything was wrong, but Jim just said he was fine and needed to go lay down. In the following weeks, Jim started to be more anxious and edgy around the family. Jennifer wanted to understand what was happening with him because this wasn’t the usual Jim, so she set out to find help. Eventually she came across a wiki page created by McMaster University students on PTSD. </a:t>
            </a: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 Previous research have suggested that the Serotonin receptors are involved in PTSD. In one study, mice that had the 5-HT receptor knockout showed increased anxiety and fear response. In another study using mice, researcher found that mice exposed to stress had a downregulation of 5-HT receptors. Lastly, in a more current study, researchers found that the density of the 5-HT receptors correlates clinical symptoms of PTSD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(R)The most common type of medication given to PTSD patients is SSRIs. The function of SSRI is to block the pre-synaptic receptors therefore neurons cannot uptake any serotonin. Therefore, Serotonin cannot activate the excitatory pathway in patients. Previous studies have suggested that SSRIs are more effective in decreasing PTSD symptoms compared to other drugs like MAOs. There are only 2 types of SSRI that is approved by FDA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
              <a:t>R) Goal- teach PTSD patients how to reduce their PTSD symptoms cognitive process (aka the way the patient thinks and act ). There are five main steps</a:t>
            </a:r>
          </a:p>
          <a:p>
            <a:pPr lvl="0" indent="-298450" rtl="0">
              <a:lnSpc>
                <a:spcPct val="115000"/>
              </a:lnSpc>
              <a:spcBef>
                <a:spcPts val="0"/>
              </a:spcBef>
              <a:buClr>
                <a:schemeClr val="dk1"/>
              </a:buClr>
              <a:buSzPct val="100000"/>
              <a:buFont typeface="Arial"/>
              <a:buNone/>
            </a:pPr>
            <a:r>
              <a:rPr lang="en"/>
              <a:t>1.       therapist + patient goes through an interview to better understand the problem that the patients is facing</a:t>
            </a:r>
          </a:p>
          <a:p>
            <a:pPr lvl="0" indent="-298450" rtl="0">
              <a:lnSpc>
                <a:spcPct val="115000"/>
              </a:lnSpc>
              <a:spcBef>
                <a:spcPts val="0"/>
              </a:spcBef>
              <a:buClr>
                <a:schemeClr val="dk1"/>
              </a:buClr>
              <a:buSzPct val="100000"/>
              <a:buFont typeface="Arial"/>
              <a:buNone/>
            </a:pPr>
            <a:r>
              <a:rPr lang="en"/>
              <a:t>2.       patient is asked about their symptoms and asked to re-call their traumatic experience.</a:t>
            </a:r>
          </a:p>
          <a:p>
            <a:pPr lvl="0" indent="-298450" rtl="0">
              <a:lnSpc>
                <a:spcPct val="115000"/>
              </a:lnSpc>
              <a:spcBef>
                <a:spcPts val="0"/>
              </a:spcBef>
              <a:buClr>
                <a:schemeClr val="dk1"/>
              </a:buClr>
              <a:buSzPct val="100000"/>
              <a:buFont typeface="Arial"/>
              <a:buNone/>
            </a:pPr>
            <a:r>
              <a:rPr lang="en"/>
              <a:t>3.       series of sessions where their traumatic event is described and imagine again</a:t>
            </a:r>
          </a:p>
          <a:p>
            <a:pPr lvl="0" indent="-298450" rtl="0">
              <a:lnSpc>
                <a:spcPct val="115000"/>
              </a:lnSpc>
              <a:spcBef>
                <a:spcPts val="0"/>
              </a:spcBef>
              <a:buClr>
                <a:schemeClr val="dk1"/>
              </a:buClr>
              <a:buSzPct val="100000"/>
              <a:buFont typeface="Arial"/>
              <a:buNone/>
            </a:pPr>
            <a:r>
              <a:rPr lang="en"/>
              <a:t>4.       Patient will focus on the negative effect which will increase their arousal then is given relaxation exercise</a:t>
            </a:r>
          </a:p>
          <a:p>
            <a:pPr lvl="0" indent="-228600" rtl="0">
              <a:lnSpc>
                <a:spcPct val="115000"/>
              </a:lnSpc>
              <a:spcBef>
                <a:spcPts val="0"/>
              </a:spcBef>
              <a:buNone/>
            </a:pPr>
            <a:r>
              <a:rPr lang="en"/>
              <a:t>5.       Patient is asked to try to use the techniques outside of the session and confront triggers that produces anxiety</a:t>
            </a:r>
          </a:p>
          <a:p>
            <a:pPr lvl="0" indent="-228600" rtl="0">
              <a:lnSpc>
                <a:spcPct val="115000"/>
              </a:lnSpc>
              <a:spcBef>
                <a:spcPts val="0"/>
              </a:spcBef>
              <a:buNone/>
            </a:pPr>
            <a:endParaRPr/>
          </a:p>
          <a:p>
            <a:pPr lvl="0" indent="-298450" rtl="0">
              <a:lnSpc>
                <a:spcPct val="115000"/>
              </a:lnSpc>
              <a:spcBef>
                <a:spcPts val="0"/>
              </a:spcBef>
              <a:buClr>
                <a:schemeClr val="dk1"/>
              </a:buClr>
              <a:buSzPct val="100000"/>
              <a:buFont typeface="Arial"/>
              <a:buNone/>
            </a:pPr>
            <a:r>
              <a:rPr lang="en"/>
              <a:t>CBT aims to help ppt chnage the way thei think about their experience therefor must evoke the experience through re-experiencing it </a:t>
            </a: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buNone/>
            </a:pPr>
            <a:r>
              <a:rPr lang="en">
                <a:solidFill>
                  <a:schemeClr val="dk1"/>
                </a:solidFill>
              </a:rPr>
              <a:t>Typically, PTSD are recommended to take medication and participate in therapy as part of their treatment. Additionally, other factors can help the individual with coping. Some of these include </a:t>
            </a:r>
          </a:p>
          <a:p>
            <a:pPr marL="457200" lvl="0" indent="-228600" rtl="0">
              <a:lnSpc>
                <a:spcPct val="115000"/>
              </a:lnSpc>
              <a:spcBef>
                <a:spcPts val="0"/>
              </a:spcBef>
              <a:buClr>
                <a:schemeClr val="dk1"/>
              </a:buClr>
              <a:buAutoNum type="arabicPeriod"/>
            </a:pPr>
            <a:r>
              <a:rPr lang="en">
                <a:solidFill>
                  <a:schemeClr val="dk1"/>
                </a:solidFill>
              </a:rPr>
              <a:t>Making good lifestyle and Self Care choices. Example, proper exercise, social life with friends and family, refrain from drugs and alcohol </a:t>
            </a:r>
          </a:p>
          <a:p>
            <a:pPr marL="457200" lvl="0" indent="-228600" rtl="0">
              <a:lnSpc>
                <a:spcPct val="115000"/>
              </a:lnSpc>
              <a:spcBef>
                <a:spcPts val="0"/>
              </a:spcBef>
              <a:buClr>
                <a:schemeClr val="dk1"/>
              </a:buClr>
              <a:buAutoNum type="arabicPeriod"/>
            </a:pPr>
            <a:r>
              <a:rPr lang="en">
                <a:solidFill>
                  <a:schemeClr val="dk1"/>
                </a:solidFill>
              </a:rPr>
              <a:t>Support Groups (Either with friends or friend or when a professional support group)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Rebeca probably best if you do this slide since I will be closing with the resources </a:t>
            </a:r>
          </a:p>
          <a:p>
            <a:pPr lvl="0">
              <a:spcBef>
                <a:spcPts val="0"/>
              </a:spcBef>
              <a:buNone/>
            </a:pPr>
            <a:r>
              <a:rPr lang="en"/>
              <a:t>Looking back at patient X</a:t>
            </a:r>
          </a:p>
          <a:p>
            <a:pPr lvl="0">
              <a:spcBef>
                <a:spcPts val="0"/>
              </a:spcBef>
              <a:buNone/>
            </a:pPr>
            <a:r>
              <a:rPr lang="en"/>
              <a:t>He was war veteran</a:t>
            </a:r>
          </a:p>
          <a:p>
            <a:pPr lvl="0">
              <a:spcBef>
                <a:spcPts val="0"/>
              </a:spcBef>
              <a:buNone/>
            </a:pPr>
            <a:r>
              <a:rPr lang="en"/>
              <a:t>He has anxiety and re-experiencing symptoms </a:t>
            </a:r>
          </a:p>
          <a:p>
            <a:pPr lvl="0">
              <a:spcBef>
                <a:spcPts val="0"/>
              </a:spcBef>
              <a:buNone/>
            </a:pPr>
            <a:r>
              <a:rPr lang="en"/>
              <a:t>4 areas in the brain that were affected </a:t>
            </a:r>
          </a:p>
          <a:p>
            <a:pPr lvl="0">
              <a:spcBef>
                <a:spcPts val="0"/>
              </a:spcBef>
              <a:buNone/>
            </a:pPr>
            <a:r>
              <a:rPr lang="en"/>
              <a:t>Symptoms are chronic because he left months ago </a:t>
            </a:r>
          </a:p>
          <a:p>
            <a:pPr lvl="0">
              <a:spcBef>
                <a:spcPts val="0"/>
              </a:spcBef>
              <a:buNone/>
            </a:pPr>
            <a:r>
              <a:rPr lang="en"/>
              <a:t>Treatment-has different options choose from </a:t>
            </a:r>
          </a:p>
          <a:p>
            <a:pPr lvl="0">
              <a:spcBef>
                <a:spcPts val="0"/>
              </a:spcBef>
              <a:buNone/>
            </a:pPr>
            <a:r>
              <a:rPr lang="en"/>
              <a:t>His wife is looking to some further resources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 </a:t>
            </a:r>
            <a:r>
              <a:rPr lang="en" sz="1200">
                <a:solidFill>
                  <a:schemeClr val="dk1"/>
                </a:solidFill>
                <a:highlight>
                  <a:srgbClr val="FFFFFF"/>
                </a:highlight>
              </a:rPr>
              <a:t>There are a lot of mental health resources that are related to people struggling with PTSD. Although some of these organizations don’t specialize specifically in PTSD, there are treatments or programs that they may provide. A lot of these organizations work together as opposed to separate and different organizations may handle different illnesses depending on the community that they are located in. If some can’t find what they are looking for at one of these organizations they will have connections to others that do. These five organizations are not the only five that deal with PTSD. There are a variety of them out there, the common ones were selected that were located in Canada.</a:t>
            </a:r>
          </a:p>
          <a:p>
            <a:pPr lvl="0">
              <a:spcBef>
                <a:spcPts val="0"/>
              </a:spcBef>
              <a:buNone/>
            </a:pPr>
            <a:endParaRPr sz="1200">
              <a:solidFill>
                <a:schemeClr val="dk1"/>
              </a:solidFill>
              <a:highlight>
                <a:srgbClr val="FFFFFF"/>
              </a:highlight>
            </a:endParaRPr>
          </a:p>
          <a:p>
            <a:pPr lvl="0" rtl="0">
              <a:lnSpc>
                <a:spcPct val="100000"/>
              </a:lnSpc>
              <a:spcBef>
                <a:spcPts val="0"/>
              </a:spcBef>
              <a:spcAft>
                <a:spcPts val="300"/>
              </a:spcAft>
              <a:buClr>
                <a:schemeClr val="dk1"/>
              </a:buClr>
              <a:buSzPct val="91666"/>
              <a:buFont typeface="Arial"/>
              <a:buNone/>
            </a:pPr>
            <a:r>
              <a:rPr lang="en" sz="1200" b="1">
                <a:solidFill>
                  <a:schemeClr val="dk1"/>
                </a:solidFill>
                <a:highlight>
                  <a:srgbClr val="FFFFFF"/>
                </a:highlight>
              </a:rPr>
              <a:t>Post-traumatic Stress Disorder Association of Canada (PTSDAC)</a:t>
            </a:r>
          </a:p>
          <a:p>
            <a:pPr lvl="0" rtl="0">
              <a:lnSpc>
                <a:spcPct val="100000"/>
              </a:lnSpc>
              <a:spcBef>
                <a:spcPts val="0"/>
              </a:spcBef>
              <a:spcAft>
                <a:spcPts val="1000"/>
              </a:spcAft>
              <a:buNone/>
            </a:pPr>
            <a:r>
              <a:rPr lang="en" sz="1200">
                <a:solidFill>
                  <a:schemeClr val="dk1"/>
                </a:solidFill>
                <a:highlight>
                  <a:srgbClr val="FFFFFF"/>
                </a:highlight>
              </a:rPr>
              <a:t>This is a not for profit organization that provides general information to aid individuals with PTSD, that may be susceptible to PTSD, caretakers, families, friends and co-workers. They provide you with a self-assessment tool that may help you understand the level of PTSD the individual has and if they should seek professional advice. Many of the symptoms of PTSD overlap with other illnesses and this checklist can help doctors create a more accurate diagnosis (PTSDAC, 2016).</a:t>
            </a:r>
          </a:p>
          <a:p>
            <a:pPr lvl="0" rtl="0">
              <a:lnSpc>
                <a:spcPct val="100000"/>
              </a:lnSpc>
              <a:spcBef>
                <a:spcPts val="0"/>
              </a:spcBef>
              <a:spcAft>
                <a:spcPts val="1000"/>
              </a:spcAft>
              <a:buClr>
                <a:schemeClr val="dk1"/>
              </a:buClr>
              <a:buSzPct val="91666"/>
              <a:buFont typeface="Arial"/>
              <a:buNone/>
            </a:pPr>
            <a:r>
              <a:rPr lang="en" sz="1200">
                <a:solidFill>
                  <a:schemeClr val="dk1"/>
                </a:solidFill>
                <a:highlight>
                  <a:srgbClr val="FFFFFF"/>
                </a:highlight>
              </a:rPr>
              <a:t>Veterans Transition Network (VTN):</a:t>
            </a:r>
            <a:br>
              <a:rPr lang="en" sz="1200">
                <a:solidFill>
                  <a:schemeClr val="dk1"/>
                </a:solidFill>
                <a:highlight>
                  <a:srgbClr val="FFFFFF"/>
                </a:highlight>
              </a:rPr>
            </a:br>
            <a:r>
              <a:rPr lang="en" sz="1200">
                <a:solidFill>
                  <a:schemeClr val="dk1"/>
                </a:solidFill>
                <a:highlight>
                  <a:srgbClr val="FFFFFF"/>
                </a:highlight>
              </a:rPr>
              <a:t>Veterans Transition Network looks to help people in the military with PTSD when they come back home from war torn countries around the world. VTN wants to help bridge the gap to let the individuals with PTSD know that there are others going through similar experiences that can help them through what they are dealing with. They also help them acquire the tools needed to transition back into society in a way that is healthy for them and their families. This way the military vets can maintain themselves when they attempt a different career once they leave the military (VTN, 2017).</a:t>
            </a:r>
          </a:p>
          <a:p>
            <a:pPr lvl="0" rtl="0">
              <a:spcBef>
                <a:spcPts val="0"/>
              </a:spcBef>
              <a:buClr>
                <a:schemeClr val="dk1"/>
              </a:buClr>
              <a:buSzPct val="100000"/>
              <a:buFont typeface="Arial"/>
              <a:buNone/>
            </a:pPr>
            <a:r>
              <a:rPr lang="en">
                <a:solidFill>
                  <a:schemeClr val="dk1"/>
                </a:solidFill>
              </a:rPr>
              <a:t>(J)</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Canadian Mental Health Association (CMHA):</a:t>
            </a:r>
          </a:p>
          <a:p>
            <a:pPr lvl="0" rtl="0">
              <a:spcBef>
                <a:spcPts val="0"/>
              </a:spcBef>
              <a:buClr>
                <a:schemeClr val="dk1"/>
              </a:buClr>
              <a:buSzPct val="100000"/>
              <a:buFont typeface="Arial"/>
              <a:buNone/>
            </a:pPr>
            <a:r>
              <a:rPr lang="en">
                <a:solidFill>
                  <a:schemeClr val="dk1"/>
                </a:solidFill>
              </a:rPr>
              <a:t/>
            </a:r>
            <a:br>
              <a:rPr lang="en">
                <a:solidFill>
                  <a:schemeClr val="dk1"/>
                </a:solidFill>
              </a:rPr>
            </a:br>
            <a:r>
              <a:rPr lang="en">
                <a:solidFill>
                  <a:schemeClr val="dk1"/>
                </a:solidFill>
              </a:rPr>
              <a:t>CMHA wants to help people of all ages that are dealing with a mental illness. Each province in Canada has a provincial branch along with others in many cities. Each branch provides mental health services and programs that are most beneficial to community that it is located in. Among all of the programs and services, there are counselling sessions and groups that are provided to people struggling with PTSD (CMHA, 2017).</a:t>
            </a:r>
            <a:br>
              <a:rPr lang="en">
                <a:solidFill>
                  <a:schemeClr val="dk1"/>
                </a:solidFill>
              </a:rPr>
            </a:br>
            <a:r>
              <a:rPr lang="en">
                <a:solidFill>
                  <a:schemeClr val="dk1"/>
                </a:solidFill>
              </a:rPr>
              <a:t/>
            </a:r>
            <a:br>
              <a:rPr lang="en">
                <a:solidFill>
                  <a:schemeClr val="dk1"/>
                </a:solidFill>
              </a:rPr>
            </a:br>
            <a:r>
              <a:rPr lang="en">
                <a:solidFill>
                  <a:schemeClr val="dk1"/>
                </a:solidFill>
              </a:rPr>
              <a:t>Centre for Addictions and Mental Health (CAMH):</a:t>
            </a:r>
          </a:p>
          <a:p>
            <a:pPr lvl="0">
              <a:spcBef>
                <a:spcPts val="0"/>
              </a:spcBef>
              <a:buClr>
                <a:schemeClr val="dk1"/>
              </a:buClr>
              <a:buSzPct val="100000"/>
              <a:buFont typeface="Arial"/>
              <a:buNone/>
            </a:pPr>
            <a:r>
              <a:rPr lang="en">
                <a:solidFill>
                  <a:schemeClr val="dk1"/>
                </a:solidFill>
              </a:rPr>
              <a:t/>
            </a:r>
            <a:br>
              <a:rPr lang="en">
                <a:solidFill>
                  <a:schemeClr val="dk1"/>
                </a:solidFill>
              </a:rPr>
            </a:br>
            <a:r>
              <a:rPr lang="en">
                <a:solidFill>
                  <a:schemeClr val="dk1"/>
                </a:solidFill>
              </a:rPr>
              <a:t>CAMH like CMHA has a wide variety of mental health services. What makes them different from CMHA is they also provide services for people with addictions related to drugs, alcohol, gambling, etc. They have treatment for people with PTSD as long as they have proper medical documentation. Also CAMH gives people connection to various helplines that people with PTSD can call and have someone listen/talk to them. Not only does CAMH have support for people with PTSD, but also for the families of the individuals struggling with the illness. At CAMH they can they can better understand what their loved one is going through and find the resources that they may need (CAMH, 2012).</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
                <a:solidFill>
                  <a:schemeClr val="dk1"/>
                </a:solidFill>
              </a:rPr>
              <a:t>Canadian Association for Suicide Prevention (CASP): </a:t>
            </a:r>
          </a:p>
          <a:p>
            <a:pPr lvl="0">
              <a:spcBef>
                <a:spcPts val="0"/>
              </a:spcBef>
              <a:buClr>
                <a:schemeClr val="dk1"/>
              </a:buClr>
              <a:buSzPct val="100000"/>
              <a:buFont typeface="Arial"/>
              <a:buNone/>
            </a:pPr>
            <a:r>
              <a:rPr lang="en">
                <a:solidFill>
                  <a:schemeClr val="dk1"/>
                </a:solidFill>
              </a:rPr>
              <a:t/>
            </a:r>
            <a:br>
              <a:rPr lang="en">
                <a:solidFill>
                  <a:schemeClr val="dk1"/>
                </a:solidFill>
              </a:rPr>
            </a:br>
            <a:r>
              <a:rPr lang="en">
                <a:solidFill>
                  <a:schemeClr val="dk1"/>
                </a:solidFill>
              </a:rPr>
              <a:t>It has been said that people with PTSD may be at risk of suicide. Fortunately, CASP is an organization that looks to reduce the number of suicides in Canada along with the unfortunate consequences that come about them. If you need help they can connect you with resources like 24/7 help lines and crisis centres that may be located near the individual with PTSD. They also have support for the families that have lost loved ones to suicide. It is in these support groups that the loved ones try to understand that it is not how their loved one left this world that is to be remembered, but how they lived. CASP also gives resources to anyone in Canada, so that people can be more aware of people at risk of suicide so we can get them help (CASP, 2016).</a:t>
            </a:r>
          </a:p>
          <a:p>
            <a:pPr lv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This concludes our presentation, thank you!</a:t>
            </a:r>
          </a:p>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r>
              <a:rPr lang="en"/>
              <a:t>R) 1nd </a:t>
            </a:r>
          </a:p>
          <a:p>
            <a:pPr lvl="0">
              <a:spcBef>
                <a:spcPts val="0"/>
              </a:spcBef>
              <a:buClr>
                <a:schemeClr val="dk1"/>
              </a:buClr>
              <a:buSzPct val="100000"/>
              <a:buFont typeface="Arial"/>
              <a:buNone/>
            </a:pPr>
            <a:r>
              <a:rPr lang="en">
                <a:solidFill>
                  <a:schemeClr val="dk1"/>
                </a:solidFill>
              </a:rPr>
              <a:t>(J) 2st</a:t>
            </a:r>
          </a:p>
          <a:p>
            <a:pPr lvl="0">
              <a:spcBef>
                <a:spcPts val="0"/>
              </a:spcBef>
              <a:buNone/>
            </a:pPr>
            <a:r>
              <a:rPr lang="en"/>
              <a:t>(Read them out) </a:t>
            </a:r>
          </a:p>
          <a:p>
            <a:pPr lvl="0">
              <a:spcBef>
                <a:spcPts val="0"/>
              </a:spcBef>
              <a:buNone/>
            </a:pPr>
            <a:endParaRPr/>
          </a:p>
          <a:p>
            <a:pPr lvl="0">
              <a:spcBef>
                <a:spcPts val="0"/>
              </a:spcBef>
              <a:buNone/>
            </a:pPr>
            <a:r>
              <a:rPr lang="en"/>
              <a:t>One quote each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
              <a:t>Rebecca </a:t>
            </a:r>
          </a:p>
          <a:p>
            <a:pPr marL="457200" lvl="0" indent="-228600" rtl="0">
              <a:lnSpc>
                <a:spcPct val="115000"/>
              </a:lnSpc>
              <a:spcBef>
                <a:spcPts val="0"/>
              </a:spcBef>
              <a:spcAft>
                <a:spcPts val="1600"/>
              </a:spcAft>
              <a:buChar char="-"/>
            </a:pPr>
            <a:r>
              <a:rPr lang="en"/>
              <a:t>PTSD is presented in many forms, with varying severity, causing considerable distress to the individual and affecting function normally. </a:t>
            </a:r>
          </a:p>
          <a:p>
            <a:pPr marL="457200" lvl="0" indent="-228600" rtl="0">
              <a:lnSpc>
                <a:spcPct val="115000"/>
              </a:lnSpc>
              <a:spcBef>
                <a:spcPts val="0"/>
              </a:spcBef>
              <a:spcAft>
                <a:spcPts val="1600"/>
              </a:spcAft>
              <a:buChar char="-"/>
            </a:pPr>
            <a:r>
              <a:rPr lang="en"/>
              <a:t>Individual who develop PTSD haven’t necessarily gone through a traumatic event, but may experience symptoms of traumatic stress indirectly from a trauma affecting close friends or family. </a:t>
            </a:r>
          </a:p>
          <a:p>
            <a:pPr marL="457200" lvl="0" indent="-228600" rtl="0">
              <a:lnSpc>
                <a:spcPct val="115000"/>
              </a:lnSpc>
              <a:spcBef>
                <a:spcPts val="0"/>
              </a:spcBef>
              <a:spcAft>
                <a:spcPts val="1600"/>
              </a:spcAft>
              <a:buChar char="-"/>
            </a:pPr>
            <a:r>
              <a:rPr lang="en"/>
              <a:t>The proximity, duration and severity of trauma exposure can affect whether or not you develop symptoms. Typically, the closer you are involved in the trauma, and the longer the trauma is occurring will result in more severe PTSD</a:t>
            </a:r>
          </a:p>
          <a:p>
            <a:pPr marL="457200" lvl="0" indent="-228600" rtl="0">
              <a:lnSpc>
                <a:spcPct val="115000"/>
              </a:lnSpc>
              <a:spcBef>
                <a:spcPts val="0"/>
              </a:spcBef>
              <a:spcAft>
                <a:spcPts val="1600"/>
              </a:spcAft>
              <a:buChar char="-"/>
            </a:pPr>
            <a:r>
              <a:rPr lang="en"/>
              <a:t>An individual is more likely to develop symptoms if they personally experience a chronic, severe trauma over time (e.g. childhood abuse) rather than an individual who witnesses or experiences a one-time traumatic event such as a car accident or a robbery</a:t>
            </a:r>
          </a:p>
          <a:p>
            <a:pPr marL="457200" lvl="0" indent="-228600" rtl="0">
              <a:lnSpc>
                <a:spcPct val="115000"/>
              </a:lnSpc>
              <a:spcBef>
                <a:spcPts val="0"/>
              </a:spcBef>
              <a:spcAft>
                <a:spcPts val="1600"/>
              </a:spcAft>
              <a:buChar char="-"/>
            </a:pPr>
            <a:r>
              <a:rPr lang="en"/>
              <a:t>Image- Good summary about DSM criterion which we will talk about in later 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Josh</a:t>
            </a:r>
          </a:p>
          <a:p>
            <a:pPr lvl="0">
              <a:spcBef>
                <a:spcPts val="0"/>
              </a:spcBef>
              <a:buNone/>
            </a:pPr>
            <a:endParaRPr/>
          </a:p>
          <a:p>
            <a:pPr lvl="0" rtl="0">
              <a:spcBef>
                <a:spcPts val="0"/>
              </a:spcBef>
              <a:buNone/>
            </a:pPr>
            <a:r>
              <a:rPr lang="en"/>
              <a:t>Script: </a:t>
            </a:r>
          </a:p>
          <a:p>
            <a:pPr marL="457200" lvl="0" indent="-228600" rtl="0">
              <a:spcBef>
                <a:spcPts val="0"/>
              </a:spcBef>
              <a:buChar char="-"/>
            </a:pPr>
            <a:r>
              <a:rPr lang="en"/>
              <a:t>The concept of PTSD is not a new one...war veterans have been reporting symptoms for hundreds of years, including:</a:t>
            </a:r>
          </a:p>
          <a:p>
            <a:pPr marL="914400" lvl="1" indent="-228600" rtl="0">
              <a:spcBef>
                <a:spcPts val="0"/>
              </a:spcBef>
              <a:buChar char="-"/>
            </a:pPr>
            <a:r>
              <a:rPr lang="en"/>
              <a:t>Flashbacks, hyperarousal, anxiety and depression, etc. </a:t>
            </a:r>
          </a:p>
          <a:p>
            <a:pPr marL="457200" lvl="0" indent="-228600" rtl="0">
              <a:spcBef>
                <a:spcPts val="0"/>
              </a:spcBef>
              <a:buChar char="-"/>
            </a:pPr>
            <a:r>
              <a:rPr lang="en"/>
              <a:t>Civil war veterans were first diagnosed using terms such as </a:t>
            </a:r>
          </a:p>
          <a:p>
            <a:pPr marL="914400" lvl="1" indent="-228600" rtl="0">
              <a:spcBef>
                <a:spcPts val="0"/>
              </a:spcBef>
              <a:buChar char="-"/>
            </a:pPr>
            <a:r>
              <a:rPr lang="en"/>
              <a:t>Soldier’s heart, shell shock &amp; combat fatigue</a:t>
            </a:r>
          </a:p>
          <a:p>
            <a:pPr marL="457200" lvl="0" indent="-228600" rtl="0">
              <a:spcBef>
                <a:spcPts val="0"/>
              </a:spcBef>
              <a:buChar char="-"/>
            </a:pPr>
            <a:r>
              <a:rPr lang="en"/>
              <a:t>Since then, it has become commonly known as Post-Traumatic Stress Disorder (PTSD) and in 1980, the American Psychiatric Association added PTSD to the Diagnostic and Statistical Manual of Mental Disorders (DSM-III) </a:t>
            </a:r>
          </a:p>
          <a:p>
            <a:pPr marL="457200" lvl="0" indent="-228600">
              <a:spcBef>
                <a:spcPts val="0"/>
              </a:spcBef>
              <a:buChar char="-"/>
            </a:pPr>
            <a:r>
              <a:rPr lang="en"/>
              <a:t>PTSD is a very pervasive disorder - affecting roughly 30% of Canadians, and therefore it is very important for everyone to understand what it is, how it affects the body, and what are some ways in which you can help someone experiencing PTSD, or even yourself.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(J)</a:t>
            </a:r>
          </a:p>
          <a:p>
            <a:pPr lvl="0">
              <a:spcBef>
                <a:spcPts val="0"/>
              </a:spcBef>
              <a:buNone/>
            </a:pPr>
            <a:endParaRPr/>
          </a:p>
          <a:p>
            <a:pPr lvl="0">
              <a:spcBef>
                <a:spcPts val="0"/>
              </a:spcBef>
              <a:buNone/>
            </a:pPr>
            <a:r>
              <a:rPr lang="en"/>
              <a:t>Now let’s look into the etiology (causes) of PTSD</a:t>
            </a:r>
          </a:p>
          <a:p>
            <a:pPr marL="457200" lvl="0" indent="-228600">
              <a:spcBef>
                <a:spcPts val="0"/>
              </a:spcBef>
              <a:buChar char="-"/>
            </a:pPr>
            <a:r>
              <a:rPr lang="en"/>
              <a:t>There are many different factors involved, here we have a list of the common causes but there are others </a:t>
            </a:r>
          </a:p>
          <a:p>
            <a:pPr lvl="0">
              <a:spcBef>
                <a:spcPts val="0"/>
              </a:spcBef>
              <a:buNone/>
            </a:pPr>
            <a:endParaRPr/>
          </a:p>
          <a:p>
            <a:pPr lvl="0">
              <a:spcBef>
                <a:spcPts val="0"/>
              </a:spcBef>
              <a:buNone/>
            </a:pPr>
            <a:r>
              <a:rPr lang="en"/>
              <a:t>-</a:t>
            </a:r>
            <a:r>
              <a:rPr lang="en">
                <a:solidFill>
                  <a:schemeClr val="dk1"/>
                </a:solidFill>
              </a:rPr>
              <a:t> If a person witnesses the traumatic event taking place, and the event is on a large scale like instances of war and genocide, this can lead to a greater likelihood of PTSD development </a:t>
            </a:r>
          </a:p>
          <a:p>
            <a:pPr lvl="0">
              <a:spcBef>
                <a:spcPts val="0"/>
              </a:spcBef>
              <a:buNone/>
            </a:pPr>
            <a:endParaRPr>
              <a:solidFill>
                <a:schemeClr val="dk1"/>
              </a:solidFill>
            </a:endParaRPr>
          </a:p>
          <a:p>
            <a:pPr lvl="0">
              <a:spcBef>
                <a:spcPts val="0"/>
              </a:spcBef>
              <a:buNone/>
            </a:pPr>
            <a:r>
              <a:rPr lang="en">
                <a:solidFill>
                  <a:schemeClr val="dk1"/>
                </a:solidFill>
              </a:rPr>
              <a:t>- Repeated exposure to traumatic stressors, known as “retraumatization”, has proven to increase PTSD risk in individuals; still being debated as the criteria for retraumatization has not been formalized as of yet </a:t>
            </a:r>
          </a:p>
          <a:p>
            <a:pPr lvl="0">
              <a:spcBef>
                <a:spcPts val="0"/>
              </a:spcBef>
              <a:buNone/>
            </a:pPr>
            <a:endParaRPr>
              <a:solidFill>
                <a:schemeClr val="dk1"/>
              </a:solidFill>
            </a:endParaRPr>
          </a:p>
          <a:p>
            <a:pPr lvl="0">
              <a:spcBef>
                <a:spcPts val="0"/>
              </a:spcBef>
              <a:buNone/>
            </a:pPr>
            <a:r>
              <a:rPr lang="en">
                <a:solidFill>
                  <a:schemeClr val="dk1"/>
                </a:solidFill>
              </a:rPr>
              <a:t>-PTSD is not triggered exclusively by traumatic experiences; 80-90% of people exposed to traumatic events do not develop PTSD</a:t>
            </a:r>
          </a:p>
          <a:p>
            <a:pPr lvl="0">
              <a:spcBef>
                <a:spcPts val="0"/>
              </a:spcBef>
              <a:buNone/>
            </a:pPr>
            <a:endParaRPr>
              <a:solidFill>
                <a:schemeClr val="dk1"/>
              </a:solidFill>
            </a:endParaRPr>
          </a:p>
          <a:p>
            <a:pPr lvl="0">
              <a:spcBef>
                <a:spcPts val="0"/>
              </a:spcBef>
              <a:buNone/>
            </a:pPr>
            <a:r>
              <a:rPr lang="en">
                <a:solidFill>
                  <a:schemeClr val="dk1"/>
                </a:solidFill>
              </a:rPr>
              <a:t>- If the traumatic event occurs during one’s developmental years, the risk of developing PTSD is greater by 75% or more </a:t>
            </a:r>
          </a:p>
          <a:p>
            <a:pPr lvl="0">
              <a:spcBef>
                <a:spcPts val="0"/>
              </a:spcBef>
              <a:buNone/>
            </a:pPr>
            <a:endParaRPr>
              <a:solidFill>
                <a:schemeClr val="dk1"/>
              </a:solidFill>
            </a:endParaRPr>
          </a:p>
          <a:p>
            <a:pPr lvl="0">
              <a:spcBef>
                <a:spcPts val="0"/>
              </a:spcBef>
              <a:buNone/>
            </a:pPr>
            <a:r>
              <a:rPr lang="en">
                <a:solidFill>
                  <a:schemeClr val="dk1"/>
                </a:solidFill>
              </a:rPr>
              <a:t>Females and ethnic-racial minorities are also more susceptible to developing PTSD, the latter being a result of socioeconomic factors (racial stigma, discrimination, and poverty)</a:t>
            </a:r>
          </a:p>
          <a:p>
            <a:pPr lvl="0">
              <a:spcBef>
                <a:spcPts val="0"/>
              </a:spcBef>
              <a:buNone/>
            </a:pPr>
            <a:endParaRPr>
              <a:solidFill>
                <a:schemeClr val="dk1"/>
              </a:solidFill>
            </a:endParaRPr>
          </a:p>
          <a:p>
            <a:pPr lvl="0">
              <a:spcBef>
                <a:spcPts val="0"/>
              </a:spcBef>
              <a:buNone/>
            </a:pPr>
            <a:r>
              <a:rPr lang="en">
                <a:solidFill>
                  <a:schemeClr val="dk1"/>
                </a:solidFill>
              </a:rPr>
              <a:t>Peritraumatic risk factors </a:t>
            </a:r>
          </a:p>
          <a:p>
            <a:pPr lvl="0">
              <a:spcBef>
                <a:spcPts val="0"/>
              </a:spcBef>
              <a:buNone/>
            </a:pPr>
            <a:endParaRPr>
              <a:solidFill>
                <a:schemeClr val="dk1"/>
              </a:solidFill>
            </a:endParaRPr>
          </a:p>
          <a:p>
            <a:pPr lvl="0">
              <a:spcBef>
                <a:spcPts val="0"/>
              </a:spcBef>
              <a:buNone/>
            </a:pPr>
            <a:endParaRPr>
              <a:solidFill>
                <a:schemeClr val="dk1"/>
              </a:solidFill>
            </a:endParaRPr>
          </a:p>
          <a:p>
            <a:pPr lvl="0">
              <a:spcBef>
                <a:spcPts val="0"/>
              </a:spcBef>
              <a:buNone/>
            </a:pPr>
            <a:endParaRPr>
              <a:solidFill>
                <a:schemeClr val="dk1"/>
              </a:solidFill>
            </a:endParaRPr>
          </a:p>
          <a:p>
            <a:pPr lvl="0">
              <a:spcBef>
                <a:spcPts val="0"/>
              </a:spcBef>
              <a:buClr>
                <a:schemeClr val="dk1"/>
              </a:buClr>
              <a:buSzPct val="1000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solidFill>
                  <a:srgbClr val="263238"/>
                </a:solidFill>
                <a:latin typeface="Source Sans Pro"/>
                <a:ea typeface="Source Sans Pro"/>
                <a:cs typeface="Source Sans Pro"/>
                <a:sym typeface="Source Sans Pro"/>
              </a:rPr>
              <a:t>Rebecca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(J) There are 4 main symptoms associated with PTSD, one or more of these symptoms must last a least 1 month before leading to a diagnosis. The first symptom is…</a:t>
            </a:r>
          </a:p>
          <a:p>
            <a:pPr lvl="0" rtl="0">
              <a:spcBef>
                <a:spcPts val="0"/>
              </a:spcBef>
              <a:buNone/>
            </a:pPr>
            <a:endParaRPr/>
          </a:p>
          <a:p>
            <a:pPr marL="914400" lvl="1" indent="-228600" rtl="0">
              <a:lnSpc>
                <a:spcPct val="115000"/>
              </a:lnSpc>
              <a:spcBef>
                <a:spcPts val="0"/>
              </a:spcBef>
              <a:buClr>
                <a:schemeClr val="dk1"/>
              </a:buClr>
              <a:buChar char="-"/>
            </a:pPr>
            <a:r>
              <a:rPr lang="en">
                <a:solidFill>
                  <a:schemeClr val="dk1"/>
                </a:solidFill>
              </a:rPr>
              <a:t>Reliving the event - repeatedly experiencing the trauma by nightmares or dreams, flashbacks or uncontrollable thoughts (body reactivating fight or flight) </a:t>
            </a:r>
          </a:p>
          <a:p>
            <a:pPr marL="457200" marR="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(J) The second is..</a:t>
            </a:r>
          </a:p>
          <a:p>
            <a:pPr lvl="0" rtl="0">
              <a:spcBef>
                <a:spcPts val="0"/>
              </a:spcBef>
              <a:buNone/>
            </a:pPr>
            <a:endParaRPr/>
          </a:p>
          <a:p>
            <a:pPr marL="457200" lvl="0" indent="-228600" rtl="0">
              <a:lnSpc>
                <a:spcPct val="115000"/>
              </a:lnSpc>
              <a:spcBef>
                <a:spcPts val="0"/>
              </a:spcBef>
              <a:buClr>
                <a:schemeClr val="dk1"/>
              </a:buClr>
              <a:buChar char="-"/>
            </a:pPr>
            <a:r>
              <a:rPr lang="en">
                <a:solidFill>
                  <a:schemeClr val="dk1"/>
                </a:solidFill>
              </a:rPr>
              <a:t>Avoidance - anything related to trauma, trigger situations, avoiding places/people and activities that remind them or what happened </a:t>
            </a:r>
          </a:p>
          <a:p>
            <a:pPr lvl="0" rtl="0">
              <a:lnSpc>
                <a:spcPct val="115000"/>
              </a:lnSpc>
              <a:spcBef>
                <a:spcPts val="0"/>
              </a:spcBef>
              <a:buNone/>
            </a:pPr>
            <a:endParaRPr>
              <a:solidFill>
                <a:schemeClr val="dk1"/>
              </a:solidFill>
            </a:endParaRPr>
          </a:p>
          <a:p>
            <a:pPr marL="914400" lvl="1" indent="-355600" algn="just" rtl="0">
              <a:lnSpc>
                <a:spcPct val="150000"/>
              </a:lnSpc>
              <a:spcBef>
                <a:spcPts val="0"/>
              </a:spcBef>
              <a:buClr>
                <a:schemeClr val="dk1"/>
              </a:buClr>
              <a:buSzPct val="100000"/>
              <a:buFont typeface="Arial"/>
              <a:buChar char="○"/>
            </a:pPr>
            <a:r>
              <a:rPr lang="en" sz="2000">
                <a:solidFill>
                  <a:srgbClr val="111111"/>
                </a:solidFill>
              </a:rPr>
              <a:t>Thinking or talking</a:t>
            </a:r>
          </a:p>
          <a:p>
            <a:pPr marL="914400" lvl="1" indent="-355600" algn="just" rtl="0">
              <a:lnSpc>
                <a:spcPct val="150000"/>
              </a:lnSpc>
              <a:spcBef>
                <a:spcPts val="0"/>
              </a:spcBef>
              <a:buClr>
                <a:srgbClr val="111111"/>
              </a:buClr>
              <a:buSzPct val="100000"/>
              <a:buFont typeface="Calibri"/>
              <a:buChar char="○"/>
            </a:pPr>
            <a:r>
              <a:rPr lang="en" sz="2000">
                <a:solidFill>
                  <a:srgbClr val="111111"/>
                </a:solidFill>
              </a:rPr>
              <a:t>Places, activities, people </a:t>
            </a:r>
          </a:p>
          <a:p>
            <a:pPr marR="0" lvl="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00185" y="1020263"/>
            <a:ext cx="5807400" cy="1159800"/>
          </a:xfrm>
          <a:prstGeom prst="rect">
            <a:avLst/>
          </a:prstGeom>
        </p:spPr>
        <p:txBody>
          <a:bodyPr wrap="square" lIns="91425" tIns="91425" rIns="91425" bIns="91425" anchor="t" anchorCtr="0"/>
          <a:lstStyle>
            <a:lvl1pPr lvl="0">
              <a:spcBef>
                <a:spcPts val="0"/>
              </a:spcBef>
              <a:buClr>
                <a:srgbClr val="0091EA"/>
              </a:buClr>
              <a:buSzPct val="100000"/>
              <a:defRPr sz="6000" b="1">
                <a:solidFill>
                  <a:srgbClr val="0091EA"/>
                </a:solidFill>
              </a:defRPr>
            </a:lvl1pPr>
            <a:lvl2pPr lvl="1">
              <a:spcBef>
                <a:spcPts val="0"/>
              </a:spcBef>
              <a:buClr>
                <a:srgbClr val="0091EA"/>
              </a:buClr>
              <a:buSzPct val="100000"/>
              <a:defRPr sz="6000" b="1">
                <a:solidFill>
                  <a:srgbClr val="0091EA"/>
                </a:solidFill>
              </a:defRPr>
            </a:lvl2pPr>
            <a:lvl3pPr lvl="2">
              <a:spcBef>
                <a:spcPts val="0"/>
              </a:spcBef>
              <a:buClr>
                <a:srgbClr val="0091EA"/>
              </a:buClr>
              <a:buSzPct val="100000"/>
              <a:defRPr sz="6000" b="1">
                <a:solidFill>
                  <a:srgbClr val="0091EA"/>
                </a:solidFill>
              </a:defRPr>
            </a:lvl3pPr>
            <a:lvl4pPr lvl="3">
              <a:spcBef>
                <a:spcPts val="0"/>
              </a:spcBef>
              <a:buClr>
                <a:srgbClr val="0091EA"/>
              </a:buClr>
              <a:buSzPct val="100000"/>
              <a:defRPr sz="6000" b="1">
                <a:solidFill>
                  <a:srgbClr val="0091EA"/>
                </a:solidFill>
              </a:defRPr>
            </a:lvl4pPr>
            <a:lvl5pPr lvl="4">
              <a:spcBef>
                <a:spcPts val="0"/>
              </a:spcBef>
              <a:buClr>
                <a:srgbClr val="0091EA"/>
              </a:buClr>
              <a:buSzPct val="100000"/>
              <a:defRPr sz="6000" b="1">
                <a:solidFill>
                  <a:srgbClr val="0091EA"/>
                </a:solidFill>
              </a:defRPr>
            </a:lvl5pPr>
            <a:lvl6pPr lvl="5">
              <a:spcBef>
                <a:spcPts val="0"/>
              </a:spcBef>
              <a:buClr>
                <a:srgbClr val="0091EA"/>
              </a:buClr>
              <a:buSzPct val="100000"/>
              <a:defRPr sz="6000" b="1">
                <a:solidFill>
                  <a:srgbClr val="0091EA"/>
                </a:solidFill>
              </a:defRPr>
            </a:lvl6pPr>
            <a:lvl7pPr lvl="6">
              <a:spcBef>
                <a:spcPts val="0"/>
              </a:spcBef>
              <a:buClr>
                <a:srgbClr val="0091EA"/>
              </a:buClr>
              <a:buSzPct val="100000"/>
              <a:defRPr sz="6000" b="1">
                <a:solidFill>
                  <a:srgbClr val="0091EA"/>
                </a:solidFill>
              </a:defRPr>
            </a:lvl7pPr>
            <a:lvl8pPr lvl="7">
              <a:spcBef>
                <a:spcPts val="0"/>
              </a:spcBef>
              <a:buClr>
                <a:srgbClr val="0091EA"/>
              </a:buClr>
              <a:buSzPct val="100000"/>
              <a:defRPr sz="6000" b="1">
                <a:solidFill>
                  <a:srgbClr val="0091EA"/>
                </a:solidFill>
              </a:defRPr>
            </a:lvl8pPr>
            <a:lvl9pPr lvl="8">
              <a:spcBef>
                <a:spcPts val="0"/>
              </a:spcBef>
              <a:buClr>
                <a:srgbClr val="0091EA"/>
              </a:buClr>
              <a:buSzPct val="100000"/>
              <a:defRPr sz="6000" b="1">
                <a:solidFill>
                  <a:srgbClr val="0091EA"/>
                </a:solidFill>
              </a:defRPr>
            </a:lvl9pPr>
          </a:lstStyle>
          <a:p>
            <a:endParaRPr/>
          </a:p>
        </p:txBody>
      </p:sp>
      <p:sp>
        <p:nvSpPr>
          <p:cNvPr id="10" name="Shape 10"/>
          <p:cNvSpPr/>
          <p:nvPr/>
        </p:nvSpPr>
        <p:spPr>
          <a:xfrm>
            <a:off x="6897625" y="4649963"/>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7454375" y="4229100"/>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8827727" y="3448165"/>
            <a:ext cx="75900" cy="570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8677050" y="4933406"/>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a:off x="2972225" y="475050"/>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579635" y="2530109"/>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311843" y="593639"/>
            <a:ext cx="126900" cy="951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626322" y="1004904"/>
            <a:ext cx="2538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8104500" y="3722325"/>
            <a:ext cx="190200" cy="142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8803950" y="4240992"/>
            <a:ext cx="190200" cy="1428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96310" y="1493168"/>
            <a:ext cx="75900" cy="570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1738050" y="203491"/>
            <a:ext cx="2538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771659" y="1878364"/>
            <a:ext cx="75900" cy="570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a:off x="4271584" y="356119"/>
            <a:ext cx="75900" cy="57000"/>
          </a:xfrm>
          <a:prstGeom prst="ellipse">
            <a:avLst/>
          </a:prstGeom>
          <a:solidFill>
            <a:srgbClr val="0091EA"/>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729213" y="4595578"/>
            <a:ext cx="253800" cy="190500"/>
          </a:xfrm>
          <a:prstGeom prst="ellipse">
            <a:avLst/>
          </a:prstGeom>
          <a:noFill/>
          <a:ln w="19050" cap="flat" cmpd="sng">
            <a:solidFill>
              <a:srgbClr val="0091E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complete patter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Shape 56"/>
          <p:cNvSpPr/>
          <p:nvPr/>
        </p:nvSpPr>
        <p:spPr>
          <a:xfrm>
            <a:off x="-26550" y="-14850"/>
            <a:ext cx="9197100" cy="5173200"/>
          </a:xfrm>
          <a:prstGeom prst="rect">
            <a:avLst/>
          </a:prstGeom>
          <a:solidFill>
            <a:srgbClr val="CFD8DC">
              <a:alpha val="49230"/>
            </a:srgbClr>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_2">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9" name="Shape 59"/>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0" name="Shape 60"/>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63" name="Shape 63"/>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4" name="Shape 64"/>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546025" y="1526194"/>
            <a:ext cx="5832600" cy="1159800"/>
          </a:xfrm>
          <a:prstGeom prst="rect">
            <a:avLst/>
          </a:prstGeom>
        </p:spPr>
        <p:txBody>
          <a:bodyPr wrap="square" lIns="91425" tIns="91425" rIns="91425" bIns="91425" anchor="b" anchorCtr="0"/>
          <a:lstStyle>
            <a:lvl1pPr lvl="0" rtl="0">
              <a:spcBef>
                <a:spcPts val="0"/>
              </a:spcBef>
              <a:buSzPct val="100000"/>
              <a:defRPr sz="4800" b="1"/>
            </a:lvl1pPr>
            <a:lvl2pPr lvl="1" rtl="0">
              <a:spcBef>
                <a:spcPts val="0"/>
              </a:spcBef>
              <a:buSzPct val="100000"/>
              <a:defRPr sz="4800" b="1"/>
            </a:lvl2pPr>
            <a:lvl3pPr lvl="2" rtl="0">
              <a:spcBef>
                <a:spcPts val="0"/>
              </a:spcBef>
              <a:buSzPct val="100000"/>
              <a:defRPr sz="4800" b="1"/>
            </a:lvl3pPr>
            <a:lvl4pPr lvl="3" rtl="0">
              <a:spcBef>
                <a:spcPts val="0"/>
              </a:spcBef>
              <a:buSzPct val="100000"/>
              <a:defRPr sz="4800" b="1"/>
            </a:lvl4pPr>
            <a:lvl5pPr lvl="4" rtl="0">
              <a:spcBef>
                <a:spcPts val="0"/>
              </a:spcBef>
              <a:buSzPct val="100000"/>
              <a:defRPr sz="4800" b="1"/>
            </a:lvl5pPr>
            <a:lvl6pPr lvl="5" rtl="0">
              <a:spcBef>
                <a:spcPts val="0"/>
              </a:spcBef>
              <a:buSzPct val="100000"/>
              <a:defRPr sz="4800" b="1"/>
            </a:lvl6pPr>
            <a:lvl7pPr lvl="6" rtl="0">
              <a:spcBef>
                <a:spcPts val="0"/>
              </a:spcBef>
              <a:buSzPct val="100000"/>
              <a:defRPr sz="4800" b="1"/>
            </a:lvl7pPr>
            <a:lvl8pPr lvl="7" rtl="0">
              <a:spcBef>
                <a:spcPts val="0"/>
              </a:spcBef>
              <a:buSzPct val="100000"/>
              <a:defRPr sz="4800" b="1"/>
            </a:lvl8pPr>
            <a:lvl9pPr lvl="8" rtl="0">
              <a:spcBef>
                <a:spcPts val="0"/>
              </a:spcBef>
              <a:buSzPct val="100000"/>
              <a:defRPr sz="4800" b="1"/>
            </a:lvl9pPr>
          </a:lstStyle>
          <a:p>
            <a:endParaRPr/>
          </a:p>
        </p:txBody>
      </p:sp>
      <p:sp>
        <p:nvSpPr>
          <p:cNvPr id="27" name="Shape 27"/>
          <p:cNvSpPr txBox="1">
            <a:spLocks noGrp="1"/>
          </p:cNvSpPr>
          <p:nvPr>
            <p:ph type="subTitle" idx="1"/>
          </p:nvPr>
        </p:nvSpPr>
        <p:spPr>
          <a:xfrm>
            <a:off x="1546025" y="2782911"/>
            <a:ext cx="5832600" cy="784800"/>
          </a:xfrm>
          <a:prstGeom prst="rect">
            <a:avLst/>
          </a:prstGeom>
        </p:spPr>
        <p:txBody>
          <a:bodyPr wrap="square" lIns="91425" tIns="91425" rIns="91425" bIns="91425" anchor="t" anchorCtr="0"/>
          <a:lstStyle>
            <a:lvl1pPr lvl="0" rtl="0">
              <a:spcBef>
                <a:spcPts val="0"/>
              </a:spcBef>
              <a:buClr>
                <a:srgbClr val="607D8B"/>
              </a:buClr>
              <a:buNone/>
              <a:defRPr>
                <a:solidFill>
                  <a:srgbClr val="607D8B"/>
                </a:solidFill>
              </a:defRPr>
            </a:lvl1pPr>
            <a:lvl2pPr lvl="1" rtl="0">
              <a:spcBef>
                <a:spcPts val="0"/>
              </a:spcBef>
              <a:buClr>
                <a:srgbClr val="607D8B"/>
              </a:buClr>
              <a:buSzPct val="100000"/>
              <a:buNone/>
              <a:defRPr sz="3000">
                <a:solidFill>
                  <a:srgbClr val="607D8B"/>
                </a:solidFill>
              </a:defRPr>
            </a:lvl2pPr>
            <a:lvl3pPr lvl="2" rtl="0">
              <a:spcBef>
                <a:spcPts val="0"/>
              </a:spcBef>
              <a:buClr>
                <a:srgbClr val="607D8B"/>
              </a:buClr>
              <a:buSzPct val="100000"/>
              <a:buNone/>
              <a:defRPr sz="3000">
                <a:solidFill>
                  <a:srgbClr val="607D8B"/>
                </a:solidFill>
              </a:defRPr>
            </a:lvl3pPr>
            <a:lvl4pPr lvl="3" rtl="0">
              <a:spcBef>
                <a:spcPts val="0"/>
              </a:spcBef>
              <a:buClr>
                <a:srgbClr val="607D8B"/>
              </a:buClr>
              <a:buSzPct val="100000"/>
              <a:buNone/>
              <a:defRPr sz="3000">
                <a:solidFill>
                  <a:srgbClr val="607D8B"/>
                </a:solidFill>
              </a:defRPr>
            </a:lvl4pPr>
            <a:lvl5pPr lvl="4" rtl="0">
              <a:spcBef>
                <a:spcPts val="0"/>
              </a:spcBef>
              <a:buClr>
                <a:srgbClr val="607D8B"/>
              </a:buClr>
              <a:buSzPct val="100000"/>
              <a:buNone/>
              <a:defRPr sz="3000">
                <a:solidFill>
                  <a:srgbClr val="607D8B"/>
                </a:solidFill>
              </a:defRPr>
            </a:lvl5pPr>
            <a:lvl6pPr lvl="5" rtl="0">
              <a:spcBef>
                <a:spcPts val="0"/>
              </a:spcBef>
              <a:buClr>
                <a:srgbClr val="607D8B"/>
              </a:buClr>
              <a:buSzPct val="100000"/>
              <a:buNone/>
              <a:defRPr sz="3000">
                <a:solidFill>
                  <a:srgbClr val="607D8B"/>
                </a:solidFill>
              </a:defRPr>
            </a:lvl6pPr>
            <a:lvl7pPr lvl="6" rtl="0">
              <a:spcBef>
                <a:spcPts val="0"/>
              </a:spcBef>
              <a:buClr>
                <a:srgbClr val="607D8B"/>
              </a:buClr>
              <a:buSzPct val="100000"/>
              <a:buNone/>
              <a:defRPr sz="3000">
                <a:solidFill>
                  <a:srgbClr val="607D8B"/>
                </a:solidFill>
              </a:defRPr>
            </a:lvl7pPr>
            <a:lvl8pPr lvl="7" rtl="0">
              <a:spcBef>
                <a:spcPts val="0"/>
              </a:spcBef>
              <a:buClr>
                <a:srgbClr val="607D8B"/>
              </a:buClr>
              <a:buSzPct val="100000"/>
              <a:buNone/>
              <a:defRPr sz="3000">
                <a:solidFill>
                  <a:srgbClr val="607D8B"/>
                </a:solidFill>
              </a:defRPr>
            </a:lvl8pPr>
            <a:lvl9pPr lvl="8" rtl="0">
              <a:spcBef>
                <a:spcPts val="0"/>
              </a:spcBef>
              <a:buClr>
                <a:srgbClr val="607D8B"/>
              </a:buClr>
              <a:buSzPct val="100000"/>
              <a:buNone/>
              <a:defRPr sz="3000">
                <a:solidFill>
                  <a:srgbClr val="607D8B"/>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8"/>
        <p:cNvGrpSpPr/>
        <p:nvPr/>
      </p:nvGrpSpPr>
      <p:grpSpPr>
        <a:xfrm>
          <a:off x="0" y="0"/>
          <a:ext cx="0" cy="0"/>
          <a:chOff x="0" y="0"/>
          <a:chExt cx="0" cy="0"/>
        </a:xfrm>
      </p:grpSpPr>
      <p:pic>
        <p:nvPicPr>
          <p:cNvPr id="29" name="Shape 29" descr="connections-05.png"/>
          <p:cNvPicPr preferRelativeResize="0"/>
          <p:nvPr/>
        </p:nvPicPr>
        <p:blipFill>
          <a:blip r:embed="rId2">
            <a:alphaModFix/>
          </a:blip>
          <a:stretch>
            <a:fillRect/>
          </a:stretch>
        </p:blipFill>
        <p:spPr>
          <a:xfrm rot="10800000" flipH="1">
            <a:off x="5945" y="1"/>
            <a:ext cx="6849080" cy="5143499"/>
          </a:xfrm>
          <a:prstGeom prst="rect">
            <a:avLst/>
          </a:prstGeom>
          <a:noFill/>
          <a:ln>
            <a:noFill/>
          </a:ln>
        </p:spPr>
      </p:pic>
      <p:sp>
        <p:nvSpPr>
          <p:cNvPr id="30" name="Shape 30"/>
          <p:cNvSpPr txBox="1">
            <a:spLocks noGrp="1"/>
          </p:cNvSpPr>
          <p:nvPr>
            <p:ph type="body" idx="1"/>
          </p:nvPr>
        </p:nvSpPr>
        <p:spPr>
          <a:xfrm>
            <a:off x="1215300" y="1876050"/>
            <a:ext cx="6713400" cy="819900"/>
          </a:xfrm>
          <a:prstGeom prst="rect">
            <a:avLst/>
          </a:prstGeom>
        </p:spPr>
        <p:txBody>
          <a:bodyPr wrap="square" lIns="91425" tIns="91425" rIns="91425" bIns="91425" anchor="t" anchorCtr="0"/>
          <a:lstStyle>
            <a:lvl1pPr lvl="0" algn="ctr" rtl="0">
              <a:spcBef>
                <a:spcPts val="0"/>
              </a:spcBef>
              <a:buClr>
                <a:srgbClr val="263238"/>
              </a:buClr>
              <a:buSzPct val="100000"/>
              <a:defRPr sz="3600" i="1"/>
            </a:lvl1pPr>
            <a:lvl2pPr lvl="1" algn="ctr" rtl="0">
              <a:spcBef>
                <a:spcPts val="0"/>
              </a:spcBef>
              <a:buClr>
                <a:srgbClr val="263238"/>
              </a:buClr>
              <a:buSzPct val="100000"/>
              <a:defRPr sz="3600" i="1"/>
            </a:lvl2pPr>
            <a:lvl3pPr lvl="2" algn="ctr" rtl="0">
              <a:spcBef>
                <a:spcPts val="0"/>
              </a:spcBef>
              <a:buClr>
                <a:srgbClr val="263238"/>
              </a:buClr>
              <a:buSzPct val="100000"/>
              <a:defRPr sz="3600" i="1"/>
            </a:lvl3pPr>
            <a:lvl4pPr lvl="3" algn="ctr" rtl="0">
              <a:spcBef>
                <a:spcPts val="0"/>
              </a:spcBef>
              <a:buClr>
                <a:srgbClr val="263238"/>
              </a:buClr>
              <a:buSzPct val="100000"/>
              <a:defRPr sz="3600" i="1"/>
            </a:lvl4pPr>
            <a:lvl5pPr lvl="4" algn="ctr" rtl="0">
              <a:spcBef>
                <a:spcPts val="0"/>
              </a:spcBef>
              <a:buClr>
                <a:srgbClr val="263238"/>
              </a:buClr>
              <a:buSzPct val="100000"/>
              <a:defRPr sz="3600" i="1"/>
            </a:lvl5pPr>
            <a:lvl6pPr lvl="5" algn="ctr" rtl="0">
              <a:spcBef>
                <a:spcPts val="0"/>
              </a:spcBef>
              <a:buClr>
                <a:srgbClr val="263238"/>
              </a:buClr>
              <a:buSzPct val="100000"/>
              <a:defRPr sz="3600" i="1"/>
            </a:lvl6pPr>
            <a:lvl7pPr lvl="6" algn="ctr" rtl="0">
              <a:spcBef>
                <a:spcPts val="0"/>
              </a:spcBef>
              <a:buClr>
                <a:srgbClr val="263238"/>
              </a:buClr>
              <a:buSzPct val="100000"/>
              <a:defRPr sz="3600" i="1"/>
            </a:lvl7pPr>
            <a:lvl8pPr lvl="7" algn="ctr" rtl="0">
              <a:spcBef>
                <a:spcPts val="0"/>
              </a:spcBef>
              <a:buClr>
                <a:srgbClr val="263238"/>
              </a:buClr>
              <a:buSzPct val="100000"/>
              <a:defRPr sz="3600" i="1"/>
            </a:lvl8pPr>
            <a:lvl9pPr lvl="8" algn="ctr">
              <a:spcBef>
                <a:spcPts val="0"/>
              </a:spcBef>
              <a:buClr>
                <a:srgbClr val="263238"/>
              </a:buClr>
              <a:buSzPct val="100000"/>
              <a:defRPr sz="3600" i="1"/>
            </a:lvl9pPr>
          </a:lstStyle>
          <a:p>
            <a:endParaRPr/>
          </a:p>
        </p:txBody>
      </p:sp>
      <p:grpSp>
        <p:nvGrpSpPr>
          <p:cNvPr id="31" name="Shape 31"/>
          <p:cNvGrpSpPr/>
          <p:nvPr/>
        </p:nvGrpSpPr>
        <p:grpSpPr>
          <a:xfrm>
            <a:off x="3593400" y="805714"/>
            <a:ext cx="1957200" cy="819900"/>
            <a:chOff x="3593400" y="1760085"/>
            <a:chExt cx="1957200" cy="1093200"/>
          </a:xfrm>
        </p:grpSpPr>
        <p:sp>
          <p:nvSpPr>
            <p:cNvPr id="32" name="Shape 32"/>
            <p:cNvSpPr txBox="1"/>
            <p:nvPr/>
          </p:nvSpPr>
          <p:spPr>
            <a:xfrm>
              <a:off x="3593400" y="1872097"/>
              <a:ext cx="1957200" cy="871500"/>
            </a:xfrm>
            <a:prstGeom prst="rect">
              <a:avLst/>
            </a:prstGeom>
            <a:noFill/>
            <a:ln>
              <a:noFill/>
            </a:ln>
          </p:spPr>
          <p:txBody>
            <a:bodyPr wrap="square" lIns="91425" tIns="91425" rIns="91425" bIns="91425" anchor="t" anchorCtr="0">
              <a:noAutofit/>
            </a:bodyPr>
            <a:lstStyle/>
            <a:p>
              <a:pPr lvl="0" algn="ctr">
                <a:spcBef>
                  <a:spcPts val="0"/>
                </a:spcBef>
                <a:buNone/>
              </a:pPr>
              <a:r>
                <a:rPr lang="en" sz="6000" b="1">
                  <a:solidFill>
                    <a:srgbClr val="0091EA"/>
                  </a:solidFill>
                  <a:latin typeface="Source Sans Pro"/>
                  <a:ea typeface="Source Sans Pro"/>
                  <a:cs typeface="Source Sans Pro"/>
                  <a:sym typeface="Source Sans Pro"/>
                </a:rPr>
                <a:t>“</a:t>
              </a:r>
            </a:p>
          </p:txBody>
        </p:sp>
        <p:sp>
          <p:nvSpPr>
            <p:cNvPr id="33" name="Shape 33"/>
            <p:cNvSpPr/>
            <p:nvPr/>
          </p:nvSpPr>
          <p:spPr>
            <a:xfrm>
              <a:off x="4025400" y="1760085"/>
              <a:ext cx="1093200" cy="1093200"/>
            </a:xfrm>
            <a:prstGeom prst="ellipse">
              <a:avLst/>
            </a:prstGeom>
            <a:noFill/>
            <a:ln w="9525" cap="flat" cmpd="sng">
              <a:solidFill>
                <a:srgbClr val="CFD8DC"/>
              </a:solidFill>
              <a:prstDash val="dash"/>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4190700" y="1925385"/>
              <a:ext cx="762600" cy="762600"/>
            </a:xfrm>
            <a:prstGeom prst="ellipse">
              <a:avLst/>
            </a:prstGeom>
            <a:noFill/>
            <a:ln w="19050" cap="flat" cmpd="sng">
              <a:solidFill>
                <a:srgbClr val="CFD8DC"/>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cxnSp>
        <p:nvCxnSpPr>
          <p:cNvPr id="35" name="Shape 35"/>
          <p:cNvCxnSpPr>
            <a:endCxn id="33" idx="1"/>
          </p:cNvCxnSpPr>
          <p:nvPr/>
        </p:nvCxnSpPr>
        <p:spPr>
          <a:xfrm>
            <a:off x="3742095" y="653985"/>
            <a:ext cx="443400" cy="271800"/>
          </a:xfrm>
          <a:prstGeom prst="straightConnector1">
            <a:avLst/>
          </a:prstGeom>
          <a:noFill/>
          <a:ln w="9525" cap="flat" cmpd="sng">
            <a:solidFill>
              <a:srgbClr val="CFD8DC"/>
            </a:solidFill>
            <a:prstDash val="solid"/>
            <a:round/>
            <a:headEnd type="none" w="lg" len="lg"/>
            <a:tailEnd type="none" w="lg" len="lg"/>
          </a:ln>
        </p:spPr>
      </p:cxnSp>
      <p:cxnSp>
        <p:nvCxnSpPr>
          <p:cNvPr id="36" name="Shape 36"/>
          <p:cNvCxnSpPr/>
          <p:nvPr/>
        </p:nvCxnSpPr>
        <p:spPr>
          <a:xfrm rot="10800000">
            <a:off x="4114800" y="202114"/>
            <a:ext cx="457200" cy="603600"/>
          </a:xfrm>
          <a:prstGeom prst="straightConnector1">
            <a:avLst/>
          </a:prstGeom>
          <a:noFill/>
          <a:ln w="9525" cap="flat" cmpd="sng">
            <a:solidFill>
              <a:srgbClr val="CFD8DC"/>
            </a:solidFill>
            <a:prstDash val="solid"/>
            <a:round/>
            <a:headEnd type="none" w="lg" len="lg"/>
            <a:tailEnd type="none" w="lg" len="lg"/>
          </a:ln>
        </p:spPr>
      </p:cxnSp>
      <p:cxnSp>
        <p:nvCxnSpPr>
          <p:cNvPr id="37" name="Shape 37"/>
          <p:cNvCxnSpPr/>
          <p:nvPr/>
        </p:nvCxnSpPr>
        <p:spPr>
          <a:xfrm rot="10800000" flipH="1">
            <a:off x="4749075" y="564919"/>
            <a:ext cx="95100" cy="261600"/>
          </a:xfrm>
          <a:prstGeom prst="straightConnector1">
            <a:avLst/>
          </a:prstGeom>
          <a:noFill/>
          <a:ln w="9525" cap="flat" cmpd="sng">
            <a:solidFill>
              <a:srgbClr val="CFD8D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86150" y="308120"/>
            <a:ext cx="7571700" cy="7026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786150" y="1261700"/>
            <a:ext cx="7571700" cy="357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308120"/>
            <a:ext cx="7571700" cy="7026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786137" y="1200150"/>
            <a:ext cx="3675300" cy="3725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4" name="Shape 44"/>
          <p:cNvSpPr txBox="1">
            <a:spLocks noGrp="1"/>
          </p:cNvSpPr>
          <p:nvPr>
            <p:ph type="body" idx="2"/>
          </p:nvPr>
        </p:nvSpPr>
        <p:spPr>
          <a:xfrm>
            <a:off x="4682659" y="1200150"/>
            <a:ext cx="3675300" cy="3725700"/>
          </a:xfrm>
          <a:prstGeom prst="rect">
            <a:avLst/>
          </a:prstGeom>
        </p:spPr>
        <p:txBody>
          <a:bodyPr wrap="square"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86150" y="308120"/>
            <a:ext cx="7571700" cy="7026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1"/>
          </p:nvPr>
        </p:nvSpPr>
        <p:spPr>
          <a:xfrm>
            <a:off x="786150" y="1200150"/>
            <a:ext cx="2419800" cy="3725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8" name="Shape 48"/>
          <p:cNvSpPr txBox="1">
            <a:spLocks noGrp="1"/>
          </p:cNvSpPr>
          <p:nvPr>
            <p:ph type="body" idx="2"/>
          </p:nvPr>
        </p:nvSpPr>
        <p:spPr>
          <a:xfrm>
            <a:off x="3329992" y="1200150"/>
            <a:ext cx="2419800" cy="3725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49" name="Shape 49"/>
          <p:cNvSpPr txBox="1">
            <a:spLocks noGrp="1"/>
          </p:cNvSpPr>
          <p:nvPr>
            <p:ph type="body" idx="3"/>
          </p:nvPr>
        </p:nvSpPr>
        <p:spPr>
          <a:xfrm>
            <a:off x="5873834" y="1200150"/>
            <a:ext cx="2419800" cy="3725700"/>
          </a:xfrm>
          <a:prstGeom prst="rect">
            <a:avLst/>
          </a:prstGeom>
        </p:spPr>
        <p:txBody>
          <a:bodyPr wrap="square"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86150" y="308120"/>
            <a:ext cx="7571700" cy="7026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4055343"/>
            <a:ext cx="8229600" cy="3687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308120"/>
            <a:ext cx="7571700" cy="702600"/>
          </a:xfrm>
          <a:prstGeom prst="rect">
            <a:avLst/>
          </a:prstGeom>
          <a:noFill/>
          <a:ln>
            <a:noFill/>
          </a:ln>
        </p:spPr>
        <p:txBody>
          <a:bodyPr wrap="square"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261700"/>
            <a:ext cx="7571700" cy="3573600"/>
          </a:xfrm>
          <a:prstGeom prst="rect">
            <a:avLst/>
          </a:prstGeom>
          <a:noFill/>
          <a:ln>
            <a:noFill/>
          </a:ln>
        </p:spPr>
        <p:txBody>
          <a:bodyPr wrap="square"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buChar char="■"/>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hyperlink" Target="http://scitechconnect.elsevier.com/wp-content/uploads/2016/05/PTSD.pdf" TargetMode="External"/><Relationship Id="rId12" Type="http://schemas.openxmlformats.org/officeDocument/2006/relationships/hyperlink" Target="https://www.ptsd.va.gov/professional/ptsd-overview/ptsd-overview.asp"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ontario.cmha.ca/" TargetMode="External"/><Relationship Id="rId4" Type="http://schemas.openxmlformats.org/officeDocument/2006/relationships/hyperlink" Target="http://www.camh.ca/en/hospital/about_camh/who_we_are/Pages/who_we_are.aspx" TargetMode="External"/><Relationship Id="rId5" Type="http://schemas.openxmlformats.org/officeDocument/2006/relationships/hyperlink" Target="http://www.apa.org" TargetMode="External"/><Relationship Id="rId6" Type="http://schemas.openxmlformats.org/officeDocument/2006/relationships/hyperlink" Target="http://www.apa.org/ptsd-guideline/treatments/cognitive-behavioral-therapy.aspx" TargetMode="External"/><Relationship Id="rId7" Type="http://schemas.openxmlformats.org/officeDocument/2006/relationships/hyperlink" Target="http://dx.doi.org/10.1176/foc.1.3.273" TargetMode="External"/><Relationship Id="rId8" Type="http://schemas.openxmlformats.org/officeDocument/2006/relationships/hyperlink" Target="http://www.medicinenet.com/posttraumatic_stress_disorder/article.htm" TargetMode="External"/><Relationship Id="rId9" Type="http://schemas.openxmlformats.org/officeDocument/2006/relationships/hyperlink" Target="https://www.psychologytoday.com/therapy-types/eye-movement-desensitization-and-reprocessing-therapy" TargetMode="External"/><Relationship Id="rId10" Type="http://schemas.openxmlformats.org/officeDocument/2006/relationships/hyperlink" Target="http://www.calicojunctionnewbeginningsranch.org/ptsd.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blip>
          <a:stretch>
            <a:fillRect/>
          </a:stretch>
        </p:blipFill>
        <p:spPr>
          <a:xfrm>
            <a:off x="3317976" y="2275682"/>
            <a:ext cx="2508048" cy="2006451"/>
          </a:xfrm>
          <a:prstGeom prst="rect">
            <a:avLst/>
          </a:prstGeom>
          <a:noFill/>
          <a:ln>
            <a:noFill/>
          </a:ln>
        </p:spPr>
      </p:pic>
      <p:sp>
        <p:nvSpPr>
          <p:cNvPr id="70" name="Shape 70"/>
          <p:cNvSpPr txBox="1">
            <a:spLocks noGrp="1"/>
          </p:cNvSpPr>
          <p:nvPr>
            <p:ph type="subTitle" idx="4294967295"/>
          </p:nvPr>
        </p:nvSpPr>
        <p:spPr>
          <a:xfrm>
            <a:off x="1926450" y="4006800"/>
            <a:ext cx="5291100" cy="697800"/>
          </a:xfrm>
          <a:prstGeom prst="rect">
            <a:avLst/>
          </a:prstGeom>
        </p:spPr>
        <p:txBody>
          <a:bodyPr wrap="square" lIns="91425" tIns="91425" rIns="91425" bIns="91425" anchor="t" anchorCtr="0">
            <a:noAutofit/>
          </a:bodyPr>
          <a:lstStyle/>
          <a:p>
            <a:pPr lvl="0" algn="ctr">
              <a:spcBef>
                <a:spcPts val="0"/>
              </a:spcBef>
              <a:buNone/>
            </a:pPr>
            <a:r>
              <a:rPr lang="en" sz="1600">
                <a:solidFill>
                  <a:srgbClr val="000000"/>
                </a:solidFill>
                <a:latin typeface="Arial"/>
                <a:ea typeface="Arial"/>
                <a:cs typeface="Arial"/>
                <a:sym typeface="Arial"/>
              </a:rPr>
              <a:t>Prepared By: Julia, Josh, Anna, Rebecca &amp; Melanie </a:t>
            </a:r>
          </a:p>
        </p:txBody>
      </p:sp>
      <p:sp>
        <p:nvSpPr>
          <p:cNvPr id="71" name="Shape 71"/>
          <p:cNvSpPr txBox="1">
            <a:spLocks noGrp="1"/>
          </p:cNvSpPr>
          <p:nvPr>
            <p:ph type="ctrTitle"/>
          </p:nvPr>
        </p:nvSpPr>
        <p:spPr>
          <a:xfrm>
            <a:off x="1668300" y="728361"/>
            <a:ext cx="5807400" cy="2177100"/>
          </a:xfrm>
          <a:prstGeom prst="rect">
            <a:avLst/>
          </a:prstGeom>
        </p:spPr>
        <p:txBody>
          <a:bodyPr wrap="square" lIns="91425" tIns="91425" rIns="91425" bIns="91425" anchor="t" anchorCtr="0">
            <a:noAutofit/>
          </a:bodyPr>
          <a:lstStyle/>
          <a:p>
            <a:pPr lvl="0" algn="ctr">
              <a:spcBef>
                <a:spcPts val="0"/>
              </a:spcBef>
              <a:buNone/>
            </a:pPr>
            <a:r>
              <a:rPr lang="en" sz="4800" b="1" dirty="0">
                <a:solidFill>
                  <a:srgbClr val="434343"/>
                </a:solidFill>
                <a:latin typeface="Arial"/>
                <a:ea typeface="Arial"/>
                <a:cs typeface="Arial"/>
                <a:sym typeface="Arial"/>
              </a:rPr>
              <a:t>Post-Traumatic Stress Disorder</a:t>
            </a:r>
            <a:r>
              <a:rPr lang="en" b="1" dirty="0">
                <a:solidFill>
                  <a:srgbClr val="434343"/>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2525" y="30812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Symptoms </a:t>
            </a:r>
          </a:p>
        </p:txBody>
      </p:sp>
      <p:sp>
        <p:nvSpPr>
          <p:cNvPr id="148" name="Shape 148"/>
          <p:cNvSpPr txBox="1">
            <a:spLocks noGrp="1"/>
          </p:cNvSpPr>
          <p:nvPr>
            <p:ph type="body" idx="1"/>
          </p:nvPr>
        </p:nvSpPr>
        <p:spPr>
          <a:xfrm>
            <a:off x="636625" y="1089500"/>
            <a:ext cx="7571700" cy="3821400"/>
          </a:xfrm>
          <a:prstGeom prst="rect">
            <a:avLst/>
          </a:prstGeom>
        </p:spPr>
        <p:txBody>
          <a:bodyPr wrap="square" lIns="91425" tIns="91425" rIns="91425" bIns="91425" anchor="t" anchorCtr="0">
            <a:noAutofit/>
          </a:bodyPr>
          <a:lstStyle/>
          <a:p>
            <a:pPr marL="457200" lvl="0" indent="-381000" algn="just" rtl="0">
              <a:lnSpc>
                <a:spcPct val="150000"/>
              </a:lnSpc>
              <a:spcBef>
                <a:spcPts val="0"/>
              </a:spcBef>
              <a:buClr>
                <a:srgbClr val="B7B7B7"/>
              </a:buClr>
              <a:buSzPct val="100000"/>
              <a:buFont typeface="Arial"/>
            </a:pPr>
            <a:r>
              <a:rPr lang="en" sz="2400">
                <a:solidFill>
                  <a:schemeClr val="dk1"/>
                </a:solidFill>
                <a:latin typeface="Arial"/>
                <a:ea typeface="Arial"/>
                <a:cs typeface="Arial"/>
                <a:sym typeface="Arial"/>
              </a:rPr>
              <a:t>Thinking &amp; Mood Changes</a:t>
            </a:r>
          </a:p>
          <a:p>
            <a:pPr lvl="0" algn="just" rtl="0">
              <a:lnSpc>
                <a:spcPct val="150000"/>
              </a:lnSpc>
              <a:spcBef>
                <a:spcPts val="0"/>
              </a:spcBef>
              <a:buNone/>
            </a:pPr>
            <a:endParaRPr sz="2300"/>
          </a:p>
        </p:txBody>
      </p:sp>
      <p:pic>
        <p:nvPicPr>
          <p:cNvPr id="149" name="Shape 149"/>
          <p:cNvPicPr preferRelativeResize="0"/>
          <p:nvPr/>
        </p:nvPicPr>
        <p:blipFill>
          <a:blip r:embed="rId3">
            <a:alphaModFix/>
          </a:blip>
          <a:stretch>
            <a:fillRect/>
          </a:stretch>
        </p:blipFill>
        <p:spPr>
          <a:xfrm>
            <a:off x="2870925" y="1709200"/>
            <a:ext cx="2889400" cy="3051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77150" y="30812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Symptoms </a:t>
            </a:r>
          </a:p>
        </p:txBody>
      </p:sp>
      <p:sp>
        <p:nvSpPr>
          <p:cNvPr id="155" name="Shape 155"/>
          <p:cNvSpPr txBox="1">
            <a:spLocks noGrp="1"/>
          </p:cNvSpPr>
          <p:nvPr>
            <p:ph type="body" idx="1"/>
          </p:nvPr>
        </p:nvSpPr>
        <p:spPr>
          <a:xfrm>
            <a:off x="477150" y="1010725"/>
            <a:ext cx="7571700" cy="3964200"/>
          </a:xfrm>
          <a:prstGeom prst="rect">
            <a:avLst/>
          </a:prstGeom>
        </p:spPr>
        <p:txBody>
          <a:bodyPr wrap="square" lIns="91425" tIns="91425" rIns="91425" bIns="91425" anchor="t" anchorCtr="0">
            <a:noAutofit/>
          </a:bodyPr>
          <a:lstStyle/>
          <a:p>
            <a:pPr marL="457200" lvl="0" indent="-381000" algn="just" rtl="0">
              <a:lnSpc>
                <a:spcPct val="150000"/>
              </a:lnSpc>
              <a:spcBef>
                <a:spcPts val="0"/>
              </a:spcBef>
              <a:buClr>
                <a:srgbClr val="B7B7B7"/>
              </a:buClr>
              <a:buSzPct val="100000"/>
              <a:buFont typeface="Arial"/>
            </a:pPr>
            <a:r>
              <a:rPr lang="en" sz="2400">
                <a:solidFill>
                  <a:schemeClr val="dk1"/>
                </a:solidFill>
                <a:latin typeface="Arial"/>
                <a:ea typeface="Arial"/>
                <a:cs typeface="Arial"/>
                <a:sym typeface="Arial"/>
              </a:rPr>
              <a:t>Physical &amp; Emotional Reactions </a:t>
            </a:r>
          </a:p>
          <a:p>
            <a:pPr lvl="0" algn="just" rtl="0">
              <a:lnSpc>
                <a:spcPct val="115000"/>
              </a:lnSpc>
              <a:spcBef>
                <a:spcPts val="0"/>
              </a:spcBef>
              <a:buNone/>
            </a:pPr>
            <a:endParaRPr sz="1800" b="1">
              <a:solidFill>
                <a:schemeClr val="dk1"/>
              </a:solidFill>
              <a:latin typeface="Roboto Slab"/>
              <a:ea typeface="Roboto Slab"/>
              <a:cs typeface="Roboto Slab"/>
              <a:sym typeface="Roboto Slab"/>
            </a:endParaRPr>
          </a:p>
          <a:p>
            <a:pPr lvl="0" rtl="0">
              <a:spcBef>
                <a:spcPts val="0"/>
              </a:spcBef>
              <a:buNone/>
            </a:pPr>
            <a:endParaRPr/>
          </a:p>
        </p:txBody>
      </p:sp>
      <p:pic>
        <p:nvPicPr>
          <p:cNvPr id="156" name="Shape 156"/>
          <p:cNvPicPr preferRelativeResize="0"/>
          <p:nvPr/>
        </p:nvPicPr>
        <p:blipFill>
          <a:blip r:embed="rId3">
            <a:alphaModFix/>
          </a:blip>
          <a:stretch>
            <a:fillRect/>
          </a:stretch>
        </p:blipFill>
        <p:spPr>
          <a:xfrm>
            <a:off x="3354250" y="1662701"/>
            <a:ext cx="2356300" cy="2552189"/>
          </a:xfrm>
          <a:prstGeom prst="rect">
            <a:avLst/>
          </a:prstGeom>
          <a:noFill/>
          <a:ln>
            <a:noFill/>
          </a:ln>
        </p:spPr>
      </p:pic>
      <p:pic>
        <p:nvPicPr>
          <p:cNvPr id="157" name="Shape 157"/>
          <p:cNvPicPr preferRelativeResize="0"/>
          <p:nvPr/>
        </p:nvPicPr>
        <p:blipFill>
          <a:blip r:embed="rId4">
            <a:alphaModFix/>
          </a:blip>
          <a:stretch>
            <a:fillRect/>
          </a:stretch>
        </p:blipFill>
        <p:spPr>
          <a:xfrm>
            <a:off x="549700" y="1650625"/>
            <a:ext cx="2356300" cy="2578475"/>
          </a:xfrm>
          <a:prstGeom prst="rect">
            <a:avLst/>
          </a:prstGeom>
          <a:noFill/>
          <a:ln>
            <a:noFill/>
          </a:ln>
        </p:spPr>
      </p:pic>
      <p:pic>
        <p:nvPicPr>
          <p:cNvPr id="158" name="Shape 158"/>
          <p:cNvPicPr preferRelativeResize="0"/>
          <p:nvPr/>
        </p:nvPicPr>
        <p:blipFill>
          <a:blip r:embed="rId5">
            <a:alphaModFix/>
          </a:blip>
          <a:stretch>
            <a:fillRect/>
          </a:stretch>
        </p:blipFill>
        <p:spPr>
          <a:xfrm>
            <a:off x="6168818" y="1662701"/>
            <a:ext cx="2234332" cy="25522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36863" y="22737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Diagnosis </a:t>
            </a:r>
            <a:r>
              <a:rPr lang="en" sz="3600"/>
              <a:t> </a:t>
            </a:r>
          </a:p>
        </p:txBody>
      </p:sp>
      <p:pic>
        <p:nvPicPr>
          <p:cNvPr id="164" name="Shape 164"/>
          <p:cNvPicPr preferRelativeResize="0"/>
          <p:nvPr/>
        </p:nvPicPr>
        <p:blipFill>
          <a:blip r:embed="rId3">
            <a:alphaModFix/>
          </a:blip>
          <a:stretch>
            <a:fillRect/>
          </a:stretch>
        </p:blipFill>
        <p:spPr>
          <a:xfrm>
            <a:off x="636875" y="1535775"/>
            <a:ext cx="7571702" cy="3096750"/>
          </a:xfrm>
          <a:prstGeom prst="rect">
            <a:avLst/>
          </a:prstGeom>
          <a:noFill/>
          <a:ln>
            <a:noFill/>
          </a:ln>
        </p:spPr>
      </p:pic>
      <p:pic>
        <p:nvPicPr>
          <p:cNvPr id="165" name="Shape 165"/>
          <p:cNvPicPr preferRelativeResize="0"/>
          <p:nvPr/>
        </p:nvPicPr>
        <p:blipFill>
          <a:blip r:embed="rId4">
            <a:alphaModFix/>
          </a:blip>
          <a:stretch>
            <a:fillRect/>
          </a:stretch>
        </p:blipFill>
        <p:spPr>
          <a:xfrm>
            <a:off x="636875" y="929975"/>
            <a:ext cx="7326325" cy="605800"/>
          </a:xfrm>
          <a:prstGeom prst="rect">
            <a:avLst/>
          </a:prstGeom>
          <a:noFill/>
          <a:ln>
            <a:noFill/>
          </a:ln>
        </p:spPr>
      </p:pic>
      <p:sp>
        <p:nvSpPr>
          <p:cNvPr id="166" name="Shape 166"/>
          <p:cNvSpPr/>
          <p:nvPr/>
        </p:nvSpPr>
        <p:spPr>
          <a:xfrm>
            <a:off x="625550" y="1511775"/>
            <a:ext cx="2884500" cy="7026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a:off x="625550" y="2220450"/>
            <a:ext cx="2884500" cy="7026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idx="4294967295"/>
          </p:nvPr>
        </p:nvSpPr>
        <p:spPr>
          <a:xfrm>
            <a:off x="533800" y="22737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Diagnosis </a:t>
            </a:r>
            <a:r>
              <a:rPr lang="en" sz="3600"/>
              <a:t> </a:t>
            </a:r>
          </a:p>
        </p:txBody>
      </p:sp>
      <p:pic>
        <p:nvPicPr>
          <p:cNvPr id="173" name="Shape 173"/>
          <p:cNvPicPr preferRelativeResize="0"/>
          <p:nvPr/>
        </p:nvPicPr>
        <p:blipFill>
          <a:blip r:embed="rId3">
            <a:alphaModFix/>
          </a:blip>
          <a:stretch>
            <a:fillRect/>
          </a:stretch>
        </p:blipFill>
        <p:spPr>
          <a:xfrm>
            <a:off x="756813" y="1083325"/>
            <a:ext cx="7348675" cy="2745226"/>
          </a:xfrm>
          <a:prstGeom prst="rect">
            <a:avLst/>
          </a:prstGeom>
          <a:noFill/>
          <a:ln>
            <a:noFill/>
          </a:ln>
        </p:spPr>
      </p:pic>
      <p:sp>
        <p:nvSpPr>
          <p:cNvPr id="174" name="Shape 174"/>
          <p:cNvSpPr/>
          <p:nvPr/>
        </p:nvSpPr>
        <p:spPr>
          <a:xfrm>
            <a:off x="625550" y="1768675"/>
            <a:ext cx="2884500" cy="9072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5" name="Shape 175"/>
          <p:cNvSpPr/>
          <p:nvPr/>
        </p:nvSpPr>
        <p:spPr>
          <a:xfrm>
            <a:off x="625550" y="998013"/>
            <a:ext cx="2884500" cy="7026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idx="4294967295"/>
          </p:nvPr>
        </p:nvSpPr>
        <p:spPr>
          <a:xfrm>
            <a:off x="463150" y="22737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Diagnosis  </a:t>
            </a:r>
          </a:p>
        </p:txBody>
      </p:sp>
      <p:pic>
        <p:nvPicPr>
          <p:cNvPr id="181" name="Shape 181"/>
          <p:cNvPicPr preferRelativeResize="0"/>
          <p:nvPr/>
        </p:nvPicPr>
        <p:blipFill>
          <a:blip r:embed="rId3">
            <a:alphaModFix/>
          </a:blip>
          <a:stretch>
            <a:fillRect/>
          </a:stretch>
        </p:blipFill>
        <p:spPr>
          <a:xfrm>
            <a:off x="686300" y="1002950"/>
            <a:ext cx="6560276" cy="1529725"/>
          </a:xfrm>
          <a:prstGeom prst="rect">
            <a:avLst/>
          </a:prstGeom>
          <a:noFill/>
          <a:ln>
            <a:noFill/>
          </a:ln>
        </p:spPr>
      </p:pic>
      <p:pic>
        <p:nvPicPr>
          <p:cNvPr id="182" name="Shape 182"/>
          <p:cNvPicPr preferRelativeResize="0"/>
          <p:nvPr/>
        </p:nvPicPr>
        <p:blipFill>
          <a:blip r:embed="rId4">
            <a:alphaModFix/>
          </a:blip>
          <a:stretch>
            <a:fillRect/>
          </a:stretch>
        </p:blipFill>
        <p:spPr>
          <a:xfrm>
            <a:off x="686300" y="2605650"/>
            <a:ext cx="7771402" cy="2269850"/>
          </a:xfrm>
          <a:prstGeom prst="rect">
            <a:avLst/>
          </a:prstGeom>
          <a:noFill/>
          <a:ln>
            <a:noFill/>
          </a:ln>
        </p:spPr>
      </p:pic>
      <p:sp>
        <p:nvSpPr>
          <p:cNvPr id="183" name="Shape 183"/>
          <p:cNvSpPr/>
          <p:nvPr/>
        </p:nvSpPr>
        <p:spPr>
          <a:xfrm>
            <a:off x="549350" y="1002950"/>
            <a:ext cx="2884500" cy="7026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4" name="Shape 184"/>
          <p:cNvSpPr/>
          <p:nvPr/>
        </p:nvSpPr>
        <p:spPr>
          <a:xfrm>
            <a:off x="549350" y="2601450"/>
            <a:ext cx="2884500" cy="18816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t="7944"/>
          <a:stretch/>
        </p:blipFill>
        <p:spPr>
          <a:xfrm>
            <a:off x="1617900" y="992125"/>
            <a:ext cx="5908200" cy="3159253"/>
          </a:xfrm>
          <a:prstGeom prst="rect">
            <a:avLst/>
          </a:prstGeom>
          <a:noFill/>
          <a:ln>
            <a:noFill/>
          </a:ln>
        </p:spPr>
      </p:pic>
      <p:sp>
        <p:nvSpPr>
          <p:cNvPr id="190" name="Shape 190"/>
          <p:cNvSpPr txBox="1">
            <a:spLocks noGrp="1"/>
          </p:cNvSpPr>
          <p:nvPr>
            <p:ph type="title" idx="4294967295"/>
          </p:nvPr>
        </p:nvSpPr>
        <p:spPr>
          <a:xfrm>
            <a:off x="500250" y="256425"/>
            <a:ext cx="3924000" cy="7557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Pathophysiology</a:t>
            </a:r>
          </a:p>
        </p:txBody>
      </p:sp>
      <p:sp>
        <p:nvSpPr>
          <p:cNvPr id="191" name="Shape 191"/>
          <p:cNvSpPr txBox="1"/>
          <p:nvPr/>
        </p:nvSpPr>
        <p:spPr>
          <a:xfrm>
            <a:off x="1451100" y="4151375"/>
            <a:ext cx="6075000" cy="500400"/>
          </a:xfrm>
          <a:prstGeom prst="rect">
            <a:avLst/>
          </a:prstGeom>
          <a:noFill/>
          <a:ln>
            <a:noFill/>
          </a:ln>
        </p:spPr>
        <p:txBody>
          <a:bodyPr wrap="square" lIns="91425" tIns="91425" rIns="91425" bIns="91425" anchor="t" anchorCtr="0">
            <a:noAutofit/>
          </a:bodyPr>
          <a:lstStyle/>
          <a:p>
            <a:pPr lvl="0">
              <a:spcBef>
                <a:spcPts val="0"/>
              </a:spcBef>
              <a:buNone/>
            </a:pPr>
            <a:r>
              <a:rPr lang="en" sz="1100">
                <a:solidFill>
                  <a:srgbClr val="21242C"/>
                </a:solidFill>
                <a:highlight>
                  <a:srgbClr val="FFFFFF"/>
                </a:highlight>
              </a:rPr>
              <a:t>Sadock, B.J., Sadock, V.A., &amp; Ruiz, P. (2015). </a:t>
            </a:r>
            <a:r>
              <a:rPr lang="en" sz="1100" i="1">
                <a:solidFill>
                  <a:srgbClr val="21242C"/>
                </a:solidFill>
                <a:highlight>
                  <a:srgbClr val="FFFFFF"/>
                </a:highlight>
              </a:rPr>
              <a:t>Kaplan &amp; Sadock's synopsis of psychiatry: Behavioral sciences/clinical psychiatry</a:t>
            </a:r>
            <a:r>
              <a:rPr lang="en" sz="1100">
                <a:solidFill>
                  <a:srgbClr val="21242C"/>
                </a:solidFill>
                <a:highlight>
                  <a:srgbClr val="FFFFFF"/>
                </a:highlight>
              </a:rPr>
              <a:t>. Philadelphia, PA: Wolters Kluwer.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85450" y="30812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Neuroanatomy</a:t>
            </a:r>
          </a:p>
        </p:txBody>
      </p:sp>
      <p:sp>
        <p:nvSpPr>
          <p:cNvPr id="197" name="Shape 197"/>
          <p:cNvSpPr txBox="1"/>
          <p:nvPr/>
        </p:nvSpPr>
        <p:spPr>
          <a:xfrm>
            <a:off x="585450" y="1074700"/>
            <a:ext cx="2843400" cy="33174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98" name="Shape 198"/>
          <p:cNvSpPr txBox="1">
            <a:spLocks noGrp="1"/>
          </p:cNvSpPr>
          <p:nvPr>
            <p:ph type="body" idx="1"/>
          </p:nvPr>
        </p:nvSpPr>
        <p:spPr>
          <a:xfrm>
            <a:off x="585450" y="1074750"/>
            <a:ext cx="2419800" cy="3851100"/>
          </a:xfrm>
          <a:prstGeom prst="rect">
            <a:avLst/>
          </a:prstGeom>
        </p:spPr>
        <p:txBody>
          <a:bodyPr wrap="square" lIns="91425" tIns="91425" rIns="91425" bIns="91425" anchor="t" anchorCtr="0">
            <a:noAutofit/>
          </a:bodyPr>
          <a:lstStyle/>
          <a:p>
            <a:pPr lvl="0" algn="ctr" rtl="0">
              <a:spcBef>
                <a:spcPts val="0"/>
              </a:spcBef>
              <a:buNone/>
            </a:pPr>
            <a:r>
              <a:rPr lang="en" sz="1800" b="1">
                <a:solidFill>
                  <a:srgbClr val="434343"/>
                </a:solidFill>
                <a:latin typeface="Arial"/>
                <a:ea typeface="Arial"/>
                <a:cs typeface="Arial"/>
                <a:sym typeface="Arial"/>
              </a:rPr>
              <a:t>AMYGDALA</a:t>
            </a:r>
          </a:p>
          <a:p>
            <a:pPr lvl="0" algn="ctr" rtl="0">
              <a:spcBef>
                <a:spcPts val="0"/>
              </a:spcBef>
              <a:buNone/>
            </a:pPr>
            <a:endParaRPr sz="1800" b="1">
              <a:latin typeface="Arial"/>
              <a:ea typeface="Arial"/>
              <a:cs typeface="Arial"/>
              <a:sym typeface="Arial"/>
            </a:endParaRPr>
          </a:p>
          <a:p>
            <a:pPr marL="457200" lvl="0" indent="-342900" rtl="0">
              <a:spcBef>
                <a:spcPts val="0"/>
              </a:spcBef>
              <a:buSzPct val="100000"/>
              <a:buFont typeface="Arial"/>
            </a:pPr>
            <a:r>
              <a:rPr lang="en" sz="1800">
                <a:latin typeface="Arial"/>
                <a:ea typeface="Arial"/>
                <a:cs typeface="Arial"/>
                <a:sym typeface="Arial"/>
              </a:rPr>
              <a:t>Trigger initial reaction to threat</a:t>
            </a:r>
          </a:p>
          <a:p>
            <a:pPr lvl="0" rtl="0">
              <a:spcBef>
                <a:spcPts val="0"/>
              </a:spcBef>
              <a:buNone/>
            </a:pPr>
            <a:endParaRPr sz="1800">
              <a:latin typeface="Arial"/>
              <a:ea typeface="Arial"/>
              <a:cs typeface="Arial"/>
              <a:sym typeface="Arial"/>
            </a:endParaRPr>
          </a:p>
          <a:p>
            <a:pPr marL="457200" lvl="0" indent="-342900" rtl="0">
              <a:spcBef>
                <a:spcPts val="0"/>
              </a:spcBef>
              <a:buSzPct val="100000"/>
              <a:buFont typeface="Arial"/>
            </a:pPr>
            <a:r>
              <a:rPr lang="en" sz="1800">
                <a:latin typeface="Arial"/>
                <a:ea typeface="Arial"/>
                <a:cs typeface="Arial"/>
                <a:sym typeface="Arial"/>
              </a:rPr>
              <a:t>Reduced volume</a:t>
            </a:r>
          </a:p>
          <a:p>
            <a:pPr lvl="0" rtl="0">
              <a:spcBef>
                <a:spcPts val="0"/>
              </a:spcBef>
              <a:buNone/>
            </a:pPr>
            <a:r>
              <a:rPr lang="en" sz="1800">
                <a:latin typeface="Arial"/>
                <a:ea typeface="Arial"/>
                <a:cs typeface="Arial"/>
                <a:sym typeface="Arial"/>
              </a:rPr>
              <a:t> </a:t>
            </a:r>
          </a:p>
          <a:p>
            <a:pPr marL="457200" lvl="0" indent="-342900" rtl="0">
              <a:spcBef>
                <a:spcPts val="0"/>
              </a:spcBef>
              <a:buSzPct val="100000"/>
              <a:buFont typeface="Arial"/>
            </a:pPr>
            <a:r>
              <a:rPr lang="en" sz="1800">
                <a:latin typeface="Arial"/>
                <a:ea typeface="Arial"/>
                <a:cs typeface="Arial"/>
                <a:sym typeface="Arial"/>
              </a:rPr>
              <a:t>Increased activity </a:t>
            </a:r>
          </a:p>
        </p:txBody>
      </p:sp>
      <p:sp>
        <p:nvSpPr>
          <p:cNvPr id="199" name="Shape 199"/>
          <p:cNvSpPr txBox="1">
            <a:spLocks noGrp="1"/>
          </p:cNvSpPr>
          <p:nvPr>
            <p:ph type="body" idx="2"/>
          </p:nvPr>
        </p:nvSpPr>
        <p:spPr>
          <a:xfrm>
            <a:off x="3362100" y="1074750"/>
            <a:ext cx="2419800" cy="3851100"/>
          </a:xfrm>
          <a:prstGeom prst="rect">
            <a:avLst/>
          </a:prstGeom>
        </p:spPr>
        <p:txBody>
          <a:bodyPr wrap="square" lIns="91425" tIns="91425" rIns="91425" bIns="91425" anchor="t" anchorCtr="0">
            <a:noAutofit/>
          </a:bodyPr>
          <a:lstStyle/>
          <a:p>
            <a:pPr lvl="0" algn="ctr" rtl="0">
              <a:spcBef>
                <a:spcPts val="0"/>
              </a:spcBef>
              <a:buNone/>
            </a:pPr>
            <a:r>
              <a:rPr lang="en" sz="1800" b="1">
                <a:solidFill>
                  <a:srgbClr val="434343"/>
                </a:solidFill>
                <a:latin typeface="Arial"/>
                <a:ea typeface="Arial"/>
                <a:cs typeface="Arial"/>
                <a:sym typeface="Arial"/>
              </a:rPr>
              <a:t>PREFRONTAL CORTEX</a:t>
            </a:r>
          </a:p>
          <a:p>
            <a:pPr marL="457200" lvl="0" indent="-342900" rtl="0">
              <a:spcBef>
                <a:spcPts val="0"/>
              </a:spcBef>
              <a:buSzPct val="100000"/>
              <a:buFont typeface="Arial"/>
            </a:pPr>
            <a:r>
              <a:rPr lang="en" sz="1800">
                <a:latin typeface="Arial"/>
                <a:ea typeface="Arial"/>
                <a:cs typeface="Arial"/>
                <a:sym typeface="Arial"/>
              </a:rPr>
              <a:t>Cognitive understanding of the event </a:t>
            </a:r>
          </a:p>
          <a:p>
            <a:pPr lvl="0" rtl="0">
              <a:spcBef>
                <a:spcPts val="0"/>
              </a:spcBef>
              <a:buNone/>
            </a:pPr>
            <a:endParaRPr sz="1800">
              <a:latin typeface="Arial"/>
              <a:ea typeface="Arial"/>
              <a:cs typeface="Arial"/>
              <a:sym typeface="Arial"/>
            </a:endParaRPr>
          </a:p>
          <a:p>
            <a:pPr marL="457200" lvl="0" indent="-342900">
              <a:spcBef>
                <a:spcPts val="0"/>
              </a:spcBef>
              <a:buSzPct val="100000"/>
              <a:buFont typeface="Arial"/>
            </a:pPr>
            <a:r>
              <a:rPr lang="en" sz="1800">
                <a:latin typeface="Arial"/>
                <a:ea typeface="Arial"/>
                <a:cs typeface="Arial"/>
                <a:sym typeface="Arial"/>
              </a:rPr>
              <a:t>Decreased response during threat </a:t>
            </a:r>
          </a:p>
        </p:txBody>
      </p:sp>
      <p:sp>
        <p:nvSpPr>
          <p:cNvPr id="200" name="Shape 200"/>
          <p:cNvSpPr txBox="1">
            <a:spLocks noGrp="1"/>
          </p:cNvSpPr>
          <p:nvPr>
            <p:ph type="body" idx="3"/>
          </p:nvPr>
        </p:nvSpPr>
        <p:spPr>
          <a:xfrm>
            <a:off x="6138750" y="1074750"/>
            <a:ext cx="2419800" cy="3851100"/>
          </a:xfrm>
          <a:prstGeom prst="rect">
            <a:avLst/>
          </a:prstGeom>
        </p:spPr>
        <p:txBody>
          <a:bodyPr wrap="square" lIns="91425" tIns="91425" rIns="91425" bIns="91425" anchor="t" anchorCtr="0">
            <a:noAutofit/>
          </a:bodyPr>
          <a:lstStyle/>
          <a:p>
            <a:pPr lvl="0" algn="ctr" rtl="0">
              <a:spcBef>
                <a:spcPts val="0"/>
              </a:spcBef>
              <a:buNone/>
            </a:pPr>
            <a:r>
              <a:rPr lang="en" sz="1800" b="1">
                <a:solidFill>
                  <a:srgbClr val="434343"/>
                </a:solidFill>
                <a:latin typeface="Arial"/>
                <a:ea typeface="Arial"/>
                <a:cs typeface="Arial"/>
                <a:sym typeface="Arial"/>
              </a:rPr>
              <a:t>HIPPOCAMPUS</a:t>
            </a:r>
          </a:p>
          <a:p>
            <a:pPr lvl="0" algn="ctr" rtl="0">
              <a:spcBef>
                <a:spcPts val="0"/>
              </a:spcBef>
              <a:buNone/>
            </a:pPr>
            <a:endParaRPr sz="1800" b="1">
              <a:latin typeface="Arial"/>
              <a:ea typeface="Arial"/>
              <a:cs typeface="Arial"/>
              <a:sym typeface="Arial"/>
            </a:endParaRPr>
          </a:p>
          <a:p>
            <a:pPr marL="457200" lvl="0" indent="-342900" rtl="0">
              <a:spcBef>
                <a:spcPts val="0"/>
              </a:spcBef>
              <a:buSzPct val="100000"/>
              <a:buFont typeface="Arial"/>
            </a:pPr>
            <a:r>
              <a:rPr lang="en" sz="1800">
                <a:latin typeface="Arial"/>
                <a:ea typeface="Arial"/>
                <a:cs typeface="Arial"/>
                <a:sym typeface="Arial"/>
              </a:rPr>
              <a:t>Reduced volume</a:t>
            </a:r>
          </a:p>
          <a:p>
            <a:pPr lvl="0" rtl="0">
              <a:spcBef>
                <a:spcPts val="0"/>
              </a:spcBef>
              <a:buNone/>
            </a:pPr>
            <a:r>
              <a:rPr lang="en" sz="1800">
                <a:latin typeface="Arial"/>
                <a:ea typeface="Arial"/>
                <a:cs typeface="Arial"/>
                <a:sym typeface="Arial"/>
              </a:rPr>
              <a:t> </a:t>
            </a:r>
          </a:p>
          <a:p>
            <a:pPr marL="457200" lvl="0" indent="-228600">
              <a:spcBef>
                <a:spcPts val="0"/>
              </a:spcBef>
            </a:pPr>
            <a:r>
              <a:rPr lang="en" sz="1800">
                <a:latin typeface="Arial"/>
                <a:ea typeface="Arial"/>
                <a:cs typeface="Arial"/>
                <a:sym typeface="Arial"/>
              </a:rPr>
              <a:t>Allow brain to learn/create memories to specific threat</a:t>
            </a:r>
            <a:r>
              <a:rPr lang="en">
                <a:latin typeface="Arial"/>
                <a:ea typeface="Arial"/>
                <a:cs typeface="Arial"/>
                <a:sym typeface="Arial"/>
              </a:rPr>
              <a: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89825" y="276425"/>
            <a:ext cx="3591300" cy="536400"/>
          </a:xfrm>
          <a:prstGeom prst="rect">
            <a:avLst/>
          </a:prstGeom>
        </p:spPr>
        <p:txBody>
          <a:bodyPr wrap="square" lIns="91425" tIns="91425" rIns="91425" bIns="91425" anchor="b" anchorCtr="0">
            <a:noAutofit/>
          </a:bodyPr>
          <a:lstStyle/>
          <a:p>
            <a:pPr lvl="0">
              <a:spcBef>
                <a:spcPts val="0"/>
              </a:spcBef>
              <a:buNone/>
            </a:pPr>
            <a:r>
              <a:rPr lang="en" sz="3600" dirty="0">
                <a:latin typeface="Arial"/>
                <a:ea typeface="Arial"/>
                <a:cs typeface="Arial"/>
                <a:sym typeface="Arial"/>
              </a:rPr>
              <a:t>Research</a:t>
            </a:r>
          </a:p>
        </p:txBody>
      </p:sp>
      <p:pic>
        <p:nvPicPr>
          <p:cNvPr id="206" name="Shape 206"/>
          <p:cNvPicPr preferRelativeResize="0"/>
          <p:nvPr/>
        </p:nvPicPr>
        <p:blipFill>
          <a:blip r:embed="rId3">
            <a:alphaModFix/>
          </a:blip>
          <a:stretch>
            <a:fillRect/>
          </a:stretch>
        </p:blipFill>
        <p:spPr>
          <a:xfrm>
            <a:off x="4834800" y="429350"/>
            <a:ext cx="4027025" cy="3302576"/>
          </a:xfrm>
          <a:prstGeom prst="rect">
            <a:avLst/>
          </a:prstGeom>
          <a:noFill/>
          <a:ln>
            <a:noFill/>
          </a:ln>
        </p:spPr>
      </p:pic>
      <p:sp>
        <p:nvSpPr>
          <p:cNvPr id="207" name="Shape 207"/>
          <p:cNvSpPr txBox="1"/>
          <p:nvPr/>
        </p:nvSpPr>
        <p:spPr>
          <a:xfrm>
            <a:off x="289825" y="812825"/>
            <a:ext cx="4270200" cy="38277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sz="1700" b="1">
                <a:solidFill>
                  <a:srgbClr val="434343"/>
                </a:solidFill>
              </a:rPr>
              <a:t>Negative stimuli </a:t>
            </a:r>
          </a:p>
          <a:p>
            <a:pPr marL="457200" lvl="0" indent="-336550" rtl="0">
              <a:lnSpc>
                <a:spcPct val="115000"/>
              </a:lnSpc>
              <a:spcBef>
                <a:spcPts val="0"/>
              </a:spcBef>
              <a:buClr>
                <a:srgbClr val="B7B7B7"/>
              </a:buClr>
              <a:buSzPct val="100000"/>
              <a:buChar char="●"/>
            </a:pPr>
            <a:r>
              <a:rPr lang="en" sz="1700">
                <a:solidFill>
                  <a:schemeClr val="dk1"/>
                </a:solidFill>
              </a:rPr>
              <a:t>Amygdala and ACC→ </a:t>
            </a:r>
            <a:r>
              <a:rPr lang="en" sz="1700" i="1">
                <a:solidFill>
                  <a:schemeClr val="dk1"/>
                </a:solidFill>
              </a:rPr>
              <a:t>hyperactive</a:t>
            </a:r>
          </a:p>
          <a:p>
            <a:pPr marL="457200" lvl="0" indent="-336550" rtl="0">
              <a:lnSpc>
                <a:spcPct val="115000"/>
              </a:lnSpc>
              <a:spcBef>
                <a:spcPts val="0"/>
              </a:spcBef>
              <a:buClr>
                <a:srgbClr val="B7B7B7"/>
              </a:buClr>
              <a:buSzPct val="100000"/>
              <a:buChar char="●"/>
            </a:pPr>
            <a:r>
              <a:rPr lang="en" sz="1700">
                <a:solidFill>
                  <a:schemeClr val="dk1"/>
                </a:solidFill>
              </a:rPr>
              <a:t>Lateral and medial prefrontal cortex→ </a:t>
            </a:r>
            <a:r>
              <a:rPr lang="en" sz="1700" i="1">
                <a:solidFill>
                  <a:schemeClr val="dk1"/>
                </a:solidFill>
              </a:rPr>
              <a:t>hypoactive</a:t>
            </a:r>
          </a:p>
          <a:p>
            <a:pPr lvl="0" rtl="0">
              <a:lnSpc>
                <a:spcPct val="115000"/>
              </a:lnSpc>
              <a:spcBef>
                <a:spcPts val="0"/>
              </a:spcBef>
              <a:buNone/>
            </a:pPr>
            <a:endParaRPr sz="1700" b="1">
              <a:solidFill>
                <a:schemeClr val="dk1"/>
              </a:solidFill>
            </a:endParaRPr>
          </a:p>
          <a:p>
            <a:pPr lvl="0" rtl="0">
              <a:lnSpc>
                <a:spcPct val="115000"/>
              </a:lnSpc>
              <a:spcBef>
                <a:spcPts val="0"/>
              </a:spcBef>
              <a:buNone/>
            </a:pPr>
            <a:r>
              <a:rPr lang="en" sz="1700" b="1">
                <a:solidFill>
                  <a:srgbClr val="434343"/>
                </a:solidFill>
              </a:rPr>
              <a:t>Neurocircuitry model </a:t>
            </a:r>
          </a:p>
          <a:p>
            <a:pPr lvl="0" rtl="0">
              <a:lnSpc>
                <a:spcPct val="115000"/>
              </a:lnSpc>
              <a:spcBef>
                <a:spcPts val="0"/>
              </a:spcBef>
              <a:buNone/>
            </a:pPr>
            <a:r>
              <a:rPr lang="en" sz="1700">
                <a:solidFill>
                  <a:schemeClr val="dk1"/>
                </a:solidFill>
              </a:rPr>
              <a:t>Abnormality in the vmPFC causes overactivation in the amygdala</a:t>
            </a:r>
          </a:p>
          <a:p>
            <a:pPr marL="457200" lvl="0" indent="-336550" rtl="0">
              <a:lnSpc>
                <a:spcPct val="115000"/>
              </a:lnSpc>
              <a:spcBef>
                <a:spcPts val="0"/>
              </a:spcBef>
              <a:buClr>
                <a:srgbClr val="999999"/>
              </a:buClr>
              <a:buSzPct val="100000"/>
              <a:buChar char="➔"/>
            </a:pPr>
            <a:r>
              <a:rPr lang="en" sz="1700">
                <a:solidFill>
                  <a:schemeClr val="dk1"/>
                </a:solidFill>
              </a:rPr>
              <a:t>inflated fear response and weakened fear extinction learning</a:t>
            </a:r>
          </a:p>
          <a:p>
            <a:pPr lvl="0" rtl="0">
              <a:lnSpc>
                <a:spcPct val="115000"/>
              </a:lnSpc>
              <a:spcBef>
                <a:spcPts val="0"/>
              </a:spcBef>
              <a:buNone/>
            </a:pPr>
            <a:endParaRPr sz="1700" b="1">
              <a:solidFill>
                <a:schemeClr val="dk1"/>
              </a:solidFill>
            </a:endParaRPr>
          </a:p>
          <a:p>
            <a:pPr lvl="0" rtl="0">
              <a:lnSpc>
                <a:spcPct val="115000"/>
              </a:lnSpc>
              <a:spcBef>
                <a:spcPts val="0"/>
              </a:spcBef>
              <a:buNone/>
            </a:pPr>
            <a:r>
              <a:rPr lang="en" sz="1700" b="1">
                <a:solidFill>
                  <a:srgbClr val="434343"/>
                </a:solidFill>
              </a:rPr>
              <a:t>“Salience Network” </a:t>
            </a:r>
          </a:p>
          <a:p>
            <a:pPr lvl="0" rtl="0">
              <a:spcBef>
                <a:spcPts val="0"/>
              </a:spcBef>
              <a:buClr>
                <a:schemeClr val="dk1"/>
              </a:buClr>
              <a:buFont typeface="Arial"/>
              <a:buNone/>
            </a:pPr>
            <a:endParaRPr sz="1100">
              <a:solidFill>
                <a:schemeClr val="dk1"/>
              </a:solidFill>
            </a:endParaRPr>
          </a:p>
          <a:p>
            <a:pPr lvl="0" rtl="0">
              <a:spcBef>
                <a:spcPts val="0"/>
              </a:spcBef>
              <a:buNone/>
            </a:pPr>
            <a:endParaRPr/>
          </a:p>
          <a:p>
            <a:pPr lvl="0">
              <a:spcBef>
                <a:spcPts val="0"/>
              </a:spcBef>
              <a:buNone/>
            </a:pPr>
            <a:endParaRPr/>
          </a:p>
          <a:p>
            <a:pPr lvl="0">
              <a:spcBef>
                <a:spcPts val="0"/>
              </a:spcBef>
              <a:buNone/>
            </a:pPr>
            <a:endParaRPr/>
          </a:p>
        </p:txBody>
      </p:sp>
      <p:sp>
        <p:nvSpPr>
          <p:cNvPr id="208" name="Shape 208"/>
          <p:cNvSpPr txBox="1"/>
          <p:nvPr/>
        </p:nvSpPr>
        <p:spPr>
          <a:xfrm>
            <a:off x="4768575" y="3731925"/>
            <a:ext cx="4093200" cy="9087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sz="1100">
                <a:solidFill>
                  <a:srgbClr val="333333"/>
                </a:solidFill>
                <a:highlight>
                  <a:srgbClr val="FFFFFF"/>
                </a:highlight>
              </a:rPr>
              <a:t>Hayes, J. P., Vanelzakker, M. B., &amp; Shin, L. M. (2012). Emotion and cognition interactions in PTSD: a review of neurocognitive and neuroimaging studies. </a:t>
            </a:r>
            <a:r>
              <a:rPr lang="en" sz="1100" i="1">
                <a:solidFill>
                  <a:srgbClr val="333333"/>
                </a:solidFill>
              </a:rPr>
              <a:t>Frontiers in Integrative Neuroscience,6</a:t>
            </a:r>
            <a:r>
              <a:rPr lang="en" sz="1100">
                <a:solidFill>
                  <a:srgbClr val="333333"/>
                </a:solidFill>
                <a:highlight>
                  <a:srgbClr val="FFFFFF"/>
                </a:highlight>
              </a:rPr>
              <a:t>(89).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26625" y="384845"/>
            <a:ext cx="7571700" cy="702600"/>
          </a:xfrm>
          <a:prstGeom prst="rect">
            <a:avLst/>
          </a:prstGeom>
        </p:spPr>
        <p:txBody>
          <a:bodyPr wrap="square" lIns="91425" tIns="91425" rIns="91425" bIns="91425" anchor="b" anchorCtr="0">
            <a:noAutofit/>
          </a:bodyPr>
          <a:lstStyle/>
          <a:p>
            <a:pPr lvl="0">
              <a:spcBef>
                <a:spcPts val="0"/>
              </a:spcBef>
              <a:buNone/>
            </a:pPr>
            <a:r>
              <a:rPr lang="en" sz="3600" dirty="0">
                <a:latin typeface="+mj-lt"/>
              </a:rPr>
              <a:t>Neurobiology</a:t>
            </a:r>
          </a:p>
        </p:txBody>
      </p:sp>
      <p:sp>
        <p:nvSpPr>
          <p:cNvPr id="214" name="Shape 214"/>
          <p:cNvSpPr txBox="1">
            <a:spLocks noGrp="1"/>
          </p:cNvSpPr>
          <p:nvPr>
            <p:ph type="body" idx="1"/>
          </p:nvPr>
        </p:nvSpPr>
        <p:spPr>
          <a:xfrm>
            <a:off x="526625" y="1087438"/>
            <a:ext cx="7571700" cy="1491000"/>
          </a:xfrm>
          <a:prstGeom prst="rect">
            <a:avLst/>
          </a:prstGeom>
        </p:spPr>
        <p:txBody>
          <a:bodyPr wrap="square" lIns="91425" tIns="91425" rIns="91425" bIns="91425" anchor="t" anchorCtr="0">
            <a:noAutofit/>
          </a:bodyPr>
          <a:lstStyle/>
          <a:p>
            <a:pPr marL="457200" lvl="0" indent="-342900">
              <a:lnSpc>
                <a:spcPct val="115000"/>
              </a:lnSpc>
              <a:spcBef>
                <a:spcPts val="0"/>
              </a:spcBef>
              <a:buClr>
                <a:srgbClr val="B7B7B7"/>
              </a:buClr>
              <a:buSzPct val="100000"/>
              <a:buFont typeface="Arial"/>
            </a:pPr>
            <a:r>
              <a:rPr lang="en" sz="1800">
                <a:latin typeface="Arial"/>
                <a:ea typeface="Arial"/>
                <a:cs typeface="Arial"/>
                <a:sym typeface="Arial"/>
              </a:rPr>
              <a:t>Many neurochemicals that are not regulated the stress and fear response properly</a:t>
            </a:r>
          </a:p>
          <a:p>
            <a:pPr marL="457200" lvl="0" indent="-342900" rtl="0">
              <a:lnSpc>
                <a:spcPct val="115000"/>
              </a:lnSpc>
              <a:spcBef>
                <a:spcPts val="0"/>
              </a:spcBef>
              <a:buClr>
                <a:srgbClr val="B7B7B7"/>
              </a:buClr>
              <a:buSzPct val="100000"/>
              <a:buFont typeface="Arial"/>
            </a:pPr>
            <a:r>
              <a:rPr lang="en" sz="1800">
                <a:latin typeface="Arial"/>
                <a:ea typeface="Arial"/>
                <a:cs typeface="Arial"/>
                <a:sym typeface="Arial"/>
              </a:rPr>
              <a:t>Include catecholamine, serotonin, amino acid, peptide, and opioid neurotransmitters</a:t>
            </a:r>
          </a:p>
          <a:p>
            <a:pPr lvl="0">
              <a:spcBef>
                <a:spcPts val="0"/>
              </a:spcBef>
              <a:buNone/>
            </a:pPr>
            <a:endParaRPr/>
          </a:p>
        </p:txBody>
      </p:sp>
      <p:pic>
        <p:nvPicPr>
          <p:cNvPr id="215" name="Shape 215"/>
          <p:cNvPicPr preferRelativeResize="0"/>
          <p:nvPr/>
        </p:nvPicPr>
        <p:blipFill>
          <a:blip r:embed="rId3">
            <a:alphaModFix/>
          </a:blip>
          <a:stretch>
            <a:fillRect/>
          </a:stretch>
        </p:blipFill>
        <p:spPr>
          <a:xfrm>
            <a:off x="1011038" y="2655150"/>
            <a:ext cx="2662624" cy="1940975"/>
          </a:xfrm>
          <a:prstGeom prst="rect">
            <a:avLst/>
          </a:prstGeom>
          <a:noFill/>
          <a:ln>
            <a:noFill/>
          </a:ln>
        </p:spPr>
      </p:pic>
      <p:sp>
        <p:nvSpPr>
          <p:cNvPr id="216" name="Shape 216"/>
          <p:cNvSpPr txBox="1"/>
          <p:nvPr/>
        </p:nvSpPr>
        <p:spPr>
          <a:xfrm>
            <a:off x="4411050" y="2034050"/>
            <a:ext cx="3946800" cy="3000000"/>
          </a:xfrm>
          <a:prstGeom prst="rect">
            <a:avLst/>
          </a:prstGeom>
          <a:noFill/>
          <a:ln>
            <a:noFill/>
          </a:ln>
        </p:spPr>
        <p:txBody>
          <a:bodyPr wrap="square" lIns="91425" tIns="91425" rIns="91425" bIns="91425" anchor="ctr" anchorCtr="0">
            <a:noAutofit/>
          </a:bodyPr>
          <a:lstStyle/>
          <a:p>
            <a:pPr marL="457200" lvl="0" indent="-342900" rtl="0">
              <a:lnSpc>
                <a:spcPct val="150000"/>
              </a:lnSpc>
              <a:spcBef>
                <a:spcPts val="600"/>
              </a:spcBef>
              <a:buClr>
                <a:srgbClr val="B7B7B7"/>
              </a:buClr>
              <a:buSzPct val="100000"/>
              <a:buFont typeface="Arial"/>
              <a:buChar char="●"/>
            </a:pPr>
            <a:r>
              <a:rPr lang="en" sz="1800">
                <a:solidFill>
                  <a:srgbClr val="263238"/>
                </a:solidFill>
              </a:rPr>
              <a:t>Focus on Serotonin</a:t>
            </a:r>
          </a:p>
          <a:p>
            <a:pPr marL="457200" lvl="0" indent="-342900" rtl="0">
              <a:lnSpc>
                <a:spcPct val="150000"/>
              </a:lnSpc>
              <a:spcBef>
                <a:spcPts val="600"/>
              </a:spcBef>
              <a:buClr>
                <a:srgbClr val="B7B7B7"/>
              </a:buClr>
              <a:buSzPct val="100000"/>
              <a:buFont typeface="Arial"/>
              <a:buChar char="●"/>
            </a:pPr>
            <a:r>
              <a:rPr lang="en" sz="1800">
                <a:solidFill>
                  <a:srgbClr val="263238"/>
                </a:solidFill>
              </a:rPr>
              <a:t>NT derived from Tryptophan </a:t>
            </a:r>
          </a:p>
          <a:p>
            <a:pPr marL="457200" lvl="0" indent="-342900" rtl="0">
              <a:lnSpc>
                <a:spcPct val="150000"/>
              </a:lnSpc>
              <a:spcBef>
                <a:spcPts val="600"/>
              </a:spcBef>
              <a:buClr>
                <a:srgbClr val="B7B7B7"/>
              </a:buClr>
              <a:buSzPct val="100000"/>
              <a:buFont typeface="Arial"/>
              <a:buChar char="●"/>
            </a:pPr>
            <a:r>
              <a:rPr lang="en" sz="1800">
                <a:solidFill>
                  <a:srgbClr val="263238"/>
                </a:solidFill>
              </a:rPr>
              <a:t>14 different types of receptors</a:t>
            </a:r>
          </a:p>
        </p:txBody>
      </p:sp>
      <p:sp>
        <p:nvSpPr>
          <p:cNvPr id="217" name="Shape 217"/>
          <p:cNvSpPr txBox="1"/>
          <p:nvPr/>
        </p:nvSpPr>
        <p:spPr>
          <a:xfrm>
            <a:off x="743200" y="4636225"/>
            <a:ext cx="1934700" cy="117900"/>
          </a:xfrm>
          <a:prstGeom prst="rect">
            <a:avLst/>
          </a:prstGeom>
          <a:noFill/>
          <a:ln>
            <a:noFill/>
          </a:ln>
        </p:spPr>
        <p:txBody>
          <a:bodyPr wrap="square" lIns="91425" tIns="91425" rIns="91425" bIns="91425" anchor="t" anchorCtr="0">
            <a:noAutofit/>
          </a:bodyPr>
          <a:lstStyle/>
          <a:p>
            <a:pPr lvl="0">
              <a:spcBef>
                <a:spcPts val="0"/>
              </a:spcBef>
              <a:buNone/>
            </a:pPr>
            <a:endParaRPr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83250" y="252975"/>
            <a:ext cx="2328300" cy="7026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en" sz="3600">
                <a:latin typeface="Arial"/>
                <a:ea typeface="Arial"/>
                <a:cs typeface="Arial"/>
                <a:sym typeface="Arial"/>
              </a:rPr>
              <a:t>Serotonin </a:t>
            </a:r>
          </a:p>
        </p:txBody>
      </p:sp>
      <p:cxnSp>
        <p:nvCxnSpPr>
          <p:cNvPr id="223" name="Shape 223"/>
          <p:cNvCxnSpPr/>
          <p:nvPr/>
        </p:nvCxnSpPr>
        <p:spPr>
          <a:xfrm flipH="1">
            <a:off x="1602900" y="1625750"/>
            <a:ext cx="1604400" cy="365700"/>
          </a:xfrm>
          <a:prstGeom prst="straightConnector1">
            <a:avLst/>
          </a:prstGeom>
          <a:noFill/>
          <a:ln w="9525" cap="flat" cmpd="sng">
            <a:solidFill>
              <a:schemeClr val="dk2"/>
            </a:solidFill>
            <a:prstDash val="solid"/>
            <a:round/>
            <a:headEnd type="none" w="lg" len="lg"/>
            <a:tailEnd type="triangle" w="lg" len="lg"/>
          </a:ln>
        </p:spPr>
      </p:cxnSp>
      <p:cxnSp>
        <p:nvCxnSpPr>
          <p:cNvPr id="224" name="Shape 224"/>
          <p:cNvCxnSpPr/>
          <p:nvPr/>
        </p:nvCxnSpPr>
        <p:spPr>
          <a:xfrm>
            <a:off x="5535600" y="1602950"/>
            <a:ext cx="1510200" cy="411300"/>
          </a:xfrm>
          <a:prstGeom prst="straightConnector1">
            <a:avLst/>
          </a:prstGeom>
          <a:noFill/>
          <a:ln w="9525" cap="flat" cmpd="sng">
            <a:solidFill>
              <a:schemeClr val="dk2"/>
            </a:solidFill>
            <a:prstDash val="solid"/>
            <a:round/>
            <a:headEnd type="none" w="lg" len="lg"/>
            <a:tailEnd type="triangle" w="lg" len="lg"/>
          </a:ln>
        </p:spPr>
      </p:cxnSp>
      <p:sp>
        <p:nvSpPr>
          <p:cNvPr id="225" name="Shape 225"/>
          <p:cNvSpPr txBox="1">
            <a:spLocks noGrp="1"/>
          </p:cNvSpPr>
          <p:nvPr>
            <p:ph type="title"/>
          </p:nvPr>
        </p:nvSpPr>
        <p:spPr>
          <a:xfrm>
            <a:off x="243850" y="1991438"/>
            <a:ext cx="2739300" cy="932100"/>
          </a:xfrm>
          <a:prstGeom prst="rect">
            <a:avLst/>
          </a:prstGeom>
        </p:spPr>
        <p:txBody>
          <a:bodyPr wrap="square" lIns="91425" tIns="91425" rIns="91425" bIns="91425" anchor="b" anchorCtr="0">
            <a:noAutofit/>
          </a:bodyPr>
          <a:lstStyle/>
          <a:p>
            <a:pPr lvl="0">
              <a:spcBef>
                <a:spcPts val="0"/>
              </a:spcBef>
              <a:buClr>
                <a:schemeClr val="dk1"/>
              </a:buClr>
              <a:buSzPct val="61111"/>
              <a:buFont typeface="Arial"/>
              <a:buNone/>
            </a:pPr>
            <a:r>
              <a:rPr lang="en" sz="1800">
                <a:solidFill>
                  <a:srgbClr val="000000"/>
                </a:solidFill>
                <a:latin typeface="Arial"/>
                <a:ea typeface="Arial"/>
                <a:cs typeface="Arial"/>
                <a:sym typeface="Arial"/>
              </a:rPr>
              <a:t>Anxiogenic Effect</a:t>
            </a:r>
          </a:p>
          <a:p>
            <a:pPr marL="457200" lvl="0" indent="-342900" rtl="0">
              <a:spcBef>
                <a:spcPts val="600"/>
              </a:spcBef>
              <a:buClr>
                <a:srgbClr val="CFD8DC"/>
              </a:buClr>
              <a:buSzPct val="100000"/>
              <a:buFont typeface="Arial"/>
              <a:buChar char="●"/>
            </a:pPr>
            <a:r>
              <a:rPr lang="en" sz="1800">
                <a:solidFill>
                  <a:srgbClr val="000000"/>
                </a:solidFill>
                <a:latin typeface="Arial"/>
                <a:ea typeface="Arial"/>
                <a:cs typeface="Arial"/>
                <a:sym typeface="Arial"/>
              </a:rPr>
              <a:t>Produces anxiety  </a:t>
            </a:r>
          </a:p>
        </p:txBody>
      </p:sp>
      <p:sp>
        <p:nvSpPr>
          <p:cNvPr id="226" name="Shape 226"/>
          <p:cNvSpPr txBox="1">
            <a:spLocks noGrp="1"/>
          </p:cNvSpPr>
          <p:nvPr>
            <p:ph type="title"/>
          </p:nvPr>
        </p:nvSpPr>
        <p:spPr>
          <a:xfrm>
            <a:off x="6016500" y="2047988"/>
            <a:ext cx="3020100" cy="819000"/>
          </a:xfrm>
          <a:prstGeom prst="rect">
            <a:avLst/>
          </a:prstGeom>
        </p:spPr>
        <p:txBody>
          <a:bodyPr wrap="square" lIns="91425" tIns="91425" rIns="91425" bIns="91425" anchor="b" anchorCtr="0">
            <a:noAutofit/>
          </a:bodyPr>
          <a:lstStyle/>
          <a:p>
            <a:pPr lvl="0" rtl="0">
              <a:spcBef>
                <a:spcPts val="0"/>
              </a:spcBef>
              <a:buClr>
                <a:schemeClr val="dk1"/>
              </a:buClr>
              <a:buSzPct val="61111"/>
              <a:buFont typeface="Arial"/>
              <a:buNone/>
            </a:pPr>
            <a:r>
              <a:rPr lang="en" sz="1800">
                <a:solidFill>
                  <a:srgbClr val="000000"/>
                </a:solidFill>
                <a:latin typeface="Arial"/>
                <a:ea typeface="Arial"/>
                <a:cs typeface="Arial"/>
                <a:sym typeface="Arial"/>
              </a:rPr>
              <a:t>Anxiolytic Effect</a:t>
            </a:r>
          </a:p>
          <a:p>
            <a:pPr marL="457200" lvl="0" indent="-342900" rtl="0">
              <a:spcBef>
                <a:spcPts val="600"/>
              </a:spcBef>
              <a:buClr>
                <a:srgbClr val="CFD8DC"/>
              </a:buClr>
              <a:buSzPct val="100000"/>
              <a:buFont typeface="Arial"/>
              <a:buChar char="●"/>
            </a:pPr>
            <a:r>
              <a:rPr lang="en" sz="1800">
                <a:solidFill>
                  <a:srgbClr val="000000"/>
                </a:solidFill>
                <a:latin typeface="Arial"/>
                <a:ea typeface="Arial"/>
                <a:cs typeface="Arial"/>
                <a:sym typeface="Arial"/>
              </a:rPr>
              <a:t>Inhibits anxiety  </a:t>
            </a:r>
          </a:p>
        </p:txBody>
      </p:sp>
      <p:sp>
        <p:nvSpPr>
          <p:cNvPr id="227" name="Shape 227"/>
          <p:cNvSpPr txBox="1">
            <a:spLocks noGrp="1"/>
          </p:cNvSpPr>
          <p:nvPr>
            <p:ph type="title"/>
          </p:nvPr>
        </p:nvSpPr>
        <p:spPr>
          <a:xfrm>
            <a:off x="383250" y="1166063"/>
            <a:ext cx="7976400" cy="555900"/>
          </a:xfrm>
          <a:prstGeom prst="rect">
            <a:avLst/>
          </a:prstGeom>
        </p:spPr>
        <p:txBody>
          <a:bodyPr wrap="square" lIns="91425" tIns="91425" rIns="91425" bIns="91425" anchor="b" anchorCtr="0">
            <a:noAutofit/>
          </a:bodyPr>
          <a:lstStyle/>
          <a:p>
            <a:pPr lvl="0" algn="ctr">
              <a:spcBef>
                <a:spcPts val="0"/>
              </a:spcBef>
              <a:buClr>
                <a:schemeClr val="dk1"/>
              </a:buClr>
              <a:buSzPct val="61111"/>
              <a:buFont typeface="Arial"/>
              <a:buNone/>
            </a:pPr>
            <a:r>
              <a:rPr lang="en" sz="1800">
                <a:solidFill>
                  <a:srgbClr val="000000"/>
                </a:solidFill>
                <a:latin typeface="Arial"/>
                <a:ea typeface="Arial"/>
                <a:cs typeface="Arial"/>
                <a:sym typeface="Arial"/>
              </a:rPr>
              <a:t>5HT Pathway</a:t>
            </a:r>
          </a:p>
          <a:p>
            <a:pPr lvl="0" algn="ctr" rtl="0">
              <a:spcBef>
                <a:spcPts val="0"/>
              </a:spcBef>
              <a:buClr>
                <a:schemeClr val="dk1"/>
              </a:buClr>
              <a:buSzPct val="61111"/>
              <a:buFont typeface="Arial"/>
              <a:buNone/>
            </a:pPr>
            <a:r>
              <a:rPr lang="en" sz="1800">
                <a:solidFill>
                  <a:srgbClr val="000000"/>
                </a:solidFill>
                <a:latin typeface="Arial"/>
                <a:ea typeface="Arial"/>
                <a:cs typeface="Arial"/>
                <a:sym typeface="Arial"/>
              </a:rPr>
              <a:t>Interacts with NS to coordinate stress response, impulsivity, depression,  aggression etc.  </a:t>
            </a:r>
          </a:p>
        </p:txBody>
      </p:sp>
      <p:cxnSp>
        <p:nvCxnSpPr>
          <p:cNvPr id="228" name="Shape 228"/>
          <p:cNvCxnSpPr/>
          <p:nvPr/>
        </p:nvCxnSpPr>
        <p:spPr>
          <a:xfrm>
            <a:off x="1439225" y="2984600"/>
            <a:ext cx="0" cy="613500"/>
          </a:xfrm>
          <a:prstGeom prst="straightConnector1">
            <a:avLst/>
          </a:prstGeom>
          <a:noFill/>
          <a:ln w="9525" cap="flat" cmpd="sng">
            <a:solidFill>
              <a:schemeClr val="dk2"/>
            </a:solidFill>
            <a:prstDash val="solid"/>
            <a:round/>
            <a:headEnd type="none" w="lg" len="lg"/>
            <a:tailEnd type="triangle" w="lg" len="lg"/>
          </a:ln>
        </p:spPr>
      </p:cxnSp>
      <p:cxnSp>
        <p:nvCxnSpPr>
          <p:cNvPr id="229" name="Shape 229"/>
          <p:cNvCxnSpPr/>
          <p:nvPr/>
        </p:nvCxnSpPr>
        <p:spPr>
          <a:xfrm>
            <a:off x="7347150" y="2984600"/>
            <a:ext cx="0" cy="613500"/>
          </a:xfrm>
          <a:prstGeom prst="straightConnector1">
            <a:avLst/>
          </a:prstGeom>
          <a:noFill/>
          <a:ln w="9525" cap="flat" cmpd="sng">
            <a:solidFill>
              <a:schemeClr val="dk2"/>
            </a:solidFill>
            <a:prstDash val="solid"/>
            <a:round/>
            <a:headEnd type="none" w="lg" len="lg"/>
            <a:tailEnd type="triangle" w="lg" len="lg"/>
          </a:ln>
        </p:spPr>
      </p:cxnSp>
      <p:sp>
        <p:nvSpPr>
          <p:cNvPr id="230" name="Shape 230"/>
          <p:cNvSpPr txBox="1">
            <a:spLocks noGrp="1"/>
          </p:cNvSpPr>
          <p:nvPr>
            <p:ph type="title"/>
          </p:nvPr>
        </p:nvSpPr>
        <p:spPr>
          <a:xfrm>
            <a:off x="243850" y="3733825"/>
            <a:ext cx="3602100" cy="932100"/>
          </a:xfrm>
          <a:prstGeom prst="rect">
            <a:avLst/>
          </a:prstGeom>
        </p:spPr>
        <p:txBody>
          <a:bodyPr wrap="square" lIns="91425" tIns="91425" rIns="91425" bIns="91425" anchor="b" anchorCtr="0">
            <a:noAutofit/>
          </a:bodyPr>
          <a:lstStyle/>
          <a:p>
            <a:pPr lvl="0">
              <a:spcBef>
                <a:spcPts val="0"/>
              </a:spcBef>
              <a:buClr>
                <a:schemeClr val="dk1"/>
              </a:buClr>
              <a:buSzPct val="61111"/>
              <a:buFont typeface="Arial"/>
              <a:buNone/>
            </a:pPr>
            <a:r>
              <a:rPr lang="en" sz="1800">
                <a:solidFill>
                  <a:srgbClr val="000000"/>
                </a:solidFill>
                <a:latin typeface="Arial"/>
                <a:ea typeface="Arial"/>
                <a:cs typeface="Arial"/>
                <a:sym typeface="Arial"/>
              </a:rPr>
              <a:t>5HT 2 Receptor</a:t>
            </a:r>
          </a:p>
          <a:p>
            <a:pPr marL="457200" lvl="0" indent="-342900" rtl="0">
              <a:spcBef>
                <a:spcPts val="600"/>
              </a:spcBef>
              <a:buClr>
                <a:srgbClr val="CFD8DC"/>
              </a:buClr>
              <a:buSzPct val="100000"/>
              <a:buFont typeface="Arial"/>
              <a:buChar char="●"/>
            </a:pPr>
            <a:r>
              <a:rPr lang="en" sz="1800">
                <a:solidFill>
                  <a:srgbClr val="000000"/>
                </a:solidFill>
                <a:latin typeface="Arial"/>
                <a:ea typeface="Arial"/>
                <a:cs typeface="Arial"/>
                <a:sym typeface="Arial"/>
              </a:rPr>
              <a:t>Triggers excitatory </a:t>
            </a:r>
          </a:p>
          <a:p>
            <a:pPr marL="457200" lvl="0" indent="-342900" rtl="0">
              <a:spcBef>
                <a:spcPts val="600"/>
              </a:spcBef>
              <a:buClr>
                <a:srgbClr val="CFD8DC"/>
              </a:buClr>
              <a:buSzPct val="100000"/>
              <a:buFont typeface="Arial"/>
              <a:buChar char="●"/>
            </a:pPr>
            <a:r>
              <a:rPr lang="en" sz="1800">
                <a:solidFill>
                  <a:srgbClr val="000000"/>
                </a:solidFill>
                <a:latin typeface="Arial"/>
                <a:ea typeface="Arial"/>
                <a:cs typeface="Arial"/>
                <a:sym typeface="Arial"/>
              </a:rPr>
              <a:t>Upregulated during stress</a:t>
            </a:r>
          </a:p>
        </p:txBody>
      </p:sp>
      <p:sp>
        <p:nvSpPr>
          <p:cNvPr id="231" name="Shape 231"/>
          <p:cNvSpPr txBox="1">
            <a:spLocks noGrp="1"/>
          </p:cNvSpPr>
          <p:nvPr>
            <p:ph type="title"/>
          </p:nvPr>
        </p:nvSpPr>
        <p:spPr>
          <a:xfrm>
            <a:off x="5214275" y="3733825"/>
            <a:ext cx="3763500" cy="1203300"/>
          </a:xfrm>
          <a:prstGeom prst="rect">
            <a:avLst/>
          </a:prstGeom>
        </p:spPr>
        <p:txBody>
          <a:bodyPr wrap="square" lIns="91425" tIns="91425" rIns="91425" bIns="91425" anchor="b" anchorCtr="0">
            <a:noAutofit/>
          </a:bodyPr>
          <a:lstStyle/>
          <a:p>
            <a:pPr lvl="0">
              <a:spcBef>
                <a:spcPts val="0"/>
              </a:spcBef>
              <a:buClr>
                <a:schemeClr val="dk1"/>
              </a:buClr>
              <a:buSzPct val="61111"/>
              <a:buFont typeface="Arial"/>
              <a:buNone/>
            </a:pPr>
            <a:r>
              <a:rPr lang="en" sz="1800">
                <a:solidFill>
                  <a:srgbClr val="000000"/>
                </a:solidFill>
                <a:latin typeface="Arial"/>
                <a:ea typeface="Arial"/>
                <a:cs typeface="Arial"/>
                <a:sym typeface="Arial"/>
              </a:rPr>
              <a:t>5HT 1 Receptor (A&amp;B subunits)</a:t>
            </a:r>
          </a:p>
          <a:p>
            <a:pPr marL="457200" lvl="0" indent="-342900" rtl="0">
              <a:spcBef>
                <a:spcPts val="600"/>
              </a:spcBef>
              <a:buClr>
                <a:srgbClr val="CFD8DC"/>
              </a:buClr>
              <a:buSzPct val="100000"/>
              <a:buFont typeface="Arial"/>
              <a:buChar char="●"/>
            </a:pPr>
            <a:r>
              <a:rPr lang="en" sz="1800">
                <a:solidFill>
                  <a:srgbClr val="000000"/>
                </a:solidFill>
                <a:latin typeface="Arial"/>
                <a:ea typeface="Arial"/>
                <a:cs typeface="Arial"/>
                <a:sym typeface="Arial"/>
              </a:rPr>
              <a:t>Triggers Inhibitory </a:t>
            </a:r>
          </a:p>
          <a:p>
            <a:pPr marL="457200" lvl="0" indent="-342900" rtl="0">
              <a:spcBef>
                <a:spcPts val="600"/>
              </a:spcBef>
              <a:buClr>
                <a:srgbClr val="CFD8DC"/>
              </a:buClr>
              <a:buSzPct val="100000"/>
              <a:buFont typeface="Arial"/>
              <a:buChar char="●"/>
            </a:pPr>
            <a:r>
              <a:rPr lang="en" sz="1800">
                <a:solidFill>
                  <a:srgbClr val="263238"/>
                </a:solidFill>
                <a:latin typeface="Arial"/>
                <a:ea typeface="Arial"/>
                <a:cs typeface="Arial"/>
                <a:sym typeface="Arial"/>
              </a:rPr>
              <a:t>A</a:t>
            </a:r>
            <a:r>
              <a:rPr lang="en" sz="1800">
                <a:solidFill>
                  <a:srgbClr val="000000"/>
                </a:solidFill>
                <a:latin typeface="Arial"/>
                <a:ea typeface="Arial"/>
                <a:cs typeface="Arial"/>
                <a:sym typeface="Arial"/>
              </a:rPr>
              <a:t>ctivation decrease firing of cells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1000"/>
                                        <p:tgtEl>
                                          <p:spTgt spid="225"/>
                                        </p:tgtEl>
                                      </p:cBhvr>
                                    </p:animEffect>
                                  </p:childTnLst>
                                </p:cTn>
                              </p:par>
                              <p:par>
                                <p:cTn id="11" presetID="10" presetClass="entr" presetSubtype="0" fill="hold"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fade">
                                      <p:cBhvr>
                                        <p:cTn id="13" dur="1000"/>
                                        <p:tgtEl>
                                          <p:spTgt spid="228"/>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1000"/>
                                        <p:tgtEl>
                                          <p:spTgt spid="2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4"/>
                                        </p:tgtEl>
                                        <p:attrNameLst>
                                          <p:attrName>style.visibility</p:attrName>
                                        </p:attrNameLst>
                                      </p:cBhvr>
                                      <p:to>
                                        <p:strVal val="visible"/>
                                      </p:to>
                                    </p:set>
                                    <p:animEffect transition="in" filter="fade">
                                      <p:cBhvr>
                                        <p:cTn id="21" dur="1000"/>
                                        <p:tgtEl>
                                          <p:spTgt spid="224"/>
                                        </p:tgtEl>
                                      </p:cBhvr>
                                    </p:animEffect>
                                  </p:childTnLst>
                                </p:cTn>
                              </p:par>
                              <p:par>
                                <p:cTn id="22" presetID="10" presetClass="entr" presetSubtype="0" fill="hold" nodeType="withEffect">
                                  <p:stCondLst>
                                    <p:cond delay="0"/>
                                  </p:stCondLst>
                                  <p:childTnLst>
                                    <p:set>
                                      <p:cBhvr>
                                        <p:cTn id="23" dur="1" fill="hold">
                                          <p:stCondLst>
                                            <p:cond delay="0"/>
                                          </p:stCondLst>
                                        </p:cTn>
                                        <p:tgtEl>
                                          <p:spTgt spid="226"/>
                                        </p:tgtEl>
                                        <p:attrNameLst>
                                          <p:attrName>style.visibility</p:attrName>
                                        </p:attrNameLst>
                                      </p:cBhvr>
                                      <p:to>
                                        <p:strVal val="visible"/>
                                      </p:to>
                                    </p:set>
                                    <p:animEffect transition="in" filter="fade">
                                      <p:cBhvr>
                                        <p:cTn id="24" dur="1000"/>
                                        <p:tgtEl>
                                          <p:spTgt spid="226"/>
                                        </p:tgtEl>
                                      </p:cBhvr>
                                    </p:animEffect>
                                  </p:childTnLst>
                                </p:cTn>
                              </p:par>
                              <p:par>
                                <p:cTn id="25" presetID="10" presetClass="entr" presetSubtype="0" fill="hold" nodeType="with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1000"/>
                                        <p:tgtEl>
                                          <p:spTgt spid="229"/>
                                        </p:tgtEl>
                                      </p:cBhvr>
                                    </p:animEffect>
                                  </p:childTnLst>
                                </p:cTn>
                              </p:par>
                              <p:par>
                                <p:cTn id="28" presetID="10" presetClass="entr" presetSubtype="0" fill="hold" nodeType="withEffect">
                                  <p:stCondLst>
                                    <p:cond delay="0"/>
                                  </p:stCondLst>
                                  <p:childTnLst>
                                    <p:set>
                                      <p:cBhvr>
                                        <p:cTn id="29" dur="1" fill="hold">
                                          <p:stCondLst>
                                            <p:cond delay="0"/>
                                          </p:stCondLst>
                                        </p:cTn>
                                        <p:tgtEl>
                                          <p:spTgt spid="231"/>
                                        </p:tgtEl>
                                        <p:attrNameLst>
                                          <p:attrName>style.visibility</p:attrName>
                                        </p:attrNameLst>
                                      </p:cBhvr>
                                      <p:to>
                                        <p:strVal val="visible"/>
                                      </p:to>
                                    </p:set>
                                    <p:animEffect transition="in" filter="fade">
                                      <p:cBhvr>
                                        <p:cTn id="30"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cxnSp>
        <p:nvCxnSpPr>
          <p:cNvPr id="76" name="Shape 76"/>
          <p:cNvCxnSpPr/>
          <p:nvPr/>
        </p:nvCxnSpPr>
        <p:spPr>
          <a:xfrm rot="10800000" flipH="1">
            <a:off x="2056400" y="1644050"/>
            <a:ext cx="460800" cy="12300"/>
          </a:xfrm>
          <a:prstGeom prst="straightConnector1">
            <a:avLst/>
          </a:prstGeom>
          <a:noFill/>
          <a:ln w="28575" cap="flat" cmpd="sng">
            <a:solidFill>
              <a:srgbClr val="000000"/>
            </a:solidFill>
            <a:prstDash val="solid"/>
            <a:round/>
            <a:headEnd type="none" w="lg" len="lg"/>
            <a:tailEnd type="stealth" w="lg" len="lg"/>
          </a:ln>
        </p:spPr>
      </p:cxnSp>
      <p:pic>
        <p:nvPicPr>
          <p:cNvPr id="77" name="Shape 77" descr="militar.png"/>
          <p:cNvPicPr preferRelativeResize="0"/>
          <p:nvPr/>
        </p:nvPicPr>
        <p:blipFill>
          <a:blip r:embed="rId3">
            <a:alphaModFix/>
          </a:blip>
          <a:stretch>
            <a:fillRect/>
          </a:stretch>
        </p:blipFill>
        <p:spPr>
          <a:xfrm>
            <a:off x="669663" y="1038100"/>
            <a:ext cx="1143225" cy="1143225"/>
          </a:xfrm>
          <a:prstGeom prst="rect">
            <a:avLst/>
          </a:prstGeom>
          <a:noFill/>
          <a:ln>
            <a:noFill/>
          </a:ln>
        </p:spPr>
      </p:pic>
      <p:cxnSp>
        <p:nvCxnSpPr>
          <p:cNvPr id="78" name="Shape 78"/>
          <p:cNvCxnSpPr/>
          <p:nvPr/>
        </p:nvCxnSpPr>
        <p:spPr>
          <a:xfrm rot="10800000" flipH="1">
            <a:off x="4489975" y="1644050"/>
            <a:ext cx="460800" cy="12300"/>
          </a:xfrm>
          <a:prstGeom prst="straightConnector1">
            <a:avLst/>
          </a:prstGeom>
          <a:noFill/>
          <a:ln w="28575" cap="flat" cmpd="sng">
            <a:solidFill>
              <a:srgbClr val="000000"/>
            </a:solidFill>
            <a:prstDash val="solid"/>
            <a:round/>
            <a:headEnd type="none" w="lg" len="lg"/>
            <a:tailEnd type="stealth" w="lg" len="lg"/>
          </a:ln>
        </p:spPr>
      </p:cxnSp>
      <p:cxnSp>
        <p:nvCxnSpPr>
          <p:cNvPr id="79" name="Shape 79"/>
          <p:cNvCxnSpPr/>
          <p:nvPr/>
        </p:nvCxnSpPr>
        <p:spPr>
          <a:xfrm rot="10800000" flipH="1">
            <a:off x="6285438" y="1644038"/>
            <a:ext cx="460800" cy="12300"/>
          </a:xfrm>
          <a:prstGeom prst="straightConnector1">
            <a:avLst/>
          </a:prstGeom>
          <a:noFill/>
          <a:ln w="28575" cap="flat" cmpd="sng">
            <a:solidFill>
              <a:srgbClr val="000000"/>
            </a:solidFill>
            <a:prstDash val="solid"/>
            <a:round/>
            <a:headEnd type="none" w="lg" len="lg"/>
            <a:tailEnd type="stealth" w="lg" len="lg"/>
          </a:ln>
        </p:spPr>
      </p:cxnSp>
      <p:cxnSp>
        <p:nvCxnSpPr>
          <p:cNvPr id="80" name="Shape 80"/>
          <p:cNvCxnSpPr/>
          <p:nvPr/>
        </p:nvCxnSpPr>
        <p:spPr>
          <a:xfrm rot="-5400000" flipH="1">
            <a:off x="7477163" y="3471575"/>
            <a:ext cx="460800" cy="12300"/>
          </a:xfrm>
          <a:prstGeom prst="straightConnector1">
            <a:avLst/>
          </a:prstGeom>
          <a:noFill/>
          <a:ln w="28575" cap="flat" cmpd="sng">
            <a:solidFill>
              <a:srgbClr val="000000"/>
            </a:solidFill>
            <a:prstDash val="solid"/>
            <a:round/>
            <a:headEnd type="none" w="lg" len="lg"/>
            <a:tailEnd type="stealth" w="lg" len="lg"/>
          </a:ln>
        </p:spPr>
      </p:cxnSp>
      <p:cxnSp>
        <p:nvCxnSpPr>
          <p:cNvPr id="81" name="Shape 81"/>
          <p:cNvCxnSpPr/>
          <p:nvPr/>
        </p:nvCxnSpPr>
        <p:spPr>
          <a:xfrm rot="-5400000" flipH="1">
            <a:off x="7477175" y="2151725"/>
            <a:ext cx="460800" cy="12300"/>
          </a:xfrm>
          <a:prstGeom prst="straightConnector1">
            <a:avLst/>
          </a:prstGeom>
          <a:noFill/>
          <a:ln w="28575" cap="flat" cmpd="sng">
            <a:solidFill>
              <a:srgbClr val="000000"/>
            </a:solidFill>
            <a:prstDash val="solid"/>
            <a:round/>
            <a:headEnd type="none" w="lg" len="lg"/>
            <a:tailEnd type="stealth" w="lg" len="lg"/>
          </a:ln>
        </p:spPr>
      </p:cxnSp>
      <p:pic>
        <p:nvPicPr>
          <p:cNvPr id="82" name="Shape 82" descr="family-group-of-father-and-mother-with-two-babies-and-a-dog.png"/>
          <p:cNvPicPr preferRelativeResize="0"/>
          <p:nvPr/>
        </p:nvPicPr>
        <p:blipFill>
          <a:blip r:embed="rId4">
            <a:alphaModFix/>
          </a:blip>
          <a:stretch>
            <a:fillRect/>
          </a:stretch>
        </p:blipFill>
        <p:spPr>
          <a:xfrm>
            <a:off x="2956275" y="1062398"/>
            <a:ext cx="1094625" cy="1094625"/>
          </a:xfrm>
          <a:prstGeom prst="rect">
            <a:avLst/>
          </a:prstGeom>
          <a:noFill/>
          <a:ln>
            <a:noFill/>
          </a:ln>
        </p:spPr>
      </p:pic>
      <p:pic>
        <p:nvPicPr>
          <p:cNvPr id="83" name="Shape 83" descr="woman-avatar.png"/>
          <p:cNvPicPr preferRelativeResize="0"/>
          <p:nvPr/>
        </p:nvPicPr>
        <p:blipFill>
          <a:blip r:embed="rId5">
            <a:alphaModFix/>
          </a:blip>
          <a:stretch>
            <a:fillRect/>
          </a:stretch>
        </p:blipFill>
        <p:spPr>
          <a:xfrm>
            <a:off x="7284788" y="3804950"/>
            <a:ext cx="845575" cy="845575"/>
          </a:xfrm>
          <a:prstGeom prst="rect">
            <a:avLst/>
          </a:prstGeom>
          <a:noFill/>
          <a:ln>
            <a:noFill/>
          </a:ln>
        </p:spPr>
      </p:pic>
      <p:cxnSp>
        <p:nvCxnSpPr>
          <p:cNvPr id="84" name="Shape 84"/>
          <p:cNvCxnSpPr/>
          <p:nvPr/>
        </p:nvCxnSpPr>
        <p:spPr>
          <a:xfrm rot="10800000">
            <a:off x="6256350" y="4364975"/>
            <a:ext cx="519000" cy="11700"/>
          </a:xfrm>
          <a:prstGeom prst="straightConnector1">
            <a:avLst/>
          </a:prstGeom>
          <a:noFill/>
          <a:ln w="28575" cap="flat" cmpd="sng">
            <a:solidFill>
              <a:srgbClr val="000000"/>
            </a:solidFill>
            <a:prstDash val="solid"/>
            <a:round/>
            <a:headEnd type="none" w="lg" len="lg"/>
            <a:tailEnd type="stealth" w="lg" len="lg"/>
          </a:ln>
        </p:spPr>
      </p:cxnSp>
      <p:pic>
        <p:nvPicPr>
          <p:cNvPr id="85" name="Shape 85"/>
          <p:cNvPicPr preferRelativeResize="0"/>
          <p:nvPr/>
        </p:nvPicPr>
        <p:blipFill rotWithShape="1">
          <a:blip r:embed="rId6">
            <a:alphaModFix/>
          </a:blip>
          <a:srcRect l="12524" t="15069" r="1156" b="9543"/>
          <a:stretch/>
        </p:blipFill>
        <p:spPr>
          <a:xfrm>
            <a:off x="3549919" y="2867569"/>
            <a:ext cx="2340911" cy="1274675"/>
          </a:xfrm>
          <a:prstGeom prst="rect">
            <a:avLst/>
          </a:prstGeom>
          <a:noFill/>
          <a:ln>
            <a:noFill/>
          </a:ln>
        </p:spPr>
      </p:pic>
      <p:sp>
        <p:nvSpPr>
          <p:cNvPr id="86" name="Shape 86"/>
          <p:cNvSpPr txBox="1">
            <a:spLocks noGrp="1"/>
          </p:cNvSpPr>
          <p:nvPr>
            <p:ph type="title" idx="4294967295"/>
          </p:nvPr>
        </p:nvSpPr>
        <p:spPr>
          <a:xfrm>
            <a:off x="275400" y="56875"/>
            <a:ext cx="5076600" cy="755700"/>
          </a:xfrm>
          <a:prstGeom prst="rect">
            <a:avLst/>
          </a:prstGeom>
        </p:spPr>
        <p:txBody>
          <a:bodyPr wrap="square" lIns="91425" tIns="91425" rIns="91425" bIns="91425" anchor="b" anchorCtr="0">
            <a:noAutofit/>
          </a:bodyPr>
          <a:lstStyle/>
          <a:p>
            <a:pPr lvl="0" rtl="0">
              <a:spcBef>
                <a:spcPts val="0"/>
              </a:spcBef>
              <a:buNone/>
            </a:pPr>
            <a:r>
              <a:rPr lang="en" sz="3000">
                <a:latin typeface="Arial"/>
                <a:ea typeface="Arial"/>
                <a:cs typeface="Arial"/>
                <a:sym typeface="Arial"/>
              </a:rPr>
              <a:t>Introduction to Patient X</a:t>
            </a:r>
          </a:p>
        </p:txBody>
      </p:sp>
      <p:pic>
        <p:nvPicPr>
          <p:cNvPr id="87" name="Shape 87" descr="grill.png"/>
          <p:cNvPicPr preferRelativeResize="0"/>
          <p:nvPr/>
        </p:nvPicPr>
        <p:blipFill>
          <a:blip r:embed="rId7">
            <a:alphaModFix/>
          </a:blip>
          <a:stretch>
            <a:fillRect/>
          </a:stretch>
        </p:blipFill>
        <p:spPr>
          <a:xfrm>
            <a:off x="5174698" y="1186927"/>
            <a:ext cx="845575" cy="845575"/>
          </a:xfrm>
          <a:prstGeom prst="rect">
            <a:avLst/>
          </a:prstGeom>
          <a:noFill/>
          <a:ln>
            <a:noFill/>
          </a:ln>
        </p:spPr>
      </p:pic>
      <p:pic>
        <p:nvPicPr>
          <p:cNvPr id="88" name="Shape 88" descr="fireworks5.png"/>
          <p:cNvPicPr preferRelativeResize="0"/>
          <p:nvPr/>
        </p:nvPicPr>
        <p:blipFill>
          <a:blip r:embed="rId8">
            <a:alphaModFix/>
          </a:blip>
          <a:stretch>
            <a:fillRect/>
          </a:stretch>
        </p:blipFill>
        <p:spPr>
          <a:xfrm>
            <a:off x="7144074" y="979698"/>
            <a:ext cx="916350" cy="916350"/>
          </a:xfrm>
          <a:prstGeom prst="rect">
            <a:avLst/>
          </a:prstGeom>
          <a:noFill/>
          <a:ln>
            <a:noFill/>
          </a:ln>
        </p:spPr>
      </p:pic>
      <p:pic>
        <p:nvPicPr>
          <p:cNvPr id="89" name="Shape 89" descr="sad-sleepy-emoticon-face-square.png"/>
          <p:cNvPicPr preferRelativeResize="0"/>
          <p:nvPr/>
        </p:nvPicPr>
        <p:blipFill>
          <a:blip r:embed="rId9">
            <a:alphaModFix/>
          </a:blip>
          <a:stretch>
            <a:fillRect/>
          </a:stretch>
        </p:blipFill>
        <p:spPr>
          <a:xfrm>
            <a:off x="7354750" y="2419713"/>
            <a:ext cx="705675" cy="705675"/>
          </a:xfrm>
          <a:prstGeom prst="rect">
            <a:avLst/>
          </a:prstGeom>
          <a:noFill/>
          <a:ln>
            <a:noFill/>
          </a:ln>
        </p:spPr>
      </p:pic>
      <p:pic>
        <p:nvPicPr>
          <p:cNvPr id="90" name="Shape 90" descr="laptop.png"/>
          <p:cNvPicPr preferRelativeResize="0"/>
          <p:nvPr/>
        </p:nvPicPr>
        <p:blipFill>
          <a:blip r:embed="rId10">
            <a:alphaModFix/>
          </a:blip>
          <a:stretch>
            <a:fillRect/>
          </a:stretch>
        </p:blipFill>
        <p:spPr>
          <a:xfrm>
            <a:off x="3164349" y="2208825"/>
            <a:ext cx="2934675" cy="2934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0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1000"/>
                                        <p:tgtEl>
                                          <p:spTgt spid="78"/>
                                        </p:tgtEl>
                                      </p:cBhvr>
                                    </p:animEffect>
                                  </p:childTnLst>
                                </p:cTn>
                              </p:par>
                              <p:par>
                                <p:cTn id="21" presetID="10"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childTnLst>
                                </p:cTn>
                              </p:par>
                              <p:par>
                                <p:cTn id="29" presetID="10"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childTnLst>
                                </p:cTn>
                              </p:par>
                              <p:par>
                                <p:cTn id="37" presetID="10"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childTnLst>
                                </p:cTn>
                              </p:par>
                              <p:par>
                                <p:cTn id="45" presetID="10"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fade">
                                      <p:cBhvr>
                                        <p:cTn id="52" dur="1000"/>
                                        <p:tgtEl>
                                          <p:spTgt spid="84"/>
                                        </p:tgtEl>
                                      </p:cBhvr>
                                    </p:animEffect>
                                  </p:childTnLst>
                                </p:cTn>
                              </p:par>
                              <p:par>
                                <p:cTn id="53" presetID="10" presetClass="entr" presetSubtype="0"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1000"/>
                                        <p:tgtEl>
                                          <p:spTgt spid="85"/>
                                        </p:tgtEl>
                                      </p:cBhvr>
                                    </p:animEffect>
                                  </p:childTnLst>
                                </p:cTn>
                              </p:par>
                              <p:par>
                                <p:cTn id="56" presetID="10"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80325" y="433245"/>
            <a:ext cx="7571700" cy="7026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en" sz="3600">
                <a:latin typeface="Arial"/>
                <a:ea typeface="Arial"/>
                <a:cs typeface="Arial"/>
                <a:sym typeface="Arial"/>
              </a:rPr>
              <a:t>Studies on Serotonin &amp; PTSD</a:t>
            </a:r>
          </a:p>
        </p:txBody>
      </p:sp>
      <p:sp>
        <p:nvSpPr>
          <p:cNvPr id="237" name="Shape 237"/>
          <p:cNvSpPr txBox="1">
            <a:spLocks noGrp="1"/>
          </p:cNvSpPr>
          <p:nvPr>
            <p:ph type="body" idx="1"/>
          </p:nvPr>
        </p:nvSpPr>
        <p:spPr>
          <a:xfrm>
            <a:off x="786150" y="1261699"/>
            <a:ext cx="7571700" cy="2973300"/>
          </a:xfrm>
          <a:prstGeom prst="rect">
            <a:avLst/>
          </a:prstGeom>
        </p:spPr>
        <p:txBody>
          <a:bodyPr wrap="square" lIns="91425" tIns="91425" rIns="91425" bIns="91425" anchor="t" anchorCtr="0">
            <a:noAutofit/>
          </a:bodyPr>
          <a:lstStyle/>
          <a:p>
            <a:pPr marL="457200" lvl="0" indent="-342900" rtl="0">
              <a:lnSpc>
                <a:spcPct val="115000"/>
              </a:lnSpc>
              <a:spcBef>
                <a:spcPts val="0"/>
              </a:spcBef>
              <a:buClr>
                <a:srgbClr val="B7B7B7"/>
              </a:buClr>
              <a:buSzPct val="100000"/>
              <a:buFont typeface="Arial"/>
            </a:pPr>
            <a:r>
              <a:rPr lang="en" sz="1800">
                <a:solidFill>
                  <a:schemeClr val="dk1"/>
                </a:solidFill>
                <a:latin typeface="Arial"/>
                <a:ea typeface="Arial"/>
                <a:cs typeface="Arial"/>
                <a:sym typeface="Arial"/>
              </a:rPr>
              <a:t>Mice that had knockout 5HT 1A receptors showed increased anxiety and fear response compared to the control </a:t>
            </a:r>
            <a:r>
              <a:rPr lang="en" sz="1000">
                <a:solidFill>
                  <a:schemeClr val="dk1"/>
                </a:solidFill>
                <a:latin typeface="Arial"/>
                <a:ea typeface="Arial"/>
                <a:cs typeface="Arial"/>
                <a:sym typeface="Arial"/>
              </a:rPr>
              <a:t>(Ramboz et al., 1998)</a:t>
            </a:r>
          </a:p>
          <a:p>
            <a:pPr lvl="0" rtl="0">
              <a:lnSpc>
                <a:spcPct val="115000"/>
              </a:lnSpc>
              <a:spcBef>
                <a:spcPts val="0"/>
              </a:spcBef>
              <a:buNone/>
            </a:pPr>
            <a:endParaRPr sz="1800">
              <a:solidFill>
                <a:schemeClr val="dk1"/>
              </a:solidFill>
              <a:latin typeface="Arial"/>
              <a:ea typeface="Arial"/>
              <a:cs typeface="Arial"/>
              <a:sym typeface="Arial"/>
            </a:endParaRPr>
          </a:p>
          <a:p>
            <a:pPr marL="457200" lvl="0" indent="-342900" rtl="0">
              <a:lnSpc>
                <a:spcPct val="115000"/>
              </a:lnSpc>
              <a:spcBef>
                <a:spcPts val="0"/>
              </a:spcBef>
              <a:buClr>
                <a:srgbClr val="B7B7B7"/>
              </a:buClr>
              <a:buSzPct val="100000"/>
              <a:buFont typeface="Arial"/>
            </a:pPr>
            <a:r>
              <a:rPr lang="en" sz="1800">
                <a:solidFill>
                  <a:schemeClr val="dk1"/>
                </a:solidFill>
                <a:latin typeface="Arial"/>
                <a:ea typeface="Arial"/>
                <a:cs typeface="Arial"/>
                <a:sym typeface="Arial"/>
              </a:rPr>
              <a:t>Mice models exposed to stress exhibit a downregulation of 5HT 1A receptors </a:t>
            </a:r>
            <a:r>
              <a:rPr lang="en" sz="1000">
                <a:solidFill>
                  <a:schemeClr val="dk1"/>
                </a:solidFill>
                <a:latin typeface="Arial"/>
                <a:ea typeface="Arial"/>
                <a:cs typeface="Arial"/>
                <a:sym typeface="Arial"/>
              </a:rPr>
              <a:t>(McKittrick et al., 1995)</a:t>
            </a:r>
          </a:p>
          <a:p>
            <a:pPr lvl="0" rtl="0">
              <a:lnSpc>
                <a:spcPct val="115000"/>
              </a:lnSpc>
              <a:spcBef>
                <a:spcPts val="0"/>
              </a:spcBef>
              <a:buNone/>
            </a:pPr>
            <a:endParaRPr sz="1800">
              <a:solidFill>
                <a:schemeClr val="dk1"/>
              </a:solidFill>
              <a:latin typeface="Arial"/>
              <a:ea typeface="Arial"/>
              <a:cs typeface="Arial"/>
              <a:sym typeface="Arial"/>
            </a:endParaRPr>
          </a:p>
          <a:p>
            <a:pPr marL="457200" lvl="0" indent="-342900" rtl="0">
              <a:lnSpc>
                <a:spcPct val="115000"/>
              </a:lnSpc>
              <a:spcBef>
                <a:spcPts val="0"/>
              </a:spcBef>
              <a:buClr>
                <a:srgbClr val="B7B7B7"/>
              </a:buClr>
              <a:buSzPct val="100000"/>
              <a:buFont typeface="Arial"/>
            </a:pPr>
            <a:r>
              <a:rPr lang="en" sz="1800">
                <a:solidFill>
                  <a:schemeClr val="dk1"/>
                </a:solidFill>
                <a:latin typeface="Arial"/>
                <a:ea typeface="Arial"/>
                <a:cs typeface="Arial"/>
                <a:sym typeface="Arial"/>
              </a:rPr>
              <a:t>Changes to the density of 5HT 1B receptors in the brain links to clinical symptoms of PTSD </a:t>
            </a:r>
            <a:r>
              <a:rPr lang="en" sz="1000">
                <a:solidFill>
                  <a:schemeClr val="dk1"/>
                </a:solidFill>
                <a:latin typeface="Arial"/>
                <a:ea typeface="Arial"/>
                <a:cs typeface="Arial"/>
                <a:sym typeface="Arial"/>
              </a:rPr>
              <a:t>(Pietrzak et al., 2013)</a:t>
            </a:r>
          </a:p>
          <a:p>
            <a:pPr lvl="0">
              <a:spcBef>
                <a:spcPts val="0"/>
              </a:spcBef>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563725" y="335920"/>
            <a:ext cx="7571700" cy="7026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en" sz="3600">
                <a:latin typeface="Arial"/>
                <a:ea typeface="Arial"/>
                <a:cs typeface="Arial"/>
                <a:sym typeface="Arial"/>
              </a:rPr>
              <a:t>Treatment: </a:t>
            </a:r>
            <a:r>
              <a:rPr lang="en" sz="3600">
                <a:solidFill>
                  <a:srgbClr val="0091EA"/>
                </a:solidFill>
                <a:latin typeface="Arial"/>
                <a:ea typeface="Arial"/>
                <a:cs typeface="Arial"/>
                <a:sym typeface="Arial"/>
              </a:rPr>
              <a:t>Pharmacotherapy </a:t>
            </a:r>
          </a:p>
        </p:txBody>
      </p:sp>
      <p:sp>
        <p:nvSpPr>
          <p:cNvPr id="243" name="Shape 243"/>
          <p:cNvSpPr txBox="1">
            <a:spLocks noGrp="1"/>
          </p:cNvSpPr>
          <p:nvPr>
            <p:ph type="body" idx="1"/>
          </p:nvPr>
        </p:nvSpPr>
        <p:spPr>
          <a:xfrm>
            <a:off x="786150" y="1038525"/>
            <a:ext cx="7571700" cy="3563400"/>
          </a:xfrm>
          <a:prstGeom prst="rect">
            <a:avLst/>
          </a:prstGeom>
        </p:spPr>
        <p:txBody>
          <a:bodyPr wrap="square" lIns="91425" tIns="91425" rIns="91425" bIns="91425" anchor="t" anchorCtr="0">
            <a:noAutofit/>
          </a:bodyPr>
          <a:lstStyle/>
          <a:p>
            <a:pPr lvl="0" rtl="0">
              <a:spcBef>
                <a:spcPts val="1200"/>
              </a:spcBef>
              <a:spcAft>
                <a:spcPts val="200"/>
              </a:spcAft>
              <a:buNone/>
            </a:pPr>
            <a:r>
              <a:rPr lang="en" sz="1800">
                <a:solidFill>
                  <a:schemeClr val="dk1"/>
                </a:solidFill>
                <a:latin typeface="Arial"/>
                <a:ea typeface="Arial"/>
                <a:cs typeface="Arial"/>
                <a:sym typeface="Arial"/>
              </a:rPr>
              <a:t>Selective serotonin reuptake inhibitor (SSRIs)</a:t>
            </a:r>
          </a:p>
          <a:p>
            <a:pPr marL="457200" lvl="0" indent="-342900" rtl="0">
              <a:spcBef>
                <a:spcPts val="0"/>
              </a:spcBef>
              <a:buClr>
                <a:srgbClr val="B7B7B7"/>
              </a:buClr>
              <a:buSzPct val="100000"/>
              <a:buFont typeface="Arial"/>
            </a:pPr>
            <a:r>
              <a:rPr lang="en" sz="1800">
                <a:solidFill>
                  <a:schemeClr val="dk1"/>
                </a:solidFill>
                <a:latin typeface="Arial"/>
                <a:ea typeface="Arial"/>
                <a:cs typeface="Arial"/>
                <a:sym typeface="Arial"/>
              </a:rPr>
              <a:t>Function by blocking the presynaptic receptors that uptake serotonin into the neurons</a:t>
            </a:r>
          </a:p>
          <a:p>
            <a:pPr marL="457200" lvl="0" indent="-342900" rtl="0">
              <a:spcBef>
                <a:spcPts val="0"/>
              </a:spcBef>
              <a:buClr>
                <a:srgbClr val="B7B7B7"/>
              </a:buClr>
              <a:buSzPct val="100000"/>
              <a:buFont typeface="Arial"/>
            </a:pPr>
            <a:r>
              <a:rPr lang="en" sz="1800">
                <a:solidFill>
                  <a:schemeClr val="dk1"/>
                </a:solidFill>
                <a:latin typeface="Arial"/>
                <a:ea typeface="Arial"/>
                <a:cs typeface="Arial"/>
                <a:sym typeface="Arial"/>
              </a:rPr>
              <a:t>Blocks the uptake into neurons thus allowing an increase in serotonin into the synaptic cleft</a:t>
            </a:r>
          </a:p>
          <a:p>
            <a:pPr lvl="0" rtl="0">
              <a:spcBef>
                <a:spcPts val="1200"/>
              </a:spcBef>
              <a:spcAft>
                <a:spcPts val="200"/>
              </a:spcAft>
              <a:buClr>
                <a:schemeClr val="dk1"/>
              </a:buClr>
              <a:buSzPct val="61111"/>
              <a:buFont typeface="Arial"/>
              <a:buNone/>
            </a:pPr>
            <a:endParaRPr sz="1800">
              <a:solidFill>
                <a:schemeClr val="dk1"/>
              </a:solidFill>
              <a:latin typeface="Roboto Slab"/>
              <a:ea typeface="Roboto Slab"/>
              <a:cs typeface="Roboto Slab"/>
              <a:sym typeface="Roboto Slab"/>
            </a:endParaRPr>
          </a:p>
          <a:p>
            <a:pPr lvl="0" rtl="0">
              <a:spcBef>
                <a:spcPts val="1200"/>
              </a:spcBef>
              <a:spcAft>
                <a:spcPts val="200"/>
              </a:spcAft>
              <a:buClr>
                <a:schemeClr val="dk1"/>
              </a:buClr>
              <a:buSzPct val="61111"/>
              <a:buFont typeface="Arial"/>
              <a:buNone/>
            </a:pPr>
            <a:r>
              <a:rPr lang="en" sz="1800">
                <a:solidFill>
                  <a:schemeClr val="dk1"/>
                </a:solidFill>
                <a:latin typeface="Arial"/>
                <a:ea typeface="Arial"/>
                <a:cs typeface="Arial"/>
                <a:sym typeface="Arial"/>
              </a:rPr>
              <a:t>2 Approved SSRIs drugs by FDA for PTSD:</a:t>
            </a:r>
          </a:p>
          <a:p>
            <a:pPr marL="457200" lvl="0" indent="-342900" rtl="0">
              <a:spcBef>
                <a:spcPts val="1200"/>
              </a:spcBef>
              <a:spcAft>
                <a:spcPts val="200"/>
              </a:spcAft>
              <a:buClr>
                <a:schemeClr val="dk1"/>
              </a:buClr>
              <a:buSzPct val="100000"/>
              <a:buFont typeface="Arial"/>
              <a:buAutoNum type="arabicPeriod"/>
            </a:pPr>
            <a:r>
              <a:rPr lang="en" sz="1800">
                <a:solidFill>
                  <a:schemeClr val="dk1"/>
                </a:solidFill>
                <a:latin typeface="Arial"/>
                <a:ea typeface="Arial"/>
                <a:cs typeface="Arial"/>
                <a:sym typeface="Arial"/>
              </a:rPr>
              <a:t>Sertraline </a:t>
            </a:r>
          </a:p>
          <a:p>
            <a:pPr marL="457200" lvl="0" indent="-342900" rtl="0">
              <a:spcBef>
                <a:spcPts val="1200"/>
              </a:spcBef>
              <a:spcAft>
                <a:spcPts val="200"/>
              </a:spcAft>
              <a:buClr>
                <a:schemeClr val="dk1"/>
              </a:buClr>
              <a:buSzPct val="100000"/>
              <a:buFont typeface="Arial"/>
              <a:buAutoNum type="arabicPeriod"/>
            </a:pPr>
            <a:r>
              <a:rPr lang="en" sz="1800">
                <a:solidFill>
                  <a:schemeClr val="dk1"/>
                </a:solidFill>
                <a:latin typeface="Arial"/>
                <a:ea typeface="Arial"/>
                <a:cs typeface="Arial"/>
                <a:sym typeface="Arial"/>
              </a:rPr>
              <a:t>Paroxetine</a:t>
            </a:r>
          </a:p>
          <a:p>
            <a:pPr lvl="0" rtl="0">
              <a:spcBef>
                <a:spcPts val="1200"/>
              </a:spcBef>
              <a:spcAft>
                <a:spcPts val="200"/>
              </a:spcAft>
              <a:buClr>
                <a:schemeClr val="dk1"/>
              </a:buClr>
              <a:buSzPct val="61111"/>
              <a:buFont typeface="Arial"/>
              <a:buNone/>
            </a:pPr>
            <a:endParaRPr sz="1800">
              <a:solidFill>
                <a:schemeClr val="dk1"/>
              </a:solidFill>
              <a:latin typeface="Roboto Slab"/>
              <a:ea typeface="Roboto Slab"/>
              <a:cs typeface="Roboto Slab"/>
              <a:sym typeface="Roboto Slab"/>
            </a:endParaRPr>
          </a:p>
          <a:p>
            <a:pPr lvl="0" rtl="0">
              <a:spcBef>
                <a:spcPts val="1200"/>
              </a:spcBef>
              <a:spcAft>
                <a:spcPts val="200"/>
              </a:spcAft>
              <a:buClr>
                <a:schemeClr val="dk1"/>
              </a:buClr>
              <a:buSzPct val="36666"/>
              <a:buFont typeface="Arial"/>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523500" y="433225"/>
            <a:ext cx="8097000" cy="702600"/>
          </a:xfrm>
          <a:prstGeom prst="rect">
            <a:avLst/>
          </a:prstGeom>
        </p:spPr>
        <p:txBody>
          <a:bodyPr wrap="square" lIns="91425" tIns="91425" rIns="91425" bIns="91425" anchor="b" anchorCtr="0">
            <a:noAutofit/>
          </a:bodyPr>
          <a:lstStyle/>
          <a:p>
            <a:pPr lvl="0">
              <a:spcBef>
                <a:spcPts val="0"/>
              </a:spcBef>
              <a:buNone/>
            </a:pPr>
            <a:r>
              <a:rPr lang="en" sz="3600">
                <a:solidFill>
                  <a:srgbClr val="0091EA"/>
                </a:solidFill>
                <a:latin typeface="Arial"/>
                <a:ea typeface="Arial"/>
                <a:cs typeface="Arial"/>
                <a:sym typeface="Arial"/>
              </a:rPr>
              <a:t>Treatment: Psychological Therapy   </a:t>
            </a:r>
          </a:p>
        </p:txBody>
      </p:sp>
      <p:sp>
        <p:nvSpPr>
          <p:cNvPr id="249" name="Shape 249"/>
          <p:cNvSpPr txBox="1">
            <a:spLocks noGrp="1"/>
          </p:cNvSpPr>
          <p:nvPr>
            <p:ph type="body" idx="1"/>
          </p:nvPr>
        </p:nvSpPr>
        <p:spPr>
          <a:xfrm>
            <a:off x="666225" y="1010725"/>
            <a:ext cx="7505700" cy="1686000"/>
          </a:xfrm>
          <a:prstGeom prst="rect">
            <a:avLst/>
          </a:prstGeom>
        </p:spPr>
        <p:txBody>
          <a:bodyPr wrap="square" lIns="91425" tIns="91425" rIns="91425" bIns="91425" anchor="t" anchorCtr="0">
            <a:noAutofit/>
          </a:bodyPr>
          <a:lstStyle/>
          <a:p>
            <a:pPr lvl="0" rtl="0">
              <a:spcBef>
                <a:spcPts val="1200"/>
              </a:spcBef>
              <a:spcAft>
                <a:spcPts val="200"/>
              </a:spcAft>
              <a:buNone/>
            </a:pPr>
            <a:r>
              <a:rPr lang="en" sz="1800" dirty="0">
                <a:solidFill>
                  <a:srgbClr val="000000"/>
                </a:solidFill>
                <a:latin typeface="Arial"/>
                <a:ea typeface="Arial"/>
                <a:cs typeface="Arial"/>
                <a:sym typeface="Arial"/>
              </a:rPr>
              <a:t>Cognitive </a:t>
            </a:r>
            <a:r>
              <a:rPr lang="en" sz="1800" dirty="0" err="1">
                <a:solidFill>
                  <a:srgbClr val="000000"/>
                </a:solidFill>
                <a:latin typeface="Arial"/>
                <a:ea typeface="Arial"/>
                <a:cs typeface="Arial"/>
                <a:sym typeface="Arial"/>
              </a:rPr>
              <a:t>Behavioural</a:t>
            </a:r>
            <a:r>
              <a:rPr lang="en" sz="1800" dirty="0">
                <a:solidFill>
                  <a:srgbClr val="000000"/>
                </a:solidFill>
                <a:latin typeface="Arial"/>
                <a:ea typeface="Arial"/>
                <a:cs typeface="Arial"/>
                <a:sym typeface="Arial"/>
              </a:rPr>
              <a:t> Therapy</a:t>
            </a:r>
          </a:p>
          <a:p>
            <a:pPr lvl="0" rtl="0">
              <a:spcBef>
                <a:spcPts val="0"/>
              </a:spcBef>
              <a:buClr>
                <a:schemeClr val="dk1"/>
              </a:buClr>
              <a:buSzPct val="61111"/>
              <a:buFont typeface="Arial"/>
              <a:buNone/>
            </a:pPr>
            <a:endParaRPr sz="1800" dirty="0">
              <a:solidFill>
                <a:srgbClr val="000000"/>
              </a:solidFill>
              <a:latin typeface="Arial"/>
              <a:ea typeface="Arial"/>
              <a:cs typeface="Arial"/>
              <a:sym typeface="Arial"/>
            </a:endParaRPr>
          </a:p>
          <a:p>
            <a:pPr lvl="0" rtl="0">
              <a:spcBef>
                <a:spcPts val="0"/>
              </a:spcBef>
              <a:buClr>
                <a:schemeClr val="dk1"/>
              </a:buClr>
              <a:buSzPct val="61111"/>
              <a:buFont typeface="Arial"/>
              <a:buNone/>
            </a:pPr>
            <a:r>
              <a:rPr lang="en" sz="1800" b="1" dirty="0">
                <a:solidFill>
                  <a:srgbClr val="434343"/>
                </a:solidFill>
                <a:latin typeface="Arial"/>
                <a:ea typeface="Arial"/>
                <a:cs typeface="Arial"/>
                <a:sym typeface="Arial"/>
              </a:rPr>
              <a:t>GOAL: </a:t>
            </a:r>
            <a:r>
              <a:rPr lang="en" sz="1800" dirty="0">
                <a:solidFill>
                  <a:schemeClr val="dk1"/>
                </a:solidFill>
                <a:latin typeface="Arial"/>
                <a:ea typeface="Arial"/>
                <a:cs typeface="Arial"/>
                <a:sym typeface="Arial"/>
              </a:rPr>
              <a:t>teach PTSD patients how to reduce their PTSD symptoms cognitive process</a:t>
            </a:r>
          </a:p>
          <a:p>
            <a:pPr lvl="0" rtl="0">
              <a:spcBef>
                <a:spcPts val="1200"/>
              </a:spcBef>
              <a:spcAft>
                <a:spcPts val="200"/>
              </a:spcAft>
              <a:buNone/>
            </a:pPr>
            <a:r>
              <a:rPr lang="en" sz="1800" dirty="0">
                <a:solidFill>
                  <a:srgbClr val="000000"/>
                </a:solidFill>
                <a:latin typeface="Arial"/>
                <a:ea typeface="Arial"/>
                <a:cs typeface="Arial"/>
                <a:sym typeface="Arial"/>
              </a:rPr>
              <a:t> </a:t>
            </a:r>
          </a:p>
          <a:p>
            <a:pPr lvl="0" rtl="0">
              <a:spcBef>
                <a:spcPts val="1200"/>
              </a:spcBef>
              <a:spcAft>
                <a:spcPts val="200"/>
              </a:spcAft>
              <a:buNone/>
            </a:pPr>
            <a:endParaRPr sz="1100" b="1" dirty="0">
              <a:solidFill>
                <a:srgbClr val="000000"/>
              </a:solidFill>
              <a:latin typeface="Arial"/>
              <a:ea typeface="Arial"/>
              <a:cs typeface="Arial"/>
              <a:sym typeface="Arial"/>
            </a:endParaRPr>
          </a:p>
          <a:p>
            <a:pPr lvl="0" rtl="0">
              <a:spcBef>
                <a:spcPts val="1200"/>
              </a:spcBef>
              <a:spcAft>
                <a:spcPts val="200"/>
              </a:spcAft>
              <a:buNone/>
            </a:pPr>
            <a:endParaRPr sz="1100" b="1" dirty="0">
              <a:solidFill>
                <a:srgbClr val="000000"/>
              </a:solidFill>
              <a:latin typeface="Arial"/>
              <a:ea typeface="Arial"/>
              <a:cs typeface="Arial"/>
              <a:sym typeface="Arial"/>
            </a:endParaRPr>
          </a:p>
          <a:p>
            <a:pPr lvl="0">
              <a:spcBef>
                <a:spcPts val="0"/>
              </a:spcBef>
              <a:buNone/>
            </a:pPr>
            <a:endParaRPr dirty="0"/>
          </a:p>
        </p:txBody>
      </p:sp>
      <p:sp>
        <p:nvSpPr>
          <p:cNvPr id="250" name="Shape 250"/>
          <p:cNvSpPr txBox="1">
            <a:spLocks noGrp="1"/>
          </p:cNvSpPr>
          <p:nvPr>
            <p:ph type="body" idx="1"/>
          </p:nvPr>
        </p:nvSpPr>
        <p:spPr>
          <a:xfrm>
            <a:off x="2833500" y="2171678"/>
            <a:ext cx="3477000" cy="2631900"/>
          </a:xfrm>
          <a:prstGeom prst="rect">
            <a:avLst/>
          </a:prstGeom>
        </p:spPr>
        <p:txBody>
          <a:bodyPr wrap="square" lIns="91425" tIns="91425" rIns="91425" bIns="91425" anchor="t" anchorCtr="0">
            <a:noAutofit/>
          </a:bodyPr>
          <a:lstStyle/>
          <a:p>
            <a:pPr lvl="0" rtl="0">
              <a:spcBef>
                <a:spcPts val="1200"/>
              </a:spcBef>
              <a:spcAft>
                <a:spcPts val="200"/>
              </a:spcAft>
              <a:buNone/>
            </a:pPr>
            <a:r>
              <a:rPr lang="en" sz="1800" u="sng" dirty="0">
                <a:solidFill>
                  <a:srgbClr val="000000"/>
                </a:solidFill>
                <a:latin typeface="Arial"/>
                <a:ea typeface="Arial"/>
                <a:cs typeface="Arial"/>
                <a:sym typeface="Arial"/>
              </a:rPr>
              <a:t>5 Main Steps:</a:t>
            </a:r>
          </a:p>
          <a:p>
            <a:pPr marL="457200" lvl="0" indent="-342900" rtl="0">
              <a:spcBef>
                <a:spcPts val="1200"/>
              </a:spcBef>
              <a:spcAft>
                <a:spcPts val="200"/>
              </a:spcAft>
              <a:buClr>
                <a:srgbClr val="000000"/>
              </a:buClr>
              <a:buSzPct val="100000"/>
              <a:buFont typeface="Arial"/>
              <a:buAutoNum type="arabicPeriod"/>
            </a:pPr>
            <a:r>
              <a:rPr lang="en" sz="1800" dirty="0">
                <a:solidFill>
                  <a:srgbClr val="000000"/>
                </a:solidFill>
                <a:latin typeface="Arial"/>
                <a:ea typeface="Arial"/>
                <a:cs typeface="Arial"/>
                <a:sym typeface="Arial"/>
              </a:rPr>
              <a:t>Interview</a:t>
            </a:r>
          </a:p>
          <a:p>
            <a:pPr marL="457200" lvl="0" indent="-342900" rtl="0">
              <a:spcBef>
                <a:spcPts val="1200"/>
              </a:spcBef>
              <a:spcAft>
                <a:spcPts val="200"/>
              </a:spcAft>
              <a:buClr>
                <a:srgbClr val="000000"/>
              </a:buClr>
              <a:buSzPct val="100000"/>
              <a:buFont typeface="Arial"/>
              <a:buAutoNum type="arabicPeriod"/>
            </a:pPr>
            <a:r>
              <a:rPr lang="en" sz="1800" dirty="0">
                <a:solidFill>
                  <a:srgbClr val="000000"/>
                </a:solidFill>
                <a:latin typeface="Arial"/>
                <a:ea typeface="Arial"/>
                <a:cs typeface="Arial"/>
                <a:sym typeface="Arial"/>
              </a:rPr>
              <a:t>Re-experience </a:t>
            </a:r>
          </a:p>
          <a:p>
            <a:pPr marL="457200" lvl="0" indent="-342900" rtl="0">
              <a:spcBef>
                <a:spcPts val="1200"/>
              </a:spcBef>
              <a:spcAft>
                <a:spcPts val="200"/>
              </a:spcAft>
              <a:buClr>
                <a:srgbClr val="000000"/>
              </a:buClr>
              <a:buSzPct val="100000"/>
              <a:buFont typeface="Arial"/>
              <a:buAutoNum type="arabicPeriod"/>
            </a:pPr>
            <a:r>
              <a:rPr lang="en" sz="1800" dirty="0">
                <a:solidFill>
                  <a:srgbClr val="000000"/>
                </a:solidFill>
                <a:latin typeface="Arial"/>
                <a:ea typeface="Arial"/>
                <a:cs typeface="Arial"/>
                <a:sym typeface="Arial"/>
              </a:rPr>
              <a:t>Experience Negative Effect</a:t>
            </a:r>
          </a:p>
          <a:p>
            <a:pPr marL="457200" lvl="0" indent="-342900" rtl="0">
              <a:spcBef>
                <a:spcPts val="1200"/>
              </a:spcBef>
              <a:spcAft>
                <a:spcPts val="200"/>
              </a:spcAft>
              <a:buClr>
                <a:srgbClr val="000000"/>
              </a:buClr>
              <a:buSzPct val="100000"/>
              <a:buFont typeface="Arial"/>
              <a:buAutoNum type="arabicPeriod"/>
            </a:pPr>
            <a:r>
              <a:rPr lang="en" sz="1800" dirty="0">
                <a:solidFill>
                  <a:srgbClr val="000000"/>
                </a:solidFill>
                <a:latin typeface="Arial"/>
                <a:ea typeface="Arial"/>
                <a:cs typeface="Arial"/>
                <a:sym typeface="Arial"/>
              </a:rPr>
              <a:t>Relaxation Exercise</a:t>
            </a:r>
          </a:p>
          <a:p>
            <a:pPr marL="457200" lvl="0" indent="-342900" rtl="0">
              <a:spcBef>
                <a:spcPts val="1200"/>
              </a:spcBef>
              <a:spcAft>
                <a:spcPts val="200"/>
              </a:spcAft>
              <a:buClr>
                <a:srgbClr val="000000"/>
              </a:buClr>
              <a:buSzPct val="100000"/>
              <a:buFont typeface="Arial"/>
              <a:buAutoNum type="arabicPeriod"/>
            </a:pPr>
            <a:r>
              <a:rPr lang="en" sz="1800" dirty="0">
                <a:solidFill>
                  <a:srgbClr val="000000"/>
                </a:solidFill>
                <a:latin typeface="Arial"/>
                <a:ea typeface="Arial"/>
                <a:cs typeface="Arial"/>
                <a:sym typeface="Arial"/>
              </a:rPr>
              <a:t>Application outside session </a:t>
            </a:r>
          </a:p>
          <a:p>
            <a:pPr lvl="0" rtl="0">
              <a:spcBef>
                <a:spcPts val="1200"/>
              </a:spcBef>
              <a:spcAft>
                <a:spcPts val="200"/>
              </a:spcAft>
              <a:buNone/>
            </a:pPr>
            <a:endParaRPr sz="1100" b="1" dirty="0">
              <a:solidFill>
                <a:srgbClr val="000000"/>
              </a:solidFill>
              <a:latin typeface="Arial"/>
              <a:ea typeface="Arial"/>
              <a:cs typeface="Arial"/>
              <a:sym typeface="Arial"/>
            </a:endParaRPr>
          </a:p>
          <a:p>
            <a:pPr lvl="0" rtl="0">
              <a:spcBef>
                <a:spcPts val="1200"/>
              </a:spcBef>
              <a:spcAft>
                <a:spcPts val="200"/>
              </a:spcAft>
              <a:buNone/>
            </a:pPr>
            <a:endParaRPr sz="1100" b="1" dirty="0">
              <a:solidFill>
                <a:srgbClr val="000000"/>
              </a:solidFill>
              <a:latin typeface="Arial"/>
              <a:ea typeface="Arial"/>
              <a:cs typeface="Arial"/>
              <a:sym typeface="Arial"/>
            </a:endParaRPr>
          </a:p>
          <a:p>
            <a:pPr lvl="0" rtl="0">
              <a:spcBef>
                <a:spcPts val="0"/>
              </a:spcBef>
              <a:buNone/>
            </a:pP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94225" y="419345"/>
            <a:ext cx="7571700" cy="7026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en" sz="3600">
                <a:solidFill>
                  <a:srgbClr val="0091EA"/>
                </a:solidFill>
                <a:latin typeface="Arial"/>
                <a:ea typeface="Arial"/>
                <a:cs typeface="Arial"/>
                <a:sym typeface="Arial"/>
              </a:rPr>
              <a:t>Treatment: Other Factors</a:t>
            </a:r>
          </a:p>
        </p:txBody>
      </p:sp>
      <p:sp>
        <p:nvSpPr>
          <p:cNvPr id="256" name="Shape 256"/>
          <p:cNvSpPr txBox="1">
            <a:spLocks noGrp="1"/>
          </p:cNvSpPr>
          <p:nvPr>
            <p:ph type="body" idx="1"/>
          </p:nvPr>
        </p:nvSpPr>
        <p:spPr>
          <a:xfrm>
            <a:off x="674925" y="1178300"/>
            <a:ext cx="7571700" cy="3573600"/>
          </a:xfrm>
          <a:prstGeom prst="rect">
            <a:avLst/>
          </a:prstGeom>
        </p:spPr>
        <p:txBody>
          <a:bodyPr wrap="square" lIns="91425" tIns="91425" rIns="91425" bIns="91425" anchor="t" anchorCtr="0">
            <a:noAutofit/>
          </a:bodyPr>
          <a:lstStyle/>
          <a:p>
            <a:pPr lvl="0">
              <a:spcBef>
                <a:spcPts val="0"/>
              </a:spcBef>
              <a:buNone/>
            </a:pPr>
            <a:r>
              <a:rPr lang="en" sz="1800" dirty="0">
                <a:latin typeface="Arial"/>
                <a:ea typeface="Arial"/>
                <a:cs typeface="Arial"/>
                <a:sym typeface="Arial"/>
              </a:rPr>
              <a:t>1. Lifestyle Choices</a:t>
            </a:r>
          </a:p>
          <a:p>
            <a:pPr marL="457200" lvl="0" indent="-342900">
              <a:lnSpc>
                <a:spcPct val="150000"/>
              </a:lnSpc>
              <a:spcBef>
                <a:spcPts val="0"/>
              </a:spcBef>
              <a:buClr>
                <a:srgbClr val="B7B7B7"/>
              </a:buClr>
              <a:buSzPct val="100000"/>
              <a:buFont typeface="Arial"/>
            </a:pPr>
            <a:r>
              <a:rPr lang="en" sz="1800" dirty="0">
                <a:latin typeface="Arial"/>
                <a:ea typeface="Arial"/>
                <a:cs typeface="Arial"/>
                <a:sym typeface="Arial"/>
              </a:rPr>
              <a:t>Healthy diet</a:t>
            </a:r>
          </a:p>
          <a:p>
            <a:pPr marL="457200" lvl="0" indent="-342900" rtl="0">
              <a:lnSpc>
                <a:spcPct val="150000"/>
              </a:lnSpc>
              <a:spcBef>
                <a:spcPts val="0"/>
              </a:spcBef>
              <a:buClr>
                <a:srgbClr val="B7B7B7"/>
              </a:buClr>
              <a:buSzPct val="100000"/>
              <a:buFont typeface="Arial"/>
            </a:pPr>
            <a:r>
              <a:rPr lang="en" sz="1800" dirty="0">
                <a:latin typeface="Arial"/>
                <a:ea typeface="Arial"/>
                <a:cs typeface="Arial"/>
                <a:sym typeface="Arial"/>
              </a:rPr>
              <a:t>Socializing with family and friends</a:t>
            </a:r>
          </a:p>
          <a:p>
            <a:pPr marL="457200" lvl="0" indent="-342900" rtl="0">
              <a:lnSpc>
                <a:spcPct val="150000"/>
              </a:lnSpc>
              <a:spcBef>
                <a:spcPts val="0"/>
              </a:spcBef>
              <a:buClr>
                <a:srgbClr val="B7B7B7"/>
              </a:buClr>
              <a:buSzPct val="100000"/>
              <a:buFont typeface="Arial"/>
            </a:pPr>
            <a:r>
              <a:rPr lang="en" sz="1800" dirty="0">
                <a:latin typeface="Arial"/>
                <a:ea typeface="Arial"/>
                <a:cs typeface="Arial"/>
                <a:sym typeface="Arial"/>
              </a:rPr>
              <a:t>Refraining from alcohol</a:t>
            </a:r>
          </a:p>
          <a:p>
            <a:pPr lvl="0" rtl="0">
              <a:spcBef>
                <a:spcPts val="0"/>
              </a:spcBef>
              <a:buNone/>
            </a:pPr>
            <a:endParaRPr lang="en-CA" sz="1800" dirty="0" smtClean="0">
              <a:latin typeface="Arial"/>
              <a:ea typeface="Arial"/>
              <a:cs typeface="Arial"/>
              <a:sym typeface="Arial"/>
            </a:endParaRPr>
          </a:p>
          <a:p>
            <a:pPr lvl="0" rtl="0">
              <a:spcBef>
                <a:spcPts val="0"/>
              </a:spcBef>
              <a:buNone/>
            </a:pPr>
            <a:endParaRPr sz="1800" dirty="0">
              <a:latin typeface="Arial"/>
              <a:ea typeface="Arial"/>
              <a:cs typeface="Arial"/>
              <a:sym typeface="Arial"/>
            </a:endParaRPr>
          </a:p>
          <a:p>
            <a:pPr lvl="0" rtl="0">
              <a:spcBef>
                <a:spcPts val="0"/>
              </a:spcBef>
              <a:buNone/>
            </a:pPr>
            <a:r>
              <a:rPr lang="en" sz="1800" dirty="0">
                <a:latin typeface="Arial"/>
                <a:ea typeface="Arial"/>
                <a:cs typeface="Arial"/>
                <a:sym typeface="Arial"/>
              </a:rPr>
              <a:t>2. Support Groups with other PTSD patients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577625" y="532345"/>
            <a:ext cx="7571700" cy="7026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en" sz="3600">
                <a:latin typeface="Arial"/>
                <a:ea typeface="Arial"/>
                <a:cs typeface="Arial"/>
                <a:sym typeface="Arial"/>
              </a:rPr>
              <a:t>Back to Patient X...</a:t>
            </a:r>
          </a:p>
        </p:txBody>
      </p:sp>
      <p:sp>
        <p:nvSpPr>
          <p:cNvPr id="262" name="Shape 262"/>
          <p:cNvSpPr txBox="1">
            <a:spLocks noGrp="1"/>
          </p:cNvSpPr>
          <p:nvPr>
            <p:ph type="body" idx="1"/>
          </p:nvPr>
        </p:nvSpPr>
        <p:spPr>
          <a:xfrm>
            <a:off x="786150" y="1261700"/>
            <a:ext cx="7571700" cy="3573600"/>
          </a:xfrm>
          <a:prstGeom prst="rect">
            <a:avLst/>
          </a:prstGeom>
        </p:spPr>
        <p:txBody>
          <a:bodyPr wrap="square" lIns="91425" tIns="91425" rIns="91425" bIns="91425" anchor="t" anchorCtr="0">
            <a:noAutofit/>
          </a:bodyPr>
          <a:lstStyle/>
          <a:p>
            <a:pPr marL="457200" lvl="0" indent="-381000" rtl="0">
              <a:lnSpc>
                <a:spcPct val="150000"/>
              </a:lnSpc>
              <a:spcBef>
                <a:spcPts val="0"/>
              </a:spcBef>
              <a:buClr>
                <a:srgbClr val="B7B7B7"/>
              </a:buClr>
              <a:buSzPct val="100000"/>
              <a:buFont typeface="Arial"/>
            </a:pPr>
            <a:r>
              <a:rPr lang="en" sz="2400">
                <a:latin typeface="Arial"/>
                <a:ea typeface="Arial"/>
                <a:cs typeface="Arial"/>
                <a:sym typeface="Arial"/>
              </a:rPr>
              <a:t>Origin </a:t>
            </a:r>
          </a:p>
          <a:p>
            <a:pPr marL="457200" lvl="0" indent="-381000" rtl="0">
              <a:lnSpc>
                <a:spcPct val="150000"/>
              </a:lnSpc>
              <a:spcBef>
                <a:spcPts val="0"/>
              </a:spcBef>
              <a:buClr>
                <a:srgbClr val="B7B7B7"/>
              </a:buClr>
              <a:buSzPct val="100000"/>
              <a:buFont typeface="Arial"/>
            </a:pPr>
            <a:r>
              <a:rPr lang="en" sz="2400">
                <a:latin typeface="Arial"/>
                <a:ea typeface="Arial"/>
                <a:cs typeface="Arial"/>
                <a:sym typeface="Arial"/>
              </a:rPr>
              <a:t>Symptoms </a:t>
            </a:r>
          </a:p>
          <a:p>
            <a:pPr marL="457200" lvl="0" indent="-381000" rtl="0">
              <a:lnSpc>
                <a:spcPct val="150000"/>
              </a:lnSpc>
              <a:spcBef>
                <a:spcPts val="0"/>
              </a:spcBef>
              <a:buClr>
                <a:srgbClr val="B7B7B7"/>
              </a:buClr>
              <a:buSzPct val="100000"/>
              <a:buFont typeface="Arial"/>
            </a:pPr>
            <a:r>
              <a:rPr lang="en" sz="2400">
                <a:latin typeface="Arial"/>
                <a:ea typeface="Arial"/>
                <a:cs typeface="Arial"/>
                <a:sym typeface="Arial"/>
              </a:rPr>
              <a:t>Pathophysiology</a:t>
            </a:r>
          </a:p>
          <a:p>
            <a:pPr marL="457200" lvl="0" indent="-381000" rtl="0">
              <a:lnSpc>
                <a:spcPct val="150000"/>
              </a:lnSpc>
              <a:spcBef>
                <a:spcPts val="0"/>
              </a:spcBef>
              <a:buClr>
                <a:srgbClr val="B7B7B7"/>
              </a:buClr>
              <a:buSzPct val="100000"/>
              <a:buFont typeface="Arial"/>
            </a:pPr>
            <a:r>
              <a:rPr lang="en" sz="2400">
                <a:latin typeface="Arial"/>
                <a:ea typeface="Arial"/>
                <a:cs typeface="Arial"/>
                <a:sym typeface="Arial"/>
              </a:rPr>
              <a:t>Neuroanatomy </a:t>
            </a:r>
          </a:p>
          <a:p>
            <a:pPr marL="457200" lvl="0" indent="-381000" rtl="0">
              <a:lnSpc>
                <a:spcPct val="150000"/>
              </a:lnSpc>
              <a:spcBef>
                <a:spcPts val="0"/>
              </a:spcBef>
              <a:buClr>
                <a:srgbClr val="B7B7B7"/>
              </a:buClr>
              <a:buSzPct val="100000"/>
              <a:buFont typeface="Arial"/>
            </a:pPr>
            <a:r>
              <a:rPr lang="en" sz="2400">
                <a:latin typeface="Arial"/>
                <a:ea typeface="Arial"/>
                <a:cs typeface="Arial"/>
                <a:sym typeface="Arial"/>
              </a:rPr>
              <a:t>Treatment </a:t>
            </a:r>
          </a:p>
        </p:txBody>
      </p:sp>
      <p:pic>
        <p:nvPicPr>
          <p:cNvPr id="263" name="Shape 263" descr="militar.png"/>
          <p:cNvPicPr preferRelativeResize="0"/>
          <p:nvPr/>
        </p:nvPicPr>
        <p:blipFill>
          <a:blip r:embed="rId3">
            <a:alphaModFix/>
          </a:blip>
          <a:stretch>
            <a:fillRect/>
          </a:stretch>
        </p:blipFill>
        <p:spPr>
          <a:xfrm>
            <a:off x="6603151" y="532352"/>
            <a:ext cx="1754700" cy="17546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86150" y="30812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Resources </a:t>
            </a:r>
          </a:p>
        </p:txBody>
      </p:sp>
      <p:pic>
        <p:nvPicPr>
          <p:cNvPr id="269" name="Shape 269"/>
          <p:cNvPicPr preferRelativeResize="0"/>
          <p:nvPr/>
        </p:nvPicPr>
        <p:blipFill>
          <a:blip r:embed="rId3">
            <a:alphaModFix/>
          </a:blip>
          <a:stretch>
            <a:fillRect/>
          </a:stretch>
        </p:blipFill>
        <p:spPr>
          <a:xfrm>
            <a:off x="786150" y="897810"/>
            <a:ext cx="2362947" cy="1729425"/>
          </a:xfrm>
          <a:prstGeom prst="rect">
            <a:avLst/>
          </a:prstGeom>
          <a:noFill/>
          <a:ln>
            <a:noFill/>
          </a:ln>
        </p:spPr>
      </p:pic>
      <p:pic>
        <p:nvPicPr>
          <p:cNvPr id="270" name="Shape 270"/>
          <p:cNvPicPr preferRelativeResize="0"/>
          <p:nvPr/>
        </p:nvPicPr>
        <p:blipFill>
          <a:blip r:embed="rId4">
            <a:alphaModFix/>
          </a:blip>
          <a:stretch>
            <a:fillRect/>
          </a:stretch>
        </p:blipFill>
        <p:spPr>
          <a:xfrm>
            <a:off x="5639575" y="899465"/>
            <a:ext cx="2896501" cy="1334900"/>
          </a:xfrm>
          <a:prstGeom prst="rect">
            <a:avLst/>
          </a:prstGeom>
          <a:noFill/>
          <a:ln>
            <a:noFill/>
          </a:ln>
        </p:spPr>
      </p:pic>
      <p:pic>
        <p:nvPicPr>
          <p:cNvPr id="271" name="Shape 271"/>
          <p:cNvPicPr preferRelativeResize="0"/>
          <p:nvPr/>
        </p:nvPicPr>
        <p:blipFill>
          <a:blip r:embed="rId5">
            <a:alphaModFix/>
          </a:blip>
          <a:stretch>
            <a:fillRect/>
          </a:stretch>
        </p:blipFill>
        <p:spPr>
          <a:xfrm>
            <a:off x="3149097" y="2506229"/>
            <a:ext cx="3162113" cy="954600"/>
          </a:xfrm>
          <a:prstGeom prst="rect">
            <a:avLst/>
          </a:prstGeom>
          <a:noFill/>
          <a:ln>
            <a:noFill/>
          </a:ln>
        </p:spPr>
      </p:pic>
      <p:pic>
        <p:nvPicPr>
          <p:cNvPr id="272" name="Shape 272"/>
          <p:cNvPicPr preferRelativeResize="0"/>
          <p:nvPr/>
        </p:nvPicPr>
        <p:blipFill>
          <a:blip r:embed="rId6">
            <a:alphaModFix/>
          </a:blip>
          <a:stretch>
            <a:fillRect/>
          </a:stretch>
        </p:blipFill>
        <p:spPr>
          <a:xfrm>
            <a:off x="911372" y="3326358"/>
            <a:ext cx="2065226" cy="1240500"/>
          </a:xfrm>
          <a:prstGeom prst="rect">
            <a:avLst/>
          </a:prstGeom>
          <a:noFill/>
          <a:ln>
            <a:noFill/>
          </a:ln>
        </p:spPr>
      </p:pic>
      <p:pic>
        <p:nvPicPr>
          <p:cNvPr id="273" name="Shape 273"/>
          <p:cNvPicPr preferRelativeResize="0"/>
          <p:nvPr/>
        </p:nvPicPr>
        <p:blipFill>
          <a:blip r:embed="rId7">
            <a:alphaModFix/>
          </a:blip>
          <a:stretch>
            <a:fillRect/>
          </a:stretch>
        </p:blipFill>
        <p:spPr>
          <a:xfrm>
            <a:off x="6483709" y="2627235"/>
            <a:ext cx="2065225" cy="206522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786150" y="-93375"/>
            <a:ext cx="7571700" cy="984600"/>
          </a:xfrm>
          <a:prstGeom prst="rect">
            <a:avLst/>
          </a:prstGeom>
        </p:spPr>
        <p:txBody>
          <a:bodyPr wrap="square" lIns="91425" tIns="91425" rIns="91425" bIns="91425" anchor="b" anchorCtr="0">
            <a:noAutofit/>
          </a:bodyPr>
          <a:lstStyle/>
          <a:p>
            <a:pPr lvl="0">
              <a:spcBef>
                <a:spcPts val="0"/>
              </a:spcBef>
              <a:buNone/>
            </a:pPr>
            <a:r>
              <a:rPr lang="en" sz="3600"/>
              <a:t>References </a:t>
            </a:r>
          </a:p>
        </p:txBody>
      </p:sp>
      <p:sp>
        <p:nvSpPr>
          <p:cNvPr id="279" name="Shape 279"/>
          <p:cNvSpPr txBox="1">
            <a:spLocks noGrp="1"/>
          </p:cNvSpPr>
          <p:nvPr>
            <p:ph type="body" idx="1"/>
          </p:nvPr>
        </p:nvSpPr>
        <p:spPr>
          <a:xfrm>
            <a:off x="280100" y="802075"/>
            <a:ext cx="8695500" cy="4078200"/>
          </a:xfrm>
          <a:prstGeom prst="rect">
            <a:avLst/>
          </a:prstGeom>
        </p:spPr>
        <p:txBody>
          <a:bodyPr wrap="square" lIns="91425" tIns="91425" rIns="91425" bIns="91425" anchor="t" anchorCtr="0">
            <a:noAutofit/>
          </a:bodyPr>
          <a:lstStyle/>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American Psychiatric Association. (2013). Diagnostic and statistical manual of mental disorders (5th ed.). Arlington, VA: American Psychiatric Publishing.</a:t>
            </a:r>
          </a:p>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Canadian Mental Health Association. (2017). Mental Health: CMHA Ontario. Retrieved September 22, 2017, from CMHA Ontario Web site:</a:t>
            </a:r>
            <a:r>
              <a:rPr lang="en" sz="1100" dirty="0">
                <a:solidFill>
                  <a:srgbClr val="000000"/>
                </a:solidFill>
                <a:latin typeface="Arial"/>
                <a:ea typeface="Arial"/>
                <a:cs typeface="Arial"/>
                <a:sym typeface="Arial"/>
                <a:hlinkClick r:id="rId3"/>
              </a:rPr>
              <a:t> http://ontario.cmha.ca/</a:t>
            </a:r>
          </a:p>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Centre for Addiction and Mental Health. (2012). Who We Are: CAMH. Retrieved September 22, 2017, from CAMH Web site:</a:t>
            </a:r>
            <a:r>
              <a:rPr lang="en" sz="1100" dirty="0">
                <a:solidFill>
                  <a:srgbClr val="000000"/>
                </a:solidFill>
                <a:latin typeface="Arial"/>
                <a:ea typeface="Arial"/>
                <a:cs typeface="Arial"/>
                <a:sym typeface="Arial"/>
                <a:hlinkClick r:id="rId4"/>
              </a:rPr>
              <a:t> http://www.camh.ca/en/hospital/about_camh/who_we_are/Pages/who_we_are.aspx</a:t>
            </a:r>
          </a:p>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Cognitive Behavioral Therapy (CBT) for Treatment of PTSD. (2017).</a:t>
            </a:r>
            <a:r>
              <a:rPr lang="en" sz="1100" dirty="0">
                <a:solidFill>
                  <a:srgbClr val="000000"/>
                </a:solidFill>
                <a:latin typeface="Arial"/>
                <a:ea typeface="Arial"/>
                <a:cs typeface="Arial"/>
                <a:sym typeface="Arial"/>
                <a:hlinkClick r:id="rId5"/>
              </a:rPr>
              <a:t> http://www.apa.org</a:t>
            </a:r>
            <a:r>
              <a:rPr lang="en" sz="1100" dirty="0">
                <a:solidFill>
                  <a:srgbClr val="000000"/>
                </a:solidFill>
                <a:latin typeface="Arial"/>
                <a:ea typeface="Arial"/>
                <a:cs typeface="Arial"/>
                <a:sym typeface="Arial"/>
              </a:rPr>
              <a:t>. Retrieved 16 September 2017, from</a:t>
            </a:r>
            <a:r>
              <a:rPr lang="en" sz="1100" dirty="0">
                <a:solidFill>
                  <a:srgbClr val="000000"/>
                </a:solidFill>
                <a:latin typeface="Arial"/>
                <a:ea typeface="Arial"/>
                <a:cs typeface="Arial"/>
                <a:sym typeface="Arial"/>
                <a:hlinkClick r:id="rId6"/>
              </a:rPr>
              <a:t> http://www.apa.org/ptsd-guideline/treatments/cognitive-behavioral-therapy.aspx</a:t>
            </a:r>
          </a:p>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Davidson, J., Pearlstein, T., </a:t>
            </a:r>
            <a:r>
              <a:rPr lang="en" sz="1100" dirty="0" err="1">
                <a:solidFill>
                  <a:srgbClr val="000000"/>
                </a:solidFill>
                <a:latin typeface="Arial"/>
                <a:ea typeface="Arial"/>
                <a:cs typeface="Arial"/>
                <a:sym typeface="Arial"/>
              </a:rPr>
              <a:t>Londborg</a:t>
            </a:r>
            <a:r>
              <a:rPr lang="en" sz="1100" dirty="0">
                <a:solidFill>
                  <a:srgbClr val="000000"/>
                </a:solidFill>
                <a:latin typeface="Arial"/>
                <a:ea typeface="Arial"/>
                <a:cs typeface="Arial"/>
                <a:sym typeface="Arial"/>
              </a:rPr>
              <a:t>, P., Brady, K., </a:t>
            </a:r>
            <a:r>
              <a:rPr lang="en" sz="1100" dirty="0" err="1">
                <a:solidFill>
                  <a:srgbClr val="000000"/>
                </a:solidFill>
                <a:latin typeface="Arial"/>
                <a:ea typeface="Arial"/>
                <a:cs typeface="Arial"/>
                <a:sym typeface="Arial"/>
              </a:rPr>
              <a:t>Rothbaum</a:t>
            </a:r>
            <a:r>
              <a:rPr lang="en" sz="1100" dirty="0">
                <a:solidFill>
                  <a:srgbClr val="000000"/>
                </a:solidFill>
                <a:latin typeface="Arial"/>
                <a:ea typeface="Arial"/>
                <a:cs typeface="Arial"/>
                <a:sym typeface="Arial"/>
              </a:rPr>
              <a:t>, B., &amp; Bell, J. et al. (2003). Efficacy of Sertraline in Preventing Relapse of Posttraumatic Stress Disorder. FOCUS, 1(3), 273-281.</a:t>
            </a:r>
            <a:r>
              <a:rPr lang="en" sz="1100" dirty="0">
                <a:solidFill>
                  <a:srgbClr val="000000"/>
                </a:solidFill>
                <a:latin typeface="Arial"/>
                <a:ea typeface="Arial"/>
                <a:cs typeface="Arial"/>
                <a:sym typeface="Arial"/>
                <a:hlinkClick r:id="rId7"/>
              </a:rPr>
              <a:t> http://dx.doi.org/10.1176/foc.1.3.273</a:t>
            </a:r>
          </a:p>
          <a:p>
            <a:pPr marL="457200" lvl="0" indent="-298450" rtl="0">
              <a:spcBef>
                <a:spcPts val="0"/>
              </a:spcBef>
              <a:buClr>
                <a:srgbClr val="CCCCCC"/>
              </a:buClr>
              <a:buSzPct val="100000"/>
              <a:buFont typeface="Arial"/>
            </a:pPr>
            <a:r>
              <a:rPr lang="en" sz="1100" dirty="0">
                <a:solidFill>
                  <a:srgbClr val="000000"/>
                </a:solidFill>
                <a:latin typeface="Arial"/>
                <a:ea typeface="Arial"/>
                <a:cs typeface="Arial"/>
                <a:sym typeface="Arial"/>
              </a:rPr>
              <a:t>Dryden-Edwards, M. R. (</a:t>
            </a:r>
            <a:r>
              <a:rPr lang="en" sz="1100" dirty="0" err="1">
                <a:solidFill>
                  <a:srgbClr val="000000"/>
                </a:solidFill>
                <a:latin typeface="Arial"/>
                <a:ea typeface="Arial"/>
                <a:cs typeface="Arial"/>
                <a:sym typeface="Arial"/>
              </a:rPr>
              <a:t>n.d.</a:t>
            </a:r>
            <a:r>
              <a:rPr lang="en" sz="1100" dirty="0">
                <a:solidFill>
                  <a:srgbClr val="000000"/>
                </a:solidFill>
                <a:latin typeface="Arial"/>
                <a:ea typeface="Arial"/>
                <a:cs typeface="Arial"/>
                <a:sym typeface="Arial"/>
              </a:rPr>
              <a:t>). Posttraumatic Stress Disorder: Read Up on PTSD Symptoms. Retrieved September 27, 2017, from</a:t>
            </a:r>
            <a:r>
              <a:rPr lang="en" sz="1100" dirty="0">
                <a:solidFill>
                  <a:srgbClr val="000000"/>
                </a:solidFill>
                <a:latin typeface="Arial"/>
                <a:ea typeface="Arial"/>
                <a:cs typeface="Arial"/>
                <a:sym typeface="Arial"/>
                <a:hlinkClick r:id="rId8"/>
              </a:rPr>
              <a:t> http://www.medicinenet.com/posttraumatic_stress_disorder/article.htm</a:t>
            </a:r>
          </a:p>
          <a:p>
            <a:pPr marL="457200" lvl="0" indent="-298450" rtl="0">
              <a:spcBef>
                <a:spcPts val="0"/>
              </a:spcBef>
              <a:buClr>
                <a:srgbClr val="CCCCCC"/>
              </a:buClr>
              <a:buSzPct val="100000"/>
              <a:buFont typeface="Arial"/>
            </a:pPr>
            <a:r>
              <a:rPr lang="en" sz="1100" dirty="0" smtClean="0">
                <a:solidFill>
                  <a:srgbClr val="000000"/>
                </a:solidFill>
                <a:latin typeface="Arial"/>
                <a:ea typeface="Arial"/>
                <a:cs typeface="Arial"/>
                <a:sym typeface="Arial"/>
              </a:rPr>
              <a:t>Eye </a:t>
            </a:r>
            <a:r>
              <a:rPr lang="en" sz="1100" dirty="0">
                <a:solidFill>
                  <a:srgbClr val="000000"/>
                </a:solidFill>
                <a:latin typeface="Arial"/>
                <a:ea typeface="Arial"/>
                <a:cs typeface="Arial"/>
                <a:sym typeface="Arial"/>
              </a:rPr>
              <a:t>Movement Desensitization and Reprocessing Therapy | Psychology Today. (2017). </a:t>
            </a:r>
            <a:r>
              <a:rPr lang="en" sz="1100" dirty="0" err="1">
                <a:solidFill>
                  <a:srgbClr val="000000"/>
                </a:solidFill>
                <a:latin typeface="Arial"/>
                <a:ea typeface="Arial"/>
                <a:cs typeface="Arial"/>
                <a:sym typeface="Arial"/>
              </a:rPr>
              <a:t>Psychologytoday.com</a:t>
            </a:r>
            <a:r>
              <a:rPr lang="en" sz="1100" dirty="0">
                <a:solidFill>
                  <a:srgbClr val="000000"/>
                </a:solidFill>
                <a:latin typeface="Arial"/>
                <a:ea typeface="Arial"/>
                <a:cs typeface="Arial"/>
                <a:sym typeface="Arial"/>
              </a:rPr>
              <a:t>. Retrieved 27 September 2017, from</a:t>
            </a:r>
            <a:r>
              <a:rPr lang="en" sz="1100" dirty="0">
                <a:solidFill>
                  <a:srgbClr val="000000"/>
                </a:solidFill>
                <a:latin typeface="Arial"/>
                <a:ea typeface="Arial"/>
                <a:cs typeface="Arial"/>
                <a:sym typeface="Arial"/>
                <a:hlinkClick r:id="rId9"/>
              </a:rPr>
              <a:t> https://www.psychologytoday.com/therapy-types/eye-movement-desensitization-and-reprocessing-therapy</a:t>
            </a:r>
          </a:p>
          <a:p>
            <a:pPr marL="457200" lvl="0" indent="-298450" rtl="0">
              <a:spcBef>
                <a:spcPts val="0"/>
              </a:spcBef>
              <a:buClr>
                <a:srgbClr val="CCCCCC"/>
              </a:buClr>
              <a:buSzPct val="100000"/>
              <a:buFont typeface="Arial"/>
            </a:pPr>
            <a:r>
              <a:rPr lang="en" sz="1100" dirty="0" smtClean="0">
                <a:solidFill>
                  <a:srgbClr val="000000"/>
                </a:solidFill>
                <a:latin typeface="Arial"/>
                <a:ea typeface="Arial"/>
                <a:cs typeface="Arial"/>
                <a:sym typeface="Arial"/>
              </a:rPr>
              <a:t>Equine </a:t>
            </a:r>
            <a:r>
              <a:rPr lang="en" sz="1100" dirty="0">
                <a:solidFill>
                  <a:srgbClr val="000000"/>
                </a:solidFill>
                <a:latin typeface="Arial"/>
                <a:ea typeface="Arial"/>
                <a:cs typeface="Arial"/>
                <a:sym typeface="Arial"/>
              </a:rPr>
              <a:t>Therapy for (PTSD) Post Traumatic Stress Disorder. (2017). Calico Junction New Beginnings Ranch, Inc. Retrieved 26 September 2017, from</a:t>
            </a:r>
            <a:r>
              <a:rPr lang="en" sz="1100" dirty="0">
                <a:solidFill>
                  <a:srgbClr val="000000"/>
                </a:solidFill>
                <a:latin typeface="Arial"/>
                <a:ea typeface="Arial"/>
                <a:cs typeface="Arial"/>
                <a:sym typeface="Arial"/>
                <a:hlinkClick r:id="rId10"/>
              </a:rPr>
              <a:t> http://www.calicojunctionnewbeginningsranch.org/ptsd.html</a:t>
            </a:r>
          </a:p>
          <a:p>
            <a:pPr marL="457200" lvl="0" indent="-298450" rtl="0">
              <a:spcBef>
                <a:spcPts val="0"/>
              </a:spcBef>
              <a:buClr>
                <a:srgbClr val="CCCCCC"/>
              </a:buClr>
              <a:buSzPct val="100000"/>
              <a:buFont typeface="Arial"/>
            </a:pPr>
            <a:r>
              <a:rPr lang="en" sz="1100" dirty="0" smtClean="0">
                <a:solidFill>
                  <a:srgbClr val="000000"/>
                </a:solidFill>
                <a:latin typeface="Arial"/>
                <a:ea typeface="Arial"/>
                <a:cs typeface="Arial"/>
                <a:sym typeface="Arial"/>
              </a:rPr>
              <a:t>Ford</a:t>
            </a:r>
            <a:r>
              <a:rPr lang="en" sz="1100" dirty="0">
                <a:solidFill>
                  <a:srgbClr val="000000"/>
                </a:solidFill>
                <a:latin typeface="Arial"/>
                <a:ea typeface="Arial"/>
                <a:cs typeface="Arial"/>
                <a:sym typeface="Arial"/>
              </a:rPr>
              <a:t>, J. D., Grasso, D. J., </a:t>
            </a:r>
            <a:r>
              <a:rPr lang="en" sz="1100" dirty="0" err="1">
                <a:solidFill>
                  <a:srgbClr val="000000"/>
                </a:solidFill>
                <a:latin typeface="Arial"/>
                <a:ea typeface="Arial"/>
                <a:cs typeface="Arial"/>
                <a:sym typeface="Arial"/>
              </a:rPr>
              <a:t>Elhai</a:t>
            </a:r>
            <a:r>
              <a:rPr lang="en" sz="1100" dirty="0">
                <a:solidFill>
                  <a:srgbClr val="000000"/>
                </a:solidFill>
                <a:latin typeface="Arial"/>
                <a:ea typeface="Arial"/>
                <a:cs typeface="Arial"/>
                <a:sym typeface="Arial"/>
              </a:rPr>
              <a:t>, J. D., &amp; Courtois, C. A. (2015). Posttraumatic stress disorder: scientific and professional dimensions. Amsterdam: Academic Press. Retrieved September 23, 2017, from</a:t>
            </a:r>
            <a:r>
              <a:rPr lang="en" sz="1100" dirty="0">
                <a:solidFill>
                  <a:srgbClr val="000000"/>
                </a:solidFill>
                <a:latin typeface="Arial"/>
                <a:ea typeface="Arial"/>
                <a:cs typeface="Arial"/>
                <a:sym typeface="Arial"/>
                <a:hlinkClick r:id="rId11"/>
              </a:rPr>
              <a:t> http://scitechconnect.elsevier.com/wp-content/uploads/2016/05/PTSD.pdf</a:t>
            </a:r>
          </a:p>
          <a:p>
            <a:pPr marL="457200" lvl="0" indent="-298450" rtl="0">
              <a:spcBef>
                <a:spcPts val="0"/>
              </a:spcBef>
              <a:buClr>
                <a:srgbClr val="CCCCCC"/>
              </a:buClr>
              <a:buSzPct val="100000"/>
              <a:buFont typeface="Arial"/>
            </a:pPr>
            <a:r>
              <a:rPr lang="en" sz="1100" dirty="0" smtClean="0">
                <a:solidFill>
                  <a:srgbClr val="000000"/>
                </a:solidFill>
                <a:latin typeface="Arial"/>
                <a:ea typeface="Arial"/>
                <a:cs typeface="Arial"/>
                <a:sym typeface="Arial"/>
              </a:rPr>
              <a:t>Friedman</a:t>
            </a:r>
            <a:r>
              <a:rPr lang="en" sz="1100" dirty="0">
                <a:solidFill>
                  <a:srgbClr val="000000"/>
                </a:solidFill>
                <a:latin typeface="Arial"/>
                <a:ea typeface="Arial"/>
                <a:cs typeface="Arial"/>
                <a:sym typeface="Arial"/>
              </a:rPr>
              <a:t>, M. J. (2007, January 31). PTSD: National Center for PTSD. Retrieved September 27, 2017, from</a:t>
            </a:r>
            <a:r>
              <a:rPr lang="en" sz="1100" dirty="0">
                <a:solidFill>
                  <a:srgbClr val="000000"/>
                </a:solidFill>
                <a:latin typeface="Arial"/>
                <a:ea typeface="Arial"/>
                <a:cs typeface="Arial"/>
                <a:sym typeface="Arial"/>
                <a:hlinkClick r:id="rId12"/>
              </a:rPr>
              <a:t> https://www.ptsd.va.gov/professional/ptsd-overview/ptsd-overview.asp</a:t>
            </a:r>
          </a:p>
          <a:p>
            <a:pPr lvl="0" rtl="0">
              <a:spcBef>
                <a:spcPts val="0"/>
              </a:spcBef>
              <a:buClr>
                <a:schemeClr val="dk1"/>
              </a:buClr>
              <a:buSzPct val="100000"/>
              <a:buFont typeface="Arial"/>
              <a:buNone/>
            </a:pPr>
            <a:endParaRPr sz="1100" dirty="0">
              <a:solidFill>
                <a:schemeClr val="dk1"/>
              </a:solidFill>
              <a:latin typeface="Arial"/>
              <a:ea typeface="Arial"/>
              <a:cs typeface="Arial"/>
              <a:sym typeface="Arial"/>
            </a:endParaRPr>
          </a:p>
          <a:p>
            <a:pPr lvl="0" rtl="0">
              <a:spcBef>
                <a:spcPts val="0"/>
              </a:spcBef>
              <a:buNone/>
            </a:pPr>
            <a:endParaRPr sz="800" dirty="0">
              <a:latin typeface="Arial"/>
              <a:ea typeface="Arial"/>
              <a:cs typeface="Arial"/>
              <a:sym typeface="Arial"/>
            </a:endParaRPr>
          </a:p>
          <a:p>
            <a:pPr lvl="0">
              <a:spcBef>
                <a:spcPts val="0"/>
              </a:spcBef>
              <a:buClr>
                <a:schemeClr val="dk1"/>
              </a:buClr>
              <a:buSzPct val="137500"/>
              <a:buFont typeface="Arial"/>
              <a:buNone/>
            </a:pPr>
            <a:endParaRPr sz="800" dirty="0">
              <a:latin typeface="Arial"/>
              <a:ea typeface="Arial"/>
              <a:cs typeface="Arial"/>
              <a:sym typeface="Arial"/>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1668310" y="1991838"/>
            <a:ext cx="5807400" cy="1159800"/>
          </a:xfrm>
          <a:prstGeom prst="rect">
            <a:avLst/>
          </a:prstGeom>
        </p:spPr>
        <p:txBody>
          <a:bodyPr wrap="square" lIns="91425" tIns="91425" rIns="91425" bIns="91425" anchor="t" anchorCtr="0">
            <a:noAutofit/>
          </a:bodyPr>
          <a:lstStyle/>
          <a:p>
            <a:pPr lvl="0" algn="ctr">
              <a:spcBef>
                <a:spcPts val="0"/>
              </a:spcBef>
              <a:buNone/>
            </a:pPr>
            <a:r>
              <a:rPr lang="en" b="0" i="1">
                <a:latin typeface="Arial"/>
                <a:ea typeface="Arial"/>
                <a:cs typeface="Arial"/>
                <a:sym typeface="Arial"/>
              </a:rPr>
              <a:t>Questions?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489300" y="408750"/>
            <a:ext cx="3000000" cy="811800"/>
          </a:xfrm>
          <a:prstGeom prst="rect">
            <a:avLst/>
          </a:prstGeom>
        </p:spPr>
        <p:txBody>
          <a:bodyPr wrap="square" lIns="91425" tIns="91425" rIns="91425" bIns="91425" anchor="t" anchorCtr="0">
            <a:noAutofit/>
          </a:bodyPr>
          <a:lstStyle/>
          <a:p>
            <a:pPr lvl="0" algn="l" rtl="0">
              <a:spcBef>
                <a:spcPts val="0"/>
              </a:spcBef>
              <a:buNone/>
            </a:pPr>
            <a:r>
              <a:rPr lang="en" sz="3600">
                <a:solidFill>
                  <a:srgbClr val="0091EA"/>
                </a:solidFill>
                <a:latin typeface="Arial"/>
                <a:ea typeface="Arial"/>
                <a:cs typeface="Arial"/>
                <a:sym typeface="Arial"/>
              </a:rPr>
              <a:t>Question 1</a:t>
            </a:r>
          </a:p>
        </p:txBody>
      </p:sp>
      <p:sp>
        <p:nvSpPr>
          <p:cNvPr id="290" name="Shape 290"/>
          <p:cNvSpPr txBox="1"/>
          <p:nvPr/>
        </p:nvSpPr>
        <p:spPr>
          <a:xfrm>
            <a:off x="489300" y="995900"/>
            <a:ext cx="8165400" cy="3375300"/>
          </a:xfrm>
          <a:prstGeom prst="rect">
            <a:avLst/>
          </a:prstGeom>
          <a:noFill/>
          <a:ln>
            <a:noFill/>
          </a:ln>
        </p:spPr>
        <p:txBody>
          <a:bodyPr wrap="square" lIns="91425" tIns="91425" rIns="91425" bIns="91425" anchor="t" anchorCtr="0">
            <a:noAutofit/>
          </a:bodyPr>
          <a:lstStyle/>
          <a:p>
            <a:pPr lvl="0">
              <a:spcBef>
                <a:spcPts val="0"/>
              </a:spcBef>
              <a:buNone/>
            </a:pPr>
            <a:r>
              <a:rPr lang="en" sz="1800" b="1">
                <a:solidFill>
                  <a:srgbClr val="434343"/>
                </a:solidFill>
              </a:rPr>
              <a:t>What group of brain structures are associated with the neurobiology of PTSD? </a:t>
            </a:r>
          </a:p>
          <a:p>
            <a:pPr lvl="0">
              <a:spcBef>
                <a:spcPts val="0"/>
              </a:spcBef>
              <a:buNone/>
            </a:pPr>
            <a:endParaRPr sz="1800"/>
          </a:p>
          <a:p>
            <a:pPr lvl="0">
              <a:spcBef>
                <a:spcPts val="0"/>
              </a:spcBef>
              <a:buNone/>
            </a:pPr>
            <a:r>
              <a:rPr lang="en" sz="1800"/>
              <a:t>i) Prefrontal cortex, amygdala, cerebellum, hypothalamus</a:t>
            </a:r>
          </a:p>
          <a:p>
            <a:pPr lvl="0">
              <a:spcBef>
                <a:spcPts val="0"/>
              </a:spcBef>
              <a:buNone/>
            </a:pPr>
            <a:endParaRPr sz="1800"/>
          </a:p>
          <a:p>
            <a:pPr lvl="0">
              <a:spcBef>
                <a:spcPts val="0"/>
              </a:spcBef>
              <a:buNone/>
            </a:pPr>
            <a:r>
              <a:rPr lang="en" sz="1800"/>
              <a:t>ii) Hypothalamus, amygdala, prefrontal cortex, motor cortex</a:t>
            </a:r>
          </a:p>
          <a:p>
            <a:pPr lvl="0">
              <a:spcBef>
                <a:spcPts val="0"/>
              </a:spcBef>
              <a:buNone/>
            </a:pPr>
            <a:endParaRPr sz="1800"/>
          </a:p>
          <a:p>
            <a:pPr lvl="0">
              <a:spcBef>
                <a:spcPts val="0"/>
              </a:spcBef>
              <a:buNone/>
            </a:pPr>
            <a:r>
              <a:rPr lang="en" sz="1800"/>
              <a:t>iii) Prefrontal cortex, hypothalamus, hippocampus, amygdala</a:t>
            </a:r>
          </a:p>
          <a:p>
            <a:pPr lvl="0">
              <a:spcBef>
                <a:spcPts val="0"/>
              </a:spcBef>
              <a:buNone/>
            </a:pPr>
            <a:endParaRPr sz="1800"/>
          </a:p>
          <a:p>
            <a:pPr lvl="0">
              <a:spcBef>
                <a:spcPts val="0"/>
              </a:spcBef>
              <a:buNone/>
            </a:pPr>
            <a:r>
              <a:rPr lang="en" sz="1800"/>
              <a:t>iv) Sensory cortex, amygdala, cerebellum, hippocampus</a:t>
            </a:r>
          </a:p>
          <a:p>
            <a:pPr lvl="0">
              <a:spcBef>
                <a:spcPts val="0"/>
              </a:spcBef>
              <a:buNone/>
            </a:pPr>
            <a:endParaRPr sz="1800"/>
          </a:p>
          <a:p>
            <a:pPr lvl="0">
              <a:spcBef>
                <a:spcPts val="0"/>
              </a:spcBef>
              <a:buNone/>
            </a:pPr>
            <a:r>
              <a:rPr lang="en" sz="1800"/>
              <a:t>v) Hippocampus, amygdala, prefrontal cortex, occipital lobe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89300" y="408750"/>
            <a:ext cx="3055500" cy="811800"/>
          </a:xfrm>
          <a:prstGeom prst="rect">
            <a:avLst/>
          </a:prstGeom>
        </p:spPr>
        <p:txBody>
          <a:bodyPr wrap="square" lIns="91425" tIns="91425" rIns="91425" bIns="91425" anchor="t" anchorCtr="0">
            <a:noAutofit/>
          </a:bodyPr>
          <a:lstStyle/>
          <a:p>
            <a:pPr lvl="0" algn="l" rtl="0">
              <a:spcBef>
                <a:spcPts val="0"/>
              </a:spcBef>
              <a:buNone/>
            </a:pPr>
            <a:r>
              <a:rPr lang="en" sz="3600">
                <a:solidFill>
                  <a:srgbClr val="0091EA"/>
                </a:solidFill>
                <a:latin typeface="Arial"/>
                <a:ea typeface="Arial"/>
                <a:cs typeface="Arial"/>
                <a:sym typeface="Arial"/>
              </a:rPr>
              <a:t>Question 1</a:t>
            </a:r>
          </a:p>
        </p:txBody>
      </p:sp>
      <p:sp>
        <p:nvSpPr>
          <p:cNvPr id="296" name="Shape 296"/>
          <p:cNvSpPr txBox="1"/>
          <p:nvPr/>
        </p:nvSpPr>
        <p:spPr>
          <a:xfrm>
            <a:off x="489300" y="995900"/>
            <a:ext cx="8165400" cy="3375300"/>
          </a:xfrm>
          <a:prstGeom prst="rect">
            <a:avLst/>
          </a:prstGeom>
          <a:noFill/>
          <a:ln>
            <a:noFill/>
          </a:ln>
        </p:spPr>
        <p:txBody>
          <a:bodyPr wrap="square" lIns="91425" tIns="91425" rIns="91425" bIns="91425" anchor="t" anchorCtr="0">
            <a:noAutofit/>
          </a:bodyPr>
          <a:lstStyle/>
          <a:p>
            <a:pPr lvl="0" rtl="0">
              <a:spcBef>
                <a:spcPts val="0"/>
              </a:spcBef>
              <a:buNone/>
            </a:pPr>
            <a:r>
              <a:rPr lang="en" sz="1800" b="1">
                <a:solidFill>
                  <a:srgbClr val="434343"/>
                </a:solidFill>
              </a:rPr>
              <a:t>What group of brain structures are associated with the neurobiology of PTSD? </a:t>
            </a:r>
          </a:p>
          <a:p>
            <a:pPr lvl="0" rtl="0">
              <a:spcBef>
                <a:spcPts val="0"/>
              </a:spcBef>
              <a:buNone/>
            </a:pPr>
            <a:endParaRPr sz="1800"/>
          </a:p>
          <a:p>
            <a:pPr lvl="0" rtl="0">
              <a:spcBef>
                <a:spcPts val="0"/>
              </a:spcBef>
              <a:buNone/>
            </a:pPr>
            <a:r>
              <a:rPr lang="en" sz="1800"/>
              <a:t>i) Prefrontal cortex, amygdala, cerebellum, hypothalamus</a:t>
            </a:r>
          </a:p>
          <a:p>
            <a:pPr lvl="0" rtl="0">
              <a:spcBef>
                <a:spcPts val="0"/>
              </a:spcBef>
              <a:buNone/>
            </a:pPr>
            <a:endParaRPr sz="1800"/>
          </a:p>
          <a:p>
            <a:pPr lvl="0" rtl="0">
              <a:spcBef>
                <a:spcPts val="0"/>
              </a:spcBef>
              <a:buNone/>
            </a:pPr>
            <a:r>
              <a:rPr lang="en" sz="1800"/>
              <a:t>ii) Hypothalamus, amygdala, prefrontal cortex, motor cortex</a:t>
            </a:r>
          </a:p>
          <a:p>
            <a:pPr lvl="0" rtl="0">
              <a:spcBef>
                <a:spcPts val="0"/>
              </a:spcBef>
              <a:buNone/>
            </a:pPr>
            <a:endParaRPr sz="1800"/>
          </a:p>
          <a:p>
            <a:pPr lvl="0" rtl="0">
              <a:spcBef>
                <a:spcPts val="0"/>
              </a:spcBef>
              <a:buNone/>
            </a:pPr>
            <a:r>
              <a:rPr lang="en" sz="1800"/>
              <a:t>iii) Prefrontal cortex, hypothalamus, hippocampus, amygdala##</a:t>
            </a:r>
          </a:p>
          <a:p>
            <a:pPr lvl="0" rtl="0">
              <a:spcBef>
                <a:spcPts val="0"/>
              </a:spcBef>
              <a:buNone/>
            </a:pPr>
            <a:endParaRPr sz="1800"/>
          </a:p>
          <a:p>
            <a:pPr lvl="0" rtl="0">
              <a:spcBef>
                <a:spcPts val="0"/>
              </a:spcBef>
              <a:buNone/>
            </a:pPr>
            <a:r>
              <a:rPr lang="en" sz="1800"/>
              <a:t>iv) Sensory cortex, amygdala, cerebellum, hippocampus</a:t>
            </a:r>
          </a:p>
          <a:p>
            <a:pPr lvl="0" rtl="0">
              <a:spcBef>
                <a:spcPts val="0"/>
              </a:spcBef>
              <a:buNone/>
            </a:pPr>
            <a:endParaRPr sz="1800"/>
          </a:p>
          <a:p>
            <a:pPr lvl="0" rtl="0">
              <a:spcBef>
                <a:spcPts val="0"/>
              </a:spcBef>
              <a:buNone/>
            </a:pPr>
            <a:r>
              <a:rPr lang="en" sz="1800"/>
              <a:t>v) Hippocampus, amygdala, prefrontal cortex, occipital lobe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idx="4294967295"/>
          </p:nvPr>
        </p:nvSpPr>
        <p:spPr>
          <a:xfrm>
            <a:off x="457200" y="433270"/>
            <a:ext cx="7571700" cy="702600"/>
          </a:xfrm>
          <a:prstGeom prst="rect">
            <a:avLst/>
          </a:prstGeom>
        </p:spPr>
        <p:txBody>
          <a:bodyPr wrap="square" lIns="91425" tIns="91425" rIns="91425" bIns="91425" anchor="b" anchorCtr="0">
            <a:noAutofit/>
          </a:bodyPr>
          <a:lstStyle/>
          <a:p>
            <a:pPr lvl="0">
              <a:spcBef>
                <a:spcPts val="0"/>
              </a:spcBef>
              <a:buNone/>
            </a:pPr>
            <a:r>
              <a:rPr lang="en" sz="3600">
                <a:latin typeface="Arial"/>
                <a:ea typeface="Arial"/>
                <a:cs typeface="Arial"/>
                <a:sym typeface="Arial"/>
              </a:rPr>
              <a:t>Living with PTSD</a:t>
            </a:r>
          </a:p>
        </p:txBody>
      </p:sp>
      <p:sp>
        <p:nvSpPr>
          <p:cNvPr id="96" name="Shape 96"/>
          <p:cNvSpPr txBox="1">
            <a:spLocks noGrp="1"/>
          </p:cNvSpPr>
          <p:nvPr>
            <p:ph type="body" idx="1"/>
          </p:nvPr>
        </p:nvSpPr>
        <p:spPr>
          <a:xfrm>
            <a:off x="457200" y="1010750"/>
            <a:ext cx="8229600" cy="1166400"/>
          </a:xfrm>
          <a:prstGeom prst="rect">
            <a:avLst/>
          </a:prstGeom>
        </p:spPr>
        <p:txBody>
          <a:bodyPr wrap="square" lIns="91425" tIns="91425" rIns="91425" bIns="91425" anchor="t" anchorCtr="0">
            <a:noAutofit/>
          </a:bodyPr>
          <a:lstStyle/>
          <a:p>
            <a:pPr lvl="0" algn="l" rtl="0">
              <a:lnSpc>
                <a:spcPct val="150000"/>
              </a:lnSpc>
              <a:spcBef>
                <a:spcPts val="0"/>
              </a:spcBef>
              <a:spcAft>
                <a:spcPts val="0"/>
              </a:spcAft>
              <a:buNone/>
            </a:pPr>
            <a:endParaRPr sz="1000" i="1">
              <a:solidFill>
                <a:srgbClr val="000000"/>
              </a:solidFill>
              <a:latin typeface="Arial"/>
              <a:ea typeface="Arial"/>
              <a:cs typeface="Arial"/>
              <a:sym typeface="Arial"/>
            </a:endParaRPr>
          </a:p>
          <a:p>
            <a:pPr marL="457200" lvl="0" indent="-228600" algn="l" rtl="0">
              <a:lnSpc>
                <a:spcPct val="100000"/>
              </a:lnSpc>
              <a:spcBef>
                <a:spcPts val="0"/>
              </a:spcBef>
              <a:spcAft>
                <a:spcPts val="0"/>
              </a:spcAft>
              <a:buClr>
                <a:srgbClr val="000000"/>
              </a:buClr>
              <a:buFont typeface="Arial"/>
            </a:pPr>
            <a:r>
              <a:rPr lang="en" i="1">
                <a:solidFill>
                  <a:srgbClr val="000000"/>
                </a:solidFill>
                <a:latin typeface="Arial"/>
                <a:ea typeface="Arial"/>
                <a:cs typeface="Arial"/>
                <a:sym typeface="Arial"/>
              </a:rPr>
              <a:t>“It’s constantly looking over your shoulder and having difficulty trusting people… It’s not just something you can walk away from.” </a:t>
            </a:r>
          </a:p>
          <a:p>
            <a:pPr lvl="0" algn="l" rtl="0">
              <a:lnSpc>
                <a:spcPct val="100000"/>
              </a:lnSpc>
              <a:spcBef>
                <a:spcPts val="0"/>
              </a:spcBef>
              <a:spcAft>
                <a:spcPts val="0"/>
              </a:spcAft>
              <a:buNone/>
            </a:pPr>
            <a:endParaRPr>
              <a:solidFill>
                <a:srgbClr val="000000"/>
              </a:solidFill>
              <a:latin typeface="Arial"/>
              <a:ea typeface="Arial"/>
              <a:cs typeface="Arial"/>
              <a:sym typeface="Arial"/>
            </a:endParaRPr>
          </a:p>
          <a:p>
            <a:pPr marL="457200" lvl="0" indent="-317500" algn="l" rtl="0">
              <a:lnSpc>
                <a:spcPct val="100000"/>
              </a:lnSpc>
              <a:spcBef>
                <a:spcPts val="0"/>
              </a:spcBef>
              <a:spcAft>
                <a:spcPts val="0"/>
              </a:spcAft>
              <a:buClr>
                <a:srgbClr val="000000"/>
              </a:buClr>
              <a:buSzPct val="100000"/>
              <a:buFont typeface="Arial"/>
            </a:pPr>
            <a:endParaRPr sz="1400">
              <a:solidFill>
                <a:srgbClr val="000000"/>
              </a:solidFill>
              <a:latin typeface="Arial"/>
              <a:ea typeface="Arial"/>
              <a:cs typeface="Arial"/>
              <a:sym typeface="Arial"/>
            </a:endParaRPr>
          </a:p>
          <a:p>
            <a:pPr marL="457200" lvl="0" indent="0" rtl="0">
              <a:spcBef>
                <a:spcPts val="0"/>
              </a:spcBef>
              <a:spcAft>
                <a:spcPts val="0"/>
              </a:spcAft>
              <a:buNone/>
            </a:pPr>
            <a:endParaRPr sz="1000">
              <a:solidFill>
                <a:srgbClr val="000000"/>
              </a:solidFill>
              <a:latin typeface="Arial"/>
              <a:ea typeface="Arial"/>
              <a:cs typeface="Arial"/>
              <a:sym typeface="Arial"/>
            </a:endParaRPr>
          </a:p>
        </p:txBody>
      </p:sp>
      <p:sp>
        <p:nvSpPr>
          <p:cNvPr id="97" name="Shape 97"/>
          <p:cNvSpPr txBox="1"/>
          <p:nvPr/>
        </p:nvSpPr>
        <p:spPr>
          <a:xfrm>
            <a:off x="376500" y="2620325"/>
            <a:ext cx="8075700" cy="1381200"/>
          </a:xfrm>
          <a:prstGeom prst="rect">
            <a:avLst/>
          </a:prstGeom>
          <a:noFill/>
          <a:ln>
            <a:noFill/>
          </a:ln>
        </p:spPr>
        <p:txBody>
          <a:bodyPr wrap="square" lIns="91425" tIns="91425" rIns="91425" bIns="91425" anchor="ctr" anchorCtr="0">
            <a:noAutofit/>
          </a:bodyPr>
          <a:lstStyle/>
          <a:p>
            <a:pPr marL="457200" lvl="0" indent="-228600" rtl="0">
              <a:spcBef>
                <a:spcPts val="360"/>
              </a:spcBef>
              <a:buClr>
                <a:schemeClr val="dk1"/>
              </a:buClr>
              <a:buSzPct val="100000"/>
              <a:buFont typeface="Arial"/>
              <a:buNone/>
            </a:pPr>
            <a:r>
              <a:rPr lang="en" sz="1800" i="1">
                <a:solidFill>
                  <a:schemeClr val="dk1"/>
                </a:solidFill>
              </a:rPr>
              <a:t>“Triggers can come from anywhere at any time… a smell, a look/ glance, a vibe, a dream… how someone treats you. You are unable, as hard as you try, to turn it off.”</a:t>
            </a:r>
          </a:p>
          <a:p>
            <a:pPr lvl="0" rtl="0">
              <a:spcBef>
                <a:spcPts val="360"/>
              </a:spcBef>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291550" y="235150"/>
            <a:ext cx="2811300" cy="658800"/>
          </a:xfrm>
          <a:prstGeom prst="rect">
            <a:avLst/>
          </a:prstGeom>
        </p:spPr>
        <p:txBody>
          <a:bodyPr wrap="square" lIns="91425" tIns="91425" rIns="91425" bIns="91425" anchor="t" anchorCtr="0">
            <a:noAutofit/>
          </a:bodyPr>
          <a:lstStyle/>
          <a:p>
            <a:pPr lvl="0" algn="l" rtl="0">
              <a:spcBef>
                <a:spcPts val="0"/>
              </a:spcBef>
              <a:buClr>
                <a:schemeClr val="dk1"/>
              </a:buClr>
              <a:buSzPct val="30555"/>
              <a:buFont typeface="Arial"/>
              <a:buNone/>
            </a:pPr>
            <a:r>
              <a:rPr lang="en" sz="3600">
                <a:solidFill>
                  <a:srgbClr val="0091EA"/>
                </a:solidFill>
                <a:latin typeface="Arial"/>
                <a:ea typeface="Arial"/>
                <a:cs typeface="Arial"/>
                <a:sym typeface="Arial"/>
              </a:rPr>
              <a:t>Question 2</a:t>
            </a:r>
          </a:p>
        </p:txBody>
      </p:sp>
      <p:sp>
        <p:nvSpPr>
          <p:cNvPr id="302" name="Shape 302"/>
          <p:cNvSpPr txBox="1"/>
          <p:nvPr/>
        </p:nvSpPr>
        <p:spPr>
          <a:xfrm>
            <a:off x="291550" y="893950"/>
            <a:ext cx="8755200" cy="3846300"/>
          </a:xfrm>
          <a:prstGeom prst="rect">
            <a:avLst/>
          </a:prstGeom>
          <a:noFill/>
          <a:ln>
            <a:noFill/>
          </a:ln>
        </p:spPr>
        <p:txBody>
          <a:bodyPr wrap="square" lIns="91425" tIns="91425" rIns="91425" bIns="91425" anchor="t" anchorCtr="0">
            <a:noAutofit/>
          </a:bodyPr>
          <a:lstStyle/>
          <a:p>
            <a:pPr lvl="0">
              <a:spcBef>
                <a:spcPts val="0"/>
              </a:spcBef>
              <a:buNone/>
            </a:pPr>
            <a:r>
              <a:rPr lang="en" sz="1800" b="1">
                <a:solidFill>
                  <a:srgbClr val="434343"/>
                </a:solidFill>
              </a:rPr>
              <a:t>What is the function of selective serotonin reuptake inhibitors (SSRI’s) in the nervous system?</a:t>
            </a:r>
            <a:r>
              <a:rPr lang="en" sz="1800"/>
              <a:t> </a:t>
            </a:r>
          </a:p>
          <a:p>
            <a:pPr lvl="0">
              <a:spcBef>
                <a:spcPts val="0"/>
              </a:spcBef>
              <a:buNone/>
            </a:pPr>
            <a:endParaRPr sz="1800"/>
          </a:p>
          <a:p>
            <a:pPr lvl="0">
              <a:spcBef>
                <a:spcPts val="0"/>
              </a:spcBef>
              <a:buNone/>
            </a:pPr>
            <a:r>
              <a:rPr lang="en" sz="1800"/>
              <a:t>i) Blocking the postsynaptic receptors that uptake serotonin</a:t>
            </a:r>
          </a:p>
          <a:p>
            <a:pPr lvl="0">
              <a:spcBef>
                <a:spcPts val="0"/>
              </a:spcBef>
              <a:buNone/>
            </a:pPr>
            <a:endParaRPr sz="1800"/>
          </a:p>
          <a:p>
            <a:pPr lvl="0">
              <a:spcBef>
                <a:spcPts val="0"/>
              </a:spcBef>
              <a:buNone/>
            </a:pPr>
            <a:r>
              <a:rPr lang="en" sz="1800"/>
              <a:t>ii) Breaking down serotonin to decrease serotonin concentration in the synaptic cleft </a:t>
            </a:r>
          </a:p>
          <a:p>
            <a:pPr lvl="0">
              <a:spcBef>
                <a:spcPts val="0"/>
              </a:spcBef>
              <a:buNone/>
            </a:pPr>
            <a:endParaRPr sz="1800"/>
          </a:p>
          <a:p>
            <a:pPr lvl="0">
              <a:spcBef>
                <a:spcPts val="0"/>
              </a:spcBef>
              <a:buNone/>
            </a:pPr>
            <a:r>
              <a:rPr lang="en" sz="1800"/>
              <a:t>iii) Blocking the presynaptic receptors that uptake serotonin </a:t>
            </a:r>
          </a:p>
          <a:p>
            <a:pPr lvl="0">
              <a:spcBef>
                <a:spcPts val="0"/>
              </a:spcBef>
              <a:buNone/>
            </a:pPr>
            <a:endParaRPr sz="1800"/>
          </a:p>
          <a:p>
            <a:pPr lvl="0">
              <a:spcBef>
                <a:spcPts val="0"/>
              </a:spcBef>
              <a:buNone/>
            </a:pPr>
            <a:r>
              <a:rPr lang="en" sz="1800"/>
              <a:t>iv) Decrease action potential firing activity in the postsynaptic neurons </a:t>
            </a:r>
          </a:p>
          <a:p>
            <a:pPr lvl="0">
              <a:spcBef>
                <a:spcPts val="0"/>
              </a:spcBef>
              <a:buNone/>
            </a:pPr>
            <a:endParaRPr sz="1800"/>
          </a:p>
          <a:p>
            <a:pPr lvl="0">
              <a:spcBef>
                <a:spcPts val="0"/>
              </a:spcBef>
              <a:buNone/>
            </a:pPr>
            <a:r>
              <a:rPr lang="en" sz="1800"/>
              <a:t>v) Producing 5-hydroxytryptophan (a serotonin precursor), to increase serotonin in the cleft</a:t>
            </a:r>
          </a:p>
          <a:p>
            <a:pPr lvl="0">
              <a:spcBef>
                <a:spcPts val="0"/>
              </a:spcBef>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291550" y="235150"/>
            <a:ext cx="2811300" cy="658800"/>
          </a:xfrm>
          <a:prstGeom prst="rect">
            <a:avLst/>
          </a:prstGeom>
        </p:spPr>
        <p:txBody>
          <a:bodyPr wrap="square" lIns="91425" tIns="91425" rIns="91425" bIns="91425" anchor="t" anchorCtr="0">
            <a:noAutofit/>
          </a:bodyPr>
          <a:lstStyle/>
          <a:p>
            <a:pPr lvl="0" algn="l" rtl="0">
              <a:spcBef>
                <a:spcPts val="0"/>
              </a:spcBef>
              <a:buClr>
                <a:schemeClr val="dk1"/>
              </a:buClr>
              <a:buSzPct val="30555"/>
              <a:buFont typeface="Arial"/>
              <a:buNone/>
            </a:pPr>
            <a:r>
              <a:rPr lang="en" sz="3600">
                <a:solidFill>
                  <a:srgbClr val="0091EA"/>
                </a:solidFill>
                <a:latin typeface="Arial"/>
                <a:ea typeface="Arial"/>
                <a:cs typeface="Arial"/>
                <a:sym typeface="Arial"/>
              </a:rPr>
              <a:t>Question 2</a:t>
            </a:r>
          </a:p>
        </p:txBody>
      </p:sp>
      <p:sp>
        <p:nvSpPr>
          <p:cNvPr id="308" name="Shape 308"/>
          <p:cNvSpPr txBox="1"/>
          <p:nvPr/>
        </p:nvSpPr>
        <p:spPr>
          <a:xfrm>
            <a:off x="291550" y="893950"/>
            <a:ext cx="8755200" cy="3846300"/>
          </a:xfrm>
          <a:prstGeom prst="rect">
            <a:avLst/>
          </a:prstGeom>
          <a:noFill/>
          <a:ln>
            <a:noFill/>
          </a:ln>
        </p:spPr>
        <p:txBody>
          <a:bodyPr wrap="square" lIns="91425" tIns="91425" rIns="91425" bIns="91425" anchor="t" anchorCtr="0">
            <a:noAutofit/>
          </a:bodyPr>
          <a:lstStyle/>
          <a:p>
            <a:pPr lvl="0" rtl="0">
              <a:spcBef>
                <a:spcPts val="0"/>
              </a:spcBef>
              <a:buNone/>
            </a:pPr>
            <a:r>
              <a:rPr lang="en" sz="1800" b="1">
                <a:solidFill>
                  <a:srgbClr val="434343"/>
                </a:solidFill>
              </a:rPr>
              <a:t>What is the function of selective serotonin reuptake inhibitors (SSRI’s) in the nervous system?</a:t>
            </a:r>
            <a:r>
              <a:rPr lang="en" sz="1800"/>
              <a:t> </a:t>
            </a:r>
          </a:p>
          <a:p>
            <a:pPr lvl="0" rtl="0">
              <a:spcBef>
                <a:spcPts val="0"/>
              </a:spcBef>
              <a:buNone/>
            </a:pPr>
            <a:endParaRPr sz="1800"/>
          </a:p>
          <a:p>
            <a:pPr lvl="0" rtl="0">
              <a:spcBef>
                <a:spcPts val="0"/>
              </a:spcBef>
              <a:buNone/>
            </a:pPr>
            <a:r>
              <a:rPr lang="en" sz="1800"/>
              <a:t>i) Blocking the postsynaptic receptors that uptake serotonin</a:t>
            </a:r>
          </a:p>
          <a:p>
            <a:pPr lvl="0" rtl="0">
              <a:spcBef>
                <a:spcPts val="0"/>
              </a:spcBef>
              <a:buNone/>
            </a:pPr>
            <a:endParaRPr sz="1800"/>
          </a:p>
          <a:p>
            <a:pPr lvl="0" rtl="0">
              <a:spcBef>
                <a:spcPts val="0"/>
              </a:spcBef>
              <a:buNone/>
            </a:pPr>
            <a:r>
              <a:rPr lang="en" sz="1800"/>
              <a:t>ii) Breaking down serotonin to decrease serotonin concentration in the synaptic cleft </a:t>
            </a:r>
          </a:p>
          <a:p>
            <a:pPr lvl="0" rtl="0">
              <a:spcBef>
                <a:spcPts val="0"/>
              </a:spcBef>
              <a:buNone/>
            </a:pPr>
            <a:endParaRPr sz="1800"/>
          </a:p>
          <a:p>
            <a:pPr lvl="0" rtl="0">
              <a:spcBef>
                <a:spcPts val="0"/>
              </a:spcBef>
              <a:buNone/>
            </a:pPr>
            <a:r>
              <a:rPr lang="en" sz="1800"/>
              <a:t>iii) Blocking the presynaptic receptors that uptake serotonin## </a:t>
            </a:r>
          </a:p>
          <a:p>
            <a:pPr lvl="0" rtl="0">
              <a:spcBef>
                <a:spcPts val="0"/>
              </a:spcBef>
              <a:buNone/>
            </a:pPr>
            <a:endParaRPr sz="1800"/>
          </a:p>
          <a:p>
            <a:pPr lvl="0" rtl="0">
              <a:spcBef>
                <a:spcPts val="0"/>
              </a:spcBef>
              <a:buNone/>
            </a:pPr>
            <a:r>
              <a:rPr lang="en" sz="1800"/>
              <a:t>iv) Decrease action potential firing activity in the postsynaptic neurons </a:t>
            </a:r>
          </a:p>
          <a:p>
            <a:pPr lvl="0" rtl="0">
              <a:spcBef>
                <a:spcPts val="0"/>
              </a:spcBef>
              <a:buNone/>
            </a:pPr>
            <a:endParaRPr sz="1800"/>
          </a:p>
          <a:p>
            <a:pPr lvl="0" rtl="0">
              <a:spcBef>
                <a:spcPts val="0"/>
              </a:spcBef>
              <a:buNone/>
            </a:pPr>
            <a:r>
              <a:rPr lang="en" sz="1800"/>
              <a:t>v) Producing 5-hydroxytryptophan (a serotonin precursor), to increase serotonin in the cleft</a:t>
            </a:r>
          </a:p>
          <a:p>
            <a:pPr lvl="0" rtl="0">
              <a:spcBef>
                <a:spcPts val="0"/>
              </a:spcBef>
              <a:buNone/>
            </a:pP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ctrTitle"/>
          </p:nvPr>
        </p:nvSpPr>
        <p:spPr>
          <a:xfrm>
            <a:off x="1668310" y="1991838"/>
            <a:ext cx="5807400" cy="1159800"/>
          </a:xfrm>
          <a:prstGeom prst="rect">
            <a:avLst/>
          </a:prstGeom>
        </p:spPr>
        <p:txBody>
          <a:bodyPr wrap="square" lIns="91425" tIns="91425" rIns="91425" bIns="91425" anchor="t" anchorCtr="0">
            <a:noAutofit/>
          </a:bodyPr>
          <a:lstStyle/>
          <a:p>
            <a:pPr lvl="0" algn="ctr">
              <a:spcBef>
                <a:spcPts val="0"/>
              </a:spcBef>
              <a:buClr>
                <a:schemeClr val="dk1"/>
              </a:buClr>
              <a:buSzPct val="25000"/>
              <a:buFont typeface="Arial"/>
              <a:buNone/>
            </a:pPr>
            <a:r>
              <a:rPr lang="en" sz="4800" b="0" i="1">
                <a:latin typeface="Arial"/>
                <a:ea typeface="Arial"/>
                <a:cs typeface="Arial"/>
                <a:sym typeface="Arial"/>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738275" y="362470"/>
            <a:ext cx="7571700" cy="702600"/>
          </a:xfrm>
          <a:prstGeom prst="rect">
            <a:avLst/>
          </a:prstGeom>
        </p:spPr>
        <p:txBody>
          <a:bodyPr wrap="square" lIns="91425" tIns="91425" rIns="91425" bIns="91425" anchor="b" anchorCtr="0">
            <a:noAutofit/>
          </a:bodyPr>
          <a:lstStyle/>
          <a:p>
            <a:pPr lvl="0">
              <a:spcBef>
                <a:spcPts val="0"/>
              </a:spcBef>
              <a:buNone/>
            </a:pPr>
            <a:r>
              <a:rPr lang="en" sz="3600">
                <a:latin typeface="Arial"/>
                <a:ea typeface="Arial"/>
                <a:cs typeface="Arial"/>
                <a:sym typeface="Arial"/>
              </a:rPr>
              <a:t>What is PTSD?</a:t>
            </a:r>
          </a:p>
        </p:txBody>
      </p:sp>
      <p:sp>
        <p:nvSpPr>
          <p:cNvPr id="103" name="Shape 103"/>
          <p:cNvSpPr txBox="1">
            <a:spLocks noGrp="1"/>
          </p:cNvSpPr>
          <p:nvPr>
            <p:ph type="body" idx="1"/>
          </p:nvPr>
        </p:nvSpPr>
        <p:spPr>
          <a:xfrm>
            <a:off x="738275" y="992575"/>
            <a:ext cx="7965300" cy="2723400"/>
          </a:xfrm>
          <a:prstGeom prst="rect">
            <a:avLst/>
          </a:prstGeom>
        </p:spPr>
        <p:txBody>
          <a:bodyPr wrap="square" lIns="91425" tIns="91425" rIns="91425" bIns="91425" anchor="t" anchorCtr="0">
            <a:noAutofit/>
          </a:bodyPr>
          <a:lstStyle/>
          <a:p>
            <a:pPr marL="457200" lvl="0" indent="-342900" rtl="0">
              <a:lnSpc>
                <a:spcPct val="150000"/>
              </a:lnSpc>
              <a:spcBef>
                <a:spcPts val="0"/>
              </a:spcBef>
              <a:buClr>
                <a:srgbClr val="B7B7B7"/>
              </a:buClr>
              <a:buSzPct val="100000"/>
              <a:buFont typeface="Arial"/>
            </a:pPr>
            <a:r>
              <a:rPr lang="en" sz="1800" dirty="0" smtClean="0">
                <a:latin typeface="Arial"/>
                <a:ea typeface="Arial"/>
                <a:cs typeface="Arial"/>
                <a:sym typeface="Arial"/>
              </a:rPr>
              <a:t>Tr</a:t>
            </a:r>
            <a:r>
              <a:rPr lang="en-CA" sz="1800" dirty="0" smtClean="0">
                <a:latin typeface="Arial"/>
                <a:ea typeface="Arial"/>
                <a:cs typeface="Arial"/>
                <a:sym typeface="Arial"/>
              </a:rPr>
              <a:t>au</a:t>
            </a:r>
            <a:r>
              <a:rPr lang="en" sz="1800" dirty="0" smtClean="0">
                <a:latin typeface="Arial"/>
                <a:ea typeface="Arial"/>
                <a:cs typeface="Arial"/>
                <a:sym typeface="Arial"/>
              </a:rPr>
              <a:t>ma </a:t>
            </a:r>
            <a:r>
              <a:rPr lang="en" sz="1800" dirty="0">
                <a:latin typeface="Arial"/>
                <a:ea typeface="Arial"/>
                <a:cs typeface="Arial"/>
                <a:sym typeface="Arial"/>
              </a:rPr>
              <a:t>&amp; stress-related disorder</a:t>
            </a:r>
          </a:p>
          <a:p>
            <a:pPr marL="457200" lvl="0" indent="-342900" rtl="0">
              <a:lnSpc>
                <a:spcPct val="150000"/>
              </a:lnSpc>
              <a:spcBef>
                <a:spcPts val="0"/>
              </a:spcBef>
              <a:buClr>
                <a:srgbClr val="B7B7B7"/>
              </a:buClr>
              <a:buSzPct val="100000"/>
              <a:buFont typeface="Arial"/>
            </a:pPr>
            <a:r>
              <a:rPr lang="en" sz="1800" dirty="0">
                <a:latin typeface="Arial"/>
                <a:ea typeface="Arial"/>
                <a:cs typeface="Arial"/>
                <a:sym typeface="Arial"/>
              </a:rPr>
              <a:t>Exposure to a traumatic event </a:t>
            </a:r>
          </a:p>
          <a:p>
            <a:pPr marL="457200" lvl="0" indent="-342900" rtl="0">
              <a:lnSpc>
                <a:spcPct val="150000"/>
              </a:lnSpc>
              <a:spcBef>
                <a:spcPts val="0"/>
              </a:spcBef>
              <a:buClr>
                <a:srgbClr val="B7B7B7"/>
              </a:buClr>
              <a:buSzPct val="100000"/>
            </a:pPr>
            <a:r>
              <a:rPr lang="en" sz="1800" dirty="0">
                <a:latin typeface="Arial"/>
                <a:ea typeface="Arial"/>
                <a:cs typeface="Arial"/>
                <a:sym typeface="Arial"/>
              </a:rPr>
              <a:t>Extreme reaction: changes thoughts, feelings &amp; </a:t>
            </a:r>
            <a:r>
              <a:rPr lang="en" sz="1800" dirty="0" err="1">
                <a:latin typeface="Arial"/>
                <a:ea typeface="Arial"/>
                <a:cs typeface="Arial"/>
                <a:sym typeface="Arial"/>
              </a:rPr>
              <a:t>behaviour</a:t>
            </a:r>
            <a:r>
              <a:rPr lang="en" sz="1800" dirty="0">
                <a:latin typeface="Arial"/>
                <a:ea typeface="Arial"/>
                <a:cs typeface="Arial"/>
                <a:sym typeface="Arial"/>
              </a:rPr>
              <a:t> </a:t>
            </a:r>
          </a:p>
        </p:txBody>
      </p:sp>
      <p:pic>
        <p:nvPicPr>
          <p:cNvPr id="104" name="Shape 104"/>
          <p:cNvPicPr preferRelativeResize="0"/>
          <p:nvPr/>
        </p:nvPicPr>
        <p:blipFill>
          <a:blip r:embed="rId3">
            <a:alphaModFix/>
          </a:blip>
          <a:stretch>
            <a:fillRect/>
          </a:stretch>
        </p:blipFill>
        <p:spPr>
          <a:xfrm>
            <a:off x="1274325" y="2579100"/>
            <a:ext cx="6499600" cy="15592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99675" y="210875"/>
            <a:ext cx="7505700" cy="954600"/>
          </a:xfrm>
          <a:prstGeom prst="rect">
            <a:avLst/>
          </a:prstGeom>
        </p:spPr>
        <p:txBody>
          <a:bodyPr wrap="square" lIns="91425" tIns="91425" rIns="91425" bIns="91425" anchor="b" anchorCtr="0">
            <a:noAutofit/>
          </a:bodyPr>
          <a:lstStyle/>
          <a:p>
            <a:pPr lvl="0">
              <a:spcBef>
                <a:spcPts val="0"/>
              </a:spcBef>
              <a:buNone/>
            </a:pPr>
            <a:r>
              <a:rPr lang="en" sz="3600">
                <a:latin typeface="Arial"/>
                <a:ea typeface="Arial"/>
                <a:cs typeface="Arial"/>
                <a:sym typeface="Arial"/>
              </a:rPr>
              <a:t>Background</a:t>
            </a:r>
            <a:r>
              <a:rPr lang="en" sz="3600"/>
              <a:t> </a:t>
            </a:r>
          </a:p>
        </p:txBody>
      </p:sp>
      <p:sp>
        <p:nvSpPr>
          <p:cNvPr id="110" name="Shape 110"/>
          <p:cNvSpPr txBox="1">
            <a:spLocks noGrp="1"/>
          </p:cNvSpPr>
          <p:nvPr>
            <p:ph type="body" idx="1"/>
          </p:nvPr>
        </p:nvSpPr>
        <p:spPr>
          <a:xfrm>
            <a:off x="3797050" y="1272375"/>
            <a:ext cx="5304000" cy="2808300"/>
          </a:xfrm>
          <a:prstGeom prst="rect">
            <a:avLst/>
          </a:prstGeom>
        </p:spPr>
        <p:txBody>
          <a:bodyPr wrap="square" lIns="91425" tIns="91425" rIns="91425" bIns="91425" anchor="t" anchorCtr="0">
            <a:noAutofit/>
          </a:bodyPr>
          <a:lstStyle/>
          <a:p>
            <a:pPr marL="457200" lvl="0" indent="-387350" rtl="0">
              <a:lnSpc>
                <a:spcPct val="115000"/>
              </a:lnSpc>
              <a:spcBef>
                <a:spcPts val="0"/>
              </a:spcBef>
              <a:buClr>
                <a:srgbClr val="B7B7B7"/>
              </a:buClr>
              <a:buSzPct val="100000"/>
              <a:buFont typeface="Arial"/>
              <a:buChar char="●"/>
            </a:pPr>
            <a:r>
              <a:rPr lang="en" sz="2500">
                <a:latin typeface="Arial"/>
                <a:ea typeface="Arial"/>
                <a:cs typeface="Arial"/>
                <a:sym typeface="Arial"/>
              </a:rPr>
              <a:t>War Veterans </a:t>
            </a:r>
          </a:p>
          <a:p>
            <a:pPr marL="742950" lvl="1" indent="-400050" rtl="0">
              <a:lnSpc>
                <a:spcPct val="115000"/>
              </a:lnSpc>
              <a:spcBef>
                <a:spcPts val="0"/>
              </a:spcBef>
              <a:buSzPct val="100000"/>
              <a:buFont typeface="Arial"/>
              <a:buChar char="○"/>
            </a:pPr>
            <a:r>
              <a:rPr lang="en" sz="1800" i="1">
                <a:latin typeface="Arial"/>
                <a:ea typeface="Arial"/>
                <a:cs typeface="Arial"/>
                <a:sym typeface="Arial"/>
              </a:rPr>
              <a:t>Soldier’s Heart, Shell Shock, Combat Fatigue </a:t>
            </a:r>
          </a:p>
          <a:p>
            <a:pPr marL="457200" lvl="0" indent="-387350" rtl="0">
              <a:lnSpc>
                <a:spcPct val="115000"/>
              </a:lnSpc>
              <a:spcBef>
                <a:spcPts val="0"/>
              </a:spcBef>
              <a:buClr>
                <a:srgbClr val="B7B7B7"/>
              </a:buClr>
              <a:buSzPct val="100000"/>
              <a:buFont typeface="Arial"/>
              <a:buChar char="●"/>
            </a:pPr>
            <a:r>
              <a:rPr lang="en" sz="2500">
                <a:latin typeface="Arial"/>
                <a:ea typeface="Arial"/>
                <a:cs typeface="Arial"/>
                <a:sym typeface="Arial"/>
              </a:rPr>
              <a:t>Women &gt; Men</a:t>
            </a:r>
          </a:p>
          <a:p>
            <a:pPr marL="457200" lvl="0" indent="-387350" rtl="0">
              <a:lnSpc>
                <a:spcPct val="115000"/>
              </a:lnSpc>
              <a:spcBef>
                <a:spcPts val="0"/>
              </a:spcBef>
              <a:buClr>
                <a:srgbClr val="B7B7B7"/>
              </a:buClr>
              <a:buSzPct val="100000"/>
              <a:buFont typeface="Arial"/>
              <a:buChar char="●"/>
            </a:pPr>
            <a:r>
              <a:rPr lang="en" sz="2500">
                <a:latin typeface="Arial"/>
                <a:ea typeface="Arial"/>
                <a:cs typeface="Arial"/>
                <a:sym typeface="Arial"/>
              </a:rPr>
              <a:t>30% of Canadians</a:t>
            </a:r>
          </a:p>
          <a:p>
            <a:pPr marL="457200" lvl="0" indent="-387350" rtl="0">
              <a:lnSpc>
                <a:spcPct val="115000"/>
              </a:lnSpc>
              <a:spcBef>
                <a:spcPts val="0"/>
              </a:spcBef>
              <a:buClr>
                <a:srgbClr val="B7B7B7"/>
              </a:buClr>
              <a:buSzPct val="100000"/>
              <a:buFont typeface="Arial"/>
              <a:buChar char="●"/>
            </a:pPr>
            <a:r>
              <a:rPr lang="en" sz="2500">
                <a:latin typeface="Arial"/>
                <a:ea typeface="Arial"/>
                <a:cs typeface="Arial"/>
                <a:sym typeface="Arial"/>
              </a:rPr>
              <a:t>75% &gt; early years </a:t>
            </a:r>
          </a:p>
        </p:txBody>
      </p:sp>
      <p:pic>
        <p:nvPicPr>
          <p:cNvPr id="111" name="Shape 111"/>
          <p:cNvPicPr preferRelativeResize="0"/>
          <p:nvPr/>
        </p:nvPicPr>
        <p:blipFill>
          <a:blip r:embed="rId3">
            <a:alphaModFix/>
          </a:blip>
          <a:stretch>
            <a:fillRect/>
          </a:stretch>
        </p:blipFill>
        <p:spPr>
          <a:xfrm>
            <a:off x="499674" y="1406650"/>
            <a:ext cx="2919775" cy="23302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idx="4294967295"/>
          </p:nvPr>
        </p:nvSpPr>
        <p:spPr>
          <a:xfrm>
            <a:off x="390450" y="400225"/>
            <a:ext cx="24288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Etiology</a:t>
            </a:r>
          </a:p>
        </p:txBody>
      </p:sp>
      <p:sp>
        <p:nvSpPr>
          <p:cNvPr id="117" name="Shape 117"/>
          <p:cNvSpPr txBox="1"/>
          <p:nvPr/>
        </p:nvSpPr>
        <p:spPr>
          <a:xfrm>
            <a:off x="390450" y="1102825"/>
            <a:ext cx="8381400" cy="37050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000" b="1">
                <a:solidFill>
                  <a:srgbClr val="434343"/>
                </a:solidFill>
              </a:rPr>
              <a:t>Peritraumatic Risk factors </a:t>
            </a:r>
          </a:p>
          <a:p>
            <a:pPr marL="457200" lvl="0" indent="-342900" rtl="0">
              <a:lnSpc>
                <a:spcPct val="150000"/>
              </a:lnSpc>
              <a:spcBef>
                <a:spcPts val="0"/>
              </a:spcBef>
              <a:buClr>
                <a:srgbClr val="D9D9D9"/>
              </a:buClr>
              <a:buSzPct val="100000"/>
              <a:buChar char="●"/>
            </a:pPr>
            <a:r>
              <a:rPr lang="en" sz="1800">
                <a:solidFill>
                  <a:schemeClr val="dk1"/>
                </a:solidFill>
              </a:rPr>
              <a:t>Type of response that follow a traumatic experience </a:t>
            </a:r>
          </a:p>
        </p:txBody>
      </p:sp>
      <p:sp>
        <p:nvSpPr>
          <p:cNvPr id="118" name="Shape 118"/>
          <p:cNvSpPr/>
          <p:nvPr/>
        </p:nvSpPr>
        <p:spPr>
          <a:xfrm>
            <a:off x="3229225" y="2414725"/>
            <a:ext cx="2622000" cy="1062600"/>
          </a:xfrm>
          <a:prstGeom prst="chevron">
            <a:avLst>
              <a:gd name="adj" fmla="val 50000"/>
            </a:avLst>
          </a:prstGeom>
          <a:solidFill>
            <a:srgbClr val="B4A7D6"/>
          </a:solidFill>
          <a:ln w="9525" cap="flat" cmpd="sng">
            <a:solidFill>
              <a:srgbClr val="B4A7D6"/>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1800" b="1"/>
              <a:t>Dissociation</a:t>
            </a:r>
          </a:p>
        </p:txBody>
      </p:sp>
      <p:sp>
        <p:nvSpPr>
          <p:cNvPr id="119" name="Shape 119"/>
          <p:cNvSpPr/>
          <p:nvPr/>
        </p:nvSpPr>
        <p:spPr>
          <a:xfrm>
            <a:off x="5980925" y="2427475"/>
            <a:ext cx="2790900" cy="1018200"/>
          </a:xfrm>
          <a:prstGeom prst="chevron">
            <a:avLst>
              <a:gd name="adj" fmla="val 50000"/>
            </a:avLst>
          </a:prstGeom>
          <a:solidFill>
            <a:srgbClr val="F9CB9C"/>
          </a:solidFill>
          <a:ln w="9525" cap="flat" cmpd="sng">
            <a:solidFill>
              <a:srgbClr val="F9CB9C"/>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1800" b="1"/>
              <a:t>Disorientation</a:t>
            </a:r>
          </a:p>
        </p:txBody>
      </p:sp>
      <p:sp>
        <p:nvSpPr>
          <p:cNvPr id="120" name="Shape 120"/>
          <p:cNvSpPr/>
          <p:nvPr/>
        </p:nvSpPr>
        <p:spPr>
          <a:xfrm>
            <a:off x="433500" y="2414725"/>
            <a:ext cx="2622000" cy="1018200"/>
          </a:xfrm>
          <a:prstGeom prst="chevron">
            <a:avLst>
              <a:gd name="adj" fmla="val 50000"/>
            </a:avLst>
          </a:prstGeom>
          <a:solidFill>
            <a:srgbClr val="B6D7A8"/>
          </a:solidFill>
          <a:ln w="9525" cap="flat" cmpd="sng">
            <a:solidFill>
              <a:srgbClr val="B6D7A8"/>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Clr>
                <a:schemeClr val="dk1"/>
              </a:buClr>
              <a:buSzPct val="61111"/>
              <a:buFont typeface="Arial"/>
              <a:buNone/>
            </a:pPr>
            <a:r>
              <a:rPr lang="en" sz="1800" b="1"/>
              <a:t>Increase blood pressure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523950" y="308120"/>
            <a:ext cx="7571700" cy="702600"/>
          </a:xfrm>
          <a:prstGeom prst="rect">
            <a:avLst/>
          </a:prstGeom>
        </p:spPr>
        <p:txBody>
          <a:bodyPr wrap="square" lIns="91425" tIns="91425" rIns="91425" bIns="91425" anchor="b" anchorCtr="0">
            <a:noAutofit/>
          </a:bodyPr>
          <a:lstStyle/>
          <a:p>
            <a:pPr lvl="0">
              <a:spcBef>
                <a:spcPts val="0"/>
              </a:spcBef>
              <a:buNone/>
            </a:pPr>
            <a:r>
              <a:rPr lang="en" sz="3600">
                <a:latin typeface="Arial"/>
                <a:ea typeface="Arial"/>
                <a:cs typeface="Arial"/>
                <a:sym typeface="Arial"/>
              </a:rPr>
              <a:t>Genetics</a:t>
            </a:r>
          </a:p>
        </p:txBody>
      </p:sp>
      <p:sp>
        <p:nvSpPr>
          <p:cNvPr id="126" name="Shape 126"/>
          <p:cNvSpPr txBox="1"/>
          <p:nvPr/>
        </p:nvSpPr>
        <p:spPr>
          <a:xfrm>
            <a:off x="523950" y="1010725"/>
            <a:ext cx="8096100" cy="3612600"/>
          </a:xfrm>
          <a:prstGeom prst="rect">
            <a:avLst/>
          </a:prstGeom>
          <a:noFill/>
          <a:ln>
            <a:noFill/>
          </a:ln>
        </p:spPr>
        <p:txBody>
          <a:bodyPr wrap="square" lIns="91425" tIns="91425" rIns="91425" bIns="91425" anchor="t" anchorCtr="0">
            <a:noAutofit/>
          </a:bodyPr>
          <a:lstStyle/>
          <a:p>
            <a:pPr marL="457200" lvl="0" indent="-342900" rtl="0">
              <a:lnSpc>
                <a:spcPct val="200000"/>
              </a:lnSpc>
              <a:spcBef>
                <a:spcPts val="0"/>
              </a:spcBef>
              <a:buClr>
                <a:srgbClr val="B7B7B7"/>
              </a:buClr>
              <a:buSzPct val="100000"/>
              <a:buChar char="●"/>
            </a:pPr>
            <a:r>
              <a:rPr lang="en" sz="1800"/>
              <a:t>Studies around genetics are few with inconclusive results</a:t>
            </a:r>
          </a:p>
          <a:p>
            <a:pPr marL="457200" lvl="0" indent="-342900" rtl="0">
              <a:lnSpc>
                <a:spcPct val="200000"/>
              </a:lnSpc>
              <a:spcBef>
                <a:spcPts val="0"/>
              </a:spcBef>
              <a:buClr>
                <a:srgbClr val="B7B7B7"/>
              </a:buClr>
              <a:buSzPct val="100000"/>
              <a:buChar char="●"/>
            </a:pPr>
            <a:r>
              <a:rPr lang="en" sz="1800" b="1">
                <a:solidFill>
                  <a:srgbClr val="666666"/>
                </a:solidFill>
              </a:rPr>
              <a:t> FKBP5</a:t>
            </a:r>
          </a:p>
          <a:p>
            <a:pPr marL="914400" lvl="1" indent="-342900" rtl="0">
              <a:lnSpc>
                <a:spcPct val="115000"/>
              </a:lnSpc>
              <a:spcBef>
                <a:spcPts val="0"/>
              </a:spcBef>
              <a:buSzPct val="100000"/>
              <a:buChar char="○"/>
            </a:pPr>
            <a:r>
              <a:rPr lang="en" sz="1800">
                <a:solidFill>
                  <a:schemeClr val="dk1"/>
                </a:solidFill>
              </a:rPr>
              <a:t>Stress-related gene </a:t>
            </a:r>
          </a:p>
          <a:p>
            <a:pPr marL="914400" lvl="1" indent="-342900" rtl="0">
              <a:lnSpc>
                <a:spcPct val="115000"/>
              </a:lnSpc>
              <a:spcBef>
                <a:spcPts val="0"/>
              </a:spcBef>
              <a:buSzPct val="100000"/>
              <a:buChar char="○"/>
            </a:pPr>
            <a:r>
              <a:rPr lang="en" sz="1800"/>
              <a:t>Presence of 1 polymorphisms on the gene linked to PTSD in victims of child abuse</a:t>
            </a:r>
          </a:p>
          <a:p>
            <a:pPr marL="914400" lvl="1" indent="-342900" rtl="0">
              <a:lnSpc>
                <a:spcPct val="115000"/>
              </a:lnSpc>
              <a:spcBef>
                <a:spcPts val="0"/>
              </a:spcBef>
              <a:buSzPct val="100000"/>
              <a:buChar char="○"/>
            </a:pPr>
            <a:r>
              <a:rPr lang="en" sz="1800"/>
              <a:t>Without history of child abuse, did not exhibit increased risk of PTSD</a:t>
            </a:r>
          </a:p>
          <a:p>
            <a:pPr marL="457200" lvl="0" indent="0" rtl="0">
              <a:lnSpc>
                <a:spcPct val="115000"/>
              </a:lnSpc>
              <a:spcBef>
                <a:spcPts val="0"/>
              </a:spcBef>
              <a:buNone/>
            </a:pPr>
            <a:endParaRPr sz="1800"/>
          </a:p>
          <a:p>
            <a:pPr marL="457200" lvl="0" indent="-342900" rtl="0">
              <a:lnSpc>
                <a:spcPct val="100000"/>
              </a:lnSpc>
              <a:spcBef>
                <a:spcPts val="0"/>
              </a:spcBef>
              <a:buClr>
                <a:srgbClr val="B7B7B7"/>
              </a:buClr>
              <a:buSzPct val="100000"/>
              <a:buChar char="●"/>
            </a:pPr>
            <a:r>
              <a:rPr lang="en" sz="1800"/>
              <a:t>FKBP5 genotype associated with </a:t>
            </a:r>
            <a:r>
              <a:rPr lang="en" sz="1800" i="1"/>
              <a:t>peritraumatic dissociation</a:t>
            </a:r>
          </a:p>
          <a:p>
            <a:pPr marL="1371600" lvl="2" indent="-342900" rtl="0">
              <a:lnSpc>
                <a:spcPct val="100000"/>
              </a:lnSpc>
              <a:spcBef>
                <a:spcPts val="0"/>
              </a:spcBef>
              <a:buClr>
                <a:srgbClr val="B7B7B7"/>
              </a:buClr>
              <a:buSzPct val="100000"/>
              <a:buChar char="■"/>
            </a:pPr>
            <a:r>
              <a:rPr lang="en" sz="1800"/>
              <a:t>Common risk factor for PTSD development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24725" y="377620"/>
            <a:ext cx="7571700" cy="702600"/>
          </a:xfrm>
          <a:prstGeom prst="rect">
            <a:avLst/>
          </a:prstGeom>
        </p:spPr>
        <p:txBody>
          <a:bodyPr wrap="square" lIns="91425" tIns="91425" rIns="91425" bIns="91425" anchor="b" anchorCtr="0">
            <a:noAutofit/>
          </a:bodyPr>
          <a:lstStyle/>
          <a:p>
            <a:pPr lvl="0">
              <a:spcBef>
                <a:spcPts val="0"/>
              </a:spcBef>
              <a:buNone/>
            </a:pPr>
            <a:r>
              <a:rPr lang="en" sz="3600">
                <a:latin typeface="Arial"/>
                <a:ea typeface="Arial"/>
                <a:cs typeface="Arial"/>
                <a:sym typeface="Arial"/>
              </a:rPr>
              <a:t>Symptoms </a:t>
            </a:r>
          </a:p>
        </p:txBody>
      </p:sp>
      <p:sp>
        <p:nvSpPr>
          <p:cNvPr id="132" name="Shape 132"/>
          <p:cNvSpPr txBox="1">
            <a:spLocks noGrp="1"/>
          </p:cNvSpPr>
          <p:nvPr>
            <p:ph type="body" idx="1"/>
          </p:nvPr>
        </p:nvSpPr>
        <p:spPr>
          <a:xfrm>
            <a:off x="633250" y="1080225"/>
            <a:ext cx="7571700" cy="3034500"/>
          </a:xfrm>
          <a:prstGeom prst="rect">
            <a:avLst/>
          </a:prstGeom>
        </p:spPr>
        <p:txBody>
          <a:bodyPr wrap="square" lIns="91425" tIns="91425" rIns="91425" bIns="91425" anchor="t" anchorCtr="0">
            <a:noAutofit/>
          </a:bodyPr>
          <a:lstStyle/>
          <a:p>
            <a:pPr marL="457200" lvl="0" indent="-387350" algn="just" rtl="0">
              <a:lnSpc>
                <a:spcPct val="150000"/>
              </a:lnSpc>
              <a:spcBef>
                <a:spcPts val="0"/>
              </a:spcBef>
              <a:buClr>
                <a:srgbClr val="CCCCCC"/>
              </a:buClr>
              <a:buSzPct val="100000"/>
              <a:buFont typeface="Arial"/>
            </a:pPr>
            <a:r>
              <a:rPr lang="en" sz="2500" dirty="0">
                <a:solidFill>
                  <a:schemeClr val="dk1"/>
                </a:solidFill>
                <a:latin typeface="Arial"/>
                <a:ea typeface="Arial"/>
                <a:cs typeface="Arial"/>
                <a:sym typeface="Arial"/>
              </a:rPr>
              <a:t>Intrusive Memories </a:t>
            </a:r>
          </a:p>
          <a:p>
            <a:pPr lvl="0" rtl="0">
              <a:spcBef>
                <a:spcPts val="0"/>
              </a:spcBef>
              <a:buNone/>
            </a:pPr>
            <a:endParaRPr sz="2500" dirty="0"/>
          </a:p>
        </p:txBody>
      </p:sp>
      <p:pic>
        <p:nvPicPr>
          <p:cNvPr id="133" name="Shape 133"/>
          <p:cNvPicPr preferRelativeResize="0"/>
          <p:nvPr/>
        </p:nvPicPr>
        <p:blipFill>
          <a:blip r:embed="rId3">
            <a:alphaModFix/>
          </a:blip>
          <a:stretch>
            <a:fillRect/>
          </a:stretch>
        </p:blipFill>
        <p:spPr>
          <a:xfrm>
            <a:off x="548275" y="1902450"/>
            <a:ext cx="2362875" cy="2411032"/>
          </a:xfrm>
          <a:prstGeom prst="rect">
            <a:avLst/>
          </a:prstGeom>
          <a:noFill/>
          <a:ln>
            <a:noFill/>
          </a:ln>
        </p:spPr>
      </p:pic>
      <p:pic>
        <p:nvPicPr>
          <p:cNvPr id="134" name="Shape 134"/>
          <p:cNvPicPr preferRelativeResize="0"/>
          <p:nvPr/>
        </p:nvPicPr>
        <p:blipFill>
          <a:blip r:embed="rId4">
            <a:alphaModFix/>
          </a:blip>
          <a:stretch>
            <a:fillRect/>
          </a:stretch>
        </p:blipFill>
        <p:spPr>
          <a:xfrm>
            <a:off x="3432788" y="1914725"/>
            <a:ext cx="2362875" cy="2386450"/>
          </a:xfrm>
          <a:prstGeom prst="rect">
            <a:avLst/>
          </a:prstGeom>
          <a:noFill/>
          <a:ln>
            <a:noFill/>
          </a:ln>
        </p:spPr>
      </p:pic>
      <p:pic>
        <p:nvPicPr>
          <p:cNvPr id="135" name="Shape 135"/>
          <p:cNvPicPr preferRelativeResize="0"/>
          <p:nvPr/>
        </p:nvPicPr>
        <p:blipFill>
          <a:blip r:embed="rId5">
            <a:alphaModFix/>
          </a:blip>
          <a:stretch>
            <a:fillRect/>
          </a:stretch>
        </p:blipFill>
        <p:spPr>
          <a:xfrm>
            <a:off x="6317325" y="1914725"/>
            <a:ext cx="2250152" cy="238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11850" y="308120"/>
            <a:ext cx="7571700" cy="702600"/>
          </a:xfrm>
          <a:prstGeom prst="rect">
            <a:avLst/>
          </a:prstGeom>
        </p:spPr>
        <p:txBody>
          <a:bodyPr wrap="square" lIns="91425" tIns="91425" rIns="91425" bIns="91425" anchor="b" anchorCtr="0">
            <a:noAutofit/>
          </a:bodyPr>
          <a:lstStyle/>
          <a:p>
            <a:pPr lvl="0" rtl="0">
              <a:spcBef>
                <a:spcPts val="0"/>
              </a:spcBef>
              <a:buNone/>
            </a:pPr>
            <a:r>
              <a:rPr lang="en" sz="3600">
                <a:latin typeface="Arial"/>
                <a:ea typeface="Arial"/>
                <a:cs typeface="Arial"/>
                <a:sym typeface="Arial"/>
              </a:rPr>
              <a:t>Symptoms </a:t>
            </a:r>
          </a:p>
        </p:txBody>
      </p:sp>
      <p:sp>
        <p:nvSpPr>
          <p:cNvPr id="141" name="Shape 141"/>
          <p:cNvSpPr txBox="1">
            <a:spLocks noGrp="1"/>
          </p:cNvSpPr>
          <p:nvPr>
            <p:ph type="body" idx="1"/>
          </p:nvPr>
        </p:nvSpPr>
        <p:spPr>
          <a:xfrm>
            <a:off x="716350" y="1010725"/>
            <a:ext cx="7571700" cy="3049800"/>
          </a:xfrm>
          <a:prstGeom prst="rect">
            <a:avLst/>
          </a:prstGeom>
        </p:spPr>
        <p:txBody>
          <a:bodyPr wrap="square" lIns="91425" tIns="91425" rIns="91425" bIns="91425" anchor="t" anchorCtr="0">
            <a:noAutofit/>
          </a:bodyPr>
          <a:lstStyle/>
          <a:p>
            <a:pPr marL="457200" lvl="0" indent="-381000" algn="just" rtl="0">
              <a:lnSpc>
                <a:spcPct val="150000"/>
              </a:lnSpc>
              <a:spcBef>
                <a:spcPts val="0"/>
              </a:spcBef>
              <a:buClr>
                <a:srgbClr val="B7B7B7"/>
              </a:buClr>
              <a:buSzPct val="100000"/>
              <a:buFont typeface="Arial"/>
            </a:pPr>
            <a:r>
              <a:rPr lang="en" sz="2400">
                <a:solidFill>
                  <a:schemeClr val="dk1"/>
                </a:solidFill>
                <a:latin typeface="Arial"/>
                <a:ea typeface="Arial"/>
                <a:cs typeface="Arial"/>
                <a:sym typeface="Arial"/>
              </a:rPr>
              <a:t>Avoidance </a:t>
            </a:r>
          </a:p>
          <a:p>
            <a:pPr lvl="0" rtl="0">
              <a:spcBef>
                <a:spcPts val="0"/>
              </a:spcBef>
              <a:buNone/>
            </a:pPr>
            <a:endParaRPr/>
          </a:p>
        </p:txBody>
      </p:sp>
      <p:pic>
        <p:nvPicPr>
          <p:cNvPr id="142" name="Shape 142"/>
          <p:cNvPicPr preferRelativeResize="0"/>
          <p:nvPr/>
        </p:nvPicPr>
        <p:blipFill>
          <a:blip r:embed="rId3">
            <a:alphaModFix/>
          </a:blip>
          <a:stretch>
            <a:fillRect/>
          </a:stretch>
        </p:blipFill>
        <p:spPr>
          <a:xfrm>
            <a:off x="3168300" y="1452575"/>
            <a:ext cx="2932250" cy="309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3479</Words>
  <Application>Microsoft Macintosh PowerPoint</Application>
  <PresentationFormat>On-screen Show (16:9)</PresentationFormat>
  <Paragraphs>345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Roboto Slab</vt:lpstr>
      <vt:lpstr>Source Sans Pro</vt:lpstr>
      <vt:lpstr>Arial</vt:lpstr>
      <vt:lpstr>Cordelia template</vt:lpstr>
      <vt:lpstr>Post-Traumatic Stress Disorder </vt:lpstr>
      <vt:lpstr>Introduction to Patient X</vt:lpstr>
      <vt:lpstr>Living with PTSD</vt:lpstr>
      <vt:lpstr>What is PTSD?</vt:lpstr>
      <vt:lpstr>Background </vt:lpstr>
      <vt:lpstr>Etiology</vt:lpstr>
      <vt:lpstr>Genetics</vt:lpstr>
      <vt:lpstr>Symptoms </vt:lpstr>
      <vt:lpstr>Symptoms </vt:lpstr>
      <vt:lpstr>Symptoms </vt:lpstr>
      <vt:lpstr>Symptoms </vt:lpstr>
      <vt:lpstr>Diagnosis  </vt:lpstr>
      <vt:lpstr>Diagnosis  </vt:lpstr>
      <vt:lpstr>Diagnosis  </vt:lpstr>
      <vt:lpstr>Pathophysiology</vt:lpstr>
      <vt:lpstr>Neuroanatomy</vt:lpstr>
      <vt:lpstr>Research</vt:lpstr>
      <vt:lpstr>Neurobiology</vt:lpstr>
      <vt:lpstr>Serotonin </vt:lpstr>
      <vt:lpstr>Studies on Serotonin &amp; PTSD</vt:lpstr>
      <vt:lpstr>Treatment: Pharmacotherapy </vt:lpstr>
      <vt:lpstr>Treatment: Psychological Therapy   </vt:lpstr>
      <vt:lpstr>Treatment: Other Factors</vt:lpstr>
      <vt:lpstr>Back to Patient X...</vt:lpstr>
      <vt:lpstr>Resources </vt:lpstr>
      <vt:lpstr>References </vt:lpstr>
      <vt:lpstr>Questions?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Post-Traumatic Stress Disorder </dc:title>
  <cp:lastModifiedBy>Julia ten Hove</cp:lastModifiedBy>
  <cp:revision>4</cp:revision>
  <dcterms:modified xsi:type="dcterms:W3CDTF">2017-10-03T21:26:22Z</dcterms:modified>
</cp:coreProperties>
</file>