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56" r:id="rId3"/>
    <p:sldId id="284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embeddedFontLs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PT Sans Narrow" panose="020B060402020202020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478" autoAdjust="0"/>
  </p:normalViewPr>
  <p:slideViewPr>
    <p:cSldViewPr>
      <p:cViewPr>
        <p:scale>
          <a:sx n="100" d="100"/>
          <a:sy n="100" d="100"/>
        </p:scale>
        <p:origin x="-7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52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200"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" sz="1200"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2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" sz="12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971949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12559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05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89692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926352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1411783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178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643674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6019686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00889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83631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CBF5-5F6A-48F0-8F1B-661378ED2462}" type="datetimeFigureOut">
              <a:rPr lang="en-CA" smtClean="0"/>
              <a:t>2017-11-28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4665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.../snake-venom-self-immunization-steve-ludwin-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03/0971-6580.9719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11/j.1742-4658.2011.08115.x" TargetMode="External"/><Relationship Id="rId5" Type="http://schemas.openxmlformats.org/officeDocument/2006/relationships/hyperlink" Target="http://ufwildlife.ifas.ufl.edu/venomous_snake_faqs.shtml" TargetMode="External"/><Relationship Id="rId4" Type="http://schemas.openxmlformats.org/officeDocument/2006/relationships/hyperlink" Target="http://theconversation.com/hissstory-how-the-science-of-snake-bite-treatments-has-changed-7140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641/0006-3568(2002)052%5b1121:DSMV%5d2.0.CO;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1.bp.blogspot.com/-w2PccrKd2xk/WS1i_wEkBXI/AAAAAAAAPDI/_-G2buHWOxc9g0QLU6pck8bGt77LLvbFACLcB/s1600/Common+Venomous+Snake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827584" y="4314455"/>
            <a:ext cx="7772400" cy="82904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T Sans Narrow" panose="020B0604020202020204" charset="0"/>
              </a:rPr>
              <a:t>Snake Venom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Injection Tactics</a:t>
            </a: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79512" y="1059582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Purposes of bite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 the venom into their prey (immobilize and or kill)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Defend against attack by potential predators and antagonists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Fang Contact 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Viperid snakes </a:t>
            </a: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Strike and release targets for both predatory and defensive bites 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Elapid snakes</a:t>
            </a: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inclined to hold after biting</a:t>
            </a:r>
          </a:p>
          <a:p>
            <a: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chance to delivery of more venom</a:t>
            </a: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sophisticated delivery system</a:t>
            </a:r>
          </a:p>
          <a:p>
            <a:pPr marL="1828800" lvl="3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spit small fractions of venom for defensive purposes repeatedly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0" y="4799225"/>
            <a:ext cx="1476000" cy="2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(Malasit et al., 1986 )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7574"/>
            <a:ext cx="3168352" cy="15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4886" y="2629615"/>
            <a:ext cx="174759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https://www.youtube.com/watch?v=srZmEsidcDE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Chemical </a:t>
            </a:r>
            <a:r>
              <a:rPr lang="en" dirty="0"/>
              <a:t>Make-up of Venom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0" y="4771050"/>
            <a:ext cx="4398300" cy="29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(Johnson, 2012; </a:t>
            </a:r>
            <a:r>
              <a:rPr lang="en" sz="1000" dirty="0"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Casewell et al., 2014; Kang et al., 2011</a:t>
            </a: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)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160" y="1347531"/>
            <a:ext cx="2646040" cy="172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527963" y="3076682"/>
            <a:ext cx="1130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http://www.sundayguardianlive.com/sites/sundayguardianlive.com/files/styles/article_page_image_895x550/public</a:t>
            </a:r>
            <a:r>
              <a:rPr lang="en-CA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CA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19361"/>
            <a:ext cx="58326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 gland = modified version of salivary gland</a:t>
            </a:r>
          </a:p>
          <a:p>
            <a:pPr marL="400050" indent="-285750">
              <a:buFont typeface="Wingdings" panose="05000000000000000000" pitchFamily="2" charset="2"/>
              <a:buChar char="Ø"/>
            </a:pPr>
            <a:endParaRPr lang="en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Ø"/>
            </a:pPr>
            <a:r>
              <a:rPr lang="en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toxin encoding genes </a:t>
            </a:r>
            <a:r>
              <a:rPr lang="en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different 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</a:t>
            </a:r>
          </a:p>
          <a:p>
            <a:pPr marL="400050" indent="-285750">
              <a:buFont typeface="Wingdings" panose="05000000000000000000" pitchFamily="2" charset="2"/>
              <a:buChar char="Ø"/>
            </a:pPr>
            <a:endParaRPr lang="en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Ø"/>
            </a:pPr>
            <a:r>
              <a:rPr lang="en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constituents: proteins and peptides (aka toxins)</a:t>
            </a:r>
          </a:p>
          <a:p>
            <a:pPr marL="400050" indent="-285750">
              <a:buFont typeface="Wingdings" panose="05000000000000000000" pitchFamily="2" charset="2"/>
              <a:buChar char="Ø"/>
            </a:pPr>
            <a:endParaRPr lang="en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Ø"/>
            </a:pPr>
            <a:r>
              <a:rPr lang="en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to &gt;100 protein toxins </a:t>
            </a:r>
          </a:p>
          <a:p>
            <a:pPr marL="400050" indent="-285750">
              <a:buFont typeface="Wingdings" panose="05000000000000000000" pitchFamily="2" charset="2"/>
              <a:buChar char="Ø"/>
            </a:pPr>
            <a:endParaRPr lang="en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Ø"/>
            </a:pPr>
            <a:r>
              <a:rPr lang="en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enzymes</a:t>
            </a:r>
          </a:p>
          <a:p>
            <a:pPr marL="914400" lvl="1" indent="-317500">
              <a:buSzPts val="1400"/>
              <a:buChar char="○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Phospholipase A2s (PLA2s)</a:t>
            </a:r>
          </a:p>
          <a:p>
            <a:pPr marL="914400" lvl="1" indent="-317500">
              <a:buSzPts val="1400"/>
              <a:buChar char="○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Serine proteinases</a:t>
            </a:r>
          </a:p>
          <a:p>
            <a:pPr marL="914400" lvl="1" indent="-317500">
              <a:buSzPts val="1400"/>
              <a:buChar char="○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Metalloproteinases</a:t>
            </a:r>
          </a:p>
          <a:p>
            <a:pPr marL="914400" lvl="1" indent="-317500">
              <a:buSzPts val="1400"/>
              <a:buChar char="○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Acetylcholinesterases (AChEs)</a:t>
            </a:r>
          </a:p>
          <a:p>
            <a:pPr marL="914400" lvl="1" indent="-317500">
              <a:buSzPts val="1400"/>
              <a:buChar char="○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l-amino acid oxidases </a:t>
            </a:r>
            <a:endParaRPr lang="e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10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Factors Determining Venom Quantity</a:t>
            </a:r>
            <a:endParaRPr lang="en" dirty="0"/>
          </a:p>
        </p:txBody>
      </p:sp>
      <p:sp>
        <p:nvSpPr>
          <p:cNvPr id="151" name="Shape 151"/>
          <p:cNvSpPr txBox="1"/>
          <p:nvPr/>
        </p:nvSpPr>
        <p:spPr>
          <a:xfrm>
            <a:off x="0" y="4569025"/>
            <a:ext cx="44616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 dirty="0"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(Johnson, 2012; Young, Lee, &amp; Daley, 2002)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168" y="1241818"/>
            <a:ext cx="2567400" cy="27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01382" y="3981715"/>
            <a:ext cx="185018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https://www.youtube.com/watch?v=GYmU_wyQxyw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11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056978"/>
            <a:ext cx="5112568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Correlates to snake’s size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exponentially with snake size</a:t>
            </a:r>
          </a:p>
          <a:p>
            <a:pPr marL="457200" lvl="1" fontAlgn="base"/>
            <a:endParaRPr lang="en-CA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Ranges from 1 mg to 850 mg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CA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 assessment of prey before venom injection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+ (Size/Type of Target)</a:t>
            </a:r>
          </a:p>
          <a:p>
            <a:pPr marL="285750" indent="-285750" fontAlgn="base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chemosensory, visual and thermal cues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Rattlesnakes increase venom quantity based on target size </a:t>
            </a:r>
            <a:endParaRPr lang="en-CA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Toxins (Mechanism of Action) - Normal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l="46423"/>
          <a:stretch/>
        </p:blipFill>
        <p:spPr>
          <a:xfrm>
            <a:off x="4270600" y="1042325"/>
            <a:ext cx="4711850" cy="37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75" y="1152425"/>
            <a:ext cx="3958650" cy="36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7705950" y="627534"/>
            <a:ext cx="1276500" cy="63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http://www.dummies.com/education/science/understanding-the-transmission-of-nerve-impulses/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0" y="4793000"/>
            <a:ext cx="1403648" cy="29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(Gong et al., 2008)</a:t>
            </a:r>
            <a:r>
              <a:rPr lang="en" sz="1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12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Toxins (Mechanism of Action) - Normal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950" y="1152425"/>
            <a:ext cx="4750099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804248" y="1275606"/>
            <a:ext cx="1220100" cy="48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https://universe-review.ca/I10-88-connSynapse.jpg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4664825"/>
            <a:ext cx="1475656" cy="40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(Rossetto et al., 2008)</a:t>
            </a:r>
            <a:r>
              <a:rPr lang="en" sz="1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13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Toxins (Mechanism of Action) - Neurotoxins (Fasciculins)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33368" t="6671" b="26617"/>
          <a:stretch/>
        </p:blipFill>
        <p:spPr>
          <a:xfrm>
            <a:off x="4448913" y="1651938"/>
            <a:ext cx="3594025" cy="24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448913" y="1285938"/>
            <a:ext cx="3594000" cy="3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              </a:t>
            </a:r>
            <a:r>
              <a:rPr lang="en" sz="1800" dirty="0" smtClean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FASCICULIN</a:t>
            </a:r>
            <a:endParaRPr lang="en"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7" name="Shape 177"/>
          <p:cNvSpPr txBox="1"/>
          <p:nvPr/>
        </p:nvSpPr>
        <p:spPr>
          <a:xfrm>
            <a:off x="197100" y="1407900"/>
            <a:ext cx="4017300" cy="29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Target is </a:t>
            </a: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Acetylcholinesterase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Acetylcholine NOT broken down 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Overstimulation of postsynaptic neuron 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Causes tetany (involuntary muscle contraction)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659275" y="4111063"/>
            <a:ext cx="117330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https://sites.google.com/a/macalester.edu/nerve-agents/home/acetylcholine-and-vx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0" y="4758950"/>
            <a:ext cx="1475656" cy="3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(Lauridsen et al, 2016)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14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Toxins (Mechanism of Action) - Neurotoxins (Dendrotoxins/α-neurotoxins)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97100" y="1511275"/>
            <a:ext cx="2468400" cy="29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Target is K+ channels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Action Potentials NOT completed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 relay of message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Causes paralysis of nerves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0" y="4708275"/>
            <a:ext cx="2665500" cy="3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(Laustsen et al, 2015; Lauridsen et al, 2017) 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15397"/>
          <a:stretch/>
        </p:blipFill>
        <p:spPr>
          <a:xfrm>
            <a:off x="2665600" y="1210975"/>
            <a:ext cx="36745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 rot="729953">
            <a:off x="2062757" y="1323935"/>
            <a:ext cx="2249293" cy="26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0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139625" y="1351750"/>
            <a:ext cx="1142700" cy="707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6351113" y="1511275"/>
            <a:ext cx="2468400" cy="344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Target is nicotinic acetylcholine receptors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Antagonistic 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Acetylcholine cannot bind 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Causes paralysis of nerves</a:t>
            </a:r>
          </a:p>
        </p:txBody>
      </p:sp>
      <p:sp>
        <p:nvSpPr>
          <p:cNvPr id="191" name="Shape 191"/>
          <p:cNvSpPr/>
          <p:nvPr/>
        </p:nvSpPr>
        <p:spPr>
          <a:xfrm rot="17766495">
            <a:off x="5200057" y="2075055"/>
            <a:ext cx="1959580" cy="300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B0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883125" y="3015300"/>
            <a:ext cx="1220100" cy="9009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95536" y="1060825"/>
            <a:ext cx="17553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Dendrotoxins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588224" y="1060825"/>
            <a:ext cx="1818600" cy="3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α-neurotoxins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7255" y="4235490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https://www.epilepsyresearch.org.uk/about-epilepsy/background-to-seizures/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15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Toxins (Mechanism of Action) - Cytotoxins (Phospholipases)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97100" y="1197300"/>
            <a:ext cx="2857500" cy="315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Hydrolyze phospholipids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Several physiological systems affected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Integrity of the membrane lost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Cell membrane ruptures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0" y="4708275"/>
            <a:ext cx="1530000" cy="3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(Valdez-Cruz et al, 2007)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300" y="1525300"/>
            <a:ext cx="28575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800" y="1525300"/>
            <a:ext cx="285750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3117300" y="4055500"/>
            <a:ext cx="1041900" cy="22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https://en.wikipedia.org/wiki/Snake_venom#Neurotoxins</a:t>
            </a:r>
          </a:p>
        </p:txBody>
      </p:sp>
      <p:sp>
        <p:nvSpPr>
          <p:cNvPr id="205" name="Shape 205"/>
          <p:cNvSpPr/>
          <p:nvPr/>
        </p:nvSpPr>
        <p:spPr>
          <a:xfrm>
            <a:off x="7612025" y="2064900"/>
            <a:ext cx="897000" cy="70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884813" y="2264250"/>
            <a:ext cx="897000" cy="70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16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Toxins (Mechanism of Action) - Cytotoxins (Hemotoxins)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97100" y="1047575"/>
            <a:ext cx="3773100" cy="315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Causes hemolysis 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Induce excess blood coagulation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Result is vast internal bleeding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0"/>
              </a:spcBef>
              <a:buClr>
                <a:srgbClr val="222222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Death (Most Deadly Snake Toxin)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0" y="4777500"/>
            <a:ext cx="1530000" cy="3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(Tang et al, 2016)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000" y="1014925"/>
            <a:ext cx="2611225" cy="21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786075" y="1014925"/>
            <a:ext cx="12015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http://www.zo.utexas.edu/faculty/sjasper/images/malariaRBC.jpg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550" y="2125650"/>
            <a:ext cx="2611225" cy="21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066450" y="3682675"/>
            <a:ext cx="1361100" cy="60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http://www.newhealthguide.org/Internal-Bleeding-Symptoms.html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17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Determining Venom Toxicity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LD-50 test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required dose that will kill half of the population of species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considered a biological constant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(Zbinden &amp; Flury-Roversi 1981).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160" y="2283718"/>
            <a:ext cx="2041210" cy="193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103892" y="4222681"/>
            <a:ext cx="1857746" cy="3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http://www.occupyforanimals.net/uploads/7/7/3/5/7735203/1065327.jpg?362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68" y="3058875"/>
            <a:ext cx="2681900" cy="15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683568" y="4567450"/>
            <a:ext cx="2401200" cy="23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http://trinities.org/blog/wp-content/uploads/1-Person-in-2-natures.png</a:t>
            </a:r>
          </a:p>
        </p:txBody>
      </p:sp>
      <p:sp>
        <p:nvSpPr>
          <p:cNvPr id="8" name="Shape 234"/>
          <p:cNvSpPr txBox="1"/>
          <p:nvPr/>
        </p:nvSpPr>
        <p:spPr>
          <a:xfrm>
            <a:off x="16818" y="4749675"/>
            <a:ext cx="3308400" cy="2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latin typeface="Calibri" panose="020F0502020204030204" pitchFamily="34" charset="0"/>
                <a:cs typeface="Calibri" panose="020F0502020204030204" pitchFamily="34" charset="0"/>
              </a:rPr>
              <a:t>(Elli, 2017; Kini &amp; Evans, 1990)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18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56" y="483518"/>
            <a:ext cx="7704856" cy="707400"/>
          </a:xfrm>
        </p:spPr>
        <p:txBody>
          <a:bodyPr/>
          <a:lstStyle/>
          <a:p>
            <a:pPr algn="ctr"/>
            <a:r>
              <a:rPr lang="en-CA" sz="5400" dirty="0" smtClean="0"/>
              <a:t>Snake Venom and its Effects on The Body </a:t>
            </a:r>
            <a:endParaRPr lang="en-CA" sz="5400" dirty="0"/>
          </a:p>
        </p:txBody>
      </p:sp>
      <p:sp>
        <p:nvSpPr>
          <p:cNvPr id="9" name="Shape 73"/>
          <p:cNvSpPr txBox="1">
            <a:spLocks noGrp="1"/>
          </p:cNvSpPr>
          <p:nvPr>
            <p:ph type="body" idx="1"/>
          </p:nvPr>
        </p:nvSpPr>
        <p:spPr>
          <a:xfrm>
            <a:off x="3059832" y="2139702"/>
            <a:ext cx="4264843" cy="576064"/>
          </a:xfrm>
          <a:prstGeom prst="rect">
            <a:avLst/>
          </a:prstGeom>
        </p:spPr>
        <p:txBody>
          <a:bodyPr wrap="square" lIns="91425" tIns="91425" rIns="91425" bIns="91425" numCol="1" anchor="t" anchorCtr="0">
            <a:noAutofit/>
          </a:bodyPr>
          <a:lstStyle/>
          <a:p>
            <a:pPr marL="342900" lv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Bosco Xu and Aravind Rajendran</a:t>
            </a:r>
          </a:p>
          <a:p>
            <a:pPr marL="342900" lvl="0">
              <a:spcBef>
                <a:spcPts val="0"/>
              </a:spcBef>
              <a:spcAft>
                <a:spcPts val="600"/>
              </a:spcAft>
              <a:buNone/>
            </a:pPr>
            <a:endParaRPr lang="en-CA" sz="1600" dirty="0" smtClean="0"/>
          </a:p>
          <a:p>
            <a:pPr marL="342900" lvl="0" indent="-342900">
              <a:spcBef>
                <a:spcPts val="0"/>
              </a:spcBef>
              <a:buAutoNum type="arabicPeriod"/>
            </a:pPr>
            <a:endParaRPr dirty="0"/>
          </a:p>
        </p:txBody>
      </p:sp>
      <p:sp>
        <p:nvSpPr>
          <p:cNvPr id="10" name="Shape 73"/>
          <p:cNvSpPr txBox="1">
            <a:spLocks/>
          </p:cNvSpPr>
          <p:nvPr/>
        </p:nvSpPr>
        <p:spPr>
          <a:xfrm>
            <a:off x="7404077" y="0"/>
            <a:ext cx="1739923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457200">
              <a:spcAft>
                <a:spcPts val="600"/>
              </a:spcAft>
              <a:buNone/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 – 11 – 29 </a:t>
            </a:r>
          </a:p>
          <a:p>
            <a:pPr marL="342900">
              <a:spcAft>
                <a:spcPts val="600"/>
              </a:spcAft>
              <a:buFont typeface="Open Sans"/>
              <a:buAutoNum type="arabicPeriod"/>
            </a:pPr>
            <a:endParaRPr lang="en-CA" sz="1600" dirty="0" smtClean="0"/>
          </a:p>
          <a:p>
            <a:pPr marL="342900" indent="-342900">
              <a:buFont typeface="Open Sans"/>
              <a:buAutoNum type="arabicPeriod"/>
            </a:pPr>
            <a:endParaRPr lang="en-CA" dirty="0"/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4139952" y="3896742"/>
            <a:ext cx="2160240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457200">
              <a:spcAft>
                <a:spcPts val="0"/>
              </a:spcAft>
              <a:buNone/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 Science 4M03</a:t>
            </a:r>
          </a:p>
        </p:txBody>
      </p:sp>
      <p:sp>
        <p:nvSpPr>
          <p:cNvPr id="12" name="Shape 73"/>
          <p:cNvSpPr txBox="1">
            <a:spLocks/>
          </p:cNvSpPr>
          <p:nvPr/>
        </p:nvSpPr>
        <p:spPr>
          <a:xfrm>
            <a:off x="2699792" y="4371950"/>
            <a:ext cx="5976664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457200">
              <a:spcAft>
                <a:spcPts val="600"/>
              </a:spcAft>
              <a:buNone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Supporting Cast: </a:t>
            </a: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Curtis M., Harleen K., and Yhameen H.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spcAft>
                <a:spcPts val="600"/>
              </a:spcAft>
              <a:buNone/>
            </a:pPr>
            <a:endParaRPr lang="en-CA" sz="1600" dirty="0" smtClean="0"/>
          </a:p>
          <a:p>
            <a:pPr marL="342900" indent="-342900">
              <a:buFont typeface="Open Sans"/>
              <a:buAutoNum type="arabicPeriod"/>
            </a:pP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Physiological Effects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79512" y="1131590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species, different symptoms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Symptoms: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Swelling and redness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 around the area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Difficulty breathing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Nausea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Blurred vision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Sweating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Salivating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Numbness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 in platelet aggregation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0" y="4731150"/>
            <a:ext cx="3308400" cy="27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latin typeface="Calibri" panose="020F0502020204030204" pitchFamily="34" charset="0"/>
                <a:cs typeface="Calibri" panose="020F0502020204030204" pitchFamily="34" charset="0"/>
              </a:rPr>
              <a:t>(Elli, 2017; Kini &amp; Evans, 1990) 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16" y="1059582"/>
            <a:ext cx="3442076" cy="25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5887032" y="3641132"/>
            <a:ext cx="2271060" cy="361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https://www.mesotheliomalawyercenter.org/site/wp-content/uploads/2013/05/symptoms.jpg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19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Use of Snake Venoms to Treat Disease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44875" y="1203598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Venoms consist of: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proteins, peptides, enzymes, etc.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in cancer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 cell proliferation and promote cell death</a:t>
            </a:r>
          </a:p>
          <a:p>
            <a: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 because of increased/decreased expression of proteins that control the cell cycle, apoptosis induced cancer cells, etc.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drugs involved with: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○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Thrombin inhibition, blood thin, etc.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075" y="987574"/>
            <a:ext cx="2201350" cy="1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5652120" y="1697124"/>
            <a:ext cx="1100700" cy="22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http://news.mit.edu/sites/mit.edu.newsoffice/files/images/2012/20121003154740-0_0.jpg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0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94125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(Elli, 2017; Kini &amp; Evans, 1990)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Snake Bite Venom Management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35496" y="4775824"/>
            <a:ext cx="1247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800"/>
              </a:spcBef>
            </a:pP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(Ahmed et al., 2008)</a:t>
            </a:r>
            <a:endParaRPr lang="en"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75606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Common hazard in some places of the world</a:t>
            </a:r>
          </a:p>
          <a:p>
            <a:pPr marL="285750" lvl="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Snake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bite venom management:</a:t>
            </a:r>
          </a:p>
          <a:p>
            <a:pPr lvl="0">
              <a:spcBef>
                <a:spcPts val="800"/>
              </a:spcBef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	1. 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First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aid</a:t>
            </a:r>
          </a:p>
          <a:p>
            <a:pPr lvl="0">
              <a:spcBef>
                <a:spcPts val="800"/>
              </a:spcBef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	2. 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Hospital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emergency care</a:t>
            </a:r>
          </a:p>
          <a:p>
            <a:pPr lvl="0">
              <a:spcBef>
                <a:spcPts val="800"/>
              </a:spcBef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	3. 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History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physical examination</a:t>
            </a:r>
          </a:p>
          <a:p>
            <a:pPr lvl="0">
              <a:spcBef>
                <a:spcPts val="800"/>
              </a:spcBef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	4. 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Laboratory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tests</a:t>
            </a:r>
          </a:p>
          <a:p>
            <a:pPr lvl="0">
              <a:spcBef>
                <a:spcPts val="800"/>
              </a:spcBef>
            </a:pP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	5. 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Targeted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therapy (anti-snake venom)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9582"/>
            <a:ext cx="3376864" cy="34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843558"/>
            <a:ext cx="2141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https://www.offgridweb.com/preparation/infographic-snake-bite-first-aid/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21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Snake Venom Immunity </a:t>
            </a:r>
            <a:endParaRPr lang="en" dirty="0"/>
          </a:p>
        </p:txBody>
      </p:sp>
      <p:sp>
        <p:nvSpPr>
          <p:cNvPr id="3" name="Rectangle 2"/>
          <p:cNvSpPr/>
          <p:nvPr/>
        </p:nvSpPr>
        <p:spPr>
          <a:xfrm>
            <a:off x="323528" y="1203598"/>
            <a:ext cx="5184576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Immunoglobulins from immunizing horses with snake venom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CA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Antivenom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created from horse serum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Sole 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effective </a:t>
            </a: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antidote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Ø"/>
            </a:pPr>
            <a:endParaRPr lang="en-CA" sz="2000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Steve </a:t>
            </a:r>
            <a:r>
              <a:rPr lang="en-CA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Ludwin</a:t>
            </a:r>
            <a:r>
              <a:rPr lang="en-C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…snake venom immunity? </a:t>
            </a:r>
            <a:r>
              <a:rPr lang="en-C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CA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www.cnn.com</a:t>
            </a:r>
            <a:r>
              <a:rPr lang="en-CA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/.../snake-venom-self-immunization-</a:t>
            </a:r>
            <a:r>
              <a:rPr lang="en-CA" u="sng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steve</a:t>
            </a:r>
            <a:r>
              <a:rPr lang="en-CA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-</a:t>
            </a:r>
            <a:r>
              <a:rPr lang="en-CA" u="sng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ludwin</a:t>
            </a:r>
            <a:r>
              <a:rPr lang="en-CA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-</a:t>
            </a:r>
            <a:r>
              <a:rPr lang="en-C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...)</a:t>
            </a:r>
            <a:endParaRPr lang="en-C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89" y="4783092"/>
            <a:ext cx="2082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</a:pPr>
            <a:r>
              <a:rPr lang="en-CA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(Ahmed et al., 2008; Froissart, 2017)</a:t>
            </a:r>
            <a:endParaRPr lang="en-CA"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71" y="1275606"/>
            <a:ext cx="3096344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7355" y="3628582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http://uk.businessinsider.com/a-man-who-injects-himself-with-snake-venom-says-it-is-keeping-him-young-and-could-save-thousands-of-lives-2016-7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22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Venom Treatment (1868 case)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251520" y="1266325"/>
            <a:ext cx="2103000" cy="104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 bitten by venomous snake in 1868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63" name="Shape 263"/>
          <p:cNvCxnSpPr/>
          <p:nvPr/>
        </p:nvCxnSpPr>
        <p:spPr>
          <a:xfrm>
            <a:off x="2322375" y="1790575"/>
            <a:ext cx="68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131840" y="1323325"/>
            <a:ext cx="2194800" cy="9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ties ligature &amp; cuts site of bite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65" name="Shape 265"/>
          <p:cNvCxnSpPr/>
          <p:nvPr/>
        </p:nvCxnSpPr>
        <p:spPr>
          <a:xfrm>
            <a:off x="5364088" y="1819025"/>
            <a:ext cx="68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156176" y="1323325"/>
            <a:ext cx="2194800" cy="9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Pours ammonia on wound site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67" name="Shape 267"/>
          <p:cNvCxnSpPr/>
          <p:nvPr/>
        </p:nvCxnSpPr>
        <p:spPr>
          <a:xfrm>
            <a:off x="7236296" y="2100247"/>
            <a:ext cx="11400" cy="120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308304" y="2232997"/>
            <a:ext cx="1631100" cy="9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Meanwhile, patient drinks brandy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300192" y="3435846"/>
            <a:ext cx="2103000" cy="9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Applies mustard poultice to abdomen, hand, feet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694738" y="3544660"/>
            <a:ext cx="1888800" cy="9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Injects ammonia into vein of bitten arm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71" name="Shape 271"/>
          <p:cNvCxnSpPr/>
          <p:nvPr/>
        </p:nvCxnSpPr>
        <p:spPr>
          <a:xfrm flipH="1">
            <a:off x="5508104" y="4141986"/>
            <a:ext cx="9387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091171" y="3701276"/>
            <a:ext cx="1888800" cy="93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(somehow) </a:t>
            </a:r>
            <a:r>
              <a:rPr lang="e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survives</a:t>
            </a:r>
          </a:p>
        </p:txBody>
      </p:sp>
      <p:cxnSp>
        <p:nvCxnSpPr>
          <p:cNvPr id="273" name="Shape 273"/>
          <p:cNvCxnSpPr/>
          <p:nvPr/>
        </p:nvCxnSpPr>
        <p:spPr>
          <a:xfrm flipH="1">
            <a:off x="2843808" y="4155926"/>
            <a:ext cx="9387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Rectangle 1"/>
          <p:cNvSpPr/>
          <p:nvPr/>
        </p:nvSpPr>
        <p:spPr>
          <a:xfrm>
            <a:off x="14536" y="4783092"/>
            <a:ext cx="10134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(Hobbins, 2017)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23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Other </a:t>
            </a:r>
            <a:r>
              <a:rPr lang="en" dirty="0" smtClean="0"/>
              <a:t>Traditional </a:t>
            </a:r>
            <a:r>
              <a:rPr lang="en" dirty="0"/>
              <a:t>V</a:t>
            </a:r>
            <a:r>
              <a:rPr lang="en" dirty="0" smtClean="0"/>
              <a:t>enom </a:t>
            </a:r>
            <a:r>
              <a:rPr lang="en" dirty="0"/>
              <a:t>T</a:t>
            </a:r>
            <a:r>
              <a:rPr lang="en" dirty="0" smtClean="0"/>
              <a:t>reatments</a:t>
            </a:r>
            <a:endParaRPr lang="en" dirty="0"/>
          </a:p>
        </p:txBody>
      </p:sp>
      <p:sp>
        <p:nvSpPr>
          <p:cNvPr id="280" name="Shape 280"/>
          <p:cNvSpPr txBox="1"/>
          <p:nvPr/>
        </p:nvSpPr>
        <p:spPr>
          <a:xfrm>
            <a:off x="18703" y="4765800"/>
            <a:ext cx="3481500" cy="21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latin typeface="Calibri" panose="020F0502020204030204" pitchFamily="34" charset="0"/>
                <a:cs typeface="Calibri" panose="020F0502020204030204" pitchFamily="34" charset="0"/>
              </a:rPr>
              <a:t>(Hobbins, 2017; Gupta &amp; Peshin, 2012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53" y="1203229"/>
            <a:ext cx="2286000" cy="154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243" y="1200947"/>
            <a:ext cx="2286000" cy="154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8312" y="1189884"/>
            <a:ext cx="2286000" cy="15452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9640" y="293179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Suction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Ligature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Medicinal plants </a:t>
            </a:r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CA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Vitis</a:t>
            </a:r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vinifera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0946" y="2748450"/>
            <a:ext cx="15007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http://www.uniprot.org/taxonomy/29760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24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453" y="2735105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http://www.iflscience.com/editors-blog/10-survival-myths-that-might-get-you-killed/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1879" y="2750593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http://web.ecs.baylor.edu/faculty/newberry/myweb/gtx%20os%20files/f05%20student%20pages/morehouse-basinger/Harvey%207.htm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Current and Future Studies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75" y="1739371"/>
            <a:ext cx="8553597" cy="30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1275606"/>
            <a:ext cx="747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Venom used 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in pharmaceutical 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43320"/>
            <a:ext cx="14302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(Fox and Serrano, 2007)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25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Conclusion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05958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Venom is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a defence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mechanism/offensive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weapon  </a:t>
            </a: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Venom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quantity increases with snake's size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+ prey size/type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Toxin, target different body components/processes (action potentials, red blood cells, etc.)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snake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bites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different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physiological effects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Venom as cancer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(inhibit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cell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proliferation/promote)cell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Snake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bite can be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treated: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407491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aid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Emergent Care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Targeted Therapy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Anti-venom Treatment 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7494"/>
            <a:ext cx="2533972" cy="18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3637" y="411510"/>
            <a:ext cx="13276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https://www.factslides.com/s-Snake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4408" y="4794125"/>
            <a:ext cx="88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26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07504" y="1059582"/>
            <a:ext cx="8631900" cy="3816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Boquet, P. (1979). History of snake venom research. In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Snake venoms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(pp. 3-14). Springer, Berlin, Heidelberg.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Casewell, N. R., Wagstaff, S. C., Wüster, W., Cook, D. A. N., Bolton, F. M. S., King, S. I., … Harrison, R. A. (2014). Medically important differences in snake venom composition are dictated by distinct postgenomic mechanisms.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Proceedings of the National Academy of Sciences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111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(25), 9205–9210. https://doi.org/10.1073/pnas.1405484111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Chang, C. C. (1979). The action of snake venoms on nerve and muscle. In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Snake venoms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(pp. 309-376). Springer Berlin Heidelberg.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Fox, J. W., &amp; Serrano, S. M. (2007). Approaching the golden age of natural product pharmaceuticals from venom libraries: an overview of toxins and toxin-derivatives currently involved in therapeutic or diagnostic applications.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Current pharmaceutical design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13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(28), 2927-2934.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Fox, J. W., &amp; Serrano, S. M. (2009). Timeline of key events in snake venom metalloproteinase research.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Journal of PROTEOMICS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72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(2), 200-209.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Gupta, Y. K., &amp; Peshin, S. S. (2012). Do Herbal Medicines Have Potential for Managing Snake Bite Envenomation?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Toxicology International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19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(2), 89–99.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 https://</a:t>
            </a:r>
            <a:r>
              <a:rPr lang="en" sz="800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doi.org/10.4103/0971-6580.97194 </a:t>
            </a:r>
            <a:endParaRPr lang="en" sz="8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  <a:hlinkClick r:id="rId3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Gong, B., Liu, M., &amp; Qi, Z. (2008). Membrane potential dependent duration of action potentials in cultured rat hippocampal neurons.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Cellular and Molecular Neurobiology, 28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(1), 49-56. doi:10.1007/s10571-007-9230-5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Hobbins,P. (n.d.). Hissstory: how the science of snake bite treatments has changed. Retrieved November 25, 2017, from 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/>
              </a:rPr>
              <a:t>http://theconversation.com/hissstory-how-the-science-of-snake-bite-treatments-has-changed-71408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Jackson, K. (2007). The evolution of venom-conducting fangs: insights from developmental biology.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Toxicon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49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(7),975-981.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Johnson,s. (2012).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Venomous Snake FAQs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Ufwildlife.ifas.ufl.edu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Retrieved 25 November 2017, from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5"/>
              </a:rPr>
              <a:t> http://ufwildlife.ifas.ufl.edu/venomous_snake_faqs.shtml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Kang, T. S., Georgieva, D., Genov, N., Murakami, M. T., Sinha, M., Kumar, R. P., …Kini, R. M. (2011). Enzymatic toxins from snake venom: structural characterization and mechanism of catalysis.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FEBS Journal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278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(23),4544–4576.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6"/>
              </a:rPr>
              <a:t> https://doi.org/10.1111/j.1742-4658.2011.08115.x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Karlsson, E. (1979). Chemistry of protein toxins in snake venoms. In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Snake venoms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(pp. 159-212). Springer Berlin Heidelberg.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Lauridsen, L. P., Laustsen, A. H., Lomonte, B., &amp; Gutiérrez, J. M. (2017). Exploring the venom of the forest cobra snake: Toxicovenomics and antivenom profiling of naja melanoleuca.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Journal of Proteomics, 150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(Complete),98-108. doi:10.1016/j.jprot.2016.08.024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Lauridsen, L. P., Laustsen, A. H., Lomonte, B., &amp; Gutiérrez, J. M. (2016). Toxicovenomics and antivenom profiling of the eastern green mamba snake (dendroaspis angusticeps).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Journal of Proteomics, 136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(Complete),248-261. doi:10.1016/j.jprot.2016.02.003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Laustsen, A. H., Lomonte, B., Lohse, B., Fernández, J.,&amp; Gutiérrez, J. M. (2015). Unveiling the nature of black mamba (dendroaspis polylepis) venom through venomics and antivenom immunoprofiling: Identification</a:t>
            </a:r>
            <a:b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of key toxin targets for antivenom development.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Journal of Proteomics, 119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(Complete), 126-142. doi:10.1016/j.jprot.2015.02.002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Malasit, P., Warrell, D. A., Chanthavanich, P.,Viravan, C., Mongkolsapaya, J., Singhthong, B., &amp; Supich, C. (1986).Prediction, prevention, and mechanism of early (anaphylactic) antivenom reactions in victims of snake bites.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Br Med J (Clin Res Ed)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292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(6512), 17-20</a:t>
            </a:r>
            <a:r>
              <a:rPr lang="en" sz="8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CA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Nielsen, A. Venomous Snakes - facts, species, bites and natural history. Venomoussnakes.net. Retrieved 24 November 2017, from http://www.venomoussnakes.net/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CA" sz="800" dirty="0" err="1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Ohsaka</a:t>
            </a:r>
            <a:r>
              <a:rPr lang="en-CA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A. (1979). Hemorrhagic, necrotizing and edema-forming effects of snake venoms. In Snake venoms (pp. 480-546). Springer Berlin Heidelberg.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800" dirty="0" smtClean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800" dirty="0" smtClean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-457200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251520" y="1059582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8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Reed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R. N. (2003). Interspecific patterns of species richness, geographic range size, and body size among New World venomous snakes.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Ecography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26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(1), 107-117.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Rossetto, O.,Morbiato, L., Caccin, P., Rigoni, M., Carli, L., Paoli, M., . . . Montecucco,C. (2008). Tetanus, botulinum and snake presynaptic neurotoxins.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RENDICONTI LINCEI, 19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(2), 173-188. </a:t>
            </a:r>
            <a:r>
              <a:rPr lang="en" sz="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doi:10.1007/s12210-008-0010-z</a:t>
            </a:r>
            <a:endParaRPr lang="en" sz="800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Russell, F. E.(1980). Snake venom poisoning.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Philadelphia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18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139-234.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Savage, J. M.,&amp; Slowinski, J. B. (1992). The colouration of the venomous coral snakes (family Elapidae) and their mimics (families Aniliidae and Colubridae).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Biological Journal of the Linnean Society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45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(3), </a:t>
            </a:r>
            <a:r>
              <a:rPr lang="en" sz="8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235-254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Tang, E. L. H.,Tan, C. H., Fung, S. Y., &amp; Tan, N. H. (2016). Venomics of calloselasma rhodostoma, the malayan pit viper: A complex toxin arsenal unraveled.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Journal of Proteomics, 148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(Complete), 44-56. </a:t>
            </a:r>
            <a:r>
              <a:rPr lang="en" sz="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doi:10.1016/j.jprot.2016.07.006</a:t>
            </a:r>
            <a:endParaRPr lang="en" sz="800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Underwood, G.(1979). Classification and distribution of venomous snakes in the world. In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Snake venoms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(pp. 15-40). Springer Berlin Heidelberg.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Valdez-Cruz, N. A.,Segovia, L., Corona, M., &amp; Possani, L. D. (2007). Sequence analysis and phylogenetic relationship of genes encoding heterodimeric phospholipases A2 from the venom of the scorpion </a:t>
            </a:r>
            <a:r>
              <a:rPr lang="en" sz="8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anuroctonus 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phaiodactylus.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Gene, 396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(1), 149-158. doi:10.1016/j.gene.2007.03.007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Vonk, F. J., Admiraal, J. F., Jackson, K., Reshef, R., de Bakker, M. A., Vanderschoot, K.,... &amp; Mirtschin, P. J. (2008). Evolutionary origin and development of snake fangs.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Nature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454</a:t>
            </a: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(7204), 630-633.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Warrell, D. A.(2010). Snake bite.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Lancet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375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(9708), 77-88.</a:t>
            </a: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Young, B. A., Lee, C. E., &amp; Daley, K. M.(2002). Do Snakes Meter Venom?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BioScience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n" sz="8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52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(12), 1121–1126.</a:t>
            </a:r>
            <a:r>
              <a:rPr lang="en" sz="8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  <a:hlinkClick r:id="rId3"/>
              </a:rPr>
              <a:t> https://doi.org/10.1641/0006-3568(2002)052[1121:DSMV]2.0.CO;2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Outline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203598"/>
            <a:ext cx="8712968" cy="3384376"/>
          </a:xfrm>
          <a:prstGeom prst="rect">
            <a:avLst/>
          </a:prstGeom>
        </p:spPr>
        <p:txBody>
          <a:bodyPr wrap="square" lIns="91425" tIns="91425" rIns="91425" bIns="91425" numCol="2" anchor="t" anchorCtr="0">
            <a:noAutofit/>
          </a:bodyPr>
          <a:lstStyle/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and Evolution 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Interesting Snake/Venom Facts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Identify Venomous Snakes 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Fang Structures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Classification of Snake Venom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Injection Tactics 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Chemical Make-Up of Venom</a:t>
            </a:r>
          </a:p>
          <a:p>
            <a:pPr marL="6858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Factors Determining Venom Quantity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Mechanisms of Action (Normal)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Mechanisms of Action (Toxins)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Determining Venom Toxicity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Physiological Effects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Use of Snake Venom to Treat Disease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Snake Bite Venom Management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Snake Venom Immunity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Venom Treatment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and Future Studies </a:t>
            </a:r>
          </a:p>
          <a:p>
            <a:pPr marL="6858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Conclusion</a:t>
            </a:r>
          </a:p>
          <a:p>
            <a:pPr marL="342900" lv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CA" sz="1600" dirty="0" smtClean="0"/>
          </a:p>
          <a:p>
            <a:pPr marL="342900" lv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CA" sz="1600" dirty="0" smtClean="0"/>
          </a:p>
          <a:p>
            <a:pPr marL="342900" lv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CA" sz="1600" dirty="0" smtClean="0"/>
          </a:p>
          <a:p>
            <a:pPr marL="342900" lvl="0" indent="-342900">
              <a:spcBef>
                <a:spcPts val="0"/>
              </a:spcBef>
              <a:buAutoNum type="arabicPeriod"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History and Evolution </a:t>
            </a:r>
          </a:p>
        </p:txBody>
      </p:sp>
      <p:sp>
        <p:nvSpPr>
          <p:cNvPr id="5" name="Shape 73"/>
          <p:cNvSpPr txBox="1">
            <a:spLocks/>
          </p:cNvSpPr>
          <p:nvPr/>
        </p:nvSpPr>
        <p:spPr>
          <a:xfrm>
            <a:off x="35495" y="4708723"/>
            <a:ext cx="2132421" cy="288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457200">
              <a:spcAft>
                <a:spcPts val="600"/>
              </a:spcAft>
              <a:buFont typeface="Open Sans"/>
              <a:buNone/>
            </a:pPr>
            <a:r>
              <a:rPr lang="en-CA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CA" sz="1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Boquet</a:t>
            </a:r>
            <a:r>
              <a:rPr lang="en-CA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1979; Fry, 2005; Fry 2012)</a:t>
            </a:r>
          </a:p>
          <a:p>
            <a:pPr marL="342900" indent="-342900">
              <a:buFont typeface="Open Sans"/>
              <a:buAutoNum type="arabicPeriod"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03598"/>
            <a:ext cx="18002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48264" y="4155926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  <a:cs typeface="Calibri" panose="020F0502020204030204" pitchFamily="34" charset="0"/>
              </a:rPr>
              <a:t>https://www.pinterest.fr/sbastienquercy/pith%C3%B4m-pi-atoum-tjekou/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1215809"/>
            <a:ext cx="62646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Culturally significant</a:t>
            </a:r>
          </a:p>
          <a:p>
            <a:pPr lvl="7">
              <a:spcAft>
                <a:spcPts val="600"/>
              </a:spcAft>
            </a:pPr>
            <a:endParaRPr lang="en-CA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7">
              <a:spcAft>
                <a:spcPts val="600"/>
              </a:spcAft>
            </a:pPr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Egyptians 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CA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Atoum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Greek – </a:t>
            </a:r>
            <a:r>
              <a:rPr lang="en-CA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Acheloos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1" indent="-342900"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Hinduism – </a:t>
            </a:r>
            <a:r>
              <a:rPr lang="en-CA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Kaleyeni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Christianity – Devil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 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genetically ancestral to snakes</a:t>
            </a:r>
            <a:endParaRPr lang="en-C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03100" y="206100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Interesting </a:t>
            </a:r>
            <a:r>
              <a:rPr lang="en" dirty="0" smtClean="0"/>
              <a:t>Venom/Snake Facts</a:t>
            </a:r>
            <a:endParaRPr lang="e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85" y="2643758"/>
            <a:ext cx="18843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5" y="267494"/>
            <a:ext cx="1895475" cy="226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73"/>
          <p:cNvSpPr txBox="1">
            <a:spLocks/>
          </p:cNvSpPr>
          <p:nvPr/>
        </p:nvSpPr>
        <p:spPr>
          <a:xfrm>
            <a:off x="0" y="4725143"/>
            <a:ext cx="2132421" cy="288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None/>
            </a:pPr>
            <a:r>
              <a:rPr lang="da-DK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(Nielson, n.d; Kang et al., 2011)</a:t>
            </a:r>
          </a:p>
          <a:p>
            <a:pPr marL="342900" indent="-342900">
              <a:buFont typeface="Open Sans"/>
              <a:buAutoNum type="arabicPeriod"/>
            </a:pP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79512" y="1043320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8000 venomous snake bites are reported in USA every year (Copperhead Most)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 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most affected (35000-50000 deaths/year)</a:t>
            </a:r>
          </a:p>
          <a:p>
            <a:endParaRPr lang="en-CA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Prey 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fish, frogs, snails, lizards, chickens, mice, other snakes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 </a:t>
            </a:r>
            <a:r>
              <a:rPr lang="en-C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primary offensive weapon </a:t>
            </a:r>
            <a:endParaRPr lang="en-CA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Belcher’s Sea Snake Bite = </a:t>
            </a:r>
            <a:r>
              <a:rPr lang="en-CA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Kill 1000 Humans</a:t>
            </a:r>
            <a:endParaRPr lang="en-CA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4500" y="18437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More Interesting </a:t>
            </a:r>
            <a:r>
              <a:rPr lang="en" dirty="0"/>
              <a:t>Venom/Snake Facts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0" y="4713175"/>
            <a:ext cx="6016500" cy="3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8" name="Shape 73"/>
          <p:cNvSpPr txBox="1">
            <a:spLocks/>
          </p:cNvSpPr>
          <p:nvPr/>
        </p:nvSpPr>
        <p:spPr>
          <a:xfrm>
            <a:off x="0" y="4725143"/>
            <a:ext cx="2132421" cy="288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None/>
            </a:pPr>
            <a:r>
              <a:rPr lang="da-DK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(Nielson, n.d; Kang et al., 2011)</a:t>
            </a:r>
          </a:p>
          <a:p>
            <a:pPr marL="342900" indent="-342900">
              <a:buFont typeface="Open Sans"/>
              <a:buAutoNum type="arabicPeriod"/>
            </a:pPr>
            <a:endParaRPr lang="en-CA" dirty="0"/>
          </a:p>
        </p:txBody>
      </p:sp>
      <p:pic>
        <p:nvPicPr>
          <p:cNvPr id="13" name="Shape 96" descr="An overview of facts about venomous snakes around the worl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712" y="771550"/>
            <a:ext cx="4934389" cy="42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103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How to Identify Venomous Snakes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987574"/>
            <a:ext cx="8430982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191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en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families of venomous snakes</a:t>
            </a:r>
          </a:p>
          <a:p>
            <a:pPr marL="914400" lvl="1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Atractaspidids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</a:pP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Colubridae family 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</a:pP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Lightly toxic venom</a:t>
            </a:r>
          </a:p>
          <a:p>
            <a:pPr marL="1828800" lvl="3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necrosis</a:t>
            </a:r>
          </a:p>
          <a:p>
            <a:pPr marL="914400" lvl="1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Elapids</a:t>
            </a:r>
          </a:p>
          <a:p>
            <a:pPr marL="139065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</a:pP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Neurotoxin (central nervous systems/respiration)</a:t>
            </a:r>
          </a:p>
          <a:p>
            <a:pPr marL="914400" lvl="1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Viperids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</a:pP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Hematoxic venom (tissue or blood)</a:t>
            </a:r>
          </a:p>
          <a:p>
            <a:pPr marL="41910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en" sz="1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lang="en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colours, triangular head, elliptical pupils, rattles, skin pattern etc.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987574"/>
            <a:ext cx="367240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452320" y="4062561"/>
            <a:ext cx="1398379" cy="504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  <a:hlinkClick r:id="rId4"/>
              </a:rPr>
              <a:t>https://1.bp.blogspot.com/-w2PccrKd2xk/WS1i_wEkBXI/AAAAAAAAPDI</a:t>
            </a:r>
            <a:r>
              <a:rPr lang="en" sz="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  <a:hlinkClick r:id="rId4"/>
              </a:rPr>
              <a:t>/_G2buHWOxc9g0QLU6pck8bGt77LLvbFACLcB/s1600/Common%2BVenomous%2BSnakes.JPG</a:t>
            </a:r>
            <a:endParaRPr lang="en" sz="600" dirty="0">
              <a:solidFill>
                <a:schemeClr val="tx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  <a:hlinkClick r:id="rId4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0" y="4801250"/>
            <a:ext cx="3915300" cy="2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(Underwood, 1979; Savage &amp; Slowinski, 1992 and Reed, 2003 )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3103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Fang </a:t>
            </a:r>
            <a:r>
              <a:rPr lang="en" dirty="0"/>
              <a:t>Structures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536" y="919413"/>
            <a:ext cx="5499300" cy="417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191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en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fang structures </a:t>
            </a:r>
          </a:p>
          <a:p>
            <a:pPr marL="914400" lvl="1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Proteroglyphous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Elapid Family</a:t>
            </a:r>
          </a:p>
          <a:p>
            <a:pPr marL="1371600" marR="0" lvl="2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to the jaw and cannot fold up</a:t>
            </a:r>
          </a:p>
          <a:p>
            <a:pPr marL="914400" lvl="1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Solenoglyphous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Viper family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Attached to the jaw by a hinge and can be folded up against the roof of the mouth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</a:t>
            </a:r>
          </a:p>
          <a:p>
            <a:pPr marL="914400" lvl="1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Opisthoglyphous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Colubrid family</a:t>
            </a:r>
          </a:p>
          <a:p>
            <a:pPr marL="1371600" lvl="2" indent="-3238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back of the mouth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500" b="1" dirty="0">
              <a:solidFill>
                <a:srgbClr val="000000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0" y="4773659"/>
            <a:ext cx="2624400" cy="2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(Vonk et al, 2008 and Warrell, 2010)</a:t>
            </a:r>
          </a:p>
        </p:txBody>
      </p:sp>
      <p:pic>
        <p:nvPicPr>
          <p:cNvPr id="116" name="Shape 116" descr="Image result for proteroglyphous fa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411275"/>
            <a:ext cx="1883400" cy="1463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959456" y="426995"/>
            <a:ext cx="1254925" cy="4924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https://upload.wikimedia.org/wikipedia/commons/thumb/8/87/Ophiophagus_hannah_skull.jpg/220px-Ophiophagus_hannah_skull.jpg</a:t>
            </a:r>
          </a:p>
        </p:txBody>
      </p:sp>
      <p:pic>
        <p:nvPicPr>
          <p:cNvPr id="118" name="Shape 118" descr="Image result for Solenoglyphous fa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9456" y="1875179"/>
            <a:ext cx="1883400" cy="14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726192" y="2728339"/>
            <a:ext cx="1224136" cy="2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https://upload.wikimedia.org/wikipedia/commons/thumb/f/ff/Crotalus_skull.jpg/220px-Crotalus_skull.jpg</a:t>
            </a:r>
          </a:p>
        </p:txBody>
      </p:sp>
      <p:pic>
        <p:nvPicPr>
          <p:cNvPr id="120" name="Shape 120" descr="Image result for Opisthoglyphous fa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056" y="3324419"/>
            <a:ext cx="1892528" cy="14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 rot="10800000" flipV="1">
            <a:off x="6950328" y="4299942"/>
            <a:ext cx="1027110" cy="154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dirty="0">
                <a:latin typeface="Calibri" panose="020F0502020204030204" pitchFamily="34" charset="0"/>
                <a:cs typeface="Calibri" panose="020F0502020204030204" pitchFamily="34" charset="0"/>
              </a:rPr>
              <a:t>https://allyouneedisbiology.files.wordpress.com/2015/02/malpolon-bo.jpg?w=204&amp;h=176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47000" y="2509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Classification of Snake Venom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9149" y="1203598"/>
            <a:ext cx="8520600" cy="2808312"/>
          </a:xfrm>
          <a:prstGeom prst="rect">
            <a:avLst/>
          </a:prstGeom>
        </p:spPr>
        <p:txBody>
          <a:bodyPr wrap="square" lIns="91425" tIns="91425" rIns="91425" bIns="91425" numCol="2" anchor="t" anchorCtr="0">
            <a:noAutofit/>
          </a:bodyPr>
          <a:lstStyle/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en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Hemotoxic </a:t>
            </a:r>
            <a:r>
              <a:rPr lang="en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RBCs or other tissue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Hemolysis, disrupts blood clotting etc.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Damage are permanent</a:t>
            </a: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en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Myotoxic Venom</a:t>
            </a:r>
          </a:p>
          <a:p>
            <a:pPr marL="1403350" lvl="2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tissues or kidney</a:t>
            </a:r>
          </a:p>
          <a:p>
            <a:pPr marL="1403350" lvl="2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Paralysis, loss muscle contraction etc.</a:t>
            </a:r>
          </a:p>
          <a:p>
            <a:pPr marL="1403350" lvl="2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for the snakes to eat and leave the prey flaccid</a:t>
            </a: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endParaRPr lang="en" sz="16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en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Neurotoxic </a:t>
            </a:r>
            <a:r>
              <a:rPr lang="en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Venom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 system, respiration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Vomiting, droopy eyelids etc.</a:t>
            </a: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en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Cytotoxic Venom	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Destroy and attacks the living cells of all sorts</a:t>
            </a:r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Bleeding, swelling etc.</a:t>
            </a: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en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Haemorrhagic Envenoming</a:t>
            </a:r>
          </a:p>
          <a:p>
            <a:pPr marL="1371600" lvl="2" indent="-311150" rtl="0"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in multiple organs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128" name="Shape 128"/>
          <p:cNvSpPr txBox="1"/>
          <p:nvPr/>
        </p:nvSpPr>
        <p:spPr>
          <a:xfrm>
            <a:off x="0" y="4755300"/>
            <a:ext cx="4096200" cy="2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(Chang, 1979; Karlssoni, 1979; Ohsaka, 1979 and Russell, 1980 )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915566"/>
            <a:ext cx="389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Five different types of snake venom: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5689" y="479412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26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2316</Words>
  <Application>Microsoft Office PowerPoint</Application>
  <PresentationFormat>On-screen Show (16:9)</PresentationFormat>
  <Paragraphs>364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Open Sans</vt:lpstr>
      <vt:lpstr>Georgia</vt:lpstr>
      <vt:lpstr>Courier New</vt:lpstr>
      <vt:lpstr>Times New Roman</vt:lpstr>
      <vt:lpstr>PT Sans Narrow</vt:lpstr>
      <vt:lpstr>Wingdings</vt:lpstr>
      <vt:lpstr>Calibri</vt:lpstr>
      <vt:lpstr>Tropic</vt:lpstr>
      <vt:lpstr>Office Theme</vt:lpstr>
      <vt:lpstr>Snake Venom </vt:lpstr>
      <vt:lpstr>Snake Venom and its Effects on The Body </vt:lpstr>
      <vt:lpstr>Outline</vt:lpstr>
      <vt:lpstr>History and Evolution </vt:lpstr>
      <vt:lpstr>Interesting Venom/Snake Facts</vt:lpstr>
      <vt:lpstr>More Interesting Venom/Snake Facts</vt:lpstr>
      <vt:lpstr>How to Identify Venomous Snakes</vt:lpstr>
      <vt:lpstr>Fang Structures</vt:lpstr>
      <vt:lpstr>Classification of Snake Venom</vt:lpstr>
      <vt:lpstr>Injection Tactics</vt:lpstr>
      <vt:lpstr>Chemical Make-up of Venom</vt:lpstr>
      <vt:lpstr>Factors Determining Venom Quantity</vt:lpstr>
      <vt:lpstr>Toxins (Mechanism of Action) - Normal</vt:lpstr>
      <vt:lpstr>Toxins (Mechanism of Action) - Normal</vt:lpstr>
      <vt:lpstr>Toxins (Mechanism of Action) - Neurotoxins (Fasciculins)</vt:lpstr>
      <vt:lpstr>Toxins (Mechanism of Action) - Neurotoxins (Dendrotoxins/α-neurotoxins)</vt:lpstr>
      <vt:lpstr>Toxins (Mechanism of Action) - Cytotoxins (Phospholipases)</vt:lpstr>
      <vt:lpstr>Toxins (Mechanism of Action) - Cytotoxins (Hemotoxins)</vt:lpstr>
      <vt:lpstr>Determining Venom Toxicity</vt:lpstr>
      <vt:lpstr>Physiological Effects</vt:lpstr>
      <vt:lpstr>Use of Snake Venoms to Treat Disease</vt:lpstr>
      <vt:lpstr>Snake Bite Venom Management</vt:lpstr>
      <vt:lpstr>Snake Venom Immunity </vt:lpstr>
      <vt:lpstr>Venom Treatment (1868 case)</vt:lpstr>
      <vt:lpstr>Other Traditional Venom Treatments</vt:lpstr>
      <vt:lpstr>Current and Future Studies</vt:lpstr>
      <vt:lpstr>Conclusion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Venom</dc:title>
  <dc:creator>Yhameen Hamid</dc:creator>
  <cp:lastModifiedBy>Yhameen Hamid</cp:lastModifiedBy>
  <cp:revision>22</cp:revision>
  <dcterms:modified xsi:type="dcterms:W3CDTF">2017-11-29T09:03:37Z</dcterms:modified>
</cp:coreProperties>
</file>