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7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Old Standard TT" pitchFamily="2" charset="77"/>
      <p:regular r:id="rId23"/>
      <p:bold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193BB5B-1801-4D37-8DCF-3F257C337897}">
  <a:tblStyle styleId="{3193BB5B-1801-4D37-8DCF-3F257C3378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1073"/>
  </p:normalViewPr>
  <p:slideViewPr>
    <p:cSldViewPr snapToGrid="0">
      <p:cViewPr varScale="1">
        <p:scale>
          <a:sx n="124" d="100"/>
          <a:sy n="124" d="100"/>
        </p:scale>
        <p:origin x="1280" y="17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1c42230f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1c42230f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100" b="0" i="0" u="none" strike="noStrike" cap="none" dirty="0">
                <a:solidFill>
                  <a:srgbClr val="000000"/>
                </a:solidFill>
                <a:effectLst/>
                <a:latin typeface="Arial"/>
                <a:ea typeface="Arial"/>
                <a:cs typeface="Arial"/>
                <a:sym typeface="Arial"/>
              </a:rPr>
              <a:t>So, the first factor is GENETICS -- studies have examined key candidate genes in major genotypes in connection with PTSD, to determine whether PTSD is an inheritable condition. As studies have not reached a consensus in the literature, more pieces of evidence are required to say that PTSD can be inherited.</a:t>
            </a:r>
          </a:p>
          <a:p>
            <a:r>
              <a:rPr lang="en-CA" sz="1100" b="0" i="0" u="none" strike="noStrike" cap="none" dirty="0">
                <a:solidFill>
                  <a:srgbClr val="000000"/>
                </a:solidFill>
                <a:effectLst/>
                <a:latin typeface="Arial"/>
                <a:ea typeface="Arial"/>
                <a:cs typeface="Arial"/>
                <a:sym typeface="Arial"/>
              </a:rPr>
              <a:t> </a:t>
            </a:r>
          </a:p>
          <a:p>
            <a:r>
              <a:rPr lang="en-CA"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1c42230f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1c42230f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100" b="0" i="0" u="none" strike="noStrike" cap="none" dirty="0">
                <a:solidFill>
                  <a:srgbClr val="000000"/>
                </a:solidFill>
                <a:effectLst/>
                <a:latin typeface="Arial"/>
                <a:ea typeface="Arial"/>
                <a:cs typeface="Arial"/>
                <a:sym typeface="Arial"/>
              </a:rPr>
              <a:t>With endocrine factors, the hypothalamic-pituitary-adrenal (HPA) axis in our body is the system that responds to stress. Studies have shown that individuals with PTSD have a decreased availability of cortisol, which is our main stress hormone. A decreased availability of cortisol likely promotes abnormal stress reactivity and fear processing. </a:t>
            </a:r>
          </a:p>
          <a:p>
            <a:r>
              <a:rPr lang="en-CA" sz="1100" b="0" i="0" u="none" strike="noStrike" cap="none" dirty="0">
                <a:solidFill>
                  <a:srgbClr val="000000"/>
                </a:solidFill>
                <a:effectLst/>
                <a:latin typeface="Arial"/>
                <a:ea typeface="Arial"/>
                <a:cs typeface="Arial"/>
                <a:sym typeface="Arial"/>
              </a:rPr>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1c42230f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1c42230f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There are also some neurochemical factors that play a role. Individuals with PTSD have excessive dopamine levels that interfere with the fear conditioning process. This explains why people with PTSD are easily provoked by fear. Also, individuals with PTSD have excessive levels of norepinephrine, which are associated with symptoms of hyper arousal, being easily startled or easily angered. </a:t>
            </a:r>
          </a:p>
          <a:p>
            <a:r>
              <a:rPr lang="en-CA" sz="1100" b="0" i="0" u="none" strike="noStrike" cap="none" dirty="0">
                <a:solidFill>
                  <a:srgbClr val="000000"/>
                </a:solidFill>
                <a:effectLst/>
                <a:latin typeface="Arial"/>
                <a:ea typeface="Arial"/>
                <a:cs typeface="Arial"/>
                <a:sym typeface="Arial"/>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1c42230f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1c42230f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b="0" i="0" u="none" strike="noStrike" cap="none" dirty="0">
                <a:solidFill>
                  <a:srgbClr val="000000"/>
                </a:solidFill>
                <a:effectLst/>
                <a:latin typeface="Arial"/>
                <a:ea typeface="Arial"/>
                <a:cs typeface="Arial"/>
                <a:sym typeface="Arial"/>
              </a:rPr>
              <a:t>Lastly, in terms of brain circuitry there are two biological factors that increase the risk of developing PTSD– studies have shown that one common feature in most people with PTSD is that they have a reduced volume of the hippocampus, which is the part of the brain that stores memory. Also, studies have shown that most people with PTSD have a hyper-active amygdala, which is the part of the brain that provokes fear and emotions.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1ee5a131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1ee5a131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100" b="0" i="0" u="none" strike="noStrike" cap="none" dirty="0">
                <a:solidFill>
                  <a:srgbClr val="000000"/>
                </a:solidFill>
                <a:effectLst/>
                <a:latin typeface="Arial"/>
                <a:ea typeface="Arial"/>
                <a:cs typeface="Arial"/>
                <a:sym typeface="Arial"/>
              </a:rPr>
              <a:t>So we learned about what PTSD is (diagnosis and symptoms, pathophysiology). Are there ant </a:t>
            </a:r>
            <a:r>
              <a:rPr lang="en-CA" sz="1100" b="0" i="0" u="none" strike="noStrike" cap="none" dirty="0" err="1">
                <a:solidFill>
                  <a:srgbClr val="000000"/>
                </a:solidFill>
                <a:effectLst/>
                <a:latin typeface="Arial"/>
                <a:ea typeface="Arial"/>
                <a:cs typeface="Arial"/>
                <a:sym typeface="Arial"/>
              </a:rPr>
              <a:t>reatment</a:t>
            </a:r>
            <a:r>
              <a:rPr lang="en-CA" sz="1100" b="0" i="0" u="none" strike="noStrike" cap="none" dirty="0">
                <a:solidFill>
                  <a:srgbClr val="000000"/>
                </a:solidFill>
                <a:effectLst/>
                <a:latin typeface="Arial"/>
                <a:ea typeface="Arial"/>
                <a:cs typeface="Arial"/>
                <a:sym typeface="Arial"/>
              </a:rPr>
              <a:t> options </a:t>
            </a:r>
            <a:r>
              <a:rPr lang="en-CA" sz="1100" b="0" i="0" u="none" strike="noStrike" cap="none" dirty="0" err="1">
                <a:solidFill>
                  <a:srgbClr val="000000"/>
                </a:solidFill>
                <a:effectLst/>
                <a:latin typeface="Arial"/>
                <a:ea typeface="Arial"/>
                <a:cs typeface="Arial"/>
                <a:sym typeface="Arial"/>
              </a:rPr>
              <a:t>avilalbe</a:t>
            </a:r>
            <a:r>
              <a:rPr lang="en-CA" sz="1100" b="0" i="0" u="none" strike="noStrike" cap="none" dirty="0">
                <a:solidFill>
                  <a:srgbClr val="000000"/>
                </a:solidFill>
                <a:effectLst/>
                <a:latin typeface="Arial"/>
                <a:ea typeface="Arial"/>
                <a:cs typeface="Arial"/>
                <a:sym typeface="Arial"/>
              </a:rPr>
              <a:t>? </a:t>
            </a:r>
          </a:p>
          <a:p>
            <a:r>
              <a:rPr lang="en-CA" sz="1100" b="0" i="0" u="none" strike="noStrike" cap="none" dirty="0">
                <a:solidFill>
                  <a:srgbClr val="000000"/>
                </a:solidFill>
                <a:effectLst/>
                <a:latin typeface="Arial"/>
                <a:ea typeface="Arial"/>
                <a:cs typeface="Arial"/>
                <a:sym typeface="Arial"/>
              </a:rPr>
              <a:t>One of the most common treatments for </a:t>
            </a:r>
            <a:r>
              <a:rPr lang="en-CA" sz="1100" b="0" i="0" u="none" strike="noStrike" cap="none" dirty="0" err="1">
                <a:solidFill>
                  <a:srgbClr val="000000"/>
                </a:solidFill>
                <a:effectLst/>
                <a:latin typeface="Arial"/>
                <a:ea typeface="Arial"/>
                <a:cs typeface="Arial"/>
                <a:sym typeface="Arial"/>
              </a:rPr>
              <a:t>ptsd</a:t>
            </a:r>
            <a:r>
              <a:rPr lang="en-CA" sz="1100" b="0" i="0" u="none" strike="noStrike" cap="none" dirty="0">
                <a:solidFill>
                  <a:srgbClr val="000000"/>
                </a:solidFill>
                <a:effectLst/>
                <a:latin typeface="Arial"/>
                <a:ea typeface="Arial"/>
                <a:cs typeface="Arial"/>
                <a:sym typeface="Arial"/>
              </a:rPr>
              <a:t> are </a:t>
            </a:r>
          </a:p>
          <a:p>
            <a:r>
              <a:rPr lang="en-CA" sz="1100" b="0" i="0" u="sng" strike="noStrike" cap="none" dirty="0">
                <a:solidFill>
                  <a:srgbClr val="000000"/>
                </a:solidFill>
                <a:effectLst/>
                <a:latin typeface="Arial"/>
                <a:ea typeface="Arial"/>
                <a:cs typeface="Arial"/>
                <a:sym typeface="Arial"/>
              </a:rPr>
              <a:t>Cognitive Processing Therapy</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Cognitive Processing Therapy (CPT). CPT is a 12-week psychotherapy course consisting of 60-90 minute weekly sessions. CPT is a very effective treatment that teaches an individual how to evaluate and change their negative thoughts towards their trauma. By changing their thoughts, they can change how they feel. </a:t>
            </a:r>
          </a:p>
          <a:p>
            <a:r>
              <a:rPr lang="en-CA" sz="1100" b="0" i="0" u="none" strike="noStrike" cap="none" dirty="0">
                <a:solidFill>
                  <a:srgbClr val="000000"/>
                </a:solidFill>
                <a:effectLst/>
                <a:latin typeface="Arial"/>
                <a:ea typeface="Arial"/>
                <a:cs typeface="Arial"/>
                <a:sym typeface="Arial"/>
              </a:rPr>
              <a:t> </a:t>
            </a:r>
          </a:p>
          <a:p>
            <a:r>
              <a:rPr lang="en-CA" sz="1100" b="0" i="0" u="sng" strike="noStrike" cap="none" dirty="0">
                <a:solidFill>
                  <a:srgbClr val="000000"/>
                </a:solidFill>
                <a:effectLst/>
                <a:latin typeface="Arial"/>
                <a:ea typeface="Arial"/>
                <a:cs typeface="Arial"/>
                <a:sym typeface="Arial"/>
              </a:rPr>
              <a:t>Prolonged Exposure Therapy</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Another treatment is prolonged exposure therapy. This is specifically for individuals who avoid any potential reminders of their traumatic event, Prolonged Exposure Therapy (PE) involves constructing a list of things one has been avoiding and learning to face them one by one. </a:t>
            </a:r>
          </a:p>
          <a:p>
            <a:r>
              <a:rPr lang="en-CA" sz="1100" b="0" i="0" u="none" strike="noStrike" cap="none" dirty="0">
                <a:solidFill>
                  <a:srgbClr val="000000"/>
                </a:solidFill>
                <a:effectLst/>
                <a:latin typeface="Arial"/>
                <a:ea typeface="Arial"/>
                <a:cs typeface="Arial"/>
                <a:sym typeface="Arial"/>
              </a:rPr>
              <a:t> </a:t>
            </a:r>
          </a:p>
          <a:p>
            <a:r>
              <a:rPr lang="en-CA" sz="1100" b="0" i="0" u="sng" strike="noStrike" cap="none" dirty="0">
                <a:solidFill>
                  <a:srgbClr val="000000"/>
                </a:solidFill>
                <a:effectLst/>
                <a:latin typeface="Arial"/>
                <a:ea typeface="Arial"/>
                <a:cs typeface="Arial"/>
                <a:sym typeface="Arial"/>
              </a:rPr>
              <a:t>Eye Movement Desensitization</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Another treatment that is less commonly used than the other two is the Eye movement desensitization and reprocessing. This is a way of associating positive things with the trauma by concentrating on the experience as they are doing another task that they enjoy. </a:t>
            </a:r>
          </a:p>
          <a:p>
            <a:r>
              <a:rPr lang="en-CA" sz="1100" b="0" i="0" u="none" strike="noStrike" cap="none" dirty="0">
                <a:solidFill>
                  <a:srgbClr val="000000"/>
                </a:solidFill>
                <a:effectLst/>
                <a:latin typeface="Arial"/>
                <a:ea typeface="Arial"/>
                <a:cs typeface="Arial"/>
                <a:sym typeface="Arial"/>
              </a:rPr>
              <a:t> </a:t>
            </a:r>
          </a:p>
          <a:p>
            <a:r>
              <a:rPr lang="en-CA" sz="1100" b="0" i="0" u="sng" strike="noStrike" cap="none" dirty="0">
                <a:solidFill>
                  <a:srgbClr val="000000"/>
                </a:solidFill>
                <a:effectLst/>
                <a:latin typeface="Arial"/>
                <a:ea typeface="Arial"/>
                <a:cs typeface="Arial"/>
                <a:sym typeface="Arial"/>
              </a:rPr>
              <a:t>Stress Inoculation Training</a:t>
            </a: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Lastly, Stress Inoculation Training (SIT) can be done alone or in a group, and is more focused on how to deal with the stress that was raised from the event. It incorporates breathing techniques to stop negative thoughts through relaxation of the body.</a:t>
            </a:r>
          </a:p>
          <a:p>
            <a:r>
              <a:rPr lang="en-CA"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1ee5a1317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1ee5a1317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100" b="0" i="0" u="none" strike="noStrike" cap="none" dirty="0">
                <a:solidFill>
                  <a:srgbClr val="000000"/>
                </a:solidFill>
                <a:effectLst/>
                <a:latin typeface="Arial"/>
                <a:ea typeface="Arial"/>
                <a:cs typeface="Arial"/>
                <a:sym typeface="Arial"/>
              </a:rPr>
              <a:t>Fortunately, there are protective measures that one can take to prevent PTSD from developing. Some of the measures one can take to prevent PTSD and reduce long-term suffering are:</a:t>
            </a:r>
          </a:p>
          <a:p>
            <a:pPr lvl="0" fontAlgn="base"/>
            <a:r>
              <a:rPr lang="en-CA" sz="1100" b="0" i="0" u="none" strike="noStrike" cap="none" dirty="0">
                <a:solidFill>
                  <a:srgbClr val="000000"/>
                </a:solidFill>
                <a:effectLst/>
                <a:latin typeface="Arial"/>
                <a:ea typeface="Arial"/>
                <a:cs typeface="Arial"/>
                <a:sym typeface="Arial"/>
              </a:rPr>
              <a:t>Continuous communication with important people in your life-- this could involve discussing the trauma with loved ones or people who you know will listen to you.</a:t>
            </a:r>
          </a:p>
          <a:p>
            <a:pPr fontAlgn="base"/>
            <a:r>
              <a:rPr lang="en-CA" sz="1100" b="0" i="0" u="none" strike="noStrike" cap="none" dirty="0">
                <a:solidFill>
                  <a:srgbClr val="000000"/>
                </a:solidFill>
                <a:effectLst/>
                <a:latin typeface="Arial"/>
                <a:ea typeface="Arial"/>
                <a:cs typeface="Arial"/>
                <a:sym typeface="Arial"/>
              </a:rPr>
              <a:t> </a:t>
            </a:r>
          </a:p>
          <a:p>
            <a:pPr lvl="0" fontAlgn="base"/>
            <a:r>
              <a:rPr lang="en-CA" sz="1100" b="0" i="0" u="none" strike="noStrike" cap="none" dirty="0">
                <a:solidFill>
                  <a:srgbClr val="000000"/>
                </a:solidFill>
                <a:effectLst/>
                <a:latin typeface="Arial"/>
                <a:ea typeface="Arial"/>
                <a:cs typeface="Arial"/>
                <a:sym typeface="Arial"/>
              </a:rPr>
              <a:t>Identify oneself as a survivor as opposed to a victim of the event. Setting the right attitude and the mindset regarding the trauma is very important.</a:t>
            </a:r>
          </a:p>
          <a:p>
            <a:r>
              <a:rPr lang="en-CA" sz="1100" b="0" i="0" u="none" strike="noStrike" cap="none" dirty="0">
                <a:solidFill>
                  <a:srgbClr val="000000"/>
                </a:solidFill>
                <a:effectLst/>
                <a:latin typeface="Arial"/>
                <a:ea typeface="Arial"/>
                <a:cs typeface="Arial"/>
                <a:sym typeface="Arial"/>
              </a:rPr>
              <a:t> </a:t>
            </a:r>
          </a:p>
          <a:p>
            <a:pPr fontAlgn="base"/>
            <a:r>
              <a:rPr lang="en-CA" sz="1100" b="0" i="0" u="none" strike="noStrike" cap="none" dirty="0">
                <a:solidFill>
                  <a:srgbClr val="000000"/>
                </a:solidFill>
                <a:effectLst/>
                <a:latin typeface="Arial"/>
                <a:ea typeface="Arial"/>
                <a:cs typeface="Arial"/>
                <a:sym typeface="Arial"/>
              </a:rPr>
              <a:t> </a:t>
            </a:r>
          </a:p>
          <a:p>
            <a:pPr lvl="0" fontAlgn="base"/>
            <a:r>
              <a:rPr lang="en-CA" sz="1100" b="0" i="0" u="none" strike="noStrike" cap="none" dirty="0">
                <a:solidFill>
                  <a:srgbClr val="000000"/>
                </a:solidFill>
                <a:effectLst/>
                <a:latin typeface="Arial"/>
                <a:ea typeface="Arial"/>
                <a:cs typeface="Arial"/>
                <a:sym typeface="Arial"/>
              </a:rPr>
              <a:t>Practicing positive language and emotion. This can include identifying positive meaning and lessons to be learned with the trauma experience. </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1ee5a1317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1ee5a1317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b="0" i="0" u="none" strike="noStrike" cap="none" dirty="0">
                <a:solidFill>
                  <a:srgbClr val="000000"/>
                </a:solidFill>
                <a:effectLst/>
                <a:latin typeface="Arial"/>
                <a:ea typeface="Arial"/>
                <a:cs typeface="Arial"/>
                <a:sym typeface="Arial"/>
              </a:rPr>
              <a:t>You might ask – are there any biological treatments available besides therapy and training? Some individuals take medications to treat PTSD and better manage their symptoms. Medications primarily target the neurotransmitters in our brain to help them better deal with fear and anxiety. some examples of these medications are fluoxetine, sertraline, paroxetine (which you may have heard of them being used for depression and anxiety. As patients with PTSD develop depression and anxiety symptoms as a result of their trauma, these types of medication can help.  </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1ee5a131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1ee5a13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1c42230f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81c42230f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b="0" i="0" u="none" strike="noStrike" cap="none" dirty="0">
                <a:solidFill>
                  <a:srgbClr val="000000"/>
                </a:solidFill>
                <a:effectLst/>
                <a:latin typeface="Arial"/>
                <a:ea typeface="Arial"/>
                <a:cs typeface="Arial"/>
                <a:sym typeface="Arial"/>
              </a:rPr>
              <a:t>In summary, the main takeaway of PTSD is that it can affect anyone, regardless of age or gender. It can be diagnosed through a questionnaire which analyzes thinking and behaviour after a traumatic event. Symptoms of PTSD are broad, and can differ depending on the severity of the PTSD, but they generally interfere with daily activities. Treatments for PTSD are available, and include Cognitive Processing Therapy, AND Prolonged Exposure Therapy. Preventative methods exist and should be practiced not just to avoid PTSD itself, but to maintain a healthier and more positive lifestyle. Even with preventative methods, sometimes PTSD is just inevitable depending on the severity of the event, but being able to know your options is essential when such instances occur. </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1e658268b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1e658268b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932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208336bf9_6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7208336bf9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1c42230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1c42230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202b675da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202b675d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79400" lvl="0" indent="-279400" algn="l" rtl="0">
              <a:lnSpc>
                <a:spcPct val="200000"/>
              </a:lnSpc>
              <a:spcBef>
                <a:spcPts val="0"/>
              </a:spcBef>
              <a:spcAft>
                <a:spcPts val="0"/>
              </a:spcAft>
              <a:buClr>
                <a:schemeClr val="dk1"/>
              </a:buClr>
              <a:buSzPts val="1100"/>
              <a:buFont typeface="Arial"/>
              <a:buNone/>
            </a:pPr>
            <a:endParaRPr u="sng" dirty="0">
              <a:solidFill>
                <a:schemeClr val="hlink"/>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81c42230f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81c42230f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1c42230f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1c42230f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81c42230f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81c42230f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1c42230f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1c42230f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CA" sz="1100" b="0" i="0" u="none" strike="noStrike" cap="none" dirty="0">
                <a:solidFill>
                  <a:srgbClr val="000000"/>
                </a:solidFill>
                <a:effectLst/>
                <a:latin typeface="Arial"/>
                <a:ea typeface="Arial"/>
                <a:cs typeface="Arial"/>
                <a:sym typeface="Arial"/>
              </a:rPr>
              <a:t>Next, I would like to highlight some risk factors that increase one’s chance of getting PTSD. First, gender plays a critical role as females are twice more likely to have PTSD than males. Another risk factor is the duration of the trauma. If the trauma lasted for a long period of time or repeated several times, the individual is less likely to forget the experience and develop adverse reactions to it. Next, is the age of exposure. Children are the most susceptible group, as they are still in development. Due to  their young age, the impact of the trauma is much greater in the developing brain. There are also studies in the literature that show that children experience much greater shock and … the trauma will continue to impact them later in life. Another risk factor is when an individual has to live through events or situations that remind them of the trauma. An example of this would be when a war veteran serves in the military personnel or first responder team. Also, if the affected individual has a mental disorder or if their family members have a mental illness, they are more likely to have PTSD.</a:t>
            </a:r>
          </a:p>
          <a:p>
            <a:r>
              <a:rPr lang="en-CA" sz="1100" b="0" i="0" u="none" strike="noStrike" cap="none" dirty="0">
                <a:solidFill>
                  <a:srgbClr val="000000"/>
                </a:solidFill>
                <a:effectLst/>
                <a:latin typeface="Arial"/>
                <a:ea typeface="Arial"/>
                <a:cs typeface="Arial"/>
                <a:sym typeface="Arial"/>
              </a:rPr>
              <a:t>Another risk factor is when an individual has negative coping mechanisms, such as substance abuse. Other risk factors are a lack of good support system, and dealing with extra stress after the event.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1c42230f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1c42230f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r>
              <a:rPr lang="en-CA" sz="1100" b="0" i="0" u="none" strike="noStrike" cap="none" dirty="0">
                <a:solidFill>
                  <a:srgbClr val="000000"/>
                </a:solidFill>
                <a:effectLst/>
                <a:latin typeface="Arial"/>
                <a:ea typeface="Arial"/>
                <a:cs typeface="Arial"/>
                <a:sym typeface="Arial"/>
              </a:rPr>
              <a:t>Next, I will be talking about the factors that contribute to the pathophysiology of PTSD. So I will be covering genetic factors, endocrine factors, neurochemical factors and the brain circuitry.</a:t>
            </a:r>
          </a:p>
          <a:p>
            <a:r>
              <a:rPr lang="en-CA"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tiff"/><Relationship Id="rId5" Type="http://schemas.openxmlformats.org/officeDocument/2006/relationships/image" Target="../media/image2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dentistryiq.com/dental-assisting/staff-relations/article/14168128/new-year-new-attitude-the-power-of-positivity" TargetMode="External"/><Relationship Id="rId3" Type="http://schemas.openxmlformats.org/officeDocument/2006/relationships/hyperlink" Target="https://blog.frontiersin.org/2017/06/20/frontiers-in-psychiatry-assessing-and-addressing-the-impact-of-childhood-trauma/" TargetMode="External"/><Relationship Id="rId7" Type="http://schemas.openxmlformats.org/officeDocument/2006/relationships/hyperlink" Target="https://www.everydayhealth.com/concussion/get-facts-about-concussion-ptsd/"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khanacademy.org/science/health-and-medicine/mental-health/anxiety/a/post-traumatic-stress-disorder-article" TargetMode="External"/><Relationship Id="rId5" Type="http://schemas.openxmlformats.org/officeDocument/2006/relationships/hyperlink" Target="https://raisingchildren.net.au/pregnancy/health-wellbeing/twin-pregnancy/twins" TargetMode="External"/><Relationship Id="rId4" Type="http://schemas.openxmlformats.org/officeDocument/2006/relationships/hyperlink" Target="https://www.rigzone.com/news/drug_use_in_the_permian_substance_abuse_advocates_look_to_help_oil_workers-26-jul-2018-156417-articl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rdiane.com/therapies/psychotherapy/" TargetMode="External"/><Relationship Id="rId7" Type="http://schemas.openxmlformats.org/officeDocument/2006/relationships/hyperlink" Target="https://www.nami.org/Blogs/NAMI-Blog/October-2019/PTSD-is-More-Likely-in-Women-Than-Me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www.verywellmind.com/an-overview-of-ptsd-2797638" TargetMode="External"/><Relationship Id="rId5" Type="http://schemas.openxmlformats.org/officeDocument/2006/relationships/hyperlink" Target="https://www.drugs.com/slideshow/save-money-medication-costs-1027" TargetMode="External"/><Relationship Id="rId4" Type="http://schemas.openxmlformats.org/officeDocument/2006/relationships/hyperlink" Target="https://www.therecoveryvillage.com/mental-health/ptsd/related/ptsd-statistic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1307250" y="1802775"/>
            <a:ext cx="6529500" cy="132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t>Post-Traumatic </a:t>
            </a:r>
            <a:endParaRPr sz="4400"/>
          </a:p>
          <a:p>
            <a:pPr marL="0" lvl="0" indent="0" algn="ctr" rtl="0">
              <a:spcBef>
                <a:spcPts val="0"/>
              </a:spcBef>
              <a:spcAft>
                <a:spcPts val="0"/>
              </a:spcAft>
              <a:buNone/>
            </a:pPr>
            <a:r>
              <a:rPr lang="en" sz="4400"/>
              <a:t>Stress Disorder (PTSD)</a:t>
            </a:r>
            <a:endParaRPr sz="4400"/>
          </a:p>
        </p:txBody>
      </p:sp>
      <p:sp>
        <p:nvSpPr>
          <p:cNvPr id="60" name="Google Shape;60;p13"/>
          <p:cNvSpPr txBox="1">
            <a:spLocks noGrp="1"/>
          </p:cNvSpPr>
          <p:nvPr>
            <p:ph type="subTitle" idx="1"/>
          </p:nvPr>
        </p:nvSpPr>
        <p:spPr>
          <a:xfrm>
            <a:off x="1050875" y="3296125"/>
            <a:ext cx="8520600" cy="96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 3 - Christina, Ahmad, Lucas, Roham, Sukhanwar</a:t>
            </a:r>
            <a:endParaRPr/>
          </a:p>
        </p:txBody>
      </p:sp>
      <p:pic>
        <p:nvPicPr>
          <p:cNvPr id="61" name="Google Shape;61;p13"/>
          <p:cNvPicPr preferRelativeResize="0"/>
          <p:nvPr/>
        </p:nvPicPr>
        <p:blipFill>
          <a:blip r:embed="rId5">
            <a:alphaModFix/>
          </a:blip>
          <a:stretch>
            <a:fillRect/>
          </a:stretch>
        </p:blipFill>
        <p:spPr>
          <a:xfrm>
            <a:off x="3431550" y="50325"/>
            <a:ext cx="2146301" cy="1671451"/>
          </a:xfrm>
          <a:prstGeom prst="rect">
            <a:avLst/>
          </a:prstGeom>
          <a:noFill/>
          <a:ln>
            <a:noFill/>
          </a:ln>
        </p:spPr>
      </p:pic>
      <p:sp>
        <p:nvSpPr>
          <p:cNvPr id="62" name="Google Shape;62;p13"/>
          <p:cNvSpPr txBox="1"/>
          <p:nvPr/>
        </p:nvSpPr>
        <p:spPr>
          <a:xfrm>
            <a:off x="3973275" y="1507275"/>
            <a:ext cx="800700" cy="2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latin typeface="Old Standard TT"/>
                <a:ea typeface="Old Standard TT"/>
                <a:cs typeface="Old Standard TT"/>
                <a:sym typeface="Old Standard TT"/>
              </a:rPr>
              <a:t>(Essig, 2015)</a:t>
            </a:r>
            <a:endParaRPr sz="800">
              <a:latin typeface="Old Standard TT"/>
              <a:ea typeface="Old Standard TT"/>
              <a:cs typeface="Old Standard TT"/>
              <a:sym typeface="Old Standard TT"/>
            </a:endParaRPr>
          </a:p>
        </p:txBody>
      </p:sp>
      <p:pic>
        <p:nvPicPr>
          <p:cNvPr id="5" name="Audio 4">
            <a:hlinkClick r:id="" action="ppaction://media"/>
            <a:extLst>
              <a:ext uri="{FF2B5EF4-FFF2-40B4-BE49-F238E27FC236}">
                <a16:creationId xmlns:a16="http://schemas.microsoft.com/office/drawing/2014/main" id="{8E272F02-BCE5-C541-8570-633740E2B1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12"/>
    </mc:Choice>
    <mc:Fallback>
      <p:transition spd="slow" advTm="1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Genetic Factors</a:t>
            </a:r>
            <a:endParaRPr/>
          </a:p>
        </p:txBody>
      </p:sp>
      <p:sp>
        <p:nvSpPr>
          <p:cNvPr id="135" name="Google Shape;135;p21"/>
          <p:cNvSpPr txBox="1">
            <a:spLocks noGrp="1"/>
          </p:cNvSpPr>
          <p:nvPr>
            <p:ph type="body" idx="1"/>
          </p:nvPr>
        </p:nvSpPr>
        <p:spPr>
          <a:xfrm>
            <a:off x="311700" y="1240300"/>
            <a:ext cx="4881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Can PTSD be inherited?</a:t>
            </a:r>
            <a:endParaRPr dirty="0"/>
          </a:p>
          <a:p>
            <a:pPr marL="457200" lvl="0" indent="-342900" algn="l" rtl="0">
              <a:spcBef>
                <a:spcPts val="1600"/>
              </a:spcBef>
              <a:spcAft>
                <a:spcPts val="0"/>
              </a:spcAft>
              <a:buSzPts val="1800"/>
              <a:buChar char="●"/>
            </a:pPr>
            <a:r>
              <a:rPr lang="en" dirty="0"/>
              <a:t>Examined key candidate genes in major genotypes in connection with PTSD.</a:t>
            </a:r>
            <a:endParaRPr dirty="0"/>
          </a:p>
          <a:p>
            <a:pPr marL="457200" lvl="0" indent="-342900" algn="l" rtl="0">
              <a:spcBef>
                <a:spcPts val="0"/>
              </a:spcBef>
              <a:spcAft>
                <a:spcPts val="0"/>
              </a:spcAft>
              <a:buSzPts val="1800"/>
              <a:buChar char="●"/>
            </a:pPr>
            <a:r>
              <a:rPr lang="en" dirty="0"/>
              <a:t>No general consensus in the literature.</a:t>
            </a:r>
            <a:endParaRPr dirty="0"/>
          </a:p>
          <a:p>
            <a:pPr marL="457200" lvl="0" indent="0" algn="l" rtl="0">
              <a:spcBef>
                <a:spcPts val="1600"/>
              </a:spcBef>
              <a:spcAft>
                <a:spcPts val="1600"/>
              </a:spcAft>
              <a:buNone/>
            </a:pPr>
            <a:endParaRPr dirty="0"/>
          </a:p>
        </p:txBody>
      </p:sp>
      <p:pic>
        <p:nvPicPr>
          <p:cNvPr id="136" name="Google Shape;136;p21"/>
          <p:cNvPicPr preferRelativeResize="0"/>
          <p:nvPr/>
        </p:nvPicPr>
        <p:blipFill>
          <a:blip r:embed="rId5">
            <a:alphaModFix/>
          </a:blip>
          <a:stretch>
            <a:fillRect/>
          </a:stretch>
        </p:blipFill>
        <p:spPr>
          <a:xfrm>
            <a:off x="5193600" y="1368651"/>
            <a:ext cx="3812176" cy="2406200"/>
          </a:xfrm>
          <a:prstGeom prst="rect">
            <a:avLst/>
          </a:prstGeom>
          <a:noFill/>
          <a:ln>
            <a:noFill/>
          </a:ln>
        </p:spPr>
      </p:pic>
      <p:sp>
        <p:nvSpPr>
          <p:cNvPr id="137" name="Google Shape;137;p21"/>
          <p:cNvSpPr txBox="1"/>
          <p:nvPr/>
        </p:nvSpPr>
        <p:spPr>
          <a:xfrm>
            <a:off x="7653900" y="3774850"/>
            <a:ext cx="1490100" cy="2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(Risingchildren, 2018)</a:t>
            </a:r>
            <a:endParaRPr sz="1000">
              <a:solidFill>
                <a:schemeClr val="dk1"/>
              </a:solidFill>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6030B50D-76C7-294B-AABA-3243257149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283"/>
    </mc:Choice>
    <mc:Fallback>
      <p:transition spd="slow" advTm="3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Endocrine Factors</a:t>
            </a:r>
            <a:endParaRPr/>
          </a:p>
        </p:txBody>
      </p:sp>
      <p:sp>
        <p:nvSpPr>
          <p:cNvPr id="143" name="Google Shape;143;p22"/>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Hypothalamic-pituitary-adrenal (HPA) axis is the body's major response system for stress.</a:t>
            </a:r>
            <a:br>
              <a:rPr lang="en"/>
            </a:br>
            <a:endParaRPr/>
          </a:p>
          <a:p>
            <a:pPr marL="457200" lvl="0" indent="-342900" algn="l" rtl="0">
              <a:spcBef>
                <a:spcPts val="0"/>
              </a:spcBef>
              <a:spcAft>
                <a:spcPts val="0"/>
              </a:spcAft>
              <a:buSzPts val="1800"/>
              <a:buChar char="●"/>
            </a:pPr>
            <a:r>
              <a:rPr lang="en"/>
              <a:t>The decreased availability of Cortisol results in abnormal regulation of HPA axis, which may promote abnormal stress reactivity and fear processing.</a:t>
            </a:r>
            <a:endParaRPr/>
          </a:p>
        </p:txBody>
      </p:sp>
      <p:pic>
        <p:nvPicPr>
          <p:cNvPr id="144" name="Google Shape;144;p22"/>
          <p:cNvPicPr preferRelativeResize="0"/>
          <p:nvPr/>
        </p:nvPicPr>
        <p:blipFill>
          <a:blip r:embed="rId5">
            <a:alphaModFix/>
          </a:blip>
          <a:stretch>
            <a:fillRect/>
          </a:stretch>
        </p:blipFill>
        <p:spPr>
          <a:xfrm>
            <a:off x="4975050" y="1152475"/>
            <a:ext cx="3488980" cy="3416399"/>
          </a:xfrm>
          <a:prstGeom prst="rect">
            <a:avLst/>
          </a:prstGeom>
          <a:noFill/>
          <a:ln>
            <a:noFill/>
          </a:ln>
        </p:spPr>
      </p:pic>
      <p:sp>
        <p:nvSpPr>
          <p:cNvPr id="145" name="Google Shape;145;p22"/>
          <p:cNvSpPr txBox="1"/>
          <p:nvPr/>
        </p:nvSpPr>
        <p:spPr>
          <a:xfrm>
            <a:off x="6841450" y="4568875"/>
            <a:ext cx="17079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(Sherin &amp; Nemeroff, 2011)</a:t>
            </a:r>
            <a:endParaRPr sz="1000">
              <a:solidFill>
                <a:schemeClr val="dk1"/>
              </a:solidFill>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61CC3699-E09B-BB41-9178-0217648703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516"/>
    </mc:Choice>
    <mc:Fallback>
      <p:transition spd="slow" advTm="32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Neurochemical Factors</a:t>
            </a:r>
            <a:endParaRPr/>
          </a:p>
        </p:txBody>
      </p:sp>
      <p:sp>
        <p:nvSpPr>
          <p:cNvPr id="151" name="Google Shape;151;p23"/>
          <p:cNvSpPr txBox="1">
            <a:spLocks noGrp="1"/>
          </p:cNvSpPr>
          <p:nvPr>
            <p:ph type="body" idx="1"/>
          </p:nvPr>
        </p:nvSpPr>
        <p:spPr>
          <a:xfrm>
            <a:off x="311700" y="1162525"/>
            <a:ext cx="6195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Increased dopamine levels in mesolimbic system may interfere with the fear conditioning process, which may explain the overgeneralization of fear in PTSD.</a:t>
            </a:r>
            <a:br>
              <a:rPr lang="en"/>
            </a:br>
            <a:endParaRPr/>
          </a:p>
          <a:p>
            <a:pPr marL="457200" lvl="0" indent="-342900" algn="l" rtl="0">
              <a:spcBef>
                <a:spcPts val="0"/>
              </a:spcBef>
              <a:spcAft>
                <a:spcPts val="0"/>
              </a:spcAft>
              <a:buSzPts val="1800"/>
              <a:buChar char="●"/>
            </a:pPr>
            <a:r>
              <a:rPr lang="en"/>
              <a:t>Hyperactivity of norepinephrine appears to associate with several PTSD symptomatology, including hyperarousal, heightened startle, and increased encoding of fear memories.</a:t>
            </a:r>
            <a:endParaRPr/>
          </a:p>
        </p:txBody>
      </p:sp>
      <p:pic>
        <p:nvPicPr>
          <p:cNvPr id="152" name="Google Shape;152;p23"/>
          <p:cNvPicPr preferRelativeResize="0"/>
          <p:nvPr/>
        </p:nvPicPr>
        <p:blipFill>
          <a:blip r:embed="rId5">
            <a:alphaModFix/>
          </a:blip>
          <a:stretch>
            <a:fillRect/>
          </a:stretch>
        </p:blipFill>
        <p:spPr>
          <a:xfrm>
            <a:off x="6578075" y="2686525"/>
            <a:ext cx="2325300" cy="1267289"/>
          </a:xfrm>
          <a:prstGeom prst="rect">
            <a:avLst/>
          </a:prstGeom>
          <a:noFill/>
          <a:ln>
            <a:noFill/>
          </a:ln>
        </p:spPr>
      </p:pic>
      <p:pic>
        <p:nvPicPr>
          <p:cNvPr id="153" name="Google Shape;153;p23"/>
          <p:cNvPicPr preferRelativeResize="0"/>
          <p:nvPr/>
        </p:nvPicPr>
        <p:blipFill>
          <a:blip r:embed="rId6">
            <a:alphaModFix/>
          </a:blip>
          <a:stretch>
            <a:fillRect/>
          </a:stretch>
        </p:blipFill>
        <p:spPr>
          <a:xfrm>
            <a:off x="6506997" y="1162527"/>
            <a:ext cx="2325300" cy="953373"/>
          </a:xfrm>
          <a:prstGeom prst="rect">
            <a:avLst/>
          </a:prstGeom>
          <a:noFill/>
          <a:ln>
            <a:noFill/>
          </a:ln>
        </p:spPr>
      </p:pic>
      <p:sp>
        <p:nvSpPr>
          <p:cNvPr id="154" name="Google Shape;154;p23"/>
          <p:cNvSpPr txBox="1"/>
          <p:nvPr/>
        </p:nvSpPr>
        <p:spPr>
          <a:xfrm>
            <a:off x="6464150" y="2115900"/>
            <a:ext cx="1866600" cy="2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(Wikipedia, 2020)</a:t>
            </a:r>
            <a:endParaRPr sz="1000">
              <a:latin typeface="Old Standard TT"/>
              <a:ea typeface="Old Standard TT"/>
              <a:cs typeface="Old Standard TT"/>
              <a:sym typeface="Old Standard TT"/>
            </a:endParaRPr>
          </a:p>
        </p:txBody>
      </p:sp>
      <p:sp>
        <p:nvSpPr>
          <p:cNvPr id="155" name="Google Shape;155;p23"/>
          <p:cNvSpPr txBox="1"/>
          <p:nvPr/>
        </p:nvSpPr>
        <p:spPr>
          <a:xfrm>
            <a:off x="6507000" y="3953825"/>
            <a:ext cx="1208400" cy="2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(Wikipedia, 2020)</a:t>
            </a:r>
            <a:endParaRPr/>
          </a:p>
        </p:txBody>
      </p:sp>
      <p:pic>
        <p:nvPicPr>
          <p:cNvPr id="2" name="Audio 1">
            <a:hlinkClick r:id="" action="ppaction://media"/>
            <a:extLst>
              <a:ext uri="{FF2B5EF4-FFF2-40B4-BE49-F238E27FC236}">
                <a16:creationId xmlns:a16="http://schemas.microsoft.com/office/drawing/2014/main" id="{4A570F1A-0797-5F46-B80C-DF067AF6B0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93"/>
    </mc:Choice>
    <mc:Fallback>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Brain Circuitry</a:t>
            </a:r>
            <a:endParaRPr/>
          </a:p>
        </p:txBody>
      </p:sp>
      <p:sp>
        <p:nvSpPr>
          <p:cNvPr id="161" name="Google Shape;161;p24"/>
          <p:cNvSpPr txBox="1">
            <a:spLocks noGrp="1"/>
          </p:cNvSpPr>
          <p:nvPr>
            <p:ph type="body" idx="1"/>
          </p:nvPr>
        </p:nvSpPr>
        <p:spPr>
          <a:xfrm>
            <a:off x="311700" y="1152475"/>
            <a:ext cx="48318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Reduction in hippocampal volume</a:t>
            </a:r>
            <a:endParaRPr/>
          </a:p>
          <a:p>
            <a:pPr marL="914400" lvl="1" indent="-317500" algn="l" rtl="0">
              <a:spcBef>
                <a:spcPts val="0"/>
              </a:spcBef>
              <a:spcAft>
                <a:spcPts val="0"/>
              </a:spcAft>
              <a:buSzPts val="1400"/>
              <a:buChar char="○"/>
            </a:pPr>
            <a:r>
              <a:rPr lang="en"/>
              <a:t>Associated with the severity of trauma and memory impairments</a:t>
            </a:r>
            <a:endParaRPr/>
          </a:p>
          <a:p>
            <a:pPr marL="0" lvl="0" indent="0" algn="l" rtl="0">
              <a:spcBef>
                <a:spcPts val="1600"/>
              </a:spcBef>
              <a:spcAft>
                <a:spcPts val="0"/>
              </a:spcAft>
              <a:buNone/>
            </a:pPr>
            <a:endParaRPr/>
          </a:p>
          <a:p>
            <a:pPr marL="457200" lvl="0" indent="-342900" algn="l" rtl="0">
              <a:spcBef>
                <a:spcPts val="1600"/>
              </a:spcBef>
              <a:spcAft>
                <a:spcPts val="0"/>
              </a:spcAft>
              <a:buSzPts val="1800"/>
              <a:buChar char="●"/>
            </a:pPr>
            <a:r>
              <a:rPr lang="en"/>
              <a:t>Hyper-responsiveness in amygdala</a:t>
            </a:r>
            <a:endParaRPr/>
          </a:p>
          <a:p>
            <a:pPr marL="914400" lvl="1" indent="-317500" algn="l" rtl="0">
              <a:spcBef>
                <a:spcPts val="0"/>
              </a:spcBef>
              <a:spcAft>
                <a:spcPts val="0"/>
              </a:spcAft>
              <a:buSzPts val="1400"/>
              <a:buChar char="○"/>
            </a:pPr>
            <a:r>
              <a:rPr lang="en"/>
              <a:t>Associated with emotional memory and fear conditioning</a:t>
            </a:r>
            <a:endParaRPr/>
          </a:p>
          <a:p>
            <a:pPr marL="0" lvl="0" indent="0" algn="l" rtl="0">
              <a:spcBef>
                <a:spcPts val="1600"/>
              </a:spcBef>
              <a:spcAft>
                <a:spcPts val="1600"/>
              </a:spcAft>
              <a:buNone/>
            </a:pPr>
            <a:endParaRPr/>
          </a:p>
        </p:txBody>
      </p:sp>
      <p:pic>
        <p:nvPicPr>
          <p:cNvPr id="162" name="Google Shape;162;p24"/>
          <p:cNvPicPr preferRelativeResize="0"/>
          <p:nvPr/>
        </p:nvPicPr>
        <p:blipFill>
          <a:blip r:embed="rId5">
            <a:alphaModFix/>
          </a:blip>
          <a:stretch>
            <a:fillRect/>
          </a:stretch>
        </p:blipFill>
        <p:spPr>
          <a:xfrm>
            <a:off x="5143500" y="1162000"/>
            <a:ext cx="3695700" cy="2819490"/>
          </a:xfrm>
          <a:prstGeom prst="rect">
            <a:avLst/>
          </a:prstGeom>
          <a:noFill/>
          <a:ln>
            <a:noFill/>
          </a:ln>
        </p:spPr>
      </p:pic>
      <p:sp>
        <p:nvSpPr>
          <p:cNvPr id="163" name="Google Shape;163;p24"/>
          <p:cNvSpPr txBox="1"/>
          <p:nvPr/>
        </p:nvSpPr>
        <p:spPr>
          <a:xfrm>
            <a:off x="7730175" y="3981500"/>
            <a:ext cx="1303200" cy="3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(Equine ATI, n.d.)</a:t>
            </a:r>
            <a:endParaRPr sz="1000">
              <a:solidFill>
                <a:schemeClr val="dk1"/>
              </a:solidFill>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66B59330-F906-9049-ADED-BA2B14A7A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14"/>
    </mc:Choice>
    <mc:Fallback>
      <p:transition spd="slow" advTm="4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Treatment</a:t>
            </a:r>
            <a:endParaRPr/>
          </a:p>
        </p:txBody>
      </p:sp>
      <p:sp>
        <p:nvSpPr>
          <p:cNvPr id="169" name="Google Shape;169;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Cognitive Processing Therapy</a:t>
            </a:r>
            <a:endParaRPr sz="2400"/>
          </a:p>
          <a:p>
            <a:pPr marL="457200" lvl="0" indent="-381000" algn="l" rtl="0">
              <a:spcBef>
                <a:spcPts val="0"/>
              </a:spcBef>
              <a:spcAft>
                <a:spcPts val="0"/>
              </a:spcAft>
              <a:buSzPts val="2400"/>
              <a:buChar char="●"/>
            </a:pPr>
            <a:r>
              <a:rPr lang="en" sz="2400"/>
              <a:t>Prolonged Exposure Therapy</a:t>
            </a:r>
            <a:endParaRPr sz="2400"/>
          </a:p>
          <a:p>
            <a:pPr marL="457200" lvl="0" indent="-381000" algn="l" rtl="0">
              <a:spcBef>
                <a:spcPts val="0"/>
              </a:spcBef>
              <a:spcAft>
                <a:spcPts val="0"/>
              </a:spcAft>
              <a:buSzPts val="2400"/>
              <a:buChar char="●"/>
            </a:pPr>
            <a:r>
              <a:rPr lang="en" sz="2400"/>
              <a:t>Eye Movement Desensitization</a:t>
            </a:r>
            <a:endParaRPr sz="2400"/>
          </a:p>
          <a:p>
            <a:pPr marL="457200" lvl="0" indent="-381000" algn="l" rtl="0">
              <a:spcBef>
                <a:spcPts val="0"/>
              </a:spcBef>
              <a:spcAft>
                <a:spcPts val="0"/>
              </a:spcAft>
              <a:buSzPts val="2400"/>
              <a:buChar char="●"/>
            </a:pPr>
            <a:r>
              <a:rPr lang="en" sz="2400"/>
              <a:t>Stress Inoculation Therapy</a:t>
            </a:r>
            <a:endParaRPr sz="2400"/>
          </a:p>
        </p:txBody>
      </p:sp>
      <p:pic>
        <p:nvPicPr>
          <p:cNvPr id="170" name="Google Shape;170;p25"/>
          <p:cNvPicPr preferRelativeResize="0"/>
          <p:nvPr/>
        </p:nvPicPr>
        <p:blipFill>
          <a:blip r:embed="rId5">
            <a:alphaModFix/>
          </a:blip>
          <a:stretch>
            <a:fillRect/>
          </a:stretch>
        </p:blipFill>
        <p:spPr>
          <a:xfrm>
            <a:off x="5500279" y="1171600"/>
            <a:ext cx="2963850" cy="2646625"/>
          </a:xfrm>
          <a:prstGeom prst="rect">
            <a:avLst/>
          </a:prstGeom>
          <a:noFill/>
          <a:ln>
            <a:noFill/>
          </a:ln>
        </p:spPr>
      </p:pic>
      <p:sp>
        <p:nvSpPr>
          <p:cNvPr id="171" name="Google Shape;171;p25"/>
          <p:cNvSpPr txBox="1"/>
          <p:nvPr/>
        </p:nvSpPr>
        <p:spPr>
          <a:xfrm>
            <a:off x="7235100" y="3818225"/>
            <a:ext cx="15972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(Dr. Diane, n.d.)</a:t>
            </a:r>
            <a:endParaRPr sz="1000">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3C2506A6-B093-7340-8E68-5865ACA4F2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089"/>
    </mc:Choice>
    <mc:Fallback>
      <p:transition spd="slow" advTm="11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Prevention</a:t>
            </a:r>
            <a:endParaRPr/>
          </a:p>
        </p:txBody>
      </p:sp>
      <p:sp>
        <p:nvSpPr>
          <p:cNvPr id="177" name="Google Shape;177;p26"/>
          <p:cNvSpPr txBox="1">
            <a:spLocks noGrp="1"/>
          </p:cNvSpPr>
          <p:nvPr>
            <p:ph type="body" idx="1"/>
          </p:nvPr>
        </p:nvSpPr>
        <p:spPr>
          <a:xfrm>
            <a:off x="311700" y="1171600"/>
            <a:ext cx="5040900" cy="33972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AutoNum type="arabicPeriod"/>
            </a:pPr>
            <a:r>
              <a:rPr lang="en" sz="2200"/>
              <a:t>Continuous communication with loved ones</a:t>
            </a:r>
            <a:endParaRPr sz="2200"/>
          </a:p>
          <a:p>
            <a:pPr marL="457200" lvl="0" indent="-368300" algn="l" rtl="0">
              <a:spcBef>
                <a:spcPts val="0"/>
              </a:spcBef>
              <a:spcAft>
                <a:spcPts val="0"/>
              </a:spcAft>
              <a:buSzPts val="2200"/>
              <a:buAutoNum type="arabicPeriod"/>
            </a:pPr>
            <a:r>
              <a:rPr lang="en" sz="2200"/>
              <a:t>Identify as a survivor as opposed to a victim</a:t>
            </a:r>
            <a:endParaRPr sz="2200"/>
          </a:p>
          <a:p>
            <a:pPr marL="457200" lvl="0" indent="-368300" algn="l" rtl="0">
              <a:spcBef>
                <a:spcPts val="0"/>
              </a:spcBef>
              <a:spcAft>
                <a:spcPts val="0"/>
              </a:spcAft>
              <a:buSzPts val="2200"/>
              <a:buAutoNum type="arabicPeriod"/>
            </a:pPr>
            <a:r>
              <a:rPr lang="en" sz="2200"/>
              <a:t>Practice the use of positive language and emotion</a:t>
            </a:r>
            <a:endParaRPr sz="2200"/>
          </a:p>
          <a:p>
            <a:pPr marL="0" lvl="0" indent="0" algn="l" rtl="0">
              <a:spcBef>
                <a:spcPts val="0"/>
              </a:spcBef>
              <a:spcAft>
                <a:spcPts val="0"/>
              </a:spcAft>
              <a:buNone/>
            </a:pPr>
            <a:endParaRPr sz="1600"/>
          </a:p>
        </p:txBody>
      </p:sp>
      <p:pic>
        <p:nvPicPr>
          <p:cNvPr id="178" name="Google Shape;178;p26"/>
          <p:cNvPicPr preferRelativeResize="0"/>
          <p:nvPr/>
        </p:nvPicPr>
        <p:blipFill>
          <a:blip r:embed="rId5">
            <a:alphaModFix/>
          </a:blip>
          <a:stretch>
            <a:fillRect/>
          </a:stretch>
        </p:blipFill>
        <p:spPr>
          <a:xfrm>
            <a:off x="5462250" y="1627438"/>
            <a:ext cx="3370050" cy="1888624"/>
          </a:xfrm>
          <a:prstGeom prst="rect">
            <a:avLst/>
          </a:prstGeom>
          <a:noFill/>
          <a:ln>
            <a:noFill/>
          </a:ln>
        </p:spPr>
      </p:pic>
      <p:sp>
        <p:nvSpPr>
          <p:cNvPr id="179" name="Google Shape;179;p26"/>
          <p:cNvSpPr txBox="1"/>
          <p:nvPr/>
        </p:nvSpPr>
        <p:spPr>
          <a:xfrm>
            <a:off x="7397650" y="3516050"/>
            <a:ext cx="14844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(DentistryIQ, 2020)</a:t>
            </a:r>
            <a:endParaRPr sz="1000">
              <a:latin typeface="Old Standard TT"/>
              <a:ea typeface="Old Standard TT"/>
              <a:cs typeface="Old Standard TT"/>
              <a:sym typeface="Old Standard TT"/>
            </a:endParaRPr>
          </a:p>
        </p:txBody>
      </p:sp>
      <p:pic>
        <p:nvPicPr>
          <p:cNvPr id="3" name="Audio 2">
            <a:hlinkClick r:id="" action="ppaction://media"/>
            <a:extLst>
              <a:ext uri="{FF2B5EF4-FFF2-40B4-BE49-F238E27FC236}">
                <a16:creationId xmlns:a16="http://schemas.microsoft.com/office/drawing/2014/main" id="{BF70E1BB-A2DF-DD47-8A1A-9B945160E1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8874"/>
    </mc:Choice>
    <mc:Fallback>
      <p:transition spd="slow" advTm="7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Medication</a:t>
            </a:r>
            <a:endParaRPr/>
          </a:p>
        </p:txBody>
      </p:sp>
      <p:sp>
        <p:nvSpPr>
          <p:cNvPr id="185" name="Google Shape;185;p27"/>
          <p:cNvSpPr txBox="1"/>
          <p:nvPr/>
        </p:nvSpPr>
        <p:spPr>
          <a:xfrm>
            <a:off x="554275" y="1240200"/>
            <a:ext cx="5892300" cy="3111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Medications can be used to better manage PTSD symptoms.</a:t>
            </a:r>
            <a:endParaRPr sz="1800">
              <a:solidFill>
                <a:schemeClr val="dk1"/>
              </a:solidFill>
              <a:latin typeface="Old Standard TT"/>
              <a:ea typeface="Old Standard TT"/>
              <a:cs typeface="Old Standard TT"/>
              <a:sym typeface="Old Standard TT"/>
            </a:endParaRPr>
          </a:p>
          <a:p>
            <a:pPr marL="457200" lvl="0" indent="-342900" algn="l" rtl="0">
              <a:lnSpc>
                <a:spcPct val="11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Medications target the neurotransmitters in our brain circuitry.</a:t>
            </a:r>
            <a:endParaRPr sz="1800">
              <a:solidFill>
                <a:schemeClr val="dk1"/>
              </a:solidFill>
              <a:latin typeface="Old Standard TT"/>
              <a:ea typeface="Old Standard TT"/>
              <a:cs typeface="Old Standard TT"/>
              <a:sym typeface="Old Standard TT"/>
            </a:endParaRPr>
          </a:p>
          <a:p>
            <a:pPr marL="457200" lvl="0" indent="-342900" algn="l" rtl="0">
              <a:lnSpc>
                <a:spcPct val="115000"/>
              </a:lnSpc>
              <a:spcBef>
                <a:spcPts val="0"/>
              </a:spcBef>
              <a:spcAft>
                <a:spcPts val="0"/>
              </a:spcAft>
              <a:buClr>
                <a:schemeClr val="dk1"/>
              </a:buClr>
              <a:buSzPts val="1800"/>
              <a:buFont typeface="Old Standard TT"/>
              <a:buChar char="●"/>
            </a:pPr>
            <a:r>
              <a:rPr lang="en" sz="1800">
                <a:solidFill>
                  <a:schemeClr val="dk1"/>
                </a:solidFill>
                <a:latin typeface="Old Standard TT"/>
                <a:ea typeface="Old Standard TT"/>
                <a:cs typeface="Old Standard TT"/>
                <a:sym typeface="Old Standard TT"/>
              </a:rPr>
              <a:t>A lot of the medications for PTSD are anti-depressants and anti-anxiety drugs. </a:t>
            </a:r>
            <a:endParaRPr sz="1800">
              <a:solidFill>
                <a:schemeClr val="dk1"/>
              </a:solidFill>
              <a:latin typeface="Old Standard TT"/>
              <a:ea typeface="Old Standard TT"/>
              <a:cs typeface="Old Standard TT"/>
              <a:sym typeface="Old Standard TT"/>
            </a:endParaRPr>
          </a:p>
          <a:p>
            <a:pPr marL="0" lvl="0" indent="0" algn="l" rtl="0">
              <a:lnSpc>
                <a:spcPct val="115000"/>
              </a:lnSpc>
              <a:spcBef>
                <a:spcPts val="1600"/>
              </a:spcBef>
              <a:spcAft>
                <a:spcPts val="0"/>
              </a:spcAft>
              <a:buClr>
                <a:schemeClr val="dk1"/>
              </a:buClr>
              <a:buSzPts val="1100"/>
              <a:buFont typeface="Arial"/>
              <a:buNone/>
            </a:pPr>
            <a:endParaRPr sz="1800">
              <a:solidFill>
                <a:schemeClr val="dk1"/>
              </a:solidFill>
              <a:latin typeface="Old Standard TT"/>
              <a:ea typeface="Old Standard TT"/>
              <a:cs typeface="Old Standard TT"/>
              <a:sym typeface="Old Standard TT"/>
            </a:endParaRPr>
          </a:p>
          <a:p>
            <a:pPr marL="0" lvl="0" indent="0" algn="l" rtl="0">
              <a:spcBef>
                <a:spcPts val="1600"/>
              </a:spcBef>
              <a:spcAft>
                <a:spcPts val="0"/>
              </a:spcAft>
              <a:buNone/>
            </a:pPr>
            <a:endParaRPr>
              <a:latin typeface="Old Standard TT"/>
              <a:ea typeface="Old Standard TT"/>
              <a:cs typeface="Old Standard TT"/>
              <a:sym typeface="Old Standard TT"/>
            </a:endParaRPr>
          </a:p>
        </p:txBody>
      </p:sp>
      <p:pic>
        <p:nvPicPr>
          <p:cNvPr id="186" name="Google Shape;186;p27"/>
          <p:cNvPicPr preferRelativeResize="0"/>
          <p:nvPr/>
        </p:nvPicPr>
        <p:blipFill>
          <a:blip r:embed="rId5">
            <a:alphaModFix/>
          </a:blip>
          <a:stretch>
            <a:fillRect/>
          </a:stretch>
        </p:blipFill>
        <p:spPr>
          <a:xfrm>
            <a:off x="6851725" y="289525"/>
            <a:ext cx="1980575" cy="1901350"/>
          </a:xfrm>
          <a:prstGeom prst="rect">
            <a:avLst/>
          </a:prstGeom>
          <a:noFill/>
          <a:ln>
            <a:noFill/>
          </a:ln>
        </p:spPr>
      </p:pic>
      <p:sp>
        <p:nvSpPr>
          <p:cNvPr id="187" name="Google Shape;187;p27"/>
          <p:cNvSpPr txBox="1"/>
          <p:nvPr/>
        </p:nvSpPr>
        <p:spPr>
          <a:xfrm>
            <a:off x="7245158" y="2226975"/>
            <a:ext cx="14844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(Drugs.com, n.d.)</a:t>
            </a:r>
            <a:endParaRPr sz="1000">
              <a:latin typeface="Old Standard TT"/>
              <a:ea typeface="Old Standard TT"/>
              <a:cs typeface="Old Standard TT"/>
              <a:sym typeface="Old Standard TT"/>
            </a:endParaRPr>
          </a:p>
        </p:txBody>
      </p:sp>
      <p:pic>
        <p:nvPicPr>
          <p:cNvPr id="2" name="Picture 1">
            <a:extLst>
              <a:ext uri="{FF2B5EF4-FFF2-40B4-BE49-F238E27FC236}">
                <a16:creationId xmlns:a16="http://schemas.microsoft.com/office/drawing/2014/main" id="{4BF81482-EE65-DD4E-A268-E1323D353E67}"/>
              </a:ext>
            </a:extLst>
          </p:cNvPr>
          <p:cNvPicPr>
            <a:picLocks noChangeAspect="1"/>
          </p:cNvPicPr>
          <p:nvPr/>
        </p:nvPicPr>
        <p:blipFill>
          <a:blip r:embed="rId6"/>
          <a:stretch>
            <a:fillRect/>
          </a:stretch>
        </p:blipFill>
        <p:spPr>
          <a:xfrm>
            <a:off x="6339790" y="2972480"/>
            <a:ext cx="2492510" cy="1557819"/>
          </a:xfrm>
          <a:prstGeom prst="rect">
            <a:avLst/>
          </a:prstGeom>
        </p:spPr>
      </p:pic>
      <p:sp>
        <p:nvSpPr>
          <p:cNvPr id="7" name="Google Shape;187;p27">
            <a:extLst>
              <a:ext uri="{FF2B5EF4-FFF2-40B4-BE49-F238E27FC236}">
                <a16:creationId xmlns:a16="http://schemas.microsoft.com/office/drawing/2014/main" id="{1EE29B17-F9D8-F343-B983-F015DC637D8C}"/>
              </a:ext>
            </a:extLst>
          </p:cNvPr>
          <p:cNvSpPr txBox="1"/>
          <p:nvPr/>
        </p:nvSpPr>
        <p:spPr>
          <a:xfrm>
            <a:off x="7586045" y="4530299"/>
            <a:ext cx="14844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Old Standard TT"/>
                <a:ea typeface="Old Standard TT"/>
                <a:cs typeface="Old Standard TT"/>
                <a:sym typeface="Old Standard TT"/>
              </a:rPr>
              <a:t>(</a:t>
            </a:r>
            <a:r>
              <a:rPr lang="en" sz="1000" dirty="0" err="1">
                <a:latin typeface="Old Standard TT"/>
                <a:ea typeface="Old Standard TT"/>
                <a:cs typeface="Old Standard TT"/>
                <a:sym typeface="Old Standard TT"/>
              </a:rPr>
              <a:t>Leafly</a:t>
            </a:r>
            <a:r>
              <a:rPr lang="en" sz="1000" dirty="0">
                <a:latin typeface="Old Standard TT"/>
                <a:ea typeface="Old Standard TT"/>
                <a:cs typeface="Old Standard TT"/>
                <a:sym typeface="Old Standard TT"/>
              </a:rPr>
              <a:t>, 2019.)</a:t>
            </a:r>
            <a:endParaRPr sz="1000" dirty="0">
              <a:latin typeface="Old Standard TT"/>
              <a:ea typeface="Old Standard TT"/>
              <a:cs typeface="Old Standard TT"/>
              <a:sym typeface="Old Standard TT"/>
            </a:endParaRPr>
          </a:p>
        </p:txBody>
      </p:sp>
      <p:pic>
        <p:nvPicPr>
          <p:cNvPr id="3" name="Audio 2">
            <a:hlinkClick r:id="" action="ppaction://media"/>
            <a:extLst>
              <a:ext uri="{FF2B5EF4-FFF2-40B4-BE49-F238E27FC236}">
                <a16:creationId xmlns:a16="http://schemas.microsoft.com/office/drawing/2014/main" id="{C9485C15-129C-EC4A-B934-722EC1DC15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208"/>
    </mc:Choice>
    <mc:Fallback>
      <p:transition spd="slow" advTm="5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Case Study: War Veteran</a:t>
            </a:r>
            <a:endParaRPr/>
          </a:p>
        </p:txBody>
      </p:sp>
      <p:sp>
        <p:nvSpPr>
          <p:cNvPr id="193" name="Google Shape;193;p28"/>
          <p:cNvSpPr txBox="1">
            <a:spLocks noGrp="1"/>
          </p:cNvSpPr>
          <p:nvPr>
            <p:ph type="body" idx="1"/>
          </p:nvPr>
        </p:nvSpPr>
        <p:spPr>
          <a:xfrm>
            <a:off x="311700" y="1433750"/>
            <a:ext cx="5585666" cy="3828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000000"/>
              </a:buClr>
              <a:buSzPts val="1700"/>
              <a:buChar char="-"/>
            </a:pPr>
            <a:r>
              <a:rPr lang="en" sz="1700" b="1" dirty="0">
                <a:solidFill>
                  <a:srgbClr val="000000"/>
                </a:solidFill>
              </a:rPr>
              <a:t>Tom</a:t>
            </a:r>
            <a:r>
              <a:rPr lang="en" sz="1700" dirty="0">
                <a:solidFill>
                  <a:srgbClr val="000000"/>
                </a:solidFill>
              </a:rPr>
              <a:t>, a 23 year-old, white male who served in the Iraq war.</a:t>
            </a:r>
            <a:endParaRPr sz="1700" dirty="0">
              <a:solidFill>
                <a:srgbClr val="000000"/>
              </a:solidFill>
            </a:endParaRPr>
          </a:p>
          <a:p>
            <a:pPr marL="457200" lvl="0" indent="-336550" algn="l" rtl="0">
              <a:spcBef>
                <a:spcPts val="0"/>
              </a:spcBef>
              <a:spcAft>
                <a:spcPts val="0"/>
              </a:spcAft>
              <a:buClr>
                <a:srgbClr val="000000"/>
              </a:buClr>
              <a:buSzPts val="1700"/>
              <a:buChar char="-"/>
            </a:pPr>
            <a:r>
              <a:rPr lang="en" sz="1700" b="1" dirty="0">
                <a:solidFill>
                  <a:srgbClr val="000000"/>
                </a:solidFill>
              </a:rPr>
              <a:t>War</a:t>
            </a:r>
            <a:r>
              <a:rPr lang="en" sz="1700" dirty="0">
                <a:solidFill>
                  <a:srgbClr val="000000"/>
                </a:solidFill>
              </a:rPr>
              <a:t>: Witnessed suicide bombers, his fellow soldiers killed &amp; injured.</a:t>
            </a:r>
            <a:endParaRPr sz="1700" dirty="0">
              <a:solidFill>
                <a:srgbClr val="000000"/>
              </a:solidFill>
            </a:endParaRPr>
          </a:p>
          <a:p>
            <a:pPr marL="457200" lvl="0" indent="-336550" algn="l" rtl="0">
              <a:spcBef>
                <a:spcPts val="0"/>
              </a:spcBef>
              <a:spcAft>
                <a:spcPts val="0"/>
              </a:spcAft>
              <a:buClr>
                <a:srgbClr val="000000"/>
              </a:buClr>
              <a:buSzPts val="1700"/>
              <a:buChar char="-"/>
            </a:pPr>
            <a:r>
              <a:rPr lang="en" sz="1700" b="1" dirty="0">
                <a:solidFill>
                  <a:srgbClr val="000000"/>
                </a:solidFill>
              </a:rPr>
              <a:t>Most distressing event:</a:t>
            </a:r>
            <a:r>
              <a:rPr lang="en" sz="1700" dirty="0">
                <a:solidFill>
                  <a:srgbClr val="000000"/>
                </a:solidFill>
              </a:rPr>
              <a:t> Having to kill a pregnant woman with a child. </a:t>
            </a:r>
            <a:endParaRPr sz="1700" dirty="0">
              <a:solidFill>
                <a:srgbClr val="000000"/>
              </a:solidFill>
            </a:endParaRPr>
          </a:p>
          <a:p>
            <a:pPr marL="914400" lvl="1" indent="-336550" algn="l" rtl="0">
              <a:spcBef>
                <a:spcPts val="0"/>
              </a:spcBef>
              <a:spcAft>
                <a:spcPts val="0"/>
              </a:spcAft>
              <a:buClr>
                <a:srgbClr val="000000"/>
              </a:buClr>
              <a:buSzPts val="1700"/>
              <a:buChar char="-"/>
            </a:pPr>
            <a:r>
              <a:rPr lang="en" sz="1700" dirty="0">
                <a:solidFill>
                  <a:srgbClr val="000000"/>
                </a:solidFill>
              </a:rPr>
              <a:t>“I killed an innocent family. I am a murderer.”</a:t>
            </a:r>
            <a:endParaRPr sz="1700" dirty="0">
              <a:solidFill>
                <a:srgbClr val="000000"/>
              </a:solidFill>
            </a:endParaRPr>
          </a:p>
          <a:p>
            <a:pPr marL="457200" lvl="0" indent="-336550" algn="l" rtl="0">
              <a:spcBef>
                <a:spcPts val="0"/>
              </a:spcBef>
              <a:spcAft>
                <a:spcPts val="0"/>
              </a:spcAft>
              <a:buClr>
                <a:srgbClr val="000000"/>
              </a:buClr>
              <a:buSzPts val="1700"/>
              <a:buChar char="-"/>
            </a:pPr>
            <a:r>
              <a:rPr lang="en" sz="1700" b="1" dirty="0">
                <a:solidFill>
                  <a:srgbClr val="000000"/>
                </a:solidFill>
              </a:rPr>
              <a:t>Symptoms: </a:t>
            </a:r>
            <a:r>
              <a:rPr lang="en" sz="1700" dirty="0">
                <a:solidFill>
                  <a:srgbClr val="000000"/>
                </a:solidFill>
              </a:rPr>
              <a:t>Night terrors, Insomnia, Anxiety, Flashbacks</a:t>
            </a:r>
            <a:endParaRPr sz="1700" dirty="0">
              <a:solidFill>
                <a:srgbClr val="000000"/>
              </a:solidFill>
            </a:endParaRPr>
          </a:p>
          <a:p>
            <a:pPr marL="914400" lvl="1" indent="-336550" algn="l" rtl="0">
              <a:spcBef>
                <a:spcPts val="0"/>
              </a:spcBef>
              <a:spcAft>
                <a:spcPts val="0"/>
              </a:spcAft>
              <a:buClr>
                <a:srgbClr val="000000"/>
              </a:buClr>
              <a:buSzPts val="1700"/>
              <a:buChar char="-"/>
            </a:pPr>
            <a:r>
              <a:rPr lang="en" sz="1700" dirty="0">
                <a:solidFill>
                  <a:srgbClr val="000000"/>
                </a:solidFill>
              </a:rPr>
              <a:t>Developed a severe drinking problem. </a:t>
            </a:r>
            <a:endParaRPr sz="1700" dirty="0">
              <a:solidFill>
                <a:srgbClr val="000000"/>
              </a:solidFill>
            </a:endParaRPr>
          </a:p>
          <a:p>
            <a:pPr marL="457200" lvl="0" indent="-336550" algn="l" rtl="0">
              <a:spcBef>
                <a:spcPts val="0"/>
              </a:spcBef>
              <a:spcAft>
                <a:spcPts val="0"/>
              </a:spcAft>
              <a:buClr>
                <a:srgbClr val="000000"/>
              </a:buClr>
              <a:buSzPts val="1700"/>
              <a:buChar char="-"/>
            </a:pPr>
            <a:r>
              <a:rPr lang="en" sz="1700" b="1" dirty="0">
                <a:solidFill>
                  <a:srgbClr val="000000"/>
                </a:solidFill>
              </a:rPr>
              <a:t>Diagnosed with PTSD</a:t>
            </a:r>
            <a:r>
              <a:rPr lang="en" sz="1700" dirty="0">
                <a:solidFill>
                  <a:srgbClr val="000000"/>
                </a:solidFill>
              </a:rPr>
              <a:t> in 2015.</a:t>
            </a:r>
            <a:endParaRPr sz="1700" dirty="0">
              <a:solidFill>
                <a:srgbClr val="000000"/>
              </a:solidFill>
            </a:endParaRPr>
          </a:p>
        </p:txBody>
      </p:sp>
      <p:pic>
        <p:nvPicPr>
          <p:cNvPr id="194" name="Google Shape;194;p28"/>
          <p:cNvPicPr preferRelativeResize="0"/>
          <p:nvPr/>
        </p:nvPicPr>
        <p:blipFill>
          <a:blip r:embed="rId5">
            <a:alphaModFix/>
          </a:blip>
          <a:stretch>
            <a:fillRect/>
          </a:stretch>
        </p:blipFill>
        <p:spPr>
          <a:xfrm>
            <a:off x="6618399" y="1147812"/>
            <a:ext cx="2213901" cy="1245325"/>
          </a:xfrm>
          <a:prstGeom prst="rect">
            <a:avLst/>
          </a:prstGeom>
          <a:noFill/>
          <a:ln>
            <a:noFill/>
          </a:ln>
        </p:spPr>
      </p:pic>
      <p:sp>
        <p:nvSpPr>
          <p:cNvPr id="195" name="Google Shape;195;p28"/>
          <p:cNvSpPr txBox="1"/>
          <p:nvPr/>
        </p:nvSpPr>
        <p:spPr>
          <a:xfrm>
            <a:off x="7725349" y="2363324"/>
            <a:ext cx="15972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Old Standard TT"/>
                <a:ea typeface="Old Standard TT"/>
                <a:cs typeface="Old Standard TT"/>
                <a:sym typeface="Old Standard TT"/>
              </a:rPr>
              <a:t>(Lamplugh, 2017)</a:t>
            </a:r>
            <a:endParaRPr sz="1000" dirty="0">
              <a:latin typeface="Old Standard TT"/>
              <a:ea typeface="Old Standard TT"/>
              <a:cs typeface="Old Standard TT"/>
              <a:sym typeface="Old Standard TT"/>
            </a:endParaRPr>
          </a:p>
        </p:txBody>
      </p:sp>
      <p:pic>
        <p:nvPicPr>
          <p:cNvPr id="2" name="Picture 1">
            <a:extLst>
              <a:ext uri="{FF2B5EF4-FFF2-40B4-BE49-F238E27FC236}">
                <a16:creationId xmlns:a16="http://schemas.microsoft.com/office/drawing/2014/main" id="{556BA4A2-F4F9-5D47-ADB8-C3DAC136241B}"/>
              </a:ext>
            </a:extLst>
          </p:cNvPr>
          <p:cNvPicPr>
            <a:picLocks noChangeAspect="1"/>
          </p:cNvPicPr>
          <p:nvPr/>
        </p:nvPicPr>
        <p:blipFill>
          <a:blip r:embed="rId6"/>
          <a:stretch>
            <a:fillRect/>
          </a:stretch>
        </p:blipFill>
        <p:spPr>
          <a:xfrm>
            <a:off x="6618399" y="2985986"/>
            <a:ext cx="2213900" cy="1475933"/>
          </a:xfrm>
          <a:prstGeom prst="rect">
            <a:avLst/>
          </a:prstGeom>
        </p:spPr>
      </p:pic>
      <p:sp>
        <p:nvSpPr>
          <p:cNvPr id="7" name="Google Shape;195;p28">
            <a:extLst>
              <a:ext uri="{FF2B5EF4-FFF2-40B4-BE49-F238E27FC236}">
                <a16:creationId xmlns:a16="http://schemas.microsoft.com/office/drawing/2014/main" id="{9F0551B5-9DF9-FE46-A197-A70D97A451F6}"/>
              </a:ext>
            </a:extLst>
          </p:cNvPr>
          <p:cNvSpPr txBox="1"/>
          <p:nvPr/>
        </p:nvSpPr>
        <p:spPr>
          <a:xfrm>
            <a:off x="7725349" y="4459675"/>
            <a:ext cx="1597200" cy="23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Old Standard TT"/>
                <a:ea typeface="Old Standard TT"/>
                <a:cs typeface="Old Standard TT"/>
                <a:sym typeface="Old Standard TT"/>
              </a:rPr>
              <a:t>(Lamplugh, 2017)</a:t>
            </a:r>
            <a:endParaRPr sz="1000" dirty="0">
              <a:latin typeface="Old Standard TT"/>
              <a:ea typeface="Old Standard TT"/>
              <a:cs typeface="Old Standard TT"/>
              <a:sym typeface="Old Standard TT"/>
            </a:endParaRPr>
          </a:p>
        </p:txBody>
      </p:sp>
      <p:pic>
        <p:nvPicPr>
          <p:cNvPr id="4" name="Audio 3">
            <a:hlinkClick r:id="" action="ppaction://media"/>
            <a:extLst>
              <a:ext uri="{FF2B5EF4-FFF2-40B4-BE49-F238E27FC236}">
                <a16:creationId xmlns:a16="http://schemas.microsoft.com/office/drawing/2014/main" id="{705F192E-CD00-EF48-BF87-3F65094362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8136"/>
    </mc:Choice>
    <mc:Fallback>
      <p:transition spd="slow" advTm="15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a:t>
            </a:r>
            <a:endParaRPr/>
          </a:p>
        </p:txBody>
      </p:sp>
      <p:sp>
        <p:nvSpPr>
          <p:cNvPr id="201" name="Google Shape;201;p29"/>
          <p:cNvSpPr txBox="1">
            <a:spLocks noGrp="1"/>
          </p:cNvSpPr>
          <p:nvPr>
            <p:ph type="body" idx="1"/>
          </p:nvPr>
        </p:nvSpPr>
        <p:spPr>
          <a:xfrm>
            <a:off x="311700" y="1171600"/>
            <a:ext cx="4939800" cy="3397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PTSD can affect anyone!</a:t>
            </a:r>
            <a:endParaRPr/>
          </a:p>
          <a:p>
            <a:pPr marL="457200" lvl="0" indent="-342900" algn="l" rtl="0">
              <a:spcBef>
                <a:spcPts val="0"/>
              </a:spcBef>
              <a:spcAft>
                <a:spcPts val="0"/>
              </a:spcAft>
              <a:buSzPts val="1800"/>
              <a:buChar char="●"/>
            </a:pPr>
            <a:r>
              <a:rPr lang="en"/>
              <a:t>Broad symptoms which can differ depending on severity</a:t>
            </a:r>
            <a:endParaRPr/>
          </a:p>
          <a:p>
            <a:pPr marL="914400" lvl="1" indent="-317500" algn="l" rtl="0">
              <a:spcBef>
                <a:spcPts val="0"/>
              </a:spcBef>
              <a:spcAft>
                <a:spcPts val="0"/>
              </a:spcAft>
              <a:buSzPts val="1400"/>
              <a:buChar char="○"/>
            </a:pPr>
            <a:r>
              <a:rPr lang="en"/>
              <a:t>Are assessed in the questionnaire for PTSD diagnosis</a:t>
            </a:r>
            <a:endParaRPr/>
          </a:p>
          <a:p>
            <a:pPr marL="457200" lvl="0" indent="-342900" algn="l" rtl="0">
              <a:spcBef>
                <a:spcPts val="0"/>
              </a:spcBef>
              <a:spcAft>
                <a:spcPts val="0"/>
              </a:spcAft>
              <a:buSzPts val="1800"/>
              <a:buChar char="●"/>
            </a:pPr>
            <a:r>
              <a:rPr lang="en"/>
              <a:t>Many different treatments and medications are available </a:t>
            </a:r>
            <a:endParaRPr/>
          </a:p>
          <a:p>
            <a:pPr marL="457200" lvl="0" indent="-342900" algn="l" rtl="0">
              <a:spcBef>
                <a:spcPts val="0"/>
              </a:spcBef>
              <a:spcAft>
                <a:spcPts val="0"/>
              </a:spcAft>
              <a:buSzPts val="1800"/>
              <a:buChar char="●"/>
            </a:pPr>
            <a:r>
              <a:rPr lang="en"/>
              <a:t>Preventative methods should be practiced, not just for PTSD!</a:t>
            </a:r>
            <a:endParaRPr/>
          </a:p>
        </p:txBody>
      </p:sp>
      <p:pic>
        <p:nvPicPr>
          <p:cNvPr id="202" name="Google Shape;202;p29"/>
          <p:cNvPicPr preferRelativeResize="0"/>
          <p:nvPr/>
        </p:nvPicPr>
        <p:blipFill>
          <a:blip r:embed="rId5">
            <a:alphaModFix/>
          </a:blip>
          <a:stretch>
            <a:fillRect/>
          </a:stretch>
        </p:blipFill>
        <p:spPr>
          <a:xfrm>
            <a:off x="5906788" y="572450"/>
            <a:ext cx="2925524" cy="1645100"/>
          </a:xfrm>
          <a:prstGeom prst="rect">
            <a:avLst/>
          </a:prstGeom>
          <a:noFill/>
          <a:ln>
            <a:noFill/>
          </a:ln>
        </p:spPr>
      </p:pic>
      <p:pic>
        <p:nvPicPr>
          <p:cNvPr id="203" name="Google Shape;203;p29"/>
          <p:cNvPicPr preferRelativeResize="0"/>
          <p:nvPr/>
        </p:nvPicPr>
        <p:blipFill>
          <a:blip r:embed="rId6">
            <a:alphaModFix/>
          </a:blip>
          <a:stretch>
            <a:fillRect/>
          </a:stretch>
        </p:blipFill>
        <p:spPr>
          <a:xfrm>
            <a:off x="6301837" y="2707109"/>
            <a:ext cx="2135375" cy="2135375"/>
          </a:xfrm>
          <a:prstGeom prst="rect">
            <a:avLst/>
          </a:prstGeom>
          <a:noFill/>
          <a:ln>
            <a:noFill/>
          </a:ln>
        </p:spPr>
      </p:pic>
      <p:sp>
        <p:nvSpPr>
          <p:cNvPr id="204" name="Google Shape;204;p29"/>
          <p:cNvSpPr txBox="1"/>
          <p:nvPr/>
        </p:nvSpPr>
        <p:spPr>
          <a:xfrm>
            <a:off x="6815125" y="2263650"/>
            <a:ext cx="11088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latin typeface="Old Standard TT"/>
                <a:ea typeface="Old Standard TT"/>
                <a:cs typeface="Old Standard TT"/>
                <a:sym typeface="Old Standard TT"/>
              </a:rPr>
              <a:t>(Lewis, 2018)</a:t>
            </a:r>
            <a:endParaRPr sz="1000" dirty="0">
              <a:latin typeface="Old Standard TT"/>
              <a:ea typeface="Old Standard TT"/>
              <a:cs typeface="Old Standard TT"/>
              <a:sym typeface="Old Standard TT"/>
            </a:endParaRPr>
          </a:p>
        </p:txBody>
      </p:sp>
      <p:pic>
        <p:nvPicPr>
          <p:cNvPr id="3" name="Audio 2">
            <a:hlinkClick r:id="" action="ppaction://media"/>
            <a:extLst>
              <a:ext uri="{FF2B5EF4-FFF2-40B4-BE49-F238E27FC236}">
                <a16:creationId xmlns:a16="http://schemas.microsoft.com/office/drawing/2014/main" id="{87A71081-F352-2447-8879-D10F6DDD57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662"/>
    </mc:Choice>
    <mc:Fallback>
      <p:transition spd="slow" advTm="13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11700" y="3218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210" name="Google Shape;210;p30"/>
          <p:cNvSpPr txBox="1">
            <a:spLocks noGrp="1"/>
          </p:cNvSpPr>
          <p:nvPr>
            <p:ph type="body" idx="1"/>
          </p:nvPr>
        </p:nvSpPr>
        <p:spPr>
          <a:xfrm>
            <a:off x="311700" y="935025"/>
            <a:ext cx="8520600" cy="4142400"/>
          </a:xfrm>
          <a:prstGeom prst="rect">
            <a:avLst/>
          </a:prstGeom>
        </p:spPr>
        <p:txBody>
          <a:bodyPr spcFirstLastPara="1" wrap="square" lIns="91425" tIns="91425" rIns="91425" bIns="91425" anchor="t" anchorCtr="0">
            <a:noAutofit/>
          </a:bodyPr>
          <a:lstStyle/>
          <a:p>
            <a:pPr marL="279400" lvl="0" indent="-279400" algn="l" rtl="0">
              <a:lnSpc>
                <a:spcPct val="200000"/>
              </a:lnSpc>
              <a:spcBef>
                <a:spcPts val="0"/>
              </a:spcBef>
              <a:spcAft>
                <a:spcPts val="0"/>
              </a:spcAft>
              <a:buClr>
                <a:schemeClr val="dk1"/>
              </a:buClr>
              <a:buSzPts val="1100"/>
              <a:buFont typeface="Arial"/>
              <a:buNone/>
            </a:pPr>
            <a:r>
              <a:rPr lang="en" sz="800" i="1">
                <a:latin typeface="Times New Roman"/>
                <a:ea typeface="Times New Roman"/>
                <a:cs typeface="Times New Roman"/>
                <a:sym typeface="Times New Roman"/>
              </a:rPr>
              <a:t>Assessing and addressing the impact of childhood trauma.</a:t>
            </a:r>
            <a:r>
              <a:rPr lang="en" sz="800">
                <a:latin typeface="Times New Roman"/>
                <a:ea typeface="Times New Roman"/>
                <a:cs typeface="Times New Roman"/>
                <a:sym typeface="Times New Roman"/>
              </a:rPr>
              <a:t> (2017). Frontiers Science News. </a:t>
            </a:r>
            <a:r>
              <a:rPr lang="en" sz="800" u="sng">
                <a:solidFill>
                  <a:schemeClr val="hlink"/>
                </a:solidFill>
                <a:latin typeface="Times New Roman"/>
                <a:ea typeface="Times New Roman"/>
                <a:cs typeface="Times New Roman"/>
                <a:sym typeface="Times New Roman"/>
                <a:hlinkClick r:id="rId3"/>
              </a:rPr>
              <a:t>https://blog.frontiersin.org/2017/06/20/frontiers-in-psychiatry-assessing-and-addressing-the-impact-of-childhood-trauma/</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Biology Dictionary. (2018). </a:t>
            </a:r>
            <a:r>
              <a:rPr lang="en" sz="800" i="1">
                <a:latin typeface="Times New Roman"/>
                <a:ea typeface="Times New Roman"/>
                <a:cs typeface="Times New Roman"/>
                <a:sym typeface="Times New Roman"/>
              </a:rPr>
              <a:t>How Does the Endocrine System Maintain Homeostasis.</a:t>
            </a:r>
            <a:r>
              <a:rPr lang="en" sz="800">
                <a:latin typeface="Times New Roman"/>
                <a:ea typeface="Times New Roman"/>
                <a:cs typeface="Times New Roman"/>
                <a:sym typeface="Times New Roman"/>
              </a:rPr>
              <a:t> Retrieved from https://biologydictionary.net/how-does-the-endocrine-system-maintain-homeostasis/</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Carfagno, J. (2019). </a:t>
            </a:r>
            <a:r>
              <a:rPr lang="en" sz="800" i="1">
                <a:latin typeface="Times New Roman"/>
                <a:ea typeface="Times New Roman"/>
                <a:cs typeface="Times New Roman"/>
                <a:sym typeface="Times New Roman"/>
              </a:rPr>
              <a:t>Latest Research and Innovations in Genetics: Summer 2019</a:t>
            </a:r>
            <a:r>
              <a:rPr lang="en" sz="800">
                <a:latin typeface="Times New Roman"/>
                <a:ea typeface="Times New Roman"/>
                <a:cs typeface="Times New Roman"/>
                <a:sym typeface="Times New Roman"/>
              </a:rPr>
              <a:t>. Retrieved from https://www.docwirenews.com/docwire-pick/future-of-medicine-picks/summer-2019-latest-research-and-innovations-in-genetics/</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i="1">
                <a:latin typeface="Times New Roman"/>
                <a:ea typeface="Times New Roman"/>
                <a:cs typeface="Times New Roman"/>
                <a:sym typeface="Times New Roman"/>
              </a:rPr>
              <a:t>Drug Use in the Permian: Substance Abuse Advocates Look to Help Oil Workers.</a:t>
            </a:r>
            <a:r>
              <a:rPr lang="en" sz="800">
                <a:latin typeface="Times New Roman"/>
                <a:ea typeface="Times New Roman"/>
                <a:cs typeface="Times New Roman"/>
                <a:sym typeface="Times New Roman"/>
              </a:rPr>
              <a:t> (n.d.). Retrieved March 25, 2020, from </a:t>
            </a:r>
            <a:r>
              <a:rPr lang="en" sz="800" u="sng">
                <a:solidFill>
                  <a:schemeClr val="hlink"/>
                </a:solidFill>
                <a:latin typeface="Times New Roman"/>
                <a:ea typeface="Times New Roman"/>
                <a:cs typeface="Times New Roman"/>
                <a:sym typeface="Times New Roman"/>
                <a:hlinkClick r:id="rId4"/>
              </a:rPr>
              <a:t>https://www.rigzone.com/news/drug_use_in_the_permian_substance_abuse_advocates_look_to_help_oil_workers-26-jul-2018-156417-article/</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Equine ATI. (n.d.). Retrieved from http://equine-ati.com/neurobiology.html</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i="1">
                <a:latin typeface="Times New Roman"/>
                <a:ea typeface="Times New Roman"/>
                <a:cs typeface="Times New Roman"/>
                <a:sym typeface="Times New Roman"/>
              </a:rPr>
              <a:t>Fraternal twins, identical twins and other types of twins.</a:t>
            </a:r>
            <a:r>
              <a:rPr lang="en" sz="800">
                <a:latin typeface="Times New Roman"/>
                <a:ea typeface="Times New Roman"/>
                <a:cs typeface="Times New Roman"/>
                <a:sym typeface="Times New Roman"/>
              </a:rPr>
              <a:t> (2018). Raisingchildren. Retrieved from </a:t>
            </a:r>
            <a:r>
              <a:rPr lang="en" sz="800" u="sng">
                <a:solidFill>
                  <a:schemeClr val="hlink"/>
                </a:solidFill>
                <a:latin typeface="Times New Roman"/>
                <a:ea typeface="Times New Roman"/>
                <a:cs typeface="Times New Roman"/>
                <a:sym typeface="Times New Roman"/>
                <a:hlinkClick r:id="rId5"/>
              </a:rPr>
              <a:t>https://raisingchildren.net.au/pregnancy/health-wellbeing/twin-pregnancy/twins</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Khan Academy. (n.d.). </a:t>
            </a:r>
            <a:r>
              <a:rPr lang="en" sz="800" i="1">
                <a:latin typeface="Times New Roman"/>
                <a:ea typeface="Times New Roman"/>
                <a:cs typeface="Times New Roman"/>
                <a:sym typeface="Times New Roman"/>
              </a:rPr>
              <a:t>What is post traumatic stress disorder? </a:t>
            </a:r>
            <a:r>
              <a:rPr lang="en" sz="800">
                <a:latin typeface="Times New Roman"/>
                <a:ea typeface="Times New Roman"/>
                <a:cs typeface="Times New Roman"/>
                <a:sym typeface="Times New Roman"/>
              </a:rPr>
              <a:t>Retrieved March 24, 2020, from </a:t>
            </a:r>
            <a:r>
              <a:rPr lang="en" sz="800" u="sng">
                <a:solidFill>
                  <a:schemeClr val="hlink"/>
                </a:solidFill>
                <a:latin typeface="Times New Roman"/>
                <a:ea typeface="Times New Roman"/>
                <a:cs typeface="Times New Roman"/>
                <a:sym typeface="Times New Roman"/>
                <a:hlinkClick r:id="rId6"/>
              </a:rPr>
              <a:t>https://www.khanacademy.org/science/health-and-medicine/mental-health/anxiety/a/post-traumatic-stress-disorder-article</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Lamplugh, M.W. (2017). The Veteran Firefighter and Post Traumatic Stress Disorder. Retrieved from https://community.fireengineering.com/profiles/blog/show?id=1219672%3ABlogPost%3A635541</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Lewis, L.L. (2018)</a:t>
            </a:r>
            <a:r>
              <a:rPr lang="en" sz="800" i="1">
                <a:latin typeface="Times New Roman"/>
                <a:ea typeface="Times New Roman"/>
                <a:cs typeface="Times New Roman"/>
                <a:sym typeface="Times New Roman"/>
              </a:rPr>
              <a:t>. When PTSD Accompanies a Concussion. </a:t>
            </a:r>
            <a:r>
              <a:rPr lang="en" sz="800">
                <a:latin typeface="Times New Roman"/>
                <a:ea typeface="Times New Roman"/>
                <a:cs typeface="Times New Roman"/>
                <a:sym typeface="Times New Roman"/>
              </a:rPr>
              <a:t>Retrieved from </a:t>
            </a:r>
            <a:r>
              <a:rPr lang="en" sz="800" u="sng">
                <a:solidFill>
                  <a:schemeClr val="hlink"/>
                </a:solidFill>
                <a:latin typeface="Times New Roman"/>
                <a:ea typeface="Times New Roman"/>
                <a:cs typeface="Times New Roman"/>
                <a:sym typeface="Times New Roman"/>
                <a:hlinkClick r:id="rId7"/>
              </a:rPr>
              <a:t>https://www.everydayhealth.com/concussion/get-facts-about-concussion-ptsd/</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Neurotracker. (2018).. </a:t>
            </a:r>
            <a:r>
              <a:rPr lang="en" sz="800" i="1">
                <a:latin typeface="Times New Roman"/>
                <a:ea typeface="Times New Roman"/>
                <a:cs typeface="Times New Roman"/>
                <a:sym typeface="Times New Roman"/>
              </a:rPr>
              <a:t>Neuroscientists Discover the Hidden Powerhouse of Your Brain.</a:t>
            </a:r>
            <a:r>
              <a:rPr lang="en" sz="800">
                <a:latin typeface="Times New Roman"/>
                <a:ea typeface="Times New Roman"/>
                <a:cs typeface="Times New Roman"/>
                <a:sym typeface="Times New Roman"/>
              </a:rPr>
              <a:t> Retrieved from https://neurotracker.net/2017/03/20/brain-hidden-powerhouse/</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i="1">
                <a:latin typeface="Times New Roman"/>
                <a:ea typeface="Times New Roman"/>
                <a:cs typeface="Times New Roman"/>
                <a:sym typeface="Times New Roman"/>
              </a:rPr>
              <a:t>New year, new attitude: The power of positivity!</a:t>
            </a:r>
            <a:r>
              <a:rPr lang="en" sz="800">
                <a:latin typeface="Times New Roman"/>
                <a:ea typeface="Times New Roman"/>
                <a:cs typeface="Times New Roman"/>
                <a:sym typeface="Times New Roman"/>
              </a:rPr>
              <a:t> (2020). DentistryIQ. Retrieved from </a:t>
            </a:r>
            <a:r>
              <a:rPr lang="en" sz="800" u="sng">
                <a:solidFill>
                  <a:schemeClr val="hlink"/>
                </a:solidFill>
                <a:latin typeface="Times New Roman"/>
                <a:ea typeface="Times New Roman"/>
                <a:cs typeface="Times New Roman"/>
                <a:sym typeface="Times New Roman"/>
                <a:hlinkClick r:id="rId8"/>
              </a:rPr>
              <a:t>https://www.dentistryiq.com/dental-assisting/staff-relations/article/14168128/new-year-new-attitude-the-power-of-positivity</a:t>
            </a:r>
            <a:endParaRPr sz="800" u="sng">
              <a:solidFill>
                <a:schemeClr val="hlink"/>
              </a:solidFill>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endParaRPr sz="800" u="sng">
              <a:solidFill>
                <a:schemeClr val="hlink"/>
              </a:solidFill>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endParaRPr sz="800">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8EB22-2DBC-0048-9631-0B4325BD6275}"/>
              </a:ext>
            </a:extLst>
          </p:cNvPr>
          <p:cNvSpPr>
            <a:spLocks noGrp="1"/>
          </p:cNvSpPr>
          <p:nvPr>
            <p:ph type="title"/>
          </p:nvPr>
        </p:nvSpPr>
        <p:spPr/>
        <p:txBody>
          <a:bodyPr/>
          <a:lstStyle/>
          <a:p>
            <a:r>
              <a:rPr lang="en-US" dirty="0"/>
              <a:t>Outline</a:t>
            </a:r>
          </a:p>
        </p:txBody>
      </p:sp>
      <p:sp>
        <p:nvSpPr>
          <p:cNvPr id="3" name="Text Placeholder 2">
            <a:extLst>
              <a:ext uri="{FF2B5EF4-FFF2-40B4-BE49-F238E27FC236}">
                <a16:creationId xmlns:a16="http://schemas.microsoft.com/office/drawing/2014/main" id="{497E9DBD-00BA-5B46-A639-2AB94EA248B2}"/>
              </a:ext>
            </a:extLst>
          </p:cNvPr>
          <p:cNvSpPr>
            <a:spLocks noGrp="1"/>
          </p:cNvSpPr>
          <p:nvPr>
            <p:ph type="body" idx="1"/>
          </p:nvPr>
        </p:nvSpPr>
        <p:spPr/>
        <p:txBody>
          <a:bodyPr/>
          <a:lstStyle/>
          <a:p>
            <a:pPr marL="114300" indent="0" fontAlgn="base">
              <a:buNone/>
            </a:pPr>
            <a:r>
              <a:rPr lang="en-US" dirty="0"/>
              <a:t>1. </a:t>
            </a:r>
            <a:r>
              <a:rPr lang="en-CA" dirty="0"/>
              <a:t>Introduction: Trauma, Diagnosis, Symptoms, Risk Factors</a:t>
            </a:r>
          </a:p>
          <a:p>
            <a:pPr marL="114300" indent="0" fontAlgn="base">
              <a:buNone/>
            </a:pPr>
            <a:r>
              <a:rPr lang="en-CA" dirty="0"/>
              <a:t>2. Pathophysiology</a:t>
            </a:r>
          </a:p>
          <a:p>
            <a:pPr marL="114300" indent="0" fontAlgn="base">
              <a:buNone/>
            </a:pPr>
            <a:r>
              <a:rPr lang="en-CA" dirty="0"/>
              <a:t>3. Treatment/Prevention</a:t>
            </a:r>
          </a:p>
          <a:p>
            <a:pPr marL="114300" indent="0" fontAlgn="base">
              <a:buNone/>
            </a:pPr>
            <a:r>
              <a:rPr lang="en-CA" dirty="0"/>
              <a:t>4. Case Study</a:t>
            </a:r>
          </a:p>
          <a:p>
            <a:pPr marL="114300" indent="0" fontAlgn="base">
              <a:buNone/>
            </a:pPr>
            <a:r>
              <a:rPr lang="en-CA" dirty="0"/>
              <a:t>5. Conclusion/Closing Remarks</a:t>
            </a:r>
          </a:p>
          <a:p>
            <a:pPr marL="114300" indent="0">
              <a:buNone/>
            </a:pPr>
            <a:endParaRPr lang="en-US" dirty="0"/>
          </a:p>
        </p:txBody>
      </p:sp>
      <p:pic>
        <p:nvPicPr>
          <p:cNvPr id="4" name="Picture 3">
            <a:extLst>
              <a:ext uri="{FF2B5EF4-FFF2-40B4-BE49-F238E27FC236}">
                <a16:creationId xmlns:a16="http://schemas.microsoft.com/office/drawing/2014/main" id="{6080312C-1E9A-4A4C-AF4D-EB396F6D2A58}"/>
              </a:ext>
            </a:extLst>
          </p:cNvPr>
          <p:cNvPicPr>
            <a:picLocks noChangeAspect="1"/>
          </p:cNvPicPr>
          <p:nvPr/>
        </p:nvPicPr>
        <p:blipFill>
          <a:blip r:embed="rId5"/>
          <a:stretch>
            <a:fillRect/>
          </a:stretch>
        </p:blipFill>
        <p:spPr>
          <a:xfrm>
            <a:off x="5967908" y="2796083"/>
            <a:ext cx="2864392" cy="1886092"/>
          </a:xfrm>
          <a:prstGeom prst="rect">
            <a:avLst/>
          </a:prstGeom>
        </p:spPr>
      </p:pic>
      <p:sp>
        <p:nvSpPr>
          <p:cNvPr id="5" name="TextBox 4">
            <a:extLst>
              <a:ext uri="{FF2B5EF4-FFF2-40B4-BE49-F238E27FC236}">
                <a16:creationId xmlns:a16="http://schemas.microsoft.com/office/drawing/2014/main" id="{12FA95C6-D649-A849-8669-04FC65CB801E}"/>
              </a:ext>
            </a:extLst>
          </p:cNvPr>
          <p:cNvSpPr txBox="1"/>
          <p:nvPr/>
        </p:nvSpPr>
        <p:spPr>
          <a:xfrm>
            <a:off x="7150813" y="4698475"/>
            <a:ext cx="1681487" cy="246221"/>
          </a:xfrm>
          <a:prstGeom prst="rect">
            <a:avLst/>
          </a:prstGeom>
          <a:noFill/>
        </p:spPr>
        <p:txBody>
          <a:bodyPr wrap="square" rtlCol="0">
            <a:spAutoFit/>
          </a:bodyPr>
          <a:lstStyle/>
          <a:p>
            <a:r>
              <a:rPr lang="en-US" sz="1000" dirty="0">
                <a:latin typeface="STFangsong" panose="02010600040101010101" pitchFamily="2" charset="-122"/>
                <a:ea typeface="STFangsong" panose="02010600040101010101" pitchFamily="2" charset="-122"/>
              </a:rPr>
              <a:t>(</a:t>
            </a:r>
            <a:r>
              <a:rPr lang="en-US" sz="1000" dirty="0" err="1">
                <a:latin typeface="STFangsong" panose="02010600040101010101" pitchFamily="2" charset="-122"/>
                <a:ea typeface="STFangsong" panose="02010600040101010101" pitchFamily="2" charset="-122"/>
              </a:rPr>
              <a:t>Cleaveland</a:t>
            </a:r>
            <a:r>
              <a:rPr lang="en-US" sz="1000" dirty="0">
                <a:latin typeface="STFangsong" panose="02010600040101010101" pitchFamily="2" charset="-122"/>
                <a:ea typeface="STFangsong" panose="02010600040101010101" pitchFamily="2" charset="-122"/>
              </a:rPr>
              <a:t> Clinic, 2018)</a:t>
            </a:r>
          </a:p>
        </p:txBody>
      </p:sp>
      <p:pic>
        <p:nvPicPr>
          <p:cNvPr id="7" name="Audio 6">
            <a:hlinkClick r:id="" action="ppaction://media"/>
            <a:extLst>
              <a:ext uri="{FF2B5EF4-FFF2-40B4-BE49-F238E27FC236}">
                <a16:creationId xmlns:a16="http://schemas.microsoft.com/office/drawing/2014/main" id="{35A635B3-1DFF-0E40-857E-CC5276F5F4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290683606"/>
      </p:ext>
    </p:extLst>
  </p:cSld>
  <p:clrMapOvr>
    <a:masterClrMapping/>
  </p:clrMapOvr>
  <mc:AlternateContent xmlns:mc="http://schemas.openxmlformats.org/markup-compatibility/2006">
    <mc:Choice xmlns:p14="http://schemas.microsoft.com/office/powerpoint/2010/main" Requires="p14">
      <p:transition spd="slow" p14:dur="2000" advTm="33290"/>
    </mc:Choice>
    <mc:Fallback>
      <p:transition spd="slow" advTm="33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216" name="Google Shape;216;p31"/>
          <p:cNvSpPr txBox="1">
            <a:spLocks noGrp="1"/>
          </p:cNvSpPr>
          <p:nvPr>
            <p:ph type="body" idx="1"/>
          </p:nvPr>
        </p:nvSpPr>
        <p:spPr>
          <a:xfrm>
            <a:off x="311700" y="1140575"/>
            <a:ext cx="8520600" cy="3865200"/>
          </a:xfrm>
          <a:prstGeom prst="rect">
            <a:avLst/>
          </a:prstGeom>
        </p:spPr>
        <p:txBody>
          <a:bodyPr spcFirstLastPara="1" wrap="square" lIns="91425" tIns="91425" rIns="91425" bIns="91425" anchor="t" anchorCtr="0">
            <a:noAutofit/>
          </a:bodyPr>
          <a:lstStyle/>
          <a:p>
            <a:pPr marL="279400" lvl="0" indent="-279400" algn="l" rtl="0">
              <a:lnSpc>
                <a:spcPct val="200000"/>
              </a:lnSpc>
              <a:spcBef>
                <a:spcPts val="0"/>
              </a:spcBef>
              <a:spcAft>
                <a:spcPts val="0"/>
              </a:spcAft>
              <a:buNone/>
            </a:pPr>
            <a:r>
              <a:rPr lang="en" sz="800">
                <a:latin typeface="Times New Roman"/>
                <a:ea typeface="Times New Roman"/>
                <a:cs typeface="Times New Roman"/>
                <a:sym typeface="Times New Roman"/>
              </a:rPr>
              <a:t>Paddock, C. (2018). </a:t>
            </a:r>
            <a:r>
              <a:rPr lang="en" sz="800" i="1">
                <a:latin typeface="Times New Roman"/>
                <a:ea typeface="Times New Roman"/>
                <a:cs typeface="Times New Roman"/>
                <a:sym typeface="Times New Roman"/>
              </a:rPr>
              <a:t>Schizophrenia: 'Resyncing' brain circuits could halt symptoms</a:t>
            </a:r>
            <a:r>
              <a:rPr lang="en" sz="800">
                <a:latin typeface="Times New Roman"/>
                <a:ea typeface="Times New Roman"/>
                <a:cs typeface="Times New Roman"/>
                <a:sym typeface="Times New Roman"/>
              </a:rPr>
              <a:t>. Retrieved from https://www.medicalnewstoday.com/articles/323094</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i="1">
                <a:latin typeface="Times New Roman"/>
                <a:ea typeface="Times New Roman"/>
                <a:cs typeface="Times New Roman"/>
                <a:sym typeface="Times New Roman"/>
              </a:rPr>
              <a:t>Psychotherapy</a:t>
            </a:r>
            <a:r>
              <a:rPr lang="en" sz="800">
                <a:latin typeface="Times New Roman"/>
                <a:ea typeface="Times New Roman"/>
                <a:cs typeface="Times New Roman"/>
                <a:sym typeface="Times New Roman"/>
              </a:rPr>
              <a:t>. (n.d.). Dr. Diane Brain Health. Retrieved March 25, 2020, from </a:t>
            </a:r>
            <a:r>
              <a:rPr lang="en" sz="800" u="sng">
                <a:solidFill>
                  <a:schemeClr val="accent5"/>
                </a:solidFill>
                <a:latin typeface="Times New Roman"/>
                <a:ea typeface="Times New Roman"/>
                <a:cs typeface="Times New Roman"/>
                <a:sym typeface="Times New Roman"/>
                <a:hlinkClick r:id="rId3"/>
              </a:rPr>
              <a:t>https://www.drdiane.com/therapies/psychotherapy/</a:t>
            </a:r>
            <a:endParaRPr sz="800" i="1">
              <a:latin typeface="Times New Roman"/>
              <a:ea typeface="Times New Roman"/>
              <a:cs typeface="Times New Roman"/>
              <a:sym typeface="Times New Roman"/>
            </a:endParaRPr>
          </a:p>
          <a:p>
            <a:pPr marL="0" lvl="0" indent="0" algn="l" rtl="0">
              <a:spcBef>
                <a:spcPts val="0"/>
              </a:spcBef>
              <a:spcAft>
                <a:spcPts val="0"/>
              </a:spcAft>
              <a:buNone/>
            </a:pPr>
            <a:r>
              <a:rPr lang="en" sz="800" i="1">
                <a:latin typeface="Times New Roman"/>
                <a:ea typeface="Times New Roman"/>
                <a:cs typeface="Times New Roman"/>
                <a:sym typeface="Times New Roman"/>
              </a:rPr>
              <a:t>PTSD Statistics</a:t>
            </a:r>
            <a:r>
              <a:rPr lang="en" sz="800">
                <a:latin typeface="Times New Roman"/>
                <a:ea typeface="Times New Roman"/>
                <a:cs typeface="Times New Roman"/>
                <a:sym typeface="Times New Roman"/>
              </a:rPr>
              <a:t>. (2019). The Recovery Village. Retrieved from </a:t>
            </a:r>
            <a:r>
              <a:rPr lang="en" sz="800" u="sng">
                <a:solidFill>
                  <a:schemeClr val="hlink"/>
                </a:solidFill>
                <a:latin typeface="Times New Roman"/>
                <a:ea typeface="Times New Roman"/>
                <a:cs typeface="Times New Roman"/>
                <a:sym typeface="Times New Roman"/>
                <a:hlinkClick r:id="rId4"/>
              </a:rPr>
              <a:t>https://www.therecoveryvillage.com/mental-health/ptsd/related/ptsd-statistics/</a:t>
            </a:r>
            <a:endParaRPr sz="800">
              <a:latin typeface="Times New Roman"/>
              <a:ea typeface="Times New Roman"/>
              <a:cs typeface="Times New Roman"/>
              <a:sym typeface="Times New Roman"/>
            </a:endParaRPr>
          </a:p>
          <a:p>
            <a:pPr marL="279400" lvl="0" indent="-279400" algn="l" rtl="0">
              <a:lnSpc>
                <a:spcPct val="200000"/>
              </a:lnSpc>
              <a:spcBef>
                <a:spcPts val="1600"/>
              </a:spcBef>
              <a:spcAft>
                <a:spcPts val="0"/>
              </a:spcAft>
              <a:buNone/>
            </a:pPr>
            <a:r>
              <a:rPr lang="en" sz="800">
                <a:latin typeface="Times New Roman"/>
                <a:ea typeface="Times New Roman"/>
                <a:cs typeface="Times New Roman"/>
                <a:sym typeface="Times New Roman"/>
              </a:rPr>
              <a:t>Sherin, J. E., &amp; Nemeroff, C. B. (2011). Post-traumatic stress disorder: the neurobiological impact of psychological trauma.</a:t>
            </a:r>
            <a:r>
              <a:rPr lang="en" sz="800" i="1">
                <a:latin typeface="Times New Roman"/>
                <a:ea typeface="Times New Roman"/>
                <a:cs typeface="Times New Roman"/>
                <a:sym typeface="Times New Roman"/>
              </a:rPr>
              <a:t> Dialogues in Clinical Neuroscience, 13</a:t>
            </a:r>
            <a:r>
              <a:rPr lang="en" sz="800">
                <a:latin typeface="Times New Roman"/>
                <a:ea typeface="Times New Roman"/>
                <a:cs typeface="Times New Roman"/>
                <a:sym typeface="Times New Roman"/>
              </a:rPr>
              <a:t>(3), 263–278.</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r>
              <a:rPr lang="en" sz="800">
                <a:latin typeface="Times New Roman"/>
                <a:ea typeface="Times New Roman"/>
                <a:cs typeface="Times New Roman"/>
                <a:sym typeface="Times New Roman"/>
              </a:rPr>
              <a:t>Smith, M., Robinson, L., &amp; Segal, J. (2019). </a:t>
            </a:r>
            <a:r>
              <a:rPr lang="en" sz="800" i="1">
                <a:latin typeface="Times New Roman"/>
                <a:ea typeface="Times New Roman"/>
                <a:cs typeface="Times New Roman"/>
                <a:sym typeface="Times New Roman"/>
              </a:rPr>
              <a:t>PTSD in Military Veterans—HelpGuide.org</a:t>
            </a:r>
            <a:r>
              <a:rPr lang="en" sz="800">
                <a:latin typeface="Times New Roman"/>
                <a:ea typeface="Times New Roman"/>
                <a:cs typeface="Times New Roman"/>
                <a:sym typeface="Times New Roman"/>
              </a:rPr>
              <a:t>. Retrieved from https://www.helpguide.org/articles/ptsd-trauma/ptsd-in-military-veterans.htm</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i="1">
                <a:latin typeface="Times New Roman"/>
                <a:ea typeface="Times New Roman"/>
                <a:cs typeface="Times New Roman"/>
                <a:sym typeface="Times New Roman"/>
              </a:rPr>
              <a:t>Top 10 Ways to Save Money on Your Medication Costs.</a:t>
            </a:r>
            <a:r>
              <a:rPr lang="en" sz="800">
                <a:latin typeface="Times New Roman"/>
                <a:ea typeface="Times New Roman"/>
                <a:cs typeface="Times New Roman"/>
                <a:sym typeface="Times New Roman"/>
              </a:rPr>
              <a:t> (n.d.). Drugs.Com. Retrieved March 25, 2020, from </a:t>
            </a:r>
            <a:r>
              <a:rPr lang="en" sz="800" u="sng">
                <a:solidFill>
                  <a:schemeClr val="accent5"/>
                </a:solidFill>
                <a:latin typeface="Times New Roman"/>
                <a:ea typeface="Times New Roman"/>
                <a:cs typeface="Times New Roman"/>
                <a:sym typeface="Times New Roman"/>
                <a:hlinkClick r:id="rId5"/>
              </a:rPr>
              <a:t>https://www.drugs.com/slideshow/save-money-medication-costs-1027</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a:latin typeface="Times New Roman"/>
                <a:ea typeface="Times New Roman"/>
                <a:cs typeface="Times New Roman"/>
                <a:sym typeface="Times New Roman"/>
              </a:rPr>
              <a:t>Tull, M. (2019). </a:t>
            </a:r>
            <a:r>
              <a:rPr lang="en" sz="800" i="1">
                <a:latin typeface="Times New Roman"/>
                <a:ea typeface="Times New Roman"/>
                <a:cs typeface="Times New Roman"/>
                <a:sym typeface="Times New Roman"/>
              </a:rPr>
              <a:t>Symptoms and Diagnosis of PTSD</a:t>
            </a:r>
            <a:r>
              <a:rPr lang="en" sz="800">
                <a:latin typeface="Times New Roman"/>
                <a:ea typeface="Times New Roman"/>
                <a:cs typeface="Times New Roman"/>
                <a:sym typeface="Times New Roman"/>
              </a:rPr>
              <a:t>. Verywell Mind. Retrieved from </a:t>
            </a:r>
            <a:endParaRPr sz="800">
              <a:latin typeface="Times New Roman"/>
              <a:ea typeface="Times New Roman"/>
              <a:cs typeface="Times New Roman"/>
              <a:sym typeface="Times New Roman"/>
            </a:endParaRPr>
          </a:p>
          <a:p>
            <a:pPr marL="0" lvl="0" indent="0" algn="l" rtl="0">
              <a:lnSpc>
                <a:spcPct val="200000"/>
              </a:lnSpc>
              <a:spcBef>
                <a:spcPts val="0"/>
              </a:spcBef>
              <a:spcAft>
                <a:spcPts val="0"/>
              </a:spcAft>
              <a:buNone/>
            </a:pPr>
            <a:r>
              <a:rPr lang="en" sz="800">
                <a:latin typeface="Times New Roman"/>
                <a:ea typeface="Times New Roman"/>
                <a:cs typeface="Times New Roman"/>
                <a:sym typeface="Times New Roman"/>
              </a:rPr>
              <a:t>        https://www.verywellmind.com/requirements-for-ptsd-diagnosis-2797637</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a:latin typeface="Times New Roman"/>
                <a:ea typeface="Times New Roman"/>
                <a:cs typeface="Times New Roman"/>
                <a:sym typeface="Times New Roman"/>
              </a:rPr>
              <a:t>Tull, M. (2020). </a:t>
            </a:r>
            <a:r>
              <a:rPr lang="en" sz="800" i="1">
                <a:latin typeface="Times New Roman"/>
                <a:ea typeface="Times New Roman"/>
                <a:cs typeface="Times New Roman"/>
                <a:sym typeface="Times New Roman"/>
              </a:rPr>
              <a:t>What Is Post-Traumatic Stress Disorder (PTSD)?</a:t>
            </a:r>
            <a:r>
              <a:rPr lang="en" sz="800">
                <a:latin typeface="Times New Roman"/>
                <a:ea typeface="Times New Roman"/>
                <a:cs typeface="Times New Roman"/>
                <a:sym typeface="Times New Roman"/>
              </a:rPr>
              <a:t> Verywell Mind. Retrieved March 25, 2020, from</a:t>
            </a:r>
            <a:r>
              <a:rPr lang="en" sz="800">
                <a:uFill>
                  <a:noFill/>
                </a:uFill>
                <a:latin typeface="Times New Roman"/>
                <a:ea typeface="Times New Roman"/>
                <a:cs typeface="Times New Roman"/>
                <a:sym typeface="Times New Roman"/>
                <a:hlinkClick r:id="rId6"/>
              </a:rPr>
              <a:t> </a:t>
            </a:r>
            <a:r>
              <a:rPr lang="en" sz="800" u="sng">
                <a:solidFill>
                  <a:schemeClr val="accent5"/>
                </a:solidFill>
                <a:latin typeface="Times New Roman"/>
                <a:ea typeface="Times New Roman"/>
                <a:cs typeface="Times New Roman"/>
                <a:sym typeface="Times New Roman"/>
                <a:hlinkClick r:id="rId6"/>
              </a:rPr>
              <a:t>https://www.verywellmind.com/an-overview-of-ptsd-2797638</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a:latin typeface="Times New Roman"/>
                <a:ea typeface="Times New Roman"/>
                <a:cs typeface="Times New Roman"/>
                <a:sym typeface="Times New Roman"/>
              </a:rPr>
              <a:t>Vernor, D. (2019). </a:t>
            </a:r>
            <a:r>
              <a:rPr lang="en" sz="800" i="1">
                <a:latin typeface="Times New Roman"/>
                <a:ea typeface="Times New Roman"/>
                <a:cs typeface="Times New Roman"/>
                <a:sym typeface="Times New Roman"/>
              </a:rPr>
              <a:t>PTSD is More Likely in Women Than Men</a:t>
            </a:r>
            <a:r>
              <a:rPr lang="en" sz="800">
                <a:latin typeface="Times New Roman"/>
                <a:ea typeface="Times New Roman"/>
                <a:cs typeface="Times New Roman"/>
                <a:sym typeface="Times New Roman"/>
              </a:rPr>
              <a:t>. NAMI: National Alliance on Mental Illness. Retrieved March 25, 2020, from </a:t>
            </a:r>
            <a:r>
              <a:rPr lang="en" sz="800" u="sng">
                <a:solidFill>
                  <a:schemeClr val="hlink"/>
                </a:solidFill>
                <a:latin typeface="Times New Roman"/>
                <a:ea typeface="Times New Roman"/>
                <a:cs typeface="Times New Roman"/>
                <a:sym typeface="Times New Roman"/>
                <a:hlinkClick r:id="rId7"/>
              </a:rPr>
              <a:t>https://www.nami.org/Blogs/NAMI-Blog/October-2019/PTSD-is-More-Likely-in-Women-Than-Men</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a:latin typeface="Times New Roman"/>
                <a:ea typeface="Times New Roman"/>
                <a:cs typeface="Times New Roman"/>
                <a:sym typeface="Times New Roman"/>
              </a:rPr>
              <a:t>Wikipedia. (2020). </a:t>
            </a:r>
            <a:r>
              <a:rPr lang="en" sz="800" i="1">
                <a:latin typeface="Times New Roman"/>
                <a:ea typeface="Times New Roman"/>
                <a:cs typeface="Times New Roman"/>
                <a:sym typeface="Times New Roman"/>
              </a:rPr>
              <a:t>Adrenaline</a:t>
            </a:r>
            <a:r>
              <a:rPr lang="en" sz="800">
                <a:latin typeface="Times New Roman"/>
                <a:ea typeface="Times New Roman"/>
                <a:cs typeface="Times New Roman"/>
                <a:sym typeface="Times New Roman"/>
              </a:rPr>
              <a:t>. Retrieved March 25, 2020, from https://en.wikipedia.org/wiki/Adrenaline</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r>
              <a:rPr lang="en" sz="800">
                <a:latin typeface="Times New Roman"/>
                <a:ea typeface="Times New Roman"/>
                <a:cs typeface="Times New Roman"/>
                <a:sym typeface="Times New Roman"/>
              </a:rPr>
              <a:t>Wikipedia. (2020). </a:t>
            </a:r>
            <a:r>
              <a:rPr lang="en" sz="800" i="1">
                <a:latin typeface="Times New Roman"/>
                <a:ea typeface="Times New Roman"/>
                <a:cs typeface="Times New Roman"/>
                <a:sym typeface="Times New Roman"/>
              </a:rPr>
              <a:t>Norepinephrine</a:t>
            </a:r>
            <a:r>
              <a:rPr lang="en" sz="800">
                <a:latin typeface="Times New Roman"/>
                <a:ea typeface="Times New Roman"/>
                <a:cs typeface="Times New Roman"/>
                <a:sym typeface="Times New Roman"/>
              </a:rPr>
              <a:t>. Retrieved March 25, 2020, from https://en.wikipedia.org/wiki/Norepinephrine</a:t>
            </a: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None/>
            </a:pPr>
            <a:endParaRPr sz="800">
              <a:latin typeface="Times New Roman"/>
              <a:ea typeface="Times New Roman"/>
              <a:cs typeface="Times New Roman"/>
              <a:sym typeface="Times New Roman"/>
            </a:endParaRPr>
          </a:p>
          <a:p>
            <a:pPr marL="279400" lvl="0" indent="-279400" algn="l" rtl="0">
              <a:lnSpc>
                <a:spcPct val="200000"/>
              </a:lnSpc>
              <a:spcBef>
                <a:spcPts val="0"/>
              </a:spcBef>
              <a:spcAft>
                <a:spcPts val="0"/>
              </a:spcAft>
              <a:buClr>
                <a:schemeClr val="dk1"/>
              </a:buClr>
              <a:buSzPts val="1100"/>
              <a:buFont typeface="Arial"/>
              <a:buNone/>
            </a:pPr>
            <a:endParaRPr sz="800">
              <a:latin typeface="Times New Roman"/>
              <a:ea typeface="Times New Roman"/>
              <a:cs typeface="Times New Roman"/>
              <a:sym typeface="Times New Roman"/>
            </a:endParaRPr>
          </a:p>
          <a:p>
            <a:pPr marL="0" lvl="0" indent="0" algn="l" rtl="0">
              <a:spcBef>
                <a:spcPts val="0"/>
              </a:spcBef>
              <a:spcAft>
                <a:spcPts val="1600"/>
              </a:spcAft>
              <a:buNone/>
            </a:pP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3064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sp>
        <p:nvSpPr>
          <p:cNvPr id="68" name="Google Shape;68;p14"/>
          <p:cNvSpPr txBox="1">
            <a:spLocks noGrp="1"/>
          </p:cNvSpPr>
          <p:nvPr>
            <p:ph type="body" idx="1"/>
          </p:nvPr>
        </p:nvSpPr>
        <p:spPr>
          <a:xfrm>
            <a:off x="311700" y="1102963"/>
            <a:ext cx="8520600" cy="3397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PTSD: A mental disorder that develops after experiencing or witnessing a traumatic event.</a:t>
            </a:r>
            <a:endParaRPr sz="1700"/>
          </a:p>
          <a:p>
            <a:pPr marL="457200" lvl="0" indent="-336550" algn="l" rtl="0">
              <a:spcBef>
                <a:spcPts val="0"/>
              </a:spcBef>
              <a:spcAft>
                <a:spcPts val="0"/>
              </a:spcAft>
              <a:buSzPts val="1700"/>
              <a:buChar char="●"/>
            </a:pPr>
            <a:r>
              <a:rPr lang="en" sz="1700"/>
              <a:t>PTSD was first coined after the Vietnam War.</a:t>
            </a:r>
            <a:endParaRPr sz="1700"/>
          </a:p>
          <a:p>
            <a:pPr marL="914400" lvl="1" indent="-336550" algn="l" rtl="0">
              <a:spcBef>
                <a:spcPts val="0"/>
              </a:spcBef>
              <a:spcAft>
                <a:spcPts val="0"/>
              </a:spcAft>
              <a:buSzPts val="1700"/>
              <a:buChar char="○"/>
            </a:pPr>
            <a:r>
              <a:rPr lang="en" sz="1700"/>
              <a:t>Previously diagnosed as “shell shock” or “soldier’s heart”</a:t>
            </a:r>
            <a:endParaRPr sz="1700"/>
          </a:p>
          <a:p>
            <a:pPr marL="457200" lvl="0" indent="-336550" algn="l" rtl="0">
              <a:spcBef>
                <a:spcPts val="0"/>
              </a:spcBef>
              <a:spcAft>
                <a:spcPts val="0"/>
              </a:spcAft>
              <a:buSzPts val="1700"/>
              <a:buChar char="●"/>
            </a:pPr>
            <a:r>
              <a:rPr lang="en" sz="1700"/>
              <a:t>American Psychiatric Association coined PTSD in 1980</a:t>
            </a:r>
            <a:endParaRPr sz="1700"/>
          </a:p>
          <a:p>
            <a:pPr marL="914400" lvl="1" indent="-311150" algn="l" rtl="0">
              <a:spcBef>
                <a:spcPts val="0"/>
              </a:spcBef>
              <a:spcAft>
                <a:spcPts val="0"/>
              </a:spcAft>
              <a:buSzPts val="1300"/>
              <a:buChar char="○"/>
            </a:pPr>
            <a:r>
              <a:rPr lang="en" sz="1300"/>
              <a:t>First introduced into the Diagnostic and Statistical Manual of Mental Disorders, third edition (DSM-III)</a:t>
            </a:r>
            <a:endParaRPr sz="1300"/>
          </a:p>
          <a:p>
            <a:pPr marL="457200" lvl="0" indent="-336550" algn="l" rtl="0">
              <a:spcBef>
                <a:spcPts val="0"/>
              </a:spcBef>
              <a:spcAft>
                <a:spcPts val="0"/>
              </a:spcAft>
              <a:buSzPts val="1700"/>
              <a:buChar char="●"/>
            </a:pPr>
            <a:r>
              <a:rPr lang="en" sz="1700"/>
              <a:t>Unlike many conditions, PTSD can affect ANYONE, even you!</a:t>
            </a:r>
            <a:endParaRPr sz="1700"/>
          </a:p>
        </p:txBody>
      </p:sp>
      <p:pic>
        <p:nvPicPr>
          <p:cNvPr id="69" name="Google Shape;69;p14"/>
          <p:cNvPicPr preferRelativeResize="0"/>
          <p:nvPr/>
        </p:nvPicPr>
        <p:blipFill>
          <a:blip r:embed="rId5">
            <a:alphaModFix/>
          </a:blip>
          <a:stretch>
            <a:fillRect/>
          </a:stretch>
        </p:blipFill>
        <p:spPr>
          <a:xfrm>
            <a:off x="2531475" y="3517475"/>
            <a:ext cx="4081050" cy="1166025"/>
          </a:xfrm>
          <a:prstGeom prst="rect">
            <a:avLst/>
          </a:prstGeom>
          <a:noFill/>
          <a:ln>
            <a:noFill/>
          </a:ln>
        </p:spPr>
      </p:pic>
      <p:sp>
        <p:nvSpPr>
          <p:cNvPr id="70" name="Google Shape;70;p14"/>
          <p:cNvSpPr txBox="1"/>
          <p:nvPr/>
        </p:nvSpPr>
        <p:spPr>
          <a:xfrm>
            <a:off x="3871350" y="4683500"/>
            <a:ext cx="14013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(Khan Academy, n.d.)</a:t>
            </a:r>
            <a:endParaRPr sz="1000">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979A4D7C-66CF-584C-8741-846FE19811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038"/>
    </mc:Choice>
    <mc:Fallback>
      <p:transition spd="slow" advTm="7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0"/>
            <a:ext cx="8520600" cy="2106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0000"/>
              <a:t>70%</a:t>
            </a:r>
            <a:endParaRPr sz="10000"/>
          </a:p>
        </p:txBody>
      </p:sp>
      <p:sp>
        <p:nvSpPr>
          <p:cNvPr id="76" name="Google Shape;76;p15"/>
          <p:cNvSpPr txBox="1">
            <a:spLocks noGrp="1"/>
          </p:cNvSpPr>
          <p:nvPr>
            <p:ph type="body" idx="1"/>
          </p:nvPr>
        </p:nvSpPr>
        <p:spPr>
          <a:xfrm>
            <a:off x="311700" y="1997600"/>
            <a:ext cx="85206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Of adults experience or witness at least one traumatic event in their lifetime.</a:t>
            </a:r>
            <a:endParaRPr/>
          </a:p>
        </p:txBody>
      </p:sp>
      <p:sp>
        <p:nvSpPr>
          <p:cNvPr id="77" name="Google Shape;77;p15"/>
          <p:cNvSpPr txBox="1"/>
          <p:nvPr/>
        </p:nvSpPr>
        <p:spPr>
          <a:xfrm>
            <a:off x="3145200" y="2571750"/>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0" b="1">
                <a:solidFill>
                  <a:schemeClr val="dk1"/>
                </a:solidFill>
                <a:latin typeface="Old Standard TT"/>
                <a:ea typeface="Old Standard TT"/>
                <a:cs typeface="Old Standard TT"/>
                <a:sym typeface="Old Standard TT"/>
              </a:rPr>
              <a:t>10%</a:t>
            </a:r>
            <a:endParaRPr sz="10000" b="1">
              <a:solidFill>
                <a:schemeClr val="dk1"/>
              </a:solidFill>
              <a:latin typeface="Old Standard TT"/>
              <a:ea typeface="Old Standard TT"/>
              <a:cs typeface="Old Standard TT"/>
              <a:sym typeface="Old Standard TT"/>
            </a:endParaRPr>
          </a:p>
        </p:txBody>
      </p:sp>
      <p:sp>
        <p:nvSpPr>
          <p:cNvPr id="78" name="Google Shape;78;p15"/>
          <p:cNvSpPr txBox="1"/>
          <p:nvPr/>
        </p:nvSpPr>
        <p:spPr>
          <a:xfrm>
            <a:off x="670675" y="3948450"/>
            <a:ext cx="7673100" cy="30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chemeClr val="dk1"/>
                </a:solidFill>
                <a:latin typeface="Old Standard TT"/>
                <a:ea typeface="Old Standard TT"/>
                <a:cs typeface="Old Standard TT"/>
                <a:sym typeface="Old Standard TT"/>
              </a:rPr>
              <a:t>Of people who experience a traumatic event will develop PTSD. </a:t>
            </a:r>
            <a:endParaRPr sz="1800">
              <a:solidFill>
                <a:schemeClr val="dk1"/>
              </a:solidFill>
              <a:latin typeface="Old Standard TT"/>
              <a:ea typeface="Old Standard TT"/>
              <a:cs typeface="Old Standard TT"/>
              <a:sym typeface="Old Standard TT"/>
            </a:endParaRPr>
          </a:p>
        </p:txBody>
      </p:sp>
      <p:sp>
        <p:nvSpPr>
          <p:cNvPr id="79" name="Google Shape;79;p15"/>
          <p:cNvSpPr txBox="1"/>
          <p:nvPr/>
        </p:nvSpPr>
        <p:spPr>
          <a:xfrm>
            <a:off x="7395225" y="4720575"/>
            <a:ext cx="18630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(Recovery Village, 2019)</a:t>
            </a:r>
            <a:endParaRPr sz="1000">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852E0A69-0E0C-1F40-978C-893315F7C7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25"/>
    </mc:Choice>
    <mc:Fallback>
      <p:transition spd="slow" advTm="31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543650" y="454400"/>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Trauma</a:t>
            </a:r>
            <a:endParaRPr/>
          </a:p>
        </p:txBody>
      </p:sp>
      <p:sp>
        <p:nvSpPr>
          <p:cNvPr id="85" name="Google Shape;85;p16"/>
          <p:cNvSpPr txBox="1">
            <a:spLocks noGrp="1"/>
          </p:cNvSpPr>
          <p:nvPr>
            <p:ph type="body" idx="1"/>
          </p:nvPr>
        </p:nvSpPr>
        <p:spPr>
          <a:xfrm>
            <a:off x="163125" y="1294800"/>
            <a:ext cx="8520600" cy="33972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sz="2500"/>
              <a:t>Combat exposure (i.e. War)</a:t>
            </a:r>
            <a:endParaRPr sz="2500"/>
          </a:p>
          <a:p>
            <a:pPr marL="457200" lvl="0" indent="-387350" algn="l" rtl="0">
              <a:spcBef>
                <a:spcPts val="0"/>
              </a:spcBef>
              <a:spcAft>
                <a:spcPts val="0"/>
              </a:spcAft>
              <a:buSzPts val="2500"/>
              <a:buChar char="-"/>
            </a:pPr>
            <a:r>
              <a:rPr lang="en" sz="2500"/>
              <a:t>Childhood (e.g. Neglect, Domestic violence, Sexual abuse, Bullying, Physical and Emotional abuse)</a:t>
            </a:r>
            <a:endParaRPr sz="2500"/>
          </a:p>
          <a:p>
            <a:pPr marL="457200" lvl="0" indent="-387350" algn="l" rtl="0">
              <a:spcBef>
                <a:spcPts val="0"/>
              </a:spcBef>
              <a:spcAft>
                <a:spcPts val="0"/>
              </a:spcAft>
              <a:buSzPts val="2500"/>
              <a:buChar char="-"/>
            </a:pPr>
            <a:r>
              <a:rPr lang="en" sz="2500"/>
              <a:t>Sexual harassment or Sexual violence</a:t>
            </a:r>
            <a:endParaRPr sz="2500"/>
          </a:p>
          <a:p>
            <a:pPr marL="457200" lvl="0" indent="-387350" algn="l" rtl="0">
              <a:spcBef>
                <a:spcPts val="0"/>
              </a:spcBef>
              <a:spcAft>
                <a:spcPts val="0"/>
              </a:spcAft>
              <a:buSzPts val="2500"/>
              <a:buChar char="-"/>
            </a:pPr>
            <a:r>
              <a:rPr lang="en" sz="2500"/>
              <a:t>Natural Disasters</a:t>
            </a:r>
            <a:endParaRPr sz="2500"/>
          </a:p>
          <a:p>
            <a:pPr marL="457200" lvl="0" indent="-387350" algn="l" rtl="0">
              <a:spcBef>
                <a:spcPts val="0"/>
              </a:spcBef>
              <a:spcAft>
                <a:spcPts val="0"/>
              </a:spcAft>
              <a:buSzPts val="2500"/>
              <a:buChar char="-"/>
            </a:pPr>
            <a:r>
              <a:rPr lang="en" sz="2500"/>
              <a:t>Accidents, kidnapping, victim of a crime</a:t>
            </a:r>
            <a:endParaRPr sz="2500"/>
          </a:p>
          <a:p>
            <a:pPr marL="457200" lvl="0" indent="-387350" algn="l" rtl="0">
              <a:spcBef>
                <a:spcPts val="0"/>
              </a:spcBef>
              <a:spcAft>
                <a:spcPts val="0"/>
              </a:spcAft>
              <a:buSzPts val="2500"/>
              <a:buChar char="-"/>
            </a:pPr>
            <a:r>
              <a:rPr lang="en" sz="2500"/>
              <a:t>Unexpected death of a loved one</a:t>
            </a:r>
            <a:endParaRPr sz="2500"/>
          </a:p>
          <a:p>
            <a:pPr marL="457200" lvl="0" indent="-387350" algn="l" rtl="0">
              <a:spcBef>
                <a:spcPts val="0"/>
              </a:spcBef>
              <a:spcAft>
                <a:spcPts val="0"/>
              </a:spcAft>
              <a:buSzPts val="2500"/>
              <a:buChar char="-"/>
            </a:pPr>
            <a:r>
              <a:rPr lang="en" sz="2500"/>
              <a:t>Medical trauma (Injury, illness, procedures)</a:t>
            </a:r>
            <a:endParaRPr sz="2500"/>
          </a:p>
          <a:p>
            <a:pPr marL="0" lvl="0" indent="0" algn="l" rtl="0">
              <a:spcBef>
                <a:spcPts val="0"/>
              </a:spcBef>
              <a:spcAft>
                <a:spcPts val="0"/>
              </a:spcAft>
              <a:buNone/>
            </a:pPr>
            <a:endParaRPr sz="2500"/>
          </a:p>
        </p:txBody>
      </p:sp>
      <p:pic>
        <p:nvPicPr>
          <p:cNvPr id="86" name="Google Shape;86;p16"/>
          <p:cNvPicPr preferRelativeResize="0"/>
          <p:nvPr/>
        </p:nvPicPr>
        <p:blipFill>
          <a:blip r:embed="rId5">
            <a:alphaModFix/>
          </a:blip>
          <a:stretch>
            <a:fillRect/>
          </a:stretch>
        </p:blipFill>
        <p:spPr>
          <a:xfrm>
            <a:off x="6954275" y="3156050"/>
            <a:ext cx="2049442" cy="1367025"/>
          </a:xfrm>
          <a:prstGeom prst="rect">
            <a:avLst/>
          </a:prstGeom>
          <a:noFill/>
          <a:ln>
            <a:noFill/>
          </a:ln>
        </p:spPr>
      </p:pic>
      <p:pic>
        <p:nvPicPr>
          <p:cNvPr id="87" name="Google Shape;87;p16"/>
          <p:cNvPicPr preferRelativeResize="0"/>
          <p:nvPr/>
        </p:nvPicPr>
        <p:blipFill>
          <a:blip r:embed="rId6">
            <a:alphaModFix/>
          </a:blip>
          <a:stretch>
            <a:fillRect/>
          </a:stretch>
        </p:blipFill>
        <p:spPr>
          <a:xfrm>
            <a:off x="6560375" y="174697"/>
            <a:ext cx="2374773" cy="1425499"/>
          </a:xfrm>
          <a:prstGeom prst="rect">
            <a:avLst/>
          </a:prstGeom>
          <a:noFill/>
          <a:ln>
            <a:noFill/>
          </a:ln>
        </p:spPr>
      </p:pic>
      <p:sp>
        <p:nvSpPr>
          <p:cNvPr id="88" name="Google Shape;88;p16"/>
          <p:cNvSpPr txBox="1"/>
          <p:nvPr/>
        </p:nvSpPr>
        <p:spPr>
          <a:xfrm>
            <a:off x="7074725" y="4568800"/>
            <a:ext cx="2926200" cy="2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(Frontiers Science News, 2017)</a:t>
            </a:r>
            <a:endParaRPr sz="1000">
              <a:latin typeface="Old Standard TT"/>
              <a:ea typeface="Old Standard TT"/>
              <a:cs typeface="Old Standard TT"/>
              <a:sym typeface="Old Standard TT"/>
            </a:endParaRPr>
          </a:p>
        </p:txBody>
      </p:sp>
      <p:sp>
        <p:nvSpPr>
          <p:cNvPr id="89" name="Google Shape;89;p16"/>
          <p:cNvSpPr txBox="1"/>
          <p:nvPr/>
        </p:nvSpPr>
        <p:spPr>
          <a:xfrm>
            <a:off x="6893750" y="1538600"/>
            <a:ext cx="2170500" cy="2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(Smith, Robinson, &amp; Segal, 2019)</a:t>
            </a:r>
            <a:endParaRPr sz="1000">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2E6BDC48-BA3E-0F4F-921A-EA07DC31C3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294"/>
    </mc:Choice>
    <mc:Fallback>
      <p:transition spd="slow" advTm="6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Diagnosis</a:t>
            </a:r>
            <a:endParaRPr/>
          </a:p>
        </p:txBody>
      </p:sp>
      <p:sp>
        <p:nvSpPr>
          <p:cNvPr id="95" name="Google Shape;95;p17"/>
          <p:cNvSpPr txBox="1">
            <a:spLocks noGrp="1"/>
          </p:cNvSpPr>
          <p:nvPr>
            <p:ph type="body" idx="1"/>
          </p:nvPr>
        </p:nvSpPr>
        <p:spPr>
          <a:xfrm>
            <a:off x="311700" y="1171600"/>
            <a:ext cx="4370100" cy="351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b="1"/>
              <a:t>DSM-5</a:t>
            </a:r>
            <a:r>
              <a:rPr lang="en"/>
              <a:t> contains the most up-to-date diagnosis method for PTSD</a:t>
            </a:r>
            <a:endParaRPr/>
          </a:p>
          <a:p>
            <a:pPr marL="457200" lvl="0" indent="-342900" algn="l" rtl="0">
              <a:spcBef>
                <a:spcPts val="0"/>
              </a:spcBef>
              <a:spcAft>
                <a:spcPts val="0"/>
              </a:spcAft>
              <a:buSzPts val="1800"/>
              <a:buChar char="●"/>
            </a:pPr>
            <a:r>
              <a:rPr lang="en"/>
              <a:t>Involves a set of 20 questions that assesses your actions and thinking after a particular event</a:t>
            </a:r>
            <a:endParaRPr/>
          </a:p>
          <a:p>
            <a:pPr marL="457200" lvl="0" indent="-342900" algn="l" rtl="0">
              <a:spcBef>
                <a:spcPts val="0"/>
              </a:spcBef>
              <a:spcAft>
                <a:spcPts val="0"/>
              </a:spcAft>
              <a:buSzPts val="1800"/>
              <a:buChar char="●"/>
            </a:pPr>
            <a:r>
              <a:rPr lang="en"/>
              <a:t>Responses are scored from 0-4</a:t>
            </a:r>
            <a:endParaRPr/>
          </a:p>
          <a:p>
            <a:pPr marL="457200" lvl="0" indent="-342900" algn="l" rtl="0">
              <a:spcBef>
                <a:spcPts val="0"/>
              </a:spcBef>
              <a:spcAft>
                <a:spcPts val="0"/>
              </a:spcAft>
              <a:buSzPts val="1800"/>
              <a:buChar char="●"/>
            </a:pPr>
            <a:r>
              <a:rPr lang="en"/>
              <a:t>A minimum score of 31-33 from the 20 responses indicates potential PTSD</a:t>
            </a:r>
            <a:endParaRPr/>
          </a:p>
        </p:txBody>
      </p:sp>
      <p:pic>
        <p:nvPicPr>
          <p:cNvPr id="96" name="Google Shape;96;p17"/>
          <p:cNvPicPr preferRelativeResize="0"/>
          <p:nvPr/>
        </p:nvPicPr>
        <p:blipFill>
          <a:blip r:embed="rId5">
            <a:alphaModFix/>
          </a:blip>
          <a:stretch>
            <a:fillRect/>
          </a:stretch>
        </p:blipFill>
        <p:spPr>
          <a:xfrm>
            <a:off x="4700475" y="1242773"/>
            <a:ext cx="4370100" cy="2910202"/>
          </a:xfrm>
          <a:prstGeom prst="rect">
            <a:avLst/>
          </a:prstGeom>
          <a:noFill/>
          <a:ln>
            <a:noFill/>
          </a:ln>
        </p:spPr>
      </p:pic>
      <p:sp>
        <p:nvSpPr>
          <p:cNvPr id="97" name="Google Shape;97;p17"/>
          <p:cNvSpPr txBox="1"/>
          <p:nvPr/>
        </p:nvSpPr>
        <p:spPr>
          <a:xfrm>
            <a:off x="7823175" y="4152975"/>
            <a:ext cx="1247400" cy="3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ld Standard TT"/>
                <a:ea typeface="Old Standard TT"/>
                <a:cs typeface="Old Standard TT"/>
                <a:sym typeface="Old Standard TT"/>
              </a:rPr>
              <a:t>(Tull, 2019)</a:t>
            </a:r>
            <a:endParaRPr>
              <a:latin typeface="Old Standard TT"/>
              <a:ea typeface="Old Standard TT"/>
              <a:cs typeface="Old Standard TT"/>
              <a:sym typeface="Old Standard TT"/>
            </a:endParaRPr>
          </a:p>
        </p:txBody>
      </p:sp>
      <p:pic>
        <p:nvPicPr>
          <p:cNvPr id="2" name="Audio 1">
            <a:hlinkClick r:id="" action="ppaction://media"/>
            <a:extLst>
              <a:ext uri="{FF2B5EF4-FFF2-40B4-BE49-F238E27FC236}">
                <a16:creationId xmlns:a16="http://schemas.microsoft.com/office/drawing/2014/main" id="{3B43D3B3-8EF0-AF44-A520-5DFC38FE79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Symptoms</a:t>
            </a:r>
            <a:endParaRPr/>
          </a:p>
        </p:txBody>
      </p:sp>
      <p:sp>
        <p:nvSpPr>
          <p:cNvPr id="103" name="Google Shape;103;p18"/>
          <p:cNvSpPr txBox="1">
            <a:spLocks noGrp="1"/>
          </p:cNvSpPr>
          <p:nvPr>
            <p:ph type="body" idx="1"/>
          </p:nvPr>
        </p:nvSpPr>
        <p:spPr>
          <a:xfrm>
            <a:off x="311700" y="1058225"/>
            <a:ext cx="5142900" cy="394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Symptoms categorized in four categories:</a:t>
            </a:r>
            <a:endParaRPr/>
          </a:p>
          <a:p>
            <a:pPr marL="457200" lvl="0" indent="-342900" algn="l" rtl="0">
              <a:spcBef>
                <a:spcPts val="0"/>
              </a:spcBef>
              <a:spcAft>
                <a:spcPts val="0"/>
              </a:spcAft>
              <a:buSzPts val="1800"/>
              <a:buAutoNum type="arabicPeriod"/>
            </a:pPr>
            <a:r>
              <a:rPr lang="en" b="1"/>
              <a:t>Reexperiencing symptoms</a:t>
            </a:r>
            <a:endParaRPr b="1"/>
          </a:p>
          <a:p>
            <a:pPr marL="914400" lvl="1" indent="-317500" algn="l" rtl="0">
              <a:spcBef>
                <a:spcPts val="0"/>
              </a:spcBef>
              <a:spcAft>
                <a:spcPts val="0"/>
              </a:spcAft>
              <a:buSzPts val="1400"/>
              <a:buChar char="○"/>
            </a:pPr>
            <a:r>
              <a:rPr lang="en"/>
              <a:t>Reminders of traumatic event trigger symptoms such as flashbacks</a:t>
            </a:r>
            <a:endParaRPr/>
          </a:p>
          <a:p>
            <a:pPr marL="457200" lvl="0" indent="-342900" algn="l" rtl="0">
              <a:spcBef>
                <a:spcPts val="0"/>
              </a:spcBef>
              <a:spcAft>
                <a:spcPts val="0"/>
              </a:spcAft>
              <a:buSzPts val="1800"/>
              <a:buAutoNum type="arabicPeriod"/>
            </a:pPr>
            <a:r>
              <a:rPr lang="en" b="1"/>
              <a:t>Avoidance and numbing symptoms</a:t>
            </a:r>
            <a:endParaRPr b="1"/>
          </a:p>
          <a:p>
            <a:pPr marL="914400" lvl="1" indent="-317500" algn="l" rtl="0">
              <a:spcBef>
                <a:spcPts val="0"/>
              </a:spcBef>
              <a:spcAft>
                <a:spcPts val="0"/>
              </a:spcAft>
              <a:buSzPts val="1400"/>
              <a:buChar char="○"/>
            </a:pPr>
            <a:r>
              <a:rPr lang="en"/>
              <a:t>Avoiding reminders of traumatic event. E.g. after car accident, a person avoids driving</a:t>
            </a:r>
            <a:endParaRPr/>
          </a:p>
          <a:p>
            <a:pPr marL="457200" lvl="0" indent="-342900" algn="l" rtl="0">
              <a:spcBef>
                <a:spcPts val="0"/>
              </a:spcBef>
              <a:spcAft>
                <a:spcPts val="0"/>
              </a:spcAft>
              <a:buSzPts val="1800"/>
              <a:buAutoNum type="arabicPeriod"/>
            </a:pPr>
            <a:r>
              <a:rPr lang="en" b="1"/>
              <a:t>Hyperarousal symptoms</a:t>
            </a:r>
            <a:endParaRPr b="1"/>
          </a:p>
          <a:p>
            <a:pPr marL="914400" lvl="1" indent="-317500" algn="l" rtl="0">
              <a:spcBef>
                <a:spcPts val="0"/>
              </a:spcBef>
              <a:spcAft>
                <a:spcPts val="0"/>
              </a:spcAft>
              <a:buSzPts val="1400"/>
              <a:buChar char="○"/>
            </a:pPr>
            <a:r>
              <a:rPr lang="en"/>
              <a:t>These are constant and cause increased feeling of stress and anger</a:t>
            </a:r>
            <a:endParaRPr/>
          </a:p>
          <a:p>
            <a:pPr marL="457200" lvl="0" indent="-342900" algn="l" rtl="0">
              <a:spcBef>
                <a:spcPts val="0"/>
              </a:spcBef>
              <a:spcAft>
                <a:spcPts val="0"/>
              </a:spcAft>
              <a:buSzPts val="1800"/>
              <a:buAutoNum type="arabicPeriod"/>
            </a:pPr>
            <a:r>
              <a:rPr lang="en" b="1"/>
              <a:t>Cognition and mood symptoms</a:t>
            </a:r>
            <a:endParaRPr b="1"/>
          </a:p>
          <a:p>
            <a:pPr marL="914400" lvl="1" indent="-317500" algn="l" rtl="0">
              <a:spcBef>
                <a:spcPts val="0"/>
              </a:spcBef>
              <a:spcAft>
                <a:spcPts val="0"/>
              </a:spcAft>
              <a:buSzPts val="1400"/>
              <a:buChar char="○"/>
            </a:pPr>
            <a:r>
              <a:rPr lang="en"/>
              <a:t>Persistent negative mood, loss of interest in people and activities, and feelings of detachment</a:t>
            </a:r>
            <a:endParaRPr/>
          </a:p>
          <a:p>
            <a:pPr marL="0" lvl="0" indent="0" algn="l" rtl="0">
              <a:spcBef>
                <a:spcPts val="1600"/>
              </a:spcBef>
              <a:spcAft>
                <a:spcPts val="1600"/>
              </a:spcAft>
              <a:buNone/>
            </a:pPr>
            <a:endParaRPr/>
          </a:p>
        </p:txBody>
      </p:sp>
      <p:sp>
        <p:nvSpPr>
          <p:cNvPr id="104" name="Google Shape;104;p18"/>
          <p:cNvSpPr txBox="1"/>
          <p:nvPr/>
        </p:nvSpPr>
        <p:spPr>
          <a:xfrm>
            <a:off x="7602150" y="4412125"/>
            <a:ext cx="961800" cy="4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dk1"/>
                </a:solidFill>
                <a:latin typeface="Old Standard TT"/>
                <a:ea typeface="Old Standard TT"/>
                <a:cs typeface="Old Standard TT"/>
                <a:sym typeface="Old Standard TT"/>
              </a:rPr>
              <a:t>(Tull, 2020)</a:t>
            </a:r>
            <a:endParaRPr>
              <a:latin typeface="Old Standard TT"/>
              <a:ea typeface="Old Standard TT"/>
              <a:cs typeface="Old Standard TT"/>
              <a:sym typeface="Old Standard TT"/>
            </a:endParaRPr>
          </a:p>
        </p:txBody>
      </p:sp>
      <p:pic>
        <p:nvPicPr>
          <p:cNvPr id="105" name="Google Shape;105;p18"/>
          <p:cNvPicPr preferRelativeResize="0"/>
          <p:nvPr/>
        </p:nvPicPr>
        <p:blipFill>
          <a:blip r:embed="rId5">
            <a:alphaModFix/>
          </a:blip>
          <a:stretch>
            <a:fillRect/>
          </a:stretch>
        </p:blipFill>
        <p:spPr>
          <a:xfrm>
            <a:off x="6353427" y="1096337"/>
            <a:ext cx="2210525" cy="3315799"/>
          </a:xfrm>
          <a:prstGeom prst="rect">
            <a:avLst/>
          </a:prstGeom>
          <a:noFill/>
          <a:ln>
            <a:noFill/>
          </a:ln>
        </p:spPr>
      </p:pic>
      <p:pic>
        <p:nvPicPr>
          <p:cNvPr id="2" name="Audio 1">
            <a:hlinkClick r:id="" action="ppaction://media"/>
            <a:extLst>
              <a:ext uri="{FF2B5EF4-FFF2-40B4-BE49-F238E27FC236}">
                <a16:creationId xmlns:a16="http://schemas.microsoft.com/office/drawing/2014/main" id="{80AA275A-C7A2-294D-B017-65154D15E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6989"/>
    </mc:Choice>
    <mc:Fallback>
      <p:transition spd="slow" advTm="14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Factors</a:t>
            </a:r>
            <a:endParaRPr/>
          </a:p>
        </p:txBody>
      </p:sp>
      <p:sp>
        <p:nvSpPr>
          <p:cNvPr id="111" name="Google Shape;111;p19"/>
          <p:cNvSpPr txBox="1">
            <a:spLocks noGrp="1"/>
          </p:cNvSpPr>
          <p:nvPr>
            <p:ph type="body" idx="1"/>
          </p:nvPr>
        </p:nvSpPr>
        <p:spPr>
          <a:xfrm>
            <a:off x="311700" y="1171600"/>
            <a:ext cx="8718000" cy="3397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b="1"/>
              <a:t>Gender</a:t>
            </a:r>
            <a:r>
              <a:rPr lang="en" sz="2000"/>
              <a:t>: </a:t>
            </a:r>
            <a:r>
              <a:rPr lang="en" sz="2000" u="sng"/>
              <a:t>Females</a:t>
            </a:r>
            <a:r>
              <a:rPr lang="en" sz="2000"/>
              <a:t> are more likely to have PTSD. </a:t>
            </a:r>
            <a:endParaRPr sz="2000"/>
          </a:p>
          <a:p>
            <a:pPr marL="457200" lvl="0" indent="-355600" algn="l" rtl="0">
              <a:spcBef>
                <a:spcPts val="0"/>
              </a:spcBef>
              <a:spcAft>
                <a:spcPts val="0"/>
              </a:spcAft>
              <a:buSzPts val="2000"/>
              <a:buChar char="-"/>
            </a:pPr>
            <a:r>
              <a:rPr lang="en" sz="2000"/>
              <a:t>The </a:t>
            </a:r>
            <a:r>
              <a:rPr lang="en" sz="2000" b="1"/>
              <a:t>duration</a:t>
            </a:r>
            <a:r>
              <a:rPr lang="en" sz="2000"/>
              <a:t> of the trauma: </a:t>
            </a:r>
            <a:r>
              <a:rPr lang="en" sz="2000" u="sng"/>
              <a:t>Long-lasting</a:t>
            </a:r>
            <a:r>
              <a:rPr lang="en" sz="2000"/>
              <a:t> or </a:t>
            </a:r>
            <a:r>
              <a:rPr lang="en" sz="2000" u="sng"/>
              <a:t>repetitive</a:t>
            </a:r>
            <a:endParaRPr sz="2000" u="sng"/>
          </a:p>
          <a:p>
            <a:pPr marL="457200" lvl="0" indent="-355600" algn="l" rtl="0">
              <a:spcBef>
                <a:spcPts val="0"/>
              </a:spcBef>
              <a:spcAft>
                <a:spcPts val="0"/>
              </a:spcAft>
              <a:buSzPts val="2000"/>
              <a:buChar char="-"/>
            </a:pPr>
            <a:r>
              <a:rPr lang="en" sz="2000"/>
              <a:t>The </a:t>
            </a:r>
            <a:r>
              <a:rPr lang="en" sz="2000" b="1"/>
              <a:t>age</a:t>
            </a:r>
            <a:r>
              <a:rPr lang="en" sz="2000"/>
              <a:t> of exposure: Early age </a:t>
            </a:r>
            <a:endParaRPr sz="2000"/>
          </a:p>
          <a:p>
            <a:pPr marL="457200" lvl="0" indent="-355600" algn="l" rtl="0">
              <a:spcBef>
                <a:spcPts val="0"/>
              </a:spcBef>
              <a:spcAft>
                <a:spcPts val="0"/>
              </a:spcAft>
              <a:buSzPts val="2000"/>
              <a:buChar char="-"/>
            </a:pPr>
            <a:r>
              <a:rPr lang="en" sz="2000" b="1"/>
              <a:t>Living through</a:t>
            </a:r>
            <a:r>
              <a:rPr lang="en" sz="2000"/>
              <a:t> dangerous events or traumas (e.g. Jobs)</a:t>
            </a:r>
            <a:endParaRPr sz="2000"/>
          </a:p>
          <a:p>
            <a:pPr marL="457200" lvl="0" indent="-355600" algn="l" rtl="0">
              <a:spcBef>
                <a:spcPts val="0"/>
              </a:spcBef>
              <a:spcAft>
                <a:spcPts val="0"/>
              </a:spcAft>
              <a:buSzPts val="2000"/>
              <a:buChar char="-"/>
            </a:pPr>
            <a:r>
              <a:rPr lang="en" sz="2000"/>
              <a:t>History / familial background of </a:t>
            </a:r>
            <a:r>
              <a:rPr lang="en" sz="2000" b="1"/>
              <a:t>mental illness </a:t>
            </a:r>
            <a:r>
              <a:rPr lang="en" sz="2000"/>
              <a:t>(e.g. Anxiety, depression)</a:t>
            </a:r>
            <a:endParaRPr sz="2000"/>
          </a:p>
          <a:p>
            <a:pPr marL="457200" lvl="0" indent="-355600" algn="l" rtl="0">
              <a:spcBef>
                <a:spcPts val="0"/>
              </a:spcBef>
              <a:spcAft>
                <a:spcPts val="0"/>
              </a:spcAft>
              <a:buSzPts val="2000"/>
              <a:buChar char="-"/>
            </a:pPr>
            <a:r>
              <a:rPr lang="en" sz="2000"/>
              <a:t>Negative </a:t>
            </a:r>
            <a:r>
              <a:rPr lang="en" sz="2000" b="1"/>
              <a:t>coping mechanisms</a:t>
            </a:r>
            <a:r>
              <a:rPr lang="en" sz="2000"/>
              <a:t> / </a:t>
            </a:r>
            <a:r>
              <a:rPr lang="en" sz="2000" b="1"/>
              <a:t>substance abuse</a:t>
            </a:r>
            <a:endParaRPr sz="2000" b="1"/>
          </a:p>
          <a:p>
            <a:pPr marL="457200" lvl="0" indent="-355600" algn="l" rtl="0">
              <a:spcBef>
                <a:spcPts val="0"/>
              </a:spcBef>
              <a:spcAft>
                <a:spcPts val="0"/>
              </a:spcAft>
              <a:buSzPts val="2000"/>
              <a:buChar char="-"/>
            </a:pPr>
            <a:r>
              <a:rPr lang="en" sz="2000"/>
              <a:t>Lack of good support system</a:t>
            </a:r>
            <a:endParaRPr sz="2000"/>
          </a:p>
          <a:p>
            <a:pPr marL="457200" lvl="0" indent="-355600" algn="l" rtl="0">
              <a:spcBef>
                <a:spcPts val="0"/>
              </a:spcBef>
              <a:spcAft>
                <a:spcPts val="0"/>
              </a:spcAft>
              <a:buSzPts val="2000"/>
              <a:buChar char="-"/>
            </a:pPr>
            <a:r>
              <a:rPr lang="en" sz="2000"/>
              <a:t>Dealing with extra stress after the event</a:t>
            </a:r>
            <a:endParaRPr sz="2000"/>
          </a:p>
        </p:txBody>
      </p:sp>
      <p:pic>
        <p:nvPicPr>
          <p:cNvPr id="112" name="Google Shape;112;p19"/>
          <p:cNvPicPr preferRelativeResize="0"/>
          <p:nvPr/>
        </p:nvPicPr>
        <p:blipFill>
          <a:blip r:embed="rId5">
            <a:alphaModFix/>
          </a:blip>
          <a:stretch>
            <a:fillRect/>
          </a:stretch>
        </p:blipFill>
        <p:spPr>
          <a:xfrm>
            <a:off x="7235175" y="80000"/>
            <a:ext cx="1794525" cy="1794525"/>
          </a:xfrm>
          <a:prstGeom prst="rect">
            <a:avLst/>
          </a:prstGeom>
          <a:noFill/>
          <a:ln>
            <a:noFill/>
          </a:ln>
        </p:spPr>
      </p:pic>
      <p:pic>
        <p:nvPicPr>
          <p:cNvPr id="113" name="Google Shape;113;p19"/>
          <p:cNvPicPr preferRelativeResize="0"/>
          <p:nvPr/>
        </p:nvPicPr>
        <p:blipFill>
          <a:blip r:embed="rId6">
            <a:alphaModFix/>
          </a:blip>
          <a:stretch>
            <a:fillRect/>
          </a:stretch>
        </p:blipFill>
        <p:spPr>
          <a:xfrm>
            <a:off x="6229625" y="3326119"/>
            <a:ext cx="2697200" cy="1515450"/>
          </a:xfrm>
          <a:prstGeom prst="rect">
            <a:avLst/>
          </a:prstGeom>
          <a:noFill/>
          <a:ln>
            <a:noFill/>
          </a:ln>
        </p:spPr>
      </p:pic>
      <p:sp>
        <p:nvSpPr>
          <p:cNvPr id="114" name="Google Shape;114;p19"/>
          <p:cNvSpPr txBox="1"/>
          <p:nvPr/>
        </p:nvSpPr>
        <p:spPr>
          <a:xfrm>
            <a:off x="8206750" y="1874525"/>
            <a:ext cx="14859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(Vernor, 2019)</a:t>
            </a:r>
            <a:endParaRPr sz="1000">
              <a:latin typeface="Old Standard TT"/>
              <a:ea typeface="Old Standard TT"/>
              <a:cs typeface="Old Standard TT"/>
              <a:sym typeface="Old Standard TT"/>
            </a:endParaRPr>
          </a:p>
        </p:txBody>
      </p:sp>
      <p:sp>
        <p:nvSpPr>
          <p:cNvPr id="115" name="Google Shape;115;p19"/>
          <p:cNvSpPr txBox="1"/>
          <p:nvPr/>
        </p:nvSpPr>
        <p:spPr>
          <a:xfrm>
            <a:off x="8096225" y="4784425"/>
            <a:ext cx="14859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(Jones, 2018)</a:t>
            </a:r>
            <a:endParaRPr sz="1000">
              <a:latin typeface="Old Standard TT"/>
              <a:ea typeface="Old Standard TT"/>
              <a:cs typeface="Old Standard TT"/>
              <a:sym typeface="Old Standard TT"/>
            </a:endParaRPr>
          </a:p>
        </p:txBody>
      </p:sp>
      <p:pic>
        <p:nvPicPr>
          <p:cNvPr id="4" name="Audio 3">
            <a:hlinkClick r:id="" action="ppaction://media"/>
            <a:extLst>
              <a:ext uri="{FF2B5EF4-FFF2-40B4-BE49-F238E27FC236}">
                <a16:creationId xmlns:a16="http://schemas.microsoft.com/office/drawing/2014/main" id="{AC32F69E-03EE-D341-BE97-3CBFB9BD89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127"/>
    </mc:Choice>
    <mc:Fallback>
      <p:transition spd="slow" advTm="10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Pathophysiology </a:t>
            </a:r>
            <a:endParaRPr/>
          </a:p>
        </p:txBody>
      </p:sp>
      <p:graphicFrame>
        <p:nvGraphicFramePr>
          <p:cNvPr id="121" name="Google Shape;121;p20"/>
          <p:cNvGraphicFramePr/>
          <p:nvPr/>
        </p:nvGraphicFramePr>
        <p:xfrm>
          <a:off x="311700" y="951850"/>
          <a:ext cx="8520600" cy="3365865"/>
        </p:xfrm>
        <a:graphic>
          <a:graphicData uri="http://schemas.openxmlformats.org/drawingml/2006/table">
            <a:tbl>
              <a:tblPr>
                <a:noFill/>
                <a:tableStyleId>{3193BB5B-1801-4D37-8DCF-3F257C337897}</a:tableStyleId>
              </a:tblPr>
              <a:tblGrid>
                <a:gridCol w="4260300">
                  <a:extLst>
                    <a:ext uri="{9D8B030D-6E8A-4147-A177-3AD203B41FA5}">
                      <a16:colId xmlns:a16="http://schemas.microsoft.com/office/drawing/2014/main" val="20000"/>
                    </a:ext>
                  </a:extLst>
                </a:gridCol>
                <a:gridCol w="4260300">
                  <a:extLst>
                    <a:ext uri="{9D8B030D-6E8A-4147-A177-3AD203B41FA5}">
                      <a16:colId xmlns:a16="http://schemas.microsoft.com/office/drawing/2014/main" val="20001"/>
                    </a:ext>
                  </a:extLst>
                </a:gridCol>
              </a:tblGrid>
              <a:tr h="442325">
                <a:tc>
                  <a:txBody>
                    <a:bodyPr/>
                    <a:lstStyle/>
                    <a:p>
                      <a:pPr marL="0" lvl="0" indent="0" algn="ctr" rtl="0">
                        <a:spcBef>
                          <a:spcPts val="0"/>
                        </a:spcBef>
                        <a:spcAft>
                          <a:spcPts val="0"/>
                        </a:spcAft>
                        <a:buNone/>
                      </a:pPr>
                      <a:r>
                        <a:rPr lang="en" sz="1800" b="1">
                          <a:latin typeface="Old Standard TT"/>
                          <a:ea typeface="Old Standard TT"/>
                          <a:cs typeface="Old Standard TT"/>
                          <a:sym typeface="Old Standard TT"/>
                        </a:rPr>
                        <a:t>Genetics</a:t>
                      </a:r>
                      <a:endParaRPr sz="1800" b="1">
                        <a:latin typeface="Old Standard TT"/>
                        <a:ea typeface="Old Standard TT"/>
                        <a:cs typeface="Old Standard TT"/>
                        <a:sym typeface="Old Standard T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800" b="1">
                          <a:latin typeface="Old Standard TT"/>
                          <a:ea typeface="Old Standard TT"/>
                          <a:cs typeface="Old Standard TT"/>
                          <a:sym typeface="Old Standard TT"/>
                        </a:rPr>
                        <a:t>Endocrine Factors</a:t>
                      </a:r>
                      <a:endParaRPr sz="1800" b="1">
                        <a:latin typeface="Old Standard TT"/>
                        <a:ea typeface="Old Standard TT"/>
                        <a:cs typeface="Old Standard TT"/>
                        <a:sym typeface="Old Standard T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593750">
                <a:tc>
                  <a:txBody>
                    <a:bodyPr/>
                    <a:lstStyle/>
                    <a:p>
                      <a:pPr marL="0" lvl="0" indent="0" algn="ctr"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39025">
                <a:tc>
                  <a:txBody>
                    <a:bodyPr/>
                    <a:lstStyle/>
                    <a:p>
                      <a:pPr marL="0" lvl="0" indent="0" algn="ctr" rtl="0">
                        <a:spcBef>
                          <a:spcPts val="0"/>
                        </a:spcBef>
                        <a:spcAft>
                          <a:spcPts val="0"/>
                        </a:spcAft>
                        <a:buNone/>
                      </a:pPr>
                      <a:r>
                        <a:rPr lang="en" sz="1800" b="1">
                          <a:latin typeface="Old Standard TT"/>
                          <a:ea typeface="Old Standard TT"/>
                          <a:cs typeface="Old Standard TT"/>
                          <a:sym typeface="Old Standard TT"/>
                        </a:rPr>
                        <a:t>Neurochemical Factors</a:t>
                      </a:r>
                      <a:endParaRPr sz="1800" b="1">
                        <a:latin typeface="Old Standard TT"/>
                        <a:ea typeface="Old Standard TT"/>
                        <a:cs typeface="Old Standard TT"/>
                        <a:sym typeface="Old Standard T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800" b="1">
                          <a:latin typeface="Old Standard TT"/>
                          <a:ea typeface="Old Standard TT"/>
                          <a:cs typeface="Old Standard TT"/>
                          <a:sym typeface="Old Standard TT"/>
                        </a:rPr>
                        <a:t>Brain Circuitry</a:t>
                      </a:r>
                      <a:endParaRPr sz="1800" b="1">
                        <a:latin typeface="Old Standard TT"/>
                        <a:ea typeface="Old Standard TT"/>
                        <a:cs typeface="Old Standard TT"/>
                        <a:sym typeface="Old Standard TT"/>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857775">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22" name="Google Shape;122;p20"/>
          <p:cNvPicPr preferRelativeResize="0"/>
          <p:nvPr/>
        </p:nvPicPr>
        <p:blipFill>
          <a:blip r:embed="rId5">
            <a:alphaModFix/>
          </a:blip>
          <a:stretch>
            <a:fillRect/>
          </a:stretch>
        </p:blipFill>
        <p:spPr>
          <a:xfrm>
            <a:off x="1200575" y="1309550"/>
            <a:ext cx="2672950" cy="1496850"/>
          </a:xfrm>
          <a:prstGeom prst="rect">
            <a:avLst/>
          </a:prstGeom>
          <a:noFill/>
          <a:ln>
            <a:noFill/>
          </a:ln>
        </p:spPr>
      </p:pic>
      <p:pic>
        <p:nvPicPr>
          <p:cNvPr id="123" name="Google Shape;123;p20"/>
          <p:cNvPicPr preferRelativeResize="0"/>
          <p:nvPr/>
        </p:nvPicPr>
        <p:blipFill>
          <a:blip r:embed="rId6">
            <a:alphaModFix/>
          </a:blip>
          <a:stretch>
            <a:fillRect/>
          </a:stretch>
        </p:blipFill>
        <p:spPr>
          <a:xfrm>
            <a:off x="1200587" y="3406600"/>
            <a:ext cx="2672950" cy="1496849"/>
          </a:xfrm>
          <a:prstGeom prst="rect">
            <a:avLst/>
          </a:prstGeom>
          <a:noFill/>
          <a:ln>
            <a:noFill/>
          </a:ln>
        </p:spPr>
      </p:pic>
      <p:pic>
        <p:nvPicPr>
          <p:cNvPr id="124" name="Google Shape;124;p20"/>
          <p:cNvPicPr preferRelativeResize="0"/>
          <p:nvPr/>
        </p:nvPicPr>
        <p:blipFill>
          <a:blip r:embed="rId7">
            <a:alphaModFix/>
          </a:blip>
          <a:stretch>
            <a:fillRect/>
          </a:stretch>
        </p:blipFill>
        <p:spPr>
          <a:xfrm>
            <a:off x="5408200" y="3406600"/>
            <a:ext cx="2672951" cy="1496850"/>
          </a:xfrm>
          <a:prstGeom prst="rect">
            <a:avLst/>
          </a:prstGeom>
          <a:noFill/>
          <a:ln>
            <a:noFill/>
          </a:ln>
        </p:spPr>
      </p:pic>
      <p:pic>
        <p:nvPicPr>
          <p:cNvPr id="125" name="Google Shape;125;p20"/>
          <p:cNvPicPr preferRelativeResize="0"/>
          <p:nvPr/>
        </p:nvPicPr>
        <p:blipFill>
          <a:blip r:embed="rId8">
            <a:alphaModFix/>
          </a:blip>
          <a:stretch>
            <a:fillRect/>
          </a:stretch>
        </p:blipFill>
        <p:spPr>
          <a:xfrm>
            <a:off x="5800087" y="1309550"/>
            <a:ext cx="1889180" cy="1496850"/>
          </a:xfrm>
          <a:prstGeom prst="rect">
            <a:avLst/>
          </a:prstGeom>
          <a:noFill/>
          <a:ln>
            <a:noFill/>
          </a:ln>
        </p:spPr>
      </p:pic>
      <p:sp>
        <p:nvSpPr>
          <p:cNvPr id="126" name="Google Shape;126;p20"/>
          <p:cNvSpPr txBox="1"/>
          <p:nvPr/>
        </p:nvSpPr>
        <p:spPr>
          <a:xfrm>
            <a:off x="3873525" y="2571738"/>
            <a:ext cx="11730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Old Standard TT"/>
                <a:ea typeface="Old Standard TT"/>
                <a:cs typeface="Old Standard TT"/>
                <a:sym typeface="Old Standard TT"/>
              </a:rPr>
              <a:t>(Carfagno, 2019)</a:t>
            </a:r>
            <a:endParaRPr sz="1000">
              <a:latin typeface="Old Standard TT"/>
              <a:ea typeface="Old Standard TT"/>
              <a:cs typeface="Old Standard TT"/>
              <a:sym typeface="Old Standard TT"/>
            </a:endParaRPr>
          </a:p>
        </p:txBody>
      </p:sp>
      <p:sp>
        <p:nvSpPr>
          <p:cNvPr id="127" name="Google Shape;127;p20"/>
          <p:cNvSpPr txBox="1"/>
          <p:nvPr/>
        </p:nvSpPr>
        <p:spPr>
          <a:xfrm>
            <a:off x="3888013" y="4635250"/>
            <a:ext cx="15057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(NeuroTracker, 2017)</a:t>
            </a:r>
            <a:endParaRPr sz="1000">
              <a:solidFill>
                <a:schemeClr val="dk1"/>
              </a:solidFill>
              <a:latin typeface="Old Standard TT"/>
              <a:ea typeface="Old Standard TT"/>
              <a:cs typeface="Old Standard TT"/>
              <a:sym typeface="Old Standard TT"/>
            </a:endParaRPr>
          </a:p>
        </p:txBody>
      </p:sp>
      <p:sp>
        <p:nvSpPr>
          <p:cNvPr id="128" name="Google Shape;128;p20"/>
          <p:cNvSpPr txBox="1"/>
          <p:nvPr/>
        </p:nvSpPr>
        <p:spPr>
          <a:xfrm>
            <a:off x="7580050" y="2571750"/>
            <a:ext cx="16812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(Biologydictionary, 2018)</a:t>
            </a:r>
            <a:endParaRPr sz="1000">
              <a:solidFill>
                <a:schemeClr val="dk1"/>
              </a:solidFill>
              <a:latin typeface="Old Standard TT"/>
              <a:ea typeface="Old Standard TT"/>
              <a:cs typeface="Old Standard TT"/>
              <a:sym typeface="Old Standard TT"/>
            </a:endParaRPr>
          </a:p>
        </p:txBody>
      </p:sp>
      <p:sp>
        <p:nvSpPr>
          <p:cNvPr id="129" name="Google Shape;129;p20"/>
          <p:cNvSpPr txBox="1"/>
          <p:nvPr/>
        </p:nvSpPr>
        <p:spPr>
          <a:xfrm>
            <a:off x="8012400" y="4635250"/>
            <a:ext cx="11316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Old Standard TT"/>
                <a:ea typeface="Old Standard TT"/>
                <a:cs typeface="Old Standard TT"/>
                <a:sym typeface="Old Standard TT"/>
              </a:rPr>
              <a:t>(Paddock, 2018)</a:t>
            </a:r>
            <a:endParaRPr sz="1000">
              <a:solidFill>
                <a:schemeClr val="dk1"/>
              </a:solidFill>
              <a:latin typeface="Old Standard TT"/>
              <a:ea typeface="Old Standard TT"/>
              <a:cs typeface="Old Standard TT"/>
              <a:sym typeface="Old Standard TT"/>
            </a:endParaRPr>
          </a:p>
        </p:txBody>
      </p:sp>
      <p:pic>
        <p:nvPicPr>
          <p:cNvPr id="3" name="Audio 2">
            <a:hlinkClick r:id="" action="ppaction://media"/>
            <a:extLst>
              <a:ext uri="{FF2B5EF4-FFF2-40B4-BE49-F238E27FC236}">
                <a16:creationId xmlns:a16="http://schemas.microsoft.com/office/drawing/2014/main" id="{74B5D3D7-6C50-C740-8B2B-E0813E9D406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21"/>
    </mc:Choice>
    <mc:Fallback>
      <p:transition spd="slow" advTm="21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2770</Words>
  <Application>Microsoft Macintosh PowerPoint</Application>
  <PresentationFormat>On-screen Show (16:9)</PresentationFormat>
  <Paragraphs>191</Paragraphs>
  <Slides>20</Slides>
  <Notes>20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STFangsong</vt:lpstr>
      <vt:lpstr>Times New Roman</vt:lpstr>
      <vt:lpstr>Old Standard TT</vt:lpstr>
      <vt:lpstr>Paperback</vt:lpstr>
      <vt:lpstr>Post-Traumatic  Stress Disorder (PTSD)</vt:lpstr>
      <vt:lpstr>Outline</vt:lpstr>
      <vt:lpstr>Introduction</vt:lpstr>
      <vt:lpstr>70%</vt:lpstr>
      <vt:lpstr>Trauma</vt:lpstr>
      <vt:lpstr>Diagnosis</vt:lpstr>
      <vt:lpstr>Symptoms</vt:lpstr>
      <vt:lpstr>Risk Factors</vt:lpstr>
      <vt:lpstr>Pathophysiology </vt:lpstr>
      <vt:lpstr>Genetic Factors</vt:lpstr>
      <vt:lpstr>Endocrine Factors</vt:lpstr>
      <vt:lpstr>Neurochemical Factors</vt:lpstr>
      <vt:lpstr>Brain Circuitry</vt:lpstr>
      <vt:lpstr>Treatment</vt:lpstr>
      <vt:lpstr>Prevention</vt:lpstr>
      <vt:lpstr>Medication</vt:lpstr>
      <vt:lpstr>Case Study: War Veteran</vt:lpstr>
      <vt:lpstr>Conclusion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Post-Traumatic  Stress Disorder (PTSD)</dc:title>
  <cp:lastModifiedBy>Christina Kang</cp:lastModifiedBy>
  <cp:revision>6</cp:revision>
  <dcterms:modified xsi:type="dcterms:W3CDTF">2020-03-26T03:46:49Z</dcterms:modified>
</cp:coreProperties>
</file>