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5143500" cx="9144000"/>
  <p:notesSz cx="6858000" cy="9144000"/>
  <p:embeddedFontLst>
    <p:embeddedFont>
      <p:font typeface="Roboto Thin"/>
      <p:regular r:id="rId36"/>
      <p:bold r:id="rId37"/>
      <p:italic r:id="rId38"/>
      <p:boldItalic r:id="rId39"/>
    </p:embeddedFont>
    <p:embeddedFont>
      <p:font typeface="Roboto Medium"/>
      <p:regular r:id="rId40"/>
      <p:bold r:id="rId41"/>
      <p:italic r:id="rId42"/>
      <p:boldItalic r:id="rId43"/>
    </p:embeddedFont>
    <p:embeddedFont>
      <p:font typeface="Roboto"/>
      <p:regular r:id="rId44"/>
      <p:bold r:id="rId45"/>
      <p:italic r:id="rId46"/>
      <p:boldItalic r:id="rId47"/>
    </p:embeddedFont>
    <p:embeddedFont>
      <p:font typeface="PT Sans Narrow"/>
      <p:regular r:id="rId48"/>
      <p:bold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Medium-regular.fntdata"/><Relationship Id="rId42" Type="http://schemas.openxmlformats.org/officeDocument/2006/relationships/font" Target="fonts/RobotoMedium-italic.fntdata"/><Relationship Id="rId41" Type="http://schemas.openxmlformats.org/officeDocument/2006/relationships/font" Target="fonts/RobotoMedium-bold.fntdata"/><Relationship Id="rId44" Type="http://schemas.openxmlformats.org/officeDocument/2006/relationships/font" Target="fonts/Roboto-regular.fntdata"/><Relationship Id="rId43" Type="http://schemas.openxmlformats.org/officeDocument/2006/relationships/font" Target="fonts/RobotoMedium-boldItalic.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TSansNarrow-regular.fntdata"/><Relationship Id="rId47" Type="http://schemas.openxmlformats.org/officeDocument/2006/relationships/font" Target="fonts/Roboto-boldItalic.fntdata"/><Relationship Id="rId49" Type="http://schemas.openxmlformats.org/officeDocument/2006/relationships/font" Target="fonts/PTSansNarrow-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RobotoThin-bold.fntdata"/><Relationship Id="rId36" Type="http://schemas.openxmlformats.org/officeDocument/2006/relationships/font" Target="fonts/RobotoThin-regular.fntdata"/><Relationship Id="rId39" Type="http://schemas.openxmlformats.org/officeDocument/2006/relationships/font" Target="fonts/RobotoThin-boldItalic.fntdata"/><Relationship Id="rId38" Type="http://schemas.openxmlformats.org/officeDocument/2006/relationships/font" Target="fonts/RobotoThin-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topnews.ae/content/217984-heavy-coffee-drinkers-higher-risk-early-death-study"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http://ugnm.com/clinical-trials-available/current-clinical-trials/overactive-bladder-study/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https://www.medicalnewstoday.com/articles/320381.php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Heavy Coffee Drinking Image: </a:t>
            </a:r>
            <a:r>
              <a:rPr lang="en" u="sng">
                <a:solidFill>
                  <a:schemeClr val="hlink"/>
                </a:solidFill>
                <a:hlinkClick r:id="rId2"/>
              </a:rPr>
              <a:t>http://topnews.ae/content/217984-heavy-coffee-drinkers-higher-risk-early-death-study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Found an interesting image that I thought we could share </a:t>
            </a:r>
            <a:endParaRPr/>
          </a:p>
          <a:p>
            <a:pPr indent="-298450" lvl="0" marL="457200">
              <a:spcBef>
                <a:spcPts val="0"/>
              </a:spcBef>
              <a:spcAft>
                <a:spcPts val="0"/>
              </a:spcAft>
              <a:buSzPts val="1100"/>
              <a:buChar char="-"/>
            </a:pPr>
            <a:r>
              <a:rPr lang="en"/>
              <a:t>Do u think we could make these images more clear?? - I tried to make them clear but couldn’t get them to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 already say this earlier in the presentation (last bolded point) </a:t>
            </a:r>
            <a:endParaRPr/>
          </a:p>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1" name="Shape 3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Suhani</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Suhani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Transition on this slide be aware</a:t>
            </a:r>
            <a:endParaRPr/>
          </a:p>
          <a:p>
            <a:pPr indent="0" lvl="0" marL="0">
              <a:spcBef>
                <a:spcPts val="0"/>
              </a:spcBef>
              <a:spcAft>
                <a:spcPts val="0"/>
              </a:spcAft>
              <a:buNone/>
            </a:pPr>
            <a:r>
              <a:rPr lang="en"/>
              <a:t>Click twice for second blurb on the right </a:t>
            </a:r>
            <a:endParaRPr/>
          </a:p>
          <a:p>
            <a:pPr indent="0" lvl="0" marL="0">
              <a:spcBef>
                <a:spcPts val="0"/>
              </a:spcBef>
              <a:spcAft>
                <a:spcPts val="0"/>
              </a:spcAft>
              <a:buNone/>
            </a:pPr>
            <a:r>
              <a:t/>
            </a:r>
            <a:endParaRPr/>
          </a:p>
          <a:p>
            <a:pPr indent="0" lvl="0" marL="0">
              <a:spcBef>
                <a:spcPts val="0"/>
              </a:spcBef>
              <a:spcAft>
                <a:spcPts val="0"/>
              </a:spcAft>
              <a:buNone/>
            </a:pPr>
            <a:r>
              <a:rPr lang="en"/>
              <a:t>Noor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Noor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Shape 48"/>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Open Sans"/>
                <a:ea typeface="Open Sans"/>
                <a:cs typeface="Open Sans"/>
                <a:sym typeface="Open Sans"/>
              </a:defRPr>
            </a:lvl1pPr>
            <a:lvl2pPr lvl="1" algn="r">
              <a:spcBef>
                <a:spcPts val="0"/>
              </a:spcBef>
              <a:buNone/>
              <a:defRPr sz="1000">
                <a:solidFill>
                  <a:schemeClr val="dk2"/>
                </a:solidFill>
                <a:latin typeface="Open Sans"/>
                <a:ea typeface="Open Sans"/>
                <a:cs typeface="Open Sans"/>
                <a:sym typeface="Open Sans"/>
              </a:defRPr>
            </a:lvl2pPr>
            <a:lvl3pPr lvl="2" algn="r">
              <a:spcBef>
                <a:spcPts val="0"/>
              </a:spcBef>
              <a:buNone/>
              <a:defRPr sz="1000">
                <a:solidFill>
                  <a:schemeClr val="dk2"/>
                </a:solidFill>
                <a:latin typeface="Open Sans"/>
                <a:ea typeface="Open Sans"/>
                <a:cs typeface="Open Sans"/>
                <a:sym typeface="Open Sans"/>
              </a:defRPr>
            </a:lvl3pPr>
            <a:lvl4pPr lvl="3" algn="r">
              <a:spcBef>
                <a:spcPts val="0"/>
              </a:spcBef>
              <a:buNone/>
              <a:defRPr sz="1000">
                <a:solidFill>
                  <a:schemeClr val="dk2"/>
                </a:solidFill>
                <a:latin typeface="Open Sans"/>
                <a:ea typeface="Open Sans"/>
                <a:cs typeface="Open Sans"/>
                <a:sym typeface="Open Sans"/>
              </a:defRPr>
            </a:lvl4pPr>
            <a:lvl5pPr lvl="4" algn="r">
              <a:spcBef>
                <a:spcPts val="0"/>
              </a:spcBef>
              <a:buNone/>
              <a:defRPr sz="1000">
                <a:solidFill>
                  <a:schemeClr val="dk2"/>
                </a:solidFill>
                <a:latin typeface="Open Sans"/>
                <a:ea typeface="Open Sans"/>
                <a:cs typeface="Open Sans"/>
                <a:sym typeface="Open Sans"/>
              </a:defRPr>
            </a:lvl5pPr>
            <a:lvl6pPr lvl="5" algn="r">
              <a:spcBef>
                <a:spcPts val="0"/>
              </a:spcBef>
              <a:buNone/>
              <a:defRPr sz="1000">
                <a:solidFill>
                  <a:schemeClr val="dk2"/>
                </a:solidFill>
                <a:latin typeface="Open Sans"/>
                <a:ea typeface="Open Sans"/>
                <a:cs typeface="Open Sans"/>
                <a:sym typeface="Open Sans"/>
              </a:defRPr>
            </a:lvl6pPr>
            <a:lvl7pPr lvl="6" algn="r">
              <a:spcBef>
                <a:spcPts val="0"/>
              </a:spcBef>
              <a:buNone/>
              <a:defRPr sz="1000">
                <a:solidFill>
                  <a:schemeClr val="dk2"/>
                </a:solidFill>
                <a:latin typeface="Open Sans"/>
                <a:ea typeface="Open Sans"/>
                <a:cs typeface="Open Sans"/>
                <a:sym typeface="Open Sans"/>
              </a:defRPr>
            </a:lvl7pPr>
            <a:lvl8pPr lvl="7" algn="r">
              <a:spcBef>
                <a:spcPts val="0"/>
              </a:spcBef>
              <a:buNone/>
              <a:defRPr sz="1000">
                <a:solidFill>
                  <a:schemeClr val="dk2"/>
                </a:solidFill>
                <a:latin typeface="Open Sans"/>
                <a:ea typeface="Open Sans"/>
                <a:cs typeface="Open Sans"/>
                <a:sym typeface="Open Sans"/>
              </a:defRPr>
            </a:lvl8pPr>
            <a:lvl9pPr lvl="8" algn="r">
              <a:spcBef>
                <a:spcPts val="0"/>
              </a:spcBef>
              <a:buNone/>
              <a:defRPr sz="1000">
                <a:solidFill>
                  <a:schemeClr val="dk2"/>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hyperlink" Target="https://en.wikipedia.org/wiki/Caffeine#/media/File:Caffeine_structure.sv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youtube.com/watch?v=Sxc3dxXjrO4" TargetMode="Externa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sciencedaily.com/releases/2015/08/150829123701.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5" name="Shape 65"/>
        <p:cNvGrpSpPr/>
        <p:nvPr/>
      </p:nvGrpSpPr>
      <p:grpSpPr>
        <a:xfrm>
          <a:off x="0" y="0"/>
          <a:ext cx="0" cy="0"/>
          <a:chOff x="0" y="0"/>
          <a:chExt cx="0" cy="0"/>
        </a:xfrm>
      </p:grpSpPr>
      <p:sp>
        <p:nvSpPr>
          <p:cNvPr id="66" name="Shape 66"/>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800"/>
              <a:t>Group 2: Claudia Yousif, Melika Babadi, Noor Al-Alawi, Suhani Darji, Jenna Price</a:t>
            </a:r>
            <a:endParaRPr sz="1800"/>
          </a:p>
        </p:txBody>
      </p:sp>
      <p:sp>
        <p:nvSpPr>
          <p:cNvPr id="67" name="Shape 67"/>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The Effects of Caffeine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Enhancing Short-term Memory - </a:t>
            </a:r>
            <a:r>
              <a:rPr b="0" lang="en"/>
              <a:t>Borota et al.</a:t>
            </a:r>
            <a:endParaRPr b="0"/>
          </a:p>
        </p:txBody>
      </p:sp>
      <p:sp>
        <p:nvSpPr>
          <p:cNvPr id="218" name="Shape 218"/>
          <p:cNvSpPr txBox="1"/>
          <p:nvPr>
            <p:ph idx="1" type="body"/>
          </p:nvPr>
        </p:nvSpPr>
        <p:spPr>
          <a:xfrm>
            <a:off x="3888725" y="1357825"/>
            <a:ext cx="4968600" cy="3096300"/>
          </a:xfrm>
          <a:prstGeom prst="rect">
            <a:avLst/>
          </a:prstGeom>
        </p:spPr>
        <p:txBody>
          <a:bodyPr anchorCtr="0" anchor="t" bIns="91425" lIns="91425" spcFirstLastPara="1" rIns="91425" wrap="square" tIns="91425">
            <a:noAutofit/>
          </a:bodyPr>
          <a:lstStyle/>
          <a:p>
            <a:pPr indent="-336550" lvl="0" marL="457200" rtl="0">
              <a:spcBef>
                <a:spcPts val="0"/>
              </a:spcBef>
              <a:spcAft>
                <a:spcPts val="0"/>
              </a:spcAft>
              <a:buSzPts val="1700"/>
              <a:buChar char="●"/>
            </a:pPr>
            <a:r>
              <a:rPr lang="en" sz="1700"/>
              <a:t>Those who received caffeine were able to recognize “similar” images as opposed to confusing them for “old” images</a:t>
            </a:r>
            <a:br>
              <a:rPr lang="en" sz="1700"/>
            </a:br>
            <a:endParaRPr sz="1700"/>
          </a:p>
          <a:p>
            <a:pPr indent="-336550" lvl="0" marL="457200" rtl="0">
              <a:spcBef>
                <a:spcPts val="0"/>
              </a:spcBef>
              <a:spcAft>
                <a:spcPts val="0"/>
              </a:spcAft>
              <a:buSzPts val="1700"/>
              <a:buChar char="●"/>
            </a:pPr>
            <a:r>
              <a:rPr lang="en" sz="1700"/>
              <a:t>Study repeated with 100 mg and 300 mg</a:t>
            </a:r>
            <a:endParaRPr sz="1700"/>
          </a:p>
          <a:p>
            <a:pPr indent="-336550" lvl="0" marL="457200" rtl="0">
              <a:spcBef>
                <a:spcPts val="0"/>
              </a:spcBef>
              <a:spcAft>
                <a:spcPts val="0"/>
              </a:spcAft>
              <a:buSzPts val="1700"/>
              <a:buChar char="●"/>
            </a:pPr>
            <a:r>
              <a:rPr lang="en" sz="1700"/>
              <a:t>300 mg was more beneficial than 100 mg, but not any better than 200 mg</a:t>
            </a:r>
            <a:endParaRPr sz="1700"/>
          </a:p>
          <a:p>
            <a:pPr indent="-336550" lvl="0" marL="457200">
              <a:spcBef>
                <a:spcPts val="0"/>
              </a:spcBef>
              <a:spcAft>
                <a:spcPts val="0"/>
              </a:spcAft>
              <a:buSzPts val="1700"/>
              <a:buChar char="●"/>
            </a:pPr>
            <a:r>
              <a:rPr lang="en" sz="1700"/>
              <a:t>May be due to norepinephrine (amygdala)</a:t>
            </a:r>
            <a:endParaRPr sz="1700"/>
          </a:p>
        </p:txBody>
      </p:sp>
      <p:sp>
        <p:nvSpPr>
          <p:cNvPr id="219" name="Shape 219"/>
          <p:cNvSpPr txBox="1"/>
          <p:nvPr/>
        </p:nvSpPr>
        <p:spPr>
          <a:xfrm>
            <a:off x="4742400" y="4659525"/>
            <a:ext cx="4567200" cy="424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800">
                <a:latin typeface="Open Sans"/>
                <a:ea typeface="Open Sans"/>
                <a:cs typeface="Open Sans"/>
                <a:sym typeface="Open Sans"/>
              </a:rPr>
              <a:t>Borota et al. (2014). Post-study caffeine administration enhances memory consolidation in humans. </a:t>
            </a:r>
            <a:r>
              <a:rPr i="1" lang="en" sz="800">
                <a:latin typeface="Open Sans"/>
                <a:ea typeface="Open Sans"/>
                <a:cs typeface="Open Sans"/>
                <a:sym typeface="Open Sans"/>
              </a:rPr>
              <a:t>Nature Neuroscience, </a:t>
            </a:r>
            <a:r>
              <a:rPr lang="en" sz="800">
                <a:latin typeface="Open Sans"/>
                <a:ea typeface="Open Sans"/>
                <a:cs typeface="Open Sans"/>
                <a:sym typeface="Open Sans"/>
              </a:rPr>
              <a:t>17, 201-203. </a:t>
            </a:r>
            <a:endParaRPr sz="800">
              <a:latin typeface="Open Sans"/>
              <a:ea typeface="Open Sans"/>
              <a:cs typeface="Open Sans"/>
              <a:sym typeface="Open Sans"/>
            </a:endParaRPr>
          </a:p>
        </p:txBody>
      </p:sp>
      <p:pic>
        <p:nvPicPr>
          <p:cNvPr id="220" name="Shape 220"/>
          <p:cNvPicPr preferRelativeResize="0"/>
          <p:nvPr/>
        </p:nvPicPr>
        <p:blipFill>
          <a:blip r:embed="rId3">
            <a:alphaModFix/>
          </a:blip>
          <a:stretch>
            <a:fillRect/>
          </a:stretch>
        </p:blipFill>
        <p:spPr>
          <a:xfrm>
            <a:off x="266700" y="1818373"/>
            <a:ext cx="3568775" cy="1824950"/>
          </a:xfrm>
          <a:prstGeom prst="rect">
            <a:avLst/>
          </a:prstGeom>
          <a:noFill/>
          <a:ln>
            <a:noFill/>
          </a:ln>
        </p:spPr>
      </p:pic>
      <p:sp>
        <p:nvSpPr>
          <p:cNvPr id="221" name="Shape 221"/>
          <p:cNvSpPr txBox="1"/>
          <p:nvPr/>
        </p:nvSpPr>
        <p:spPr>
          <a:xfrm>
            <a:off x="131525" y="3819500"/>
            <a:ext cx="3757200" cy="424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800">
                <a:solidFill>
                  <a:srgbClr val="222222"/>
                </a:solidFill>
                <a:highlight>
                  <a:srgbClr val="FFFFFF"/>
                </a:highlight>
                <a:latin typeface="Open Sans"/>
                <a:ea typeface="Open Sans"/>
                <a:cs typeface="Open Sans"/>
                <a:sym typeface="Open Sans"/>
              </a:rPr>
              <a:t>Larne, S.G. (2015). Norepinephrine. Retrieved from http://psychiatricdrugs.com/neurology/norepinephrine/</a:t>
            </a:r>
            <a:endParaRPr sz="8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Enhancing Short-term Memory - </a:t>
            </a:r>
            <a:r>
              <a:rPr b="0" lang="en"/>
              <a:t>Soar et al.</a:t>
            </a:r>
            <a:endParaRPr b="0"/>
          </a:p>
        </p:txBody>
      </p:sp>
      <p:sp>
        <p:nvSpPr>
          <p:cNvPr id="227" name="Shape 227"/>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43 </a:t>
            </a:r>
            <a:r>
              <a:rPr lang="en"/>
              <a:t>participants </a:t>
            </a:r>
            <a:endParaRPr/>
          </a:p>
          <a:p>
            <a:pPr indent="-342900" lvl="0" marL="457200" rtl="0">
              <a:spcBef>
                <a:spcPts val="0"/>
              </a:spcBef>
              <a:spcAft>
                <a:spcPts val="0"/>
              </a:spcAft>
              <a:buSzPts val="1800"/>
              <a:buChar char="●"/>
            </a:pPr>
            <a:r>
              <a:rPr lang="en"/>
              <a:t>Regular caffeine drinkers </a:t>
            </a:r>
            <a:endParaRPr/>
          </a:p>
          <a:p>
            <a:pPr indent="-342900" lvl="0" marL="457200" rtl="0">
              <a:spcBef>
                <a:spcPts val="0"/>
              </a:spcBef>
              <a:spcAft>
                <a:spcPts val="0"/>
              </a:spcAft>
              <a:buSzPts val="1800"/>
              <a:buChar char="●"/>
            </a:pPr>
            <a:r>
              <a:rPr lang="en"/>
              <a:t>Double-blind placebo controlled study</a:t>
            </a:r>
            <a:endParaRPr/>
          </a:p>
          <a:p>
            <a:pPr indent="-342900" lvl="0" marL="457200" rtl="0">
              <a:spcBef>
                <a:spcPts val="0"/>
              </a:spcBef>
              <a:spcAft>
                <a:spcPts val="0"/>
              </a:spcAft>
              <a:buSzPts val="1800"/>
              <a:buChar char="●"/>
            </a:pPr>
            <a:r>
              <a:rPr b="1" lang="en"/>
              <a:t>Pre-study:</a:t>
            </a:r>
            <a:r>
              <a:rPr lang="en"/>
              <a:t> instant coffee (50 mg of caffeine) or decaffeinated coffee (1.8 mg) </a:t>
            </a:r>
            <a:endParaRPr/>
          </a:p>
          <a:p>
            <a:pPr indent="-342900" lvl="0" marL="457200" rtl="0">
              <a:spcBef>
                <a:spcPts val="0"/>
              </a:spcBef>
              <a:spcAft>
                <a:spcPts val="0"/>
              </a:spcAft>
              <a:buSzPts val="1800"/>
              <a:buChar char="●"/>
            </a:pPr>
            <a:r>
              <a:rPr lang="en"/>
              <a:t>Virtual setting - </a:t>
            </a:r>
            <a:r>
              <a:rPr b="1" lang="en"/>
              <a:t>event-based and time-based prospective memory</a:t>
            </a:r>
            <a:endParaRPr b="1"/>
          </a:p>
          <a:p>
            <a:pPr indent="-342900" lvl="0" marL="457200" rtl="0">
              <a:spcBef>
                <a:spcPts val="0"/>
              </a:spcBef>
              <a:spcAft>
                <a:spcPts val="0"/>
              </a:spcAft>
              <a:buSzPts val="1800"/>
              <a:buChar char="●"/>
            </a:pPr>
            <a:r>
              <a:rPr lang="en"/>
              <a:t>Caffeine vs decaffeinated </a:t>
            </a:r>
            <a:endParaRPr/>
          </a:p>
          <a:p>
            <a:pPr indent="-317500" lvl="1" marL="914400" rtl="0">
              <a:spcBef>
                <a:spcPts val="0"/>
              </a:spcBef>
              <a:spcAft>
                <a:spcPts val="0"/>
              </a:spcAft>
              <a:buSzPts val="1400"/>
              <a:buChar char="○"/>
            </a:pPr>
            <a:r>
              <a:rPr lang="en"/>
              <a:t>Event-based (87%; 80%)</a:t>
            </a:r>
            <a:endParaRPr/>
          </a:p>
          <a:p>
            <a:pPr indent="-317500" lvl="1" marL="914400">
              <a:spcBef>
                <a:spcPts val="0"/>
              </a:spcBef>
              <a:spcAft>
                <a:spcPts val="0"/>
              </a:spcAft>
              <a:buSzPts val="1400"/>
              <a:buChar char="○"/>
            </a:pPr>
            <a:r>
              <a:rPr lang="en"/>
              <a:t>Time-based (72%; 69%)</a:t>
            </a:r>
            <a:endParaRPr/>
          </a:p>
        </p:txBody>
      </p:sp>
      <p:sp>
        <p:nvSpPr>
          <p:cNvPr id="228" name="Shape 228"/>
          <p:cNvSpPr txBox="1"/>
          <p:nvPr/>
        </p:nvSpPr>
        <p:spPr>
          <a:xfrm>
            <a:off x="2303875" y="4682925"/>
            <a:ext cx="7006800" cy="486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800">
                <a:solidFill>
                  <a:srgbClr val="222222"/>
                </a:solidFill>
                <a:highlight>
                  <a:srgbClr val="FFFFFF"/>
                </a:highlight>
                <a:latin typeface="Open Sans"/>
                <a:ea typeface="Open Sans"/>
                <a:cs typeface="Open Sans"/>
                <a:sym typeface="Open Sans"/>
              </a:rPr>
              <a:t>Soar, K., Chapman, E., Lavan, N., Jansari, A.S., &amp; Turner, J.J.D. (2016). </a:t>
            </a:r>
            <a:r>
              <a:rPr lang="en" sz="800">
                <a:solidFill>
                  <a:srgbClr val="505050"/>
                </a:solidFill>
                <a:highlight>
                  <a:srgbClr val="FFFFFF"/>
                </a:highlight>
                <a:latin typeface="Open Sans"/>
                <a:ea typeface="Open Sans"/>
                <a:cs typeface="Open Sans"/>
                <a:sym typeface="Open Sans"/>
              </a:rPr>
              <a:t>Investigating the effects of caffeine on executive functions using traditional Stroop and a new ecologically-valid virtual reality task, the Jansari assessment of Executive Functions (JEF©). </a:t>
            </a:r>
            <a:r>
              <a:rPr i="1" lang="en" sz="800">
                <a:solidFill>
                  <a:srgbClr val="505050"/>
                </a:solidFill>
                <a:highlight>
                  <a:srgbClr val="FFFFFF"/>
                </a:highlight>
                <a:latin typeface="Open Sans"/>
                <a:ea typeface="Open Sans"/>
                <a:cs typeface="Open Sans"/>
                <a:sym typeface="Open Sans"/>
              </a:rPr>
              <a:t>Appetite, </a:t>
            </a:r>
            <a:r>
              <a:rPr lang="en" sz="800">
                <a:solidFill>
                  <a:srgbClr val="505050"/>
                </a:solidFill>
                <a:highlight>
                  <a:srgbClr val="FFFFFF"/>
                </a:highlight>
                <a:latin typeface="Open Sans"/>
                <a:ea typeface="Open Sans"/>
                <a:cs typeface="Open Sans"/>
                <a:sym typeface="Open Sans"/>
              </a:rPr>
              <a:t>105, 156-163.</a:t>
            </a:r>
            <a:endParaRPr sz="8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lgn="r">
              <a:spcBef>
                <a:spcPts val="0"/>
              </a:spcBef>
              <a:spcAft>
                <a:spcPts val="0"/>
              </a:spcAft>
              <a:buNone/>
            </a:pPr>
            <a:r>
              <a:rPr lang="en"/>
              <a:t>NEGATIVE Effects of Caffeine (on higher doses)</a:t>
            </a:r>
            <a:endParaRPr/>
          </a:p>
        </p:txBody>
      </p:sp>
      <p:sp>
        <p:nvSpPr>
          <p:cNvPr id="234" name="Shape 234"/>
          <p:cNvSpPr txBox="1"/>
          <p:nvPr>
            <p:ph idx="1" type="body"/>
          </p:nvPr>
        </p:nvSpPr>
        <p:spPr>
          <a:xfrm>
            <a:off x="6324175" y="1477650"/>
            <a:ext cx="2663100" cy="2121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Insomnia</a:t>
            </a:r>
            <a:endParaRPr/>
          </a:p>
          <a:p>
            <a:pPr indent="-342900" lvl="0" marL="457200" rtl="0">
              <a:spcBef>
                <a:spcPts val="0"/>
              </a:spcBef>
              <a:spcAft>
                <a:spcPts val="0"/>
              </a:spcAft>
              <a:buSzPts val="1800"/>
              <a:buChar char="●"/>
            </a:pPr>
            <a:r>
              <a:rPr lang="en"/>
              <a:t>Nervousness</a:t>
            </a:r>
            <a:endParaRPr/>
          </a:p>
          <a:p>
            <a:pPr indent="-342900" lvl="0" marL="457200" rtl="0">
              <a:spcBef>
                <a:spcPts val="0"/>
              </a:spcBef>
              <a:spcAft>
                <a:spcPts val="0"/>
              </a:spcAft>
              <a:buSzPts val="1800"/>
              <a:buChar char="●"/>
            </a:pPr>
            <a:r>
              <a:rPr lang="en"/>
              <a:t>Restlessness</a:t>
            </a:r>
            <a:endParaRPr/>
          </a:p>
          <a:p>
            <a:pPr indent="-342900" lvl="0" marL="457200" rtl="0">
              <a:spcBef>
                <a:spcPts val="0"/>
              </a:spcBef>
              <a:spcAft>
                <a:spcPts val="0"/>
              </a:spcAft>
              <a:buSzPts val="1800"/>
              <a:buChar char="●"/>
            </a:pPr>
            <a:r>
              <a:rPr lang="en"/>
              <a:t>Irritability</a:t>
            </a:r>
            <a:endParaRPr/>
          </a:p>
          <a:p>
            <a:pPr indent="-342900" lvl="0" marL="457200" rtl="0">
              <a:spcBef>
                <a:spcPts val="0"/>
              </a:spcBef>
              <a:spcAft>
                <a:spcPts val="0"/>
              </a:spcAft>
              <a:buSzPts val="1800"/>
              <a:buChar char="●"/>
            </a:pPr>
            <a:r>
              <a:rPr lang="en"/>
              <a:t>Faster heartbeat</a:t>
            </a:r>
            <a:endParaRPr/>
          </a:p>
          <a:p>
            <a:pPr indent="-342900" lvl="0" marL="457200" rtl="0">
              <a:spcBef>
                <a:spcPts val="0"/>
              </a:spcBef>
              <a:spcAft>
                <a:spcPts val="0"/>
              </a:spcAft>
              <a:buSzPts val="1800"/>
              <a:buChar char="●"/>
            </a:pPr>
            <a:r>
              <a:rPr lang="en"/>
              <a:t>Muscle tremors</a:t>
            </a:r>
            <a:endParaRPr/>
          </a:p>
          <a:p>
            <a:pPr indent="-342900" lvl="0" marL="457200">
              <a:spcBef>
                <a:spcPts val="0"/>
              </a:spcBef>
              <a:spcAft>
                <a:spcPts val="0"/>
              </a:spcAft>
              <a:buSzPts val="1800"/>
              <a:buChar char="●"/>
            </a:pPr>
            <a:r>
              <a:rPr lang="en"/>
              <a:t>Frequency of urination</a:t>
            </a:r>
            <a:endParaRPr/>
          </a:p>
        </p:txBody>
      </p:sp>
      <p:pic>
        <p:nvPicPr>
          <p:cNvPr id="235" name="Shape 235"/>
          <p:cNvPicPr preferRelativeResize="0"/>
          <p:nvPr/>
        </p:nvPicPr>
        <p:blipFill>
          <a:blip r:embed="rId3">
            <a:alphaModFix/>
          </a:blip>
          <a:stretch>
            <a:fillRect/>
          </a:stretch>
        </p:blipFill>
        <p:spPr>
          <a:xfrm>
            <a:off x="311700" y="1511098"/>
            <a:ext cx="2725406" cy="2121300"/>
          </a:xfrm>
          <a:prstGeom prst="rect">
            <a:avLst/>
          </a:prstGeom>
          <a:noFill/>
          <a:ln>
            <a:noFill/>
          </a:ln>
        </p:spPr>
      </p:pic>
      <p:pic>
        <p:nvPicPr>
          <p:cNvPr id="236" name="Shape 236"/>
          <p:cNvPicPr preferRelativeResize="0"/>
          <p:nvPr/>
        </p:nvPicPr>
        <p:blipFill>
          <a:blip r:embed="rId4">
            <a:alphaModFix/>
          </a:blip>
          <a:stretch>
            <a:fillRect/>
          </a:stretch>
        </p:blipFill>
        <p:spPr>
          <a:xfrm>
            <a:off x="3384000" y="1436725"/>
            <a:ext cx="2438300" cy="2357025"/>
          </a:xfrm>
          <a:prstGeom prst="rect">
            <a:avLst/>
          </a:prstGeom>
          <a:noFill/>
          <a:ln>
            <a:noFill/>
          </a:ln>
        </p:spPr>
      </p:pic>
      <p:sp>
        <p:nvSpPr>
          <p:cNvPr id="237" name="Shape 237"/>
          <p:cNvSpPr txBox="1"/>
          <p:nvPr/>
        </p:nvSpPr>
        <p:spPr>
          <a:xfrm>
            <a:off x="296050" y="3632400"/>
            <a:ext cx="2756700" cy="532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Eckstein, Charlene. “Confessions Of An Insomniac...No Cure, But A Plan.” </a:t>
            </a:r>
            <a:r>
              <a:rPr i="1" lang="en" sz="800"/>
              <a:t>Charley's Blog Life</a:t>
            </a:r>
            <a:r>
              <a:rPr lang="en" sz="800"/>
              <a:t>, Charlene , 23 Dec. 1970, www.charleneeckstein.com/blog/2016/10/20/my-miserable-week-of-insomnia-fs8pg</a:t>
            </a:r>
            <a:endParaRPr sz="800"/>
          </a:p>
        </p:txBody>
      </p:sp>
      <p:sp>
        <p:nvSpPr>
          <p:cNvPr id="238" name="Shape 238"/>
          <p:cNvSpPr txBox="1"/>
          <p:nvPr/>
        </p:nvSpPr>
        <p:spPr>
          <a:xfrm>
            <a:off x="3601850" y="3924200"/>
            <a:ext cx="3125400" cy="532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Puente, Lori. “The Whole Green Tea Thing!” </a:t>
            </a:r>
            <a:r>
              <a:rPr i="1" lang="en" sz="800"/>
              <a:t>Riding the Wave- Multiple Myeloma</a:t>
            </a:r>
            <a:r>
              <a:rPr lang="en" sz="800"/>
              <a:t>, 2011, www.loripuente.com/the-whole-green-tea-thing/.</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63350" y="290025"/>
            <a:ext cx="27984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the following studies the focus will be on… </a:t>
            </a:r>
            <a:endParaRPr/>
          </a:p>
        </p:txBody>
      </p:sp>
      <p:sp>
        <p:nvSpPr>
          <p:cNvPr id="244" name="Shape 244"/>
          <p:cNvSpPr/>
          <p:nvPr/>
        </p:nvSpPr>
        <p:spPr>
          <a:xfrm>
            <a:off x="2944084" y="812078"/>
            <a:ext cx="3501300" cy="3501300"/>
          </a:xfrm>
          <a:prstGeom prst="ellipse">
            <a:avLst/>
          </a:prstGeom>
          <a:solidFill>
            <a:srgbClr val="83E3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45" name="Shape 245"/>
          <p:cNvGrpSpPr/>
          <p:nvPr/>
        </p:nvGrpSpPr>
        <p:grpSpPr>
          <a:xfrm>
            <a:off x="3611776" y="414352"/>
            <a:ext cx="2166000" cy="2166000"/>
            <a:chOff x="3611776" y="414352"/>
            <a:chExt cx="2166000" cy="2166000"/>
          </a:xfrm>
        </p:grpSpPr>
        <p:sp>
          <p:nvSpPr>
            <p:cNvPr id="246" name="Shape 246"/>
            <p:cNvSpPr/>
            <p:nvPr/>
          </p:nvSpPr>
          <p:spPr>
            <a:xfrm>
              <a:off x="3611776" y="414352"/>
              <a:ext cx="2166000" cy="2166000"/>
            </a:xfrm>
            <a:prstGeom prst="ellipse">
              <a:avLst/>
            </a:prstGeom>
            <a:solidFill>
              <a:srgbClr val="249C9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txBox="1"/>
            <p:nvPr/>
          </p:nvSpPr>
          <p:spPr>
            <a:xfrm>
              <a:off x="3967546" y="1027503"/>
              <a:ext cx="1496100" cy="7029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1800">
                  <a:solidFill>
                    <a:srgbClr val="FFFFFF"/>
                  </a:solidFill>
                  <a:latin typeface="Roboto"/>
                  <a:ea typeface="Roboto"/>
                  <a:cs typeface="Roboto"/>
                  <a:sym typeface="Roboto"/>
                </a:rPr>
                <a:t>Frequency of urination</a:t>
              </a:r>
              <a:r>
                <a:rPr lang="en" sz="1000">
                  <a:solidFill>
                    <a:srgbClr val="FFFFFF"/>
                  </a:solidFill>
                  <a:latin typeface="Roboto"/>
                  <a:ea typeface="Roboto"/>
                  <a:cs typeface="Roboto"/>
                  <a:sym typeface="Roboto"/>
                </a:rPr>
                <a:t> </a:t>
              </a:r>
              <a:endParaRPr sz="1000">
                <a:solidFill>
                  <a:srgbClr val="FFFFFF"/>
                </a:solidFill>
                <a:latin typeface="Roboto"/>
                <a:ea typeface="Roboto"/>
                <a:cs typeface="Roboto"/>
                <a:sym typeface="Roboto"/>
              </a:endParaRPr>
            </a:p>
          </p:txBody>
        </p:sp>
      </p:grpSp>
      <p:grpSp>
        <p:nvGrpSpPr>
          <p:cNvPr id="248" name="Shape 248"/>
          <p:cNvGrpSpPr/>
          <p:nvPr/>
        </p:nvGrpSpPr>
        <p:grpSpPr>
          <a:xfrm>
            <a:off x="4562258" y="2032864"/>
            <a:ext cx="2166000" cy="2166000"/>
            <a:chOff x="4562258" y="2032864"/>
            <a:chExt cx="2166000" cy="2166000"/>
          </a:xfrm>
        </p:grpSpPr>
        <p:sp>
          <p:nvSpPr>
            <p:cNvPr id="249" name="Shape 249"/>
            <p:cNvSpPr/>
            <p:nvPr/>
          </p:nvSpPr>
          <p:spPr>
            <a:xfrm>
              <a:off x="4562258" y="2032864"/>
              <a:ext cx="2166000" cy="2166000"/>
            </a:xfrm>
            <a:prstGeom prst="ellipse">
              <a:avLst/>
            </a:prstGeom>
            <a:solidFill>
              <a:srgbClr val="1D7E7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txBox="1"/>
            <p:nvPr/>
          </p:nvSpPr>
          <p:spPr>
            <a:xfrm>
              <a:off x="5079846" y="2834728"/>
              <a:ext cx="1496100" cy="7029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sz="1800">
                  <a:solidFill>
                    <a:srgbClr val="FFFFFF"/>
                  </a:solidFill>
                  <a:latin typeface="Roboto"/>
                  <a:ea typeface="Roboto"/>
                  <a:cs typeface="Roboto"/>
                  <a:sym typeface="Roboto"/>
                </a:rPr>
                <a:t>Changes in mood</a:t>
              </a:r>
              <a:endParaRPr sz="1800">
                <a:solidFill>
                  <a:srgbClr val="FFFFFF"/>
                </a:solidFill>
                <a:latin typeface="Roboto"/>
                <a:ea typeface="Roboto"/>
                <a:cs typeface="Roboto"/>
                <a:sym typeface="Roboto"/>
              </a:endParaRPr>
            </a:p>
          </p:txBody>
        </p:sp>
      </p:grpSp>
      <p:grpSp>
        <p:nvGrpSpPr>
          <p:cNvPr id="251" name="Shape 251"/>
          <p:cNvGrpSpPr/>
          <p:nvPr/>
        </p:nvGrpSpPr>
        <p:grpSpPr>
          <a:xfrm>
            <a:off x="2702876" y="2032864"/>
            <a:ext cx="2166000" cy="2166000"/>
            <a:chOff x="2702876" y="2032864"/>
            <a:chExt cx="2166000" cy="2166000"/>
          </a:xfrm>
        </p:grpSpPr>
        <p:sp>
          <p:nvSpPr>
            <p:cNvPr id="252" name="Shape 252"/>
            <p:cNvSpPr/>
            <p:nvPr/>
          </p:nvSpPr>
          <p:spPr>
            <a:xfrm>
              <a:off x="2702876" y="2032864"/>
              <a:ext cx="2166000" cy="2166000"/>
            </a:xfrm>
            <a:prstGeom prst="ellipse">
              <a:avLst/>
            </a:prstGeom>
            <a:solidFill>
              <a:srgbClr val="155B54"/>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txBox="1"/>
            <p:nvPr/>
          </p:nvSpPr>
          <p:spPr>
            <a:xfrm>
              <a:off x="2844975" y="2721050"/>
              <a:ext cx="1532100" cy="94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Increased </a:t>
              </a:r>
              <a:endParaRPr sz="1600">
                <a:solidFill>
                  <a:srgbClr val="FFFFFF"/>
                </a:solidFill>
                <a:latin typeface="Roboto"/>
                <a:ea typeface="Roboto"/>
                <a:cs typeface="Roboto"/>
                <a:sym typeface="Roboto"/>
              </a:endParaRPr>
            </a:p>
            <a:p>
              <a:pPr indent="0" lvl="0" marL="0" algn="ctr">
                <a:spcBef>
                  <a:spcPts val="0"/>
                </a:spcBef>
                <a:spcAft>
                  <a:spcPts val="0"/>
                </a:spcAft>
                <a:buNone/>
              </a:pPr>
              <a:r>
                <a:rPr lang="en" sz="1600">
                  <a:solidFill>
                    <a:srgbClr val="FFFFFF"/>
                  </a:solidFill>
                  <a:latin typeface="Roboto"/>
                  <a:ea typeface="Roboto"/>
                  <a:cs typeface="Roboto"/>
                  <a:sym typeface="Roboto"/>
                </a:rPr>
                <a:t>risk of cardiovascular events</a:t>
              </a:r>
              <a:r>
                <a:rPr lang="en" sz="1600">
                  <a:solidFill>
                    <a:srgbClr val="FFFFFF"/>
                  </a:solidFill>
                  <a:latin typeface="Roboto"/>
                  <a:ea typeface="Roboto"/>
                  <a:cs typeface="Roboto"/>
                  <a:sym typeface="Roboto"/>
                </a:rPr>
                <a:t> </a:t>
              </a:r>
              <a:endParaRPr sz="1600">
                <a:solidFill>
                  <a:srgbClr val="FFFFFF"/>
                </a:solidFill>
                <a:latin typeface="Roboto"/>
                <a:ea typeface="Roboto"/>
                <a:cs typeface="Roboto"/>
                <a:sym typeface="Roboto"/>
              </a:endParaRPr>
            </a:p>
          </p:txBody>
        </p:sp>
      </p:grpSp>
      <p:sp>
        <p:nvSpPr>
          <p:cNvPr id="254" name="Shape 254"/>
          <p:cNvSpPr/>
          <p:nvPr/>
        </p:nvSpPr>
        <p:spPr>
          <a:xfrm>
            <a:off x="4084680" y="1946241"/>
            <a:ext cx="1225800" cy="1225800"/>
          </a:xfrm>
          <a:prstGeom prst="ellipse">
            <a:avLst/>
          </a:prstGeom>
          <a:solidFill>
            <a:srgbClr val="83E3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Frequency of Urination - </a:t>
            </a:r>
            <a:r>
              <a:rPr b="0" lang="en"/>
              <a:t>Lohsiriwat, 2011</a:t>
            </a:r>
            <a:endParaRPr b="0"/>
          </a:p>
        </p:txBody>
      </p:sp>
      <p:sp>
        <p:nvSpPr>
          <p:cNvPr id="260" name="Shape 260"/>
          <p:cNvSpPr txBox="1"/>
          <p:nvPr>
            <p:ph idx="1" type="body"/>
          </p:nvPr>
        </p:nvSpPr>
        <p:spPr>
          <a:xfrm>
            <a:off x="311700" y="1266325"/>
            <a:ext cx="5462400" cy="33027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Studied effects of caffeine on bladder function in patients with overactive bladder symptoms </a:t>
            </a:r>
            <a:endParaRPr/>
          </a:p>
          <a:p>
            <a:pPr indent="-342900" lvl="0" marL="457200">
              <a:spcBef>
                <a:spcPts val="0"/>
              </a:spcBef>
              <a:spcAft>
                <a:spcPts val="0"/>
              </a:spcAft>
              <a:buSzPts val="1800"/>
              <a:buChar char="●"/>
            </a:pPr>
            <a:r>
              <a:rPr lang="en"/>
              <a:t>Specifically, a dose of caffeine at 4.5mg/kg on bladder in overactive bladder adults</a:t>
            </a:r>
            <a:endParaRPr/>
          </a:p>
          <a:p>
            <a:pPr indent="-342900" lvl="0" marL="457200">
              <a:spcBef>
                <a:spcPts val="0"/>
              </a:spcBef>
              <a:spcAft>
                <a:spcPts val="0"/>
              </a:spcAft>
              <a:buSzPts val="1800"/>
              <a:buChar char="●"/>
            </a:pPr>
            <a:r>
              <a:rPr lang="en"/>
              <a:t>Decreased threshold of sensation at filling phase, increase in flow rate and voided volume</a:t>
            </a:r>
            <a:endParaRPr/>
          </a:p>
          <a:p>
            <a:pPr indent="-342900" lvl="0" marL="457200">
              <a:spcBef>
                <a:spcPts val="0"/>
              </a:spcBef>
              <a:spcAft>
                <a:spcPts val="0"/>
              </a:spcAft>
              <a:buSzPts val="1800"/>
              <a:buChar char="●"/>
            </a:pPr>
            <a:r>
              <a:rPr lang="en"/>
              <a:t>Urgency and frequency of urination</a:t>
            </a:r>
            <a:endParaRPr/>
          </a:p>
        </p:txBody>
      </p:sp>
      <p:pic>
        <p:nvPicPr>
          <p:cNvPr id="261" name="Shape 261"/>
          <p:cNvPicPr preferRelativeResize="0"/>
          <p:nvPr/>
        </p:nvPicPr>
        <p:blipFill>
          <a:blip r:embed="rId3">
            <a:alphaModFix/>
          </a:blip>
          <a:stretch>
            <a:fillRect/>
          </a:stretch>
        </p:blipFill>
        <p:spPr>
          <a:xfrm>
            <a:off x="5774100" y="1034350"/>
            <a:ext cx="3058200" cy="3534669"/>
          </a:xfrm>
          <a:prstGeom prst="rect">
            <a:avLst/>
          </a:prstGeom>
          <a:noFill/>
          <a:ln>
            <a:noFill/>
          </a:ln>
        </p:spPr>
      </p:pic>
      <p:sp>
        <p:nvSpPr>
          <p:cNvPr id="262" name="Shape 262"/>
          <p:cNvSpPr txBox="1"/>
          <p:nvPr/>
        </p:nvSpPr>
        <p:spPr>
          <a:xfrm>
            <a:off x="5739150" y="4442750"/>
            <a:ext cx="3128100" cy="44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a:t>“Overactive Bladder Study.” </a:t>
            </a:r>
            <a:r>
              <a:rPr i="1" lang="en" sz="600"/>
              <a:t>Vasectomy - Urology Group of New Mexico. PC</a:t>
            </a:r>
            <a:r>
              <a:rPr lang="en" sz="600"/>
              <a:t>, ugnm.com/clinical-trials-available/current-clinical-trials/overactive-bladder-study/.</a:t>
            </a:r>
            <a:endParaRPr sz="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Mood Changes - </a:t>
            </a:r>
            <a:r>
              <a:rPr b="0" lang="en"/>
              <a:t>Moawad, 2017</a:t>
            </a:r>
            <a:endParaRPr b="0"/>
          </a:p>
        </p:txBody>
      </p:sp>
      <p:sp>
        <p:nvSpPr>
          <p:cNvPr id="268" name="Shape 268"/>
          <p:cNvSpPr txBox="1"/>
          <p:nvPr>
            <p:ph idx="1" type="body"/>
          </p:nvPr>
        </p:nvSpPr>
        <p:spPr>
          <a:xfrm>
            <a:off x="404475" y="1152425"/>
            <a:ext cx="8520600" cy="6252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Enhanced alertness, on unimportant stimuli, resulting in irritation and anxiousness </a:t>
            </a:r>
            <a:endParaRPr/>
          </a:p>
          <a:p>
            <a:pPr indent="-342900" lvl="0" marL="457200">
              <a:spcBef>
                <a:spcPts val="0"/>
              </a:spcBef>
              <a:spcAft>
                <a:spcPts val="0"/>
              </a:spcAft>
              <a:buSzPts val="1800"/>
              <a:buChar char="●"/>
            </a:pPr>
            <a:r>
              <a:rPr lang="en"/>
              <a:t>On higher doses, enhanced irritability and anxiety </a:t>
            </a:r>
            <a:endParaRPr/>
          </a:p>
        </p:txBody>
      </p:sp>
      <p:pic>
        <p:nvPicPr>
          <p:cNvPr id="269" name="Shape 269"/>
          <p:cNvPicPr preferRelativeResize="0"/>
          <p:nvPr/>
        </p:nvPicPr>
        <p:blipFill>
          <a:blip r:embed="rId3">
            <a:alphaModFix/>
          </a:blip>
          <a:stretch>
            <a:fillRect/>
          </a:stretch>
        </p:blipFill>
        <p:spPr>
          <a:xfrm>
            <a:off x="2177050" y="2217850"/>
            <a:ext cx="4774374" cy="2393076"/>
          </a:xfrm>
          <a:prstGeom prst="rect">
            <a:avLst/>
          </a:prstGeom>
          <a:noFill/>
          <a:ln>
            <a:noFill/>
          </a:ln>
        </p:spPr>
      </p:pic>
      <p:sp>
        <p:nvSpPr>
          <p:cNvPr id="270" name="Shape 270"/>
          <p:cNvSpPr txBox="1"/>
          <p:nvPr/>
        </p:nvSpPr>
        <p:spPr>
          <a:xfrm>
            <a:off x="2106975" y="4610925"/>
            <a:ext cx="5115600" cy="33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a:t>Nichols, Hannah. “How Social Media Reflects Our Daily Mood Changes.” </a:t>
            </a:r>
            <a:r>
              <a:rPr i="1" lang="en" sz="600"/>
              <a:t>Medical News Today</a:t>
            </a:r>
            <a:r>
              <a:rPr lang="en" sz="600"/>
              <a:t>, MediLexicon International, 29 Dec. 2017, www.medicalnewstoday.com/articles/320381.php.</a:t>
            </a:r>
            <a:endParaRPr sz="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Risk of Cardiovascular Events - </a:t>
            </a:r>
            <a:r>
              <a:rPr b="0" lang="en"/>
              <a:t>Mos, 2015</a:t>
            </a:r>
            <a:r>
              <a:rPr lang="en"/>
              <a:t> </a:t>
            </a:r>
            <a:endParaRPr/>
          </a:p>
        </p:txBody>
      </p:sp>
      <p:sp>
        <p:nvSpPr>
          <p:cNvPr id="276" name="Shape 276"/>
          <p:cNvSpPr txBox="1"/>
          <p:nvPr>
            <p:ph idx="1" type="body"/>
          </p:nvPr>
        </p:nvSpPr>
        <p:spPr>
          <a:xfrm>
            <a:off x="311700" y="1266325"/>
            <a:ext cx="7940400" cy="25458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Evaluated effects of coffee drinking in more than 1200 patients</a:t>
            </a:r>
            <a:endParaRPr/>
          </a:p>
          <a:p>
            <a:pPr indent="-342900" lvl="0" marL="457200">
              <a:spcBef>
                <a:spcPts val="0"/>
              </a:spcBef>
              <a:spcAft>
                <a:spcPts val="0"/>
              </a:spcAft>
              <a:buSzPts val="1800"/>
              <a:buChar char="●"/>
            </a:pPr>
            <a:r>
              <a:rPr lang="en"/>
              <a:t>Purpose: to see if drinking coffee had an effect on the risk of cardiovascular events</a:t>
            </a:r>
            <a:endParaRPr/>
          </a:p>
          <a:p>
            <a:pPr indent="-342900" lvl="0" marL="457200">
              <a:spcBef>
                <a:spcPts val="0"/>
              </a:spcBef>
              <a:spcAft>
                <a:spcPts val="0"/>
              </a:spcAft>
              <a:buSzPts val="1800"/>
              <a:buChar char="●"/>
            </a:pPr>
            <a:r>
              <a:rPr lang="en"/>
              <a:t>Results: Heavy coffee drinkers had a four-fold increased risk of mild hypertension, mild coffee drinkers, tripled their risk</a:t>
            </a:r>
            <a:endParaRPr/>
          </a:p>
          <a:p>
            <a:pPr indent="0" lvl="0" marL="0">
              <a:spcBef>
                <a:spcPts val="1600"/>
              </a:spcBef>
              <a:spcAft>
                <a:spcPts val="1600"/>
              </a:spcAft>
              <a:buNone/>
            </a:pPr>
            <a:r>
              <a:t/>
            </a:r>
            <a:endParaRPr/>
          </a:p>
        </p:txBody>
      </p:sp>
      <p:pic>
        <p:nvPicPr>
          <p:cNvPr id="277" name="Shape 277"/>
          <p:cNvPicPr preferRelativeResize="0"/>
          <p:nvPr/>
        </p:nvPicPr>
        <p:blipFill>
          <a:blip r:embed="rId3">
            <a:alphaModFix/>
          </a:blip>
          <a:stretch>
            <a:fillRect/>
          </a:stretch>
        </p:blipFill>
        <p:spPr>
          <a:xfrm>
            <a:off x="311698" y="2999200"/>
            <a:ext cx="3569600" cy="2004275"/>
          </a:xfrm>
          <a:prstGeom prst="rect">
            <a:avLst/>
          </a:prstGeom>
          <a:noFill/>
          <a:ln>
            <a:noFill/>
          </a:ln>
        </p:spPr>
      </p:pic>
      <p:sp>
        <p:nvSpPr>
          <p:cNvPr id="278" name="Shape 278"/>
          <p:cNvSpPr txBox="1"/>
          <p:nvPr/>
        </p:nvSpPr>
        <p:spPr>
          <a:xfrm>
            <a:off x="3881300" y="4635075"/>
            <a:ext cx="3181500" cy="368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a:t>Latika, Sharma. “Heavy Coffee Drinkers at Higher Risk for Early Death: Study.” </a:t>
            </a:r>
            <a:r>
              <a:rPr i="1" lang="en" sz="600"/>
              <a:t>Heavy Coffee Drinkers at Higher Risk of Early Death: Study | TopNews Arab Emirates</a:t>
            </a:r>
            <a:r>
              <a:rPr lang="en" sz="600"/>
              <a:t>, 2013, topnews.ae/content/217984-heavy-coffee-drinkers-higher-risk-early-death-study.</a:t>
            </a:r>
            <a:endParaRPr sz="600"/>
          </a:p>
        </p:txBody>
      </p:sp>
      <p:sp>
        <p:nvSpPr>
          <p:cNvPr id="279" name="Shape 279"/>
          <p:cNvSpPr txBox="1"/>
          <p:nvPr/>
        </p:nvSpPr>
        <p:spPr>
          <a:xfrm>
            <a:off x="914400" y="2148999"/>
            <a:ext cx="73152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194350"/>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Cont’d...</a:t>
            </a:r>
            <a:endParaRPr/>
          </a:p>
        </p:txBody>
      </p:sp>
      <p:sp>
        <p:nvSpPr>
          <p:cNvPr id="285" name="Shape 285"/>
          <p:cNvSpPr txBox="1"/>
          <p:nvPr>
            <p:ph idx="1" type="body"/>
          </p:nvPr>
        </p:nvSpPr>
        <p:spPr>
          <a:xfrm>
            <a:off x="4260500" y="194350"/>
            <a:ext cx="4654800" cy="45846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
              <a:t>Ages 18-45, non-diabetic patients untreated with stage 1 hypertension</a:t>
            </a:r>
            <a:endParaRPr/>
          </a:p>
          <a:p>
            <a:pPr indent="-342900" lvl="0" marL="457200">
              <a:spcBef>
                <a:spcPts val="0"/>
              </a:spcBef>
              <a:spcAft>
                <a:spcPts val="0"/>
              </a:spcAft>
              <a:buSzPts val="1800"/>
              <a:buChar char="●"/>
            </a:pPr>
            <a:r>
              <a:rPr lang="en"/>
              <a:t>Non-drinkers, moderate drinkers, heavy drinkers (26.3%, 62.7%, 10% respectively)</a:t>
            </a:r>
            <a:endParaRPr/>
          </a:p>
          <a:p>
            <a:pPr indent="-342900" lvl="0" marL="457200">
              <a:spcBef>
                <a:spcPts val="0"/>
              </a:spcBef>
              <a:spcAft>
                <a:spcPts val="0"/>
              </a:spcAft>
              <a:buSzPts val="1800"/>
              <a:buChar char="●"/>
            </a:pPr>
            <a:r>
              <a:rPr lang="en"/>
              <a:t>Linear relationship between consumption of coffee and risk of hypertension</a:t>
            </a:r>
            <a:endParaRPr/>
          </a:p>
          <a:p>
            <a:pPr indent="-342900" lvl="0" marL="457200">
              <a:spcBef>
                <a:spcPts val="0"/>
              </a:spcBef>
              <a:spcAft>
                <a:spcPts val="0"/>
              </a:spcAft>
              <a:buSzPts val="1800"/>
              <a:buChar char="●"/>
            </a:pPr>
            <a:r>
              <a:rPr lang="en"/>
              <a:t>Statistical significant for heavy drinkers</a:t>
            </a:r>
            <a:endParaRPr/>
          </a:p>
          <a:p>
            <a:pPr indent="-342900" lvl="0" marL="457200" rtl="0">
              <a:spcBef>
                <a:spcPts val="0"/>
              </a:spcBef>
              <a:spcAft>
                <a:spcPts val="0"/>
              </a:spcAft>
              <a:buSzPts val="1800"/>
              <a:buChar char="●"/>
            </a:pPr>
            <a:r>
              <a:rPr lang="en"/>
              <a:t>Linear relationship between long term coffee drinking and risk of developing prediabetes</a:t>
            </a:r>
            <a:endParaRPr/>
          </a:p>
          <a:p>
            <a:pPr indent="-342900" lvl="0" marL="457200">
              <a:spcBef>
                <a:spcPts val="0"/>
              </a:spcBef>
              <a:spcAft>
                <a:spcPts val="0"/>
              </a:spcAft>
              <a:buSzPts val="1800"/>
              <a:buChar char="●"/>
            </a:pPr>
            <a:r>
              <a:rPr lang="en"/>
              <a:t>Cardiovascular events</a:t>
            </a:r>
            <a:endParaRPr/>
          </a:p>
          <a:p>
            <a:pPr indent="0" lvl="0" marL="0" algn="r">
              <a:spcBef>
                <a:spcPts val="1600"/>
              </a:spcBef>
              <a:spcAft>
                <a:spcPts val="0"/>
              </a:spcAft>
              <a:buNone/>
            </a:pPr>
            <a:r>
              <a:t/>
            </a:r>
            <a:endParaRPr/>
          </a:p>
          <a:p>
            <a:pPr indent="0" lvl="0" marL="0">
              <a:spcBef>
                <a:spcPts val="1600"/>
              </a:spcBef>
              <a:spcAft>
                <a:spcPts val="1600"/>
              </a:spcAft>
              <a:buNone/>
            </a:pPr>
            <a:r>
              <a:t/>
            </a:r>
            <a:endParaRPr/>
          </a:p>
        </p:txBody>
      </p:sp>
      <p:pic>
        <p:nvPicPr>
          <p:cNvPr id="286" name="Shape 286"/>
          <p:cNvPicPr preferRelativeResize="0"/>
          <p:nvPr/>
        </p:nvPicPr>
        <p:blipFill>
          <a:blip r:embed="rId3">
            <a:alphaModFix/>
          </a:blip>
          <a:stretch>
            <a:fillRect/>
          </a:stretch>
        </p:blipFill>
        <p:spPr>
          <a:xfrm>
            <a:off x="143575" y="1096675"/>
            <a:ext cx="4018925" cy="3328875"/>
          </a:xfrm>
          <a:prstGeom prst="rect">
            <a:avLst/>
          </a:prstGeom>
          <a:noFill/>
          <a:ln>
            <a:noFill/>
          </a:ln>
        </p:spPr>
      </p:pic>
      <p:sp>
        <p:nvSpPr>
          <p:cNvPr id="287" name="Shape 287"/>
          <p:cNvSpPr txBox="1"/>
          <p:nvPr/>
        </p:nvSpPr>
        <p:spPr>
          <a:xfrm>
            <a:off x="241688" y="4481300"/>
            <a:ext cx="4018800" cy="50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Fig: </a:t>
            </a:r>
            <a:r>
              <a:rPr lang="en" sz="800"/>
              <a:t>European Society of Cardiology (2015). This image shows the risk of hypertension development according to level of coffee drinking. Retrieved from: https://www.sciencedaily.com/releases/2015/08/150829123701.htm</a:t>
            </a:r>
            <a:endParaRPr sz="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pic>
        <p:nvPicPr>
          <p:cNvPr id="292" name="Shape 292"/>
          <p:cNvPicPr preferRelativeResize="0"/>
          <p:nvPr/>
        </p:nvPicPr>
        <p:blipFill>
          <a:blip r:embed="rId3">
            <a:alphaModFix/>
          </a:blip>
          <a:stretch>
            <a:fillRect/>
          </a:stretch>
        </p:blipFill>
        <p:spPr>
          <a:xfrm>
            <a:off x="1148425" y="290975"/>
            <a:ext cx="6847150" cy="3894700"/>
          </a:xfrm>
          <a:prstGeom prst="rect">
            <a:avLst/>
          </a:prstGeom>
          <a:noFill/>
          <a:ln>
            <a:noFill/>
          </a:ln>
        </p:spPr>
      </p:pic>
      <p:sp>
        <p:nvSpPr>
          <p:cNvPr id="293" name="Shape 293"/>
          <p:cNvSpPr txBox="1"/>
          <p:nvPr/>
        </p:nvSpPr>
        <p:spPr>
          <a:xfrm>
            <a:off x="1148425" y="4074400"/>
            <a:ext cx="7418400" cy="915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600"/>
              <a:t>Gromadzki, Slawomir. “Caffeine Addiction.” </a:t>
            </a:r>
            <a:r>
              <a:rPr i="1" lang="en" sz="600"/>
              <a:t>Full Health Secrets</a:t>
            </a:r>
            <a:r>
              <a:rPr lang="en" sz="600"/>
              <a:t>, 2016, www.fullhealthsecrets.com/diseases/caffeine-addiction/.</a:t>
            </a:r>
            <a:endParaRPr sz="600"/>
          </a:p>
          <a:p>
            <a:pPr indent="0" lvl="0" marL="0" rtl="0">
              <a:spcBef>
                <a:spcPts val="0"/>
              </a:spcBef>
              <a:spcAft>
                <a:spcPts val="0"/>
              </a:spcAft>
              <a:buNone/>
            </a:pPr>
            <a:r>
              <a:t/>
            </a:r>
            <a:endParaRPr sz="600"/>
          </a:p>
          <a:p>
            <a:pPr indent="0" lvl="0" marL="0" rtl="0">
              <a:lnSpc>
                <a:spcPct val="115000"/>
              </a:lnSpc>
              <a:spcBef>
                <a:spcPts val="0"/>
              </a:spcBef>
              <a:spcAft>
                <a:spcPts val="0"/>
              </a:spcAft>
              <a:buNone/>
            </a:pPr>
            <a:r>
              <a:rPr lang="en" sz="1100"/>
              <a:t>This image demonstrates how much caffeine is contained in typical drinks a consumer uses.</a:t>
            </a:r>
            <a:endParaRPr/>
          </a:p>
          <a:p>
            <a:pPr indent="0" lvl="0" marL="0">
              <a:spcBef>
                <a:spcPts val="0"/>
              </a:spcBef>
              <a:spcAft>
                <a:spcPts val="0"/>
              </a:spcAft>
              <a:buNone/>
            </a:pPr>
            <a:r>
              <a:t/>
            </a:r>
            <a:endParaRPr sz="600"/>
          </a:p>
        </p:txBody>
      </p:sp>
      <p:sp>
        <p:nvSpPr>
          <p:cNvPr id="294" name="Shape 294"/>
          <p:cNvSpPr/>
          <p:nvPr/>
        </p:nvSpPr>
        <p:spPr>
          <a:xfrm>
            <a:off x="1201575" y="622425"/>
            <a:ext cx="3034200" cy="1167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solidFill>
                <a:schemeClr val="lt1"/>
              </a:solidFill>
            </a:endParaRPr>
          </a:p>
        </p:txBody>
      </p:sp>
      <p:sp>
        <p:nvSpPr>
          <p:cNvPr id="295" name="Shape 295"/>
          <p:cNvSpPr txBox="1"/>
          <p:nvPr/>
        </p:nvSpPr>
        <p:spPr>
          <a:xfrm>
            <a:off x="190175" y="233400"/>
            <a:ext cx="4944600" cy="68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3600">
                <a:solidFill>
                  <a:schemeClr val="accent1"/>
                </a:solidFill>
                <a:latin typeface="PT Sans Narrow"/>
                <a:ea typeface="PT Sans Narrow"/>
                <a:cs typeface="PT Sans Narrow"/>
                <a:sym typeface="PT Sans Narrow"/>
              </a:rPr>
              <a:t>Amount of Caffeine per Cup:</a:t>
            </a:r>
            <a:endParaRPr b="1" sz="3600">
              <a:solidFill>
                <a:schemeClr val="accent1"/>
              </a:solidFill>
              <a:latin typeface="PT Sans Narrow"/>
              <a:ea typeface="PT Sans Narrow"/>
              <a:cs typeface="PT Sans Narrow"/>
              <a:sym typeface="PT Sans Narro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nvSpPr>
        <p:spPr>
          <a:xfrm>
            <a:off x="1091550" y="4036325"/>
            <a:ext cx="6960900" cy="927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600"/>
              <a:t>Gromadzki, Slawomir. “Caffeine Addiction.” </a:t>
            </a:r>
            <a:r>
              <a:rPr i="1" lang="en" sz="600"/>
              <a:t>Full Health Secrets</a:t>
            </a:r>
            <a:r>
              <a:rPr lang="en" sz="600"/>
              <a:t>, 2016, www.fullhealthsecrets.com/diseases/caffeine-addiction/.</a:t>
            </a:r>
            <a:endParaRPr sz="600"/>
          </a:p>
          <a:p>
            <a:pPr indent="0" lvl="0" marL="0" rtl="0">
              <a:lnSpc>
                <a:spcPct val="115000"/>
              </a:lnSpc>
              <a:spcBef>
                <a:spcPts val="0"/>
              </a:spcBef>
              <a:spcAft>
                <a:spcPts val="0"/>
              </a:spcAft>
              <a:buNone/>
            </a:pPr>
            <a:r>
              <a:t/>
            </a:r>
            <a:endParaRPr sz="1100"/>
          </a:p>
          <a:p>
            <a:pPr indent="0" lvl="0" marL="0" rtl="0">
              <a:lnSpc>
                <a:spcPct val="115000"/>
              </a:lnSpc>
              <a:spcBef>
                <a:spcPts val="0"/>
              </a:spcBef>
              <a:spcAft>
                <a:spcPts val="0"/>
              </a:spcAft>
              <a:buNone/>
            </a:pPr>
            <a:r>
              <a:rPr lang="en" sz="1100"/>
              <a:t>This image shows how certain drugs and toxins may affect the ability of a spider to build a spiderweb. Particularly, on caffeine, the spider is unable to make an intricate design of a web, fewer threads together and randomly done.</a:t>
            </a:r>
            <a:endParaRPr/>
          </a:p>
        </p:txBody>
      </p:sp>
      <p:pic>
        <p:nvPicPr>
          <p:cNvPr id="301" name="Shape 301"/>
          <p:cNvPicPr preferRelativeResize="0"/>
          <p:nvPr/>
        </p:nvPicPr>
        <p:blipFill rotWithShape="1">
          <a:blip r:embed="rId3">
            <a:alphaModFix/>
          </a:blip>
          <a:srcRect b="0" l="0" r="0" t="19839"/>
          <a:stretch/>
        </p:blipFill>
        <p:spPr>
          <a:xfrm>
            <a:off x="304438" y="532575"/>
            <a:ext cx="8535126" cy="3503750"/>
          </a:xfrm>
          <a:prstGeom prst="rect">
            <a:avLst/>
          </a:prstGeom>
          <a:noFill/>
          <a:ln>
            <a:noFill/>
          </a:ln>
        </p:spPr>
      </p:pic>
      <p:sp>
        <p:nvSpPr>
          <p:cNvPr id="302" name="Shape 302"/>
          <p:cNvSpPr/>
          <p:nvPr/>
        </p:nvSpPr>
        <p:spPr>
          <a:xfrm>
            <a:off x="3391450" y="104000"/>
            <a:ext cx="338100" cy="6294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p:nvPr/>
        </p:nvSpPr>
        <p:spPr>
          <a:xfrm>
            <a:off x="3906225" y="1969750"/>
            <a:ext cx="338100" cy="6294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09000" y="373175"/>
            <a:ext cx="85260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Caffeine Structure</a:t>
            </a:r>
            <a:endParaRPr/>
          </a:p>
        </p:txBody>
      </p:sp>
      <p:sp>
        <p:nvSpPr>
          <p:cNvPr id="73" name="Shape 73"/>
          <p:cNvSpPr txBox="1"/>
          <p:nvPr>
            <p:ph idx="1" type="body"/>
          </p:nvPr>
        </p:nvSpPr>
        <p:spPr>
          <a:xfrm>
            <a:off x="311700" y="1144762"/>
            <a:ext cx="4847100" cy="1647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Clr>
                <a:schemeClr val="dk2"/>
              </a:buClr>
              <a:buSzPts val="1800"/>
              <a:buChar char="●"/>
            </a:pPr>
            <a:r>
              <a:rPr lang="en" sz="1800"/>
              <a:t>From the methylxanthines class</a:t>
            </a:r>
            <a:endParaRPr sz="1800"/>
          </a:p>
          <a:p>
            <a:pPr indent="-317500" lvl="1" marL="914400" rtl="0">
              <a:spcBef>
                <a:spcPts val="0"/>
              </a:spcBef>
              <a:spcAft>
                <a:spcPts val="0"/>
              </a:spcAft>
              <a:buSzPts val="1400"/>
              <a:buChar char="○"/>
            </a:pPr>
            <a:r>
              <a:rPr lang="en"/>
              <a:t>Contains a purine base</a:t>
            </a:r>
            <a:endParaRPr/>
          </a:p>
          <a:p>
            <a:pPr indent="-342900" lvl="0" marL="457200" rtl="0">
              <a:spcBef>
                <a:spcPts val="0"/>
              </a:spcBef>
              <a:spcAft>
                <a:spcPts val="0"/>
              </a:spcAft>
              <a:buClr>
                <a:schemeClr val="dk2"/>
              </a:buClr>
              <a:buSzPts val="1800"/>
              <a:buChar char="●"/>
            </a:pPr>
            <a:r>
              <a:rPr lang="en" sz="1800"/>
              <a:t>Legal psychoactive drug</a:t>
            </a:r>
            <a:endParaRPr sz="1800"/>
          </a:p>
          <a:p>
            <a:pPr indent="-342900" lvl="0" marL="457200" rtl="0">
              <a:spcBef>
                <a:spcPts val="0"/>
              </a:spcBef>
              <a:spcAft>
                <a:spcPts val="0"/>
              </a:spcAft>
              <a:buClr>
                <a:schemeClr val="dk2"/>
              </a:buClr>
              <a:buSzPts val="1800"/>
              <a:buChar char="●"/>
            </a:pPr>
            <a:r>
              <a:rPr lang="en" sz="1800"/>
              <a:t>Most popularly consumed in coffee, tea and cola drinks</a:t>
            </a:r>
            <a:endParaRPr sz="1800"/>
          </a:p>
        </p:txBody>
      </p:sp>
      <p:pic>
        <p:nvPicPr>
          <p:cNvPr id="74" name="Shape 74"/>
          <p:cNvPicPr preferRelativeResize="0"/>
          <p:nvPr/>
        </p:nvPicPr>
        <p:blipFill>
          <a:blip r:embed="rId3">
            <a:alphaModFix/>
          </a:blip>
          <a:stretch>
            <a:fillRect/>
          </a:stretch>
        </p:blipFill>
        <p:spPr>
          <a:xfrm>
            <a:off x="5158775" y="1080572"/>
            <a:ext cx="3567475" cy="3462975"/>
          </a:xfrm>
          <a:prstGeom prst="rect">
            <a:avLst/>
          </a:prstGeom>
          <a:noFill/>
          <a:ln>
            <a:noFill/>
          </a:ln>
        </p:spPr>
      </p:pic>
      <p:sp>
        <p:nvSpPr>
          <p:cNvPr id="75" name="Shape 75"/>
          <p:cNvSpPr txBox="1"/>
          <p:nvPr/>
        </p:nvSpPr>
        <p:spPr>
          <a:xfrm>
            <a:off x="53025" y="4486675"/>
            <a:ext cx="4401000" cy="4542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sz="800"/>
          </a:p>
          <a:p>
            <a:pPr indent="0" lvl="0" marL="0" rtl="0">
              <a:spcBef>
                <a:spcPts val="0"/>
              </a:spcBef>
              <a:spcAft>
                <a:spcPts val="0"/>
              </a:spcAft>
              <a:buNone/>
            </a:pPr>
            <a:r>
              <a:rPr lang="en" sz="800">
                <a:solidFill>
                  <a:srgbClr val="333333"/>
                </a:solidFill>
                <a:latin typeface="Times New Roman"/>
                <a:ea typeface="Times New Roman"/>
                <a:cs typeface="Times New Roman"/>
                <a:sym typeface="Times New Roman"/>
              </a:rPr>
              <a:t>Drayer, L. (2017, October 20). The caffeine 'detox': How and why to cut back. Retrieved February 28, 2018, from https://www.cnn.com/2017/10/20/health/caffeine-fix-food-drayer/index.html</a:t>
            </a:r>
            <a:endParaRPr sz="800"/>
          </a:p>
        </p:txBody>
      </p:sp>
      <p:pic>
        <p:nvPicPr>
          <p:cNvPr id="76" name="Shape 76"/>
          <p:cNvPicPr preferRelativeResize="0"/>
          <p:nvPr/>
        </p:nvPicPr>
        <p:blipFill>
          <a:blip r:embed="rId4">
            <a:alphaModFix/>
          </a:blip>
          <a:stretch>
            <a:fillRect/>
          </a:stretch>
        </p:blipFill>
        <p:spPr>
          <a:xfrm>
            <a:off x="869963" y="2850688"/>
            <a:ext cx="2924175" cy="1647825"/>
          </a:xfrm>
          <a:prstGeom prst="rect">
            <a:avLst/>
          </a:prstGeom>
          <a:noFill/>
          <a:ln>
            <a:noFill/>
          </a:ln>
        </p:spPr>
      </p:pic>
      <p:sp>
        <p:nvSpPr>
          <p:cNvPr id="77" name="Shape 77"/>
          <p:cNvSpPr/>
          <p:nvPr/>
        </p:nvSpPr>
        <p:spPr>
          <a:xfrm>
            <a:off x="5285463" y="1747050"/>
            <a:ext cx="3314100" cy="21300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txBox="1"/>
          <p:nvPr/>
        </p:nvSpPr>
        <p:spPr>
          <a:xfrm>
            <a:off x="4586725" y="4416775"/>
            <a:ext cx="4557300" cy="594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u="sng">
                <a:solidFill>
                  <a:schemeClr val="accent5"/>
                </a:solidFill>
                <a:hlinkClick r:id="rId5"/>
              </a:rPr>
              <a:t>https://en.wikipedia.org/wiki/Caffeine#/media/File:Caffeine_structure.svg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229800" y="257500"/>
            <a:ext cx="50790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Coffee in Canada </a:t>
            </a:r>
            <a:endParaRPr/>
          </a:p>
        </p:txBody>
      </p:sp>
      <p:sp>
        <p:nvSpPr>
          <p:cNvPr id="309" name="Shape 309"/>
          <p:cNvSpPr txBox="1"/>
          <p:nvPr>
            <p:ph idx="1" type="body"/>
          </p:nvPr>
        </p:nvSpPr>
        <p:spPr>
          <a:xfrm>
            <a:off x="3006275" y="1269825"/>
            <a:ext cx="5913000" cy="14691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SzPts val="1800"/>
              <a:buChar char="●"/>
            </a:pPr>
            <a:r>
              <a:rPr lang="en">
                <a:highlight>
                  <a:srgbClr val="FFFFFF"/>
                </a:highlight>
              </a:rPr>
              <a:t>Canadian chain founded in 1964 by Miles Gilbert “Tim Hortons”</a:t>
            </a:r>
            <a:endParaRPr>
              <a:highlight>
                <a:srgbClr val="FFFFFF"/>
              </a:highlight>
            </a:endParaRPr>
          </a:p>
          <a:p>
            <a:pPr indent="-342900" lvl="0" marL="457200" rtl="0">
              <a:lnSpc>
                <a:spcPct val="100000"/>
              </a:lnSpc>
              <a:spcBef>
                <a:spcPts val="0"/>
              </a:spcBef>
              <a:spcAft>
                <a:spcPts val="0"/>
              </a:spcAft>
              <a:buSzPts val="1800"/>
              <a:buChar char="●"/>
            </a:pPr>
            <a:r>
              <a:rPr lang="en">
                <a:highlight>
                  <a:srgbClr val="FFFFFF"/>
                </a:highlight>
              </a:rPr>
              <a:t>4000 stores all around the globe</a:t>
            </a:r>
            <a:endParaRPr>
              <a:highlight>
                <a:srgbClr val="FFFFFF"/>
              </a:highlight>
            </a:endParaRPr>
          </a:p>
          <a:p>
            <a:pPr indent="-342900" lvl="0" marL="457200" rtl="0">
              <a:lnSpc>
                <a:spcPct val="100000"/>
              </a:lnSpc>
              <a:spcBef>
                <a:spcPts val="0"/>
              </a:spcBef>
              <a:spcAft>
                <a:spcPts val="0"/>
              </a:spcAft>
              <a:buSzPts val="1800"/>
              <a:buChar char="●"/>
            </a:pPr>
            <a:r>
              <a:rPr lang="en">
                <a:highlight>
                  <a:srgbClr val="FFFFFF"/>
                </a:highlight>
              </a:rPr>
              <a:t>Revenue of 3.225 Billion US Dollar annually </a:t>
            </a:r>
            <a:endParaRPr/>
          </a:p>
        </p:txBody>
      </p:sp>
      <p:pic>
        <p:nvPicPr>
          <p:cNvPr id="310" name="Shape 310"/>
          <p:cNvPicPr preferRelativeResize="0"/>
          <p:nvPr/>
        </p:nvPicPr>
        <p:blipFill>
          <a:blip r:embed="rId3">
            <a:alphaModFix/>
          </a:blip>
          <a:stretch>
            <a:fillRect/>
          </a:stretch>
        </p:blipFill>
        <p:spPr>
          <a:xfrm>
            <a:off x="122875" y="1464051"/>
            <a:ext cx="2072154" cy="907949"/>
          </a:xfrm>
          <a:prstGeom prst="rect">
            <a:avLst/>
          </a:prstGeom>
          <a:noFill/>
          <a:ln>
            <a:noFill/>
          </a:ln>
        </p:spPr>
      </p:pic>
      <p:pic>
        <p:nvPicPr>
          <p:cNvPr id="311" name="Shape 311"/>
          <p:cNvPicPr preferRelativeResize="0"/>
          <p:nvPr/>
        </p:nvPicPr>
        <p:blipFill>
          <a:blip r:embed="rId4">
            <a:alphaModFix/>
          </a:blip>
          <a:stretch>
            <a:fillRect/>
          </a:stretch>
        </p:blipFill>
        <p:spPr>
          <a:xfrm>
            <a:off x="229788" y="3117013"/>
            <a:ext cx="1588925" cy="1588925"/>
          </a:xfrm>
          <a:prstGeom prst="rect">
            <a:avLst/>
          </a:prstGeom>
          <a:noFill/>
          <a:ln>
            <a:noFill/>
          </a:ln>
        </p:spPr>
      </p:pic>
      <p:sp>
        <p:nvSpPr>
          <p:cNvPr id="312" name="Shape 312"/>
          <p:cNvSpPr txBox="1"/>
          <p:nvPr/>
        </p:nvSpPr>
        <p:spPr>
          <a:xfrm>
            <a:off x="3006275" y="2227350"/>
            <a:ext cx="6080100" cy="3000000"/>
          </a:xfrm>
          <a:prstGeom prst="rect">
            <a:avLst/>
          </a:prstGeom>
          <a:noFill/>
          <a:ln>
            <a:noFill/>
          </a:ln>
        </p:spPr>
        <p:txBody>
          <a:bodyPr anchorCtr="0" anchor="ctr" bIns="91425" lIns="91425" spcFirstLastPara="1" rIns="91425" wrap="square" tIns="91425">
            <a:noAutofit/>
          </a:bodyPr>
          <a:lstStyle/>
          <a:p>
            <a:pPr indent="-342900" lvl="0" marL="457200" rtl="0">
              <a:lnSpc>
                <a:spcPct val="100000"/>
              </a:lnSpc>
              <a:spcBef>
                <a:spcPts val="1800"/>
              </a:spcBef>
              <a:spcAft>
                <a:spcPts val="0"/>
              </a:spcAft>
              <a:buClr>
                <a:schemeClr val="dk2"/>
              </a:buClr>
              <a:buSzPts val="1800"/>
              <a:buFont typeface="Open Sans"/>
              <a:buChar char="●"/>
            </a:pPr>
            <a:r>
              <a:rPr lang="en" sz="1800">
                <a:solidFill>
                  <a:schemeClr val="dk2"/>
                </a:solidFill>
                <a:highlight>
                  <a:srgbClr val="FFFFFF"/>
                </a:highlight>
                <a:latin typeface="Open Sans"/>
                <a:ea typeface="Open Sans"/>
                <a:cs typeface="Open Sans"/>
                <a:sym typeface="Open Sans"/>
              </a:rPr>
              <a:t>F</a:t>
            </a:r>
            <a:r>
              <a:rPr lang="en" sz="1800">
                <a:solidFill>
                  <a:schemeClr val="dk2"/>
                </a:solidFill>
                <a:highlight>
                  <a:srgbClr val="FFFFFF"/>
                </a:highlight>
                <a:latin typeface="Open Sans"/>
                <a:ea typeface="Open Sans"/>
                <a:cs typeface="Open Sans"/>
                <a:sym typeface="Open Sans"/>
              </a:rPr>
              <a:t>ounded in 1971 by Jerry Baldwin, Zev Siegel, and Gordon Bowker in United States of America</a:t>
            </a:r>
            <a:endParaRPr sz="1800">
              <a:solidFill>
                <a:schemeClr val="dk2"/>
              </a:solidFill>
              <a:highlight>
                <a:srgbClr val="FFFFFF"/>
              </a:highlight>
              <a:latin typeface="Open Sans"/>
              <a:ea typeface="Open Sans"/>
              <a:cs typeface="Open Sans"/>
              <a:sym typeface="Open Sans"/>
            </a:endParaRPr>
          </a:p>
          <a:p>
            <a:pPr indent="-342900" lvl="0" marL="457200" rtl="0">
              <a:lnSpc>
                <a:spcPct val="100000"/>
              </a:lnSpc>
              <a:spcBef>
                <a:spcPts val="0"/>
              </a:spcBef>
              <a:spcAft>
                <a:spcPts val="0"/>
              </a:spcAft>
              <a:buClr>
                <a:schemeClr val="dk2"/>
              </a:buClr>
              <a:buSzPts val="1800"/>
              <a:buFont typeface="Open Sans"/>
              <a:buChar char="●"/>
            </a:pPr>
            <a:r>
              <a:rPr lang="en" sz="1800">
                <a:solidFill>
                  <a:schemeClr val="dk2"/>
                </a:solidFill>
                <a:highlight>
                  <a:srgbClr val="FFFFFF"/>
                </a:highlight>
                <a:latin typeface="Open Sans"/>
                <a:ea typeface="Open Sans"/>
                <a:cs typeface="Open Sans"/>
                <a:sym typeface="Open Sans"/>
              </a:rPr>
              <a:t>21000 shops worldwide</a:t>
            </a:r>
            <a:endParaRPr sz="1800">
              <a:solidFill>
                <a:schemeClr val="dk2"/>
              </a:solidFill>
              <a:highlight>
                <a:srgbClr val="FFFFFF"/>
              </a:highlight>
              <a:latin typeface="Open Sans"/>
              <a:ea typeface="Open Sans"/>
              <a:cs typeface="Open Sans"/>
              <a:sym typeface="Open Sans"/>
            </a:endParaRPr>
          </a:p>
          <a:p>
            <a:pPr indent="-342900" lvl="0" marL="457200" rtl="0">
              <a:lnSpc>
                <a:spcPct val="100000"/>
              </a:lnSpc>
              <a:spcBef>
                <a:spcPts val="0"/>
              </a:spcBef>
              <a:spcAft>
                <a:spcPts val="0"/>
              </a:spcAft>
              <a:buClr>
                <a:schemeClr val="dk2"/>
              </a:buClr>
              <a:buSzPts val="1800"/>
              <a:buFont typeface="Open Sans"/>
              <a:buChar char="●"/>
            </a:pPr>
            <a:r>
              <a:rPr lang="en" sz="1800">
                <a:solidFill>
                  <a:schemeClr val="dk2"/>
                </a:solidFill>
                <a:highlight>
                  <a:srgbClr val="FFFFFF"/>
                </a:highlight>
                <a:latin typeface="Open Sans"/>
                <a:ea typeface="Open Sans"/>
                <a:cs typeface="Open Sans"/>
                <a:sym typeface="Open Sans"/>
              </a:rPr>
              <a:t>Revenue of over 16 billion US Dollar annually </a:t>
            </a:r>
            <a:endParaRPr sz="1800">
              <a:solidFill>
                <a:schemeClr val="dk2"/>
              </a:solidFill>
              <a:latin typeface="Open Sans"/>
              <a:ea typeface="Open Sans"/>
              <a:cs typeface="Open Sans"/>
              <a:sym typeface="Open Sans"/>
            </a:endParaRPr>
          </a:p>
        </p:txBody>
      </p:sp>
      <p:pic>
        <p:nvPicPr>
          <p:cNvPr id="313" name="Shape 313"/>
          <p:cNvPicPr preferRelativeResize="0"/>
          <p:nvPr/>
        </p:nvPicPr>
        <p:blipFill>
          <a:blip r:embed="rId5">
            <a:alphaModFix/>
          </a:blip>
          <a:stretch>
            <a:fillRect/>
          </a:stretch>
        </p:blipFill>
        <p:spPr>
          <a:xfrm rot="10800000">
            <a:off x="2347438" y="1887475"/>
            <a:ext cx="506400" cy="233825"/>
          </a:xfrm>
          <a:prstGeom prst="rect">
            <a:avLst/>
          </a:prstGeom>
          <a:noFill/>
          <a:ln>
            <a:noFill/>
          </a:ln>
        </p:spPr>
      </p:pic>
      <p:pic>
        <p:nvPicPr>
          <p:cNvPr id="314" name="Shape 314"/>
          <p:cNvPicPr preferRelativeResize="0"/>
          <p:nvPr/>
        </p:nvPicPr>
        <p:blipFill>
          <a:blip r:embed="rId5">
            <a:alphaModFix/>
          </a:blip>
          <a:stretch>
            <a:fillRect/>
          </a:stretch>
        </p:blipFill>
        <p:spPr>
          <a:xfrm rot="10800000">
            <a:off x="2347450" y="3856538"/>
            <a:ext cx="506400" cy="233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321050" y="232925"/>
            <a:ext cx="47097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Coffee in Canada </a:t>
            </a:r>
            <a:endParaRPr/>
          </a:p>
        </p:txBody>
      </p:sp>
      <p:sp>
        <p:nvSpPr>
          <p:cNvPr id="320" name="Shape 320"/>
          <p:cNvSpPr txBox="1"/>
          <p:nvPr>
            <p:ph idx="1" type="body"/>
          </p:nvPr>
        </p:nvSpPr>
        <p:spPr>
          <a:xfrm>
            <a:off x="3661525" y="1370050"/>
            <a:ext cx="5311500" cy="330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b="1"/>
          </a:p>
          <a:p>
            <a:pPr indent="-342900" lvl="0" marL="457200" rtl="0">
              <a:spcBef>
                <a:spcPts val="1800"/>
              </a:spcBef>
              <a:spcAft>
                <a:spcPts val="0"/>
              </a:spcAft>
              <a:buSzPts val="1800"/>
              <a:buChar char="●"/>
            </a:pPr>
            <a:r>
              <a:rPr lang="en">
                <a:highlight>
                  <a:srgbClr val="FFFFFF"/>
                </a:highlight>
              </a:rPr>
              <a:t>Officially joined Mcdonald chains in 2002 </a:t>
            </a:r>
            <a:endParaRPr>
              <a:highlight>
                <a:srgbClr val="FFFFFF"/>
              </a:highlight>
            </a:endParaRPr>
          </a:p>
          <a:p>
            <a:pPr indent="-342900" lvl="0" marL="457200" rtl="0">
              <a:spcBef>
                <a:spcPts val="0"/>
              </a:spcBef>
              <a:spcAft>
                <a:spcPts val="0"/>
              </a:spcAft>
              <a:buSzPts val="1800"/>
              <a:buChar char="●"/>
            </a:pPr>
            <a:r>
              <a:rPr lang="en">
                <a:highlight>
                  <a:srgbClr val="FFFFFF"/>
                </a:highlight>
              </a:rPr>
              <a:t>300 stores worldwide</a:t>
            </a:r>
            <a:endParaRPr>
              <a:highlight>
                <a:srgbClr val="FFFFFF"/>
              </a:highlight>
            </a:endParaRPr>
          </a:p>
          <a:p>
            <a:pPr indent="-342900" lvl="0" marL="457200" rtl="0">
              <a:spcBef>
                <a:spcPts val="0"/>
              </a:spcBef>
              <a:spcAft>
                <a:spcPts val="0"/>
              </a:spcAft>
              <a:buSzPts val="1800"/>
              <a:buChar char="●"/>
            </a:pPr>
            <a:r>
              <a:rPr lang="en">
                <a:highlight>
                  <a:srgbClr val="FFFFFF"/>
                </a:highlight>
              </a:rPr>
              <a:t>Estimated revenue of 1.86 Billion US Dollar </a:t>
            </a:r>
            <a:endParaRPr>
              <a:highlight>
                <a:srgbClr val="FFFFFF"/>
              </a:highlight>
            </a:endParaRPr>
          </a:p>
          <a:p>
            <a:pPr indent="-342900" lvl="0" marL="457200" rtl="0">
              <a:spcBef>
                <a:spcPts val="0"/>
              </a:spcBef>
              <a:spcAft>
                <a:spcPts val="0"/>
              </a:spcAft>
              <a:buSzPts val="1800"/>
              <a:buChar char="●"/>
            </a:pPr>
            <a:r>
              <a:rPr lang="en">
                <a:highlight>
                  <a:srgbClr val="FFFFFF"/>
                </a:highlight>
              </a:rPr>
              <a:t>Most popular in North America </a:t>
            </a:r>
            <a:endParaRPr>
              <a:highlight>
                <a:srgbClr val="FFFFFF"/>
              </a:highlight>
            </a:endParaRPr>
          </a:p>
          <a:p>
            <a:pPr indent="0" lvl="0" marL="0" rtl="0">
              <a:spcBef>
                <a:spcPts val="800"/>
              </a:spcBef>
              <a:spcAft>
                <a:spcPts val="1600"/>
              </a:spcAft>
              <a:buNone/>
            </a:pPr>
            <a:r>
              <a:t/>
            </a:r>
            <a:endParaRPr/>
          </a:p>
        </p:txBody>
      </p:sp>
      <p:pic>
        <p:nvPicPr>
          <p:cNvPr id="321" name="Shape 321"/>
          <p:cNvPicPr preferRelativeResize="0"/>
          <p:nvPr/>
        </p:nvPicPr>
        <p:blipFill>
          <a:blip r:embed="rId3">
            <a:alphaModFix/>
          </a:blip>
          <a:stretch>
            <a:fillRect/>
          </a:stretch>
        </p:blipFill>
        <p:spPr>
          <a:xfrm>
            <a:off x="321050" y="2070273"/>
            <a:ext cx="2471825" cy="1142975"/>
          </a:xfrm>
          <a:prstGeom prst="rect">
            <a:avLst/>
          </a:prstGeom>
          <a:noFill/>
          <a:ln>
            <a:noFill/>
          </a:ln>
        </p:spPr>
      </p:pic>
      <p:pic>
        <p:nvPicPr>
          <p:cNvPr id="322" name="Shape 322"/>
          <p:cNvPicPr preferRelativeResize="0"/>
          <p:nvPr/>
        </p:nvPicPr>
        <p:blipFill>
          <a:blip r:embed="rId4">
            <a:alphaModFix/>
          </a:blip>
          <a:stretch>
            <a:fillRect/>
          </a:stretch>
        </p:blipFill>
        <p:spPr>
          <a:xfrm rot="10800000">
            <a:off x="2927000" y="2524850"/>
            <a:ext cx="506400" cy="233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405400" y="292450"/>
            <a:ext cx="5403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Fun Facts </a:t>
            </a:r>
            <a:endParaRPr/>
          </a:p>
        </p:txBody>
      </p:sp>
      <p:sp>
        <p:nvSpPr>
          <p:cNvPr id="328" name="Shape 328"/>
          <p:cNvSpPr txBox="1"/>
          <p:nvPr>
            <p:ph idx="1" type="body"/>
          </p:nvPr>
        </p:nvSpPr>
        <p:spPr>
          <a:xfrm>
            <a:off x="157900" y="1296050"/>
            <a:ext cx="3898200" cy="3302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The first Tim Hortons store was founded close to Downtown Hamilton in 1964</a:t>
            </a:r>
            <a:endParaRPr/>
          </a:p>
          <a:p>
            <a:pPr indent="0" lvl="0" marL="0" rtl="0">
              <a:spcBef>
                <a:spcPts val="0"/>
              </a:spcBef>
              <a:spcAft>
                <a:spcPts val="0"/>
              </a:spcAft>
              <a:buNone/>
            </a:pPr>
            <a:r>
              <a:rPr lang="en"/>
              <a:t>  </a:t>
            </a:r>
            <a:endParaRPr/>
          </a:p>
          <a:p>
            <a:pPr indent="-342900" lvl="0" marL="457200" rtl="0">
              <a:spcBef>
                <a:spcPts val="0"/>
              </a:spcBef>
              <a:spcAft>
                <a:spcPts val="0"/>
              </a:spcAft>
              <a:buSzPts val="1800"/>
              <a:buChar char="●"/>
            </a:pPr>
            <a:r>
              <a:rPr lang="en"/>
              <a:t>80% of the world's population consume caffeinated products as their wakeup boost </a:t>
            </a:r>
            <a:endParaRPr/>
          </a:p>
          <a:p>
            <a:pPr indent="0" lvl="0" marL="0" rtl="0">
              <a:spcBef>
                <a:spcPts val="0"/>
              </a:spcBef>
              <a:spcAft>
                <a:spcPts val="0"/>
              </a:spcAft>
              <a:buNone/>
            </a:pPr>
            <a:r>
              <a:t/>
            </a:r>
            <a:endParaRPr sz="1400"/>
          </a:p>
          <a:p>
            <a:pPr indent="0" lvl="0" marL="0" rtl="0">
              <a:spcBef>
                <a:spcPts val="0"/>
              </a:spcBef>
              <a:spcAft>
                <a:spcPts val="0"/>
              </a:spcAft>
              <a:buNone/>
            </a:pPr>
            <a:r>
              <a:t/>
            </a:r>
            <a:endParaRPr b="1" sz="1400">
              <a:solidFill>
                <a:srgbClr val="434343"/>
              </a:solidFill>
              <a:latin typeface="Arial"/>
              <a:ea typeface="Arial"/>
              <a:cs typeface="Arial"/>
              <a:sym typeface="Arial"/>
            </a:endParaRPr>
          </a:p>
        </p:txBody>
      </p:sp>
      <p:pic>
        <p:nvPicPr>
          <p:cNvPr id="329" name="Shape 329"/>
          <p:cNvPicPr preferRelativeResize="0"/>
          <p:nvPr/>
        </p:nvPicPr>
        <p:blipFill>
          <a:blip r:embed="rId3">
            <a:alphaModFix/>
          </a:blip>
          <a:stretch>
            <a:fillRect/>
          </a:stretch>
        </p:blipFill>
        <p:spPr>
          <a:xfrm>
            <a:off x="2292100" y="292448"/>
            <a:ext cx="707400" cy="707400"/>
          </a:xfrm>
          <a:prstGeom prst="rect">
            <a:avLst/>
          </a:prstGeom>
          <a:noFill/>
          <a:ln>
            <a:noFill/>
          </a:ln>
        </p:spPr>
      </p:pic>
      <p:pic>
        <p:nvPicPr>
          <p:cNvPr id="330" name="Shape 330"/>
          <p:cNvPicPr preferRelativeResize="0"/>
          <p:nvPr/>
        </p:nvPicPr>
        <p:blipFill>
          <a:blip r:embed="rId4">
            <a:alphaModFix/>
          </a:blip>
          <a:stretch>
            <a:fillRect/>
          </a:stretch>
        </p:blipFill>
        <p:spPr>
          <a:xfrm>
            <a:off x="4461398" y="1192648"/>
            <a:ext cx="4141500" cy="2758225"/>
          </a:xfrm>
          <a:prstGeom prst="rect">
            <a:avLst/>
          </a:prstGeom>
          <a:noFill/>
          <a:ln>
            <a:noFill/>
          </a:ln>
        </p:spPr>
      </p:pic>
      <p:sp>
        <p:nvSpPr>
          <p:cNvPr id="331" name="Shape 331"/>
          <p:cNvSpPr txBox="1"/>
          <p:nvPr/>
        </p:nvSpPr>
        <p:spPr>
          <a:xfrm>
            <a:off x="4355025" y="3800550"/>
            <a:ext cx="4644000" cy="8676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1100">
                <a:solidFill>
                  <a:schemeClr val="dk2"/>
                </a:solidFill>
                <a:latin typeface="Open Sans"/>
                <a:ea typeface="Open Sans"/>
                <a:cs typeface="Open Sans"/>
                <a:sym typeface="Open Sans"/>
              </a:rPr>
              <a:t>This image shows the first Tim Hortons store in Hamilton, Ontario (Forgotten Buffalo, 2014).</a:t>
            </a:r>
            <a:endParaRPr sz="1100">
              <a:solidFill>
                <a:schemeClr val="dk2"/>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6000"/>
              <a:t>…. Can Coffee Kill You?</a:t>
            </a:r>
            <a:endParaRPr sz="6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Shape 3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What a Caffeine Overdose looks like...</a:t>
            </a:r>
            <a:endParaRPr/>
          </a:p>
        </p:txBody>
      </p:sp>
      <p:sp>
        <p:nvSpPr>
          <p:cNvPr descr="This week a judge in the U.K. ordered Northumbria University to pay a $502,000 fine for a scary incident that occurred at the school in the spring of 2015: During a sports science experiment gone wrong, two students overdosed on caffeine after they were accidently given a dose 100 times stronger than researchers intended. Rather than 0.3 grams of caffeine powder, Alex Rossetta and Luke Parkin each consumed 30 grams of caffeine powder—which is the equivalent of drinking 300 cups of coffee. http://www.health.com/nutrition/caffeine-overdose-symptoms http://www.wochit.com  This video was produced by YT Wochit News using http://wochit.com" id="342" name="Shape 342" title="What a Caffeine Overdose Looks Like">
            <a:hlinkClick r:id="rId3"/>
          </p:cNvPr>
          <p:cNvSpPr/>
          <p:nvPr/>
        </p:nvSpPr>
        <p:spPr>
          <a:xfrm>
            <a:off x="2347825" y="1327075"/>
            <a:ext cx="4572000" cy="3429000"/>
          </a:xfrm>
          <a:prstGeom prst="rect">
            <a:avLst/>
          </a:prstGeom>
          <a:blipFill>
            <a:blip r:embed="rId4">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a:t>
            </a:r>
            <a:endParaRPr/>
          </a:p>
        </p:txBody>
      </p:sp>
      <p:sp>
        <p:nvSpPr>
          <p:cNvPr id="348" name="Shape 348"/>
          <p:cNvSpPr txBox="1"/>
          <p:nvPr>
            <p:ph idx="1" type="body"/>
          </p:nvPr>
        </p:nvSpPr>
        <p:spPr>
          <a:xfrm>
            <a:off x="364725" y="1266325"/>
            <a:ext cx="8520600" cy="330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Which one of the following is the primary metabolite of caffeine?</a:t>
            </a:r>
            <a:endParaRPr>
              <a:solidFill>
                <a:srgbClr val="000000"/>
              </a:solidFill>
            </a:endParaRPr>
          </a:p>
          <a:p>
            <a:pPr indent="-342900" lvl="1" marL="914400" rtl="0">
              <a:spcBef>
                <a:spcPts val="1600"/>
              </a:spcBef>
              <a:spcAft>
                <a:spcPts val="0"/>
              </a:spcAft>
              <a:buClr>
                <a:srgbClr val="000000"/>
              </a:buClr>
              <a:buSzPts val="1800"/>
              <a:buAutoNum type="alphaLcPeriod"/>
            </a:pPr>
            <a:r>
              <a:rPr lang="en" sz="1800">
                <a:solidFill>
                  <a:srgbClr val="000000"/>
                </a:solidFill>
                <a:highlight>
                  <a:schemeClr val="lt1"/>
                </a:highlight>
              </a:rPr>
              <a:t>Paraxanthine  </a:t>
            </a:r>
            <a:endParaRPr sz="1800">
              <a:solidFill>
                <a:srgbClr val="000000"/>
              </a:solidFill>
              <a:highlight>
                <a:schemeClr val="lt1"/>
              </a:highlight>
            </a:endParaRPr>
          </a:p>
          <a:p>
            <a:pPr indent="-342900" lvl="1" marL="914400" rtl="0">
              <a:spcBef>
                <a:spcPts val="0"/>
              </a:spcBef>
              <a:spcAft>
                <a:spcPts val="0"/>
              </a:spcAft>
              <a:buClr>
                <a:srgbClr val="000000"/>
              </a:buClr>
              <a:buSzPts val="1800"/>
              <a:buAutoNum type="alphaLcPeriod"/>
            </a:pPr>
            <a:r>
              <a:rPr lang="en" sz="1800">
                <a:solidFill>
                  <a:srgbClr val="000000"/>
                </a:solidFill>
                <a:highlight>
                  <a:schemeClr val="lt1"/>
                </a:highlight>
              </a:rPr>
              <a:t>Theobromine </a:t>
            </a:r>
            <a:endParaRPr sz="1800">
              <a:solidFill>
                <a:srgbClr val="000000"/>
              </a:solidFill>
              <a:highlight>
                <a:schemeClr val="lt1"/>
              </a:highlight>
            </a:endParaRPr>
          </a:p>
          <a:p>
            <a:pPr indent="-342900" lvl="1" marL="914400" rtl="0">
              <a:spcBef>
                <a:spcPts val="0"/>
              </a:spcBef>
              <a:spcAft>
                <a:spcPts val="0"/>
              </a:spcAft>
              <a:buClr>
                <a:srgbClr val="000000"/>
              </a:buClr>
              <a:buSzPts val="1800"/>
              <a:buAutoNum type="alphaLcPeriod"/>
            </a:pPr>
            <a:r>
              <a:rPr lang="en" sz="1800">
                <a:solidFill>
                  <a:srgbClr val="000000"/>
                </a:solidFill>
                <a:highlight>
                  <a:schemeClr val="lt1"/>
                </a:highlight>
              </a:rPr>
              <a:t>Theophylline </a:t>
            </a:r>
            <a:endParaRPr sz="1800">
              <a:solidFill>
                <a:srgbClr val="000000"/>
              </a:solidFill>
              <a:highlight>
                <a:schemeClr val="lt1"/>
              </a:highlight>
            </a:endParaRPr>
          </a:p>
          <a:p>
            <a:pPr indent="-342900" lvl="1" marL="914400" rtl="0">
              <a:spcBef>
                <a:spcPts val="0"/>
              </a:spcBef>
              <a:spcAft>
                <a:spcPts val="0"/>
              </a:spcAft>
              <a:buClr>
                <a:srgbClr val="000000"/>
              </a:buClr>
              <a:buSzPts val="1800"/>
              <a:buAutoNum type="alphaLcPeriod"/>
            </a:pPr>
            <a:r>
              <a:rPr lang="en" sz="1800">
                <a:solidFill>
                  <a:srgbClr val="000000"/>
                </a:solidFill>
                <a:highlight>
                  <a:schemeClr val="lt1"/>
                </a:highlight>
              </a:rPr>
              <a:t>Caffeine is metabolized into all the metabolites in the same rate </a:t>
            </a:r>
            <a:endParaRPr sz="1800">
              <a:solidFill>
                <a:srgbClr val="000000"/>
              </a:solidFill>
              <a:highlight>
                <a:schemeClr val="lt1"/>
              </a:highlight>
            </a:endParaRPr>
          </a:p>
          <a:p>
            <a:pPr indent="0" lvl="0" marL="0">
              <a:spcBef>
                <a:spcPts val="0"/>
              </a:spcBef>
              <a:spcAft>
                <a:spcPts val="0"/>
              </a:spcAft>
              <a:buNone/>
            </a:pPr>
            <a:r>
              <a:rPr lang="en"/>
              <a:t> </a:t>
            </a:r>
            <a:endParaRPr/>
          </a:p>
          <a:p>
            <a:pPr indent="0" lvl="0" marL="0">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a:t>
            </a:r>
            <a:endParaRPr/>
          </a:p>
        </p:txBody>
      </p:sp>
      <p:sp>
        <p:nvSpPr>
          <p:cNvPr id="354" name="Shape 354"/>
          <p:cNvSpPr txBox="1"/>
          <p:nvPr>
            <p:ph idx="1" type="body"/>
          </p:nvPr>
        </p:nvSpPr>
        <p:spPr>
          <a:xfrm>
            <a:off x="311700" y="1257500"/>
            <a:ext cx="8520600" cy="330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000000"/>
                </a:solidFill>
              </a:rPr>
              <a:t>Which one of the following is the primary metabolite of caffeine?</a:t>
            </a:r>
            <a:endParaRPr>
              <a:solidFill>
                <a:srgbClr val="000000"/>
              </a:solidFill>
            </a:endParaRPr>
          </a:p>
          <a:p>
            <a:pPr indent="-342900" lvl="1" marL="914400" rtl="0">
              <a:spcBef>
                <a:spcPts val="1600"/>
              </a:spcBef>
              <a:spcAft>
                <a:spcPts val="0"/>
              </a:spcAft>
              <a:buClr>
                <a:srgbClr val="000000"/>
              </a:buClr>
              <a:buSzPts val="1800"/>
              <a:buAutoNum type="alphaLcPeriod"/>
            </a:pPr>
            <a:r>
              <a:rPr b="1" lang="en" sz="1800">
                <a:solidFill>
                  <a:srgbClr val="FF0000"/>
                </a:solidFill>
                <a:highlight>
                  <a:schemeClr val="lt1"/>
                </a:highlight>
              </a:rPr>
              <a:t>Paraxanthine </a:t>
            </a:r>
            <a:r>
              <a:rPr lang="en" sz="1800">
                <a:solidFill>
                  <a:srgbClr val="000000"/>
                </a:solidFill>
                <a:highlight>
                  <a:schemeClr val="lt1"/>
                </a:highlight>
              </a:rPr>
              <a:t> </a:t>
            </a:r>
            <a:endParaRPr sz="1800">
              <a:solidFill>
                <a:srgbClr val="000000"/>
              </a:solidFill>
              <a:highlight>
                <a:schemeClr val="lt1"/>
              </a:highlight>
            </a:endParaRPr>
          </a:p>
          <a:p>
            <a:pPr indent="-342900" lvl="1" marL="914400" rtl="0">
              <a:spcBef>
                <a:spcPts val="0"/>
              </a:spcBef>
              <a:spcAft>
                <a:spcPts val="0"/>
              </a:spcAft>
              <a:buClr>
                <a:srgbClr val="000000"/>
              </a:buClr>
              <a:buSzPts val="1800"/>
              <a:buAutoNum type="alphaLcPeriod"/>
            </a:pPr>
            <a:r>
              <a:rPr lang="en" sz="1800">
                <a:solidFill>
                  <a:srgbClr val="000000"/>
                </a:solidFill>
                <a:highlight>
                  <a:schemeClr val="lt1"/>
                </a:highlight>
              </a:rPr>
              <a:t>Theobromine </a:t>
            </a:r>
            <a:endParaRPr sz="1800">
              <a:solidFill>
                <a:srgbClr val="000000"/>
              </a:solidFill>
              <a:highlight>
                <a:schemeClr val="lt1"/>
              </a:highlight>
            </a:endParaRPr>
          </a:p>
          <a:p>
            <a:pPr indent="-342900" lvl="1" marL="914400" rtl="0">
              <a:spcBef>
                <a:spcPts val="0"/>
              </a:spcBef>
              <a:spcAft>
                <a:spcPts val="0"/>
              </a:spcAft>
              <a:buClr>
                <a:srgbClr val="000000"/>
              </a:buClr>
              <a:buSzPts val="1800"/>
              <a:buAutoNum type="alphaLcPeriod"/>
            </a:pPr>
            <a:r>
              <a:rPr lang="en" sz="1800">
                <a:solidFill>
                  <a:srgbClr val="000000"/>
                </a:solidFill>
                <a:highlight>
                  <a:schemeClr val="lt1"/>
                </a:highlight>
              </a:rPr>
              <a:t>Theophylline </a:t>
            </a:r>
            <a:endParaRPr sz="1800">
              <a:solidFill>
                <a:srgbClr val="000000"/>
              </a:solidFill>
              <a:highlight>
                <a:schemeClr val="lt1"/>
              </a:highlight>
            </a:endParaRPr>
          </a:p>
          <a:p>
            <a:pPr indent="-342900" lvl="1" marL="914400" rtl="0">
              <a:spcBef>
                <a:spcPts val="0"/>
              </a:spcBef>
              <a:spcAft>
                <a:spcPts val="0"/>
              </a:spcAft>
              <a:buClr>
                <a:srgbClr val="000000"/>
              </a:buClr>
              <a:buSzPts val="1800"/>
              <a:buAutoNum type="alphaLcPeriod"/>
            </a:pPr>
            <a:r>
              <a:rPr lang="en" sz="1800">
                <a:solidFill>
                  <a:srgbClr val="000000"/>
                </a:solidFill>
                <a:highlight>
                  <a:schemeClr val="lt1"/>
                </a:highlight>
              </a:rPr>
              <a:t>Caffeine is metabolized into all the metabolites in the same rate </a:t>
            </a:r>
            <a:endParaRPr sz="1800">
              <a:solidFill>
                <a:srgbClr val="000000"/>
              </a:solidFill>
              <a:highlight>
                <a:schemeClr val="lt1"/>
              </a:highlight>
            </a:endParaRPr>
          </a:p>
          <a:p>
            <a:pPr indent="0" lvl="0" marL="0" rtl="0">
              <a:spcBef>
                <a:spcPts val="0"/>
              </a:spcBef>
              <a:spcAft>
                <a:spcPts val="0"/>
              </a:spcAft>
              <a:buNone/>
            </a:pPr>
            <a:r>
              <a:rPr lang="en"/>
              <a:t> </a:t>
            </a:r>
            <a:endParaRPr/>
          </a:p>
          <a:p>
            <a:pPr indent="0" lvl="0" marL="0" rtl="0">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a:t>
            </a:r>
            <a:endParaRPr/>
          </a:p>
        </p:txBody>
      </p:sp>
      <p:sp>
        <p:nvSpPr>
          <p:cNvPr id="360" name="Shape 360"/>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What is the range of the amount of caffeine that, after being ingested, may cause the following symptoms: insomnia, restlessness, nervousness, muscle tremors, irritability, and faster heartbeat?</a:t>
            </a:r>
            <a:endParaRPr>
              <a:solidFill>
                <a:srgbClr val="000000"/>
              </a:solidFill>
            </a:endParaRPr>
          </a:p>
          <a:p>
            <a:pPr indent="-342900" lvl="0" marL="457200" rtl="0">
              <a:spcBef>
                <a:spcPts val="1600"/>
              </a:spcBef>
              <a:spcAft>
                <a:spcPts val="0"/>
              </a:spcAft>
              <a:buClr>
                <a:srgbClr val="000000"/>
              </a:buClr>
              <a:buSzPts val="1800"/>
              <a:buAutoNum type="alphaLcPeriod"/>
            </a:pPr>
            <a:r>
              <a:rPr lang="en">
                <a:solidFill>
                  <a:srgbClr val="000000"/>
                </a:solidFill>
              </a:rPr>
              <a:t>125mg-325mg</a:t>
            </a:r>
            <a:endParaRPr>
              <a:solidFill>
                <a:srgbClr val="000000"/>
              </a:solidFill>
            </a:endParaRPr>
          </a:p>
          <a:p>
            <a:pPr indent="-342900" lvl="0" marL="457200" rtl="0">
              <a:spcBef>
                <a:spcPts val="0"/>
              </a:spcBef>
              <a:spcAft>
                <a:spcPts val="0"/>
              </a:spcAft>
              <a:buClr>
                <a:srgbClr val="000000"/>
              </a:buClr>
              <a:buSzPts val="1800"/>
              <a:buAutoNum type="alphaLcPeriod"/>
            </a:pPr>
            <a:r>
              <a:rPr lang="en">
                <a:solidFill>
                  <a:srgbClr val="000000"/>
                </a:solidFill>
              </a:rPr>
              <a:t>95mg-125mg</a:t>
            </a:r>
            <a:endParaRPr>
              <a:solidFill>
                <a:srgbClr val="000000"/>
              </a:solidFill>
            </a:endParaRPr>
          </a:p>
          <a:p>
            <a:pPr indent="-342900" lvl="0" marL="457200" rtl="0">
              <a:spcBef>
                <a:spcPts val="0"/>
              </a:spcBef>
              <a:spcAft>
                <a:spcPts val="0"/>
              </a:spcAft>
              <a:buClr>
                <a:srgbClr val="000000"/>
              </a:buClr>
              <a:buSzPts val="1800"/>
              <a:buAutoNum type="alphaLcPeriod"/>
            </a:pPr>
            <a:r>
              <a:rPr lang="en">
                <a:solidFill>
                  <a:srgbClr val="000000"/>
                </a:solidFill>
              </a:rPr>
              <a:t>500mg-600mg</a:t>
            </a:r>
            <a:endParaRPr>
              <a:solidFill>
                <a:srgbClr val="000000"/>
              </a:solidFill>
            </a:endParaRPr>
          </a:p>
          <a:p>
            <a:pPr indent="-342900" lvl="0" marL="457200">
              <a:spcBef>
                <a:spcPts val="0"/>
              </a:spcBef>
              <a:spcAft>
                <a:spcPts val="0"/>
              </a:spcAft>
              <a:buClr>
                <a:srgbClr val="000000"/>
              </a:buClr>
              <a:buSzPts val="1800"/>
              <a:buAutoNum type="alphaLcPeriod"/>
            </a:pPr>
            <a:r>
              <a:rPr lang="en">
                <a:solidFill>
                  <a:srgbClr val="000000"/>
                </a:solidFill>
              </a:rPr>
              <a:t>325mg-425mg</a:t>
            </a:r>
            <a:endParaRPr>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Questions</a:t>
            </a:r>
            <a:endParaRPr/>
          </a:p>
        </p:txBody>
      </p:sp>
      <p:sp>
        <p:nvSpPr>
          <p:cNvPr id="366" name="Shape 36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What is the range of the amount of caffeine that, after being ingested, may cause the following symptoms: insomnia, restlessness, nervousness, muscle tremors, irritability, and faster heartbeat?</a:t>
            </a:r>
            <a:endParaRPr>
              <a:solidFill>
                <a:srgbClr val="000000"/>
              </a:solidFill>
            </a:endParaRPr>
          </a:p>
          <a:p>
            <a:pPr indent="-342900" lvl="0" marL="457200" rtl="0">
              <a:spcBef>
                <a:spcPts val="1600"/>
              </a:spcBef>
              <a:spcAft>
                <a:spcPts val="0"/>
              </a:spcAft>
              <a:buClr>
                <a:srgbClr val="000000"/>
              </a:buClr>
              <a:buSzPts val="1800"/>
              <a:buAutoNum type="alphaLcPeriod"/>
            </a:pPr>
            <a:r>
              <a:rPr lang="en">
                <a:solidFill>
                  <a:srgbClr val="000000"/>
                </a:solidFill>
              </a:rPr>
              <a:t>125mg - 325mg</a:t>
            </a:r>
            <a:endParaRPr>
              <a:solidFill>
                <a:srgbClr val="000000"/>
              </a:solidFill>
            </a:endParaRPr>
          </a:p>
          <a:p>
            <a:pPr indent="-342900" lvl="0" marL="457200" rtl="0">
              <a:spcBef>
                <a:spcPts val="0"/>
              </a:spcBef>
              <a:spcAft>
                <a:spcPts val="0"/>
              </a:spcAft>
              <a:buClr>
                <a:srgbClr val="000000"/>
              </a:buClr>
              <a:buSzPts val="1800"/>
              <a:buAutoNum type="alphaLcPeriod"/>
            </a:pPr>
            <a:r>
              <a:rPr lang="en">
                <a:solidFill>
                  <a:srgbClr val="000000"/>
                </a:solidFill>
              </a:rPr>
              <a:t>95mg - 125mg</a:t>
            </a:r>
            <a:endParaRPr>
              <a:solidFill>
                <a:srgbClr val="000000"/>
              </a:solidFill>
            </a:endParaRPr>
          </a:p>
          <a:p>
            <a:pPr indent="-342900" lvl="0" marL="457200" rtl="0">
              <a:spcBef>
                <a:spcPts val="0"/>
              </a:spcBef>
              <a:spcAft>
                <a:spcPts val="0"/>
              </a:spcAft>
              <a:buClr>
                <a:srgbClr val="FF0000"/>
              </a:buClr>
              <a:buSzPts val="1800"/>
              <a:buAutoNum type="alphaLcPeriod"/>
            </a:pPr>
            <a:r>
              <a:rPr b="1" lang="en">
                <a:solidFill>
                  <a:srgbClr val="FF0000"/>
                </a:solidFill>
              </a:rPr>
              <a:t>500mg - 600mg</a:t>
            </a:r>
            <a:endParaRPr b="1">
              <a:solidFill>
                <a:srgbClr val="FF0000"/>
              </a:solidFill>
            </a:endParaRPr>
          </a:p>
          <a:p>
            <a:pPr indent="-342900" lvl="0" marL="457200" rtl="0">
              <a:spcBef>
                <a:spcPts val="0"/>
              </a:spcBef>
              <a:spcAft>
                <a:spcPts val="0"/>
              </a:spcAft>
              <a:buClr>
                <a:srgbClr val="000000"/>
              </a:buClr>
              <a:buSzPts val="1800"/>
              <a:buAutoNum type="alphaLcPeriod"/>
            </a:pPr>
            <a:r>
              <a:rPr lang="en">
                <a:solidFill>
                  <a:srgbClr val="000000"/>
                </a:solidFill>
              </a:rPr>
              <a:t>325mg - 425mg</a:t>
            </a:r>
            <a:endParaRPr>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159300" y="-1217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372" name="Shape 372"/>
          <p:cNvSpPr txBox="1"/>
          <p:nvPr>
            <p:ph idx="1" type="body"/>
          </p:nvPr>
        </p:nvSpPr>
        <p:spPr>
          <a:xfrm>
            <a:off x="255725" y="695225"/>
            <a:ext cx="8520600" cy="330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850">
                <a:solidFill>
                  <a:srgbClr val="000000"/>
                </a:solidFill>
                <a:latin typeface="Arial"/>
                <a:ea typeface="Arial"/>
                <a:cs typeface="Arial"/>
                <a:sym typeface="Arial"/>
              </a:rPr>
              <a:t>Bellet, S., Roman, L., DeCastro, O., Kim, K. E., &amp; Kershbaum, A. (1969). Effect of coffee ingestion on catecholamine release. Metabolism-Clinical and Experimental, 18(4), 288-291.</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Benowitz, N. L. (1990). Clinical pharmacology of caffeine. Annual review of medicine, 41(1), 277-288.</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Borota et al. (2014). Post-study caffeine administration enhances memory consolidation in humans. Nature Neuroscience, 17, 201-203. </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Castle, E.P. (2017). Urinary Incontinence. Mayo Clinic. Retrieved from www.mayoclinic.org/diseases-conditions/urinary-incontinence/symptoms-causes/syc-20352808</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Claypool, S. (2016). What are the benefits of drinking coffee? Quora. Retrieved from https://www.quora.com/What-are-the-benefits-of-drinking-coffee</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Cappelletti, S., Daria, P., Sani, G., &amp; Aromatario, M. (2015). Caffeine: cognitive and physical performance enhancer or psychoactive drug? Current neuropharmacology, 13(1), 71-88.</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MedicineNet. (2016). Medical Definition of Nocturia. MedicineNet. Retrieved from www.medicinenet.com/script/main/art.asp?articlekey=4571.</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European Society of Cardiology. (2015). Coffee linked with increased cardiovascular risk in young adults with mild hypertension. ScienceDaily. Retrieved from </a:t>
            </a:r>
            <a:r>
              <a:rPr lang="en" sz="850" u="sng">
                <a:solidFill>
                  <a:schemeClr val="hlink"/>
                </a:solidFill>
                <a:latin typeface="Arial"/>
                <a:ea typeface="Arial"/>
                <a:cs typeface="Arial"/>
                <a:sym typeface="Arial"/>
                <a:hlinkClick r:id="rId3"/>
              </a:rPr>
              <a:t>www.sciencedaily.com/releases/2015/08/150829123701.htm</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Glade, M.J. (2010). Caffeine-Not just a stimulant. Nutrition, 26(10), 932-938.</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Greden et al. Anxiety and Depression Associated with Caffeinism Among Psychiatric Inpatients. American Journal of Psychiatry, 133:8, Aug 1978.</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Greden, J. F., Fontaine, P., Lubetsky, M., &amp; Chamberlin, K. (1978). Anxiety and depression associated with caffeinism among psychiatric inpatients. The American journal of psychiatry, 135(8):963-6.</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Greden, J. F. (1974). Anxiety or caffeinism: a diagnostic dilemma. American Journal of Psychiatry, 131(10), 1089-1092.</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a:spcBef>
                <a:spcPts val="0"/>
              </a:spcBef>
              <a:spcAft>
                <a:spcPts val="1600"/>
              </a:spcAft>
              <a:buNone/>
            </a:pPr>
            <a:r>
              <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00" y="2154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Frequent Users</a:t>
            </a:r>
            <a:endParaRPr/>
          </a:p>
        </p:txBody>
      </p:sp>
      <p:grpSp>
        <p:nvGrpSpPr>
          <p:cNvPr id="84" name="Shape 84"/>
          <p:cNvGrpSpPr/>
          <p:nvPr/>
        </p:nvGrpSpPr>
        <p:grpSpPr>
          <a:xfrm>
            <a:off x="651225" y="1067475"/>
            <a:ext cx="2614966" cy="3711155"/>
            <a:chOff x="1065708" y="283725"/>
            <a:chExt cx="2198559" cy="4076400"/>
          </a:xfrm>
        </p:grpSpPr>
        <p:sp>
          <p:nvSpPr>
            <p:cNvPr id="85" name="Shape 85"/>
            <p:cNvSpPr/>
            <p:nvPr/>
          </p:nvSpPr>
          <p:spPr>
            <a:xfrm>
              <a:off x="1233867"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1233923" y="1225061"/>
              <a:ext cx="1815000" cy="60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1D7E74"/>
                  </a:solidFill>
                  <a:latin typeface="Roboto Medium"/>
                  <a:ea typeface="Roboto Medium"/>
                  <a:cs typeface="Roboto Medium"/>
                  <a:sym typeface="Roboto Medium"/>
                </a:rPr>
                <a:t>Of Canadians aged 12-24 consume beverages that contain caffeine </a:t>
              </a:r>
              <a:endParaRPr sz="1200">
                <a:solidFill>
                  <a:srgbClr val="1D7E74"/>
                </a:solidFill>
                <a:latin typeface="Roboto Medium"/>
                <a:ea typeface="Roboto Medium"/>
                <a:cs typeface="Roboto Medium"/>
                <a:sym typeface="Roboto Medium"/>
              </a:endParaRPr>
            </a:p>
          </p:txBody>
        </p:sp>
        <p:sp>
          <p:nvSpPr>
            <p:cNvPr id="88" name="Shape 88"/>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a:lnSpc>
                  <a:spcPct val="115000"/>
                </a:lnSpc>
                <a:spcBef>
                  <a:spcPts val="0"/>
                </a:spcBef>
                <a:spcAft>
                  <a:spcPts val="0"/>
                </a:spcAft>
                <a:buNone/>
              </a:pPr>
              <a:r>
                <a:t/>
              </a:r>
              <a:endParaRPr sz="800">
                <a:solidFill>
                  <a:srgbClr val="1D7E74"/>
                </a:solidFill>
                <a:latin typeface="Roboto"/>
                <a:ea typeface="Roboto"/>
                <a:cs typeface="Roboto"/>
                <a:sym typeface="Roboto"/>
              </a:endParaRPr>
            </a:p>
          </p:txBody>
        </p:sp>
        <p:sp>
          <p:nvSpPr>
            <p:cNvPr id="89" name="Shape 89"/>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1D7E74"/>
                  </a:solidFill>
                  <a:latin typeface="Roboto"/>
                  <a:ea typeface="Roboto"/>
                  <a:cs typeface="Roboto"/>
                  <a:sym typeface="Roboto"/>
                </a:rPr>
                <a:t>73.6</a:t>
              </a:r>
              <a:r>
                <a:rPr lang="en"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90" name="Shape 90"/>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1065708" y="3062256"/>
              <a:ext cx="2159700" cy="1085400"/>
            </a:xfrm>
            <a:prstGeom prst="rect">
              <a:avLst/>
            </a:prstGeom>
            <a:noFill/>
            <a:ln>
              <a:noFill/>
            </a:ln>
          </p:spPr>
          <p:txBody>
            <a:bodyPr anchorCtr="0" anchor="t" bIns="91425" lIns="91425" spcFirstLastPara="1" rIns="91425" wrap="square" tIns="91425">
              <a:noAutofit/>
            </a:bodyPr>
            <a:lstStyle/>
            <a:p>
              <a:pPr indent="-298450" lvl="0" marL="457200" rtl="0">
                <a:lnSpc>
                  <a:spcPct val="115000"/>
                </a:lnSpc>
                <a:spcBef>
                  <a:spcPts val="0"/>
                </a:spcBef>
                <a:spcAft>
                  <a:spcPts val="0"/>
                </a:spcAft>
                <a:buClr>
                  <a:srgbClr val="FFFFFF"/>
                </a:buClr>
                <a:buSzPts val="1100"/>
                <a:buFont typeface="Roboto"/>
                <a:buChar char="●"/>
              </a:pPr>
              <a:r>
                <a:rPr lang="en" sz="1100">
                  <a:solidFill>
                    <a:srgbClr val="FFFFFF"/>
                  </a:solidFill>
                  <a:latin typeface="Roboto"/>
                  <a:ea typeface="Roboto"/>
                  <a:cs typeface="Roboto"/>
                  <a:sym typeface="Roboto"/>
                </a:rPr>
                <a:t>Canadian’s drink 152.1 L of coffee per person annually</a:t>
              </a:r>
              <a:endParaRPr sz="1100">
                <a:solidFill>
                  <a:srgbClr val="FFFFFF"/>
                </a:solidFill>
                <a:latin typeface="Roboto"/>
                <a:ea typeface="Roboto"/>
                <a:cs typeface="Roboto"/>
                <a:sym typeface="Roboto"/>
              </a:endParaRPr>
            </a:p>
            <a:p>
              <a:pPr indent="-298450" lvl="0" marL="457200">
                <a:lnSpc>
                  <a:spcPct val="115000"/>
                </a:lnSpc>
                <a:spcBef>
                  <a:spcPts val="0"/>
                </a:spcBef>
                <a:spcAft>
                  <a:spcPts val="0"/>
                </a:spcAft>
                <a:buClr>
                  <a:srgbClr val="FFFFFF"/>
                </a:buClr>
                <a:buSzPts val="1100"/>
                <a:buFont typeface="Roboto"/>
                <a:buChar char="●"/>
              </a:pPr>
              <a:r>
                <a:rPr lang="en" sz="1100">
                  <a:solidFill>
                    <a:srgbClr val="FFFFFF"/>
                  </a:solidFill>
                  <a:latin typeface="Roboto"/>
                  <a:ea typeface="Roboto"/>
                  <a:cs typeface="Roboto"/>
                  <a:sym typeface="Roboto"/>
                </a:rPr>
                <a:t>Canada is the third country in the world to drink the most coffee </a:t>
              </a:r>
              <a:endParaRPr sz="1100">
                <a:solidFill>
                  <a:srgbClr val="FFFFFF"/>
                </a:solidFill>
                <a:latin typeface="Roboto"/>
                <a:ea typeface="Roboto"/>
                <a:cs typeface="Roboto"/>
                <a:sym typeface="Roboto"/>
              </a:endParaRPr>
            </a:p>
          </p:txBody>
        </p:sp>
      </p:grpSp>
      <p:grpSp>
        <p:nvGrpSpPr>
          <p:cNvPr id="92" name="Shape 92"/>
          <p:cNvGrpSpPr/>
          <p:nvPr/>
        </p:nvGrpSpPr>
        <p:grpSpPr>
          <a:xfrm>
            <a:off x="3562431" y="1067475"/>
            <a:ext cx="2486829" cy="3711155"/>
            <a:chOff x="1118224" y="283725"/>
            <a:chExt cx="2090826" cy="4076400"/>
          </a:xfrm>
        </p:grpSpPr>
        <p:sp>
          <p:nvSpPr>
            <p:cNvPr id="93" name="Shape 93"/>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p:nvPr/>
          </p:nvSpPr>
          <p:spPr>
            <a:xfrm>
              <a:off x="1233923" y="1225061"/>
              <a:ext cx="1815000" cy="60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1D7E74"/>
                  </a:solidFill>
                  <a:latin typeface="Roboto Medium"/>
                  <a:ea typeface="Roboto Medium"/>
                  <a:cs typeface="Roboto Medium"/>
                  <a:sym typeface="Roboto Medium"/>
                </a:rPr>
                <a:t>Of self reported caffeine consumers report exceeding two or more caffeinated drinks per day</a:t>
              </a:r>
              <a:endParaRPr sz="1200">
                <a:solidFill>
                  <a:srgbClr val="1D7E74"/>
                </a:solidFill>
                <a:latin typeface="Roboto Medium"/>
                <a:ea typeface="Roboto Medium"/>
                <a:cs typeface="Roboto Medium"/>
                <a:sym typeface="Roboto Medium"/>
              </a:endParaRPr>
            </a:p>
          </p:txBody>
        </p:sp>
        <p:sp>
          <p:nvSpPr>
            <p:cNvPr id="96" name="Shape 96"/>
            <p:cNvSpPr/>
            <p:nvPr/>
          </p:nvSpPr>
          <p:spPr>
            <a:xfrm>
              <a:off x="1233923" y="1846625"/>
              <a:ext cx="1815000" cy="829800"/>
            </a:xfrm>
            <a:prstGeom prst="rect">
              <a:avLst/>
            </a:prstGeom>
            <a:noFill/>
            <a:ln>
              <a:noFill/>
            </a:ln>
          </p:spPr>
          <p:txBody>
            <a:bodyPr anchorCtr="0" anchor="t" bIns="91425" lIns="91425" spcFirstLastPara="1" rIns="91425" wrap="square" tIns="91425">
              <a:noAutofit/>
            </a:bodyPr>
            <a:lstStyle/>
            <a:p>
              <a:pPr indent="0" lvl="0" marL="0">
                <a:lnSpc>
                  <a:spcPct val="115000"/>
                </a:lnSpc>
                <a:spcBef>
                  <a:spcPts val="0"/>
                </a:spcBef>
                <a:spcAft>
                  <a:spcPts val="0"/>
                </a:spcAft>
                <a:buNone/>
              </a:pPr>
              <a:r>
                <a:t/>
              </a:r>
              <a:endParaRPr sz="700">
                <a:solidFill>
                  <a:srgbClr val="1D7E74"/>
                </a:solidFill>
                <a:latin typeface="Roboto"/>
                <a:ea typeface="Roboto"/>
                <a:cs typeface="Roboto"/>
                <a:sym typeface="Roboto"/>
              </a:endParaRPr>
            </a:p>
          </p:txBody>
        </p:sp>
        <p:sp>
          <p:nvSpPr>
            <p:cNvPr id="97" name="Shape 97"/>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1D7E74"/>
                  </a:solidFill>
                  <a:latin typeface="Roboto"/>
                  <a:ea typeface="Roboto"/>
                  <a:cs typeface="Roboto"/>
                  <a:sym typeface="Roboto"/>
                </a:rPr>
                <a:t>16</a:t>
              </a:r>
              <a:r>
                <a:rPr lang="en"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98" name="Shape 9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nvSpPr>
          <p:spPr>
            <a:xfrm>
              <a:off x="1118308" y="3172455"/>
              <a:ext cx="2030400" cy="1085400"/>
            </a:xfrm>
            <a:prstGeom prst="rect">
              <a:avLst/>
            </a:prstGeom>
            <a:noFill/>
            <a:ln>
              <a:noFill/>
            </a:ln>
          </p:spPr>
          <p:txBody>
            <a:bodyPr anchorCtr="0" anchor="t" bIns="91425" lIns="91425" spcFirstLastPara="1" rIns="91425" wrap="square" tIns="91425">
              <a:noAutofit/>
            </a:bodyPr>
            <a:lstStyle/>
            <a:p>
              <a:pPr indent="-304800" lvl="0" marL="457200" rtl="0">
                <a:lnSpc>
                  <a:spcPct val="115000"/>
                </a:lnSpc>
                <a:spcBef>
                  <a:spcPts val="0"/>
                </a:spcBef>
                <a:spcAft>
                  <a:spcPts val="0"/>
                </a:spcAft>
                <a:buClr>
                  <a:srgbClr val="FFFFFF"/>
                </a:buClr>
                <a:buSzPts val="1200"/>
                <a:buFont typeface="Roboto"/>
                <a:buChar char="●"/>
              </a:pPr>
              <a:r>
                <a:rPr lang="en" sz="1200">
                  <a:solidFill>
                    <a:srgbClr val="FFFFFF"/>
                  </a:solidFill>
                  <a:latin typeface="Roboto"/>
                  <a:ea typeface="Roboto"/>
                  <a:cs typeface="Roboto"/>
                  <a:sym typeface="Roboto"/>
                </a:rPr>
                <a:t>These beverages include coffee, tea, soda, and energy drinks</a:t>
              </a:r>
              <a:endParaRPr sz="1200">
                <a:solidFill>
                  <a:srgbClr val="FFFFFF"/>
                </a:solidFill>
                <a:latin typeface="Roboto"/>
                <a:ea typeface="Roboto"/>
                <a:cs typeface="Roboto"/>
                <a:sym typeface="Roboto"/>
              </a:endParaRPr>
            </a:p>
            <a:p>
              <a:pPr indent="0" lvl="0" marL="0">
                <a:lnSpc>
                  <a:spcPct val="115000"/>
                </a:lnSpc>
                <a:spcBef>
                  <a:spcPts val="0"/>
                </a:spcBef>
                <a:spcAft>
                  <a:spcPts val="0"/>
                </a:spcAft>
                <a:buNone/>
              </a:pPr>
              <a:r>
                <a:t/>
              </a:r>
              <a:endParaRPr sz="800">
                <a:solidFill>
                  <a:srgbClr val="FFFFFF"/>
                </a:solidFill>
                <a:latin typeface="Roboto"/>
                <a:ea typeface="Roboto"/>
                <a:cs typeface="Roboto"/>
                <a:sym typeface="Roboto"/>
              </a:endParaRPr>
            </a:p>
          </p:txBody>
        </p:sp>
      </p:grpSp>
      <p:grpSp>
        <p:nvGrpSpPr>
          <p:cNvPr id="100" name="Shape 100"/>
          <p:cNvGrpSpPr/>
          <p:nvPr/>
        </p:nvGrpSpPr>
        <p:grpSpPr>
          <a:xfrm>
            <a:off x="6345475" y="1067475"/>
            <a:ext cx="2486829" cy="3711155"/>
            <a:chOff x="1118224" y="283725"/>
            <a:chExt cx="2090826" cy="4076400"/>
          </a:xfrm>
        </p:grpSpPr>
        <p:sp>
          <p:nvSpPr>
            <p:cNvPr id="101" name="Shape 101"/>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a:off x="1118224" y="341749"/>
              <a:ext cx="2048100" cy="24906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nvSpPr>
          <p:spPr>
            <a:xfrm>
              <a:off x="1233923" y="1225061"/>
              <a:ext cx="1815000" cy="608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1D7E74"/>
                  </a:solidFill>
                  <a:latin typeface="Roboto Medium"/>
                  <a:ea typeface="Roboto Medium"/>
                  <a:cs typeface="Roboto Medium"/>
                  <a:sym typeface="Roboto Medium"/>
                </a:rPr>
                <a:t>Of the coffee consumed in the United States is by millennials aged 19-34</a:t>
              </a:r>
              <a:endParaRPr sz="1200">
                <a:solidFill>
                  <a:srgbClr val="1D7E74"/>
                </a:solidFill>
                <a:latin typeface="Roboto Medium"/>
                <a:ea typeface="Roboto Medium"/>
                <a:cs typeface="Roboto Medium"/>
                <a:sym typeface="Roboto Medium"/>
              </a:endParaRPr>
            </a:p>
          </p:txBody>
        </p:sp>
        <p:sp>
          <p:nvSpPr>
            <p:cNvPr id="104" name="Shape 104"/>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4000">
                  <a:solidFill>
                    <a:srgbClr val="1D7E74"/>
                  </a:solidFill>
                  <a:latin typeface="Roboto"/>
                  <a:ea typeface="Roboto"/>
                  <a:cs typeface="Roboto"/>
                  <a:sym typeface="Roboto"/>
                </a:rPr>
                <a:t>44</a:t>
              </a:r>
              <a:r>
                <a:rPr lang="en" sz="4000">
                  <a:solidFill>
                    <a:srgbClr val="1D7E74"/>
                  </a:solidFill>
                  <a:latin typeface="Roboto Thin"/>
                  <a:ea typeface="Roboto Thin"/>
                  <a:cs typeface="Roboto Thin"/>
                  <a:sym typeface="Roboto Thin"/>
                </a:rPr>
                <a:t>%</a:t>
              </a:r>
              <a:endParaRPr sz="4000">
                <a:solidFill>
                  <a:srgbClr val="1D7E74"/>
                </a:solidFill>
                <a:latin typeface="Roboto Thin"/>
                <a:ea typeface="Roboto Thin"/>
                <a:cs typeface="Roboto Thin"/>
                <a:sym typeface="Roboto Thin"/>
              </a:endParaRPr>
            </a:p>
          </p:txBody>
        </p:sp>
        <p:sp>
          <p:nvSpPr>
            <p:cNvPr id="105" name="Shape 105"/>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1118224" y="3175723"/>
              <a:ext cx="2030400" cy="1085400"/>
            </a:xfrm>
            <a:prstGeom prst="rect">
              <a:avLst/>
            </a:prstGeom>
            <a:noFill/>
            <a:ln>
              <a:noFill/>
            </a:ln>
          </p:spPr>
          <p:txBody>
            <a:bodyPr anchorCtr="0" anchor="t" bIns="91425" lIns="91425" spcFirstLastPara="1" rIns="91425" wrap="square" tIns="91425">
              <a:noAutofit/>
            </a:bodyPr>
            <a:lstStyle/>
            <a:p>
              <a:pPr indent="-279400" lvl="0" marL="457200">
                <a:lnSpc>
                  <a:spcPct val="115000"/>
                </a:lnSpc>
                <a:spcBef>
                  <a:spcPts val="0"/>
                </a:spcBef>
                <a:spcAft>
                  <a:spcPts val="0"/>
                </a:spcAft>
                <a:buClr>
                  <a:srgbClr val="FFFFFF"/>
                </a:buClr>
                <a:buSzPts val="800"/>
                <a:buFont typeface="Roboto"/>
                <a:buChar char="●"/>
              </a:pPr>
              <a:r>
                <a:rPr lang="en" sz="1200">
                  <a:solidFill>
                    <a:srgbClr val="FFFFFF"/>
                  </a:solidFill>
                  <a:latin typeface="Roboto"/>
                  <a:ea typeface="Roboto"/>
                  <a:cs typeface="Roboto"/>
                  <a:sym typeface="Roboto"/>
                </a:rPr>
                <a:t>Drinking coffee has become a cultural and social activity</a:t>
              </a:r>
              <a:endParaRPr sz="1200">
                <a:solidFill>
                  <a:srgbClr val="FFFFFF"/>
                </a:solidFill>
                <a:latin typeface="Roboto"/>
                <a:ea typeface="Roboto"/>
                <a:cs typeface="Roboto"/>
                <a:sym typeface="Roboto"/>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Shape 377"/>
          <p:cNvSpPr txBox="1"/>
          <p:nvPr>
            <p:ph type="title"/>
          </p:nvPr>
        </p:nvSpPr>
        <p:spPr>
          <a:xfrm>
            <a:off x="311700" y="209300"/>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378" name="Shape 378"/>
          <p:cNvSpPr txBox="1"/>
          <p:nvPr>
            <p:ph idx="1" type="body"/>
          </p:nvPr>
        </p:nvSpPr>
        <p:spPr>
          <a:xfrm>
            <a:off x="311700" y="920400"/>
            <a:ext cx="8520600" cy="330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850">
                <a:solidFill>
                  <a:srgbClr val="000000"/>
                </a:solidFill>
                <a:latin typeface="Arial"/>
                <a:ea typeface="Arial"/>
                <a:cs typeface="Arial"/>
                <a:sym typeface="Arial"/>
              </a:rPr>
              <a:t>Harris, S. (2016). Why Canadians drink more coffee than most people in the world. CBC. Retrieved from: http://www.cbc.ca/news/business/canada-coffee-tim-hortons-1.3745971</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Heath, T. (2016). Look how much coffee millennials are drinking. Washington Post. Retrieved from: https://www.washingtonpost.com/news/business/wp/2016/10/31/look-how-much-coffee-millennials-are-drinking/?utm_term=.35099b8ce2cf</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Hensrud, D., Nelson, J.K., &amp; Zeratsky K. (2017). Caffeine: How Much Is Too Much? Mayo Clinic. Retrieved from: www.mayoclinic.org/healthy-lifestyle/nutrition-and-healthy-eating/in-depth/caffeine/art-20045678?reDate=14022018</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Fisone, G., Borgkvist, A., &amp; Usiello, A. (2004). Caffeine as a psychomotor stimulant: mechanism of action. Cellular and Molecular Life Sciences CMLS, 61(7-8), 857-872.</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Fredholm, B. B., Bättig, K., Holmén, J., Nehlig, A., &amp; Zvartau, E. E. (1999). Actions of caffeine in the brain with special reference to factors that contribute to its widespread use. Pharmacological reviews, 51(1), 83-133.</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Larne, S.G. (2015). Norepinephrine. PsychiatricDrugs. Retrieved from http://psychiatricdrugs.com/neurology/norepinephrine/</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Lohsiriwat, S., Hirunsai, M., &amp; Chaiyaprasithi, B. (2011). Effect of caffeine on bladder function in patients with overactive bladder symptoms. Urology annals, 3(1), 14.</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Mandel, H. G. (2002). Update on caffeine consumption, disposition and action. Food and Chemical Toxicology, 40(9), 1231-1234.</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McGaugh, J.L. (2000). Memory--a Century of Consolidation. Science, 287(5451), 248-251.</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Moawad, H. (2017). Why Coffee Causes Irritability and Anxiety. Livestrong. Retrieved from: www.livestrong.com/article/368997-why-coffee-causes-irritability-anxiety/</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Nehlig, A., Daval, J. L., &amp; Debry, G. (1992). Caffeine and the central nervous system: mechanisms of action, biochemical, metabolic and psychostimulant effects. Brain Research Reviews, 17(2), 139-170.</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700">
              <a:solidFill>
                <a:srgbClr val="222222"/>
              </a:solidFill>
              <a:highlight>
                <a:srgbClr val="FFFFFF"/>
              </a:highlight>
              <a:latin typeface="Arial"/>
              <a:ea typeface="Arial"/>
              <a:cs typeface="Arial"/>
              <a:sym typeface="Arial"/>
            </a:endParaRPr>
          </a:p>
          <a:p>
            <a:pPr indent="0" lvl="0" marL="0">
              <a:spcBef>
                <a:spcPts val="0"/>
              </a:spcBef>
              <a:spcAft>
                <a:spcPts val="0"/>
              </a:spcAft>
              <a:buNone/>
            </a:pPr>
            <a:r>
              <a:t/>
            </a:r>
            <a:endParaRPr sz="700"/>
          </a:p>
          <a:p>
            <a:pPr indent="0" lvl="0" marL="0">
              <a:spcBef>
                <a:spcPts val="16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311700" y="21997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384" name="Shape 384"/>
          <p:cNvSpPr txBox="1"/>
          <p:nvPr>
            <p:ph idx="1" type="body"/>
          </p:nvPr>
        </p:nvSpPr>
        <p:spPr>
          <a:xfrm>
            <a:off x="311700" y="920400"/>
            <a:ext cx="8520600" cy="330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850">
                <a:solidFill>
                  <a:srgbClr val="000000"/>
                </a:solidFill>
                <a:latin typeface="Arial"/>
                <a:ea typeface="Arial"/>
                <a:cs typeface="Arial"/>
                <a:sym typeface="Arial"/>
              </a:rPr>
              <a:t>Sherman, S.M., Buckley, T.P., Baena, E., &amp; Ryan, L. (2016). Caffeine Enhances Memory Performance in Young Adults during Their Non-optimal Time of Day. Frontiers in Psychology, 7:1764.</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Smith, A. (2002). Effects of caffeine on human behavior. Food and chemical toxicology, 40(9), 1243-1255.</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Weinberg, B. A., &amp; Bealer, B. K. (2001). The world of caffeine: the science and culture of the world's most popular drug. Psychology Press. Retrieved from https://books.google.ca/books/about/The_World_of_Caffeine.html?id=YdpL2YCGLVYC</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Institute of Medicine (US) Committee on Military Nutrition Research. Caffeine for the Sustainment of Mental Task Performance: Formulations for Military Operations. Washington (DC): National Academies Press (US); 2001. 2, Pharmacology of Caffeine. Retrieved from: https://www.ncbi.nlm.nih.gov/books/NBK223808/</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Roehrs, T., &amp; Roth, T. (2008). Caffeine: sleep and daytime sleepiness. Sleep medicine reviews, 12(2), 153-162.</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Soar, K., Chapman, E., Lavan, N., Jansari, A.S., &amp; Turner, J.J.D. (2016). Investigating the effects of caffeine on executive functions using traditional Stroop and a new ecologically-valid virtual reality task, the Jansari assessment of Executive Functions (JEF©). Appetite, 105, 156-163.</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Jahanfar, S., &amp; Jaafar, S. H. (2013). Effects of restricted caffeine intake by mother on fetal, neonatal and pregnancy outcome. Cochrane Database Syst Rev, 2.</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Perera, V., Gross, A. S., &amp; McLachlan, A. J. (2010). Caffeine and paraxanthine HPLC assay for CYP1A2 phenotype assessment using saliva and plasma. Biomedical Chromatography, 24(10), 1136-1144.</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Winstead, D. K. (1976). Coffee consumption among psychiatric inpatients. The American Journal of Psychiatry, 133(12), 1447-1450.</a:t>
            </a:r>
            <a:endParaRPr sz="850">
              <a:solidFill>
                <a:srgbClr val="000000"/>
              </a:solidFill>
              <a:latin typeface="Arial"/>
              <a:ea typeface="Arial"/>
              <a:cs typeface="Arial"/>
              <a:sym typeface="Arial"/>
            </a:endParaRPr>
          </a:p>
          <a:p>
            <a:pPr indent="0" lvl="0" marL="0" rtl="0">
              <a:spcBef>
                <a:spcPts val="0"/>
              </a:spcBef>
              <a:spcAft>
                <a:spcPts val="0"/>
              </a:spcAft>
              <a:buNone/>
            </a:pPr>
            <a:r>
              <a:t/>
            </a:r>
            <a:endParaRPr sz="850">
              <a:solidFill>
                <a:srgbClr val="000000"/>
              </a:solidFill>
              <a:latin typeface="Arial"/>
              <a:ea typeface="Arial"/>
              <a:cs typeface="Arial"/>
              <a:sym typeface="Arial"/>
            </a:endParaRPr>
          </a:p>
          <a:p>
            <a:pPr indent="0" lvl="0" marL="0" rtl="0">
              <a:spcBef>
                <a:spcPts val="0"/>
              </a:spcBef>
              <a:spcAft>
                <a:spcPts val="0"/>
              </a:spcAft>
              <a:buNone/>
            </a:pPr>
            <a:r>
              <a:rPr lang="en" sz="850">
                <a:solidFill>
                  <a:srgbClr val="000000"/>
                </a:solidFill>
                <a:latin typeface="Arial"/>
                <a:ea typeface="Arial"/>
                <a:cs typeface="Arial"/>
                <a:sym typeface="Arial"/>
              </a:rPr>
              <a:t>Zeratsky K. (2017). The Myth about Caffeine and Dehydration. Mayo Clinic. Retrieved from www.mayoclinic.org/healthy-lifestyle/nutrition-and-healthy-eating/expert-answers/caffeinated-drinks/faq-20057965</a:t>
            </a:r>
            <a:endParaRPr sz="850">
              <a:solidFill>
                <a:srgbClr val="000000"/>
              </a:solidFill>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349400"/>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long is caffeine in your body for?</a:t>
            </a:r>
            <a:endParaRPr/>
          </a:p>
        </p:txBody>
      </p:sp>
      <p:sp>
        <p:nvSpPr>
          <p:cNvPr id="112" name="Shape 112"/>
          <p:cNvSpPr/>
          <p:nvPr/>
        </p:nvSpPr>
        <p:spPr>
          <a:xfrm flipH="1" rot="711236">
            <a:off x="6410837" y="2852126"/>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711236">
            <a:off x="4881513" y="2852126"/>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solidFill>
                <a:srgbClr val="1D7E74"/>
              </a:solidFill>
            </a:endParaRPr>
          </a:p>
        </p:txBody>
      </p:sp>
      <p:grpSp>
        <p:nvGrpSpPr>
          <p:cNvPr id="114" name="Shape 114"/>
          <p:cNvGrpSpPr/>
          <p:nvPr/>
        </p:nvGrpSpPr>
        <p:grpSpPr>
          <a:xfrm>
            <a:off x="5350481" y="1360515"/>
            <a:ext cx="1958986" cy="1543232"/>
            <a:chOff x="4409300" y="1219942"/>
            <a:chExt cx="1712700" cy="1246754"/>
          </a:xfrm>
        </p:grpSpPr>
        <p:sp>
          <p:nvSpPr>
            <p:cNvPr id="115" name="Shape 115"/>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txBox="1"/>
            <p:nvPr/>
          </p:nvSpPr>
          <p:spPr>
            <a:xfrm>
              <a:off x="4921731" y="1985297"/>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1000">
                  <a:latin typeface="Roboto"/>
                  <a:ea typeface="Roboto"/>
                  <a:cs typeface="Roboto"/>
                  <a:sym typeface="Roboto"/>
                </a:rPr>
                <a:t>12 hours</a:t>
              </a:r>
              <a:endParaRPr b="1" sz="1000">
                <a:latin typeface="Roboto"/>
                <a:ea typeface="Roboto"/>
                <a:cs typeface="Roboto"/>
                <a:sym typeface="Roboto"/>
              </a:endParaRPr>
            </a:p>
          </p:txBody>
        </p:sp>
        <p:sp>
          <p:nvSpPr>
            <p:cNvPr id="117" name="Shape 117"/>
            <p:cNvSpPr/>
            <p:nvPr/>
          </p:nvSpPr>
          <p:spPr>
            <a:xfrm>
              <a:off x="4409300" y="1219942"/>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18" name="Shape 118"/>
            <p:cNvSpPr/>
            <p:nvPr/>
          </p:nvSpPr>
          <p:spPr>
            <a:xfrm rot="10800000">
              <a:off x="5220625" y="1919036"/>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txBox="1"/>
            <p:nvPr/>
          </p:nvSpPr>
          <p:spPr>
            <a:xfrm>
              <a:off x="4453553" y="1257137"/>
              <a:ext cx="1624200" cy="4008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1200">
                  <a:solidFill>
                    <a:srgbClr val="5E5E5E"/>
                  </a:solidFill>
                  <a:latin typeface="Roboto"/>
                  <a:ea typeface="Roboto"/>
                  <a:cs typeface="Roboto"/>
                  <a:sym typeface="Roboto"/>
                </a:rPr>
                <a:t>Most of the caffeine is diminished from the bloodstream</a:t>
              </a:r>
              <a:endParaRPr sz="1200">
                <a:solidFill>
                  <a:srgbClr val="5E5E5E"/>
                </a:solidFill>
              </a:endParaRPr>
            </a:p>
          </p:txBody>
        </p:sp>
      </p:grpSp>
      <p:sp>
        <p:nvSpPr>
          <p:cNvPr id="120" name="Shape 120"/>
          <p:cNvSpPr/>
          <p:nvPr/>
        </p:nvSpPr>
        <p:spPr>
          <a:xfrm flipH="1" rot="711031">
            <a:off x="3326090" y="2858792"/>
            <a:ext cx="1415570" cy="57662"/>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21" name="Shape 121"/>
          <p:cNvGrpSpPr/>
          <p:nvPr/>
        </p:nvGrpSpPr>
        <p:grpSpPr>
          <a:xfrm>
            <a:off x="3599620" y="2967455"/>
            <a:ext cx="2420045" cy="1559685"/>
            <a:chOff x="3021975" y="2541798"/>
            <a:chExt cx="1712700" cy="1230715"/>
          </a:xfrm>
        </p:grpSpPr>
        <p:sp>
          <p:nvSpPr>
            <p:cNvPr id="122" name="Shape 122"/>
            <p:cNvSpPr txBox="1"/>
            <p:nvPr/>
          </p:nvSpPr>
          <p:spPr>
            <a:xfrm>
              <a:off x="3529877" y="2735584"/>
              <a:ext cx="6969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1000">
                  <a:latin typeface="Roboto"/>
                  <a:ea typeface="Roboto"/>
                  <a:cs typeface="Roboto"/>
                  <a:sym typeface="Roboto"/>
                </a:rPr>
                <a:t>4-6 hours</a:t>
              </a:r>
              <a:endParaRPr b="1" sz="1000">
                <a:latin typeface="Roboto"/>
                <a:ea typeface="Roboto"/>
                <a:cs typeface="Roboto"/>
                <a:sym typeface="Roboto"/>
              </a:endParaRPr>
            </a:p>
          </p:txBody>
        </p:sp>
        <p:sp>
          <p:nvSpPr>
            <p:cNvPr id="123" name="Shape 123"/>
            <p:cNvSpPr/>
            <p:nvPr/>
          </p:nvSpPr>
          <p:spPr>
            <a:xfrm rot="-1789476">
              <a:off x="3798091" y="2571072"/>
              <a:ext cx="160451" cy="160451"/>
            </a:xfrm>
            <a:prstGeom prst="ellipse">
              <a:avLst/>
            </a:prstGeom>
            <a:solidFill>
              <a:srgbClr val="FFFFFF"/>
            </a:solid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3021975" y="3069013"/>
              <a:ext cx="1712700" cy="703500"/>
            </a:xfrm>
            <a:prstGeom prst="roundRect">
              <a:avLst>
                <a:gd fmla="val 4485" name="adj"/>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25" name="Shape 125"/>
            <p:cNvSpPr txBox="1"/>
            <p:nvPr/>
          </p:nvSpPr>
          <p:spPr>
            <a:xfrm>
              <a:off x="3066228" y="3106208"/>
              <a:ext cx="1624200" cy="3477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a:solidFill>
                    <a:srgbClr val="FFFFFF"/>
                  </a:solidFill>
                  <a:latin typeface="Roboto"/>
                  <a:ea typeface="Roboto"/>
                  <a:cs typeface="Roboto"/>
                  <a:sym typeface="Roboto"/>
                </a:rPr>
                <a:t>Half life of caffeine</a:t>
              </a:r>
              <a:endParaRPr>
                <a:solidFill>
                  <a:srgbClr val="FFFFFF"/>
                </a:solidFill>
              </a:endParaRPr>
            </a:p>
          </p:txBody>
        </p:sp>
        <p:sp>
          <p:nvSpPr>
            <p:cNvPr id="126" name="Shape 126"/>
            <p:cNvSpPr/>
            <p:nvPr/>
          </p:nvSpPr>
          <p:spPr>
            <a:xfrm>
              <a:off x="3833325" y="3004364"/>
              <a:ext cx="90000" cy="67500"/>
            </a:xfrm>
            <a:prstGeom prst="triangle">
              <a:avLst>
                <a:gd fmla="val 50000" name="adj"/>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7" name="Shape 127"/>
          <p:cNvSpPr/>
          <p:nvPr/>
        </p:nvSpPr>
        <p:spPr>
          <a:xfrm rot="-711236">
            <a:off x="1772183" y="2852126"/>
            <a:ext cx="1350909" cy="57662"/>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28" name="Shape 128"/>
          <p:cNvGrpSpPr/>
          <p:nvPr/>
        </p:nvGrpSpPr>
        <p:grpSpPr>
          <a:xfrm>
            <a:off x="2244474" y="1392178"/>
            <a:ext cx="1991699" cy="1479896"/>
            <a:chOff x="1637475" y="1219942"/>
            <a:chExt cx="1712700" cy="1246754"/>
          </a:xfrm>
        </p:grpSpPr>
        <p:sp>
          <p:nvSpPr>
            <p:cNvPr id="129" name="Shape 129"/>
            <p:cNvSpPr/>
            <p:nvPr/>
          </p:nvSpPr>
          <p:spPr>
            <a:xfrm>
              <a:off x="1637475" y="1219942"/>
              <a:ext cx="1712700" cy="703500"/>
            </a:xfrm>
            <a:prstGeom prst="roundRect">
              <a:avLst>
                <a:gd fmla="val 4485" name="adj"/>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30" name="Shape 130"/>
            <p:cNvSpPr txBox="1"/>
            <p:nvPr/>
          </p:nvSpPr>
          <p:spPr>
            <a:xfrm>
              <a:off x="2072227" y="1987196"/>
              <a:ext cx="947400" cy="2760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b="1" lang="en" sz="1000">
                  <a:latin typeface="Roboto"/>
                  <a:ea typeface="Roboto"/>
                  <a:cs typeface="Roboto"/>
                  <a:sym typeface="Roboto"/>
                </a:rPr>
                <a:t>30-60 Minutes</a:t>
              </a:r>
              <a:endParaRPr b="1" sz="1000">
                <a:latin typeface="Roboto"/>
                <a:ea typeface="Roboto"/>
                <a:cs typeface="Roboto"/>
                <a:sym typeface="Roboto"/>
              </a:endParaRPr>
            </a:p>
          </p:txBody>
        </p:sp>
        <p:sp>
          <p:nvSpPr>
            <p:cNvPr id="131" name="Shape 131"/>
            <p:cNvSpPr/>
            <p:nvPr/>
          </p:nvSpPr>
          <p:spPr>
            <a:xfrm rot="10800000">
              <a:off x="2448800" y="1919036"/>
              <a:ext cx="90000" cy="67500"/>
            </a:xfrm>
            <a:prstGeom prst="triangle">
              <a:avLst>
                <a:gd fmla="val 50000" name="adj"/>
              </a:avLst>
            </a:prstGeom>
            <a:solidFill>
              <a:srgbClr val="1B786E"/>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txBox="1"/>
            <p:nvPr/>
          </p:nvSpPr>
          <p:spPr>
            <a:xfrm>
              <a:off x="1681725" y="1257142"/>
              <a:ext cx="1624200" cy="624600"/>
            </a:xfrm>
            <a:prstGeom prst="rect">
              <a:avLst/>
            </a:prstGeom>
            <a:noFill/>
            <a:ln>
              <a:noFill/>
            </a:ln>
          </p:spPr>
          <p:txBody>
            <a:bodyPr anchorCtr="0" anchor="t" bIns="91425" lIns="91425" spcFirstLastPara="1" rIns="91425" wrap="square" tIns="91425">
              <a:noAutofit/>
            </a:bodyPr>
            <a:lstStyle/>
            <a:p>
              <a:pPr indent="0" lvl="0" marL="0" algn="ctr">
                <a:lnSpc>
                  <a:spcPct val="115000"/>
                </a:lnSpc>
                <a:spcBef>
                  <a:spcPts val="0"/>
                </a:spcBef>
                <a:spcAft>
                  <a:spcPts val="1600"/>
                </a:spcAft>
                <a:buNone/>
              </a:pPr>
              <a:r>
                <a:rPr lang="en" sz="1200">
                  <a:solidFill>
                    <a:srgbClr val="FFFFFF"/>
                  </a:solidFill>
                  <a:latin typeface="Roboto"/>
                  <a:ea typeface="Roboto"/>
                  <a:cs typeface="Roboto"/>
                  <a:sym typeface="Roboto"/>
                </a:rPr>
                <a:t>Concentration of caffeine in the bloodstream peaks</a:t>
              </a:r>
              <a:endParaRPr sz="1200">
                <a:solidFill>
                  <a:srgbClr val="FFFFFF"/>
                </a:solidFill>
              </a:endParaRPr>
            </a:p>
          </p:txBody>
        </p:sp>
        <p:sp>
          <p:nvSpPr>
            <p:cNvPr id="133" name="Shape 133"/>
            <p:cNvSpPr/>
            <p:nvPr/>
          </p:nvSpPr>
          <p:spPr>
            <a:xfrm rot="-1789476">
              <a:off x="2410765" y="2276970"/>
              <a:ext cx="160451" cy="160451"/>
            </a:xfrm>
            <a:prstGeom prst="ellipse">
              <a:avLst/>
            </a:prstGeom>
            <a:solidFill>
              <a:srgbClr val="FFFFFF"/>
            </a:solidFill>
            <a:ln cap="flat" cmpd="sng" w="38100">
              <a:solidFill>
                <a:srgbClr val="1B786E"/>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2329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Absorption of Caffeine</a:t>
            </a:r>
            <a:endParaRPr/>
          </a:p>
        </p:txBody>
      </p:sp>
      <p:sp>
        <p:nvSpPr>
          <p:cNvPr id="139" name="Shape 139"/>
          <p:cNvSpPr txBox="1"/>
          <p:nvPr>
            <p:ph idx="1" type="body"/>
          </p:nvPr>
        </p:nvSpPr>
        <p:spPr>
          <a:xfrm>
            <a:off x="311700" y="1266325"/>
            <a:ext cx="4840800" cy="3638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highlight>
                  <a:srgbClr val="FFFFFF"/>
                </a:highlight>
              </a:rPr>
              <a:t>99% of caffeine is absorbed in humans within 45 minutes of ingestion</a:t>
            </a:r>
            <a:endParaRPr sz="1600">
              <a:highlight>
                <a:srgbClr val="FFFFFF"/>
              </a:highlight>
            </a:endParaRPr>
          </a:p>
          <a:p>
            <a:pPr indent="0" lvl="0" marL="0" rtl="0">
              <a:spcBef>
                <a:spcPts val="0"/>
              </a:spcBef>
              <a:spcAft>
                <a:spcPts val="0"/>
              </a:spcAft>
              <a:buNone/>
            </a:pPr>
            <a:r>
              <a:t/>
            </a:r>
            <a:endParaRPr sz="1600">
              <a:highlight>
                <a:srgbClr val="FFFFFF"/>
              </a:highlight>
            </a:endParaRPr>
          </a:p>
          <a:p>
            <a:pPr indent="-330200" lvl="0" marL="457200" rtl="0">
              <a:spcBef>
                <a:spcPts val="0"/>
              </a:spcBef>
              <a:spcAft>
                <a:spcPts val="0"/>
              </a:spcAft>
              <a:buSzPts val="1600"/>
              <a:buChar char="●"/>
            </a:pPr>
            <a:r>
              <a:rPr lang="en" sz="1600">
                <a:highlight>
                  <a:srgbClr val="FFFFFF"/>
                </a:highlight>
              </a:rPr>
              <a:t>Caffeine is metabolized in to liver to:</a:t>
            </a:r>
            <a:endParaRPr sz="1600">
              <a:highlight>
                <a:srgbClr val="FFFFFF"/>
              </a:highlight>
            </a:endParaRPr>
          </a:p>
          <a:p>
            <a:pPr indent="-330200" lvl="1" marL="914400" rtl="0">
              <a:spcBef>
                <a:spcPts val="0"/>
              </a:spcBef>
              <a:spcAft>
                <a:spcPts val="0"/>
              </a:spcAft>
              <a:buSzPts val="1600"/>
              <a:buChar char="○"/>
            </a:pPr>
            <a:r>
              <a:rPr lang="en" sz="1400">
                <a:highlight>
                  <a:schemeClr val="lt1"/>
                </a:highlight>
              </a:rPr>
              <a:t>Paraxanthine  </a:t>
            </a:r>
            <a:endParaRPr sz="1400">
              <a:highlight>
                <a:schemeClr val="lt1"/>
              </a:highlight>
            </a:endParaRPr>
          </a:p>
          <a:p>
            <a:pPr indent="-330200" lvl="1" marL="914400" rtl="0">
              <a:spcBef>
                <a:spcPts val="0"/>
              </a:spcBef>
              <a:spcAft>
                <a:spcPts val="0"/>
              </a:spcAft>
              <a:buSzPts val="1600"/>
              <a:buChar char="○"/>
            </a:pPr>
            <a:r>
              <a:rPr lang="en" sz="1400">
                <a:highlight>
                  <a:schemeClr val="lt1"/>
                </a:highlight>
              </a:rPr>
              <a:t>Theobromine </a:t>
            </a:r>
            <a:endParaRPr sz="1400">
              <a:highlight>
                <a:schemeClr val="lt1"/>
              </a:highlight>
            </a:endParaRPr>
          </a:p>
          <a:p>
            <a:pPr indent="-330200" lvl="1" marL="914400" rtl="0">
              <a:spcBef>
                <a:spcPts val="0"/>
              </a:spcBef>
              <a:spcAft>
                <a:spcPts val="0"/>
              </a:spcAft>
              <a:buSzPts val="1600"/>
              <a:buChar char="○"/>
            </a:pPr>
            <a:r>
              <a:rPr lang="en" sz="1400">
                <a:highlight>
                  <a:schemeClr val="lt1"/>
                </a:highlight>
              </a:rPr>
              <a:t>Theophylline </a:t>
            </a:r>
            <a:endParaRPr>
              <a:highlight>
                <a:srgbClr val="FFFFFF"/>
              </a:highlight>
            </a:endParaRPr>
          </a:p>
          <a:p>
            <a:pPr indent="0" lvl="0" marL="0" rtl="0">
              <a:spcBef>
                <a:spcPts val="0"/>
              </a:spcBef>
              <a:spcAft>
                <a:spcPts val="0"/>
              </a:spcAft>
              <a:buNone/>
            </a:pPr>
            <a:r>
              <a:t/>
            </a:r>
            <a:endParaRPr sz="1600">
              <a:highlight>
                <a:srgbClr val="FFFFFF"/>
              </a:highlight>
            </a:endParaRPr>
          </a:p>
          <a:p>
            <a:pPr indent="-330200" lvl="0" marL="457200" rtl="0">
              <a:spcBef>
                <a:spcPts val="0"/>
              </a:spcBef>
              <a:spcAft>
                <a:spcPts val="0"/>
              </a:spcAft>
              <a:buSzPts val="1600"/>
              <a:buChar char="●"/>
            </a:pPr>
            <a:r>
              <a:rPr lang="en" sz="1600"/>
              <a:t>Caffeine can pass through:</a:t>
            </a:r>
            <a:endParaRPr sz="1600"/>
          </a:p>
          <a:p>
            <a:pPr indent="-330200" lvl="1" marL="914400" rtl="0">
              <a:spcBef>
                <a:spcPts val="0"/>
              </a:spcBef>
              <a:spcAft>
                <a:spcPts val="0"/>
              </a:spcAft>
              <a:buSzPts val="1600"/>
              <a:buChar char="○"/>
            </a:pPr>
            <a:r>
              <a:rPr lang="en" sz="1600"/>
              <a:t>Blood-brain barrier  </a:t>
            </a:r>
            <a:endParaRPr sz="1600"/>
          </a:p>
          <a:p>
            <a:pPr indent="-330200" lvl="1" marL="914400" rtl="0">
              <a:spcBef>
                <a:spcPts val="0"/>
              </a:spcBef>
              <a:spcAft>
                <a:spcPts val="0"/>
              </a:spcAft>
              <a:buSzPts val="1600"/>
              <a:buChar char="○"/>
            </a:pPr>
            <a:r>
              <a:rPr lang="en" sz="1600">
                <a:highlight>
                  <a:srgbClr val="FFFFFF"/>
                </a:highlight>
              </a:rPr>
              <a:t>Placental barrier </a:t>
            </a:r>
            <a:endParaRPr sz="1600"/>
          </a:p>
        </p:txBody>
      </p:sp>
      <p:sp>
        <p:nvSpPr>
          <p:cNvPr id="140" name="Shape 140"/>
          <p:cNvSpPr txBox="1"/>
          <p:nvPr/>
        </p:nvSpPr>
        <p:spPr>
          <a:xfrm>
            <a:off x="53025" y="4646850"/>
            <a:ext cx="4763400" cy="45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solidFill>
                  <a:srgbClr val="222222"/>
                </a:solidFill>
                <a:highlight>
                  <a:srgbClr val="FFFFFF"/>
                </a:highlight>
                <a:latin typeface="Times New Roman"/>
                <a:ea typeface="Times New Roman"/>
                <a:cs typeface="Times New Roman"/>
                <a:sym typeface="Times New Roman"/>
              </a:rPr>
              <a:t>Perera, V., Gross, A. S., &amp; McLachlan, A. J. (2010). Caffeine and paraxanthine HPLC assay for CYP1A2 phenotype assessment using saliva and plasma. </a:t>
            </a:r>
            <a:r>
              <a:rPr i="1" lang="en" sz="800">
                <a:solidFill>
                  <a:srgbClr val="222222"/>
                </a:solidFill>
                <a:highlight>
                  <a:srgbClr val="FFFFFF"/>
                </a:highlight>
                <a:latin typeface="Times New Roman"/>
                <a:ea typeface="Times New Roman"/>
                <a:cs typeface="Times New Roman"/>
                <a:sym typeface="Times New Roman"/>
              </a:rPr>
              <a:t>Biomedical Chromatography</a:t>
            </a:r>
            <a:r>
              <a:rPr lang="en" sz="800">
                <a:solidFill>
                  <a:srgbClr val="222222"/>
                </a:solidFill>
                <a:highlight>
                  <a:srgbClr val="FFFFFF"/>
                </a:highlight>
                <a:latin typeface="Times New Roman"/>
                <a:ea typeface="Times New Roman"/>
                <a:cs typeface="Times New Roman"/>
                <a:sym typeface="Times New Roman"/>
              </a:rPr>
              <a:t>, </a:t>
            </a:r>
            <a:r>
              <a:rPr i="1" lang="en" sz="800">
                <a:solidFill>
                  <a:srgbClr val="222222"/>
                </a:solidFill>
                <a:highlight>
                  <a:srgbClr val="FFFFFF"/>
                </a:highlight>
                <a:latin typeface="Times New Roman"/>
                <a:ea typeface="Times New Roman"/>
                <a:cs typeface="Times New Roman"/>
                <a:sym typeface="Times New Roman"/>
              </a:rPr>
              <a:t>24</a:t>
            </a:r>
            <a:r>
              <a:rPr lang="en" sz="800">
                <a:solidFill>
                  <a:srgbClr val="222222"/>
                </a:solidFill>
                <a:highlight>
                  <a:srgbClr val="FFFFFF"/>
                </a:highlight>
                <a:latin typeface="Times New Roman"/>
                <a:ea typeface="Times New Roman"/>
                <a:cs typeface="Times New Roman"/>
                <a:sym typeface="Times New Roman"/>
              </a:rPr>
              <a:t>(10), 1136-1144.</a:t>
            </a:r>
            <a:endParaRPr sz="800">
              <a:latin typeface="Times New Roman"/>
              <a:ea typeface="Times New Roman"/>
              <a:cs typeface="Times New Roman"/>
              <a:sym typeface="Times New Roman"/>
            </a:endParaRPr>
          </a:p>
        </p:txBody>
      </p:sp>
      <p:pic>
        <p:nvPicPr>
          <p:cNvPr id="141" name="Shape 141"/>
          <p:cNvPicPr preferRelativeResize="0"/>
          <p:nvPr/>
        </p:nvPicPr>
        <p:blipFill rotWithShape="1">
          <a:blip r:embed="rId3">
            <a:alphaModFix/>
          </a:blip>
          <a:srcRect b="0" l="3654" r="2642" t="0"/>
          <a:stretch/>
        </p:blipFill>
        <p:spPr>
          <a:xfrm>
            <a:off x="4816425" y="896150"/>
            <a:ext cx="4077649" cy="394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Caffeine’s Mechanism of Action</a:t>
            </a:r>
            <a:endParaRPr/>
          </a:p>
        </p:txBody>
      </p:sp>
      <p:sp>
        <p:nvSpPr>
          <p:cNvPr id="147" name="Shape 147"/>
          <p:cNvSpPr txBox="1"/>
          <p:nvPr>
            <p:ph idx="1" type="body"/>
          </p:nvPr>
        </p:nvSpPr>
        <p:spPr>
          <a:xfrm>
            <a:off x="388200" y="2447475"/>
            <a:ext cx="8520600" cy="22935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When Adenosine is bound to A1 and A2 receptors, it can cause: </a:t>
            </a:r>
            <a:endParaRPr/>
          </a:p>
          <a:p>
            <a:pPr indent="-330200" lvl="0" marL="457200" rtl="0">
              <a:spcBef>
                <a:spcPts val="0"/>
              </a:spcBef>
              <a:spcAft>
                <a:spcPts val="0"/>
              </a:spcAft>
              <a:buSzPts val="1600"/>
              <a:buChar char="●"/>
            </a:pPr>
            <a:r>
              <a:rPr lang="en" sz="1600"/>
              <a:t>Depression of spontaneous electrical activity of the neurons, </a:t>
            </a:r>
            <a:endParaRPr sz="1600"/>
          </a:p>
          <a:p>
            <a:pPr indent="-330200" lvl="0" marL="457200" rtl="0">
              <a:spcBef>
                <a:spcPts val="0"/>
              </a:spcBef>
              <a:spcAft>
                <a:spcPts val="0"/>
              </a:spcAft>
              <a:buSzPts val="1600"/>
              <a:buChar char="●"/>
            </a:pPr>
            <a:r>
              <a:rPr lang="en" sz="1600"/>
              <a:t>Inhibition of synaptic transmission </a:t>
            </a:r>
            <a:endParaRPr sz="1600"/>
          </a:p>
          <a:p>
            <a:pPr indent="-330200" lvl="0" marL="457200" rtl="0">
              <a:spcBef>
                <a:spcPts val="0"/>
              </a:spcBef>
              <a:spcAft>
                <a:spcPts val="0"/>
              </a:spcAft>
              <a:buSzPts val="1600"/>
              <a:buChar char="●"/>
            </a:pPr>
            <a:r>
              <a:rPr lang="en" sz="1600"/>
              <a:t>Inhibit the release of: acetylcholine, norepinephrine, dopamine, gamma amino butyric acid, and serotonin</a:t>
            </a:r>
            <a:endParaRPr sz="1600"/>
          </a:p>
          <a:p>
            <a:pPr indent="-330200" lvl="0" marL="457200" rtl="0">
              <a:spcBef>
                <a:spcPts val="0"/>
              </a:spcBef>
              <a:spcAft>
                <a:spcPts val="0"/>
              </a:spcAft>
              <a:buSzPts val="1600"/>
              <a:buChar char="●"/>
            </a:pPr>
            <a:r>
              <a:rPr lang="en" sz="1600"/>
              <a:t>Slow-wave sleep and reduced vigilance in animal studies</a:t>
            </a:r>
            <a:endParaRPr sz="1600"/>
          </a:p>
          <a:p>
            <a:pPr indent="0" lvl="0" marL="0" rtl="0">
              <a:spcBef>
                <a:spcPts val="0"/>
              </a:spcBef>
              <a:spcAft>
                <a:spcPts val="0"/>
              </a:spcAft>
              <a:buNone/>
            </a:pPr>
            <a:r>
              <a:t/>
            </a:r>
            <a:endParaRPr sz="1100">
              <a:solidFill>
                <a:srgbClr val="000000"/>
              </a:solidFill>
              <a:latin typeface="Arial"/>
              <a:ea typeface="Arial"/>
              <a:cs typeface="Arial"/>
              <a:sym typeface="Arial"/>
            </a:endParaRPr>
          </a:p>
        </p:txBody>
      </p:sp>
      <p:sp>
        <p:nvSpPr>
          <p:cNvPr id="148" name="Shape 148"/>
          <p:cNvSpPr txBox="1"/>
          <p:nvPr/>
        </p:nvSpPr>
        <p:spPr>
          <a:xfrm>
            <a:off x="2098050" y="1537000"/>
            <a:ext cx="1137600" cy="52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Open Sans"/>
                <a:ea typeface="Open Sans"/>
                <a:cs typeface="Open Sans"/>
                <a:sym typeface="Open Sans"/>
              </a:rPr>
              <a:t>Adenosine </a:t>
            </a:r>
            <a:endParaRPr>
              <a:latin typeface="Open Sans"/>
              <a:ea typeface="Open Sans"/>
              <a:cs typeface="Open Sans"/>
              <a:sym typeface="Open Sans"/>
            </a:endParaRPr>
          </a:p>
        </p:txBody>
      </p:sp>
      <p:sp>
        <p:nvSpPr>
          <p:cNvPr id="149" name="Shape 149"/>
          <p:cNvSpPr/>
          <p:nvPr/>
        </p:nvSpPr>
        <p:spPr>
          <a:xfrm>
            <a:off x="3572850" y="1699450"/>
            <a:ext cx="1921800" cy="201000"/>
          </a:xfrm>
          <a:prstGeom prst="rightArrow">
            <a:avLst>
              <a:gd fmla="val 50000" name="adj1"/>
              <a:gd fmla="val 50000" name="adj2"/>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txBox="1"/>
          <p:nvPr/>
        </p:nvSpPr>
        <p:spPr>
          <a:xfrm>
            <a:off x="5908350" y="1478350"/>
            <a:ext cx="1759200" cy="643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Open Sans"/>
                <a:ea typeface="Open Sans"/>
                <a:cs typeface="Open Sans"/>
                <a:sym typeface="Open Sans"/>
              </a:rPr>
              <a:t>A1 &amp; A2 Adenosine Receptor</a:t>
            </a:r>
            <a:endParaRPr>
              <a:latin typeface="Open Sans"/>
              <a:ea typeface="Open Sans"/>
              <a:cs typeface="Open Sans"/>
              <a:sym typeface="Open Sans"/>
            </a:endParaRPr>
          </a:p>
        </p:txBody>
      </p:sp>
      <p:sp>
        <p:nvSpPr>
          <p:cNvPr id="151" name="Shape 151"/>
          <p:cNvSpPr txBox="1"/>
          <p:nvPr/>
        </p:nvSpPr>
        <p:spPr>
          <a:xfrm>
            <a:off x="4130850" y="1263338"/>
            <a:ext cx="882300" cy="32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Open Sans"/>
                <a:ea typeface="Open Sans"/>
                <a:cs typeface="Open Sans"/>
                <a:sym typeface="Open Sans"/>
              </a:rPr>
              <a:t>Caffeine</a:t>
            </a:r>
            <a:endParaRPr>
              <a:latin typeface="Open Sans"/>
              <a:ea typeface="Open Sans"/>
              <a:cs typeface="Open Sans"/>
              <a:sym typeface="Open Sans"/>
            </a:endParaRPr>
          </a:p>
        </p:txBody>
      </p:sp>
      <p:sp>
        <p:nvSpPr>
          <p:cNvPr id="152" name="Shape 152"/>
          <p:cNvSpPr/>
          <p:nvPr/>
        </p:nvSpPr>
        <p:spPr>
          <a:xfrm>
            <a:off x="4257900" y="1478350"/>
            <a:ext cx="551700" cy="707400"/>
          </a:xfrm>
          <a:prstGeom prst="mathMultiply">
            <a:avLst>
              <a:gd fmla="val 23520" name="adj1"/>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392000"/>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General Side Effects</a:t>
            </a:r>
            <a:endParaRPr/>
          </a:p>
        </p:txBody>
      </p:sp>
      <p:sp>
        <p:nvSpPr>
          <p:cNvPr id="158" name="Shape 158"/>
          <p:cNvSpPr txBox="1"/>
          <p:nvPr>
            <p:ph idx="1" type="body"/>
          </p:nvPr>
        </p:nvSpPr>
        <p:spPr>
          <a:xfrm>
            <a:off x="311700" y="1266325"/>
            <a:ext cx="4179900" cy="3302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Aggravation</a:t>
            </a:r>
            <a:endParaRPr/>
          </a:p>
          <a:p>
            <a:pPr indent="-342900" lvl="0" marL="457200" rtl="0">
              <a:spcBef>
                <a:spcPts val="0"/>
              </a:spcBef>
              <a:spcAft>
                <a:spcPts val="0"/>
              </a:spcAft>
              <a:buSzPts val="1800"/>
              <a:buChar char="●"/>
            </a:pPr>
            <a:r>
              <a:rPr lang="en"/>
              <a:t>Improved performance of tasks</a:t>
            </a:r>
            <a:endParaRPr/>
          </a:p>
          <a:p>
            <a:pPr indent="-342900" lvl="0" marL="457200" rtl="0">
              <a:spcBef>
                <a:spcPts val="0"/>
              </a:spcBef>
              <a:spcAft>
                <a:spcPts val="0"/>
              </a:spcAft>
              <a:buSzPts val="1800"/>
              <a:buChar char="●"/>
            </a:pPr>
            <a:r>
              <a:rPr lang="en"/>
              <a:t>Improved athletic performance</a:t>
            </a:r>
            <a:endParaRPr/>
          </a:p>
          <a:p>
            <a:pPr indent="-342900" lvl="0" marL="457200" rtl="0">
              <a:spcBef>
                <a:spcPts val="0"/>
              </a:spcBef>
              <a:spcAft>
                <a:spcPts val="0"/>
              </a:spcAft>
              <a:buSzPts val="1800"/>
              <a:buChar char="●"/>
            </a:pPr>
            <a:r>
              <a:rPr lang="en"/>
              <a:t>Increased concentration</a:t>
            </a:r>
            <a:endParaRPr/>
          </a:p>
          <a:p>
            <a:pPr indent="-342900" lvl="0" marL="457200" rtl="0">
              <a:spcBef>
                <a:spcPts val="0"/>
              </a:spcBef>
              <a:spcAft>
                <a:spcPts val="0"/>
              </a:spcAft>
              <a:buSzPts val="1800"/>
              <a:buChar char="●"/>
            </a:pPr>
            <a:r>
              <a:rPr lang="en"/>
              <a:t>Insomnia</a:t>
            </a:r>
            <a:endParaRPr/>
          </a:p>
          <a:p>
            <a:pPr indent="-342900" lvl="0" marL="457200" rtl="0">
              <a:spcBef>
                <a:spcPts val="0"/>
              </a:spcBef>
              <a:spcAft>
                <a:spcPts val="0"/>
              </a:spcAft>
              <a:buSzPts val="1800"/>
              <a:buChar char="●"/>
            </a:pPr>
            <a:r>
              <a:rPr lang="en"/>
              <a:t>Suppresses appetite</a:t>
            </a:r>
            <a:endParaRPr/>
          </a:p>
          <a:p>
            <a:pPr indent="-342900" lvl="0" marL="457200" rtl="0">
              <a:spcBef>
                <a:spcPts val="0"/>
              </a:spcBef>
              <a:spcAft>
                <a:spcPts val="0"/>
              </a:spcAft>
              <a:buSzPts val="1800"/>
              <a:buChar char="●"/>
            </a:pPr>
            <a:r>
              <a:rPr lang="en"/>
              <a:t>Restlessness</a:t>
            </a:r>
            <a:endParaRPr/>
          </a:p>
          <a:p>
            <a:pPr indent="-342900" lvl="0" marL="457200" rtl="0">
              <a:spcBef>
                <a:spcPts val="0"/>
              </a:spcBef>
              <a:spcAft>
                <a:spcPts val="0"/>
              </a:spcAft>
              <a:buSzPts val="1800"/>
              <a:buChar char="●"/>
            </a:pPr>
            <a:r>
              <a:rPr lang="en"/>
              <a:t>Increased attentiveness &amp; alertness </a:t>
            </a:r>
            <a:endParaRPr/>
          </a:p>
        </p:txBody>
      </p:sp>
      <p:sp>
        <p:nvSpPr>
          <p:cNvPr id="159" name="Shape 159"/>
          <p:cNvSpPr txBox="1"/>
          <p:nvPr/>
        </p:nvSpPr>
        <p:spPr>
          <a:xfrm>
            <a:off x="4938475" y="1127625"/>
            <a:ext cx="4001400" cy="2352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solidFill>
                  <a:schemeClr val="dk2"/>
                </a:solidFill>
                <a:latin typeface="Open Sans"/>
                <a:ea typeface="Open Sans"/>
                <a:cs typeface="Open Sans"/>
                <a:sym typeface="Open Sans"/>
              </a:rPr>
              <a:t>1g of caffeine (6 cups of coffee):</a:t>
            </a:r>
            <a:endParaRPr sz="1800">
              <a:solidFill>
                <a:schemeClr val="dk2"/>
              </a:solidFill>
              <a:latin typeface="Open Sans"/>
              <a:ea typeface="Open Sans"/>
              <a:cs typeface="Open Sans"/>
              <a:sym typeface="Open Sans"/>
            </a:endParaRPr>
          </a:p>
          <a:p>
            <a:pPr indent="0" lvl="0" marL="0" rtl="0">
              <a:spcBef>
                <a:spcPts val="0"/>
              </a:spcBef>
              <a:spcAft>
                <a:spcPts val="0"/>
              </a:spcAft>
              <a:buNone/>
            </a:pPr>
            <a:r>
              <a:t/>
            </a:r>
            <a:endParaRPr sz="1800">
              <a:solidFill>
                <a:schemeClr val="dk2"/>
              </a:solidFill>
              <a:latin typeface="Open Sans"/>
              <a:ea typeface="Open Sans"/>
              <a:cs typeface="Open Sans"/>
              <a:sym typeface="Open Sans"/>
            </a:endParaRPr>
          </a:p>
          <a:p>
            <a:pPr indent="-342900" lvl="0" marL="457200"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Ringing in the ears</a:t>
            </a:r>
            <a:endParaRPr sz="1800">
              <a:solidFill>
                <a:schemeClr val="dk2"/>
              </a:solidFill>
              <a:latin typeface="Open Sans"/>
              <a:ea typeface="Open Sans"/>
              <a:cs typeface="Open Sans"/>
              <a:sym typeface="Open Sans"/>
            </a:endParaRPr>
          </a:p>
          <a:p>
            <a:pPr indent="-342900" lvl="0" marL="457200"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Tremors </a:t>
            </a:r>
            <a:endParaRPr sz="1800">
              <a:solidFill>
                <a:schemeClr val="dk2"/>
              </a:solidFill>
              <a:latin typeface="Open Sans"/>
              <a:ea typeface="Open Sans"/>
              <a:cs typeface="Open Sans"/>
              <a:sym typeface="Open Sans"/>
            </a:endParaRPr>
          </a:p>
          <a:p>
            <a:pPr indent="-342900" lvl="0" marL="457200"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Confusion </a:t>
            </a:r>
            <a:endParaRPr sz="1800">
              <a:solidFill>
                <a:schemeClr val="dk2"/>
              </a:solidFill>
              <a:latin typeface="Open Sans"/>
              <a:ea typeface="Open Sans"/>
              <a:cs typeface="Open Sans"/>
              <a:sym typeface="Open Sans"/>
            </a:endParaRPr>
          </a:p>
          <a:p>
            <a:pPr indent="-342900" lvl="0" marL="457200"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Cardiac arrhythmias</a:t>
            </a:r>
            <a:endParaRPr sz="1800">
              <a:solidFill>
                <a:schemeClr val="dk2"/>
              </a:solidFill>
              <a:latin typeface="Open Sans"/>
              <a:ea typeface="Open Sans"/>
              <a:cs typeface="Open Sans"/>
              <a:sym typeface="Open Sans"/>
            </a:endParaRPr>
          </a:p>
          <a:p>
            <a:pPr indent="-342900" lvl="0" marL="457200" rtl="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Vomiting</a:t>
            </a:r>
            <a:endParaRPr sz="1800">
              <a:solidFill>
                <a:schemeClr val="dk2"/>
              </a:solidFill>
              <a:latin typeface="Open Sans"/>
              <a:ea typeface="Open Sans"/>
              <a:cs typeface="Open Sans"/>
              <a:sym typeface="Open Sans"/>
            </a:endParaRPr>
          </a:p>
          <a:p>
            <a:pPr indent="-342900" lvl="0" marL="457200">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Diarrhea </a:t>
            </a:r>
            <a:endParaRPr sz="1800">
              <a:solidFill>
                <a:schemeClr val="dk2"/>
              </a:solidFill>
              <a:latin typeface="Open Sans"/>
              <a:ea typeface="Open Sans"/>
              <a:cs typeface="Open Sans"/>
              <a:sym typeface="Open Sans"/>
            </a:endParaRPr>
          </a:p>
        </p:txBody>
      </p:sp>
      <p:pic>
        <p:nvPicPr>
          <p:cNvPr id="160" name="Shape 160"/>
          <p:cNvPicPr preferRelativeResize="0"/>
          <p:nvPr/>
        </p:nvPicPr>
        <p:blipFill>
          <a:blip r:embed="rId3">
            <a:alphaModFix/>
          </a:blip>
          <a:stretch>
            <a:fillRect/>
          </a:stretch>
        </p:blipFill>
        <p:spPr>
          <a:xfrm>
            <a:off x="7205316" y="4147899"/>
            <a:ext cx="707400" cy="707400"/>
          </a:xfrm>
          <a:prstGeom prst="rect">
            <a:avLst/>
          </a:prstGeom>
          <a:noFill/>
          <a:ln>
            <a:noFill/>
          </a:ln>
        </p:spPr>
      </p:pic>
      <p:pic>
        <p:nvPicPr>
          <p:cNvPr id="161" name="Shape 161"/>
          <p:cNvPicPr preferRelativeResize="0"/>
          <p:nvPr/>
        </p:nvPicPr>
        <p:blipFill>
          <a:blip r:embed="rId3">
            <a:alphaModFix/>
          </a:blip>
          <a:stretch>
            <a:fillRect/>
          </a:stretch>
        </p:blipFill>
        <p:spPr>
          <a:xfrm>
            <a:off x="7996353" y="4147899"/>
            <a:ext cx="707400" cy="707400"/>
          </a:xfrm>
          <a:prstGeom prst="rect">
            <a:avLst/>
          </a:prstGeom>
          <a:noFill/>
          <a:ln>
            <a:noFill/>
          </a:ln>
        </p:spPr>
      </p:pic>
      <p:pic>
        <p:nvPicPr>
          <p:cNvPr id="162" name="Shape 162"/>
          <p:cNvPicPr preferRelativeResize="0"/>
          <p:nvPr/>
        </p:nvPicPr>
        <p:blipFill>
          <a:blip r:embed="rId3">
            <a:alphaModFix/>
          </a:blip>
          <a:stretch>
            <a:fillRect/>
          </a:stretch>
        </p:blipFill>
        <p:spPr>
          <a:xfrm>
            <a:off x="6469816" y="4187349"/>
            <a:ext cx="707400" cy="707400"/>
          </a:xfrm>
          <a:prstGeom prst="rect">
            <a:avLst/>
          </a:prstGeom>
          <a:noFill/>
          <a:ln>
            <a:noFill/>
          </a:ln>
        </p:spPr>
      </p:pic>
      <p:pic>
        <p:nvPicPr>
          <p:cNvPr id="163" name="Shape 163"/>
          <p:cNvPicPr preferRelativeResize="0"/>
          <p:nvPr/>
        </p:nvPicPr>
        <p:blipFill>
          <a:blip r:embed="rId3">
            <a:alphaModFix/>
          </a:blip>
          <a:stretch>
            <a:fillRect/>
          </a:stretch>
        </p:blipFill>
        <p:spPr>
          <a:xfrm>
            <a:off x="7940803" y="3479949"/>
            <a:ext cx="707400" cy="707400"/>
          </a:xfrm>
          <a:prstGeom prst="rect">
            <a:avLst/>
          </a:prstGeom>
          <a:noFill/>
          <a:ln>
            <a:noFill/>
          </a:ln>
        </p:spPr>
      </p:pic>
      <p:pic>
        <p:nvPicPr>
          <p:cNvPr id="164" name="Shape 164"/>
          <p:cNvPicPr preferRelativeResize="0"/>
          <p:nvPr/>
        </p:nvPicPr>
        <p:blipFill>
          <a:blip r:embed="rId3">
            <a:alphaModFix/>
          </a:blip>
          <a:stretch>
            <a:fillRect/>
          </a:stretch>
        </p:blipFill>
        <p:spPr>
          <a:xfrm>
            <a:off x="7177228" y="3479949"/>
            <a:ext cx="707400" cy="707400"/>
          </a:xfrm>
          <a:prstGeom prst="rect">
            <a:avLst/>
          </a:prstGeom>
          <a:noFill/>
          <a:ln>
            <a:noFill/>
          </a:ln>
        </p:spPr>
      </p:pic>
      <p:pic>
        <p:nvPicPr>
          <p:cNvPr id="165" name="Shape 165"/>
          <p:cNvPicPr preferRelativeResize="0"/>
          <p:nvPr/>
        </p:nvPicPr>
        <p:blipFill>
          <a:blip r:embed="rId3">
            <a:alphaModFix/>
          </a:blip>
          <a:stretch>
            <a:fillRect/>
          </a:stretch>
        </p:blipFill>
        <p:spPr>
          <a:xfrm>
            <a:off x="6469828" y="3479949"/>
            <a:ext cx="707400" cy="707400"/>
          </a:xfrm>
          <a:prstGeom prst="rect">
            <a:avLst/>
          </a:prstGeom>
          <a:noFill/>
          <a:ln>
            <a:noFill/>
          </a:ln>
        </p:spPr>
      </p:pic>
      <p:sp>
        <p:nvSpPr>
          <p:cNvPr id="166" name="Shape 166"/>
          <p:cNvSpPr txBox="1"/>
          <p:nvPr/>
        </p:nvSpPr>
        <p:spPr>
          <a:xfrm>
            <a:off x="4745825" y="3888550"/>
            <a:ext cx="1101600" cy="768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800">
                <a:solidFill>
                  <a:srgbClr val="434343"/>
                </a:solidFill>
                <a:latin typeface="Open Sans"/>
                <a:ea typeface="Open Sans"/>
                <a:cs typeface="Open Sans"/>
                <a:sym typeface="Open Sans"/>
              </a:rPr>
              <a:t>1g of caffeine </a:t>
            </a:r>
            <a:endParaRPr sz="1800">
              <a:solidFill>
                <a:srgbClr val="434343"/>
              </a:solidFill>
              <a:latin typeface="Open Sans"/>
              <a:ea typeface="Open Sans"/>
              <a:cs typeface="Open Sans"/>
              <a:sym typeface="Open Sans"/>
            </a:endParaRPr>
          </a:p>
        </p:txBody>
      </p:sp>
      <p:sp>
        <p:nvSpPr>
          <p:cNvPr id="167" name="Shape 167"/>
          <p:cNvSpPr txBox="1"/>
          <p:nvPr/>
        </p:nvSpPr>
        <p:spPr>
          <a:xfrm>
            <a:off x="5847525" y="3950425"/>
            <a:ext cx="5280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34343"/>
                </a:solidFill>
                <a:latin typeface="Open Sans"/>
                <a:ea typeface="Open Sans"/>
                <a:cs typeface="Open Sans"/>
                <a:sym typeface="Open Sans"/>
              </a:rPr>
              <a:t>=</a:t>
            </a:r>
            <a:endParaRPr sz="2400">
              <a:solidFill>
                <a:srgbClr val="434343"/>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593938" y="1931888"/>
            <a:ext cx="3426000" cy="632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000"/>
              <a:t>Positive Effects </a:t>
            </a:r>
            <a:endParaRPr sz="3000"/>
          </a:p>
          <a:p>
            <a:pPr indent="0" lvl="0" marL="0">
              <a:spcBef>
                <a:spcPts val="0"/>
              </a:spcBef>
              <a:spcAft>
                <a:spcPts val="0"/>
              </a:spcAft>
              <a:buNone/>
            </a:pPr>
            <a:r>
              <a:rPr lang="en" sz="3000"/>
              <a:t> </a:t>
            </a:r>
            <a:r>
              <a:rPr b="0" lang="en" sz="3000"/>
              <a:t>Glade (2010)</a:t>
            </a:r>
            <a:endParaRPr b="0" sz="3000"/>
          </a:p>
        </p:txBody>
      </p:sp>
      <p:cxnSp>
        <p:nvCxnSpPr>
          <p:cNvPr id="173" name="Shape 173"/>
          <p:cNvCxnSpPr/>
          <p:nvPr/>
        </p:nvCxnSpPr>
        <p:spPr>
          <a:xfrm rot="10800000">
            <a:off x="2646000" y="1158475"/>
            <a:ext cx="831300" cy="867000"/>
          </a:xfrm>
          <a:prstGeom prst="straightConnector1">
            <a:avLst/>
          </a:prstGeom>
          <a:noFill/>
          <a:ln cap="flat" cmpd="sng" w="9525">
            <a:solidFill>
              <a:schemeClr val="dk2"/>
            </a:solidFill>
            <a:prstDash val="solid"/>
            <a:round/>
            <a:headEnd len="med" w="med" type="none"/>
            <a:tailEnd len="med" w="med" type="none"/>
          </a:ln>
        </p:spPr>
      </p:cxnSp>
      <p:cxnSp>
        <p:nvCxnSpPr>
          <p:cNvPr id="174" name="Shape 174"/>
          <p:cNvCxnSpPr/>
          <p:nvPr/>
        </p:nvCxnSpPr>
        <p:spPr>
          <a:xfrm rot="10800000">
            <a:off x="3804625" y="956500"/>
            <a:ext cx="164400" cy="916800"/>
          </a:xfrm>
          <a:prstGeom prst="straightConnector1">
            <a:avLst/>
          </a:prstGeom>
          <a:noFill/>
          <a:ln cap="flat" cmpd="sng" w="9525">
            <a:solidFill>
              <a:schemeClr val="dk2"/>
            </a:solidFill>
            <a:prstDash val="solid"/>
            <a:round/>
            <a:headEnd len="med" w="med" type="none"/>
            <a:tailEnd len="med" w="med" type="none"/>
          </a:ln>
        </p:spPr>
      </p:cxnSp>
      <p:cxnSp>
        <p:nvCxnSpPr>
          <p:cNvPr id="175" name="Shape 175"/>
          <p:cNvCxnSpPr/>
          <p:nvPr/>
        </p:nvCxnSpPr>
        <p:spPr>
          <a:xfrm flipH="1" rot="10800000">
            <a:off x="4681363" y="935050"/>
            <a:ext cx="164700" cy="955800"/>
          </a:xfrm>
          <a:prstGeom prst="straightConnector1">
            <a:avLst/>
          </a:prstGeom>
          <a:noFill/>
          <a:ln cap="flat" cmpd="sng" w="9525">
            <a:solidFill>
              <a:schemeClr val="dk2"/>
            </a:solidFill>
            <a:prstDash val="solid"/>
            <a:round/>
            <a:headEnd len="med" w="med" type="none"/>
            <a:tailEnd len="med" w="med" type="none"/>
          </a:ln>
        </p:spPr>
      </p:cxnSp>
      <p:cxnSp>
        <p:nvCxnSpPr>
          <p:cNvPr id="176" name="Shape 176"/>
          <p:cNvCxnSpPr/>
          <p:nvPr/>
        </p:nvCxnSpPr>
        <p:spPr>
          <a:xfrm rot="10800000">
            <a:off x="2259775" y="2435275"/>
            <a:ext cx="1030200" cy="11700"/>
          </a:xfrm>
          <a:prstGeom prst="straightConnector1">
            <a:avLst/>
          </a:prstGeom>
          <a:noFill/>
          <a:ln cap="flat" cmpd="sng" w="9525">
            <a:solidFill>
              <a:schemeClr val="dk2"/>
            </a:solidFill>
            <a:prstDash val="solid"/>
            <a:round/>
            <a:headEnd len="med" w="med" type="none"/>
            <a:tailEnd len="med" w="med" type="none"/>
          </a:ln>
        </p:spPr>
      </p:cxnSp>
      <p:cxnSp>
        <p:nvCxnSpPr>
          <p:cNvPr id="177" name="Shape 177"/>
          <p:cNvCxnSpPr/>
          <p:nvPr/>
        </p:nvCxnSpPr>
        <p:spPr>
          <a:xfrm flipH="1" rot="10800000">
            <a:off x="5452200" y="1077100"/>
            <a:ext cx="273300" cy="819600"/>
          </a:xfrm>
          <a:prstGeom prst="straightConnector1">
            <a:avLst/>
          </a:prstGeom>
          <a:noFill/>
          <a:ln cap="flat" cmpd="sng" w="9525">
            <a:solidFill>
              <a:schemeClr val="dk2"/>
            </a:solidFill>
            <a:prstDash val="solid"/>
            <a:round/>
            <a:headEnd len="med" w="med" type="none"/>
            <a:tailEnd len="med" w="med" type="none"/>
          </a:ln>
        </p:spPr>
      </p:cxnSp>
      <p:cxnSp>
        <p:nvCxnSpPr>
          <p:cNvPr id="178" name="Shape 178"/>
          <p:cNvCxnSpPr/>
          <p:nvPr/>
        </p:nvCxnSpPr>
        <p:spPr>
          <a:xfrm flipH="1">
            <a:off x="1976700" y="2856775"/>
            <a:ext cx="1500600" cy="512100"/>
          </a:xfrm>
          <a:prstGeom prst="straightConnector1">
            <a:avLst/>
          </a:prstGeom>
          <a:noFill/>
          <a:ln cap="flat" cmpd="sng" w="9525">
            <a:solidFill>
              <a:schemeClr val="dk2"/>
            </a:solidFill>
            <a:prstDash val="solid"/>
            <a:round/>
            <a:headEnd len="med" w="med" type="none"/>
            <a:tailEnd len="med" w="med" type="none"/>
          </a:ln>
        </p:spPr>
      </p:cxnSp>
      <p:cxnSp>
        <p:nvCxnSpPr>
          <p:cNvPr id="179" name="Shape 179"/>
          <p:cNvCxnSpPr/>
          <p:nvPr/>
        </p:nvCxnSpPr>
        <p:spPr>
          <a:xfrm flipH="1" rot="10800000">
            <a:off x="6088200" y="1774725"/>
            <a:ext cx="1308300" cy="285900"/>
          </a:xfrm>
          <a:prstGeom prst="straightConnector1">
            <a:avLst/>
          </a:prstGeom>
          <a:noFill/>
          <a:ln cap="flat" cmpd="sng" w="9525">
            <a:solidFill>
              <a:schemeClr val="dk2"/>
            </a:solidFill>
            <a:prstDash val="solid"/>
            <a:round/>
            <a:headEnd len="med" w="med" type="none"/>
            <a:tailEnd len="med" w="med" type="none"/>
          </a:ln>
        </p:spPr>
      </p:cxnSp>
      <p:cxnSp>
        <p:nvCxnSpPr>
          <p:cNvPr id="180" name="Shape 180"/>
          <p:cNvCxnSpPr/>
          <p:nvPr/>
        </p:nvCxnSpPr>
        <p:spPr>
          <a:xfrm flipH="1">
            <a:off x="3430450" y="3090925"/>
            <a:ext cx="433200" cy="714300"/>
          </a:xfrm>
          <a:prstGeom prst="straightConnector1">
            <a:avLst/>
          </a:prstGeom>
          <a:noFill/>
          <a:ln cap="flat" cmpd="sng" w="9525">
            <a:solidFill>
              <a:schemeClr val="dk2"/>
            </a:solidFill>
            <a:prstDash val="solid"/>
            <a:round/>
            <a:headEnd len="med" w="med" type="none"/>
            <a:tailEnd len="med" w="med" type="none"/>
          </a:ln>
        </p:spPr>
      </p:cxnSp>
      <p:cxnSp>
        <p:nvCxnSpPr>
          <p:cNvPr id="181" name="Shape 181"/>
          <p:cNvCxnSpPr/>
          <p:nvPr/>
        </p:nvCxnSpPr>
        <p:spPr>
          <a:xfrm flipH="1">
            <a:off x="4654713" y="3089100"/>
            <a:ext cx="14100" cy="768600"/>
          </a:xfrm>
          <a:prstGeom prst="straightConnector1">
            <a:avLst/>
          </a:prstGeom>
          <a:noFill/>
          <a:ln cap="flat" cmpd="sng" w="9525">
            <a:solidFill>
              <a:schemeClr val="dk2"/>
            </a:solidFill>
            <a:prstDash val="solid"/>
            <a:round/>
            <a:headEnd len="med" w="med" type="none"/>
            <a:tailEnd len="med" w="med" type="none"/>
          </a:ln>
        </p:spPr>
      </p:cxnSp>
      <p:cxnSp>
        <p:nvCxnSpPr>
          <p:cNvPr id="182" name="Shape 182"/>
          <p:cNvCxnSpPr/>
          <p:nvPr/>
        </p:nvCxnSpPr>
        <p:spPr>
          <a:xfrm>
            <a:off x="5525825" y="3126025"/>
            <a:ext cx="351300" cy="644100"/>
          </a:xfrm>
          <a:prstGeom prst="straightConnector1">
            <a:avLst/>
          </a:prstGeom>
          <a:noFill/>
          <a:ln cap="flat" cmpd="sng" w="9525">
            <a:solidFill>
              <a:schemeClr val="dk2"/>
            </a:solidFill>
            <a:prstDash val="solid"/>
            <a:round/>
            <a:headEnd len="med" w="med" type="none"/>
            <a:tailEnd len="med" w="med" type="none"/>
          </a:ln>
        </p:spPr>
      </p:cxnSp>
      <p:cxnSp>
        <p:nvCxnSpPr>
          <p:cNvPr id="183" name="Shape 183"/>
          <p:cNvCxnSpPr/>
          <p:nvPr/>
        </p:nvCxnSpPr>
        <p:spPr>
          <a:xfrm>
            <a:off x="5947700" y="2622600"/>
            <a:ext cx="1264500" cy="93600"/>
          </a:xfrm>
          <a:prstGeom prst="straightConnector1">
            <a:avLst/>
          </a:prstGeom>
          <a:noFill/>
          <a:ln cap="flat" cmpd="sng" w="9525">
            <a:solidFill>
              <a:schemeClr val="dk2"/>
            </a:solidFill>
            <a:prstDash val="solid"/>
            <a:round/>
            <a:headEnd len="med" w="med" type="none"/>
            <a:tailEnd len="med" w="med" type="none"/>
          </a:ln>
        </p:spPr>
      </p:cxnSp>
      <p:cxnSp>
        <p:nvCxnSpPr>
          <p:cNvPr id="184" name="Shape 184"/>
          <p:cNvCxnSpPr/>
          <p:nvPr/>
        </p:nvCxnSpPr>
        <p:spPr>
          <a:xfrm rot="10800000">
            <a:off x="1299475" y="1334700"/>
            <a:ext cx="1990500" cy="843000"/>
          </a:xfrm>
          <a:prstGeom prst="straightConnector1">
            <a:avLst/>
          </a:prstGeom>
          <a:noFill/>
          <a:ln cap="flat" cmpd="sng" w="9525">
            <a:solidFill>
              <a:schemeClr val="dk2"/>
            </a:solidFill>
            <a:prstDash val="solid"/>
            <a:round/>
            <a:headEnd len="med" w="med" type="none"/>
            <a:tailEnd len="med" w="med" type="none"/>
          </a:ln>
        </p:spPr>
      </p:cxnSp>
      <p:cxnSp>
        <p:nvCxnSpPr>
          <p:cNvPr id="185" name="Shape 185"/>
          <p:cNvCxnSpPr/>
          <p:nvPr/>
        </p:nvCxnSpPr>
        <p:spPr>
          <a:xfrm>
            <a:off x="5818900" y="2833350"/>
            <a:ext cx="1981500" cy="864900"/>
          </a:xfrm>
          <a:prstGeom prst="straightConnector1">
            <a:avLst/>
          </a:prstGeom>
          <a:noFill/>
          <a:ln cap="flat" cmpd="sng" w="9525">
            <a:solidFill>
              <a:schemeClr val="dk2"/>
            </a:solidFill>
            <a:prstDash val="solid"/>
            <a:round/>
            <a:headEnd len="med" w="med" type="none"/>
            <a:tailEnd len="med" w="med" type="none"/>
          </a:ln>
        </p:spPr>
      </p:cxnSp>
      <p:cxnSp>
        <p:nvCxnSpPr>
          <p:cNvPr id="186" name="Shape 186"/>
          <p:cNvCxnSpPr/>
          <p:nvPr/>
        </p:nvCxnSpPr>
        <p:spPr>
          <a:xfrm flipH="1" rot="10800000">
            <a:off x="5959400" y="733300"/>
            <a:ext cx="1713300" cy="1167300"/>
          </a:xfrm>
          <a:prstGeom prst="straightConnector1">
            <a:avLst/>
          </a:prstGeom>
          <a:noFill/>
          <a:ln cap="flat" cmpd="sng" w="9525">
            <a:solidFill>
              <a:schemeClr val="dk2"/>
            </a:solidFill>
            <a:prstDash val="solid"/>
            <a:round/>
            <a:headEnd len="med" w="med" type="none"/>
            <a:tailEnd len="med" w="med" type="none"/>
          </a:ln>
        </p:spPr>
      </p:cxnSp>
      <p:cxnSp>
        <p:nvCxnSpPr>
          <p:cNvPr id="187" name="Shape 187"/>
          <p:cNvCxnSpPr>
            <a:endCxn id="188" idx="3"/>
          </p:cNvCxnSpPr>
          <p:nvPr/>
        </p:nvCxnSpPr>
        <p:spPr>
          <a:xfrm flipH="1">
            <a:off x="2199900" y="2930000"/>
            <a:ext cx="1357500" cy="1142100"/>
          </a:xfrm>
          <a:prstGeom prst="straightConnector1">
            <a:avLst/>
          </a:prstGeom>
          <a:noFill/>
          <a:ln cap="flat" cmpd="sng" w="9525">
            <a:solidFill>
              <a:schemeClr val="dk2"/>
            </a:solidFill>
            <a:prstDash val="solid"/>
            <a:round/>
            <a:headEnd len="med" w="med" type="none"/>
            <a:tailEnd len="med" w="med" type="none"/>
          </a:ln>
        </p:spPr>
      </p:cxnSp>
      <p:sp>
        <p:nvSpPr>
          <p:cNvPr id="189" name="Shape 189"/>
          <p:cNvSpPr txBox="1"/>
          <p:nvPr/>
        </p:nvSpPr>
        <p:spPr>
          <a:xfrm>
            <a:off x="198775" y="658900"/>
            <a:ext cx="1100700" cy="212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Increase energy availability</a:t>
            </a:r>
            <a:endParaRPr>
              <a:solidFill>
                <a:schemeClr val="dk2"/>
              </a:solidFill>
            </a:endParaRPr>
          </a:p>
        </p:txBody>
      </p:sp>
      <p:sp>
        <p:nvSpPr>
          <p:cNvPr id="190" name="Shape 190"/>
          <p:cNvSpPr txBox="1"/>
          <p:nvPr/>
        </p:nvSpPr>
        <p:spPr>
          <a:xfrm>
            <a:off x="1299475" y="291000"/>
            <a:ext cx="1721100" cy="212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Increase daily energy expenditure</a:t>
            </a:r>
            <a:r>
              <a:rPr lang="en"/>
              <a:t> </a:t>
            </a:r>
            <a:endParaRPr/>
          </a:p>
        </p:txBody>
      </p:sp>
      <p:sp>
        <p:nvSpPr>
          <p:cNvPr id="191" name="Shape 191"/>
          <p:cNvSpPr txBox="1"/>
          <p:nvPr/>
        </p:nvSpPr>
        <p:spPr>
          <a:xfrm>
            <a:off x="3052000" y="280838"/>
            <a:ext cx="1190100" cy="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Decrease fatigue </a:t>
            </a:r>
            <a:endParaRPr>
              <a:solidFill>
                <a:schemeClr val="dk2"/>
              </a:solidFill>
            </a:endParaRPr>
          </a:p>
        </p:txBody>
      </p:sp>
      <p:sp>
        <p:nvSpPr>
          <p:cNvPr id="192" name="Shape 192"/>
          <p:cNvSpPr txBox="1"/>
          <p:nvPr/>
        </p:nvSpPr>
        <p:spPr>
          <a:xfrm>
            <a:off x="361300" y="2060625"/>
            <a:ext cx="1848900" cy="93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2"/>
                </a:solidFill>
              </a:rPr>
              <a:t>Decrease the sense of effort associated with physical activity </a:t>
            </a:r>
            <a:endParaRPr>
              <a:solidFill>
                <a:schemeClr val="dk2"/>
              </a:solidFill>
            </a:endParaRPr>
          </a:p>
        </p:txBody>
      </p:sp>
      <p:sp>
        <p:nvSpPr>
          <p:cNvPr id="193" name="Shape 193"/>
          <p:cNvSpPr txBox="1"/>
          <p:nvPr/>
        </p:nvSpPr>
        <p:spPr>
          <a:xfrm>
            <a:off x="743900" y="3079225"/>
            <a:ext cx="1334400" cy="11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Enhance physical performance </a:t>
            </a:r>
            <a:endParaRPr>
              <a:solidFill>
                <a:schemeClr val="dk2"/>
              </a:solidFill>
            </a:endParaRPr>
          </a:p>
        </p:txBody>
      </p:sp>
      <p:sp>
        <p:nvSpPr>
          <p:cNvPr id="194" name="Shape 194"/>
          <p:cNvSpPr txBox="1"/>
          <p:nvPr/>
        </p:nvSpPr>
        <p:spPr>
          <a:xfrm>
            <a:off x="4411600" y="123500"/>
            <a:ext cx="1241100" cy="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Enhance motor performance </a:t>
            </a:r>
            <a:endParaRPr>
              <a:solidFill>
                <a:schemeClr val="dk2"/>
              </a:solidFill>
            </a:endParaRPr>
          </a:p>
        </p:txBody>
      </p:sp>
      <p:sp>
        <p:nvSpPr>
          <p:cNvPr id="195" name="Shape 195"/>
          <p:cNvSpPr txBox="1"/>
          <p:nvPr/>
        </p:nvSpPr>
        <p:spPr>
          <a:xfrm>
            <a:off x="7539300" y="3541800"/>
            <a:ext cx="1604700" cy="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Increase alertness, wakefulness, and feelings of “energy”</a:t>
            </a:r>
            <a:endParaRPr>
              <a:solidFill>
                <a:schemeClr val="dk2"/>
              </a:solidFill>
            </a:endParaRPr>
          </a:p>
        </p:txBody>
      </p:sp>
      <p:sp>
        <p:nvSpPr>
          <p:cNvPr id="196" name="Shape 196"/>
          <p:cNvSpPr txBox="1"/>
          <p:nvPr/>
        </p:nvSpPr>
        <p:spPr>
          <a:xfrm>
            <a:off x="5652700" y="280850"/>
            <a:ext cx="1479600" cy="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Increase alertness and reactions</a:t>
            </a:r>
            <a:endParaRPr>
              <a:solidFill>
                <a:schemeClr val="dk2"/>
              </a:solidFill>
            </a:endParaRPr>
          </a:p>
        </p:txBody>
      </p:sp>
      <p:sp>
        <p:nvSpPr>
          <p:cNvPr id="197" name="Shape 197"/>
          <p:cNvSpPr txBox="1"/>
          <p:nvPr/>
        </p:nvSpPr>
        <p:spPr>
          <a:xfrm>
            <a:off x="7687500" y="123500"/>
            <a:ext cx="1308300" cy="11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Increase concentration and focus attention </a:t>
            </a:r>
            <a:endParaRPr>
              <a:solidFill>
                <a:schemeClr val="dk2"/>
              </a:solidFill>
            </a:endParaRPr>
          </a:p>
        </p:txBody>
      </p:sp>
      <p:sp>
        <p:nvSpPr>
          <p:cNvPr id="198" name="Shape 198"/>
          <p:cNvSpPr txBox="1"/>
          <p:nvPr/>
        </p:nvSpPr>
        <p:spPr>
          <a:xfrm>
            <a:off x="7396500" y="1368100"/>
            <a:ext cx="1334400" cy="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Enhance cognitive performance </a:t>
            </a:r>
            <a:endParaRPr>
              <a:solidFill>
                <a:schemeClr val="dk2"/>
              </a:solidFill>
            </a:endParaRPr>
          </a:p>
        </p:txBody>
      </p:sp>
      <p:sp>
        <p:nvSpPr>
          <p:cNvPr id="199" name="Shape 199"/>
          <p:cNvSpPr txBox="1"/>
          <p:nvPr/>
        </p:nvSpPr>
        <p:spPr>
          <a:xfrm>
            <a:off x="7323900" y="2465550"/>
            <a:ext cx="1479600" cy="212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Decrease mental fatigue </a:t>
            </a:r>
            <a:endParaRPr>
              <a:solidFill>
                <a:schemeClr val="dk2"/>
              </a:solidFill>
            </a:endParaRPr>
          </a:p>
        </p:txBody>
      </p:sp>
      <p:sp>
        <p:nvSpPr>
          <p:cNvPr id="188" name="Shape 188"/>
          <p:cNvSpPr txBox="1"/>
          <p:nvPr/>
        </p:nvSpPr>
        <p:spPr>
          <a:xfrm>
            <a:off x="0" y="3992450"/>
            <a:ext cx="2199900" cy="159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Enhance cognitive functioning capabilities and neuromuscular coordination</a:t>
            </a:r>
            <a:endParaRPr>
              <a:solidFill>
                <a:schemeClr val="dk2"/>
              </a:solidFill>
            </a:endParaRPr>
          </a:p>
        </p:txBody>
      </p:sp>
      <p:sp>
        <p:nvSpPr>
          <p:cNvPr id="200" name="Shape 200"/>
          <p:cNvSpPr txBox="1"/>
          <p:nvPr/>
        </p:nvSpPr>
        <p:spPr>
          <a:xfrm>
            <a:off x="2739600" y="3910650"/>
            <a:ext cx="1100700" cy="11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chemeClr val="dk2"/>
                </a:solidFill>
              </a:rPr>
              <a:t>Enhance short term memory</a:t>
            </a:r>
            <a:r>
              <a:rPr lang="en"/>
              <a:t> </a:t>
            </a:r>
            <a:endParaRPr/>
          </a:p>
        </p:txBody>
      </p:sp>
      <p:sp>
        <p:nvSpPr>
          <p:cNvPr id="201" name="Shape 201"/>
          <p:cNvSpPr txBox="1"/>
          <p:nvPr/>
        </p:nvSpPr>
        <p:spPr>
          <a:xfrm>
            <a:off x="5525825" y="3815400"/>
            <a:ext cx="1923600" cy="159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I</a:t>
            </a:r>
            <a:r>
              <a:rPr lang="en">
                <a:solidFill>
                  <a:schemeClr val="dk2"/>
                </a:solidFill>
              </a:rPr>
              <a:t>ncrease ability to solve problems requiring reasoning</a:t>
            </a:r>
            <a:endParaRPr>
              <a:solidFill>
                <a:schemeClr val="dk2"/>
              </a:solidFill>
            </a:endParaRPr>
          </a:p>
        </p:txBody>
      </p:sp>
      <p:sp>
        <p:nvSpPr>
          <p:cNvPr id="202" name="Shape 202"/>
          <p:cNvSpPr txBox="1"/>
          <p:nvPr/>
        </p:nvSpPr>
        <p:spPr>
          <a:xfrm>
            <a:off x="3969025" y="3922725"/>
            <a:ext cx="1413900" cy="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I</a:t>
            </a:r>
            <a:r>
              <a:rPr lang="en">
                <a:solidFill>
                  <a:schemeClr val="dk2"/>
                </a:solidFill>
              </a:rPr>
              <a:t>ncrease ability to make correct decisions </a:t>
            </a:r>
            <a:endParaRPr>
              <a:solidFill>
                <a:schemeClr val="dk2"/>
              </a:solidFill>
            </a:endParaRPr>
          </a:p>
        </p:txBody>
      </p:sp>
      <p:sp>
        <p:nvSpPr>
          <p:cNvPr id="203" name="Shape 203"/>
          <p:cNvSpPr txBox="1"/>
          <p:nvPr/>
        </p:nvSpPr>
        <p:spPr>
          <a:xfrm>
            <a:off x="5478400" y="4812800"/>
            <a:ext cx="4048500" cy="275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800">
                <a:latin typeface="Open Sans"/>
                <a:ea typeface="Open Sans"/>
                <a:cs typeface="Open Sans"/>
                <a:sym typeface="Open Sans"/>
              </a:rPr>
              <a:t>Glade, M.J. (2010). Caffeine-Not just a stimulant. </a:t>
            </a:r>
            <a:r>
              <a:rPr i="1" lang="en" sz="800">
                <a:latin typeface="Open Sans"/>
                <a:ea typeface="Open Sans"/>
                <a:cs typeface="Open Sans"/>
                <a:sym typeface="Open Sans"/>
              </a:rPr>
              <a:t>Nutrition</a:t>
            </a:r>
            <a:r>
              <a:rPr lang="en" sz="800">
                <a:latin typeface="Open Sans"/>
                <a:ea typeface="Open Sans"/>
                <a:cs typeface="Open Sans"/>
                <a:sym typeface="Open Sans"/>
              </a:rPr>
              <a:t>, 26(10), 932-938.</a:t>
            </a:r>
            <a:endParaRPr sz="800">
              <a:latin typeface="Open Sans"/>
              <a:ea typeface="Open Sans"/>
              <a:cs typeface="Open Sans"/>
              <a:sym typeface="Open Sans"/>
            </a:endParaRPr>
          </a:p>
          <a:p>
            <a:pPr indent="0" lvl="0" marL="0">
              <a:spcBef>
                <a:spcPts val="0"/>
              </a:spcBef>
              <a:spcAft>
                <a:spcPts val="0"/>
              </a:spcAft>
              <a:buNone/>
            </a:pPr>
            <a:r>
              <a:t/>
            </a:r>
            <a:endParaRPr sz="800">
              <a:latin typeface="Open Sans"/>
              <a:ea typeface="Open Sans"/>
              <a:cs typeface="Open Sans"/>
              <a:sym typeface="Open Sans"/>
            </a:endParaRPr>
          </a:p>
        </p:txBody>
      </p:sp>
      <p:sp>
        <p:nvSpPr>
          <p:cNvPr id="204" name="Shape 204"/>
          <p:cNvSpPr/>
          <p:nvPr/>
        </p:nvSpPr>
        <p:spPr>
          <a:xfrm>
            <a:off x="2622750" y="3778675"/>
            <a:ext cx="1334400" cy="10251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Enhancing Memory - </a:t>
            </a:r>
            <a:r>
              <a:rPr b="0" lang="en"/>
              <a:t>Borota et al.</a:t>
            </a:r>
            <a:endParaRPr b="0"/>
          </a:p>
        </p:txBody>
      </p:sp>
      <p:sp>
        <p:nvSpPr>
          <p:cNvPr id="210" name="Shape 210"/>
          <p:cNvSpPr txBox="1"/>
          <p:nvPr>
            <p:ph idx="1" type="body"/>
          </p:nvPr>
        </p:nvSpPr>
        <p:spPr>
          <a:xfrm>
            <a:off x="0" y="1445775"/>
            <a:ext cx="4250700" cy="33027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160 participants aged 18-30</a:t>
            </a:r>
            <a:endParaRPr/>
          </a:p>
          <a:p>
            <a:pPr indent="-342900" lvl="0" marL="457200" rtl="0">
              <a:spcBef>
                <a:spcPts val="0"/>
              </a:spcBef>
              <a:spcAft>
                <a:spcPts val="0"/>
              </a:spcAft>
              <a:buSzPts val="1800"/>
              <a:buChar char="●"/>
            </a:pPr>
            <a:r>
              <a:rPr lang="en"/>
              <a:t>Non-habitual caffeine drinkers</a:t>
            </a:r>
            <a:endParaRPr/>
          </a:p>
          <a:p>
            <a:pPr indent="-342900" lvl="0" marL="457200" rtl="0">
              <a:spcBef>
                <a:spcPts val="0"/>
              </a:spcBef>
              <a:spcAft>
                <a:spcPts val="0"/>
              </a:spcAft>
              <a:buSzPts val="1800"/>
              <a:buChar char="●"/>
            </a:pPr>
            <a:r>
              <a:rPr lang="en"/>
              <a:t>Double-blind placebo-controlled study</a:t>
            </a:r>
            <a:br>
              <a:rPr lang="en"/>
            </a:br>
            <a:endParaRPr/>
          </a:p>
          <a:p>
            <a:pPr indent="-342900" lvl="0" marL="457200" rtl="0">
              <a:spcBef>
                <a:spcPts val="0"/>
              </a:spcBef>
              <a:spcAft>
                <a:spcPts val="0"/>
              </a:spcAft>
              <a:buSzPts val="1800"/>
              <a:buChar char="●"/>
            </a:pPr>
            <a:r>
              <a:rPr lang="en"/>
              <a:t>Studied images - </a:t>
            </a:r>
            <a:r>
              <a:rPr b="1" lang="en"/>
              <a:t>encoding</a:t>
            </a:r>
            <a:endParaRPr b="1"/>
          </a:p>
          <a:p>
            <a:pPr indent="-342900" lvl="0" marL="457200" rtl="0">
              <a:spcBef>
                <a:spcPts val="0"/>
              </a:spcBef>
              <a:spcAft>
                <a:spcPts val="0"/>
              </a:spcAft>
              <a:buSzPts val="1800"/>
              <a:buChar char="●"/>
            </a:pPr>
            <a:r>
              <a:rPr b="1" lang="en"/>
              <a:t>Post-study:</a:t>
            </a:r>
            <a:r>
              <a:rPr lang="en"/>
              <a:t> 200 mg of caffeine</a:t>
            </a:r>
            <a:endParaRPr/>
          </a:p>
          <a:p>
            <a:pPr indent="-342900" lvl="0" marL="457200">
              <a:spcBef>
                <a:spcPts val="0"/>
              </a:spcBef>
              <a:spcAft>
                <a:spcPts val="0"/>
              </a:spcAft>
              <a:buSzPts val="1800"/>
              <a:buChar char="●"/>
            </a:pPr>
            <a:r>
              <a:rPr lang="en"/>
              <a:t>Completed recognition task</a:t>
            </a:r>
            <a:endParaRPr/>
          </a:p>
        </p:txBody>
      </p:sp>
      <p:pic>
        <p:nvPicPr>
          <p:cNvPr id="211" name="Shape 211"/>
          <p:cNvPicPr preferRelativeResize="0"/>
          <p:nvPr/>
        </p:nvPicPr>
        <p:blipFill>
          <a:blip r:embed="rId3">
            <a:alphaModFix/>
          </a:blip>
          <a:stretch>
            <a:fillRect/>
          </a:stretch>
        </p:blipFill>
        <p:spPr>
          <a:xfrm>
            <a:off x="4287026" y="1445776"/>
            <a:ext cx="4780776" cy="2769100"/>
          </a:xfrm>
          <a:prstGeom prst="rect">
            <a:avLst/>
          </a:prstGeom>
          <a:noFill/>
          <a:ln>
            <a:noFill/>
          </a:ln>
        </p:spPr>
      </p:pic>
      <p:sp>
        <p:nvSpPr>
          <p:cNvPr id="212" name="Shape 212"/>
          <p:cNvSpPr txBox="1"/>
          <p:nvPr/>
        </p:nvSpPr>
        <p:spPr>
          <a:xfrm>
            <a:off x="4742400" y="4659525"/>
            <a:ext cx="4567200" cy="424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800">
                <a:latin typeface="Open Sans"/>
                <a:ea typeface="Open Sans"/>
                <a:cs typeface="Open Sans"/>
                <a:sym typeface="Open Sans"/>
              </a:rPr>
              <a:t>Borota et al. (2014). Post-study caffeine administration enhances memory consolidation in humans. </a:t>
            </a:r>
            <a:r>
              <a:rPr i="1" lang="en" sz="800">
                <a:latin typeface="Open Sans"/>
                <a:ea typeface="Open Sans"/>
                <a:cs typeface="Open Sans"/>
                <a:sym typeface="Open Sans"/>
              </a:rPr>
              <a:t>Nature Neuroscience, </a:t>
            </a:r>
            <a:r>
              <a:rPr lang="en" sz="800">
                <a:latin typeface="Open Sans"/>
                <a:ea typeface="Open Sans"/>
                <a:cs typeface="Open Sans"/>
                <a:sym typeface="Open Sans"/>
              </a:rPr>
              <a:t>17, 201-203. </a:t>
            </a:r>
            <a:endParaRPr sz="8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