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02" y="-5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45D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45D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45D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749044" y="748798"/>
            <a:ext cx="3646170" cy="3646170"/>
          </a:xfrm>
          <a:custGeom>
            <a:avLst/>
            <a:gdLst/>
            <a:ahLst/>
            <a:cxnLst/>
            <a:rect l="l" t="t" r="r" b="b"/>
            <a:pathLst>
              <a:path w="3646170" h="3646170">
                <a:moveTo>
                  <a:pt x="0" y="0"/>
                </a:moveTo>
                <a:lnTo>
                  <a:pt x="3645892" y="0"/>
                </a:lnTo>
                <a:lnTo>
                  <a:pt x="3645892" y="3645892"/>
                </a:lnTo>
                <a:lnTo>
                  <a:pt x="0" y="3645892"/>
                </a:lnTo>
                <a:lnTo>
                  <a:pt x="0" y="0"/>
                </a:lnTo>
                <a:close/>
              </a:path>
            </a:pathLst>
          </a:custGeom>
          <a:solidFill>
            <a:srgbClr val="F45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45690"/>
            <a:ext cx="9144000" cy="98425"/>
          </a:xfrm>
          <a:custGeom>
            <a:avLst/>
            <a:gdLst/>
            <a:ahLst/>
            <a:cxnLst/>
            <a:rect l="l" t="t" r="r" b="b"/>
            <a:pathLst>
              <a:path w="9144000" h="98425">
                <a:moveTo>
                  <a:pt x="0" y="0"/>
                </a:moveTo>
                <a:lnTo>
                  <a:pt x="9143981" y="0"/>
                </a:lnTo>
                <a:lnTo>
                  <a:pt x="9143981" y="97799"/>
                </a:lnTo>
                <a:lnTo>
                  <a:pt x="0" y="97799"/>
                </a:lnTo>
                <a:lnTo>
                  <a:pt x="0" y="0"/>
                </a:lnTo>
                <a:close/>
              </a:path>
            </a:pathLst>
          </a:custGeom>
          <a:solidFill>
            <a:srgbClr val="F45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040" y="448117"/>
            <a:ext cx="8681918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45D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4744" y="1338376"/>
            <a:ext cx="4236720" cy="116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dhmag.com/articles/print/volume-29/issue-4/co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www.youtube.com/watch?v=bTcWtVpBcg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ogy.arizona.edu/immunology/tutorials/antibody/structure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jm.org/doi/full/10.1056/NEJMra023144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://www.nejm.org/doi/full/10.1056/NEJMra02314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vipharm.info/dv/en/product/musculo-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://www.amyloidosis.org.uk/al-amyloidosis/treatment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yoclinic.org/tests-procedures/liver-transplant/d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yloidosis.org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toptestosteronesupplements.com/epigall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n-daily.com/News/129235.html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wan.wa.gov.au/files/assets/public/image" TargetMode="External"/><Relationship Id="rId4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yloidosis.org/" TargetMode="External"/><Relationship Id="rId2" Type="http://schemas.openxmlformats.org/officeDocument/2006/relationships/hyperlink" Target="http://www.cedars-sinai.edu/Patients/Health-Conditions/Amyloidosis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ebmd.com/cancer/lymphoma/amyloidosis-symptoms-causes-treatments#1" TargetMode="External"/><Relationship Id="rId4" Type="http://schemas.openxmlformats.org/officeDocument/2006/relationships/hyperlink" Target="https://doi.org/10.1074/jbc.M116.750323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2147/CLEP.S39981" TargetMode="External"/><Relationship Id="rId2" Type="http://schemas.openxmlformats.org/officeDocument/2006/relationships/hyperlink" Target="http://emedicine.medscape.com/article/1093258-overvie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hology.med.umich.edu/greensonlab/A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j.blre.2017.03.002" TargetMode="External"/><Relationship Id="rId3" Type="http://schemas.openxmlformats.org/officeDocument/2006/relationships/hyperlink" Target="http://www.medicinenet.com/amyloidosis/article.htm#what_is_the_treatment_for_amyloidosis" TargetMode="External"/><Relationship Id="rId7" Type="http://schemas.openxmlformats.org/officeDocument/2006/relationships/hyperlink" Target="http://dx.doi.org/10.1056/nejm198604173141601" TargetMode="External"/><Relationship Id="rId2" Type="http://schemas.openxmlformats.org/officeDocument/2006/relationships/hyperlink" Target="http://dx.doi.org/10.2215/cjn.0274080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82/blood-2015-11-681650" TargetMode="External"/><Relationship Id="rId5" Type="http://schemas.openxmlformats.org/officeDocument/2006/relationships/hyperlink" Target="http://www.ncbi.nlm.nih.gov/pmc/articles/PMC44607/" TargetMode="External"/><Relationship Id="rId4" Type="http://schemas.openxmlformats.org/officeDocument/2006/relationships/hyperlink" Target="http://www.amyloidosis.org.uk/al-amyloidosis/treatmen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graphy.com/.image/t_share/MT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asdermo.org/en/cutaneous-alerts-in-systemic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archgate.net/figure/51378997_fig2_Fig-2-Frequ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yloidosis.org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hyperlink" Target="http://circ.ahajournals.org/content/133/3/245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odjournal.org/co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92944" y="992698"/>
            <a:ext cx="3158490" cy="3158490"/>
          </a:xfrm>
          <a:prstGeom prst="rect">
            <a:avLst/>
          </a:prstGeom>
          <a:solidFill>
            <a:srgbClr val="F45D60"/>
          </a:solidFill>
          <a:ln w="28574">
            <a:solidFill>
              <a:srgbClr val="FFFFFF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177165">
              <a:lnSpc>
                <a:spcPct val="100000"/>
              </a:lnSpc>
              <a:spcBef>
                <a:spcPts val="980"/>
              </a:spcBef>
            </a:pPr>
            <a:r>
              <a:rPr sz="3200" b="1" spc="-275" dirty="0">
                <a:solidFill>
                  <a:srgbClr val="F2F2F2"/>
                </a:solidFill>
                <a:latin typeface="Gill Sans MT"/>
                <a:cs typeface="Gill Sans MT"/>
              </a:rPr>
              <a:t>AL</a:t>
            </a:r>
            <a:r>
              <a:rPr sz="3200" b="1" spc="-290" dirty="0">
                <a:solidFill>
                  <a:srgbClr val="F2F2F2"/>
                </a:solidFill>
                <a:latin typeface="Gill Sans MT"/>
                <a:cs typeface="Gill Sans MT"/>
              </a:rPr>
              <a:t> </a:t>
            </a:r>
            <a:r>
              <a:rPr sz="3200" b="1" spc="-65" dirty="0">
                <a:solidFill>
                  <a:srgbClr val="F2F2F2"/>
                </a:solidFill>
                <a:latin typeface="Gill Sans MT"/>
                <a:cs typeface="Gill Sans MT"/>
              </a:rPr>
              <a:t>Amyloidosis</a:t>
            </a:r>
            <a:endParaRPr sz="3200">
              <a:latin typeface="Gill Sans MT"/>
              <a:cs typeface="Gill Sans MT"/>
            </a:endParaRPr>
          </a:p>
          <a:p>
            <a:pPr marL="551815" marR="605155" algn="ctr">
              <a:lnSpc>
                <a:spcPct val="100699"/>
              </a:lnSpc>
              <a:spcBef>
                <a:spcPts val="2450"/>
              </a:spcBef>
            </a:pPr>
            <a:r>
              <a:rPr sz="1800" b="1" spc="-30" dirty="0">
                <a:solidFill>
                  <a:srgbClr val="F2F2F2"/>
                </a:solidFill>
                <a:latin typeface="Palatino Linotype"/>
                <a:cs typeface="Palatino Linotype"/>
              </a:rPr>
              <a:t>Aravind</a:t>
            </a:r>
            <a:r>
              <a:rPr sz="1800" b="1" spc="-114" dirty="0">
                <a:solidFill>
                  <a:srgbClr val="F2F2F2"/>
                </a:solidFill>
                <a:latin typeface="Palatino Linotype"/>
                <a:cs typeface="Palatino Linotype"/>
              </a:rPr>
              <a:t> </a:t>
            </a:r>
            <a:r>
              <a:rPr sz="1800" b="1" spc="0" dirty="0">
                <a:solidFill>
                  <a:srgbClr val="F2F2F2"/>
                </a:solidFill>
                <a:latin typeface="Palatino Linotype"/>
                <a:cs typeface="Palatino Linotype"/>
              </a:rPr>
              <a:t>Rajendran  Harleen </a:t>
            </a:r>
            <a:r>
              <a:rPr sz="1800" b="1" spc="5" dirty="0">
                <a:solidFill>
                  <a:srgbClr val="F2F2F2"/>
                </a:solidFill>
                <a:latin typeface="Palatino Linotype"/>
                <a:cs typeface="Palatino Linotype"/>
              </a:rPr>
              <a:t>Kaura  </a:t>
            </a:r>
            <a:r>
              <a:rPr sz="1800" b="1" spc="25" dirty="0">
                <a:solidFill>
                  <a:srgbClr val="F2F2F2"/>
                </a:solidFill>
                <a:latin typeface="Palatino Linotype"/>
                <a:cs typeface="Palatino Linotype"/>
              </a:rPr>
              <a:t>Bosco</a:t>
            </a:r>
            <a:r>
              <a:rPr sz="1800" b="1" spc="-50" dirty="0">
                <a:solidFill>
                  <a:srgbClr val="F2F2F2"/>
                </a:solidFill>
                <a:latin typeface="Palatino Linotype"/>
                <a:cs typeface="Palatino Linotype"/>
              </a:rPr>
              <a:t> </a:t>
            </a:r>
            <a:r>
              <a:rPr sz="1800" b="1" spc="5" dirty="0">
                <a:solidFill>
                  <a:srgbClr val="F2F2F2"/>
                </a:solidFill>
                <a:latin typeface="Palatino Linotype"/>
                <a:cs typeface="Palatino Linotype"/>
              </a:rPr>
              <a:t>Xu</a:t>
            </a:r>
            <a:endParaRPr sz="1800">
              <a:latin typeface="Palatino Linotype"/>
              <a:cs typeface="Palatino Linotype"/>
            </a:endParaRPr>
          </a:p>
          <a:p>
            <a:pPr marL="703580" marR="701040" indent="-52069" algn="ctr">
              <a:lnSpc>
                <a:spcPct val="100699"/>
              </a:lnSpc>
            </a:pPr>
            <a:r>
              <a:rPr sz="1800" b="1" spc="10" dirty="0">
                <a:solidFill>
                  <a:srgbClr val="F2F2F2"/>
                </a:solidFill>
                <a:latin typeface="Palatino Linotype"/>
                <a:cs typeface="Palatino Linotype"/>
              </a:rPr>
              <a:t>Curtis </a:t>
            </a:r>
            <a:r>
              <a:rPr sz="1800" b="1" spc="-25" dirty="0">
                <a:solidFill>
                  <a:srgbClr val="F2F2F2"/>
                </a:solidFill>
                <a:latin typeface="Palatino Linotype"/>
                <a:cs typeface="Palatino Linotype"/>
              </a:rPr>
              <a:t>Menon  </a:t>
            </a:r>
            <a:r>
              <a:rPr sz="1800" b="1" spc="-5" dirty="0">
                <a:solidFill>
                  <a:srgbClr val="F2F2F2"/>
                </a:solidFill>
                <a:latin typeface="Palatino Linotype"/>
                <a:cs typeface="Palatino Linotype"/>
              </a:rPr>
              <a:t>Yhameen</a:t>
            </a:r>
            <a:r>
              <a:rPr sz="1800" b="1" spc="-110" dirty="0">
                <a:solidFill>
                  <a:srgbClr val="F2F2F2"/>
                </a:solidFill>
                <a:latin typeface="Palatino Linotype"/>
                <a:cs typeface="Palatino Linotype"/>
              </a:rPr>
              <a:t> </a:t>
            </a:r>
            <a:r>
              <a:rPr sz="1800" b="1" spc="-20" dirty="0">
                <a:solidFill>
                  <a:srgbClr val="F2F2F2"/>
                </a:solidFill>
                <a:latin typeface="Palatino Linotype"/>
                <a:cs typeface="Palatino Linotype"/>
              </a:rPr>
              <a:t>Hamid</a:t>
            </a:r>
            <a:endParaRPr sz="18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Times New Roman"/>
              <a:cs typeface="Times New Roman"/>
            </a:endParaRPr>
          </a:p>
          <a:p>
            <a:pPr marR="53975" algn="ctr">
              <a:lnSpc>
                <a:spcPct val="100000"/>
              </a:lnSpc>
            </a:pPr>
            <a:r>
              <a:rPr sz="1800" b="1" spc="-10" dirty="0">
                <a:solidFill>
                  <a:srgbClr val="F2F2F2"/>
                </a:solidFill>
                <a:latin typeface="Palatino Linotype"/>
                <a:cs typeface="Palatino Linotype"/>
              </a:rPr>
              <a:t>LIFESCI </a:t>
            </a:r>
            <a:r>
              <a:rPr sz="1800" b="1" spc="30" dirty="0">
                <a:solidFill>
                  <a:srgbClr val="F2F2F2"/>
                </a:solidFill>
                <a:latin typeface="Palatino Linotype"/>
                <a:cs typeface="Palatino Linotype"/>
              </a:rPr>
              <a:t>4M03 </a:t>
            </a:r>
            <a:r>
              <a:rPr sz="1800" b="1" spc="-15" dirty="0">
                <a:solidFill>
                  <a:srgbClr val="F2F2F2"/>
                </a:solidFill>
                <a:latin typeface="Palatino Linotype"/>
                <a:cs typeface="Palatino Linotype"/>
              </a:rPr>
              <a:t>Group</a:t>
            </a:r>
            <a:r>
              <a:rPr sz="1800" b="1" spc="-165" dirty="0">
                <a:solidFill>
                  <a:srgbClr val="F2F2F2"/>
                </a:solidFill>
                <a:latin typeface="Palatino Linotype"/>
                <a:cs typeface="Palatino Linotype"/>
              </a:rPr>
              <a:t> </a:t>
            </a:r>
            <a:r>
              <a:rPr sz="1800" b="1" spc="-25" dirty="0">
                <a:solidFill>
                  <a:srgbClr val="F2F2F2"/>
                </a:solidFill>
                <a:latin typeface="Palatino Linotype"/>
                <a:cs typeface="Palatino Linotype"/>
              </a:rPr>
              <a:t>3</a:t>
            </a:r>
            <a:endParaRPr sz="18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448117"/>
            <a:ext cx="19672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Diagnosis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5248" y="1128773"/>
            <a:ext cx="4574540" cy="222567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414"/>
              </a:spcBef>
              <a:buChar char="●"/>
              <a:tabLst>
                <a:tab pos="379095" algn="l"/>
                <a:tab pos="379730" algn="l"/>
              </a:tabLst>
            </a:pPr>
            <a:r>
              <a:rPr sz="1800" spc="-5" dirty="0">
                <a:latin typeface="Arial"/>
                <a:cs typeface="Arial"/>
              </a:rPr>
              <a:t>Considere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 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 patient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 wit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(Sanchorawala</a:t>
            </a:r>
            <a:r>
              <a:rPr sz="800" dirty="0">
                <a:latin typeface="Arial"/>
                <a:cs typeface="Arial"/>
              </a:rPr>
              <a:t>,</a:t>
            </a:r>
            <a:r>
              <a:rPr sz="800" spc="-5" dirty="0">
                <a:latin typeface="Arial"/>
                <a:cs typeface="Arial"/>
              </a:rPr>
              <a:t> 2006</a:t>
            </a:r>
            <a:r>
              <a:rPr sz="800" spc="-10" dirty="0">
                <a:latin typeface="Arial"/>
                <a:cs typeface="Arial"/>
              </a:rPr>
              <a:t>)</a:t>
            </a:r>
            <a:r>
              <a:rPr sz="180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836294" lvl="1" indent="-366395">
              <a:lnSpc>
                <a:spcPct val="100000"/>
              </a:lnSpc>
              <a:spcBef>
                <a:spcPts val="315"/>
              </a:spcBef>
              <a:buChar char="○"/>
              <a:tabLst>
                <a:tab pos="836294" algn="l"/>
                <a:tab pos="836930" algn="l"/>
              </a:tabLst>
            </a:pPr>
            <a:r>
              <a:rPr sz="1800" spc="-5" dirty="0">
                <a:latin typeface="Arial"/>
                <a:cs typeface="Arial"/>
              </a:rPr>
              <a:t>Proteinuria</a:t>
            </a:r>
            <a:endParaRPr sz="1800">
              <a:latin typeface="Arial"/>
              <a:cs typeface="Arial"/>
            </a:endParaRPr>
          </a:p>
          <a:p>
            <a:pPr marL="836294" lvl="1" indent="-366395">
              <a:lnSpc>
                <a:spcPct val="100000"/>
              </a:lnSpc>
              <a:spcBef>
                <a:spcPts val="315"/>
              </a:spcBef>
              <a:buChar char="○"/>
              <a:tabLst>
                <a:tab pos="836294" algn="l"/>
                <a:tab pos="836930" algn="l"/>
              </a:tabLst>
            </a:pPr>
            <a:r>
              <a:rPr sz="1800" spc="-5" dirty="0">
                <a:latin typeface="Arial"/>
                <a:cs typeface="Arial"/>
              </a:rPr>
              <a:t>Cardiomyopathy</a:t>
            </a:r>
            <a:endParaRPr sz="1800">
              <a:latin typeface="Arial"/>
              <a:cs typeface="Arial"/>
            </a:endParaRPr>
          </a:p>
          <a:p>
            <a:pPr marL="836294" lvl="1" indent="-366395">
              <a:lnSpc>
                <a:spcPct val="100000"/>
              </a:lnSpc>
              <a:spcBef>
                <a:spcPts val="315"/>
              </a:spcBef>
              <a:buChar char="○"/>
              <a:tabLst>
                <a:tab pos="836294" algn="l"/>
                <a:tab pos="836930" algn="l"/>
              </a:tabLst>
            </a:pPr>
            <a:r>
              <a:rPr sz="1800" spc="-5" dirty="0">
                <a:latin typeface="Arial"/>
                <a:cs typeface="Arial"/>
              </a:rPr>
              <a:t>Neuropathy</a:t>
            </a:r>
            <a:endParaRPr sz="1800">
              <a:latin typeface="Arial"/>
              <a:cs typeface="Arial"/>
            </a:endParaRPr>
          </a:p>
          <a:p>
            <a:pPr marL="836294" lvl="1" indent="-366395">
              <a:lnSpc>
                <a:spcPct val="100000"/>
              </a:lnSpc>
              <a:spcBef>
                <a:spcPts val="315"/>
              </a:spcBef>
              <a:buChar char="○"/>
              <a:tabLst>
                <a:tab pos="836294" algn="l"/>
                <a:tab pos="836930" algn="l"/>
              </a:tabLst>
            </a:pPr>
            <a:r>
              <a:rPr sz="1800" spc="-5" dirty="0">
                <a:latin typeface="Arial"/>
                <a:cs typeface="Arial"/>
              </a:rPr>
              <a:t>Hepatomegaly</a:t>
            </a:r>
            <a:endParaRPr sz="1800">
              <a:latin typeface="Arial"/>
              <a:cs typeface="Arial"/>
            </a:endParaRPr>
          </a:p>
          <a:p>
            <a:pPr marL="836294" lvl="1" indent="-366395">
              <a:lnSpc>
                <a:spcPct val="100000"/>
              </a:lnSpc>
              <a:spcBef>
                <a:spcPts val="315"/>
              </a:spcBef>
              <a:buChar char="○"/>
              <a:tabLst>
                <a:tab pos="836294" algn="l"/>
                <a:tab pos="836930" algn="l"/>
              </a:tabLst>
            </a:pPr>
            <a:r>
              <a:rPr sz="1800" spc="-5" dirty="0">
                <a:latin typeface="Arial"/>
                <a:cs typeface="Arial"/>
              </a:rPr>
              <a:t>Myeloma</a:t>
            </a:r>
            <a:endParaRPr sz="1800">
              <a:latin typeface="Arial"/>
              <a:cs typeface="Arial"/>
            </a:endParaRPr>
          </a:p>
          <a:p>
            <a:pPr marL="379095" indent="-366395">
              <a:lnSpc>
                <a:spcPct val="100000"/>
              </a:lnSpc>
              <a:spcBef>
                <a:spcPts val="315"/>
              </a:spcBef>
              <a:buChar char="●"/>
              <a:tabLst>
                <a:tab pos="379095" algn="l"/>
                <a:tab pos="379730" algn="l"/>
              </a:tabLst>
            </a:pPr>
            <a:r>
              <a:rPr sz="1800" spc="-5" dirty="0">
                <a:latin typeface="Arial"/>
                <a:cs typeface="Arial"/>
              </a:rPr>
              <a:t>Diagnosi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 require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 tw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criteria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(Sanchorawala</a:t>
            </a:r>
            <a:r>
              <a:rPr sz="800" dirty="0">
                <a:latin typeface="Arial"/>
                <a:cs typeface="Arial"/>
              </a:rPr>
              <a:t>,</a:t>
            </a:r>
            <a:r>
              <a:rPr sz="800" spc="-5" dirty="0">
                <a:latin typeface="Arial"/>
                <a:cs typeface="Arial"/>
              </a:rPr>
              <a:t> 2006</a:t>
            </a:r>
            <a:r>
              <a:rPr sz="800" spc="-10" dirty="0">
                <a:latin typeface="Arial"/>
                <a:cs typeface="Arial"/>
              </a:rPr>
              <a:t>)</a:t>
            </a:r>
            <a:r>
              <a:rPr sz="180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2447" y="3329044"/>
            <a:ext cx="2674620" cy="654050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414"/>
              </a:spcBef>
              <a:buChar char="○"/>
              <a:tabLst>
                <a:tab pos="379095" algn="l"/>
                <a:tab pos="379730" algn="l"/>
              </a:tabLst>
            </a:pPr>
            <a:r>
              <a:rPr sz="1800" spc="-5" dirty="0">
                <a:latin typeface="Arial"/>
                <a:cs typeface="Arial"/>
              </a:rPr>
              <a:t>Amyloid in the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tissue</a:t>
            </a:r>
            <a:endParaRPr sz="1800">
              <a:latin typeface="Arial"/>
              <a:cs typeface="Arial"/>
            </a:endParaRPr>
          </a:p>
          <a:p>
            <a:pPr marL="379095" indent="-366395">
              <a:lnSpc>
                <a:spcPct val="100000"/>
              </a:lnSpc>
              <a:spcBef>
                <a:spcPts val="315"/>
              </a:spcBef>
              <a:buChar char="○"/>
              <a:tabLst>
                <a:tab pos="379095" algn="l"/>
                <a:tab pos="379730" algn="l"/>
              </a:tabLst>
            </a:pPr>
            <a:r>
              <a:rPr sz="1800" spc="-5" dirty="0">
                <a:latin typeface="Arial"/>
                <a:cs typeface="Arial"/>
              </a:rPr>
              <a:t>Plasma Cell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Dyscrasia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5248" y="3997697"/>
            <a:ext cx="2192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100"/>
              </a:spcBef>
              <a:buChar char="●"/>
              <a:tabLst>
                <a:tab pos="379095" algn="l"/>
                <a:tab pos="379730" algn="l"/>
              </a:tabLst>
            </a:pPr>
            <a:r>
              <a:rPr sz="1800" spc="-5" dirty="0">
                <a:latin typeface="Arial"/>
                <a:cs typeface="Arial"/>
              </a:rPr>
              <a:t>Skin </a:t>
            </a:r>
            <a:r>
              <a:rPr sz="1800" dirty="0">
                <a:latin typeface="Arial"/>
                <a:cs typeface="Arial"/>
              </a:rPr>
              <a:t>signs </a:t>
            </a:r>
            <a:r>
              <a:rPr sz="800" spc="-5" dirty="0">
                <a:latin typeface="Arial"/>
                <a:cs typeface="Arial"/>
              </a:rPr>
              <a:t>(Nyirady,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2016)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3739" y="1017447"/>
            <a:ext cx="3498542" cy="2551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11213" y="3685205"/>
            <a:ext cx="2684145" cy="2711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85"/>
              </a:spcBef>
            </a:pPr>
            <a:r>
              <a:rPr sz="800" spc="-5" dirty="0">
                <a:latin typeface="Arial"/>
                <a:cs typeface="Arial"/>
                <a:hlinkClick r:id="rId3"/>
              </a:rPr>
              <a:t>http://www.rdhmag.com/articles/print/volume-29/issue-4/col </a:t>
            </a:r>
            <a:r>
              <a:rPr sz="800" spc="-5" dirty="0">
                <a:latin typeface="Arial"/>
                <a:cs typeface="Arial"/>
              </a:rPr>
              <a:t> umns/oral-exams/petechiae-ecchymoses-or-purpura.html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549" y="303993"/>
            <a:ext cx="32937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Pathophysiology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5723" y="1092483"/>
            <a:ext cx="2371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100"/>
              </a:spcBef>
              <a:buChar char="●"/>
              <a:tabLst>
                <a:tab pos="379095" algn="l"/>
                <a:tab pos="379730" algn="l"/>
              </a:tabLst>
            </a:pPr>
            <a:r>
              <a:rPr sz="1800" b="1" spc="-5" dirty="0">
                <a:latin typeface="Arial"/>
                <a:cs typeface="Arial"/>
              </a:rPr>
              <a:t>BRIEF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OVERVIEW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2922" y="1366803"/>
            <a:ext cx="3850004" cy="2997200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414"/>
              </a:spcBef>
              <a:buChar char="○"/>
              <a:tabLst>
                <a:tab pos="379095" algn="l"/>
                <a:tab pos="379730" algn="l"/>
              </a:tabLst>
            </a:pPr>
            <a:r>
              <a:rPr sz="1800" spc="-5" dirty="0">
                <a:latin typeface="Arial"/>
                <a:cs typeface="Arial"/>
              </a:rPr>
              <a:t>Plasma </a:t>
            </a:r>
            <a:r>
              <a:rPr sz="1800" dirty="0">
                <a:latin typeface="Arial"/>
                <a:cs typeface="Arial"/>
              </a:rPr>
              <a:t>cell </a:t>
            </a:r>
            <a:r>
              <a:rPr sz="1800" spc="-5" dirty="0">
                <a:latin typeface="Arial"/>
                <a:cs typeface="Arial"/>
              </a:rPr>
              <a:t>dyscrasia </a:t>
            </a:r>
            <a:r>
              <a:rPr sz="800" spc="-5" dirty="0">
                <a:latin typeface="Arial"/>
                <a:cs typeface="Arial"/>
              </a:rPr>
              <a:t>(Zhang, Huang </a:t>
            </a:r>
            <a:r>
              <a:rPr sz="800" dirty="0">
                <a:latin typeface="Arial"/>
                <a:cs typeface="Arial"/>
              </a:rPr>
              <a:t>&amp; </a:t>
            </a:r>
            <a:r>
              <a:rPr sz="800" spc="-5" dirty="0">
                <a:latin typeface="Arial"/>
                <a:cs typeface="Arial"/>
              </a:rPr>
              <a:t>Li,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2017)</a:t>
            </a:r>
            <a:endParaRPr sz="800">
              <a:latin typeface="Arial"/>
              <a:cs typeface="Arial"/>
            </a:endParaRPr>
          </a:p>
          <a:p>
            <a:pPr marL="379095" marR="86995" indent="-366395">
              <a:lnSpc>
                <a:spcPct val="114599"/>
              </a:lnSpc>
              <a:buChar char="○"/>
              <a:tabLst>
                <a:tab pos="379095" algn="l"/>
                <a:tab pos="379730" algn="l"/>
                <a:tab pos="1802130" algn="l"/>
              </a:tabLst>
            </a:pPr>
            <a:r>
              <a:rPr sz="1800" spc="-5" dirty="0">
                <a:latin typeface="Arial"/>
                <a:cs typeface="Arial"/>
              </a:rPr>
              <a:t>Abnormal, over-proliferative  plasma </a:t>
            </a:r>
            <a:r>
              <a:rPr sz="1800" dirty="0">
                <a:latin typeface="Arial"/>
                <a:cs typeface="Arial"/>
              </a:rPr>
              <a:t>cells </a:t>
            </a:r>
            <a:r>
              <a:rPr sz="1800" spc="-5" dirty="0">
                <a:latin typeface="Arial"/>
                <a:cs typeface="Arial"/>
              </a:rPr>
              <a:t>(PC) mass produce  Ig antibodies	</a:t>
            </a:r>
            <a:r>
              <a:rPr sz="800" spc="-5" dirty="0">
                <a:latin typeface="Arial"/>
                <a:cs typeface="Arial"/>
              </a:rPr>
              <a:t>(Ramirez-Alvarado, 2013; ,Zhang, Huang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&amp;</a:t>
            </a:r>
            <a:endParaRPr sz="800">
              <a:latin typeface="Arial"/>
              <a:cs typeface="Arial"/>
            </a:endParaRPr>
          </a:p>
          <a:p>
            <a:pPr marL="379095">
              <a:lnSpc>
                <a:spcPct val="100000"/>
              </a:lnSpc>
              <a:spcBef>
                <a:spcPts val="355"/>
              </a:spcBef>
            </a:pPr>
            <a:r>
              <a:rPr sz="800" spc="-5" dirty="0">
                <a:latin typeface="Arial"/>
                <a:cs typeface="Arial"/>
              </a:rPr>
              <a:t>Li,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2017)</a:t>
            </a:r>
            <a:endParaRPr sz="800">
              <a:latin typeface="Arial"/>
              <a:cs typeface="Arial"/>
            </a:endParaRPr>
          </a:p>
          <a:p>
            <a:pPr marL="379095" indent="-366395">
              <a:lnSpc>
                <a:spcPct val="100000"/>
              </a:lnSpc>
              <a:spcBef>
                <a:spcPts val="125"/>
              </a:spcBef>
              <a:buChar char="○"/>
              <a:tabLst>
                <a:tab pos="379095" algn="l"/>
                <a:tab pos="379730" algn="l"/>
              </a:tabLst>
            </a:pPr>
            <a:r>
              <a:rPr sz="1800" spc="-5" dirty="0">
                <a:latin typeface="Arial"/>
                <a:cs typeface="Arial"/>
              </a:rPr>
              <a:t>Once in blood </a:t>
            </a:r>
            <a:r>
              <a:rPr sz="1800" dirty="0">
                <a:latin typeface="Arial"/>
                <a:cs typeface="Arial"/>
              </a:rPr>
              <a:t>circulation, </a:t>
            </a:r>
            <a:r>
              <a:rPr sz="1800" spc="-5" dirty="0">
                <a:latin typeface="Arial"/>
                <a:cs typeface="Arial"/>
              </a:rPr>
              <a:t>Ig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light</a:t>
            </a:r>
            <a:endParaRPr sz="1800">
              <a:latin typeface="Arial"/>
              <a:cs typeface="Arial"/>
            </a:endParaRPr>
          </a:p>
          <a:p>
            <a:pPr marL="379095" marR="28575">
              <a:lnSpc>
                <a:spcPct val="114599"/>
              </a:lnSpc>
            </a:pPr>
            <a:r>
              <a:rPr sz="1800" dirty="0">
                <a:latin typeface="Arial"/>
                <a:cs typeface="Arial"/>
              </a:rPr>
              <a:t>chains </a:t>
            </a:r>
            <a:r>
              <a:rPr sz="1800" spc="-5" dirty="0">
                <a:latin typeface="Arial"/>
                <a:cs typeface="Arial"/>
              </a:rPr>
              <a:t>unfold, bind to other light  </a:t>
            </a:r>
            <a:r>
              <a:rPr sz="1800" dirty="0">
                <a:latin typeface="Arial"/>
                <a:cs typeface="Arial"/>
              </a:rPr>
              <a:t>chains, </a:t>
            </a:r>
            <a:r>
              <a:rPr sz="1800" spc="-5" dirty="0">
                <a:latin typeface="Arial"/>
                <a:cs typeface="Arial"/>
              </a:rPr>
              <a:t>and deposit as insoluble  amyloid fibrils in ECM of tissues </a:t>
            </a:r>
            <a:r>
              <a:rPr sz="1800" dirty="0">
                <a:latin typeface="Arial"/>
                <a:cs typeface="Arial"/>
              </a:rPr>
              <a:t>&amp;  </a:t>
            </a:r>
            <a:r>
              <a:rPr sz="1800" spc="-5" dirty="0">
                <a:latin typeface="Arial"/>
                <a:cs typeface="Arial"/>
              </a:rPr>
              <a:t>organs </a:t>
            </a:r>
            <a:r>
              <a:rPr sz="800" spc="-5" dirty="0">
                <a:latin typeface="Arial"/>
                <a:cs typeface="Arial"/>
              </a:rPr>
              <a:t>(Ramirez-Alvarado,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2013)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5199" y="4581674"/>
            <a:ext cx="34086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spc="-5" dirty="0">
                <a:solidFill>
                  <a:srgbClr val="AE4244"/>
                </a:solidFill>
                <a:uFill>
                  <a:solidFill>
                    <a:srgbClr val="AE4244"/>
                  </a:solidFill>
                </a:uFill>
                <a:latin typeface="Arial"/>
                <a:cs typeface="Arial"/>
                <a:hlinkClick r:id="rId2"/>
              </a:rPr>
              <a:t>https://www.youtube.com/watch?v=bTcWtVpBcgA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43314" y="1304097"/>
            <a:ext cx="3535917" cy="27228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36385" y="4212673"/>
            <a:ext cx="2860040" cy="2711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85"/>
              </a:spcBef>
            </a:pPr>
            <a:r>
              <a:rPr sz="800" spc="-5" dirty="0">
                <a:latin typeface="Arial"/>
                <a:cs typeface="Arial"/>
              </a:rPr>
              <a:t>https://theadventuresofbecky.files.wordpress.com/2010/03/plas  </a:t>
            </a:r>
            <a:r>
              <a:rPr sz="800" dirty="0">
                <a:latin typeface="Arial"/>
                <a:cs typeface="Arial"/>
              </a:rPr>
              <a:t>ma-cell-100x-website-arrow.jpg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874" y="335867"/>
            <a:ext cx="25971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Ig</a:t>
            </a:r>
            <a:r>
              <a:rPr spc="-95" dirty="0"/>
              <a:t> </a:t>
            </a:r>
            <a:r>
              <a:rPr spc="-5" dirty="0"/>
              <a:t>Antibodies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0223" y="955674"/>
            <a:ext cx="4491355" cy="3335654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414"/>
              </a:spcBef>
              <a:buChar char="●"/>
              <a:tabLst>
                <a:tab pos="379095" algn="l"/>
                <a:tab pos="379730" algn="l"/>
              </a:tabLst>
            </a:pPr>
            <a:r>
              <a:rPr sz="1800" spc="-5" dirty="0">
                <a:latin typeface="Arial"/>
                <a:cs typeface="Arial"/>
              </a:rPr>
              <a:t>Composed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endParaRPr sz="1800">
              <a:latin typeface="Arial"/>
              <a:cs typeface="Arial"/>
            </a:endParaRPr>
          </a:p>
          <a:p>
            <a:pPr marL="836294" lvl="1" indent="-366395">
              <a:lnSpc>
                <a:spcPct val="100000"/>
              </a:lnSpc>
              <a:spcBef>
                <a:spcPts val="315"/>
              </a:spcBef>
              <a:buChar char="○"/>
              <a:tabLst>
                <a:tab pos="836294" algn="l"/>
                <a:tab pos="836930" algn="l"/>
              </a:tabLst>
            </a:pPr>
            <a:r>
              <a:rPr sz="1800" spc="-5" dirty="0">
                <a:latin typeface="Arial"/>
                <a:cs typeface="Arial"/>
              </a:rPr>
              <a:t>Two light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chains</a:t>
            </a:r>
            <a:endParaRPr sz="1800">
              <a:latin typeface="Arial"/>
              <a:cs typeface="Arial"/>
            </a:endParaRPr>
          </a:p>
          <a:p>
            <a:pPr marL="1293495" lvl="2" indent="-366395">
              <a:lnSpc>
                <a:spcPct val="100000"/>
              </a:lnSpc>
              <a:spcBef>
                <a:spcPts val="315"/>
              </a:spcBef>
              <a:buChar char="■"/>
              <a:tabLst>
                <a:tab pos="1293495" algn="l"/>
                <a:tab pos="1294130" algn="l"/>
              </a:tabLst>
            </a:pPr>
            <a:r>
              <a:rPr sz="1800" spc="-5" dirty="0">
                <a:latin typeface="Arial"/>
                <a:cs typeface="Arial"/>
              </a:rPr>
              <a:t>Kappa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(k)</a:t>
            </a:r>
            <a:endParaRPr sz="1800">
              <a:latin typeface="Arial"/>
              <a:cs typeface="Arial"/>
            </a:endParaRPr>
          </a:p>
          <a:p>
            <a:pPr marL="1293495" lvl="2" indent="-366395">
              <a:lnSpc>
                <a:spcPct val="100000"/>
              </a:lnSpc>
              <a:spcBef>
                <a:spcPts val="315"/>
              </a:spcBef>
              <a:buChar char="■"/>
              <a:tabLst>
                <a:tab pos="1293495" algn="l"/>
                <a:tab pos="1294130" algn="l"/>
              </a:tabLst>
            </a:pPr>
            <a:r>
              <a:rPr sz="1800" spc="-5" dirty="0">
                <a:latin typeface="Arial"/>
                <a:cs typeface="Arial"/>
              </a:rPr>
              <a:t>Lambda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(λ)</a:t>
            </a:r>
            <a:endParaRPr sz="1800">
              <a:latin typeface="Arial"/>
              <a:cs typeface="Arial"/>
            </a:endParaRPr>
          </a:p>
          <a:p>
            <a:pPr marL="836294" lvl="1" indent="-335915">
              <a:lnSpc>
                <a:spcPct val="100000"/>
              </a:lnSpc>
              <a:spcBef>
                <a:spcPts val="315"/>
              </a:spcBef>
              <a:buSzPct val="77777"/>
              <a:buChar char="○"/>
              <a:tabLst>
                <a:tab pos="836294" algn="l"/>
                <a:tab pos="836930" algn="l"/>
              </a:tabLst>
            </a:pPr>
            <a:r>
              <a:rPr sz="1800" spc="-5" dirty="0">
                <a:latin typeface="Arial"/>
                <a:cs typeface="Arial"/>
              </a:rPr>
              <a:t>Two heavy </a:t>
            </a:r>
            <a:r>
              <a:rPr sz="1800" dirty="0">
                <a:latin typeface="Arial"/>
                <a:cs typeface="Arial"/>
              </a:rPr>
              <a:t>chains </a:t>
            </a:r>
            <a:r>
              <a:rPr sz="800" spc="-5" dirty="0">
                <a:latin typeface="Arial"/>
                <a:cs typeface="Arial"/>
              </a:rPr>
              <a:t>(Ramirez-Alvarado,</a:t>
            </a:r>
            <a:r>
              <a:rPr sz="800" spc="-13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2013)</a:t>
            </a:r>
            <a:endParaRPr sz="800">
              <a:latin typeface="Arial"/>
              <a:cs typeface="Arial"/>
            </a:endParaRPr>
          </a:p>
          <a:p>
            <a:pPr marL="379095" marR="395605" indent="-335915">
              <a:lnSpc>
                <a:spcPct val="114599"/>
              </a:lnSpc>
              <a:buSzPct val="77777"/>
              <a:buChar char="●"/>
              <a:tabLst>
                <a:tab pos="379095" algn="l"/>
                <a:tab pos="379730" algn="l"/>
              </a:tabLst>
            </a:pPr>
            <a:r>
              <a:rPr sz="1800" spc="-5" dirty="0">
                <a:latin typeface="Arial"/>
                <a:cs typeface="Arial"/>
              </a:rPr>
              <a:t>Tendency to develop fibrillogenesis  depends on primary </a:t>
            </a:r>
            <a:r>
              <a:rPr sz="1800" dirty="0">
                <a:latin typeface="Arial"/>
                <a:cs typeface="Arial"/>
              </a:rPr>
              <a:t>structure </a:t>
            </a:r>
            <a:r>
              <a:rPr sz="1800" spc="-5" dirty="0">
                <a:latin typeface="Arial"/>
                <a:cs typeface="Arial"/>
              </a:rPr>
              <a:t>of light  </a:t>
            </a:r>
            <a:r>
              <a:rPr sz="1800" dirty="0">
                <a:latin typeface="Arial"/>
                <a:cs typeface="Arial"/>
              </a:rPr>
              <a:t>chains </a:t>
            </a:r>
            <a:r>
              <a:rPr sz="800" spc="-5" dirty="0">
                <a:latin typeface="Arial"/>
                <a:cs typeface="Arial"/>
              </a:rPr>
              <a:t>(Zhang, Huang </a:t>
            </a:r>
            <a:r>
              <a:rPr sz="800" dirty="0">
                <a:latin typeface="Arial"/>
                <a:cs typeface="Arial"/>
              </a:rPr>
              <a:t>&amp; </a:t>
            </a:r>
            <a:r>
              <a:rPr sz="800" spc="-5" dirty="0">
                <a:latin typeface="Arial"/>
                <a:cs typeface="Arial"/>
              </a:rPr>
              <a:t>Li,</a:t>
            </a:r>
            <a:r>
              <a:rPr sz="800" spc="-1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2017)</a:t>
            </a:r>
            <a:endParaRPr sz="800">
              <a:latin typeface="Arial"/>
              <a:cs typeface="Arial"/>
            </a:endParaRPr>
          </a:p>
          <a:p>
            <a:pPr marL="379095" indent="-366395">
              <a:lnSpc>
                <a:spcPct val="100000"/>
              </a:lnSpc>
              <a:spcBef>
                <a:spcPts val="315"/>
              </a:spcBef>
              <a:buChar char="●"/>
              <a:tabLst>
                <a:tab pos="379095" algn="l"/>
                <a:tab pos="379730" algn="l"/>
              </a:tabLst>
            </a:pPr>
            <a:r>
              <a:rPr sz="1800" spc="-5" dirty="0">
                <a:latin typeface="Arial"/>
                <a:cs typeface="Arial"/>
              </a:rPr>
              <a:t>Normally, </a:t>
            </a:r>
            <a:r>
              <a:rPr sz="1800" dirty="0">
                <a:latin typeface="Arial"/>
                <a:cs typeface="Arial"/>
              </a:rPr>
              <a:t>k:λ =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2:1</a:t>
            </a:r>
            <a:endParaRPr sz="1800">
              <a:latin typeface="Arial"/>
              <a:cs typeface="Arial"/>
            </a:endParaRPr>
          </a:p>
          <a:p>
            <a:pPr marL="379095" indent="-335915">
              <a:lnSpc>
                <a:spcPct val="100000"/>
              </a:lnSpc>
              <a:spcBef>
                <a:spcPts val="315"/>
              </a:spcBef>
              <a:buSzPct val="77777"/>
              <a:buChar char="●"/>
              <a:tabLst>
                <a:tab pos="379095" algn="l"/>
                <a:tab pos="379730" algn="l"/>
              </a:tabLst>
            </a:pPr>
            <a:r>
              <a:rPr sz="1800" spc="-5" dirty="0">
                <a:latin typeface="Arial"/>
                <a:cs typeface="Arial"/>
              </a:rPr>
              <a:t>AL amyloidosis, </a:t>
            </a:r>
            <a:r>
              <a:rPr sz="1800" dirty="0">
                <a:latin typeface="Arial"/>
                <a:cs typeface="Arial"/>
              </a:rPr>
              <a:t>k:λ = </a:t>
            </a:r>
            <a:r>
              <a:rPr sz="1800" spc="-5" dirty="0">
                <a:latin typeface="Arial"/>
                <a:cs typeface="Arial"/>
              </a:rPr>
              <a:t>1:4 </a:t>
            </a:r>
            <a:r>
              <a:rPr sz="800" spc="-5" dirty="0">
                <a:latin typeface="Arial"/>
                <a:cs typeface="Arial"/>
              </a:rPr>
              <a:t>(Weiss, Wong </a:t>
            </a:r>
            <a:r>
              <a:rPr sz="800" dirty="0">
                <a:latin typeface="Arial"/>
                <a:cs typeface="Arial"/>
              </a:rPr>
              <a:t>&amp; </a:t>
            </a:r>
            <a:r>
              <a:rPr sz="800" spc="-5" dirty="0">
                <a:latin typeface="Arial"/>
                <a:cs typeface="Arial"/>
              </a:rPr>
              <a:t>Comenzo,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2016;</a:t>
            </a:r>
            <a:endParaRPr sz="800">
              <a:latin typeface="Arial"/>
              <a:cs typeface="Arial"/>
            </a:endParaRPr>
          </a:p>
          <a:p>
            <a:pPr marL="379095">
              <a:lnSpc>
                <a:spcPct val="100000"/>
              </a:lnSpc>
              <a:spcBef>
                <a:spcPts val="355"/>
              </a:spcBef>
            </a:pPr>
            <a:r>
              <a:rPr sz="800" spc="-5" dirty="0">
                <a:latin typeface="Arial"/>
                <a:cs typeface="Arial"/>
              </a:rPr>
              <a:t>.Zhang, Huang </a:t>
            </a:r>
            <a:r>
              <a:rPr sz="800" dirty="0">
                <a:latin typeface="Arial"/>
                <a:cs typeface="Arial"/>
              </a:rPr>
              <a:t>&amp; </a:t>
            </a:r>
            <a:r>
              <a:rPr sz="800" spc="-5" dirty="0">
                <a:latin typeface="Arial"/>
                <a:cs typeface="Arial"/>
              </a:rPr>
              <a:t>Li,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2017)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0967" y="4241792"/>
            <a:ext cx="3863340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8615" marR="5080" indent="-335915">
              <a:lnSpc>
                <a:spcPct val="114599"/>
              </a:lnSpc>
              <a:spcBef>
                <a:spcPts val="100"/>
              </a:spcBef>
              <a:buSzPct val="77777"/>
              <a:buChar char="●"/>
              <a:tabLst>
                <a:tab pos="347980" algn="l"/>
                <a:tab pos="349250" algn="l"/>
              </a:tabLst>
            </a:pPr>
            <a:r>
              <a:rPr sz="1800" spc="-5" dirty="0">
                <a:latin typeface="Arial"/>
                <a:cs typeface="Arial"/>
              </a:rPr>
              <a:t>Variable regions of light </a:t>
            </a:r>
            <a:r>
              <a:rPr sz="1800" dirty="0">
                <a:latin typeface="Arial"/>
                <a:cs typeface="Arial"/>
              </a:rPr>
              <a:t>chains </a:t>
            </a:r>
            <a:r>
              <a:rPr sz="1800" spc="-5" dirty="0">
                <a:latin typeface="Arial"/>
                <a:cs typeface="Arial"/>
              </a:rPr>
              <a:t>are  highly mutated </a:t>
            </a:r>
            <a:r>
              <a:rPr sz="800" spc="-5" dirty="0">
                <a:latin typeface="Arial"/>
                <a:cs typeface="Arial"/>
              </a:rPr>
              <a:t>(Perfetti et al.,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1998)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69965" y="522023"/>
            <a:ext cx="3882642" cy="3830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68440" y="4391104"/>
            <a:ext cx="2809240" cy="2711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85"/>
              </a:spcBef>
            </a:pPr>
            <a:r>
              <a:rPr sz="800" u="sng" spc="-5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Arial"/>
                <a:cs typeface="Arial"/>
                <a:hlinkClick r:id="rId3"/>
              </a:rPr>
              <a:t>http://www.biology.arizona.edu/immunology/tutorials/antibody/ </a:t>
            </a:r>
            <a:r>
              <a:rPr sz="800" spc="-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800" u="sng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Arial"/>
                <a:cs typeface="Arial"/>
                <a:hlinkClick r:id="rId3"/>
              </a:rPr>
              <a:t>structure.htm</a:t>
            </a:r>
            <a:r>
              <a:rPr sz="800" dirty="0">
                <a:solidFill>
                  <a:srgbClr val="800080"/>
                </a:solidFill>
                <a:latin typeface="Arial"/>
                <a:cs typeface="Arial"/>
                <a:hlinkClick r:id="rId3"/>
              </a:rPr>
              <a:t>l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173" y="1425784"/>
            <a:ext cx="3462020" cy="1801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marR="429259" indent="-366395">
              <a:lnSpc>
                <a:spcPct val="100000"/>
              </a:lnSpc>
              <a:spcBef>
                <a:spcPts val="100"/>
              </a:spcBef>
              <a:buSzPct val="90000"/>
              <a:buChar char="●"/>
              <a:tabLst>
                <a:tab pos="379095" algn="l"/>
                <a:tab pos="379730" algn="l"/>
              </a:tabLst>
            </a:pPr>
            <a:r>
              <a:rPr sz="2000" spc="-5" dirty="0">
                <a:latin typeface="Arial"/>
                <a:cs typeface="Arial"/>
              </a:rPr>
              <a:t>Matrix </a:t>
            </a:r>
            <a:r>
              <a:rPr sz="2000" dirty="0">
                <a:latin typeface="Arial"/>
                <a:cs typeface="Arial"/>
              </a:rPr>
              <a:t>components +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Ig  light </a:t>
            </a:r>
            <a:r>
              <a:rPr sz="2000" dirty="0">
                <a:latin typeface="Arial"/>
                <a:cs typeface="Arial"/>
              </a:rPr>
              <a:t>chains </a:t>
            </a:r>
            <a:r>
              <a:rPr sz="2000" spc="-5" dirty="0">
                <a:latin typeface="Arial"/>
                <a:cs typeface="Arial"/>
              </a:rPr>
              <a:t>form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β-</a:t>
            </a:r>
            <a:endParaRPr sz="2000">
              <a:latin typeface="Arial"/>
              <a:cs typeface="Arial"/>
            </a:endParaRPr>
          </a:p>
          <a:p>
            <a:pPr marL="37909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super-secondary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structure</a:t>
            </a:r>
            <a:endParaRPr sz="2000">
              <a:latin typeface="Arial"/>
              <a:cs typeface="Arial"/>
            </a:endParaRPr>
          </a:p>
          <a:p>
            <a:pPr marL="379095">
              <a:lnSpc>
                <a:spcPts val="944"/>
              </a:lnSpc>
              <a:spcBef>
                <a:spcPts val="45"/>
              </a:spcBef>
            </a:pPr>
            <a:r>
              <a:rPr sz="800" spc="-5" dirty="0">
                <a:latin typeface="Arial"/>
                <a:cs typeface="Arial"/>
              </a:rPr>
              <a:t>(Perfetti et al.,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1998)</a:t>
            </a:r>
            <a:endParaRPr sz="800">
              <a:latin typeface="Arial"/>
              <a:cs typeface="Arial"/>
            </a:endParaRPr>
          </a:p>
          <a:p>
            <a:pPr marL="379095" marR="5080" indent="-366395">
              <a:lnSpc>
                <a:spcPts val="2400"/>
              </a:lnSpc>
              <a:spcBef>
                <a:spcPts val="65"/>
              </a:spcBef>
              <a:buSzPct val="90000"/>
              <a:buChar char="●"/>
              <a:tabLst>
                <a:tab pos="379095" algn="l"/>
                <a:tab pos="379730" algn="l"/>
              </a:tabLst>
            </a:pPr>
            <a:r>
              <a:rPr sz="2000" spc="-5" dirty="0">
                <a:latin typeface="Arial"/>
                <a:cs typeface="Arial"/>
              </a:rPr>
              <a:t>Protofilaments wind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around  each other, forming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fibrils</a:t>
            </a:r>
            <a:endParaRPr sz="2000">
              <a:latin typeface="Arial"/>
              <a:cs typeface="Arial"/>
            </a:endParaRPr>
          </a:p>
          <a:p>
            <a:pPr marL="379095">
              <a:lnSpc>
                <a:spcPts val="930"/>
              </a:lnSpc>
            </a:pPr>
            <a:r>
              <a:rPr sz="800" spc="-5" dirty="0">
                <a:latin typeface="Arial"/>
                <a:cs typeface="Arial"/>
              </a:rPr>
              <a:t>(Merlini </a:t>
            </a:r>
            <a:r>
              <a:rPr sz="800" dirty="0">
                <a:latin typeface="Arial"/>
                <a:cs typeface="Arial"/>
              </a:rPr>
              <a:t>&amp; </a:t>
            </a:r>
            <a:r>
              <a:rPr sz="800" spc="-5" dirty="0">
                <a:latin typeface="Arial"/>
                <a:cs typeface="Arial"/>
              </a:rPr>
              <a:t>Belloti,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2003)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91401" y="934449"/>
            <a:ext cx="4428221" cy="3280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29160" y="4259717"/>
            <a:ext cx="23742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u="sng" spc="-5" dirty="0">
                <a:solidFill>
                  <a:srgbClr val="AE4244"/>
                </a:solidFill>
                <a:uFill>
                  <a:solidFill>
                    <a:srgbClr val="AE4244"/>
                  </a:solidFill>
                </a:uFill>
                <a:latin typeface="Arial"/>
                <a:cs typeface="Arial"/>
                <a:hlinkClick r:id="rId3"/>
              </a:rPr>
              <a:t>http://www.nejm.org/doi/full/10.1056/NEJMra023144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4773" y="328393"/>
            <a:ext cx="29578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Amyloid</a:t>
            </a:r>
            <a:r>
              <a:rPr spc="-90" dirty="0"/>
              <a:t> </a:t>
            </a:r>
            <a:r>
              <a:rPr spc="-5" dirty="0"/>
              <a:t>Fibrils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73187" y="1302499"/>
            <a:ext cx="3609975" cy="1377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8615" marR="5080" indent="-335915">
              <a:lnSpc>
                <a:spcPct val="100000"/>
              </a:lnSpc>
              <a:spcBef>
                <a:spcPts val="100"/>
              </a:spcBef>
              <a:buSzPct val="93333"/>
              <a:buChar char="●"/>
              <a:tabLst>
                <a:tab pos="347980" algn="l"/>
                <a:tab pos="349250" algn="l"/>
              </a:tabLst>
            </a:pPr>
            <a:r>
              <a:rPr sz="1500" spc="-5" dirty="0">
                <a:latin typeface="Arial"/>
                <a:cs typeface="Arial"/>
              </a:rPr>
              <a:t>Amyloid precursors are </a:t>
            </a:r>
            <a:r>
              <a:rPr sz="1500" dirty="0">
                <a:latin typeface="Arial"/>
                <a:cs typeface="Arial"/>
              </a:rPr>
              <a:t>secreted </a:t>
            </a:r>
            <a:r>
              <a:rPr sz="1500" spc="-5" dirty="0">
                <a:latin typeface="Arial"/>
                <a:cs typeface="Arial"/>
              </a:rPr>
              <a:t>as  native proteins but escape intracellular  quality </a:t>
            </a:r>
            <a:r>
              <a:rPr sz="1500" dirty="0">
                <a:latin typeface="Arial"/>
                <a:cs typeface="Arial"/>
              </a:rPr>
              <a:t>control system </a:t>
            </a:r>
            <a:r>
              <a:rPr sz="800" spc="-5" dirty="0">
                <a:latin typeface="Arial"/>
                <a:cs typeface="Arial"/>
              </a:rPr>
              <a:t>(Merlini </a:t>
            </a:r>
            <a:r>
              <a:rPr sz="800" dirty="0">
                <a:latin typeface="Arial"/>
                <a:cs typeface="Arial"/>
              </a:rPr>
              <a:t>&amp; </a:t>
            </a:r>
            <a:r>
              <a:rPr sz="800" spc="-5" dirty="0">
                <a:latin typeface="Arial"/>
                <a:cs typeface="Arial"/>
              </a:rPr>
              <a:t>Bellotti,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2003)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●"/>
            </a:pPr>
            <a:endParaRPr sz="1400">
              <a:latin typeface="Times New Roman"/>
              <a:cs typeface="Times New Roman"/>
            </a:endParaRPr>
          </a:p>
          <a:p>
            <a:pPr marL="348615" marR="70485" indent="-335915">
              <a:lnSpc>
                <a:spcPct val="100000"/>
              </a:lnSpc>
              <a:buSzPct val="93333"/>
              <a:buChar char="●"/>
              <a:tabLst>
                <a:tab pos="347980" algn="l"/>
                <a:tab pos="349250" algn="l"/>
              </a:tabLst>
            </a:pPr>
            <a:r>
              <a:rPr sz="1500" spc="-5" dirty="0">
                <a:latin typeface="Arial"/>
                <a:cs typeface="Arial"/>
              </a:rPr>
              <a:t>Reach eqbm between fully folded and  partially folded </a:t>
            </a:r>
            <a:r>
              <a:rPr sz="1500" dirty="0">
                <a:latin typeface="Arial"/>
                <a:cs typeface="Arial"/>
              </a:rPr>
              <a:t>state </a:t>
            </a:r>
            <a:r>
              <a:rPr sz="800" spc="-5" dirty="0">
                <a:latin typeface="Arial"/>
                <a:cs typeface="Arial"/>
              </a:rPr>
              <a:t>(Merlini </a:t>
            </a:r>
            <a:r>
              <a:rPr sz="800" dirty="0">
                <a:latin typeface="Arial"/>
                <a:cs typeface="Arial"/>
              </a:rPr>
              <a:t>&amp; </a:t>
            </a:r>
            <a:r>
              <a:rPr sz="800" spc="-5" dirty="0">
                <a:latin typeface="Arial"/>
                <a:cs typeface="Arial"/>
              </a:rPr>
              <a:t>Bellotti,</a:t>
            </a:r>
            <a:r>
              <a:rPr sz="800" spc="-5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2003)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455" y="2864596"/>
            <a:ext cx="195516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indent="-343535">
              <a:lnSpc>
                <a:spcPct val="100000"/>
              </a:lnSpc>
              <a:spcBef>
                <a:spcPts val="100"/>
              </a:spcBef>
              <a:buChar char="●"/>
              <a:tabLst>
                <a:tab pos="356235" algn="l"/>
                <a:tab pos="356870" algn="l"/>
              </a:tabLst>
            </a:pPr>
            <a:r>
              <a:rPr sz="1500" spc="-5" dirty="0">
                <a:latin typeface="Arial"/>
                <a:cs typeface="Arial"/>
              </a:rPr>
              <a:t>Low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pH</a:t>
            </a:r>
            <a:endParaRPr sz="1500">
              <a:latin typeface="Arial"/>
              <a:cs typeface="Arial"/>
            </a:endParaRPr>
          </a:p>
          <a:p>
            <a:pPr marL="356235" indent="-343535">
              <a:lnSpc>
                <a:spcPct val="100000"/>
              </a:lnSpc>
              <a:buChar char="●"/>
              <a:tabLst>
                <a:tab pos="356235" algn="l"/>
                <a:tab pos="356870" algn="l"/>
              </a:tabLst>
            </a:pPr>
            <a:r>
              <a:rPr sz="1500" spc="-5" dirty="0">
                <a:latin typeface="Arial"/>
                <a:cs typeface="Arial"/>
              </a:rPr>
              <a:t>Oxidation</a:t>
            </a:r>
            <a:endParaRPr sz="1500">
              <a:latin typeface="Arial"/>
              <a:cs typeface="Arial"/>
            </a:endParaRPr>
          </a:p>
          <a:p>
            <a:pPr marL="356235" indent="-343535">
              <a:lnSpc>
                <a:spcPct val="100000"/>
              </a:lnSpc>
              <a:buChar char="●"/>
              <a:tabLst>
                <a:tab pos="356235" algn="l"/>
                <a:tab pos="356870" algn="l"/>
              </a:tabLst>
            </a:pPr>
            <a:r>
              <a:rPr sz="1500" spc="-5" dirty="0">
                <a:latin typeface="Arial"/>
                <a:cs typeface="Arial"/>
              </a:rPr>
              <a:t>rise in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temperature</a:t>
            </a:r>
            <a:endParaRPr sz="1500">
              <a:latin typeface="Arial"/>
              <a:cs typeface="Arial"/>
            </a:endParaRPr>
          </a:p>
          <a:p>
            <a:pPr marL="356235" indent="-343535">
              <a:lnSpc>
                <a:spcPct val="100000"/>
              </a:lnSpc>
              <a:buChar char="●"/>
              <a:tabLst>
                <a:tab pos="356235" algn="l"/>
                <a:tab pos="356870" algn="l"/>
              </a:tabLst>
            </a:pPr>
            <a:r>
              <a:rPr sz="1500" spc="-5" dirty="0">
                <a:latin typeface="Arial"/>
                <a:cs typeface="Arial"/>
              </a:rPr>
              <a:t>Limited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proteolysis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73187" y="3988544"/>
            <a:ext cx="3597275" cy="60833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48615" marR="5080" indent="-335915">
              <a:lnSpc>
                <a:spcPct val="100800"/>
              </a:lnSpc>
              <a:spcBef>
                <a:spcPts val="85"/>
              </a:spcBef>
              <a:buSzPct val="93333"/>
              <a:buChar char="●"/>
              <a:tabLst>
                <a:tab pos="347980" algn="l"/>
                <a:tab pos="349250" algn="l"/>
              </a:tabLst>
            </a:pPr>
            <a:r>
              <a:rPr sz="1500" spc="-5" dirty="0">
                <a:latin typeface="Arial"/>
                <a:cs typeface="Arial"/>
              </a:rPr>
              <a:t>Oligomers or protofibrils </a:t>
            </a:r>
            <a:r>
              <a:rPr sz="1500" dirty="0">
                <a:latin typeface="Arial"/>
                <a:cs typeface="Arial"/>
              </a:rPr>
              <a:t>cause cellular  </a:t>
            </a:r>
            <a:r>
              <a:rPr sz="1500" spc="-5" dirty="0">
                <a:latin typeface="Arial"/>
                <a:cs typeface="Arial"/>
              </a:rPr>
              <a:t>toxicity by activating apoptosis </a:t>
            </a:r>
            <a:r>
              <a:rPr sz="800" spc="-5" dirty="0">
                <a:latin typeface="Arial"/>
                <a:cs typeface="Arial"/>
              </a:rPr>
              <a:t>(Merlini </a:t>
            </a:r>
            <a:r>
              <a:rPr sz="800" dirty="0">
                <a:latin typeface="Arial"/>
                <a:cs typeface="Arial"/>
              </a:rPr>
              <a:t>&amp;  </a:t>
            </a:r>
            <a:r>
              <a:rPr sz="800" spc="-5" dirty="0">
                <a:latin typeface="Arial"/>
                <a:cs typeface="Arial"/>
              </a:rPr>
              <a:t>Bellotti,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2003)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69735" y="2887544"/>
            <a:ext cx="591185" cy="904240"/>
          </a:xfrm>
          <a:custGeom>
            <a:avLst/>
            <a:gdLst/>
            <a:ahLst/>
            <a:cxnLst/>
            <a:rect l="l" t="t" r="r" b="b"/>
            <a:pathLst>
              <a:path w="591184" h="904239">
                <a:moveTo>
                  <a:pt x="0" y="0"/>
                </a:moveTo>
                <a:lnTo>
                  <a:pt x="78555" y="1759"/>
                </a:lnTo>
                <a:lnTo>
                  <a:pt x="149144" y="6724"/>
                </a:lnTo>
                <a:lnTo>
                  <a:pt x="208949" y="14424"/>
                </a:lnTo>
                <a:lnTo>
                  <a:pt x="255155" y="24392"/>
                </a:lnTo>
                <a:lnTo>
                  <a:pt x="284943" y="36157"/>
                </a:lnTo>
                <a:lnTo>
                  <a:pt x="295499" y="49249"/>
                </a:lnTo>
                <a:lnTo>
                  <a:pt x="295499" y="402699"/>
                </a:lnTo>
                <a:lnTo>
                  <a:pt x="306054" y="415791"/>
                </a:lnTo>
                <a:lnTo>
                  <a:pt x="382049" y="437524"/>
                </a:lnTo>
                <a:lnTo>
                  <a:pt x="441854" y="445225"/>
                </a:lnTo>
                <a:lnTo>
                  <a:pt x="512443" y="450189"/>
                </a:lnTo>
                <a:lnTo>
                  <a:pt x="590998" y="451949"/>
                </a:lnTo>
                <a:lnTo>
                  <a:pt x="512443" y="453708"/>
                </a:lnTo>
                <a:lnTo>
                  <a:pt x="441854" y="458673"/>
                </a:lnTo>
                <a:lnTo>
                  <a:pt x="382049" y="466374"/>
                </a:lnTo>
                <a:lnTo>
                  <a:pt x="335843" y="476341"/>
                </a:lnTo>
                <a:lnTo>
                  <a:pt x="295499" y="501198"/>
                </a:lnTo>
                <a:lnTo>
                  <a:pt x="295499" y="854648"/>
                </a:lnTo>
                <a:lnTo>
                  <a:pt x="284943" y="867740"/>
                </a:lnTo>
                <a:lnTo>
                  <a:pt x="255155" y="879505"/>
                </a:lnTo>
                <a:lnTo>
                  <a:pt x="208949" y="889473"/>
                </a:lnTo>
                <a:lnTo>
                  <a:pt x="149144" y="897174"/>
                </a:lnTo>
                <a:lnTo>
                  <a:pt x="78555" y="902138"/>
                </a:lnTo>
                <a:lnTo>
                  <a:pt x="0" y="903898"/>
                </a:lnTo>
              </a:path>
            </a:pathLst>
          </a:custGeom>
          <a:ln w="9524">
            <a:solidFill>
              <a:srgbClr val="5D6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033756" y="3032769"/>
            <a:ext cx="1006475" cy="57023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420"/>
              </a:lnSpc>
              <a:spcBef>
                <a:spcPts val="160"/>
              </a:spcBef>
            </a:pPr>
            <a:r>
              <a:rPr sz="1200" spc="-5" dirty="0">
                <a:latin typeface="Arial"/>
                <a:cs typeface="Arial"/>
              </a:rPr>
              <a:t>Shift eqbm to  partially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folded  </a:t>
            </a:r>
            <a:r>
              <a:rPr sz="1200" dirty="0">
                <a:latin typeface="Arial"/>
                <a:cs typeface="Arial"/>
              </a:rPr>
              <a:t>state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8672" y="4720046"/>
            <a:ext cx="23742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  <a:hlinkClick r:id="rId2"/>
              </a:rPr>
              <a:t>http://www.nejm.org/doi/full/10.1056/NEJMra023144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2499" y="304799"/>
            <a:ext cx="4851115" cy="4346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251918" y="278092"/>
            <a:ext cx="2864485" cy="99885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3820"/>
              </a:lnSpc>
              <a:spcBef>
                <a:spcPts val="240"/>
              </a:spcBef>
            </a:pPr>
            <a:r>
              <a:rPr spc="-5" dirty="0"/>
              <a:t>How Do</a:t>
            </a:r>
            <a:r>
              <a:rPr spc="-95" dirty="0"/>
              <a:t> </a:t>
            </a:r>
            <a:r>
              <a:rPr spc="-10" dirty="0"/>
              <a:t>Fibrils  </a:t>
            </a:r>
            <a:r>
              <a:rPr spc="-5" dirty="0"/>
              <a:t>Form?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824" y="352767"/>
            <a:ext cx="673163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Factors Influencing</a:t>
            </a:r>
            <a:r>
              <a:rPr spc="-80" dirty="0"/>
              <a:t> </a:t>
            </a:r>
            <a:r>
              <a:rPr spc="-10" dirty="0"/>
              <a:t>Fibrillogenesis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4669" y="1220001"/>
            <a:ext cx="6903084" cy="339153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09575" indent="-396875">
              <a:lnSpc>
                <a:spcPct val="100000"/>
              </a:lnSpc>
              <a:spcBef>
                <a:spcPts val="459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b="1" spc="-5" dirty="0">
                <a:latin typeface="Arial"/>
                <a:cs typeface="Arial"/>
              </a:rPr>
              <a:t>Plasma</a:t>
            </a:r>
            <a:r>
              <a:rPr sz="2200" b="1" spc="-1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cells</a:t>
            </a:r>
            <a:endParaRPr sz="2200">
              <a:latin typeface="Arial"/>
              <a:cs typeface="Arial"/>
            </a:endParaRPr>
          </a:p>
          <a:p>
            <a:pPr marL="866775" lvl="1" indent="-396875">
              <a:lnSpc>
                <a:spcPct val="100000"/>
              </a:lnSpc>
              <a:spcBef>
                <a:spcPts val="359"/>
              </a:spcBef>
              <a:buChar char="○"/>
              <a:tabLst>
                <a:tab pos="866775" algn="l"/>
                <a:tab pos="867410" algn="l"/>
              </a:tabLst>
            </a:pPr>
            <a:r>
              <a:rPr sz="2200" spc="-5" dirty="0">
                <a:latin typeface="Arial"/>
                <a:cs typeface="Arial"/>
              </a:rPr>
              <a:t>Cytogenetic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abnormalities</a:t>
            </a:r>
            <a:endParaRPr sz="2200">
              <a:latin typeface="Arial"/>
              <a:cs typeface="Arial"/>
            </a:endParaRPr>
          </a:p>
          <a:p>
            <a:pPr marL="1781175" marR="150495" lvl="2" indent="-335915">
              <a:lnSpc>
                <a:spcPct val="113599"/>
              </a:lnSpc>
              <a:buSzPct val="63636"/>
              <a:buChar char="●"/>
              <a:tabLst>
                <a:tab pos="1781175" algn="l"/>
                <a:tab pos="1781810" algn="l"/>
              </a:tabLst>
            </a:pPr>
            <a:r>
              <a:rPr sz="2200" spc="-5" dirty="0">
                <a:latin typeface="Arial"/>
                <a:cs typeface="Arial"/>
              </a:rPr>
              <a:t>translocation of </a:t>
            </a:r>
            <a:r>
              <a:rPr sz="2200" dirty="0">
                <a:latin typeface="Arial"/>
                <a:cs typeface="Arial"/>
              </a:rPr>
              <a:t>chromosome </a:t>
            </a:r>
            <a:r>
              <a:rPr sz="2200" spc="-5" dirty="0">
                <a:latin typeface="Arial"/>
                <a:cs typeface="Arial"/>
              </a:rPr>
              <a:t>14q32,  monosomy 13, trisomies 9, 15, 11 and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3</a:t>
            </a:r>
            <a:endParaRPr sz="2200">
              <a:latin typeface="Arial"/>
              <a:cs typeface="Arial"/>
            </a:endParaRPr>
          </a:p>
          <a:p>
            <a:pPr marL="1781175">
              <a:lnSpc>
                <a:spcPct val="100000"/>
              </a:lnSpc>
              <a:spcBef>
                <a:spcPts val="415"/>
              </a:spcBef>
            </a:pPr>
            <a:r>
              <a:rPr sz="800" spc="-5" dirty="0">
                <a:latin typeface="Arial"/>
                <a:cs typeface="Arial"/>
              </a:rPr>
              <a:t>(Warsame et al., 2015; Zhang, Huang </a:t>
            </a:r>
            <a:r>
              <a:rPr sz="800" dirty="0">
                <a:latin typeface="Arial"/>
                <a:cs typeface="Arial"/>
              </a:rPr>
              <a:t>&amp; </a:t>
            </a:r>
            <a:r>
              <a:rPr sz="800" spc="-5" dirty="0">
                <a:latin typeface="Arial"/>
                <a:cs typeface="Arial"/>
              </a:rPr>
              <a:t>Li,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2017,18)</a:t>
            </a:r>
            <a:endParaRPr sz="8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110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b="1" spc="-5" dirty="0">
                <a:latin typeface="Arial"/>
                <a:cs typeface="Arial"/>
              </a:rPr>
              <a:t>Post translational</a:t>
            </a:r>
            <a:r>
              <a:rPr sz="2200" b="1" spc="-2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modifications</a:t>
            </a:r>
            <a:endParaRPr sz="2200">
              <a:latin typeface="Arial"/>
              <a:cs typeface="Arial"/>
            </a:endParaRPr>
          </a:p>
          <a:p>
            <a:pPr marL="866775" marR="5080" lvl="1" indent="-335915">
              <a:lnSpc>
                <a:spcPct val="113599"/>
              </a:lnSpc>
              <a:buSzPct val="63636"/>
              <a:buChar char="○"/>
              <a:tabLst>
                <a:tab pos="866775" algn="l"/>
                <a:tab pos="867410" algn="l"/>
              </a:tabLst>
            </a:pPr>
            <a:r>
              <a:rPr sz="2200" spc="-5" dirty="0">
                <a:latin typeface="Arial"/>
                <a:cs typeface="Arial"/>
              </a:rPr>
              <a:t>Glycosylation: alters protein </a:t>
            </a:r>
            <a:r>
              <a:rPr sz="2200" dirty="0">
                <a:latin typeface="Arial"/>
                <a:cs typeface="Arial"/>
              </a:rPr>
              <a:t>solvation </a:t>
            </a:r>
            <a:r>
              <a:rPr sz="2200" spc="-5" dirty="0">
                <a:latin typeface="Arial"/>
                <a:cs typeface="Arial"/>
              </a:rPr>
              <a:t>energy,  increases binding </a:t>
            </a:r>
            <a:r>
              <a:rPr sz="2200" dirty="0">
                <a:latin typeface="Arial"/>
                <a:cs typeface="Arial"/>
              </a:rPr>
              <a:t>strength </a:t>
            </a:r>
            <a:r>
              <a:rPr sz="2200" spc="-5" dirty="0">
                <a:latin typeface="Arial"/>
                <a:cs typeface="Arial"/>
              </a:rPr>
              <a:t>at </a:t>
            </a:r>
            <a:r>
              <a:rPr sz="2200" dirty="0">
                <a:latin typeface="Arial"/>
                <a:cs typeface="Arial"/>
              </a:rPr>
              <a:t>certain </a:t>
            </a:r>
            <a:r>
              <a:rPr sz="2200" spc="-5" dirty="0">
                <a:latin typeface="Arial"/>
                <a:cs typeface="Arial"/>
              </a:rPr>
              <a:t>regions and  protects </a:t>
            </a:r>
            <a:r>
              <a:rPr sz="2200" dirty="0">
                <a:latin typeface="Arial"/>
                <a:cs typeface="Arial"/>
              </a:rPr>
              <a:t>some sites </a:t>
            </a:r>
            <a:r>
              <a:rPr sz="2200" spc="-5" dirty="0">
                <a:latin typeface="Arial"/>
                <a:cs typeface="Arial"/>
              </a:rPr>
              <a:t>from protease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degradation</a:t>
            </a:r>
            <a:endParaRPr sz="2200">
              <a:latin typeface="Arial"/>
              <a:cs typeface="Arial"/>
            </a:endParaRPr>
          </a:p>
          <a:p>
            <a:pPr marL="866775">
              <a:lnSpc>
                <a:spcPct val="100000"/>
              </a:lnSpc>
              <a:spcBef>
                <a:spcPts val="415"/>
              </a:spcBef>
            </a:pPr>
            <a:r>
              <a:rPr sz="800" spc="-5" dirty="0">
                <a:latin typeface="Arial"/>
                <a:cs typeface="Arial"/>
              </a:rPr>
              <a:t>(Schachter, 1984; Petukhov et al., 1999; Zhang, Huang </a:t>
            </a:r>
            <a:r>
              <a:rPr sz="800" dirty="0">
                <a:latin typeface="Arial"/>
                <a:cs typeface="Arial"/>
              </a:rPr>
              <a:t>&amp; </a:t>
            </a:r>
            <a:r>
              <a:rPr sz="800" spc="-5" dirty="0">
                <a:latin typeface="Arial"/>
                <a:cs typeface="Arial"/>
              </a:rPr>
              <a:t>Li,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2017)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77028" y="1154532"/>
            <a:ext cx="1150235" cy="1378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60309" y="2984194"/>
            <a:ext cx="1607471" cy="1607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499" y="423592"/>
            <a:ext cx="673163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Factors Influencing</a:t>
            </a:r>
            <a:r>
              <a:rPr spc="-80" dirty="0"/>
              <a:t> </a:t>
            </a:r>
            <a:r>
              <a:rPr spc="-10" dirty="0"/>
              <a:t>Fibrillogenesis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0445" y="1179326"/>
            <a:ext cx="6968490" cy="359727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09575" indent="-396875">
              <a:lnSpc>
                <a:spcPct val="100000"/>
              </a:lnSpc>
              <a:spcBef>
                <a:spcPts val="459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b="1" spc="-5" dirty="0">
                <a:latin typeface="Arial"/>
                <a:cs typeface="Arial"/>
              </a:rPr>
              <a:t>Extracellular Matrix</a:t>
            </a:r>
            <a:r>
              <a:rPr sz="2200" b="1" spc="-2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Components</a:t>
            </a:r>
            <a:endParaRPr sz="2200">
              <a:latin typeface="Arial"/>
              <a:cs typeface="Arial"/>
            </a:endParaRPr>
          </a:p>
          <a:p>
            <a:pPr marL="866775" marR="421640" lvl="1" indent="-335915">
              <a:lnSpc>
                <a:spcPct val="113599"/>
              </a:lnSpc>
              <a:buSzPct val="63636"/>
              <a:buChar char="○"/>
              <a:tabLst>
                <a:tab pos="866775" algn="l"/>
                <a:tab pos="867410" algn="l"/>
              </a:tabLst>
            </a:pPr>
            <a:r>
              <a:rPr sz="2200" spc="-5" dirty="0">
                <a:latin typeface="Arial"/>
                <a:cs typeface="Arial"/>
              </a:rPr>
              <a:t>Serum amyloid P: protects amyloid fibrils from  proteolytic degradation </a:t>
            </a:r>
            <a:r>
              <a:rPr sz="800" spc="-5" dirty="0">
                <a:latin typeface="Arial"/>
                <a:cs typeface="Arial"/>
              </a:rPr>
              <a:t>(Tennent, Lovat </a:t>
            </a:r>
            <a:r>
              <a:rPr sz="800" dirty="0">
                <a:latin typeface="Arial"/>
                <a:cs typeface="Arial"/>
              </a:rPr>
              <a:t>&amp; </a:t>
            </a:r>
            <a:r>
              <a:rPr sz="800" spc="-5" dirty="0">
                <a:latin typeface="Arial"/>
                <a:cs typeface="Arial"/>
              </a:rPr>
              <a:t>Pepys, 1995; Zhang, Huang </a:t>
            </a:r>
            <a:r>
              <a:rPr sz="800" dirty="0">
                <a:latin typeface="Arial"/>
                <a:cs typeface="Arial"/>
              </a:rPr>
              <a:t>&amp; </a:t>
            </a:r>
            <a:r>
              <a:rPr sz="800" spc="-5" dirty="0">
                <a:latin typeface="Arial"/>
                <a:cs typeface="Arial"/>
              </a:rPr>
              <a:t>Li,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2017)</a:t>
            </a:r>
            <a:endParaRPr sz="800">
              <a:latin typeface="Arial"/>
              <a:cs typeface="Arial"/>
            </a:endParaRPr>
          </a:p>
          <a:p>
            <a:pPr marL="866775" marR="5080" lvl="1" indent="-335915">
              <a:lnSpc>
                <a:spcPct val="113599"/>
              </a:lnSpc>
              <a:buSzPct val="63636"/>
              <a:buChar char="○"/>
              <a:tabLst>
                <a:tab pos="866775" algn="l"/>
                <a:tab pos="867410" algn="l"/>
              </a:tabLst>
            </a:pPr>
            <a:r>
              <a:rPr sz="2200" spc="-5" dirty="0">
                <a:latin typeface="Arial"/>
                <a:cs typeface="Arial"/>
              </a:rPr>
              <a:t>Heparan Sulfate proteoglycans (HSPG): interact  with ligands and promote protofilament assembly  into mature fibrils</a:t>
            </a:r>
            <a:r>
              <a:rPr sz="2200" spc="-24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(McLaurin, Franklin, Zhang, Deng </a:t>
            </a:r>
            <a:r>
              <a:rPr sz="800" dirty="0">
                <a:latin typeface="Arial"/>
                <a:cs typeface="Arial"/>
              </a:rPr>
              <a:t>&amp; </a:t>
            </a:r>
            <a:r>
              <a:rPr sz="800" spc="-5" dirty="0">
                <a:latin typeface="Arial"/>
                <a:cs typeface="Arial"/>
              </a:rPr>
              <a:t>Fraser, 1999; Ren et al., 2010; Zhang, Huang </a:t>
            </a:r>
            <a:r>
              <a:rPr sz="800" dirty="0">
                <a:latin typeface="Arial"/>
                <a:cs typeface="Arial"/>
              </a:rPr>
              <a:t>&amp; </a:t>
            </a:r>
            <a:r>
              <a:rPr sz="800" spc="-5" dirty="0">
                <a:latin typeface="Arial"/>
                <a:cs typeface="Arial"/>
              </a:rPr>
              <a:t>Li,</a:t>
            </a:r>
            <a:endParaRPr sz="800">
              <a:latin typeface="Arial"/>
              <a:cs typeface="Arial"/>
            </a:endParaRPr>
          </a:p>
          <a:p>
            <a:pPr marL="866775">
              <a:lnSpc>
                <a:spcPct val="100000"/>
              </a:lnSpc>
              <a:spcBef>
                <a:spcPts val="415"/>
              </a:spcBef>
            </a:pPr>
            <a:r>
              <a:rPr sz="800" spc="-5" dirty="0">
                <a:latin typeface="Arial"/>
                <a:cs typeface="Arial"/>
              </a:rPr>
              <a:t>2017)</a:t>
            </a:r>
            <a:endParaRPr sz="8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110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b="1" spc="-5" dirty="0">
                <a:latin typeface="Arial"/>
                <a:cs typeface="Arial"/>
              </a:rPr>
              <a:t>Extracellular</a:t>
            </a:r>
            <a:r>
              <a:rPr sz="2200" b="1" spc="-1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Chaperones</a:t>
            </a:r>
            <a:endParaRPr sz="2200">
              <a:latin typeface="Arial"/>
              <a:cs typeface="Arial"/>
            </a:endParaRPr>
          </a:p>
          <a:p>
            <a:pPr marL="866775" marR="654685" lvl="1" indent="-335915">
              <a:lnSpc>
                <a:spcPct val="113599"/>
              </a:lnSpc>
              <a:buClr>
                <a:srgbClr val="000000"/>
              </a:buClr>
              <a:buSzPct val="63636"/>
              <a:buChar char="○"/>
              <a:tabLst>
                <a:tab pos="866775" algn="l"/>
                <a:tab pos="867410" algn="l"/>
              </a:tabLst>
            </a:pPr>
            <a:r>
              <a:rPr sz="2200" spc="-5" dirty="0">
                <a:solidFill>
                  <a:srgbClr val="212121"/>
                </a:solidFill>
                <a:latin typeface="Arial"/>
                <a:cs typeface="Arial"/>
              </a:rPr>
              <a:t>Bind to amyloid fibrils and protect them from  protease degradation</a:t>
            </a:r>
            <a:r>
              <a:rPr sz="2200" spc="-4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12121"/>
                </a:solidFill>
                <a:latin typeface="Arial"/>
                <a:cs typeface="Arial"/>
              </a:rPr>
              <a:t>(</a:t>
            </a:r>
            <a:r>
              <a:rPr sz="800" spc="-5" dirty="0">
                <a:latin typeface="Arial"/>
                <a:cs typeface="Arial"/>
              </a:rPr>
              <a:t>Zhang, Huang </a:t>
            </a:r>
            <a:r>
              <a:rPr sz="800" dirty="0">
                <a:latin typeface="Arial"/>
                <a:cs typeface="Arial"/>
              </a:rPr>
              <a:t>&amp; </a:t>
            </a:r>
            <a:r>
              <a:rPr sz="800" spc="-5" dirty="0">
                <a:latin typeface="Arial"/>
                <a:cs typeface="Arial"/>
              </a:rPr>
              <a:t>Li, 2017</a:t>
            </a:r>
            <a:r>
              <a:rPr sz="800" spc="-5" dirty="0">
                <a:solidFill>
                  <a:srgbClr val="212121"/>
                </a:solidFill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63812" y="1350395"/>
            <a:ext cx="1195809" cy="1432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3863" y="3324041"/>
            <a:ext cx="1195809" cy="14320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448117"/>
            <a:ext cx="21221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Prevention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5248" y="1179148"/>
            <a:ext cx="8168640" cy="7874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459"/>
              </a:spcBef>
              <a:buSzPct val="81818"/>
              <a:buChar char="●"/>
              <a:tabLst>
                <a:tab pos="379095" algn="l"/>
                <a:tab pos="379730" algn="l"/>
              </a:tabLst>
            </a:pPr>
            <a:r>
              <a:rPr sz="2200" spc="-5" dirty="0">
                <a:latin typeface="Arial"/>
                <a:cs typeface="Arial"/>
              </a:rPr>
              <a:t>Alzheimers: Transthyretin prevents amyloid formation</a:t>
            </a:r>
            <a:r>
              <a:rPr sz="2200" spc="-375" dirty="0">
                <a:latin typeface="Arial"/>
                <a:cs typeface="Arial"/>
              </a:rPr>
              <a:t> </a:t>
            </a:r>
            <a:r>
              <a:rPr sz="800" spc="-40" dirty="0">
                <a:latin typeface="Lucida Sans"/>
                <a:cs typeface="Lucida Sans"/>
              </a:rPr>
              <a:t>(Schwarzman </a:t>
            </a:r>
            <a:r>
              <a:rPr sz="800" spc="-15" dirty="0">
                <a:latin typeface="Lucida Sans"/>
                <a:cs typeface="Lucida Sans"/>
              </a:rPr>
              <a:t>et </a:t>
            </a:r>
            <a:r>
              <a:rPr sz="800" spc="-60" dirty="0">
                <a:latin typeface="Lucida Sans"/>
                <a:cs typeface="Lucida Sans"/>
              </a:rPr>
              <a:t>al., </a:t>
            </a:r>
            <a:r>
              <a:rPr sz="800" spc="-40" dirty="0">
                <a:latin typeface="Lucida Sans"/>
                <a:cs typeface="Lucida Sans"/>
              </a:rPr>
              <a:t>1994)</a:t>
            </a:r>
            <a:endParaRPr sz="800">
              <a:latin typeface="Lucida Sans"/>
              <a:cs typeface="Lucida Sans"/>
            </a:endParaRPr>
          </a:p>
          <a:p>
            <a:pPr marL="379095" indent="-366395">
              <a:lnSpc>
                <a:spcPct val="100000"/>
              </a:lnSpc>
              <a:spcBef>
                <a:spcPts val="359"/>
              </a:spcBef>
              <a:buSzPct val="81818"/>
              <a:buChar char="●"/>
              <a:tabLst>
                <a:tab pos="379095" algn="l"/>
                <a:tab pos="379730" algn="l"/>
              </a:tabLst>
            </a:pPr>
            <a:r>
              <a:rPr sz="2200" spc="-5" dirty="0">
                <a:latin typeface="Arial"/>
                <a:cs typeface="Arial"/>
              </a:rPr>
              <a:t>Familial Mediterranean fever: Colchicine</a:t>
            </a:r>
            <a:r>
              <a:rPr sz="2200" spc="-420" dirty="0">
                <a:latin typeface="Arial"/>
                <a:cs typeface="Arial"/>
              </a:rPr>
              <a:t> </a:t>
            </a:r>
            <a:r>
              <a:rPr sz="800" spc="-30" dirty="0">
                <a:latin typeface="Lucida Sans"/>
                <a:cs typeface="Lucida Sans"/>
              </a:rPr>
              <a:t>(Zemer </a:t>
            </a:r>
            <a:r>
              <a:rPr sz="800" spc="-15" dirty="0">
                <a:latin typeface="Lucida Sans"/>
                <a:cs typeface="Lucida Sans"/>
              </a:rPr>
              <a:t>et </a:t>
            </a:r>
            <a:r>
              <a:rPr sz="800" spc="-60" dirty="0">
                <a:latin typeface="Lucida Sans"/>
                <a:cs typeface="Lucida Sans"/>
              </a:rPr>
              <a:t>al., </a:t>
            </a:r>
            <a:r>
              <a:rPr sz="800" spc="-40" dirty="0">
                <a:latin typeface="Lucida Sans"/>
                <a:cs typeface="Lucida Sans"/>
              </a:rPr>
              <a:t>1986)</a:t>
            </a:r>
            <a:endParaRPr sz="800">
              <a:latin typeface="Lucida Sans"/>
              <a:cs typeface="Lucida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6183" y="2713700"/>
            <a:ext cx="2990448" cy="19138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22791" y="4635855"/>
            <a:ext cx="2278380" cy="2711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85"/>
              </a:spcBef>
            </a:pPr>
            <a:r>
              <a:rPr sz="800" spc="-5" dirty="0">
                <a:latin typeface="Arial"/>
                <a:cs typeface="Arial"/>
                <a:hlinkClick r:id="rId3"/>
              </a:rPr>
              <a:t>http://www.davipharm.info/dv/en/product/musculo- 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skeletal-system/colchicine.html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37809" y="2193400"/>
            <a:ext cx="1991620" cy="2432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61120" y="4743601"/>
            <a:ext cx="18827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https://en.wikipedia.org/wiki/Transthyretin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448117"/>
            <a:ext cx="45802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Treatment/Management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025" y="1166191"/>
            <a:ext cx="4467225" cy="1343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2755" marR="5080" indent="-440690">
              <a:lnSpc>
                <a:spcPct val="115599"/>
              </a:lnSpc>
              <a:spcBef>
                <a:spcPts val="100"/>
              </a:spcBef>
              <a:tabLst>
                <a:tab pos="452755" algn="l"/>
                <a:tab pos="1835785" algn="l"/>
              </a:tabLst>
            </a:pPr>
            <a:r>
              <a:rPr sz="2000" b="1" spc="-5" dirty="0">
                <a:latin typeface="Arial"/>
                <a:cs typeface="Arial"/>
              </a:rPr>
              <a:t>1.	High-dose chemotherapy  medicines	with autologous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stem</a:t>
            </a:r>
            <a:endParaRPr sz="2000">
              <a:latin typeface="Arial"/>
              <a:cs typeface="Arial"/>
            </a:endParaRPr>
          </a:p>
          <a:p>
            <a:pPr marL="452755" marR="5080">
              <a:lnSpc>
                <a:spcPts val="2290"/>
              </a:lnSpc>
              <a:spcBef>
                <a:spcPts val="540"/>
              </a:spcBef>
            </a:pPr>
            <a:r>
              <a:rPr sz="2000" b="1" spc="-5" dirty="0">
                <a:latin typeface="Arial"/>
                <a:cs typeface="Arial"/>
              </a:rPr>
              <a:t>cell transplantation </a:t>
            </a:r>
            <a:r>
              <a:rPr sz="800" spc="-5" dirty="0">
                <a:latin typeface="Arial"/>
                <a:cs typeface="Arial"/>
              </a:rPr>
              <a:t>(Palladini et al., 2004; Derrer, 2015;  Shiel, </a:t>
            </a:r>
            <a:r>
              <a:rPr sz="800" dirty="0">
                <a:latin typeface="Arial"/>
                <a:cs typeface="Arial"/>
              </a:rPr>
              <a:t>&amp; </a:t>
            </a:r>
            <a:r>
              <a:rPr sz="800" spc="-5" dirty="0">
                <a:latin typeface="Arial"/>
                <a:cs typeface="Arial"/>
              </a:rPr>
              <a:t>Balentine, 2017; Papadakis, </a:t>
            </a:r>
            <a:r>
              <a:rPr sz="800" dirty="0">
                <a:latin typeface="Arial"/>
                <a:cs typeface="Arial"/>
              </a:rPr>
              <a:t>&amp; </a:t>
            </a:r>
            <a:r>
              <a:rPr sz="800" spc="-5" dirty="0">
                <a:latin typeface="Arial"/>
                <a:cs typeface="Arial"/>
              </a:rPr>
              <a:t>McPhee,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2017)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2616" y="2490163"/>
            <a:ext cx="3392804" cy="213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335" marR="266065" indent="-381635">
              <a:lnSpc>
                <a:spcPct val="115599"/>
              </a:lnSpc>
              <a:spcBef>
                <a:spcPts val="100"/>
              </a:spcBef>
              <a:buChar char="●"/>
              <a:tabLst>
                <a:tab pos="394335" algn="l"/>
                <a:tab pos="394970" algn="l"/>
              </a:tabLst>
            </a:pPr>
            <a:r>
              <a:rPr sz="2000" spc="-5" dirty="0">
                <a:latin typeface="Arial"/>
                <a:cs typeface="Arial"/>
              </a:rPr>
              <a:t>Common </a:t>
            </a:r>
            <a:r>
              <a:rPr sz="2000" dirty="0">
                <a:latin typeface="Arial"/>
                <a:cs typeface="Arial"/>
              </a:rPr>
              <a:t>chemotherapy  </a:t>
            </a:r>
            <a:r>
              <a:rPr sz="2000" spc="-5" dirty="0">
                <a:latin typeface="Arial"/>
                <a:cs typeface="Arial"/>
              </a:rPr>
              <a:t>medication is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melphalan</a:t>
            </a:r>
            <a:endParaRPr sz="2000">
              <a:latin typeface="Arial"/>
              <a:cs typeface="Arial"/>
            </a:endParaRPr>
          </a:p>
          <a:p>
            <a:pPr marL="394335" marR="5080" indent="-366395">
              <a:lnSpc>
                <a:spcPct val="115599"/>
              </a:lnSpc>
              <a:buSzPct val="90000"/>
              <a:buChar char="●"/>
              <a:tabLst>
                <a:tab pos="394335" algn="l"/>
                <a:tab pos="394970" algn="l"/>
              </a:tabLst>
            </a:pPr>
            <a:r>
              <a:rPr sz="2000" spc="-5" dirty="0">
                <a:latin typeface="Arial"/>
                <a:cs typeface="Arial"/>
              </a:rPr>
              <a:t>Not all the patients </a:t>
            </a:r>
            <a:r>
              <a:rPr sz="2000" dirty="0">
                <a:latin typeface="Arial"/>
                <a:cs typeface="Arial"/>
              </a:rPr>
              <a:t>can </a:t>
            </a:r>
            <a:r>
              <a:rPr sz="2000" spc="-5" dirty="0">
                <a:latin typeface="Arial"/>
                <a:cs typeface="Arial"/>
              </a:rPr>
              <a:t>do  autologous </a:t>
            </a:r>
            <a:r>
              <a:rPr sz="2000" dirty="0">
                <a:latin typeface="Arial"/>
                <a:cs typeface="Arial"/>
              </a:rPr>
              <a:t>stem cell  </a:t>
            </a:r>
            <a:r>
              <a:rPr sz="2000" spc="-5" dirty="0">
                <a:latin typeface="Arial"/>
                <a:cs typeface="Arial"/>
              </a:rPr>
              <a:t>transplantation due to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high  toxicit</a:t>
            </a:r>
            <a:r>
              <a:rPr sz="1800" spc="-5" dirty="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13291" y="4639503"/>
            <a:ext cx="25260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800080"/>
                </a:solidFill>
                <a:latin typeface="Arial"/>
                <a:cs typeface="Arial"/>
                <a:hlinkClick r:id="rId2"/>
              </a:rPr>
              <a:t>http://www.amyloidosis.org.uk/al-amyloidosis/treatment/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73215" y="930248"/>
            <a:ext cx="4370766" cy="3694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448117"/>
            <a:ext cx="45802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Treatment/Management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25912" y="1430461"/>
            <a:ext cx="4768850" cy="213995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475"/>
              </a:spcBef>
              <a:buAutoNum type="arabicPeriod" startAt="2"/>
              <a:tabLst>
                <a:tab pos="469265" algn="l"/>
                <a:tab pos="469900" algn="l"/>
              </a:tabLst>
            </a:pPr>
            <a:r>
              <a:rPr sz="2000" b="1" spc="-5" dirty="0">
                <a:latin typeface="Arial"/>
                <a:cs typeface="Arial"/>
              </a:rPr>
              <a:t>Liver, Kidney or Heart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transplant</a:t>
            </a:r>
            <a:endParaRPr sz="2000">
              <a:latin typeface="Arial"/>
              <a:cs typeface="Arial"/>
            </a:endParaRPr>
          </a:p>
          <a:p>
            <a:pPr marL="926465" lvl="1" indent="-381635">
              <a:lnSpc>
                <a:spcPct val="100000"/>
              </a:lnSpc>
              <a:spcBef>
                <a:spcPts val="375"/>
              </a:spcBef>
              <a:buChar char="○"/>
              <a:tabLst>
                <a:tab pos="926465" algn="l"/>
                <a:tab pos="927100" algn="l"/>
              </a:tabLst>
            </a:pP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vital </a:t>
            </a:r>
            <a:r>
              <a:rPr sz="2000" spc="-5" dirty="0">
                <a:latin typeface="Arial"/>
                <a:cs typeface="Arial"/>
              </a:rPr>
              <a:t>organs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failure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Arial"/>
              <a:buChar char="○"/>
            </a:pPr>
            <a:endParaRPr sz="27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 startAt="2"/>
              <a:tabLst>
                <a:tab pos="469265" algn="l"/>
                <a:tab pos="469900" algn="l"/>
              </a:tabLst>
            </a:pPr>
            <a:r>
              <a:rPr sz="2000" b="1" spc="-5" dirty="0">
                <a:latin typeface="Arial"/>
                <a:cs typeface="Arial"/>
              </a:rPr>
              <a:t>Diuretic medicines (kidney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problem</a:t>
            </a:r>
            <a:endParaRPr sz="2000">
              <a:latin typeface="Arial"/>
              <a:cs typeface="Arial"/>
            </a:endParaRPr>
          </a:p>
          <a:p>
            <a:pPr marL="926465" marR="337820" indent="-381635">
              <a:lnSpc>
                <a:spcPct val="115599"/>
              </a:lnSpc>
              <a:buChar char="●"/>
              <a:tabLst>
                <a:tab pos="926465" algn="l"/>
                <a:tab pos="927100" algn="l"/>
              </a:tabLst>
            </a:pPr>
            <a:r>
              <a:rPr sz="2000" spc="-5" dirty="0">
                <a:latin typeface="Arial"/>
                <a:cs typeface="Arial"/>
              </a:rPr>
              <a:t>Remove excess water from the  body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20214" y="4749002"/>
            <a:ext cx="31648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(Derrer, 2015; Shiel, </a:t>
            </a:r>
            <a:r>
              <a:rPr sz="800" dirty="0">
                <a:latin typeface="Arial"/>
                <a:cs typeface="Arial"/>
              </a:rPr>
              <a:t>&amp; </a:t>
            </a:r>
            <a:r>
              <a:rPr sz="800" spc="-5" dirty="0">
                <a:latin typeface="Arial"/>
                <a:cs typeface="Arial"/>
              </a:rPr>
              <a:t>Balentine, 2017; Papadakis, </a:t>
            </a:r>
            <a:r>
              <a:rPr sz="800" dirty="0">
                <a:latin typeface="Arial"/>
                <a:cs typeface="Arial"/>
              </a:rPr>
              <a:t>&amp; </a:t>
            </a:r>
            <a:r>
              <a:rPr sz="800" spc="-5" dirty="0">
                <a:latin typeface="Arial"/>
                <a:cs typeface="Arial"/>
              </a:rPr>
              <a:t>McPhee,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2017)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8024" y="1511605"/>
            <a:ext cx="3825744" cy="2173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28421" y="3826851"/>
            <a:ext cx="2740660" cy="311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200"/>
              </a:lnSpc>
              <a:spcBef>
                <a:spcPts val="100"/>
              </a:spcBef>
            </a:pPr>
            <a:r>
              <a:rPr sz="800" spc="-5" dirty="0">
                <a:solidFill>
                  <a:srgbClr val="333333"/>
                </a:solidFill>
                <a:latin typeface="Arial"/>
                <a:cs typeface="Arial"/>
                <a:hlinkClick r:id="rId3"/>
              </a:rPr>
              <a:t>http://www.mayoclinic.org/tests-procedures/liver-transplant/d </a:t>
            </a:r>
            <a:r>
              <a:rPr sz="800" spc="-5" dirty="0">
                <a:solidFill>
                  <a:srgbClr val="333333"/>
                </a:solidFill>
                <a:latin typeface="Arial"/>
                <a:cs typeface="Arial"/>
              </a:rPr>
              <a:t> etails/what-you-can-expect/rec-20211848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448117"/>
            <a:ext cx="14230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9125" y="1159967"/>
            <a:ext cx="4408170" cy="29591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495300" indent="-482600">
              <a:lnSpc>
                <a:spcPct val="100000"/>
              </a:lnSpc>
              <a:spcBef>
                <a:spcPts val="520"/>
              </a:spcBef>
              <a:buAutoNum type="arabicPeriod"/>
              <a:tabLst>
                <a:tab pos="495300" algn="l"/>
                <a:tab pos="495934" algn="l"/>
              </a:tabLst>
            </a:pPr>
            <a:r>
              <a:rPr sz="2400" spc="-5" dirty="0">
                <a:latin typeface="Arial"/>
                <a:cs typeface="Arial"/>
              </a:rPr>
              <a:t>What is AL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Amyloidosis?</a:t>
            </a:r>
            <a:endParaRPr sz="2400">
              <a:latin typeface="Arial"/>
              <a:cs typeface="Arial"/>
            </a:endParaRPr>
          </a:p>
          <a:p>
            <a:pPr marL="495300" indent="-482600">
              <a:lnSpc>
                <a:spcPct val="100000"/>
              </a:lnSpc>
              <a:spcBef>
                <a:spcPts val="420"/>
              </a:spcBef>
              <a:buAutoNum type="arabicPeriod"/>
              <a:tabLst>
                <a:tab pos="495300" algn="l"/>
                <a:tab pos="495934" algn="l"/>
              </a:tabLst>
            </a:pPr>
            <a:r>
              <a:rPr sz="2400" spc="-5" dirty="0">
                <a:latin typeface="Arial"/>
                <a:cs typeface="Arial"/>
              </a:rPr>
              <a:t>History</a:t>
            </a:r>
            <a:endParaRPr sz="2400">
              <a:latin typeface="Arial"/>
              <a:cs typeface="Arial"/>
            </a:endParaRPr>
          </a:p>
          <a:p>
            <a:pPr marL="495300" indent="-482600">
              <a:lnSpc>
                <a:spcPct val="100000"/>
              </a:lnSpc>
              <a:spcBef>
                <a:spcPts val="420"/>
              </a:spcBef>
              <a:buAutoNum type="arabicPeriod"/>
              <a:tabLst>
                <a:tab pos="495300" algn="l"/>
                <a:tab pos="495934" algn="l"/>
              </a:tabLst>
            </a:pPr>
            <a:r>
              <a:rPr sz="2400" spc="-5" dirty="0">
                <a:latin typeface="Arial"/>
                <a:cs typeface="Arial"/>
              </a:rPr>
              <a:t>Classification</a:t>
            </a:r>
            <a:endParaRPr sz="2400">
              <a:latin typeface="Arial"/>
              <a:cs typeface="Arial"/>
            </a:endParaRPr>
          </a:p>
          <a:p>
            <a:pPr marL="495300" indent="-482600">
              <a:lnSpc>
                <a:spcPct val="100000"/>
              </a:lnSpc>
              <a:spcBef>
                <a:spcPts val="420"/>
              </a:spcBef>
              <a:buAutoNum type="arabicPeriod"/>
              <a:tabLst>
                <a:tab pos="495300" algn="l"/>
                <a:tab pos="495934" algn="l"/>
              </a:tabLst>
            </a:pPr>
            <a:r>
              <a:rPr sz="2400" spc="-5" dirty="0">
                <a:latin typeface="Arial"/>
                <a:cs typeface="Arial"/>
              </a:rPr>
              <a:t>Epidemiology</a:t>
            </a:r>
            <a:endParaRPr sz="2400">
              <a:latin typeface="Arial"/>
              <a:cs typeface="Arial"/>
            </a:endParaRPr>
          </a:p>
          <a:p>
            <a:pPr marL="495300" indent="-482600">
              <a:lnSpc>
                <a:spcPct val="100000"/>
              </a:lnSpc>
              <a:spcBef>
                <a:spcPts val="420"/>
              </a:spcBef>
              <a:buAutoNum type="arabicPeriod"/>
              <a:tabLst>
                <a:tab pos="495300" algn="l"/>
                <a:tab pos="495934" algn="l"/>
              </a:tabLst>
            </a:pPr>
            <a:r>
              <a:rPr sz="2400" spc="-5" dirty="0">
                <a:latin typeface="Arial"/>
                <a:cs typeface="Arial"/>
              </a:rPr>
              <a:t>Signs and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Symptoms</a:t>
            </a:r>
            <a:endParaRPr sz="2400">
              <a:latin typeface="Arial"/>
              <a:cs typeface="Arial"/>
            </a:endParaRPr>
          </a:p>
          <a:p>
            <a:pPr marL="495300" marR="5080" indent="-482600">
              <a:lnSpc>
                <a:spcPct val="114599"/>
              </a:lnSpc>
              <a:buAutoNum type="arabicPeriod"/>
              <a:tabLst>
                <a:tab pos="495300" algn="l"/>
                <a:tab pos="495934" algn="l"/>
              </a:tabLst>
            </a:pPr>
            <a:r>
              <a:rPr sz="2400" spc="-5" dirty="0">
                <a:latin typeface="Arial"/>
                <a:cs typeface="Arial"/>
              </a:rPr>
              <a:t>Prognosis, Targeted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Organs,  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Diagnosis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94305" y="1159967"/>
            <a:ext cx="3925570" cy="25400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664845" indent="-483234">
              <a:lnSpc>
                <a:spcPct val="100000"/>
              </a:lnSpc>
              <a:spcBef>
                <a:spcPts val="520"/>
              </a:spcBef>
              <a:buAutoNum type="arabicPeriod" startAt="7"/>
              <a:tabLst>
                <a:tab pos="664845" algn="l"/>
                <a:tab pos="665480" algn="l"/>
              </a:tabLst>
            </a:pPr>
            <a:r>
              <a:rPr sz="2400" spc="-5" dirty="0">
                <a:latin typeface="Arial"/>
                <a:cs typeface="Arial"/>
              </a:rPr>
              <a:t>Pathophysiology</a:t>
            </a:r>
            <a:endParaRPr sz="2400">
              <a:latin typeface="Arial"/>
              <a:cs typeface="Arial"/>
            </a:endParaRPr>
          </a:p>
          <a:p>
            <a:pPr marL="664845" indent="-483234">
              <a:lnSpc>
                <a:spcPct val="100000"/>
              </a:lnSpc>
              <a:spcBef>
                <a:spcPts val="420"/>
              </a:spcBef>
              <a:buAutoNum type="arabicPeriod" startAt="7"/>
              <a:tabLst>
                <a:tab pos="664845" algn="l"/>
                <a:tab pos="665480" algn="l"/>
              </a:tabLst>
            </a:pPr>
            <a:r>
              <a:rPr sz="2400" spc="-5" dirty="0">
                <a:latin typeface="Arial"/>
                <a:cs typeface="Arial"/>
              </a:rPr>
              <a:t>Prevention</a:t>
            </a:r>
            <a:endParaRPr sz="2400">
              <a:latin typeface="Arial"/>
              <a:cs typeface="Arial"/>
            </a:endParaRPr>
          </a:p>
          <a:p>
            <a:pPr marL="664845" indent="-483234">
              <a:lnSpc>
                <a:spcPct val="100000"/>
              </a:lnSpc>
              <a:spcBef>
                <a:spcPts val="420"/>
              </a:spcBef>
              <a:buAutoNum type="arabicPeriod" startAt="7"/>
              <a:tabLst>
                <a:tab pos="664845" algn="l"/>
                <a:tab pos="665480" algn="l"/>
              </a:tabLst>
            </a:pPr>
            <a:r>
              <a:rPr sz="2400" spc="-5" dirty="0">
                <a:latin typeface="Arial"/>
                <a:cs typeface="Arial"/>
              </a:rPr>
              <a:t>Treatment/Management</a:t>
            </a:r>
            <a:endParaRPr sz="2400">
              <a:latin typeface="Arial"/>
              <a:cs typeface="Arial"/>
            </a:endParaRPr>
          </a:p>
          <a:p>
            <a:pPr marL="664845" indent="-652145">
              <a:lnSpc>
                <a:spcPct val="100000"/>
              </a:lnSpc>
              <a:spcBef>
                <a:spcPts val="420"/>
              </a:spcBef>
              <a:buAutoNum type="arabicPeriod" startAt="7"/>
              <a:tabLst>
                <a:tab pos="664845" algn="l"/>
                <a:tab pos="665480" algn="l"/>
              </a:tabLst>
            </a:pPr>
            <a:r>
              <a:rPr sz="2400" spc="-5" dirty="0">
                <a:latin typeface="Arial"/>
                <a:cs typeface="Arial"/>
              </a:rPr>
              <a:t>Social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Implications</a:t>
            </a:r>
            <a:endParaRPr sz="2400">
              <a:latin typeface="Arial"/>
              <a:cs typeface="Arial"/>
            </a:endParaRPr>
          </a:p>
          <a:p>
            <a:pPr marL="664845" indent="-652145">
              <a:lnSpc>
                <a:spcPct val="100000"/>
              </a:lnSpc>
              <a:spcBef>
                <a:spcPts val="420"/>
              </a:spcBef>
              <a:buAutoNum type="arabicPeriod" startAt="7"/>
              <a:tabLst>
                <a:tab pos="664845" algn="l"/>
                <a:tab pos="665480" algn="l"/>
              </a:tabLst>
            </a:pPr>
            <a:r>
              <a:rPr sz="2400" spc="-5" dirty="0">
                <a:latin typeface="Arial"/>
                <a:cs typeface="Arial"/>
              </a:rPr>
              <a:t>Further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Research</a:t>
            </a:r>
            <a:endParaRPr sz="2400">
              <a:latin typeface="Arial"/>
              <a:cs typeface="Arial"/>
            </a:endParaRPr>
          </a:p>
          <a:p>
            <a:pPr marL="664845" indent="-652145">
              <a:lnSpc>
                <a:spcPct val="100000"/>
              </a:lnSpc>
              <a:spcBef>
                <a:spcPts val="420"/>
              </a:spcBef>
              <a:buAutoNum type="arabicPeriod" startAt="7"/>
              <a:tabLst>
                <a:tab pos="664845" algn="l"/>
                <a:tab pos="665480" algn="l"/>
              </a:tabLst>
            </a:pPr>
            <a:r>
              <a:rPr sz="2400" spc="-5" dirty="0">
                <a:latin typeface="Arial"/>
                <a:cs typeface="Arial"/>
              </a:rPr>
              <a:t>Conclusion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448117"/>
            <a:ext cx="369760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Social</a:t>
            </a:r>
            <a:r>
              <a:rPr spc="-90" dirty="0"/>
              <a:t> </a:t>
            </a:r>
            <a:r>
              <a:rPr spc="-5" dirty="0"/>
              <a:t>Implications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8820" y="1179576"/>
            <a:ext cx="5941060" cy="15494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09575" indent="-396875">
              <a:lnSpc>
                <a:spcPct val="100000"/>
              </a:lnSpc>
              <a:spcBef>
                <a:spcPts val="459"/>
              </a:spcBef>
              <a:buClr>
                <a:srgbClr val="5D696B"/>
              </a:buClr>
              <a:buChar char="●"/>
              <a:tabLst>
                <a:tab pos="409575" algn="l"/>
                <a:tab pos="410209" algn="l"/>
              </a:tabLst>
            </a:pPr>
            <a:r>
              <a:rPr sz="2200" b="1" spc="-5" dirty="0">
                <a:latin typeface="Arial"/>
                <a:cs typeface="Arial"/>
              </a:rPr>
              <a:t>Amyloidosis Not Well Known by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Society</a:t>
            </a:r>
            <a:endParaRPr sz="2200">
              <a:latin typeface="Arial"/>
              <a:cs typeface="Arial"/>
            </a:endParaRPr>
          </a:p>
          <a:p>
            <a:pPr marL="866775" lvl="1" indent="-396875">
              <a:lnSpc>
                <a:spcPct val="100000"/>
              </a:lnSpc>
              <a:spcBef>
                <a:spcPts val="359"/>
              </a:spcBef>
              <a:buChar char="○"/>
              <a:tabLst>
                <a:tab pos="866775" algn="l"/>
                <a:tab pos="867410" algn="l"/>
              </a:tabLst>
            </a:pPr>
            <a:r>
              <a:rPr sz="2200" spc="-5" dirty="0">
                <a:latin typeface="Arial"/>
                <a:cs typeface="Arial"/>
              </a:rPr>
              <a:t>Misconceptions and wrongful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information</a:t>
            </a:r>
            <a:endParaRPr sz="2200">
              <a:latin typeface="Arial"/>
              <a:cs typeface="Arial"/>
            </a:endParaRPr>
          </a:p>
          <a:p>
            <a:pPr marL="866775" lvl="1" indent="-396875">
              <a:lnSpc>
                <a:spcPct val="100000"/>
              </a:lnSpc>
              <a:spcBef>
                <a:spcPts val="359"/>
              </a:spcBef>
              <a:buChar char="○"/>
              <a:tabLst>
                <a:tab pos="866775" algn="l"/>
                <a:tab pos="867410" algn="l"/>
              </a:tabLst>
            </a:pPr>
            <a:r>
              <a:rPr sz="2200" spc="-5" dirty="0">
                <a:latin typeface="Arial"/>
                <a:cs typeface="Arial"/>
              </a:rPr>
              <a:t>Difficult disease to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understand</a:t>
            </a:r>
            <a:endParaRPr sz="2200">
              <a:latin typeface="Arial"/>
              <a:cs typeface="Arial"/>
            </a:endParaRPr>
          </a:p>
          <a:p>
            <a:pPr marL="866775" lvl="1" indent="-396875">
              <a:lnSpc>
                <a:spcPct val="100000"/>
              </a:lnSpc>
              <a:spcBef>
                <a:spcPts val="359"/>
              </a:spcBef>
              <a:buChar char="○"/>
              <a:tabLst>
                <a:tab pos="866775" algn="l"/>
                <a:tab pos="867410" algn="l"/>
              </a:tabLst>
            </a:pPr>
            <a:r>
              <a:rPr sz="2200" spc="-5" dirty="0">
                <a:latin typeface="Arial"/>
                <a:cs typeface="Arial"/>
              </a:rPr>
              <a:t>Ongoing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research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8820" y="2703573"/>
            <a:ext cx="4512310" cy="15494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09575" indent="-396875">
              <a:lnSpc>
                <a:spcPct val="100000"/>
              </a:lnSpc>
              <a:spcBef>
                <a:spcPts val="459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b="1" spc="-5" dirty="0">
                <a:latin typeface="Arial"/>
                <a:cs typeface="Arial"/>
              </a:rPr>
              <a:t>The Amyloidosis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Foundation</a:t>
            </a:r>
            <a:endParaRPr sz="2200">
              <a:latin typeface="Arial"/>
              <a:cs typeface="Arial"/>
            </a:endParaRPr>
          </a:p>
          <a:p>
            <a:pPr marL="866775" lvl="1" indent="-396875">
              <a:lnSpc>
                <a:spcPct val="100000"/>
              </a:lnSpc>
              <a:spcBef>
                <a:spcPts val="359"/>
              </a:spcBef>
              <a:buChar char="○"/>
              <a:tabLst>
                <a:tab pos="866775" algn="l"/>
                <a:tab pos="867410" algn="l"/>
              </a:tabLst>
            </a:pPr>
            <a:r>
              <a:rPr sz="2200" spc="-5" dirty="0">
                <a:latin typeface="Arial"/>
                <a:cs typeface="Arial"/>
              </a:rPr>
              <a:t>Raising money (Yearly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Runs)</a:t>
            </a:r>
            <a:endParaRPr sz="2200">
              <a:latin typeface="Arial"/>
              <a:cs typeface="Arial"/>
            </a:endParaRPr>
          </a:p>
          <a:p>
            <a:pPr marL="866775" lvl="1" indent="-396875">
              <a:lnSpc>
                <a:spcPct val="100000"/>
              </a:lnSpc>
              <a:spcBef>
                <a:spcPts val="359"/>
              </a:spcBef>
              <a:buChar char="○"/>
              <a:tabLst>
                <a:tab pos="866775" algn="l"/>
                <a:tab pos="867410" algn="l"/>
              </a:tabLst>
            </a:pPr>
            <a:r>
              <a:rPr sz="2200" spc="-5" dirty="0">
                <a:latin typeface="Arial"/>
                <a:cs typeface="Arial"/>
              </a:rPr>
              <a:t>Spreading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Awareness</a:t>
            </a:r>
            <a:endParaRPr sz="2200">
              <a:latin typeface="Arial"/>
              <a:cs typeface="Arial"/>
            </a:endParaRPr>
          </a:p>
          <a:p>
            <a:pPr marL="866775" lvl="1" indent="-396875">
              <a:lnSpc>
                <a:spcPct val="100000"/>
              </a:lnSpc>
              <a:spcBef>
                <a:spcPts val="359"/>
              </a:spcBef>
              <a:buChar char="○"/>
              <a:tabLst>
                <a:tab pos="866775" algn="l"/>
                <a:tab pos="867410" algn="l"/>
              </a:tabLst>
            </a:pPr>
            <a:r>
              <a:rPr sz="2200" spc="-5" dirty="0">
                <a:latin typeface="Arial"/>
                <a:cs typeface="Arial"/>
              </a:rPr>
              <a:t>Providing grants for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research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23564" y="3207793"/>
            <a:ext cx="3720292" cy="1115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07538" y="4427410"/>
            <a:ext cx="12617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  <a:hlinkClick r:id="rId3"/>
              </a:rPr>
              <a:t>http://www.amyloidosis.org/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07156" y="954223"/>
            <a:ext cx="1808022" cy="16906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97783" y="2679691"/>
            <a:ext cx="12617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  <a:hlinkClick r:id="rId3"/>
              </a:rPr>
              <a:t>http://www.amyloidosis.org/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349" y="4735340"/>
            <a:ext cx="14522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(Amyloidosis Foundation,</a:t>
            </a:r>
            <a:r>
              <a:rPr sz="800" spc="-6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2017)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448117"/>
            <a:ext cx="84188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Further</a:t>
            </a:r>
            <a:r>
              <a:rPr spc="-80" dirty="0"/>
              <a:t> </a:t>
            </a:r>
            <a:r>
              <a:rPr spc="-5" dirty="0"/>
              <a:t>Research/Applications/Implications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548" y="1144613"/>
            <a:ext cx="6028055" cy="200152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379095" marR="17780" indent="-366395">
              <a:lnSpc>
                <a:spcPct val="116399"/>
              </a:lnSpc>
              <a:spcBef>
                <a:spcPts val="545"/>
              </a:spcBef>
              <a:buClr>
                <a:srgbClr val="5D696B"/>
              </a:buClr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sz="1800" b="1" spc="-5" dirty="0">
                <a:latin typeface="Arial"/>
                <a:cs typeface="Arial"/>
              </a:rPr>
              <a:t>Study of Gene Expression Changes/Mutations </a:t>
            </a:r>
            <a:r>
              <a:rPr sz="800" spc="-5" dirty="0">
                <a:latin typeface="Arial"/>
                <a:cs typeface="Arial"/>
              </a:rPr>
              <a:t>(Zhou et al.,  2012)</a:t>
            </a:r>
            <a:endParaRPr sz="800">
              <a:latin typeface="Arial"/>
              <a:cs typeface="Arial"/>
            </a:endParaRPr>
          </a:p>
          <a:p>
            <a:pPr marL="836294" lvl="1" indent="-366395">
              <a:lnSpc>
                <a:spcPct val="100000"/>
              </a:lnSpc>
              <a:spcBef>
                <a:spcPts val="125"/>
              </a:spcBef>
              <a:buChar char="○"/>
              <a:tabLst>
                <a:tab pos="836294" algn="l"/>
                <a:tab pos="836930" algn="l"/>
              </a:tabLst>
            </a:pPr>
            <a:r>
              <a:rPr sz="1800" spc="-5" dirty="0">
                <a:latin typeface="Arial"/>
                <a:cs typeface="Arial"/>
              </a:rPr>
              <a:t>Studying proteins, mutations and gene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expressions</a:t>
            </a:r>
            <a:endParaRPr sz="1800">
              <a:latin typeface="Arial"/>
              <a:cs typeface="Arial"/>
            </a:endParaRPr>
          </a:p>
          <a:p>
            <a:pPr marL="836294" marR="762635" lvl="1" indent="-366395">
              <a:lnSpc>
                <a:spcPct val="100699"/>
              </a:lnSpc>
              <a:spcBef>
                <a:spcPts val="300"/>
              </a:spcBef>
              <a:buChar char="○"/>
              <a:tabLst>
                <a:tab pos="836294" algn="l"/>
                <a:tab pos="836930" algn="l"/>
              </a:tabLst>
            </a:pPr>
            <a:r>
              <a:rPr sz="1800" spc="-5" dirty="0">
                <a:latin typeface="Arial"/>
                <a:cs typeface="Arial"/>
              </a:rPr>
              <a:t>Large </a:t>
            </a:r>
            <a:r>
              <a:rPr sz="1800" dirty="0">
                <a:latin typeface="Arial"/>
                <a:cs typeface="Arial"/>
              </a:rPr>
              <a:t>scale characterization currently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being  </a:t>
            </a:r>
            <a:r>
              <a:rPr sz="1800" dirty="0">
                <a:latin typeface="Arial"/>
                <a:cs typeface="Arial"/>
              </a:rPr>
              <a:t>conducted</a:t>
            </a:r>
            <a:endParaRPr sz="1800">
              <a:latin typeface="Arial"/>
              <a:cs typeface="Arial"/>
            </a:endParaRPr>
          </a:p>
          <a:p>
            <a:pPr marL="836294" marR="18415" lvl="1" indent="-366395">
              <a:lnSpc>
                <a:spcPct val="100699"/>
              </a:lnSpc>
              <a:buChar char="○"/>
              <a:tabLst>
                <a:tab pos="836294" algn="l"/>
                <a:tab pos="836930" algn="l"/>
              </a:tabLst>
            </a:pPr>
            <a:r>
              <a:rPr sz="1800" spc="-5" dirty="0">
                <a:latin typeface="Arial"/>
                <a:cs typeface="Arial"/>
              </a:rPr>
              <a:t>Identify </a:t>
            </a:r>
            <a:r>
              <a:rPr sz="1800" dirty="0">
                <a:latin typeface="Arial"/>
                <a:cs typeface="Arial"/>
              </a:rPr>
              <a:t>structures </a:t>
            </a:r>
            <a:r>
              <a:rPr sz="1800" spc="-5" dirty="0">
                <a:latin typeface="Arial"/>
                <a:cs typeface="Arial"/>
              </a:rPr>
              <a:t>used to diagnose patients earlier  and/or target as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treatment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548" y="3560625"/>
            <a:ext cx="5126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100"/>
              </a:spcBef>
              <a:buClr>
                <a:srgbClr val="5D696B"/>
              </a:buClr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sz="1800" b="1" spc="-5" dirty="0">
                <a:latin typeface="Arial"/>
                <a:cs typeface="Arial"/>
              </a:rPr>
              <a:t>Epigallocatechin-3-Gallate (EGCG) </a:t>
            </a:r>
            <a:r>
              <a:rPr sz="800" spc="-5" dirty="0">
                <a:latin typeface="Arial"/>
                <a:cs typeface="Arial"/>
              </a:rPr>
              <a:t>(Andrich et al.,</a:t>
            </a:r>
            <a:r>
              <a:rPr sz="800" spc="-13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2016)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747" y="3834944"/>
            <a:ext cx="4982845" cy="96837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414"/>
              </a:spcBef>
              <a:buFont typeface="Arial"/>
              <a:buChar char="○"/>
              <a:tabLst>
                <a:tab pos="379095" algn="l"/>
                <a:tab pos="379730" algn="l"/>
              </a:tabLst>
            </a:pPr>
            <a:r>
              <a:rPr sz="1800" spc="-5" dirty="0">
                <a:latin typeface="Arial"/>
                <a:cs typeface="Arial"/>
              </a:rPr>
              <a:t>Most abundant </a:t>
            </a:r>
            <a:r>
              <a:rPr sz="1800" dirty="0">
                <a:latin typeface="Arial"/>
                <a:cs typeface="Arial"/>
              </a:rPr>
              <a:t>catechin </a:t>
            </a:r>
            <a:r>
              <a:rPr sz="1800" spc="-5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tea</a:t>
            </a:r>
            <a:endParaRPr sz="1800">
              <a:latin typeface="Arial"/>
              <a:cs typeface="Arial"/>
            </a:endParaRPr>
          </a:p>
          <a:p>
            <a:pPr marL="379095" marR="5080" indent="-366395">
              <a:lnSpc>
                <a:spcPct val="114599"/>
              </a:lnSpc>
              <a:buChar char="○"/>
              <a:tabLst>
                <a:tab pos="379095" algn="l"/>
                <a:tab pos="379730" algn="l"/>
              </a:tabLst>
            </a:pPr>
            <a:r>
              <a:rPr sz="1800" spc="-5" dirty="0">
                <a:latin typeface="Arial"/>
                <a:cs typeface="Arial"/>
              </a:rPr>
              <a:t>Suggested that EGCG </a:t>
            </a:r>
            <a:r>
              <a:rPr sz="1800" dirty="0">
                <a:latin typeface="Arial"/>
                <a:cs typeface="Arial"/>
              </a:rPr>
              <a:t>specifically </a:t>
            </a:r>
            <a:r>
              <a:rPr sz="1800" spc="-5" dirty="0">
                <a:latin typeface="Arial"/>
                <a:cs typeface="Arial"/>
              </a:rPr>
              <a:t>inhibits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  aggregation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phase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31235" y="2571744"/>
            <a:ext cx="1974795" cy="1928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97806" y="4661874"/>
            <a:ext cx="2098040" cy="2711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85"/>
              </a:spcBef>
            </a:pPr>
            <a:r>
              <a:rPr sz="800" spc="-5" dirty="0">
                <a:latin typeface="Arial"/>
                <a:cs typeface="Arial"/>
                <a:hlinkClick r:id="rId3"/>
              </a:rPr>
              <a:t>http://toptestosteronesupplements.com/epigall </a:t>
            </a:r>
            <a:r>
              <a:rPr sz="800" spc="-5" dirty="0">
                <a:latin typeface="Arial"/>
                <a:cs typeface="Arial"/>
              </a:rPr>
              <a:t> ocatechin-gallate-egcg-ingredient-breakdown/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Further </a:t>
            </a:r>
            <a:r>
              <a:rPr spc="-5" dirty="0"/>
              <a:t>Research/ Applications/</a:t>
            </a:r>
            <a:r>
              <a:rPr spc="-80" dirty="0"/>
              <a:t> </a:t>
            </a:r>
            <a:r>
              <a:rPr spc="-5" dirty="0"/>
              <a:t>Implications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9661" y="1096398"/>
            <a:ext cx="5761990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marR="5080" indent="-343535">
              <a:lnSpc>
                <a:spcPct val="114599"/>
              </a:lnSpc>
              <a:spcBef>
                <a:spcPts val="100"/>
              </a:spcBef>
              <a:buSzPct val="83333"/>
              <a:buChar char="●"/>
              <a:tabLst>
                <a:tab pos="356235" algn="l"/>
                <a:tab pos="356870" algn="l"/>
              </a:tabLst>
            </a:pPr>
            <a:r>
              <a:rPr sz="1800" b="1" spc="-5" dirty="0">
                <a:latin typeface="Arial"/>
                <a:cs typeface="Arial"/>
              </a:rPr>
              <a:t>Clear Amyloid Protein Deposits (Immunotherapy </a:t>
            </a:r>
            <a:r>
              <a:rPr sz="1800" b="1" dirty="0">
                <a:latin typeface="Arial"/>
                <a:cs typeface="Arial"/>
              </a:rPr>
              <a:t>/  </a:t>
            </a:r>
            <a:r>
              <a:rPr sz="1800" b="1" spc="-5" dirty="0">
                <a:latin typeface="Arial"/>
                <a:cs typeface="Arial"/>
              </a:rPr>
              <a:t>Physical) </a:t>
            </a:r>
            <a:r>
              <a:rPr sz="800" spc="-5" dirty="0">
                <a:solidFill>
                  <a:srgbClr val="24171C"/>
                </a:solidFill>
                <a:latin typeface="Arial"/>
                <a:cs typeface="Arial"/>
              </a:rPr>
              <a:t>(</a:t>
            </a:r>
            <a:r>
              <a:rPr sz="800" spc="-5" dirty="0">
                <a:latin typeface="Arial"/>
                <a:cs typeface="Arial"/>
              </a:rPr>
              <a:t>Rosenzweig et al.,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2017)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860" y="1766575"/>
            <a:ext cx="554291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marR="5080" indent="-343535">
              <a:lnSpc>
                <a:spcPct val="100000"/>
              </a:lnSpc>
              <a:spcBef>
                <a:spcPts val="100"/>
              </a:spcBef>
              <a:buChar char="○"/>
              <a:tabLst>
                <a:tab pos="356235" algn="l"/>
                <a:tab pos="356870" algn="l"/>
              </a:tabLst>
            </a:pPr>
            <a:r>
              <a:rPr sz="1500" spc="-5" dirty="0">
                <a:latin typeface="Arial"/>
                <a:cs typeface="Arial"/>
              </a:rPr>
              <a:t>Clearing amyloid protein deposits directly was before </a:t>
            </a:r>
            <a:r>
              <a:rPr sz="1500" dirty="0">
                <a:latin typeface="Arial"/>
                <a:cs typeface="Arial"/>
              </a:rPr>
              <a:t>seen </a:t>
            </a:r>
            <a:r>
              <a:rPr sz="1500" spc="-5" dirty="0">
                <a:latin typeface="Arial"/>
                <a:cs typeface="Arial"/>
              </a:rPr>
              <a:t>as  impossible</a:t>
            </a:r>
            <a:endParaRPr sz="1500">
              <a:latin typeface="Arial"/>
              <a:cs typeface="Arial"/>
            </a:endParaRPr>
          </a:p>
          <a:p>
            <a:pPr marL="356235" indent="-343535">
              <a:lnSpc>
                <a:spcPct val="100000"/>
              </a:lnSpc>
              <a:buChar char="○"/>
              <a:tabLst>
                <a:tab pos="356235" algn="l"/>
                <a:tab pos="356870" algn="l"/>
              </a:tabLst>
            </a:pPr>
            <a:r>
              <a:rPr sz="1500" spc="-5" dirty="0">
                <a:latin typeface="Arial"/>
                <a:cs typeface="Arial"/>
              </a:rPr>
              <a:t>Scavenger </a:t>
            </a:r>
            <a:r>
              <a:rPr sz="1500" dirty="0">
                <a:latin typeface="Arial"/>
                <a:cs typeface="Arial"/>
              </a:rPr>
              <a:t>cells </a:t>
            </a:r>
            <a:r>
              <a:rPr sz="1500" spc="-5" dirty="0">
                <a:latin typeface="Arial"/>
                <a:cs typeface="Arial"/>
              </a:rPr>
              <a:t>recognize and engulf amyloid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deposits</a:t>
            </a:r>
            <a:endParaRPr sz="1500">
              <a:latin typeface="Arial"/>
              <a:cs typeface="Arial"/>
            </a:endParaRPr>
          </a:p>
          <a:p>
            <a:pPr marL="374015" marR="285750" indent="-361315">
              <a:lnSpc>
                <a:spcPct val="100000"/>
              </a:lnSpc>
              <a:buChar char="○"/>
              <a:tabLst>
                <a:tab pos="356235" algn="l"/>
                <a:tab pos="356870" algn="l"/>
              </a:tabLst>
            </a:pPr>
            <a:r>
              <a:rPr sz="1500" spc="-5" dirty="0">
                <a:latin typeface="Arial"/>
                <a:cs typeface="Arial"/>
              </a:rPr>
              <a:t>New immunotherapy treatments accelerate functionality of  </a:t>
            </a:r>
            <a:r>
              <a:rPr sz="1500" dirty="0">
                <a:latin typeface="Arial"/>
                <a:cs typeface="Arial"/>
              </a:rPr>
              <a:t>scavenger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cells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9661" y="3222374"/>
            <a:ext cx="419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indent="-343535">
              <a:lnSpc>
                <a:spcPct val="100000"/>
              </a:lnSpc>
              <a:spcBef>
                <a:spcPts val="100"/>
              </a:spcBef>
              <a:buSzPct val="83333"/>
              <a:buChar char="●"/>
              <a:tabLst>
                <a:tab pos="356235" algn="l"/>
                <a:tab pos="356870" algn="l"/>
              </a:tabLst>
            </a:pPr>
            <a:r>
              <a:rPr sz="1800" b="1" spc="-5" dirty="0">
                <a:latin typeface="Arial"/>
                <a:cs typeface="Arial"/>
              </a:rPr>
              <a:t>Other </a:t>
            </a:r>
            <a:r>
              <a:rPr sz="800" spc="-5" dirty="0">
                <a:latin typeface="Arial"/>
                <a:cs typeface="Arial"/>
              </a:rPr>
              <a:t>(Gertz et al., 2016; Wechaleka et al., 2016; </a:t>
            </a:r>
            <a:r>
              <a:rPr sz="800" spc="-5" dirty="0">
                <a:solidFill>
                  <a:srgbClr val="24171C"/>
                </a:solidFill>
                <a:latin typeface="Arial"/>
                <a:cs typeface="Arial"/>
              </a:rPr>
              <a:t>Sanchorawala et al.,</a:t>
            </a:r>
            <a:r>
              <a:rPr sz="800" spc="-105" dirty="0">
                <a:solidFill>
                  <a:srgbClr val="24171C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4171C"/>
                </a:solidFill>
                <a:latin typeface="Arial"/>
                <a:cs typeface="Arial"/>
              </a:rPr>
              <a:t>2017)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3848" y="3536698"/>
            <a:ext cx="5815330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100"/>
              </a:spcBef>
              <a:buFont typeface="Arial"/>
              <a:buChar char="○"/>
              <a:tabLst>
                <a:tab pos="379095" algn="l"/>
                <a:tab pos="379730" algn="l"/>
              </a:tabLst>
            </a:pPr>
            <a:r>
              <a:rPr sz="1800" b="1" spc="-5" dirty="0">
                <a:latin typeface="Arial"/>
                <a:cs typeface="Arial"/>
              </a:rPr>
              <a:t>Antibiotics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5" dirty="0">
                <a:latin typeface="Arial"/>
                <a:cs typeface="Arial"/>
              </a:rPr>
              <a:t>Interfere with amyloid deposit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formation</a:t>
            </a:r>
            <a:endParaRPr sz="1800">
              <a:latin typeface="Arial"/>
              <a:cs typeface="Arial"/>
            </a:endParaRPr>
          </a:p>
          <a:p>
            <a:pPr marL="379095" marR="67310" indent="-366395">
              <a:lnSpc>
                <a:spcPct val="100699"/>
              </a:lnSpc>
              <a:buFont typeface="Arial"/>
              <a:buChar char="○"/>
              <a:tabLst>
                <a:tab pos="379095" algn="l"/>
                <a:tab pos="379730" algn="l"/>
              </a:tabLst>
            </a:pPr>
            <a:r>
              <a:rPr sz="1800" b="1" spc="-5" dirty="0">
                <a:latin typeface="Arial"/>
                <a:cs typeface="Arial"/>
              </a:rPr>
              <a:t>Targeting of SAP Protein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5" dirty="0">
                <a:latin typeface="Arial"/>
                <a:cs typeface="Arial"/>
              </a:rPr>
              <a:t>Potential new treatment  target</a:t>
            </a:r>
            <a:endParaRPr sz="1800">
              <a:latin typeface="Arial"/>
              <a:cs typeface="Arial"/>
            </a:endParaRPr>
          </a:p>
          <a:p>
            <a:pPr marL="379095" indent="-366395">
              <a:lnSpc>
                <a:spcPct val="100000"/>
              </a:lnSpc>
              <a:spcBef>
                <a:spcPts val="15"/>
              </a:spcBef>
              <a:buChar char="○"/>
              <a:tabLst>
                <a:tab pos="379095" algn="l"/>
                <a:tab pos="379730" algn="l"/>
              </a:tabLst>
            </a:pPr>
            <a:r>
              <a:rPr sz="1800" b="1" spc="-5" dirty="0">
                <a:latin typeface="Arial"/>
                <a:cs typeface="Arial"/>
              </a:rPr>
              <a:t>Vaccines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5" dirty="0">
                <a:latin typeface="Arial"/>
                <a:cs typeface="Arial"/>
              </a:rPr>
              <a:t>Protect </a:t>
            </a:r>
            <a:r>
              <a:rPr sz="1800" dirty="0">
                <a:latin typeface="Arial"/>
                <a:cs typeface="Arial"/>
              </a:rPr>
              <a:t>vital </a:t>
            </a:r>
            <a:r>
              <a:rPr sz="1800" spc="-5" dirty="0">
                <a:latin typeface="Arial"/>
                <a:cs typeface="Arial"/>
              </a:rPr>
              <a:t>organs from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amyloid</a:t>
            </a:r>
            <a:endParaRPr sz="1800">
              <a:latin typeface="Arial"/>
              <a:cs typeface="Arial"/>
            </a:endParaRPr>
          </a:p>
          <a:p>
            <a:pPr marL="379095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latin typeface="Arial"/>
                <a:cs typeface="Arial"/>
              </a:rPr>
              <a:t>formation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49136" y="1072522"/>
            <a:ext cx="2373145" cy="15792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67638" y="2728420"/>
            <a:ext cx="20294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  <a:hlinkClick r:id="rId3"/>
              </a:rPr>
              <a:t>http://www.iran-daily.com/News/129235.html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96211" y="3073193"/>
            <a:ext cx="2249870" cy="15030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08259" y="4669087"/>
            <a:ext cx="2442845" cy="394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  <a:hlinkClick r:id="rId5"/>
              </a:rPr>
              <a:t>https://www.swan.wa.gov.au/files/assets/public/image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01600"/>
              </a:lnSpc>
            </a:pPr>
            <a:r>
              <a:rPr sz="800" dirty="0">
                <a:latin typeface="Arial"/>
                <a:cs typeface="Arial"/>
              </a:rPr>
              <a:t>-resources/lists/people/children/ph_immunisation.jpg?  </a:t>
            </a:r>
            <a:r>
              <a:rPr sz="800" spc="-5" dirty="0">
                <a:latin typeface="Arial"/>
                <a:cs typeface="Arial"/>
              </a:rPr>
              <a:t>w=480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448117"/>
            <a:ext cx="22371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Conclusion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7545" y="1003097"/>
            <a:ext cx="31686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9575" indent="-396875">
              <a:lnSpc>
                <a:spcPct val="100000"/>
              </a:lnSpc>
              <a:spcBef>
                <a:spcPts val="100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Bone marrow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disorder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09575" indent="-396875">
              <a:lnSpc>
                <a:spcPct val="100000"/>
              </a:lnSpc>
              <a:spcBef>
                <a:spcPts val="459"/>
              </a:spcBef>
              <a:buChar char="○"/>
              <a:tabLst>
                <a:tab pos="409575" algn="l"/>
                <a:tab pos="410209" algn="l"/>
              </a:tabLst>
            </a:pPr>
            <a:r>
              <a:rPr spc="-5" dirty="0"/>
              <a:t>Abnormal antibody</a:t>
            </a:r>
            <a:r>
              <a:rPr spc="-90" dirty="0"/>
              <a:t> </a:t>
            </a:r>
            <a:r>
              <a:rPr spc="-5" dirty="0"/>
              <a:t>light-chains</a:t>
            </a:r>
          </a:p>
          <a:p>
            <a:pPr marL="409575" indent="-396875">
              <a:lnSpc>
                <a:spcPct val="100000"/>
              </a:lnSpc>
              <a:spcBef>
                <a:spcPts val="359"/>
              </a:spcBef>
              <a:buChar char="○"/>
              <a:tabLst>
                <a:tab pos="409575" algn="l"/>
                <a:tab pos="410209" algn="l"/>
              </a:tabLst>
            </a:pPr>
            <a:r>
              <a:rPr spc="-5" dirty="0"/>
              <a:t>Formation of lethal</a:t>
            </a:r>
            <a:r>
              <a:rPr spc="-40" dirty="0"/>
              <a:t> </a:t>
            </a:r>
            <a:r>
              <a:rPr spc="-5" dirty="0"/>
              <a:t>amyloid</a:t>
            </a:r>
          </a:p>
          <a:p>
            <a:pPr marL="409575" indent="-396875">
              <a:lnSpc>
                <a:spcPct val="100000"/>
              </a:lnSpc>
              <a:spcBef>
                <a:spcPts val="359"/>
              </a:spcBef>
              <a:buChar char="○"/>
              <a:tabLst>
                <a:tab pos="409575" algn="l"/>
                <a:tab pos="410209" algn="l"/>
              </a:tabLst>
            </a:pPr>
            <a:r>
              <a:rPr spc="-5" dirty="0"/>
              <a:t>Disrupt tissues and</a:t>
            </a:r>
            <a:r>
              <a:rPr spc="-40" dirty="0"/>
              <a:t> </a:t>
            </a:r>
            <a:r>
              <a:rPr spc="-5" dirty="0"/>
              <a:t>organs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7545" y="2357549"/>
            <a:ext cx="7141209" cy="1035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9575" marR="5080" indent="-396875">
              <a:lnSpc>
                <a:spcPct val="150600"/>
              </a:lnSpc>
              <a:spcBef>
                <a:spcPts val="100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AL amyloidosis is </a:t>
            </a:r>
            <a:r>
              <a:rPr sz="2200" dirty="0">
                <a:latin typeface="Arial"/>
                <a:cs typeface="Arial"/>
              </a:rPr>
              <a:t>still </a:t>
            </a:r>
            <a:r>
              <a:rPr sz="2200" spc="-5" dirty="0">
                <a:latin typeface="Arial"/>
                <a:cs typeface="Arial"/>
              </a:rPr>
              <a:t>rather lethal </a:t>
            </a:r>
            <a:r>
              <a:rPr sz="2200" dirty="0">
                <a:latin typeface="Arial"/>
                <a:cs typeface="Arial"/>
              </a:rPr>
              <a:t>- </a:t>
            </a:r>
            <a:r>
              <a:rPr sz="2200" spc="-5" dirty="0">
                <a:latin typeface="Arial"/>
                <a:cs typeface="Arial"/>
              </a:rPr>
              <a:t>be aware and </a:t>
            </a:r>
            <a:r>
              <a:rPr sz="2200" dirty="0">
                <a:latin typeface="Arial"/>
                <a:cs typeface="Arial"/>
              </a:rPr>
              <a:t>stay  </a:t>
            </a:r>
            <a:r>
              <a:rPr sz="2200" spc="-5" dirty="0">
                <a:latin typeface="Arial"/>
                <a:cs typeface="Arial"/>
              </a:rPr>
              <a:t>educated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16164" y="431399"/>
            <a:ext cx="3219768" cy="1830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32292" y="2338527"/>
            <a:ext cx="27920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https://tctechcrunch2011.files.wordpress.com/2016/08/thats-a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32292" y="2462351"/>
            <a:ext cx="16605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ll-folks.png?w=1279&amp;h=727&amp;crop=1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7545" y="3340116"/>
            <a:ext cx="8209280" cy="156718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2025014">
              <a:lnSpc>
                <a:spcPct val="100000"/>
              </a:lnSpc>
              <a:spcBef>
                <a:spcPts val="254"/>
              </a:spcBef>
            </a:pPr>
            <a:r>
              <a:rPr sz="800" spc="-5" dirty="0">
                <a:latin typeface="Arial"/>
                <a:cs typeface="Arial"/>
              </a:rPr>
              <a:t>(Nienhuis, Bijzet </a:t>
            </a:r>
            <a:r>
              <a:rPr sz="800" dirty="0">
                <a:latin typeface="Arial"/>
                <a:cs typeface="Arial"/>
              </a:rPr>
              <a:t>&amp; </a:t>
            </a:r>
            <a:r>
              <a:rPr sz="800" spc="-5" dirty="0">
                <a:latin typeface="Arial"/>
                <a:cs typeface="Arial"/>
              </a:rPr>
              <a:t>Hazenberg,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2016)</a:t>
            </a:r>
            <a:endParaRPr sz="8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430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The ALA foundation website is </a:t>
            </a:r>
            <a:r>
              <a:rPr sz="2200" dirty="0">
                <a:latin typeface="Arial"/>
                <a:cs typeface="Arial"/>
              </a:rPr>
              <a:t>a </a:t>
            </a:r>
            <a:r>
              <a:rPr sz="2200" spc="-5" dirty="0">
                <a:latin typeface="Arial"/>
                <a:cs typeface="Arial"/>
              </a:rPr>
              <a:t>great </a:t>
            </a:r>
            <a:r>
              <a:rPr sz="2200" dirty="0">
                <a:latin typeface="Arial"/>
                <a:cs typeface="Arial"/>
              </a:rPr>
              <a:t>source </a:t>
            </a:r>
            <a:r>
              <a:rPr sz="2200" spc="-5" dirty="0">
                <a:latin typeface="Arial"/>
                <a:cs typeface="Arial"/>
              </a:rPr>
              <a:t>for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more</a:t>
            </a:r>
            <a:endParaRPr sz="2200">
              <a:latin typeface="Arial"/>
              <a:cs typeface="Arial"/>
            </a:endParaRPr>
          </a:p>
          <a:p>
            <a:pPr marL="409575">
              <a:lnSpc>
                <a:spcPct val="100000"/>
              </a:lnSpc>
              <a:spcBef>
                <a:spcPts val="1335"/>
              </a:spcBef>
            </a:pPr>
            <a:r>
              <a:rPr sz="2200" spc="-5" dirty="0">
                <a:latin typeface="Arial"/>
                <a:cs typeface="Arial"/>
              </a:rPr>
              <a:t>information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1335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latin typeface="Arial"/>
                <a:cs typeface="Arial"/>
              </a:rPr>
              <a:t>Researchers believe ALA will no longer be </a:t>
            </a:r>
            <a:r>
              <a:rPr sz="2200" dirty="0">
                <a:latin typeface="Arial"/>
                <a:cs typeface="Arial"/>
              </a:rPr>
              <a:t>a </a:t>
            </a:r>
            <a:r>
              <a:rPr sz="2200" spc="-5" dirty="0">
                <a:latin typeface="Arial"/>
                <a:cs typeface="Arial"/>
              </a:rPr>
              <a:t>threat in 10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years!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338043"/>
            <a:ext cx="37268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Multiple Choice</a:t>
            </a:r>
            <a:r>
              <a:rPr spc="-90" dirty="0"/>
              <a:t> </a:t>
            </a:r>
            <a:r>
              <a:rPr spc="-5" dirty="0"/>
              <a:t>#1: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5576" y="1078281"/>
            <a:ext cx="8297545" cy="3943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2400" b="1" spc="-90" dirty="0">
                <a:solidFill>
                  <a:srgbClr val="5D696B"/>
                </a:solidFill>
                <a:latin typeface="Gill Sans MT"/>
                <a:cs typeface="Gill Sans MT"/>
              </a:rPr>
              <a:t>Which</a:t>
            </a:r>
            <a:r>
              <a:rPr sz="2400" b="1" spc="-215" dirty="0">
                <a:solidFill>
                  <a:srgbClr val="5D696B"/>
                </a:solidFill>
                <a:latin typeface="Gill Sans MT"/>
                <a:cs typeface="Gill Sans MT"/>
              </a:rPr>
              <a:t> </a:t>
            </a:r>
            <a:r>
              <a:rPr sz="2400" b="1" spc="25" dirty="0">
                <a:solidFill>
                  <a:srgbClr val="5D696B"/>
                </a:solidFill>
                <a:latin typeface="Gill Sans MT"/>
                <a:cs typeface="Gill Sans MT"/>
              </a:rPr>
              <a:t>of</a:t>
            </a:r>
            <a:r>
              <a:rPr sz="2400" b="1" spc="-215" dirty="0">
                <a:solidFill>
                  <a:srgbClr val="5D696B"/>
                </a:solidFill>
                <a:latin typeface="Gill Sans MT"/>
                <a:cs typeface="Gill Sans MT"/>
              </a:rPr>
              <a:t> </a:t>
            </a:r>
            <a:r>
              <a:rPr sz="2400" b="1" spc="-45" dirty="0">
                <a:solidFill>
                  <a:srgbClr val="5D696B"/>
                </a:solidFill>
                <a:latin typeface="Gill Sans MT"/>
                <a:cs typeface="Gill Sans MT"/>
              </a:rPr>
              <a:t>the</a:t>
            </a:r>
            <a:r>
              <a:rPr sz="2400" b="1" spc="-210" dirty="0">
                <a:solidFill>
                  <a:srgbClr val="5D696B"/>
                </a:solidFill>
                <a:latin typeface="Gill Sans MT"/>
                <a:cs typeface="Gill Sans MT"/>
              </a:rPr>
              <a:t> </a:t>
            </a:r>
            <a:r>
              <a:rPr sz="2400" b="1" spc="-15" dirty="0">
                <a:solidFill>
                  <a:srgbClr val="5D696B"/>
                </a:solidFill>
                <a:latin typeface="Gill Sans MT"/>
                <a:cs typeface="Gill Sans MT"/>
              </a:rPr>
              <a:t>following</a:t>
            </a:r>
            <a:r>
              <a:rPr sz="2400" b="1" spc="-215" dirty="0">
                <a:solidFill>
                  <a:srgbClr val="5D696B"/>
                </a:solidFill>
                <a:latin typeface="Gill Sans MT"/>
                <a:cs typeface="Gill Sans MT"/>
              </a:rPr>
              <a:t> </a:t>
            </a:r>
            <a:r>
              <a:rPr sz="2400" b="1" spc="-50" dirty="0">
                <a:solidFill>
                  <a:srgbClr val="5D696B"/>
                </a:solidFill>
                <a:latin typeface="Gill Sans MT"/>
                <a:cs typeface="Gill Sans MT"/>
              </a:rPr>
              <a:t>statements</a:t>
            </a:r>
            <a:r>
              <a:rPr sz="2400" b="1" spc="-210" dirty="0">
                <a:solidFill>
                  <a:srgbClr val="5D696B"/>
                </a:solidFill>
                <a:latin typeface="Gill Sans MT"/>
                <a:cs typeface="Gill Sans MT"/>
              </a:rPr>
              <a:t> </a:t>
            </a:r>
            <a:r>
              <a:rPr sz="2400" b="1" spc="5" dirty="0">
                <a:solidFill>
                  <a:srgbClr val="5D696B"/>
                </a:solidFill>
                <a:latin typeface="Gill Sans MT"/>
                <a:cs typeface="Gill Sans MT"/>
              </a:rPr>
              <a:t>is</a:t>
            </a:r>
            <a:r>
              <a:rPr sz="2400" b="1" spc="-210" dirty="0">
                <a:solidFill>
                  <a:srgbClr val="5D696B"/>
                </a:solidFill>
                <a:latin typeface="Gill Sans MT"/>
                <a:cs typeface="Gill Sans MT"/>
              </a:rPr>
              <a:t> </a:t>
            </a:r>
            <a:r>
              <a:rPr sz="2400" b="1" spc="-160" dirty="0">
                <a:solidFill>
                  <a:srgbClr val="5D696B"/>
                </a:solidFill>
                <a:latin typeface="Gill Sans MT"/>
                <a:cs typeface="Gill Sans MT"/>
              </a:rPr>
              <a:t>INCORRECT.</a:t>
            </a:r>
            <a:endParaRPr sz="2400">
              <a:latin typeface="Gill Sans MT"/>
              <a:cs typeface="Gill Sans MT"/>
            </a:endParaRPr>
          </a:p>
          <a:p>
            <a:pPr marL="502920" marR="225425" indent="-474980">
              <a:lnSpc>
                <a:spcPct val="114599"/>
              </a:lnSpc>
              <a:spcBef>
                <a:spcPts val="1575"/>
              </a:spcBef>
              <a:buAutoNum type="alphaLcParenR"/>
              <a:tabLst>
                <a:tab pos="502920" algn="l"/>
                <a:tab pos="503555" algn="l"/>
              </a:tabLst>
            </a:pPr>
            <a:r>
              <a:rPr sz="2400" spc="-35" dirty="0">
                <a:solidFill>
                  <a:srgbClr val="666666"/>
                </a:solidFill>
                <a:latin typeface="Lucida Sans"/>
                <a:cs typeface="Lucida Sans"/>
              </a:rPr>
              <a:t>AL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25" dirty="0">
                <a:solidFill>
                  <a:srgbClr val="666666"/>
                </a:solidFill>
                <a:latin typeface="Lucida Sans"/>
                <a:cs typeface="Lucida Sans"/>
              </a:rPr>
              <a:t>Amyloidosis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14" dirty="0">
                <a:solidFill>
                  <a:srgbClr val="666666"/>
                </a:solidFill>
                <a:latin typeface="Lucida Sans"/>
                <a:cs typeface="Lucida Sans"/>
              </a:rPr>
              <a:t>incidence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55" dirty="0">
                <a:solidFill>
                  <a:srgbClr val="666666"/>
                </a:solidFill>
                <a:latin typeface="Lucida Sans"/>
                <a:cs typeface="Lucida Sans"/>
              </a:rPr>
              <a:t>rate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35" dirty="0">
                <a:solidFill>
                  <a:srgbClr val="666666"/>
                </a:solidFill>
                <a:latin typeface="Lucida Sans"/>
                <a:cs typeface="Lucida Sans"/>
              </a:rPr>
              <a:t>is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35" dirty="0">
                <a:solidFill>
                  <a:srgbClr val="666666"/>
                </a:solidFill>
                <a:latin typeface="Lucida Sans"/>
                <a:cs typeface="Lucida Sans"/>
              </a:rPr>
              <a:t>highest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80" dirty="0">
                <a:solidFill>
                  <a:srgbClr val="666666"/>
                </a:solidFill>
                <a:latin typeface="Lucida Sans"/>
                <a:cs typeface="Lucida Sans"/>
              </a:rPr>
              <a:t>for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20" dirty="0">
                <a:solidFill>
                  <a:srgbClr val="666666"/>
                </a:solidFill>
                <a:latin typeface="Lucida Sans"/>
                <a:cs typeface="Lucida Sans"/>
              </a:rPr>
              <a:t>adults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55" dirty="0">
                <a:solidFill>
                  <a:srgbClr val="666666"/>
                </a:solidFill>
                <a:latin typeface="Lucida Sans"/>
                <a:cs typeface="Lucida Sans"/>
              </a:rPr>
              <a:t>age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30" dirty="0">
                <a:solidFill>
                  <a:srgbClr val="666666"/>
                </a:solidFill>
                <a:latin typeface="Lucida Sans"/>
                <a:cs typeface="Lucida Sans"/>
              </a:rPr>
              <a:t>50  </a:t>
            </a:r>
            <a:r>
              <a:rPr sz="2400" spc="-75" dirty="0">
                <a:solidFill>
                  <a:srgbClr val="666666"/>
                </a:solidFill>
                <a:latin typeface="Lucida Sans"/>
                <a:cs typeface="Lucida Sans"/>
              </a:rPr>
              <a:t>to</a:t>
            </a:r>
            <a:r>
              <a:rPr sz="2400" spc="-30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70" dirty="0">
                <a:solidFill>
                  <a:srgbClr val="666666"/>
                </a:solidFill>
                <a:latin typeface="Lucida Sans"/>
                <a:cs typeface="Lucida Sans"/>
              </a:rPr>
              <a:t>60.</a:t>
            </a:r>
            <a:endParaRPr sz="2400">
              <a:latin typeface="Lucida Sans"/>
              <a:cs typeface="Lucida Sans"/>
            </a:endParaRPr>
          </a:p>
          <a:p>
            <a:pPr marL="502920" marR="528955" indent="-490220">
              <a:lnSpc>
                <a:spcPct val="114599"/>
              </a:lnSpc>
              <a:buAutoNum type="alphaLcParenR"/>
              <a:tabLst>
                <a:tab pos="502920" algn="l"/>
                <a:tab pos="503555" algn="l"/>
              </a:tabLst>
            </a:pPr>
            <a:r>
              <a:rPr sz="2400" spc="-85" dirty="0">
                <a:solidFill>
                  <a:srgbClr val="666666"/>
                </a:solidFill>
                <a:latin typeface="Lucida Sans"/>
                <a:cs typeface="Lucida Sans"/>
              </a:rPr>
              <a:t>Epigallocatechin-3-Gallate</a:t>
            </a:r>
            <a:r>
              <a:rPr sz="2400" spc="-28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dirty="0">
                <a:solidFill>
                  <a:srgbClr val="666666"/>
                </a:solidFill>
                <a:latin typeface="Lucida Sans"/>
                <a:cs typeface="Lucida Sans"/>
              </a:rPr>
              <a:t>(EGCG)</a:t>
            </a:r>
            <a:r>
              <a:rPr sz="2400" spc="-28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35" dirty="0">
                <a:solidFill>
                  <a:srgbClr val="666666"/>
                </a:solidFill>
                <a:latin typeface="Lucida Sans"/>
                <a:cs typeface="Lucida Sans"/>
              </a:rPr>
              <a:t>is</a:t>
            </a:r>
            <a:r>
              <a:rPr sz="2400" spc="-28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10" dirty="0">
                <a:solidFill>
                  <a:srgbClr val="666666"/>
                </a:solidFill>
                <a:latin typeface="Lucida Sans"/>
                <a:cs typeface="Lucida Sans"/>
              </a:rPr>
              <a:t>a</a:t>
            </a:r>
            <a:r>
              <a:rPr sz="2400" spc="-28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95" dirty="0">
                <a:solidFill>
                  <a:srgbClr val="666666"/>
                </a:solidFill>
                <a:latin typeface="Lucida Sans"/>
                <a:cs typeface="Lucida Sans"/>
              </a:rPr>
              <a:t>potential</a:t>
            </a:r>
            <a:r>
              <a:rPr sz="2400" spc="-28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85" dirty="0">
                <a:solidFill>
                  <a:srgbClr val="666666"/>
                </a:solidFill>
                <a:latin typeface="Lucida Sans"/>
                <a:cs typeface="Lucida Sans"/>
              </a:rPr>
              <a:t>future  </a:t>
            </a:r>
            <a:r>
              <a:rPr sz="2400" spc="-80" dirty="0">
                <a:solidFill>
                  <a:srgbClr val="666666"/>
                </a:solidFill>
                <a:latin typeface="Lucida Sans"/>
                <a:cs typeface="Lucida Sans"/>
              </a:rPr>
              <a:t>treatment</a:t>
            </a:r>
            <a:r>
              <a:rPr sz="2400" spc="-30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80" dirty="0">
                <a:solidFill>
                  <a:srgbClr val="666666"/>
                </a:solidFill>
                <a:latin typeface="Lucida Sans"/>
                <a:cs typeface="Lucida Sans"/>
              </a:rPr>
              <a:t>for</a:t>
            </a:r>
            <a:r>
              <a:rPr sz="2400" spc="-30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35" dirty="0">
                <a:solidFill>
                  <a:srgbClr val="666666"/>
                </a:solidFill>
                <a:latin typeface="Lucida Sans"/>
                <a:cs typeface="Lucida Sans"/>
              </a:rPr>
              <a:t>AL</a:t>
            </a:r>
            <a:r>
              <a:rPr sz="2400" spc="-30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40" dirty="0">
                <a:solidFill>
                  <a:srgbClr val="666666"/>
                </a:solidFill>
                <a:latin typeface="Lucida Sans"/>
                <a:cs typeface="Lucida Sans"/>
              </a:rPr>
              <a:t>Amyloidosis.</a:t>
            </a:r>
            <a:endParaRPr sz="2400">
              <a:latin typeface="Lucida Sans"/>
              <a:cs typeface="Lucida Sans"/>
            </a:endParaRPr>
          </a:p>
          <a:p>
            <a:pPr marL="502920" indent="-462280">
              <a:lnSpc>
                <a:spcPct val="100000"/>
              </a:lnSpc>
              <a:spcBef>
                <a:spcPts val="420"/>
              </a:spcBef>
              <a:buAutoNum type="alphaLcParenR"/>
              <a:tabLst>
                <a:tab pos="502920" algn="l"/>
                <a:tab pos="503555" algn="l"/>
              </a:tabLst>
            </a:pPr>
            <a:r>
              <a:rPr sz="2400" spc="-114" dirty="0">
                <a:solidFill>
                  <a:srgbClr val="666666"/>
                </a:solidFill>
                <a:latin typeface="Lucida Sans"/>
                <a:cs typeface="Lucida Sans"/>
              </a:rPr>
              <a:t>Amyloid</a:t>
            </a:r>
            <a:r>
              <a:rPr sz="2400" spc="-30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10" dirty="0">
                <a:solidFill>
                  <a:srgbClr val="666666"/>
                </a:solidFill>
                <a:latin typeface="Lucida Sans"/>
                <a:cs typeface="Lucida Sans"/>
              </a:rPr>
              <a:t>formation</a:t>
            </a:r>
            <a:r>
              <a:rPr sz="2400" spc="-30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35" dirty="0">
                <a:solidFill>
                  <a:srgbClr val="666666"/>
                </a:solidFill>
                <a:latin typeface="Lucida Sans"/>
                <a:cs typeface="Lucida Sans"/>
              </a:rPr>
              <a:t>is</a:t>
            </a:r>
            <a:r>
              <a:rPr sz="2400" spc="-30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50" dirty="0">
                <a:solidFill>
                  <a:srgbClr val="666666"/>
                </a:solidFill>
                <a:latin typeface="Lucida Sans"/>
                <a:cs typeface="Lucida Sans"/>
              </a:rPr>
              <a:t>most</a:t>
            </a:r>
            <a:r>
              <a:rPr sz="2400" spc="-30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85" dirty="0">
                <a:solidFill>
                  <a:srgbClr val="666666"/>
                </a:solidFill>
                <a:latin typeface="Lucida Sans"/>
                <a:cs typeface="Lucida Sans"/>
              </a:rPr>
              <a:t>lethal</a:t>
            </a:r>
            <a:r>
              <a:rPr sz="2400" spc="-30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05" dirty="0">
                <a:solidFill>
                  <a:srgbClr val="666666"/>
                </a:solidFill>
                <a:latin typeface="Lucida Sans"/>
                <a:cs typeface="Lucida Sans"/>
              </a:rPr>
              <a:t>when</a:t>
            </a:r>
            <a:r>
              <a:rPr sz="2400" spc="-30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25" dirty="0">
                <a:solidFill>
                  <a:srgbClr val="666666"/>
                </a:solidFill>
                <a:latin typeface="Lucida Sans"/>
                <a:cs typeface="Lucida Sans"/>
              </a:rPr>
              <a:t>formed</a:t>
            </a:r>
            <a:r>
              <a:rPr sz="2400" spc="-30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20" dirty="0">
                <a:solidFill>
                  <a:srgbClr val="666666"/>
                </a:solidFill>
                <a:latin typeface="Lucida Sans"/>
                <a:cs typeface="Lucida Sans"/>
              </a:rPr>
              <a:t>in</a:t>
            </a:r>
            <a:r>
              <a:rPr sz="2400" spc="-30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80" dirty="0">
                <a:solidFill>
                  <a:srgbClr val="666666"/>
                </a:solidFill>
                <a:latin typeface="Lucida Sans"/>
                <a:cs typeface="Lucida Sans"/>
              </a:rPr>
              <a:t>the</a:t>
            </a:r>
            <a:r>
              <a:rPr sz="2400" spc="-30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05" dirty="0">
                <a:solidFill>
                  <a:srgbClr val="666666"/>
                </a:solidFill>
                <a:latin typeface="Lucida Sans"/>
                <a:cs typeface="Lucida Sans"/>
              </a:rPr>
              <a:t>heart.</a:t>
            </a:r>
            <a:endParaRPr sz="2400">
              <a:latin typeface="Lucida Sans"/>
              <a:cs typeface="Lucida Sans"/>
            </a:endParaRPr>
          </a:p>
          <a:p>
            <a:pPr marL="502920" marR="10795" indent="-490220">
              <a:lnSpc>
                <a:spcPct val="114599"/>
              </a:lnSpc>
              <a:buAutoNum type="alphaLcParenR"/>
              <a:tabLst>
                <a:tab pos="502920" algn="l"/>
                <a:tab pos="503555" algn="l"/>
              </a:tabLst>
            </a:pPr>
            <a:r>
              <a:rPr sz="2400" spc="-95" dirty="0">
                <a:solidFill>
                  <a:srgbClr val="666666"/>
                </a:solidFill>
                <a:latin typeface="Lucida Sans"/>
                <a:cs typeface="Lucida Sans"/>
              </a:rPr>
              <a:t>Misfolded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14" dirty="0">
                <a:solidFill>
                  <a:srgbClr val="666666"/>
                </a:solidFill>
                <a:latin typeface="Lucida Sans"/>
                <a:cs typeface="Lucida Sans"/>
              </a:rPr>
              <a:t>Light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20" dirty="0">
                <a:solidFill>
                  <a:srgbClr val="666666"/>
                </a:solidFill>
                <a:latin typeface="Lucida Sans"/>
                <a:cs typeface="Lucida Sans"/>
              </a:rPr>
              <a:t>Chains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35" dirty="0">
                <a:solidFill>
                  <a:srgbClr val="666666"/>
                </a:solidFill>
                <a:latin typeface="Lucida Sans"/>
                <a:cs typeface="Lucida Sans"/>
              </a:rPr>
              <a:t>is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80" dirty="0">
                <a:solidFill>
                  <a:srgbClr val="666666"/>
                </a:solidFill>
                <a:latin typeface="Lucida Sans"/>
                <a:cs typeface="Lucida Sans"/>
              </a:rPr>
              <a:t>the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30" dirty="0">
                <a:solidFill>
                  <a:srgbClr val="666666"/>
                </a:solidFill>
                <a:latin typeface="Lucida Sans"/>
                <a:cs typeface="Lucida Sans"/>
              </a:rPr>
              <a:t>cause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10" dirty="0">
                <a:solidFill>
                  <a:srgbClr val="666666"/>
                </a:solidFill>
                <a:latin typeface="Lucida Sans"/>
                <a:cs typeface="Lucida Sans"/>
              </a:rPr>
              <a:t>of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25" dirty="0">
                <a:solidFill>
                  <a:srgbClr val="666666"/>
                </a:solidFill>
                <a:latin typeface="Lucida Sans"/>
                <a:cs typeface="Lucida Sans"/>
              </a:rPr>
              <a:t>amyloid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10" dirty="0">
                <a:solidFill>
                  <a:srgbClr val="666666"/>
                </a:solidFill>
                <a:latin typeface="Lucida Sans"/>
                <a:cs typeface="Lucida Sans"/>
              </a:rPr>
              <a:t>formation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20" dirty="0">
                <a:solidFill>
                  <a:srgbClr val="666666"/>
                </a:solidFill>
                <a:latin typeface="Lucida Sans"/>
                <a:cs typeface="Lucida Sans"/>
              </a:rPr>
              <a:t>in  </a:t>
            </a:r>
            <a:r>
              <a:rPr sz="2400" spc="-35" dirty="0">
                <a:solidFill>
                  <a:srgbClr val="666666"/>
                </a:solidFill>
                <a:latin typeface="Lucida Sans"/>
                <a:cs typeface="Lucida Sans"/>
              </a:rPr>
              <a:t>AL </a:t>
            </a:r>
            <a:r>
              <a:rPr sz="2400" spc="-125" dirty="0">
                <a:solidFill>
                  <a:srgbClr val="666666"/>
                </a:solidFill>
                <a:latin typeface="Lucida Sans"/>
                <a:cs typeface="Lucida Sans"/>
              </a:rPr>
              <a:t>Amyloidosis</a:t>
            </a:r>
            <a:r>
              <a:rPr sz="2400" spc="-57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254" dirty="0">
                <a:solidFill>
                  <a:srgbClr val="666666"/>
                </a:solidFill>
                <a:latin typeface="Lucida Sans"/>
                <a:cs typeface="Lucida Sans"/>
              </a:rPr>
              <a:t>.</a:t>
            </a:r>
            <a:endParaRPr sz="2400">
              <a:latin typeface="Lucida Sans"/>
              <a:cs typeface="Lucida Sans"/>
            </a:endParaRPr>
          </a:p>
          <a:p>
            <a:pPr marL="502920" indent="-480059">
              <a:lnSpc>
                <a:spcPct val="100000"/>
              </a:lnSpc>
              <a:spcBef>
                <a:spcPts val="415"/>
              </a:spcBef>
              <a:buAutoNum type="alphaLcParenR"/>
              <a:tabLst>
                <a:tab pos="502920" algn="l"/>
                <a:tab pos="503555" algn="l"/>
              </a:tabLst>
            </a:pPr>
            <a:r>
              <a:rPr sz="2400" spc="5" dirty="0">
                <a:solidFill>
                  <a:srgbClr val="666666"/>
                </a:solidFill>
                <a:latin typeface="Lucida Sans"/>
                <a:cs typeface="Lucida Sans"/>
              </a:rPr>
              <a:t>56%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10" dirty="0">
                <a:solidFill>
                  <a:srgbClr val="666666"/>
                </a:solidFill>
                <a:latin typeface="Lucida Sans"/>
                <a:cs typeface="Lucida Sans"/>
              </a:rPr>
              <a:t>of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90" dirty="0">
                <a:solidFill>
                  <a:srgbClr val="666666"/>
                </a:solidFill>
                <a:latin typeface="Lucida Sans"/>
                <a:cs typeface="Lucida Sans"/>
              </a:rPr>
              <a:t>all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00" dirty="0">
                <a:solidFill>
                  <a:srgbClr val="666666"/>
                </a:solidFill>
                <a:latin typeface="Lucida Sans"/>
                <a:cs typeface="Lucida Sans"/>
              </a:rPr>
              <a:t>Systemic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25" dirty="0">
                <a:solidFill>
                  <a:srgbClr val="666666"/>
                </a:solidFill>
                <a:latin typeface="Lucida Sans"/>
                <a:cs typeface="Lucida Sans"/>
              </a:rPr>
              <a:t>Amyloidosis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35" dirty="0">
                <a:solidFill>
                  <a:srgbClr val="666666"/>
                </a:solidFill>
                <a:latin typeface="Lucida Sans"/>
                <a:cs typeface="Lucida Sans"/>
              </a:rPr>
              <a:t>cases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70" dirty="0">
                <a:solidFill>
                  <a:srgbClr val="666666"/>
                </a:solidFill>
                <a:latin typeface="Lucida Sans"/>
                <a:cs typeface="Lucida Sans"/>
              </a:rPr>
              <a:t>are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10" dirty="0">
                <a:solidFill>
                  <a:srgbClr val="666666"/>
                </a:solidFill>
                <a:latin typeface="Lucida Sans"/>
                <a:cs typeface="Lucida Sans"/>
              </a:rPr>
              <a:t>of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35" dirty="0">
                <a:solidFill>
                  <a:srgbClr val="666666"/>
                </a:solidFill>
                <a:latin typeface="Lucida Sans"/>
                <a:cs typeface="Lucida Sans"/>
              </a:rPr>
              <a:t>AL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50" dirty="0">
                <a:solidFill>
                  <a:srgbClr val="666666"/>
                </a:solidFill>
                <a:latin typeface="Lucida Sans"/>
                <a:cs typeface="Lucida Sans"/>
              </a:rPr>
              <a:t>variety</a:t>
            </a:r>
            <a:endParaRPr sz="24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448117"/>
            <a:ext cx="55784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Multiple Choice #1:</a:t>
            </a:r>
            <a:r>
              <a:rPr spc="-85" dirty="0"/>
              <a:t> </a:t>
            </a:r>
            <a:r>
              <a:rPr spc="-5" dirty="0"/>
              <a:t>(Answer)</a:t>
            </a:r>
          </a:p>
        </p:txBody>
      </p:sp>
      <p:sp>
        <p:nvSpPr>
          <p:cNvPr id="3" name="object 3"/>
          <p:cNvSpPr/>
          <p:nvPr/>
        </p:nvSpPr>
        <p:spPr>
          <a:xfrm>
            <a:off x="678698" y="1722297"/>
            <a:ext cx="7560945" cy="365760"/>
          </a:xfrm>
          <a:custGeom>
            <a:avLst/>
            <a:gdLst/>
            <a:ahLst/>
            <a:cxnLst/>
            <a:rect l="l" t="t" r="r" b="b"/>
            <a:pathLst>
              <a:path w="7560945" h="365760">
                <a:moveTo>
                  <a:pt x="0" y="0"/>
                </a:moveTo>
                <a:lnTo>
                  <a:pt x="7560872" y="0"/>
                </a:lnTo>
                <a:lnTo>
                  <a:pt x="7560872" y="365759"/>
                </a:lnTo>
                <a:lnTo>
                  <a:pt x="0" y="36575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8698" y="2141396"/>
            <a:ext cx="760730" cy="365760"/>
          </a:xfrm>
          <a:custGeom>
            <a:avLst/>
            <a:gdLst/>
            <a:ahLst/>
            <a:cxnLst/>
            <a:rect l="l" t="t" r="r" b="b"/>
            <a:pathLst>
              <a:path w="760730" h="365760">
                <a:moveTo>
                  <a:pt x="0" y="0"/>
                </a:moveTo>
                <a:lnTo>
                  <a:pt x="760169" y="0"/>
                </a:lnTo>
                <a:lnTo>
                  <a:pt x="760169" y="365759"/>
                </a:lnTo>
                <a:lnTo>
                  <a:pt x="0" y="36575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5576" y="1078281"/>
            <a:ext cx="8297545" cy="3943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2400" b="1" spc="-90" dirty="0">
                <a:solidFill>
                  <a:srgbClr val="5D696B"/>
                </a:solidFill>
                <a:latin typeface="Gill Sans MT"/>
                <a:cs typeface="Gill Sans MT"/>
              </a:rPr>
              <a:t>Which</a:t>
            </a:r>
            <a:r>
              <a:rPr sz="2400" b="1" spc="-215" dirty="0">
                <a:solidFill>
                  <a:srgbClr val="5D696B"/>
                </a:solidFill>
                <a:latin typeface="Gill Sans MT"/>
                <a:cs typeface="Gill Sans MT"/>
              </a:rPr>
              <a:t> </a:t>
            </a:r>
            <a:r>
              <a:rPr sz="2400" b="1" spc="25" dirty="0">
                <a:solidFill>
                  <a:srgbClr val="5D696B"/>
                </a:solidFill>
                <a:latin typeface="Gill Sans MT"/>
                <a:cs typeface="Gill Sans MT"/>
              </a:rPr>
              <a:t>of</a:t>
            </a:r>
            <a:r>
              <a:rPr sz="2400" b="1" spc="-215" dirty="0">
                <a:solidFill>
                  <a:srgbClr val="5D696B"/>
                </a:solidFill>
                <a:latin typeface="Gill Sans MT"/>
                <a:cs typeface="Gill Sans MT"/>
              </a:rPr>
              <a:t> </a:t>
            </a:r>
            <a:r>
              <a:rPr sz="2400" b="1" spc="-45" dirty="0">
                <a:solidFill>
                  <a:srgbClr val="5D696B"/>
                </a:solidFill>
                <a:latin typeface="Gill Sans MT"/>
                <a:cs typeface="Gill Sans MT"/>
              </a:rPr>
              <a:t>the</a:t>
            </a:r>
            <a:r>
              <a:rPr sz="2400" b="1" spc="-210" dirty="0">
                <a:solidFill>
                  <a:srgbClr val="5D696B"/>
                </a:solidFill>
                <a:latin typeface="Gill Sans MT"/>
                <a:cs typeface="Gill Sans MT"/>
              </a:rPr>
              <a:t> </a:t>
            </a:r>
            <a:r>
              <a:rPr sz="2400" b="1" spc="-15" dirty="0">
                <a:solidFill>
                  <a:srgbClr val="5D696B"/>
                </a:solidFill>
                <a:latin typeface="Gill Sans MT"/>
                <a:cs typeface="Gill Sans MT"/>
              </a:rPr>
              <a:t>following</a:t>
            </a:r>
            <a:r>
              <a:rPr sz="2400" b="1" spc="-215" dirty="0">
                <a:solidFill>
                  <a:srgbClr val="5D696B"/>
                </a:solidFill>
                <a:latin typeface="Gill Sans MT"/>
                <a:cs typeface="Gill Sans MT"/>
              </a:rPr>
              <a:t> </a:t>
            </a:r>
            <a:r>
              <a:rPr sz="2400" b="1" spc="-60" dirty="0">
                <a:solidFill>
                  <a:srgbClr val="5D696B"/>
                </a:solidFill>
                <a:latin typeface="Gill Sans MT"/>
                <a:cs typeface="Gill Sans MT"/>
              </a:rPr>
              <a:t>statement</a:t>
            </a:r>
            <a:r>
              <a:rPr sz="2400" b="1" spc="-210" dirty="0">
                <a:solidFill>
                  <a:srgbClr val="5D696B"/>
                </a:solidFill>
                <a:latin typeface="Gill Sans MT"/>
                <a:cs typeface="Gill Sans MT"/>
              </a:rPr>
              <a:t> </a:t>
            </a:r>
            <a:r>
              <a:rPr sz="2400" b="1" spc="5" dirty="0">
                <a:solidFill>
                  <a:srgbClr val="5D696B"/>
                </a:solidFill>
                <a:latin typeface="Gill Sans MT"/>
                <a:cs typeface="Gill Sans MT"/>
              </a:rPr>
              <a:t>is</a:t>
            </a:r>
            <a:r>
              <a:rPr sz="2400" b="1" spc="-210" dirty="0">
                <a:solidFill>
                  <a:srgbClr val="5D696B"/>
                </a:solidFill>
                <a:latin typeface="Gill Sans MT"/>
                <a:cs typeface="Gill Sans MT"/>
              </a:rPr>
              <a:t> </a:t>
            </a:r>
            <a:r>
              <a:rPr sz="2400" b="1" spc="-160" dirty="0">
                <a:solidFill>
                  <a:srgbClr val="5D696B"/>
                </a:solidFill>
                <a:latin typeface="Gill Sans MT"/>
                <a:cs typeface="Gill Sans MT"/>
              </a:rPr>
              <a:t>INCORRECT.</a:t>
            </a:r>
            <a:endParaRPr sz="2400">
              <a:latin typeface="Gill Sans MT"/>
              <a:cs typeface="Gill Sans MT"/>
            </a:endParaRPr>
          </a:p>
          <a:p>
            <a:pPr marL="502920" marR="225425" indent="-474980">
              <a:lnSpc>
                <a:spcPct val="114599"/>
              </a:lnSpc>
              <a:spcBef>
                <a:spcPts val="1575"/>
              </a:spcBef>
              <a:buAutoNum type="alphaLcParenR"/>
              <a:tabLst>
                <a:tab pos="502920" algn="l"/>
                <a:tab pos="503555" algn="l"/>
              </a:tabLst>
            </a:pPr>
            <a:r>
              <a:rPr sz="2400" spc="-35" dirty="0">
                <a:solidFill>
                  <a:srgbClr val="666666"/>
                </a:solidFill>
                <a:latin typeface="Lucida Sans"/>
                <a:cs typeface="Lucida Sans"/>
              </a:rPr>
              <a:t>AL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25" dirty="0">
                <a:solidFill>
                  <a:srgbClr val="666666"/>
                </a:solidFill>
                <a:latin typeface="Lucida Sans"/>
                <a:cs typeface="Lucida Sans"/>
              </a:rPr>
              <a:t>Amyloidosis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14" dirty="0">
                <a:solidFill>
                  <a:srgbClr val="666666"/>
                </a:solidFill>
                <a:latin typeface="Lucida Sans"/>
                <a:cs typeface="Lucida Sans"/>
              </a:rPr>
              <a:t>incidence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55" dirty="0">
                <a:solidFill>
                  <a:srgbClr val="666666"/>
                </a:solidFill>
                <a:latin typeface="Lucida Sans"/>
                <a:cs typeface="Lucida Sans"/>
              </a:rPr>
              <a:t>rate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35" dirty="0">
                <a:solidFill>
                  <a:srgbClr val="666666"/>
                </a:solidFill>
                <a:latin typeface="Lucida Sans"/>
                <a:cs typeface="Lucida Sans"/>
              </a:rPr>
              <a:t>is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35" dirty="0">
                <a:solidFill>
                  <a:srgbClr val="666666"/>
                </a:solidFill>
                <a:latin typeface="Lucida Sans"/>
                <a:cs typeface="Lucida Sans"/>
              </a:rPr>
              <a:t>highest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80" dirty="0">
                <a:solidFill>
                  <a:srgbClr val="666666"/>
                </a:solidFill>
                <a:latin typeface="Lucida Sans"/>
                <a:cs typeface="Lucida Sans"/>
              </a:rPr>
              <a:t>for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20" dirty="0">
                <a:solidFill>
                  <a:srgbClr val="666666"/>
                </a:solidFill>
                <a:latin typeface="Lucida Sans"/>
                <a:cs typeface="Lucida Sans"/>
              </a:rPr>
              <a:t>adults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55" dirty="0">
                <a:solidFill>
                  <a:srgbClr val="666666"/>
                </a:solidFill>
                <a:latin typeface="Lucida Sans"/>
                <a:cs typeface="Lucida Sans"/>
              </a:rPr>
              <a:t>age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30" dirty="0">
                <a:solidFill>
                  <a:srgbClr val="666666"/>
                </a:solidFill>
                <a:latin typeface="Lucida Sans"/>
                <a:cs typeface="Lucida Sans"/>
              </a:rPr>
              <a:t>50  </a:t>
            </a:r>
            <a:r>
              <a:rPr sz="2400" spc="-75" dirty="0">
                <a:solidFill>
                  <a:srgbClr val="666666"/>
                </a:solidFill>
                <a:latin typeface="Lucida Sans"/>
                <a:cs typeface="Lucida Sans"/>
              </a:rPr>
              <a:t>to </a:t>
            </a:r>
            <a:r>
              <a:rPr sz="2400" spc="-170" dirty="0">
                <a:solidFill>
                  <a:srgbClr val="666666"/>
                </a:solidFill>
                <a:latin typeface="Lucida Sans"/>
                <a:cs typeface="Lucida Sans"/>
              </a:rPr>
              <a:t>60.</a:t>
            </a:r>
            <a:r>
              <a:rPr sz="2400" spc="-53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30" dirty="0">
                <a:solidFill>
                  <a:srgbClr val="666666"/>
                </a:solidFill>
                <a:latin typeface="Lucida Sans"/>
                <a:cs typeface="Lucida Sans"/>
              </a:rPr>
              <a:t>##</a:t>
            </a:r>
            <a:endParaRPr sz="2400">
              <a:latin typeface="Lucida Sans"/>
              <a:cs typeface="Lucida Sans"/>
            </a:endParaRPr>
          </a:p>
          <a:p>
            <a:pPr marL="502920" marR="528955" indent="-490220">
              <a:lnSpc>
                <a:spcPct val="114599"/>
              </a:lnSpc>
              <a:buAutoNum type="alphaLcParenR"/>
              <a:tabLst>
                <a:tab pos="502920" algn="l"/>
                <a:tab pos="503555" algn="l"/>
              </a:tabLst>
            </a:pPr>
            <a:r>
              <a:rPr sz="2400" spc="-85" dirty="0">
                <a:solidFill>
                  <a:srgbClr val="666666"/>
                </a:solidFill>
                <a:latin typeface="Lucida Sans"/>
                <a:cs typeface="Lucida Sans"/>
              </a:rPr>
              <a:t>Epigallocatechin-3-Gallate</a:t>
            </a:r>
            <a:r>
              <a:rPr sz="2400" spc="-28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dirty="0">
                <a:solidFill>
                  <a:srgbClr val="666666"/>
                </a:solidFill>
                <a:latin typeface="Lucida Sans"/>
                <a:cs typeface="Lucida Sans"/>
              </a:rPr>
              <a:t>(EGCG)</a:t>
            </a:r>
            <a:r>
              <a:rPr sz="2400" spc="-28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35" dirty="0">
                <a:solidFill>
                  <a:srgbClr val="666666"/>
                </a:solidFill>
                <a:latin typeface="Lucida Sans"/>
                <a:cs typeface="Lucida Sans"/>
              </a:rPr>
              <a:t>is</a:t>
            </a:r>
            <a:r>
              <a:rPr sz="2400" spc="-28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10" dirty="0">
                <a:solidFill>
                  <a:srgbClr val="666666"/>
                </a:solidFill>
                <a:latin typeface="Lucida Sans"/>
                <a:cs typeface="Lucida Sans"/>
              </a:rPr>
              <a:t>a</a:t>
            </a:r>
            <a:r>
              <a:rPr sz="2400" spc="-28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95" dirty="0">
                <a:solidFill>
                  <a:srgbClr val="666666"/>
                </a:solidFill>
                <a:latin typeface="Lucida Sans"/>
                <a:cs typeface="Lucida Sans"/>
              </a:rPr>
              <a:t>potential</a:t>
            </a:r>
            <a:r>
              <a:rPr sz="2400" spc="-28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85" dirty="0">
                <a:solidFill>
                  <a:srgbClr val="666666"/>
                </a:solidFill>
                <a:latin typeface="Lucida Sans"/>
                <a:cs typeface="Lucida Sans"/>
              </a:rPr>
              <a:t>future  </a:t>
            </a:r>
            <a:r>
              <a:rPr sz="2400" spc="-80" dirty="0">
                <a:solidFill>
                  <a:srgbClr val="666666"/>
                </a:solidFill>
                <a:latin typeface="Lucida Sans"/>
                <a:cs typeface="Lucida Sans"/>
              </a:rPr>
              <a:t>treatment</a:t>
            </a:r>
            <a:r>
              <a:rPr sz="2400" spc="-30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80" dirty="0">
                <a:solidFill>
                  <a:srgbClr val="666666"/>
                </a:solidFill>
                <a:latin typeface="Lucida Sans"/>
                <a:cs typeface="Lucida Sans"/>
              </a:rPr>
              <a:t>for</a:t>
            </a:r>
            <a:r>
              <a:rPr sz="2400" spc="-30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35" dirty="0">
                <a:solidFill>
                  <a:srgbClr val="666666"/>
                </a:solidFill>
                <a:latin typeface="Lucida Sans"/>
                <a:cs typeface="Lucida Sans"/>
              </a:rPr>
              <a:t>AL</a:t>
            </a:r>
            <a:r>
              <a:rPr sz="2400" spc="-30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40" dirty="0">
                <a:solidFill>
                  <a:srgbClr val="666666"/>
                </a:solidFill>
                <a:latin typeface="Lucida Sans"/>
                <a:cs typeface="Lucida Sans"/>
              </a:rPr>
              <a:t>Amyloidosis.</a:t>
            </a:r>
            <a:endParaRPr sz="2400">
              <a:latin typeface="Lucida Sans"/>
              <a:cs typeface="Lucida Sans"/>
            </a:endParaRPr>
          </a:p>
          <a:p>
            <a:pPr marL="502920" indent="-462280">
              <a:lnSpc>
                <a:spcPct val="100000"/>
              </a:lnSpc>
              <a:spcBef>
                <a:spcPts val="420"/>
              </a:spcBef>
              <a:buAutoNum type="alphaLcParenR"/>
              <a:tabLst>
                <a:tab pos="502920" algn="l"/>
                <a:tab pos="503555" algn="l"/>
              </a:tabLst>
            </a:pPr>
            <a:r>
              <a:rPr sz="2400" spc="-114" dirty="0">
                <a:solidFill>
                  <a:srgbClr val="666666"/>
                </a:solidFill>
                <a:latin typeface="Lucida Sans"/>
                <a:cs typeface="Lucida Sans"/>
              </a:rPr>
              <a:t>Amyloid</a:t>
            </a:r>
            <a:r>
              <a:rPr sz="2400" spc="-30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10" dirty="0">
                <a:solidFill>
                  <a:srgbClr val="666666"/>
                </a:solidFill>
                <a:latin typeface="Lucida Sans"/>
                <a:cs typeface="Lucida Sans"/>
              </a:rPr>
              <a:t>formation</a:t>
            </a:r>
            <a:r>
              <a:rPr sz="2400" spc="-30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35" dirty="0">
                <a:solidFill>
                  <a:srgbClr val="666666"/>
                </a:solidFill>
                <a:latin typeface="Lucida Sans"/>
                <a:cs typeface="Lucida Sans"/>
              </a:rPr>
              <a:t>is</a:t>
            </a:r>
            <a:r>
              <a:rPr sz="2400" spc="-30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50" dirty="0">
                <a:solidFill>
                  <a:srgbClr val="666666"/>
                </a:solidFill>
                <a:latin typeface="Lucida Sans"/>
                <a:cs typeface="Lucida Sans"/>
              </a:rPr>
              <a:t>most</a:t>
            </a:r>
            <a:r>
              <a:rPr sz="2400" spc="-30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85" dirty="0">
                <a:solidFill>
                  <a:srgbClr val="666666"/>
                </a:solidFill>
                <a:latin typeface="Lucida Sans"/>
                <a:cs typeface="Lucida Sans"/>
              </a:rPr>
              <a:t>lethal</a:t>
            </a:r>
            <a:r>
              <a:rPr sz="2400" spc="-30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05" dirty="0">
                <a:solidFill>
                  <a:srgbClr val="666666"/>
                </a:solidFill>
                <a:latin typeface="Lucida Sans"/>
                <a:cs typeface="Lucida Sans"/>
              </a:rPr>
              <a:t>when</a:t>
            </a:r>
            <a:r>
              <a:rPr sz="2400" spc="-30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25" dirty="0">
                <a:solidFill>
                  <a:srgbClr val="666666"/>
                </a:solidFill>
                <a:latin typeface="Lucida Sans"/>
                <a:cs typeface="Lucida Sans"/>
              </a:rPr>
              <a:t>formed</a:t>
            </a:r>
            <a:r>
              <a:rPr sz="2400" spc="-30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20" dirty="0">
                <a:solidFill>
                  <a:srgbClr val="666666"/>
                </a:solidFill>
                <a:latin typeface="Lucida Sans"/>
                <a:cs typeface="Lucida Sans"/>
              </a:rPr>
              <a:t>in</a:t>
            </a:r>
            <a:r>
              <a:rPr sz="2400" spc="-30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80" dirty="0">
                <a:solidFill>
                  <a:srgbClr val="666666"/>
                </a:solidFill>
                <a:latin typeface="Lucida Sans"/>
                <a:cs typeface="Lucida Sans"/>
              </a:rPr>
              <a:t>the</a:t>
            </a:r>
            <a:r>
              <a:rPr sz="2400" spc="-30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05" dirty="0">
                <a:solidFill>
                  <a:srgbClr val="666666"/>
                </a:solidFill>
                <a:latin typeface="Lucida Sans"/>
                <a:cs typeface="Lucida Sans"/>
              </a:rPr>
              <a:t>heart.</a:t>
            </a:r>
            <a:endParaRPr sz="2400">
              <a:latin typeface="Lucida Sans"/>
              <a:cs typeface="Lucida Sans"/>
            </a:endParaRPr>
          </a:p>
          <a:p>
            <a:pPr marL="502920" marR="10795" indent="-490220">
              <a:lnSpc>
                <a:spcPct val="114599"/>
              </a:lnSpc>
              <a:buAutoNum type="alphaLcParenR"/>
              <a:tabLst>
                <a:tab pos="502920" algn="l"/>
                <a:tab pos="503555" algn="l"/>
              </a:tabLst>
            </a:pPr>
            <a:r>
              <a:rPr sz="2400" spc="-95" dirty="0">
                <a:solidFill>
                  <a:srgbClr val="666666"/>
                </a:solidFill>
                <a:latin typeface="Lucida Sans"/>
                <a:cs typeface="Lucida Sans"/>
              </a:rPr>
              <a:t>Misfolded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14" dirty="0">
                <a:solidFill>
                  <a:srgbClr val="666666"/>
                </a:solidFill>
                <a:latin typeface="Lucida Sans"/>
                <a:cs typeface="Lucida Sans"/>
              </a:rPr>
              <a:t>Light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20" dirty="0">
                <a:solidFill>
                  <a:srgbClr val="666666"/>
                </a:solidFill>
                <a:latin typeface="Lucida Sans"/>
                <a:cs typeface="Lucida Sans"/>
              </a:rPr>
              <a:t>Chains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35" dirty="0">
                <a:solidFill>
                  <a:srgbClr val="666666"/>
                </a:solidFill>
                <a:latin typeface="Lucida Sans"/>
                <a:cs typeface="Lucida Sans"/>
              </a:rPr>
              <a:t>is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80" dirty="0">
                <a:solidFill>
                  <a:srgbClr val="666666"/>
                </a:solidFill>
                <a:latin typeface="Lucida Sans"/>
                <a:cs typeface="Lucida Sans"/>
              </a:rPr>
              <a:t>the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30" dirty="0">
                <a:solidFill>
                  <a:srgbClr val="666666"/>
                </a:solidFill>
                <a:latin typeface="Lucida Sans"/>
                <a:cs typeface="Lucida Sans"/>
              </a:rPr>
              <a:t>cause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10" dirty="0">
                <a:solidFill>
                  <a:srgbClr val="666666"/>
                </a:solidFill>
                <a:latin typeface="Lucida Sans"/>
                <a:cs typeface="Lucida Sans"/>
              </a:rPr>
              <a:t>of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25" dirty="0">
                <a:solidFill>
                  <a:srgbClr val="666666"/>
                </a:solidFill>
                <a:latin typeface="Lucida Sans"/>
                <a:cs typeface="Lucida Sans"/>
              </a:rPr>
              <a:t>amyloid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10" dirty="0">
                <a:solidFill>
                  <a:srgbClr val="666666"/>
                </a:solidFill>
                <a:latin typeface="Lucida Sans"/>
                <a:cs typeface="Lucida Sans"/>
              </a:rPr>
              <a:t>formation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20" dirty="0">
                <a:solidFill>
                  <a:srgbClr val="666666"/>
                </a:solidFill>
                <a:latin typeface="Lucida Sans"/>
                <a:cs typeface="Lucida Sans"/>
              </a:rPr>
              <a:t>in  </a:t>
            </a:r>
            <a:r>
              <a:rPr sz="2400" spc="-35" dirty="0">
                <a:solidFill>
                  <a:srgbClr val="666666"/>
                </a:solidFill>
                <a:latin typeface="Lucida Sans"/>
                <a:cs typeface="Lucida Sans"/>
              </a:rPr>
              <a:t>AL </a:t>
            </a:r>
            <a:r>
              <a:rPr sz="2400" spc="-125" dirty="0">
                <a:solidFill>
                  <a:srgbClr val="666666"/>
                </a:solidFill>
                <a:latin typeface="Lucida Sans"/>
                <a:cs typeface="Lucida Sans"/>
              </a:rPr>
              <a:t>Amyloidosis</a:t>
            </a:r>
            <a:r>
              <a:rPr sz="2400" spc="-57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254" dirty="0">
                <a:solidFill>
                  <a:srgbClr val="666666"/>
                </a:solidFill>
                <a:latin typeface="Lucida Sans"/>
                <a:cs typeface="Lucida Sans"/>
              </a:rPr>
              <a:t>.</a:t>
            </a:r>
            <a:endParaRPr sz="2400">
              <a:latin typeface="Lucida Sans"/>
              <a:cs typeface="Lucida Sans"/>
            </a:endParaRPr>
          </a:p>
          <a:p>
            <a:pPr marL="502920" indent="-480059">
              <a:lnSpc>
                <a:spcPct val="100000"/>
              </a:lnSpc>
              <a:spcBef>
                <a:spcPts val="415"/>
              </a:spcBef>
              <a:buAutoNum type="alphaLcParenR"/>
              <a:tabLst>
                <a:tab pos="502920" algn="l"/>
                <a:tab pos="503555" algn="l"/>
              </a:tabLst>
            </a:pPr>
            <a:r>
              <a:rPr sz="2400" spc="5" dirty="0">
                <a:solidFill>
                  <a:srgbClr val="666666"/>
                </a:solidFill>
                <a:latin typeface="Lucida Sans"/>
                <a:cs typeface="Lucida Sans"/>
              </a:rPr>
              <a:t>56%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10" dirty="0">
                <a:solidFill>
                  <a:srgbClr val="666666"/>
                </a:solidFill>
                <a:latin typeface="Lucida Sans"/>
                <a:cs typeface="Lucida Sans"/>
              </a:rPr>
              <a:t>of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90" dirty="0">
                <a:solidFill>
                  <a:srgbClr val="666666"/>
                </a:solidFill>
                <a:latin typeface="Lucida Sans"/>
                <a:cs typeface="Lucida Sans"/>
              </a:rPr>
              <a:t>all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00" dirty="0">
                <a:solidFill>
                  <a:srgbClr val="666666"/>
                </a:solidFill>
                <a:latin typeface="Lucida Sans"/>
                <a:cs typeface="Lucida Sans"/>
              </a:rPr>
              <a:t>Systemic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25" dirty="0">
                <a:solidFill>
                  <a:srgbClr val="666666"/>
                </a:solidFill>
                <a:latin typeface="Lucida Sans"/>
                <a:cs typeface="Lucida Sans"/>
              </a:rPr>
              <a:t>Amyloidosis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35" dirty="0">
                <a:solidFill>
                  <a:srgbClr val="666666"/>
                </a:solidFill>
                <a:latin typeface="Lucida Sans"/>
                <a:cs typeface="Lucida Sans"/>
              </a:rPr>
              <a:t>cases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70" dirty="0">
                <a:solidFill>
                  <a:srgbClr val="666666"/>
                </a:solidFill>
                <a:latin typeface="Lucida Sans"/>
                <a:cs typeface="Lucida Sans"/>
              </a:rPr>
              <a:t>are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10" dirty="0">
                <a:solidFill>
                  <a:srgbClr val="666666"/>
                </a:solidFill>
                <a:latin typeface="Lucida Sans"/>
                <a:cs typeface="Lucida Sans"/>
              </a:rPr>
              <a:t>of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35" dirty="0">
                <a:solidFill>
                  <a:srgbClr val="666666"/>
                </a:solidFill>
                <a:latin typeface="Lucida Sans"/>
                <a:cs typeface="Lucida Sans"/>
              </a:rPr>
              <a:t>AL</a:t>
            </a:r>
            <a:r>
              <a:rPr sz="2400" spc="-30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50" dirty="0">
                <a:solidFill>
                  <a:srgbClr val="666666"/>
                </a:solidFill>
                <a:latin typeface="Lucida Sans"/>
                <a:cs typeface="Lucida Sans"/>
              </a:rPr>
              <a:t>variety</a:t>
            </a:r>
            <a:endParaRPr sz="24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448117"/>
            <a:ext cx="37268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Multiple Choice</a:t>
            </a:r>
            <a:r>
              <a:rPr spc="-90" dirty="0"/>
              <a:t> </a:t>
            </a:r>
            <a:r>
              <a:rPr spc="-5" dirty="0"/>
              <a:t>#2: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2308" y="1213307"/>
            <a:ext cx="7978140" cy="2686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100"/>
              </a:spcBef>
            </a:pPr>
            <a:r>
              <a:rPr sz="2400" b="1" spc="-90" dirty="0">
                <a:solidFill>
                  <a:srgbClr val="666666"/>
                </a:solidFill>
                <a:latin typeface="Gill Sans MT"/>
                <a:cs typeface="Gill Sans MT"/>
              </a:rPr>
              <a:t>Which</a:t>
            </a:r>
            <a:r>
              <a:rPr sz="2400" b="1" spc="-204" dirty="0">
                <a:solidFill>
                  <a:srgbClr val="666666"/>
                </a:solidFill>
                <a:latin typeface="Gill Sans MT"/>
                <a:cs typeface="Gill Sans MT"/>
              </a:rPr>
              <a:t> </a:t>
            </a:r>
            <a:r>
              <a:rPr sz="2400" b="1" spc="25" dirty="0">
                <a:solidFill>
                  <a:srgbClr val="666666"/>
                </a:solidFill>
                <a:latin typeface="Gill Sans MT"/>
                <a:cs typeface="Gill Sans MT"/>
              </a:rPr>
              <a:t>of</a:t>
            </a:r>
            <a:r>
              <a:rPr sz="2400" b="1" spc="-204" dirty="0">
                <a:solidFill>
                  <a:srgbClr val="666666"/>
                </a:solidFill>
                <a:latin typeface="Gill Sans MT"/>
                <a:cs typeface="Gill Sans MT"/>
              </a:rPr>
              <a:t> </a:t>
            </a:r>
            <a:r>
              <a:rPr sz="2400" b="1" spc="-45" dirty="0">
                <a:solidFill>
                  <a:srgbClr val="666666"/>
                </a:solidFill>
                <a:latin typeface="Gill Sans MT"/>
                <a:cs typeface="Gill Sans MT"/>
              </a:rPr>
              <a:t>the</a:t>
            </a:r>
            <a:r>
              <a:rPr sz="2400" b="1" spc="-200" dirty="0">
                <a:solidFill>
                  <a:srgbClr val="666666"/>
                </a:solidFill>
                <a:latin typeface="Gill Sans MT"/>
                <a:cs typeface="Gill Sans MT"/>
              </a:rPr>
              <a:t> </a:t>
            </a:r>
            <a:r>
              <a:rPr sz="2400" b="1" spc="-15" dirty="0">
                <a:solidFill>
                  <a:srgbClr val="666666"/>
                </a:solidFill>
                <a:latin typeface="Gill Sans MT"/>
                <a:cs typeface="Gill Sans MT"/>
              </a:rPr>
              <a:t>following</a:t>
            </a:r>
            <a:r>
              <a:rPr sz="2400" b="1" spc="-204" dirty="0">
                <a:solidFill>
                  <a:srgbClr val="666666"/>
                </a:solidFill>
                <a:latin typeface="Gill Sans MT"/>
                <a:cs typeface="Gill Sans MT"/>
              </a:rPr>
              <a:t> </a:t>
            </a:r>
            <a:r>
              <a:rPr sz="2400" b="1" spc="-30" dirty="0">
                <a:solidFill>
                  <a:srgbClr val="666666"/>
                </a:solidFill>
                <a:latin typeface="Gill Sans MT"/>
                <a:cs typeface="Gill Sans MT"/>
              </a:rPr>
              <a:t>does</a:t>
            </a:r>
            <a:r>
              <a:rPr sz="2400" b="1" spc="-200" dirty="0">
                <a:solidFill>
                  <a:srgbClr val="666666"/>
                </a:solidFill>
                <a:latin typeface="Gill Sans MT"/>
                <a:cs typeface="Gill Sans MT"/>
              </a:rPr>
              <a:t> </a:t>
            </a:r>
            <a:r>
              <a:rPr sz="2400" b="1" spc="-235" dirty="0">
                <a:solidFill>
                  <a:srgbClr val="666666"/>
                </a:solidFill>
                <a:latin typeface="Gill Sans MT"/>
                <a:cs typeface="Gill Sans MT"/>
              </a:rPr>
              <a:t>NOT</a:t>
            </a:r>
            <a:r>
              <a:rPr sz="2400" b="1" spc="-200" dirty="0">
                <a:solidFill>
                  <a:srgbClr val="666666"/>
                </a:solidFill>
                <a:latin typeface="Gill Sans MT"/>
                <a:cs typeface="Gill Sans MT"/>
              </a:rPr>
              <a:t> </a:t>
            </a:r>
            <a:r>
              <a:rPr sz="2400" b="1" spc="-15" dirty="0">
                <a:solidFill>
                  <a:srgbClr val="666666"/>
                </a:solidFill>
                <a:latin typeface="Gill Sans MT"/>
                <a:cs typeface="Gill Sans MT"/>
              </a:rPr>
              <a:t>influence</a:t>
            </a:r>
            <a:r>
              <a:rPr sz="2400" b="1" spc="-200" dirty="0">
                <a:solidFill>
                  <a:srgbClr val="666666"/>
                </a:solidFill>
                <a:latin typeface="Gill Sans MT"/>
                <a:cs typeface="Gill Sans MT"/>
              </a:rPr>
              <a:t> </a:t>
            </a:r>
            <a:r>
              <a:rPr sz="2400" b="1" spc="-15" dirty="0">
                <a:solidFill>
                  <a:srgbClr val="666666"/>
                </a:solidFill>
                <a:latin typeface="Gill Sans MT"/>
                <a:cs typeface="Gill Sans MT"/>
              </a:rPr>
              <a:t>fibrillogenesis?</a:t>
            </a:r>
            <a:endParaRPr sz="2400">
              <a:latin typeface="Gill Sans MT"/>
              <a:cs typeface="Gill Sans MT"/>
            </a:endParaRPr>
          </a:p>
          <a:p>
            <a:pPr marL="511809" indent="-499109">
              <a:lnSpc>
                <a:spcPct val="100000"/>
              </a:lnSpc>
              <a:spcBef>
                <a:spcPts val="1995"/>
              </a:spcBef>
              <a:buAutoNum type="alphaLcParenR"/>
              <a:tabLst>
                <a:tab pos="511809" algn="l"/>
                <a:tab pos="512445" algn="l"/>
              </a:tabLst>
            </a:pPr>
            <a:r>
              <a:rPr sz="2400" spc="-5" dirty="0">
                <a:solidFill>
                  <a:srgbClr val="666666"/>
                </a:solidFill>
                <a:latin typeface="Arial"/>
                <a:cs typeface="Arial"/>
              </a:rPr>
              <a:t>Plasma</a:t>
            </a:r>
            <a:r>
              <a:rPr sz="24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6666"/>
                </a:solidFill>
                <a:latin typeface="Arial"/>
                <a:cs typeface="Arial"/>
              </a:rPr>
              <a:t>cells</a:t>
            </a:r>
            <a:endParaRPr sz="2400">
              <a:latin typeface="Arial"/>
              <a:cs typeface="Arial"/>
            </a:endParaRPr>
          </a:p>
          <a:p>
            <a:pPr marL="511809" indent="-499109">
              <a:lnSpc>
                <a:spcPct val="100000"/>
              </a:lnSpc>
              <a:spcBef>
                <a:spcPts val="420"/>
              </a:spcBef>
              <a:buFont typeface="Arial"/>
              <a:buAutoNum type="alphaLcParenR"/>
              <a:tabLst>
                <a:tab pos="511809" algn="l"/>
                <a:tab pos="512445" algn="l"/>
              </a:tabLst>
            </a:pPr>
            <a:r>
              <a:rPr sz="2400" spc="-75" dirty="0">
                <a:solidFill>
                  <a:srgbClr val="666666"/>
                </a:solidFill>
                <a:latin typeface="Lucida Sans"/>
                <a:cs typeface="Lucida Sans"/>
              </a:rPr>
              <a:t>Intracellular </a:t>
            </a:r>
            <a:r>
              <a:rPr sz="2400" spc="-55" dirty="0">
                <a:solidFill>
                  <a:srgbClr val="666666"/>
                </a:solidFill>
                <a:latin typeface="Lucida Sans"/>
                <a:cs typeface="Lucida Sans"/>
              </a:rPr>
              <a:t>Matrix</a:t>
            </a:r>
            <a:r>
              <a:rPr sz="2400" spc="-53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35" dirty="0">
                <a:solidFill>
                  <a:srgbClr val="666666"/>
                </a:solidFill>
                <a:latin typeface="Lucida Sans"/>
                <a:cs typeface="Lucida Sans"/>
              </a:rPr>
              <a:t>Components</a:t>
            </a:r>
            <a:endParaRPr sz="2400">
              <a:latin typeface="Lucida Sans"/>
              <a:cs typeface="Lucida Sans"/>
            </a:endParaRPr>
          </a:p>
          <a:p>
            <a:pPr marL="511809" indent="-462280">
              <a:lnSpc>
                <a:spcPct val="100000"/>
              </a:lnSpc>
              <a:spcBef>
                <a:spcPts val="420"/>
              </a:spcBef>
              <a:buAutoNum type="alphaLcParenR"/>
              <a:tabLst>
                <a:tab pos="511809" algn="l"/>
                <a:tab pos="512445" algn="l"/>
              </a:tabLst>
            </a:pPr>
            <a:r>
              <a:rPr sz="2400" spc="-80" dirty="0">
                <a:solidFill>
                  <a:srgbClr val="666666"/>
                </a:solidFill>
                <a:latin typeface="Lucida Sans"/>
                <a:cs typeface="Lucida Sans"/>
              </a:rPr>
              <a:t>Extracellular</a:t>
            </a:r>
            <a:r>
              <a:rPr sz="2400" spc="-30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14" dirty="0">
                <a:solidFill>
                  <a:srgbClr val="666666"/>
                </a:solidFill>
                <a:latin typeface="Lucida Sans"/>
                <a:cs typeface="Lucida Sans"/>
              </a:rPr>
              <a:t>Chaperones</a:t>
            </a:r>
            <a:endParaRPr sz="2400">
              <a:latin typeface="Lucida Sans"/>
              <a:cs typeface="Lucida Sans"/>
            </a:endParaRPr>
          </a:p>
          <a:p>
            <a:pPr marL="511809" indent="-490220">
              <a:lnSpc>
                <a:spcPct val="100000"/>
              </a:lnSpc>
              <a:spcBef>
                <a:spcPts val="420"/>
              </a:spcBef>
              <a:buAutoNum type="alphaLcParenR"/>
              <a:tabLst>
                <a:tab pos="511809" algn="l"/>
                <a:tab pos="512445" algn="l"/>
              </a:tabLst>
            </a:pPr>
            <a:r>
              <a:rPr sz="2400" spc="-50" dirty="0">
                <a:solidFill>
                  <a:srgbClr val="666666"/>
                </a:solidFill>
                <a:latin typeface="Lucida Sans"/>
                <a:cs typeface="Lucida Sans"/>
              </a:rPr>
              <a:t>Post </a:t>
            </a:r>
            <a:r>
              <a:rPr sz="2400" spc="-95" dirty="0">
                <a:solidFill>
                  <a:srgbClr val="666666"/>
                </a:solidFill>
                <a:latin typeface="Lucida Sans"/>
                <a:cs typeface="Lucida Sans"/>
              </a:rPr>
              <a:t>translational</a:t>
            </a:r>
            <a:r>
              <a:rPr sz="2400" spc="-55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95" dirty="0">
                <a:solidFill>
                  <a:srgbClr val="666666"/>
                </a:solidFill>
                <a:latin typeface="Lucida Sans"/>
                <a:cs typeface="Lucida Sans"/>
              </a:rPr>
              <a:t>Modifications</a:t>
            </a:r>
            <a:endParaRPr sz="2400">
              <a:latin typeface="Lucida Sans"/>
              <a:cs typeface="Lucida Sans"/>
            </a:endParaRPr>
          </a:p>
          <a:p>
            <a:pPr marL="511809" indent="-479425">
              <a:lnSpc>
                <a:spcPct val="100000"/>
              </a:lnSpc>
              <a:spcBef>
                <a:spcPts val="420"/>
              </a:spcBef>
              <a:buAutoNum type="alphaLcParenR"/>
              <a:tabLst>
                <a:tab pos="511809" algn="l"/>
                <a:tab pos="512445" algn="l"/>
              </a:tabLst>
            </a:pPr>
            <a:r>
              <a:rPr sz="2400" spc="-80" dirty="0">
                <a:solidFill>
                  <a:srgbClr val="666666"/>
                </a:solidFill>
                <a:latin typeface="Lucida Sans"/>
                <a:cs typeface="Lucida Sans"/>
              </a:rPr>
              <a:t>Extracellular </a:t>
            </a:r>
            <a:r>
              <a:rPr sz="2400" spc="-55" dirty="0">
                <a:solidFill>
                  <a:srgbClr val="666666"/>
                </a:solidFill>
                <a:latin typeface="Lucida Sans"/>
                <a:cs typeface="Lucida Sans"/>
              </a:rPr>
              <a:t>Matrix</a:t>
            </a:r>
            <a:r>
              <a:rPr sz="2400" spc="-52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35" dirty="0">
                <a:solidFill>
                  <a:srgbClr val="666666"/>
                </a:solidFill>
                <a:latin typeface="Lucida Sans"/>
                <a:cs typeface="Lucida Sans"/>
              </a:rPr>
              <a:t>Components</a:t>
            </a:r>
            <a:endParaRPr sz="24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448117"/>
            <a:ext cx="55784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Multiple Choice #2:</a:t>
            </a:r>
            <a:r>
              <a:rPr spc="-85" dirty="0"/>
              <a:t> </a:t>
            </a:r>
            <a:r>
              <a:rPr spc="-5" dirty="0"/>
              <a:t>(Answer)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4" y="1213307"/>
            <a:ext cx="7935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90" dirty="0">
                <a:solidFill>
                  <a:srgbClr val="666666"/>
                </a:solidFill>
                <a:latin typeface="Gill Sans MT"/>
                <a:cs typeface="Gill Sans MT"/>
              </a:rPr>
              <a:t>Which</a:t>
            </a:r>
            <a:r>
              <a:rPr sz="2400" b="1" spc="-204" dirty="0">
                <a:solidFill>
                  <a:srgbClr val="666666"/>
                </a:solidFill>
                <a:latin typeface="Gill Sans MT"/>
                <a:cs typeface="Gill Sans MT"/>
              </a:rPr>
              <a:t> </a:t>
            </a:r>
            <a:r>
              <a:rPr sz="2400" b="1" spc="25" dirty="0">
                <a:solidFill>
                  <a:srgbClr val="666666"/>
                </a:solidFill>
                <a:latin typeface="Gill Sans MT"/>
                <a:cs typeface="Gill Sans MT"/>
              </a:rPr>
              <a:t>of</a:t>
            </a:r>
            <a:r>
              <a:rPr sz="2400" b="1" spc="-204" dirty="0">
                <a:solidFill>
                  <a:srgbClr val="666666"/>
                </a:solidFill>
                <a:latin typeface="Gill Sans MT"/>
                <a:cs typeface="Gill Sans MT"/>
              </a:rPr>
              <a:t> </a:t>
            </a:r>
            <a:r>
              <a:rPr sz="2400" b="1" spc="-45" dirty="0">
                <a:solidFill>
                  <a:srgbClr val="666666"/>
                </a:solidFill>
                <a:latin typeface="Gill Sans MT"/>
                <a:cs typeface="Gill Sans MT"/>
              </a:rPr>
              <a:t>the</a:t>
            </a:r>
            <a:r>
              <a:rPr sz="2400" b="1" spc="-200" dirty="0">
                <a:solidFill>
                  <a:srgbClr val="666666"/>
                </a:solidFill>
                <a:latin typeface="Gill Sans MT"/>
                <a:cs typeface="Gill Sans MT"/>
              </a:rPr>
              <a:t> </a:t>
            </a:r>
            <a:r>
              <a:rPr sz="2400" b="1" spc="-15" dirty="0">
                <a:solidFill>
                  <a:srgbClr val="666666"/>
                </a:solidFill>
                <a:latin typeface="Gill Sans MT"/>
                <a:cs typeface="Gill Sans MT"/>
              </a:rPr>
              <a:t>following</a:t>
            </a:r>
            <a:r>
              <a:rPr sz="2400" b="1" spc="-204" dirty="0">
                <a:solidFill>
                  <a:srgbClr val="666666"/>
                </a:solidFill>
                <a:latin typeface="Gill Sans MT"/>
                <a:cs typeface="Gill Sans MT"/>
              </a:rPr>
              <a:t> </a:t>
            </a:r>
            <a:r>
              <a:rPr sz="2400" b="1" spc="-30" dirty="0">
                <a:solidFill>
                  <a:srgbClr val="666666"/>
                </a:solidFill>
                <a:latin typeface="Gill Sans MT"/>
                <a:cs typeface="Gill Sans MT"/>
              </a:rPr>
              <a:t>does</a:t>
            </a:r>
            <a:r>
              <a:rPr sz="2400" b="1" spc="-200" dirty="0">
                <a:solidFill>
                  <a:srgbClr val="666666"/>
                </a:solidFill>
                <a:latin typeface="Gill Sans MT"/>
                <a:cs typeface="Gill Sans MT"/>
              </a:rPr>
              <a:t> </a:t>
            </a:r>
            <a:r>
              <a:rPr sz="2400" b="1" spc="-235" dirty="0">
                <a:solidFill>
                  <a:srgbClr val="666666"/>
                </a:solidFill>
                <a:latin typeface="Gill Sans MT"/>
                <a:cs typeface="Gill Sans MT"/>
              </a:rPr>
              <a:t>NOT</a:t>
            </a:r>
            <a:r>
              <a:rPr sz="2400" b="1" spc="-200" dirty="0">
                <a:solidFill>
                  <a:srgbClr val="666666"/>
                </a:solidFill>
                <a:latin typeface="Gill Sans MT"/>
                <a:cs typeface="Gill Sans MT"/>
              </a:rPr>
              <a:t> </a:t>
            </a:r>
            <a:r>
              <a:rPr sz="2400" b="1" spc="-15" dirty="0">
                <a:solidFill>
                  <a:srgbClr val="666666"/>
                </a:solidFill>
                <a:latin typeface="Gill Sans MT"/>
                <a:cs typeface="Gill Sans MT"/>
              </a:rPr>
              <a:t>influence</a:t>
            </a:r>
            <a:r>
              <a:rPr sz="2400" b="1" spc="-200" dirty="0">
                <a:solidFill>
                  <a:srgbClr val="666666"/>
                </a:solidFill>
                <a:latin typeface="Gill Sans MT"/>
                <a:cs typeface="Gill Sans MT"/>
              </a:rPr>
              <a:t> </a:t>
            </a:r>
            <a:r>
              <a:rPr sz="2400" b="1" spc="-15" dirty="0">
                <a:solidFill>
                  <a:srgbClr val="666666"/>
                </a:solidFill>
                <a:latin typeface="Gill Sans MT"/>
                <a:cs typeface="Gill Sans MT"/>
              </a:rPr>
              <a:t>fibrillogenesis?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4623" y="2276422"/>
            <a:ext cx="4368800" cy="365760"/>
          </a:xfrm>
          <a:custGeom>
            <a:avLst/>
            <a:gdLst/>
            <a:ahLst/>
            <a:cxnLst/>
            <a:rect l="l" t="t" r="r" b="b"/>
            <a:pathLst>
              <a:path w="4368800" h="365760">
                <a:moveTo>
                  <a:pt x="0" y="0"/>
                </a:moveTo>
                <a:lnTo>
                  <a:pt x="4368699" y="0"/>
                </a:lnTo>
                <a:lnTo>
                  <a:pt x="4368699" y="365759"/>
                </a:lnTo>
                <a:lnTo>
                  <a:pt x="0" y="36575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1923" y="2251530"/>
            <a:ext cx="4806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5" dirty="0">
                <a:solidFill>
                  <a:srgbClr val="666666"/>
                </a:solidFill>
                <a:latin typeface="Lucida Sans"/>
                <a:cs typeface="Lucida Sans"/>
              </a:rPr>
              <a:t>Intracellular</a:t>
            </a:r>
            <a:r>
              <a:rPr sz="2400" spc="-31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55" dirty="0">
                <a:solidFill>
                  <a:srgbClr val="666666"/>
                </a:solidFill>
                <a:latin typeface="Lucida Sans"/>
                <a:cs typeface="Lucida Sans"/>
              </a:rPr>
              <a:t>Matrix</a:t>
            </a:r>
            <a:r>
              <a:rPr sz="2400" spc="-31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35" dirty="0">
                <a:solidFill>
                  <a:srgbClr val="666666"/>
                </a:solidFill>
                <a:latin typeface="Lucida Sans"/>
                <a:cs typeface="Lucida Sans"/>
              </a:rPr>
              <a:t>Components</a:t>
            </a:r>
            <a:r>
              <a:rPr sz="2400" spc="-310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30" dirty="0">
                <a:solidFill>
                  <a:srgbClr val="666666"/>
                </a:solidFill>
                <a:latin typeface="Lucida Sans"/>
                <a:cs typeface="Lucida Sans"/>
              </a:rPr>
              <a:t>##</a:t>
            </a:r>
            <a:endParaRPr sz="2400">
              <a:latin typeface="Lucida Sans"/>
              <a:cs typeface="Lucida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2308" y="1779091"/>
            <a:ext cx="2232025" cy="212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  <a:tabLst>
                <a:tab pos="511809" algn="l"/>
              </a:tabLst>
            </a:pPr>
            <a:r>
              <a:rPr sz="2400" spc="-5" dirty="0">
                <a:solidFill>
                  <a:srgbClr val="666666"/>
                </a:solidFill>
                <a:latin typeface="Arial"/>
                <a:cs typeface="Arial"/>
              </a:rPr>
              <a:t>a)	Plasma</a:t>
            </a:r>
            <a:r>
              <a:rPr sz="2400" spc="-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6666"/>
                </a:solidFill>
                <a:latin typeface="Arial"/>
                <a:cs typeface="Arial"/>
              </a:rPr>
              <a:t>cells  </a:t>
            </a:r>
            <a:r>
              <a:rPr sz="2400" spc="-5" dirty="0">
                <a:solidFill>
                  <a:srgbClr val="666666"/>
                </a:solidFill>
                <a:latin typeface="Arial"/>
                <a:cs typeface="Arial"/>
              </a:rPr>
              <a:t>b)</a:t>
            </a:r>
            <a:endParaRPr sz="2400">
              <a:latin typeface="Arial"/>
              <a:cs typeface="Arial"/>
            </a:endParaRPr>
          </a:p>
          <a:p>
            <a:pPr marL="49530">
              <a:lnSpc>
                <a:spcPct val="100000"/>
              </a:lnSpc>
              <a:spcBef>
                <a:spcPts val="420"/>
              </a:spcBef>
            </a:pPr>
            <a:r>
              <a:rPr sz="2400" spc="-85" dirty="0">
                <a:solidFill>
                  <a:srgbClr val="666666"/>
                </a:solidFill>
                <a:latin typeface="Lucida Sans"/>
                <a:cs typeface="Lucida Sans"/>
              </a:rPr>
              <a:t>c)</a:t>
            </a:r>
            <a:endParaRPr sz="2400">
              <a:latin typeface="Lucida Sans"/>
              <a:cs typeface="Lucida Sans"/>
            </a:endParaRPr>
          </a:p>
          <a:p>
            <a:pPr marL="21590">
              <a:lnSpc>
                <a:spcPct val="100000"/>
              </a:lnSpc>
              <a:spcBef>
                <a:spcPts val="420"/>
              </a:spcBef>
            </a:pPr>
            <a:r>
              <a:rPr sz="2400" spc="-114" dirty="0">
                <a:solidFill>
                  <a:srgbClr val="666666"/>
                </a:solidFill>
                <a:latin typeface="Lucida Sans"/>
                <a:cs typeface="Lucida Sans"/>
              </a:rPr>
              <a:t>d)</a:t>
            </a:r>
            <a:endParaRPr sz="2400">
              <a:latin typeface="Lucida Sans"/>
              <a:cs typeface="Lucida Sans"/>
            </a:endParaRPr>
          </a:p>
          <a:p>
            <a:pPr marL="32384">
              <a:lnSpc>
                <a:spcPct val="100000"/>
              </a:lnSpc>
              <a:spcBef>
                <a:spcPts val="420"/>
              </a:spcBef>
            </a:pPr>
            <a:r>
              <a:rPr sz="2400" spc="-70" dirty="0">
                <a:solidFill>
                  <a:srgbClr val="666666"/>
                </a:solidFill>
                <a:latin typeface="Lucida Sans"/>
                <a:cs typeface="Lucida Sans"/>
              </a:rPr>
              <a:t>e)</a:t>
            </a:r>
            <a:endParaRPr sz="240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1923" y="2617290"/>
            <a:ext cx="4462145" cy="12827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2400" spc="-80" dirty="0">
                <a:solidFill>
                  <a:srgbClr val="666666"/>
                </a:solidFill>
                <a:latin typeface="Lucida Sans"/>
                <a:cs typeface="Lucida Sans"/>
              </a:rPr>
              <a:t>Extracellular</a:t>
            </a:r>
            <a:r>
              <a:rPr sz="2400" spc="-30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14" dirty="0">
                <a:solidFill>
                  <a:srgbClr val="666666"/>
                </a:solidFill>
                <a:latin typeface="Lucida Sans"/>
                <a:cs typeface="Lucida Sans"/>
              </a:rPr>
              <a:t>Chaperones</a:t>
            </a:r>
            <a:endParaRPr sz="2400">
              <a:latin typeface="Lucida Sans"/>
              <a:cs typeface="Lucida Sans"/>
            </a:endParaRPr>
          </a:p>
          <a:p>
            <a:pPr marL="12700" marR="5080">
              <a:lnSpc>
                <a:spcPct val="114599"/>
              </a:lnSpc>
            </a:pPr>
            <a:r>
              <a:rPr sz="2400" spc="-50" dirty="0">
                <a:solidFill>
                  <a:srgbClr val="666666"/>
                </a:solidFill>
                <a:latin typeface="Lucida Sans"/>
                <a:cs typeface="Lucida Sans"/>
              </a:rPr>
              <a:t>Post </a:t>
            </a:r>
            <a:r>
              <a:rPr sz="2400" spc="-95" dirty="0">
                <a:solidFill>
                  <a:srgbClr val="666666"/>
                </a:solidFill>
                <a:latin typeface="Lucida Sans"/>
                <a:cs typeface="Lucida Sans"/>
              </a:rPr>
              <a:t>translational Modifications  </a:t>
            </a:r>
            <a:r>
              <a:rPr sz="2400" spc="-80" dirty="0">
                <a:solidFill>
                  <a:srgbClr val="666666"/>
                </a:solidFill>
                <a:latin typeface="Lucida Sans"/>
                <a:cs typeface="Lucida Sans"/>
              </a:rPr>
              <a:t>Extracellular </a:t>
            </a:r>
            <a:r>
              <a:rPr sz="2400" spc="-55" dirty="0">
                <a:solidFill>
                  <a:srgbClr val="666666"/>
                </a:solidFill>
                <a:latin typeface="Lucida Sans"/>
                <a:cs typeface="Lucida Sans"/>
              </a:rPr>
              <a:t>Matrix</a:t>
            </a:r>
            <a:r>
              <a:rPr sz="2400" spc="-555" dirty="0">
                <a:solidFill>
                  <a:srgbClr val="666666"/>
                </a:solidFill>
                <a:latin typeface="Lucida Sans"/>
                <a:cs typeface="Lucida Sans"/>
              </a:rPr>
              <a:t> </a:t>
            </a:r>
            <a:r>
              <a:rPr sz="2400" spc="-135" dirty="0">
                <a:solidFill>
                  <a:srgbClr val="666666"/>
                </a:solidFill>
                <a:latin typeface="Lucida Sans"/>
                <a:cs typeface="Lucida Sans"/>
              </a:rPr>
              <a:t>Components</a:t>
            </a:r>
            <a:endParaRPr sz="24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449" y="119068"/>
            <a:ext cx="7409180" cy="997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References</a:t>
            </a:r>
          </a:p>
          <a:p>
            <a:pPr marL="12700" marR="5080">
              <a:lnSpc>
                <a:spcPct val="152800"/>
              </a:lnSpc>
              <a:spcBef>
                <a:spcPts val="509"/>
              </a:spcBef>
            </a:pPr>
            <a:r>
              <a:rPr sz="900" b="0" i="1" spc="-5" dirty="0">
                <a:solidFill>
                  <a:srgbClr val="000000"/>
                </a:solidFill>
                <a:latin typeface="Arial"/>
                <a:cs typeface="Arial"/>
              </a:rPr>
              <a:t>Amyloidosis</a:t>
            </a:r>
            <a:r>
              <a:rPr sz="900" b="0" spc="-5" dirty="0">
                <a:solidFill>
                  <a:srgbClr val="000000"/>
                </a:solidFill>
                <a:latin typeface="Arial"/>
                <a:cs typeface="Arial"/>
              </a:rPr>
              <a:t>. (2017). </a:t>
            </a:r>
            <a:r>
              <a:rPr sz="900" b="0" i="1" spc="-5" dirty="0">
                <a:solidFill>
                  <a:srgbClr val="000000"/>
                </a:solidFill>
                <a:latin typeface="Arial"/>
                <a:cs typeface="Arial"/>
              </a:rPr>
              <a:t>Cedars-sinai.edu</a:t>
            </a:r>
            <a:r>
              <a:rPr sz="900" b="0" spc="-5" dirty="0">
                <a:solidFill>
                  <a:srgbClr val="000000"/>
                </a:solidFill>
                <a:latin typeface="Arial"/>
                <a:cs typeface="Arial"/>
              </a:rPr>
              <a:t>. Retrieved </a:t>
            </a:r>
            <a:r>
              <a:rPr sz="900" b="0" dirty="0">
                <a:solidFill>
                  <a:srgbClr val="000000"/>
                </a:solidFill>
                <a:latin typeface="Arial"/>
                <a:cs typeface="Arial"/>
              </a:rPr>
              <a:t>4 </a:t>
            </a:r>
            <a:r>
              <a:rPr sz="900" b="0" spc="-5" dirty="0">
                <a:solidFill>
                  <a:srgbClr val="000000"/>
                </a:solidFill>
                <a:latin typeface="Arial"/>
                <a:cs typeface="Arial"/>
              </a:rPr>
              <a:t>October 2017, from</a:t>
            </a:r>
            <a:r>
              <a:rPr sz="900" b="0" spc="-5" dirty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 https://www.cedars-sinai.edu/Patients/Health-Conditions/Amyloidosis.aspx </a:t>
            </a:r>
            <a:r>
              <a:rPr sz="900" b="0" spc="-5" dirty="0">
                <a:solidFill>
                  <a:srgbClr val="000000"/>
                </a:solidFill>
                <a:latin typeface="Arial"/>
                <a:cs typeface="Arial"/>
              </a:rPr>
              <a:t> Amyloidosis Foundation. (n.d.). Retrieved October 02, 2017, from</a:t>
            </a:r>
            <a:r>
              <a:rPr sz="9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0" spc="-5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http://www.amyloidosis.org/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7449" y="1220524"/>
            <a:ext cx="8599805" cy="349631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20955">
              <a:lnSpc>
                <a:spcPts val="1050"/>
              </a:lnSpc>
              <a:spcBef>
                <a:spcPts val="160"/>
              </a:spcBef>
            </a:pPr>
            <a:r>
              <a:rPr sz="900" spc="-5" dirty="0">
                <a:latin typeface="Arial"/>
                <a:cs typeface="Arial"/>
              </a:rPr>
              <a:t>Andrich, K., Hegenbart, U., Kimmich, C., Kedia, N., Bergen III, C.R., Schonland, S., Wanker, E.E., </a:t>
            </a:r>
            <a:r>
              <a:rPr sz="900" dirty="0">
                <a:latin typeface="Arial"/>
                <a:cs typeface="Arial"/>
              </a:rPr>
              <a:t>&amp; </a:t>
            </a:r>
            <a:r>
              <a:rPr sz="900" spc="-5" dirty="0">
                <a:latin typeface="Arial"/>
                <a:cs typeface="Arial"/>
              </a:rPr>
              <a:t>Bieschke, </a:t>
            </a:r>
            <a:r>
              <a:rPr sz="900" dirty="0">
                <a:latin typeface="Arial"/>
                <a:cs typeface="Arial"/>
              </a:rPr>
              <a:t>J. </a:t>
            </a:r>
            <a:r>
              <a:rPr sz="900" spc="-5" dirty="0">
                <a:latin typeface="Arial"/>
                <a:cs typeface="Arial"/>
              </a:rPr>
              <a:t>(2016). Aggregation of Full Length Immunoglobulin Light  Chains from AL Amyloidosis Patients Is Remodeled by Epigallocatechin-3-gallate. </a:t>
            </a:r>
            <a:r>
              <a:rPr sz="900" dirty="0">
                <a:latin typeface="Arial"/>
                <a:cs typeface="Arial"/>
              </a:rPr>
              <a:t>Journal </a:t>
            </a:r>
            <a:r>
              <a:rPr sz="900" spc="-5" dirty="0">
                <a:latin typeface="Arial"/>
                <a:cs typeface="Arial"/>
              </a:rPr>
              <a:t>of Biological Chemistry, 292, 2328-2344.  </a:t>
            </a:r>
            <a:r>
              <a:rPr sz="900" u="sng" spc="-5" dirty="0">
                <a:solidFill>
                  <a:srgbClr val="AE4244"/>
                </a:solidFill>
                <a:uFill>
                  <a:solidFill>
                    <a:srgbClr val="AE4244"/>
                  </a:solidFill>
                </a:uFill>
                <a:latin typeface="Arial"/>
                <a:cs typeface="Arial"/>
                <a:hlinkClick r:id="rId4"/>
              </a:rPr>
              <a:t>https://doi.org/10.1074/jbc.M116.750323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BECKERMAN, M. (2015). </a:t>
            </a:r>
            <a:r>
              <a:rPr sz="900" i="1" spc="-5" dirty="0">
                <a:latin typeface="Arial"/>
                <a:cs typeface="Arial"/>
              </a:rPr>
              <a:t>FUNDAMENTALS OF NEURODEGENERATION AND PROTEIN MISFOLDING DISORDERS </a:t>
            </a:r>
            <a:r>
              <a:rPr sz="900" spc="-5" dirty="0">
                <a:latin typeface="Arial"/>
                <a:cs typeface="Arial"/>
              </a:rPr>
              <a:t>(p. 5). [S.l.]: SPRINGER INTERNATIONAL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PU.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 marR="86995">
              <a:lnSpc>
                <a:spcPts val="1050"/>
              </a:lnSpc>
            </a:pPr>
            <a:r>
              <a:rPr sz="900" spc="-5" dirty="0">
                <a:latin typeface="Arial"/>
                <a:cs typeface="Arial"/>
              </a:rPr>
              <a:t>Bernard et al. (2015). Efficacy, toxicity and mortality of autologous SCT in multiple myeloma patients with dialysis-dependent renal failure. Bone Marrow Transplantation.  50: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95-99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Child et al. (2003). High-Dose Chemotherapy with Hematopoietic Stem-Cell Rescue for Multiple Myeloma. </a:t>
            </a:r>
            <a:r>
              <a:rPr sz="900" dirty="0">
                <a:latin typeface="Arial"/>
                <a:cs typeface="Arial"/>
              </a:rPr>
              <a:t>N </a:t>
            </a:r>
            <a:r>
              <a:rPr sz="900" spc="-5" dirty="0">
                <a:latin typeface="Arial"/>
                <a:cs typeface="Arial"/>
              </a:rPr>
              <a:t>Engl </a:t>
            </a:r>
            <a:r>
              <a:rPr sz="900" dirty="0">
                <a:latin typeface="Arial"/>
                <a:cs typeface="Arial"/>
              </a:rPr>
              <a:t>J </a:t>
            </a:r>
            <a:r>
              <a:rPr sz="900" spc="-5" dirty="0">
                <a:latin typeface="Arial"/>
                <a:cs typeface="Arial"/>
              </a:rPr>
              <a:t>Med.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348:1875-1883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Derrer, T.D. (2015). Amyloidosis. WebMD. Retrieved from:</a:t>
            </a:r>
            <a:r>
              <a:rPr sz="900" spc="30" dirty="0">
                <a:latin typeface="Arial"/>
                <a:cs typeface="Arial"/>
              </a:rPr>
              <a:t> </a:t>
            </a:r>
            <a:r>
              <a:rPr sz="900" u="sng" spc="-5" dirty="0">
                <a:solidFill>
                  <a:srgbClr val="AE4244"/>
                </a:solidFill>
                <a:uFill>
                  <a:solidFill>
                    <a:srgbClr val="AE4244"/>
                  </a:solidFill>
                </a:uFill>
                <a:latin typeface="Arial"/>
                <a:cs typeface="Arial"/>
                <a:hlinkClick r:id="rId5"/>
              </a:rPr>
              <a:t>http://www.webmd.com/cancer/lymphoma/amyloidosis-symptoms-causes-treatments#1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 marR="802640">
              <a:lnSpc>
                <a:spcPts val="1050"/>
              </a:lnSpc>
            </a:pPr>
            <a:r>
              <a:rPr sz="900" spc="-5" dirty="0">
                <a:latin typeface="Arial"/>
                <a:cs typeface="Arial"/>
              </a:rPr>
              <a:t>Desport, E., Bridoux, F., Sirac,C., Delbes,S., Bender, S., Fernandez, B., </a:t>
            </a:r>
            <a:r>
              <a:rPr sz="900" dirty="0">
                <a:latin typeface="Arial"/>
                <a:cs typeface="Arial"/>
              </a:rPr>
              <a:t>… Jaccard, </a:t>
            </a:r>
            <a:r>
              <a:rPr sz="900" spc="-5" dirty="0">
                <a:latin typeface="Arial"/>
                <a:cs typeface="Arial"/>
              </a:rPr>
              <a:t>A. (2012). AL Amyloidosis. Orphanet </a:t>
            </a:r>
            <a:r>
              <a:rPr sz="900" dirty="0">
                <a:latin typeface="Arial"/>
                <a:cs typeface="Arial"/>
              </a:rPr>
              <a:t>Journal </a:t>
            </a:r>
            <a:r>
              <a:rPr sz="900" spc="-5" dirty="0">
                <a:latin typeface="Arial"/>
                <a:cs typeface="Arial"/>
              </a:rPr>
              <a:t>of Rare Diseases, 7, 54.  https://doi.org/10.1186/1750-1172-7-54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Ebert, E. C., </a:t>
            </a:r>
            <a:r>
              <a:rPr sz="900" dirty="0">
                <a:latin typeface="Arial"/>
                <a:cs typeface="Arial"/>
              </a:rPr>
              <a:t>&amp; </a:t>
            </a:r>
            <a:r>
              <a:rPr sz="900" spc="-5" dirty="0">
                <a:latin typeface="Arial"/>
                <a:cs typeface="Arial"/>
              </a:rPr>
              <a:t>Nagar, M. (2008). Gastrointestinal Manifestations of Amyloidosis. The American </a:t>
            </a:r>
            <a:r>
              <a:rPr sz="900" dirty="0">
                <a:latin typeface="Arial"/>
                <a:cs typeface="Arial"/>
              </a:rPr>
              <a:t>Journal </a:t>
            </a:r>
            <a:r>
              <a:rPr sz="900" spc="-5" dirty="0">
                <a:latin typeface="Arial"/>
                <a:cs typeface="Arial"/>
              </a:rPr>
              <a:t>of Gastroenterology. 103 (3):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776–787.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 marR="5080">
              <a:lnSpc>
                <a:spcPts val="1050"/>
              </a:lnSpc>
            </a:pPr>
            <a:r>
              <a:rPr sz="900" spc="-5" dirty="0">
                <a:latin typeface="Arial"/>
                <a:cs typeface="Arial"/>
              </a:rPr>
              <a:t>Gertz, M.A., Landau, H., Comenzo, R.L., Seldin, D., Weiss, B., </a:t>
            </a:r>
            <a:r>
              <a:rPr sz="900" dirty="0">
                <a:latin typeface="Arial"/>
                <a:cs typeface="Arial"/>
              </a:rPr>
              <a:t>&amp; </a:t>
            </a:r>
            <a:r>
              <a:rPr sz="900" spc="-5" dirty="0">
                <a:latin typeface="Arial"/>
                <a:cs typeface="Arial"/>
              </a:rPr>
              <a:t>Zonder, </a:t>
            </a:r>
            <a:r>
              <a:rPr sz="900" dirty="0">
                <a:latin typeface="Arial"/>
                <a:cs typeface="Arial"/>
              </a:rPr>
              <a:t>J. </a:t>
            </a:r>
            <a:r>
              <a:rPr sz="900" spc="-5" dirty="0">
                <a:latin typeface="Arial"/>
                <a:cs typeface="Arial"/>
              </a:rPr>
              <a:t>(2016). First-in-Human Phase I/II Study of NEOD001 in Patients With Light Chain Amyloidosis  and Persistent Organ Dysfunction. </a:t>
            </a:r>
            <a:r>
              <a:rPr sz="900" dirty="0">
                <a:latin typeface="Arial"/>
                <a:cs typeface="Arial"/>
              </a:rPr>
              <a:t>Journal </a:t>
            </a:r>
            <a:r>
              <a:rPr sz="900" spc="-5" dirty="0">
                <a:latin typeface="Arial"/>
                <a:cs typeface="Arial"/>
              </a:rPr>
              <a:t>of Clinical Oncology, 34, 1097-1103.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https://doi.org/10.1200/JCO.2015.63.6530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 marR="187960">
              <a:lnSpc>
                <a:spcPts val="1050"/>
              </a:lnSpc>
            </a:pPr>
            <a:r>
              <a:rPr sz="900" dirty="0">
                <a:latin typeface="Arial"/>
                <a:cs typeface="Arial"/>
              </a:rPr>
              <a:t>Jantunen </a:t>
            </a:r>
            <a:r>
              <a:rPr sz="900" spc="-5" dirty="0">
                <a:latin typeface="Arial"/>
                <a:cs typeface="Arial"/>
              </a:rPr>
              <a:t>et al. (2006). High-dose melphalan (200 mg/m2) </a:t>
            </a:r>
            <a:r>
              <a:rPr sz="900" dirty="0">
                <a:latin typeface="Arial"/>
                <a:cs typeface="Arial"/>
              </a:rPr>
              <a:t>supported </a:t>
            </a:r>
            <a:r>
              <a:rPr sz="900" spc="-5" dirty="0">
                <a:latin typeface="Arial"/>
                <a:cs typeface="Arial"/>
              </a:rPr>
              <a:t>by autologous </a:t>
            </a:r>
            <a:r>
              <a:rPr sz="900" dirty="0">
                <a:latin typeface="Arial"/>
                <a:cs typeface="Arial"/>
              </a:rPr>
              <a:t>stem cell </a:t>
            </a:r>
            <a:r>
              <a:rPr sz="900" spc="-5" dirty="0">
                <a:latin typeface="Arial"/>
                <a:cs typeface="Arial"/>
              </a:rPr>
              <a:t>transplantation is </a:t>
            </a:r>
            <a:r>
              <a:rPr sz="900" dirty="0">
                <a:latin typeface="Arial"/>
                <a:cs typeface="Arial"/>
              </a:rPr>
              <a:t>safe </a:t>
            </a:r>
            <a:r>
              <a:rPr sz="900" spc="-5" dirty="0">
                <a:latin typeface="Arial"/>
                <a:cs typeface="Arial"/>
              </a:rPr>
              <a:t>and effective in elderly (greater than or equal to65  </a:t>
            </a:r>
            <a:r>
              <a:rPr sz="900" dirty="0">
                <a:latin typeface="Arial"/>
                <a:cs typeface="Arial"/>
              </a:rPr>
              <a:t>years) </a:t>
            </a:r>
            <a:r>
              <a:rPr sz="900" spc="-5" dirty="0">
                <a:latin typeface="Arial"/>
                <a:cs typeface="Arial"/>
              </a:rPr>
              <a:t>myeloma patients: </a:t>
            </a:r>
            <a:r>
              <a:rPr sz="900" dirty="0">
                <a:latin typeface="Arial"/>
                <a:cs typeface="Arial"/>
              </a:rPr>
              <a:t>comparison </a:t>
            </a:r>
            <a:r>
              <a:rPr sz="900" spc="-5" dirty="0">
                <a:latin typeface="Arial"/>
                <a:cs typeface="Arial"/>
              </a:rPr>
              <a:t>with </a:t>
            </a:r>
            <a:r>
              <a:rPr sz="900" dirty="0">
                <a:latin typeface="Arial"/>
                <a:cs typeface="Arial"/>
              </a:rPr>
              <a:t>younger </a:t>
            </a:r>
            <a:r>
              <a:rPr sz="900" spc="-5" dirty="0">
                <a:latin typeface="Arial"/>
                <a:cs typeface="Arial"/>
              </a:rPr>
              <a:t>patients treated on the </a:t>
            </a:r>
            <a:r>
              <a:rPr sz="900" dirty="0">
                <a:latin typeface="Arial"/>
                <a:cs typeface="Arial"/>
              </a:rPr>
              <a:t>same </a:t>
            </a:r>
            <a:r>
              <a:rPr sz="900" spc="-5" dirty="0">
                <a:latin typeface="Arial"/>
                <a:cs typeface="Arial"/>
              </a:rPr>
              <a:t>protocol. Bone Marrow Transplantation.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37:917-922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 marR="450850">
              <a:lnSpc>
                <a:spcPts val="1050"/>
              </a:lnSpc>
            </a:pPr>
            <a:r>
              <a:rPr sz="900" spc="-5" dirty="0">
                <a:latin typeface="Arial"/>
                <a:cs typeface="Arial"/>
              </a:rPr>
              <a:t>Liu, P.P., </a:t>
            </a:r>
            <a:r>
              <a:rPr sz="900" dirty="0">
                <a:latin typeface="Arial"/>
                <a:cs typeface="Arial"/>
              </a:rPr>
              <a:t>&amp; </a:t>
            </a:r>
            <a:r>
              <a:rPr sz="900" spc="-5" dirty="0">
                <a:latin typeface="Arial"/>
                <a:cs typeface="Arial"/>
              </a:rPr>
              <a:t>Smyth, D. (2015). Wild-Type Transthyretin Amyloid Cardiomyopathy </a:t>
            </a:r>
            <a:r>
              <a:rPr sz="900" dirty="0">
                <a:latin typeface="Arial"/>
                <a:cs typeface="Arial"/>
              </a:rPr>
              <a:t>A </a:t>
            </a:r>
            <a:r>
              <a:rPr sz="900" spc="-5" dirty="0">
                <a:latin typeface="Arial"/>
                <a:cs typeface="Arial"/>
              </a:rPr>
              <a:t>Missed Cause of Heart Failure With Preserved Ejection Fraction With Evolving  Treatment Implications. Circulation.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133:245-247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324" y="846926"/>
            <a:ext cx="8885555" cy="376301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95885">
              <a:lnSpc>
                <a:spcPts val="1050"/>
              </a:lnSpc>
              <a:spcBef>
                <a:spcPts val="160"/>
              </a:spcBef>
            </a:pPr>
            <a:r>
              <a:rPr sz="900" spc="-5" dirty="0">
                <a:latin typeface="Arial"/>
                <a:cs typeface="Arial"/>
              </a:rPr>
              <a:t>McLaurin, </a:t>
            </a:r>
            <a:r>
              <a:rPr sz="900" dirty="0">
                <a:latin typeface="Arial"/>
                <a:cs typeface="Arial"/>
              </a:rPr>
              <a:t>J., </a:t>
            </a:r>
            <a:r>
              <a:rPr sz="900" spc="-5" dirty="0">
                <a:latin typeface="Arial"/>
                <a:cs typeface="Arial"/>
              </a:rPr>
              <a:t>Franklin, T., Zhang, X., Deng, </a:t>
            </a:r>
            <a:r>
              <a:rPr sz="900" dirty="0">
                <a:latin typeface="Arial"/>
                <a:cs typeface="Arial"/>
              </a:rPr>
              <a:t>J., &amp; </a:t>
            </a:r>
            <a:r>
              <a:rPr sz="900" spc="-5" dirty="0">
                <a:latin typeface="Arial"/>
                <a:cs typeface="Arial"/>
              </a:rPr>
              <a:t>Fraser, P. E. (1999). Interactions of Alzheimer amyloid-beta peptides with glycosaminoglycans effects on fibril nucleation and  growth. European </a:t>
            </a:r>
            <a:r>
              <a:rPr sz="900" dirty="0">
                <a:latin typeface="Arial"/>
                <a:cs typeface="Arial"/>
              </a:rPr>
              <a:t>Journal </a:t>
            </a:r>
            <a:r>
              <a:rPr sz="900" spc="-5" dirty="0">
                <a:latin typeface="Arial"/>
                <a:cs typeface="Arial"/>
              </a:rPr>
              <a:t>of Biochemistry, 266(3),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1101–1110.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Merlini, G., </a:t>
            </a:r>
            <a:r>
              <a:rPr sz="900" dirty="0">
                <a:latin typeface="Arial"/>
                <a:cs typeface="Arial"/>
              </a:rPr>
              <a:t>&amp; </a:t>
            </a:r>
            <a:r>
              <a:rPr sz="900" spc="-5" dirty="0">
                <a:latin typeface="Arial"/>
                <a:cs typeface="Arial"/>
              </a:rPr>
              <a:t>Bellotti, V. (2003). Molecular Mechanisms of Amyloidosis. New England </a:t>
            </a:r>
            <a:r>
              <a:rPr sz="900" dirty="0">
                <a:latin typeface="Arial"/>
                <a:cs typeface="Arial"/>
              </a:rPr>
              <a:t>Journal </a:t>
            </a:r>
            <a:r>
              <a:rPr sz="900" spc="-5" dirty="0">
                <a:latin typeface="Arial"/>
                <a:cs typeface="Arial"/>
              </a:rPr>
              <a:t>of Medicine, 349(6), 583–596.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https://doi.org/10.1056/NEJMra023144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 marR="769620">
              <a:lnSpc>
                <a:spcPts val="1050"/>
              </a:lnSpc>
            </a:pPr>
            <a:r>
              <a:rPr sz="900" spc="-5" dirty="0">
                <a:latin typeface="Arial"/>
                <a:cs typeface="Arial"/>
              </a:rPr>
              <a:t>Nienhuis H, L., A, Bijzet </a:t>
            </a:r>
            <a:r>
              <a:rPr sz="900" dirty="0">
                <a:latin typeface="Arial"/>
                <a:cs typeface="Arial"/>
              </a:rPr>
              <a:t>J., &amp; </a:t>
            </a:r>
            <a:r>
              <a:rPr sz="900" spc="-5" dirty="0">
                <a:latin typeface="Arial"/>
                <a:cs typeface="Arial"/>
              </a:rPr>
              <a:t>Hazenberg B, P, C. (2016). The Prevalence and Management of Systemic Amyloidosis in Western Countries. Kidney Dis, 2, 10-19.  https://doi.org/10.1159/000444206</a:t>
            </a:r>
            <a:endParaRPr sz="900">
              <a:latin typeface="Arial"/>
              <a:cs typeface="Arial"/>
            </a:endParaRPr>
          </a:p>
          <a:p>
            <a:pPr marL="12700" marR="942340">
              <a:lnSpc>
                <a:spcPts val="2100"/>
              </a:lnSpc>
              <a:spcBef>
                <a:spcPts val="210"/>
              </a:spcBef>
            </a:pPr>
            <a:r>
              <a:rPr sz="900" spc="-5" dirty="0">
                <a:latin typeface="Arial"/>
                <a:cs typeface="Arial"/>
              </a:rPr>
              <a:t>Nyirady, </a:t>
            </a:r>
            <a:r>
              <a:rPr sz="900" dirty="0">
                <a:latin typeface="Arial"/>
                <a:cs typeface="Arial"/>
              </a:rPr>
              <a:t>J. </a:t>
            </a:r>
            <a:r>
              <a:rPr sz="900" spc="-5" dirty="0">
                <a:latin typeface="Arial"/>
                <a:cs typeface="Arial"/>
              </a:rPr>
              <a:t>(2016). Primary Systemic Amyloidosis. MedScape. Retrieved 19 September 2017, from</a:t>
            </a:r>
            <a:r>
              <a:rPr sz="900" spc="-5" dirty="0">
                <a:latin typeface="Arial"/>
                <a:cs typeface="Arial"/>
                <a:hlinkClick r:id="rId2"/>
              </a:rPr>
              <a:t> http://emedicine.medscape.com/article/1093258-overview </a:t>
            </a:r>
            <a:r>
              <a:rPr sz="900" spc="-5" dirty="0">
                <a:latin typeface="Arial"/>
                <a:cs typeface="Arial"/>
              </a:rPr>
              <a:t> Papadakis, M.A., </a:t>
            </a:r>
            <a:r>
              <a:rPr sz="900" dirty="0">
                <a:latin typeface="Arial"/>
                <a:cs typeface="Arial"/>
              </a:rPr>
              <a:t>&amp; </a:t>
            </a:r>
            <a:r>
              <a:rPr sz="900" spc="-5" dirty="0">
                <a:latin typeface="Arial"/>
                <a:cs typeface="Arial"/>
              </a:rPr>
              <a:t>McPhee, S.J. (2017) CURRENT: MEDICAL DIAGNOSIS </a:t>
            </a:r>
            <a:r>
              <a:rPr sz="900" dirty="0">
                <a:latin typeface="Arial"/>
                <a:cs typeface="Arial"/>
              </a:rPr>
              <a:t>&amp; </a:t>
            </a:r>
            <a:r>
              <a:rPr sz="900" spc="-5" dirty="0">
                <a:latin typeface="Arial"/>
                <a:cs typeface="Arial"/>
              </a:rPr>
              <a:t>TREATMENT. USA: McGraw-Hill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Education</a:t>
            </a:r>
            <a:endParaRPr sz="900">
              <a:latin typeface="Arial"/>
              <a:cs typeface="Arial"/>
            </a:endParaRPr>
          </a:p>
          <a:p>
            <a:pPr marL="12700" marR="211454">
              <a:lnSpc>
                <a:spcPts val="1050"/>
              </a:lnSpc>
              <a:spcBef>
                <a:spcPts val="840"/>
              </a:spcBef>
            </a:pPr>
            <a:r>
              <a:rPr sz="900" spc="-5" dirty="0">
                <a:latin typeface="Arial"/>
                <a:cs typeface="Arial"/>
              </a:rPr>
              <a:t>Palladini et al. (2004). Association of melphalan and high-dose dexamethasone is effective and well tolerated in patients with AL (primary) amyloidosis who are ineligible for  </a:t>
            </a:r>
            <a:r>
              <a:rPr sz="900" dirty="0">
                <a:latin typeface="Arial"/>
                <a:cs typeface="Arial"/>
              </a:rPr>
              <a:t>stem cell </a:t>
            </a:r>
            <a:r>
              <a:rPr sz="900" spc="-5" dirty="0">
                <a:latin typeface="Arial"/>
                <a:cs typeface="Arial"/>
              </a:rPr>
              <a:t>transplantation. Blood.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103:2936-2938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 marR="272415">
              <a:lnSpc>
                <a:spcPts val="1050"/>
              </a:lnSpc>
            </a:pPr>
            <a:r>
              <a:rPr sz="900" spc="-5" dirty="0">
                <a:latin typeface="Arial"/>
                <a:cs typeface="Arial"/>
              </a:rPr>
              <a:t>Paiva, B., Almeida, </a:t>
            </a:r>
            <a:r>
              <a:rPr sz="900" dirty="0">
                <a:latin typeface="Arial"/>
                <a:cs typeface="Arial"/>
              </a:rPr>
              <a:t>J., </a:t>
            </a:r>
            <a:r>
              <a:rPr sz="900" spc="-5" dirty="0">
                <a:latin typeface="Arial"/>
                <a:cs typeface="Arial"/>
              </a:rPr>
              <a:t>Pérez-Andrés, M., Mateo, G., López, A., Rasillo, A., </a:t>
            </a:r>
            <a:r>
              <a:rPr sz="900" dirty="0">
                <a:latin typeface="Arial"/>
                <a:cs typeface="Arial"/>
              </a:rPr>
              <a:t>… </a:t>
            </a:r>
            <a:r>
              <a:rPr sz="900" spc="-5" dirty="0">
                <a:latin typeface="Arial"/>
                <a:cs typeface="Arial"/>
              </a:rPr>
              <a:t>Orfao, A. (2010). Utility of flow </a:t>
            </a:r>
            <a:r>
              <a:rPr sz="900" dirty="0">
                <a:latin typeface="Arial"/>
                <a:cs typeface="Arial"/>
              </a:rPr>
              <a:t>cytometry </a:t>
            </a:r>
            <a:r>
              <a:rPr sz="900" spc="-5" dirty="0">
                <a:latin typeface="Arial"/>
                <a:cs typeface="Arial"/>
              </a:rPr>
              <a:t>immunophenotyping in multiple myeloma and other  </a:t>
            </a:r>
            <a:r>
              <a:rPr sz="900" dirty="0">
                <a:latin typeface="Arial"/>
                <a:cs typeface="Arial"/>
              </a:rPr>
              <a:t>clonal </a:t>
            </a:r>
            <a:r>
              <a:rPr sz="900" spc="-5" dirty="0">
                <a:latin typeface="Arial"/>
                <a:cs typeface="Arial"/>
              </a:rPr>
              <a:t>plasma </a:t>
            </a:r>
            <a:r>
              <a:rPr sz="900" dirty="0">
                <a:latin typeface="Arial"/>
                <a:cs typeface="Arial"/>
              </a:rPr>
              <a:t>cell-related </a:t>
            </a:r>
            <a:r>
              <a:rPr sz="900" spc="-5" dirty="0">
                <a:latin typeface="Arial"/>
                <a:cs typeface="Arial"/>
              </a:rPr>
              <a:t>disorders. Cytometry. Part B, Clinical Cytometry, 78(4), 239–252.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https://doi.org/10.1002/cyto.b.20512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 marR="247650">
              <a:lnSpc>
                <a:spcPts val="1050"/>
              </a:lnSpc>
            </a:pPr>
            <a:r>
              <a:rPr sz="900" spc="-5" dirty="0">
                <a:latin typeface="Arial"/>
                <a:cs typeface="Arial"/>
              </a:rPr>
              <a:t>Perfetti, V., Ubbiali, P., Vignarelli, M. C., Diegoli, M., Fasani, R., Stoppini, M.,Merlini, G. (1998). Evidence that amyloidogenic light </a:t>
            </a:r>
            <a:r>
              <a:rPr sz="900" dirty="0">
                <a:latin typeface="Arial"/>
                <a:cs typeface="Arial"/>
              </a:rPr>
              <a:t>chains </a:t>
            </a:r>
            <a:r>
              <a:rPr sz="900" spc="-5" dirty="0">
                <a:latin typeface="Arial"/>
                <a:cs typeface="Arial"/>
              </a:rPr>
              <a:t>undergo antigen-driven </a:t>
            </a:r>
            <a:r>
              <a:rPr sz="900" dirty="0">
                <a:latin typeface="Arial"/>
                <a:cs typeface="Arial"/>
              </a:rPr>
              <a:t>selection.  </a:t>
            </a:r>
            <a:r>
              <a:rPr sz="900" spc="-5" dirty="0">
                <a:latin typeface="Arial"/>
                <a:cs typeface="Arial"/>
              </a:rPr>
              <a:t>Blood, 91(8),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2948–2954.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 marR="5080">
              <a:lnSpc>
                <a:spcPts val="1050"/>
              </a:lnSpc>
            </a:pPr>
            <a:r>
              <a:rPr sz="900" spc="-5" dirty="0">
                <a:latin typeface="Arial"/>
                <a:cs typeface="Arial"/>
              </a:rPr>
              <a:t>Real de Asúa, D., Costa, R., Galván, </a:t>
            </a:r>
            <a:r>
              <a:rPr sz="900" dirty="0">
                <a:latin typeface="Arial"/>
                <a:cs typeface="Arial"/>
              </a:rPr>
              <a:t>J. </a:t>
            </a:r>
            <a:r>
              <a:rPr sz="900" spc="-5" dirty="0">
                <a:latin typeface="Arial"/>
                <a:cs typeface="Arial"/>
              </a:rPr>
              <a:t>M., Filigheddu, M. T., Trujillo, D., </a:t>
            </a:r>
            <a:r>
              <a:rPr sz="900" dirty="0">
                <a:latin typeface="Arial"/>
                <a:cs typeface="Arial"/>
              </a:rPr>
              <a:t>&amp; </a:t>
            </a:r>
            <a:r>
              <a:rPr sz="900" spc="-5" dirty="0">
                <a:latin typeface="Arial"/>
                <a:cs typeface="Arial"/>
              </a:rPr>
              <a:t>Cadiñanos, </a:t>
            </a:r>
            <a:r>
              <a:rPr sz="900" dirty="0">
                <a:latin typeface="Arial"/>
                <a:cs typeface="Arial"/>
              </a:rPr>
              <a:t>J. </a:t>
            </a:r>
            <a:r>
              <a:rPr sz="900" spc="-5" dirty="0">
                <a:latin typeface="Arial"/>
                <a:cs typeface="Arial"/>
              </a:rPr>
              <a:t>(2014). Systemic AA amyloidosis: epidemiology, diagnosis, and management. Clinical  Epidemiology, 6, 369–377.</a:t>
            </a:r>
            <a:r>
              <a:rPr sz="900" spc="-10" dirty="0">
                <a:latin typeface="Arial"/>
                <a:cs typeface="Arial"/>
                <a:hlinkClick r:id="rId3"/>
              </a:rPr>
              <a:t> </a:t>
            </a:r>
            <a:r>
              <a:rPr sz="900" spc="-5" dirty="0">
                <a:latin typeface="Arial"/>
                <a:cs typeface="Arial"/>
                <a:hlinkClick r:id="rId3"/>
              </a:rPr>
              <a:t>http://doi.org/10.2147/CLEP.S39981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Ramirez-Alvarado, M. (2012). Amyloid formation in light </a:t>
            </a:r>
            <a:r>
              <a:rPr sz="900" dirty="0">
                <a:latin typeface="Arial"/>
                <a:cs typeface="Arial"/>
              </a:rPr>
              <a:t>chain </a:t>
            </a:r>
            <a:r>
              <a:rPr sz="900" spc="-5" dirty="0">
                <a:latin typeface="Arial"/>
                <a:cs typeface="Arial"/>
              </a:rPr>
              <a:t>amyloidosis. Current Topics in Medicinal Chemistry, 12(22),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2523–2533.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 marR="165735">
              <a:lnSpc>
                <a:spcPts val="1050"/>
              </a:lnSpc>
            </a:pPr>
            <a:r>
              <a:rPr sz="900" spc="-5" dirty="0">
                <a:latin typeface="Arial"/>
                <a:cs typeface="Arial"/>
              </a:rPr>
              <a:t>Rosenzweig, M., Urak R., Walter, M., Lim, L., Sanchez, </a:t>
            </a:r>
            <a:r>
              <a:rPr sz="900" dirty="0">
                <a:latin typeface="Arial"/>
                <a:cs typeface="Arial"/>
              </a:rPr>
              <a:t>J.F., </a:t>
            </a:r>
            <a:r>
              <a:rPr sz="900" spc="-5" dirty="0">
                <a:latin typeface="Arial"/>
                <a:cs typeface="Arial"/>
              </a:rPr>
              <a:t>Krishnan, A., Forman, S., </a:t>
            </a:r>
            <a:r>
              <a:rPr sz="900" dirty="0">
                <a:latin typeface="Arial"/>
                <a:cs typeface="Arial"/>
              </a:rPr>
              <a:t>&amp; </a:t>
            </a:r>
            <a:r>
              <a:rPr sz="900" spc="-5" dirty="0">
                <a:latin typeface="Arial"/>
                <a:cs typeface="Arial"/>
              </a:rPr>
              <a:t>Wang, X. (2017). Preclinical data </a:t>
            </a:r>
            <a:r>
              <a:rPr sz="900" dirty="0">
                <a:latin typeface="Arial"/>
                <a:cs typeface="Arial"/>
              </a:rPr>
              <a:t>support </a:t>
            </a:r>
            <a:r>
              <a:rPr sz="900" spc="-5" dirty="0">
                <a:latin typeface="Arial"/>
                <a:cs typeface="Arial"/>
              </a:rPr>
              <a:t>leveraging CS1 </a:t>
            </a:r>
            <a:r>
              <a:rPr sz="900" dirty="0">
                <a:latin typeface="Arial"/>
                <a:cs typeface="Arial"/>
              </a:rPr>
              <a:t>chimeric </a:t>
            </a:r>
            <a:r>
              <a:rPr sz="900" spc="-5" dirty="0">
                <a:latin typeface="Arial"/>
                <a:cs typeface="Arial"/>
              </a:rPr>
              <a:t>antigen receptor  T-cell therapy for </a:t>
            </a:r>
            <a:r>
              <a:rPr sz="900" dirty="0">
                <a:latin typeface="Arial"/>
                <a:cs typeface="Arial"/>
              </a:rPr>
              <a:t>systemic </a:t>
            </a:r>
            <a:r>
              <a:rPr sz="900" spc="-5" dirty="0">
                <a:latin typeface="Arial"/>
                <a:cs typeface="Arial"/>
              </a:rPr>
              <a:t>light </a:t>
            </a:r>
            <a:r>
              <a:rPr sz="900" dirty="0">
                <a:latin typeface="Arial"/>
                <a:cs typeface="Arial"/>
              </a:rPr>
              <a:t>chain </a:t>
            </a:r>
            <a:r>
              <a:rPr sz="900" spc="-5" dirty="0">
                <a:latin typeface="Arial"/>
                <a:cs typeface="Arial"/>
              </a:rPr>
              <a:t>amyloidosis. Cytotherapy, 19(7), 861-866.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https://doi.org/10.1016/j.jcyt.2017.03.077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324" y="0"/>
            <a:ext cx="5191760" cy="76898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82905">
              <a:lnSpc>
                <a:spcPct val="100000"/>
              </a:lnSpc>
              <a:spcBef>
                <a:spcPts val="825"/>
              </a:spcBef>
            </a:pPr>
            <a:r>
              <a:rPr spc="-5" dirty="0"/>
              <a:t>References</a:t>
            </a: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b="0" spc="-5" dirty="0">
                <a:solidFill>
                  <a:srgbClr val="000000"/>
                </a:solidFill>
                <a:latin typeface="Arial"/>
                <a:cs typeface="Arial"/>
              </a:rPr>
              <a:t>Ma, G., </a:t>
            </a:r>
            <a:r>
              <a:rPr sz="900" b="0" dirty="0">
                <a:solidFill>
                  <a:srgbClr val="000000"/>
                </a:solidFill>
                <a:latin typeface="Arial"/>
                <a:cs typeface="Arial"/>
              </a:rPr>
              <a:t>&amp; </a:t>
            </a:r>
            <a:r>
              <a:rPr sz="900" b="0" spc="-5" dirty="0">
                <a:solidFill>
                  <a:srgbClr val="000000"/>
                </a:solidFill>
                <a:latin typeface="Arial"/>
                <a:cs typeface="Arial"/>
              </a:rPr>
              <a:t>Ra, K. (1994). Amyloidosis: prognosis and treatment. Semin Arthitis Rheum. 24(2):</a:t>
            </a:r>
            <a:r>
              <a:rPr sz="9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0" spc="-5" dirty="0">
                <a:solidFill>
                  <a:srgbClr val="000000"/>
                </a:solidFill>
                <a:latin typeface="Arial"/>
                <a:cs typeface="Arial"/>
              </a:rPr>
              <a:t>124-138.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448117"/>
            <a:ext cx="48964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What </a:t>
            </a:r>
            <a:r>
              <a:rPr spc="-5" dirty="0"/>
              <a:t>is AL</a:t>
            </a:r>
            <a:r>
              <a:rPr spc="-90" dirty="0"/>
              <a:t> </a:t>
            </a:r>
            <a:r>
              <a:rPr spc="-5" dirty="0"/>
              <a:t>Amyloidosis?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9223" y="1159967"/>
            <a:ext cx="4028440" cy="29591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424815" indent="-412115">
              <a:lnSpc>
                <a:spcPct val="100000"/>
              </a:lnSpc>
              <a:spcBef>
                <a:spcPts val="520"/>
              </a:spcBef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latin typeface="Arial"/>
                <a:cs typeface="Arial"/>
              </a:rPr>
              <a:t>Bone marrow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disorder</a:t>
            </a:r>
            <a:endParaRPr sz="2400">
              <a:latin typeface="Arial"/>
              <a:cs typeface="Arial"/>
            </a:endParaRPr>
          </a:p>
          <a:p>
            <a:pPr marL="424815" marR="240665" indent="-412115">
              <a:lnSpc>
                <a:spcPct val="114599"/>
              </a:lnSpc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latin typeface="Arial"/>
                <a:cs typeface="Arial"/>
              </a:rPr>
              <a:t>Abnormal antibody  (immunoglobulin)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protein</a:t>
            </a:r>
            <a:endParaRPr sz="2400">
              <a:latin typeface="Arial"/>
              <a:cs typeface="Arial"/>
            </a:endParaRPr>
          </a:p>
          <a:p>
            <a:pPr marL="424815" indent="-412115">
              <a:lnSpc>
                <a:spcPct val="100000"/>
              </a:lnSpc>
              <a:spcBef>
                <a:spcPts val="420"/>
              </a:spcBef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latin typeface="Arial"/>
                <a:cs typeface="Arial"/>
              </a:rPr>
              <a:t>Formation of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amyloid</a:t>
            </a:r>
            <a:endParaRPr sz="2400">
              <a:latin typeface="Arial"/>
              <a:cs typeface="Arial"/>
            </a:endParaRPr>
          </a:p>
          <a:p>
            <a:pPr marL="424815" marR="5080" indent="-412115">
              <a:lnSpc>
                <a:spcPct val="114599"/>
              </a:lnSpc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latin typeface="Arial"/>
                <a:cs typeface="Arial"/>
              </a:rPr>
              <a:t>Amyloid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5" dirty="0">
                <a:latin typeface="Arial"/>
                <a:cs typeface="Arial"/>
              </a:rPr>
              <a:t>Aggregates of  proteins allowing matching  </a:t>
            </a:r>
            <a:r>
              <a:rPr sz="2400" dirty="0">
                <a:latin typeface="Arial"/>
                <a:cs typeface="Arial"/>
              </a:rPr>
              <a:t>copies </a:t>
            </a:r>
            <a:r>
              <a:rPr sz="2400" spc="-5" dirty="0">
                <a:latin typeface="Arial"/>
                <a:cs typeface="Arial"/>
              </a:rPr>
              <a:t>to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stick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024" y="4855716"/>
            <a:ext cx="16954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(Nienhuis, Bijzet </a:t>
            </a:r>
            <a:r>
              <a:rPr sz="800" dirty="0">
                <a:latin typeface="Arial"/>
                <a:cs typeface="Arial"/>
              </a:rPr>
              <a:t>&amp; </a:t>
            </a:r>
            <a:r>
              <a:rPr sz="800" spc="-5" dirty="0">
                <a:latin typeface="Arial"/>
                <a:cs typeface="Arial"/>
              </a:rPr>
              <a:t>Hazenberg,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2016)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73240" y="1265322"/>
            <a:ext cx="4059041" cy="30040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20542" y="4389972"/>
            <a:ext cx="2509520" cy="2711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85"/>
              </a:spcBef>
            </a:pPr>
            <a:r>
              <a:rPr sz="800" spc="-5" dirty="0">
                <a:latin typeface="Arial"/>
                <a:cs typeface="Arial"/>
                <a:hlinkClick r:id="rId3"/>
              </a:rPr>
              <a:t>https://www.pathology.med.umich.edu/greensonlab/AM </a:t>
            </a:r>
            <a:r>
              <a:rPr sz="800" spc="-5" dirty="0">
                <a:latin typeface="Arial"/>
                <a:cs typeface="Arial"/>
              </a:rPr>
              <a:t> YLOID-HE.GIF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224" y="754759"/>
            <a:ext cx="8298815" cy="417639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1222375">
              <a:lnSpc>
                <a:spcPct val="101600"/>
              </a:lnSpc>
              <a:spcBef>
                <a:spcPts val="85"/>
              </a:spcBef>
            </a:pPr>
            <a:r>
              <a:rPr sz="800" spc="-5" dirty="0">
                <a:latin typeface="Arial"/>
                <a:cs typeface="Arial"/>
              </a:rPr>
              <a:t>Sanchorawala, V. (2006). Light-Chain (AL) Amyloidosis: Diagnosis and Treatment. Clinical </a:t>
            </a:r>
            <a:r>
              <a:rPr sz="800" dirty="0">
                <a:latin typeface="Arial"/>
                <a:cs typeface="Arial"/>
              </a:rPr>
              <a:t>Journal </a:t>
            </a:r>
            <a:r>
              <a:rPr sz="800" spc="-5" dirty="0">
                <a:latin typeface="Arial"/>
                <a:cs typeface="Arial"/>
              </a:rPr>
              <a:t>Of The American Society Of Nephrology, 1(6), 1331-1341.  </a:t>
            </a:r>
            <a:r>
              <a:rPr sz="800" spc="-5" dirty="0">
                <a:latin typeface="Arial"/>
                <a:cs typeface="Arial"/>
                <a:hlinkClick r:id="rId2"/>
              </a:rPr>
              <a:t>http://dx.doi.org/10.2215/cjn.02740806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12700" marR="443865">
              <a:lnSpc>
                <a:spcPct val="101600"/>
              </a:lnSpc>
              <a:spcBef>
                <a:spcPts val="540"/>
              </a:spcBef>
            </a:pPr>
            <a:r>
              <a:rPr sz="800" spc="-5" dirty="0">
                <a:latin typeface="Arial"/>
                <a:cs typeface="Arial"/>
              </a:rPr>
              <a:t>Shiel, C.W., </a:t>
            </a:r>
            <a:r>
              <a:rPr sz="800" dirty="0">
                <a:latin typeface="Arial"/>
                <a:cs typeface="Arial"/>
              </a:rPr>
              <a:t>&amp; </a:t>
            </a:r>
            <a:r>
              <a:rPr sz="800" spc="-5" dirty="0">
                <a:latin typeface="Arial"/>
                <a:cs typeface="Arial"/>
              </a:rPr>
              <a:t>Balentine, R. </a:t>
            </a:r>
            <a:r>
              <a:rPr sz="800" dirty="0">
                <a:latin typeface="Arial"/>
                <a:cs typeface="Arial"/>
              </a:rPr>
              <a:t>J. </a:t>
            </a:r>
            <a:r>
              <a:rPr sz="800" spc="-5" dirty="0">
                <a:latin typeface="Arial"/>
                <a:cs typeface="Arial"/>
              </a:rPr>
              <a:t>(2017). Amyloidosis. MedicineNet. Retrieved from:</a:t>
            </a:r>
            <a:r>
              <a:rPr sz="800" spc="-5" dirty="0">
                <a:latin typeface="Arial"/>
                <a:cs typeface="Arial"/>
                <a:hlinkClick r:id="rId3"/>
              </a:rPr>
              <a:t> http://www.medicinenet.com/amyloidosis/article.htm#what_is_the_treatment_for_amyloidosis </a:t>
            </a:r>
            <a:r>
              <a:rPr sz="800" spc="-5" dirty="0">
                <a:latin typeface="Arial"/>
                <a:cs typeface="Arial"/>
              </a:rPr>
              <a:t> Wechalekar, A. (2017). Treatment of AL Amyloidosis. NAC. Retrieved from: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  <a:hlinkClick r:id="rId4"/>
              </a:rPr>
              <a:t>http://www.amyloidosis.org.uk/al-amyloidosis/treatment/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800" spc="-5" dirty="0">
                <a:latin typeface="Arial"/>
                <a:cs typeface="Arial"/>
              </a:rPr>
              <a:t>Schachter, H. (1984). Glycoproteins: their </a:t>
            </a:r>
            <a:r>
              <a:rPr sz="800" dirty="0">
                <a:latin typeface="Arial"/>
                <a:cs typeface="Arial"/>
              </a:rPr>
              <a:t>structure, </a:t>
            </a:r>
            <a:r>
              <a:rPr sz="800" spc="-5" dirty="0">
                <a:latin typeface="Arial"/>
                <a:cs typeface="Arial"/>
              </a:rPr>
              <a:t>biosynthesis and possible </a:t>
            </a:r>
            <a:r>
              <a:rPr sz="800" dirty="0">
                <a:latin typeface="Arial"/>
                <a:cs typeface="Arial"/>
              </a:rPr>
              <a:t>clinical </a:t>
            </a:r>
            <a:r>
              <a:rPr sz="800" spc="-5" dirty="0">
                <a:latin typeface="Arial"/>
                <a:cs typeface="Arial"/>
              </a:rPr>
              <a:t>implications. Clinical Biochemistry, 17(1),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3–14.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12700" marR="435609">
              <a:lnSpc>
                <a:spcPct val="101600"/>
              </a:lnSpc>
              <a:spcBef>
                <a:spcPts val="540"/>
              </a:spcBef>
            </a:pPr>
            <a:r>
              <a:rPr sz="800" spc="-5" dirty="0">
                <a:latin typeface="Arial"/>
                <a:cs typeface="Arial"/>
              </a:rPr>
              <a:t>Schwarzman, A., Gregori, L., Vitek, M., Lyubski, S., Strittmatter, W., </a:t>
            </a:r>
            <a:r>
              <a:rPr sz="800" dirty="0">
                <a:latin typeface="Arial"/>
                <a:cs typeface="Arial"/>
              </a:rPr>
              <a:t>&amp; </a:t>
            </a:r>
            <a:r>
              <a:rPr sz="800" spc="-5" dirty="0">
                <a:latin typeface="Arial"/>
                <a:cs typeface="Arial"/>
              </a:rPr>
              <a:t>Enghilde, </a:t>
            </a:r>
            <a:r>
              <a:rPr sz="800" dirty="0">
                <a:latin typeface="Arial"/>
                <a:cs typeface="Arial"/>
              </a:rPr>
              <a:t>J. </a:t>
            </a:r>
            <a:r>
              <a:rPr sz="800" spc="-5" dirty="0">
                <a:latin typeface="Arial"/>
                <a:cs typeface="Arial"/>
              </a:rPr>
              <a:t>et al. (1994). Transthyretin </a:t>
            </a:r>
            <a:r>
              <a:rPr sz="800" dirty="0">
                <a:latin typeface="Arial"/>
                <a:cs typeface="Arial"/>
              </a:rPr>
              <a:t>sequesters </a:t>
            </a:r>
            <a:r>
              <a:rPr sz="800" spc="-5" dirty="0">
                <a:latin typeface="Arial"/>
                <a:cs typeface="Arial"/>
              </a:rPr>
              <a:t>amyloid beta protein and prevents amyloid formation.  Proceedings Of The National Academy Of Sciences, 91(18), 8368-8372. Retrieved from</a:t>
            </a:r>
            <a:r>
              <a:rPr sz="800" spc="-15" dirty="0">
                <a:latin typeface="Arial"/>
                <a:cs typeface="Arial"/>
                <a:hlinkClick r:id="rId5"/>
              </a:rPr>
              <a:t> </a:t>
            </a:r>
            <a:r>
              <a:rPr sz="800" spc="-5" dirty="0">
                <a:latin typeface="Arial"/>
                <a:cs typeface="Arial"/>
                <a:hlinkClick r:id="rId5"/>
              </a:rPr>
              <a:t>https://www.ncbi.nlm.nih.gov/pmc/articles/PMC44607/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12700" marR="20955">
              <a:lnSpc>
                <a:spcPct val="101600"/>
              </a:lnSpc>
              <a:spcBef>
                <a:spcPts val="535"/>
              </a:spcBef>
            </a:pPr>
            <a:r>
              <a:rPr sz="800" spc="-5" dirty="0">
                <a:latin typeface="Arial"/>
                <a:cs typeface="Arial"/>
              </a:rPr>
              <a:t>Tennent, G. A., Lovat, L. B., </a:t>
            </a:r>
            <a:r>
              <a:rPr sz="800" dirty="0">
                <a:latin typeface="Arial"/>
                <a:cs typeface="Arial"/>
              </a:rPr>
              <a:t>&amp; </a:t>
            </a:r>
            <a:r>
              <a:rPr sz="800" spc="-5" dirty="0">
                <a:latin typeface="Arial"/>
                <a:cs typeface="Arial"/>
              </a:rPr>
              <a:t>Pepys, M. B. (1995). Serum amyloid </a:t>
            </a:r>
            <a:r>
              <a:rPr sz="800" dirty="0">
                <a:latin typeface="Arial"/>
                <a:cs typeface="Arial"/>
              </a:rPr>
              <a:t>P component </a:t>
            </a:r>
            <a:r>
              <a:rPr sz="800" spc="-5" dirty="0">
                <a:latin typeface="Arial"/>
                <a:cs typeface="Arial"/>
              </a:rPr>
              <a:t>prevents proteolysis of the amyloid fibrils of Alzheimer disease and </a:t>
            </a:r>
            <a:r>
              <a:rPr sz="800" dirty="0">
                <a:latin typeface="Arial"/>
                <a:cs typeface="Arial"/>
              </a:rPr>
              <a:t>systemic </a:t>
            </a:r>
            <a:r>
              <a:rPr sz="800" spc="-5" dirty="0">
                <a:latin typeface="Arial"/>
                <a:cs typeface="Arial"/>
              </a:rPr>
              <a:t>amyloidosis. Proceedings  of the National Academy of Sciences of the United States of America, 92(10),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4299–4303.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12700" marR="5080">
              <a:lnSpc>
                <a:spcPct val="101600"/>
              </a:lnSpc>
              <a:spcBef>
                <a:spcPts val="540"/>
              </a:spcBef>
            </a:pPr>
            <a:r>
              <a:rPr sz="800" spc="-5" dirty="0">
                <a:latin typeface="Arial"/>
                <a:cs typeface="Arial"/>
              </a:rPr>
              <a:t>Warsame, R., Kumar, S. K., Gertz, M. A., Lacy, M. Q., Buadi, F. K., Hayman, S. R., </a:t>
            </a:r>
            <a:r>
              <a:rPr sz="800" dirty="0">
                <a:latin typeface="Arial"/>
                <a:cs typeface="Arial"/>
              </a:rPr>
              <a:t>… </a:t>
            </a:r>
            <a:r>
              <a:rPr sz="800" spc="-5" dirty="0">
                <a:latin typeface="Arial"/>
                <a:cs typeface="Arial"/>
              </a:rPr>
              <a:t>Dispenzieri, A. (2015). Abnormal FISH in patients with immunoglobulin light </a:t>
            </a:r>
            <a:r>
              <a:rPr sz="800" dirty="0">
                <a:latin typeface="Arial"/>
                <a:cs typeface="Arial"/>
              </a:rPr>
              <a:t>chain </a:t>
            </a:r>
            <a:r>
              <a:rPr sz="800" spc="-5" dirty="0">
                <a:latin typeface="Arial"/>
                <a:cs typeface="Arial"/>
              </a:rPr>
              <a:t>amyloidosis is </a:t>
            </a:r>
            <a:r>
              <a:rPr sz="800" dirty="0">
                <a:latin typeface="Arial"/>
                <a:cs typeface="Arial"/>
              </a:rPr>
              <a:t>a  </a:t>
            </a:r>
            <a:r>
              <a:rPr sz="800" spc="-5" dirty="0">
                <a:latin typeface="Arial"/>
                <a:cs typeface="Arial"/>
              </a:rPr>
              <a:t>risk factor for </a:t>
            </a:r>
            <a:r>
              <a:rPr sz="800" dirty="0">
                <a:latin typeface="Arial"/>
                <a:cs typeface="Arial"/>
              </a:rPr>
              <a:t>cardiac </a:t>
            </a:r>
            <a:r>
              <a:rPr sz="800" spc="-5" dirty="0">
                <a:latin typeface="Arial"/>
                <a:cs typeface="Arial"/>
              </a:rPr>
              <a:t>involvement and for death. Blood Cancer </a:t>
            </a:r>
            <a:r>
              <a:rPr sz="800" dirty="0">
                <a:latin typeface="Arial"/>
                <a:cs typeface="Arial"/>
              </a:rPr>
              <a:t>Journal, </a:t>
            </a:r>
            <a:r>
              <a:rPr sz="800" spc="-5" dirty="0">
                <a:latin typeface="Arial"/>
                <a:cs typeface="Arial"/>
              </a:rPr>
              <a:t>5, e310.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https://doi.org/10.1038/bcj.2015.34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12700" marR="633095">
              <a:lnSpc>
                <a:spcPct val="101600"/>
              </a:lnSpc>
              <a:spcBef>
                <a:spcPts val="540"/>
              </a:spcBef>
            </a:pPr>
            <a:r>
              <a:rPr sz="800" spc="-5" dirty="0">
                <a:latin typeface="Arial"/>
                <a:cs typeface="Arial"/>
              </a:rPr>
              <a:t>Weiss, B. M., Wong, S. W., </a:t>
            </a:r>
            <a:r>
              <a:rPr sz="800" dirty="0">
                <a:latin typeface="Arial"/>
                <a:cs typeface="Arial"/>
              </a:rPr>
              <a:t>&amp; </a:t>
            </a:r>
            <a:r>
              <a:rPr sz="800" spc="-5" dirty="0">
                <a:latin typeface="Arial"/>
                <a:cs typeface="Arial"/>
              </a:rPr>
              <a:t>Comenzo, R. L. (2016). Beyond the plasma </a:t>
            </a:r>
            <a:r>
              <a:rPr sz="800" dirty="0">
                <a:latin typeface="Arial"/>
                <a:cs typeface="Arial"/>
              </a:rPr>
              <a:t>cell: </a:t>
            </a:r>
            <a:r>
              <a:rPr sz="800" spc="-5" dirty="0">
                <a:latin typeface="Arial"/>
                <a:cs typeface="Arial"/>
              </a:rPr>
              <a:t>emerging therapies for immunoglobulin light </a:t>
            </a:r>
            <a:r>
              <a:rPr sz="800" dirty="0">
                <a:latin typeface="Arial"/>
                <a:cs typeface="Arial"/>
              </a:rPr>
              <a:t>chain </a:t>
            </a:r>
            <a:r>
              <a:rPr sz="800" spc="-5" dirty="0">
                <a:latin typeface="Arial"/>
                <a:cs typeface="Arial"/>
              </a:rPr>
              <a:t>amyloidosis. Blood, 127(19), 2275–2280.  </a:t>
            </a:r>
            <a:r>
              <a:rPr sz="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https://doi.org/10.1182/blood-2015-11-681650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12700" marR="98425">
              <a:lnSpc>
                <a:spcPct val="101600"/>
              </a:lnSpc>
              <a:spcBef>
                <a:spcPts val="540"/>
              </a:spcBef>
            </a:pPr>
            <a:r>
              <a:rPr sz="800" spc="-5" dirty="0">
                <a:latin typeface="Arial"/>
                <a:cs typeface="Arial"/>
              </a:rPr>
              <a:t>Zemer, D., Pras, M., Sohar, E., Modan, M., Cabili, S., </a:t>
            </a:r>
            <a:r>
              <a:rPr sz="800" dirty="0">
                <a:latin typeface="Arial"/>
                <a:cs typeface="Arial"/>
              </a:rPr>
              <a:t>&amp; </a:t>
            </a:r>
            <a:r>
              <a:rPr sz="800" spc="-5" dirty="0">
                <a:latin typeface="Arial"/>
                <a:cs typeface="Arial"/>
              </a:rPr>
              <a:t>Gafni, </a:t>
            </a:r>
            <a:r>
              <a:rPr sz="800" dirty="0">
                <a:latin typeface="Arial"/>
                <a:cs typeface="Arial"/>
              </a:rPr>
              <a:t>J. </a:t>
            </a:r>
            <a:r>
              <a:rPr sz="800" spc="-5" dirty="0">
                <a:latin typeface="Arial"/>
                <a:cs typeface="Arial"/>
              </a:rPr>
              <a:t>(1986). Colchicine in the Prevention and Treatment of the Amyloidosis of Familial Mediterranean Fever. New England  </a:t>
            </a:r>
            <a:r>
              <a:rPr sz="800" dirty="0">
                <a:latin typeface="Arial"/>
                <a:cs typeface="Arial"/>
              </a:rPr>
              <a:t>Journal </a:t>
            </a:r>
            <a:r>
              <a:rPr sz="800" spc="-5" dirty="0">
                <a:latin typeface="Arial"/>
                <a:cs typeface="Arial"/>
              </a:rPr>
              <a:t>Of Medicine, 314(16), 1001-1005.</a:t>
            </a:r>
            <a:r>
              <a:rPr sz="800" spc="-15" dirty="0">
                <a:latin typeface="Arial"/>
                <a:cs typeface="Arial"/>
                <a:hlinkClick r:id="rId7"/>
              </a:rPr>
              <a:t> </a:t>
            </a:r>
            <a:r>
              <a:rPr sz="800" spc="-5" dirty="0">
                <a:latin typeface="Arial"/>
                <a:cs typeface="Arial"/>
                <a:hlinkClick r:id="rId7"/>
              </a:rPr>
              <a:t>http://dx.doi.org/10.1056/nejm198604173141601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12700" marR="687070">
              <a:lnSpc>
                <a:spcPct val="101600"/>
              </a:lnSpc>
              <a:spcBef>
                <a:spcPts val="540"/>
              </a:spcBef>
            </a:pPr>
            <a:r>
              <a:rPr sz="800" spc="-5" dirty="0">
                <a:latin typeface="Arial"/>
                <a:cs typeface="Arial"/>
              </a:rPr>
              <a:t>Zhang, C., Huang, X., </a:t>
            </a:r>
            <a:r>
              <a:rPr sz="800" dirty="0">
                <a:latin typeface="Arial"/>
                <a:cs typeface="Arial"/>
              </a:rPr>
              <a:t>&amp; </a:t>
            </a:r>
            <a:r>
              <a:rPr sz="800" spc="-5" dirty="0">
                <a:latin typeface="Arial"/>
                <a:cs typeface="Arial"/>
              </a:rPr>
              <a:t>Li, </a:t>
            </a:r>
            <a:r>
              <a:rPr sz="800" dirty="0">
                <a:latin typeface="Arial"/>
                <a:cs typeface="Arial"/>
              </a:rPr>
              <a:t>J. </a:t>
            </a:r>
            <a:r>
              <a:rPr sz="800" spc="-5" dirty="0">
                <a:latin typeface="Arial"/>
                <a:cs typeface="Arial"/>
              </a:rPr>
              <a:t>(2017a). Light </a:t>
            </a:r>
            <a:r>
              <a:rPr sz="800" dirty="0">
                <a:latin typeface="Arial"/>
                <a:cs typeface="Arial"/>
              </a:rPr>
              <a:t>chain </a:t>
            </a:r>
            <a:r>
              <a:rPr sz="800" spc="-5" dirty="0">
                <a:latin typeface="Arial"/>
                <a:cs typeface="Arial"/>
              </a:rPr>
              <a:t>amyloidosis: Where are the light </a:t>
            </a:r>
            <a:r>
              <a:rPr sz="800" dirty="0">
                <a:latin typeface="Arial"/>
                <a:cs typeface="Arial"/>
              </a:rPr>
              <a:t>chains </a:t>
            </a:r>
            <a:r>
              <a:rPr sz="800" spc="-5" dirty="0">
                <a:latin typeface="Arial"/>
                <a:cs typeface="Arial"/>
              </a:rPr>
              <a:t>from and how they play their pathogenic role? Blood Reviews, 31(4), 261–270.  </a:t>
            </a:r>
            <a:r>
              <a:rPr sz="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8"/>
              </a:rPr>
              <a:t>https://doi.org/10.1016/j.blre.2017.03.002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12700" marR="126364">
              <a:lnSpc>
                <a:spcPct val="101600"/>
              </a:lnSpc>
              <a:spcBef>
                <a:spcPts val="540"/>
              </a:spcBef>
            </a:pPr>
            <a:r>
              <a:rPr sz="800" spc="-5" dirty="0">
                <a:latin typeface="Arial"/>
                <a:cs typeface="Arial"/>
              </a:rPr>
              <a:t>Zhou, P., Hoffman, </a:t>
            </a:r>
            <a:r>
              <a:rPr sz="800" dirty="0">
                <a:latin typeface="Arial"/>
                <a:cs typeface="Arial"/>
              </a:rPr>
              <a:t>J., </a:t>
            </a:r>
            <a:r>
              <a:rPr sz="800" spc="-5" dirty="0">
                <a:latin typeface="Arial"/>
                <a:cs typeface="Arial"/>
              </a:rPr>
              <a:t>Landau, H., Hassoun, H., Lyer, L., </a:t>
            </a:r>
            <a:r>
              <a:rPr sz="800" dirty="0">
                <a:latin typeface="Arial"/>
                <a:cs typeface="Arial"/>
              </a:rPr>
              <a:t>&amp; </a:t>
            </a:r>
            <a:r>
              <a:rPr sz="800" spc="-5" dirty="0">
                <a:latin typeface="Arial"/>
                <a:cs typeface="Arial"/>
              </a:rPr>
              <a:t>Comenzo, R.L. (2012). Clonal Plasma Cell Pathophysiology and Clinical Features of Disease Are Linked to Clonal Plasma  Cell Expression of Cyclin D1 in Systemic Light-Chain Amyloidosis. Clinical Lymphoma Myeloma and Leukemia, 12, 49-58.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https://doi.org/10.1016/j.clml.2011.09.217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3823" y="66593"/>
            <a:ext cx="22161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References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448117"/>
            <a:ext cx="14255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History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7798" y="1308291"/>
            <a:ext cx="6170930" cy="3142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marR="5080" indent="-412115">
              <a:lnSpc>
                <a:spcPct val="114599"/>
              </a:lnSpc>
              <a:spcBef>
                <a:spcPts val="100"/>
              </a:spcBef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latin typeface="Arial"/>
                <a:cs typeface="Arial"/>
              </a:rPr>
              <a:t>1854: Virchow uses term “amyloid” to refer  to extracellular buildup in the liver </a:t>
            </a:r>
            <a:r>
              <a:rPr sz="800" spc="-5" dirty="0">
                <a:latin typeface="Arial"/>
                <a:cs typeface="Arial"/>
              </a:rPr>
              <a:t>(Nyirady,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2016)</a:t>
            </a:r>
            <a:endParaRPr sz="800">
              <a:latin typeface="Arial"/>
              <a:cs typeface="Arial"/>
            </a:endParaRPr>
          </a:p>
          <a:p>
            <a:pPr marL="424815" marR="34925" indent="-412115">
              <a:lnSpc>
                <a:spcPct val="114599"/>
              </a:lnSpc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latin typeface="Arial"/>
                <a:cs typeface="Arial"/>
              </a:rPr>
              <a:t>1927: Divry and associates discover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test  for identifying amyloid tissues (Congo red  dye </a:t>
            </a:r>
            <a:r>
              <a:rPr sz="2400" dirty="0">
                <a:latin typeface="Arial"/>
                <a:cs typeface="Arial"/>
              </a:rPr>
              <a:t>viewed </a:t>
            </a:r>
            <a:r>
              <a:rPr sz="2400" spc="-5" dirty="0">
                <a:latin typeface="Arial"/>
                <a:cs typeface="Arial"/>
              </a:rPr>
              <a:t>under polarized light) </a:t>
            </a:r>
            <a:r>
              <a:rPr sz="1000" spc="-5" dirty="0">
                <a:latin typeface="Arial"/>
                <a:cs typeface="Arial"/>
              </a:rPr>
              <a:t>(</a:t>
            </a:r>
            <a:r>
              <a:rPr sz="800" spc="-5" dirty="0">
                <a:latin typeface="Arial"/>
                <a:cs typeface="Arial"/>
              </a:rPr>
              <a:t>Beckerman,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2015)</a:t>
            </a:r>
            <a:endParaRPr sz="800">
              <a:latin typeface="Arial"/>
              <a:cs typeface="Arial"/>
            </a:endParaRPr>
          </a:p>
          <a:p>
            <a:pPr marL="424815" marR="52069" indent="-412115">
              <a:lnSpc>
                <a:spcPct val="114599"/>
              </a:lnSpc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latin typeface="Arial"/>
                <a:cs typeface="Arial"/>
              </a:rPr>
              <a:t>1959: Cohen and Calkins discovered that  amyloidosis demonstrates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fibril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structure</a:t>
            </a:r>
            <a:endParaRPr sz="2400">
              <a:latin typeface="Arial"/>
              <a:cs typeface="Arial"/>
            </a:endParaRPr>
          </a:p>
          <a:p>
            <a:pPr marL="424815">
              <a:lnSpc>
                <a:spcPct val="100000"/>
              </a:lnSpc>
              <a:spcBef>
                <a:spcPts val="480"/>
              </a:spcBef>
            </a:pPr>
            <a:r>
              <a:rPr sz="800" spc="-5" dirty="0">
                <a:latin typeface="Arial"/>
                <a:cs typeface="Arial"/>
              </a:rPr>
              <a:t>(Nyirady,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2016)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80235" y="1300797"/>
            <a:ext cx="1866646" cy="1866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29186" y="3225162"/>
            <a:ext cx="2148205" cy="39497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1600"/>
              </a:lnSpc>
              <a:spcBef>
                <a:spcPts val="85"/>
              </a:spcBef>
            </a:pPr>
            <a:r>
              <a:rPr sz="800" spc="-5" dirty="0">
                <a:latin typeface="Arial"/>
                <a:cs typeface="Arial"/>
                <a:hlinkClick r:id="rId3"/>
              </a:rPr>
              <a:t>https://www.biography.com/.image/t_share/MTI </a:t>
            </a:r>
            <a:r>
              <a:rPr sz="800" spc="-5" dirty="0">
                <a:latin typeface="Arial"/>
                <a:cs typeface="Arial"/>
              </a:rPr>
              <a:t> wNjA4NjMzOTk5MzYxNTQ4/rudolf-virchow-95  19219-1-402.jpg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448117"/>
            <a:ext cx="26670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Classification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9223" y="1159967"/>
            <a:ext cx="4886960" cy="29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marR="546735" indent="-412115">
              <a:lnSpc>
                <a:spcPct val="114599"/>
              </a:lnSpc>
              <a:spcBef>
                <a:spcPts val="100"/>
              </a:spcBef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latin typeface="Arial"/>
                <a:cs typeface="Arial"/>
              </a:rPr>
              <a:t>Systemic amyloidosis </a:t>
            </a:r>
            <a:r>
              <a:rPr sz="2400" dirty="0">
                <a:latin typeface="Arial"/>
                <a:cs typeface="Arial"/>
              </a:rPr>
              <a:t>can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  </a:t>
            </a:r>
            <a:r>
              <a:rPr sz="2400" dirty="0">
                <a:latin typeface="Arial"/>
                <a:cs typeface="Arial"/>
              </a:rPr>
              <a:t>classified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into:</a:t>
            </a:r>
            <a:endParaRPr sz="2400">
              <a:latin typeface="Arial"/>
              <a:cs typeface="Arial"/>
            </a:endParaRPr>
          </a:p>
          <a:p>
            <a:pPr marL="882015" lvl="1" indent="-412115">
              <a:lnSpc>
                <a:spcPct val="100000"/>
              </a:lnSpc>
              <a:spcBef>
                <a:spcPts val="420"/>
              </a:spcBef>
              <a:buChar char="○"/>
              <a:tabLst>
                <a:tab pos="882015" algn="l"/>
                <a:tab pos="882650" algn="l"/>
              </a:tabLst>
            </a:pPr>
            <a:r>
              <a:rPr sz="2400" spc="-5" dirty="0">
                <a:latin typeface="Arial"/>
                <a:cs typeface="Arial"/>
              </a:rPr>
              <a:t>Primary </a:t>
            </a:r>
            <a:r>
              <a:rPr sz="2400" dirty="0">
                <a:latin typeface="Arial"/>
                <a:cs typeface="Arial"/>
              </a:rPr>
              <a:t>systemic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amyloidosis</a:t>
            </a:r>
            <a:endParaRPr sz="2400">
              <a:latin typeface="Arial"/>
              <a:cs typeface="Arial"/>
            </a:endParaRPr>
          </a:p>
          <a:p>
            <a:pPr marL="882015" marR="209550" lvl="1" indent="-412115">
              <a:lnSpc>
                <a:spcPct val="114599"/>
              </a:lnSpc>
              <a:buChar char="○"/>
              <a:tabLst>
                <a:tab pos="882015" algn="l"/>
                <a:tab pos="882650" algn="l"/>
              </a:tabLst>
            </a:pPr>
            <a:r>
              <a:rPr sz="2400" spc="-5" dirty="0">
                <a:latin typeface="Arial"/>
                <a:cs typeface="Arial"/>
              </a:rPr>
              <a:t>Amyloidosis associated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with  multiple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myeloma</a:t>
            </a:r>
            <a:endParaRPr sz="2400">
              <a:latin typeface="Arial"/>
              <a:cs typeface="Arial"/>
            </a:endParaRPr>
          </a:p>
          <a:p>
            <a:pPr marL="882015" marR="1274445" lvl="1" indent="-412115">
              <a:lnSpc>
                <a:spcPct val="114599"/>
              </a:lnSpc>
              <a:buChar char="○"/>
              <a:tabLst>
                <a:tab pos="882015" algn="l"/>
                <a:tab pos="882650" algn="l"/>
              </a:tabLst>
            </a:pPr>
            <a:r>
              <a:rPr sz="2400" spc="-5" dirty="0">
                <a:latin typeface="Arial"/>
                <a:cs typeface="Arial"/>
              </a:rPr>
              <a:t>Secondary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systemic  </a:t>
            </a:r>
            <a:r>
              <a:rPr sz="2400" spc="-5" dirty="0">
                <a:latin typeface="Arial"/>
                <a:cs typeface="Arial"/>
              </a:rPr>
              <a:t>amyloidosis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0937" y="4727923"/>
            <a:ext cx="7346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(Nyirady,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2016)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70213" y="1240122"/>
            <a:ext cx="3162068" cy="2635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79808" y="3997624"/>
            <a:ext cx="2695575" cy="271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  <a:hlinkClick r:id="rId3"/>
              </a:rPr>
              <a:t>http://www.actasdermo.org/en/cutaneous-alerts-in-systemic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800" dirty="0">
                <a:latin typeface="Arial"/>
                <a:cs typeface="Arial"/>
              </a:rPr>
              <a:t>-malignancy/articulo/S1578219013000619/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448117"/>
            <a:ext cx="26854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Epidemiology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6198" y="1158805"/>
            <a:ext cx="2708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100"/>
              </a:spcBef>
              <a:buSzPct val="75000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sz="2400" b="1" spc="-5" dirty="0">
                <a:latin typeface="Arial"/>
                <a:cs typeface="Arial"/>
              </a:rPr>
              <a:t>Incidence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Rates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6410" y="1544376"/>
            <a:ext cx="444119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marR="5080" indent="-343535">
              <a:lnSpc>
                <a:spcPct val="116700"/>
              </a:lnSpc>
              <a:spcBef>
                <a:spcPts val="100"/>
              </a:spcBef>
              <a:buChar char="○"/>
              <a:tabLst>
                <a:tab pos="356235" algn="l"/>
                <a:tab pos="356870" algn="l"/>
              </a:tabLst>
            </a:pPr>
            <a:r>
              <a:rPr sz="1500" spc="-5" dirty="0">
                <a:latin typeface="Arial"/>
                <a:cs typeface="Arial"/>
              </a:rPr>
              <a:t>ALA most </a:t>
            </a:r>
            <a:r>
              <a:rPr sz="1500" dirty="0">
                <a:latin typeface="Arial"/>
                <a:cs typeface="Arial"/>
              </a:rPr>
              <a:t>common </a:t>
            </a:r>
            <a:r>
              <a:rPr sz="1500" spc="-5" dirty="0">
                <a:latin typeface="Arial"/>
                <a:cs typeface="Arial"/>
              </a:rPr>
              <a:t>type of </a:t>
            </a:r>
            <a:r>
              <a:rPr sz="1500" dirty="0">
                <a:latin typeface="Arial"/>
                <a:cs typeface="Arial"/>
              </a:rPr>
              <a:t>systemic </a:t>
            </a:r>
            <a:r>
              <a:rPr sz="1500" spc="-5" dirty="0">
                <a:latin typeface="Arial"/>
                <a:cs typeface="Arial"/>
              </a:rPr>
              <a:t>amyloidosis  (56%)</a:t>
            </a:r>
            <a:endParaRPr sz="1500">
              <a:latin typeface="Arial"/>
              <a:cs typeface="Arial"/>
            </a:endParaRPr>
          </a:p>
          <a:p>
            <a:pPr marL="356235" indent="-343535">
              <a:lnSpc>
                <a:spcPct val="100000"/>
              </a:lnSpc>
              <a:spcBef>
                <a:spcPts val="300"/>
              </a:spcBef>
              <a:buChar char="○"/>
              <a:tabLst>
                <a:tab pos="356235" algn="l"/>
                <a:tab pos="356870" algn="l"/>
              </a:tabLst>
            </a:pPr>
            <a:r>
              <a:rPr sz="1500" dirty="0">
                <a:latin typeface="Arial"/>
                <a:cs typeface="Arial"/>
              </a:rPr>
              <a:t>9 cases </a:t>
            </a:r>
            <a:r>
              <a:rPr sz="1500" spc="-5" dirty="0">
                <a:latin typeface="Arial"/>
                <a:cs typeface="Arial"/>
              </a:rPr>
              <a:t>per-million inhabitants each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year</a:t>
            </a:r>
            <a:endParaRPr sz="1500">
              <a:latin typeface="Arial"/>
              <a:cs typeface="Arial"/>
            </a:endParaRPr>
          </a:p>
          <a:p>
            <a:pPr marL="356235" indent="-343535">
              <a:lnSpc>
                <a:spcPct val="100000"/>
              </a:lnSpc>
              <a:spcBef>
                <a:spcPts val="300"/>
              </a:spcBef>
              <a:buChar char="○"/>
              <a:tabLst>
                <a:tab pos="356235" algn="l"/>
                <a:tab pos="356870" algn="l"/>
              </a:tabLst>
            </a:pPr>
            <a:r>
              <a:rPr sz="1500" spc="-5" dirty="0">
                <a:latin typeface="Arial"/>
                <a:cs typeface="Arial"/>
              </a:rPr>
              <a:t>Highest amongst adults aged 60 </a:t>
            </a:r>
            <a:r>
              <a:rPr sz="1500" dirty="0">
                <a:latin typeface="Arial"/>
                <a:cs typeface="Arial"/>
              </a:rPr>
              <a:t>– </a:t>
            </a:r>
            <a:r>
              <a:rPr sz="1500" spc="-5" dirty="0">
                <a:latin typeface="Arial"/>
                <a:cs typeface="Arial"/>
              </a:rPr>
              <a:t>80 </a:t>
            </a:r>
            <a:r>
              <a:rPr sz="1500" dirty="0">
                <a:latin typeface="Arial"/>
                <a:cs typeface="Arial"/>
              </a:rPr>
              <a:t>years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old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173" y="2644702"/>
            <a:ext cx="1452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indent="-412115">
              <a:lnSpc>
                <a:spcPct val="100000"/>
              </a:lnSpc>
              <a:spcBef>
                <a:spcPts val="100"/>
              </a:spcBef>
              <a:buChar char="●"/>
              <a:tabLst>
                <a:tab pos="424815" algn="l"/>
                <a:tab pos="425450" algn="l"/>
              </a:tabLst>
            </a:pPr>
            <a:r>
              <a:rPr sz="2400" b="1" spc="-5" dirty="0">
                <a:latin typeface="Arial"/>
                <a:cs typeface="Arial"/>
              </a:rPr>
              <a:t>Trends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23565" y="2726138"/>
            <a:ext cx="12325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(Real de Asúa et al.,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2014)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6410" y="3030274"/>
            <a:ext cx="4316730" cy="131381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56235" indent="-343535">
              <a:lnSpc>
                <a:spcPct val="100000"/>
              </a:lnSpc>
              <a:spcBef>
                <a:spcPts val="400"/>
              </a:spcBef>
              <a:buChar char="○"/>
              <a:tabLst>
                <a:tab pos="356235" algn="l"/>
                <a:tab pos="356870" algn="l"/>
              </a:tabLst>
            </a:pPr>
            <a:r>
              <a:rPr sz="1500" spc="-5" dirty="0">
                <a:latin typeface="Arial"/>
                <a:cs typeface="Arial"/>
              </a:rPr>
              <a:t>Two-thirds of all patients are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male</a:t>
            </a:r>
            <a:endParaRPr sz="1500">
              <a:latin typeface="Arial"/>
              <a:cs typeface="Arial"/>
            </a:endParaRPr>
          </a:p>
          <a:p>
            <a:pPr marL="356235" marR="5080" indent="-343535">
              <a:lnSpc>
                <a:spcPct val="116700"/>
              </a:lnSpc>
              <a:buChar char="○"/>
              <a:tabLst>
                <a:tab pos="356235" algn="l"/>
                <a:tab pos="356870" algn="l"/>
              </a:tabLst>
            </a:pPr>
            <a:r>
              <a:rPr sz="1500" spc="-5" dirty="0">
                <a:latin typeface="Arial"/>
                <a:cs typeface="Arial"/>
              </a:rPr>
              <a:t>No racial predilection (Africans marginal higher  rates)</a:t>
            </a:r>
            <a:endParaRPr sz="1500">
              <a:latin typeface="Arial"/>
              <a:cs typeface="Arial"/>
            </a:endParaRPr>
          </a:p>
          <a:p>
            <a:pPr marL="356235" indent="-343535">
              <a:lnSpc>
                <a:spcPct val="100000"/>
              </a:lnSpc>
              <a:spcBef>
                <a:spcPts val="300"/>
              </a:spcBef>
              <a:buChar char="○"/>
              <a:tabLst>
                <a:tab pos="356235" algn="l"/>
                <a:tab pos="356870" algn="l"/>
              </a:tabLst>
            </a:pPr>
            <a:r>
              <a:rPr sz="1500" spc="-5" dirty="0">
                <a:latin typeface="Arial"/>
                <a:cs typeface="Arial"/>
              </a:rPr>
              <a:t>Not </a:t>
            </a:r>
            <a:r>
              <a:rPr sz="1500" dirty="0">
                <a:latin typeface="Arial"/>
                <a:cs typeface="Arial"/>
              </a:rPr>
              <a:t>a </a:t>
            </a:r>
            <a:r>
              <a:rPr sz="1500" spc="-5" dirty="0">
                <a:latin typeface="Arial"/>
                <a:cs typeface="Arial"/>
              </a:rPr>
              <a:t>hereditary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disease</a:t>
            </a:r>
            <a:endParaRPr sz="1500">
              <a:latin typeface="Arial"/>
              <a:cs typeface="Arial"/>
            </a:endParaRPr>
          </a:p>
          <a:p>
            <a:pPr marL="290195">
              <a:lnSpc>
                <a:spcPct val="100000"/>
              </a:lnSpc>
              <a:spcBef>
                <a:spcPts val="780"/>
              </a:spcBef>
            </a:pPr>
            <a:r>
              <a:rPr sz="800" spc="-5" dirty="0">
                <a:latin typeface="Arial"/>
                <a:cs typeface="Arial"/>
              </a:rPr>
              <a:t>(Nienhuis, Bijzet </a:t>
            </a:r>
            <a:r>
              <a:rPr sz="800" dirty="0">
                <a:latin typeface="Arial"/>
                <a:cs typeface="Arial"/>
              </a:rPr>
              <a:t>&amp; </a:t>
            </a:r>
            <a:r>
              <a:rPr sz="800" spc="-5" dirty="0">
                <a:latin typeface="Arial"/>
                <a:cs typeface="Arial"/>
              </a:rPr>
              <a:t>Hazenberg, 2016) and (Desport et al.,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2012)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62564" y="1240547"/>
            <a:ext cx="3845692" cy="27050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91613" y="4064169"/>
            <a:ext cx="2967355" cy="39497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85"/>
              </a:spcBef>
            </a:pPr>
            <a:r>
              <a:rPr sz="800" spc="-5" dirty="0">
                <a:latin typeface="Arial"/>
                <a:cs typeface="Arial"/>
                <a:hlinkClick r:id="rId3"/>
              </a:rPr>
              <a:t>https://www.researchgate.net/figure/51378997_fig2_Fig-2-Freque </a:t>
            </a:r>
            <a:r>
              <a:rPr sz="800" spc="-5" dirty="0">
                <a:latin typeface="Arial"/>
                <a:cs typeface="Arial"/>
              </a:rPr>
              <a:t> ncy-of-different-types-of-amyloidosis-according-to-age-and-gend  er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1880" y="254666"/>
            <a:ext cx="4431902" cy="4664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02364" y="4772817"/>
            <a:ext cx="12617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  <a:hlinkClick r:id="rId3"/>
              </a:rPr>
              <a:t>http://www.amyloidosis.org/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5760" y="1297263"/>
            <a:ext cx="3836035" cy="33782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6235" indent="-343535">
              <a:lnSpc>
                <a:spcPct val="100000"/>
              </a:lnSpc>
              <a:spcBef>
                <a:spcPts val="700"/>
              </a:spcBef>
              <a:buChar char="●"/>
              <a:tabLst>
                <a:tab pos="356235" algn="l"/>
                <a:tab pos="356870" algn="l"/>
              </a:tabLst>
            </a:pPr>
            <a:r>
              <a:rPr sz="1500" spc="-5" dirty="0">
                <a:solidFill>
                  <a:srgbClr val="333333"/>
                </a:solidFill>
                <a:latin typeface="Arial"/>
                <a:cs typeface="Arial"/>
              </a:rPr>
              <a:t>“An enlarged</a:t>
            </a:r>
            <a:r>
              <a:rPr sz="15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Arial"/>
                <a:cs typeface="Arial"/>
              </a:rPr>
              <a:t>liver</a:t>
            </a:r>
            <a:endParaRPr sz="1500">
              <a:latin typeface="Arial"/>
              <a:cs typeface="Arial"/>
            </a:endParaRPr>
          </a:p>
          <a:p>
            <a:pPr marL="356235" indent="-343535">
              <a:lnSpc>
                <a:spcPct val="100000"/>
              </a:lnSpc>
              <a:spcBef>
                <a:spcPts val="600"/>
              </a:spcBef>
              <a:buChar char="●"/>
              <a:tabLst>
                <a:tab pos="356235" algn="l"/>
                <a:tab pos="356870" algn="l"/>
              </a:tabLst>
            </a:pPr>
            <a:r>
              <a:rPr sz="1500" spc="-5" dirty="0">
                <a:solidFill>
                  <a:srgbClr val="333333"/>
                </a:solidFill>
                <a:latin typeface="Arial"/>
                <a:cs typeface="Arial"/>
              </a:rPr>
              <a:t>An enlarged tongue</a:t>
            </a:r>
            <a:r>
              <a:rPr sz="15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Arial"/>
                <a:cs typeface="Arial"/>
              </a:rPr>
              <a:t>(macroglossia)</a:t>
            </a:r>
            <a:endParaRPr sz="1500">
              <a:latin typeface="Arial"/>
              <a:cs typeface="Arial"/>
            </a:endParaRPr>
          </a:p>
          <a:p>
            <a:pPr marL="356235" indent="-343535">
              <a:lnSpc>
                <a:spcPct val="100000"/>
              </a:lnSpc>
              <a:spcBef>
                <a:spcPts val="600"/>
              </a:spcBef>
              <a:buChar char="●"/>
              <a:tabLst>
                <a:tab pos="356235" algn="l"/>
                <a:tab pos="356870" algn="l"/>
              </a:tabLst>
            </a:pPr>
            <a:r>
              <a:rPr sz="1500" spc="-5" dirty="0">
                <a:solidFill>
                  <a:srgbClr val="333333"/>
                </a:solidFill>
                <a:latin typeface="Arial"/>
                <a:cs typeface="Arial"/>
              </a:rPr>
              <a:t>An irregular</a:t>
            </a:r>
            <a:r>
              <a:rPr sz="15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Arial"/>
                <a:cs typeface="Arial"/>
              </a:rPr>
              <a:t>heartbeat</a:t>
            </a:r>
            <a:endParaRPr sz="1500">
              <a:latin typeface="Arial"/>
              <a:cs typeface="Arial"/>
            </a:endParaRPr>
          </a:p>
          <a:p>
            <a:pPr marL="356235" indent="-343535">
              <a:lnSpc>
                <a:spcPct val="100000"/>
              </a:lnSpc>
              <a:spcBef>
                <a:spcPts val="600"/>
              </a:spcBef>
              <a:buChar char="●"/>
              <a:tabLst>
                <a:tab pos="356235" algn="l"/>
                <a:tab pos="356870" algn="l"/>
              </a:tabLst>
            </a:pPr>
            <a:r>
              <a:rPr sz="1500" spc="-5" dirty="0">
                <a:solidFill>
                  <a:srgbClr val="333333"/>
                </a:solidFill>
                <a:latin typeface="Arial"/>
                <a:cs typeface="Arial"/>
              </a:rPr>
              <a:t>Diarrhea alternating with</a:t>
            </a:r>
            <a:r>
              <a:rPr sz="15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constipation</a:t>
            </a:r>
            <a:endParaRPr sz="1500">
              <a:latin typeface="Arial"/>
              <a:cs typeface="Arial"/>
            </a:endParaRPr>
          </a:p>
          <a:p>
            <a:pPr marL="356235" indent="-343535">
              <a:lnSpc>
                <a:spcPct val="100000"/>
              </a:lnSpc>
              <a:spcBef>
                <a:spcPts val="600"/>
              </a:spcBef>
              <a:buChar char="●"/>
              <a:tabLst>
                <a:tab pos="356235" algn="l"/>
                <a:tab pos="356870" algn="l"/>
              </a:tabLst>
            </a:pPr>
            <a:r>
              <a:rPr sz="1500" spc="-5" dirty="0">
                <a:solidFill>
                  <a:srgbClr val="333333"/>
                </a:solidFill>
                <a:latin typeface="Arial"/>
                <a:cs typeface="Arial"/>
              </a:rPr>
              <a:t>Loss of</a:t>
            </a:r>
            <a:r>
              <a:rPr sz="15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Arial"/>
                <a:cs typeface="Arial"/>
              </a:rPr>
              <a:t>weight</a:t>
            </a:r>
            <a:endParaRPr sz="1500">
              <a:latin typeface="Arial"/>
              <a:cs typeface="Arial"/>
            </a:endParaRPr>
          </a:p>
          <a:p>
            <a:pPr marL="356235" indent="-343535">
              <a:lnSpc>
                <a:spcPct val="100000"/>
              </a:lnSpc>
              <a:spcBef>
                <a:spcPts val="600"/>
              </a:spcBef>
              <a:buChar char="●"/>
              <a:tabLst>
                <a:tab pos="356235" algn="l"/>
                <a:tab pos="356870" algn="l"/>
              </a:tabLst>
            </a:pPr>
            <a:r>
              <a:rPr sz="1500" spc="-5" dirty="0">
                <a:solidFill>
                  <a:srgbClr val="333333"/>
                </a:solidFill>
                <a:latin typeface="Arial"/>
                <a:cs typeface="Arial"/>
              </a:rPr>
              <a:t>Numbness or tingling in the hands or</a:t>
            </a:r>
            <a:r>
              <a:rPr sz="1500" spc="-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Arial"/>
                <a:cs typeface="Arial"/>
              </a:rPr>
              <a:t>feet</a:t>
            </a:r>
            <a:endParaRPr sz="1500">
              <a:latin typeface="Arial"/>
              <a:cs typeface="Arial"/>
            </a:endParaRPr>
          </a:p>
          <a:p>
            <a:pPr marL="356235" indent="-343535">
              <a:lnSpc>
                <a:spcPct val="100000"/>
              </a:lnSpc>
              <a:spcBef>
                <a:spcPts val="600"/>
              </a:spcBef>
              <a:buChar char="●"/>
              <a:tabLst>
                <a:tab pos="356235" algn="l"/>
                <a:tab pos="356870" algn="l"/>
              </a:tabLst>
            </a:pPr>
            <a:r>
              <a:rPr sz="1500" spc="-5" dirty="0">
                <a:solidFill>
                  <a:srgbClr val="333333"/>
                </a:solidFill>
                <a:latin typeface="Arial"/>
                <a:cs typeface="Arial"/>
              </a:rPr>
              <a:t>Severe</a:t>
            </a:r>
            <a:r>
              <a:rPr sz="15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Arial"/>
                <a:cs typeface="Arial"/>
              </a:rPr>
              <a:t>fatigue</a:t>
            </a:r>
            <a:endParaRPr sz="1500">
              <a:latin typeface="Arial"/>
              <a:cs typeface="Arial"/>
            </a:endParaRPr>
          </a:p>
          <a:p>
            <a:pPr marL="356235" indent="-343535">
              <a:lnSpc>
                <a:spcPct val="100000"/>
              </a:lnSpc>
              <a:spcBef>
                <a:spcPts val="600"/>
              </a:spcBef>
              <a:buChar char="●"/>
              <a:tabLst>
                <a:tab pos="356235" algn="l"/>
                <a:tab pos="356870" algn="l"/>
              </a:tabLst>
            </a:pPr>
            <a:r>
              <a:rPr sz="1500" spc="-5" dirty="0">
                <a:solidFill>
                  <a:srgbClr val="333333"/>
                </a:solidFill>
                <a:latin typeface="Arial"/>
                <a:cs typeface="Arial"/>
              </a:rPr>
              <a:t>Shortness of</a:t>
            </a:r>
            <a:r>
              <a:rPr sz="15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Arial"/>
                <a:cs typeface="Arial"/>
              </a:rPr>
              <a:t>breath</a:t>
            </a:r>
            <a:endParaRPr sz="1500">
              <a:latin typeface="Arial"/>
              <a:cs typeface="Arial"/>
            </a:endParaRPr>
          </a:p>
          <a:p>
            <a:pPr marL="356235" indent="-343535">
              <a:lnSpc>
                <a:spcPct val="100000"/>
              </a:lnSpc>
              <a:spcBef>
                <a:spcPts val="600"/>
              </a:spcBef>
              <a:buChar char="●"/>
              <a:tabLst>
                <a:tab pos="356235" algn="l"/>
                <a:tab pos="356870" algn="l"/>
              </a:tabLst>
            </a:pPr>
            <a:r>
              <a:rPr sz="1500" spc="-5" dirty="0">
                <a:solidFill>
                  <a:srgbClr val="333333"/>
                </a:solidFill>
                <a:latin typeface="Arial"/>
                <a:cs typeface="Arial"/>
              </a:rPr>
              <a:t>Skin</a:t>
            </a:r>
            <a:r>
              <a:rPr sz="15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changes</a:t>
            </a:r>
            <a:endParaRPr sz="1500">
              <a:latin typeface="Arial"/>
              <a:cs typeface="Arial"/>
            </a:endParaRPr>
          </a:p>
          <a:p>
            <a:pPr marL="356235" indent="-343535">
              <a:lnSpc>
                <a:spcPct val="100000"/>
              </a:lnSpc>
              <a:spcBef>
                <a:spcPts val="600"/>
              </a:spcBef>
              <a:buChar char="●"/>
              <a:tabLst>
                <a:tab pos="356235" algn="l"/>
                <a:tab pos="356870" algn="l"/>
              </a:tabLst>
            </a:pPr>
            <a:r>
              <a:rPr sz="1500" spc="-5" dirty="0">
                <a:solidFill>
                  <a:srgbClr val="333333"/>
                </a:solidFill>
                <a:latin typeface="Arial"/>
                <a:cs typeface="Arial"/>
              </a:rPr>
              <a:t>Swelling of the ankles and</a:t>
            </a:r>
            <a:r>
              <a:rPr sz="15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Arial"/>
                <a:cs typeface="Arial"/>
              </a:rPr>
              <a:t>legs</a:t>
            </a:r>
            <a:endParaRPr sz="1500">
              <a:latin typeface="Arial"/>
              <a:cs typeface="Arial"/>
            </a:endParaRPr>
          </a:p>
          <a:p>
            <a:pPr marL="356235" indent="-343535">
              <a:lnSpc>
                <a:spcPct val="100000"/>
              </a:lnSpc>
              <a:spcBef>
                <a:spcPts val="600"/>
              </a:spcBef>
              <a:buChar char="●"/>
              <a:tabLst>
                <a:tab pos="356235" algn="l"/>
                <a:tab pos="356870" algn="l"/>
              </a:tabLst>
            </a:pPr>
            <a:r>
              <a:rPr sz="1500" spc="-5" dirty="0">
                <a:solidFill>
                  <a:srgbClr val="333333"/>
                </a:solidFill>
                <a:latin typeface="Arial"/>
                <a:cs typeface="Arial"/>
              </a:rPr>
              <a:t>Weakness” </a:t>
            </a:r>
            <a:r>
              <a:rPr sz="800" spc="-5" dirty="0">
                <a:solidFill>
                  <a:srgbClr val="333333"/>
                </a:solidFill>
                <a:latin typeface="Arial"/>
                <a:cs typeface="Arial"/>
              </a:rPr>
              <a:t>(Cedars-Sinai Cancer Institute,</a:t>
            </a:r>
            <a:r>
              <a:rPr sz="800" spc="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333333"/>
                </a:solidFill>
                <a:latin typeface="Arial"/>
                <a:cs typeface="Arial"/>
              </a:rPr>
              <a:t>2017)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4724" y="276368"/>
            <a:ext cx="41497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Signs </a:t>
            </a:r>
            <a:r>
              <a:rPr spc="-5" dirty="0"/>
              <a:t>and</a:t>
            </a:r>
            <a:r>
              <a:rPr spc="-85" dirty="0"/>
              <a:t> </a:t>
            </a:r>
            <a:r>
              <a:rPr spc="-5" dirty="0"/>
              <a:t>Symptoms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448117"/>
            <a:ext cx="200913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Prognosis</a:t>
            </a:r>
          </a:p>
        </p:txBody>
      </p:sp>
      <p:sp>
        <p:nvSpPr>
          <p:cNvPr id="3" name="object 3"/>
          <p:cNvSpPr/>
          <p:nvPr/>
        </p:nvSpPr>
        <p:spPr>
          <a:xfrm>
            <a:off x="4095300" y="1147242"/>
            <a:ext cx="2821093" cy="220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79063" y="1007790"/>
            <a:ext cx="636270" cy="73025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000" dirty="0">
                <a:latin typeface="Arial"/>
                <a:cs typeface="Arial"/>
              </a:rPr>
              <a:t>●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75"/>
              </a:spcBef>
            </a:pPr>
            <a:r>
              <a:rPr sz="2000" dirty="0">
                <a:latin typeface="Arial"/>
                <a:cs typeface="Arial"/>
              </a:rPr>
              <a:t>○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39882" y="1498773"/>
            <a:ext cx="3063976" cy="221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49521" y="1852537"/>
            <a:ext cx="997170" cy="176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08705" y="1912663"/>
            <a:ext cx="21348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(Ma </a:t>
            </a:r>
            <a:r>
              <a:rPr sz="800" dirty="0">
                <a:latin typeface="Arial"/>
                <a:cs typeface="Arial"/>
              </a:rPr>
              <a:t>&amp; </a:t>
            </a:r>
            <a:r>
              <a:rPr sz="800" spc="-5" dirty="0">
                <a:latin typeface="Arial"/>
                <a:cs typeface="Arial"/>
              </a:rPr>
              <a:t>Ra, 1994; Papadakis </a:t>
            </a:r>
            <a:r>
              <a:rPr sz="800" dirty="0">
                <a:latin typeface="Arial"/>
                <a:cs typeface="Arial"/>
              </a:rPr>
              <a:t>&amp; </a:t>
            </a:r>
            <a:r>
              <a:rPr sz="800" spc="-5" dirty="0">
                <a:latin typeface="Arial"/>
                <a:cs typeface="Arial"/>
              </a:rPr>
              <a:t>McPhee,</a:t>
            </a:r>
            <a:r>
              <a:rPr sz="800" spc="1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2017)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79063" y="2112688"/>
            <a:ext cx="1790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●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85923" y="2204518"/>
            <a:ext cx="4242548" cy="220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83939" y="2556943"/>
            <a:ext cx="2543285" cy="2205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688790" y="2617511"/>
            <a:ext cx="17945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(Shiel, </a:t>
            </a:r>
            <a:r>
              <a:rPr sz="800" dirty="0">
                <a:latin typeface="Arial"/>
                <a:cs typeface="Arial"/>
              </a:rPr>
              <a:t>&amp; </a:t>
            </a:r>
            <a:r>
              <a:rPr sz="800" spc="-5" dirty="0">
                <a:latin typeface="Arial"/>
                <a:cs typeface="Arial"/>
              </a:rPr>
              <a:t>Balentine, 2017; Papadakis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&amp;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52502" y="3052242"/>
            <a:ext cx="2861761" cy="2205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92856" y="3064586"/>
            <a:ext cx="106535" cy="1653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71172" y="3105372"/>
            <a:ext cx="537266" cy="1674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061019" y="2823632"/>
            <a:ext cx="742950" cy="819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McPhee,</a:t>
            </a:r>
            <a:r>
              <a:rPr sz="800" spc="1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2017)</a:t>
            </a:r>
            <a:endParaRPr sz="800">
              <a:latin typeface="Arial"/>
              <a:cs typeface="Arial"/>
            </a:endParaRPr>
          </a:p>
          <a:p>
            <a:pPr marL="87630">
              <a:lnSpc>
                <a:spcPct val="100000"/>
              </a:lnSpc>
              <a:spcBef>
                <a:spcPts val="114"/>
              </a:spcBef>
            </a:pPr>
            <a:r>
              <a:rPr sz="2000" dirty="0">
                <a:latin typeface="Arial"/>
                <a:cs typeface="Arial"/>
              </a:rPr>
              <a:t>○</a:t>
            </a:r>
            <a:endParaRPr sz="2000">
              <a:latin typeface="Arial"/>
              <a:cs typeface="Arial"/>
            </a:endParaRPr>
          </a:p>
          <a:p>
            <a:pPr marL="87630">
              <a:lnSpc>
                <a:spcPct val="100000"/>
              </a:lnSpc>
              <a:spcBef>
                <a:spcPts val="375"/>
              </a:spcBef>
            </a:pPr>
            <a:r>
              <a:rPr sz="2000" dirty="0">
                <a:latin typeface="Arial"/>
                <a:cs typeface="Arial"/>
              </a:rPr>
              <a:t>○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38626" y="3437251"/>
            <a:ext cx="113664" cy="46990"/>
          </a:xfrm>
          <a:custGeom>
            <a:avLst/>
            <a:gdLst/>
            <a:ahLst/>
            <a:cxnLst/>
            <a:rect l="l" t="t" r="r" b="b"/>
            <a:pathLst>
              <a:path w="113664" h="46989">
                <a:moveTo>
                  <a:pt x="10751" y="42424"/>
                </a:moveTo>
                <a:lnTo>
                  <a:pt x="6379" y="42424"/>
                </a:lnTo>
                <a:lnTo>
                  <a:pt x="4989" y="42367"/>
                </a:lnTo>
                <a:lnTo>
                  <a:pt x="0" y="28774"/>
                </a:lnTo>
                <a:lnTo>
                  <a:pt x="674" y="24460"/>
                </a:lnTo>
                <a:lnTo>
                  <a:pt x="27515" y="0"/>
                </a:lnTo>
                <a:lnTo>
                  <a:pt x="36145" y="0"/>
                </a:lnTo>
                <a:lnTo>
                  <a:pt x="39622" y="447"/>
                </a:lnTo>
                <a:lnTo>
                  <a:pt x="45575" y="2238"/>
                </a:lnTo>
                <a:lnTo>
                  <a:pt x="48156" y="3381"/>
                </a:lnTo>
                <a:lnTo>
                  <a:pt x="50836" y="5067"/>
                </a:lnTo>
                <a:lnTo>
                  <a:pt x="52614" y="6153"/>
                </a:lnTo>
                <a:lnTo>
                  <a:pt x="54652" y="7791"/>
                </a:lnTo>
                <a:lnTo>
                  <a:pt x="56433" y="9677"/>
                </a:lnTo>
                <a:lnTo>
                  <a:pt x="58224" y="11468"/>
                </a:lnTo>
                <a:lnTo>
                  <a:pt x="59898" y="13401"/>
                </a:lnTo>
                <a:lnTo>
                  <a:pt x="61348" y="15335"/>
                </a:lnTo>
                <a:lnTo>
                  <a:pt x="62639" y="16973"/>
                </a:lnTo>
                <a:lnTo>
                  <a:pt x="29154" y="16973"/>
                </a:lnTo>
                <a:lnTo>
                  <a:pt x="26725" y="17564"/>
                </a:lnTo>
                <a:lnTo>
                  <a:pt x="16400" y="40338"/>
                </a:lnTo>
                <a:lnTo>
                  <a:pt x="15657" y="41328"/>
                </a:lnTo>
                <a:lnTo>
                  <a:pt x="14171" y="41824"/>
                </a:lnTo>
                <a:lnTo>
                  <a:pt x="12780" y="42224"/>
                </a:lnTo>
                <a:lnTo>
                  <a:pt x="10751" y="42424"/>
                </a:lnTo>
                <a:close/>
              </a:path>
              <a:path w="113664" h="46989">
                <a:moveTo>
                  <a:pt x="108959" y="29327"/>
                </a:moveTo>
                <a:lnTo>
                  <a:pt x="83818" y="29327"/>
                </a:lnTo>
                <a:lnTo>
                  <a:pt x="86151" y="28774"/>
                </a:lnTo>
                <a:lnTo>
                  <a:pt x="90123" y="26593"/>
                </a:lnTo>
                <a:lnTo>
                  <a:pt x="91714" y="25060"/>
                </a:lnTo>
                <a:lnTo>
                  <a:pt x="92895" y="23069"/>
                </a:lnTo>
                <a:lnTo>
                  <a:pt x="94190" y="21088"/>
                </a:lnTo>
                <a:lnTo>
                  <a:pt x="95133" y="18754"/>
                </a:lnTo>
                <a:lnTo>
                  <a:pt x="96329" y="13354"/>
                </a:lnTo>
                <a:lnTo>
                  <a:pt x="96518" y="11468"/>
                </a:lnTo>
                <a:lnTo>
                  <a:pt x="96619" y="5905"/>
                </a:lnTo>
                <a:lnTo>
                  <a:pt x="97314" y="5019"/>
                </a:lnTo>
                <a:lnTo>
                  <a:pt x="98705" y="4619"/>
                </a:lnTo>
                <a:lnTo>
                  <a:pt x="100096" y="4124"/>
                </a:lnTo>
                <a:lnTo>
                  <a:pt x="102125" y="3876"/>
                </a:lnTo>
                <a:lnTo>
                  <a:pt x="106392" y="3876"/>
                </a:lnTo>
                <a:lnTo>
                  <a:pt x="107735" y="3971"/>
                </a:lnTo>
                <a:lnTo>
                  <a:pt x="108821" y="4171"/>
                </a:lnTo>
                <a:lnTo>
                  <a:pt x="109916" y="4267"/>
                </a:lnTo>
                <a:lnTo>
                  <a:pt x="110764" y="4467"/>
                </a:lnTo>
                <a:lnTo>
                  <a:pt x="111354" y="4762"/>
                </a:lnTo>
                <a:lnTo>
                  <a:pt x="112050" y="5067"/>
                </a:lnTo>
                <a:lnTo>
                  <a:pt x="112545" y="5514"/>
                </a:lnTo>
                <a:lnTo>
                  <a:pt x="112869" y="6153"/>
                </a:lnTo>
                <a:lnTo>
                  <a:pt x="113135" y="6600"/>
                </a:lnTo>
                <a:lnTo>
                  <a:pt x="113015" y="15630"/>
                </a:lnTo>
                <a:lnTo>
                  <a:pt x="112945" y="17716"/>
                </a:lnTo>
                <a:lnTo>
                  <a:pt x="111897" y="22678"/>
                </a:lnTo>
                <a:lnTo>
                  <a:pt x="108959" y="29327"/>
                </a:lnTo>
                <a:close/>
              </a:path>
              <a:path w="113664" h="46989">
                <a:moveTo>
                  <a:pt x="84818" y="46434"/>
                </a:moveTo>
                <a:lnTo>
                  <a:pt x="76779" y="46434"/>
                </a:lnTo>
                <a:lnTo>
                  <a:pt x="73254" y="45996"/>
                </a:lnTo>
                <a:lnTo>
                  <a:pt x="49900" y="28774"/>
                </a:lnTo>
                <a:lnTo>
                  <a:pt x="48699" y="27289"/>
                </a:lnTo>
                <a:lnTo>
                  <a:pt x="47213" y="25603"/>
                </a:lnTo>
                <a:lnTo>
                  <a:pt x="45822" y="23917"/>
                </a:lnTo>
                <a:lnTo>
                  <a:pt x="44384" y="22431"/>
                </a:lnTo>
                <a:lnTo>
                  <a:pt x="41403" y="19850"/>
                </a:lnTo>
                <a:lnTo>
                  <a:pt x="39764" y="18859"/>
                </a:lnTo>
                <a:lnTo>
                  <a:pt x="37983" y="18164"/>
                </a:lnTo>
                <a:lnTo>
                  <a:pt x="36193" y="17364"/>
                </a:lnTo>
                <a:lnTo>
                  <a:pt x="34211" y="16973"/>
                </a:lnTo>
                <a:lnTo>
                  <a:pt x="62639" y="16973"/>
                </a:lnTo>
                <a:lnTo>
                  <a:pt x="65663" y="20688"/>
                </a:lnTo>
                <a:lnTo>
                  <a:pt x="67054" y="22278"/>
                </a:lnTo>
                <a:lnTo>
                  <a:pt x="78760" y="29327"/>
                </a:lnTo>
                <a:lnTo>
                  <a:pt x="108959" y="29327"/>
                </a:lnTo>
                <a:lnTo>
                  <a:pt x="108125" y="31213"/>
                </a:lnTo>
                <a:lnTo>
                  <a:pt x="88732" y="45748"/>
                </a:lnTo>
                <a:lnTo>
                  <a:pt x="84818" y="464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33477" y="3414191"/>
            <a:ext cx="233326" cy="16817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33857" y="3404666"/>
            <a:ext cx="3108687" cy="2207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13131" y="4436678"/>
            <a:ext cx="20072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  <a:hlinkClick r:id="rId12"/>
              </a:rPr>
              <a:t>http://circ.ahajournals.org/content/133/3/245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64773" y="1169847"/>
            <a:ext cx="2784494" cy="315839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448117"/>
            <a:ext cx="53219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Targeted Organs </a:t>
            </a:r>
            <a:r>
              <a:rPr dirty="0"/>
              <a:t>-</a:t>
            </a:r>
            <a:r>
              <a:rPr spc="-80" dirty="0"/>
              <a:t> </a:t>
            </a:r>
            <a:r>
              <a:rPr spc="-5" dirty="0"/>
              <a:t>Mortality</a:t>
            </a:r>
          </a:p>
        </p:txBody>
      </p:sp>
      <p:sp>
        <p:nvSpPr>
          <p:cNvPr id="3" name="object 3"/>
          <p:cNvSpPr/>
          <p:nvPr/>
        </p:nvSpPr>
        <p:spPr>
          <a:xfrm>
            <a:off x="935598" y="1101972"/>
            <a:ext cx="7062885" cy="3005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40458" y="4202760"/>
            <a:ext cx="1391920" cy="39497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85"/>
              </a:spcBef>
            </a:pPr>
            <a:r>
              <a:rPr sz="800" spc="-5" dirty="0">
                <a:latin typeface="Arial"/>
                <a:cs typeface="Arial"/>
                <a:hlinkClick r:id="rId3"/>
              </a:rPr>
              <a:t>http://www.bloodjournal.org/co </a:t>
            </a:r>
            <a:r>
              <a:rPr sz="800" spc="-5" dirty="0">
                <a:latin typeface="Arial"/>
                <a:cs typeface="Arial"/>
              </a:rPr>
              <a:t> ntent/119/19/4343?sso-check  ed=true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0720" y="4258399"/>
            <a:ext cx="5009515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b="1" spc="-5" dirty="0">
                <a:latin typeface="Arial"/>
                <a:cs typeface="Arial"/>
              </a:rPr>
              <a:t>Figure 1: </a:t>
            </a:r>
            <a:r>
              <a:rPr sz="1400" spc="-5" dirty="0">
                <a:latin typeface="Arial"/>
                <a:cs typeface="Arial"/>
              </a:rPr>
              <a:t>Percentages referring to mortality rate (death within </a:t>
            </a:r>
            <a:r>
              <a:rPr sz="1400" dirty="0">
                <a:latin typeface="Arial"/>
                <a:cs typeface="Arial"/>
              </a:rPr>
              <a:t>3  years) </a:t>
            </a:r>
            <a:r>
              <a:rPr sz="1400" spc="-5" dirty="0">
                <a:latin typeface="Arial"/>
                <a:cs typeface="Arial"/>
              </a:rPr>
              <a:t>upon development of AL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Amyloidosis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2827</Words>
  <Application>Microsoft Office PowerPoint</Application>
  <PresentationFormat>On-screen Show (16:9)</PresentationFormat>
  <Paragraphs>298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Outline</vt:lpstr>
      <vt:lpstr>What is AL Amyloidosis?</vt:lpstr>
      <vt:lpstr>History</vt:lpstr>
      <vt:lpstr>Classification</vt:lpstr>
      <vt:lpstr>Epidemiology</vt:lpstr>
      <vt:lpstr>Signs and Symptoms</vt:lpstr>
      <vt:lpstr>Prognosis</vt:lpstr>
      <vt:lpstr>Targeted Organs - Mortality</vt:lpstr>
      <vt:lpstr>Diagnosis</vt:lpstr>
      <vt:lpstr>Pathophysiology</vt:lpstr>
      <vt:lpstr>Ig Antibodies</vt:lpstr>
      <vt:lpstr>Amyloid Fibrils</vt:lpstr>
      <vt:lpstr>How Do Fibrils  Form?</vt:lpstr>
      <vt:lpstr>Factors Influencing Fibrillogenesis</vt:lpstr>
      <vt:lpstr>Factors Influencing Fibrillogenesis</vt:lpstr>
      <vt:lpstr>Prevention</vt:lpstr>
      <vt:lpstr>Treatment/Management</vt:lpstr>
      <vt:lpstr>Treatment/Management</vt:lpstr>
      <vt:lpstr>Social Implications</vt:lpstr>
      <vt:lpstr>Further Research/Applications/Implications</vt:lpstr>
      <vt:lpstr>Further Research/ Applications/ Implications</vt:lpstr>
      <vt:lpstr>Conclusion</vt:lpstr>
      <vt:lpstr>Multiple Choice #1:</vt:lpstr>
      <vt:lpstr>Multiple Choice #1: (Answer)</vt:lpstr>
      <vt:lpstr>Multiple Choice #2:</vt:lpstr>
      <vt:lpstr>Multiple Choice #2: (Answer)</vt:lpstr>
      <vt:lpstr>References Amyloidosis. (2017). Cedars-sinai.edu. Retrieved 4 October 2017, from https://www.cedars-sinai.edu/Patients/Health-Conditions/Amyloidosis.aspx  Amyloidosis Foundation. (n.d.). Retrieved October 02, 2017, from http://www.amyloidosis.org/</vt:lpstr>
      <vt:lpstr>References Ma, G., &amp; Ra, K. (1994). Amyloidosis: prognosis and treatment. Semin Arthitis Rheum. 24(2): 124-138.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Yhameen Hamid</dc:creator>
  <cp:lastModifiedBy>Yhameen Hamid</cp:lastModifiedBy>
  <cp:revision>1</cp:revision>
  <dcterms:created xsi:type="dcterms:W3CDTF">2017-10-04T09:22:48Z</dcterms:created>
  <dcterms:modified xsi:type="dcterms:W3CDTF">2017-10-05T23:51:03Z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LastSaved">
    <vt:filetime>2017-10-04T00:00:00Z</vt:filetime>
  </property>
</Properties>
</file>