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128" y="-77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0999639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psychologydictionary.org/cortical-inhibition/%23ixzz42NCPYIvD"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sz="1400"/>
              <a:t>Migraine is a disabling neurovascular disorder characterized by mostly unilateral throbbing head pain and a host of neurological symptoms including nausea, change in appetite, decreased cognitive ability, visual disturbances and lightheadedness. These symptoms may last anywhere from 4-72 hours. </a:t>
            </a:r>
          </a:p>
          <a:p>
            <a:pPr lvl="0" rtl="0">
              <a:spcBef>
                <a:spcPts val="0"/>
              </a:spcBef>
              <a:buNone/>
            </a:pPr>
            <a:r>
              <a:rPr lang="en" sz="1400"/>
              <a:t>				</a:t>
            </a:r>
          </a:p>
          <a:p>
            <a:pPr lvl="0" rtl="0">
              <a:spcBef>
                <a:spcPts val="0"/>
              </a:spcBef>
              <a:buNone/>
            </a:pPr>
            <a:r>
              <a:rPr lang="en"/>
              <a:t>			</a:t>
            </a:r>
          </a:p>
          <a:p>
            <a:pPr lvl="0" rtl="0">
              <a:spcBef>
                <a:spcPts val="0"/>
              </a:spcBef>
              <a:buNone/>
            </a:pPr>
            <a:r>
              <a:rPr lang="en"/>
              <a:t>		</a:t>
            </a:r>
          </a:p>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sz="1200">
                <a:solidFill>
                  <a:srgbClr val="262626"/>
                </a:solidFill>
              </a:rPr>
              <a:t>The pathophysiology of migraine is fairly well understood, and evidence supports contributory roles of both neural and vascular mechanisms. It is a multifactorial disease whose progression is a result of the interaction of genes and environment. </a:t>
            </a:r>
            <a:r>
              <a:rPr lang="en" sz="1200"/>
              <a:t>Researchers have identified a linkage to chromosome 19 and the biological basis for this is mutations involving the Cav2.1 (P/Q) type voltage-gated calcium channel </a:t>
            </a:r>
            <a:r>
              <a:rPr lang="en" sz="1200" i="1"/>
              <a:t>CACNA1A</a:t>
            </a:r>
            <a:r>
              <a:rPr lang="en" sz="1200"/>
              <a:t> gene. </a:t>
            </a:r>
          </a:p>
          <a:p>
            <a:pPr lvl="0" rtl="0">
              <a:lnSpc>
                <a:spcPct val="115000"/>
              </a:lnSpc>
              <a:spcBef>
                <a:spcPts val="0"/>
              </a:spcBef>
              <a:buNone/>
            </a:pPr>
            <a:r>
              <a:rPr lang="en" sz="1200">
                <a:solidFill>
                  <a:srgbClr val="262626"/>
                </a:solidFill>
              </a:rPr>
              <a:t>The manifestation of headache in migraineurs is due to the activation of the trigeminovascular system, which is the major pain signaling system in the brain</a:t>
            </a:r>
          </a:p>
          <a:p>
            <a:pPr lvl="0" rtl="0">
              <a:lnSpc>
                <a:spcPct val="115000"/>
              </a:lnSpc>
              <a:spcBef>
                <a:spcPts val="0"/>
              </a:spcBef>
              <a:buNone/>
            </a:pPr>
            <a:r>
              <a:rPr lang="en" sz="1200"/>
              <a:t>It is thought that the migraine begins with this reversible, transient cortical event known as cortical spreading depression (CSD). It is a slow moving wave of depolarization that starts in the occipital lobe and moves forward and is followed by a prolonged inhibition of cortical activity. First identified by Leão in the rabbit, this distinctive electrophysiological phenomenon has been correlated with the visual aura that precedes the onset of headache in migraine. Although it is not clear how CSD begins in the human brain, genetic factors are likely to play a role in individual CSD susceptibility. </a:t>
            </a:r>
          </a:p>
          <a:p>
            <a:pPr lvl="0" rtl="0">
              <a:lnSpc>
                <a:spcPct val="115000"/>
              </a:lnSpc>
              <a:spcBef>
                <a:spcPts val="0"/>
              </a:spcBef>
              <a:buNone/>
            </a:pPr>
            <a:r>
              <a:rPr lang="en" sz="1200"/>
              <a:t>This cortical spreading depression is what initiates the activation of the trigeminovascular system. It begins through antidromic activation at distal trigeminal nerve terminals, which release neurotransmitters including substance P, neurokinin A and calcitonin gene related peptide (CGRP). </a:t>
            </a:r>
            <a:r>
              <a:rPr lang="en" sz="1200">
                <a:solidFill>
                  <a:srgbClr val="262626"/>
                </a:solidFill>
              </a:rPr>
              <a:t>Calcitonin gene-related peptide is the most potent vasodilator neurotransmitter of the trigeminal system. </a:t>
            </a:r>
          </a:p>
          <a:p>
            <a:pPr lvl="0" rtl="0">
              <a:lnSpc>
                <a:spcPct val="118181"/>
              </a:lnSpc>
              <a:spcBef>
                <a:spcPts val="0"/>
              </a:spcBef>
              <a:spcAft>
                <a:spcPts val="1200"/>
              </a:spcAft>
              <a:buNone/>
            </a:pPr>
            <a:r>
              <a:rPr lang="en" sz="1200">
                <a:solidFill>
                  <a:srgbClr val="262626"/>
                </a:solidFill>
              </a:rPr>
              <a:t>These substances then bind to receptors on intracranial blood vessels and cause vasodilation, plasma protein extravasation and ultimately sterile inflammation. This results in the reactivation of the trigeminal nerve but now in an orthodromic fashion. The signal is relayed to the trigeminal nucleus caudalis which is a central structure in the brain stem that forwards pain impulses to the thalamus and ultimately the sensory cortex. This atypical, stimulus induced activation of the brain stem during and between migraine attacks, leads to the lack of normal habituation to repetitive stimuli and ultimately sensitization. Sensitization is the idea that repeated administration of a stimulus results in progressive amplification of a response. Once the first order trigeminal neurons become sensitized, normally innocuous, intracranial stimuli, such as a pulsating artery, become painful and result in a throbbing pain made worse with activity. If the pain is unsuccessfully treated, second order and third order neurons extending through the midbrain, thalamus and cortex are continuously activated. This can ultimately lead to central sensitization caused by pain from stimuli that are normally not painful. </a:t>
            </a:r>
          </a:p>
          <a:p>
            <a:pPr lvl="0" rtl="0">
              <a:lnSpc>
                <a:spcPct val="115000"/>
              </a:lnSpc>
              <a:spcBef>
                <a:spcPts val="0"/>
              </a:spcBef>
              <a:buNone/>
            </a:pPr>
            <a:endParaRPr sz="1200">
              <a:solidFill>
                <a:srgbClr val="262626"/>
              </a:solidFill>
            </a:endParaRPr>
          </a:p>
          <a:p>
            <a:pPr lvl="0" rtl="0">
              <a:lnSpc>
                <a:spcPct val="115000"/>
              </a:lnSpc>
              <a:spcBef>
                <a:spcPts val="0"/>
              </a:spcBef>
              <a:buNone/>
            </a:pPr>
            <a:endParaRPr sz="1200" b="1">
              <a:solidFill>
                <a:srgbClr val="222222"/>
              </a:solidFill>
            </a:endParaRPr>
          </a:p>
          <a:p>
            <a:pPr lvl="0" rtl="0">
              <a:lnSpc>
                <a:spcPct val="115000"/>
              </a:lnSpc>
              <a:spcBef>
                <a:spcPts val="0"/>
              </a:spcBef>
              <a:buNone/>
            </a:pPr>
            <a:endParaRPr sz="1200" b="1">
              <a:solidFill>
                <a:srgbClr val="222222"/>
              </a:solidFill>
            </a:endParaRPr>
          </a:p>
          <a:p>
            <a:pPr lvl="0" rtl="0">
              <a:lnSpc>
                <a:spcPct val="115000"/>
              </a:lnSpc>
              <a:spcBef>
                <a:spcPts val="0"/>
              </a:spcBef>
              <a:buNone/>
            </a:pPr>
            <a:r>
              <a:rPr lang="en" sz="1200">
                <a:solidFill>
                  <a:srgbClr val="222222"/>
                </a:solidFill>
              </a:rPr>
              <a:t>Extra note:</a:t>
            </a:r>
            <a:r>
              <a:rPr lang="en" sz="1200" b="1">
                <a:solidFill>
                  <a:srgbClr val="222222"/>
                </a:solidFill>
              </a:rPr>
              <a:t> Second order neuron</a:t>
            </a:r>
            <a:r>
              <a:rPr lang="en" sz="1200">
                <a:solidFill>
                  <a:srgbClr val="222222"/>
                </a:solidFill>
              </a:rPr>
              <a:t> – carries the information from the central nervous system to the thalamus. </a:t>
            </a:r>
            <a:r>
              <a:rPr lang="en" sz="1200" b="1">
                <a:solidFill>
                  <a:srgbClr val="222222"/>
                </a:solidFill>
              </a:rPr>
              <a:t>Third order neuron</a:t>
            </a:r>
            <a:r>
              <a:rPr lang="en" sz="1200">
                <a:solidFill>
                  <a:srgbClr val="222222"/>
                </a:solidFill>
              </a:rPr>
              <a:t> – carries sensory information from the thalamus to the cerebral cortex.</a:t>
            </a:r>
          </a:p>
          <a:p>
            <a:pPr lvl="0" rtl="0">
              <a:lnSpc>
                <a:spcPct val="115000"/>
              </a:lnSpc>
              <a:spcBef>
                <a:spcPts val="0"/>
              </a:spcBef>
              <a:buNone/>
            </a:pPr>
            <a:r>
              <a:rPr lang="en" sz="1050">
                <a:highlight>
                  <a:srgbClr val="FFFFFF"/>
                </a:highlight>
                <a:latin typeface="Georgia"/>
                <a:ea typeface="Georgia"/>
                <a:cs typeface="Georgia"/>
                <a:sym typeface="Georgia"/>
              </a:rPr>
              <a:t>CORTICAL INHIBITION: "Cortical inhibition can limit everything from the way a person moves to how they feel, see, and hear."</a:t>
            </a:r>
          </a:p>
          <a:p>
            <a:pPr lvl="0" rtl="0">
              <a:lnSpc>
                <a:spcPct val="115000"/>
              </a:lnSpc>
              <a:spcBef>
                <a:spcPts val="0"/>
              </a:spcBef>
              <a:buNone/>
            </a:pPr>
            <a:endParaRPr sz="1050">
              <a:highlight>
                <a:srgbClr val="FFFFFF"/>
              </a:highlight>
              <a:latin typeface="Georgia"/>
              <a:ea typeface="Georgia"/>
              <a:cs typeface="Georgia"/>
              <a:sym typeface="Georgia"/>
            </a:endParaRPr>
          </a:p>
          <a:p>
            <a:pPr lvl="0" rtl="0">
              <a:lnSpc>
                <a:spcPct val="115000"/>
              </a:lnSpc>
              <a:spcBef>
                <a:spcPts val="0"/>
              </a:spcBef>
              <a:buNone/>
            </a:pPr>
            <a:r>
              <a:rPr lang="en" sz="1200">
                <a:highlight>
                  <a:srgbClr val="FFFFFF"/>
                </a:highlight>
                <a:hlinkClick r:id="rId3"/>
              </a:rPr>
              <a:t>What is CORTICAL INHIBITION? </a:t>
            </a:r>
            <a:r>
              <a:rPr lang="en" sz="1200"/>
              <a:t>can limit everything from the way a person moves to how they feel, see and hear </a:t>
            </a:r>
          </a:p>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000">
                <a:highlight>
                  <a:srgbClr val="FFFFFF"/>
                </a:highlight>
              </a:rPr>
              <a:t>Its chemical structure is similar to that of amines, serotonin, norepinephrine and dopamine. They have a complex mode of action that involves interaction with a variety of receptors which include 5-HT, dopamine and noradrenaline.</a:t>
            </a:r>
            <a:r>
              <a:rPr lang="en" sz="1000">
                <a:solidFill>
                  <a:srgbClr val="333333"/>
                </a:solidFill>
                <a:highlight>
                  <a:srgbClr val="FFFFFF"/>
                </a:highlight>
              </a:rPr>
              <a:t>The mode of action of ergotamine in migraine may be by means of selective arterial vasoconstriction on certain cranial vessel beds or, alternatively, by depression of central serotonergic neurons mediating pain transmission or circulatory regulation.</a:t>
            </a:r>
          </a:p>
          <a:p>
            <a:pPr lvl="0" rtl="0">
              <a:spcBef>
                <a:spcPts val="0"/>
              </a:spcBef>
              <a:buNone/>
            </a:pPr>
            <a:r>
              <a:rPr lang="en" sz="1000">
                <a:solidFill>
                  <a:srgbClr val="333333"/>
                </a:solidFill>
                <a:highlight>
                  <a:srgbClr val="FFFFFF"/>
                </a:highlight>
              </a:rPr>
              <a:t>(go back to picture on previous slide) </a:t>
            </a:r>
          </a:p>
          <a:p>
            <a:pPr lvl="0" rtl="0">
              <a:lnSpc>
                <a:spcPct val="115000"/>
              </a:lnSpc>
              <a:spcBef>
                <a:spcPts val="0"/>
              </a:spcBef>
              <a:buNone/>
            </a:pPr>
            <a:r>
              <a:rPr lang="en" sz="1000"/>
              <a:t>2 modes of action:</a:t>
            </a:r>
          </a:p>
          <a:p>
            <a:pPr lvl="0" rtl="0">
              <a:lnSpc>
                <a:spcPct val="115000"/>
              </a:lnSpc>
              <a:spcBef>
                <a:spcPts val="0"/>
              </a:spcBef>
              <a:buNone/>
            </a:pPr>
            <a:r>
              <a:rPr lang="en" sz="1000"/>
              <a:t>1.Direct activation of  5-HT</a:t>
            </a:r>
            <a:r>
              <a:rPr lang="en" sz="1000" baseline="-25000"/>
              <a:t>1B</a:t>
            </a:r>
            <a:r>
              <a:rPr lang="en" sz="1000"/>
              <a:t> receptors located on intracranial blood vessels, leads to vasoconstriction of blood vessels</a:t>
            </a:r>
          </a:p>
          <a:p>
            <a:pPr lvl="0" rtl="0">
              <a:lnSpc>
                <a:spcPct val="115000"/>
              </a:lnSpc>
              <a:spcBef>
                <a:spcPts val="0"/>
              </a:spcBef>
              <a:buNone/>
            </a:pPr>
            <a:r>
              <a:rPr lang="en" sz="1000"/>
              <a:t>2. Direct activation of 5-HT</a:t>
            </a:r>
            <a:r>
              <a:rPr lang="en" sz="1000" baseline="-25000"/>
              <a:t>1D</a:t>
            </a:r>
            <a:r>
              <a:rPr lang="en" sz="1000"/>
              <a:t> receptors on sensory nerve endings of trigeminal system, inhibits pro-inflammatory neuropeptide release  </a:t>
            </a:r>
          </a:p>
          <a:p>
            <a:pPr lvl="0" rtl="0">
              <a:lnSpc>
                <a:spcPct val="115000"/>
              </a:lnSpc>
              <a:spcBef>
                <a:spcPts val="0"/>
              </a:spcBef>
              <a:spcAft>
                <a:spcPts val="1600"/>
              </a:spcAft>
              <a:buNone/>
            </a:pPr>
            <a:endParaRPr sz="1800">
              <a:solidFill>
                <a:schemeClr val="dk2"/>
              </a:solidFill>
              <a:latin typeface="Source Code Pro"/>
              <a:ea typeface="Source Code Pro"/>
              <a:cs typeface="Source Code Pro"/>
              <a:sym typeface="Source Code Pro"/>
            </a:endParaRPr>
          </a:p>
          <a:p>
            <a:pPr lvl="0">
              <a:spcBef>
                <a:spcPts val="0"/>
              </a:spcBef>
              <a:buNone/>
            </a:pPr>
            <a:endParaRPr sz="1000">
              <a:solidFill>
                <a:srgbClr val="333333"/>
              </a:solidFill>
              <a:highlight>
                <a:srgbClr val="FFFFFF"/>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200"/>
              <a:t>The study conducted looked at the effect of ergotamines on headache relief in people presenting with symptoms of migraines. In comparison to the placebo treatment, ergotamines were found to be more effective in the relief of headache in 5 out of the 6 trials. In three of the trials, there was a statistically significant difference					</a:t>
            </a:r>
          </a:p>
          <a:p>
            <a:pPr marL="457200" lvl="0" indent="-304800" rtl="0">
              <a:spcBef>
                <a:spcPts val="0"/>
              </a:spcBef>
              <a:buSzPct val="100000"/>
              <a:buChar char="-"/>
            </a:pPr>
            <a:r>
              <a:rPr lang="en" sz="1200"/>
              <a:t>the combination ergotamine and caffeine was used in three of the studies (12,13,15). include caffeine to improve absorption and efficacyIn the other trial,ergotamine was given together with caffeine, belladonna alkaloids and a barbiturate (11).This combination of drugs is significantly more effective than ergotamine alone in relieving migraine headache and other symptoms ( 12)</a:t>
            </a:r>
          </a:p>
          <a:p>
            <a:pPr lvl="0" rtl="0">
              <a:spcBef>
                <a:spcPts val="0"/>
              </a:spcBef>
              <a:buNone/>
            </a:pPr>
            <a:r>
              <a:rPr lang="en" sz="1200"/>
              <a:t>					</a:t>
            </a:r>
          </a:p>
          <a:p>
            <a:pPr marL="457200" lvl="0" indent="-304800" rtl="0">
              <a:spcBef>
                <a:spcPts val="0"/>
              </a:spcBef>
              <a:buSzPct val="100000"/>
              <a:buChar char="-"/>
            </a:pPr>
            <a:r>
              <a:rPr lang="en" sz="1200" b="1"/>
              <a:t>Nausea and vomiting: </a:t>
            </a:r>
            <a:r>
              <a:rPr lang="en" sz="1200"/>
              <a:t>All ergotamine trials evaluated had some analysis of nausea and/or vomiting. In the four trials where efficacy assessments were made, </a:t>
            </a:r>
            <a:r>
              <a:rPr lang="en" sz="1200" b="1"/>
              <a:t>nausea and/or vomiting either increased in severity after treatment</a:t>
            </a:r>
            <a:r>
              <a:rPr lang="en" sz="1200"/>
              <a:t> with ergotamine, and more patients were affected than was observed with placebo or there was little difference between the two treatments (10, 12, 14, 15). In all trials where the symptoms were assessed as side effects, more patients were affected following ergotamine than following placebo (9, 10, 12, 13). </a:t>
            </a:r>
          </a:p>
          <a:p>
            <a:pPr marL="457200" lvl="0" indent="-304800" rtl="0">
              <a:spcBef>
                <a:spcPts val="0"/>
              </a:spcBef>
              <a:buSzPct val="100000"/>
              <a:buChar char="-"/>
            </a:pPr>
            <a:r>
              <a:rPr lang="en" sz="1200" b="1"/>
              <a:t>Global evaluation of medication:</a:t>
            </a:r>
            <a:r>
              <a:rPr lang="en" sz="1200"/>
              <a:t> Five of the ergotamine trials evaluated presented results for patients’ preference for ergotamine or placebo. </a:t>
            </a:r>
            <a:r>
              <a:rPr lang="en" sz="1200" b="1"/>
              <a:t>In four trials, significantly more patients preferred ergotamine to placebo</a:t>
            </a:r>
            <a:r>
              <a:rPr lang="en" sz="1200"/>
              <a:t> (10, 12, 13, 15). In the fifth trial, similar numbers of patients clinically diagnosed as having migraine preferred placebo to ergotamine as preferred ergotamine to placebo (13) 					</a:t>
            </a:r>
          </a:p>
          <a:p>
            <a:pPr marL="457200" lvl="0" indent="-304800" rtl="0">
              <a:spcBef>
                <a:spcPts val="0"/>
              </a:spcBef>
              <a:buSzPct val="100000"/>
              <a:buChar char="-"/>
            </a:pPr>
            <a:r>
              <a:rPr lang="en" sz="1200" b="1"/>
              <a:t>Side effects :</a:t>
            </a:r>
            <a:r>
              <a:rPr lang="en" sz="1200" i="1"/>
              <a:t> </a:t>
            </a:r>
            <a:r>
              <a:rPr lang="en" sz="1200"/>
              <a:t>The side effect profile of ergotamine and placebo was reported in five of the six trials evaluated (9, 10, 12, 13, 15). </a:t>
            </a:r>
            <a:r>
              <a:rPr lang="en" sz="1200" b="1"/>
              <a:t>In all these trials more patients reported side effects with ergotamine than with placebo.</a:t>
            </a:r>
            <a:r>
              <a:rPr lang="en" sz="1200"/>
              <a:t> Side effects associated with ergotamine included nausea/ vomiting, dizziness/vertigo, drowsiness/tiredness, numbness, nervousness, trembling, dyspnoea and dry mouth. </a:t>
            </a:r>
          </a:p>
          <a:p>
            <a:pPr lvl="0" rtl="0">
              <a:spcBef>
                <a:spcPts val="0"/>
              </a:spcBef>
              <a:buNone/>
            </a:pPr>
            <a:endParaRPr sz="1200"/>
          </a:p>
          <a:p>
            <a:pPr lvl="0" rtl="0">
              <a:spcBef>
                <a:spcPts val="0"/>
              </a:spcBef>
              <a:buNone/>
            </a:pP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38000"/>
              </a:lnSpc>
              <a:spcBef>
                <a:spcPts val="500"/>
              </a:spcBef>
              <a:spcAft>
                <a:spcPts val="500"/>
              </a:spcAft>
              <a:buClr>
                <a:schemeClr val="dk1"/>
              </a:buClr>
              <a:buSzPct val="100000"/>
              <a:buFont typeface="Arial"/>
              <a:buNone/>
            </a:pPr>
            <a:r>
              <a:rPr lang="en" sz="1050">
                <a:solidFill>
                  <a:srgbClr val="141823"/>
                </a:solidFill>
                <a:highlight>
                  <a:srgbClr val="FFFFFF"/>
                </a:highlight>
              </a:rPr>
              <a:t>Triptans like Sumatriptan were developed to treat migraines in the early 1990s. They effectively relieve pain and nausea in approximately 75% of people. They are administered as oral tablets, injections and nasal sprays.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38000"/>
              </a:lnSpc>
              <a:spcBef>
                <a:spcPts val="500"/>
              </a:spcBef>
              <a:spcAft>
                <a:spcPts val="500"/>
              </a:spcAft>
              <a:buClr>
                <a:schemeClr val="dk1"/>
              </a:buClr>
              <a:buSzPct val="100000"/>
              <a:buFont typeface="Arial"/>
              <a:buNone/>
            </a:pPr>
            <a:r>
              <a:rPr lang="en" sz="1050">
                <a:solidFill>
                  <a:srgbClr val="141823"/>
                </a:solidFill>
                <a:highlight>
                  <a:srgbClr val="FFFFFF"/>
                </a:highlight>
              </a:rPr>
              <a:t>Triptans are selective 5-hydroxytryptamine (5-HT) receptor agonists with high affinity for 5-HT1B and 5-HT1D receptors. These receptors when activated, constrict blood vessels in the brain to provide relief (Bartleson, 2010).</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38000"/>
              </a:lnSpc>
              <a:spcBef>
                <a:spcPts val="500"/>
              </a:spcBef>
              <a:spcAft>
                <a:spcPts val="500"/>
              </a:spcAft>
              <a:buClr>
                <a:schemeClr val="dk1"/>
              </a:buClr>
              <a:buSzPct val="100000"/>
              <a:buFont typeface="Arial"/>
              <a:buNone/>
            </a:pPr>
            <a:r>
              <a:rPr lang="en" sz="1050">
                <a:solidFill>
                  <a:srgbClr val="141823"/>
                </a:solidFill>
                <a:highlight>
                  <a:srgbClr val="FFFFFF"/>
                </a:highlight>
              </a:rPr>
              <a:t>Triptans are often reserved for use in those with moderate to severe pain and for those who do not respond to analgesics (Johnston, 2010). Side effects include tingling, pain and tightness in the chest or throat, vomiting, dry mouth, flushing, dizziness and fatigue. In rare cases they can lead to cardiac ischemia (Gilmore, 2011).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38000"/>
              </a:lnSpc>
              <a:spcBef>
                <a:spcPts val="500"/>
              </a:spcBef>
              <a:spcAft>
                <a:spcPts val="500"/>
              </a:spcAft>
              <a:buClr>
                <a:schemeClr val="dk1"/>
              </a:buClr>
              <a:buSzPct val="100000"/>
              <a:buFont typeface="Arial"/>
              <a:buNone/>
            </a:pPr>
            <a:r>
              <a:rPr lang="en" sz="1050">
                <a:solidFill>
                  <a:srgbClr val="141823"/>
                </a:solidFill>
                <a:highlight>
                  <a:srgbClr val="FFFFFF"/>
                </a:highlight>
              </a:rPr>
              <a:t>Rare side effect of cardiac ischemia. Triptans are often avoided in patients who have cardiovascular disease, a history of stroke or have migraines accompanied by neurological problems. Patients should be evaluated for their risk of developing vascular disease before prescription for triptans is given. 5-HT receptor is a serotonin receptor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5" name="Shape 245"/>
          <p:cNvSpPr>
            <a:spLocks noGrp="1" noRot="1" noChangeAspect="1"/>
          </p:cNvSpPr>
          <p:nvPr>
            <p:ph type="sldImg" idx="2"/>
          </p:nvPr>
        </p:nvSpPr>
        <p:spPr>
          <a:xfrm>
            <a:off x="381187"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342900" lvl="0" indent="-215900" rtl="0">
              <a:lnSpc>
                <a:spcPct val="80000"/>
              </a:lnSpc>
              <a:spcBef>
                <a:spcPts val="0"/>
              </a:spcBef>
              <a:buClr>
                <a:schemeClr val="dk1"/>
              </a:buClr>
              <a:buSzPct val="100000"/>
              <a:buChar char="•"/>
            </a:pPr>
            <a:r>
              <a:rPr lang="en" sz="1200">
                <a:solidFill>
                  <a:schemeClr val="dk1"/>
                </a:solidFill>
              </a:rPr>
              <a:t>NSAIDs work by inhibiting the production of </a:t>
            </a:r>
            <a:r>
              <a:rPr lang="en" sz="1200" i="1">
                <a:solidFill>
                  <a:schemeClr val="dk1"/>
                </a:solidFill>
              </a:rPr>
              <a:t>Prostaglandins</a:t>
            </a:r>
          </a:p>
          <a:p>
            <a:pPr marL="342900" lvl="0" indent="-215900" rtl="0">
              <a:lnSpc>
                <a:spcPct val="80000"/>
              </a:lnSpc>
              <a:spcBef>
                <a:spcPts val="518"/>
              </a:spcBef>
              <a:buClr>
                <a:schemeClr val="dk1"/>
              </a:buClr>
              <a:buSzPct val="100000"/>
              <a:buChar char="•"/>
            </a:pPr>
            <a:r>
              <a:rPr lang="en" sz="1200">
                <a:solidFill>
                  <a:schemeClr val="dk1"/>
                </a:solidFill>
              </a:rPr>
              <a:t>Prostaglandins have a major role in modulating pain, inflammation, and fever. </a:t>
            </a:r>
          </a:p>
          <a:p>
            <a:pPr marL="342900" lvl="0" indent="-215900" rtl="0">
              <a:lnSpc>
                <a:spcPct val="80000"/>
              </a:lnSpc>
              <a:spcBef>
                <a:spcPts val="518"/>
              </a:spcBef>
              <a:buClr>
                <a:schemeClr val="dk1"/>
              </a:buClr>
              <a:buSzPct val="100000"/>
              <a:buChar char="•"/>
            </a:pPr>
            <a:r>
              <a:rPr lang="en" sz="1200">
                <a:solidFill>
                  <a:schemeClr val="dk1"/>
                </a:solidFill>
              </a:rPr>
              <a:t>One way they do this is by increasing sensitivity in the nerves that send the pain response to the brain, thus establishing the pain threshold.</a:t>
            </a:r>
          </a:p>
          <a:p>
            <a:pPr marL="342900" lvl="0" indent="-215900" rtl="0">
              <a:lnSpc>
                <a:spcPct val="115000"/>
              </a:lnSpc>
              <a:spcBef>
                <a:spcPts val="0"/>
              </a:spcBef>
              <a:buClr>
                <a:schemeClr val="dk1"/>
              </a:buClr>
              <a:buSzPct val="100000"/>
              <a:buChar char="•"/>
            </a:pPr>
            <a:r>
              <a:rPr lang="en" sz="1200">
                <a:solidFill>
                  <a:schemeClr val="dk1"/>
                </a:solidFill>
              </a:rPr>
              <a:t>-NSAIDs inhibit COX-2 to decrease synthesis of prostaglandins</a:t>
            </a:r>
          </a:p>
          <a:p>
            <a:pPr marL="342900" lvl="0" indent="-215900" rtl="0">
              <a:lnSpc>
                <a:spcPct val="115000"/>
              </a:lnSpc>
              <a:spcBef>
                <a:spcPts val="0"/>
              </a:spcBef>
              <a:buClr>
                <a:schemeClr val="dk1"/>
              </a:buClr>
              <a:buSzPct val="100000"/>
              <a:buChar char="•"/>
            </a:pPr>
            <a:r>
              <a:rPr lang="en" sz="1200">
                <a:solidFill>
                  <a:schemeClr val="dk1"/>
                </a:solidFill>
              </a:rPr>
              <a:t>-Reduction of prostaglandins = reduction of inflammation  </a:t>
            </a:r>
          </a:p>
          <a:p>
            <a:pPr marL="342900" lvl="0" indent="-215900" rtl="0">
              <a:lnSpc>
                <a:spcPct val="115000"/>
              </a:lnSpc>
              <a:spcBef>
                <a:spcPts val="0"/>
              </a:spcBef>
              <a:buClr>
                <a:schemeClr val="dk1"/>
              </a:buClr>
              <a:buSzPct val="100000"/>
              <a:buChar char="•"/>
            </a:pPr>
            <a:r>
              <a:rPr lang="en" sz="1200">
                <a:solidFill>
                  <a:schemeClr val="dk1"/>
                </a:solidFill>
              </a:rPr>
              <a:t>Normally, arachidonic acid is converted to prostaglandins by COX-2 enzymatic activity. This results in </a:t>
            </a:r>
            <a:r>
              <a:rPr lang="en" sz="1200" b="1">
                <a:solidFill>
                  <a:schemeClr val="dk1"/>
                </a:solidFill>
              </a:rPr>
              <a:t>vasodilation, inflammation and increased sensitivity to pain</a:t>
            </a:r>
            <a:r>
              <a:rPr lang="en" sz="1200">
                <a:solidFill>
                  <a:schemeClr val="dk1"/>
                </a:solidFill>
              </a:rPr>
              <a:t>. NSAIDs inhibit COX-2 function and thus prevent these biological responses from occurring. Limiting these activities helps alleviate pain experienced from migraine.  </a:t>
            </a:r>
          </a:p>
          <a:p>
            <a:pPr lvl="0" rtl="0">
              <a:spcBef>
                <a:spcPts val="640"/>
              </a:spcBef>
              <a:buNone/>
            </a:pPr>
            <a:endParaRPr>
              <a:solidFill>
                <a:schemeClr val="dk1"/>
              </a:solidFill>
            </a:endParaRPr>
          </a:p>
        </p:txBody>
      </p:sp>
      <p:sp>
        <p:nvSpPr>
          <p:cNvPr id="252" name="Shape 252"/>
          <p:cNvSpPr>
            <a:spLocks noGrp="1" noRot="1" noChangeAspect="1"/>
          </p:cNvSpPr>
          <p:nvPr>
            <p:ph type="sldImg" idx="2"/>
          </p:nvPr>
        </p:nvSpPr>
        <p:spPr>
          <a:xfrm>
            <a:off x="381187"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38000"/>
              </a:lnSpc>
              <a:spcBef>
                <a:spcPts val="0"/>
              </a:spcBef>
              <a:spcAft>
                <a:spcPts val="500"/>
              </a:spcAft>
              <a:buNone/>
            </a:pPr>
            <a:r>
              <a:rPr lang="en" sz="1050">
                <a:solidFill>
                  <a:srgbClr val="141823"/>
                </a:solidFill>
                <a:highlight>
                  <a:srgbClr val="FFFFFF"/>
                </a:highlight>
              </a:rPr>
              <a:t>Migraines are one of the oldest documented illness being described as early as 1200 BCE by the Egyptians. Arataeus of Cappadocia is however the one credited with the discovery of migraines after having extensively described unilateral headaches with aura. Migraines have plagued humans throughout our history with little progress made in the area of treatment and cures. Several treatments have been tried with no avail, including hot irons, bloodletting, inserting garlic into incisions made in the temple and applying opium and vinegar solutions directly to the skull. Some have even gone as far as to perform surgeries such as lobotomies on migraine sufferers. </a:t>
            </a:r>
          </a:p>
          <a:p>
            <a:pPr lvl="0" rtl="0">
              <a:lnSpc>
                <a:spcPct val="138000"/>
              </a:lnSpc>
              <a:spcBef>
                <a:spcPts val="0"/>
              </a:spcBef>
              <a:spcAft>
                <a:spcPts val="500"/>
              </a:spcAft>
              <a:buNone/>
            </a:pPr>
            <a:r>
              <a:rPr lang="en" sz="1050">
                <a:solidFill>
                  <a:srgbClr val="141823"/>
                </a:solidFill>
                <a:highlight>
                  <a:srgbClr val="FFFFFF"/>
                </a:highlight>
              </a:rPr>
              <a:t>The first known use of medication that has shown some success is use of ergotamine in the 1930s. Ergotamine constricts blood vessels in the brain and has been shown to provide pain relief in some individuals. Many drugs have been researched and experimented with since with little success. The first and currently only class of drugs developed and used solely for the treatment of migraines are Triptans, which were developed in the early 1990s (American Migraine Foundation, 2016).</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a:spcBef>
                <a:spcPts val="0"/>
              </a:spcBef>
              <a:buChar char="-"/>
            </a:pPr>
            <a:r>
              <a:rPr lang="en"/>
              <a:t>antiemetic= effective against vomiting and nausea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 sz="1000">
                <a:solidFill>
                  <a:schemeClr val="dk1"/>
                </a:solidFill>
                <a:highlight>
                  <a:srgbClr val="FFFFFF"/>
                </a:highlight>
              </a:rPr>
              <a:t>This operation involves the removal of a muscle in an area of the forehead where patients experience migraine pain. The idea for surgery began with patients reporting that their headaches were disappearing after forehead rejuvenation plastic surgery . Combined, these observations led to a theory that migraine headache pain can be triggered by compression of superficial nerves by surrounding tissues, such as muscle, fascia, and bone. During nerve-decompression migraine surgery, nerves at one or multiple common migraine headache trigger sites are released from surrounding structures such as bone, muscle, fascia, and vessels </a:t>
            </a:r>
          </a:p>
        </p:txBody>
      </p:sp>
      <p:sp>
        <p:nvSpPr>
          <p:cNvPr id="263" name="Shape 263"/>
          <p:cNvSpPr>
            <a:spLocks noGrp="1" noRot="1" noChangeAspect="1"/>
          </p:cNvSpPr>
          <p:nvPr>
            <p:ph type="sldImg" idx="2"/>
          </p:nvPr>
        </p:nvSpPr>
        <p:spPr>
          <a:xfrm>
            <a:off x="381187"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lnSpc>
                <a:spcPct val="115000"/>
              </a:lnSpc>
              <a:spcBef>
                <a:spcPts val="0"/>
              </a:spcBef>
              <a:spcAft>
                <a:spcPts val="900"/>
              </a:spcAft>
              <a:buClr>
                <a:schemeClr val="dk1"/>
              </a:buClr>
              <a:buSzPct val="110000"/>
              <a:buFont typeface="Arial"/>
              <a:buNone/>
            </a:pPr>
            <a:r>
              <a:rPr lang="en" sz="1000">
                <a:solidFill>
                  <a:srgbClr val="565656"/>
                </a:solidFill>
              </a:rPr>
              <a:t>An adhesive electrode is positioned on the forehead and Cefaly connects to this. Through the electrode, Cefaly generates precise micro-impulses in order to stimulate the nerve endings of the trigeminal nerve.</a:t>
            </a:r>
          </a:p>
          <a:p>
            <a:pPr lvl="0" rtl="0">
              <a:lnSpc>
                <a:spcPct val="115000"/>
              </a:lnSpc>
              <a:spcBef>
                <a:spcPts val="0"/>
              </a:spcBef>
              <a:spcAft>
                <a:spcPts val="900"/>
              </a:spcAft>
              <a:buClr>
                <a:schemeClr val="dk1"/>
              </a:buClr>
              <a:buSzPct val="110000"/>
              <a:buFont typeface="Arial"/>
              <a:buNone/>
            </a:pPr>
            <a:r>
              <a:rPr lang="en" sz="1000">
                <a:solidFill>
                  <a:srgbClr val="565656"/>
                </a:solidFill>
              </a:rPr>
              <a:t>Neurostimulation of the trigeminal nerve with Cefaly produces a relaxing effect by triggering part of trigeminal nerve that releases endorphins. Regular repetition of this relaxing effect helps reduce the number of attacks of headache and migraine.</a:t>
            </a:r>
          </a:p>
          <a:p>
            <a:pPr lvl="0" rtl="0">
              <a:lnSpc>
                <a:spcPct val="115000"/>
              </a:lnSpc>
              <a:spcBef>
                <a:spcPts val="0"/>
              </a:spcBef>
              <a:spcAft>
                <a:spcPts val="900"/>
              </a:spcAft>
              <a:buClr>
                <a:schemeClr val="dk1"/>
              </a:buClr>
              <a:buSzPct val="110000"/>
              <a:buFont typeface="Arial"/>
              <a:buNone/>
            </a:pPr>
            <a:r>
              <a:rPr lang="en" sz="1000">
                <a:solidFill>
                  <a:srgbClr val="565656"/>
                </a:solidFill>
              </a:rPr>
              <a:t>Cefaly is the first external trigeminal neurostimulator. Cefaly works by stimulating the trigeminal nerve utilizing an electrode that is applied to the forehead. This is where the two essential branches of the trigeminal nerve (supratrochlear and supraorbital) extend furthest to the surface of the skin.</a:t>
            </a:r>
          </a:p>
          <a:p>
            <a:pPr lvl="0">
              <a:spcBef>
                <a:spcPts val="0"/>
              </a:spcBef>
              <a:buNone/>
            </a:pPr>
            <a:endParaRPr/>
          </a:p>
        </p:txBody>
      </p:sp>
      <p:sp>
        <p:nvSpPr>
          <p:cNvPr id="270" name="Shape 270"/>
          <p:cNvSpPr>
            <a:spLocks noGrp="1" noRot="1" noChangeAspect="1"/>
          </p:cNvSpPr>
          <p:nvPr>
            <p:ph type="sldImg" idx="2"/>
          </p:nvPr>
        </p:nvSpPr>
        <p:spPr>
          <a:xfrm>
            <a:off x="381187"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685800" lvl="0" indent="-304800" rtl="0">
              <a:lnSpc>
                <a:spcPct val="115000"/>
              </a:lnSpc>
              <a:spcBef>
                <a:spcPts val="0"/>
              </a:spcBef>
              <a:spcAft>
                <a:spcPts val="900"/>
              </a:spcAft>
              <a:buClr>
                <a:srgbClr val="111111"/>
              </a:buClr>
              <a:buSzPct val="100000"/>
            </a:pPr>
            <a:r>
              <a:rPr lang="en" sz="1200" b="1">
                <a:solidFill>
                  <a:srgbClr val="111111"/>
                </a:solidFill>
              </a:rPr>
              <a:t>Family history.</a:t>
            </a:r>
            <a:r>
              <a:rPr lang="en" sz="1200">
                <a:solidFill>
                  <a:srgbClr val="111111"/>
                </a:solidFill>
              </a:rPr>
              <a:t> Up to 90 percent of people with migraines have a family history of migraine attacks. If one or both of your parents have migraines, then you have a good chance of having migraines too.</a:t>
            </a:r>
          </a:p>
          <a:p>
            <a:pPr marL="685800" lvl="0" indent="-304800" rtl="0">
              <a:lnSpc>
                <a:spcPct val="115000"/>
              </a:lnSpc>
              <a:spcBef>
                <a:spcPts val="0"/>
              </a:spcBef>
              <a:spcAft>
                <a:spcPts val="900"/>
              </a:spcAft>
              <a:buClr>
                <a:srgbClr val="111111"/>
              </a:buClr>
              <a:buSzPct val="100000"/>
            </a:pPr>
            <a:r>
              <a:rPr lang="en" sz="1200" b="1">
                <a:solidFill>
                  <a:srgbClr val="111111"/>
                </a:solidFill>
              </a:rPr>
              <a:t>Age.</a:t>
            </a:r>
            <a:r>
              <a:rPr lang="en" sz="1200">
                <a:solidFill>
                  <a:srgbClr val="111111"/>
                </a:solidFill>
              </a:rPr>
              <a:t> Migraines can begin at any age, though most people experience their first migraine during adolescence. By age 40, most people who have migraines have had their first attack.</a:t>
            </a:r>
          </a:p>
          <a:p>
            <a:pPr marL="685800" lvl="0" indent="-304800" rtl="0">
              <a:lnSpc>
                <a:spcPct val="115000"/>
              </a:lnSpc>
              <a:spcBef>
                <a:spcPts val="0"/>
              </a:spcBef>
              <a:spcAft>
                <a:spcPts val="900"/>
              </a:spcAft>
              <a:buClr>
                <a:srgbClr val="111111"/>
              </a:buClr>
              <a:buSzPct val="100000"/>
            </a:pPr>
            <a:r>
              <a:rPr lang="en" sz="1200" b="1">
                <a:solidFill>
                  <a:srgbClr val="111111"/>
                </a:solidFill>
              </a:rPr>
              <a:t>Sex.</a:t>
            </a:r>
            <a:r>
              <a:rPr lang="en" sz="1200">
                <a:solidFill>
                  <a:srgbClr val="111111"/>
                </a:solidFill>
              </a:rPr>
              <a:t> Women are three times more likely to have migraines. Headaches tend to affect boys more than girls during childhood, but by the time of puberty and beyond, more girls are affected.</a:t>
            </a:r>
          </a:p>
          <a:p>
            <a:pPr marL="685800" lvl="0" indent="-304800" rtl="0">
              <a:lnSpc>
                <a:spcPct val="115000"/>
              </a:lnSpc>
              <a:spcBef>
                <a:spcPts val="0"/>
              </a:spcBef>
              <a:spcAft>
                <a:spcPts val="900"/>
              </a:spcAft>
              <a:buClr>
                <a:srgbClr val="111111"/>
              </a:buClr>
              <a:buSzPct val="100000"/>
            </a:pPr>
            <a:r>
              <a:rPr lang="en" sz="1200" b="1">
                <a:solidFill>
                  <a:srgbClr val="111111"/>
                </a:solidFill>
              </a:rPr>
              <a:t>Hormonal changes.</a:t>
            </a:r>
            <a:r>
              <a:rPr lang="en" sz="1200">
                <a:solidFill>
                  <a:srgbClr val="111111"/>
                </a:solidFill>
              </a:rPr>
              <a:t> If you're a woman who has migraines, you may find that your headaches begin just before or shortly after onset of menstruation.</a:t>
            </a:r>
          </a:p>
          <a:p>
            <a:pPr marL="685800" lvl="0" indent="-304800" rtl="0">
              <a:lnSpc>
                <a:spcPct val="115000"/>
              </a:lnSpc>
              <a:spcBef>
                <a:spcPts val="0"/>
              </a:spcBef>
              <a:spcAft>
                <a:spcPts val="900"/>
              </a:spcAft>
              <a:buClr>
                <a:srgbClr val="111111"/>
              </a:buClr>
              <a:buSzPct val="100000"/>
            </a:pPr>
            <a:endParaRPr sz="1200">
              <a:solidFill>
                <a:srgbClr val="111111"/>
              </a:solidFill>
            </a:endParaRPr>
          </a:p>
          <a:p>
            <a:pPr marL="685800" lvl="0" indent="-304800" rtl="0">
              <a:lnSpc>
                <a:spcPct val="115000"/>
              </a:lnSpc>
              <a:spcBef>
                <a:spcPts val="0"/>
              </a:spcBef>
              <a:spcAft>
                <a:spcPts val="900"/>
              </a:spcAft>
              <a:buClr>
                <a:srgbClr val="111111"/>
              </a:buClr>
              <a:buSzPct val="100000"/>
            </a:pPr>
            <a:r>
              <a:rPr lang="en" sz="1200">
                <a:solidFill>
                  <a:srgbClr val="111111"/>
                </a:solidFill>
              </a:rPr>
              <a:t>They may also change during pregnancy or menopause. Generally migraines improve after menopause.</a:t>
            </a:r>
          </a:p>
          <a:p>
            <a:pPr marL="685800" lvl="0" indent="-304800" rtl="0">
              <a:lnSpc>
                <a:spcPct val="115000"/>
              </a:lnSpc>
              <a:spcBef>
                <a:spcPts val="0"/>
              </a:spcBef>
              <a:spcAft>
                <a:spcPts val="900"/>
              </a:spcAft>
              <a:buClr>
                <a:srgbClr val="111111"/>
              </a:buClr>
              <a:buSzPct val="100000"/>
            </a:pPr>
            <a:endParaRPr sz="1200">
              <a:solidFill>
                <a:srgbClr val="111111"/>
              </a:solidFill>
            </a:endParaRPr>
          </a:p>
          <a:p>
            <a:pPr marL="685800" lvl="0" indent="-304800" rtl="0">
              <a:lnSpc>
                <a:spcPct val="115000"/>
              </a:lnSpc>
              <a:spcBef>
                <a:spcPts val="0"/>
              </a:spcBef>
              <a:spcAft>
                <a:spcPts val="900"/>
              </a:spcAft>
              <a:buClr>
                <a:srgbClr val="111111"/>
              </a:buClr>
              <a:buSzPct val="100000"/>
            </a:pPr>
            <a:r>
              <a:rPr lang="en" sz="1200">
                <a:solidFill>
                  <a:srgbClr val="111111"/>
                </a:solidFill>
              </a:rPr>
              <a:t>Some women report that migraine attacks begin during pregnancy, or the attacks may get worse. However, for many, the attacks improved or didn't occur during later stages in the pregnancy.</a:t>
            </a:r>
          </a:p>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38000"/>
              </a:lnSpc>
              <a:spcBef>
                <a:spcPts val="0"/>
              </a:spcBef>
              <a:spcAft>
                <a:spcPts val="500"/>
              </a:spcAft>
              <a:buNone/>
            </a:pPr>
            <a:r>
              <a:rPr lang="en" sz="1050">
                <a:solidFill>
                  <a:srgbClr val="141823"/>
                </a:solidFill>
                <a:highlight>
                  <a:srgbClr val="FFFFFF"/>
                </a:highlight>
              </a:rPr>
              <a:t>Migraines are more common in males before puberty and in females after puberty with 19% of adult women and 11% of adult males being affected (Vos, 2010). Migraines commonly begin between the ages of 15 and 24 and have an increased incidence in adults aged 35 to 45 (Bartleson, 2010). The incidence of migraines are slightly lower in Asian and African countries, but this may be partially due to lack of diagnostic resources in these areas (Wang, 2003). In the United States, 18% of men and 43% of women will experience migraines at some point in their lives with about 6% of men and 18% of women experiencing migraines in a given year. Europeans have a lifetime risk of migraine between 12 and 28%. Chronic migraines occur in about 1.4 to 2.2% of the population. Worldwide, migraines affect about 15% of the population (Vos, 2010).</a:t>
            </a:r>
          </a:p>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38000"/>
              </a:lnSpc>
              <a:spcBef>
                <a:spcPts val="0"/>
              </a:spcBef>
              <a:spcAft>
                <a:spcPts val="500"/>
              </a:spcAft>
              <a:buNone/>
            </a:pPr>
            <a:r>
              <a:rPr lang="en" sz="1050">
                <a:solidFill>
                  <a:srgbClr val="141823"/>
                </a:solidFill>
                <a:highlight>
                  <a:srgbClr val="FFFFFF"/>
                </a:highlight>
              </a:rPr>
              <a:t>Signs and symptoms of migraines can vary from one individual to another. The symptoms are represented in four different phases</a:t>
            </a:r>
          </a:p>
          <a:p>
            <a:pPr lvl="0">
              <a:lnSpc>
                <a:spcPct val="138000"/>
              </a:lnSpc>
              <a:spcBef>
                <a:spcPts val="0"/>
              </a:spcBef>
              <a:spcAft>
                <a:spcPts val="500"/>
              </a:spcAft>
              <a:buNone/>
            </a:pPr>
            <a:r>
              <a:rPr lang="en" sz="1050">
                <a:solidFill>
                  <a:srgbClr val="141823"/>
                </a:solidFill>
                <a:highlight>
                  <a:srgbClr val="FFFFFF"/>
                </a:highlight>
              </a:rPr>
              <a:t>This is the phase that occurs from a few days to a few hours before a headache. The prodromal phase occurs to about 60% of migraine patients. Its symptoms include a wide variety of phenomena including change in mood and behaviour, irritability, depression, change in appetite and craving for certain food, and changes in fluid balance in the body.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38000"/>
              </a:lnSpc>
              <a:spcBef>
                <a:spcPts val="0"/>
              </a:spcBef>
              <a:spcAft>
                <a:spcPts val="500"/>
              </a:spcAft>
              <a:buNone/>
            </a:pPr>
            <a:r>
              <a:rPr lang="en" sz="1050">
                <a:solidFill>
                  <a:srgbClr val="141823"/>
                </a:solidFill>
                <a:highlight>
                  <a:srgbClr val="FFFFFF"/>
                </a:highlight>
              </a:rPr>
              <a:t>The phase that occurs right before a headache. The aura is a neurological phenomenon that usually lasts between 30 to 60 minutes. 13-18% of migraine patients experience aura in every single migraine they have, and 13 -18% of migraine patients experience aura in some of the migraines they have. Symptoms can be visual or sensory. The visual symptoms occur in 99% of the aura cases and include vision disturbance with partial alteration in the field of vision. The sensory symptoms occur in 30-40% of aura cases, and include pain, numbness, and tingling feeling in the hand and arm of one side, and the nose and mouth on the same side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38000"/>
              </a:lnSpc>
              <a:spcBef>
                <a:spcPts val="0"/>
              </a:spcBef>
              <a:spcAft>
                <a:spcPts val="500"/>
              </a:spcAft>
              <a:buNone/>
            </a:pPr>
            <a:r>
              <a:rPr lang="en" sz="1050">
                <a:solidFill>
                  <a:srgbClr val="141823"/>
                </a:solidFill>
                <a:highlight>
                  <a:srgbClr val="FFFFFF"/>
                </a:highlight>
              </a:rPr>
              <a:t>Also known as the attack, and is the headache phase. The pain lasts between 4 and 72 hours for adults and can be less than 4 hours for children. During the pain phase most people experience unilateral headache, with some people experience bilateral headache. The headache comes with different intensities and usually get more intense during physical activity. The headache is also usually associated with neck pain.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38000"/>
              </a:lnSpc>
              <a:spcBef>
                <a:spcPts val="0"/>
              </a:spcBef>
              <a:spcAft>
                <a:spcPts val="500"/>
              </a:spcAft>
              <a:buNone/>
            </a:pPr>
            <a:r>
              <a:rPr lang="en" sz="1050">
                <a:solidFill>
                  <a:srgbClr val="141823"/>
                </a:solidFill>
                <a:highlight>
                  <a:srgbClr val="FFFFFF"/>
                </a:highlight>
              </a:rPr>
              <a:t>The final phase, which occurs after the migraine attack. During the postdromal phase one experiences soreness in the same area of the migraine. Some patients also experience cognitive difficulties, mood changes, and weakness.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599" cy="2690399"/>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599"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599"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599"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457200" y="1200150"/>
            <a:ext cx="4038599" cy="3394472"/>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648200" y="1200150"/>
            <a:ext cx="4038599" cy="3394472"/>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685800" y="1597818"/>
            <a:ext cx="7772400" cy="1102518"/>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3" name="Shape 73"/>
          <p:cNvSpPr txBox="1">
            <a:spLocks noGrp="1"/>
          </p:cNvSpPr>
          <p:nvPr>
            <p:ph type="subTitle" idx="1"/>
          </p:nvPr>
        </p:nvSpPr>
        <p:spPr>
          <a:xfrm>
            <a:off x="1371600" y="2914650"/>
            <a:ext cx="6400799" cy="131445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722312" y="3305175"/>
            <a:ext cx="7772400" cy="1021556"/>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9" name="Shape 79"/>
          <p:cNvSpPr txBox="1">
            <a:spLocks noGrp="1"/>
          </p:cNvSpPr>
          <p:nvPr>
            <p:ph type="body" idx="1"/>
          </p:nvPr>
        </p:nvSpPr>
        <p:spPr>
          <a:xfrm>
            <a:off x="722312" y="2180034"/>
            <a:ext cx="7772400" cy="1125140"/>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5" name="Shape 85"/>
          <p:cNvSpPr txBox="1">
            <a:spLocks noGrp="1"/>
          </p:cNvSpPr>
          <p:nvPr>
            <p:ph type="body" idx="1"/>
          </p:nvPr>
        </p:nvSpPr>
        <p:spPr>
          <a:xfrm>
            <a:off x="457200" y="1151334"/>
            <a:ext cx="4040187" cy="479821"/>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body" idx="2"/>
          </p:nvPr>
        </p:nvSpPr>
        <p:spPr>
          <a:xfrm>
            <a:off x="457200" y="1631156"/>
            <a:ext cx="4040187" cy="2963465"/>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body" idx="3"/>
          </p:nvPr>
        </p:nvSpPr>
        <p:spPr>
          <a:xfrm>
            <a:off x="4645025" y="1151334"/>
            <a:ext cx="4041774" cy="479821"/>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body" idx="4"/>
          </p:nvPr>
        </p:nvSpPr>
        <p:spPr>
          <a:xfrm>
            <a:off x="4645025" y="1631156"/>
            <a:ext cx="4041774" cy="2963465"/>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4" name="Shape 94"/>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7"/>
        <p:cNvGrpSpPr/>
        <p:nvPr/>
      </p:nvGrpSpPr>
      <p:grpSpPr>
        <a:xfrm>
          <a:off x="0" y="0"/>
          <a:ext cx="0" cy="0"/>
          <a:chOff x="0" y="0"/>
          <a:chExt cx="0" cy="0"/>
        </a:xfrm>
      </p:grpSpPr>
      <p:sp>
        <p:nvSpPr>
          <p:cNvPr id="98" name="Shape 98"/>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04787"/>
            <a:ext cx="3008313" cy="8715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3" name="Shape 103"/>
          <p:cNvSpPr txBox="1">
            <a:spLocks noGrp="1"/>
          </p:cNvSpPr>
          <p:nvPr>
            <p:ph type="body" idx="1"/>
          </p:nvPr>
        </p:nvSpPr>
        <p:spPr>
          <a:xfrm>
            <a:off x="3575050" y="204787"/>
            <a:ext cx="5111750" cy="4389834"/>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body" idx="2"/>
          </p:nvPr>
        </p:nvSpPr>
        <p:spPr>
          <a:xfrm>
            <a:off x="457200" y="1076325"/>
            <a:ext cx="3008313" cy="3518297"/>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499" cy="3538499"/>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792288" y="3600450"/>
            <a:ext cx="5486399" cy="425053"/>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0" name="Shape 110"/>
          <p:cNvSpPr>
            <a:spLocks noGrp="1"/>
          </p:cNvSpPr>
          <p:nvPr>
            <p:ph type="pic" idx="2"/>
          </p:nvPr>
        </p:nvSpPr>
        <p:spPr>
          <a:xfrm>
            <a:off x="1792288" y="459581"/>
            <a:ext cx="5486399" cy="30861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1"/>
          </p:nvPr>
        </p:nvSpPr>
        <p:spPr>
          <a:xfrm>
            <a:off x="1792288" y="4025503"/>
            <a:ext cx="5486399" cy="603646"/>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7" name="Shape 117"/>
          <p:cNvSpPr txBox="1">
            <a:spLocks noGrp="1"/>
          </p:cNvSpPr>
          <p:nvPr>
            <p:ph type="body" idx="1"/>
          </p:nvPr>
        </p:nvSpPr>
        <p:spPr>
          <a:xfrm rot="5400000">
            <a:off x="2874763" y="-1217413"/>
            <a:ext cx="3394472"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rot="5400000">
            <a:off x="5463778" y="1371600"/>
            <a:ext cx="4388643"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3" name="Shape 123"/>
          <p:cNvSpPr txBox="1">
            <a:spLocks noGrp="1"/>
          </p:cNvSpPr>
          <p:nvPr>
            <p:ph type="body" idx="1"/>
          </p:nvPr>
        </p:nvSpPr>
        <p:spPr>
          <a:xfrm rot="5400000">
            <a:off x="1272778" y="-609599"/>
            <a:ext cx="4388643"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599" cy="800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599" cy="3340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599" cy="800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899" cy="334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899" cy="334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199"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199"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599" cy="800999"/>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599" cy="3340199"/>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hyperlink" Target="http://www.cefaly.com/" TargetMode="External"/><Relationship Id="rId4"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9" Type="http://schemas.openxmlformats.org/officeDocument/2006/relationships/hyperlink" Target="https://www.ncbi.nlm.nih.gov/pubmed/24751961" TargetMode="External"/><Relationship Id="rId20" Type="http://schemas.openxmlformats.org/officeDocument/2006/relationships/hyperlink" Target="https://dx.doi.org/10.1007/s11886-007-0004-y" TargetMode="External"/><Relationship Id="rId21" Type="http://schemas.openxmlformats.org/officeDocument/2006/relationships/hyperlink" Target="https://www.ncbi.nlm.nih.gov/pubmed/17362679" TargetMode="External"/><Relationship Id="rId10" Type="http://schemas.openxmlformats.org/officeDocument/2006/relationships/hyperlink" Target="https://dx.doi.org/10.2165/11537990-000000000-00000" TargetMode="External"/><Relationship Id="rId11" Type="http://schemas.openxmlformats.org/officeDocument/2006/relationships/hyperlink" Target="https://www.ncbi.nlm.nih.gov/pubmed/20687618" TargetMode="External"/><Relationship Id="rId12" Type="http://schemas.openxmlformats.org/officeDocument/2006/relationships/hyperlink" Target="https://www.ncbi.nlm.nih.gov/pmc/articles/PMC2768778" TargetMode="External"/><Relationship Id="rId13" Type="http://schemas.openxmlformats.org/officeDocument/2006/relationships/hyperlink" Target="https://dx.doi.org/10.1136/bmj.b3914" TargetMode="External"/><Relationship Id="rId14" Type="http://schemas.openxmlformats.org/officeDocument/2006/relationships/hyperlink" Target="https://en.wikipedia.org/wiki/PubMed_Central" TargetMode="External"/><Relationship Id="rId15" Type="http://schemas.openxmlformats.org/officeDocument/2006/relationships/hyperlink" Target="https://www.ncbi.nlm.nih.gov/pubmed/19861375" TargetMode="External"/><Relationship Id="rId16" Type="http://schemas.openxmlformats.org/officeDocument/2006/relationships/hyperlink" Target="https://dx.doi.org/10.1016/S0140-6736(12)61729-2" TargetMode="External"/><Relationship Id="rId17" Type="http://schemas.openxmlformats.org/officeDocument/2006/relationships/hyperlink" Target="https://www.ncbi.nlm.nih.gov/pubmed/23245607" TargetMode="External"/><Relationship Id="rId18" Type="http://schemas.openxmlformats.org/officeDocument/2006/relationships/hyperlink" Target="https://dx.doi.org/10.1007/s11910-003-0060-7" TargetMode="External"/><Relationship Id="rId19" Type="http://schemas.openxmlformats.org/officeDocument/2006/relationships/hyperlink" Target="https://www.ncbi.nlm.nih.gov/pubmed/12583837" TargetMode="External"/><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hyperlink" Target="https://en.wikipedia.org/wiki/PubMed_Identifier" TargetMode="External"/><Relationship Id="rId4" Type="http://schemas.openxmlformats.org/officeDocument/2006/relationships/hyperlink" Target="https://www.ncbi.nlm.nih.gov/pubmed/20572569" TargetMode="External"/><Relationship Id="rId5" Type="http://schemas.openxmlformats.org/officeDocument/2006/relationships/hyperlink" Target="https://en.wikipedia.org/wiki/Digital_object_identifier" TargetMode="External"/><Relationship Id="rId6" Type="http://schemas.openxmlformats.org/officeDocument/2006/relationships/hyperlink" Target="https://dx.doi.org/10.1097/WCO.0b013e328300c6f5" TargetMode="External"/><Relationship Id="rId7" Type="http://schemas.openxmlformats.org/officeDocument/2006/relationships/hyperlink" Target="https://www.ncbi.nlm.nih.gov/pubmed/18451714" TargetMode="External"/><Relationship Id="rId8" Type="http://schemas.openxmlformats.org/officeDocument/2006/relationships/hyperlink" Target="https://dx.doi.org/10.1097/wco.000000000000008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hyperlink" Target="http://youtube.com/v/qVFIcF9lyk8" TargetMode="External"/><Relationship Id="rId4"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ctrTitle"/>
          </p:nvPr>
        </p:nvSpPr>
        <p:spPr>
          <a:xfrm>
            <a:off x="311700" y="392150"/>
            <a:ext cx="8520599" cy="2690399"/>
          </a:xfrm>
          <a:prstGeom prst="rect">
            <a:avLst/>
          </a:prstGeom>
        </p:spPr>
        <p:txBody>
          <a:bodyPr lIns="91425" tIns="91425" rIns="91425" bIns="91425" anchor="ctr" anchorCtr="0">
            <a:noAutofit/>
          </a:bodyPr>
          <a:lstStyle/>
          <a:p>
            <a:pPr lvl="0">
              <a:spcBef>
                <a:spcPts val="0"/>
              </a:spcBef>
              <a:buNone/>
            </a:pPr>
            <a:r>
              <a:rPr lang="en"/>
              <a:t>An Overview of Migraine Headaches</a:t>
            </a:r>
          </a:p>
        </p:txBody>
      </p:sp>
      <p:sp>
        <p:nvSpPr>
          <p:cNvPr id="132" name="Shape 132"/>
          <p:cNvSpPr txBox="1">
            <a:spLocks noGrp="1"/>
          </p:cNvSpPr>
          <p:nvPr>
            <p:ph type="subTitle" idx="1"/>
          </p:nvPr>
        </p:nvSpPr>
        <p:spPr>
          <a:xfrm>
            <a:off x="3469900" y="4080050"/>
            <a:ext cx="5133900" cy="706200"/>
          </a:xfrm>
          <a:prstGeom prst="rect">
            <a:avLst/>
          </a:prstGeom>
          <a:ln>
            <a:noFill/>
          </a:ln>
        </p:spPr>
        <p:txBody>
          <a:bodyPr lIns="91425" tIns="91425" rIns="91425" bIns="91425" anchor="ctr" anchorCtr="0">
            <a:noAutofit/>
          </a:bodyPr>
          <a:lstStyle/>
          <a:p>
            <a:pPr marL="0" marR="0" lvl="0" indent="0" algn="l" rtl="0">
              <a:lnSpc>
                <a:spcPct val="100000"/>
              </a:lnSpc>
              <a:spcBef>
                <a:spcPts val="0"/>
              </a:spcBef>
              <a:spcAft>
                <a:spcPts val="0"/>
              </a:spcAft>
              <a:buNone/>
            </a:pPr>
            <a:r>
              <a:rPr lang="en" sz="1600" b="0">
                <a:solidFill>
                  <a:srgbClr val="FFFFFF"/>
                </a:solidFill>
                <a:latin typeface="Calibri"/>
                <a:ea typeface="Calibri"/>
                <a:cs typeface="Calibri"/>
                <a:sym typeface="Calibri"/>
              </a:rPr>
              <a:t>My head doth ake </a:t>
            </a:r>
          </a:p>
          <a:p>
            <a:pPr marL="0" marR="0" lvl="0" indent="0" algn="l" rtl="0">
              <a:lnSpc>
                <a:spcPct val="100000"/>
              </a:lnSpc>
              <a:spcBef>
                <a:spcPts val="0"/>
              </a:spcBef>
              <a:spcAft>
                <a:spcPts val="0"/>
              </a:spcAft>
              <a:buNone/>
            </a:pPr>
            <a:r>
              <a:rPr lang="en" sz="1600" b="0">
                <a:solidFill>
                  <a:srgbClr val="FFFFFF"/>
                </a:solidFill>
                <a:latin typeface="Calibri"/>
                <a:ea typeface="Calibri"/>
                <a:cs typeface="Calibri"/>
                <a:sym typeface="Calibri"/>
              </a:rPr>
              <a:t>O Sappho! Take </a:t>
            </a:r>
          </a:p>
          <a:p>
            <a:pPr marL="0" marR="0" lvl="0" indent="0" algn="l" rtl="0">
              <a:lnSpc>
                <a:spcPct val="100000"/>
              </a:lnSpc>
              <a:spcBef>
                <a:spcPts val="0"/>
              </a:spcBef>
              <a:spcAft>
                <a:spcPts val="0"/>
              </a:spcAft>
              <a:buNone/>
            </a:pPr>
            <a:r>
              <a:rPr lang="en" sz="1600" b="0">
                <a:solidFill>
                  <a:srgbClr val="FFFFFF"/>
                </a:solidFill>
                <a:latin typeface="Calibri"/>
                <a:ea typeface="Calibri"/>
                <a:cs typeface="Calibri"/>
                <a:sym typeface="Calibri"/>
              </a:rPr>
              <a:t>Thy fillit, </a:t>
            </a:r>
          </a:p>
          <a:p>
            <a:pPr marL="0" marR="0" lvl="0" indent="0" algn="l" rtl="0">
              <a:lnSpc>
                <a:spcPct val="100000"/>
              </a:lnSpc>
              <a:spcBef>
                <a:spcPts val="0"/>
              </a:spcBef>
              <a:spcAft>
                <a:spcPts val="0"/>
              </a:spcAft>
              <a:buNone/>
            </a:pPr>
            <a:r>
              <a:rPr lang="en" sz="1600" b="0">
                <a:solidFill>
                  <a:srgbClr val="FFFFFF"/>
                </a:solidFill>
                <a:latin typeface="Calibri"/>
                <a:ea typeface="Calibri"/>
                <a:cs typeface="Calibri"/>
                <a:sym typeface="Calibri"/>
              </a:rPr>
              <a:t>And bind the paine; </a:t>
            </a:r>
          </a:p>
          <a:p>
            <a:pPr marL="0" marR="0" lvl="0" indent="0" algn="l" rtl="0">
              <a:lnSpc>
                <a:spcPct val="100000"/>
              </a:lnSpc>
              <a:spcBef>
                <a:spcPts val="0"/>
              </a:spcBef>
              <a:spcAft>
                <a:spcPts val="0"/>
              </a:spcAft>
              <a:buNone/>
            </a:pPr>
            <a:r>
              <a:rPr lang="en" sz="1600" b="0">
                <a:solidFill>
                  <a:srgbClr val="FFFFFF"/>
                </a:solidFill>
                <a:latin typeface="Calibri"/>
                <a:ea typeface="Calibri"/>
                <a:cs typeface="Calibri"/>
                <a:sym typeface="Calibri"/>
              </a:rPr>
              <a:t>Or bring some bane </a:t>
            </a:r>
          </a:p>
          <a:p>
            <a:pPr marL="0" marR="0" lvl="0" indent="0" algn="l" rtl="0">
              <a:lnSpc>
                <a:spcPct val="100000"/>
              </a:lnSpc>
              <a:spcBef>
                <a:spcPts val="0"/>
              </a:spcBef>
              <a:spcAft>
                <a:spcPts val="0"/>
              </a:spcAft>
              <a:buNone/>
            </a:pPr>
            <a:r>
              <a:rPr lang="en" sz="1600" b="0">
                <a:solidFill>
                  <a:srgbClr val="FFFFFF"/>
                </a:solidFill>
                <a:latin typeface="Calibri"/>
                <a:ea typeface="Calibri"/>
                <a:cs typeface="Calibri"/>
                <a:sym typeface="Calibri"/>
              </a:rPr>
              <a:t>To kill it.</a:t>
            </a:r>
          </a:p>
          <a:p>
            <a:pPr marL="0" marR="0" lvl="0" indent="0" algn="l" rtl="0">
              <a:lnSpc>
                <a:spcPct val="100000"/>
              </a:lnSpc>
              <a:spcBef>
                <a:spcPts val="0"/>
              </a:spcBef>
              <a:spcAft>
                <a:spcPts val="0"/>
              </a:spcAft>
              <a:buNone/>
            </a:pPr>
            <a:endParaRPr sz="1600" b="0">
              <a:solidFill>
                <a:srgbClr val="FFFFFF"/>
              </a:solidFill>
              <a:latin typeface="Calibri"/>
              <a:ea typeface="Calibri"/>
              <a:cs typeface="Calibri"/>
              <a:sym typeface="Calibri"/>
            </a:endParaRPr>
          </a:p>
          <a:p>
            <a:pPr lvl="0" algn="l" rtl="0">
              <a:spcBef>
                <a:spcPts val="0"/>
              </a:spcBef>
              <a:buNone/>
            </a:pPr>
            <a:endParaRPr sz="1600" b="0">
              <a:solidFill>
                <a:srgbClr val="FFFFFF"/>
              </a:solidFill>
              <a:latin typeface="Calibri"/>
              <a:ea typeface="Calibri"/>
              <a:cs typeface="Calibri"/>
              <a:sym typeface="Calibri"/>
            </a:endParaRPr>
          </a:p>
        </p:txBody>
      </p:sp>
      <p:pic>
        <p:nvPicPr>
          <p:cNvPr id="133" name="Shape 133"/>
          <p:cNvPicPr preferRelativeResize="0"/>
          <p:nvPr/>
        </p:nvPicPr>
        <p:blipFill rotWithShape="1">
          <a:blip r:embed="rId3">
            <a:alphaModFix/>
          </a:blip>
          <a:srcRect l="18387" t="15519" b="26767"/>
          <a:stretch/>
        </p:blipFill>
        <p:spPr>
          <a:xfrm>
            <a:off x="6745700" y="1545700"/>
            <a:ext cx="2517474" cy="1871900"/>
          </a:xfrm>
          <a:prstGeom prst="rect">
            <a:avLst/>
          </a:prstGeom>
          <a:noFill/>
          <a:ln>
            <a:noFill/>
          </a:ln>
        </p:spPr>
      </p:pic>
      <p:sp>
        <p:nvSpPr>
          <p:cNvPr id="134" name="Shape 134"/>
          <p:cNvSpPr txBox="1"/>
          <p:nvPr/>
        </p:nvSpPr>
        <p:spPr>
          <a:xfrm>
            <a:off x="5377550" y="4596125"/>
            <a:ext cx="2715600" cy="7062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FFFFFF"/>
                </a:solidFill>
                <a:latin typeface="Calibri"/>
                <a:ea typeface="Calibri"/>
                <a:cs typeface="Calibri"/>
                <a:sym typeface="Calibri"/>
              </a:rPr>
              <a:t>Robert Herrick (1591–1674)</a:t>
            </a:r>
          </a:p>
          <a:p>
            <a:pPr lvl="0" rtl="0">
              <a:spcBef>
                <a:spcPts val="0"/>
              </a:spcBef>
              <a:buNone/>
            </a:pPr>
            <a:r>
              <a:rPr lang="en" b="1">
                <a:solidFill>
                  <a:srgbClr val="FFFFFF"/>
                </a:solidFill>
                <a:latin typeface="Calibri"/>
                <a:ea typeface="Calibri"/>
                <a:cs typeface="Calibri"/>
                <a:sym typeface="Calibri"/>
              </a:rPr>
              <a:t>The Head-ake</a:t>
            </a:r>
          </a:p>
          <a:p>
            <a:pPr lvl="0">
              <a:spcBef>
                <a:spcPts val="0"/>
              </a:spcBef>
              <a:buNone/>
            </a:pPr>
            <a:endParaRPr b="1"/>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11700" y="55325"/>
            <a:ext cx="8520600" cy="801000"/>
          </a:xfrm>
          <a:prstGeom prst="rect">
            <a:avLst/>
          </a:prstGeom>
        </p:spPr>
        <p:txBody>
          <a:bodyPr lIns="91425" tIns="91425" rIns="91425" bIns="91425" anchor="t" anchorCtr="0">
            <a:noAutofit/>
          </a:bodyPr>
          <a:lstStyle/>
          <a:p>
            <a:pPr lvl="0">
              <a:spcBef>
                <a:spcPts val="0"/>
              </a:spcBef>
              <a:buNone/>
            </a:pPr>
            <a:r>
              <a:rPr lang="en"/>
              <a:t>Pathophysiology </a:t>
            </a:r>
          </a:p>
        </p:txBody>
      </p:sp>
      <p:pic>
        <p:nvPicPr>
          <p:cNvPr id="192" name="Shape 192"/>
          <p:cNvPicPr preferRelativeResize="0"/>
          <p:nvPr/>
        </p:nvPicPr>
        <p:blipFill>
          <a:blip r:embed="rId3">
            <a:alphaModFix/>
          </a:blip>
          <a:stretch>
            <a:fillRect/>
          </a:stretch>
        </p:blipFill>
        <p:spPr>
          <a:xfrm>
            <a:off x="0" y="802025"/>
            <a:ext cx="9143997" cy="4248126"/>
          </a:xfrm>
          <a:prstGeom prst="rect">
            <a:avLst/>
          </a:prstGeom>
          <a:noFill/>
          <a:ln>
            <a:noFill/>
          </a:ln>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1773275" y="0"/>
            <a:ext cx="8520600" cy="801000"/>
          </a:xfrm>
          <a:prstGeom prst="rect">
            <a:avLst/>
          </a:prstGeom>
        </p:spPr>
        <p:txBody>
          <a:bodyPr lIns="91425" tIns="91425" rIns="91425" bIns="91425" anchor="t" anchorCtr="0">
            <a:noAutofit/>
          </a:bodyPr>
          <a:lstStyle/>
          <a:p>
            <a:pPr lvl="0">
              <a:spcBef>
                <a:spcPts val="0"/>
              </a:spcBef>
              <a:buNone/>
            </a:pPr>
            <a:r>
              <a:rPr lang="en" sz="9600"/>
              <a:t>Treatment </a:t>
            </a:r>
          </a:p>
        </p:txBody>
      </p:sp>
      <p:pic>
        <p:nvPicPr>
          <p:cNvPr id="198" name="Shape 198"/>
          <p:cNvPicPr preferRelativeResize="0"/>
          <p:nvPr/>
        </p:nvPicPr>
        <p:blipFill>
          <a:blip r:embed="rId3">
            <a:alphaModFix/>
          </a:blip>
          <a:stretch>
            <a:fillRect/>
          </a:stretch>
        </p:blipFill>
        <p:spPr>
          <a:xfrm>
            <a:off x="505175" y="1707049"/>
            <a:ext cx="8520600" cy="3436450"/>
          </a:xfrm>
          <a:prstGeom prst="rect">
            <a:avLst/>
          </a:prstGeom>
          <a:noFill/>
          <a:ln>
            <a:noFill/>
          </a:ln>
        </p:spPr>
      </p:pic>
      <p:pic>
        <p:nvPicPr>
          <p:cNvPr id="199" name="Shape 199"/>
          <p:cNvPicPr preferRelativeResize="0"/>
          <p:nvPr/>
        </p:nvPicPr>
        <p:blipFill>
          <a:blip r:embed="rId4">
            <a:alphaModFix/>
          </a:blip>
          <a:stretch>
            <a:fillRect/>
          </a:stretch>
        </p:blipFill>
        <p:spPr>
          <a:xfrm>
            <a:off x="171699" y="1960599"/>
            <a:ext cx="2606449" cy="1620874"/>
          </a:xfrm>
          <a:prstGeom prst="rect">
            <a:avLst/>
          </a:prstGeom>
          <a:noFill/>
          <a:ln>
            <a:noFill/>
          </a:ln>
        </p:spPr>
      </p:pic>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First drug therapeutic: Ergotamines </a:t>
            </a:r>
          </a:p>
        </p:txBody>
      </p:sp>
      <p:sp>
        <p:nvSpPr>
          <p:cNvPr id="205" name="Shape 205"/>
          <p:cNvSpPr txBox="1">
            <a:spLocks noGrp="1"/>
          </p:cNvSpPr>
          <p:nvPr>
            <p:ph type="body" idx="1"/>
          </p:nvPr>
        </p:nvSpPr>
        <p:spPr>
          <a:xfrm>
            <a:off x="100500" y="1093850"/>
            <a:ext cx="6036600" cy="3340200"/>
          </a:xfrm>
          <a:prstGeom prst="rect">
            <a:avLst/>
          </a:prstGeom>
        </p:spPr>
        <p:txBody>
          <a:bodyPr lIns="91425" tIns="91425" rIns="91425" bIns="91425" anchor="t" anchorCtr="0">
            <a:noAutofit/>
          </a:bodyPr>
          <a:lstStyle/>
          <a:p>
            <a:pPr lvl="0" rtl="0">
              <a:spcBef>
                <a:spcPts val="0"/>
              </a:spcBef>
              <a:buNone/>
            </a:pPr>
            <a:r>
              <a:rPr lang="en"/>
              <a:t>History: </a:t>
            </a:r>
          </a:p>
          <a:p>
            <a:pPr marL="457200" lvl="0" indent="-228600" rtl="0">
              <a:spcBef>
                <a:spcPts val="0"/>
              </a:spcBef>
              <a:buChar char="-"/>
            </a:pPr>
            <a:r>
              <a:rPr lang="en"/>
              <a:t>First isolated Arthur Stole 1918</a:t>
            </a:r>
          </a:p>
          <a:p>
            <a:pPr marL="457200" lvl="0" indent="-228600" rtl="0">
              <a:spcBef>
                <a:spcPts val="0"/>
              </a:spcBef>
              <a:buChar char="-"/>
            </a:pPr>
            <a:r>
              <a:rPr lang="en"/>
              <a:t>First used as treatment option for migraines in 1925</a:t>
            </a:r>
          </a:p>
          <a:p>
            <a:pPr lvl="0" rtl="0">
              <a:spcBef>
                <a:spcPts val="0"/>
              </a:spcBef>
              <a:buNone/>
            </a:pPr>
            <a:r>
              <a:rPr lang="en"/>
              <a:t>Rationale:</a:t>
            </a:r>
          </a:p>
          <a:p>
            <a:pPr lvl="0">
              <a:spcBef>
                <a:spcPts val="0"/>
              </a:spcBef>
              <a:buNone/>
            </a:pPr>
            <a:endParaRPr/>
          </a:p>
        </p:txBody>
      </p:sp>
      <p:pic>
        <p:nvPicPr>
          <p:cNvPr id="206" name="Shape 206"/>
          <p:cNvPicPr preferRelativeResize="0"/>
          <p:nvPr/>
        </p:nvPicPr>
        <p:blipFill>
          <a:blip r:embed="rId3">
            <a:alphaModFix/>
          </a:blip>
          <a:stretch>
            <a:fillRect/>
          </a:stretch>
        </p:blipFill>
        <p:spPr>
          <a:xfrm>
            <a:off x="5921350" y="98050"/>
            <a:ext cx="2995275" cy="2434775"/>
          </a:xfrm>
          <a:prstGeom prst="rect">
            <a:avLst/>
          </a:prstGeom>
          <a:noFill/>
          <a:ln>
            <a:noFill/>
          </a:ln>
        </p:spPr>
      </p:pic>
      <p:pic>
        <p:nvPicPr>
          <p:cNvPr id="207" name="Shape 207"/>
          <p:cNvPicPr preferRelativeResize="0"/>
          <p:nvPr/>
        </p:nvPicPr>
        <p:blipFill>
          <a:blip r:embed="rId4">
            <a:alphaModFix/>
          </a:blip>
          <a:stretch>
            <a:fillRect/>
          </a:stretch>
        </p:blipFill>
        <p:spPr>
          <a:xfrm>
            <a:off x="433247" y="1258150"/>
            <a:ext cx="7300954" cy="5143498"/>
          </a:xfrm>
          <a:prstGeom prst="rect">
            <a:avLst/>
          </a:prstGeom>
          <a:noFill/>
          <a:ln>
            <a:noFill/>
          </a:ln>
        </p:spPr>
      </p:pic>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Shape 212"/>
          <p:cNvPicPr preferRelativeResize="0"/>
          <p:nvPr/>
        </p:nvPicPr>
        <p:blipFill>
          <a:blip r:embed="rId3">
            <a:alphaModFix/>
          </a:blip>
          <a:stretch>
            <a:fillRect/>
          </a:stretch>
        </p:blipFill>
        <p:spPr>
          <a:xfrm>
            <a:off x="0" y="1407025"/>
            <a:ext cx="6786324" cy="3854975"/>
          </a:xfrm>
          <a:prstGeom prst="rect">
            <a:avLst/>
          </a:prstGeom>
          <a:noFill/>
          <a:ln>
            <a:noFill/>
          </a:ln>
        </p:spPr>
      </p:pic>
      <p:sp>
        <p:nvSpPr>
          <p:cNvPr id="213" name="Shape 213"/>
          <p:cNvSpPr txBox="1"/>
          <p:nvPr/>
        </p:nvSpPr>
        <p:spPr>
          <a:xfrm>
            <a:off x="6786325" y="1407025"/>
            <a:ext cx="2297100" cy="40347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800"/>
              <a:t>Side effects:</a:t>
            </a:r>
          </a:p>
          <a:p>
            <a:pPr lvl="0" rtl="0">
              <a:lnSpc>
                <a:spcPct val="115000"/>
              </a:lnSpc>
              <a:spcBef>
                <a:spcPts val="0"/>
              </a:spcBef>
              <a:buNone/>
            </a:pPr>
            <a:r>
              <a:rPr lang="en" sz="1800"/>
              <a:t>-Nausea                  -Extreme muscle pain </a:t>
            </a:r>
          </a:p>
          <a:p>
            <a:pPr lvl="0" rtl="0">
              <a:lnSpc>
                <a:spcPct val="115000"/>
              </a:lnSpc>
              <a:spcBef>
                <a:spcPts val="0"/>
              </a:spcBef>
              <a:buNone/>
            </a:pPr>
            <a:r>
              <a:rPr lang="en" sz="1800"/>
              <a:t>-Vomiting             -Diarrhea                      </a:t>
            </a:r>
          </a:p>
          <a:p>
            <a:pPr lvl="0" rtl="0">
              <a:lnSpc>
                <a:spcPct val="115000"/>
              </a:lnSpc>
              <a:spcBef>
                <a:spcPts val="0"/>
              </a:spcBef>
              <a:buNone/>
            </a:pPr>
            <a:r>
              <a:rPr lang="en" sz="1800"/>
              <a:t>-Abdominal pain   -Chest tightness       -General weakness                                          </a:t>
            </a:r>
          </a:p>
          <a:p>
            <a:pPr lvl="0" rtl="0">
              <a:lnSpc>
                <a:spcPct val="115000"/>
              </a:lnSpc>
              <a:spcBef>
                <a:spcPts val="0"/>
              </a:spcBef>
              <a:buNone/>
            </a:pPr>
            <a:r>
              <a:rPr lang="en" sz="1800"/>
              <a:t>-Paresthesia</a:t>
            </a:r>
          </a:p>
          <a:p>
            <a:pPr lvl="0">
              <a:spcBef>
                <a:spcPts val="0"/>
              </a:spcBef>
              <a:buNone/>
            </a:pPr>
            <a:endParaRPr sz="1800"/>
          </a:p>
        </p:txBody>
      </p:sp>
      <p:sp>
        <p:nvSpPr>
          <p:cNvPr id="214" name="Shape 214"/>
          <p:cNvSpPr txBox="1"/>
          <p:nvPr/>
        </p:nvSpPr>
        <p:spPr>
          <a:xfrm>
            <a:off x="259675" y="299625"/>
            <a:ext cx="8788800" cy="849000"/>
          </a:xfrm>
          <a:prstGeom prst="rect">
            <a:avLst/>
          </a:prstGeom>
          <a:noFill/>
          <a:ln>
            <a:noFill/>
          </a:ln>
        </p:spPr>
        <p:txBody>
          <a:bodyPr lIns="91425" tIns="91425" rIns="91425" bIns="91425" anchor="t" anchorCtr="0">
            <a:noAutofit/>
          </a:bodyPr>
          <a:lstStyle/>
          <a:p>
            <a:pPr lvl="0" rtl="0">
              <a:spcBef>
                <a:spcPts val="0"/>
              </a:spcBef>
              <a:buNone/>
            </a:pPr>
            <a:r>
              <a:rPr lang="en" sz="3000"/>
              <a:t>Placebo controlled trial with ergotamine: </a:t>
            </a:r>
          </a:p>
          <a:p>
            <a:pPr lvl="0">
              <a:spcBef>
                <a:spcPts val="0"/>
              </a:spcBef>
              <a:buNone/>
            </a:pPr>
            <a:r>
              <a:rPr lang="en" sz="3000"/>
              <a:t>(Dahlof, 1993)</a:t>
            </a:r>
            <a:r>
              <a:rPr lang="en" sz="3600"/>
              <a:t> </a:t>
            </a: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spcBef>
                <a:spcPts val="0"/>
              </a:spcBef>
              <a:buNone/>
            </a:pPr>
            <a:r>
              <a:rPr lang="en"/>
              <a:t>Triptans</a:t>
            </a:r>
          </a:p>
        </p:txBody>
      </p:sp>
      <p:sp>
        <p:nvSpPr>
          <p:cNvPr id="220" name="Shape 220"/>
          <p:cNvSpPr txBox="1">
            <a:spLocks noGrp="1"/>
          </p:cNvSpPr>
          <p:nvPr>
            <p:ph type="body" idx="1"/>
          </p:nvPr>
        </p:nvSpPr>
        <p:spPr>
          <a:xfrm>
            <a:off x="457200" y="1200150"/>
            <a:ext cx="4038600" cy="3394500"/>
          </a:xfrm>
          <a:prstGeom prst="rect">
            <a:avLst/>
          </a:prstGeom>
        </p:spPr>
        <p:txBody>
          <a:bodyPr lIns="91425" tIns="91425" rIns="91425" bIns="91425" anchor="t" anchorCtr="0">
            <a:noAutofit/>
          </a:bodyPr>
          <a:lstStyle/>
          <a:p>
            <a:pPr marL="457200" lvl="0" indent="-368300" rtl="0">
              <a:spcBef>
                <a:spcPts val="0"/>
              </a:spcBef>
              <a:buSzPct val="100000"/>
            </a:pPr>
            <a:r>
              <a:rPr lang="en" sz="2200"/>
              <a:t>Sumatriptan (Imitrex) is the most common</a:t>
            </a:r>
          </a:p>
          <a:p>
            <a:pPr marL="457200" lvl="0" indent="-368300" rtl="0">
              <a:spcBef>
                <a:spcPts val="0"/>
              </a:spcBef>
              <a:buSzPct val="100000"/>
            </a:pPr>
            <a:r>
              <a:rPr lang="en" sz="2200"/>
              <a:t>Developed in early 1990s to treat migraine</a:t>
            </a:r>
          </a:p>
          <a:p>
            <a:pPr marL="457200" lvl="0" indent="-368300" rtl="0">
              <a:spcBef>
                <a:spcPts val="0"/>
              </a:spcBef>
              <a:buSzPct val="100000"/>
            </a:pPr>
            <a:r>
              <a:rPr lang="en" sz="2200"/>
              <a:t>Can provide relief in approximately 75% of patients</a:t>
            </a:r>
          </a:p>
          <a:p>
            <a:pPr marL="457200" marR="0" lvl="0" indent="-368300" algn="l" rtl="0">
              <a:lnSpc>
                <a:spcPct val="100000"/>
              </a:lnSpc>
              <a:spcBef>
                <a:spcPts val="560"/>
              </a:spcBef>
              <a:spcAft>
                <a:spcPts val="0"/>
              </a:spcAft>
              <a:buSzPct val="100000"/>
            </a:pPr>
            <a:r>
              <a:rPr lang="en" sz="2200"/>
              <a:t>oral tablets, injections and nasal sprays</a:t>
            </a:r>
          </a:p>
        </p:txBody>
      </p:sp>
      <p:pic>
        <p:nvPicPr>
          <p:cNvPr id="221" name="Shape 221"/>
          <p:cNvPicPr preferRelativeResize="0"/>
          <p:nvPr/>
        </p:nvPicPr>
        <p:blipFill>
          <a:blip r:embed="rId3">
            <a:alphaModFix/>
          </a:blip>
          <a:stretch>
            <a:fillRect/>
          </a:stretch>
        </p:blipFill>
        <p:spPr>
          <a:xfrm>
            <a:off x="4365750" y="1274199"/>
            <a:ext cx="4443700" cy="2835099"/>
          </a:xfrm>
          <a:prstGeom prst="rect">
            <a:avLst/>
          </a:prstGeom>
          <a:noFill/>
          <a:ln>
            <a:noFill/>
          </a:ln>
        </p:spPr>
      </p:pic>
      <p:sp>
        <p:nvSpPr>
          <p:cNvPr id="222" name="Shape 222"/>
          <p:cNvSpPr txBox="1"/>
          <p:nvPr/>
        </p:nvSpPr>
        <p:spPr>
          <a:xfrm>
            <a:off x="6285075" y="4320125"/>
            <a:ext cx="8322000" cy="970800"/>
          </a:xfrm>
          <a:prstGeom prst="rect">
            <a:avLst/>
          </a:prstGeom>
          <a:noFill/>
          <a:ln>
            <a:noFill/>
          </a:ln>
        </p:spPr>
        <p:txBody>
          <a:bodyPr lIns="91425" tIns="91425" rIns="91425" bIns="91425" anchor="t" anchorCtr="0">
            <a:noAutofit/>
          </a:bodyPr>
          <a:lstStyle/>
          <a:p>
            <a:pPr lvl="0">
              <a:spcBef>
                <a:spcPts val="0"/>
              </a:spcBef>
              <a:buNone/>
            </a:pPr>
            <a:r>
              <a:rPr lang="en"/>
              <a:t>Sumatriptan </a:t>
            </a: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spcBef>
                <a:spcPts val="0"/>
              </a:spcBef>
              <a:buNone/>
            </a:pPr>
            <a:r>
              <a:rPr lang="en"/>
              <a:t>Triptan Biochemistry</a:t>
            </a:r>
          </a:p>
        </p:txBody>
      </p:sp>
      <p:sp>
        <p:nvSpPr>
          <p:cNvPr id="228" name="Shape 228"/>
          <p:cNvSpPr txBox="1">
            <a:spLocks noGrp="1"/>
          </p:cNvSpPr>
          <p:nvPr>
            <p:ph type="body" idx="1"/>
          </p:nvPr>
        </p:nvSpPr>
        <p:spPr>
          <a:xfrm>
            <a:off x="304800" y="1200150"/>
            <a:ext cx="4038600" cy="3394500"/>
          </a:xfrm>
          <a:prstGeom prst="rect">
            <a:avLst/>
          </a:prstGeom>
        </p:spPr>
        <p:txBody>
          <a:bodyPr lIns="91425" tIns="91425" rIns="91425" bIns="91425" anchor="t" anchorCtr="0">
            <a:noAutofit/>
          </a:bodyPr>
          <a:lstStyle/>
          <a:p>
            <a:pPr marL="457200" lvl="0" indent="-381000" rtl="0">
              <a:lnSpc>
                <a:spcPct val="138000"/>
              </a:lnSpc>
              <a:spcBef>
                <a:spcPts val="500"/>
              </a:spcBef>
              <a:spcAft>
                <a:spcPts val="500"/>
              </a:spcAft>
              <a:buClr>
                <a:srgbClr val="141823"/>
              </a:buClr>
              <a:buSzPct val="100000"/>
              <a:buFont typeface="Arial"/>
            </a:pPr>
            <a:r>
              <a:rPr lang="en" sz="2400">
                <a:solidFill>
                  <a:srgbClr val="141823"/>
                </a:solidFill>
                <a:highlight>
                  <a:srgbClr val="FFFFFF"/>
                </a:highlight>
                <a:latin typeface="Arial"/>
                <a:ea typeface="Arial"/>
                <a:cs typeface="Arial"/>
                <a:sym typeface="Arial"/>
              </a:rPr>
              <a:t>5-hydroxytryptamine (5-HT) receptor agonists</a:t>
            </a:r>
          </a:p>
          <a:p>
            <a:pPr marL="457200" lvl="0" indent="-381000" rtl="0">
              <a:lnSpc>
                <a:spcPct val="138000"/>
              </a:lnSpc>
              <a:spcBef>
                <a:spcPts val="500"/>
              </a:spcBef>
              <a:spcAft>
                <a:spcPts val="500"/>
              </a:spcAft>
              <a:buClr>
                <a:srgbClr val="141823"/>
              </a:buClr>
              <a:buSzPct val="100000"/>
              <a:buFont typeface="Arial"/>
            </a:pPr>
            <a:r>
              <a:rPr lang="en" sz="2400">
                <a:solidFill>
                  <a:srgbClr val="141823"/>
                </a:solidFill>
                <a:highlight>
                  <a:srgbClr val="FFFFFF"/>
                </a:highlight>
                <a:latin typeface="Arial"/>
                <a:ea typeface="Arial"/>
                <a:cs typeface="Arial"/>
                <a:sym typeface="Arial"/>
              </a:rPr>
              <a:t>5-HT receptors constrict blood vessels in brain when activated</a:t>
            </a:r>
          </a:p>
          <a:p>
            <a:pPr marL="457200" lvl="0" indent="-381000">
              <a:lnSpc>
                <a:spcPct val="138000"/>
              </a:lnSpc>
              <a:spcBef>
                <a:spcPts val="500"/>
              </a:spcBef>
              <a:spcAft>
                <a:spcPts val="500"/>
              </a:spcAft>
              <a:buClr>
                <a:srgbClr val="141823"/>
              </a:buClr>
              <a:buSzPct val="100000"/>
              <a:buFont typeface="Arial"/>
            </a:pPr>
            <a:r>
              <a:rPr lang="en" sz="2400">
                <a:solidFill>
                  <a:srgbClr val="141823"/>
                </a:solidFill>
                <a:highlight>
                  <a:srgbClr val="FFFFFF"/>
                </a:highlight>
                <a:latin typeface="Arial"/>
                <a:ea typeface="Arial"/>
                <a:cs typeface="Arial"/>
                <a:sym typeface="Arial"/>
              </a:rPr>
              <a:t>Migraines thought to be caused by vessel dilation</a:t>
            </a:r>
          </a:p>
        </p:txBody>
      </p:sp>
      <p:pic>
        <p:nvPicPr>
          <p:cNvPr id="229" name="Shape 229"/>
          <p:cNvPicPr preferRelativeResize="0"/>
          <p:nvPr/>
        </p:nvPicPr>
        <p:blipFill>
          <a:blip r:embed="rId3">
            <a:alphaModFix/>
          </a:blip>
          <a:stretch>
            <a:fillRect/>
          </a:stretch>
        </p:blipFill>
        <p:spPr>
          <a:xfrm>
            <a:off x="4495800" y="1424324"/>
            <a:ext cx="4178198" cy="3281774"/>
          </a:xfrm>
          <a:prstGeom prst="rect">
            <a:avLst/>
          </a:prstGeom>
          <a:noFill/>
          <a:ln>
            <a:noFill/>
          </a:ln>
        </p:spPr>
      </p:pic>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spcBef>
                <a:spcPts val="0"/>
              </a:spcBef>
              <a:buNone/>
            </a:pPr>
            <a:r>
              <a:rPr lang="en"/>
              <a:t>Triptan Side Effects</a:t>
            </a:r>
          </a:p>
        </p:txBody>
      </p:sp>
      <p:sp>
        <p:nvSpPr>
          <p:cNvPr id="235" name="Shape 235"/>
          <p:cNvSpPr txBox="1">
            <a:spLocks noGrp="1"/>
          </p:cNvSpPr>
          <p:nvPr>
            <p:ph type="body" idx="1"/>
          </p:nvPr>
        </p:nvSpPr>
        <p:spPr>
          <a:xfrm>
            <a:off x="457200" y="1200150"/>
            <a:ext cx="4038600" cy="3394500"/>
          </a:xfrm>
          <a:prstGeom prst="rect">
            <a:avLst/>
          </a:prstGeom>
        </p:spPr>
        <p:txBody>
          <a:bodyPr lIns="91425" tIns="91425" rIns="91425" bIns="91425" anchor="t" anchorCtr="0">
            <a:noAutofit/>
          </a:bodyPr>
          <a:lstStyle/>
          <a:p>
            <a:pPr marL="457200" lvl="0" indent="-228600" rtl="0">
              <a:spcBef>
                <a:spcPts val="0"/>
              </a:spcBef>
            </a:pPr>
            <a:r>
              <a:rPr lang="en"/>
              <a:t>Triptans reserved for analgesic non-responders</a:t>
            </a:r>
          </a:p>
          <a:p>
            <a:pPr marL="457200" lvl="0" indent="-228600" rtl="0">
              <a:spcBef>
                <a:spcPts val="0"/>
              </a:spcBef>
            </a:pPr>
            <a:r>
              <a:rPr lang="en"/>
              <a:t>Tingling, pain, tightness in chest/throat, fatigue, nausea, dizziness</a:t>
            </a:r>
          </a:p>
        </p:txBody>
      </p:sp>
      <p:pic>
        <p:nvPicPr>
          <p:cNvPr id="236" name="Shape 236"/>
          <p:cNvPicPr preferRelativeResize="0"/>
          <p:nvPr/>
        </p:nvPicPr>
        <p:blipFill>
          <a:blip r:embed="rId3">
            <a:alphaModFix/>
          </a:blip>
          <a:stretch>
            <a:fillRect/>
          </a:stretch>
        </p:blipFill>
        <p:spPr>
          <a:xfrm>
            <a:off x="4687575" y="1200150"/>
            <a:ext cx="4198124" cy="3302449"/>
          </a:xfrm>
          <a:prstGeom prst="rect">
            <a:avLst/>
          </a:prstGeom>
          <a:noFill/>
          <a:ln>
            <a:noFill/>
          </a:ln>
        </p:spPr>
      </p:pic>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spcBef>
                <a:spcPts val="0"/>
              </a:spcBef>
              <a:buNone/>
            </a:pPr>
            <a:r>
              <a:rPr lang="en"/>
              <a:t>Triptans and Cardiovascular Health</a:t>
            </a:r>
          </a:p>
        </p:txBody>
      </p:sp>
      <p:sp>
        <p:nvSpPr>
          <p:cNvPr id="242" name="Shape 242"/>
          <p:cNvSpPr txBox="1">
            <a:spLocks noGrp="1"/>
          </p:cNvSpPr>
          <p:nvPr>
            <p:ph type="body" idx="1"/>
          </p:nvPr>
        </p:nvSpPr>
        <p:spPr>
          <a:xfrm>
            <a:off x="457200" y="1200150"/>
            <a:ext cx="7662900" cy="3394500"/>
          </a:xfrm>
          <a:prstGeom prst="rect">
            <a:avLst/>
          </a:prstGeom>
        </p:spPr>
        <p:txBody>
          <a:bodyPr lIns="91425" tIns="91425" rIns="91425" bIns="91425" anchor="t" anchorCtr="0">
            <a:noAutofit/>
          </a:bodyPr>
          <a:lstStyle/>
          <a:p>
            <a:pPr marL="457200" lvl="0" indent="-228600" rtl="0">
              <a:spcBef>
                <a:spcPts val="0"/>
              </a:spcBef>
            </a:pPr>
            <a:r>
              <a:rPr lang="en"/>
              <a:t>In rare cases cardiac ischemia may occur</a:t>
            </a:r>
          </a:p>
          <a:p>
            <a:pPr marL="457200" lvl="0" indent="-228600" rtl="0">
              <a:spcBef>
                <a:spcPts val="0"/>
              </a:spcBef>
            </a:pPr>
            <a:r>
              <a:rPr lang="en"/>
              <a:t>Avoided in patients with history of CV disease or stroke</a:t>
            </a:r>
          </a:p>
          <a:p>
            <a:pPr marL="457200" lvl="0" indent="-228600" rtl="0">
              <a:spcBef>
                <a:spcPts val="0"/>
              </a:spcBef>
            </a:pPr>
            <a:r>
              <a:rPr lang="en"/>
              <a:t>Serotonin like response (increased HR and BP)</a:t>
            </a:r>
          </a:p>
          <a:p>
            <a:pPr marL="457200" lvl="0" indent="-228600">
              <a:spcBef>
                <a:spcPts val="0"/>
              </a:spcBef>
            </a:pPr>
            <a:r>
              <a:rPr lang="en"/>
              <a:t>Patients should be evaluated for vascular disease risk before triptans are prescribed</a:t>
            </a: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205978"/>
            <a:ext cx="8229600" cy="857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a:solidFill>
                  <a:schemeClr val="dk1"/>
                </a:solidFill>
                <a:latin typeface="Calibri"/>
                <a:ea typeface="Calibri"/>
                <a:cs typeface="Calibri"/>
                <a:sym typeface="Calibri"/>
              </a:rPr>
              <a:t>NSAIDs and Analgesics</a:t>
            </a:r>
          </a:p>
        </p:txBody>
      </p:sp>
      <p:sp>
        <p:nvSpPr>
          <p:cNvPr id="248" name="Shape 248"/>
          <p:cNvSpPr txBox="1">
            <a:spLocks noGrp="1"/>
          </p:cNvSpPr>
          <p:nvPr>
            <p:ph type="body" idx="1"/>
          </p:nvPr>
        </p:nvSpPr>
        <p:spPr>
          <a:xfrm>
            <a:off x="457200" y="1200150"/>
            <a:ext cx="4038599" cy="3394472"/>
          </a:xfrm>
          <a:prstGeom prst="rect">
            <a:avLst/>
          </a:prstGeom>
          <a:noFill/>
          <a:ln>
            <a:noFill/>
          </a:ln>
        </p:spPr>
        <p:txBody>
          <a:bodyPr lIns="91425" tIns="45700" rIns="91425" bIns="45700" anchor="t" anchorCtr="0">
            <a:noAutofit/>
          </a:bodyPr>
          <a:lstStyle/>
          <a:p>
            <a:pPr marL="342900" marR="0" lvl="0" indent="-292735" algn="l" rtl="0">
              <a:lnSpc>
                <a:spcPct val="90000"/>
              </a:lnSpc>
              <a:spcBef>
                <a:spcPts val="0"/>
              </a:spcBef>
              <a:spcAft>
                <a:spcPts val="0"/>
              </a:spcAft>
              <a:buClr>
                <a:schemeClr val="dk1"/>
              </a:buClr>
              <a:buSzPct val="100000"/>
              <a:buFont typeface="Arial"/>
              <a:buChar char="•"/>
            </a:pPr>
            <a:r>
              <a:rPr lang="en" sz="1800"/>
              <a:t>The </a:t>
            </a:r>
            <a:r>
              <a:rPr lang="en" sz="1800" b="0" i="0" u="none" strike="noStrike" cap="none">
                <a:solidFill>
                  <a:schemeClr val="dk1"/>
                </a:solidFill>
                <a:latin typeface="Calibri"/>
                <a:ea typeface="Calibri"/>
                <a:cs typeface="Calibri"/>
                <a:sym typeface="Calibri"/>
              </a:rPr>
              <a:t>first line of treatment for migraines are common analgesic drugs known as Non-steroidal Anti inflammatory Drugs (NSAIDS) </a:t>
            </a:r>
          </a:p>
          <a:p>
            <a:pPr marL="742950" marR="0" lvl="1" indent="-259080" algn="l" rtl="0">
              <a:lnSpc>
                <a:spcPct val="90000"/>
              </a:lnSpc>
              <a:spcBef>
                <a:spcPts val="444"/>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Advil, Aleve, Motrin</a:t>
            </a:r>
          </a:p>
          <a:p>
            <a:pPr marL="342900" marR="0" lvl="0" indent="-342900" algn="l" rtl="0">
              <a:lnSpc>
                <a:spcPct val="90000"/>
              </a:lnSpc>
              <a:spcBef>
                <a:spcPts val="518"/>
              </a:spcBef>
              <a:buClr>
                <a:schemeClr val="dk1"/>
              </a:buClr>
              <a:buSzPct val="143888"/>
              <a:buFont typeface="Arial"/>
              <a:buChar char="•"/>
            </a:pPr>
            <a:r>
              <a:rPr lang="en" sz="1800" b="0" i="0" u="none" strike="noStrike" cap="none">
                <a:solidFill>
                  <a:schemeClr val="dk1"/>
                </a:solidFill>
                <a:latin typeface="Calibri"/>
                <a:ea typeface="Calibri"/>
                <a:cs typeface="Calibri"/>
                <a:sym typeface="Calibri"/>
              </a:rPr>
              <a:t>They are a </a:t>
            </a:r>
            <a:r>
              <a:rPr lang="en" sz="1800" b="0" i="1" u="none" strike="noStrike" cap="none">
                <a:solidFill>
                  <a:schemeClr val="dk1"/>
                </a:solidFill>
                <a:latin typeface="Calibri"/>
                <a:ea typeface="Calibri"/>
                <a:cs typeface="Calibri"/>
                <a:sym typeface="Calibri"/>
              </a:rPr>
              <a:t>non specific treatment</a:t>
            </a:r>
            <a:r>
              <a:rPr lang="en" sz="1800" b="0" i="0" u="none" strike="noStrike" cap="none">
                <a:solidFill>
                  <a:schemeClr val="dk1"/>
                </a:solidFill>
                <a:latin typeface="Calibri"/>
                <a:ea typeface="Calibri"/>
                <a:cs typeface="Calibri"/>
                <a:sym typeface="Calibri"/>
              </a:rPr>
              <a:t>: They only treat symptoms, not underlying causes</a:t>
            </a:r>
          </a:p>
        </p:txBody>
      </p:sp>
      <p:pic>
        <p:nvPicPr>
          <p:cNvPr id="249" name="Shape 249"/>
          <p:cNvPicPr preferRelativeResize="0">
            <a:picLocks noGrp="1"/>
          </p:cNvPicPr>
          <p:nvPr>
            <p:ph type="body" idx="2"/>
          </p:nvPr>
        </p:nvPicPr>
        <p:blipFill rotWithShape="1">
          <a:blip r:embed="rId3">
            <a:alphaModFix/>
          </a:blip>
          <a:srcRect t="-16559" b="-16559"/>
          <a:stretch/>
        </p:blipFill>
        <p:spPr>
          <a:xfrm>
            <a:off x="4648200" y="1200150"/>
            <a:ext cx="4038599" cy="3394472"/>
          </a:xfrm>
          <a:prstGeom prst="rect">
            <a:avLst/>
          </a:prstGeom>
          <a:noFill/>
          <a:ln>
            <a:noFill/>
          </a:ln>
        </p:spPr>
      </p:pic>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205978"/>
            <a:ext cx="8229600" cy="857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a:solidFill>
                  <a:schemeClr val="dk1"/>
                </a:solidFill>
                <a:latin typeface="Calibri"/>
                <a:ea typeface="Calibri"/>
                <a:cs typeface="Calibri"/>
                <a:sym typeface="Calibri"/>
              </a:rPr>
              <a:t>NSAIDs </a:t>
            </a:r>
            <a:r>
              <a:rPr lang="en"/>
              <a:t>Pharmacokinetics</a:t>
            </a:r>
          </a:p>
        </p:txBody>
      </p:sp>
      <p:pic>
        <p:nvPicPr>
          <p:cNvPr id="255" name="Shape 255"/>
          <p:cNvPicPr preferRelativeResize="0"/>
          <p:nvPr/>
        </p:nvPicPr>
        <p:blipFill>
          <a:blip r:embed="rId3">
            <a:alphaModFix/>
          </a:blip>
          <a:stretch>
            <a:fillRect/>
          </a:stretch>
        </p:blipFill>
        <p:spPr>
          <a:xfrm>
            <a:off x="359550" y="1178424"/>
            <a:ext cx="8579148" cy="3838374"/>
          </a:xfrm>
          <a:prstGeom prst="rect">
            <a:avLst/>
          </a:prstGeom>
          <a:noFill/>
          <a:ln>
            <a:noFill/>
          </a:ln>
        </p:spPr>
      </p:pic>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spcBef>
                <a:spcPts val="0"/>
              </a:spcBef>
              <a:buNone/>
            </a:pPr>
            <a:r>
              <a:rPr lang="en"/>
              <a:t>History</a:t>
            </a:r>
          </a:p>
        </p:txBody>
      </p:sp>
      <p:sp>
        <p:nvSpPr>
          <p:cNvPr id="140" name="Shape 140"/>
          <p:cNvSpPr txBox="1">
            <a:spLocks noGrp="1"/>
          </p:cNvSpPr>
          <p:nvPr>
            <p:ph type="body" idx="1"/>
          </p:nvPr>
        </p:nvSpPr>
        <p:spPr>
          <a:xfrm>
            <a:off x="311700" y="1023300"/>
            <a:ext cx="5984699" cy="3545700"/>
          </a:xfrm>
          <a:prstGeom prst="rect">
            <a:avLst/>
          </a:prstGeom>
        </p:spPr>
        <p:txBody>
          <a:bodyPr lIns="91425" tIns="91425" rIns="91425" bIns="91425" anchor="t" anchorCtr="0">
            <a:noAutofit/>
          </a:bodyPr>
          <a:lstStyle/>
          <a:p>
            <a:pPr marL="457200" lvl="0" indent="-323850" rtl="0">
              <a:lnSpc>
                <a:spcPct val="100000"/>
              </a:lnSpc>
              <a:spcBef>
                <a:spcPts val="0"/>
              </a:spcBef>
              <a:buSzPct val="100000"/>
            </a:pPr>
            <a:r>
              <a:rPr lang="en" sz="1500"/>
              <a:t>Migraines described by Egyptians as early as 1200 BCE</a:t>
            </a:r>
          </a:p>
          <a:p>
            <a:pPr marL="457200" marR="0" lvl="0" indent="-323850" algn="l" rtl="0">
              <a:lnSpc>
                <a:spcPct val="100000"/>
              </a:lnSpc>
              <a:spcBef>
                <a:spcPts val="0"/>
              </a:spcBef>
              <a:spcAft>
                <a:spcPts val="1600"/>
              </a:spcAft>
              <a:buSzPct val="100000"/>
            </a:pPr>
            <a:r>
              <a:rPr lang="en" sz="1500"/>
              <a:t>Aretaeus of Cappadocia credited with discovery around 200 AD</a:t>
            </a:r>
          </a:p>
          <a:p>
            <a:pPr marL="457200" lvl="0" indent="-323850" rtl="0">
              <a:spcBef>
                <a:spcPts val="0"/>
              </a:spcBef>
              <a:buSzPct val="100000"/>
            </a:pPr>
            <a:r>
              <a:rPr lang="en" sz="1500"/>
              <a:t>Historic Treatments include:</a:t>
            </a:r>
          </a:p>
          <a:p>
            <a:pPr marL="914400" lvl="0" indent="-323850" rtl="0">
              <a:spcBef>
                <a:spcPts val="0"/>
              </a:spcBef>
              <a:buSzPct val="100000"/>
              <a:buChar char="➔"/>
            </a:pPr>
            <a:r>
              <a:rPr lang="en" sz="1500"/>
              <a:t>hot irons</a:t>
            </a:r>
          </a:p>
          <a:p>
            <a:pPr marL="914400" lvl="0" indent="-323850" rtl="0">
              <a:spcBef>
                <a:spcPts val="0"/>
              </a:spcBef>
              <a:buSzPct val="100000"/>
              <a:buChar char="➔"/>
            </a:pPr>
            <a:r>
              <a:rPr lang="en" sz="1500"/>
              <a:t>bloodletting</a:t>
            </a:r>
          </a:p>
          <a:p>
            <a:pPr marL="914400" lvl="0" indent="-323850" rtl="0">
              <a:spcBef>
                <a:spcPts val="0"/>
              </a:spcBef>
              <a:buSzPct val="100000"/>
              <a:buChar char="➔"/>
            </a:pPr>
            <a:r>
              <a:rPr lang="en" sz="1500"/>
              <a:t>inserting garlic into temple incisions</a:t>
            </a:r>
          </a:p>
          <a:p>
            <a:pPr marL="914400" lvl="0" indent="-323850" rtl="0">
              <a:spcBef>
                <a:spcPts val="0"/>
              </a:spcBef>
              <a:buSzPct val="100000"/>
              <a:buChar char="➔"/>
            </a:pPr>
            <a:r>
              <a:rPr lang="en" sz="1500"/>
              <a:t>applying opium and vinegar to skull</a:t>
            </a:r>
          </a:p>
          <a:p>
            <a:pPr marL="457200" marR="0" lvl="0" indent="-323850" algn="l" rtl="0">
              <a:lnSpc>
                <a:spcPct val="115000"/>
              </a:lnSpc>
              <a:spcBef>
                <a:spcPts val="0"/>
              </a:spcBef>
              <a:spcAft>
                <a:spcPts val="1600"/>
              </a:spcAft>
              <a:buSzPct val="100000"/>
            </a:pPr>
            <a:r>
              <a:rPr lang="en" sz="1500"/>
              <a:t>Ergotamines (1930s)</a:t>
            </a:r>
          </a:p>
          <a:p>
            <a:pPr marL="457200" marR="0" lvl="0" indent="-323850" algn="l" rtl="0">
              <a:lnSpc>
                <a:spcPct val="115000"/>
              </a:lnSpc>
              <a:spcBef>
                <a:spcPts val="0"/>
              </a:spcBef>
              <a:spcAft>
                <a:spcPts val="1600"/>
              </a:spcAft>
              <a:buSzPct val="100000"/>
            </a:pPr>
            <a:r>
              <a:rPr lang="en" sz="1500"/>
              <a:t>Triptans	 (1990s)</a:t>
            </a:r>
          </a:p>
          <a:p>
            <a:pPr marL="914400" marR="0" lvl="0" indent="-323850" algn="l" rtl="0">
              <a:lnSpc>
                <a:spcPct val="115000"/>
              </a:lnSpc>
              <a:spcBef>
                <a:spcPts val="0"/>
              </a:spcBef>
              <a:spcAft>
                <a:spcPts val="1600"/>
              </a:spcAft>
              <a:buSzPct val="100000"/>
              <a:buChar char="➔"/>
            </a:pPr>
            <a:r>
              <a:rPr lang="en" sz="1500"/>
              <a:t>still the only class of drugs developed exclusively for migraines</a:t>
            </a:r>
          </a:p>
          <a:p>
            <a:pPr lvl="0">
              <a:spcBef>
                <a:spcPts val="0"/>
              </a:spcBef>
              <a:buNone/>
            </a:pPr>
            <a:endParaRPr/>
          </a:p>
        </p:txBody>
      </p:sp>
      <p:pic>
        <p:nvPicPr>
          <p:cNvPr id="141" name="Shape 141"/>
          <p:cNvPicPr preferRelativeResize="0"/>
          <p:nvPr/>
        </p:nvPicPr>
        <p:blipFill>
          <a:blip r:embed="rId3">
            <a:alphaModFix/>
          </a:blip>
          <a:stretch>
            <a:fillRect/>
          </a:stretch>
        </p:blipFill>
        <p:spPr>
          <a:xfrm>
            <a:off x="6376800" y="292850"/>
            <a:ext cx="2580299" cy="4687450"/>
          </a:xfrm>
          <a:prstGeom prst="rect">
            <a:avLst/>
          </a:prstGeom>
          <a:noFill/>
          <a:ln>
            <a:noFill/>
          </a:ln>
        </p:spPr>
      </p:pic>
      <p:sp>
        <p:nvSpPr>
          <p:cNvPr id="142" name="Shape 142"/>
          <p:cNvSpPr txBox="1"/>
          <p:nvPr/>
        </p:nvSpPr>
        <p:spPr>
          <a:xfrm>
            <a:off x="5485500" y="4732200"/>
            <a:ext cx="3545099" cy="411299"/>
          </a:xfrm>
          <a:prstGeom prst="rect">
            <a:avLst/>
          </a:prstGeom>
          <a:noFill/>
          <a:ln>
            <a:noFill/>
          </a:ln>
        </p:spPr>
        <p:txBody>
          <a:bodyPr lIns="91425" tIns="91425" rIns="91425" bIns="91425" anchor="t" anchorCtr="0">
            <a:noAutofit/>
          </a:bodyPr>
          <a:lstStyle/>
          <a:p>
            <a:pPr lvl="0">
              <a:spcBef>
                <a:spcPts val="0"/>
              </a:spcBef>
              <a:buNone/>
            </a:pPr>
            <a:r>
              <a:rPr lang="en" sz="1200">
                <a:latin typeface="Source Code Pro"/>
                <a:ea typeface="Source Code Pro"/>
                <a:cs typeface="Source Code Pro"/>
                <a:sym typeface="Source Code Pro"/>
              </a:rPr>
              <a:t>(American Migraine Foundation, 2016)</a:t>
            </a: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Shape 260"/>
          <p:cNvPicPr preferRelativeResize="0"/>
          <p:nvPr/>
        </p:nvPicPr>
        <p:blipFill>
          <a:blip r:embed="rId3">
            <a:alphaModFix/>
          </a:blip>
          <a:stretch>
            <a:fillRect/>
          </a:stretch>
        </p:blipFill>
        <p:spPr>
          <a:xfrm>
            <a:off x="1143000" y="0"/>
            <a:ext cx="6858000" cy="5143500"/>
          </a:xfrm>
          <a:prstGeom prst="rect">
            <a:avLst/>
          </a:prstGeom>
          <a:noFill/>
          <a:ln>
            <a:noFill/>
          </a:ln>
        </p:spPr>
      </p:pic>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205978"/>
            <a:ext cx="8229600" cy="857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3959" b="0" i="0" u="none" strike="noStrike" cap="none">
                <a:solidFill>
                  <a:schemeClr val="dk1"/>
                </a:solidFill>
                <a:latin typeface="Calibri"/>
                <a:ea typeface="Calibri"/>
                <a:cs typeface="Calibri"/>
                <a:sym typeface="Calibri"/>
              </a:rPr>
              <a:t>Alternative Treatments for Migraine</a:t>
            </a:r>
          </a:p>
        </p:txBody>
      </p:sp>
      <p:sp>
        <p:nvSpPr>
          <p:cNvPr id="266" name="Shape 266"/>
          <p:cNvSpPr txBox="1">
            <a:spLocks noGrp="1"/>
          </p:cNvSpPr>
          <p:nvPr>
            <p:ph type="body" idx="1"/>
          </p:nvPr>
        </p:nvSpPr>
        <p:spPr>
          <a:xfrm>
            <a:off x="457200" y="1200150"/>
            <a:ext cx="4038599" cy="3394472"/>
          </a:xfrm>
          <a:prstGeom prst="rect">
            <a:avLst/>
          </a:prstGeom>
          <a:noFill/>
          <a:ln>
            <a:noFill/>
          </a:ln>
        </p:spPr>
        <p:txBody>
          <a:bodyPr lIns="91425" tIns="45700" rIns="91425" bIns="45700" anchor="t" anchorCtr="0">
            <a:noAutofit/>
          </a:bodyPr>
          <a:lstStyle/>
          <a:p>
            <a:pPr marL="342900" marR="0" lvl="0" indent="-292735" algn="l" rtl="0">
              <a:lnSpc>
                <a:spcPct val="80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Recently Plastic surgeons have advertised nerve decompression surgery as an innovative new treatment of migraine headaches. </a:t>
            </a:r>
          </a:p>
          <a:p>
            <a:pPr marL="342900" marR="0" lvl="0" indent="-292735" algn="l" rtl="0">
              <a:lnSpc>
                <a:spcPct val="80000"/>
              </a:lnSpc>
              <a:spcBef>
                <a:spcPts val="518"/>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The Surgical Migraine Procedure is the removal of the corrugator muscles (small muscles associated with the eyebrows). </a:t>
            </a:r>
          </a:p>
          <a:p>
            <a:pPr marL="342900" marR="0" lvl="0" indent="-292735" algn="l" rtl="0">
              <a:lnSpc>
                <a:spcPct val="80000"/>
              </a:lnSpc>
              <a:spcBef>
                <a:spcPts val="518"/>
              </a:spcBef>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Hotly debated in the medical community, published research shows bo</a:t>
            </a:r>
            <a:r>
              <a:rPr lang="en" sz="1800"/>
              <a:t>th clinical effectiveness, and placebo</a:t>
            </a:r>
          </a:p>
        </p:txBody>
      </p:sp>
      <p:pic>
        <p:nvPicPr>
          <p:cNvPr id="267" name="Shape 267"/>
          <p:cNvPicPr preferRelativeResize="0">
            <a:picLocks noGrp="1"/>
          </p:cNvPicPr>
          <p:nvPr>
            <p:ph type="body" idx="2"/>
          </p:nvPr>
        </p:nvPicPr>
        <p:blipFill rotWithShape="1">
          <a:blip r:embed="rId3">
            <a:alphaModFix/>
          </a:blip>
          <a:srcRect t="3899" b="3899"/>
          <a:stretch/>
        </p:blipFill>
        <p:spPr>
          <a:xfrm>
            <a:off x="4648200" y="1200150"/>
            <a:ext cx="4038599" cy="3394472"/>
          </a:xfrm>
          <a:prstGeom prst="rect">
            <a:avLst/>
          </a:prstGeom>
          <a:noFill/>
          <a:ln>
            <a:noFill/>
          </a:ln>
        </p:spPr>
      </p:pic>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457200" y="205978"/>
            <a:ext cx="8229600" cy="857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a:solidFill>
                  <a:schemeClr val="dk1"/>
                </a:solidFill>
                <a:latin typeface="Calibri"/>
                <a:ea typeface="Calibri"/>
                <a:cs typeface="Calibri"/>
                <a:sym typeface="Calibri"/>
              </a:rPr>
              <a:t>Neuro</a:t>
            </a:r>
            <a:r>
              <a:rPr lang="en"/>
              <a:t>s</a:t>
            </a:r>
            <a:r>
              <a:rPr lang="en" sz="4400" b="0" i="0" u="none" strike="noStrike" cap="none">
                <a:solidFill>
                  <a:schemeClr val="dk1"/>
                </a:solidFill>
                <a:latin typeface="Calibri"/>
                <a:ea typeface="Calibri"/>
                <a:cs typeface="Calibri"/>
                <a:sym typeface="Calibri"/>
              </a:rPr>
              <a:t>timulation</a:t>
            </a:r>
          </a:p>
        </p:txBody>
      </p:sp>
      <p:sp>
        <p:nvSpPr>
          <p:cNvPr id="273" name="Shape 273"/>
          <p:cNvSpPr txBox="1">
            <a:spLocks noGrp="1"/>
          </p:cNvSpPr>
          <p:nvPr>
            <p:ph type="body" idx="1"/>
          </p:nvPr>
        </p:nvSpPr>
        <p:spPr>
          <a:xfrm>
            <a:off x="457200" y="1200150"/>
            <a:ext cx="4038599" cy="3394472"/>
          </a:xfrm>
          <a:prstGeom prst="rect">
            <a:avLst/>
          </a:prstGeom>
          <a:noFill/>
          <a:ln>
            <a:noFill/>
          </a:ln>
        </p:spPr>
        <p:txBody>
          <a:bodyPr lIns="91425" tIns="45700" rIns="91425" bIns="45700" anchor="t" anchorCtr="0">
            <a:noAutofit/>
          </a:bodyPr>
          <a:lstStyle/>
          <a:p>
            <a:pPr marL="342900" marR="0" lvl="0" indent="-306070" algn="l" rtl="0">
              <a:lnSpc>
                <a:spcPct val="90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Neurostimulation is the practice of applying gentle stimulation to nerves that have been identified as sending strong, frequent pain signals </a:t>
            </a:r>
          </a:p>
          <a:p>
            <a:pPr marL="342900" marR="0" lvl="0" indent="-306070" algn="l" rtl="0">
              <a:lnSpc>
                <a:spcPct val="90000"/>
              </a:lnSpc>
              <a:spcBef>
                <a:spcPts val="476"/>
              </a:spcBef>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The </a:t>
            </a:r>
            <a:r>
              <a:rPr lang="en" sz="1800" b="0" i="0" u="sng" strike="noStrike" cap="none">
                <a:solidFill>
                  <a:schemeClr val="hlink"/>
                </a:solidFill>
                <a:latin typeface="Calibri"/>
                <a:ea typeface="Calibri"/>
                <a:cs typeface="Calibri"/>
                <a:sym typeface="Calibri"/>
                <a:hlinkClick r:id="rId3"/>
              </a:rPr>
              <a:t>Cefaly</a:t>
            </a:r>
            <a:r>
              <a:rPr lang="en" sz="1800" b="0" i="0" u="none" strike="noStrike" cap="none">
                <a:solidFill>
                  <a:schemeClr val="dk1"/>
                </a:solidFill>
                <a:latin typeface="Calibri"/>
                <a:ea typeface="Calibri"/>
                <a:cs typeface="Calibri"/>
                <a:sym typeface="Calibri"/>
              </a:rPr>
              <a:t> is a headband designed to deliver electrical impulses to nerves that transmit migraine pain and thereby theoretically suppress this trigger mechanism.  </a:t>
            </a:r>
          </a:p>
        </p:txBody>
      </p:sp>
      <p:pic>
        <p:nvPicPr>
          <p:cNvPr id="274" name="Shape 274"/>
          <p:cNvPicPr preferRelativeResize="0">
            <a:picLocks noGrp="1"/>
          </p:cNvPicPr>
          <p:nvPr>
            <p:ph type="body" idx="2"/>
          </p:nvPr>
        </p:nvPicPr>
        <p:blipFill rotWithShape="1">
          <a:blip r:embed="rId4">
            <a:alphaModFix/>
          </a:blip>
          <a:srcRect t="-81761" b="-81761"/>
          <a:stretch/>
        </p:blipFill>
        <p:spPr>
          <a:xfrm>
            <a:off x="4648200" y="1200150"/>
            <a:ext cx="4038599" cy="3394472"/>
          </a:xfrm>
          <a:prstGeom prst="rect">
            <a:avLst/>
          </a:prstGeom>
          <a:noFill/>
          <a:ln>
            <a:noFill/>
          </a:ln>
        </p:spPr>
      </p:pic>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1692978"/>
            <a:ext cx="8229600" cy="857400"/>
          </a:xfrm>
          <a:prstGeom prst="rect">
            <a:avLst/>
          </a:prstGeom>
        </p:spPr>
        <p:txBody>
          <a:bodyPr lIns="91425" tIns="91425" rIns="91425" bIns="91425" anchor="ctr" anchorCtr="0">
            <a:noAutofit/>
          </a:bodyPr>
          <a:lstStyle/>
          <a:p>
            <a:pPr lvl="0">
              <a:spcBef>
                <a:spcPts val="0"/>
              </a:spcBef>
              <a:buNone/>
            </a:pPr>
            <a:r>
              <a:rPr lang="en" sz="9600"/>
              <a:t>Case study </a:t>
            </a:r>
          </a:p>
        </p:txBody>
      </p:sp>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457200" y="-182821"/>
            <a:ext cx="8229600" cy="857400"/>
          </a:xfrm>
          <a:prstGeom prst="rect">
            <a:avLst/>
          </a:prstGeom>
        </p:spPr>
        <p:txBody>
          <a:bodyPr lIns="91425" tIns="91425" rIns="91425" bIns="91425" anchor="ctr" anchorCtr="0">
            <a:noAutofit/>
          </a:bodyPr>
          <a:lstStyle/>
          <a:p>
            <a:pPr lvl="0">
              <a:spcBef>
                <a:spcPts val="0"/>
              </a:spcBef>
              <a:buNone/>
            </a:pPr>
            <a:r>
              <a:rPr lang="en" sz="2400"/>
              <a:t>References </a:t>
            </a:r>
          </a:p>
        </p:txBody>
      </p:sp>
      <p:sp>
        <p:nvSpPr>
          <p:cNvPr id="285" name="Shape 285"/>
          <p:cNvSpPr txBox="1"/>
          <p:nvPr/>
        </p:nvSpPr>
        <p:spPr>
          <a:xfrm>
            <a:off x="59225" y="280350"/>
            <a:ext cx="8830500" cy="52533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183333"/>
              <a:buFont typeface="Arial"/>
              <a:buNone/>
            </a:pPr>
            <a:r>
              <a:rPr lang="en" sz="600">
                <a:solidFill>
                  <a:schemeClr val="dk1"/>
                </a:solidFill>
              </a:rPr>
              <a:t>American Migraine Foundation. (n.d.). Retrieved February 27, 2016, from http://www.americanmigrainefoundation.org/resources-and-links/a-brief-sad-history-of-treatments-for-migraine/</a:t>
            </a:r>
          </a:p>
          <a:p>
            <a:pPr lvl="0" rtl="0">
              <a:lnSpc>
                <a:spcPct val="138000"/>
              </a:lnSpc>
              <a:spcBef>
                <a:spcPts val="500"/>
              </a:spcBef>
              <a:spcAft>
                <a:spcPts val="500"/>
              </a:spcAft>
              <a:buClr>
                <a:schemeClr val="dk1"/>
              </a:buClr>
              <a:buSzPct val="183333"/>
              <a:buFont typeface="Arial"/>
              <a:buNone/>
            </a:pPr>
            <a:r>
              <a:rPr lang="en" sz="600">
                <a:solidFill>
                  <a:schemeClr val="dk1"/>
                </a:solidFill>
                <a:highlight>
                  <a:srgbClr val="FFFFFF"/>
                </a:highlight>
              </a:rPr>
              <a:t>Aminoff, Roger P. Simon, David A. Greenberg, Michael J. (2009). </a:t>
            </a:r>
            <a:r>
              <a:rPr lang="en" sz="600" i="1">
                <a:solidFill>
                  <a:schemeClr val="dk1"/>
                </a:solidFill>
                <a:highlight>
                  <a:srgbClr val="FFFFFF"/>
                </a:highlight>
              </a:rPr>
              <a:t>Clinical neurology</a:t>
            </a:r>
            <a:r>
              <a:rPr lang="en" sz="600">
                <a:solidFill>
                  <a:schemeClr val="dk1"/>
                </a:solidFill>
                <a:highlight>
                  <a:srgbClr val="FFFFFF"/>
                </a:highlight>
              </a:rPr>
              <a:t> (7 ed.). New York, N.Y: Lange Medical Books/McGraw-Hill. pp. 85–88. </a:t>
            </a:r>
          </a:p>
          <a:p>
            <a:pPr lvl="0" rtl="0">
              <a:lnSpc>
                <a:spcPct val="115000"/>
              </a:lnSpc>
              <a:spcBef>
                <a:spcPts val="0"/>
              </a:spcBef>
              <a:buClr>
                <a:schemeClr val="dk1"/>
              </a:buClr>
              <a:buSzPct val="183333"/>
              <a:buFont typeface="Arial"/>
              <a:buNone/>
            </a:pPr>
            <a:r>
              <a:rPr lang="en" sz="600">
                <a:solidFill>
                  <a:schemeClr val="dk1"/>
                </a:solidFill>
                <a:highlight>
                  <a:srgbClr val="F7F7F7"/>
                </a:highlight>
              </a:rPr>
              <a:t>Bartleson JD, Cutrer FM (May 2010). "Migraine update. Diagnosis and treatment". </a:t>
            </a:r>
            <a:r>
              <a:rPr lang="en" sz="600" i="1">
                <a:solidFill>
                  <a:schemeClr val="dk1"/>
                </a:solidFill>
                <a:highlight>
                  <a:srgbClr val="F7F7F7"/>
                </a:highlight>
              </a:rPr>
              <a:t>Minn Med</a:t>
            </a:r>
            <a:r>
              <a:rPr lang="en" sz="600">
                <a:solidFill>
                  <a:schemeClr val="dk1"/>
                </a:solidFill>
                <a:highlight>
                  <a:srgbClr val="F7F7F7"/>
                </a:highlight>
              </a:rPr>
              <a:t> 93 (5): 36–41. </a:t>
            </a:r>
            <a:r>
              <a:rPr lang="en" sz="600">
                <a:solidFill>
                  <a:schemeClr val="dk1"/>
                </a:solidFill>
                <a:highlight>
                  <a:srgbClr val="F7F7F7"/>
                </a:highlight>
                <a:hlinkClick r:id="rId3"/>
              </a:rPr>
              <a:t>PMID</a:t>
            </a:r>
            <a:r>
              <a:rPr lang="en" sz="600">
                <a:solidFill>
                  <a:schemeClr val="dk1"/>
                </a:solidFill>
                <a:highlight>
                  <a:srgbClr val="F7F7F7"/>
                </a:highlight>
              </a:rPr>
              <a:t> </a:t>
            </a:r>
            <a:r>
              <a:rPr lang="en" sz="600">
                <a:solidFill>
                  <a:schemeClr val="dk1"/>
                </a:solidFill>
                <a:highlight>
                  <a:srgbClr val="F7F7F7"/>
                </a:highlight>
                <a:hlinkClick r:id="rId4"/>
              </a:rPr>
              <a:t>20572569</a:t>
            </a:r>
            <a:r>
              <a:rPr lang="en" sz="600">
                <a:solidFill>
                  <a:schemeClr val="dk1"/>
                </a:solidFill>
                <a:highlight>
                  <a:srgbClr val="F7F7F7"/>
                </a:highlight>
              </a:rPr>
              <a:t>.</a:t>
            </a:r>
          </a:p>
          <a:p>
            <a:pPr lvl="0" rtl="0">
              <a:lnSpc>
                <a:spcPct val="115000"/>
              </a:lnSpc>
              <a:spcBef>
                <a:spcPts val="0"/>
              </a:spcBef>
              <a:buClr>
                <a:schemeClr val="dk1"/>
              </a:buClr>
              <a:buFont typeface="Arial"/>
              <a:buNone/>
            </a:pPr>
            <a:endParaRPr sz="600">
              <a:solidFill>
                <a:schemeClr val="dk1"/>
              </a:solidFill>
              <a:highlight>
                <a:srgbClr val="F7F7F7"/>
              </a:highlight>
            </a:endParaRPr>
          </a:p>
          <a:p>
            <a:pPr lvl="0" rtl="0">
              <a:lnSpc>
                <a:spcPct val="115000"/>
              </a:lnSpc>
              <a:spcBef>
                <a:spcPts val="0"/>
              </a:spcBef>
              <a:buClr>
                <a:schemeClr val="dk1"/>
              </a:buClr>
              <a:buSzPct val="183333"/>
              <a:buFont typeface="Arial"/>
              <a:buNone/>
            </a:pPr>
            <a:r>
              <a:rPr lang="en" sz="600">
                <a:solidFill>
                  <a:schemeClr val="dk1"/>
                </a:solidFill>
                <a:highlight>
                  <a:srgbClr val="F7F7F7"/>
                </a:highlight>
              </a:rPr>
              <a:t>Bigal, ME; Lipton, RB (June 2008). "The prognosis of migraine". </a:t>
            </a:r>
            <a:r>
              <a:rPr lang="en" sz="600" i="1">
                <a:solidFill>
                  <a:schemeClr val="dk1"/>
                </a:solidFill>
                <a:highlight>
                  <a:srgbClr val="F7F7F7"/>
                </a:highlight>
              </a:rPr>
              <a:t>Current Opinion in Neurology</a:t>
            </a:r>
            <a:r>
              <a:rPr lang="en" sz="600">
                <a:solidFill>
                  <a:schemeClr val="dk1"/>
                </a:solidFill>
                <a:highlight>
                  <a:srgbClr val="F7F7F7"/>
                </a:highlight>
              </a:rPr>
              <a:t> 21 (3): 301–8.</a:t>
            </a:r>
            <a:r>
              <a:rPr lang="en" sz="600">
                <a:solidFill>
                  <a:schemeClr val="dk1"/>
                </a:solidFill>
                <a:highlight>
                  <a:srgbClr val="F7F7F7"/>
                </a:highlight>
                <a:hlinkClick r:id="rId5"/>
              </a:rPr>
              <a:t>doi</a:t>
            </a:r>
            <a:r>
              <a:rPr lang="en" sz="600">
                <a:solidFill>
                  <a:schemeClr val="dk1"/>
                </a:solidFill>
                <a:highlight>
                  <a:srgbClr val="F7F7F7"/>
                </a:highlight>
              </a:rPr>
              <a:t>:</a:t>
            </a:r>
            <a:r>
              <a:rPr lang="en" sz="600">
                <a:solidFill>
                  <a:schemeClr val="dk1"/>
                </a:solidFill>
                <a:highlight>
                  <a:srgbClr val="F7F7F7"/>
                </a:highlight>
                <a:hlinkClick r:id="rId6"/>
              </a:rPr>
              <a:t>10.1097/WCO.0b013e328300c6f5</a:t>
            </a:r>
            <a:r>
              <a:rPr lang="en" sz="600">
                <a:solidFill>
                  <a:schemeClr val="dk1"/>
                </a:solidFill>
                <a:highlight>
                  <a:srgbClr val="F7F7F7"/>
                </a:highlight>
              </a:rPr>
              <a:t>. </a:t>
            </a:r>
            <a:r>
              <a:rPr lang="en" sz="600">
                <a:solidFill>
                  <a:schemeClr val="dk1"/>
                </a:solidFill>
                <a:highlight>
                  <a:srgbClr val="F7F7F7"/>
                </a:highlight>
                <a:hlinkClick r:id="rId3"/>
              </a:rPr>
              <a:t>PMID</a:t>
            </a:r>
            <a:r>
              <a:rPr lang="en" sz="600">
                <a:solidFill>
                  <a:schemeClr val="dk1"/>
                </a:solidFill>
                <a:highlight>
                  <a:srgbClr val="F7F7F7"/>
                </a:highlight>
              </a:rPr>
              <a:t> </a:t>
            </a:r>
            <a:r>
              <a:rPr lang="en" sz="600">
                <a:solidFill>
                  <a:schemeClr val="dk1"/>
                </a:solidFill>
                <a:highlight>
                  <a:srgbClr val="F7F7F7"/>
                </a:highlight>
                <a:hlinkClick r:id="rId7"/>
              </a:rPr>
              <a:t>18451714</a:t>
            </a:r>
            <a:r>
              <a:rPr lang="en" sz="600">
                <a:solidFill>
                  <a:schemeClr val="dk1"/>
                </a:solidFill>
                <a:highlight>
                  <a:srgbClr val="F7F7F7"/>
                </a:highlight>
              </a:rPr>
              <a:t>.</a:t>
            </a:r>
          </a:p>
          <a:p>
            <a:pPr lvl="0" rtl="0">
              <a:lnSpc>
                <a:spcPct val="138000"/>
              </a:lnSpc>
              <a:spcBef>
                <a:spcPts val="500"/>
              </a:spcBef>
              <a:spcAft>
                <a:spcPts val="500"/>
              </a:spcAft>
              <a:buClr>
                <a:schemeClr val="dk1"/>
              </a:buClr>
              <a:buSzPct val="183333"/>
              <a:buFont typeface="Arial"/>
              <a:buNone/>
            </a:pPr>
            <a:r>
              <a:rPr lang="en" sz="600">
                <a:solidFill>
                  <a:schemeClr val="dk1"/>
                </a:solidFill>
                <a:highlight>
                  <a:srgbClr val="FFFFFF"/>
                </a:highlight>
              </a:rPr>
              <a:t>Blau, J. N. (1980). Migraine prodromes separated from the aura: complete migraine. </a:t>
            </a:r>
            <a:r>
              <a:rPr lang="en" sz="600" i="1">
                <a:solidFill>
                  <a:schemeClr val="dk1"/>
                </a:solidFill>
                <a:highlight>
                  <a:srgbClr val="FFFFFF"/>
                </a:highlight>
              </a:rPr>
              <a:t>Br Med J</a:t>
            </a:r>
            <a:r>
              <a:rPr lang="en" sz="600">
                <a:solidFill>
                  <a:schemeClr val="dk1"/>
                </a:solidFill>
                <a:highlight>
                  <a:srgbClr val="FFFFFF"/>
                </a:highlight>
              </a:rPr>
              <a:t>, </a:t>
            </a:r>
            <a:r>
              <a:rPr lang="en" sz="600" i="1">
                <a:solidFill>
                  <a:schemeClr val="dk1"/>
                </a:solidFill>
                <a:highlight>
                  <a:srgbClr val="FFFFFF"/>
                </a:highlight>
              </a:rPr>
              <a:t>281</a:t>
            </a:r>
            <a:r>
              <a:rPr lang="en" sz="600">
                <a:solidFill>
                  <a:schemeClr val="dk1"/>
                </a:solidFill>
                <a:highlight>
                  <a:srgbClr val="FFFFFF"/>
                </a:highlight>
              </a:rPr>
              <a:t>(6241), 658-660. </a:t>
            </a:r>
          </a:p>
          <a:p>
            <a:pPr lvl="0" rtl="0">
              <a:lnSpc>
                <a:spcPct val="118181"/>
              </a:lnSpc>
              <a:spcBef>
                <a:spcPts val="500"/>
              </a:spcBef>
              <a:spcAft>
                <a:spcPts val="1200"/>
              </a:spcAft>
              <a:buClr>
                <a:schemeClr val="dk1"/>
              </a:buClr>
              <a:buSzPct val="183333"/>
              <a:buFont typeface="Arial"/>
              <a:buNone/>
            </a:pPr>
            <a:r>
              <a:rPr lang="en" sz="600">
                <a:solidFill>
                  <a:srgbClr val="333333"/>
                </a:solidFill>
                <a:highlight>
                  <a:srgbClr val="FFFFFF"/>
                </a:highlight>
              </a:rPr>
              <a:t>Dahlof, C. (1993). Placebo-controlled clinical trials with ergotamine in the acute treatment of migraine. </a:t>
            </a:r>
            <a:r>
              <a:rPr lang="en" sz="600" i="1">
                <a:solidFill>
                  <a:srgbClr val="333333"/>
                </a:solidFill>
                <a:highlight>
                  <a:srgbClr val="FFFFFF"/>
                </a:highlight>
              </a:rPr>
              <a:t>Cephalalgia</a:t>
            </a:r>
            <a:r>
              <a:rPr lang="en" sz="600">
                <a:solidFill>
                  <a:srgbClr val="333333"/>
                </a:solidFill>
                <a:highlight>
                  <a:srgbClr val="FFFFFF"/>
                </a:highlight>
              </a:rPr>
              <a:t>, 13(3), 166-171.</a:t>
            </a:r>
          </a:p>
          <a:p>
            <a:pPr lvl="0" rtl="0">
              <a:lnSpc>
                <a:spcPct val="118181"/>
              </a:lnSpc>
              <a:spcBef>
                <a:spcPts val="500"/>
              </a:spcBef>
              <a:spcAft>
                <a:spcPts val="1200"/>
              </a:spcAft>
              <a:buClr>
                <a:schemeClr val="dk1"/>
              </a:buClr>
              <a:buSzPct val="183333"/>
              <a:buFont typeface="Arial"/>
              <a:buNone/>
            </a:pPr>
            <a:r>
              <a:rPr lang="en" sz="600">
                <a:highlight>
                  <a:srgbClr val="FFFFFF"/>
                </a:highlight>
              </a:rPr>
              <a:t> Diseases and Conditions: Migraines. (2013, June 04). Retrieved March 08, 2016, from http://www.mayoclinic.org/diseases-conditions/migraine-headache/basics/risk-factors/con-20026358 </a:t>
            </a:r>
          </a:p>
          <a:p>
            <a:pPr lvl="0" rtl="0">
              <a:lnSpc>
                <a:spcPct val="138000"/>
              </a:lnSpc>
              <a:spcBef>
                <a:spcPts val="500"/>
              </a:spcBef>
              <a:spcAft>
                <a:spcPts val="500"/>
              </a:spcAft>
              <a:buClr>
                <a:schemeClr val="dk1"/>
              </a:buClr>
              <a:buSzPct val="183333"/>
              <a:buFont typeface="Arial"/>
              <a:buNone/>
            </a:pPr>
            <a:r>
              <a:rPr lang="en" sz="600">
                <a:solidFill>
                  <a:srgbClr val="141823"/>
                </a:solidFill>
              </a:rPr>
              <a:t>Didier HA, Di fiore P, Marchetti C, et al. Electromyography data in chronic migraine patients by using neurostimulation with the Cefaly® device. Neurol Sci. 2015;36 Suppl 1:115-9. </a:t>
            </a:r>
          </a:p>
          <a:p>
            <a:pPr lvl="0" rtl="0">
              <a:lnSpc>
                <a:spcPct val="118181"/>
              </a:lnSpc>
              <a:spcBef>
                <a:spcPts val="500"/>
              </a:spcBef>
              <a:spcAft>
                <a:spcPts val="1200"/>
              </a:spcAft>
              <a:buClr>
                <a:schemeClr val="dk1"/>
              </a:buClr>
              <a:buSzPct val="183333"/>
              <a:buFont typeface="Arial"/>
              <a:buNone/>
            </a:pPr>
            <a:r>
              <a:rPr lang="en" sz="600">
                <a:solidFill>
                  <a:srgbClr val="333333"/>
                </a:solidFill>
                <a:highlight>
                  <a:srgbClr val="FFFFFF"/>
                </a:highlight>
              </a:rPr>
              <a:t>Doggrell SA. 2004. New drugs for the prevention and treatment of migraine: topiramate and BIBN 4096 BS. </a:t>
            </a:r>
            <a:r>
              <a:rPr lang="en" sz="600" i="1">
                <a:solidFill>
                  <a:srgbClr val="333333"/>
                </a:solidFill>
                <a:highlight>
                  <a:srgbClr val="FFFFFF"/>
                </a:highlight>
              </a:rPr>
              <a:t>Expert Opin Pharmacother</a:t>
            </a:r>
            <a:r>
              <a:rPr lang="en" sz="600">
                <a:solidFill>
                  <a:srgbClr val="333333"/>
                </a:solidFill>
                <a:highlight>
                  <a:srgbClr val="FFFFFF"/>
                </a:highlight>
              </a:rPr>
              <a:t>,5:1837–40.</a:t>
            </a:r>
          </a:p>
          <a:p>
            <a:pPr lvl="0" rtl="0">
              <a:lnSpc>
                <a:spcPct val="138000"/>
              </a:lnSpc>
              <a:spcBef>
                <a:spcPts val="500"/>
              </a:spcBef>
              <a:spcAft>
                <a:spcPts val="500"/>
              </a:spcAft>
              <a:buClr>
                <a:schemeClr val="dk1"/>
              </a:buClr>
              <a:buSzPct val="183333"/>
              <a:buFont typeface="Arial"/>
              <a:buNone/>
            </a:pPr>
            <a:r>
              <a:rPr lang="en" sz="600">
                <a:solidFill>
                  <a:srgbClr val="141823"/>
                </a:solidFill>
              </a:rPr>
              <a:t>European Neurological Review, 2011;6(4):265–9</a:t>
            </a:r>
          </a:p>
          <a:p>
            <a:pPr lvl="0" rtl="0">
              <a:lnSpc>
                <a:spcPct val="138000"/>
              </a:lnSpc>
              <a:spcBef>
                <a:spcPts val="500"/>
              </a:spcBef>
              <a:spcAft>
                <a:spcPts val="500"/>
              </a:spcAft>
              <a:buClr>
                <a:schemeClr val="dk1"/>
              </a:buClr>
              <a:buSzPct val="183333"/>
              <a:buFont typeface="Arial"/>
              <a:buNone/>
            </a:pPr>
            <a:r>
              <a:rPr lang="en" sz="600">
                <a:solidFill>
                  <a:schemeClr val="dk1"/>
                </a:solidFill>
                <a:highlight>
                  <a:srgbClr val="FFFFFF"/>
                </a:highlight>
              </a:rPr>
              <a:t>Hansen, J. M., Lipton, R. B., Dodick, D. W., Silberstein, S. D., Saper, J. R., Aurora, S. K., ... &amp; Charles, A. (2012). Migraine headache is present in the aura phase A prospective study. </a:t>
            </a:r>
            <a:r>
              <a:rPr lang="en" sz="600" i="1">
                <a:solidFill>
                  <a:schemeClr val="dk1"/>
                </a:solidFill>
                <a:highlight>
                  <a:srgbClr val="FFFFFF"/>
                </a:highlight>
              </a:rPr>
              <a:t>Neurology</a:t>
            </a:r>
            <a:r>
              <a:rPr lang="en" sz="600">
                <a:solidFill>
                  <a:schemeClr val="dk1"/>
                </a:solidFill>
                <a:highlight>
                  <a:srgbClr val="FFFFFF"/>
                </a:highlight>
              </a:rPr>
              <a:t>, </a:t>
            </a:r>
            <a:r>
              <a:rPr lang="en" sz="600" i="1">
                <a:solidFill>
                  <a:schemeClr val="dk1"/>
                </a:solidFill>
                <a:highlight>
                  <a:srgbClr val="FFFFFF"/>
                </a:highlight>
              </a:rPr>
              <a:t>79</a:t>
            </a:r>
            <a:r>
              <a:rPr lang="en" sz="600">
                <a:solidFill>
                  <a:schemeClr val="dk1"/>
                </a:solidFill>
                <a:highlight>
                  <a:srgbClr val="FFFFFF"/>
                </a:highlight>
              </a:rPr>
              <a:t>(20), 2044-2049.</a:t>
            </a:r>
          </a:p>
          <a:p>
            <a:pPr lvl="0" rtl="0">
              <a:lnSpc>
                <a:spcPct val="115000"/>
              </a:lnSpc>
              <a:spcBef>
                <a:spcPts val="0"/>
              </a:spcBef>
              <a:buClr>
                <a:schemeClr val="dk1"/>
              </a:buClr>
              <a:buSzPct val="183333"/>
              <a:buFont typeface="Arial"/>
              <a:buNone/>
            </a:pPr>
            <a:r>
              <a:rPr lang="en" sz="600">
                <a:solidFill>
                  <a:schemeClr val="dk1"/>
                </a:solidFill>
                <a:highlight>
                  <a:srgbClr val="F7F7F7"/>
                </a:highlight>
              </a:rPr>
              <a:t>Hougaard, A; Amin, FM; Ashina, M (June 2014). "Migraine and structural abnormalities in the brain.".</a:t>
            </a:r>
            <a:r>
              <a:rPr lang="en" sz="600" i="1">
                <a:solidFill>
                  <a:schemeClr val="dk1"/>
                </a:solidFill>
                <a:highlight>
                  <a:srgbClr val="F7F7F7"/>
                </a:highlight>
              </a:rPr>
              <a:t>Current opinion in neurology</a:t>
            </a:r>
            <a:r>
              <a:rPr lang="en" sz="600">
                <a:solidFill>
                  <a:schemeClr val="dk1"/>
                </a:solidFill>
                <a:highlight>
                  <a:srgbClr val="F7F7F7"/>
                </a:highlight>
              </a:rPr>
              <a:t> 27 (3): 309–14.</a:t>
            </a:r>
            <a:r>
              <a:rPr lang="en" sz="600">
                <a:solidFill>
                  <a:schemeClr val="dk1"/>
                </a:solidFill>
                <a:highlight>
                  <a:srgbClr val="F7F7F7"/>
                </a:highlight>
                <a:hlinkClick r:id="rId5"/>
              </a:rPr>
              <a:t>doi</a:t>
            </a:r>
            <a:r>
              <a:rPr lang="en" sz="600">
                <a:solidFill>
                  <a:schemeClr val="dk1"/>
                </a:solidFill>
                <a:highlight>
                  <a:srgbClr val="F7F7F7"/>
                </a:highlight>
              </a:rPr>
              <a:t>:</a:t>
            </a:r>
            <a:r>
              <a:rPr lang="en" sz="600">
                <a:solidFill>
                  <a:schemeClr val="dk1"/>
                </a:solidFill>
                <a:highlight>
                  <a:srgbClr val="F7F7F7"/>
                </a:highlight>
                <a:hlinkClick r:id="rId8"/>
              </a:rPr>
              <a:t>10.1097/wco.0000000000000086</a:t>
            </a:r>
            <a:r>
              <a:rPr lang="en" sz="600">
                <a:solidFill>
                  <a:schemeClr val="dk1"/>
                </a:solidFill>
                <a:highlight>
                  <a:srgbClr val="F7F7F7"/>
                </a:highlight>
              </a:rPr>
              <a:t>. </a:t>
            </a:r>
            <a:r>
              <a:rPr lang="en" sz="600">
                <a:solidFill>
                  <a:schemeClr val="dk1"/>
                </a:solidFill>
                <a:highlight>
                  <a:srgbClr val="F7F7F7"/>
                </a:highlight>
                <a:hlinkClick r:id="rId3"/>
              </a:rPr>
              <a:t>PMID</a:t>
            </a:r>
            <a:r>
              <a:rPr lang="en" sz="600">
                <a:solidFill>
                  <a:schemeClr val="dk1"/>
                </a:solidFill>
                <a:highlight>
                  <a:srgbClr val="F7F7F7"/>
                </a:highlight>
              </a:rPr>
              <a:t> </a:t>
            </a:r>
            <a:r>
              <a:rPr lang="en" sz="600">
                <a:solidFill>
                  <a:schemeClr val="dk1"/>
                </a:solidFill>
                <a:highlight>
                  <a:srgbClr val="F7F7F7"/>
                </a:highlight>
                <a:hlinkClick r:id="rId9"/>
              </a:rPr>
              <a:t>24751961</a:t>
            </a:r>
            <a:r>
              <a:rPr lang="en" sz="600">
                <a:solidFill>
                  <a:schemeClr val="dk1"/>
                </a:solidFill>
                <a:highlight>
                  <a:srgbClr val="F7F7F7"/>
                </a:highlight>
              </a:rPr>
              <a:t>.</a:t>
            </a:r>
          </a:p>
          <a:p>
            <a:pPr lvl="0" rtl="0">
              <a:lnSpc>
                <a:spcPct val="118181"/>
              </a:lnSpc>
              <a:spcBef>
                <a:spcPts val="500"/>
              </a:spcBef>
              <a:spcAft>
                <a:spcPts val="1200"/>
              </a:spcAft>
              <a:buClr>
                <a:schemeClr val="dk1"/>
              </a:buClr>
              <a:buSzPct val="183333"/>
              <a:buFont typeface="Arial"/>
              <a:buNone/>
            </a:pPr>
            <a:r>
              <a:rPr lang="en" sz="600">
                <a:solidFill>
                  <a:srgbClr val="333333"/>
                </a:solidFill>
                <a:highlight>
                  <a:srgbClr val="FFFFFF"/>
                </a:highlight>
              </a:rPr>
              <a:t>Iovino M, Feifel U, Yong C-L, et al. 2004. Safety, tolerability and pharmacokinetics of BIBN4096 BS, the first selective small molecule calcitonin gene-related peptide receptor antagonist, following single intravenous administration in healthy volunteers. </a:t>
            </a:r>
            <a:r>
              <a:rPr lang="en" sz="600" i="1">
                <a:solidFill>
                  <a:srgbClr val="333333"/>
                </a:solidFill>
                <a:highlight>
                  <a:srgbClr val="FFFFFF"/>
                </a:highlight>
              </a:rPr>
              <a:t>Cephalalgia</a:t>
            </a:r>
            <a:r>
              <a:rPr lang="en" sz="600">
                <a:solidFill>
                  <a:srgbClr val="333333"/>
                </a:solidFill>
                <a:highlight>
                  <a:srgbClr val="FFFFFF"/>
                </a:highlight>
              </a:rPr>
              <a:t>, 24:645–56.</a:t>
            </a:r>
          </a:p>
          <a:p>
            <a:pPr lvl="0" rtl="0">
              <a:lnSpc>
                <a:spcPct val="138000"/>
              </a:lnSpc>
              <a:spcBef>
                <a:spcPts val="500"/>
              </a:spcBef>
              <a:spcAft>
                <a:spcPts val="500"/>
              </a:spcAft>
              <a:buClr>
                <a:schemeClr val="dk1"/>
              </a:buClr>
              <a:buSzPct val="183333"/>
              <a:buFont typeface="Arial"/>
              <a:buNone/>
            </a:pPr>
            <a:r>
              <a:rPr lang="en" sz="600">
                <a:solidFill>
                  <a:srgbClr val="141823"/>
                </a:solidFill>
              </a:rPr>
              <a:t>International Headache Society abstracts. Cephalalgia. 2015;35(6 Suppl):1-296.</a:t>
            </a:r>
          </a:p>
          <a:p>
            <a:pPr lvl="0" rtl="0">
              <a:lnSpc>
                <a:spcPct val="138000"/>
              </a:lnSpc>
              <a:spcBef>
                <a:spcPts val="500"/>
              </a:spcBef>
              <a:spcAft>
                <a:spcPts val="500"/>
              </a:spcAft>
              <a:buClr>
                <a:schemeClr val="dk1"/>
              </a:buClr>
              <a:buSzPct val="183333"/>
              <a:buFont typeface="Arial"/>
              <a:buNone/>
            </a:pPr>
            <a:r>
              <a:rPr lang="en" sz="600">
                <a:solidFill>
                  <a:schemeClr val="dk1"/>
                </a:solidFill>
              </a:rPr>
              <a:t>Jes Olesen, (2006). </a:t>
            </a:r>
            <a:r>
              <a:rPr lang="en" sz="600" i="1">
                <a:solidFill>
                  <a:schemeClr val="dk1"/>
                </a:solidFill>
              </a:rPr>
              <a:t>The headaches. </a:t>
            </a:r>
            <a:r>
              <a:rPr lang="en" sz="600">
                <a:solidFill>
                  <a:schemeClr val="dk1"/>
                </a:solidFill>
              </a:rPr>
              <a:t>(3 ed.). Philadelphia: Lippincott Williams &amp; Wilkins. p. 238.</a:t>
            </a:r>
          </a:p>
          <a:p>
            <a:pPr lvl="0" rtl="0">
              <a:lnSpc>
                <a:spcPct val="118181"/>
              </a:lnSpc>
              <a:spcBef>
                <a:spcPts val="500"/>
              </a:spcBef>
              <a:spcAft>
                <a:spcPts val="1200"/>
              </a:spcAft>
              <a:buClr>
                <a:schemeClr val="dk1"/>
              </a:buClr>
              <a:buSzPct val="183333"/>
              <a:buFont typeface="Arial"/>
              <a:buNone/>
            </a:pPr>
            <a:r>
              <a:rPr lang="en" sz="600">
                <a:solidFill>
                  <a:srgbClr val="333333"/>
                </a:solidFill>
              </a:rPr>
              <a:t>Johnson, E.S, Ratcliffe, D.M &amp; Wilkinson, M. (1985). Naproxen sodium in the treatment of migraine . </a:t>
            </a:r>
            <a:r>
              <a:rPr lang="en" sz="600" i="1">
                <a:solidFill>
                  <a:srgbClr val="333333"/>
                </a:solidFill>
              </a:rPr>
              <a:t>Cephalalgia</a:t>
            </a:r>
            <a:r>
              <a:rPr lang="en" sz="600">
                <a:solidFill>
                  <a:srgbClr val="333333"/>
                </a:solidFill>
              </a:rPr>
              <a:t>, 5(1), 5-10.</a:t>
            </a:r>
          </a:p>
          <a:p>
            <a:pPr lvl="0" rtl="0">
              <a:lnSpc>
                <a:spcPct val="115000"/>
              </a:lnSpc>
              <a:spcBef>
                <a:spcPts val="0"/>
              </a:spcBef>
              <a:buClr>
                <a:schemeClr val="dk1"/>
              </a:buClr>
              <a:buSzPct val="183333"/>
              <a:buFont typeface="Arial"/>
              <a:buNone/>
            </a:pPr>
            <a:r>
              <a:rPr lang="en" sz="600">
                <a:solidFill>
                  <a:schemeClr val="dk1"/>
                </a:solidFill>
              </a:rPr>
              <a:t>Johnston MM, Rapoport AM (August 2010). "Triptans for the management of migraine". </a:t>
            </a:r>
            <a:r>
              <a:rPr lang="en" sz="600" i="1">
                <a:solidFill>
                  <a:schemeClr val="dk1"/>
                </a:solidFill>
              </a:rPr>
              <a:t>Drugs</a:t>
            </a:r>
            <a:r>
              <a:rPr lang="en" sz="600">
                <a:solidFill>
                  <a:schemeClr val="dk1"/>
                </a:solidFill>
              </a:rPr>
              <a:t> 70 (12): 1505–18. </a:t>
            </a:r>
            <a:r>
              <a:rPr lang="en" sz="600">
                <a:solidFill>
                  <a:schemeClr val="dk1"/>
                </a:solidFill>
                <a:hlinkClick r:id="rId5"/>
              </a:rPr>
              <a:t>doi</a:t>
            </a:r>
            <a:r>
              <a:rPr lang="en" sz="600">
                <a:solidFill>
                  <a:schemeClr val="dk1"/>
                </a:solidFill>
              </a:rPr>
              <a:t>:</a:t>
            </a:r>
            <a:r>
              <a:rPr lang="en" sz="600">
                <a:solidFill>
                  <a:schemeClr val="dk1"/>
                </a:solidFill>
                <a:hlinkClick r:id="rId10"/>
              </a:rPr>
              <a:t>10.2165/11537990-000000000-00000</a:t>
            </a:r>
            <a:r>
              <a:rPr lang="en" sz="600">
                <a:solidFill>
                  <a:schemeClr val="dk1"/>
                </a:solidFill>
              </a:rPr>
              <a:t>.</a:t>
            </a:r>
            <a:r>
              <a:rPr lang="en" sz="600">
                <a:solidFill>
                  <a:schemeClr val="dk1"/>
                </a:solidFill>
                <a:hlinkClick r:id="rId3"/>
              </a:rPr>
              <a:t>PMID</a:t>
            </a:r>
            <a:r>
              <a:rPr lang="en" sz="600">
                <a:solidFill>
                  <a:schemeClr val="dk1"/>
                </a:solidFill>
              </a:rPr>
              <a:t> </a:t>
            </a:r>
            <a:r>
              <a:rPr lang="en" sz="600">
                <a:solidFill>
                  <a:schemeClr val="dk1"/>
                </a:solidFill>
                <a:hlinkClick r:id="rId11"/>
              </a:rPr>
              <a:t>20687618</a:t>
            </a:r>
            <a:r>
              <a:rPr lang="en" sz="600">
                <a:solidFill>
                  <a:schemeClr val="dk1"/>
                </a:solidFill>
              </a:rPr>
              <a:t>.</a:t>
            </a:r>
          </a:p>
          <a:p>
            <a:pPr lvl="0" rtl="0">
              <a:lnSpc>
                <a:spcPct val="118181"/>
              </a:lnSpc>
              <a:spcBef>
                <a:spcPts val="500"/>
              </a:spcBef>
              <a:spcAft>
                <a:spcPts val="1200"/>
              </a:spcAft>
              <a:buClr>
                <a:schemeClr val="dk1"/>
              </a:buClr>
              <a:buSzPct val="183333"/>
              <a:buFont typeface="Arial"/>
              <a:buNone/>
            </a:pPr>
            <a:r>
              <a:rPr lang="en" sz="600">
                <a:solidFill>
                  <a:srgbClr val="333333"/>
                </a:solidFill>
              </a:rPr>
              <a:t>Kalra, A. &amp; Elliott, D. (2007). Acute migraine: current treatment and emerging therapies . </a:t>
            </a:r>
            <a:r>
              <a:rPr lang="en" sz="600" i="1">
                <a:solidFill>
                  <a:srgbClr val="333333"/>
                </a:solidFill>
              </a:rPr>
              <a:t>Therapeutics and clinical risk management </a:t>
            </a:r>
            <a:r>
              <a:rPr lang="en" sz="600">
                <a:solidFill>
                  <a:srgbClr val="333333"/>
                </a:solidFill>
              </a:rPr>
              <a:t>, 3(3), 449-459.</a:t>
            </a:r>
          </a:p>
          <a:p>
            <a:pPr lvl="0" rtl="0">
              <a:lnSpc>
                <a:spcPct val="138000"/>
              </a:lnSpc>
              <a:spcBef>
                <a:spcPts val="500"/>
              </a:spcBef>
              <a:spcAft>
                <a:spcPts val="500"/>
              </a:spcAft>
              <a:buClr>
                <a:schemeClr val="dk1"/>
              </a:buClr>
              <a:buSzPct val="183333"/>
              <a:buFont typeface="Arial"/>
              <a:buNone/>
            </a:pPr>
            <a:r>
              <a:rPr lang="en" sz="600">
                <a:solidFill>
                  <a:schemeClr val="dk1"/>
                </a:solidFill>
              </a:rPr>
              <a:t>Kelman L., (2006). " The postdrome of the acute migraine attack". </a:t>
            </a:r>
            <a:r>
              <a:rPr lang="en" sz="600" i="1">
                <a:solidFill>
                  <a:schemeClr val="dk1"/>
                </a:solidFill>
              </a:rPr>
              <a:t>Cephalalgia </a:t>
            </a:r>
            <a:r>
              <a:rPr lang="en" sz="600">
                <a:solidFill>
                  <a:schemeClr val="dk1"/>
                </a:solidFill>
              </a:rPr>
              <a:t>26 (2): 214–20. </a:t>
            </a:r>
          </a:p>
          <a:p>
            <a:pPr lvl="0" rtl="0">
              <a:lnSpc>
                <a:spcPct val="118181"/>
              </a:lnSpc>
              <a:spcBef>
                <a:spcPts val="500"/>
              </a:spcBef>
              <a:spcAft>
                <a:spcPts val="1200"/>
              </a:spcAft>
              <a:buClr>
                <a:schemeClr val="dk1"/>
              </a:buClr>
              <a:buSzPct val="183333"/>
              <a:buFont typeface="Arial"/>
              <a:buNone/>
            </a:pPr>
            <a:r>
              <a:rPr lang="en" sz="600">
                <a:solidFill>
                  <a:srgbClr val="333333"/>
                </a:solidFill>
              </a:rPr>
              <a:t>Noseda, R &amp; Burstein, R. (2013). Migraine pathophysiology: Anatomy of the trigeminovascular pathway and associated neurological symptoms, cortical spreading depression, sensitization, and modulation of pain. </a:t>
            </a:r>
            <a:r>
              <a:rPr lang="en" sz="600" i="1">
                <a:solidFill>
                  <a:srgbClr val="333333"/>
                </a:solidFill>
              </a:rPr>
              <a:t>Pain </a:t>
            </a:r>
            <a:r>
              <a:rPr lang="en" sz="600">
                <a:solidFill>
                  <a:srgbClr val="333333"/>
                </a:solidFill>
              </a:rPr>
              <a:t>, 154(1), S44-S53.</a:t>
            </a:r>
          </a:p>
          <a:p>
            <a:pPr lvl="0" rtl="0">
              <a:lnSpc>
                <a:spcPct val="138000"/>
              </a:lnSpc>
              <a:spcBef>
                <a:spcPts val="500"/>
              </a:spcBef>
              <a:spcAft>
                <a:spcPts val="500"/>
              </a:spcAft>
              <a:buClr>
                <a:schemeClr val="dk1"/>
              </a:buClr>
              <a:buSzPct val="183333"/>
              <a:buFont typeface="Arial"/>
              <a:buNone/>
            </a:pPr>
            <a:r>
              <a:rPr lang="en" sz="600">
                <a:solidFill>
                  <a:srgbClr val="141823"/>
                </a:solidFill>
              </a:rPr>
              <a:t>Pfaffenrath V, Scherzer S. Analgesics and NSAlDs in the treatment of the acute migraine attack. Cephalalgia 1995; Suppl 15:14-20.</a:t>
            </a:r>
          </a:p>
          <a:p>
            <a:pPr lvl="0" rtl="0">
              <a:lnSpc>
                <a:spcPct val="118181"/>
              </a:lnSpc>
              <a:spcBef>
                <a:spcPts val="500"/>
              </a:spcBef>
              <a:spcAft>
                <a:spcPts val="1200"/>
              </a:spcAft>
              <a:buClr>
                <a:schemeClr val="dk1"/>
              </a:buClr>
              <a:buSzPct val="183333"/>
              <a:buFont typeface="Arial"/>
              <a:buNone/>
            </a:pPr>
            <a:r>
              <a:rPr lang="en" sz="600">
                <a:solidFill>
                  <a:schemeClr val="dk1"/>
                </a:solidFill>
              </a:rPr>
              <a:t>Rizzoli P. Preventive pharmacotherapy in migraine. Headache. 2014;54(2):364-9. </a:t>
            </a:r>
          </a:p>
          <a:p>
            <a:pPr lvl="0" rtl="0">
              <a:lnSpc>
                <a:spcPct val="115000"/>
              </a:lnSpc>
              <a:spcBef>
                <a:spcPts val="0"/>
              </a:spcBef>
              <a:buClr>
                <a:schemeClr val="dk1"/>
              </a:buClr>
              <a:buSzPct val="183333"/>
              <a:buFont typeface="Arial"/>
              <a:buNone/>
            </a:pPr>
            <a:r>
              <a:rPr lang="en" sz="600">
                <a:solidFill>
                  <a:schemeClr val="dk1"/>
                </a:solidFill>
              </a:rPr>
              <a:t>Schürks, M; Rist, PM; Bigal, ME; Buring, JE; Lipton, RB; Kurth, T (2009-10-27). </a:t>
            </a:r>
            <a:r>
              <a:rPr lang="en" sz="600">
                <a:solidFill>
                  <a:schemeClr val="dk1"/>
                </a:solidFill>
                <a:hlinkClick r:id="rId12"/>
              </a:rPr>
              <a:t>"Migraine and cardiovascular disease: systematic review and meta-analysis"</a:t>
            </a:r>
            <a:r>
              <a:rPr lang="en" sz="600">
                <a:solidFill>
                  <a:schemeClr val="dk1"/>
                </a:solidFill>
              </a:rPr>
              <a:t>. </a:t>
            </a:r>
            <a:r>
              <a:rPr lang="en" sz="600" i="1">
                <a:solidFill>
                  <a:schemeClr val="dk1"/>
                </a:solidFill>
              </a:rPr>
              <a:t>BMJ (Clinical research ed.)</a:t>
            </a:r>
            <a:r>
              <a:rPr lang="en" sz="600">
                <a:solidFill>
                  <a:schemeClr val="dk1"/>
                </a:solidFill>
              </a:rPr>
              <a:t> 339: b3914.</a:t>
            </a:r>
            <a:r>
              <a:rPr lang="en" sz="600">
                <a:solidFill>
                  <a:schemeClr val="dk1"/>
                </a:solidFill>
                <a:hlinkClick r:id="rId5"/>
              </a:rPr>
              <a:t>doi</a:t>
            </a:r>
            <a:r>
              <a:rPr lang="en" sz="600">
                <a:solidFill>
                  <a:schemeClr val="dk1"/>
                </a:solidFill>
              </a:rPr>
              <a:t>:</a:t>
            </a:r>
            <a:r>
              <a:rPr lang="en" sz="600">
                <a:solidFill>
                  <a:schemeClr val="dk1"/>
                </a:solidFill>
                <a:hlinkClick r:id="rId13"/>
              </a:rPr>
              <a:t>10.1136/bmj.b3914</a:t>
            </a:r>
            <a:r>
              <a:rPr lang="en" sz="600">
                <a:solidFill>
                  <a:schemeClr val="dk1"/>
                </a:solidFill>
              </a:rPr>
              <a:t>. </a:t>
            </a:r>
            <a:r>
              <a:rPr lang="en" sz="600">
                <a:solidFill>
                  <a:schemeClr val="dk1"/>
                </a:solidFill>
                <a:hlinkClick r:id="rId14"/>
              </a:rPr>
              <a:t>PMC</a:t>
            </a:r>
            <a:r>
              <a:rPr lang="en" sz="600">
                <a:solidFill>
                  <a:schemeClr val="dk1"/>
                </a:solidFill>
              </a:rPr>
              <a:t> </a:t>
            </a:r>
            <a:r>
              <a:rPr lang="en" sz="600">
                <a:solidFill>
                  <a:schemeClr val="dk1"/>
                </a:solidFill>
                <a:hlinkClick r:id="rId12"/>
              </a:rPr>
              <a:t>2768778</a:t>
            </a:r>
            <a:r>
              <a:rPr lang="en" sz="600">
                <a:solidFill>
                  <a:schemeClr val="dk1"/>
                </a:solidFill>
              </a:rPr>
              <a:t>. </a:t>
            </a:r>
            <a:r>
              <a:rPr lang="en" sz="600">
                <a:solidFill>
                  <a:schemeClr val="dk1"/>
                </a:solidFill>
                <a:hlinkClick r:id="rId3"/>
              </a:rPr>
              <a:t>PMID</a:t>
            </a:r>
            <a:r>
              <a:rPr lang="en" sz="600">
                <a:solidFill>
                  <a:schemeClr val="dk1"/>
                </a:solidFill>
              </a:rPr>
              <a:t> </a:t>
            </a:r>
            <a:r>
              <a:rPr lang="en" sz="600">
                <a:solidFill>
                  <a:schemeClr val="dk1"/>
                </a:solidFill>
                <a:hlinkClick r:id="rId15"/>
              </a:rPr>
              <a:t>19861375</a:t>
            </a:r>
            <a:r>
              <a:rPr lang="en" sz="600">
                <a:solidFill>
                  <a:schemeClr val="dk1"/>
                </a:solidFill>
              </a:rPr>
              <a:t>.</a:t>
            </a:r>
          </a:p>
          <a:p>
            <a:pPr lvl="0" rtl="0">
              <a:lnSpc>
                <a:spcPct val="118181"/>
              </a:lnSpc>
              <a:spcBef>
                <a:spcPts val="500"/>
              </a:spcBef>
              <a:spcAft>
                <a:spcPts val="1200"/>
              </a:spcAft>
              <a:buClr>
                <a:schemeClr val="dk1"/>
              </a:buClr>
              <a:buSzPct val="183333"/>
              <a:buFont typeface="Arial"/>
              <a:buNone/>
            </a:pPr>
            <a:r>
              <a:rPr lang="en" sz="600">
                <a:solidFill>
                  <a:srgbClr val="333333"/>
                </a:solidFill>
              </a:rPr>
              <a:t>Tfelt-hansen et al.. (2000). Ergotamine in the acute treatment of migraine: A review and European consensus . </a:t>
            </a:r>
            <a:r>
              <a:rPr lang="en" sz="600" i="1">
                <a:solidFill>
                  <a:srgbClr val="333333"/>
                </a:solidFill>
              </a:rPr>
              <a:t>Brain</a:t>
            </a:r>
            <a:r>
              <a:rPr lang="en" sz="600">
                <a:solidFill>
                  <a:srgbClr val="333333"/>
                </a:solidFill>
              </a:rPr>
              <a:t>, 123(1), 9-18.</a:t>
            </a:r>
          </a:p>
          <a:p>
            <a:pPr lvl="0" rtl="0">
              <a:lnSpc>
                <a:spcPct val="115000"/>
              </a:lnSpc>
              <a:spcBef>
                <a:spcPts val="0"/>
              </a:spcBef>
              <a:buClr>
                <a:schemeClr val="dk1"/>
              </a:buClr>
              <a:buSzPct val="183333"/>
              <a:buFont typeface="Arial"/>
              <a:buNone/>
            </a:pPr>
            <a:r>
              <a:rPr lang="en" sz="600">
                <a:solidFill>
                  <a:schemeClr val="dk1"/>
                </a:solidFill>
              </a:rPr>
              <a:t>Vos, T; Flaxman, AD; Naghavi, M; Lozano, R; Michaud, C; Ezzati, M; Shibuya, K; Salomon, JA; et al. (Dec 15, 2012). "Years lived with disability (YLDs) for 1160 sequelae of 289 diseases and injuries 1990–2010: a systematic analysis for the Global Burden of Disease Study 2010". </a:t>
            </a:r>
            <a:r>
              <a:rPr lang="en" sz="600" i="1">
                <a:solidFill>
                  <a:schemeClr val="dk1"/>
                </a:solidFill>
              </a:rPr>
              <a:t>Lancet</a:t>
            </a:r>
            <a:r>
              <a:rPr lang="en" sz="600">
                <a:solidFill>
                  <a:schemeClr val="dk1"/>
                </a:solidFill>
              </a:rPr>
              <a:t> 380 (9859): 2163–96.</a:t>
            </a:r>
            <a:r>
              <a:rPr lang="en" sz="600">
                <a:solidFill>
                  <a:schemeClr val="dk1"/>
                </a:solidFill>
                <a:hlinkClick r:id="rId5"/>
              </a:rPr>
              <a:t>doi</a:t>
            </a:r>
            <a:r>
              <a:rPr lang="en" sz="600">
                <a:solidFill>
                  <a:schemeClr val="dk1"/>
                </a:solidFill>
              </a:rPr>
              <a:t>:</a:t>
            </a:r>
            <a:r>
              <a:rPr lang="en" sz="600">
                <a:solidFill>
                  <a:schemeClr val="dk1"/>
                </a:solidFill>
                <a:hlinkClick r:id="rId16"/>
              </a:rPr>
              <a:t>10.1016/S0140-6736(12)61729-2</a:t>
            </a:r>
            <a:r>
              <a:rPr lang="en" sz="600">
                <a:solidFill>
                  <a:schemeClr val="dk1"/>
                </a:solidFill>
              </a:rPr>
              <a:t>. </a:t>
            </a:r>
            <a:r>
              <a:rPr lang="en" sz="600">
                <a:solidFill>
                  <a:schemeClr val="dk1"/>
                </a:solidFill>
                <a:hlinkClick r:id="rId3"/>
              </a:rPr>
              <a:t>PMID</a:t>
            </a:r>
            <a:r>
              <a:rPr lang="en" sz="600">
                <a:solidFill>
                  <a:schemeClr val="dk1"/>
                </a:solidFill>
              </a:rPr>
              <a:t> </a:t>
            </a:r>
            <a:r>
              <a:rPr lang="en" sz="600">
                <a:solidFill>
                  <a:schemeClr val="dk1"/>
                </a:solidFill>
                <a:hlinkClick r:id="rId17"/>
              </a:rPr>
              <a:t>23245607</a:t>
            </a:r>
            <a:r>
              <a:rPr lang="en" sz="600">
                <a:solidFill>
                  <a:schemeClr val="dk1"/>
                </a:solidFill>
              </a:rPr>
              <a:t>.</a:t>
            </a:r>
          </a:p>
          <a:p>
            <a:pPr lvl="0" rtl="0">
              <a:lnSpc>
                <a:spcPct val="115000"/>
              </a:lnSpc>
              <a:spcBef>
                <a:spcPts val="0"/>
              </a:spcBef>
              <a:buClr>
                <a:schemeClr val="dk1"/>
              </a:buClr>
              <a:buFont typeface="Arial"/>
              <a:buNone/>
            </a:pPr>
            <a:endParaRPr sz="600">
              <a:solidFill>
                <a:schemeClr val="dk1"/>
              </a:solidFill>
              <a:highlight>
                <a:srgbClr val="F7F7F7"/>
              </a:highlight>
            </a:endParaRPr>
          </a:p>
          <a:p>
            <a:pPr lvl="0" rtl="0">
              <a:lnSpc>
                <a:spcPct val="115000"/>
              </a:lnSpc>
              <a:spcBef>
                <a:spcPts val="0"/>
              </a:spcBef>
              <a:buClr>
                <a:schemeClr val="dk1"/>
              </a:buClr>
              <a:buSzPct val="183333"/>
              <a:buFont typeface="Arial"/>
              <a:buNone/>
            </a:pPr>
            <a:r>
              <a:rPr lang="en" sz="600">
                <a:solidFill>
                  <a:schemeClr val="dk1"/>
                </a:solidFill>
              </a:rPr>
              <a:t>Wang SJ (2003). "Epidemiology of migraine and other types of headache in Asia". </a:t>
            </a:r>
            <a:r>
              <a:rPr lang="en" sz="600" i="1">
                <a:solidFill>
                  <a:schemeClr val="dk1"/>
                </a:solidFill>
              </a:rPr>
              <a:t>Curr Neurol Neurosci Rep</a:t>
            </a:r>
            <a:r>
              <a:rPr lang="en" sz="600">
                <a:solidFill>
                  <a:schemeClr val="dk1"/>
                </a:solidFill>
              </a:rPr>
              <a:t>3 (2): 104–8. </a:t>
            </a:r>
            <a:r>
              <a:rPr lang="en" sz="600">
                <a:solidFill>
                  <a:schemeClr val="dk1"/>
                </a:solidFill>
                <a:hlinkClick r:id="rId5"/>
              </a:rPr>
              <a:t>doi</a:t>
            </a:r>
            <a:r>
              <a:rPr lang="en" sz="600">
                <a:solidFill>
                  <a:schemeClr val="dk1"/>
                </a:solidFill>
              </a:rPr>
              <a:t>:</a:t>
            </a:r>
            <a:r>
              <a:rPr lang="en" sz="600">
                <a:solidFill>
                  <a:schemeClr val="dk1"/>
                </a:solidFill>
                <a:hlinkClick r:id="rId18"/>
              </a:rPr>
              <a:t>10.1007/s11910-003-0060-7</a:t>
            </a:r>
            <a:r>
              <a:rPr lang="en" sz="600">
                <a:solidFill>
                  <a:schemeClr val="dk1"/>
                </a:solidFill>
              </a:rPr>
              <a:t>.</a:t>
            </a:r>
            <a:r>
              <a:rPr lang="en" sz="600">
                <a:solidFill>
                  <a:schemeClr val="dk1"/>
                </a:solidFill>
                <a:hlinkClick r:id="rId3"/>
              </a:rPr>
              <a:t>PMID</a:t>
            </a:r>
            <a:r>
              <a:rPr lang="en" sz="600">
                <a:solidFill>
                  <a:schemeClr val="dk1"/>
                </a:solidFill>
              </a:rPr>
              <a:t> </a:t>
            </a:r>
            <a:r>
              <a:rPr lang="en" sz="600">
                <a:solidFill>
                  <a:schemeClr val="dk1"/>
                </a:solidFill>
                <a:hlinkClick r:id="rId19"/>
              </a:rPr>
              <a:t>12583837</a:t>
            </a:r>
            <a:r>
              <a:rPr lang="en" sz="600">
                <a:solidFill>
                  <a:schemeClr val="dk1"/>
                </a:solidFill>
              </a:rPr>
              <a:t>.</a:t>
            </a:r>
          </a:p>
          <a:p>
            <a:pPr lvl="0" rtl="0">
              <a:lnSpc>
                <a:spcPct val="115000"/>
              </a:lnSpc>
              <a:spcBef>
                <a:spcPts val="0"/>
              </a:spcBef>
              <a:buClr>
                <a:schemeClr val="dk1"/>
              </a:buClr>
              <a:buFont typeface="Arial"/>
              <a:buNone/>
            </a:pPr>
            <a:endParaRPr sz="600">
              <a:solidFill>
                <a:schemeClr val="dk1"/>
              </a:solidFill>
              <a:highlight>
                <a:srgbClr val="F7F7F7"/>
              </a:highlight>
            </a:endParaRPr>
          </a:p>
          <a:p>
            <a:pPr lvl="0" rtl="0">
              <a:lnSpc>
                <a:spcPct val="115000"/>
              </a:lnSpc>
              <a:spcBef>
                <a:spcPts val="0"/>
              </a:spcBef>
              <a:buClr>
                <a:schemeClr val="dk1"/>
              </a:buClr>
              <a:buSzPct val="183333"/>
              <a:buFont typeface="Arial"/>
              <a:buNone/>
            </a:pPr>
            <a:r>
              <a:rPr lang="en" sz="600">
                <a:solidFill>
                  <a:schemeClr val="dk1"/>
                </a:solidFill>
              </a:rPr>
              <a:t>Weinberger, J (March 2007). "Stroke and migraine".</a:t>
            </a:r>
            <a:r>
              <a:rPr lang="en" sz="600" i="1">
                <a:solidFill>
                  <a:schemeClr val="dk1"/>
                </a:solidFill>
              </a:rPr>
              <a:t>Current cardiology reports</a:t>
            </a:r>
            <a:r>
              <a:rPr lang="en" sz="600">
                <a:solidFill>
                  <a:schemeClr val="dk1"/>
                </a:solidFill>
              </a:rPr>
              <a:t> 9 (1): 13–9.</a:t>
            </a:r>
            <a:r>
              <a:rPr lang="en" sz="600">
                <a:solidFill>
                  <a:schemeClr val="dk1"/>
                </a:solidFill>
                <a:hlinkClick r:id="rId5"/>
              </a:rPr>
              <a:t>doi</a:t>
            </a:r>
            <a:r>
              <a:rPr lang="en" sz="600">
                <a:solidFill>
                  <a:schemeClr val="dk1"/>
                </a:solidFill>
              </a:rPr>
              <a:t>:</a:t>
            </a:r>
            <a:r>
              <a:rPr lang="en" sz="600">
                <a:solidFill>
                  <a:schemeClr val="dk1"/>
                </a:solidFill>
                <a:hlinkClick r:id="rId20"/>
              </a:rPr>
              <a:t>10.1007/s11886-007-0004-y</a:t>
            </a:r>
            <a:r>
              <a:rPr lang="en" sz="600">
                <a:solidFill>
                  <a:schemeClr val="dk1"/>
                </a:solidFill>
              </a:rPr>
              <a:t>. </a:t>
            </a:r>
            <a:r>
              <a:rPr lang="en" sz="600">
                <a:solidFill>
                  <a:schemeClr val="dk1"/>
                </a:solidFill>
                <a:hlinkClick r:id="rId3"/>
              </a:rPr>
              <a:t>PMID</a:t>
            </a:r>
            <a:r>
              <a:rPr lang="en" sz="600">
                <a:solidFill>
                  <a:schemeClr val="dk1"/>
                </a:solidFill>
              </a:rPr>
              <a:t> </a:t>
            </a:r>
            <a:r>
              <a:rPr lang="en" sz="600">
                <a:solidFill>
                  <a:schemeClr val="dk1"/>
                </a:solidFill>
                <a:hlinkClick r:id="rId21"/>
              </a:rPr>
              <a:t>17362679</a:t>
            </a:r>
            <a:r>
              <a:rPr lang="en" sz="600">
                <a:solidFill>
                  <a:schemeClr val="dk1"/>
                </a:solidFill>
              </a:rPr>
              <a:t>.</a:t>
            </a:r>
          </a:p>
          <a:p>
            <a:pPr lvl="0" rtl="0">
              <a:lnSpc>
                <a:spcPct val="115000"/>
              </a:lnSpc>
              <a:spcBef>
                <a:spcPts val="0"/>
              </a:spcBef>
              <a:buClr>
                <a:schemeClr val="dk1"/>
              </a:buClr>
              <a:buFont typeface="Arial"/>
              <a:buNone/>
            </a:pPr>
            <a:endParaRPr sz="600">
              <a:solidFill>
                <a:schemeClr val="dk1"/>
              </a:solidFill>
              <a:highlight>
                <a:srgbClr val="F7F7F7"/>
              </a:highlight>
            </a:endParaRPr>
          </a:p>
          <a:p>
            <a:pPr lvl="0" rtl="0">
              <a:lnSpc>
                <a:spcPct val="138000"/>
              </a:lnSpc>
              <a:spcBef>
                <a:spcPts val="500"/>
              </a:spcBef>
              <a:spcAft>
                <a:spcPts val="500"/>
              </a:spcAft>
              <a:buClr>
                <a:schemeClr val="dk1"/>
              </a:buClr>
              <a:buSzPct val="183333"/>
              <a:buFont typeface="Arial"/>
              <a:buNone/>
            </a:pPr>
            <a:r>
              <a:rPr lang="en" sz="600">
                <a:solidFill>
                  <a:srgbClr val="333333"/>
                </a:solidFill>
              </a:rPr>
              <a:t>W</a:t>
            </a:r>
            <a:r>
              <a:rPr lang="en" sz="600">
                <a:solidFill>
                  <a:srgbClr val="141823"/>
                </a:solidFill>
              </a:rPr>
              <a:t>halen, K., Finkel, R., &amp; Panavelil, T. A. (n.d.). Pharmacology (6th ed.).</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RISK FACTORS</a:t>
            </a:r>
          </a:p>
        </p:txBody>
      </p:sp>
      <p:sp>
        <p:nvSpPr>
          <p:cNvPr id="148" name="Shape 148"/>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228600" rtl="0">
              <a:spcBef>
                <a:spcPts val="0"/>
              </a:spcBef>
            </a:pPr>
            <a:r>
              <a:rPr lang="en"/>
              <a:t>Family History</a:t>
            </a:r>
          </a:p>
          <a:p>
            <a:pPr marL="457200" lvl="0" indent="-228600" rtl="0">
              <a:spcBef>
                <a:spcPts val="0"/>
              </a:spcBef>
            </a:pPr>
            <a:r>
              <a:rPr lang="en"/>
              <a:t>Age</a:t>
            </a:r>
          </a:p>
          <a:p>
            <a:pPr marL="457200" lvl="0" indent="-228600" rtl="0">
              <a:spcBef>
                <a:spcPts val="0"/>
              </a:spcBef>
            </a:pPr>
            <a:r>
              <a:rPr lang="en"/>
              <a:t>Sex</a:t>
            </a:r>
          </a:p>
          <a:p>
            <a:pPr marL="457200" lvl="0" indent="-228600">
              <a:spcBef>
                <a:spcPts val="0"/>
              </a:spcBef>
            </a:pPr>
            <a:r>
              <a:rPr lang="en"/>
              <a:t>Hormonal Changes</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spcBef>
                <a:spcPts val="0"/>
              </a:spcBef>
              <a:buNone/>
            </a:pPr>
            <a:r>
              <a:rPr lang="en"/>
              <a:t>Epidemiology</a:t>
            </a:r>
          </a:p>
        </p:txBody>
      </p:sp>
      <p:sp>
        <p:nvSpPr>
          <p:cNvPr id="154" name="Shape 154"/>
          <p:cNvSpPr txBox="1">
            <a:spLocks noGrp="1"/>
          </p:cNvSpPr>
          <p:nvPr>
            <p:ph type="body" idx="1"/>
          </p:nvPr>
        </p:nvSpPr>
        <p:spPr>
          <a:xfrm>
            <a:off x="159300" y="1228675"/>
            <a:ext cx="4555199" cy="3340199"/>
          </a:xfrm>
          <a:prstGeom prst="rect">
            <a:avLst/>
          </a:prstGeom>
        </p:spPr>
        <p:txBody>
          <a:bodyPr lIns="91425" tIns="91425" rIns="91425" bIns="91425" anchor="t" anchorCtr="0">
            <a:noAutofit/>
          </a:bodyPr>
          <a:lstStyle/>
          <a:p>
            <a:pPr marL="457200" lvl="0" indent="-323850" rtl="0">
              <a:lnSpc>
                <a:spcPct val="100000"/>
              </a:lnSpc>
              <a:spcBef>
                <a:spcPts val="0"/>
              </a:spcBef>
              <a:buSzPct val="100000"/>
            </a:pPr>
            <a:r>
              <a:rPr lang="en" sz="1500"/>
              <a:t>19% of women and 11% of men worldwide with migraines</a:t>
            </a:r>
          </a:p>
          <a:p>
            <a:pPr marL="457200" lvl="0" indent="-323850" rtl="0">
              <a:lnSpc>
                <a:spcPct val="100000"/>
              </a:lnSpc>
              <a:spcBef>
                <a:spcPts val="0"/>
              </a:spcBef>
              <a:buSzPct val="100000"/>
            </a:pPr>
            <a:r>
              <a:rPr lang="en" sz="1500"/>
              <a:t>Commonly begin between ages 15-24</a:t>
            </a:r>
          </a:p>
          <a:p>
            <a:pPr marL="457200" lvl="0" indent="-323850" rtl="0">
              <a:spcBef>
                <a:spcPts val="0"/>
              </a:spcBef>
              <a:buSzPct val="100000"/>
            </a:pPr>
            <a:r>
              <a:rPr lang="en" sz="1500"/>
              <a:t>Highest prevalence in ages 35-45</a:t>
            </a:r>
          </a:p>
          <a:p>
            <a:pPr marL="457200" lvl="0" indent="-323850" rtl="0">
              <a:spcBef>
                <a:spcPts val="0"/>
              </a:spcBef>
              <a:buSzPct val="100000"/>
            </a:pPr>
            <a:r>
              <a:rPr lang="en" sz="1500"/>
              <a:t>Prevalence lower in Africa and Asia but may be due to lack of diagnostic resources</a:t>
            </a:r>
          </a:p>
          <a:p>
            <a:pPr marL="457200" lvl="0" indent="-323850" rtl="0">
              <a:spcBef>
                <a:spcPts val="0"/>
              </a:spcBef>
              <a:buSzPct val="100000"/>
            </a:pPr>
            <a:r>
              <a:rPr lang="en" sz="1500"/>
              <a:t>Chronic Migraines in about 1.4 to 2.2% of population</a:t>
            </a:r>
          </a:p>
          <a:p>
            <a:pPr marL="457200" lvl="0" indent="-323850" rtl="0">
              <a:spcBef>
                <a:spcPts val="0"/>
              </a:spcBef>
              <a:buSzPct val="100000"/>
            </a:pPr>
            <a:r>
              <a:rPr lang="en" sz="1500"/>
              <a:t>Worldwide incidence of migraines of 15%</a:t>
            </a:r>
          </a:p>
        </p:txBody>
      </p:sp>
      <p:pic>
        <p:nvPicPr>
          <p:cNvPr id="155" name="Shape 155"/>
          <p:cNvPicPr preferRelativeResize="0"/>
          <p:nvPr/>
        </p:nvPicPr>
        <p:blipFill>
          <a:blip r:embed="rId3">
            <a:alphaModFix/>
          </a:blip>
          <a:stretch>
            <a:fillRect/>
          </a:stretch>
        </p:blipFill>
        <p:spPr>
          <a:xfrm>
            <a:off x="4637050" y="1106125"/>
            <a:ext cx="4341949" cy="3256475"/>
          </a:xfrm>
          <a:prstGeom prst="rect">
            <a:avLst/>
          </a:prstGeom>
          <a:noFill/>
          <a:ln>
            <a:noFill/>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Signs and symptoms</a:t>
            </a:r>
          </a:p>
        </p:txBody>
      </p:sp>
      <p:sp>
        <p:nvSpPr>
          <p:cNvPr id="161" name="Shape 161"/>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228600" rtl="0">
              <a:lnSpc>
                <a:spcPct val="138000"/>
              </a:lnSpc>
              <a:spcBef>
                <a:spcPts val="0"/>
              </a:spcBef>
              <a:spcAft>
                <a:spcPts val="500"/>
              </a:spcAft>
            </a:pPr>
            <a:r>
              <a:rPr lang="en"/>
              <a:t>The Prodrome Phase</a:t>
            </a:r>
          </a:p>
          <a:p>
            <a:pPr marL="914400" lvl="1" indent="-228600" rtl="0">
              <a:lnSpc>
                <a:spcPct val="138000"/>
              </a:lnSpc>
              <a:spcBef>
                <a:spcPts val="0"/>
              </a:spcBef>
              <a:spcAft>
                <a:spcPts val="500"/>
              </a:spcAft>
            </a:pPr>
            <a:r>
              <a:rPr lang="en"/>
              <a:t>Few days to few hours before headache</a:t>
            </a:r>
          </a:p>
          <a:p>
            <a:pPr marL="914400" lvl="1" indent="-228600" rtl="0">
              <a:lnSpc>
                <a:spcPct val="138000"/>
              </a:lnSpc>
              <a:spcBef>
                <a:spcPts val="0"/>
              </a:spcBef>
              <a:spcAft>
                <a:spcPts val="500"/>
              </a:spcAft>
            </a:pPr>
            <a:r>
              <a:rPr lang="en"/>
              <a:t>60% of migraine patients</a:t>
            </a:r>
          </a:p>
          <a:p>
            <a:pPr marL="914400" lvl="1" indent="-228600" rtl="0">
              <a:lnSpc>
                <a:spcPct val="138000"/>
              </a:lnSpc>
              <a:spcBef>
                <a:spcPts val="0"/>
              </a:spcBef>
              <a:spcAft>
                <a:spcPts val="500"/>
              </a:spcAft>
            </a:pPr>
            <a:r>
              <a:rPr lang="en"/>
              <a:t>Symptoms:</a:t>
            </a:r>
          </a:p>
          <a:p>
            <a:pPr marL="1371600" lvl="2" indent="-304800" rtl="0">
              <a:lnSpc>
                <a:spcPct val="138000"/>
              </a:lnSpc>
              <a:spcBef>
                <a:spcPts val="0"/>
              </a:spcBef>
              <a:spcAft>
                <a:spcPts val="500"/>
              </a:spcAft>
              <a:buSzPct val="100000"/>
            </a:pPr>
            <a:r>
              <a:rPr lang="en" sz="1200"/>
              <a:t>change in mood and behaviour</a:t>
            </a:r>
          </a:p>
          <a:p>
            <a:pPr marL="1371600" lvl="2" indent="-304800" rtl="0">
              <a:lnSpc>
                <a:spcPct val="138000"/>
              </a:lnSpc>
              <a:spcBef>
                <a:spcPts val="0"/>
              </a:spcBef>
              <a:spcAft>
                <a:spcPts val="500"/>
              </a:spcAft>
              <a:buSzPct val="100000"/>
            </a:pPr>
            <a:r>
              <a:rPr lang="en" sz="1200"/>
              <a:t>irritability</a:t>
            </a:r>
          </a:p>
          <a:p>
            <a:pPr marL="1371600" lvl="2" indent="-304800" rtl="0">
              <a:lnSpc>
                <a:spcPct val="138000"/>
              </a:lnSpc>
              <a:spcBef>
                <a:spcPts val="0"/>
              </a:spcBef>
              <a:spcAft>
                <a:spcPts val="500"/>
              </a:spcAft>
              <a:buSzPct val="100000"/>
            </a:pPr>
            <a:r>
              <a:rPr lang="en" sz="1200"/>
              <a:t>depression</a:t>
            </a:r>
          </a:p>
          <a:p>
            <a:pPr marL="1371600" lvl="2" indent="-304800" rtl="0">
              <a:lnSpc>
                <a:spcPct val="138000"/>
              </a:lnSpc>
              <a:spcBef>
                <a:spcPts val="0"/>
              </a:spcBef>
              <a:spcAft>
                <a:spcPts val="500"/>
              </a:spcAft>
              <a:buSzPct val="100000"/>
            </a:pPr>
            <a:r>
              <a:rPr lang="en" sz="1200"/>
              <a:t>change in appetite and craving for certain food</a:t>
            </a:r>
          </a:p>
          <a:p>
            <a:pPr marL="1371600" lvl="2" indent="-304800">
              <a:lnSpc>
                <a:spcPct val="138000"/>
              </a:lnSpc>
              <a:spcBef>
                <a:spcPts val="0"/>
              </a:spcBef>
              <a:spcAft>
                <a:spcPts val="500"/>
              </a:spcAft>
              <a:buSzPct val="100000"/>
            </a:pPr>
            <a:r>
              <a:rPr lang="en" sz="1200"/>
              <a:t>changes in fluid balance in the body.</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Signs and symptoms</a:t>
            </a:r>
          </a:p>
        </p:txBody>
      </p:sp>
      <p:sp>
        <p:nvSpPr>
          <p:cNvPr id="167" name="Shape 167"/>
          <p:cNvSpPr txBox="1">
            <a:spLocks noGrp="1"/>
          </p:cNvSpPr>
          <p:nvPr>
            <p:ph type="body" idx="1"/>
          </p:nvPr>
        </p:nvSpPr>
        <p:spPr>
          <a:xfrm>
            <a:off x="311700" y="1228675"/>
            <a:ext cx="8520600" cy="3635700"/>
          </a:xfrm>
          <a:prstGeom prst="rect">
            <a:avLst/>
          </a:prstGeom>
        </p:spPr>
        <p:txBody>
          <a:bodyPr lIns="91425" tIns="91425" rIns="91425" bIns="91425" anchor="t" anchorCtr="0">
            <a:noAutofit/>
          </a:bodyPr>
          <a:lstStyle/>
          <a:p>
            <a:pPr marL="457200" lvl="0" indent="-228600" rtl="0">
              <a:lnSpc>
                <a:spcPct val="138000"/>
              </a:lnSpc>
              <a:spcBef>
                <a:spcPts val="0"/>
              </a:spcBef>
              <a:spcAft>
                <a:spcPts val="500"/>
              </a:spcAft>
            </a:pPr>
            <a:r>
              <a:rPr lang="en"/>
              <a:t>The Aura Phase</a:t>
            </a:r>
          </a:p>
          <a:p>
            <a:pPr marL="914400" lvl="1" indent="-228600" rtl="0">
              <a:lnSpc>
                <a:spcPct val="138000"/>
              </a:lnSpc>
              <a:spcBef>
                <a:spcPts val="0"/>
              </a:spcBef>
              <a:spcAft>
                <a:spcPts val="500"/>
              </a:spcAft>
            </a:pPr>
            <a:r>
              <a:rPr lang="en"/>
              <a:t>30 to 60 minutes before the headache</a:t>
            </a:r>
          </a:p>
          <a:p>
            <a:pPr marL="914400" lvl="1" indent="-228600" rtl="0">
              <a:lnSpc>
                <a:spcPct val="138000"/>
              </a:lnSpc>
              <a:spcBef>
                <a:spcPts val="0"/>
              </a:spcBef>
              <a:spcAft>
                <a:spcPts val="500"/>
              </a:spcAft>
            </a:pPr>
            <a:r>
              <a:rPr lang="en"/>
              <a:t>13-18% of migraine patients</a:t>
            </a:r>
          </a:p>
          <a:p>
            <a:pPr marL="914400" lvl="1" indent="-228600" rtl="0">
              <a:lnSpc>
                <a:spcPct val="138000"/>
              </a:lnSpc>
              <a:spcBef>
                <a:spcPts val="0"/>
              </a:spcBef>
              <a:spcAft>
                <a:spcPts val="500"/>
              </a:spcAft>
            </a:pPr>
            <a:r>
              <a:rPr lang="en"/>
              <a:t>Visual Symptoms:</a:t>
            </a:r>
          </a:p>
          <a:p>
            <a:pPr marL="1371600" lvl="2" indent="-304800" rtl="0">
              <a:lnSpc>
                <a:spcPct val="138000"/>
              </a:lnSpc>
              <a:spcBef>
                <a:spcPts val="0"/>
              </a:spcBef>
              <a:spcAft>
                <a:spcPts val="500"/>
              </a:spcAft>
              <a:buSzPct val="100000"/>
            </a:pPr>
            <a:r>
              <a:rPr lang="en" sz="1200"/>
              <a:t>99% of aura cases</a:t>
            </a:r>
          </a:p>
          <a:p>
            <a:pPr marL="1371600" lvl="2" indent="-304800" rtl="0">
              <a:lnSpc>
                <a:spcPct val="138000"/>
              </a:lnSpc>
              <a:spcBef>
                <a:spcPts val="0"/>
              </a:spcBef>
              <a:spcAft>
                <a:spcPts val="500"/>
              </a:spcAft>
              <a:buSzPct val="100000"/>
            </a:pPr>
            <a:r>
              <a:rPr lang="en" sz="1200"/>
              <a:t>vision disturbance</a:t>
            </a:r>
          </a:p>
          <a:p>
            <a:pPr marL="1371600" lvl="2" indent="-304800" rtl="0">
              <a:lnSpc>
                <a:spcPct val="138000"/>
              </a:lnSpc>
              <a:spcBef>
                <a:spcPts val="0"/>
              </a:spcBef>
              <a:spcAft>
                <a:spcPts val="500"/>
              </a:spcAft>
              <a:buSzPct val="100000"/>
            </a:pPr>
            <a:r>
              <a:rPr lang="en" sz="1200"/>
              <a:t>partial alteration in the field of vision</a:t>
            </a:r>
          </a:p>
          <a:p>
            <a:pPr marL="914400" lvl="1" indent="-228600" rtl="0">
              <a:lnSpc>
                <a:spcPct val="138000"/>
              </a:lnSpc>
              <a:spcBef>
                <a:spcPts val="0"/>
              </a:spcBef>
              <a:spcAft>
                <a:spcPts val="500"/>
              </a:spcAft>
            </a:pPr>
            <a:r>
              <a:rPr lang="en"/>
              <a:t>Sensory Symptoms:</a:t>
            </a:r>
          </a:p>
          <a:p>
            <a:pPr marL="1371600" lvl="2" indent="-304800" rtl="0">
              <a:lnSpc>
                <a:spcPct val="138000"/>
              </a:lnSpc>
              <a:spcBef>
                <a:spcPts val="0"/>
              </a:spcBef>
              <a:spcAft>
                <a:spcPts val="500"/>
              </a:spcAft>
              <a:buSzPct val="100000"/>
            </a:pPr>
            <a:r>
              <a:rPr lang="en" sz="1200"/>
              <a:t>30-40% of aura cases</a:t>
            </a:r>
          </a:p>
          <a:p>
            <a:pPr marL="1371600" lvl="2" indent="-304800" rtl="0">
              <a:lnSpc>
                <a:spcPct val="138000"/>
              </a:lnSpc>
              <a:spcBef>
                <a:spcPts val="0"/>
              </a:spcBef>
              <a:spcAft>
                <a:spcPts val="500"/>
              </a:spcAft>
              <a:buSzPct val="100000"/>
            </a:pPr>
            <a:r>
              <a:rPr lang="en" sz="1200"/>
              <a:t>pain, numbness, and tingling feeling</a:t>
            </a:r>
          </a:p>
        </p:txBody>
      </p:sp>
      <p:pic>
        <p:nvPicPr>
          <p:cNvPr id="168" name="Shape 168"/>
          <p:cNvPicPr preferRelativeResize="0"/>
          <p:nvPr/>
        </p:nvPicPr>
        <p:blipFill>
          <a:blip r:embed="rId3">
            <a:alphaModFix/>
          </a:blip>
          <a:stretch>
            <a:fillRect/>
          </a:stretch>
        </p:blipFill>
        <p:spPr>
          <a:xfrm>
            <a:off x="5605899" y="1162650"/>
            <a:ext cx="3462650" cy="3106850"/>
          </a:xfrm>
          <a:prstGeom prst="rect">
            <a:avLst/>
          </a:prstGeom>
          <a:noFill/>
          <a:ln>
            <a:noFill/>
          </a:ln>
        </p:spPr>
      </p:pic>
      <p:sp>
        <p:nvSpPr>
          <p:cNvPr id="169" name="Shape 169"/>
          <p:cNvSpPr txBox="1"/>
          <p:nvPr/>
        </p:nvSpPr>
        <p:spPr>
          <a:xfrm>
            <a:off x="5655050" y="4193300"/>
            <a:ext cx="3506100" cy="409200"/>
          </a:xfrm>
          <a:prstGeom prst="rect">
            <a:avLst/>
          </a:prstGeom>
          <a:noFill/>
          <a:ln>
            <a:noFill/>
          </a:ln>
        </p:spPr>
        <p:txBody>
          <a:bodyPr lIns="91425" tIns="91425" rIns="91425" bIns="91425" anchor="ctr" anchorCtr="0">
            <a:noAutofit/>
          </a:bodyPr>
          <a:lstStyle/>
          <a:p>
            <a:pPr lvl="0" rtl="0">
              <a:spcBef>
                <a:spcPts val="0"/>
              </a:spcBef>
              <a:buNone/>
            </a:pPr>
            <a:r>
              <a:rPr lang="en" sz="600"/>
              <a:t>https://upload.wikimedia.org/wikipedia/commons/1/1d/Negatives_Skotom_%28Brandenburger_Tor_Blaue_Stunde%29_1.jpg</a:t>
            </a: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a:hlinkClick r:id="rId3"/>
          </p:cNvPr>
          <p:cNvSpPr/>
          <p:nvPr/>
        </p:nvSpPr>
        <p:spPr>
          <a:xfrm>
            <a:off x="1405825" y="197125"/>
            <a:ext cx="6595177" cy="4946374"/>
          </a:xfrm>
          <a:prstGeom prst="rect">
            <a:avLst/>
          </a:prstGeom>
          <a:blipFill>
            <a:blip r:embed="rId4">
              <a:alphaModFix/>
            </a:blip>
            <a:stretch>
              <a:fillRect/>
            </a:stretch>
          </a:blipFill>
          <a:ln>
            <a:noFill/>
          </a:ln>
        </p:spPr>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Signs and symptoms</a:t>
            </a:r>
          </a:p>
        </p:txBody>
      </p:sp>
      <p:sp>
        <p:nvSpPr>
          <p:cNvPr id="180" name="Shape 180"/>
          <p:cNvSpPr txBox="1">
            <a:spLocks noGrp="1"/>
          </p:cNvSpPr>
          <p:nvPr>
            <p:ph type="body" idx="1"/>
          </p:nvPr>
        </p:nvSpPr>
        <p:spPr>
          <a:xfrm>
            <a:off x="311700" y="1228675"/>
            <a:ext cx="8520600" cy="3635700"/>
          </a:xfrm>
          <a:prstGeom prst="rect">
            <a:avLst/>
          </a:prstGeom>
        </p:spPr>
        <p:txBody>
          <a:bodyPr lIns="91425" tIns="91425" rIns="91425" bIns="91425" anchor="t" anchorCtr="0">
            <a:noAutofit/>
          </a:bodyPr>
          <a:lstStyle/>
          <a:p>
            <a:pPr marL="457200" lvl="0" indent="-228600" rtl="0">
              <a:lnSpc>
                <a:spcPct val="138000"/>
              </a:lnSpc>
              <a:spcBef>
                <a:spcPts val="0"/>
              </a:spcBef>
              <a:spcAft>
                <a:spcPts val="500"/>
              </a:spcAft>
            </a:pPr>
            <a:r>
              <a:rPr lang="en"/>
              <a:t>The Pain Phase</a:t>
            </a:r>
          </a:p>
          <a:p>
            <a:pPr marL="914400" marR="0" lvl="1" indent="-228600" algn="l" rtl="0">
              <a:lnSpc>
                <a:spcPct val="138000"/>
              </a:lnSpc>
              <a:spcBef>
                <a:spcPts val="0"/>
              </a:spcBef>
              <a:spcAft>
                <a:spcPts val="500"/>
              </a:spcAft>
              <a:buClr>
                <a:schemeClr val="dk2"/>
              </a:buClr>
              <a:buFont typeface="Source Code Pro"/>
            </a:pPr>
            <a:r>
              <a:rPr lang="en"/>
              <a:t>4 to 72 hours for adults</a:t>
            </a:r>
          </a:p>
          <a:p>
            <a:pPr marL="914400" marR="0" lvl="1" indent="-228600" algn="l" rtl="0">
              <a:lnSpc>
                <a:spcPct val="138000"/>
              </a:lnSpc>
              <a:spcBef>
                <a:spcPts val="0"/>
              </a:spcBef>
              <a:spcAft>
                <a:spcPts val="500"/>
              </a:spcAft>
            </a:pPr>
            <a:r>
              <a:rPr lang="en"/>
              <a:t>Unilateral vs Bilateral headache</a:t>
            </a:r>
          </a:p>
          <a:p>
            <a:pPr marL="914400" marR="0" lvl="1" indent="-228600" algn="l" rtl="0">
              <a:lnSpc>
                <a:spcPct val="138000"/>
              </a:lnSpc>
              <a:spcBef>
                <a:spcPts val="0"/>
              </a:spcBef>
              <a:spcAft>
                <a:spcPts val="500"/>
              </a:spcAft>
            </a:pPr>
            <a:r>
              <a:rPr lang="en"/>
              <a:t>Neck pain</a:t>
            </a:r>
          </a:p>
          <a:p>
            <a:pPr marL="914400" marR="0" lvl="1" indent="-228600" algn="l" rtl="0">
              <a:lnSpc>
                <a:spcPct val="138000"/>
              </a:lnSpc>
              <a:spcBef>
                <a:spcPts val="0"/>
              </a:spcBef>
              <a:spcAft>
                <a:spcPts val="500"/>
              </a:spcAft>
            </a:pPr>
            <a:r>
              <a:rPr lang="en"/>
              <a:t>intensifies during physical activity</a:t>
            </a: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Signs and symptoms</a:t>
            </a:r>
          </a:p>
        </p:txBody>
      </p:sp>
      <p:sp>
        <p:nvSpPr>
          <p:cNvPr id="186" name="Shape 186"/>
          <p:cNvSpPr txBox="1">
            <a:spLocks noGrp="1"/>
          </p:cNvSpPr>
          <p:nvPr>
            <p:ph type="body" idx="1"/>
          </p:nvPr>
        </p:nvSpPr>
        <p:spPr>
          <a:xfrm>
            <a:off x="311700" y="1228675"/>
            <a:ext cx="8520600" cy="3635700"/>
          </a:xfrm>
          <a:prstGeom prst="rect">
            <a:avLst/>
          </a:prstGeom>
        </p:spPr>
        <p:txBody>
          <a:bodyPr lIns="91425" tIns="91425" rIns="91425" bIns="91425" anchor="t" anchorCtr="0">
            <a:noAutofit/>
          </a:bodyPr>
          <a:lstStyle/>
          <a:p>
            <a:pPr marL="457200" lvl="0" indent="-228600" rtl="0">
              <a:lnSpc>
                <a:spcPct val="138000"/>
              </a:lnSpc>
              <a:spcBef>
                <a:spcPts val="0"/>
              </a:spcBef>
              <a:spcAft>
                <a:spcPts val="500"/>
              </a:spcAft>
            </a:pPr>
            <a:r>
              <a:rPr lang="en"/>
              <a:t>The Postdrome Phase</a:t>
            </a:r>
          </a:p>
          <a:p>
            <a:pPr marL="914400" marR="0" lvl="1" indent="-228600" algn="l" rtl="0">
              <a:lnSpc>
                <a:spcPct val="138000"/>
              </a:lnSpc>
              <a:spcBef>
                <a:spcPts val="0"/>
              </a:spcBef>
              <a:spcAft>
                <a:spcPts val="500"/>
              </a:spcAft>
            </a:pPr>
            <a:r>
              <a:rPr lang="en"/>
              <a:t>Final Phase</a:t>
            </a:r>
          </a:p>
          <a:p>
            <a:pPr marL="914400" marR="0" lvl="1" indent="-228600" algn="l" rtl="0">
              <a:lnSpc>
                <a:spcPct val="138000"/>
              </a:lnSpc>
              <a:spcBef>
                <a:spcPts val="0"/>
              </a:spcBef>
              <a:spcAft>
                <a:spcPts val="500"/>
              </a:spcAft>
            </a:pPr>
            <a:r>
              <a:rPr lang="en"/>
              <a:t>Soreness</a:t>
            </a:r>
          </a:p>
          <a:p>
            <a:pPr marL="914400" marR="0" lvl="1" indent="-228600" algn="l" rtl="0">
              <a:lnSpc>
                <a:spcPct val="138000"/>
              </a:lnSpc>
              <a:spcBef>
                <a:spcPts val="0"/>
              </a:spcBef>
              <a:spcAft>
                <a:spcPts val="500"/>
              </a:spcAft>
            </a:pPr>
            <a:r>
              <a:rPr lang="en"/>
              <a:t>Some Patients</a:t>
            </a:r>
          </a:p>
          <a:p>
            <a:pPr marL="1371600" marR="0" lvl="2" indent="-304800" algn="l" rtl="0">
              <a:lnSpc>
                <a:spcPct val="138000"/>
              </a:lnSpc>
              <a:spcBef>
                <a:spcPts val="0"/>
              </a:spcBef>
              <a:spcAft>
                <a:spcPts val="500"/>
              </a:spcAft>
              <a:buSzPct val="100000"/>
            </a:pPr>
            <a:r>
              <a:rPr lang="en" sz="1200"/>
              <a:t>Cognitive difficulties</a:t>
            </a:r>
          </a:p>
          <a:p>
            <a:pPr marL="1371600" marR="0" lvl="2" indent="-304800" algn="l" rtl="0">
              <a:lnSpc>
                <a:spcPct val="138000"/>
              </a:lnSpc>
              <a:spcBef>
                <a:spcPts val="0"/>
              </a:spcBef>
              <a:spcAft>
                <a:spcPts val="500"/>
              </a:spcAft>
              <a:buSzPct val="100000"/>
            </a:pPr>
            <a:r>
              <a:rPr lang="en" sz="1200"/>
              <a:t>Mood changes</a:t>
            </a:r>
          </a:p>
          <a:p>
            <a:pPr marL="1371600" marR="0" lvl="2" indent="-304800" algn="l" rtl="0">
              <a:lnSpc>
                <a:spcPct val="138000"/>
              </a:lnSpc>
              <a:spcBef>
                <a:spcPts val="0"/>
              </a:spcBef>
              <a:spcAft>
                <a:spcPts val="500"/>
              </a:spcAft>
              <a:buSzPct val="100000"/>
            </a:pPr>
            <a:r>
              <a:rPr lang="en" sz="1200"/>
              <a:t>Weakness</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3633</Words>
  <Application>Microsoft Macintosh PowerPoint</Application>
  <PresentationFormat>On-screen Show (16:9)</PresentationFormat>
  <Paragraphs>205</Paragraphs>
  <Slides>24</Slides>
  <Notes>24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24</vt:i4>
      </vt:variant>
    </vt:vector>
  </HeadingPairs>
  <TitlesOfParts>
    <vt:vector size="28" baseType="lpstr">
      <vt:lpstr>Amatic SC</vt:lpstr>
      <vt:lpstr>Source Code Pro</vt:lpstr>
      <vt:lpstr>beach-day</vt:lpstr>
      <vt:lpstr>Office Theme</vt:lpstr>
      <vt:lpstr>An Overview of Migraine Headaches</vt:lpstr>
      <vt:lpstr>History</vt:lpstr>
      <vt:lpstr>RISK FACTORS</vt:lpstr>
      <vt:lpstr>Epidemiology</vt:lpstr>
      <vt:lpstr>Signs and symptoms</vt:lpstr>
      <vt:lpstr>Signs and symptoms</vt:lpstr>
      <vt:lpstr>PowerPoint Presentation</vt:lpstr>
      <vt:lpstr>Signs and symptoms</vt:lpstr>
      <vt:lpstr>Signs and symptoms</vt:lpstr>
      <vt:lpstr>Pathophysiology </vt:lpstr>
      <vt:lpstr>Treatment </vt:lpstr>
      <vt:lpstr>First drug therapeutic: Ergotamines </vt:lpstr>
      <vt:lpstr>PowerPoint Presentation</vt:lpstr>
      <vt:lpstr>Triptans</vt:lpstr>
      <vt:lpstr>Triptan Biochemistry</vt:lpstr>
      <vt:lpstr>Triptan Side Effects</vt:lpstr>
      <vt:lpstr>Triptans and Cardiovascular Health</vt:lpstr>
      <vt:lpstr>NSAIDs and Analgesics</vt:lpstr>
      <vt:lpstr>NSAIDs Pharmacokinetics</vt:lpstr>
      <vt:lpstr>PowerPoint Presentation</vt:lpstr>
      <vt:lpstr>Alternative Treatments for Migraine</vt:lpstr>
      <vt:lpstr>Neurostimulation</vt:lpstr>
      <vt:lpstr>Case study </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Migraine Headaches</dc:title>
  <cp:lastModifiedBy>Daniela Monachino</cp:lastModifiedBy>
  <cp:revision>1</cp:revision>
  <dcterms:modified xsi:type="dcterms:W3CDTF">2016-03-09T14:29:07Z</dcterms:modified>
</cp:coreProperties>
</file>