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Robo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bold.fntdata"/><Relationship Id="rId12" Type="http://schemas.openxmlformats.org/officeDocument/2006/relationships/slide" Target="slides/slide7.xml"/><Relationship Id="rId34" Type="http://schemas.openxmlformats.org/officeDocument/2006/relationships/font" Target="fonts/Roboto-regular.fntdata"/><Relationship Id="rId15" Type="http://schemas.openxmlformats.org/officeDocument/2006/relationships/slide" Target="slides/slide10.xml"/><Relationship Id="rId37" Type="http://schemas.openxmlformats.org/officeDocument/2006/relationships/font" Target="fonts/Roboto-boldItalic.fntdata"/><Relationship Id="rId14" Type="http://schemas.openxmlformats.org/officeDocument/2006/relationships/slide" Target="slides/slide9.xml"/><Relationship Id="rId36" Type="http://schemas.openxmlformats.org/officeDocument/2006/relationships/font" Target="fonts/Robot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thewestsidestory.net/wp-content/uploads/2014/11/Trans-fat-consumption-linked-to-loss-of-memory-among-adults.jp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20ce909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20ce909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a:latin typeface="Calibri"/>
                <a:ea typeface="Calibri"/>
                <a:cs typeface="Calibri"/>
                <a:sym typeface="Calibri"/>
              </a:rPr>
              <a:t>Many types of personality disorders are influenced genetically, in particular the schizotypal and antisocial personality disorder. This raises the genetic possibility of DID  </a:t>
            </a:r>
            <a:endParaRPr>
              <a:latin typeface="Calibri"/>
              <a:ea typeface="Calibri"/>
              <a:cs typeface="Calibri"/>
              <a:sym typeface="Calibri"/>
            </a:endParaRPr>
          </a:p>
          <a:p>
            <a:pPr indent="-298450" lvl="0" marL="457200" rtl="0" algn="l">
              <a:lnSpc>
                <a:spcPct val="115000"/>
              </a:lnSpc>
              <a:spcBef>
                <a:spcPts val="0"/>
              </a:spcBef>
              <a:spcAft>
                <a:spcPts val="0"/>
              </a:spcAft>
              <a:buSzPts val="1100"/>
              <a:buFont typeface="Calibri"/>
              <a:buChar char="●"/>
            </a:pPr>
            <a:r>
              <a:rPr lang="en">
                <a:latin typeface="Calibri"/>
                <a:ea typeface="Calibri"/>
                <a:cs typeface="Calibri"/>
                <a:sym typeface="Calibri"/>
              </a:rPr>
              <a:t>One of the predisposing factors of DID is a natural, inborn capacity to dissociate</a:t>
            </a:r>
            <a:endParaRPr>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
                <a:latin typeface="Calibri"/>
                <a:ea typeface="Calibri"/>
                <a:cs typeface="Calibri"/>
                <a:sym typeface="Calibri"/>
              </a:rPr>
              <a:t>Has biological determinant, although no twin studies have yet been undertaken, there is evidence that multiple personality disorder may be transgenerational</a:t>
            </a:r>
            <a:endParaRPr>
              <a:latin typeface="Calibri"/>
              <a:ea typeface="Calibri"/>
              <a:cs typeface="Calibri"/>
              <a:sym typeface="Calibri"/>
            </a:endParaRPr>
          </a:p>
          <a:p>
            <a:pPr indent="-298450" lvl="1" marL="914400" rtl="0" algn="l">
              <a:lnSpc>
                <a:spcPct val="115000"/>
              </a:lnSpc>
              <a:spcBef>
                <a:spcPts val="0"/>
              </a:spcBef>
              <a:spcAft>
                <a:spcPts val="0"/>
              </a:spcAft>
              <a:buSzPts val="1100"/>
              <a:buFont typeface="Calibri"/>
              <a:buAutoNum type="arabicPeriod"/>
            </a:pPr>
            <a:r>
              <a:rPr lang="en">
                <a:latin typeface="Calibri"/>
                <a:ea typeface="Calibri"/>
                <a:cs typeface="Calibri"/>
                <a:sym typeface="Calibri"/>
              </a:rPr>
              <a:t>Some evidence of dissociative phenomenal reported and/or observed in the family histories of 18 multiple personality disorder cases</a:t>
            </a:r>
            <a:endParaRPr>
              <a:latin typeface="Calibri"/>
              <a:ea typeface="Calibri"/>
              <a:cs typeface="Calibri"/>
              <a:sym typeface="Calibri"/>
            </a:endParaRPr>
          </a:p>
          <a:p>
            <a:pPr indent="-298450" lvl="1" marL="914400" rtl="0" algn="l">
              <a:lnSpc>
                <a:spcPct val="115000"/>
              </a:lnSpc>
              <a:spcBef>
                <a:spcPts val="0"/>
              </a:spcBef>
              <a:spcAft>
                <a:spcPts val="0"/>
              </a:spcAft>
              <a:buSzPts val="1100"/>
              <a:buFont typeface="Calibri"/>
              <a:buAutoNum type="arabicPeriod"/>
            </a:pPr>
            <a:r>
              <a:rPr lang="en">
                <a:latin typeface="Calibri"/>
                <a:ea typeface="Calibri"/>
                <a:cs typeface="Calibri"/>
                <a:sym typeface="Calibri"/>
              </a:rPr>
              <a:t>However,  it is difficult to conclude that this is the case because there are factors that preclude a clear interpretation of the genetic mechanism. </a:t>
            </a:r>
            <a:endParaRPr>
              <a:latin typeface="Calibri"/>
              <a:ea typeface="Calibri"/>
              <a:cs typeface="Calibri"/>
              <a:sym typeface="Calibri"/>
            </a:endParaRPr>
          </a:p>
          <a:p>
            <a:pPr indent="0" lvl="0" marL="914400" rtl="0" algn="l">
              <a:lnSpc>
                <a:spcPct val="115000"/>
              </a:lnSpc>
              <a:spcBef>
                <a:spcPts val="0"/>
              </a:spcBef>
              <a:spcAft>
                <a:spcPts val="0"/>
              </a:spcAft>
              <a:buNone/>
            </a:pPr>
            <a:r>
              <a:rPr lang="en">
                <a:latin typeface="Calibri"/>
                <a:ea typeface="Calibri"/>
                <a:cs typeface="Calibri"/>
                <a:sym typeface="Calibri"/>
              </a:rPr>
              <a:t>First of all, selective sample chosen only based on availability of information on the </a:t>
            </a:r>
            <a:r>
              <a:rPr lang="en">
                <a:latin typeface="Calibri"/>
                <a:ea typeface="Calibri"/>
                <a:cs typeface="Calibri"/>
                <a:sym typeface="Calibri"/>
              </a:rPr>
              <a:t>patient's</a:t>
            </a:r>
            <a:r>
              <a:rPr lang="en">
                <a:latin typeface="Calibri"/>
                <a:ea typeface="Calibri"/>
                <a:cs typeface="Calibri"/>
                <a:sym typeface="Calibri"/>
              </a:rPr>
              <a:t>' family histories. Second, many multiple personality disorder patients come from families that deny anything problematic has ever occurred and unwilling to share data</a:t>
            </a:r>
            <a:endParaRPr>
              <a:latin typeface="Calibri"/>
              <a:ea typeface="Calibri"/>
              <a:cs typeface="Calibri"/>
              <a:sym typeface="Calibri"/>
            </a:endParaRPr>
          </a:p>
          <a:p>
            <a:pPr indent="-298450" lvl="0" marL="914400" rtl="0" algn="l">
              <a:lnSpc>
                <a:spcPct val="115000"/>
              </a:lnSpc>
              <a:spcBef>
                <a:spcPts val="0"/>
              </a:spcBef>
              <a:spcAft>
                <a:spcPts val="0"/>
              </a:spcAft>
              <a:buSzPts val="1100"/>
              <a:buFont typeface="Calibri"/>
              <a:buChar char="-"/>
            </a:pPr>
            <a:r>
              <a:rPr lang="en">
                <a:latin typeface="Calibri"/>
                <a:ea typeface="Calibri"/>
                <a:cs typeface="Calibri"/>
                <a:sym typeface="Calibri"/>
              </a:rPr>
              <a:t>It is hard to measure the genetic factor behind DID without extensive, well controlled studies</a:t>
            </a:r>
            <a:endParaRPr>
              <a:latin typeface="Calibri"/>
              <a:ea typeface="Calibri"/>
              <a:cs typeface="Calibri"/>
              <a:sym typeface="Calibri"/>
            </a:endParaRPr>
          </a:p>
          <a:p>
            <a:pPr indent="-298450" lvl="0" marL="457200" rtl="0" algn="l">
              <a:lnSpc>
                <a:spcPct val="115000"/>
              </a:lnSpc>
              <a:spcBef>
                <a:spcPts val="0"/>
              </a:spcBef>
              <a:spcAft>
                <a:spcPts val="0"/>
              </a:spcAft>
              <a:buSzPts val="1100"/>
              <a:buFont typeface="Calibri"/>
              <a:buChar char="●"/>
            </a:pPr>
            <a:r>
              <a:rPr lang="en">
                <a:latin typeface="Calibri"/>
                <a:ea typeface="Calibri"/>
                <a:cs typeface="Calibri"/>
                <a:sym typeface="Calibri"/>
              </a:rPr>
              <a:t>There is evidence of smaller hippocampal and amygdalar volumes in DID patients and genetic factors that could contribute to this could increase the risk for the development of the disorder </a:t>
            </a:r>
            <a:endParaRPr>
              <a:latin typeface="Calibri"/>
              <a:ea typeface="Calibri"/>
              <a:cs typeface="Calibri"/>
              <a:sym typeface="Calibri"/>
            </a:endParaRPr>
          </a:p>
          <a:p>
            <a:pPr indent="0" lvl="0" marL="0" rtl="0" algn="l">
              <a:lnSpc>
                <a:spcPct val="115000"/>
              </a:lnSpc>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20ce909f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20ce909f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second predisposing factor is </a:t>
            </a:r>
            <a:r>
              <a:rPr lang="en">
                <a:latin typeface="Calibri"/>
                <a:ea typeface="Calibri"/>
                <a:cs typeface="Calibri"/>
                <a:sym typeface="Calibri"/>
              </a:rPr>
              <a:t>exposure to severe, overwhelming trauma (ex. Frequent, unpredictable, and inconsistently alternating abuse and love especially during childhood)</a:t>
            </a:r>
            <a:endParaRPr>
              <a:latin typeface="Calibri"/>
              <a:ea typeface="Calibri"/>
              <a:cs typeface="Calibri"/>
              <a:sym typeface="Calibri"/>
            </a:endParaRPr>
          </a:p>
          <a:p>
            <a:pPr indent="-298450" lvl="0" marL="457200" rtl="0" algn="l">
              <a:lnSpc>
                <a:spcPct val="115000"/>
              </a:lnSpc>
              <a:spcBef>
                <a:spcPts val="0"/>
              </a:spcBef>
              <a:spcAft>
                <a:spcPts val="0"/>
              </a:spcAft>
              <a:buSzPts val="1100"/>
              <a:buFont typeface="Calibri"/>
              <a:buChar char="-"/>
            </a:pPr>
            <a:r>
              <a:rPr lang="en">
                <a:latin typeface="Calibri"/>
                <a:ea typeface="Calibri"/>
                <a:cs typeface="Calibri"/>
                <a:sym typeface="Calibri"/>
              </a:rPr>
              <a:t>Many studies have hypothesized that the maladaptive ability to dissociate is the integral cause of multiple personality disorder.</a:t>
            </a:r>
            <a:endParaRPr>
              <a:latin typeface="Calibri"/>
              <a:ea typeface="Calibri"/>
              <a:cs typeface="Calibri"/>
              <a:sym typeface="Calibri"/>
            </a:endParaRPr>
          </a:p>
          <a:p>
            <a:pPr indent="-298450" lvl="0" marL="457200" rtl="0" algn="l">
              <a:lnSpc>
                <a:spcPct val="115000"/>
              </a:lnSpc>
              <a:spcBef>
                <a:spcPts val="0"/>
              </a:spcBef>
              <a:spcAft>
                <a:spcPts val="0"/>
              </a:spcAft>
              <a:buSzPts val="1100"/>
              <a:buFont typeface="Calibri"/>
              <a:buChar char="-"/>
            </a:pPr>
            <a:r>
              <a:rPr lang="en">
                <a:latin typeface="Calibri"/>
                <a:ea typeface="Calibri"/>
                <a:cs typeface="Calibri"/>
                <a:sym typeface="Calibri"/>
              </a:rPr>
              <a:t>Child trauma, physical and sexual abuse in early childhood, latency and adolescence were shown as significant predictors of self-mutilation and suicidality. </a:t>
            </a:r>
            <a:endParaRPr>
              <a:latin typeface="Calibri"/>
              <a:ea typeface="Calibri"/>
              <a:cs typeface="Calibri"/>
              <a:sym typeface="Calibri"/>
            </a:endParaRPr>
          </a:p>
          <a:p>
            <a:pPr indent="0" lvl="0" marL="0" rtl="0" algn="l">
              <a:lnSpc>
                <a:spcPct val="115000"/>
              </a:lnSpc>
              <a:spcBef>
                <a:spcPts val="0"/>
              </a:spcBef>
              <a:spcAft>
                <a:spcPts val="0"/>
              </a:spcAft>
              <a:buNone/>
            </a:pPr>
            <a:r>
              <a:t/>
            </a:r>
            <a:endParaRPr>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429a454fed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29a454fed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Graph made by Ellen based on data from the study by Collin Ross and </a:t>
            </a:r>
            <a:r>
              <a:rPr lang="en"/>
              <a:t>colleagues</a:t>
            </a:r>
            <a:r>
              <a:rPr lang="en"/>
              <a:t>. </a:t>
            </a:r>
            <a:endParaRPr/>
          </a:p>
          <a:p>
            <a:pPr indent="-298450" lvl="0" marL="457200" rtl="0" algn="l">
              <a:lnSpc>
                <a:spcPct val="115000"/>
              </a:lnSpc>
              <a:spcBef>
                <a:spcPts val="0"/>
              </a:spcBef>
              <a:spcAft>
                <a:spcPts val="0"/>
              </a:spcAft>
              <a:buSzPts val="1100"/>
              <a:buChar char="●"/>
            </a:pPr>
            <a:r>
              <a:rPr lang="en">
                <a:latin typeface="Calibri"/>
                <a:ea typeface="Calibri"/>
                <a:cs typeface="Calibri"/>
                <a:sym typeface="Calibri"/>
              </a:rPr>
              <a:t>Interviewd </a:t>
            </a:r>
            <a:r>
              <a:rPr lang="en">
                <a:latin typeface="Calibri"/>
                <a:ea typeface="Calibri"/>
                <a:cs typeface="Calibri"/>
                <a:sym typeface="Calibri"/>
              </a:rPr>
              <a:t> 102 individual with clinical diagnoses MDP from Winnipeg, Utah, California and Ottawa using DDIS (Dissociative Disorders Interview Schedule)</a:t>
            </a:r>
            <a:endParaRPr>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
                <a:latin typeface="Calibri"/>
                <a:ea typeface="Calibri"/>
                <a:cs typeface="Calibri"/>
                <a:sym typeface="Calibri"/>
              </a:rPr>
              <a:t>Result: Consistent findings of high rates of childhood trauma such as physical and sexual abuse</a:t>
            </a:r>
            <a:endParaRPr>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
                <a:latin typeface="Calibri"/>
                <a:ea typeface="Calibri"/>
                <a:cs typeface="Calibri"/>
                <a:sym typeface="Calibri"/>
              </a:rPr>
              <a:t>In a larger pool of 388 cases, 91.2% of the patients had been physically or sexually abused or both prior to age 18</a:t>
            </a:r>
            <a:endParaRPr>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
                <a:latin typeface="Calibri"/>
                <a:ea typeface="Calibri"/>
                <a:cs typeface="Calibri"/>
                <a:sym typeface="Calibri"/>
              </a:rPr>
              <a:t>For the majority of subjects, the abuse started before the age of 5 (as shown in graph, highest number of physical ab.use before the age of 1, and sexual abuse at age 4)</a:t>
            </a:r>
            <a:endParaRPr>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20dc0e68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20dc0e68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0" rtl="0" algn="l">
              <a:lnSpc>
                <a:spcPct val="115000"/>
              </a:lnSpc>
              <a:spcBef>
                <a:spcPts val="0"/>
              </a:spcBef>
              <a:spcAft>
                <a:spcPts val="0"/>
              </a:spcAft>
              <a:buNone/>
            </a:pPr>
            <a:r>
              <a:rPr lang="en"/>
              <a:t>-       Amnesia- Amnesia is typically around a period in childhood with a focus on traumatic events. The host and alters have no memory of other alters due to amnesic barriers separating alters. Amnesia follows dissociative flashbacks.</a:t>
            </a:r>
            <a:endParaRPr/>
          </a:p>
          <a:p>
            <a:pPr indent="-228600" lvl="0" marL="0" rtl="0" algn="l">
              <a:lnSpc>
                <a:spcPct val="115000"/>
              </a:lnSpc>
              <a:spcBef>
                <a:spcPts val="0"/>
              </a:spcBef>
              <a:spcAft>
                <a:spcPts val="0"/>
              </a:spcAft>
              <a:buNone/>
            </a:pPr>
            <a:r>
              <a:rPr lang="en"/>
              <a:t>-       Anxiety</a:t>
            </a:r>
            <a:endParaRPr/>
          </a:p>
          <a:p>
            <a:pPr indent="-228600" lvl="0" marL="0" rtl="0" algn="l">
              <a:lnSpc>
                <a:spcPct val="115000"/>
              </a:lnSpc>
              <a:spcBef>
                <a:spcPts val="0"/>
              </a:spcBef>
              <a:spcAft>
                <a:spcPts val="0"/>
              </a:spcAft>
              <a:buNone/>
            </a:pPr>
            <a:r>
              <a:rPr lang="en"/>
              <a:t>-       Auditory hallucinations- Hallucinations include crying, muttering, self-depracatory remarks.</a:t>
            </a:r>
            <a:endParaRPr/>
          </a:p>
          <a:p>
            <a:pPr indent="-228600" lvl="0" marL="0" rtl="0" algn="l">
              <a:lnSpc>
                <a:spcPct val="115000"/>
              </a:lnSpc>
              <a:spcBef>
                <a:spcPts val="0"/>
              </a:spcBef>
              <a:spcAft>
                <a:spcPts val="0"/>
              </a:spcAft>
              <a:buNone/>
            </a:pPr>
            <a:r>
              <a:rPr lang="en"/>
              <a:t>-       Depression</a:t>
            </a:r>
            <a:endParaRPr/>
          </a:p>
          <a:p>
            <a:pPr indent="-228600" lvl="0" marL="0" rtl="0" algn="l">
              <a:lnSpc>
                <a:spcPct val="115000"/>
              </a:lnSpc>
              <a:spcBef>
                <a:spcPts val="0"/>
              </a:spcBef>
              <a:spcAft>
                <a:spcPts val="0"/>
              </a:spcAft>
              <a:buNone/>
            </a:pPr>
            <a:r>
              <a:rPr lang="en"/>
              <a:t>-       Fugue episodes- May find themselves at some destination with no knowledge of journey.</a:t>
            </a:r>
            <a:endParaRPr/>
          </a:p>
          <a:p>
            <a:pPr indent="-228600" lvl="0" marL="0" rtl="0" algn="l">
              <a:lnSpc>
                <a:spcPct val="115000"/>
              </a:lnSpc>
              <a:spcBef>
                <a:spcPts val="0"/>
              </a:spcBef>
              <a:spcAft>
                <a:spcPts val="0"/>
              </a:spcAft>
              <a:buNone/>
            </a:pPr>
            <a:r>
              <a:rPr lang="en"/>
              <a:t>-       Insomnia and nightmares- Alters may keep host and other alters awake.</a:t>
            </a:r>
            <a:endParaRPr/>
          </a:p>
          <a:p>
            <a:pPr indent="-228600" lvl="0" marL="0" rtl="0" algn="l">
              <a:lnSpc>
                <a:spcPct val="115000"/>
              </a:lnSpc>
              <a:spcBef>
                <a:spcPts val="0"/>
              </a:spcBef>
              <a:spcAft>
                <a:spcPts val="0"/>
              </a:spcAft>
              <a:buNone/>
            </a:pPr>
            <a:r>
              <a:rPr lang="en"/>
              <a:t>-       Lost time “blackouts”- The host loses time when the alter(s) take over.</a:t>
            </a:r>
            <a:endParaRPr/>
          </a:p>
          <a:p>
            <a:pPr indent="-228600" lvl="0" marL="0" rtl="0" algn="l">
              <a:lnSpc>
                <a:spcPct val="115000"/>
              </a:lnSpc>
              <a:spcBef>
                <a:spcPts val="0"/>
              </a:spcBef>
              <a:spcAft>
                <a:spcPts val="0"/>
              </a:spcAft>
              <a:buNone/>
            </a:pPr>
            <a:r>
              <a:rPr lang="en"/>
              <a:t>-       Low self-esteem</a:t>
            </a:r>
            <a:endParaRPr/>
          </a:p>
          <a:p>
            <a:pPr indent="-228600" lvl="0" marL="0" rtl="0" algn="l">
              <a:lnSpc>
                <a:spcPct val="115000"/>
              </a:lnSpc>
              <a:spcBef>
                <a:spcPts val="0"/>
              </a:spcBef>
              <a:spcAft>
                <a:spcPts val="0"/>
              </a:spcAft>
              <a:buNone/>
            </a:pPr>
            <a:r>
              <a:rPr lang="en"/>
              <a:t>-       Mood swings- May have several mood changes in a day.</a:t>
            </a:r>
            <a:endParaRPr/>
          </a:p>
          <a:p>
            <a:pPr indent="-228600" lvl="0" marL="0" rtl="0" algn="l">
              <a:lnSpc>
                <a:spcPct val="115000"/>
              </a:lnSpc>
              <a:spcBef>
                <a:spcPts val="0"/>
              </a:spcBef>
              <a:spcAft>
                <a:spcPts val="0"/>
              </a:spcAft>
              <a:buNone/>
            </a:pPr>
            <a:r>
              <a:rPr lang="en"/>
              <a:t>-       Numbness- Individual may feel distant or detached from self.</a:t>
            </a:r>
            <a:endParaRPr/>
          </a:p>
          <a:p>
            <a:pPr indent="-228600" lvl="0" marL="0" rtl="0" algn="l">
              <a:lnSpc>
                <a:spcPct val="115000"/>
              </a:lnSpc>
              <a:spcBef>
                <a:spcPts val="0"/>
              </a:spcBef>
              <a:spcAft>
                <a:spcPts val="0"/>
              </a:spcAft>
              <a:buNone/>
            </a:pPr>
            <a:r>
              <a:rPr lang="en"/>
              <a:t>-       Self-harm- May be inflicted to prevent switching, have sense of control, or return to a feeling of reality.</a:t>
            </a:r>
            <a:endParaRPr/>
          </a:p>
          <a:p>
            <a:pPr indent="-228600" lvl="0" marL="0" rtl="0" algn="l">
              <a:lnSpc>
                <a:spcPct val="115000"/>
              </a:lnSpc>
              <a:spcBef>
                <a:spcPts val="0"/>
              </a:spcBef>
              <a:spcAft>
                <a:spcPts val="0"/>
              </a:spcAft>
              <a:buNone/>
            </a:pPr>
            <a:r>
              <a:rPr lang="en"/>
              <a:t>-       Somatoform symptoms</a:t>
            </a:r>
            <a:endParaRPr/>
          </a:p>
          <a:p>
            <a:pPr indent="-228600" lvl="0" marL="0" rtl="0" algn="l">
              <a:lnSpc>
                <a:spcPct val="115000"/>
              </a:lnSpc>
              <a:spcBef>
                <a:spcPts val="0"/>
              </a:spcBef>
              <a:spcAft>
                <a:spcPts val="0"/>
              </a:spcAft>
              <a:buNone/>
            </a:pPr>
            <a:r>
              <a:rPr lang="en"/>
              <a:t>-       Suicide attempts- Attempts are often in rapid succession and may be without the host’s awareness (Ringrose, 2018).</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20dc0e685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20dc0e685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0" rtl="0" algn="l">
              <a:lnSpc>
                <a:spcPct val="115000"/>
              </a:lnSpc>
              <a:spcBef>
                <a:spcPts val="0"/>
              </a:spcBef>
              <a:spcAft>
                <a:spcPts val="0"/>
              </a:spcAft>
              <a:buNone/>
            </a:pPr>
            <a:r>
              <a:rPr lang="en"/>
              <a:t>-       </a:t>
            </a:r>
            <a:r>
              <a:rPr lang="en"/>
              <a:t>Generally, people with DID can function normally. However, an experience of extreme emotion especially associated with childhood trauma can trigger a switch. When there is a perceived threat, patients tend to switch to an alter who is more competent to handle the situation. DID patients tend to avoid situations, people and environments that may remind them of a childhood trauma linked to their disorder. Coping with comorbid mental health disorders and symptoms of DID is important to maintaining the individual’s quality of life. Long-term supportive treatment helps individuals manage their symptoms and minimize strain on relational, marital, family, parenting, occupational and professional life (American Psychiatric Association, 2013).</a:t>
            </a:r>
            <a:endParaRPr/>
          </a:p>
          <a:p>
            <a:pPr indent="-228600" lvl="0" marL="0" rtl="0" algn="l">
              <a:lnSpc>
                <a:spcPct val="115000"/>
              </a:lnSpc>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428a9e54a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28a9e54a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428a9e54a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428a9e54a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Development of the orbitofrontal cortex is hypothesized to be correlated with emotional regulation and attachment to the sense of self. Additionally, the orbitofrontal cortex is also believed to serve inhibitory roles in the prevention of the formation of distinct identity states. The DID patients have reduced perfusion to this region which leads to their emotional instability and development of multiple personalities.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perfusion=blood flow</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428a9e54a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428a9e54a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hippocampus and amygdala are particular features of the cortico-limbic system which have been shown to be impacted in female DID patients. The hippocampus is involved in long term memory storage whereas the amygdala is involved in fear and anxiety responses. Larger volumes have been shown to serve protective roles against early life trauma. Smaller volumes of these structures essentially predispose individuals to disorders like DID.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428a9e54a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428a9e54a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case study analysis of 12 patients was conducted of patients who had varying degrees of abnormal electrical activity predominantly in the temporal lobe. This study predicts that the temporal lobe has a function of integrating affective tone (state of mind, how something affects the individual) with sensory information and perception. Sometimes, it can lead to abnormal characters traits. Other times, more dramatic effects arise like dissociative states of identity. 7 out of 12 patients presented with defining symptoms of DID while the other 5 believed to possessed by some sort of supernatural power.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420c5d426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420c5d426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treatment process for DID is usually in the form of therapies rather than pharmaceuticals. Once treatment therapy used is called that two standard therapy approach which includes the restoration and integration stage. The restoration stage involves selecting a single identity and transforming it into the host identity. Most often this is the identity that the individual had prior to the diagnosis of DID. The integration stage involves combining multiple personalities into one which may be beneficial if those personalities overlap well with each other (ex. Some people with DID have alternate personalities that can communicate between each other).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Another treatment model that was first proposed by Judith Herman who is an American psychiatrist is the triphasic therapy model consisting of three stages:</a:t>
            </a:r>
            <a:endParaRPr/>
          </a:p>
          <a:p>
            <a:pPr indent="0" lvl="0" marL="0" rtl="0" algn="l">
              <a:spcBef>
                <a:spcPts val="0"/>
              </a:spcBef>
              <a:spcAft>
                <a:spcPts val="0"/>
              </a:spcAft>
              <a:buNone/>
            </a:pPr>
            <a:r>
              <a:rPr lang="en"/>
              <a:t>Stage 1: </a:t>
            </a:r>
            <a:endParaRPr/>
          </a:p>
          <a:p>
            <a:pPr indent="0" lvl="0" marL="0" rtl="0" algn="l">
              <a:spcBef>
                <a:spcPts val="0"/>
              </a:spcBef>
              <a:spcAft>
                <a:spcPts val="0"/>
              </a:spcAft>
              <a:buNone/>
            </a:pPr>
            <a:r>
              <a:rPr lang="en"/>
              <a:t>• Establishing bodily safety: e.g. abstinence from self-injury. </a:t>
            </a:r>
            <a:endParaRPr/>
          </a:p>
          <a:p>
            <a:pPr indent="0" lvl="0" marL="0" rtl="0" algn="l">
              <a:spcBef>
                <a:spcPts val="0"/>
              </a:spcBef>
              <a:spcAft>
                <a:spcPts val="0"/>
              </a:spcAft>
              <a:buNone/>
            </a:pPr>
            <a:r>
              <a:rPr lang="en"/>
              <a:t>• Establishment of a safe environment: e.g., a secure living situation, non-abusive relationships, a job and/or regular income, adequate supports. </a:t>
            </a:r>
            <a:endParaRPr/>
          </a:p>
          <a:p>
            <a:pPr indent="0" lvl="0" marL="0" rtl="0" algn="l">
              <a:spcBef>
                <a:spcPts val="0"/>
              </a:spcBef>
              <a:spcAft>
                <a:spcPts val="0"/>
              </a:spcAft>
              <a:buNone/>
            </a:pPr>
            <a:r>
              <a:rPr lang="en"/>
              <a:t>• Establishment of emotional stability: e.g., ability to calm the body, regulate impulses, self-soothe, manage post-traumatic symptoms triggered by mundane events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Stage 2: </a:t>
            </a:r>
            <a:endParaRPr/>
          </a:p>
          <a:p>
            <a:pPr indent="-298450" lvl="0" marL="457200" rtl="0" algn="l">
              <a:spcBef>
                <a:spcPts val="0"/>
              </a:spcBef>
              <a:spcAft>
                <a:spcPts val="0"/>
              </a:spcAft>
              <a:buSzPts val="1100"/>
              <a:buChar char="-"/>
            </a:pPr>
            <a:r>
              <a:rPr lang="en"/>
              <a:t>Overcoming fear of traumatic events</a:t>
            </a:r>
            <a:endParaRPr/>
          </a:p>
          <a:p>
            <a:pPr indent="-298450" lvl="0" marL="457200" rtl="0" algn="l">
              <a:spcBef>
                <a:spcPts val="0"/>
              </a:spcBef>
              <a:spcAft>
                <a:spcPts val="0"/>
              </a:spcAft>
              <a:buSzPts val="1100"/>
              <a:buChar char="-"/>
            </a:pPr>
            <a:r>
              <a:rPr lang="en"/>
              <a:t>Controlling emotions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Stage 3: </a:t>
            </a:r>
            <a:endParaRPr/>
          </a:p>
          <a:p>
            <a:pPr indent="-298450" lvl="0" marL="457200" rtl="0" algn="l">
              <a:spcBef>
                <a:spcPts val="0"/>
              </a:spcBef>
              <a:spcAft>
                <a:spcPts val="0"/>
              </a:spcAft>
              <a:buSzPts val="1100"/>
              <a:buChar char="-"/>
            </a:pPr>
            <a:r>
              <a:rPr lang="en"/>
              <a:t>Decreasing shame and alienation</a:t>
            </a:r>
            <a:endParaRPr/>
          </a:p>
          <a:p>
            <a:pPr indent="-298450" lvl="0" marL="457200" rtl="0" algn="l">
              <a:spcBef>
                <a:spcPts val="0"/>
              </a:spcBef>
              <a:spcAft>
                <a:spcPts val="0"/>
              </a:spcAft>
              <a:buSzPts val="1100"/>
              <a:buChar char="-"/>
            </a:pPr>
            <a:r>
              <a:rPr lang="en"/>
              <a:t>Establishing yourself in society once again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200">
                <a:latin typeface="Calibri"/>
                <a:ea typeface="Calibri"/>
                <a:cs typeface="Calibri"/>
                <a:sym typeface="Calibri"/>
              </a:rPr>
              <a:t>Some DID experts also recommended adding interventions to these three stages such as providing psychoeducation, increasing awareness and tolerance of emotion, and managing stressors and relationships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429280cc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29280cc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420c5d4267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420c5d4267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420ca7f5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420ca7f5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420c5d426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420c5d426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420c5d426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420c5d426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Although DID is believed to be uncommon, there have been some cases of DID brought up in court rooms. It has been used as a defence in cases ranging from drunk driving, kidnapping, theft  and even murder, in extreme cases.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420c5d426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420c5d426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t>Juanita Maxwell worked as a maid in a Florida Hotel. In 1979 she was accused of murdering a hotel guest using a lamp. However, when during the trial her lawyer accused her alternate personality Wanda, of committing the murder (James, 2008). Juanita claimed that the guest had refused to return a pen that she had borrowed, and thus Juanita had barged into her hotel room killing her. She also claimed that she had 7 alternate personalities. It was an interesting case for the court who had to consider whether or not DID was a viable explanation for the murder. Ultimately they sided with Juanita, and she was declared “not guilty due to insanity”. She was placed in care at Florida State Hospital, where she was prescribed Haloperidol as a medication (James, 2008). This was an important legal case because it was one first court cases in which the jury had to consider the consequences of DID.</a:t>
            </a:r>
            <a:endParaRPr sz="1200"/>
          </a:p>
          <a:p>
            <a:pPr indent="0" lvl="0" marL="0" rtl="0" algn="l">
              <a:lnSpc>
                <a:spcPct val="115000"/>
              </a:lnSpc>
              <a:spcBef>
                <a:spcPts val="0"/>
              </a:spcBef>
              <a:spcAft>
                <a:spcPts val="0"/>
              </a:spcAft>
              <a:buNone/>
            </a:pPr>
            <a:r>
              <a:t/>
            </a:r>
            <a:endParaRP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42d0614b6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42d0614b6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42d0614b6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42d0614b6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42d0614b6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42d0614b6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42d0614b6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42d0614b6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29280cd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429280cd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t>Dissociative Identity Disorder (DID), is also commonly referred to as multiple personality disorder. It is a very complex disorder characterized by the coexistence of multiple separate identities (Kluft, 1996). DID commonly develops after the occurrence of some form of trauma in childhood. However, as a person with DID grows older, the multiple personalities may grow more complex, as the individual affected may combine posttraumatic events with fantasy to create more intricate personalities (Kluft, 1996).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http://thewestsidestory.net/wp-content/uploads/2014/11/Trans-fat-consumption-linked-to-loss-of-memory-among-adults.jpg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(Name, Year)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429280cdf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429280cdf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t>A study conducted by the International Society for the Study of Trauma and Dissociation found the rate of DID to be about 1-3% in the general population (Johnson, 2011). However, this study may have underrepresented the cases of DID, as it is often misdiagnosed or undiagnosed. For example, in a prevalence study conducted by Foote, 5% of his sample size was diagnosed with DID, however in reality 29% actually had DID (Foote, 2006). Furthermore DID may be misdiagnosed as other disorders such as borderline personality disorder, schizophrenia, or psychosis. One reason that DID is often misdiagnosed and underdiagnosed is because it shares many different symptoms with other disorders, and thus psychiatrists may attribute the symptoms to another disorder (Johnson, 2011).</a:t>
            </a:r>
            <a:endParaRPr sz="1200"/>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420c5d426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20c5d426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t>The most common age range for those suffering from DID is between 22.8 years to 34.5 years, with the median age being approximately 31.3 years (Foote, 2018). Through the conduction of eleven different studies, it was found that 89% of those suffering from DID were women, while only 11% were men (Foote, 2018). However, this statistic may show an over-representation of women, because these studies were conducted in psychiatric facilities, and women are more likely than men to seek psychiatric help.</a:t>
            </a:r>
            <a:endParaRPr sz="1200"/>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20dc0e6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420dc0e6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Physicians must rule out possible physical disease or physiological effects of a substance (e.g.: head injury or intoxication) that may be causing symptoms of memory loss and a sense of unreality (Nurcombe, 2008). Once physical conditions are ruled out, a psychiatrist can diagnose dissociative disorders by assessing observed or reported symptoms and life history. Often, repeat psychotherapy assessments are conducted to see how a patient is progressing (Nurcombe, 2008).</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20dc0e68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20dc0e68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Physicians must rule out possible physical disease or physiological effects of a substance (e.g.: head injury or intoxication) that may be causing symptoms of memory loss and a sense of unreality (Nurcombe, 2008). Once physical conditions are ruled out, a psychiatrist can diagnose dissociative disorders by assessing observed or reported symptoms and life history. Often, repeat psychotherapy assessments are conducted to see how a patient is progressing (Nurcombe, 2008).</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20dc0e68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20dc0e68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228600" lvl="0" marL="0" rtl="0" algn="l">
              <a:lnSpc>
                <a:spcPct val="115000"/>
              </a:lnSpc>
              <a:spcBef>
                <a:spcPts val="0"/>
              </a:spcBef>
              <a:spcAft>
                <a:spcPts val="0"/>
              </a:spcAft>
              <a:buNone/>
            </a:pPr>
            <a:r>
              <a:rPr lang="en"/>
              <a:t>A.     Disruption of identity characterized by 2 or more distinct personality states, which may be described in some cultures as an experience of possession. The disruption in identity involves marked discontinuity in sense of self and sense of agency, accompanied by related alterations in affect, behaviour, conciousness, memory, perception, cognition, and/or sensory-motor functioning. These signs and symptoms may be observed by others or reported by the individual.</a:t>
            </a:r>
            <a:endParaRPr/>
          </a:p>
          <a:p>
            <a:pPr indent="-228600" lvl="0" marL="0" rtl="0" algn="l">
              <a:lnSpc>
                <a:spcPct val="115000"/>
              </a:lnSpc>
              <a:spcBef>
                <a:spcPts val="0"/>
              </a:spcBef>
              <a:spcAft>
                <a:spcPts val="0"/>
              </a:spcAft>
              <a:buNone/>
            </a:pPr>
            <a:r>
              <a:rPr lang="en"/>
              <a:t>B.     Recurrent gaps in the recall of everyday events, important personal information, and/or traumatic events that are inconsistent with ordinary forgetting.</a:t>
            </a:r>
            <a:endParaRPr/>
          </a:p>
          <a:p>
            <a:pPr indent="-228600" lvl="0" marL="0" rtl="0" algn="l">
              <a:lnSpc>
                <a:spcPct val="115000"/>
              </a:lnSpc>
              <a:spcBef>
                <a:spcPts val="0"/>
              </a:spcBef>
              <a:spcAft>
                <a:spcPts val="0"/>
              </a:spcAft>
              <a:buNone/>
            </a:pPr>
            <a:r>
              <a:rPr lang="en"/>
              <a:t>C.     The symptoms cause clinically significant distress or impairment in social, occupational, or other important areas of functioning.</a:t>
            </a:r>
            <a:endParaRPr/>
          </a:p>
          <a:p>
            <a:pPr indent="-228600" lvl="0" marL="0" rtl="0" algn="l">
              <a:lnSpc>
                <a:spcPct val="115000"/>
              </a:lnSpc>
              <a:spcBef>
                <a:spcPts val="0"/>
              </a:spcBef>
              <a:spcAft>
                <a:spcPts val="0"/>
              </a:spcAft>
              <a:buNone/>
            </a:pPr>
            <a:r>
              <a:rPr lang="en"/>
              <a:t>D.    The disturbance is not a normal part of a broadly accepted cultural or religious practice. Note: In children, the symptoms are not better explained by imaginary playmated or other fantasy play.</a:t>
            </a:r>
            <a:endParaRPr/>
          </a:p>
          <a:p>
            <a:pPr indent="-228600" lvl="0" marL="0" rtl="0" algn="l">
              <a:lnSpc>
                <a:spcPct val="115000"/>
              </a:lnSpc>
              <a:spcBef>
                <a:spcPts val="0"/>
              </a:spcBef>
              <a:spcAft>
                <a:spcPts val="0"/>
              </a:spcAft>
              <a:buNone/>
            </a:pPr>
            <a:r>
              <a:rPr lang="en"/>
              <a:t>E.     The symptoms are not attributable to the physiological effects of a substance (e.g., blackouts or chaotic behaviour during alcohol intoxication) or another medical condition (e.g., complex partial seizures).</a:t>
            </a:r>
            <a:endParaRPr/>
          </a:p>
          <a:p>
            <a:pPr indent="0" lvl="0" marL="0" rtl="0" algn="l">
              <a:spcBef>
                <a:spcPts val="0"/>
              </a:spcBef>
              <a:spcAft>
                <a:spcPts val="0"/>
              </a:spcAft>
              <a:buNone/>
            </a:pPr>
            <a:r>
              <a:rPr lang="en" sz="1200">
                <a:latin typeface="Cambria"/>
                <a:ea typeface="Cambria"/>
                <a:cs typeface="Cambria"/>
                <a:sym typeface="Cambria"/>
              </a:rPr>
              <a:t>(American Psychiatric Association, 2013)</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20dc0e68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20dc0e68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Individuals with DID tend to report dissociative flashbacks. During dissociative flashbacks, the individual experiences a previous event as if it were occurring in the present. The experience is relived with a change of identity, disorientation, or a partial or complete loss of contact with current reality. The flashback is followed with amnesia about the content of the flashback. Individuals diagnosed with DID tend to have comorbid depression, anxiety, sleeping disorders and eating disorders. Substance abuse, self-harm and non-epileptic seizures are common in DID patients (American Psychiatric Association, 2013).</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Georgia"/>
                <a:ea typeface="Georgia"/>
                <a:cs typeface="Georgia"/>
                <a:sym typeface="Georgia"/>
              </a:rPr>
              <a:t>Dissociative Identity Disorder (DID)</a:t>
            </a:r>
            <a:endParaRPr>
              <a:latin typeface="Georgia"/>
              <a:ea typeface="Georgia"/>
              <a:cs typeface="Georgia"/>
              <a:sym typeface="Georgia"/>
            </a:endParaRPr>
          </a:p>
        </p:txBody>
      </p:sp>
      <p:sp>
        <p:nvSpPr>
          <p:cNvPr id="86" name="Google Shape;86;p13"/>
          <p:cNvSpPr txBox="1"/>
          <p:nvPr>
            <p:ph idx="1" type="subTitle"/>
          </p:nvPr>
        </p:nvSpPr>
        <p:spPr>
          <a:xfrm>
            <a:off x="598100" y="2962925"/>
            <a:ext cx="68703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Georgia"/>
                <a:ea typeface="Georgia"/>
                <a:cs typeface="Georgia"/>
                <a:sym typeface="Georgia"/>
              </a:rPr>
              <a:t>Ahmad Kiani, Nischal Praveen, Kasthuri Selvarajah, Wajiha Sabrani, Ellen Choi</a:t>
            </a:r>
            <a:endParaRPr>
              <a:latin typeface="Georgia"/>
              <a:ea typeface="Georgia"/>
              <a:cs typeface="Georgia"/>
              <a:sym typeface="Georgia"/>
            </a:endParaRPr>
          </a:p>
        </p:txBody>
      </p:sp>
      <p:sp>
        <p:nvSpPr>
          <p:cNvPr id="87" name="Google Shape;87;p1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latin typeface="Georgia"/>
                <a:ea typeface="Georgia"/>
                <a:cs typeface="Georgia"/>
                <a:sym typeface="Georgia"/>
              </a:rPr>
              <a:t>Genetic Causes</a:t>
            </a:r>
            <a:endParaRPr b="1">
              <a:latin typeface="Georgia"/>
              <a:ea typeface="Georgia"/>
              <a:cs typeface="Georgia"/>
              <a:sym typeface="Georgia"/>
            </a:endParaRPr>
          </a:p>
        </p:txBody>
      </p:sp>
      <p:sp>
        <p:nvSpPr>
          <p:cNvPr id="154" name="Google Shape;154;p22"/>
          <p:cNvSpPr txBox="1"/>
          <p:nvPr>
            <p:ph idx="1" type="body"/>
          </p:nvPr>
        </p:nvSpPr>
        <p:spPr>
          <a:xfrm>
            <a:off x="311700" y="1588400"/>
            <a:ext cx="8520600" cy="33390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E</a:t>
            </a:r>
            <a:r>
              <a:rPr lang="en">
                <a:latin typeface="Georgia"/>
                <a:ea typeface="Georgia"/>
                <a:cs typeface="Georgia"/>
                <a:sym typeface="Georgia"/>
              </a:rPr>
              <a:t>vidence of personality disorders being  genetically influenced</a:t>
            </a:r>
            <a:endParaRPr>
              <a:latin typeface="Georgia"/>
              <a:ea typeface="Georgia"/>
              <a:cs typeface="Georgia"/>
              <a:sym typeface="Georgia"/>
            </a:endParaRPr>
          </a:p>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Natural, inborn capacity to dissociate </a:t>
            </a:r>
            <a:endParaRPr>
              <a:latin typeface="Georgia"/>
              <a:ea typeface="Georgia"/>
              <a:cs typeface="Georgia"/>
              <a:sym typeface="Georgia"/>
            </a:endParaRPr>
          </a:p>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Genetic factors contributing  to smaller hippocampal and amygdalar volumes</a:t>
            </a:r>
            <a:endParaRPr>
              <a:latin typeface="Georgia"/>
              <a:ea typeface="Georgia"/>
              <a:cs typeface="Georgia"/>
              <a:sym typeface="Georgia"/>
            </a:endParaRPr>
          </a:p>
          <a:p>
            <a:pPr indent="0" lvl="0" marL="0" rtl="0" algn="l">
              <a:lnSpc>
                <a:spcPct val="200000"/>
              </a:lnSpc>
              <a:spcBef>
                <a:spcPts val="1600"/>
              </a:spcBef>
              <a:spcAft>
                <a:spcPts val="0"/>
              </a:spcAft>
              <a:buNone/>
            </a:pPr>
            <a:r>
              <a:t/>
            </a:r>
            <a:endParaRPr>
              <a:latin typeface="Georgia"/>
              <a:ea typeface="Georgia"/>
              <a:cs typeface="Georgia"/>
              <a:sym typeface="Georgia"/>
            </a:endParaRPr>
          </a:p>
          <a:p>
            <a:pPr indent="0" lvl="0" marL="0" rtl="0" algn="l">
              <a:spcBef>
                <a:spcPts val="1600"/>
              </a:spcBef>
              <a:spcAft>
                <a:spcPts val="1600"/>
              </a:spcAft>
              <a:buNone/>
            </a:pPr>
            <a:r>
              <a:t/>
            </a:r>
            <a:endParaRPr/>
          </a:p>
        </p:txBody>
      </p:sp>
      <p:sp>
        <p:nvSpPr>
          <p:cNvPr id="155" name="Google Shape;155;p2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Georgia"/>
                <a:ea typeface="Georgia"/>
                <a:cs typeface="Georgia"/>
                <a:sym typeface="Georgia"/>
              </a:rPr>
              <a:t>Environmental Causes</a:t>
            </a:r>
            <a:endParaRPr b="1">
              <a:latin typeface="Georgia"/>
              <a:ea typeface="Georgia"/>
              <a:cs typeface="Georgia"/>
              <a:sym typeface="Georgia"/>
            </a:endParaRPr>
          </a:p>
        </p:txBody>
      </p:sp>
      <p:sp>
        <p:nvSpPr>
          <p:cNvPr id="161" name="Google Shape;161;p23"/>
          <p:cNvSpPr txBox="1"/>
          <p:nvPr>
            <p:ph idx="1" type="body"/>
          </p:nvPr>
        </p:nvSpPr>
        <p:spPr>
          <a:xfrm>
            <a:off x="311700" y="1442800"/>
            <a:ext cx="8148600" cy="33390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Detachment from attachment figure in infancy</a:t>
            </a:r>
            <a:endParaRPr>
              <a:latin typeface="Georgia"/>
              <a:ea typeface="Georgia"/>
              <a:cs typeface="Georgia"/>
              <a:sym typeface="Georgia"/>
            </a:endParaRPr>
          </a:p>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Child trauma (physical and sexual abuse) from early childhood </a:t>
            </a:r>
            <a:endParaRPr>
              <a:latin typeface="Georgia"/>
              <a:ea typeface="Georgia"/>
              <a:cs typeface="Georgia"/>
              <a:sym typeface="Georgia"/>
            </a:endParaRPr>
          </a:p>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Unpredictable, alternating abuse and love </a:t>
            </a:r>
            <a:endParaRPr>
              <a:latin typeface="Georgia"/>
              <a:ea typeface="Georgia"/>
              <a:cs typeface="Georgia"/>
              <a:sym typeface="Georgia"/>
            </a:endParaRPr>
          </a:p>
          <a:p>
            <a:pPr indent="0" lvl="0" marL="457200" rtl="0" algn="l">
              <a:lnSpc>
                <a:spcPct val="150000"/>
              </a:lnSpc>
              <a:spcBef>
                <a:spcPts val="1600"/>
              </a:spcBef>
              <a:spcAft>
                <a:spcPts val="1600"/>
              </a:spcAft>
              <a:buNone/>
            </a:pPr>
            <a:r>
              <a:rPr lang="en">
                <a:latin typeface="Georgia"/>
                <a:ea typeface="Georgia"/>
                <a:cs typeface="Georgia"/>
                <a:sym typeface="Georgia"/>
              </a:rPr>
              <a:t> </a:t>
            </a:r>
            <a:endParaRPr>
              <a:latin typeface="Georgia"/>
              <a:ea typeface="Georgia"/>
              <a:cs typeface="Georgia"/>
              <a:sym typeface="Georgia"/>
            </a:endParaRPr>
          </a:p>
        </p:txBody>
      </p:sp>
      <p:sp>
        <p:nvSpPr>
          <p:cNvPr id="162" name="Google Shape;162;p2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8" name="Google Shape;168;p24"/>
          <p:cNvPicPr preferRelativeResize="0"/>
          <p:nvPr/>
        </p:nvPicPr>
        <p:blipFill>
          <a:blip r:embed="rId3">
            <a:alphaModFix/>
          </a:blip>
          <a:stretch>
            <a:fillRect/>
          </a:stretch>
        </p:blipFill>
        <p:spPr>
          <a:xfrm>
            <a:off x="1516987" y="675600"/>
            <a:ext cx="6110024" cy="35698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Georgia"/>
                <a:ea typeface="Georgia"/>
                <a:cs typeface="Georgia"/>
                <a:sym typeface="Georgia"/>
              </a:rPr>
              <a:t>Common Symptoms</a:t>
            </a:r>
            <a:endParaRPr b="1">
              <a:latin typeface="Georgia"/>
              <a:ea typeface="Georgia"/>
              <a:cs typeface="Georgia"/>
              <a:sym typeface="Georgia"/>
            </a:endParaRPr>
          </a:p>
        </p:txBody>
      </p:sp>
      <p:sp>
        <p:nvSpPr>
          <p:cNvPr id="174" name="Google Shape;174;p25"/>
          <p:cNvSpPr txBox="1"/>
          <p:nvPr>
            <p:ph idx="1" type="body"/>
          </p:nvPr>
        </p:nvSpPr>
        <p:spPr>
          <a:xfrm>
            <a:off x="311700" y="1318875"/>
            <a:ext cx="3646800" cy="3339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Amnesia</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Anxiety</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Auditory hallucinations</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Depression</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Fugue episodes</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Insomnia &amp; nightmares</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Blackouts</a:t>
            </a:r>
            <a:endParaRPr>
              <a:latin typeface="Georgia"/>
              <a:ea typeface="Georgia"/>
              <a:cs typeface="Georgia"/>
              <a:sym typeface="Georgia"/>
            </a:endParaRPr>
          </a:p>
          <a:p>
            <a:pPr indent="0" lvl="0" marL="457200" rtl="0" algn="l">
              <a:lnSpc>
                <a:spcPct val="150000"/>
              </a:lnSpc>
              <a:spcBef>
                <a:spcPts val="0"/>
              </a:spcBef>
              <a:spcAft>
                <a:spcPts val="1600"/>
              </a:spcAft>
              <a:buNone/>
            </a:pPr>
            <a:r>
              <a:rPr lang="en">
                <a:latin typeface="Georgia"/>
                <a:ea typeface="Georgia"/>
                <a:cs typeface="Georgia"/>
                <a:sym typeface="Georgia"/>
              </a:rPr>
              <a:t> </a:t>
            </a:r>
            <a:endParaRPr>
              <a:latin typeface="Georgia"/>
              <a:ea typeface="Georgia"/>
              <a:cs typeface="Georgia"/>
              <a:sym typeface="Georgia"/>
            </a:endParaRPr>
          </a:p>
        </p:txBody>
      </p:sp>
      <p:sp>
        <p:nvSpPr>
          <p:cNvPr id="175" name="Google Shape;175;p25"/>
          <p:cNvSpPr txBox="1"/>
          <p:nvPr>
            <p:ph idx="1" type="body"/>
          </p:nvPr>
        </p:nvSpPr>
        <p:spPr>
          <a:xfrm>
            <a:off x="4251475" y="1318875"/>
            <a:ext cx="3646800" cy="3339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Low self-esteem</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Mood swings</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Numbness</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Self-harm</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Somatoform symptoms</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Suicide attempts</a:t>
            </a:r>
            <a:endParaRPr>
              <a:latin typeface="Georgia"/>
              <a:ea typeface="Georgia"/>
              <a:cs typeface="Georgia"/>
              <a:sym typeface="Georgia"/>
            </a:endParaRPr>
          </a:p>
          <a:p>
            <a:pPr indent="0" lvl="0" marL="457200" rtl="0" algn="l">
              <a:lnSpc>
                <a:spcPct val="150000"/>
              </a:lnSpc>
              <a:spcBef>
                <a:spcPts val="0"/>
              </a:spcBef>
              <a:spcAft>
                <a:spcPts val="1600"/>
              </a:spcAft>
              <a:buNone/>
            </a:pPr>
            <a:r>
              <a:rPr lang="en">
                <a:latin typeface="Georgia"/>
                <a:ea typeface="Georgia"/>
                <a:cs typeface="Georgia"/>
                <a:sym typeface="Georgia"/>
              </a:rPr>
              <a:t> </a:t>
            </a:r>
            <a:endParaRPr>
              <a:latin typeface="Georgia"/>
              <a:ea typeface="Georgia"/>
              <a:cs typeface="Georgia"/>
              <a:sym typeface="Georgia"/>
            </a:endParaRPr>
          </a:p>
        </p:txBody>
      </p:sp>
      <p:sp>
        <p:nvSpPr>
          <p:cNvPr id="176" name="Google Shape;176;p2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Georgia"/>
                <a:ea typeface="Georgia"/>
                <a:cs typeface="Georgia"/>
                <a:sym typeface="Georgia"/>
              </a:rPr>
              <a:t>Effects on Life</a:t>
            </a:r>
            <a:endParaRPr b="1">
              <a:latin typeface="Georgia"/>
              <a:ea typeface="Georgia"/>
              <a:cs typeface="Georgia"/>
              <a:sym typeface="Georgia"/>
            </a:endParaRPr>
          </a:p>
        </p:txBody>
      </p:sp>
      <p:sp>
        <p:nvSpPr>
          <p:cNvPr id="182" name="Google Shape;182;p26"/>
          <p:cNvSpPr txBox="1"/>
          <p:nvPr>
            <p:ph idx="1" type="body"/>
          </p:nvPr>
        </p:nvSpPr>
        <p:spPr>
          <a:xfrm>
            <a:off x="311700" y="1318875"/>
            <a:ext cx="8374800" cy="33390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Can function normally but extreme emotion may trigger a switch</a:t>
            </a:r>
            <a:endParaRPr>
              <a:latin typeface="Georgia"/>
              <a:ea typeface="Georgia"/>
              <a:cs typeface="Georgia"/>
              <a:sym typeface="Georgia"/>
            </a:endParaRPr>
          </a:p>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Avoid things reminiscent of childhood trauma</a:t>
            </a:r>
            <a:endParaRPr>
              <a:latin typeface="Georgia"/>
              <a:ea typeface="Georgia"/>
              <a:cs typeface="Georgia"/>
              <a:sym typeface="Georgia"/>
            </a:endParaRPr>
          </a:p>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Cope with comorbid mental health issues and symptoms</a:t>
            </a:r>
            <a:endParaRPr>
              <a:latin typeface="Georgia"/>
              <a:ea typeface="Georgia"/>
              <a:cs typeface="Georgia"/>
              <a:sym typeface="Georgia"/>
            </a:endParaRPr>
          </a:p>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Effects on marital, family and professional relationships</a:t>
            </a:r>
            <a:endParaRPr>
              <a:latin typeface="Georgia"/>
              <a:ea typeface="Georgia"/>
              <a:cs typeface="Georgia"/>
              <a:sym typeface="Georgia"/>
            </a:endParaRPr>
          </a:p>
          <a:p>
            <a:pPr indent="0" lvl="0" marL="457200" rtl="0" algn="l">
              <a:lnSpc>
                <a:spcPct val="150000"/>
              </a:lnSpc>
              <a:spcBef>
                <a:spcPts val="0"/>
              </a:spcBef>
              <a:spcAft>
                <a:spcPts val="1600"/>
              </a:spcAft>
              <a:buNone/>
            </a:pPr>
            <a:r>
              <a:rPr lang="en">
                <a:latin typeface="Georgia"/>
                <a:ea typeface="Georgia"/>
                <a:cs typeface="Georgia"/>
                <a:sym typeface="Georgia"/>
              </a:rPr>
              <a:t> </a:t>
            </a:r>
            <a:endParaRPr>
              <a:latin typeface="Georgia"/>
              <a:ea typeface="Georgia"/>
              <a:cs typeface="Georgia"/>
              <a:sym typeface="Georgia"/>
            </a:endParaRPr>
          </a:p>
        </p:txBody>
      </p:sp>
      <p:sp>
        <p:nvSpPr>
          <p:cNvPr id="183" name="Google Shape;183;p2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Georgia"/>
                <a:ea typeface="Georgia"/>
                <a:cs typeface="Georgia"/>
                <a:sym typeface="Georgia"/>
              </a:rPr>
              <a:t>Anatomic Abnormalities</a:t>
            </a:r>
            <a:endParaRPr b="1">
              <a:latin typeface="Georgia"/>
              <a:ea typeface="Georgia"/>
              <a:cs typeface="Georgia"/>
              <a:sym typeface="Georgia"/>
            </a:endParaRPr>
          </a:p>
        </p:txBody>
      </p:sp>
      <p:sp>
        <p:nvSpPr>
          <p:cNvPr id="189" name="Google Shape;189;p27"/>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a:latin typeface="Georgia"/>
                <a:ea typeface="Georgia"/>
                <a:cs typeface="Georgia"/>
                <a:sym typeface="Georgia"/>
              </a:rPr>
              <a:t>3 distinct hypothesis that are all supported but not integrated </a:t>
            </a:r>
            <a:endParaRPr>
              <a:latin typeface="Georgia"/>
              <a:ea typeface="Georgia"/>
              <a:cs typeface="Georgia"/>
              <a:sym typeface="Georgia"/>
            </a:endParaRPr>
          </a:p>
          <a:p>
            <a:pPr indent="-342900" lvl="0" marL="457200" rtl="0" algn="l">
              <a:lnSpc>
                <a:spcPct val="200000"/>
              </a:lnSpc>
              <a:spcBef>
                <a:spcPts val="1600"/>
              </a:spcBef>
              <a:spcAft>
                <a:spcPts val="0"/>
              </a:spcAft>
              <a:buSzPts val="1800"/>
              <a:buFont typeface="Georgia"/>
              <a:buChar char="●"/>
            </a:pPr>
            <a:r>
              <a:rPr lang="en">
                <a:latin typeface="Georgia"/>
                <a:ea typeface="Georgia"/>
                <a:cs typeface="Georgia"/>
                <a:sym typeface="Georgia"/>
              </a:rPr>
              <a:t>Orbitofrontal hypothesis</a:t>
            </a:r>
            <a:endParaRPr>
              <a:latin typeface="Georgia"/>
              <a:ea typeface="Georgia"/>
              <a:cs typeface="Georgia"/>
              <a:sym typeface="Georgia"/>
            </a:endParaRPr>
          </a:p>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Cortico-limbic hypothesis</a:t>
            </a:r>
            <a:endParaRPr>
              <a:latin typeface="Georgia"/>
              <a:ea typeface="Georgia"/>
              <a:cs typeface="Georgia"/>
              <a:sym typeface="Georgia"/>
            </a:endParaRPr>
          </a:p>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Temporal hypothesis</a:t>
            </a:r>
            <a:endParaRPr>
              <a:latin typeface="Georgia"/>
              <a:ea typeface="Georgia"/>
              <a:cs typeface="Georgia"/>
              <a:sym typeface="Georgia"/>
            </a:endParaRPr>
          </a:p>
          <a:p>
            <a:pPr indent="0" lvl="0" marL="0" rtl="0" algn="l">
              <a:spcBef>
                <a:spcPts val="1600"/>
              </a:spcBef>
              <a:spcAft>
                <a:spcPts val="1600"/>
              </a:spcAft>
              <a:buNone/>
            </a:pPr>
            <a:r>
              <a:t/>
            </a:r>
            <a:endParaRPr/>
          </a:p>
        </p:txBody>
      </p:sp>
      <p:sp>
        <p:nvSpPr>
          <p:cNvPr id="190" name="Google Shape;190;p2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8"/>
          <p:cNvSpPr txBox="1"/>
          <p:nvPr>
            <p:ph idx="1" type="body"/>
          </p:nvPr>
        </p:nvSpPr>
        <p:spPr>
          <a:xfrm>
            <a:off x="319500" y="4297750"/>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Georgia"/>
                <a:ea typeface="Georgia"/>
                <a:cs typeface="Georgia"/>
                <a:sym typeface="Georgia"/>
              </a:rPr>
              <a:t>Reduced perfusion of orbitofrontal cortex revealed by SPECT imaging</a:t>
            </a:r>
            <a:endParaRPr>
              <a:latin typeface="Georgia"/>
              <a:ea typeface="Georgia"/>
              <a:cs typeface="Georgia"/>
              <a:sym typeface="Georgia"/>
            </a:endParaRPr>
          </a:p>
          <a:p>
            <a:pPr indent="0" lvl="0" marL="0" rtl="0" algn="l">
              <a:spcBef>
                <a:spcPts val="0"/>
              </a:spcBef>
              <a:spcAft>
                <a:spcPts val="0"/>
              </a:spcAft>
              <a:buNone/>
            </a:pPr>
            <a:r>
              <a:rPr lang="en" sz="1200">
                <a:latin typeface="Georgia"/>
                <a:ea typeface="Georgia"/>
                <a:cs typeface="Georgia"/>
                <a:sym typeface="Georgia"/>
              </a:rPr>
              <a:t>Sourced from: Sar et al. (2007)</a:t>
            </a:r>
            <a:endParaRPr sz="1200">
              <a:latin typeface="Georgia"/>
              <a:ea typeface="Georgia"/>
              <a:cs typeface="Georgia"/>
              <a:sym typeface="Georgia"/>
            </a:endParaRPr>
          </a:p>
        </p:txBody>
      </p:sp>
      <p:pic>
        <p:nvPicPr>
          <p:cNvPr id="196" name="Google Shape;196;p28"/>
          <p:cNvPicPr preferRelativeResize="0"/>
          <p:nvPr/>
        </p:nvPicPr>
        <p:blipFill>
          <a:blip r:embed="rId3">
            <a:alphaModFix/>
          </a:blip>
          <a:stretch>
            <a:fillRect/>
          </a:stretch>
        </p:blipFill>
        <p:spPr>
          <a:xfrm>
            <a:off x="2869227" y="209950"/>
            <a:ext cx="3039300" cy="3925775"/>
          </a:xfrm>
          <a:prstGeom prst="rect">
            <a:avLst/>
          </a:prstGeom>
          <a:noFill/>
          <a:ln>
            <a:noFill/>
          </a:ln>
        </p:spPr>
      </p:pic>
      <p:sp>
        <p:nvSpPr>
          <p:cNvPr id="197" name="Google Shape;197;p2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9"/>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Georgia"/>
                <a:ea typeface="Georgia"/>
                <a:cs typeface="Georgia"/>
                <a:sym typeface="Georgia"/>
              </a:rPr>
              <a:t>Reduced volumes of hippocampus and amygdala in female DID patients</a:t>
            </a:r>
            <a:endParaRPr>
              <a:latin typeface="Georgia"/>
              <a:ea typeface="Georgia"/>
              <a:cs typeface="Georgia"/>
              <a:sym typeface="Georgia"/>
            </a:endParaRPr>
          </a:p>
          <a:p>
            <a:pPr indent="0" lvl="0" marL="0" rtl="0" algn="l">
              <a:spcBef>
                <a:spcPts val="0"/>
              </a:spcBef>
              <a:spcAft>
                <a:spcPts val="0"/>
              </a:spcAft>
              <a:buNone/>
            </a:pPr>
            <a:r>
              <a:rPr lang="en" sz="1200">
                <a:latin typeface="Georgia"/>
                <a:ea typeface="Georgia"/>
                <a:cs typeface="Georgia"/>
                <a:sym typeface="Georgia"/>
              </a:rPr>
              <a:t>Sourced from: Vermetten et al. (2006)</a:t>
            </a:r>
            <a:endParaRPr sz="1200">
              <a:latin typeface="Georgia"/>
              <a:ea typeface="Georgia"/>
              <a:cs typeface="Georgia"/>
              <a:sym typeface="Georgia"/>
            </a:endParaRPr>
          </a:p>
        </p:txBody>
      </p:sp>
      <p:pic>
        <p:nvPicPr>
          <p:cNvPr id="203" name="Google Shape;203;p29"/>
          <p:cNvPicPr preferRelativeResize="0"/>
          <p:nvPr/>
        </p:nvPicPr>
        <p:blipFill>
          <a:blip r:embed="rId3">
            <a:alphaModFix/>
          </a:blip>
          <a:stretch>
            <a:fillRect/>
          </a:stretch>
        </p:blipFill>
        <p:spPr>
          <a:xfrm>
            <a:off x="2777925" y="133225"/>
            <a:ext cx="3588158" cy="3925775"/>
          </a:xfrm>
          <a:prstGeom prst="rect">
            <a:avLst/>
          </a:prstGeom>
          <a:noFill/>
          <a:ln>
            <a:noFill/>
          </a:ln>
        </p:spPr>
      </p:pic>
      <p:sp>
        <p:nvSpPr>
          <p:cNvPr id="204" name="Google Shape;204;p2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Case Study Analysis of 12 Patients with Electrical Disturbances in Temporal Lobe</a:t>
            </a:r>
            <a:endParaRPr/>
          </a:p>
          <a:p>
            <a:pPr indent="0" lvl="0" marL="0" rtl="0" algn="l">
              <a:spcBef>
                <a:spcPts val="0"/>
              </a:spcBef>
              <a:spcAft>
                <a:spcPts val="0"/>
              </a:spcAft>
              <a:buNone/>
            </a:pPr>
            <a:r>
              <a:rPr lang="en" sz="1200"/>
              <a:t>Sourced from: Mesulam MM (1981)</a:t>
            </a:r>
            <a:endParaRPr sz="1200"/>
          </a:p>
        </p:txBody>
      </p:sp>
      <p:sp>
        <p:nvSpPr>
          <p:cNvPr id="210" name="Google Shape;210;p3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1" name="Google Shape;211;p30"/>
          <p:cNvPicPr preferRelativeResize="0"/>
          <p:nvPr/>
        </p:nvPicPr>
        <p:blipFill>
          <a:blip r:embed="rId3">
            <a:alphaModFix/>
          </a:blip>
          <a:stretch>
            <a:fillRect/>
          </a:stretch>
        </p:blipFill>
        <p:spPr>
          <a:xfrm>
            <a:off x="2110213" y="622625"/>
            <a:ext cx="4923575" cy="2964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Georgia"/>
                <a:ea typeface="Georgia"/>
                <a:cs typeface="Georgia"/>
                <a:sym typeface="Georgia"/>
              </a:rPr>
              <a:t>Treatment</a:t>
            </a:r>
            <a:endParaRPr b="1">
              <a:latin typeface="Georgia"/>
              <a:ea typeface="Georgia"/>
              <a:cs typeface="Georgia"/>
              <a:sym typeface="Georgia"/>
            </a:endParaRPr>
          </a:p>
        </p:txBody>
      </p:sp>
      <p:sp>
        <p:nvSpPr>
          <p:cNvPr id="217" name="Google Shape;217;p31"/>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Georgia"/>
              <a:buChar char="●"/>
            </a:pPr>
            <a:r>
              <a:rPr lang="en">
                <a:latin typeface="Georgia"/>
                <a:ea typeface="Georgia"/>
                <a:cs typeface="Georgia"/>
                <a:sym typeface="Georgia"/>
              </a:rPr>
              <a:t>Two standard therapy approach</a:t>
            </a:r>
            <a:endParaRPr>
              <a:latin typeface="Georgia"/>
              <a:ea typeface="Georgia"/>
              <a:cs typeface="Georgia"/>
              <a:sym typeface="Georgia"/>
            </a:endParaRPr>
          </a:p>
          <a:p>
            <a:pPr indent="-330200" lvl="1" marL="914400" rtl="0" algn="l">
              <a:spcBef>
                <a:spcPts val="0"/>
              </a:spcBef>
              <a:spcAft>
                <a:spcPts val="0"/>
              </a:spcAft>
              <a:buSzPts val="1600"/>
              <a:buFont typeface="Georgia"/>
              <a:buChar char="○"/>
            </a:pPr>
            <a:r>
              <a:rPr lang="en" sz="1600">
                <a:latin typeface="Georgia"/>
                <a:ea typeface="Georgia"/>
                <a:cs typeface="Georgia"/>
                <a:sym typeface="Georgia"/>
              </a:rPr>
              <a:t>First: Restoration</a:t>
            </a:r>
            <a:endParaRPr sz="1600">
              <a:latin typeface="Georgia"/>
              <a:ea typeface="Georgia"/>
              <a:cs typeface="Georgia"/>
              <a:sym typeface="Georgia"/>
            </a:endParaRPr>
          </a:p>
          <a:p>
            <a:pPr indent="-330200" lvl="1" marL="914400" rtl="0" algn="l">
              <a:spcBef>
                <a:spcPts val="0"/>
              </a:spcBef>
              <a:spcAft>
                <a:spcPts val="0"/>
              </a:spcAft>
              <a:buSzPts val="1600"/>
              <a:buFont typeface="Georgia"/>
              <a:buChar char="○"/>
            </a:pPr>
            <a:r>
              <a:rPr lang="en" sz="1600">
                <a:latin typeface="Georgia"/>
                <a:ea typeface="Georgia"/>
                <a:cs typeface="Georgia"/>
                <a:sym typeface="Georgia"/>
              </a:rPr>
              <a:t>Second: Integration</a:t>
            </a:r>
            <a:endParaRPr sz="1600">
              <a:latin typeface="Georgia"/>
              <a:ea typeface="Georgia"/>
              <a:cs typeface="Georgia"/>
              <a:sym typeface="Georgia"/>
            </a:endParaRPr>
          </a:p>
          <a:p>
            <a:pPr indent="0" lvl="0" marL="914400" rtl="0" algn="l">
              <a:spcBef>
                <a:spcPts val="1600"/>
              </a:spcBef>
              <a:spcAft>
                <a:spcPts val="0"/>
              </a:spcAft>
              <a:buNone/>
            </a:pPr>
            <a:r>
              <a:t/>
            </a:r>
            <a:endParaRPr sz="1600">
              <a:latin typeface="Georgia"/>
              <a:ea typeface="Georgia"/>
              <a:cs typeface="Georgia"/>
              <a:sym typeface="Georgia"/>
            </a:endParaRPr>
          </a:p>
          <a:p>
            <a:pPr indent="-342900" lvl="0" marL="457200" rtl="0" algn="l">
              <a:spcBef>
                <a:spcPts val="1600"/>
              </a:spcBef>
              <a:spcAft>
                <a:spcPts val="0"/>
              </a:spcAft>
              <a:buSzPts val="1800"/>
              <a:buFont typeface="Georgia"/>
              <a:buChar char="●"/>
            </a:pPr>
            <a:r>
              <a:rPr lang="en">
                <a:latin typeface="Georgia"/>
                <a:ea typeface="Georgia"/>
                <a:cs typeface="Georgia"/>
                <a:sym typeface="Georgia"/>
              </a:rPr>
              <a:t>Triphasic Therapy Model (Judith Herman)</a:t>
            </a:r>
            <a:endParaRPr>
              <a:latin typeface="Georgia"/>
              <a:ea typeface="Georgia"/>
              <a:cs typeface="Georgia"/>
              <a:sym typeface="Georgia"/>
            </a:endParaRPr>
          </a:p>
          <a:p>
            <a:pPr indent="-317500" lvl="1" marL="914400" rtl="0" algn="l">
              <a:spcBef>
                <a:spcPts val="0"/>
              </a:spcBef>
              <a:spcAft>
                <a:spcPts val="0"/>
              </a:spcAft>
              <a:buSzPts val="1400"/>
              <a:buFont typeface="Georgia"/>
              <a:buChar char="○"/>
            </a:pPr>
            <a:r>
              <a:rPr lang="en">
                <a:latin typeface="Georgia"/>
                <a:ea typeface="Georgia"/>
                <a:cs typeface="Georgia"/>
                <a:sym typeface="Georgia"/>
              </a:rPr>
              <a:t>Stage 1: Safety and Stability</a:t>
            </a:r>
            <a:endParaRPr>
              <a:latin typeface="Georgia"/>
              <a:ea typeface="Georgia"/>
              <a:cs typeface="Georgia"/>
              <a:sym typeface="Georgia"/>
            </a:endParaRPr>
          </a:p>
          <a:p>
            <a:pPr indent="-317500" lvl="1" marL="914400" rtl="0" algn="l">
              <a:spcBef>
                <a:spcPts val="0"/>
              </a:spcBef>
              <a:spcAft>
                <a:spcPts val="0"/>
              </a:spcAft>
              <a:buSzPts val="1400"/>
              <a:buFont typeface="Georgia"/>
              <a:buChar char="○"/>
            </a:pPr>
            <a:r>
              <a:rPr lang="en">
                <a:latin typeface="Georgia"/>
                <a:ea typeface="Georgia"/>
                <a:cs typeface="Georgia"/>
                <a:sym typeface="Georgia"/>
              </a:rPr>
              <a:t>Stage 2: Maintaining Stability and resolving trauma related emotions</a:t>
            </a:r>
            <a:endParaRPr>
              <a:latin typeface="Georgia"/>
              <a:ea typeface="Georgia"/>
              <a:cs typeface="Georgia"/>
              <a:sym typeface="Georgia"/>
            </a:endParaRPr>
          </a:p>
          <a:p>
            <a:pPr indent="-317500" lvl="1" marL="914400" rtl="0" algn="l">
              <a:spcBef>
                <a:spcPts val="0"/>
              </a:spcBef>
              <a:spcAft>
                <a:spcPts val="0"/>
              </a:spcAft>
              <a:buSzPts val="1400"/>
              <a:buFont typeface="Georgia"/>
              <a:buChar char="○"/>
            </a:pPr>
            <a:r>
              <a:rPr lang="en">
                <a:latin typeface="Georgia"/>
                <a:ea typeface="Georgia"/>
                <a:cs typeface="Georgia"/>
                <a:sym typeface="Georgia"/>
              </a:rPr>
              <a:t>Stage 3: Integrating Multiple Identities</a:t>
            </a:r>
            <a:endParaRPr>
              <a:latin typeface="Georgia"/>
              <a:ea typeface="Georgia"/>
              <a:cs typeface="Georgia"/>
              <a:sym typeface="Georgia"/>
            </a:endParaRPr>
          </a:p>
        </p:txBody>
      </p:sp>
      <p:sp>
        <p:nvSpPr>
          <p:cNvPr id="218" name="Google Shape;218;p3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Georgia"/>
                <a:ea typeface="Georgia"/>
                <a:cs typeface="Georgia"/>
                <a:sym typeface="Georgia"/>
              </a:rPr>
              <a:t>Outline</a:t>
            </a:r>
            <a:endParaRPr b="1">
              <a:latin typeface="Georgia"/>
              <a:ea typeface="Georgia"/>
              <a:cs typeface="Georgia"/>
              <a:sym typeface="Georgia"/>
            </a:endParaRPr>
          </a:p>
        </p:txBody>
      </p:sp>
      <p:sp>
        <p:nvSpPr>
          <p:cNvPr id="93" name="Google Shape;93;p14"/>
          <p:cNvSpPr txBox="1"/>
          <p:nvPr>
            <p:ph idx="1" type="body"/>
          </p:nvPr>
        </p:nvSpPr>
        <p:spPr>
          <a:xfrm>
            <a:off x="311700" y="1087500"/>
            <a:ext cx="8520600" cy="3339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Introduction</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Diagnosis</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Cause</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Effects &amp; Symptoms</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Mechanism</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Treatments</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Legal implications</a:t>
            </a:r>
            <a:endParaRPr>
              <a:latin typeface="Georgia"/>
              <a:ea typeface="Georgia"/>
              <a:cs typeface="Georgia"/>
              <a:sym typeface="Georgia"/>
            </a:endParaRPr>
          </a:p>
        </p:txBody>
      </p:sp>
      <p:sp>
        <p:nvSpPr>
          <p:cNvPr id="94" name="Google Shape;94;p1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Georgia"/>
                <a:ea typeface="Georgia"/>
                <a:cs typeface="Georgia"/>
                <a:sym typeface="Georgia"/>
              </a:rPr>
              <a:t>International Longitudinal Study</a:t>
            </a:r>
            <a:endParaRPr b="1">
              <a:latin typeface="Georgia"/>
              <a:ea typeface="Georgia"/>
              <a:cs typeface="Georgia"/>
              <a:sym typeface="Georgia"/>
            </a:endParaRPr>
          </a:p>
        </p:txBody>
      </p:sp>
      <p:sp>
        <p:nvSpPr>
          <p:cNvPr id="224" name="Google Shape;224;p32"/>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Consisted of 292 therapists and 280 patients from 19 countries</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Study was run over a 30-month period</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Results - Significant reduction in:</a:t>
            </a:r>
            <a:endParaRPr>
              <a:latin typeface="Georgia"/>
              <a:ea typeface="Georgia"/>
              <a:cs typeface="Georgia"/>
              <a:sym typeface="Georgia"/>
            </a:endParaRPr>
          </a:p>
          <a:p>
            <a:pPr indent="-317500" lvl="1" marL="914400" rtl="0" algn="l">
              <a:lnSpc>
                <a:spcPct val="150000"/>
              </a:lnSpc>
              <a:spcBef>
                <a:spcPts val="0"/>
              </a:spcBef>
              <a:spcAft>
                <a:spcPts val="0"/>
              </a:spcAft>
              <a:buSzPts val="1400"/>
              <a:buFont typeface="Georgia"/>
              <a:buChar char="○"/>
            </a:pPr>
            <a:r>
              <a:rPr lang="en">
                <a:latin typeface="Georgia"/>
                <a:ea typeface="Georgia"/>
                <a:cs typeface="Georgia"/>
                <a:sym typeface="Georgia"/>
              </a:rPr>
              <a:t>Dissociation</a:t>
            </a:r>
            <a:endParaRPr>
              <a:latin typeface="Georgia"/>
              <a:ea typeface="Georgia"/>
              <a:cs typeface="Georgia"/>
              <a:sym typeface="Georgia"/>
            </a:endParaRPr>
          </a:p>
          <a:p>
            <a:pPr indent="-317500" lvl="1" marL="914400" rtl="0" algn="l">
              <a:lnSpc>
                <a:spcPct val="150000"/>
              </a:lnSpc>
              <a:spcBef>
                <a:spcPts val="0"/>
              </a:spcBef>
              <a:spcAft>
                <a:spcPts val="0"/>
              </a:spcAft>
              <a:buSzPts val="1400"/>
              <a:buFont typeface="Georgia"/>
              <a:buChar char="○"/>
            </a:pPr>
            <a:r>
              <a:rPr lang="en">
                <a:latin typeface="Georgia"/>
                <a:ea typeface="Georgia"/>
                <a:cs typeface="Georgia"/>
                <a:sym typeface="Georgia"/>
              </a:rPr>
              <a:t>Distress</a:t>
            </a:r>
            <a:endParaRPr>
              <a:latin typeface="Georgia"/>
              <a:ea typeface="Georgia"/>
              <a:cs typeface="Georgia"/>
              <a:sym typeface="Georgia"/>
            </a:endParaRPr>
          </a:p>
          <a:p>
            <a:pPr indent="-317500" lvl="1" marL="914400" rtl="0" algn="l">
              <a:lnSpc>
                <a:spcPct val="150000"/>
              </a:lnSpc>
              <a:spcBef>
                <a:spcPts val="0"/>
              </a:spcBef>
              <a:spcAft>
                <a:spcPts val="0"/>
              </a:spcAft>
              <a:buSzPts val="1400"/>
              <a:buFont typeface="Georgia"/>
              <a:buChar char="○"/>
            </a:pPr>
            <a:r>
              <a:rPr lang="en">
                <a:latin typeface="Georgia"/>
                <a:ea typeface="Georgia"/>
                <a:cs typeface="Georgia"/>
                <a:sym typeface="Georgia"/>
              </a:rPr>
              <a:t>Depression</a:t>
            </a:r>
            <a:endParaRPr>
              <a:latin typeface="Georgia"/>
              <a:ea typeface="Georgia"/>
              <a:cs typeface="Georgia"/>
              <a:sym typeface="Georgia"/>
            </a:endParaRPr>
          </a:p>
          <a:p>
            <a:pPr indent="-317500" lvl="1" marL="914400" rtl="0" algn="l">
              <a:lnSpc>
                <a:spcPct val="150000"/>
              </a:lnSpc>
              <a:spcBef>
                <a:spcPts val="0"/>
              </a:spcBef>
              <a:spcAft>
                <a:spcPts val="0"/>
              </a:spcAft>
              <a:buSzPts val="1400"/>
              <a:buFont typeface="Georgia"/>
              <a:buChar char="○"/>
            </a:pPr>
            <a:r>
              <a:rPr lang="en">
                <a:latin typeface="Georgia"/>
                <a:ea typeface="Georgia"/>
                <a:cs typeface="Georgia"/>
                <a:sym typeface="Georgia"/>
              </a:rPr>
              <a:t>Suicide attempts</a:t>
            </a:r>
            <a:endParaRPr>
              <a:latin typeface="Georgia"/>
              <a:ea typeface="Georgia"/>
              <a:cs typeface="Georgia"/>
              <a:sym typeface="Georgia"/>
            </a:endParaRPr>
          </a:p>
          <a:p>
            <a:pPr indent="-317500" lvl="1" marL="914400" rtl="0" algn="l">
              <a:lnSpc>
                <a:spcPct val="150000"/>
              </a:lnSpc>
              <a:spcBef>
                <a:spcPts val="0"/>
              </a:spcBef>
              <a:spcAft>
                <a:spcPts val="0"/>
              </a:spcAft>
              <a:buSzPts val="1400"/>
              <a:buFont typeface="Georgia"/>
              <a:buChar char="○"/>
            </a:pPr>
            <a:r>
              <a:rPr lang="en">
                <a:latin typeface="Georgia"/>
                <a:ea typeface="Georgia"/>
                <a:cs typeface="Georgia"/>
                <a:sym typeface="Georgia"/>
              </a:rPr>
              <a:t>Aggressive behaviour</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Younger patients showed a more rapid reduction </a:t>
            </a:r>
            <a:endParaRPr>
              <a:latin typeface="Georgia"/>
              <a:ea typeface="Georgia"/>
              <a:cs typeface="Georgia"/>
              <a:sym typeface="Georgia"/>
            </a:endParaRPr>
          </a:p>
        </p:txBody>
      </p:sp>
      <p:sp>
        <p:nvSpPr>
          <p:cNvPr id="225" name="Google Shape;225;p3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Georgia"/>
                <a:ea typeface="Georgia"/>
                <a:cs typeface="Georgia"/>
                <a:sym typeface="Georgia"/>
              </a:rPr>
              <a:t>Pharmacotherapy</a:t>
            </a:r>
            <a:endParaRPr b="1">
              <a:latin typeface="Georgia"/>
              <a:ea typeface="Georgia"/>
              <a:cs typeface="Georgia"/>
              <a:sym typeface="Georgia"/>
            </a:endParaRPr>
          </a:p>
        </p:txBody>
      </p:sp>
      <p:sp>
        <p:nvSpPr>
          <p:cNvPr id="231" name="Google Shape;231;p33"/>
          <p:cNvSpPr txBox="1"/>
          <p:nvPr>
            <p:ph idx="1" type="body"/>
          </p:nvPr>
        </p:nvSpPr>
        <p:spPr>
          <a:xfrm>
            <a:off x="311700" y="1416750"/>
            <a:ext cx="8520600" cy="33390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Drugs administered in severe DID along with therapy</a:t>
            </a:r>
            <a:endParaRPr>
              <a:latin typeface="Georgia"/>
              <a:ea typeface="Georgia"/>
              <a:cs typeface="Georgia"/>
              <a:sym typeface="Georgia"/>
            </a:endParaRPr>
          </a:p>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Antipsychotic drugs that block dopamine and </a:t>
            </a:r>
            <a:r>
              <a:rPr lang="en">
                <a:latin typeface="Georgia"/>
                <a:ea typeface="Georgia"/>
                <a:cs typeface="Georgia"/>
                <a:sym typeface="Georgia"/>
              </a:rPr>
              <a:t>serotonin</a:t>
            </a:r>
            <a:r>
              <a:rPr lang="en">
                <a:latin typeface="Georgia"/>
                <a:ea typeface="Georgia"/>
                <a:cs typeface="Georgia"/>
                <a:sym typeface="Georgia"/>
              </a:rPr>
              <a:t> receptors</a:t>
            </a:r>
            <a:endParaRPr>
              <a:latin typeface="Georgia"/>
              <a:ea typeface="Georgia"/>
              <a:cs typeface="Georgia"/>
              <a:sym typeface="Georgia"/>
            </a:endParaRPr>
          </a:p>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Are not sufficient alone to treat dissociation</a:t>
            </a:r>
            <a:endParaRPr>
              <a:latin typeface="Georgia"/>
              <a:ea typeface="Georgia"/>
              <a:cs typeface="Georgia"/>
              <a:sym typeface="Georgia"/>
            </a:endParaRPr>
          </a:p>
        </p:txBody>
      </p:sp>
      <p:sp>
        <p:nvSpPr>
          <p:cNvPr id="232" name="Google Shape;232;p3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Georgia"/>
                <a:ea typeface="Georgia"/>
                <a:cs typeface="Georgia"/>
                <a:sym typeface="Georgia"/>
              </a:rPr>
              <a:t>Difficulties in Treatment</a:t>
            </a:r>
            <a:endParaRPr b="1">
              <a:latin typeface="Georgia"/>
              <a:ea typeface="Georgia"/>
              <a:cs typeface="Georgia"/>
              <a:sym typeface="Georgia"/>
            </a:endParaRPr>
          </a:p>
        </p:txBody>
      </p:sp>
      <p:sp>
        <p:nvSpPr>
          <p:cNvPr id="238" name="Google Shape;238;p34"/>
          <p:cNvSpPr txBox="1"/>
          <p:nvPr>
            <p:ph idx="1" type="body"/>
          </p:nvPr>
        </p:nvSpPr>
        <p:spPr>
          <a:xfrm>
            <a:off x="311700" y="1434550"/>
            <a:ext cx="8520600" cy="3339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Each individual develops unique identities</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Severity of DID varies among patients</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Require individualized therapies</a:t>
            </a:r>
            <a:endParaRPr>
              <a:latin typeface="Georgia"/>
              <a:ea typeface="Georgia"/>
              <a:cs typeface="Georgia"/>
              <a:sym typeface="Georgia"/>
            </a:endParaRPr>
          </a:p>
        </p:txBody>
      </p:sp>
      <p:sp>
        <p:nvSpPr>
          <p:cNvPr id="239" name="Google Shape;239;p3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Georgia"/>
                <a:ea typeface="Georgia"/>
                <a:cs typeface="Georgia"/>
                <a:sym typeface="Georgia"/>
              </a:rPr>
              <a:t>Legal Implications</a:t>
            </a:r>
            <a:endParaRPr b="1">
              <a:latin typeface="Georgia"/>
              <a:ea typeface="Georgia"/>
              <a:cs typeface="Georgia"/>
              <a:sym typeface="Georgia"/>
            </a:endParaRPr>
          </a:p>
        </p:txBody>
      </p:sp>
      <p:sp>
        <p:nvSpPr>
          <p:cNvPr id="245" name="Google Shape;245;p35"/>
          <p:cNvSpPr txBox="1"/>
          <p:nvPr>
            <p:ph idx="1" type="body"/>
          </p:nvPr>
        </p:nvSpPr>
        <p:spPr>
          <a:xfrm>
            <a:off x="311700" y="1087500"/>
            <a:ext cx="5327400" cy="3339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Not common, but has been brought up in court cases</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Used as a defense for:</a:t>
            </a:r>
            <a:endParaRPr>
              <a:latin typeface="Georgia"/>
              <a:ea typeface="Georgia"/>
              <a:cs typeface="Georgia"/>
              <a:sym typeface="Georgia"/>
            </a:endParaRPr>
          </a:p>
          <a:p>
            <a:pPr indent="-342900" lvl="1" marL="914400" rtl="0" algn="l">
              <a:lnSpc>
                <a:spcPct val="150000"/>
              </a:lnSpc>
              <a:spcBef>
                <a:spcPts val="0"/>
              </a:spcBef>
              <a:spcAft>
                <a:spcPts val="0"/>
              </a:spcAft>
              <a:buSzPts val="1800"/>
              <a:buFont typeface="Georgia"/>
              <a:buChar char="○"/>
            </a:pPr>
            <a:r>
              <a:rPr lang="en" sz="1800">
                <a:latin typeface="Georgia"/>
                <a:ea typeface="Georgia"/>
                <a:cs typeface="Georgia"/>
                <a:sym typeface="Georgia"/>
              </a:rPr>
              <a:t>Drunk driving</a:t>
            </a:r>
            <a:endParaRPr sz="1800">
              <a:latin typeface="Georgia"/>
              <a:ea typeface="Georgia"/>
              <a:cs typeface="Georgia"/>
              <a:sym typeface="Georgia"/>
            </a:endParaRPr>
          </a:p>
          <a:p>
            <a:pPr indent="-342900" lvl="1" marL="914400" rtl="0" algn="l">
              <a:lnSpc>
                <a:spcPct val="150000"/>
              </a:lnSpc>
              <a:spcBef>
                <a:spcPts val="0"/>
              </a:spcBef>
              <a:spcAft>
                <a:spcPts val="0"/>
              </a:spcAft>
              <a:buSzPts val="1800"/>
              <a:buFont typeface="Georgia"/>
              <a:buChar char="○"/>
            </a:pPr>
            <a:r>
              <a:rPr lang="en" sz="1800">
                <a:latin typeface="Georgia"/>
                <a:ea typeface="Georgia"/>
                <a:cs typeface="Georgia"/>
                <a:sym typeface="Georgia"/>
              </a:rPr>
              <a:t>Kidnapping</a:t>
            </a:r>
            <a:endParaRPr sz="1800">
              <a:latin typeface="Georgia"/>
              <a:ea typeface="Georgia"/>
              <a:cs typeface="Georgia"/>
              <a:sym typeface="Georgia"/>
            </a:endParaRPr>
          </a:p>
          <a:p>
            <a:pPr indent="-342900" lvl="1" marL="914400" rtl="0" algn="l">
              <a:lnSpc>
                <a:spcPct val="150000"/>
              </a:lnSpc>
              <a:spcBef>
                <a:spcPts val="0"/>
              </a:spcBef>
              <a:spcAft>
                <a:spcPts val="0"/>
              </a:spcAft>
              <a:buSzPts val="1800"/>
              <a:buFont typeface="Georgia"/>
              <a:buChar char="○"/>
            </a:pPr>
            <a:r>
              <a:rPr lang="en" sz="1800">
                <a:latin typeface="Georgia"/>
                <a:ea typeface="Georgia"/>
                <a:cs typeface="Georgia"/>
                <a:sym typeface="Georgia"/>
              </a:rPr>
              <a:t>Theft</a:t>
            </a:r>
            <a:endParaRPr sz="1800">
              <a:latin typeface="Georgia"/>
              <a:ea typeface="Georgia"/>
              <a:cs typeface="Georgia"/>
              <a:sym typeface="Georgia"/>
            </a:endParaRPr>
          </a:p>
          <a:p>
            <a:pPr indent="-342900" lvl="1" marL="914400" rtl="0" algn="l">
              <a:lnSpc>
                <a:spcPct val="150000"/>
              </a:lnSpc>
              <a:spcBef>
                <a:spcPts val="0"/>
              </a:spcBef>
              <a:spcAft>
                <a:spcPts val="0"/>
              </a:spcAft>
              <a:buSzPts val="1800"/>
              <a:buFont typeface="Georgia"/>
              <a:buChar char="○"/>
            </a:pPr>
            <a:r>
              <a:rPr lang="en" sz="1800">
                <a:latin typeface="Georgia"/>
                <a:ea typeface="Georgia"/>
                <a:cs typeface="Georgia"/>
                <a:sym typeface="Georgia"/>
              </a:rPr>
              <a:t>Murder</a:t>
            </a:r>
            <a:endParaRPr sz="1800">
              <a:latin typeface="Georgia"/>
              <a:ea typeface="Georgia"/>
              <a:cs typeface="Georgia"/>
              <a:sym typeface="Georgia"/>
            </a:endParaRPr>
          </a:p>
          <a:p>
            <a:pPr indent="-342900" lvl="0" marL="457200" rtl="0" algn="l">
              <a:lnSpc>
                <a:spcPct val="150000"/>
              </a:lnSpc>
              <a:spcBef>
                <a:spcPts val="0"/>
              </a:spcBef>
              <a:spcAft>
                <a:spcPts val="0"/>
              </a:spcAft>
              <a:buSzPts val="1800"/>
              <a:buChar char="●"/>
            </a:pPr>
            <a:r>
              <a:rPr lang="en" sz="1800">
                <a:latin typeface="Georgia"/>
                <a:ea typeface="Georgia"/>
                <a:cs typeface="Georgia"/>
                <a:sym typeface="Georgia"/>
              </a:rPr>
              <a:t>Courts must decide whether or not DID is a valid </a:t>
            </a:r>
            <a:r>
              <a:rPr lang="en">
                <a:latin typeface="Georgia"/>
                <a:ea typeface="Georgia"/>
                <a:cs typeface="Georgia"/>
                <a:sym typeface="Georgia"/>
              </a:rPr>
              <a:t>defense</a:t>
            </a:r>
            <a:r>
              <a:rPr lang="en" sz="1800">
                <a:latin typeface="Georgia"/>
                <a:ea typeface="Georgia"/>
                <a:cs typeface="Georgia"/>
                <a:sym typeface="Georgia"/>
              </a:rPr>
              <a:t> for committing the crime</a:t>
            </a:r>
            <a:br>
              <a:rPr lang="en" sz="1800"/>
            </a:br>
            <a:endParaRPr sz="1800"/>
          </a:p>
          <a:p>
            <a:pPr indent="0" lvl="0" marL="457200" rtl="0" algn="l">
              <a:spcBef>
                <a:spcPts val="1600"/>
              </a:spcBef>
              <a:spcAft>
                <a:spcPts val="0"/>
              </a:spcAft>
              <a:buNone/>
            </a:pPr>
            <a:r>
              <a:t/>
            </a:r>
            <a:endParaRPr/>
          </a:p>
        </p:txBody>
      </p:sp>
      <p:pic>
        <p:nvPicPr>
          <p:cNvPr id="246" name="Google Shape;246;p35"/>
          <p:cNvPicPr preferRelativeResize="0"/>
          <p:nvPr/>
        </p:nvPicPr>
        <p:blipFill rotWithShape="1">
          <a:blip r:embed="rId3">
            <a:alphaModFix/>
          </a:blip>
          <a:srcRect b="0" l="26073" r="0" t="0"/>
          <a:stretch/>
        </p:blipFill>
        <p:spPr>
          <a:xfrm>
            <a:off x="5539950" y="1365675"/>
            <a:ext cx="3170100" cy="2412135"/>
          </a:xfrm>
          <a:prstGeom prst="rect">
            <a:avLst/>
          </a:prstGeom>
          <a:noFill/>
          <a:ln>
            <a:noFill/>
          </a:ln>
        </p:spPr>
      </p:pic>
      <p:sp>
        <p:nvSpPr>
          <p:cNvPr id="247" name="Google Shape;247;p35"/>
          <p:cNvSpPr txBox="1"/>
          <p:nvPr/>
        </p:nvSpPr>
        <p:spPr>
          <a:xfrm>
            <a:off x="9196325" y="5155900"/>
            <a:ext cx="71388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Georgia"/>
                <a:ea typeface="Georgia"/>
                <a:cs typeface="Georgia"/>
                <a:sym typeface="Georgia"/>
              </a:rPr>
              <a:t>Juanita Maxwell</a:t>
            </a:r>
            <a:endParaRPr b="1">
              <a:latin typeface="Georgia"/>
              <a:ea typeface="Georgia"/>
              <a:cs typeface="Georgia"/>
              <a:sym typeface="Georgia"/>
            </a:endParaRPr>
          </a:p>
        </p:txBody>
      </p:sp>
      <p:sp>
        <p:nvSpPr>
          <p:cNvPr id="254" name="Google Shape;254;p36"/>
          <p:cNvSpPr txBox="1"/>
          <p:nvPr>
            <p:ph idx="1" type="body"/>
          </p:nvPr>
        </p:nvSpPr>
        <p:spPr>
          <a:xfrm>
            <a:off x="311700" y="1229875"/>
            <a:ext cx="5883300" cy="3339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While working as a maid she killed a hotel guest</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During trial she claimed that her alternate personality “Wanda” had </a:t>
            </a:r>
            <a:r>
              <a:rPr lang="en">
                <a:latin typeface="Georgia"/>
                <a:ea typeface="Georgia"/>
                <a:cs typeface="Georgia"/>
                <a:sym typeface="Georgia"/>
              </a:rPr>
              <a:t>committed</a:t>
            </a:r>
            <a:r>
              <a:rPr lang="en">
                <a:latin typeface="Georgia"/>
                <a:ea typeface="Georgia"/>
                <a:cs typeface="Georgia"/>
                <a:sym typeface="Georgia"/>
              </a:rPr>
              <a:t> the crime</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Ruling was “not guilty due to insanity”</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Placed at Florida State Hospital</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Haloperidol as medication</a:t>
            </a:r>
            <a:endParaRPr>
              <a:latin typeface="Georgia"/>
              <a:ea typeface="Georgia"/>
              <a:cs typeface="Georgia"/>
              <a:sym typeface="Georgia"/>
            </a:endParaRPr>
          </a:p>
        </p:txBody>
      </p:sp>
      <p:pic>
        <p:nvPicPr>
          <p:cNvPr id="255" name="Google Shape;255;p36"/>
          <p:cNvPicPr preferRelativeResize="0"/>
          <p:nvPr/>
        </p:nvPicPr>
        <p:blipFill>
          <a:blip r:embed="rId3">
            <a:alphaModFix/>
          </a:blip>
          <a:stretch>
            <a:fillRect/>
          </a:stretch>
        </p:blipFill>
        <p:spPr>
          <a:xfrm>
            <a:off x="6194875" y="656850"/>
            <a:ext cx="2401950" cy="4003250"/>
          </a:xfrm>
          <a:prstGeom prst="rect">
            <a:avLst/>
          </a:prstGeom>
          <a:noFill/>
          <a:ln>
            <a:noFill/>
          </a:ln>
        </p:spPr>
      </p:pic>
      <p:sp>
        <p:nvSpPr>
          <p:cNvPr id="256" name="Google Shape;256;p3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7" name="Google Shape;257;p36"/>
          <p:cNvSpPr txBox="1"/>
          <p:nvPr/>
        </p:nvSpPr>
        <p:spPr>
          <a:xfrm>
            <a:off x="7647125" y="4568875"/>
            <a:ext cx="1362000" cy="462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t>(James, 2008)</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3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263" name="Google Shape;263;p37"/>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200">
                <a:solidFill>
                  <a:srgbClr val="222222"/>
                </a:solidFill>
                <a:highlight>
                  <a:srgbClr val="FFFFFF"/>
                </a:highlight>
                <a:latin typeface="Times New Roman"/>
                <a:ea typeface="Times New Roman"/>
                <a:cs typeface="Times New Roman"/>
                <a:sym typeface="Times New Roman"/>
              </a:rPr>
              <a:t>Bayne, T. J. (2002). Moral Status and the Treatment of Dissociative Identity Disorder1. </a:t>
            </a:r>
            <a:r>
              <a:rPr i="1" lang="en" sz="1200">
                <a:solidFill>
                  <a:srgbClr val="222222"/>
                </a:solidFill>
                <a:highlight>
                  <a:srgbClr val="FFFFFF"/>
                </a:highlight>
                <a:latin typeface="Times New Roman"/>
                <a:ea typeface="Times New Roman"/>
                <a:cs typeface="Times New Roman"/>
                <a:sym typeface="Times New Roman"/>
              </a:rPr>
              <a:t>The Journal of medicine and philosophy</a:t>
            </a:r>
            <a:r>
              <a:rPr lang="en" sz="1200">
                <a:solidFill>
                  <a:srgbClr val="222222"/>
                </a:solidFill>
                <a:highlight>
                  <a:srgbClr val="FFFFFF"/>
                </a:highlight>
                <a:latin typeface="Times New Roman"/>
                <a:ea typeface="Times New Roman"/>
                <a:cs typeface="Times New Roman"/>
                <a:sym typeface="Times New Roman"/>
              </a:rPr>
              <a:t>, </a:t>
            </a:r>
            <a:r>
              <a:rPr i="1" lang="en" sz="1200">
                <a:solidFill>
                  <a:srgbClr val="222222"/>
                </a:solidFill>
                <a:highlight>
                  <a:srgbClr val="FFFFFF"/>
                </a:highlight>
                <a:latin typeface="Times New Roman"/>
                <a:ea typeface="Times New Roman"/>
                <a:cs typeface="Times New Roman"/>
                <a:sym typeface="Times New Roman"/>
              </a:rPr>
              <a:t>27</a:t>
            </a:r>
            <a:r>
              <a:rPr lang="en" sz="1200">
                <a:solidFill>
                  <a:srgbClr val="222222"/>
                </a:solidFill>
                <a:highlight>
                  <a:srgbClr val="FFFFFF"/>
                </a:highlight>
                <a:latin typeface="Times New Roman"/>
                <a:ea typeface="Times New Roman"/>
                <a:cs typeface="Times New Roman"/>
                <a:sym typeface="Times New Roman"/>
              </a:rPr>
              <a:t>(1), </a:t>
            </a:r>
            <a:endParaRPr sz="1200">
              <a:solidFill>
                <a:srgbClr val="222222"/>
              </a:solidFill>
              <a:highlight>
                <a:srgbClr val="FFFFFF"/>
              </a:highlight>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rPr lang="en" sz="1200">
                <a:solidFill>
                  <a:srgbClr val="222222"/>
                </a:solidFill>
                <a:highlight>
                  <a:srgbClr val="FFFFFF"/>
                </a:highlight>
                <a:latin typeface="Times New Roman"/>
                <a:ea typeface="Times New Roman"/>
                <a:cs typeface="Times New Roman"/>
                <a:sym typeface="Times New Roman"/>
              </a:rPr>
              <a:t>87-105.</a:t>
            </a:r>
            <a:endParaRPr sz="1200">
              <a:solidFill>
                <a:srgbClr val="000000"/>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 sz="1200">
                <a:solidFill>
                  <a:srgbClr val="222222"/>
                </a:solidFill>
                <a:highlight>
                  <a:srgbClr val="FFFFFF"/>
                </a:highlight>
                <a:latin typeface="Times New Roman"/>
                <a:ea typeface="Times New Roman"/>
                <a:cs typeface="Times New Roman"/>
                <a:sym typeface="Times New Roman"/>
              </a:rPr>
              <a:t>Brand, B. L., Armstrong, J. G., Loewenstein, R. J., &amp; McNary, S. W. (2009). Personality differences on the Rorschach of dissociative </a:t>
            </a:r>
            <a:endParaRPr sz="1200">
              <a:solidFill>
                <a:srgbClr val="222222"/>
              </a:solidFill>
              <a:highlight>
                <a:srgbClr val="FFFFFF"/>
              </a:highlight>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rPr lang="en" sz="1200">
                <a:solidFill>
                  <a:srgbClr val="222222"/>
                </a:solidFill>
                <a:highlight>
                  <a:srgbClr val="FFFFFF"/>
                </a:highlight>
                <a:latin typeface="Times New Roman"/>
                <a:ea typeface="Times New Roman"/>
                <a:cs typeface="Times New Roman"/>
                <a:sym typeface="Times New Roman"/>
              </a:rPr>
              <a:t>identity disorder, borderline personality disorder, and psychotic inpatients. </a:t>
            </a:r>
            <a:r>
              <a:rPr i="1" lang="en" sz="1200">
                <a:solidFill>
                  <a:srgbClr val="222222"/>
                </a:solidFill>
                <a:highlight>
                  <a:srgbClr val="FFFFFF"/>
                </a:highlight>
                <a:latin typeface="Times New Roman"/>
                <a:ea typeface="Times New Roman"/>
                <a:cs typeface="Times New Roman"/>
                <a:sym typeface="Times New Roman"/>
              </a:rPr>
              <a:t>Psychological Trauma: Theory, Research, Practice, </a:t>
            </a:r>
            <a:endParaRPr i="1" sz="1200">
              <a:solidFill>
                <a:srgbClr val="222222"/>
              </a:solidFill>
              <a:highlight>
                <a:srgbClr val="FFFFFF"/>
              </a:highlight>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i="1" lang="en" sz="1200">
                <a:solidFill>
                  <a:srgbClr val="222222"/>
                </a:solidFill>
                <a:highlight>
                  <a:srgbClr val="FFFFFF"/>
                </a:highlight>
                <a:latin typeface="Times New Roman"/>
                <a:ea typeface="Times New Roman"/>
                <a:cs typeface="Times New Roman"/>
                <a:sym typeface="Times New Roman"/>
              </a:rPr>
              <a:t>and Policy</a:t>
            </a:r>
            <a:r>
              <a:rPr lang="en" sz="1200">
                <a:solidFill>
                  <a:srgbClr val="222222"/>
                </a:solidFill>
                <a:highlight>
                  <a:srgbClr val="FFFFFF"/>
                </a:highlight>
                <a:latin typeface="Times New Roman"/>
                <a:ea typeface="Times New Roman"/>
                <a:cs typeface="Times New Roman"/>
                <a:sym typeface="Times New Roman"/>
              </a:rPr>
              <a:t>, </a:t>
            </a:r>
            <a:r>
              <a:rPr i="1" lang="en" sz="1200">
                <a:solidFill>
                  <a:srgbClr val="222222"/>
                </a:solidFill>
                <a:highlight>
                  <a:srgbClr val="FFFFFF"/>
                </a:highlight>
                <a:latin typeface="Times New Roman"/>
                <a:ea typeface="Times New Roman"/>
                <a:cs typeface="Times New Roman"/>
                <a:sym typeface="Times New Roman"/>
              </a:rPr>
              <a:t>1</a:t>
            </a:r>
            <a:r>
              <a:rPr lang="en" sz="1200">
                <a:solidFill>
                  <a:srgbClr val="222222"/>
                </a:solidFill>
                <a:highlight>
                  <a:srgbClr val="FFFFFF"/>
                </a:highlight>
                <a:latin typeface="Times New Roman"/>
                <a:ea typeface="Times New Roman"/>
                <a:cs typeface="Times New Roman"/>
                <a:sym typeface="Times New Roman"/>
              </a:rPr>
              <a:t>(3), 188.</a:t>
            </a:r>
            <a:endParaRPr sz="1200">
              <a:solidFill>
                <a:srgbClr val="222222"/>
              </a:solidFill>
              <a:highlight>
                <a:srgbClr val="FFFFFF"/>
              </a:highlight>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 sz="1200">
                <a:solidFill>
                  <a:srgbClr val="222222"/>
                </a:solidFill>
                <a:highlight>
                  <a:srgbClr val="FFFFFF"/>
                </a:highlight>
                <a:latin typeface="Times New Roman"/>
                <a:ea typeface="Times New Roman"/>
                <a:cs typeface="Times New Roman"/>
                <a:sym typeface="Times New Roman"/>
              </a:rPr>
              <a:t>Brand, B. L., Classen, C. C., McNary, S. W., &amp; Zaveri, P. (2009). A review of dissociative disorders treatment studies. </a:t>
            </a:r>
            <a:r>
              <a:rPr i="1" lang="en" sz="1200">
                <a:solidFill>
                  <a:srgbClr val="222222"/>
                </a:solidFill>
                <a:highlight>
                  <a:srgbClr val="FFFFFF"/>
                </a:highlight>
                <a:latin typeface="Times New Roman"/>
                <a:ea typeface="Times New Roman"/>
                <a:cs typeface="Times New Roman"/>
                <a:sym typeface="Times New Roman"/>
              </a:rPr>
              <a:t>The Journal of </a:t>
            </a:r>
            <a:endParaRPr i="1" sz="1200">
              <a:solidFill>
                <a:srgbClr val="222222"/>
              </a:solidFill>
              <a:highlight>
                <a:srgbClr val="FFFFFF"/>
              </a:highlight>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rPr i="1" lang="en" sz="1200">
                <a:solidFill>
                  <a:srgbClr val="222222"/>
                </a:solidFill>
                <a:highlight>
                  <a:srgbClr val="FFFFFF"/>
                </a:highlight>
                <a:latin typeface="Times New Roman"/>
                <a:ea typeface="Times New Roman"/>
                <a:cs typeface="Times New Roman"/>
                <a:sym typeface="Times New Roman"/>
              </a:rPr>
              <a:t>nervous and mental disease</a:t>
            </a:r>
            <a:r>
              <a:rPr lang="en" sz="1200">
                <a:solidFill>
                  <a:srgbClr val="222222"/>
                </a:solidFill>
                <a:highlight>
                  <a:srgbClr val="FFFFFF"/>
                </a:highlight>
                <a:latin typeface="Times New Roman"/>
                <a:ea typeface="Times New Roman"/>
                <a:cs typeface="Times New Roman"/>
                <a:sym typeface="Times New Roman"/>
              </a:rPr>
              <a:t>, </a:t>
            </a:r>
            <a:r>
              <a:rPr i="1" lang="en" sz="1200">
                <a:solidFill>
                  <a:srgbClr val="222222"/>
                </a:solidFill>
                <a:highlight>
                  <a:srgbClr val="FFFFFF"/>
                </a:highlight>
                <a:latin typeface="Times New Roman"/>
                <a:ea typeface="Times New Roman"/>
                <a:cs typeface="Times New Roman"/>
                <a:sym typeface="Times New Roman"/>
              </a:rPr>
              <a:t>197</a:t>
            </a:r>
            <a:r>
              <a:rPr lang="en" sz="1200">
                <a:solidFill>
                  <a:srgbClr val="222222"/>
                </a:solidFill>
                <a:highlight>
                  <a:srgbClr val="FFFFFF"/>
                </a:highlight>
                <a:latin typeface="Times New Roman"/>
                <a:ea typeface="Times New Roman"/>
                <a:cs typeface="Times New Roman"/>
                <a:sym typeface="Times New Roman"/>
              </a:rPr>
              <a:t>(9), 646-654.</a:t>
            </a:r>
            <a:endParaRPr sz="1200">
              <a:solidFill>
                <a:srgbClr val="000000"/>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 sz="1200">
                <a:solidFill>
                  <a:srgbClr val="222222"/>
                </a:solidFill>
                <a:highlight>
                  <a:srgbClr val="FFFFFF"/>
                </a:highlight>
                <a:latin typeface="Times New Roman"/>
                <a:ea typeface="Times New Roman"/>
                <a:cs typeface="Times New Roman"/>
                <a:sym typeface="Times New Roman"/>
              </a:rPr>
              <a:t>Dorahy, M. J., Brand, B. L., Şar, V., Krüger, C., Stavropoulos, P., Martínez-Taboas, A., ... &amp; Middleton, W. (2014). Dissociative </a:t>
            </a:r>
            <a:endParaRPr sz="1200">
              <a:solidFill>
                <a:srgbClr val="222222"/>
              </a:solidFill>
              <a:highlight>
                <a:srgbClr val="FFFFFF"/>
              </a:highlight>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rPr lang="en" sz="1200">
                <a:solidFill>
                  <a:srgbClr val="222222"/>
                </a:solidFill>
                <a:highlight>
                  <a:srgbClr val="FFFFFF"/>
                </a:highlight>
                <a:latin typeface="Times New Roman"/>
                <a:ea typeface="Times New Roman"/>
                <a:cs typeface="Times New Roman"/>
                <a:sym typeface="Times New Roman"/>
              </a:rPr>
              <a:t>identity disorder: an empirical overview. </a:t>
            </a:r>
            <a:r>
              <a:rPr i="1" lang="en" sz="1200">
                <a:solidFill>
                  <a:srgbClr val="222222"/>
                </a:solidFill>
                <a:highlight>
                  <a:srgbClr val="FFFFFF"/>
                </a:highlight>
                <a:latin typeface="Times New Roman"/>
                <a:ea typeface="Times New Roman"/>
                <a:cs typeface="Times New Roman"/>
                <a:sym typeface="Times New Roman"/>
              </a:rPr>
              <a:t>Australian &amp; New Zealand Journal of Psychiatry</a:t>
            </a:r>
            <a:r>
              <a:rPr lang="en" sz="1200">
                <a:solidFill>
                  <a:srgbClr val="222222"/>
                </a:solidFill>
                <a:highlight>
                  <a:srgbClr val="FFFFFF"/>
                </a:highlight>
                <a:latin typeface="Times New Roman"/>
                <a:ea typeface="Times New Roman"/>
                <a:cs typeface="Times New Roman"/>
                <a:sym typeface="Times New Roman"/>
              </a:rPr>
              <a:t>, </a:t>
            </a:r>
            <a:r>
              <a:rPr i="1" lang="en" sz="1200">
                <a:solidFill>
                  <a:srgbClr val="222222"/>
                </a:solidFill>
                <a:highlight>
                  <a:srgbClr val="FFFFFF"/>
                </a:highlight>
                <a:latin typeface="Times New Roman"/>
                <a:ea typeface="Times New Roman"/>
                <a:cs typeface="Times New Roman"/>
                <a:sym typeface="Times New Roman"/>
              </a:rPr>
              <a:t>48</a:t>
            </a:r>
            <a:r>
              <a:rPr lang="en" sz="1200">
                <a:solidFill>
                  <a:srgbClr val="222222"/>
                </a:solidFill>
                <a:highlight>
                  <a:srgbClr val="FFFFFF"/>
                </a:highlight>
                <a:latin typeface="Times New Roman"/>
                <a:ea typeface="Times New Roman"/>
                <a:cs typeface="Times New Roman"/>
                <a:sym typeface="Times New Roman"/>
              </a:rPr>
              <a:t>(5), 402-417.</a:t>
            </a:r>
            <a:endParaRPr sz="1200">
              <a:solidFill>
                <a:srgbClr val="222222"/>
              </a:solidFill>
              <a:highlight>
                <a:srgbClr val="FFFFFF"/>
              </a:highlight>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
        <p:nvSpPr>
          <p:cNvPr id="264" name="Google Shape;264;p3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Continued...</a:t>
            </a:r>
            <a:endParaRPr/>
          </a:p>
        </p:txBody>
      </p:sp>
      <p:sp>
        <p:nvSpPr>
          <p:cNvPr id="270" name="Google Shape;270;p38"/>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200">
                <a:solidFill>
                  <a:srgbClr val="222222"/>
                </a:solidFill>
                <a:highlight>
                  <a:srgbClr val="FFFFFF"/>
                </a:highlight>
                <a:latin typeface="Times New Roman"/>
                <a:ea typeface="Times New Roman"/>
                <a:cs typeface="Times New Roman"/>
                <a:sym typeface="Times New Roman"/>
              </a:rPr>
              <a:t>Foote, B. (2018). Dissociative identity disorder: Epidemiology, pathogenesis, clinical  manifestations, course, assessment, and </a:t>
            </a:r>
            <a:endParaRPr sz="1200">
              <a:solidFill>
                <a:srgbClr val="222222"/>
              </a:solidFill>
              <a:highlight>
                <a:srgbClr val="FFFFFF"/>
              </a:highlight>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rPr lang="en" sz="1200">
                <a:solidFill>
                  <a:srgbClr val="222222"/>
                </a:solidFill>
                <a:highlight>
                  <a:srgbClr val="FFFFFF"/>
                </a:highlight>
                <a:latin typeface="Times New Roman"/>
                <a:ea typeface="Times New Roman"/>
                <a:cs typeface="Times New Roman"/>
                <a:sym typeface="Times New Roman"/>
              </a:rPr>
              <a:t>diagnosis. Up to Date. Retrieved from https://www.uptodate.com/contents/dissociative-identity-disorder-epidemiology-pathoge</a:t>
            </a:r>
            <a:endParaRPr sz="1200">
              <a:solidFill>
                <a:srgbClr val="222222"/>
              </a:solidFill>
              <a:highlight>
                <a:srgbClr val="FFFFFF"/>
              </a:highlight>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 sz="1200">
                <a:solidFill>
                  <a:srgbClr val="222222"/>
                </a:solidFill>
                <a:highlight>
                  <a:srgbClr val="FFFFFF"/>
                </a:highlight>
                <a:latin typeface="Times New Roman"/>
                <a:ea typeface="Times New Roman"/>
                <a:cs typeface="Times New Roman"/>
                <a:sym typeface="Times New Roman"/>
              </a:rPr>
              <a:t>n</a:t>
            </a:r>
            <a:r>
              <a:rPr lang="en" sz="1200">
                <a:solidFill>
                  <a:srgbClr val="222222"/>
                </a:solidFill>
                <a:highlight>
                  <a:srgbClr val="FFFFFF"/>
                </a:highlight>
                <a:latin typeface="Times New Roman"/>
                <a:ea typeface="Times New Roman"/>
                <a:cs typeface="Times New Roman"/>
                <a:sym typeface="Times New Roman"/>
              </a:rPr>
              <a:t>esis-clinical-manifestations-course-assessment-and-diagnosis</a:t>
            </a:r>
            <a:endParaRPr sz="1200">
              <a:solidFill>
                <a:srgbClr val="222222"/>
              </a:solidFill>
              <a:highlight>
                <a:srgbClr val="FFFFFF"/>
              </a:highlight>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 sz="1200">
                <a:solidFill>
                  <a:srgbClr val="222222"/>
                </a:solidFill>
                <a:highlight>
                  <a:srgbClr val="FFFFFF"/>
                </a:highlight>
                <a:latin typeface="Times New Roman"/>
                <a:ea typeface="Times New Roman"/>
                <a:cs typeface="Times New Roman"/>
                <a:sym typeface="Times New Roman"/>
              </a:rPr>
              <a:t>Foote, B, Smolin, Y, Kaplan, M, Legatt, M.E., Lipschitz, D. (2006). Prevalence of dissociative disorders in psychiatric outpatients. Am </a:t>
            </a:r>
            <a:endParaRPr sz="1200">
              <a:solidFill>
                <a:srgbClr val="222222"/>
              </a:solidFill>
              <a:highlight>
                <a:srgbClr val="FFFFFF"/>
              </a:highlight>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rPr lang="en" sz="1200">
                <a:solidFill>
                  <a:srgbClr val="222222"/>
                </a:solidFill>
                <a:highlight>
                  <a:srgbClr val="FFFFFF"/>
                </a:highlight>
                <a:latin typeface="Times New Roman"/>
                <a:ea typeface="Times New Roman"/>
                <a:cs typeface="Times New Roman"/>
                <a:sym typeface="Times New Roman"/>
              </a:rPr>
              <a:t>J Psychiatry. 163(4):623-9.Retrieved from https://www.ncbi.nlm.nih.gov/pubmed/16585436</a:t>
            </a:r>
            <a:endParaRPr sz="1200">
              <a:solidFill>
                <a:srgbClr val="222222"/>
              </a:solidFill>
              <a:highlight>
                <a:srgbClr val="FFFFFF"/>
              </a:highlight>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 sz="1200">
                <a:solidFill>
                  <a:srgbClr val="222222"/>
                </a:solidFill>
                <a:highlight>
                  <a:srgbClr val="FFFFFF"/>
                </a:highlight>
                <a:latin typeface="Times New Roman"/>
                <a:ea typeface="Times New Roman"/>
                <a:cs typeface="Times New Roman"/>
                <a:sym typeface="Times New Roman"/>
              </a:rPr>
              <a:t>Forrest, K. A. (2001). Toward an etiology of dissociative identity disorder: A</a:t>
            </a:r>
            <a:endParaRPr sz="1200">
              <a:solidFill>
                <a:srgbClr val="222222"/>
              </a:solidFill>
              <a:highlight>
                <a:srgbClr val="FFFFFF"/>
              </a:highlight>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rPr lang="en" sz="1200">
                <a:solidFill>
                  <a:srgbClr val="222222"/>
                </a:solidFill>
                <a:highlight>
                  <a:srgbClr val="FFFFFF"/>
                </a:highlight>
                <a:latin typeface="Times New Roman"/>
                <a:ea typeface="Times New Roman"/>
                <a:cs typeface="Times New Roman"/>
                <a:sym typeface="Times New Roman"/>
              </a:rPr>
              <a:t>neurodevelopmental approach. Consciousness and Cognition, 10(3), 259-293.</a:t>
            </a:r>
            <a:endParaRPr sz="1200">
              <a:solidFill>
                <a:srgbClr val="222222"/>
              </a:solidFill>
              <a:highlight>
                <a:srgbClr val="FFFFFF"/>
              </a:highlight>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 sz="1200">
                <a:solidFill>
                  <a:srgbClr val="222222"/>
                </a:solidFill>
                <a:highlight>
                  <a:srgbClr val="FFFFFF"/>
                </a:highlight>
                <a:latin typeface="Times New Roman"/>
                <a:ea typeface="Times New Roman"/>
                <a:cs typeface="Times New Roman"/>
                <a:sym typeface="Times New Roman"/>
              </a:rPr>
              <a:t>Gentile, J. P., Dillon, K. S., &amp; Gillig, P. M. (2013). Psychotherapy and pharmacotherapy for patients with dissociative identity disorder. </a:t>
            </a:r>
            <a:endParaRPr sz="1200">
              <a:solidFill>
                <a:srgbClr val="222222"/>
              </a:solidFill>
              <a:highlight>
                <a:srgbClr val="FFFFFF"/>
              </a:highlight>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rPr i="1" lang="en" sz="1200">
                <a:solidFill>
                  <a:srgbClr val="222222"/>
                </a:solidFill>
                <a:highlight>
                  <a:srgbClr val="FFFFFF"/>
                </a:highlight>
                <a:latin typeface="Times New Roman"/>
                <a:ea typeface="Times New Roman"/>
                <a:cs typeface="Times New Roman"/>
                <a:sym typeface="Times New Roman"/>
              </a:rPr>
              <a:t>Innovations in clinical neuroscience</a:t>
            </a:r>
            <a:r>
              <a:rPr lang="en" sz="1200">
                <a:solidFill>
                  <a:srgbClr val="222222"/>
                </a:solidFill>
                <a:highlight>
                  <a:srgbClr val="FFFFFF"/>
                </a:highlight>
                <a:latin typeface="Times New Roman"/>
                <a:ea typeface="Times New Roman"/>
                <a:cs typeface="Times New Roman"/>
                <a:sym typeface="Times New Roman"/>
              </a:rPr>
              <a:t>, </a:t>
            </a:r>
            <a:r>
              <a:rPr i="1" lang="en" sz="1200">
                <a:solidFill>
                  <a:srgbClr val="222222"/>
                </a:solidFill>
                <a:highlight>
                  <a:srgbClr val="FFFFFF"/>
                </a:highlight>
                <a:latin typeface="Times New Roman"/>
                <a:ea typeface="Times New Roman"/>
                <a:cs typeface="Times New Roman"/>
                <a:sym typeface="Times New Roman"/>
              </a:rPr>
              <a:t>10</a:t>
            </a:r>
            <a:r>
              <a:rPr lang="en" sz="1200">
                <a:solidFill>
                  <a:srgbClr val="222222"/>
                </a:solidFill>
                <a:highlight>
                  <a:srgbClr val="FFFFFF"/>
                </a:highlight>
                <a:latin typeface="Times New Roman"/>
                <a:ea typeface="Times New Roman"/>
                <a:cs typeface="Times New Roman"/>
                <a:sym typeface="Times New Roman"/>
              </a:rPr>
              <a:t>(2), 22.</a:t>
            </a:r>
            <a:endParaRPr/>
          </a:p>
        </p:txBody>
      </p:sp>
      <p:sp>
        <p:nvSpPr>
          <p:cNvPr id="271" name="Google Shape;271;p3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3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Continued...</a:t>
            </a:r>
            <a:endParaRPr/>
          </a:p>
        </p:txBody>
      </p:sp>
      <p:sp>
        <p:nvSpPr>
          <p:cNvPr id="277" name="Google Shape;277;p39"/>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200">
                <a:solidFill>
                  <a:srgbClr val="000000"/>
                </a:solidFill>
                <a:latin typeface="Times New Roman"/>
                <a:ea typeface="Times New Roman"/>
                <a:cs typeface="Times New Roman"/>
                <a:sym typeface="Times New Roman"/>
              </a:rPr>
              <a:t>James, D. (1998). Multiple personality disorder in the courts: A review of the North American experience, The Journal of Forensic </a:t>
            </a:r>
            <a:endParaRPr sz="1200">
              <a:solidFill>
                <a:srgbClr val="000000"/>
              </a:solidFill>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rPr lang="en" sz="1200">
                <a:solidFill>
                  <a:srgbClr val="000000"/>
                </a:solidFill>
                <a:latin typeface="Times New Roman"/>
                <a:ea typeface="Times New Roman"/>
                <a:cs typeface="Times New Roman"/>
                <a:sym typeface="Times New Roman"/>
              </a:rPr>
              <a:t>Psychiatry, 9:2, 339-361, DOI: 10.1080/09585189808402201 </a:t>
            </a:r>
            <a:endParaRPr sz="1200">
              <a:solidFill>
                <a:srgbClr val="000000"/>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 sz="1200">
                <a:solidFill>
                  <a:srgbClr val="000000"/>
                </a:solidFill>
                <a:latin typeface="Times New Roman"/>
                <a:ea typeface="Times New Roman"/>
                <a:cs typeface="Times New Roman"/>
                <a:sym typeface="Times New Roman"/>
              </a:rPr>
              <a:t>Johnson, K. (2011). The Problem of Prevalence- How common is DID? </a:t>
            </a:r>
            <a:r>
              <a:rPr lang="en" sz="1050">
                <a:solidFill>
                  <a:srgbClr val="000000"/>
                </a:solidFill>
                <a:highlight>
                  <a:srgbClr val="FFFFFF"/>
                </a:highlight>
                <a:latin typeface="Georgia"/>
                <a:ea typeface="Georgia"/>
                <a:cs typeface="Georgia"/>
                <a:sym typeface="Georgia"/>
              </a:rPr>
              <a:t>Positive Outcomes for Dissociative Survivors. Retrieved from </a:t>
            </a:r>
            <a:endParaRPr sz="1050">
              <a:solidFill>
                <a:srgbClr val="000000"/>
              </a:solidFill>
              <a:highlight>
                <a:srgbClr val="FFFFFF"/>
              </a:highlight>
              <a:latin typeface="Georgia"/>
              <a:ea typeface="Georgia"/>
              <a:cs typeface="Georgia"/>
              <a:sym typeface="Georgia"/>
            </a:endParaRPr>
          </a:p>
          <a:p>
            <a:pPr indent="0" lvl="0" marL="457200" rtl="0" algn="l">
              <a:lnSpc>
                <a:spcPct val="200000"/>
              </a:lnSpc>
              <a:spcBef>
                <a:spcPts val="0"/>
              </a:spcBef>
              <a:spcAft>
                <a:spcPts val="0"/>
              </a:spcAft>
              <a:buNone/>
            </a:pPr>
            <a:r>
              <a:rPr lang="en" sz="1050">
                <a:solidFill>
                  <a:srgbClr val="000000"/>
                </a:solidFill>
                <a:highlight>
                  <a:srgbClr val="FFFFFF"/>
                </a:highlight>
                <a:latin typeface="Georgia"/>
                <a:ea typeface="Georgia"/>
                <a:cs typeface="Georgia"/>
                <a:sym typeface="Georgia"/>
              </a:rPr>
              <a:t>https://information.pods-online.org.uk/the-problem-of-prevalence-how-common-is-did/</a:t>
            </a:r>
            <a:endParaRPr sz="1200">
              <a:solidFill>
                <a:srgbClr val="000000"/>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 sz="1200">
                <a:solidFill>
                  <a:srgbClr val="000000"/>
                </a:solidFill>
                <a:latin typeface="Times New Roman"/>
                <a:ea typeface="Times New Roman"/>
                <a:cs typeface="Times New Roman"/>
                <a:sym typeface="Times New Roman"/>
              </a:rPr>
              <a:t>Kluft, R. P. (1987). Childhood antecedents of multiple personality. Washington, D.C.: American Psychiatric.</a:t>
            </a:r>
            <a:endParaRPr sz="1200">
              <a:solidFill>
                <a:srgbClr val="000000"/>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 sz="1200">
                <a:solidFill>
                  <a:srgbClr val="000000"/>
                </a:solidFill>
                <a:latin typeface="Times New Roman"/>
                <a:ea typeface="Times New Roman"/>
                <a:cs typeface="Times New Roman"/>
                <a:sym typeface="Times New Roman"/>
              </a:rPr>
              <a:t>Mesulam, M. M. (1981). Dissociative states with abnormal temporal lobe EEG: Multiple personality and the illusion of possession. </a:t>
            </a:r>
            <a:endParaRPr sz="1200">
              <a:solidFill>
                <a:srgbClr val="000000"/>
              </a:solidFill>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rPr lang="en" sz="1200">
                <a:solidFill>
                  <a:srgbClr val="000000"/>
                </a:solidFill>
                <a:latin typeface="Times New Roman"/>
                <a:ea typeface="Times New Roman"/>
                <a:cs typeface="Times New Roman"/>
                <a:sym typeface="Times New Roman"/>
              </a:rPr>
              <a:t>Archives of Neurology, 38(3), 176-181.</a:t>
            </a:r>
            <a:endParaRPr sz="1200">
              <a:solidFill>
                <a:srgbClr val="000000"/>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 sz="1200">
                <a:solidFill>
                  <a:srgbClr val="222222"/>
                </a:solidFill>
                <a:highlight>
                  <a:srgbClr val="FFFFFF"/>
                </a:highlight>
                <a:latin typeface="Times New Roman"/>
                <a:ea typeface="Times New Roman"/>
                <a:cs typeface="Times New Roman"/>
                <a:sym typeface="Times New Roman"/>
              </a:rPr>
              <a:t>Myrick, A. C., Brand, B. L., McNary, S. W., Classen, C. C., Lanius, R., Loewenstein, R. J., ... &amp; Putnam, F. W. (2012). An exploration </a:t>
            </a:r>
            <a:endParaRPr sz="1200">
              <a:solidFill>
                <a:srgbClr val="222222"/>
              </a:solidFill>
              <a:highlight>
                <a:srgbClr val="FFFFFF"/>
              </a:highlight>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rPr lang="en" sz="1200">
                <a:solidFill>
                  <a:srgbClr val="222222"/>
                </a:solidFill>
                <a:highlight>
                  <a:srgbClr val="FFFFFF"/>
                </a:highlight>
                <a:latin typeface="Times New Roman"/>
                <a:ea typeface="Times New Roman"/>
                <a:cs typeface="Times New Roman"/>
                <a:sym typeface="Times New Roman"/>
              </a:rPr>
              <a:t>of young adults' progress in treatment for dissociative disorder. </a:t>
            </a:r>
            <a:r>
              <a:rPr i="1" lang="en" sz="1200">
                <a:solidFill>
                  <a:srgbClr val="222222"/>
                </a:solidFill>
                <a:highlight>
                  <a:srgbClr val="FFFFFF"/>
                </a:highlight>
                <a:latin typeface="Times New Roman"/>
                <a:ea typeface="Times New Roman"/>
                <a:cs typeface="Times New Roman"/>
                <a:sym typeface="Times New Roman"/>
              </a:rPr>
              <a:t>Journal of Trauma &amp; Dissociation</a:t>
            </a:r>
            <a:r>
              <a:rPr lang="en" sz="1200">
                <a:solidFill>
                  <a:srgbClr val="222222"/>
                </a:solidFill>
                <a:highlight>
                  <a:srgbClr val="FFFFFF"/>
                </a:highlight>
                <a:latin typeface="Times New Roman"/>
                <a:ea typeface="Times New Roman"/>
                <a:cs typeface="Times New Roman"/>
                <a:sym typeface="Times New Roman"/>
              </a:rPr>
              <a:t>, </a:t>
            </a:r>
            <a:r>
              <a:rPr i="1" lang="en" sz="1200">
                <a:solidFill>
                  <a:srgbClr val="222222"/>
                </a:solidFill>
                <a:highlight>
                  <a:srgbClr val="FFFFFF"/>
                </a:highlight>
                <a:latin typeface="Times New Roman"/>
                <a:ea typeface="Times New Roman"/>
                <a:cs typeface="Times New Roman"/>
                <a:sym typeface="Times New Roman"/>
              </a:rPr>
              <a:t>13</a:t>
            </a:r>
            <a:r>
              <a:rPr lang="en" sz="1200">
                <a:solidFill>
                  <a:srgbClr val="222222"/>
                </a:solidFill>
                <a:highlight>
                  <a:srgbClr val="FFFFFF"/>
                </a:highlight>
                <a:latin typeface="Times New Roman"/>
                <a:ea typeface="Times New Roman"/>
                <a:cs typeface="Times New Roman"/>
                <a:sym typeface="Times New Roman"/>
              </a:rPr>
              <a:t>(5), 582-595.</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
        <p:nvSpPr>
          <p:cNvPr id="278" name="Google Shape;278;p3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0"/>
          <p:cNvSpPr txBox="1"/>
          <p:nvPr>
            <p:ph type="title"/>
          </p:nvPr>
        </p:nvSpPr>
        <p:spPr>
          <a:xfrm>
            <a:off x="311700" y="23195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Continued...</a:t>
            </a:r>
            <a:endParaRPr/>
          </a:p>
        </p:txBody>
      </p:sp>
      <p:sp>
        <p:nvSpPr>
          <p:cNvPr id="284" name="Google Shape;284;p40"/>
          <p:cNvSpPr txBox="1"/>
          <p:nvPr>
            <p:ph idx="1" type="body"/>
          </p:nvPr>
        </p:nvSpPr>
        <p:spPr>
          <a:xfrm>
            <a:off x="311700" y="973350"/>
            <a:ext cx="8520600" cy="33390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200">
                <a:solidFill>
                  <a:srgbClr val="000000"/>
                </a:solidFill>
                <a:latin typeface="Times New Roman"/>
                <a:ea typeface="Times New Roman"/>
                <a:cs typeface="Times New Roman"/>
                <a:sym typeface="Times New Roman"/>
              </a:rPr>
              <a:t>Nurcombe, B. (2008). Chapter 24. Dissociative Disorders. In M. H. Ebert, P. T. Loosen, B. Nurcombe, &amp; J. F. Leckman (Eds.), </a:t>
            </a:r>
            <a:endParaRPr sz="1200">
              <a:solidFill>
                <a:srgbClr val="000000"/>
              </a:solidFill>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rPr i="1" lang="en" sz="1200">
                <a:solidFill>
                  <a:srgbClr val="000000"/>
                </a:solidFill>
                <a:latin typeface="Times New Roman"/>
                <a:ea typeface="Times New Roman"/>
                <a:cs typeface="Times New Roman"/>
                <a:sym typeface="Times New Roman"/>
              </a:rPr>
              <a:t>CURRENT Diagnosis &amp; Treatment: Psychiatry</a:t>
            </a:r>
            <a:r>
              <a:rPr lang="en" sz="1200">
                <a:solidFill>
                  <a:srgbClr val="000000"/>
                </a:solidFill>
                <a:latin typeface="Times New Roman"/>
                <a:ea typeface="Times New Roman"/>
                <a:cs typeface="Times New Roman"/>
                <a:sym typeface="Times New Roman"/>
              </a:rPr>
              <a:t> (2nd ed.). New York, NY: The McGraw-Hill Companies. Retrieved from </a:t>
            </a:r>
            <a:endParaRPr sz="1200">
              <a:solidFill>
                <a:srgbClr val="000000"/>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 sz="1200">
                <a:solidFill>
                  <a:srgbClr val="000000"/>
                </a:solidFill>
                <a:latin typeface="Times New Roman"/>
                <a:ea typeface="Times New Roman"/>
                <a:cs typeface="Times New Roman"/>
                <a:sym typeface="Times New Roman"/>
              </a:rPr>
              <a:t>accessmedicine.mhmedical.com/content.aspx?aid=3287667</a:t>
            </a:r>
            <a:endParaRPr sz="1200">
              <a:solidFill>
                <a:srgbClr val="000000"/>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 sz="1200">
                <a:solidFill>
                  <a:srgbClr val="000000"/>
                </a:solidFill>
                <a:latin typeface="Times New Roman"/>
                <a:ea typeface="Times New Roman"/>
                <a:cs typeface="Times New Roman"/>
                <a:sym typeface="Times New Roman"/>
              </a:rPr>
              <a:t>Ringrose, J. L. (2018). </a:t>
            </a:r>
            <a:r>
              <a:rPr i="1" lang="en" sz="1200">
                <a:solidFill>
                  <a:srgbClr val="000000"/>
                </a:solidFill>
                <a:latin typeface="Times New Roman"/>
                <a:ea typeface="Times New Roman"/>
                <a:cs typeface="Times New Roman"/>
                <a:sym typeface="Times New Roman"/>
              </a:rPr>
              <a:t>Understanding and Treating Dissociative Identity Disorder (or Multiple Personality Disorder)</a:t>
            </a:r>
            <a:r>
              <a:rPr lang="en" sz="1200">
                <a:solidFill>
                  <a:srgbClr val="000000"/>
                </a:solidFill>
                <a:latin typeface="Times New Roman"/>
                <a:ea typeface="Times New Roman"/>
                <a:cs typeface="Times New Roman"/>
                <a:sym typeface="Times New Roman"/>
              </a:rPr>
              <a:t>. Routledge.</a:t>
            </a:r>
            <a:endParaRPr sz="1200">
              <a:solidFill>
                <a:srgbClr val="000000"/>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 sz="1200">
                <a:solidFill>
                  <a:srgbClr val="000000"/>
                </a:solidFill>
                <a:latin typeface="Times New Roman"/>
                <a:ea typeface="Times New Roman"/>
                <a:cs typeface="Times New Roman"/>
                <a:sym typeface="Times New Roman"/>
              </a:rPr>
              <a:t>Ross, C. A., Miller, S. D., Bjornson, L., Reagor, P., Fraser, G. A., &amp; Anderson, G. (1991). Abuse Histories in 102 Cases of Multiple </a:t>
            </a:r>
            <a:endParaRPr sz="1200">
              <a:solidFill>
                <a:srgbClr val="000000"/>
              </a:solidFill>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rPr lang="en" sz="1200">
                <a:solidFill>
                  <a:srgbClr val="000000"/>
                </a:solidFill>
                <a:latin typeface="Times New Roman"/>
                <a:ea typeface="Times New Roman"/>
                <a:cs typeface="Times New Roman"/>
                <a:sym typeface="Times New Roman"/>
              </a:rPr>
              <a:t>Personality Disorder. The Canadian Journal of Psychiatry,36(2), 97-101. doi:10.1177/070674379103600204</a:t>
            </a:r>
            <a:endParaRPr sz="1200">
              <a:solidFill>
                <a:srgbClr val="000000"/>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 sz="1200">
                <a:solidFill>
                  <a:srgbClr val="222222"/>
                </a:solidFill>
                <a:highlight>
                  <a:srgbClr val="FFFFFF"/>
                </a:highlight>
                <a:latin typeface="Times New Roman"/>
                <a:ea typeface="Times New Roman"/>
                <a:cs typeface="Times New Roman"/>
                <a:sym typeface="Times New Roman"/>
              </a:rPr>
              <a:t>Sar, V., Unal, S. N., &amp; Ozturk, E. (2007). Frontal and occipital perfusion changes in dissociative identity disorder. Psychiatry Research: </a:t>
            </a:r>
            <a:endParaRPr sz="1200">
              <a:solidFill>
                <a:srgbClr val="222222"/>
              </a:solidFill>
              <a:highlight>
                <a:srgbClr val="FFFFFF"/>
              </a:highlight>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rPr lang="en" sz="1200">
                <a:solidFill>
                  <a:srgbClr val="222222"/>
                </a:solidFill>
                <a:highlight>
                  <a:srgbClr val="FFFFFF"/>
                </a:highlight>
                <a:latin typeface="Times New Roman"/>
                <a:ea typeface="Times New Roman"/>
                <a:cs typeface="Times New Roman"/>
                <a:sym typeface="Times New Roman"/>
              </a:rPr>
              <a:t>Neuroimaging, 156(3), 217-223.</a:t>
            </a:r>
            <a:endParaRPr sz="1200">
              <a:solidFill>
                <a:srgbClr val="222222"/>
              </a:solidFill>
              <a:highlight>
                <a:srgbClr val="FFFFFF"/>
              </a:highlight>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 sz="1200">
                <a:solidFill>
                  <a:srgbClr val="222222"/>
                </a:solidFill>
                <a:highlight>
                  <a:srgbClr val="FFFFFF"/>
                </a:highlight>
                <a:latin typeface="Times New Roman"/>
                <a:ea typeface="Times New Roman"/>
                <a:cs typeface="Times New Roman"/>
                <a:sym typeface="Times New Roman"/>
              </a:rPr>
              <a:t>Vermetten, E., Schmahl, C., Lindner, S., Loewenstein, R. J., &amp; Bremner, J. D. (2006). Hippocampal and amygdalar volumes in </a:t>
            </a:r>
            <a:endParaRPr sz="1200">
              <a:solidFill>
                <a:srgbClr val="222222"/>
              </a:solidFill>
              <a:highlight>
                <a:srgbClr val="FFFFFF"/>
              </a:highlight>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rPr lang="en" sz="1200">
                <a:solidFill>
                  <a:srgbClr val="222222"/>
                </a:solidFill>
                <a:highlight>
                  <a:srgbClr val="FFFFFF"/>
                </a:highlight>
                <a:latin typeface="Times New Roman"/>
                <a:ea typeface="Times New Roman"/>
                <a:cs typeface="Times New Roman"/>
                <a:sym typeface="Times New Roman"/>
              </a:rPr>
              <a:t>dissociative identity disorder. American Journal of Psychiatry, 163(4), 630-636. </a:t>
            </a:r>
            <a:r>
              <a:rPr lang="en" sz="1200">
                <a:solidFill>
                  <a:srgbClr val="000000"/>
                </a:solidFill>
                <a:latin typeface="Times New Roman"/>
                <a:ea typeface="Times New Roman"/>
                <a:cs typeface="Times New Roman"/>
                <a:sym typeface="Times New Roman"/>
              </a:rPr>
              <a:t>Association, A. P. (2013). </a:t>
            </a:r>
            <a:r>
              <a:rPr i="1" lang="en" sz="1200">
                <a:solidFill>
                  <a:srgbClr val="000000"/>
                </a:solidFill>
                <a:latin typeface="Times New Roman"/>
                <a:ea typeface="Times New Roman"/>
                <a:cs typeface="Times New Roman"/>
                <a:sym typeface="Times New Roman"/>
              </a:rPr>
              <a:t>Diagnostic and </a:t>
            </a:r>
            <a:endParaRPr i="1" sz="1200">
              <a:solidFill>
                <a:srgbClr val="000000"/>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i="1" lang="en" sz="1200">
                <a:solidFill>
                  <a:srgbClr val="000000"/>
                </a:solidFill>
                <a:latin typeface="Times New Roman"/>
                <a:ea typeface="Times New Roman"/>
                <a:cs typeface="Times New Roman"/>
                <a:sym typeface="Times New Roman"/>
              </a:rPr>
              <a:t>Statistical Manual of Mental Disorders (DSM-5®)</a:t>
            </a:r>
            <a:r>
              <a:rPr lang="en" sz="1200">
                <a:solidFill>
                  <a:srgbClr val="000000"/>
                </a:solidFill>
                <a:latin typeface="Times New Roman"/>
                <a:ea typeface="Times New Roman"/>
                <a:cs typeface="Times New Roman"/>
                <a:sym typeface="Times New Roman"/>
              </a:rPr>
              <a:t>. American Psychiatric Pub.</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
        <p:nvSpPr>
          <p:cNvPr id="285" name="Google Shape;285;p4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5"/>
          <p:cNvSpPr txBox="1"/>
          <p:nvPr>
            <p:ph type="title"/>
          </p:nvPr>
        </p:nvSpPr>
        <p:spPr>
          <a:xfrm>
            <a:off x="311700" y="29845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Georgia"/>
                <a:ea typeface="Georgia"/>
                <a:cs typeface="Georgia"/>
                <a:sym typeface="Georgia"/>
              </a:rPr>
              <a:t>Introduction- What is DID? </a:t>
            </a:r>
            <a:endParaRPr b="1">
              <a:latin typeface="Georgia"/>
              <a:ea typeface="Georgia"/>
              <a:cs typeface="Georgia"/>
              <a:sym typeface="Georgia"/>
            </a:endParaRPr>
          </a:p>
        </p:txBody>
      </p:sp>
      <p:sp>
        <p:nvSpPr>
          <p:cNvPr id="100" name="Google Shape;100;p1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Complex disorder</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Coexistence of multiple personalities</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Loss of memory</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Childhood trauma</a:t>
            </a:r>
            <a:endParaRPr>
              <a:latin typeface="Georgia"/>
              <a:ea typeface="Georgia"/>
              <a:cs typeface="Georgia"/>
              <a:sym typeface="Georgia"/>
            </a:endParaRPr>
          </a:p>
          <a:p>
            <a:pPr indent="-342900" lvl="0" marL="457200" rtl="0" algn="l">
              <a:lnSpc>
                <a:spcPct val="150000"/>
              </a:lnSpc>
              <a:spcBef>
                <a:spcPts val="0"/>
              </a:spcBef>
              <a:spcAft>
                <a:spcPts val="0"/>
              </a:spcAft>
              <a:buSzPts val="1800"/>
              <a:buFont typeface="Georgia"/>
              <a:buChar char="●"/>
            </a:pPr>
            <a:r>
              <a:rPr lang="en">
                <a:latin typeface="Georgia"/>
                <a:ea typeface="Georgia"/>
                <a:cs typeface="Georgia"/>
                <a:sym typeface="Georgia"/>
              </a:rPr>
              <a:t>Symptoms grow worse with age</a:t>
            </a:r>
            <a:endParaRPr>
              <a:latin typeface="Georgia"/>
              <a:ea typeface="Georgia"/>
              <a:cs typeface="Georgia"/>
              <a:sym typeface="Georgia"/>
            </a:endParaRPr>
          </a:p>
          <a:p>
            <a:pPr indent="0" lvl="0" marL="457200" rtl="0" algn="l">
              <a:spcBef>
                <a:spcPts val="1600"/>
              </a:spcBef>
              <a:spcAft>
                <a:spcPts val="1600"/>
              </a:spcAft>
              <a:buNone/>
            </a:pPr>
            <a:r>
              <a:t/>
            </a:r>
            <a:endParaRPr/>
          </a:p>
        </p:txBody>
      </p:sp>
      <p:pic>
        <p:nvPicPr>
          <p:cNvPr id="101" name="Google Shape;101;p15"/>
          <p:cNvPicPr preferRelativeResize="0"/>
          <p:nvPr/>
        </p:nvPicPr>
        <p:blipFill>
          <a:blip r:embed="rId3">
            <a:alphaModFix/>
          </a:blip>
          <a:stretch>
            <a:fillRect/>
          </a:stretch>
        </p:blipFill>
        <p:spPr>
          <a:xfrm>
            <a:off x="4766250" y="966725"/>
            <a:ext cx="3880126" cy="3210050"/>
          </a:xfrm>
          <a:prstGeom prst="rect">
            <a:avLst/>
          </a:prstGeom>
          <a:noFill/>
          <a:ln>
            <a:noFill/>
          </a:ln>
        </p:spPr>
      </p:pic>
      <p:sp>
        <p:nvSpPr>
          <p:cNvPr id="102" name="Google Shape;102;p1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3" name="Google Shape;103;p15"/>
          <p:cNvSpPr txBox="1"/>
          <p:nvPr/>
        </p:nvSpPr>
        <p:spPr>
          <a:xfrm>
            <a:off x="7671425" y="4499025"/>
            <a:ext cx="1337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(Kluft, 1996)</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Georgia"/>
                <a:ea typeface="Georgia"/>
                <a:cs typeface="Georgia"/>
                <a:sym typeface="Georgia"/>
              </a:rPr>
              <a:t>Prevalence</a:t>
            </a:r>
            <a:endParaRPr b="1">
              <a:latin typeface="Georgia"/>
              <a:ea typeface="Georgia"/>
              <a:cs typeface="Georgia"/>
              <a:sym typeface="Georgia"/>
            </a:endParaRPr>
          </a:p>
        </p:txBody>
      </p:sp>
      <p:sp>
        <p:nvSpPr>
          <p:cNvPr id="109" name="Google Shape;109;p16"/>
          <p:cNvSpPr txBox="1"/>
          <p:nvPr>
            <p:ph idx="1" type="body"/>
          </p:nvPr>
        </p:nvSpPr>
        <p:spPr>
          <a:xfrm>
            <a:off x="311700" y="1407850"/>
            <a:ext cx="8520600" cy="33390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Occurs in 1-3% of population</a:t>
            </a:r>
            <a:endParaRPr>
              <a:latin typeface="Georgia"/>
              <a:ea typeface="Georgia"/>
              <a:cs typeface="Georgia"/>
              <a:sym typeface="Georgia"/>
            </a:endParaRPr>
          </a:p>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Underdiagnosis</a:t>
            </a:r>
            <a:endParaRPr>
              <a:latin typeface="Georgia"/>
              <a:ea typeface="Georgia"/>
              <a:cs typeface="Georgia"/>
              <a:sym typeface="Georgia"/>
            </a:endParaRPr>
          </a:p>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Misdiagnosis- borderline personality disorder, schizophrenia, psychosis </a:t>
            </a:r>
            <a:endParaRPr>
              <a:latin typeface="Georgia"/>
              <a:ea typeface="Georgia"/>
              <a:cs typeface="Georgia"/>
              <a:sym typeface="Georgia"/>
            </a:endParaRPr>
          </a:p>
        </p:txBody>
      </p:sp>
      <p:sp>
        <p:nvSpPr>
          <p:cNvPr id="110" name="Google Shape;110;p1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1" name="Google Shape;111;p16"/>
          <p:cNvSpPr txBox="1"/>
          <p:nvPr/>
        </p:nvSpPr>
        <p:spPr>
          <a:xfrm>
            <a:off x="7420750" y="4511200"/>
            <a:ext cx="3000000" cy="291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t>(Johnson, 2011)</a:t>
            </a:r>
            <a:endParaRPr sz="1200"/>
          </a:p>
          <a:p>
            <a:pPr indent="0" lvl="0" marL="0" rtl="0" algn="l">
              <a:lnSpc>
                <a:spcPct val="115000"/>
              </a:lnSpc>
              <a:spcBef>
                <a:spcPts val="0"/>
              </a:spcBef>
              <a:spcAft>
                <a:spcPts val="0"/>
              </a:spcAft>
              <a:buNone/>
            </a:pPr>
            <a:r>
              <a:rPr lang="en" sz="1200"/>
              <a:t>(Foote, 2006)</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Georgia"/>
                <a:ea typeface="Georgia"/>
                <a:cs typeface="Georgia"/>
                <a:sym typeface="Georgia"/>
              </a:rPr>
              <a:t>Demographics</a:t>
            </a:r>
            <a:endParaRPr b="1">
              <a:latin typeface="Georgia"/>
              <a:ea typeface="Georgia"/>
              <a:cs typeface="Georgia"/>
              <a:sym typeface="Georgia"/>
            </a:endParaRPr>
          </a:p>
        </p:txBody>
      </p:sp>
      <p:sp>
        <p:nvSpPr>
          <p:cNvPr id="117" name="Google Shape;117;p17"/>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Most commonly affected people range from 22.8 to 34.5 years old</a:t>
            </a:r>
            <a:endParaRPr>
              <a:latin typeface="Georgia"/>
              <a:ea typeface="Georgia"/>
              <a:cs typeface="Georgia"/>
              <a:sym typeface="Georgia"/>
            </a:endParaRPr>
          </a:p>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Median age: 31.3 years old</a:t>
            </a:r>
            <a:endParaRPr>
              <a:latin typeface="Georgia"/>
              <a:ea typeface="Georgia"/>
              <a:cs typeface="Georgia"/>
              <a:sym typeface="Georgia"/>
            </a:endParaRPr>
          </a:p>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89% people affected were women</a:t>
            </a:r>
            <a:endParaRPr>
              <a:latin typeface="Georgia"/>
              <a:ea typeface="Georgia"/>
              <a:cs typeface="Georgia"/>
              <a:sym typeface="Georgia"/>
            </a:endParaRPr>
          </a:p>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11% people affected were men</a:t>
            </a:r>
            <a:endParaRPr>
              <a:latin typeface="Georgia"/>
              <a:ea typeface="Georgia"/>
              <a:cs typeface="Georgia"/>
              <a:sym typeface="Georgia"/>
            </a:endParaRPr>
          </a:p>
        </p:txBody>
      </p:sp>
      <p:pic>
        <p:nvPicPr>
          <p:cNvPr id="118" name="Google Shape;118;p17"/>
          <p:cNvPicPr preferRelativeResize="0"/>
          <p:nvPr/>
        </p:nvPicPr>
        <p:blipFill>
          <a:blip r:embed="rId3">
            <a:alphaModFix/>
          </a:blip>
          <a:stretch>
            <a:fillRect/>
          </a:stretch>
        </p:blipFill>
        <p:spPr>
          <a:xfrm>
            <a:off x="5080150" y="1828125"/>
            <a:ext cx="3076850" cy="2646101"/>
          </a:xfrm>
          <a:prstGeom prst="rect">
            <a:avLst/>
          </a:prstGeom>
          <a:noFill/>
          <a:ln>
            <a:noFill/>
          </a:ln>
        </p:spPr>
      </p:pic>
      <p:sp>
        <p:nvSpPr>
          <p:cNvPr id="119" name="Google Shape;119;p1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0" name="Google Shape;120;p17"/>
          <p:cNvSpPr txBox="1"/>
          <p:nvPr/>
        </p:nvSpPr>
        <p:spPr>
          <a:xfrm>
            <a:off x="7421700" y="4474225"/>
            <a:ext cx="1410600" cy="607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t>(Foote, 2018)</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Georgia"/>
                <a:ea typeface="Georgia"/>
                <a:cs typeface="Georgia"/>
                <a:sym typeface="Georgia"/>
              </a:rPr>
              <a:t>Diagnosis Process</a:t>
            </a:r>
            <a:endParaRPr b="1">
              <a:latin typeface="Georgia"/>
              <a:ea typeface="Georgia"/>
              <a:cs typeface="Georgia"/>
              <a:sym typeface="Georgia"/>
            </a:endParaRPr>
          </a:p>
        </p:txBody>
      </p:sp>
      <p:sp>
        <p:nvSpPr>
          <p:cNvPr id="126" name="Google Shape;126;p18"/>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Font typeface="Georgia"/>
              <a:buAutoNum type="arabicPeriod"/>
            </a:pPr>
            <a:r>
              <a:rPr lang="en">
                <a:latin typeface="Georgia"/>
                <a:ea typeface="Georgia"/>
                <a:cs typeface="Georgia"/>
                <a:sym typeface="Georgia"/>
              </a:rPr>
              <a:t>R</a:t>
            </a:r>
            <a:r>
              <a:rPr lang="en">
                <a:latin typeface="Georgia"/>
                <a:ea typeface="Georgia"/>
                <a:cs typeface="Georgia"/>
                <a:sym typeface="Georgia"/>
              </a:rPr>
              <a:t>ule out physical disease or physiological effects of a substances causing symptoms</a:t>
            </a:r>
            <a:endParaRPr>
              <a:latin typeface="Georgia"/>
              <a:ea typeface="Georgia"/>
              <a:cs typeface="Georgia"/>
              <a:sym typeface="Georgia"/>
            </a:endParaRPr>
          </a:p>
          <a:p>
            <a:pPr indent="-342900" lvl="0" marL="457200" rtl="0" algn="l">
              <a:lnSpc>
                <a:spcPct val="200000"/>
              </a:lnSpc>
              <a:spcBef>
                <a:spcPts val="0"/>
              </a:spcBef>
              <a:spcAft>
                <a:spcPts val="0"/>
              </a:spcAft>
              <a:buSzPts val="1800"/>
              <a:buFont typeface="Georgia"/>
              <a:buAutoNum type="arabicPeriod"/>
            </a:pPr>
            <a:r>
              <a:rPr lang="en">
                <a:latin typeface="Georgia"/>
                <a:ea typeface="Georgia"/>
                <a:cs typeface="Georgia"/>
                <a:sym typeface="Georgia"/>
              </a:rPr>
              <a:t>Assess observed or reported symptoms and life history</a:t>
            </a:r>
            <a:endParaRPr>
              <a:latin typeface="Georgia"/>
              <a:ea typeface="Georgia"/>
              <a:cs typeface="Georgia"/>
              <a:sym typeface="Georgia"/>
            </a:endParaRPr>
          </a:p>
          <a:p>
            <a:pPr indent="-342900" lvl="0" marL="457200" rtl="0" algn="l">
              <a:lnSpc>
                <a:spcPct val="200000"/>
              </a:lnSpc>
              <a:spcBef>
                <a:spcPts val="0"/>
              </a:spcBef>
              <a:spcAft>
                <a:spcPts val="0"/>
              </a:spcAft>
              <a:buSzPts val="1800"/>
              <a:buFont typeface="Georgia"/>
              <a:buAutoNum type="arabicPeriod"/>
            </a:pPr>
            <a:r>
              <a:rPr lang="en">
                <a:latin typeface="Georgia"/>
                <a:ea typeface="Georgia"/>
                <a:cs typeface="Georgia"/>
                <a:sym typeface="Georgia"/>
              </a:rPr>
              <a:t>Repeat psychotherapy assessments</a:t>
            </a:r>
            <a:endParaRPr>
              <a:latin typeface="Georgia"/>
              <a:ea typeface="Georgia"/>
              <a:cs typeface="Georgia"/>
              <a:sym typeface="Georgia"/>
            </a:endParaRPr>
          </a:p>
        </p:txBody>
      </p:sp>
      <p:sp>
        <p:nvSpPr>
          <p:cNvPr id="127" name="Google Shape;127;p1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Georgia"/>
                <a:ea typeface="Georgia"/>
                <a:cs typeface="Georgia"/>
                <a:sym typeface="Georgia"/>
              </a:rPr>
              <a:t>Defining Feature</a:t>
            </a:r>
            <a:endParaRPr b="1">
              <a:latin typeface="Georgia"/>
              <a:ea typeface="Georgia"/>
              <a:cs typeface="Georgia"/>
              <a:sym typeface="Georgia"/>
            </a:endParaRPr>
          </a:p>
        </p:txBody>
      </p:sp>
      <p:sp>
        <p:nvSpPr>
          <p:cNvPr id="133" name="Google Shape;133;p19"/>
          <p:cNvSpPr txBox="1"/>
          <p:nvPr>
            <p:ph idx="1" type="body"/>
          </p:nvPr>
        </p:nvSpPr>
        <p:spPr>
          <a:xfrm>
            <a:off x="311700" y="1229875"/>
            <a:ext cx="8520600" cy="3339000"/>
          </a:xfrm>
          <a:prstGeom prst="rect">
            <a:avLst/>
          </a:prstGeom>
          <a:ln>
            <a:noFill/>
          </a:ln>
        </p:spPr>
        <p:txBody>
          <a:bodyPr anchorCtr="0" anchor="t" bIns="91425" lIns="91425" spcFirstLastPara="1" rIns="91425" wrap="square" tIns="91425">
            <a:noAutofit/>
          </a:bodyPr>
          <a:lstStyle/>
          <a:p>
            <a:pPr indent="0" lvl="0" marL="457200" rtl="0" algn="l">
              <a:lnSpc>
                <a:spcPct val="200000"/>
              </a:lnSpc>
              <a:spcBef>
                <a:spcPts val="0"/>
              </a:spcBef>
              <a:spcAft>
                <a:spcPts val="0"/>
              </a:spcAft>
              <a:buNone/>
            </a:pPr>
            <a:r>
              <a:t/>
            </a:r>
            <a:endParaRPr b="1" i="1">
              <a:solidFill>
                <a:schemeClr val="accent3"/>
              </a:solidFill>
              <a:latin typeface="Georgia"/>
              <a:ea typeface="Georgia"/>
              <a:cs typeface="Georgia"/>
              <a:sym typeface="Georgia"/>
            </a:endParaRPr>
          </a:p>
          <a:p>
            <a:pPr indent="-342900" lvl="0" marL="457200" rtl="0" algn="l">
              <a:lnSpc>
                <a:spcPct val="200000"/>
              </a:lnSpc>
              <a:spcBef>
                <a:spcPts val="1600"/>
              </a:spcBef>
              <a:spcAft>
                <a:spcPts val="0"/>
              </a:spcAft>
              <a:buClr>
                <a:schemeClr val="accent3"/>
              </a:buClr>
              <a:buSzPts val="1800"/>
              <a:buAutoNum type="alphaUcPeriod"/>
            </a:pPr>
            <a:r>
              <a:rPr b="1" i="1" lang="en">
                <a:solidFill>
                  <a:schemeClr val="accent3"/>
                </a:solidFill>
                <a:latin typeface="Georgia"/>
                <a:ea typeface="Georgia"/>
                <a:cs typeface="Georgia"/>
                <a:sym typeface="Georgia"/>
              </a:rPr>
              <a:t>Disruption of identity caused by two or more distinct personality states or an experience of possession.</a:t>
            </a:r>
            <a:r>
              <a:rPr b="1" lang="en" sz="1200">
                <a:solidFill>
                  <a:schemeClr val="accent3"/>
                </a:solidFill>
                <a:latin typeface="Cambria"/>
                <a:ea typeface="Cambria"/>
                <a:cs typeface="Cambria"/>
                <a:sym typeface="Cambria"/>
              </a:rPr>
              <a:t> </a:t>
            </a:r>
            <a:endParaRPr b="1" sz="1200">
              <a:solidFill>
                <a:schemeClr val="accent3"/>
              </a:solidFill>
              <a:latin typeface="Cambria"/>
              <a:ea typeface="Cambria"/>
              <a:cs typeface="Cambria"/>
              <a:sym typeface="Cambria"/>
            </a:endParaRPr>
          </a:p>
          <a:p>
            <a:pPr indent="0" lvl="0" marL="0" rtl="0" algn="l">
              <a:lnSpc>
                <a:spcPct val="200000"/>
              </a:lnSpc>
              <a:spcBef>
                <a:spcPts val="1600"/>
              </a:spcBef>
              <a:spcAft>
                <a:spcPts val="1600"/>
              </a:spcAft>
              <a:buNone/>
            </a:pPr>
            <a:r>
              <a:rPr lang="en" sz="1200">
                <a:solidFill>
                  <a:srgbClr val="000000"/>
                </a:solidFill>
                <a:latin typeface="Cambria"/>
                <a:ea typeface="Cambria"/>
                <a:cs typeface="Cambria"/>
                <a:sym typeface="Cambria"/>
              </a:rPr>
              <a:t>(American Psychiatric Association, 2013)</a:t>
            </a:r>
            <a:endParaRPr>
              <a:latin typeface="Georgia"/>
              <a:ea typeface="Georgia"/>
              <a:cs typeface="Georgia"/>
              <a:sym typeface="Georgia"/>
            </a:endParaRPr>
          </a:p>
        </p:txBody>
      </p:sp>
      <p:sp>
        <p:nvSpPr>
          <p:cNvPr id="134" name="Google Shape;134;p1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Georgia"/>
                <a:ea typeface="Georgia"/>
                <a:cs typeface="Georgia"/>
                <a:sym typeface="Georgia"/>
              </a:rPr>
              <a:t>Diagnostic Criteria DSM-5</a:t>
            </a:r>
            <a:endParaRPr b="1">
              <a:latin typeface="Georgia"/>
              <a:ea typeface="Georgia"/>
              <a:cs typeface="Georgia"/>
              <a:sym typeface="Georgia"/>
            </a:endParaRPr>
          </a:p>
        </p:txBody>
      </p:sp>
      <p:sp>
        <p:nvSpPr>
          <p:cNvPr id="140" name="Google Shape;140;p20"/>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a:solidFill>
                  <a:schemeClr val="accent3"/>
                </a:solidFill>
                <a:latin typeface="Georgia"/>
                <a:ea typeface="Georgia"/>
                <a:cs typeface="Georgia"/>
                <a:sym typeface="Georgia"/>
              </a:rPr>
              <a:t>B.</a:t>
            </a:r>
            <a:r>
              <a:rPr lang="en">
                <a:latin typeface="Georgia"/>
                <a:ea typeface="Georgia"/>
                <a:cs typeface="Georgia"/>
                <a:sym typeface="Georgia"/>
              </a:rPr>
              <a:t> Recurrent gaps in memory</a:t>
            </a:r>
            <a:endParaRPr>
              <a:latin typeface="Georgia"/>
              <a:ea typeface="Georgia"/>
              <a:cs typeface="Georgia"/>
              <a:sym typeface="Georgia"/>
            </a:endParaRPr>
          </a:p>
          <a:p>
            <a:pPr indent="0" lvl="0" marL="0" rtl="0" algn="l">
              <a:lnSpc>
                <a:spcPct val="200000"/>
              </a:lnSpc>
              <a:spcBef>
                <a:spcPts val="1600"/>
              </a:spcBef>
              <a:spcAft>
                <a:spcPts val="0"/>
              </a:spcAft>
              <a:buNone/>
            </a:pPr>
            <a:r>
              <a:rPr lang="en">
                <a:solidFill>
                  <a:schemeClr val="accent3"/>
                </a:solidFill>
                <a:latin typeface="Georgia"/>
                <a:ea typeface="Georgia"/>
                <a:cs typeface="Georgia"/>
                <a:sym typeface="Georgia"/>
              </a:rPr>
              <a:t>C. </a:t>
            </a:r>
            <a:r>
              <a:rPr lang="en">
                <a:latin typeface="Georgia"/>
                <a:ea typeface="Georgia"/>
                <a:cs typeface="Georgia"/>
                <a:sym typeface="Georgia"/>
              </a:rPr>
              <a:t>Symptoms cause significant distress</a:t>
            </a:r>
            <a:endParaRPr>
              <a:latin typeface="Georgia"/>
              <a:ea typeface="Georgia"/>
              <a:cs typeface="Georgia"/>
              <a:sym typeface="Georgia"/>
            </a:endParaRPr>
          </a:p>
          <a:p>
            <a:pPr indent="0" lvl="0" marL="0" rtl="0" algn="l">
              <a:lnSpc>
                <a:spcPct val="200000"/>
              </a:lnSpc>
              <a:spcBef>
                <a:spcPts val="1600"/>
              </a:spcBef>
              <a:spcAft>
                <a:spcPts val="0"/>
              </a:spcAft>
              <a:buNone/>
            </a:pPr>
            <a:r>
              <a:rPr lang="en">
                <a:solidFill>
                  <a:schemeClr val="accent3"/>
                </a:solidFill>
                <a:latin typeface="Georgia"/>
                <a:ea typeface="Georgia"/>
                <a:cs typeface="Georgia"/>
                <a:sym typeface="Georgia"/>
              </a:rPr>
              <a:t>D.</a:t>
            </a:r>
            <a:r>
              <a:rPr lang="en">
                <a:latin typeface="Georgia"/>
                <a:ea typeface="Georgia"/>
                <a:cs typeface="Georgia"/>
                <a:sym typeface="Georgia"/>
              </a:rPr>
              <a:t> Disturbance is beyond cultural or religious practice</a:t>
            </a:r>
            <a:endParaRPr>
              <a:latin typeface="Georgia"/>
              <a:ea typeface="Georgia"/>
              <a:cs typeface="Georgia"/>
              <a:sym typeface="Georgia"/>
            </a:endParaRPr>
          </a:p>
          <a:p>
            <a:pPr indent="0" lvl="0" marL="0" rtl="0" algn="l">
              <a:lnSpc>
                <a:spcPct val="200000"/>
              </a:lnSpc>
              <a:spcBef>
                <a:spcPts val="1600"/>
              </a:spcBef>
              <a:spcAft>
                <a:spcPts val="0"/>
              </a:spcAft>
              <a:buNone/>
            </a:pPr>
            <a:r>
              <a:rPr lang="en">
                <a:solidFill>
                  <a:schemeClr val="accent3"/>
                </a:solidFill>
                <a:latin typeface="Georgia"/>
                <a:ea typeface="Georgia"/>
                <a:cs typeface="Georgia"/>
                <a:sym typeface="Georgia"/>
              </a:rPr>
              <a:t>E.</a:t>
            </a:r>
            <a:r>
              <a:rPr lang="en">
                <a:latin typeface="Georgia"/>
                <a:ea typeface="Georgia"/>
                <a:cs typeface="Georgia"/>
                <a:sym typeface="Georgia"/>
              </a:rPr>
              <a:t> Symptoms not attributable to physiological effects of a substance or medical condition</a:t>
            </a:r>
            <a:endParaRPr>
              <a:latin typeface="Georgia"/>
              <a:ea typeface="Georgia"/>
              <a:cs typeface="Georgia"/>
              <a:sym typeface="Georgia"/>
            </a:endParaRPr>
          </a:p>
          <a:p>
            <a:pPr indent="0" lvl="0" marL="0" rtl="0" algn="l">
              <a:lnSpc>
                <a:spcPct val="200000"/>
              </a:lnSpc>
              <a:spcBef>
                <a:spcPts val="1600"/>
              </a:spcBef>
              <a:spcAft>
                <a:spcPts val="1600"/>
              </a:spcAft>
              <a:buNone/>
            </a:pPr>
            <a:r>
              <a:t/>
            </a:r>
            <a:endParaRPr>
              <a:latin typeface="Georgia"/>
              <a:ea typeface="Georgia"/>
              <a:cs typeface="Georgia"/>
              <a:sym typeface="Georgia"/>
            </a:endParaRPr>
          </a:p>
        </p:txBody>
      </p:sp>
      <p:sp>
        <p:nvSpPr>
          <p:cNvPr id="141" name="Google Shape;141;p2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Georgia"/>
                <a:ea typeface="Georgia"/>
                <a:cs typeface="Georgia"/>
                <a:sym typeface="Georgia"/>
              </a:rPr>
              <a:t>Associated Features</a:t>
            </a:r>
            <a:endParaRPr b="1">
              <a:latin typeface="Georgia"/>
              <a:ea typeface="Georgia"/>
              <a:cs typeface="Georgia"/>
              <a:sym typeface="Georgia"/>
            </a:endParaRPr>
          </a:p>
        </p:txBody>
      </p:sp>
      <p:sp>
        <p:nvSpPr>
          <p:cNvPr id="147" name="Google Shape;147;p21"/>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Dissociative flashbacks</a:t>
            </a:r>
            <a:endParaRPr>
              <a:latin typeface="Georgia"/>
              <a:ea typeface="Georgia"/>
              <a:cs typeface="Georgia"/>
              <a:sym typeface="Georgia"/>
            </a:endParaRPr>
          </a:p>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Comorbid mental health issues</a:t>
            </a:r>
            <a:endParaRPr>
              <a:latin typeface="Georgia"/>
              <a:ea typeface="Georgia"/>
              <a:cs typeface="Georgia"/>
              <a:sym typeface="Georgia"/>
            </a:endParaRPr>
          </a:p>
          <a:p>
            <a:pPr indent="-342900" lvl="0" marL="457200" rtl="0" algn="l">
              <a:lnSpc>
                <a:spcPct val="200000"/>
              </a:lnSpc>
              <a:spcBef>
                <a:spcPts val="0"/>
              </a:spcBef>
              <a:spcAft>
                <a:spcPts val="0"/>
              </a:spcAft>
              <a:buSzPts val="1800"/>
              <a:buFont typeface="Georgia"/>
              <a:buChar char="●"/>
            </a:pPr>
            <a:r>
              <a:rPr lang="en">
                <a:latin typeface="Georgia"/>
                <a:ea typeface="Georgia"/>
                <a:cs typeface="Georgia"/>
                <a:sym typeface="Georgia"/>
              </a:rPr>
              <a:t>Substance abuse, self-harm, non-epileptic seizures</a:t>
            </a:r>
            <a:endParaRPr>
              <a:latin typeface="Georgia"/>
              <a:ea typeface="Georgia"/>
              <a:cs typeface="Georgia"/>
              <a:sym typeface="Georgia"/>
            </a:endParaRPr>
          </a:p>
        </p:txBody>
      </p:sp>
      <p:sp>
        <p:nvSpPr>
          <p:cNvPr id="148" name="Google Shape;148;p2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