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EF71191-4E3D-4BB9-B87B-41123E8F29C7}">
  <a:tblStyle styleId="{2EF71191-4E3D-4BB9-B87B-41123E8F29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10"/>
    <p:restoredTop sz="94705"/>
  </p:normalViewPr>
  <p:slideViewPr>
    <p:cSldViewPr snapToGrid="0">
      <p:cViewPr varScale="1">
        <p:scale>
          <a:sx n="144" d="100"/>
          <a:sy n="144" d="100"/>
        </p:scale>
        <p:origin x="72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41707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Relationship Id="rId3" Type="http://schemas.openxmlformats.org/officeDocument/2006/relationships/hyperlink" Target="https://www.medicalnewstoday.com/info/diabetes/diabetessymptoms.php" TargetMode="Externa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Relationship Id="rId3" Type="http://schemas.openxmlformats.org/officeDocument/2006/relationships/hyperlink" Target="https://www.omicsonline.org/open-access/classification-pathophysiology-diagnosis-and-management-of-diabetesmellitus-2155-6156-1000541.php?aid=53137" TargetMode="Externa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Relationship Id="rId3" Type="http://schemas.openxmlformats.org/officeDocument/2006/relationships/hyperlink" Target="https://nurseslabs.com/diabetes-mellitus/" TargetMode="Externa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425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2c64fc3d5_2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2c64fc3d5_2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8261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2cf9cb7d2_2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2cf9cb7d2_2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6186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21f253b0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21f253b0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5178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2c64fc3d5_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2c64fc3d5_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5142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2cf9cb7d2_2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2cf9cb7d2_2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2696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21f253b0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21f253b0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2625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21f253b0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21f253b0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https://www.medicalnewstoday.com/info/diabetes/diabetessymptoms.ph</a:t>
            </a:r>
            <a:r>
              <a:rPr lang="en" u="sng">
                <a:solidFill>
                  <a:schemeClr val="hlink"/>
                </a:solidFill>
                <a:hlinkClick r:id="rId3"/>
              </a:rPr>
              <a:t>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1255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2c64fc3d5_2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2c64fc3d5_2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09709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2c64fc3d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2c64fc3d5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5864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2c64fc3d5_2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2c64fc3d5_2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712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210572a8e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210572a8e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6076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2c64fc3d5_2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2c64fc3d5_2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5909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2c64fc3d5_2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2c64fc3d5_2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80787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2c64fc3d5_2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2c64fc3d5_2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93373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42c64fc3d5_1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42c64fc3d5_1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7413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2c64fc3d5_1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42c64fc3d5_1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https://www.omicsonline.org/open-access/classification-pathophysiology-diagnosis-and-management-of-diabetesmellitus-2155-6156-1000541.php?aid=53137</a:t>
            </a:r>
            <a:r>
              <a:rPr lang="en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500071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2cf9cb7d2_2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42cf9cb7d2_2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512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2c64fc3d5_1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42c64fc3d5_1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https://nurseslabs.com/diabetes-mellitus/</a:t>
            </a:r>
            <a:r>
              <a:rPr lang="en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5284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2cf9cb7d2_2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42cf9cb7d2_2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56055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42cf9cb7d2_2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42cf9cb7d2_2_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47701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421f253b0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421f253b03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820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2c64fc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2c64fc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9884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2cf9cb7d2_2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42cf9cb7d2_2_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61300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421f253b0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421f253b0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3287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421f253b0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421f253b0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04348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42c64fc3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42c64fc3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30536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42c36c5d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42c36c5d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36039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2c36c5d7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2c36c5d7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88816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42cf9cb7d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42cf9cb7d2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3014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2c64fc3d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2c64fc3d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81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2c64fc3d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2c64fc3d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9212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2c64fc3d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2c64fc3d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9077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2c64fc3d5_2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2c64fc3d5_2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7906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21f253b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21f253b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7766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2c64fc3d5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2c64fc3d5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5024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rgbClr val="9FC5E8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rgbClr val="9FC5E8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FC5E8"/>
              </a:buClr>
              <a:buSzPts val="16000"/>
              <a:buNone/>
              <a:defRPr sz="16000">
                <a:solidFill>
                  <a:srgbClr val="9FC5E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❏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rgbClr val="9FC5E8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rgbClr val="9FC5E8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❏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❏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❏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❏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FC5E8"/>
              </a:buClr>
              <a:buSzPts val="4200"/>
              <a:buNone/>
              <a:defRPr>
                <a:solidFill>
                  <a:srgbClr val="9FC5E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❏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❏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200"/>
              <a:buFont typeface="Times New Roman"/>
              <a:buNone/>
              <a:defRPr sz="42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Times New Roman"/>
              <a:buChar char="❏"/>
              <a:defRPr sz="18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Times New Roman"/>
              <a:buChar char="❏"/>
              <a:defRPr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Times New Roman"/>
              <a:buChar char="❏"/>
              <a:defRPr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Times New Roman"/>
              <a:buChar char="❏"/>
              <a:defRPr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Times New Roman"/>
              <a:buChar char="❏"/>
              <a:defRPr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Times New Roman"/>
              <a:buChar char="❏"/>
              <a:defRPr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Times New Roman"/>
              <a:buChar char="❏"/>
              <a:defRPr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Times New Roman"/>
              <a:buChar char="❏"/>
              <a:defRPr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400"/>
              <a:buFont typeface="Times New Roman"/>
              <a:buChar char="❏"/>
              <a:defRPr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s://www.shutterstock.com/search/type+1+diabetes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://www.diabetes.ca/about-diabetes/risk-factors/are-you-at-risk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diabetesherbalcare.com/pages/type-2-diabetes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3118025" y="10345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Diabetes</a:t>
            </a:r>
            <a:endParaRPr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By: Farah Al Faraj, Aliza Barua, Robert Kim, Filip Markovic, Najih Shabir </a:t>
            </a:r>
            <a:endParaRPr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2 Diabetes</a:t>
            </a:r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311700" y="1271550"/>
            <a:ext cx="8366400" cy="3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❏"/>
            </a:pPr>
            <a:r>
              <a:rPr lang="en" sz="1900" dirty="0"/>
              <a:t>Accounts for the majority of the total cases of diabetes (&gt;85%)</a:t>
            </a:r>
            <a:endParaRPr sz="1900" dirty="0"/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❏"/>
            </a:pPr>
            <a:r>
              <a:rPr lang="en" sz="1900" dirty="0"/>
              <a:t>Highest prevalence is in western countries (USA) &amp; ethnic groups that have developed a western diet (China &amp; India)</a:t>
            </a:r>
            <a:endParaRPr sz="1900" dirty="0"/>
          </a:p>
          <a:p>
            <a:pPr marL="914400" lvl="1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❏"/>
            </a:pPr>
            <a:r>
              <a:rPr lang="en" sz="1900" dirty="0"/>
              <a:t>China is projected to increase from 98.4 million to 142.7 million by 2035.</a:t>
            </a:r>
            <a:endParaRPr sz="1900" dirty="0"/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❏"/>
            </a:pPr>
            <a:r>
              <a:rPr lang="en" sz="1900" dirty="0"/>
              <a:t>Developing countries have the lowest prevalence, specifically in rural areas </a:t>
            </a:r>
            <a:endParaRPr lang="en-CA" sz="1900" dirty="0" smtClean="0"/>
          </a:p>
          <a:p>
            <a:pPr marL="10795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CA" sz="1900" dirty="0"/>
              <a:t> </a:t>
            </a:r>
            <a:r>
              <a:rPr lang="en-CA" sz="1900" dirty="0" smtClean="0"/>
              <a:t>     e.g.</a:t>
            </a:r>
            <a:r>
              <a:rPr lang="en" sz="1900" dirty="0" smtClean="0"/>
              <a:t> </a:t>
            </a:r>
            <a:r>
              <a:rPr lang="en" sz="1900" dirty="0" err="1"/>
              <a:t>Mapuche</a:t>
            </a:r>
            <a:r>
              <a:rPr lang="en" sz="1900" dirty="0"/>
              <a:t> Indian region in Chile</a:t>
            </a:r>
            <a:endParaRPr sz="1900" dirty="0"/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❏"/>
            </a:pPr>
            <a:r>
              <a:rPr lang="en" sz="1900" dirty="0"/>
              <a:t>Prevalence increases sharply with age in both genders</a:t>
            </a:r>
            <a:endParaRPr sz="1900" dirty="0"/>
          </a:p>
        </p:txBody>
      </p:sp>
      <p:sp>
        <p:nvSpPr>
          <p:cNvPr id="128" name="Google Shape;128;p22"/>
          <p:cNvSpPr txBox="1"/>
          <p:nvPr/>
        </p:nvSpPr>
        <p:spPr>
          <a:xfrm>
            <a:off x="783450" y="4422450"/>
            <a:ext cx="27420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(Forouhi &amp; Wareham, 2014)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265500" y="1254500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Etiology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Etiology for Type 1 Diabetes</a:t>
            </a:r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311700" y="9963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❏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Environmental factors: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C</a:t>
            </a: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o-related viruses e.g. enterovirus infections</a:t>
            </a:r>
            <a:endParaRPr sz="2200"/>
          </a:p>
          <a:p>
            <a:pPr marL="9144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D</a:t>
            </a: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ietary factors &amp; chemical/cytotoxin factors in early life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❏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Genetic factors:</a:t>
            </a:r>
            <a:endParaRPr sz="2200"/>
          </a:p>
          <a:p>
            <a:pPr marL="9144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-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18 related regions of the genome including the IDDM1 region &amp; HLA region of genes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Affects coding of the proteins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Etiology for Type 2 Diabetes</a:t>
            </a:r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Certain gene variants</a:t>
            </a:r>
            <a:r>
              <a:rPr lang="en" sz="2400" b="1"/>
              <a:t> </a:t>
            </a:r>
            <a:r>
              <a:rPr lang="en" sz="2400"/>
              <a:t>increase </a:t>
            </a: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susceptibility of </a:t>
            </a:r>
            <a:r>
              <a:rPr lang="en" sz="2400"/>
              <a:t>T</a:t>
            </a: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ype 2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Other causes</a:t>
            </a:r>
            <a:endParaRPr sz="2400"/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en" sz="2400"/>
              <a:t>O</a:t>
            </a: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besity/overweight factor</a:t>
            </a:r>
            <a:endParaRPr sz="2400"/>
          </a:p>
          <a:p>
            <a:pPr marL="13716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en" sz="2400"/>
              <a:t>L</a:t>
            </a: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eads to insulin resistance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due to inflammation</a:t>
            </a:r>
            <a:endParaRPr sz="2400"/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Me</a:t>
            </a: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tabolic syndrome</a:t>
            </a:r>
            <a:endParaRPr sz="2400"/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I</a:t>
            </a: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mpact of age</a:t>
            </a:r>
            <a:endParaRPr sz="2400"/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I</a:t>
            </a: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nactive lifestyle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6" name="Google Shape;146;p25"/>
          <p:cNvPicPr preferRelativeResize="0"/>
          <p:nvPr/>
        </p:nvPicPr>
        <p:blipFill rotWithShape="1">
          <a:blip r:embed="rId3">
            <a:alphaModFix/>
          </a:blip>
          <a:srcRect l="2280" t="-5260" r="-2280" b="5260"/>
          <a:stretch/>
        </p:blipFill>
        <p:spPr>
          <a:xfrm>
            <a:off x="5251500" y="2118350"/>
            <a:ext cx="3380226" cy="24953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5"/>
          <p:cNvSpPr txBox="1"/>
          <p:nvPr/>
        </p:nvSpPr>
        <p:spPr>
          <a:xfrm>
            <a:off x="5539175" y="32168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</a:rPr>
              <a:t>https://www.semanticscholar.org/paper/Digging-deeper-into-obesity.-Ahima/74451ec8409aa9300ef6f43a50ea473c498d7cfe</a:t>
            </a:r>
            <a:endParaRPr sz="600">
              <a:solidFill>
                <a:srgbClr val="9999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>
            <a:spLocks noGrp="1"/>
          </p:cNvSpPr>
          <p:nvPr>
            <p:ph type="title"/>
          </p:nvPr>
        </p:nvSpPr>
        <p:spPr>
          <a:xfrm>
            <a:off x="299750" y="2190925"/>
            <a:ext cx="3837000" cy="147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 Factors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200">
                <a:solidFill>
                  <a:srgbClr val="FFFFFF"/>
                </a:solidFill>
              </a:rPr>
              <a:t>Signs &amp; Symptoms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4" name="Google Shape;154;p26"/>
          <p:cNvSpPr txBox="1"/>
          <p:nvPr/>
        </p:nvSpPr>
        <p:spPr>
          <a:xfrm>
            <a:off x="4279125" y="2148125"/>
            <a:ext cx="907200" cy="11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&amp;</a:t>
            </a:r>
            <a:endParaRPr sz="48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 Factors</a:t>
            </a:r>
            <a:endParaRPr/>
          </a:p>
        </p:txBody>
      </p:sp>
      <p:graphicFrame>
        <p:nvGraphicFramePr>
          <p:cNvPr id="160" name="Google Shape;160;p27"/>
          <p:cNvGraphicFramePr/>
          <p:nvPr/>
        </p:nvGraphicFramePr>
        <p:xfrm>
          <a:off x="1123650" y="1372850"/>
          <a:ext cx="6896700" cy="3023025"/>
        </p:xfrm>
        <a:graphic>
          <a:graphicData uri="http://schemas.openxmlformats.org/drawingml/2006/table">
            <a:tbl>
              <a:tblPr>
                <a:noFill/>
                <a:tableStyleId>{2EF71191-4E3D-4BB9-B87B-41123E8F29C7}</a:tableStyleId>
              </a:tblPr>
              <a:tblGrid>
                <a:gridCol w="3448350"/>
                <a:gridCol w="3448350"/>
              </a:tblGrid>
              <a:tr h="401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Type 1</a:t>
                      </a:r>
                      <a:endParaRPr sz="2000">
                        <a:solidFill>
                          <a:srgbClr val="666666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Type 2</a:t>
                      </a:r>
                      <a:endParaRPr sz="2000">
                        <a:solidFill>
                          <a:srgbClr val="666666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7150">
                <a:tc rowSpan="7">
                  <a:txBody>
                    <a:bodyPr/>
                    <a:lstStyle/>
                    <a:p>
                      <a:pPr marL="457200" lvl="0" indent="-355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2000"/>
                        <a:buFont typeface="Times New Roman"/>
                        <a:buChar char="-"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Potential familial link</a:t>
                      </a:r>
                      <a:endParaRPr sz="2000">
                        <a:solidFill>
                          <a:srgbClr val="666666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7">
                  <a:txBody>
                    <a:bodyPr/>
                    <a:lstStyle/>
                    <a:p>
                      <a:pPr marL="457200" lvl="0" indent="-355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2000"/>
                        <a:buFont typeface="Times New Roman"/>
                        <a:buChar char="-"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High Sugar diet </a:t>
                      </a:r>
                      <a:endParaRPr sz="2000">
                        <a:solidFill>
                          <a:srgbClr val="666666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55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2000"/>
                        <a:buFont typeface="Times New Roman"/>
                        <a:buChar char="-"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Genetics</a:t>
                      </a:r>
                      <a:endParaRPr sz="2000">
                        <a:solidFill>
                          <a:srgbClr val="666666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55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2000"/>
                        <a:buFont typeface="Times New Roman"/>
                        <a:buChar char="-"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Glucocorticoid medications</a:t>
                      </a:r>
                      <a:endParaRPr sz="2000">
                        <a:solidFill>
                          <a:srgbClr val="666666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55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2000"/>
                        <a:buFont typeface="Times New Roman"/>
                        <a:buChar char="-"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High blood pressure </a:t>
                      </a:r>
                      <a:endParaRPr sz="2000">
                        <a:solidFill>
                          <a:srgbClr val="666666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55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2000"/>
                        <a:buFont typeface="Times New Roman"/>
                        <a:buChar char="-"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High cholesterol</a:t>
                      </a:r>
                      <a:endParaRPr sz="2000">
                        <a:solidFill>
                          <a:srgbClr val="666666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55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2000"/>
                        <a:buFont typeface="Times New Roman"/>
                        <a:buChar char="-"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Overweight</a:t>
                      </a:r>
                      <a:endParaRPr sz="2000">
                        <a:solidFill>
                          <a:srgbClr val="666666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57200" lvl="0" indent="-355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2000"/>
                        <a:buFont typeface="Times New Roman"/>
                        <a:buChar char="-"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Lower socioeconomic class</a:t>
                      </a:r>
                      <a:endParaRPr sz="2000">
                        <a:solidFill>
                          <a:srgbClr val="666666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FC5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7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2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Signs and Symptoms</a:t>
            </a:r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body" idx="1"/>
          </p:nvPr>
        </p:nvSpPr>
        <p:spPr>
          <a:xfrm>
            <a:off x="144100" y="1349525"/>
            <a:ext cx="5376000" cy="3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❏"/>
            </a:pPr>
            <a:r>
              <a:rPr lang="en" sz="1900"/>
              <a:t>Typical symptom of DM include hyperglycemia which leads to the 3 P’s:</a:t>
            </a:r>
            <a:endParaRPr sz="1900"/>
          </a:p>
          <a:p>
            <a:pPr marL="9144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" sz="1900"/>
              <a:t>Polyphagia, Polyuria, Polydipsia </a:t>
            </a:r>
            <a:endParaRPr sz="1900"/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Economica"/>
              <a:buChar char="❏"/>
            </a:pPr>
            <a:r>
              <a:rPr lang="en" sz="1900"/>
              <a:t>Lethargy, blurred vision, slow healing, sudden </a:t>
            </a:r>
            <a:br>
              <a:rPr lang="en" sz="1900"/>
            </a:br>
            <a:r>
              <a:rPr lang="en" sz="1900"/>
              <a:t>weight loss &amp; numbness in the hands/feet</a:t>
            </a:r>
            <a:endParaRPr sz="1900"/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Economica"/>
              <a:buChar char="❏"/>
            </a:pPr>
            <a:r>
              <a:rPr lang="en" sz="1900"/>
              <a:t>Symptoms for T2DM are so mild it can go </a:t>
            </a:r>
            <a:br>
              <a:rPr lang="en" sz="1900"/>
            </a:br>
            <a:r>
              <a:rPr lang="en" sz="1900"/>
              <a:t>unnoticed</a:t>
            </a:r>
            <a:endParaRPr sz="1900"/>
          </a:p>
        </p:txBody>
      </p:sp>
      <p:pic>
        <p:nvPicPr>
          <p:cNvPr id="167" name="Google Shape;167;p28"/>
          <p:cNvPicPr preferRelativeResize="0"/>
          <p:nvPr/>
        </p:nvPicPr>
        <p:blipFill rotWithShape="1">
          <a:blip r:embed="rId3">
            <a:alphaModFix/>
          </a:blip>
          <a:srcRect l="6370" r="8232"/>
          <a:stretch/>
        </p:blipFill>
        <p:spPr>
          <a:xfrm>
            <a:off x="5338850" y="684675"/>
            <a:ext cx="3584100" cy="398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8"/>
          <p:cNvSpPr txBox="1"/>
          <p:nvPr/>
        </p:nvSpPr>
        <p:spPr>
          <a:xfrm>
            <a:off x="5338838" y="4669575"/>
            <a:ext cx="35841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666666"/>
                </a:solidFill>
              </a:rPr>
              <a:t>https://www.medicalnewstoday.com/info/diabetes/diabetessymptoms.php</a:t>
            </a:r>
            <a:endParaRPr sz="80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Diagnosis</a:t>
            </a:r>
            <a:endParaRPr/>
          </a:p>
        </p:txBody>
      </p:sp>
      <p:pic>
        <p:nvPicPr>
          <p:cNvPr id="174" name="Google Shape;174;p29"/>
          <p:cNvPicPr preferRelativeResize="0"/>
          <p:nvPr/>
        </p:nvPicPr>
        <p:blipFill rotWithShape="1">
          <a:blip r:embed="rId3">
            <a:alphaModFix/>
          </a:blip>
          <a:srcRect r="15497"/>
          <a:stretch/>
        </p:blipFill>
        <p:spPr>
          <a:xfrm>
            <a:off x="5121675" y="1084625"/>
            <a:ext cx="3575650" cy="28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9"/>
          <p:cNvSpPr txBox="1"/>
          <p:nvPr/>
        </p:nvSpPr>
        <p:spPr>
          <a:xfrm>
            <a:off x="5361550" y="4015025"/>
            <a:ext cx="3280500" cy="2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http://lifestagesholistics.com/pre-diabetic-diagnosis-action-plan/</a:t>
            </a:r>
            <a:endParaRPr sz="9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Diagnosis</a:t>
            </a:r>
            <a:endParaRPr/>
          </a:p>
        </p:txBody>
      </p:sp>
      <p:sp>
        <p:nvSpPr>
          <p:cNvPr id="181" name="Google Shape;181;p30"/>
          <p:cNvSpPr txBox="1">
            <a:spLocks noGrp="1"/>
          </p:cNvSpPr>
          <p:nvPr>
            <p:ph type="body" idx="1"/>
          </p:nvPr>
        </p:nvSpPr>
        <p:spPr>
          <a:xfrm>
            <a:off x="311700" y="1263250"/>
            <a:ext cx="8143800" cy="27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To screen for diabetes, multiple blood tests can be done</a:t>
            </a:r>
            <a:endParaRPr sz="240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Blood tests are used to measure high blood glucose levels which is known to be a an indication of diabetes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A total of </a:t>
            </a:r>
            <a:r>
              <a:rPr lang="en" sz="2400" u="sng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two</a:t>
            </a:r>
            <a:r>
              <a:rPr lang="en" sz="24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 abnormal blood tests are required for an official diagnosis for diabetes.</a:t>
            </a:r>
            <a:endParaRPr sz="2400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A1C Test (Glycated hemoglobin test)</a:t>
            </a:r>
            <a:endParaRPr/>
          </a:p>
        </p:txBody>
      </p:sp>
      <p:sp>
        <p:nvSpPr>
          <p:cNvPr id="187" name="Google Shape;187;p31"/>
          <p:cNvSpPr txBox="1">
            <a:spLocks noGrp="1"/>
          </p:cNvSpPr>
          <p:nvPr>
            <p:ph type="body" idx="1"/>
          </p:nvPr>
        </p:nvSpPr>
        <p:spPr>
          <a:xfrm>
            <a:off x="311700" y="1330200"/>
            <a:ext cx="47034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Measures blood glucose attached to hemoglobin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The more blood glucose attached to hemoglobin, the higher the level of plasma glucose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In general, an A1C range of 7.5-6.4% indicates prediabetes</a:t>
            </a:r>
            <a:endParaRPr sz="20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2000"/>
              <a:t>A measure of 6.5% or higher on </a:t>
            </a:r>
            <a:r>
              <a:rPr lang="en" sz="2000" b="1"/>
              <a:t>TWO </a:t>
            </a:r>
            <a:r>
              <a:rPr lang="en" sz="2000"/>
              <a:t>A1C tests is an indication of diabetes</a:t>
            </a:r>
            <a:r>
              <a:rPr lang="en"/>
              <a:t/>
            </a:r>
            <a:br>
              <a:rPr lang="en"/>
            </a:br>
            <a:endParaRPr/>
          </a:p>
        </p:txBody>
      </p:sp>
      <p:pic>
        <p:nvPicPr>
          <p:cNvPr id="188" name="Google Shape;188;p31"/>
          <p:cNvPicPr preferRelativeResize="0"/>
          <p:nvPr/>
        </p:nvPicPr>
        <p:blipFill rotWithShape="1">
          <a:blip r:embed="rId3">
            <a:alphaModFix/>
          </a:blip>
          <a:srcRect t="18545" b="20749"/>
          <a:stretch/>
        </p:blipFill>
        <p:spPr>
          <a:xfrm>
            <a:off x="5447225" y="1958550"/>
            <a:ext cx="3078224" cy="174919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1"/>
          <p:cNvSpPr txBox="1"/>
          <p:nvPr/>
        </p:nvSpPr>
        <p:spPr>
          <a:xfrm>
            <a:off x="4859600" y="4481100"/>
            <a:ext cx="41619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(2. Classification and Diagnosis of Diabetes, 2014)</a:t>
            </a:r>
            <a:endParaRPr sz="15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1"/>
          <p:cNvSpPr txBox="1"/>
          <p:nvPr/>
        </p:nvSpPr>
        <p:spPr>
          <a:xfrm>
            <a:off x="5725450" y="3707750"/>
            <a:ext cx="27999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https://www.medscape.com/viewarticle/870497</a:t>
            </a:r>
            <a:endParaRPr sz="9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What is diabetes?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Proper name: D</a:t>
            </a:r>
            <a:r>
              <a:rPr lang="en" sz="2400">
                <a:solidFill>
                  <a:srgbClr val="666666"/>
                </a:solidFill>
              </a:rPr>
              <a:t>iabetes </a:t>
            </a:r>
            <a:r>
              <a:rPr lang="en" sz="2400"/>
              <a:t>M</a:t>
            </a:r>
            <a:r>
              <a:rPr lang="en" sz="2400">
                <a:solidFill>
                  <a:srgbClr val="666666"/>
                </a:solidFill>
              </a:rPr>
              <a:t>ellitus</a:t>
            </a:r>
            <a:endParaRPr sz="2400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2400"/>
              <a:buChar char="❏"/>
            </a:pPr>
            <a:r>
              <a:rPr lang="en" sz="2400">
                <a:solidFill>
                  <a:srgbClr val="666666"/>
                </a:solidFill>
              </a:rPr>
              <a:t>Group of metabolic disorders involving insulin secretion</a:t>
            </a:r>
            <a:endParaRPr sz="2400">
              <a:solidFill>
                <a:srgbClr val="666666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❏"/>
            </a:pPr>
            <a:r>
              <a:rPr lang="en" sz="2400">
                <a:solidFill>
                  <a:srgbClr val="666666"/>
                </a:solidFill>
              </a:rPr>
              <a:t>Four major groups:</a:t>
            </a:r>
            <a:endParaRPr sz="2400">
              <a:solidFill>
                <a:srgbClr val="666666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AutoNum type="arabicPeriod"/>
            </a:pPr>
            <a:r>
              <a:rPr lang="en" sz="2400">
                <a:solidFill>
                  <a:srgbClr val="666666"/>
                </a:solidFill>
              </a:rPr>
              <a:t>Type 1 diabetes</a:t>
            </a:r>
            <a:endParaRPr sz="2400">
              <a:solidFill>
                <a:srgbClr val="666666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AutoNum type="arabicPeriod"/>
            </a:pPr>
            <a:r>
              <a:rPr lang="en" sz="2400">
                <a:solidFill>
                  <a:srgbClr val="666666"/>
                </a:solidFill>
              </a:rPr>
              <a:t>Type 2 diabetes</a:t>
            </a:r>
            <a:endParaRPr sz="2400">
              <a:solidFill>
                <a:srgbClr val="666666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AutoNum type="arabicPeriod"/>
            </a:pPr>
            <a:r>
              <a:rPr lang="en" sz="2400">
                <a:solidFill>
                  <a:srgbClr val="666666"/>
                </a:solidFill>
              </a:rPr>
              <a:t>Gestational diabetes</a:t>
            </a:r>
            <a:endParaRPr sz="2400">
              <a:solidFill>
                <a:srgbClr val="666666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AutoNum type="arabicPeriod"/>
            </a:pPr>
            <a:r>
              <a:rPr lang="en" sz="2400">
                <a:solidFill>
                  <a:srgbClr val="666666"/>
                </a:solidFill>
              </a:rPr>
              <a:t>Special diabetes</a:t>
            </a:r>
            <a:endParaRPr sz="24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>
            <a:spLocks noGrp="1"/>
          </p:cNvSpPr>
          <p:nvPr>
            <p:ph type="body" idx="1"/>
          </p:nvPr>
        </p:nvSpPr>
        <p:spPr>
          <a:xfrm>
            <a:off x="243225" y="1770150"/>
            <a:ext cx="8520600" cy="16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Some patients may not be able to get A1C test done for various reasons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Normal blood glucose test can be completed for diagnosis</a:t>
            </a:r>
            <a:endParaRPr/>
          </a:p>
        </p:txBody>
      </p:sp>
      <p:sp>
        <p:nvSpPr>
          <p:cNvPr id="196" name="Google Shape;196;p3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(continued)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Fasting Blood Test</a:t>
            </a:r>
            <a:endParaRPr/>
          </a:p>
        </p:txBody>
      </p:sp>
      <p:sp>
        <p:nvSpPr>
          <p:cNvPr id="202" name="Google Shape;202;p33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48747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Measures the fasting blood glucose levels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Fasting blood glucose range of </a:t>
            </a:r>
            <a:r>
              <a:rPr lang="en" sz="2000" b="1"/>
              <a:t>100-125 mg/dL</a:t>
            </a:r>
            <a:r>
              <a:rPr lang="en" sz="2000"/>
              <a:t> is considered as prediabetes</a:t>
            </a:r>
            <a:endParaRPr sz="20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2000"/>
              <a:t>A result of </a:t>
            </a:r>
            <a:r>
              <a:rPr lang="en" sz="2000" b="1"/>
              <a:t>126 mg/dL</a:t>
            </a:r>
            <a:r>
              <a:rPr lang="en" sz="2000"/>
              <a:t> or higher of fasting blood glucose levels is an indication of diabetes</a:t>
            </a:r>
            <a:r>
              <a:rPr lang="en"/>
              <a:t/>
            </a:r>
            <a:br>
              <a:rPr lang="en"/>
            </a:br>
            <a:endParaRPr/>
          </a:p>
        </p:txBody>
      </p:sp>
      <p:pic>
        <p:nvPicPr>
          <p:cNvPr id="203" name="Google Shape;20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3550" y="1258953"/>
            <a:ext cx="2625600" cy="26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3"/>
          <p:cNvSpPr txBox="1"/>
          <p:nvPr/>
        </p:nvSpPr>
        <p:spPr>
          <a:xfrm>
            <a:off x="4357775" y="4507500"/>
            <a:ext cx="44877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(Diagnosis and Classification of Diabetes Mellitus, 2009)</a:t>
            </a:r>
            <a:endParaRPr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3"/>
          <p:cNvSpPr txBox="1"/>
          <p:nvPr/>
        </p:nvSpPr>
        <p:spPr>
          <a:xfrm>
            <a:off x="5873550" y="3884550"/>
            <a:ext cx="27975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http://chittagongit.com/icon/blood-sugar-icon-7.html</a:t>
            </a:r>
            <a:endParaRPr sz="9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Non-Fasting Blood Test</a:t>
            </a:r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40614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Random blood glucose test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Measures the blood glucose levels at any random time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Random blood glucose levels of 200 mg/dL or higher suggests diabetes</a:t>
            </a:r>
            <a:endParaRPr sz="2400"/>
          </a:p>
        </p:txBody>
      </p:sp>
      <p:pic>
        <p:nvPicPr>
          <p:cNvPr id="212" name="Google Shape;212;p34"/>
          <p:cNvPicPr preferRelativeResize="0"/>
          <p:nvPr/>
        </p:nvPicPr>
        <p:blipFill rotWithShape="1">
          <a:blip r:embed="rId3">
            <a:alphaModFix/>
          </a:blip>
          <a:srcRect l="22685" t="26394" r="23391" b="24889"/>
          <a:stretch/>
        </p:blipFill>
        <p:spPr>
          <a:xfrm>
            <a:off x="5753775" y="1407463"/>
            <a:ext cx="2577425" cy="232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4"/>
          <p:cNvSpPr txBox="1"/>
          <p:nvPr/>
        </p:nvSpPr>
        <p:spPr>
          <a:xfrm>
            <a:off x="606125" y="4211475"/>
            <a:ext cx="4665900" cy="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(Diagnosis and Classification of Diabetes Mellitus, 2009)</a:t>
            </a:r>
            <a:endParaRPr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4"/>
          <p:cNvSpPr txBox="1"/>
          <p:nvPr/>
        </p:nvSpPr>
        <p:spPr>
          <a:xfrm>
            <a:off x="5789975" y="3757975"/>
            <a:ext cx="25413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https://pharmeasy.in/diagnostic-test/blood-sugar-random/amp/</a:t>
            </a:r>
            <a:endParaRPr sz="9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>
            <a:spLocks noGrp="1"/>
          </p:cNvSpPr>
          <p:nvPr>
            <p:ph type="title"/>
          </p:nvPr>
        </p:nvSpPr>
        <p:spPr>
          <a:xfrm>
            <a:off x="114325" y="2353500"/>
            <a:ext cx="4295100" cy="66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Pathophysiology</a:t>
            </a:r>
            <a:endParaRPr/>
          </a:p>
        </p:txBody>
      </p:sp>
      <p:pic>
        <p:nvPicPr>
          <p:cNvPr id="220" name="Google Shape;22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619225"/>
            <a:ext cx="4572000" cy="19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Pathophysiology (Type 1 Diabetes)</a:t>
            </a:r>
            <a:endParaRPr dirty="0"/>
          </a:p>
        </p:txBody>
      </p:sp>
      <p:sp>
        <p:nvSpPr>
          <p:cNvPr id="226" name="Google Shape;226;p36"/>
          <p:cNvSpPr txBox="1">
            <a:spLocks noGrp="1"/>
          </p:cNvSpPr>
          <p:nvPr>
            <p:ph type="body" idx="1"/>
          </p:nvPr>
        </p:nvSpPr>
        <p:spPr>
          <a:xfrm>
            <a:off x="245400" y="1486300"/>
            <a:ext cx="4675500" cy="30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dirty="0"/>
              <a:t>Characterized by autoimmune destruction of pancreatic β-cells which leads to the </a:t>
            </a:r>
            <a:r>
              <a:rPr lang="en-CA" dirty="0" smtClean="0"/>
              <a:t>deficiency of insulin secretion</a:t>
            </a:r>
            <a:r>
              <a:rPr lang="en" dirty="0"/>
              <a:t/>
            </a:r>
            <a:br>
              <a:rPr lang="en" dirty="0"/>
            </a:br>
            <a:endParaRPr dirty="0"/>
          </a:p>
          <a:p>
            <a:pPr marL="457200" marR="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dirty="0"/>
              <a:t>Excessive secretion of glucagon due to the abnormal function of pancreatic α-cells.</a:t>
            </a:r>
            <a:endParaRPr dirty="0"/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457200" marR="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dirty="0"/>
              <a:t>Insulitis with gradual β-cell destruction leads to pre-diabetes with symptoms of hyperglycemia and finally to overt DM</a:t>
            </a:r>
            <a:r>
              <a:rPr lang="en" sz="1600" dirty="0"/>
              <a:t/>
            </a:r>
            <a:br>
              <a:rPr lang="en" sz="1600" dirty="0"/>
            </a:br>
            <a:endParaRPr sz="1600" dirty="0"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pic>
        <p:nvPicPr>
          <p:cNvPr id="227" name="Google Shape;22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6625" y="1173863"/>
            <a:ext cx="3820748" cy="369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6"/>
          <p:cNvSpPr txBox="1"/>
          <p:nvPr/>
        </p:nvSpPr>
        <p:spPr>
          <a:xfrm>
            <a:off x="5087900" y="4787200"/>
            <a:ext cx="4105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666666"/>
                </a:solidFill>
              </a:rPr>
              <a:t>https://www.omicsonline.org/open-access/classification-pathophysiology-diagnosis-and-management-of-diabetesmellitus-2155-6156-1000541.php?aid=53137 </a:t>
            </a:r>
            <a:endParaRPr sz="80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>
            <a:spLocks noGrp="1"/>
          </p:cNvSpPr>
          <p:nvPr>
            <p:ph type="title"/>
          </p:nvPr>
        </p:nvSpPr>
        <p:spPr>
          <a:xfrm>
            <a:off x="311700" y="324803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1 diabetes (patho continued)</a:t>
            </a:r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body" idx="1"/>
          </p:nvPr>
        </p:nvSpPr>
        <p:spPr>
          <a:xfrm>
            <a:off x="311700" y="1565700"/>
            <a:ext cx="7932600" cy="3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dirty="0"/>
              <a:t>Insulin insufficiency leads to uncontrollable lipolysis → levels of free fatty acids increases in the plasma which suppresses glucose breakdown</a:t>
            </a:r>
            <a:br>
              <a:rPr lang="en" dirty="0"/>
            </a:br>
            <a:endParaRPr dirty="0"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dirty="0"/>
              <a:t>This impairs glucose utilization and causes insulin insufficiency to reduce the expression of important genes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8"/>
          <p:cNvSpPr txBox="1">
            <a:spLocks noGrp="1"/>
          </p:cNvSpPr>
          <p:nvPr>
            <p:ph type="title"/>
          </p:nvPr>
        </p:nvSpPr>
        <p:spPr>
          <a:xfrm>
            <a:off x="311700" y="18025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Pathophysiology (Type 2 Diabetes)</a:t>
            </a:r>
            <a:endParaRPr/>
          </a:p>
        </p:txBody>
      </p:sp>
      <p:pic>
        <p:nvPicPr>
          <p:cNvPr id="240" name="Google Shape;24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5200" y="1655800"/>
            <a:ext cx="3998800" cy="27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8"/>
          <p:cNvSpPr txBox="1">
            <a:spLocks noGrp="1"/>
          </p:cNvSpPr>
          <p:nvPr>
            <p:ph type="body" idx="1"/>
          </p:nvPr>
        </p:nvSpPr>
        <p:spPr>
          <a:xfrm>
            <a:off x="236850" y="1081350"/>
            <a:ext cx="5239800" cy="37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Characterized by 2 main pathological defects: impaired insulin action and impaired insulin secretion.</a:t>
            </a:r>
            <a:endParaRPr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b="1"/>
              <a:t>Susceptible individuals</a:t>
            </a:r>
            <a:endParaRPr b="1"/>
          </a:p>
          <a:p>
            <a:pPr marL="9144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Chronic food oversupply is the primary reason for pancreatic β-cell failure </a:t>
            </a:r>
            <a:endParaRPr/>
          </a:p>
          <a:p>
            <a:pPr marL="9144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b="1"/>
              <a:t>Unsusceptible chronically over-nourished individuals </a:t>
            </a:r>
            <a:endParaRPr b="1"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Remain resistant to T2DM by disposing excess calories to SAT</a:t>
            </a:r>
            <a:endParaRPr/>
          </a:p>
        </p:txBody>
      </p:sp>
      <p:sp>
        <p:nvSpPr>
          <p:cNvPr id="242" name="Google Shape;242;p38"/>
          <p:cNvSpPr txBox="1"/>
          <p:nvPr/>
        </p:nvSpPr>
        <p:spPr>
          <a:xfrm>
            <a:off x="6023425" y="4535925"/>
            <a:ext cx="2409300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66666"/>
                </a:solidFill>
              </a:rPr>
              <a:t>https://nurseslabs.com/diabetes-mellitus/ </a:t>
            </a:r>
            <a:endParaRPr sz="90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2 diabetes (patho continued)</a:t>
            </a:r>
            <a:endParaRPr/>
          </a:p>
        </p:txBody>
      </p:sp>
      <p:sp>
        <p:nvSpPr>
          <p:cNvPr id="248" name="Google Shape;248;p3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" sz="2000" b="1" dirty="0"/>
              <a:t>Susceptible over-nourished individuals </a:t>
            </a:r>
            <a:endParaRPr sz="2000" b="1" dirty="0"/>
          </a:p>
          <a:p>
            <a:pPr marL="9144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2000" dirty="0"/>
              <a:t>Fail to dispose excess calories safely to the SAT &amp; instead to the VAT which cause severe tissue damage</a:t>
            </a:r>
            <a:r>
              <a:rPr lang="en" sz="1600" dirty="0"/>
              <a:t/>
            </a:r>
            <a:br>
              <a:rPr lang="en" sz="1600" dirty="0"/>
            </a:br>
            <a:endParaRPr sz="2000" dirty="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 dirty="0"/>
              <a:t>There is increased glucagon secretion and reduced </a:t>
            </a:r>
            <a:r>
              <a:rPr lang="en" sz="2000" dirty="0" err="1"/>
              <a:t>incretin</a:t>
            </a:r>
            <a:r>
              <a:rPr lang="en" sz="2000" dirty="0"/>
              <a:t> response; inflammation of adipose tissue and development of peripheral insulin resistance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0"/>
          <p:cNvSpPr txBox="1">
            <a:spLocks noGrp="1"/>
          </p:cNvSpPr>
          <p:nvPr>
            <p:ph type="title"/>
          </p:nvPr>
        </p:nvSpPr>
        <p:spPr>
          <a:xfrm>
            <a:off x="274075" y="140852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Mechanisms</a:t>
            </a:r>
            <a:endParaRPr/>
          </a:p>
        </p:txBody>
      </p:sp>
      <p:pic>
        <p:nvPicPr>
          <p:cNvPr id="254" name="Google Shape;25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1300" y="1372763"/>
            <a:ext cx="2397975" cy="239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0"/>
          <p:cNvSpPr txBox="1"/>
          <p:nvPr/>
        </p:nvSpPr>
        <p:spPr>
          <a:xfrm>
            <a:off x="5939425" y="3876875"/>
            <a:ext cx="2310000" cy="1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https://www.iconfinder.com/icons/1726224/engine_gears_mechanism_icon</a:t>
            </a:r>
            <a:endParaRPr sz="9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Mechanisms</a:t>
            </a:r>
            <a:endParaRPr/>
          </a:p>
        </p:txBody>
      </p:sp>
      <p:pic>
        <p:nvPicPr>
          <p:cNvPr id="261" name="Google Shape;26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2525" y="1512050"/>
            <a:ext cx="4419600" cy="2529948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1"/>
          <p:cNvSpPr txBox="1"/>
          <p:nvPr/>
        </p:nvSpPr>
        <p:spPr>
          <a:xfrm>
            <a:off x="4929875" y="4104225"/>
            <a:ext cx="36249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Insulin pathway on target cell </a:t>
            </a:r>
            <a:endParaRPr sz="1800" b="1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41"/>
          <p:cNvSpPr txBox="1"/>
          <p:nvPr/>
        </p:nvSpPr>
        <p:spPr>
          <a:xfrm>
            <a:off x="571550" y="4104225"/>
            <a:ext cx="36249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666666"/>
                </a:solidFill>
              </a:rPr>
              <a:t>I</a:t>
            </a:r>
            <a:r>
              <a:rPr lang="en" sz="1800" b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nsulin pathway in </a:t>
            </a:r>
            <a:r>
              <a:rPr lang="en" sz="1800">
                <a:solidFill>
                  <a:srgbClr val="66666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β</a:t>
            </a:r>
            <a:r>
              <a:rPr lang="en" sz="1800" b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-cells</a:t>
            </a:r>
            <a:endParaRPr sz="1800" b="1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264" name="Google Shape;26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86475"/>
            <a:ext cx="4227625" cy="2717759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1"/>
          <p:cNvSpPr txBox="1"/>
          <p:nvPr/>
        </p:nvSpPr>
        <p:spPr>
          <a:xfrm>
            <a:off x="571550" y="4634325"/>
            <a:ext cx="3184200" cy="1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https://en.wikipedia.org/wiki/Diabetes_mellitus#/media/File:Glucose-insulin-release.svg</a:t>
            </a:r>
            <a:endParaRPr sz="800"/>
          </a:p>
        </p:txBody>
      </p:sp>
      <p:sp>
        <p:nvSpPr>
          <p:cNvPr id="266" name="Google Shape;266;p41"/>
          <p:cNvSpPr txBox="1"/>
          <p:nvPr/>
        </p:nvSpPr>
        <p:spPr>
          <a:xfrm>
            <a:off x="4811700" y="4634325"/>
            <a:ext cx="40206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http://www.webmd.com/diabetes/ss/slideshow-type-2-diabetes-overview</a:t>
            </a:r>
            <a:endParaRPr sz="80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Copyright 2007 Pearson Education Inc Benjamin Cummings Fig 22-12</a:t>
            </a: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1 Diabetes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Characterized by destruction of pancreatic β-cells, interfering with insulin production 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6300" y="2073800"/>
            <a:ext cx="3763200" cy="24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3483150" y="4424650"/>
            <a:ext cx="3491700" cy="2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rgbClr val="B7B7B7"/>
                </a:solidFill>
                <a:latin typeface="Economica"/>
                <a:ea typeface="Economica"/>
                <a:cs typeface="Economica"/>
                <a:sym typeface="Economica"/>
                <a:hlinkClick r:id="rId4"/>
              </a:rPr>
              <a:t>https://www.shutterstock.com/search/type+1+diabetes</a:t>
            </a:r>
            <a:endParaRPr sz="800">
              <a:solidFill>
                <a:srgbClr val="B7B7B7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2"/>
          <p:cNvSpPr txBox="1">
            <a:spLocks noGrp="1"/>
          </p:cNvSpPr>
          <p:nvPr>
            <p:ph type="title"/>
          </p:nvPr>
        </p:nvSpPr>
        <p:spPr>
          <a:xfrm>
            <a:off x="265500" y="1365750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Treatments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3"/>
          <p:cNvSpPr txBox="1">
            <a:spLocks noGrp="1"/>
          </p:cNvSpPr>
          <p:nvPr>
            <p:ph type="title"/>
          </p:nvPr>
        </p:nvSpPr>
        <p:spPr>
          <a:xfrm>
            <a:off x="311700" y="4489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Treatment</a:t>
            </a:r>
            <a:endParaRPr/>
          </a:p>
        </p:txBody>
      </p:sp>
      <p:sp>
        <p:nvSpPr>
          <p:cNvPr id="277" name="Google Shape;277;p43"/>
          <p:cNvSpPr txBox="1">
            <a:spLocks noGrp="1"/>
          </p:cNvSpPr>
          <p:nvPr>
            <p:ph type="body" idx="1"/>
          </p:nvPr>
        </p:nvSpPr>
        <p:spPr>
          <a:xfrm>
            <a:off x="311700" y="996300"/>
            <a:ext cx="50823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❏"/>
            </a:pPr>
            <a:r>
              <a:rPr lang="en" sz="2200"/>
              <a:t>Chronic illness, no known cure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❏"/>
            </a:pPr>
            <a:r>
              <a:rPr lang="en" sz="2200"/>
              <a:t>Major lifestyle changes required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❏"/>
            </a:pPr>
            <a:r>
              <a:rPr lang="en" sz="2200"/>
              <a:t>Revolved around controlling blood sugar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❏"/>
            </a:pPr>
            <a:r>
              <a:rPr lang="en" sz="2200"/>
              <a:t>Done through medication, insulin injection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❏"/>
            </a:pPr>
            <a:r>
              <a:rPr lang="en" sz="2200"/>
              <a:t>Weight loss surgery in obese patients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❏"/>
            </a:pPr>
            <a:r>
              <a:rPr lang="en" sz="2200"/>
              <a:t>Pancreas transplants may be implemented</a:t>
            </a:r>
            <a:endParaRPr sz="2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200"/>
          </a:p>
        </p:txBody>
      </p:sp>
      <p:pic>
        <p:nvPicPr>
          <p:cNvPr id="278" name="Google Shape;27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4050" y="1569425"/>
            <a:ext cx="3564900" cy="2004639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3"/>
          <p:cNvSpPr txBox="1"/>
          <p:nvPr/>
        </p:nvSpPr>
        <p:spPr>
          <a:xfrm>
            <a:off x="5394050" y="3720875"/>
            <a:ext cx="36573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https://www.everydayhealth.com/hs/managing-type-2-diabetes/treatment-options/</a:t>
            </a:r>
            <a:endParaRPr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for Future Treatments</a:t>
            </a:r>
            <a:endParaRPr/>
          </a:p>
        </p:txBody>
      </p:sp>
      <p:sp>
        <p:nvSpPr>
          <p:cNvPr id="285" name="Google Shape;285;p4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Vanadium salts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Observed benefits:</a:t>
            </a:r>
            <a:endParaRPr sz="2400"/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Replicates effects of insulin on target tissues in vitro</a:t>
            </a:r>
            <a:endParaRPr sz="2400"/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Decreases blood glucose levels in insulin-deficient diabetic rats</a:t>
            </a:r>
            <a:endParaRPr sz="2400"/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Helps glucose homeostasis in insulin-resistant &amp; obese diabetic rodents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</a:t>
            </a:r>
            <a:endParaRPr dirty="0"/>
          </a:p>
        </p:txBody>
      </p:sp>
      <p:sp>
        <p:nvSpPr>
          <p:cNvPr id="291" name="Google Shape;291;p4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68172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 dirty="0"/>
              <a:t>The global prevalence of Type 1 and Type 2 diabetes has risen at an astronomical level</a:t>
            </a:r>
            <a:endParaRPr sz="2000" dirty="0"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 dirty="0"/>
              <a:t>Implement more preventative programs </a:t>
            </a:r>
            <a:r>
              <a:rPr lang="en" sz="1800" dirty="0" smtClean="0"/>
              <a:t>encouraging </a:t>
            </a:r>
            <a:r>
              <a:rPr lang="en" sz="1800" dirty="0"/>
              <a:t>healthy </a:t>
            </a:r>
            <a:r>
              <a:rPr lang="en" sz="1800" dirty="0" smtClean="0"/>
              <a:t>lifestyles</a:t>
            </a:r>
            <a:endParaRPr lang="en-CA" sz="1800" dirty="0" smtClean="0"/>
          </a:p>
          <a:p>
            <a:pPr marL="5715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 dirty="0"/>
              <a:t>Requires more study to find more efficient methods to ease lifestyle changes</a:t>
            </a:r>
            <a:endParaRPr sz="2000" dirty="0"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 dirty="0"/>
              <a:t>Hopefully will lead to a cure or method to significantly diminish side effects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Multiple Choice Questions</a:t>
            </a:r>
            <a:endParaRPr dirty="0"/>
          </a:p>
        </p:txBody>
      </p:sp>
      <p:sp>
        <p:nvSpPr>
          <p:cNvPr id="297" name="Google Shape;297;p4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6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What is the most common type of diabetes?</a:t>
            </a:r>
            <a:endParaRPr sz="1400" dirty="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</a:pPr>
            <a:r>
              <a:rPr lang="en" sz="1400" dirty="0"/>
              <a:t>Type 1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 sz="1400" b="1" dirty="0"/>
              <a:t>Type 2</a:t>
            </a:r>
            <a:endParaRPr sz="1400" b="1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 sz="1400" dirty="0"/>
              <a:t>Gestational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 sz="1400" dirty="0"/>
              <a:t>Special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 sz="1400" dirty="0"/>
              <a:t>Insipidus</a:t>
            </a: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dirty="0"/>
              <a:t>Which of the following is NOT a risk factor for Type 2 diabetes?</a:t>
            </a:r>
            <a:endParaRPr sz="1400" dirty="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</a:pPr>
            <a:r>
              <a:rPr lang="en" sz="1400" dirty="0"/>
              <a:t>Diet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 sz="1400" dirty="0"/>
              <a:t>Socioeconomic status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 sz="1400" dirty="0"/>
              <a:t>Race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 sz="1400" dirty="0"/>
              <a:t>Taking glucocorticoid medications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 sz="1400" b="1" dirty="0" err="1"/>
              <a:t>Enterovirus</a:t>
            </a:r>
            <a:r>
              <a:rPr lang="en" sz="1400" b="1" dirty="0"/>
              <a:t> infection</a:t>
            </a:r>
            <a:endParaRPr sz="14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8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303" name="Google Shape;303;p47"/>
          <p:cNvSpPr txBox="1"/>
          <p:nvPr/>
        </p:nvSpPr>
        <p:spPr>
          <a:xfrm>
            <a:off x="357450" y="1088525"/>
            <a:ext cx="8429100" cy="42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en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“Are You at Risk?” Canadian Diabetes Association, Canadian Diabetes Association, 1 Jan. 2018, </a:t>
            </a:r>
            <a:r>
              <a:rPr lang="en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www.diabetes.ca/about-diabetes/risk-factors/are-you-at-risk</a:t>
            </a:r>
            <a:r>
              <a:rPr lang="en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2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en"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Baynest</a:t>
            </a:r>
            <a:r>
              <a:rPr lang="en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H. W. (2015). Classification, Pathophysiology, Diagnosis and Management of Diabetes Mellitus. Journal of Diabetes   &amp; Metabolism, 06(05). doi:10.4172/2155-6156.1000541</a:t>
            </a:r>
            <a:endParaRPr sz="12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en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Centers for Disease Control and Prevention. (2017). National diabetes statistics report, 2017. Atlanta, GA: Centers for Disease Control and Prevention.</a:t>
            </a:r>
            <a:endParaRPr sz="12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en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Classification and Diagnosis of Diabetes. (2014). Diabetes Care, 38(Supplement_1), S8-S16. </a:t>
            </a:r>
            <a:r>
              <a:rPr lang="en"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doi</a:t>
            </a:r>
            <a:r>
              <a:rPr lang="en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10.2337/dc15-s005</a:t>
            </a:r>
            <a:endParaRPr sz="12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en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Dean L, </a:t>
            </a:r>
            <a:r>
              <a:rPr lang="en"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McEntyre</a:t>
            </a:r>
            <a:r>
              <a:rPr lang="en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J. (2004). The Genetic Landscape of Diabetes. Retrieved April 5, 2011 from NCBI.</a:t>
            </a:r>
            <a:endParaRPr sz="12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en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Diabetes Association, A. (2017, August 28). Diabetes Symptoms. Retrieved September 25, 2018, from http://</a:t>
            </a:r>
            <a:r>
              <a:rPr lang="en"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www.diabetes.org</a:t>
            </a:r>
            <a:r>
              <a:rPr lang="en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/diabetes-basics/symptoms/</a:t>
            </a:r>
            <a:endParaRPr sz="12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en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Diagnosis and Classification of Diabetes Mellitus. (2009). Diabetes Care, 33(Supplement_1), S62-S69. </a:t>
            </a:r>
            <a:r>
              <a:rPr lang="en"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doi</a:t>
            </a:r>
            <a:r>
              <a:rPr lang="en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10.2337/dc10-s062</a:t>
            </a:r>
            <a:endParaRPr sz="12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en"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Eckel</a:t>
            </a:r>
            <a:r>
              <a:rPr lang="en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RH. Metabolic syndrome. In: </a:t>
            </a:r>
            <a:r>
              <a:rPr lang="en"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Fauci</a:t>
            </a:r>
            <a:r>
              <a:rPr lang="en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AS, </a:t>
            </a:r>
            <a:r>
              <a:rPr lang="en"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Braunwald</a:t>
            </a:r>
            <a:r>
              <a:rPr lang="en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E, Kasper DL, Hauser SL, Longo DL, Jameson JL, </a:t>
            </a:r>
            <a:r>
              <a:rPr lang="en"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Loscalzo</a:t>
            </a:r>
            <a:r>
              <a:rPr lang="en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J, eds. Harrisons Principles of Internal Medicine. 17th ed. New York, New York. McGraw-Hill;2008:1509-1514.</a:t>
            </a:r>
            <a:endParaRPr sz="12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en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Egan, A. M., &amp; </a:t>
            </a:r>
            <a:r>
              <a:rPr lang="en"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Dinneen</a:t>
            </a:r>
            <a:r>
              <a:rPr lang="en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S. F. (2014). What is diabetes?. Medicine, 42(12), 679-681.</a:t>
            </a:r>
            <a:endParaRPr sz="12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en"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Forouhi</a:t>
            </a:r>
            <a:r>
              <a:rPr lang="en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N., &amp; Wareham, N. (2014). Epidemiology of diabetes. Medicine, 42(12), 698-702. </a:t>
            </a:r>
            <a:r>
              <a:rPr lang="en"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doi</a:t>
            </a:r>
            <a:r>
              <a:rPr lang="en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10.1016/j.mpmed.2014.09.007</a:t>
            </a:r>
            <a:endParaRPr sz="12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en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McCarthy MI. (2010). Genomics, type 2 diabetes, and obesity. New England Journal of Medicine, 363(24), 2339-2350.</a:t>
            </a:r>
            <a:endParaRPr sz="12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en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MNT Editorial, T. (2016, January 05). Diabetes Symptoms: Common Symptoms of Diabetes. Retrieved September 25, 2018, from https://</a:t>
            </a:r>
            <a:r>
              <a:rPr lang="en"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www.medicalnewstoday.com</a:t>
            </a:r>
            <a:r>
              <a:rPr lang="en" sz="1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/info/diabetes/</a:t>
            </a:r>
            <a:r>
              <a:rPr lang="en" sz="12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diabetessymptoms.php</a:t>
            </a:r>
            <a:endParaRPr sz="12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8"/>
          <p:cNvSpPr txBox="1"/>
          <p:nvPr/>
        </p:nvSpPr>
        <p:spPr>
          <a:xfrm>
            <a:off x="311700" y="270625"/>
            <a:ext cx="37032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endParaRPr/>
          </a:p>
        </p:txBody>
      </p:sp>
      <p:sp>
        <p:nvSpPr>
          <p:cNvPr id="309" name="Google Shape;309;p48"/>
          <p:cNvSpPr txBox="1"/>
          <p:nvPr/>
        </p:nvSpPr>
        <p:spPr>
          <a:xfrm>
            <a:off x="404700" y="1040750"/>
            <a:ext cx="8334600" cy="3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Pathophysiology Research. (2017). Retrieved September 25, 2018, from https://www.diabetes.ca/research/research-funding/pathophysiology-research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Ramachandran, A. (2014). Know the signs and symptoms of diabetes. The Indian Journal of Medical Research, 140(5), 579–581.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Shechter, Y., &amp; Shisheva, A. (1993). Vanadium salts and the future treatment of diabetes. Endeavour, 17(1), 27-31.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Siddiqui, A. A., Siddiqui, S. A., Ahmad, S., Siddiqui, S., Ahsan, I., &amp; Sahu, K. (2004). Diabetes: Mechanism, Pathophysiology and Management. International Journal of Drug Development and Research, 21-43. doi:10.1016/b978-012732350-3/50003-x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Siddiqui A, Siddiqui S, Ahmad S, Siddiqui S, Ahsan I, Sahu k. “Diabetes: Mechanism, Pathophysiology and Management-A Review” Int. J. Drug Dev. &amp; Res., April-June 2013, 5(2): 1-23.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Symptoms &amp; Causes of Diabetes. (2016, November 01). Retrieved from https://www.niddk.nih.gov/health-information/diabetes/overview/symptoms-causes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TEDDY Study Group. (2008). The environmental determinants of diabetes in the young (TEDDY) study. Annals of the New York Academy of Science, 1150, 1-13.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"The top 10 causes of death Fact sheet N°310". World Health Organization. May 24, 2018.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World Health Organization. Global report on diabetes. World Health Organization, 2016.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Yeung WC, Rawlinson WD, Craid ME. (2011). Enterovirus infection and type1 diabetes mellitus: systematic review and meta-analysis of observational studies. BMJ, 3, 342, d35.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2 Diabetes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11700" y="1395050"/>
            <a:ext cx="41250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Characterized by by insulin resistance</a:t>
            </a:r>
            <a:endParaRPr sz="24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1800"/>
              <a:t>Caused by dysfunctional pancreatic β-cells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Most common form of diabetes 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 l="1160" r="12907"/>
          <a:stretch/>
        </p:blipFill>
        <p:spPr>
          <a:xfrm>
            <a:off x="4572000" y="1223875"/>
            <a:ext cx="4260301" cy="269575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5977850" y="3996275"/>
            <a:ext cx="21996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 u="sng">
                <a:solidFill>
                  <a:srgbClr val="999999"/>
                </a:solidFill>
                <a:latin typeface="Economica"/>
                <a:ea typeface="Economica"/>
                <a:cs typeface="Economica"/>
                <a:sym typeface="Economica"/>
                <a:hlinkClick r:id="rId4"/>
              </a:rPr>
              <a:t>https://diabetesherbalcare.com/pages/type-2-diabetes</a:t>
            </a:r>
            <a:endParaRPr sz="800">
              <a:solidFill>
                <a:srgbClr val="9999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Gestational Diabetes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1520500"/>
            <a:ext cx="5661900" cy="18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Onset of diabetes during pregnancy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High blood glucose levels in the mother's blood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Must not have any prior history of diabetes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Generally resolved once the baby is born</a:t>
            </a:r>
            <a:endParaRPr sz="2400"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5825" y="1495513"/>
            <a:ext cx="2641301" cy="18586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6401225" y="3461576"/>
            <a:ext cx="1630500" cy="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 dirty="0">
                <a:solidFill>
                  <a:srgbClr val="999999"/>
                </a:solidFill>
                <a:latin typeface="Economica"/>
                <a:ea typeface="Economica"/>
                <a:cs typeface="Economica"/>
                <a:sym typeface="Economica"/>
              </a:rPr>
              <a:t>http://</a:t>
            </a:r>
            <a:r>
              <a:rPr lang="en" sz="800" dirty="0" err="1">
                <a:solidFill>
                  <a:srgbClr val="999999"/>
                </a:solidFill>
                <a:latin typeface="Economica"/>
                <a:ea typeface="Economica"/>
                <a:cs typeface="Economica"/>
                <a:sym typeface="Economica"/>
              </a:rPr>
              <a:t>www.cihr-irsc.gc.ca</a:t>
            </a:r>
            <a:r>
              <a:rPr lang="en" sz="800" dirty="0">
                <a:solidFill>
                  <a:srgbClr val="999999"/>
                </a:solidFill>
                <a:latin typeface="Economica"/>
                <a:ea typeface="Economica"/>
                <a:cs typeface="Economica"/>
                <a:sym typeface="Economica"/>
              </a:rPr>
              <a:t>/e/49943.html</a:t>
            </a:r>
            <a:endParaRPr sz="800" dirty="0">
              <a:solidFill>
                <a:srgbClr val="9999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311700" y="4489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Class</a:t>
            </a: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Any form of diabetes that does not belong to any other class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u="sng"/>
              <a:t>Maturity-onset diabetes of the young (MODY)</a:t>
            </a:r>
            <a:endParaRPr sz="2400" u="sng"/>
          </a:p>
          <a:p>
            <a:pPr marL="914400" lvl="0" indent="-3810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Inherited </a:t>
            </a:r>
            <a:endParaRPr sz="2400"/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Mutation in hepatic genes</a:t>
            </a:r>
            <a:endParaRPr sz="2400"/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Disrupts insulin production</a:t>
            </a:r>
            <a:endParaRPr sz="2400"/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One of most prevalent in this category </a:t>
            </a:r>
            <a:endParaRPr sz="2400"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1000" y="2495250"/>
            <a:ext cx="2345100" cy="15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6532100" y="3999550"/>
            <a:ext cx="196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999999"/>
                </a:solidFill>
                <a:latin typeface="Economica"/>
                <a:ea typeface="Economica"/>
                <a:cs typeface="Economica"/>
                <a:sym typeface="Economica"/>
              </a:rPr>
              <a:t>https://utswmed.org/medblog/teens-type-2-diabetes/</a:t>
            </a:r>
            <a:endParaRPr sz="800">
              <a:solidFill>
                <a:srgbClr val="9999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Epidemiology</a:t>
            </a:r>
            <a:endParaRPr>
              <a:solidFill>
                <a:srgbClr val="666666"/>
              </a:solidFill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 rotWithShape="1">
          <a:blip r:embed="rId3">
            <a:alphaModFix/>
          </a:blip>
          <a:srcRect t="1689" b="-1690"/>
          <a:stretch/>
        </p:blipFill>
        <p:spPr>
          <a:xfrm>
            <a:off x="5071200" y="1305263"/>
            <a:ext cx="3634575" cy="253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5768250" y="3757050"/>
            <a:ext cx="28242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https://toxtutor.nlm.nih.gov/05-003.html</a:t>
            </a:r>
            <a:endParaRPr sz="9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Epidemiology</a:t>
            </a:r>
            <a:endParaRPr dirty="0"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198325" y="1147225"/>
            <a:ext cx="8520600" cy="3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❏"/>
            </a:pPr>
            <a:r>
              <a:rPr lang="en" sz="1900" dirty="0"/>
              <a:t>Prevalence of diabetes has been globally on the rise, raising a big concern</a:t>
            </a:r>
            <a:endParaRPr sz="1900" dirty="0"/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❏"/>
            </a:pPr>
            <a:r>
              <a:rPr lang="en" sz="1900" dirty="0"/>
              <a:t>Based on previous data and assumptions, the number </a:t>
            </a:r>
            <a:r>
              <a:rPr lang="en" sz="1900" dirty="0" smtClean="0"/>
              <a:t>of adults with diabetes globally </a:t>
            </a:r>
            <a:r>
              <a:rPr lang="en" sz="1900" dirty="0"/>
              <a:t>has been projected to increase from 382 million to 592 million by 2035 (</a:t>
            </a:r>
            <a:r>
              <a:rPr lang="en" sz="1900" dirty="0" err="1"/>
              <a:t>Forouhi</a:t>
            </a:r>
            <a:r>
              <a:rPr lang="en" sz="1900" dirty="0"/>
              <a:t> &amp; Wareham, 2014).</a:t>
            </a:r>
            <a:endParaRPr sz="1900" dirty="0"/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❏"/>
            </a:pPr>
            <a:r>
              <a:rPr lang="en" sz="1900" dirty="0"/>
              <a:t>The epidemiology of diabetes varies depending on different factors such as:</a:t>
            </a:r>
            <a:endParaRPr sz="1900" dirty="0"/>
          </a:p>
          <a:p>
            <a:pPr marL="9144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" sz="1900" dirty="0"/>
              <a:t>Sex</a:t>
            </a:r>
            <a:endParaRPr sz="1900" dirty="0"/>
          </a:p>
          <a:p>
            <a:pPr marL="9144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" sz="1900" dirty="0"/>
              <a:t>Age</a:t>
            </a:r>
            <a:endParaRPr sz="1900" dirty="0"/>
          </a:p>
          <a:p>
            <a:pPr marL="9144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" sz="1900" dirty="0"/>
              <a:t>Geography</a:t>
            </a:r>
            <a:endParaRPr sz="1900" dirty="0"/>
          </a:p>
          <a:p>
            <a:pPr marL="9144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" sz="1900" dirty="0"/>
              <a:t>Genetics</a:t>
            </a:r>
            <a:endParaRPr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1 Diabetes</a:t>
            </a: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311700" y="1357775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The highest incidence is between birth and 14 year-old children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Highest incidence: </a:t>
            </a:r>
            <a:endParaRPr sz="2000"/>
          </a:p>
          <a:p>
            <a:pPr marL="9144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Europe &amp; North America </a:t>
            </a:r>
            <a:endParaRPr sz="2000"/>
          </a:p>
          <a:p>
            <a:pPr marL="9144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Finland as the highest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Lowest incidence: </a:t>
            </a:r>
            <a:endParaRPr sz="2000"/>
          </a:p>
          <a:p>
            <a:pPr marL="9144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South America &amp; Asia </a:t>
            </a:r>
            <a:endParaRPr sz="2000"/>
          </a:p>
          <a:p>
            <a:pPr marL="9144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Venezuela is the lowest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Males are slightly more prevalent to Type 1 diabetes than women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21" name="Google Shape;121;p21"/>
          <p:cNvSpPr txBox="1"/>
          <p:nvPr/>
        </p:nvSpPr>
        <p:spPr>
          <a:xfrm>
            <a:off x="783425" y="4370025"/>
            <a:ext cx="40149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(Forouhi &amp; Wareham, 2014)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1703</Words>
  <Application>Microsoft Macintosh PowerPoint</Application>
  <PresentationFormat>On-screen Show (16:9)</PresentationFormat>
  <Paragraphs>224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Times New Roman</vt:lpstr>
      <vt:lpstr>Arial</vt:lpstr>
      <vt:lpstr>Economica</vt:lpstr>
      <vt:lpstr>Luxe</vt:lpstr>
      <vt:lpstr>Diabetes</vt:lpstr>
      <vt:lpstr>What is diabetes?</vt:lpstr>
      <vt:lpstr>Type 1 Diabetes</vt:lpstr>
      <vt:lpstr>Type 2 Diabetes</vt:lpstr>
      <vt:lpstr>Gestational Diabetes</vt:lpstr>
      <vt:lpstr>Special Class</vt:lpstr>
      <vt:lpstr>Epidemiology</vt:lpstr>
      <vt:lpstr>Epidemiology</vt:lpstr>
      <vt:lpstr>Type 1 Diabetes</vt:lpstr>
      <vt:lpstr>Type 2 Diabetes</vt:lpstr>
      <vt:lpstr>Etiology</vt:lpstr>
      <vt:lpstr>Etiology for Type 1 Diabetes</vt:lpstr>
      <vt:lpstr>Etiology for Type 2 Diabetes</vt:lpstr>
      <vt:lpstr>Risk Factors </vt:lpstr>
      <vt:lpstr>Risk Factors</vt:lpstr>
      <vt:lpstr>Signs and Symptoms</vt:lpstr>
      <vt:lpstr>Diagnosis</vt:lpstr>
      <vt:lpstr>Diagnosis</vt:lpstr>
      <vt:lpstr>A1C Test (Glycated hemoglobin test)</vt:lpstr>
      <vt:lpstr>Testing (continued)</vt:lpstr>
      <vt:lpstr>Fasting Blood Test</vt:lpstr>
      <vt:lpstr>Non-Fasting Blood Test</vt:lpstr>
      <vt:lpstr>Pathophysiology</vt:lpstr>
      <vt:lpstr>Pathophysiology (Type 1 Diabetes)</vt:lpstr>
      <vt:lpstr>Type 1 diabetes (patho continued)</vt:lpstr>
      <vt:lpstr>Pathophysiology (Type 2 Diabetes)</vt:lpstr>
      <vt:lpstr>Type 2 diabetes (patho continued)</vt:lpstr>
      <vt:lpstr>Mechanisms</vt:lpstr>
      <vt:lpstr>Mechanisms</vt:lpstr>
      <vt:lpstr>Treatments</vt:lpstr>
      <vt:lpstr>Treatment</vt:lpstr>
      <vt:lpstr>Research for Future Treatments</vt:lpstr>
      <vt:lpstr>Conclusion</vt:lpstr>
      <vt:lpstr>Multiple Choice Questions</vt:lpstr>
      <vt:lpstr>References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</dc:title>
  <cp:lastModifiedBy>Microsoft Office User</cp:lastModifiedBy>
  <cp:revision>2</cp:revision>
  <dcterms:modified xsi:type="dcterms:W3CDTF">2018-09-26T10:33:54Z</dcterms:modified>
</cp:coreProperties>
</file>