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88" r:id="rId5"/>
    <p:sldId id="259" r:id="rId6"/>
    <p:sldId id="289" r:id="rId7"/>
    <p:sldId id="290" r:id="rId8"/>
    <p:sldId id="291" r:id="rId9"/>
    <p:sldId id="292" r:id="rId10"/>
    <p:sldId id="264" r:id="rId11"/>
    <p:sldId id="265" r:id="rId12"/>
    <p:sldId id="293" r:id="rId13"/>
    <p:sldId id="294" r:id="rId14"/>
    <p:sldId id="295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6" r:id="rId27"/>
    <p:sldId id="297" r:id="rId28"/>
    <p:sldId id="298" r:id="rId29"/>
    <p:sldId id="284" r:id="rId30"/>
    <p:sldId id="299" r:id="rId31"/>
    <p:sldId id="300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rial Narrow" panose="020B0606020202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98" autoAdjust="0"/>
    <p:restoredTop sz="93919" autoAdjust="0"/>
  </p:normalViewPr>
  <p:slideViewPr>
    <p:cSldViewPr snapToGrid="0" snapToObjects="1">
      <p:cViewPr varScale="1">
        <p:scale>
          <a:sx n="97" d="100"/>
          <a:sy n="97" d="100"/>
        </p:scale>
        <p:origin x="-68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9249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ysergic_acid" TargetMode="External"/><Relationship Id="rId3" Type="http://schemas.openxmlformats.org/officeDocument/2006/relationships/hyperlink" Target="https://en.wikipedia.org/wiki/Medicinal_plant" TargetMode="External"/><Relationship Id="rId7" Type="http://schemas.openxmlformats.org/officeDocument/2006/relationships/hyperlink" Target="https://en.wikipedia.org/wiki/Pharmaceutical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got" TargetMode="External"/><Relationship Id="rId5" Type="http://schemas.openxmlformats.org/officeDocument/2006/relationships/hyperlink" Target="https://en.wikipedia.org/wiki/Fungus" TargetMode="External"/><Relationship Id="rId4" Type="http://schemas.openxmlformats.org/officeDocument/2006/relationships/hyperlink" Target="https://en.wikipedia.org/wiki/Drimia_maritima" TargetMode="Externa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ysergic_acid" TargetMode="External"/><Relationship Id="rId3" Type="http://schemas.openxmlformats.org/officeDocument/2006/relationships/hyperlink" Target="https://en.wikipedia.org/wiki/Medicinal_plant" TargetMode="External"/><Relationship Id="rId7" Type="http://schemas.openxmlformats.org/officeDocument/2006/relationships/hyperlink" Target="https://en.wikipedia.org/wiki/Pharmaceutical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got" TargetMode="External"/><Relationship Id="rId5" Type="http://schemas.openxmlformats.org/officeDocument/2006/relationships/hyperlink" Target="https://en.wikipedia.org/wiki/Fungus" TargetMode="External"/><Relationship Id="rId4" Type="http://schemas.openxmlformats.org/officeDocument/2006/relationships/hyperlink" Target="https://en.wikipedia.org/wiki/Drimia_maritima" TargetMode="Externa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ysergic_acid" TargetMode="External"/><Relationship Id="rId3" Type="http://schemas.openxmlformats.org/officeDocument/2006/relationships/hyperlink" Target="https://en.wikipedia.org/wiki/Medicinal_plant" TargetMode="External"/><Relationship Id="rId7" Type="http://schemas.openxmlformats.org/officeDocument/2006/relationships/hyperlink" Target="https://en.wikipedia.org/wiki/Pharmaceutical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got" TargetMode="External"/><Relationship Id="rId5" Type="http://schemas.openxmlformats.org/officeDocument/2006/relationships/hyperlink" Target="https://en.wikipedia.org/wiki/Fungus" TargetMode="External"/><Relationship Id="rId4" Type="http://schemas.openxmlformats.org/officeDocument/2006/relationships/hyperlink" Target="https://en.wikipedia.org/wiki/Drimia_maritima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epositphotos.com/19273659/stock-illustration-12-hours-clock-set.htm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covery.org/topics/lsd-facts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.passagesmalibu.com/tag/side-effects-of-lsd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sychedelics.com/lsd/short-and-long-term-effects-of-lsd/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ysergic_acid" TargetMode="External"/><Relationship Id="rId3" Type="http://schemas.openxmlformats.org/officeDocument/2006/relationships/hyperlink" Target="https://en.wikipedia.org/wiki/Medicinal_plant" TargetMode="External"/><Relationship Id="rId7" Type="http://schemas.openxmlformats.org/officeDocument/2006/relationships/hyperlink" Target="https://en.wikipedia.org/wiki/Pharmaceutical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got" TargetMode="External"/><Relationship Id="rId5" Type="http://schemas.openxmlformats.org/officeDocument/2006/relationships/hyperlink" Target="https://en.wikipedia.org/wiki/Fungus" TargetMode="External"/><Relationship Id="rId4" Type="http://schemas.openxmlformats.org/officeDocument/2006/relationships/hyperlink" Target="https://en.wikipedia.org/wiki/Drimia_maritima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ysergic_acid" TargetMode="External"/><Relationship Id="rId3" Type="http://schemas.openxmlformats.org/officeDocument/2006/relationships/hyperlink" Target="https://en.wikipedia.org/wiki/Medicinal_plant" TargetMode="External"/><Relationship Id="rId7" Type="http://schemas.openxmlformats.org/officeDocument/2006/relationships/hyperlink" Target="https://en.wikipedia.org/wiki/Pharmaceuticals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got" TargetMode="External"/><Relationship Id="rId5" Type="http://schemas.openxmlformats.org/officeDocument/2006/relationships/hyperlink" Target="https://en.wikipedia.org/wiki/Fungus" TargetMode="External"/><Relationship Id="rId4" Type="http://schemas.openxmlformats.org/officeDocument/2006/relationships/hyperlink" Target="https://en.wikipedia.org/wiki/Drimia_maritima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ysergic_acid" TargetMode="External"/><Relationship Id="rId3" Type="http://schemas.openxmlformats.org/officeDocument/2006/relationships/hyperlink" Target="https://en.wikipedia.org/wiki/Medicinal_plant" TargetMode="External"/><Relationship Id="rId7" Type="http://schemas.openxmlformats.org/officeDocument/2006/relationships/hyperlink" Target="https://en.wikipedia.org/wiki/Pharmaceutical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got" TargetMode="External"/><Relationship Id="rId5" Type="http://schemas.openxmlformats.org/officeDocument/2006/relationships/hyperlink" Target="https://en.wikipedia.org/wiki/Fungus" TargetMode="External"/><Relationship Id="rId4" Type="http://schemas.openxmlformats.org/officeDocument/2006/relationships/hyperlink" Target="https://en.wikipedia.org/wiki/Drimia_maritima" TargetMode="Externa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ysergic_acid" TargetMode="External"/><Relationship Id="rId3" Type="http://schemas.openxmlformats.org/officeDocument/2006/relationships/hyperlink" Target="https://en.wikipedia.org/wiki/Medicinal_plant" TargetMode="External"/><Relationship Id="rId7" Type="http://schemas.openxmlformats.org/officeDocument/2006/relationships/hyperlink" Target="https://en.wikipedia.org/wiki/Pharmaceutical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got" TargetMode="External"/><Relationship Id="rId5" Type="http://schemas.openxmlformats.org/officeDocument/2006/relationships/hyperlink" Target="https://en.wikipedia.org/wiki/Fungus" TargetMode="External"/><Relationship Id="rId4" Type="http://schemas.openxmlformats.org/officeDocument/2006/relationships/hyperlink" Target="https://en.wikipedia.org/wiki/Drimia_maritima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ysergic_acid" TargetMode="External"/><Relationship Id="rId3" Type="http://schemas.openxmlformats.org/officeDocument/2006/relationships/hyperlink" Target="https://en.wikipedia.org/wiki/Medicinal_plant" TargetMode="External"/><Relationship Id="rId7" Type="http://schemas.openxmlformats.org/officeDocument/2006/relationships/hyperlink" Target="https://en.wikipedia.org/wiki/Pharmaceutical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Ergot" TargetMode="External"/><Relationship Id="rId5" Type="http://schemas.openxmlformats.org/officeDocument/2006/relationships/hyperlink" Target="https://en.wikipedia.org/wiki/Fungus" TargetMode="External"/><Relationship Id="rId4" Type="http://schemas.openxmlformats.org/officeDocument/2006/relationships/hyperlink" Target="https://en.wikipedia.org/wiki/Drimia_maritim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LSD and serotonin share similar structures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5-HT1A and 5-HT1B are presynaptic receptors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5-HT2 is a post synaptic receptor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LSD  (right) as you can see shares a similar structure to 5-HT (left), this allows it to bind to the 5-HT1A receptor causing suppression of Ca++ ions and interference of the conduction of K+ ions, this suppression plays a role in the hallucinogenic effect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medicinal plant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squill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fungus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ergot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as part of a program to purify and synthesize active constituents for use as </a:t>
            </a:r>
            <a:r>
              <a:rPr lang="en" sz="1050" u="sng">
                <a:solidFill>
                  <a:srgbClr val="FAA700"/>
                </a:solidFill>
                <a:highlight>
                  <a:srgbClr val="FFFFFF"/>
                </a:highlight>
                <a:hlinkClick r:id="rId7"/>
              </a:rPr>
              <a:t>pharmaceuticals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researching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lysergic acid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derivatives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medicinal plant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squill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fungus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ergot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as part of a program to purify and synthesize active constituents for use as </a:t>
            </a:r>
            <a:r>
              <a:rPr lang="en" sz="1050" u="sng">
                <a:solidFill>
                  <a:srgbClr val="FAA700"/>
                </a:solidFill>
                <a:highlight>
                  <a:srgbClr val="FFFFFF"/>
                </a:highlight>
                <a:hlinkClick r:id="rId7"/>
              </a:rPr>
              <a:t>pharmaceuticals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researching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lysergic acid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derivatives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medicinal plant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squill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fungus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ergot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as part of a program to purify and synthesize active constituents for use as </a:t>
            </a:r>
            <a:r>
              <a:rPr lang="en" sz="1050" u="sng">
                <a:solidFill>
                  <a:srgbClr val="FAA700"/>
                </a:solidFill>
                <a:highlight>
                  <a:srgbClr val="FFFFFF"/>
                </a:highlight>
                <a:hlinkClick r:id="rId7"/>
              </a:rPr>
              <a:t>pharmaceuticals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researching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lysergic acid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derivatives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Image: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https://depositphotos.com/19273659/stock-illustration-12-hours-clock-set.html</a:t>
            </a:r>
            <a:r>
              <a:rPr lang="en"/>
              <a:t>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98450" rtl="0">
              <a:spcBef>
                <a:spcPts val="0"/>
              </a:spcBef>
            </a:pPr>
            <a:r>
              <a:rPr lang="en"/>
              <a:t>A dosage of 0.5mg produces moderate effects for recreational purposes but  20 mg is considered a lethal dose, producing toxicity in the body</a:t>
            </a:r>
          </a:p>
          <a:p>
            <a:pPr marL="457200" lvl="0" indent="-304800">
              <a:spcBef>
                <a:spcPts val="0"/>
              </a:spcBef>
              <a:buSzPct val="100000"/>
              <a:buFont typeface="Times New Roman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LSD’s effects can be observed within 30-60 minutes of ingesting and can peak over 1-6 hours and dissipates in 8-12 hours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Image: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https://www.recovery.org/topics/lsd-facts/</a:t>
            </a:r>
            <a:r>
              <a:rPr lang="en"/>
              <a:t>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298450">
              <a:spcBef>
                <a:spcPts val="0"/>
              </a:spcBef>
            </a:pPr>
            <a:r>
              <a:rPr lang="en"/>
              <a:t>This image shows some of the side effects associated with LSD. </a:t>
            </a:r>
          </a:p>
          <a:p>
            <a:pPr marL="457200" lvl="0" indent="-304800">
              <a:spcBef>
                <a:spcPts val="0"/>
              </a:spcBef>
              <a:buSzPct val="100000"/>
              <a:buFont typeface="Times New Roman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Toxic dosage of LSD can also upset the gastrointestinal system and cause chills while also stimulating the sympathetic nervous system resulting in hypothermia, palpitation, hypertension, hyperglycemia, tachycardia and panic</a:t>
            </a:r>
          </a:p>
          <a:p>
            <a:pPr marL="457200" lvl="0" indent="-304800">
              <a:spcBef>
                <a:spcPts val="0"/>
              </a:spcBef>
              <a:buSzPct val="100000"/>
              <a:buFont typeface="Times New Roman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They have dramatic changes in their feelings and sensations such as rapidly changing emotions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Images 1 and 2: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https://b.passagesmalibu.com/tag/side-effects-of-lsd/</a:t>
            </a:r>
            <a:r>
              <a:rPr lang="en"/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Image 3: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http://psychedelics.com/lsd/short-and-long-term-effects-of-lsd/</a:t>
            </a:r>
            <a:r>
              <a:rPr lang="en"/>
              <a:t> </a:t>
            </a:r>
          </a:p>
          <a:p>
            <a:pPr lvl="0">
              <a:spcBef>
                <a:spcPts val="0"/>
              </a:spcBef>
              <a:buNone/>
            </a:pPr>
            <a:endParaRPr/>
          </a:p>
          <a:p>
            <a:pPr marL="457200" lvl="0" indent="-304800">
              <a:spcBef>
                <a:spcPts val="0"/>
              </a:spcBef>
              <a:buSzPct val="100000"/>
              <a:buFont typeface="Times New Roman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Large doses of LSD can cause delusions and visual hallucinations with altered sense of time and self along with cross-over of senses such as hearing colours and seeing sounds </a:t>
            </a:r>
          </a:p>
          <a:p>
            <a:pPr marL="457200" lvl="0" indent="-304800">
              <a:spcBef>
                <a:spcPts val="0"/>
              </a:spcBef>
              <a:buSzPct val="100000"/>
              <a:buFont typeface="Times New Roman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In some cases, users experience terrifying thoughts and feelings of despair, insanity, death and losing control</a:t>
            </a:r>
          </a:p>
          <a:p>
            <a:pPr marL="457200" lvl="0" indent="-304800">
              <a:spcBef>
                <a:spcPts val="0"/>
              </a:spcBef>
              <a:buSzPct val="100000"/>
              <a:buFont typeface="Times New Roman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Some other mental effects include impaired perception of depth, time, size, shape of objects, movements, touch, body image as well as artificial sense of certainty </a:t>
            </a:r>
          </a:p>
          <a:p>
            <a:pPr marL="457200" lvl="0" indent="-304800">
              <a:spcBef>
                <a:spcPts val="0"/>
              </a:spcBef>
              <a:buSzPct val="100000"/>
              <a:buFont typeface="Times New Roman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They may also experience sudden or delayed flashbacks which may persist, causing distress, impairment in everyday occupational and social functioning</a:t>
            </a:r>
          </a:p>
          <a:p>
            <a:pPr marL="457200" lvl="0" indent="-304800">
              <a:spcBef>
                <a:spcPts val="0"/>
              </a:spcBef>
              <a:buSzPct val="100000"/>
              <a:buFont typeface="Times New Roman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An overdose of LSD leads to “bad trips” which include intense anxiety, combat-behaviour, panic, confusion and a simply touch and normal sensations seem strange and bizarre</a:t>
            </a:r>
          </a:p>
          <a:p>
            <a:pPr lvl="0">
              <a:spcBef>
                <a:spcPts val="0"/>
              </a:spcBef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medicinal plant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squill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fungus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ergot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as part of a program to purify and synthesize active constituents for use as </a:t>
            </a:r>
            <a:r>
              <a:rPr lang="en" sz="1050" u="sng">
                <a:solidFill>
                  <a:srgbClr val="FAA700"/>
                </a:solidFill>
                <a:highlight>
                  <a:srgbClr val="FFFFFF"/>
                </a:highlight>
                <a:hlinkClick r:id="rId7"/>
              </a:rPr>
              <a:t>pharmaceuticals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researching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lysergic acid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derivatives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n" sz="800" dirty="0">
                <a:solidFill>
                  <a:srgbClr val="000000"/>
                </a:solidFill>
                <a:highlight>
                  <a:srgbClr val="FFFFFF"/>
                </a:highlight>
              </a:rPr>
              <a:t>ERGOT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medicinal plant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squill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fungus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ergot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as part of a program to purify and synthesize active constituents for use as </a:t>
            </a:r>
            <a:r>
              <a:rPr lang="en" sz="1050" u="sng">
                <a:solidFill>
                  <a:srgbClr val="FAA700"/>
                </a:solidFill>
                <a:highlight>
                  <a:srgbClr val="FFFFFF"/>
                </a:highlight>
                <a:hlinkClick r:id="rId7"/>
              </a:rPr>
              <a:t>pharmaceuticals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researching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lysergic acid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derivatives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medicinal plant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squill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fungus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ergot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as part of a program to purify and synthesize active constituents for use as </a:t>
            </a:r>
            <a:r>
              <a:rPr lang="en" sz="1050" u="sng">
                <a:solidFill>
                  <a:srgbClr val="FAA700"/>
                </a:solidFill>
                <a:highlight>
                  <a:srgbClr val="FFFFFF"/>
                </a:highlight>
                <a:hlinkClick r:id="rId7"/>
              </a:rPr>
              <a:t>pharmaceuticals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researching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lysergic acid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derivatives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medicinal plant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squill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fungus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ergot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as part of a program to purify and synthesize active constituents for use as </a:t>
            </a:r>
            <a:r>
              <a:rPr lang="en" sz="1050" u="sng">
                <a:solidFill>
                  <a:srgbClr val="FAA700"/>
                </a:solidFill>
                <a:highlight>
                  <a:srgbClr val="FFFFFF"/>
                </a:highlight>
                <a:hlinkClick r:id="rId7"/>
              </a:rPr>
              <a:t>pharmaceuticals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researching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lysergic acid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derivatives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3"/>
              </a:rPr>
              <a:t>medicinal plant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4"/>
              </a:rPr>
              <a:t>squill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and the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5"/>
              </a:rPr>
              <a:t>fungus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6"/>
              </a:rPr>
              <a:t>ergot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as part of a program to purify and synthesize active constituents for use as </a:t>
            </a:r>
            <a:r>
              <a:rPr lang="en" sz="1050" u="sng">
                <a:solidFill>
                  <a:srgbClr val="FAA700"/>
                </a:solidFill>
                <a:highlight>
                  <a:srgbClr val="FFFFFF"/>
                </a:highlight>
                <a:hlinkClick r:id="rId7"/>
              </a:rPr>
              <a:t>pharmaceuticals</a:t>
            </a:r>
          </a:p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researching </a:t>
            </a:r>
            <a:r>
              <a:rPr lang="en" sz="1050" u="sng">
                <a:solidFill>
                  <a:srgbClr val="0B0080"/>
                </a:solidFill>
                <a:highlight>
                  <a:srgbClr val="FFFFFF"/>
                </a:highlight>
                <a:hlinkClick r:id="rId8"/>
              </a:rPr>
              <a:t>lysergic acid</a:t>
            </a:r>
            <a:r>
              <a:rPr lang="en" sz="1050">
                <a:solidFill>
                  <a:srgbClr val="222222"/>
                </a:solidFill>
                <a:highlight>
                  <a:srgbClr val="FFFFFF"/>
                </a:highlight>
              </a:rPr>
              <a:t> derivatives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4" name="Shape 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Shape 1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8" name="Shape 18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Shape 19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2" name="Shape 2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Shape 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6" name="Shape 26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Shape 27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0" name="Shape 30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Shape 3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800"/>
            </a:lvl1pPr>
            <a:lvl2pPr lvl="1" algn="ctr" rtl="0">
              <a:spcBef>
                <a:spcPts val="0"/>
              </a:spcBef>
              <a:buSzPct val="100000"/>
              <a:defRPr sz="3800"/>
            </a:lvl2pPr>
            <a:lvl3pPr lvl="2" algn="ctr" rtl="0">
              <a:spcBef>
                <a:spcPts val="0"/>
              </a:spcBef>
              <a:buSzPct val="100000"/>
              <a:defRPr sz="3800"/>
            </a:lvl3pPr>
            <a:lvl4pPr lvl="3" algn="ctr" rtl="0">
              <a:spcBef>
                <a:spcPts val="0"/>
              </a:spcBef>
              <a:buSzPct val="100000"/>
              <a:defRPr sz="3800"/>
            </a:lvl4pPr>
            <a:lvl5pPr lvl="4" algn="ctr" rtl="0">
              <a:spcBef>
                <a:spcPts val="0"/>
              </a:spcBef>
              <a:buSzPct val="100000"/>
              <a:defRPr sz="3800"/>
            </a:lvl5pPr>
            <a:lvl6pPr lvl="5" algn="ctr" rtl="0">
              <a:spcBef>
                <a:spcPts val="0"/>
              </a:spcBef>
              <a:buSzPct val="100000"/>
              <a:defRPr sz="3800"/>
            </a:lvl6pPr>
            <a:lvl7pPr lvl="6" algn="ctr" rtl="0">
              <a:spcBef>
                <a:spcPts val="0"/>
              </a:spcBef>
              <a:buSzPct val="100000"/>
              <a:defRPr sz="3800"/>
            </a:lvl7pPr>
            <a:lvl8pPr lvl="7" algn="ctr" rtl="0">
              <a:spcBef>
                <a:spcPts val="0"/>
              </a:spcBef>
              <a:buSzPct val="100000"/>
              <a:defRPr sz="3800"/>
            </a:lvl8pPr>
            <a:lvl9pPr lvl="8" algn="ctr" rtl="0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0" name="Shape 8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Shape 81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2" name="Shape 82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4" name="Shape 8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85" name="Shape 85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Shape 8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Shape 9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200"/>
            </a:lvl1pPr>
            <a:lvl2pPr lvl="1" algn="ctr" rtl="0">
              <a:spcBef>
                <a:spcPts val="0"/>
              </a:spcBef>
              <a:buSzPct val="100000"/>
              <a:defRPr sz="3200"/>
            </a:lvl2pPr>
            <a:lvl3pPr lvl="2" algn="ctr" rtl="0">
              <a:spcBef>
                <a:spcPts val="0"/>
              </a:spcBef>
              <a:buSzPct val="100000"/>
              <a:defRPr sz="3200"/>
            </a:lvl3pPr>
            <a:lvl4pPr lvl="3" algn="ctr" rtl="0">
              <a:spcBef>
                <a:spcPts val="0"/>
              </a:spcBef>
              <a:buSzPct val="100000"/>
              <a:defRPr sz="3200"/>
            </a:lvl4pPr>
            <a:lvl5pPr lvl="4" algn="ctr" rtl="0">
              <a:spcBef>
                <a:spcPts val="0"/>
              </a:spcBef>
              <a:buSzPct val="100000"/>
              <a:defRPr sz="3200"/>
            </a:lvl5pPr>
            <a:lvl6pPr lvl="5" algn="ctr" rtl="0">
              <a:spcBef>
                <a:spcPts val="0"/>
              </a:spcBef>
              <a:buSzPct val="100000"/>
              <a:defRPr sz="3200"/>
            </a:lvl6pPr>
            <a:lvl7pPr lvl="6" algn="ctr" rtl="0">
              <a:spcBef>
                <a:spcPts val="0"/>
              </a:spcBef>
              <a:buSzPct val="100000"/>
              <a:defRPr sz="3200"/>
            </a:lvl7pPr>
            <a:lvl8pPr lvl="7" algn="ctr" rtl="0">
              <a:spcBef>
                <a:spcPts val="0"/>
              </a:spcBef>
              <a:buSzPct val="100000"/>
              <a:defRPr sz="3200"/>
            </a:lvl8pPr>
            <a:lvl9pPr lvl="8" algn="ctr" rtl="0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Shape 11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15" name="Shape 1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Shape 116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defRPr sz="8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 rtl="0">
              <a:spcBef>
                <a:spcPts val="0"/>
              </a:spcBef>
              <a:defRPr/>
            </a:lvl1pPr>
            <a:lvl2pPr lvl="1" algn="ctr" rtl="0">
              <a:spcBef>
                <a:spcPts val="0"/>
              </a:spcBef>
              <a:defRPr/>
            </a:lvl2pPr>
            <a:lvl3pPr lvl="2" algn="ctr" rtl="0">
              <a:spcBef>
                <a:spcPts val="0"/>
              </a:spcBef>
              <a:defRPr/>
            </a:lvl3pPr>
            <a:lvl4pPr lvl="3" algn="ctr" rtl="0">
              <a:spcBef>
                <a:spcPts val="0"/>
              </a:spcBef>
              <a:defRPr/>
            </a:lvl4pPr>
            <a:lvl5pPr lvl="4" algn="ctr" rtl="0">
              <a:spcBef>
                <a:spcPts val="0"/>
              </a:spcBef>
              <a:defRPr/>
            </a:lvl5pPr>
            <a:lvl6pPr lvl="5" algn="ctr" rtl="0">
              <a:spcBef>
                <a:spcPts val="0"/>
              </a:spcBef>
              <a:defRPr/>
            </a:lvl6pPr>
            <a:lvl7pPr lvl="6" algn="ctr" rtl="0">
              <a:spcBef>
                <a:spcPts val="0"/>
              </a:spcBef>
              <a:defRPr/>
            </a:lvl7pPr>
            <a:lvl8pPr lvl="7" algn="ctr" rtl="0">
              <a:spcBef>
                <a:spcPts val="0"/>
              </a:spcBef>
              <a:defRPr/>
            </a:lvl8pPr>
            <a:lvl9pPr lvl="8" algn="ctr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rgbClr val="FF00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‹#›</a:t>
            </a:fld>
            <a:endParaRPr lang="en" sz="1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ethirdwave.co/lsd-myth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urioustendency.blogspot.ca/2012/05/psychoanalysis-part-i-transference-and.html#.WfPyxdenHIU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positphotos.com/19273659/stock-illustration-12-hours-clock-set.htm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covery.org/topics/lsd-fact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.passagesmalibu.com/tag/side-effects-of-lsd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as.org/content/113/17/4853.ful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cbi.nlm.nih.gov/pmc/articles/PMC4086777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73/pnas.1518377113" TargetMode="External"/><Relationship Id="rId7" Type="http://schemas.openxmlformats.org/officeDocument/2006/relationships/hyperlink" Target="https://dx.doi.org/10.1097/NMD.0000000000000113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owid.org/chemicals/lsd/lsd_death.shtml" TargetMode="External"/><Relationship Id="rId5" Type="http://schemas.openxmlformats.org/officeDocument/2006/relationships/hyperlink" Target="http://dx.doi.org/10.1177/2045125316640440" TargetMode="External"/><Relationship Id="rId4" Type="http://schemas.openxmlformats.org/officeDocument/2006/relationships/hyperlink" Target="http://dx.doi.org/10.1038/nature.2016.19727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0269881112439253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2/hbm.2323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ps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lternet.org/drugs/seven-high-achievers-credit-psychedelics-their-success" TargetMode="External"/><Relationship Id="rId4" Type="http://schemas.openxmlformats.org/officeDocument/2006/relationships/hyperlink" Target="https://www.drugabuse.gov/sites/default/files/hallucinogens09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0" name="Shape 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8850" y="2123000"/>
            <a:ext cx="3324225" cy="8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5656353" y="1800210"/>
            <a:ext cx="2724900" cy="640200"/>
          </a:xfrm>
          <a:prstGeom prst="chevron">
            <a:avLst>
              <a:gd name="adj" fmla="val 50000"/>
            </a:avLst>
          </a:prstGeom>
          <a:solidFill>
            <a:srgbClr val="4285F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Step 3</a:t>
            </a:r>
          </a:p>
        </p:txBody>
      </p:sp>
      <p:sp>
        <p:nvSpPr>
          <p:cNvPr id="196" name="Shape 196"/>
          <p:cNvSpPr/>
          <p:nvPr/>
        </p:nvSpPr>
        <p:spPr>
          <a:xfrm>
            <a:off x="693475" y="1800200"/>
            <a:ext cx="2923500" cy="640200"/>
          </a:xfrm>
          <a:prstGeom prst="homePlate">
            <a:avLst>
              <a:gd name="adj" fmla="val 50000"/>
            </a:avLst>
          </a:prstGeom>
          <a:solidFill>
            <a:srgbClr val="1C3AA9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Step 1</a:t>
            </a:r>
          </a:p>
        </p:txBody>
      </p:sp>
      <p:sp>
        <p:nvSpPr>
          <p:cNvPr id="197" name="Shape 197"/>
          <p:cNvSpPr/>
          <p:nvPr/>
        </p:nvSpPr>
        <p:spPr>
          <a:xfrm>
            <a:off x="3280724" y="1800210"/>
            <a:ext cx="2724900" cy="640200"/>
          </a:xfrm>
          <a:prstGeom prst="chevron">
            <a:avLst>
              <a:gd name="adj" fmla="val 50000"/>
            </a:avLst>
          </a:prstGeom>
          <a:solidFill>
            <a:srgbClr val="2A56C6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Step 2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1028700" y="3137075"/>
            <a:ext cx="197400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LSD interacts with 5-HT receptors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3487650" y="2859050"/>
            <a:ext cx="2168700" cy="133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Interaction with the 5-HT receptors results in an agonist or partial antagonist on serotonin activity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6074900" y="2970275"/>
            <a:ext cx="1640400" cy="88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Glutamate release in thalamocortical terminals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439075" y="4551100"/>
            <a:ext cx="1798200" cy="33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dirty="0"/>
              <a:t>(Schiff, 2006)</a:t>
            </a:r>
          </a:p>
        </p:txBody>
      </p:sp>
      <p:sp>
        <p:nvSpPr>
          <p:cNvPr id="11" name="Shape 142"/>
          <p:cNvSpPr txBox="1">
            <a:spLocks/>
          </p:cNvSpPr>
          <p:nvPr/>
        </p:nvSpPr>
        <p:spPr>
          <a:xfrm>
            <a:off x="572625" y="3683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4500" b="1">
                <a:solidFill>
                  <a:srgbClr val="000000"/>
                </a:solidFill>
                <a:latin typeface="Calibri"/>
                <a:cs typeface="Calibri"/>
              </a:rPr>
              <a:t>Mechanism of Action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62419" y="4595683"/>
            <a:ext cx="82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 of 22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 txBox="1"/>
          <p:nvPr/>
        </p:nvSpPr>
        <p:spPr>
          <a:xfrm>
            <a:off x="252025" y="4168217"/>
            <a:ext cx="3525191" cy="54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dirty="0"/>
              <a:t>http://flipper.diff.org/apprulesitems/items/4051</a:t>
            </a:r>
          </a:p>
        </p:txBody>
      </p:sp>
      <p:pic>
        <p:nvPicPr>
          <p:cNvPr id="208" name="Shape 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025" y="696850"/>
            <a:ext cx="8639950" cy="33942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862419" y="4636248"/>
            <a:ext cx="82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 of 22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Effects on the Brain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145710" y="1134688"/>
            <a:ext cx="4542961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More “unified” brain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Network(s) break down leading the activity to become entropic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Disconnections between the parahippocampus and retrosplenial complex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Feeling of “ego dissolution”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Psychologically addictive </a:t>
            </a:r>
            <a:r>
              <a:rPr lang="en-CA" sz="1800" dirty="0">
                <a:solidFill>
                  <a:srgbClr val="000000"/>
                </a:solidFill>
              </a:rPr>
              <a:t>not </a:t>
            </a:r>
            <a:r>
              <a:rPr lang="en" sz="1800" dirty="0">
                <a:solidFill>
                  <a:srgbClr val="000000"/>
                </a:solidFill>
              </a:rPr>
              <a:t>physically</a:t>
            </a:r>
          </a:p>
          <a:p>
            <a:pPr marL="114300" lvl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None/>
            </a:pPr>
            <a:endParaRPr lang="en" sz="1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3683" y="238524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37" y="1498054"/>
            <a:ext cx="3115224" cy="177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217"/>
          <p:cNvSpPr txBox="1"/>
          <p:nvPr/>
        </p:nvSpPr>
        <p:spPr>
          <a:xfrm>
            <a:off x="250446" y="4455498"/>
            <a:ext cx="3731139" cy="36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dirty="0"/>
              <a:t>(Carhart-Harris et al., 2016; Cormier, 2016; Das et al., 2016)</a:t>
            </a:r>
          </a:p>
        </p:txBody>
      </p:sp>
      <p:sp>
        <p:nvSpPr>
          <p:cNvPr id="13" name="Shape 216"/>
          <p:cNvSpPr txBox="1"/>
          <p:nvPr/>
        </p:nvSpPr>
        <p:spPr>
          <a:xfrm>
            <a:off x="741892" y="3221188"/>
            <a:ext cx="3115200" cy="36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dirty="0"/>
              <a:t>https://developingchild.harvard.edu/science/key-concepts/brain-architecture/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2418" y="4636248"/>
            <a:ext cx="1045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 of 22</a:t>
            </a:r>
          </a:p>
        </p:txBody>
      </p:sp>
    </p:spTree>
    <p:extLst>
      <p:ext uri="{BB962C8B-B14F-4D97-AF65-F5344CB8AC3E}">
        <p14:creationId xmlns:p14="http://schemas.microsoft.com/office/powerpoint/2010/main" val="3826747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Uses of LSD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582950" y="1161242"/>
            <a:ext cx="4542961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1">
              <a:lnSpc>
                <a:spcPct val="130000"/>
              </a:lnSpc>
              <a:spcAft>
                <a:spcPts val="50"/>
              </a:spcAft>
              <a:buNone/>
            </a:pPr>
            <a:r>
              <a:rPr lang="en" sz="1600" b="1" dirty="0">
                <a:solidFill>
                  <a:srgbClr val="000000"/>
                </a:solidFill>
              </a:rPr>
              <a:t>Recreational Purposes </a:t>
            </a:r>
          </a:p>
          <a:p>
            <a:pPr marL="419100" lvl="1" indent="-285750">
              <a:lnSpc>
                <a:spcPct val="130000"/>
              </a:lnSpc>
              <a:spcAft>
                <a:spcPts val="50"/>
              </a:spcAft>
              <a:buClr>
                <a:srgbClr val="000000"/>
              </a:buClr>
            </a:pPr>
            <a:r>
              <a:rPr lang="en" sz="1600" dirty="0">
                <a:solidFill>
                  <a:srgbClr val="000000"/>
                </a:solidFill>
              </a:rPr>
              <a:t>Mood-changing</a:t>
            </a:r>
          </a:p>
          <a:p>
            <a:pPr marL="457200" lvl="1" indent="-323850">
              <a:lnSpc>
                <a:spcPct val="130000"/>
              </a:lnSpc>
              <a:spcAft>
                <a:spcPts val="50"/>
              </a:spcAft>
              <a:buClr>
                <a:srgbClr val="000000"/>
              </a:buClr>
            </a:pPr>
            <a:r>
              <a:rPr lang="en" sz="1600" dirty="0">
                <a:solidFill>
                  <a:srgbClr val="000000"/>
                </a:solidFill>
              </a:rPr>
              <a:t>Delusions</a:t>
            </a:r>
          </a:p>
          <a:p>
            <a:pPr marL="457200" lvl="1" indent="-323850">
              <a:lnSpc>
                <a:spcPct val="130000"/>
              </a:lnSpc>
              <a:spcAft>
                <a:spcPts val="50"/>
              </a:spcAft>
              <a:buClr>
                <a:srgbClr val="000000"/>
              </a:buClr>
            </a:pPr>
            <a:r>
              <a:rPr lang="en" sz="1600" dirty="0">
                <a:solidFill>
                  <a:srgbClr val="000000"/>
                </a:solidFill>
              </a:rPr>
              <a:t>Hallucinations</a:t>
            </a:r>
          </a:p>
          <a:p>
            <a:pPr marL="457200" lvl="1" indent="-323850">
              <a:lnSpc>
                <a:spcPct val="130000"/>
              </a:lnSpc>
              <a:spcAft>
                <a:spcPts val="50"/>
              </a:spcAft>
              <a:buClr>
                <a:srgbClr val="000000"/>
              </a:buClr>
            </a:pPr>
            <a:r>
              <a:rPr lang="en" sz="1600" dirty="0">
                <a:solidFill>
                  <a:srgbClr val="000000"/>
                </a:solidFill>
              </a:rPr>
              <a:t>Boosts creativity</a:t>
            </a:r>
            <a:endParaRPr lang="en-CA" sz="1600" dirty="0">
              <a:solidFill>
                <a:srgbClr val="000000"/>
              </a:solidFill>
            </a:endParaRPr>
          </a:p>
          <a:p>
            <a:pPr marL="457200" lvl="1" indent="-323850">
              <a:lnSpc>
                <a:spcPct val="130000"/>
              </a:lnSpc>
              <a:spcAft>
                <a:spcPts val="50"/>
              </a:spcAft>
              <a:buClr>
                <a:srgbClr val="000000"/>
              </a:buClr>
            </a:pPr>
            <a:endParaRPr lang="en" sz="1600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spcAft>
                <a:spcPts val="50"/>
              </a:spcAft>
              <a:buNone/>
            </a:pPr>
            <a:r>
              <a:rPr lang="en" sz="1600" b="1" dirty="0">
                <a:solidFill>
                  <a:srgbClr val="000000"/>
                </a:solidFill>
              </a:rPr>
              <a:t>Spiritual Purposes </a:t>
            </a:r>
          </a:p>
          <a:p>
            <a:pPr marL="457200" lvl="1" indent="-323850">
              <a:lnSpc>
                <a:spcPct val="130000"/>
              </a:lnSpc>
              <a:spcAft>
                <a:spcPts val="50"/>
              </a:spcAft>
              <a:buClr>
                <a:srgbClr val="000000"/>
              </a:buClr>
            </a:pPr>
            <a:r>
              <a:rPr lang="en" sz="1600" dirty="0">
                <a:solidFill>
                  <a:srgbClr val="000000"/>
                </a:solidFill>
              </a:rPr>
              <a:t>Enhances religious experiences</a:t>
            </a:r>
          </a:p>
          <a:p>
            <a:pPr marL="457200" lvl="1" indent="-323850">
              <a:lnSpc>
                <a:spcPct val="130000"/>
              </a:lnSpc>
              <a:spcAft>
                <a:spcPts val="50"/>
              </a:spcAft>
              <a:buClr>
                <a:srgbClr val="000000"/>
              </a:buClr>
            </a:pPr>
            <a:r>
              <a:rPr lang="en" sz="1600" dirty="0">
                <a:solidFill>
                  <a:srgbClr val="000000"/>
                </a:solidFill>
              </a:rPr>
              <a:t>Cleansing</a:t>
            </a:r>
          </a:p>
          <a:p>
            <a:pPr marL="457200" lvl="1" indent="-323850">
              <a:lnSpc>
                <a:spcPct val="130000"/>
              </a:lnSpc>
              <a:spcAft>
                <a:spcPts val="50"/>
              </a:spcAft>
              <a:buClr>
                <a:srgbClr val="000000"/>
              </a:buClr>
            </a:pPr>
            <a:r>
              <a:rPr lang="en" sz="1600" dirty="0">
                <a:solidFill>
                  <a:srgbClr val="000000"/>
                </a:solidFill>
              </a:rPr>
              <a:t>Display love for God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3683" y="238524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hape 224"/>
          <p:cNvSpPr txBox="1"/>
          <p:nvPr/>
        </p:nvSpPr>
        <p:spPr>
          <a:xfrm>
            <a:off x="420524" y="4372326"/>
            <a:ext cx="3931500" cy="74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Calibri"/>
                <a:ea typeface="Times New Roman"/>
                <a:cs typeface="Calibri"/>
                <a:sym typeface="Times New Roman"/>
              </a:rPr>
              <a:t>( Das et al, 2016; NIDA, 2016) </a:t>
            </a:r>
          </a:p>
        </p:txBody>
      </p:sp>
      <p:pic>
        <p:nvPicPr>
          <p:cNvPr id="9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7252" y="1322900"/>
            <a:ext cx="4566125" cy="2557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059206" y="3966720"/>
            <a:ext cx="17155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800" dirty="0">
                <a:hlinkClick r:id="rId4"/>
              </a:rPr>
              <a:t>https://thethirdwave.co/lsd-myths</a:t>
            </a:r>
            <a:r>
              <a:rPr lang="en-CA" sz="800" dirty="0"/>
              <a:t>/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7728155" y="4636248"/>
            <a:ext cx="956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 of 22</a:t>
            </a:r>
          </a:p>
        </p:txBody>
      </p:sp>
    </p:spTree>
    <p:extLst>
      <p:ext uri="{BB962C8B-B14F-4D97-AF65-F5344CB8AC3E}">
        <p14:creationId xmlns:p14="http://schemas.microsoft.com/office/powerpoint/2010/main" val="299457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Therapeutic Agent?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253864" y="1161242"/>
            <a:ext cx="4542961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23850">
              <a:lnSpc>
                <a:spcPct val="100000"/>
              </a:lnSpc>
            </a:pPr>
            <a:r>
              <a:rPr lang="en" sz="1500" dirty="0"/>
              <a:t>LSD + counseling → reduced </a:t>
            </a:r>
            <a:r>
              <a:rPr lang="en" sz="1500" dirty="0">
                <a:solidFill>
                  <a:srgbClr val="000000"/>
                </a:solidFill>
              </a:rPr>
              <a:t>anxiety, depression and pain in patients with advanced cancer</a:t>
            </a:r>
          </a:p>
          <a:p>
            <a:pPr marL="457200" lvl="0" indent="-323850">
              <a:lnSpc>
                <a:spcPct val="100000"/>
              </a:lnSpc>
              <a:buClr>
                <a:srgbClr val="000000"/>
              </a:buClr>
            </a:pPr>
            <a:r>
              <a:rPr lang="en" sz="1500" dirty="0">
                <a:solidFill>
                  <a:srgbClr val="000000"/>
                </a:solidFill>
              </a:rPr>
              <a:t>Research potential in psychiatry, psychology &amp; psychotherapy</a:t>
            </a:r>
          </a:p>
          <a:p>
            <a:pPr marL="457200" lvl="0" indent="-323850">
              <a:lnSpc>
                <a:spcPct val="100000"/>
              </a:lnSpc>
              <a:buClr>
                <a:srgbClr val="000000"/>
              </a:buClr>
            </a:pPr>
            <a:r>
              <a:rPr lang="en" sz="1500" dirty="0">
                <a:solidFill>
                  <a:srgbClr val="000000"/>
                </a:solidFill>
              </a:rPr>
              <a:t>Antianxiety agent</a:t>
            </a:r>
          </a:p>
          <a:p>
            <a:pPr marL="457200" lvl="0" indent="-323850">
              <a:lnSpc>
                <a:spcPct val="100000"/>
              </a:lnSpc>
              <a:buClr>
                <a:srgbClr val="000000"/>
              </a:buClr>
            </a:pPr>
            <a:r>
              <a:rPr lang="en" sz="1500" dirty="0">
                <a:solidFill>
                  <a:srgbClr val="000000"/>
                </a:solidFill>
              </a:rPr>
              <a:t>Helped with </a:t>
            </a:r>
          </a:p>
          <a:p>
            <a:pPr marL="914400" lvl="1" indent="-323850">
              <a:lnSpc>
                <a:spcPct val="100000"/>
              </a:lnSpc>
              <a:buClr>
                <a:srgbClr val="000000"/>
              </a:buClr>
            </a:pPr>
            <a:r>
              <a:rPr lang="en" sz="1500" dirty="0">
                <a:solidFill>
                  <a:srgbClr val="000000"/>
                </a:solidFill>
              </a:rPr>
              <a:t>Addictions</a:t>
            </a:r>
          </a:p>
          <a:p>
            <a:pPr marL="914400" lvl="1" indent="-323850">
              <a:lnSpc>
                <a:spcPct val="100000"/>
              </a:lnSpc>
              <a:buClr>
                <a:srgbClr val="000000"/>
              </a:buClr>
            </a:pPr>
            <a:r>
              <a:rPr lang="en" sz="1500" dirty="0">
                <a:solidFill>
                  <a:srgbClr val="000000"/>
                </a:solidFill>
              </a:rPr>
              <a:t>Obsessive-compulsive disorders </a:t>
            </a:r>
          </a:p>
          <a:p>
            <a:pPr marL="914400" lvl="1" indent="-323850">
              <a:lnSpc>
                <a:spcPct val="100000"/>
              </a:lnSpc>
              <a:buClr>
                <a:srgbClr val="000000"/>
              </a:buClr>
            </a:pPr>
            <a:r>
              <a:rPr lang="en" sz="1500" dirty="0">
                <a:solidFill>
                  <a:srgbClr val="000000"/>
                </a:solidFill>
              </a:rPr>
              <a:t>Severe depression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3683" y="238524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Shape 233"/>
          <p:cNvSpPr txBox="1"/>
          <p:nvPr/>
        </p:nvSpPr>
        <p:spPr>
          <a:xfrm>
            <a:off x="185147" y="4188048"/>
            <a:ext cx="2243304" cy="89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Calibri"/>
                <a:ea typeface="Times New Roman"/>
                <a:cs typeface="Calibri"/>
                <a:sym typeface="Times New Roman"/>
              </a:rPr>
              <a:t>(Das et al., 2016; Kast &amp; Collins, 1964)</a:t>
            </a:r>
          </a:p>
        </p:txBody>
      </p:sp>
      <p:pic>
        <p:nvPicPr>
          <p:cNvPr id="9" name="Shape 2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624" y="1161242"/>
            <a:ext cx="3681239" cy="2783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78563" y="3931545"/>
            <a:ext cx="3299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" sz="800" dirty="0">
                <a:latin typeface="Calibri"/>
                <a:cs typeface="Calibri"/>
                <a:hlinkClick r:id="rId4"/>
              </a:rPr>
              <a:t>http://curioustendency.blogspot.ca/2012/05/psychoanalysis-part-i-transference-and.html#.WfPyxdenHIU</a:t>
            </a:r>
            <a:r>
              <a:rPr lang="en" sz="800" dirty="0">
                <a:latin typeface="Calibri"/>
                <a:cs typeface="Calibri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2419" y="4636248"/>
            <a:ext cx="934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of 22</a:t>
            </a:r>
          </a:p>
        </p:txBody>
      </p:sp>
    </p:spTree>
    <p:extLst>
      <p:ext uri="{BB962C8B-B14F-4D97-AF65-F5344CB8AC3E}">
        <p14:creationId xmlns:p14="http://schemas.microsoft.com/office/powerpoint/2010/main" val="989992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356718" y="1143356"/>
            <a:ext cx="7505700" cy="2940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SzPct val="100000"/>
              <a:buFont typeface="Arial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Moderate effects: 0.5 mg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Lethal dose: 20 mg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3926" y="2136056"/>
            <a:ext cx="8235755" cy="2141719"/>
            <a:chOff x="549450" y="2136056"/>
            <a:chExt cx="8235755" cy="2141719"/>
          </a:xfrm>
        </p:grpSpPr>
        <p:sp>
          <p:nvSpPr>
            <p:cNvPr id="242" name="Shape 242"/>
            <p:cNvSpPr txBox="1"/>
            <p:nvPr/>
          </p:nvSpPr>
          <p:spPr>
            <a:xfrm>
              <a:off x="657605" y="2136056"/>
              <a:ext cx="8127600" cy="954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 i="1" dirty="0"/>
                <a:t>Effects</a:t>
              </a:r>
              <a:r>
                <a:rPr lang="en-CA" i="1" dirty="0"/>
                <a:t> First O</a:t>
              </a:r>
              <a:r>
                <a:rPr lang="en" i="1" dirty="0"/>
                <a:t>bserved 	              Peak                           Dissipate</a:t>
              </a:r>
            </a:p>
            <a:p>
              <a:pPr lvl="0">
                <a:spcBef>
                  <a:spcPts val="0"/>
                </a:spcBef>
                <a:buNone/>
              </a:pPr>
              <a:endParaRPr i="1" dirty="0"/>
            </a:p>
          </p:txBody>
        </p:sp>
        <p:pic>
          <p:nvPicPr>
            <p:cNvPr id="243" name="Shape 2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9450" y="2539025"/>
              <a:ext cx="1886100" cy="1738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Shape 2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68281" y="2613356"/>
              <a:ext cx="1604100" cy="141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Shape 2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31650" y="2539025"/>
              <a:ext cx="1502539" cy="1586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Shape 246"/>
          <p:cNvSpPr txBox="1"/>
          <p:nvPr/>
        </p:nvSpPr>
        <p:spPr>
          <a:xfrm>
            <a:off x="484950" y="4277775"/>
            <a:ext cx="6198000" cy="67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dirty="0">
                <a:latin typeface="Calibri"/>
                <a:ea typeface="Times New Roman"/>
                <a:cs typeface="Calibri"/>
                <a:sym typeface="Times New Roman"/>
              </a:rPr>
              <a:t> ( Das et al., 2016; Erowid LSD (Acid) Vault: fatalities/deaths , 2010)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Calibri"/>
                <a:ea typeface="Times New Roman"/>
                <a:cs typeface="Calibri"/>
                <a:sym typeface="Times New Roman"/>
              </a:rPr>
              <a:t>Image source: </a:t>
            </a:r>
            <a:r>
              <a:rPr lang="en" sz="800" dirty="0">
                <a:latin typeface="Calibri"/>
                <a:cs typeface="Calibri"/>
              </a:rPr>
              <a:t>h</a:t>
            </a:r>
            <a:r>
              <a:rPr lang="en" sz="800" dirty="0">
                <a:latin typeface="Calibri"/>
                <a:cs typeface="Calibri"/>
                <a:hlinkClick r:id="rId6"/>
              </a:rPr>
              <a:t>ttps://depositphotos.com/19273659/stock-illustration-12-hours-clock-set.html</a:t>
            </a:r>
            <a:r>
              <a:rPr lang="en" sz="800" dirty="0">
                <a:latin typeface="Calibri"/>
                <a:cs typeface="Calibri"/>
              </a:rPr>
              <a:t> </a:t>
            </a:r>
          </a:p>
        </p:txBody>
      </p:sp>
      <p:sp>
        <p:nvSpPr>
          <p:cNvPr id="11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LSD Dosage Effects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62418" y="4636248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 of 22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hape 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76" y="1042224"/>
            <a:ext cx="4529450" cy="357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5198775" y="1131180"/>
            <a:ext cx="3183600" cy="3058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Upset GI system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Causes chills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Hypothermia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Palpitation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Hypertension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Hyperglycemia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Tachycardia 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Panic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Rapidly changing emotions</a:t>
            </a:r>
          </a:p>
          <a:p>
            <a: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" sz="1400" dirty="0">
                <a:solidFill>
                  <a:srgbClr val="000000"/>
                </a:solidFill>
                <a:ea typeface="Times New Roman"/>
                <a:sym typeface="Times New Roman"/>
              </a:rPr>
              <a:t>Muscle incoordination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254" name="Shape 254"/>
          <p:cNvSpPr txBox="1"/>
          <p:nvPr/>
        </p:nvSpPr>
        <p:spPr>
          <a:xfrm>
            <a:off x="5198775" y="4256292"/>
            <a:ext cx="3310200" cy="845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Calibri"/>
                <a:ea typeface="Times New Roman"/>
                <a:cs typeface="Calibri"/>
                <a:sym typeface="Times New Roman"/>
              </a:rPr>
              <a:t>(NIDA, 2016; Das et al., 2016; NIDA, 2009)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336676" y="4614425"/>
            <a:ext cx="3474900" cy="38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Source: </a:t>
            </a:r>
            <a:r>
              <a:rPr lang="en" sz="800" dirty="0">
                <a:hlinkClick r:id="rId4"/>
              </a:rPr>
              <a:t>https://www.recovery.org/topics/lsd-facts/</a:t>
            </a:r>
          </a:p>
        </p:txBody>
      </p:sp>
      <p:sp>
        <p:nvSpPr>
          <p:cNvPr id="7" name="Shape 142"/>
          <p:cNvSpPr txBox="1">
            <a:spLocks/>
          </p:cNvSpPr>
          <p:nvPr/>
        </p:nvSpPr>
        <p:spPr>
          <a:xfrm>
            <a:off x="337802" y="220138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Acute Toxicity Effects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2418" y="4636248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 of 22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435692" y="1175900"/>
            <a:ext cx="3382433" cy="15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2100" dirty="0">
                <a:solidFill>
                  <a:srgbClr val="000000"/>
                </a:solidFill>
                <a:ea typeface="Times New Roman"/>
                <a:sym typeface="Times New Roman"/>
              </a:rPr>
              <a:t>D</a:t>
            </a:r>
            <a:r>
              <a:rPr lang="en" sz="2100" dirty="0">
                <a:solidFill>
                  <a:srgbClr val="000000"/>
                </a:solidFill>
                <a:ea typeface="Times New Roman"/>
                <a:sym typeface="Times New Roman"/>
              </a:rPr>
              <a:t>elusions and visual hallucinations</a:t>
            </a:r>
          </a:p>
          <a:p>
            <a: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-CA" sz="2100" dirty="0">
                <a:solidFill>
                  <a:srgbClr val="000000"/>
                </a:solidFill>
                <a:ea typeface="Times New Roman"/>
                <a:sym typeface="Times New Roman"/>
              </a:rPr>
              <a:t>A</a:t>
            </a:r>
            <a:r>
              <a:rPr lang="en" sz="2100" dirty="0">
                <a:solidFill>
                  <a:srgbClr val="000000"/>
                </a:solidFill>
                <a:ea typeface="Times New Roman"/>
                <a:sym typeface="Times New Roman"/>
              </a:rPr>
              <a:t>ltered sense of self </a:t>
            </a:r>
          </a:p>
          <a:p>
            <a: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en-CA" sz="2100" dirty="0">
                <a:solidFill>
                  <a:srgbClr val="000000"/>
                </a:solidFill>
                <a:ea typeface="Times New Roman"/>
                <a:sym typeface="Times New Roman"/>
              </a:rPr>
              <a:t>C</a:t>
            </a:r>
            <a:r>
              <a:rPr lang="en" sz="2100" dirty="0">
                <a:solidFill>
                  <a:srgbClr val="000000"/>
                </a:solidFill>
                <a:ea typeface="Times New Roman"/>
                <a:sym typeface="Times New Roman"/>
              </a:rPr>
              <a:t>ross-over of senses </a:t>
            </a:r>
          </a:p>
        </p:txBody>
      </p:sp>
      <p:pic>
        <p:nvPicPr>
          <p:cNvPr id="263" name="Shape 2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126" y="2730500"/>
            <a:ext cx="2290700" cy="174093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983126" y="4237390"/>
            <a:ext cx="3286275" cy="8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u="sng" dirty="0">
                <a:latin typeface="Calibri"/>
                <a:cs typeface="Calibri"/>
                <a:hlinkClick r:id="rId4"/>
              </a:rPr>
              <a:t>https://b.passagesmalibu.com/tag/side-effects-of-lsd/</a:t>
            </a:r>
            <a:r>
              <a:rPr lang="en" sz="800" dirty="0">
                <a:latin typeface="Calibri"/>
                <a:cs typeface="Calibri"/>
              </a:rPr>
              <a:t> </a:t>
            </a:r>
          </a:p>
        </p:txBody>
      </p:sp>
      <p:sp>
        <p:nvSpPr>
          <p:cNvPr id="9" name="Shape 142"/>
          <p:cNvSpPr txBox="1">
            <a:spLocks/>
          </p:cNvSpPr>
          <p:nvPr/>
        </p:nvSpPr>
        <p:spPr>
          <a:xfrm>
            <a:off x="572625" y="3683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Effects of Overdosing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196" y="1385129"/>
            <a:ext cx="47981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CA" sz="2400" dirty="0">
                <a:latin typeface="Calibri"/>
                <a:ea typeface="Times New Roman"/>
                <a:cs typeface="Calibri"/>
                <a:sym typeface="Times New Roman"/>
              </a:rPr>
              <a:t>F</a:t>
            </a:r>
            <a:r>
              <a:rPr lang="en" sz="2400" dirty="0">
                <a:latin typeface="Calibri"/>
                <a:ea typeface="Times New Roman"/>
                <a:cs typeface="Calibri"/>
                <a:sym typeface="Times New Roman"/>
              </a:rPr>
              <a:t>eelings of despair, insanity, death etc.</a:t>
            </a:r>
          </a:p>
          <a:p>
            <a:pPr marL="4572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CA" sz="2400" dirty="0">
                <a:latin typeface="Calibri"/>
                <a:ea typeface="Times New Roman"/>
                <a:cs typeface="Calibri"/>
                <a:sym typeface="Times New Roman"/>
              </a:rPr>
              <a:t>I</a:t>
            </a:r>
            <a:r>
              <a:rPr lang="en" sz="2400" dirty="0">
                <a:latin typeface="Calibri"/>
                <a:ea typeface="Times New Roman"/>
                <a:cs typeface="Calibri"/>
                <a:sym typeface="Times New Roman"/>
              </a:rPr>
              <a:t>mpaired perception of depth, time, size, movements, etc. </a:t>
            </a:r>
          </a:p>
          <a:p>
            <a:pPr marL="4572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CA" sz="2400" dirty="0">
                <a:latin typeface="Calibri"/>
                <a:ea typeface="Times New Roman"/>
                <a:cs typeface="Calibri"/>
                <a:sym typeface="Times New Roman"/>
              </a:rPr>
              <a:t>S</a:t>
            </a:r>
            <a:r>
              <a:rPr lang="en" sz="2400" dirty="0">
                <a:latin typeface="Calibri"/>
                <a:ea typeface="Times New Roman"/>
                <a:cs typeface="Calibri"/>
                <a:sym typeface="Times New Roman"/>
              </a:rPr>
              <a:t>udden or delayed flashbacks (</a:t>
            </a:r>
            <a:r>
              <a:rPr lang="en-CA" sz="2400" dirty="0">
                <a:latin typeface="Calibri"/>
                <a:ea typeface="Times New Roman"/>
                <a:cs typeface="Calibri"/>
                <a:sym typeface="Times New Roman"/>
              </a:rPr>
              <a:t>HPPD)</a:t>
            </a:r>
            <a:endParaRPr lang="en" sz="2400" dirty="0">
              <a:latin typeface="Calibri"/>
              <a:ea typeface="Times New Roman"/>
              <a:cs typeface="Calibri"/>
              <a:sym typeface="Times New Roman"/>
            </a:endParaRPr>
          </a:p>
          <a:p>
            <a:pPr marL="457200" lvl="0" indent="-304800"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2400" dirty="0">
                <a:latin typeface="Calibri"/>
                <a:ea typeface="Times New Roman"/>
                <a:cs typeface="Calibri"/>
                <a:sym typeface="Times New Roman"/>
              </a:rPr>
              <a:t>“Bad trips</a:t>
            </a:r>
            <a:r>
              <a:rPr lang="en-CA" sz="2400" dirty="0">
                <a:latin typeface="Calibri"/>
                <a:ea typeface="Times New Roman"/>
                <a:cs typeface="Calibri"/>
                <a:sym typeface="Times New Roman"/>
              </a:rPr>
              <a:t>”</a:t>
            </a:r>
            <a:endParaRPr lang="en" sz="2400" dirty="0">
              <a:latin typeface="Calibri"/>
              <a:ea typeface="Times New Roman"/>
              <a:cs typeface="Calibri"/>
              <a:sym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08055" y="4629816"/>
            <a:ext cx="19543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" sz="800" dirty="0">
                <a:latin typeface="Calibri"/>
                <a:ea typeface="Times New Roman"/>
                <a:cs typeface="Calibri"/>
                <a:sym typeface="Times New Roman"/>
              </a:rPr>
              <a:t>(NIDA, 2009; Das et al., 2016; NIDA, 2016 )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2418" y="4636248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 of 22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555775" y="1239300"/>
            <a:ext cx="7505700" cy="3098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LSD Effect on Brain 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LSD to Treat Alcoholism 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en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Studies on LSD Effects on Thoughts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Arial"/>
              <a:buChar char="●"/>
            </a:pPr>
            <a:r>
              <a:rPr lang="en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LSD as Treatment for End-of-Life Anxiety/Pain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LSD as Treatment for Cluster Headache</a:t>
            </a:r>
            <a:r>
              <a:rPr lang="en-CA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lang="en"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42"/>
          <p:cNvSpPr txBox="1">
            <a:spLocks/>
          </p:cNvSpPr>
          <p:nvPr/>
        </p:nvSpPr>
        <p:spPr>
          <a:xfrm>
            <a:off x="572625" y="3683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Current Research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62418" y="4636248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 of 22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hape 283" descr="n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4659" y="1168050"/>
            <a:ext cx="3456544" cy="351412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7668300" y="3645247"/>
            <a:ext cx="1185000" cy="433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Calibri"/>
                <a:ea typeface="Times New Roman"/>
                <a:cs typeface="Calibri"/>
                <a:sym typeface="Times New Roman"/>
                <a:hlinkClick r:id="rId4"/>
              </a:rPr>
              <a:t>http://www.pnas.org/content/113/17/4853.full</a:t>
            </a:r>
          </a:p>
        </p:txBody>
      </p:sp>
      <p:sp>
        <p:nvSpPr>
          <p:cNvPr id="285" name="Shape 285"/>
          <p:cNvSpPr txBox="1"/>
          <p:nvPr/>
        </p:nvSpPr>
        <p:spPr>
          <a:xfrm>
            <a:off x="754550" y="1168050"/>
            <a:ext cx="4024200" cy="28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Char char="●"/>
            </a:pPr>
            <a:r>
              <a:rPr lang="en" sz="2400" dirty="0">
                <a:latin typeface="Calibri"/>
                <a:ea typeface="Times New Roman"/>
                <a:cs typeface="Calibri"/>
                <a:sym typeface="Times New Roman"/>
              </a:rPr>
              <a:t>Cerebral Blood Flow (CBF) Tracking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Char char="●"/>
            </a:pPr>
            <a:r>
              <a:rPr lang="en" sz="2400" dirty="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Times New Roman"/>
                <a:cs typeface="Calibri"/>
                <a:sym typeface="Times New Roman"/>
              </a:rPr>
              <a:t>Positron </a:t>
            </a:r>
            <a:r>
              <a:rPr lang="en" sz="2400" dirty="0">
                <a:highlight>
                  <a:srgbClr val="FFFFFF"/>
                </a:highlight>
                <a:latin typeface="Calibri"/>
                <a:ea typeface="Times New Roman"/>
                <a:cs typeface="Calibri"/>
                <a:sym typeface="Times New Roman"/>
              </a:rPr>
              <a:t>Emission Tomography (PET) and Functional Magnetic Resonance Imaging (fMRI)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Char char="●"/>
            </a:pPr>
            <a:r>
              <a:rPr lang="en" sz="2400" dirty="0">
                <a:latin typeface="Calibri"/>
                <a:ea typeface="Times New Roman"/>
                <a:cs typeface="Calibri"/>
                <a:sym typeface="Times New Roman"/>
              </a:rPr>
              <a:t>Complex Imagery in </a:t>
            </a:r>
            <a:r>
              <a:rPr lang="en" sz="2400" dirty="0">
                <a:highlight>
                  <a:srgbClr val="FFFFFF"/>
                </a:highlight>
                <a:latin typeface="Calibri"/>
                <a:ea typeface="Times New Roman"/>
                <a:cs typeface="Calibri"/>
                <a:sym typeface="Times New Roman"/>
              </a:rPr>
              <a:t>Altered State of Consciousness</a:t>
            </a:r>
            <a:r>
              <a:rPr lang="en" sz="2400" dirty="0">
                <a:latin typeface="Calibri"/>
                <a:ea typeface="Times New Roman"/>
                <a:cs typeface="Calibri"/>
                <a:sym typeface="Times New Roman"/>
              </a:rPr>
              <a:t> (ASC)</a:t>
            </a:r>
          </a:p>
        </p:txBody>
      </p:sp>
      <p:sp>
        <p:nvSpPr>
          <p:cNvPr id="286" name="Shape 286"/>
          <p:cNvSpPr txBox="1"/>
          <p:nvPr/>
        </p:nvSpPr>
        <p:spPr>
          <a:xfrm>
            <a:off x="754550" y="4556025"/>
            <a:ext cx="1930200" cy="362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Calibri"/>
                <a:ea typeface="Times New Roman"/>
                <a:cs typeface="Calibri"/>
                <a:sym typeface="Times New Roman"/>
              </a:rPr>
              <a:t>(Carhart-Harris et al., 2016)</a:t>
            </a:r>
          </a:p>
        </p:txBody>
      </p:sp>
      <p:sp>
        <p:nvSpPr>
          <p:cNvPr id="8" name="Shape 142"/>
          <p:cNvSpPr txBox="1">
            <a:spLocks/>
          </p:cNvSpPr>
          <p:nvPr/>
        </p:nvSpPr>
        <p:spPr>
          <a:xfrm>
            <a:off x="572625" y="368300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LSD Effects on Brain 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2418" y="4636248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 of 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ctrTitle"/>
          </p:nvPr>
        </p:nvSpPr>
        <p:spPr>
          <a:xfrm>
            <a:off x="1455600" y="1249025"/>
            <a:ext cx="6232800" cy="14481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000000"/>
                </a:solidFill>
              </a:rPr>
              <a:t>The </a:t>
            </a:r>
            <a:r>
              <a:rPr lang="en-CA" dirty="0">
                <a:solidFill>
                  <a:srgbClr val="000000"/>
                </a:solidFill>
              </a:rPr>
              <a:t>E</a:t>
            </a:r>
            <a:r>
              <a:rPr lang="en" dirty="0">
                <a:solidFill>
                  <a:srgbClr val="000000"/>
                </a:solidFill>
              </a:rPr>
              <a:t>ffects of </a:t>
            </a:r>
            <a:r>
              <a:rPr lang="en" dirty="0" smtClean="0">
                <a:solidFill>
                  <a:srgbClr val="000000"/>
                </a:solidFill>
              </a:rPr>
              <a:t>D-Lysergic </a:t>
            </a:r>
            <a:r>
              <a:rPr lang="en-CA" dirty="0">
                <a:solidFill>
                  <a:srgbClr val="000000"/>
                </a:solidFill>
              </a:rPr>
              <a:t>A</a:t>
            </a:r>
            <a:r>
              <a:rPr lang="en" dirty="0">
                <a:solidFill>
                  <a:srgbClr val="000000"/>
                </a:solidFill>
              </a:rPr>
              <a:t>cid </a:t>
            </a:r>
            <a:r>
              <a:rPr lang="en-CA" dirty="0">
                <a:solidFill>
                  <a:srgbClr val="000000"/>
                </a:solidFill>
              </a:rPr>
              <a:t>D</a:t>
            </a:r>
            <a:r>
              <a:rPr lang="en" dirty="0" smtClean="0">
                <a:solidFill>
                  <a:srgbClr val="000000"/>
                </a:solidFill>
              </a:rPr>
              <a:t>iethylamide (LSD</a:t>
            </a:r>
            <a:r>
              <a:rPr lang="en" dirty="0">
                <a:solidFill>
                  <a:srgbClr val="000000"/>
                </a:solidFill>
              </a:rPr>
              <a:t>) </a:t>
            </a:r>
            <a:r>
              <a:rPr lang="en-CA" dirty="0">
                <a:solidFill>
                  <a:srgbClr val="000000"/>
                </a:solidFill>
              </a:rPr>
              <a:t/>
            </a:r>
            <a:br>
              <a:rPr lang="en-CA" dirty="0">
                <a:solidFill>
                  <a:srgbClr val="000000"/>
                </a:solidFill>
              </a:rPr>
            </a:br>
            <a:r>
              <a:rPr lang="en-CA" dirty="0">
                <a:solidFill>
                  <a:srgbClr val="000000"/>
                </a:solidFill>
              </a:rPr>
              <a:t>O</a:t>
            </a:r>
            <a:r>
              <a:rPr lang="en" dirty="0">
                <a:solidFill>
                  <a:srgbClr val="000000"/>
                </a:solidFill>
              </a:rPr>
              <a:t>n </a:t>
            </a:r>
            <a:r>
              <a:rPr lang="en" dirty="0" smtClean="0">
                <a:solidFill>
                  <a:srgbClr val="000000"/>
                </a:solidFill>
              </a:rPr>
              <a:t>The </a:t>
            </a:r>
            <a:r>
              <a:rPr lang="en-CA" dirty="0">
                <a:solidFill>
                  <a:srgbClr val="000000"/>
                </a:solidFill>
              </a:rPr>
              <a:t>B</a:t>
            </a:r>
            <a:r>
              <a:rPr lang="en" dirty="0">
                <a:solidFill>
                  <a:srgbClr val="000000"/>
                </a:solidFill>
              </a:rPr>
              <a:t>rain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ubTitle" idx="1"/>
          </p:nvPr>
        </p:nvSpPr>
        <p:spPr>
          <a:xfrm>
            <a:off x="1891350" y="3158994"/>
            <a:ext cx="5361300" cy="883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000000"/>
                </a:solidFill>
              </a:rPr>
              <a:t>Curtis Menon, Yhameen Hamid, Harleen Kaura, Bosco Xu, Aravind Rajendran</a:t>
            </a:r>
          </a:p>
          <a:p>
            <a:pPr lvl="0">
              <a:spcBef>
                <a:spcPts val="0"/>
              </a:spcBef>
              <a:buNone/>
            </a:pPr>
            <a:endParaRPr lang="en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000000"/>
                </a:solidFill>
              </a:rPr>
              <a:t>LIFESCI 4M03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02250" y="1521325"/>
            <a:ext cx="5392800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Font typeface="Arial"/>
            </a:pPr>
            <a:r>
              <a:rPr lang="en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Meta-Analysis 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Significant Decrease in Short-Term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Arial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No Success in Long-Term</a:t>
            </a:r>
          </a:p>
          <a:p>
            <a:pPr marL="457200" lvl="0" indent="-381000">
              <a:spcBef>
                <a:spcPts val="0"/>
              </a:spcBef>
              <a:buSzPct val="100000"/>
              <a:buFont typeface="Arial"/>
            </a:pPr>
            <a:r>
              <a:rPr lang="en" sz="2400" dirty="0">
                <a:latin typeface="Arial"/>
                <a:ea typeface="Arial"/>
                <a:cs typeface="Arial"/>
                <a:sym typeface="Arial"/>
              </a:rPr>
              <a:t>Similar With Other Addictions</a:t>
            </a:r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884" y="1068916"/>
            <a:ext cx="2678350" cy="340476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6434660" y="383003"/>
            <a:ext cx="2545651" cy="107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Calibri"/>
                <a:cs typeface="Calibri"/>
              </a:rPr>
              <a:t>https://www.pinterest.ca/explore/psychedelic-drugs/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1154709" y="3969325"/>
            <a:ext cx="1378800" cy="38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lang="en" sz="800" dirty="0">
              <a:latin typeface="Calibri"/>
              <a:ea typeface="Times New Roman"/>
              <a:cs typeface="Calibri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Calibri"/>
                <a:ea typeface="Times New Roman"/>
                <a:cs typeface="Calibri"/>
                <a:sym typeface="Times New Roman"/>
              </a:rPr>
              <a:t>(Krebs et al., 2012)</a:t>
            </a:r>
          </a:p>
        </p:txBody>
      </p:sp>
      <p:sp>
        <p:nvSpPr>
          <p:cNvPr id="8" name="Shape 142"/>
          <p:cNvSpPr txBox="1">
            <a:spLocks/>
          </p:cNvSpPr>
          <p:nvPr/>
        </p:nvSpPr>
        <p:spPr>
          <a:xfrm>
            <a:off x="386775" y="306344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LSD to Treat Alcoholism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62418" y="4636248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 of 22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4804" y="1201325"/>
            <a:ext cx="4480600" cy="34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 txBox="1"/>
          <p:nvPr/>
        </p:nvSpPr>
        <p:spPr>
          <a:xfrm>
            <a:off x="466525" y="1364600"/>
            <a:ext cx="3382500" cy="3012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n" sz="2400" dirty="0"/>
              <a:t>Only required 1/10 dosage </a:t>
            </a:r>
          </a:p>
          <a:p>
            <a:pPr marL="457200" lvl="0" indent="-381000" rtl="0">
              <a:spcBef>
                <a:spcPts val="0"/>
              </a:spcBef>
              <a:buSzPct val="100000"/>
              <a:buChar char="●"/>
            </a:pPr>
            <a:r>
              <a:rPr lang="en" sz="2400" dirty="0"/>
              <a:t>Increased:</a:t>
            </a:r>
          </a:p>
          <a:p>
            <a:pPr marL="914400" lvl="1" indent="-381000" rtl="0">
              <a:spcBef>
                <a:spcPts val="0"/>
              </a:spcBef>
              <a:buSzPct val="100000"/>
              <a:buChar char="○"/>
            </a:pPr>
            <a:r>
              <a:rPr lang="en" sz="2400" dirty="0"/>
              <a:t>Optimism </a:t>
            </a:r>
          </a:p>
          <a:p>
            <a:pPr marL="914400" lvl="1" indent="-381000" rtl="0">
              <a:spcBef>
                <a:spcPts val="0"/>
              </a:spcBef>
              <a:buSzPct val="100000"/>
              <a:buChar char="○"/>
            </a:pPr>
            <a:r>
              <a:rPr lang="en" sz="2400" dirty="0"/>
              <a:t>Openness</a:t>
            </a:r>
          </a:p>
          <a:p>
            <a:pPr marL="914400" lvl="1" indent="-381000" rtl="0">
              <a:spcBef>
                <a:spcPts val="0"/>
              </a:spcBef>
              <a:buSzPct val="100000"/>
              <a:buChar char="○"/>
            </a:pPr>
            <a:r>
              <a:rPr lang="en" sz="2400" dirty="0"/>
              <a:t>Creativity </a:t>
            </a:r>
          </a:p>
          <a:p>
            <a:pPr marL="914400" lvl="1" indent="-381000">
              <a:spcBef>
                <a:spcPts val="0"/>
              </a:spcBef>
              <a:buSzPct val="100000"/>
              <a:buChar char="○"/>
            </a:pPr>
            <a:r>
              <a:rPr lang="en" sz="2400" dirty="0"/>
              <a:t>Imagination </a:t>
            </a:r>
          </a:p>
        </p:txBody>
      </p:sp>
      <p:sp>
        <p:nvSpPr>
          <p:cNvPr id="303" name="Shape 303"/>
          <p:cNvSpPr txBox="1"/>
          <p:nvPr/>
        </p:nvSpPr>
        <p:spPr>
          <a:xfrm>
            <a:off x="3672369" y="4331900"/>
            <a:ext cx="487666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http://www.openculture.com/2013/10/artist-draws-nine-portraits-on-lsd-during-1950s-research-experiment.html</a:t>
            </a:r>
          </a:p>
        </p:txBody>
      </p:sp>
      <p:sp>
        <p:nvSpPr>
          <p:cNvPr id="304" name="Shape 304"/>
          <p:cNvSpPr txBox="1"/>
          <p:nvPr/>
        </p:nvSpPr>
        <p:spPr>
          <a:xfrm>
            <a:off x="386775" y="4472100"/>
            <a:ext cx="1750500" cy="38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(Lebedev et al., 2014)</a:t>
            </a:r>
          </a:p>
        </p:txBody>
      </p:sp>
      <p:sp>
        <p:nvSpPr>
          <p:cNvPr id="8" name="Shape 142"/>
          <p:cNvSpPr txBox="1">
            <a:spLocks/>
          </p:cNvSpPr>
          <p:nvPr/>
        </p:nvSpPr>
        <p:spPr>
          <a:xfrm>
            <a:off x="386775" y="306344"/>
            <a:ext cx="7505700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LSD Effects on Thoughts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5722" y="4645925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 of 22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597200" y="1045125"/>
            <a:ext cx="7505700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Reduction in Anxiety</a:t>
            </a:r>
          </a:p>
          <a:p>
            <a:pPr marL="457200" lvl="0" indent="-342900" rtl="0">
              <a:spcBef>
                <a:spcPts val="0"/>
              </a:spcBef>
              <a:buSzPct val="100000"/>
            </a:pP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Rise in Their Quality of Life </a:t>
            </a:r>
          </a:p>
          <a:p>
            <a:pPr marL="457200" lvl="0" indent="-34290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</a:pP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Decreased Blood Pressure and Heart Rate</a:t>
            </a:r>
          </a:p>
        </p:txBody>
      </p:sp>
      <p:pic>
        <p:nvPicPr>
          <p:cNvPr id="311" name="Shape 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200" y="2814175"/>
            <a:ext cx="7949599" cy="18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Shape 312"/>
          <p:cNvSpPr txBox="1"/>
          <p:nvPr/>
        </p:nvSpPr>
        <p:spPr>
          <a:xfrm>
            <a:off x="5699354" y="2238542"/>
            <a:ext cx="3167520" cy="81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b="1" dirty="0">
                <a:solidFill>
                  <a:schemeClr val="hlink"/>
                </a:solidFill>
                <a:hlinkClick r:id="rId4"/>
              </a:rPr>
              <a:t>https://www.ncbi.nlm.nih.gov/pmc/articles/PMC4086777/</a:t>
            </a:r>
          </a:p>
        </p:txBody>
      </p:sp>
      <p:sp>
        <p:nvSpPr>
          <p:cNvPr id="313" name="Shape 313"/>
          <p:cNvSpPr txBox="1"/>
          <p:nvPr/>
        </p:nvSpPr>
        <p:spPr>
          <a:xfrm>
            <a:off x="386774" y="4587974"/>
            <a:ext cx="1474800" cy="33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(Gasser et al., 2014)</a:t>
            </a:r>
          </a:p>
        </p:txBody>
      </p:sp>
      <p:sp>
        <p:nvSpPr>
          <p:cNvPr id="7" name="Shape 142"/>
          <p:cNvSpPr txBox="1">
            <a:spLocks/>
          </p:cNvSpPr>
          <p:nvPr/>
        </p:nvSpPr>
        <p:spPr>
          <a:xfrm>
            <a:off x="386774" y="306344"/>
            <a:ext cx="8358425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3300" b="1" dirty="0">
                <a:solidFill>
                  <a:srgbClr val="000000"/>
                </a:solidFill>
                <a:latin typeface="Calibri"/>
                <a:cs typeface="Calibri"/>
              </a:rPr>
              <a:t>LSD Treatment for End-of-Life Anxiety &amp; Pain</a:t>
            </a:r>
            <a:endParaRPr lang="en" sz="33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2418" y="4636248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of 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386774" y="1266411"/>
            <a:ext cx="4269125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SzPct val="100000"/>
            </a:pPr>
            <a:r>
              <a:rPr lang="en" sz="2400" dirty="0">
                <a:solidFill>
                  <a:srgbClr val="000000"/>
                </a:solidFill>
              </a:rPr>
              <a:t>Reduce Cluster Pain 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400" dirty="0">
                <a:solidFill>
                  <a:srgbClr val="000000"/>
                </a:solidFill>
              </a:rPr>
              <a:t>Interrupt the Cluster-Headache Cycle</a:t>
            </a:r>
          </a:p>
          <a:p>
            <a:pPr marL="457200" lvl="0" indent="-3810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400" dirty="0">
                <a:solidFill>
                  <a:srgbClr val="000000"/>
                </a:solidFill>
              </a:rPr>
              <a:t>Micro-Dosage (Sub-Psychedelic)</a:t>
            </a: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3">
            <a:alphaModFix/>
          </a:blip>
          <a:srcRect b="21703"/>
          <a:stretch/>
        </p:blipFill>
        <p:spPr>
          <a:xfrm>
            <a:off x="4080454" y="1266411"/>
            <a:ext cx="4195713" cy="284788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/>
          <p:nvPr/>
        </p:nvSpPr>
        <p:spPr>
          <a:xfrm>
            <a:off x="4218379" y="3741944"/>
            <a:ext cx="4057787" cy="10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https://www.pinterest.ca/louise3816/headaches-and-migraine/</a:t>
            </a:r>
          </a:p>
        </p:txBody>
      </p:sp>
      <p:sp>
        <p:nvSpPr>
          <p:cNvPr id="322" name="Shape 322"/>
          <p:cNvSpPr txBox="1"/>
          <p:nvPr/>
        </p:nvSpPr>
        <p:spPr>
          <a:xfrm>
            <a:off x="311725" y="4268275"/>
            <a:ext cx="1522800" cy="614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(Passie et al., 2008)</a:t>
            </a:r>
          </a:p>
        </p:txBody>
      </p:sp>
      <p:sp>
        <p:nvSpPr>
          <p:cNvPr id="7" name="Shape 142"/>
          <p:cNvSpPr txBox="1">
            <a:spLocks/>
          </p:cNvSpPr>
          <p:nvPr/>
        </p:nvSpPr>
        <p:spPr>
          <a:xfrm>
            <a:off x="386774" y="306344"/>
            <a:ext cx="8358425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4000" b="1" dirty="0">
                <a:solidFill>
                  <a:srgbClr val="000000"/>
                </a:solidFill>
                <a:latin typeface="Calibri"/>
                <a:cs typeface="Calibri"/>
              </a:rPr>
              <a:t>LSD Treatment for Cluster Headaches</a:t>
            </a:r>
            <a:endParaRPr lang="en" sz="40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2418" y="4636248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 of 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400" y="3429000"/>
            <a:ext cx="4163767" cy="1305486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 txBox="1"/>
          <p:nvPr/>
        </p:nvSpPr>
        <p:spPr>
          <a:xfrm>
            <a:off x="2189670" y="4376730"/>
            <a:ext cx="1870233" cy="5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http://www.maps.org/</a:t>
            </a:r>
          </a:p>
        </p:txBody>
      </p:sp>
      <p:sp>
        <p:nvSpPr>
          <p:cNvPr id="330" name="Shape 330"/>
          <p:cNvSpPr txBox="1"/>
          <p:nvPr/>
        </p:nvSpPr>
        <p:spPr>
          <a:xfrm>
            <a:off x="683400" y="1186950"/>
            <a:ext cx="7805100" cy="189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CA" sz="2500" dirty="0">
                <a:latin typeface="Calibri"/>
                <a:ea typeface="Calibri"/>
                <a:cs typeface="Calibri"/>
                <a:sym typeface="Calibri"/>
              </a:rPr>
              <a:t>LSD is a</a:t>
            </a: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CA" sz="2500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allucinogenic </a:t>
            </a:r>
            <a:r>
              <a:rPr lang="en-CA" sz="25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rug</a:t>
            </a:r>
          </a:p>
          <a:p>
            <a:pPr marL="457200" lvl="0" indent="-342900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Recreational </a:t>
            </a:r>
            <a:r>
              <a:rPr lang="en-CA" sz="2500" dirty="0"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sage </a:t>
            </a:r>
            <a:r>
              <a:rPr lang="en-CA" sz="2500" dirty="0">
                <a:latin typeface="Calibri"/>
                <a:ea typeface="Calibri"/>
                <a:cs typeface="Calibri"/>
                <a:sym typeface="Calibri"/>
              </a:rPr>
              <a:t>prevalent</a:t>
            </a:r>
            <a:endParaRPr lang="en"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Potential </a:t>
            </a:r>
            <a:r>
              <a:rPr lang="en-CA" sz="2500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-CA" sz="2500" dirty="0">
                <a:latin typeface="Calibri"/>
                <a:ea typeface="Calibri"/>
                <a:cs typeface="Calibri"/>
                <a:sym typeface="Calibri"/>
              </a:rPr>
              <a:t>‘m</a:t>
            </a:r>
            <a:r>
              <a:rPr lang="en" sz="2500" dirty="0">
                <a:latin typeface="Calibri"/>
                <a:ea typeface="Calibri"/>
                <a:cs typeface="Calibri"/>
                <a:sym typeface="Calibri"/>
              </a:rPr>
              <a:t>ore</a:t>
            </a:r>
            <a:r>
              <a:rPr lang="en-CA" sz="2500" dirty="0">
                <a:latin typeface="Calibri"/>
                <a:ea typeface="Calibri"/>
                <a:cs typeface="Calibri"/>
                <a:sym typeface="Calibri"/>
              </a:rPr>
              <a:t>’…</a:t>
            </a:r>
            <a:endParaRPr lang="en" sz="25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lnSpc>
                <a:spcPct val="12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•"/>
            </a:pPr>
            <a:r>
              <a:rPr lang="en" sz="2500" i="1" dirty="0">
                <a:latin typeface="Calibri"/>
                <a:ea typeface="Calibri"/>
                <a:cs typeface="Calibri"/>
                <a:sym typeface="Calibri"/>
              </a:rPr>
              <a:t>Don’t Do Drugs</a:t>
            </a:r>
            <a:r>
              <a:rPr lang="en-CA" sz="2500" i="1" dirty="0"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" sz="2500" i="1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093" y="1284010"/>
            <a:ext cx="2465100" cy="24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5530093" y="3629758"/>
            <a:ext cx="2970400" cy="55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http://www.nomeatathlete.com/long-run-bad/</a:t>
            </a:r>
          </a:p>
        </p:txBody>
      </p:sp>
      <p:sp>
        <p:nvSpPr>
          <p:cNvPr id="333" name="Shape 333"/>
          <p:cNvSpPr txBox="1"/>
          <p:nvPr/>
        </p:nvSpPr>
        <p:spPr>
          <a:xfrm>
            <a:off x="221782" y="4612006"/>
            <a:ext cx="918760" cy="31552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>
                <a:latin typeface="Times New Roman"/>
                <a:ea typeface="Times New Roman"/>
                <a:cs typeface="Times New Roman"/>
                <a:sym typeface="Times New Roman"/>
              </a:rPr>
              <a:t>(MAPS, n.d.)</a:t>
            </a:r>
          </a:p>
        </p:txBody>
      </p:sp>
      <p:sp>
        <p:nvSpPr>
          <p:cNvPr id="9" name="Shape 142"/>
          <p:cNvSpPr txBox="1">
            <a:spLocks/>
          </p:cNvSpPr>
          <p:nvPr/>
        </p:nvSpPr>
        <p:spPr>
          <a:xfrm>
            <a:off x="683400" y="389403"/>
            <a:ext cx="8358425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unito"/>
              <a:buNone/>
              <a:defRPr sz="30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buClr>
                <a:schemeClr val="lt1"/>
              </a:buClr>
              <a:buSzPct val="100000"/>
              <a:buFont typeface="Nunito"/>
              <a:buNone/>
              <a:defRPr sz="3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Conclusion/Social Implications 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5193" y="4612006"/>
            <a:ext cx="98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 of 22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71875" y="460775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500" b="1" dirty="0">
                <a:solidFill>
                  <a:srgbClr val="000000"/>
                </a:solidFill>
                <a:latin typeface="Calibri"/>
                <a:cs typeface="Calibri"/>
              </a:rPr>
              <a:t>Multiple Choice #1: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471875" y="1136600"/>
            <a:ext cx="7505700" cy="3284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LSD (</a:t>
            </a: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Lysergic Acid Diethylamide)</a:t>
            </a: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 has a similar structure to which neurotransmitter?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Serotonin 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Histamine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Dopamine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Epinephrine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Norepinephrine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71875" y="460775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500" b="1" dirty="0">
                <a:solidFill>
                  <a:srgbClr val="000000"/>
                </a:solidFill>
                <a:latin typeface="Calibri"/>
                <a:cs typeface="Calibri"/>
              </a:rPr>
              <a:t>Multiple Choice #1</a:t>
            </a: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 (Answer)</a:t>
            </a:r>
            <a:r>
              <a:rPr lang="en" sz="4500" b="1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471875" y="1136600"/>
            <a:ext cx="7505700" cy="3284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LSD (</a:t>
            </a: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Lysergic Acid Diethylamide)</a:t>
            </a: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 has a similar structure to which neurotransmitter?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b="1" dirty="0">
                <a:solidFill>
                  <a:schemeClr val="accent6"/>
                </a:solidFill>
                <a:ea typeface="Times New Roman"/>
                <a:sym typeface="Times New Roman"/>
              </a:rPr>
              <a:t>Serotonin</a:t>
            </a:r>
            <a:r>
              <a:rPr lang="en-CA" sz="2000" b="1" dirty="0">
                <a:solidFill>
                  <a:srgbClr val="000000"/>
                </a:solidFill>
                <a:ea typeface="Times New Roman"/>
                <a:sym typeface="Times New Roman"/>
              </a:rPr>
              <a:t> ##</a:t>
            </a:r>
            <a:r>
              <a:rPr lang="en" sz="2000" b="1" dirty="0">
                <a:solidFill>
                  <a:srgbClr val="000000"/>
                </a:solidFill>
                <a:ea typeface="Times New Roman"/>
                <a:sym typeface="Times New Roman"/>
              </a:rPr>
              <a:t> 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Histamine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Dopamine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Epinephrine</a:t>
            </a:r>
          </a:p>
          <a:p>
            <a:pPr marL="457200" lvl="0" indent="-381000" rtl="0">
              <a:spcBef>
                <a:spcPts val="0"/>
              </a:spcBef>
              <a:buSzPct val="100000"/>
              <a:buFont typeface="Times New Roman"/>
              <a:buAutoNum type="alphaLcParenR"/>
            </a:pPr>
            <a:r>
              <a:rPr lang="en" sz="2000" dirty="0">
                <a:solidFill>
                  <a:srgbClr val="000000"/>
                </a:solidFill>
                <a:highlight>
                  <a:srgbClr val="FFFFFF"/>
                </a:highlight>
                <a:ea typeface="Times New Roman"/>
                <a:sym typeface="Times New Roman"/>
              </a:rPr>
              <a:t>Norepinephrine</a:t>
            </a:r>
          </a:p>
        </p:txBody>
      </p:sp>
    </p:spTree>
    <p:extLst>
      <p:ext uri="{BB962C8B-B14F-4D97-AF65-F5344CB8AC3E}">
        <p14:creationId xmlns:p14="http://schemas.microsoft.com/office/powerpoint/2010/main" val="9151520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71875" y="460775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500" b="1" dirty="0">
                <a:solidFill>
                  <a:srgbClr val="000000"/>
                </a:solidFill>
                <a:latin typeface="Calibri"/>
                <a:cs typeface="Calibri"/>
              </a:rPr>
              <a:t>Multiple Choice #</a:t>
            </a: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" sz="4500" b="1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471875" y="1136600"/>
            <a:ext cx="7505700" cy="3284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2000" dirty="0">
                <a:solidFill>
                  <a:srgbClr val="000000"/>
                </a:solidFill>
                <a:ea typeface="Times New Roman"/>
                <a:sym typeface="Times New Roman"/>
              </a:rPr>
              <a:t>Which of the following statements is incorrect?</a:t>
            </a:r>
            <a:endParaRPr lang="en" sz="2000" dirty="0">
              <a:solidFill>
                <a:srgbClr val="000000"/>
              </a:solidFill>
              <a:ea typeface="Times New Roman"/>
              <a:sym typeface="Times New Roman"/>
            </a:endParaRPr>
          </a:p>
          <a:p>
            <a:pPr marL="457200" lvl="0" indent="-381000">
              <a:buFont typeface="Times New Roman"/>
              <a:buAutoNum type="alphaLcParenR"/>
            </a:pPr>
            <a:r>
              <a:rPr lang="en" sz="20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Dustin Hoffman was credited with being the first to synthesize LSD</a:t>
            </a:r>
          </a:p>
          <a:p>
            <a:pPr marL="457200" lvl="0" indent="-381000">
              <a:buFont typeface="Times New Roman"/>
              <a:buAutoNum type="alphaLcParenR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LSD is a classified as an Hallucinogenic drug</a:t>
            </a:r>
          </a:p>
          <a:p>
            <a:pPr marL="457200" lvl="0" indent="-381000">
              <a:buFont typeface="Times New Roman"/>
              <a:buAutoNum type="alphaLcParenR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LSD interacts with 5-HT receptors</a:t>
            </a:r>
          </a:p>
          <a:p>
            <a:pPr marL="457200" lvl="0" indent="-381000">
              <a:buFont typeface="Times New Roman"/>
              <a:buAutoNum type="alphaLcParenR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Ego Dissolution is an effect LSD has on the brain </a:t>
            </a:r>
          </a:p>
          <a:p>
            <a:pPr marL="457200" lvl="0" indent="-381000">
              <a:buFont typeface="Times New Roman"/>
              <a:buAutoNum type="alphaLcParenR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LCD is psychologically addictive</a:t>
            </a:r>
            <a:b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"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522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71875" y="460775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500" b="1" dirty="0">
                <a:solidFill>
                  <a:srgbClr val="000000"/>
                </a:solidFill>
                <a:latin typeface="Calibri"/>
                <a:cs typeface="Calibri"/>
              </a:rPr>
              <a:t>Multiple Choice #</a:t>
            </a: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2 (Answer)</a:t>
            </a:r>
            <a:r>
              <a:rPr lang="en" sz="4500" b="1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471875" y="1136600"/>
            <a:ext cx="7505700" cy="3284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2000" dirty="0">
                <a:solidFill>
                  <a:srgbClr val="000000"/>
                </a:solidFill>
                <a:ea typeface="Times New Roman"/>
                <a:sym typeface="Times New Roman"/>
              </a:rPr>
              <a:t>Which of the following statements is incorrect?</a:t>
            </a:r>
            <a:endParaRPr lang="en" sz="2000" dirty="0">
              <a:solidFill>
                <a:srgbClr val="000000"/>
              </a:solidFill>
              <a:ea typeface="Times New Roman"/>
              <a:sym typeface="Times New Roman"/>
            </a:endParaRPr>
          </a:p>
          <a:p>
            <a:pPr marL="457200" lvl="0" indent="-381000">
              <a:buFont typeface="Times New Roman"/>
              <a:buAutoNum type="alphaLcParenR"/>
            </a:pPr>
            <a:r>
              <a:rPr lang="en" sz="20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Dustin Hoffman was credited with being the first to synthesize LSD</a:t>
            </a:r>
            <a:r>
              <a:rPr lang="en-CA" sz="2000" b="1" dirty="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CA" sz="2000" b="1" dirty="0">
                <a:latin typeface="Times New Roman"/>
                <a:ea typeface="Times New Roman"/>
                <a:cs typeface="Times New Roman"/>
                <a:sym typeface="Times New Roman"/>
              </a:rPr>
              <a:t>##</a:t>
            </a:r>
            <a:endParaRPr lang="en" sz="20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>
              <a:buFont typeface="Times New Roman"/>
              <a:buAutoNum type="alphaLcParenR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LSD is a classified as an Hallucinogenic drug</a:t>
            </a:r>
          </a:p>
          <a:p>
            <a:pPr marL="457200" lvl="0" indent="-381000">
              <a:buFont typeface="Times New Roman"/>
              <a:buAutoNum type="alphaLcParenR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LSD interacts with 5-HT receptors</a:t>
            </a:r>
          </a:p>
          <a:p>
            <a:pPr marL="457200" lvl="0" indent="-381000">
              <a:buFont typeface="Times New Roman"/>
              <a:buAutoNum type="alphaLcParenR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Ego Dissolution is an effect LSD has on the brain </a:t>
            </a:r>
          </a:p>
          <a:p>
            <a:pPr marL="457200" lvl="0" indent="-381000">
              <a:buFont typeface="Times New Roman"/>
              <a:buAutoNum type="alphaLcParenR"/>
            </a:pPr>
            <a: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  <a:t>LCD is Psychologically addictive</a:t>
            </a:r>
            <a:br>
              <a:rPr lang="en" sz="20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en"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4139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819150" y="49755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3688" y="1066885"/>
            <a:ext cx="757429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chemeClr val="bg2"/>
                </a:solidFill>
              </a:rPr>
              <a:t>Blachford</a:t>
            </a:r>
            <a:r>
              <a:rPr lang="en-US" sz="1000" dirty="0">
                <a:solidFill>
                  <a:schemeClr val="bg2"/>
                </a:solidFill>
              </a:rPr>
              <a:t>, S.L., &amp; </a:t>
            </a:r>
            <a:r>
              <a:rPr lang="en-US" sz="1000" dirty="0" err="1">
                <a:solidFill>
                  <a:schemeClr val="bg2"/>
                </a:solidFill>
              </a:rPr>
              <a:t>Krapp</a:t>
            </a:r>
            <a:r>
              <a:rPr lang="en-US" sz="1000" dirty="0">
                <a:solidFill>
                  <a:schemeClr val="bg2"/>
                </a:solidFill>
              </a:rPr>
              <a:t>, K. (2010). LSD (lysergic acid diethylamide). Drugs and Controlled Substances: Information for Students. Detroit: Gale. Retrieved from http://sproxy.glenbrook225.org/</a:t>
            </a:r>
            <a:r>
              <a:rPr lang="en-US" sz="1000" dirty="0" err="1">
                <a:solidFill>
                  <a:schemeClr val="bg2"/>
                </a:solidFill>
              </a:rPr>
              <a:t>login?url</a:t>
            </a:r>
            <a:r>
              <a:rPr lang="en-US" sz="1000" dirty="0">
                <a:solidFill>
                  <a:schemeClr val="bg2"/>
                </a:solidFill>
              </a:rPr>
              <a:t>=http://</a:t>
            </a:r>
            <a:r>
              <a:rPr lang="en-US" sz="1000" dirty="0" err="1">
                <a:solidFill>
                  <a:schemeClr val="bg2"/>
                </a:solidFill>
              </a:rPr>
              <a:t>link.galegroup.com</a:t>
            </a:r>
            <a:r>
              <a:rPr lang="en-US" sz="1000" dirty="0">
                <a:solidFill>
                  <a:schemeClr val="bg2"/>
                </a:solidFill>
              </a:rPr>
              <a:t>/apps/doc/CV2645000028/</a:t>
            </a:r>
            <a:r>
              <a:rPr lang="en-US" sz="1000" dirty="0" err="1">
                <a:solidFill>
                  <a:schemeClr val="bg2"/>
                </a:solidFill>
              </a:rPr>
              <a:t>SCIC?u</a:t>
            </a:r>
            <a:r>
              <a:rPr lang="en-US" sz="1000" dirty="0">
                <a:solidFill>
                  <a:schemeClr val="bg2"/>
                </a:solidFill>
              </a:rPr>
              <a:t>=</a:t>
            </a:r>
            <a:r>
              <a:rPr lang="en-US" sz="1000" dirty="0" err="1">
                <a:solidFill>
                  <a:schemeClr val="bg2"/>
                </a:solidFill>
              </a:rPr>
              <a:t>gotitans&amp;xid</a:t>
            </a:r>
            <a:r>
              <a:rPr lang="en-US" sz="1000" dirty="0">
                <a:solidFill>
                  <a:schemeClr val="bg2"/>
                </a:solidFill>
              </a:rPr>
              <a:t>=8a0a151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 err="1">
                <a:solidFill>
                  <a:schemeClr val="bg2"/>
                </a:solidFill>
              </a:rPr>
              <a:t>Carhart</a:t>
            </a:r>
            <a:r>
              <a:rPr lang="en-CA" sz="1000" dirty="0">
                <a:solidFill>
                  <a:schemeClr val="bg2"/>
                </a:solidFill>
              </a:rPr>
              <a:t>-Harris, R.L., </a:t>
            </a:r>
            <a:r>
              <a:rPr lang="en-CA" sz="1000" dirty="0" err="1">
                <a:solidFill>
                  <a:schemeClr val="bg2"/>
                </a:solidFill>
              </a:rPr>
              <a:t>Muthukumaraswamy</a:t>
            </a:r>
            <a:r>
              <a:rPr lang="en-CA" sz="1000" dirty="0">
                <a:solidFill>
                  <a:schemeClr val="bg2"/>
                </a:solidFill>
              </a:rPr>
              <a:t>, S., </a:t>
            </a:r>
            <a:r>
              <a:rPr lang="en-CA" sz="1000" dirty="0" err="1">
                <a:solidFill>
                  <a:schemeClr val="bg2"/>
                </a:solidFill>
              </a:rPr>
              <a:t>Roseman</a:t>
            </a:r>
            <a:r>
              <a:rPr lang="en-CA" sz="1000" dirty="0">
                <a:solidFill>
                  <a:schemeClr val="bg2"/>
                </a:solidFill>
              </a:rPr>
              <a:t>, L., </a:t>
            </a:r>
            <a:r>
              <a:rPr lang="en-CA" sz="1000" dirty="0" err="1">
                <a:solidFill>
                  <a:schemeClr val="bg2"/>
                </a:solidFill>
              </a:rPr>
              <a:t>Kaelen</a:t>
            </a:r>
            <a:r>
              <a:rPr lang="en-CA" sz="1000" dirty="0">
                <a:solidFill>
                  <a:schemeClr val="bg2"/>
                </a:solidFill>
              </a:rPr>
              <a:t>, M., </a:t>
            </a:r>
            <a:r>
              <a:rPr lang="en-CA" sz="1000" dirty="0" err="1">
                <a:solidFill>
                  <a:schemeClr val="bg2"/>
                </a:solidFill>
              </a:rPr>
              <a:t>Droog</a:t>
            </a:r>
            <a:r>
              <a:rPr lang="en-CA" sz="1000" dirty="0">
                <a:solidFill>
                  <a:schemeClr val="bg2"/>
                </a:solidFill>
              </a:rPr>
              <a:t>, W., Murphy, K., . . . Nutt, D.J. (2016). Neural correlates of the LSD experience revealed by multimodal neuroimaging. </a:t>
            </a:r>
            <a:r>
              <a:rPr lang="en-CA" sz="1000" i="1" dirty="0">
                <a:solidFill>
                  <a:schemeClr val="bg2"/>
                </a:solidFill>
              </a:rPr>
              <a:t>PNAS, 113(17)</a:t>
            </a:r>
            <a:r>
              <a:rPr lang="en-CA" sz="1000" dirty="0">
                <a:solidFill>
                  <a:schemeClr val="bg2"/>
                </a:solidFill>
              </a:rPr>
              <a:t>, 4853-4858.</a:t>
            </a:r>
            <a:r>
              <a:rPr lang="en-CA" sz="1000" dirty="0">
                <a:solidFill>
                  <a:schemeClr val="bg2"/>
                </a:solidFill>
                <a:hlinkClick r:id="rId3"/>
              </a:rPr>
              <a:t> https://doi.org/10.1073/pnas.1518377113</a:t>
            </a:r>
            <a:endParaRPr lang="en-CA" sz="1000" dirty="0">
              <a:solidFill>
                <a:schemeClr val="bg2"/>
              </a:solidFill>
            </a:endParaRPr>
          </a:p>
          <a:p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Cormier, Z. (2016). Brain scans reveal how LSD affects consciousness. Nature. </a:t>
            </a:r>
            <a:r>
              <a:rPr lang="en-CA" sz="1000" dirty="0">
                <a:solidFill>
                  <a:schemeClr val="bg2"/>
                </a:solidFill>
                <a:hlinkClick r:id="rId4"/>
              </a:rPr>
              <a:t>http://dx.doi.org/10.1038/nature.2016.19727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Das, S., </a:t>
            </a:r>
            <a:r>
              <a:rPr lang="en-CA" sz="1000" dirty="0" err="1">
                <a:solidFill>
                  <a:schemeClr val="bg2"/>
                </a:solidFill>
              </a:rPr>
              <a:t>Barnwal</a:t>
            </a:r>
            <a:r>
              <a:rPr lang="en-CA" sz="1000" dirty="0">
                <a:solidFill>
                  <a:schemeClr val="bg2"/>
                </a:solidFill>
              </a:rPr>
              <a:t>, P., </a:t>
            </a:r>
            <a:r>
              <a:rPr lang="en-CA" sz="1000" dirty="0" err="1">
                <a:solidFill>
                  <a:schemeClr val="bg2"/>
                </a:solidFill>
              </a:rPr>
              <a:t>Ramasamy</a:t>
            </a:r>
            <a:r>
              <a:rPr lang="en-CA" sz="1000" dirty="0">
                <a:solidFill>
                  <a:schemeClr val="bg2"/>
                </a:solidFill>
              </a:rPr>
              <a:t>, A., </a:t>
            </a:r>
            <a:r>
              <a:rPr lang="en-CA" sz="1000" dirty="0" err="1">
                <a:solidFill>
                  <a:schemeClr val="bg2"/>
                </a:solidFill>
              </a:rPr>
              <a:t>Sen</a:t>
            </a:r>
            <a:r>
              <a:rPr lang="en-CA" sz="1000" dirty="0">
                <a:solidFill>
                  <a:schemeClr val="bg2"/>
                </a:solidFill>
              </a:rPr>
              <a:t>, S., &amp; </a:t>
            </a:r>
            <a:r>
              <a:rPr lang="en-CA" sz="1000" dirty="0" err="1">
                <a:solidFill>
                  <a:schemeClr val="bg2"/>
                </a:solidFill>
              </a:rPr>
              <a:t>Mondal</a:t>
            </a:r>
            <a:r>
              <a:rPr lang="en-CA" sz="1000" dirty="0">
                <a:solidFill>
                  <a:schemeClr val="bg2"/>
                </a:solidFill>
              </a:rPr>
              <a:t>, S. (2016). Lysergic acid diethylamide: a drug of ‘use’?. Therapeutic Advances In Psychopharmacology, 6(3), 214-228. </a:t>
            </a:r>
            <a:r>
              <a:rPr lang="en-CA" sz="1000" dirty="0">
                <a:solidFill>
                  <a:schemeClr val="bg2"/>
                </a:solidFill>
                <a:hlinkClick r:id="rId5"/>
              </a:rPr>
              <a:t>http://dx.doi.org/10.1177/2045125316640440</a:t>
            </a:r>
            <a:endParaRPr lang="en-CA" sz="1000" dirty="0">
              <a:solidFill>
                <a:schemeClr val="bg2"/>
              </a:solidFill>
            </a:endParaRPr>
          </a:p>
          <a:p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Davis, K. (2017). </a:t>
            </a:r>
            <a:r>
              <a:rPr lang="en-US" sz="1000" i="1" dirty="0">
                <a:solidFill>
                  <a:schemeClr val="bg2"/>
                </a:solidFill>
              </a:rPr>
              <a:t>LSD: Effects and hazards</a:t>
            </a:r>
            <a:r>
              <a:rPr lang="en-US" sz="1000" dirty="0">
                <a:solidFill>
                  <a:schemeClr val="bg2"/>
                </a:solidFill>
              </a:rPr>
              <a:t>. [online] Medical News Today. Available at: https://</a:t>
            </a:r>
            <a:r>
              <a:rPr lang="en-US" sz="1000" dirty="0" err="1">
                <a:solidFill>
                  <a:schemeClr val="bg2"/>
                </a:solidFill>
              </a:rPr>
              <a:t>www.medicalnewstoday.com</a:t>
            </a:r>
            <a:r>
              <a:rPr lang="en-US" sz="1000" dirty="0">
                <a:solidFill>
                  <a:schemeClr val="bg2"/>
                </a:solidFill>
              </a:rPr>
              <a:t>/articles/295966.php [Accessed 1 Nov. 2017].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i="1" dirty="0" err="1">
                <a:solidFill>
                  <a:schemeClr val="bg2"/>
                </a:solidFill>
              </a:rPr>
              <a:t>Erowid</a:t>
            </a:r>
            <a:r>
              <a:rPr lang="en-CA" sz="1000" i="1" dirty="0">
                <a:solidFill>
                  <a:schemeClr val="bg2"/>
                </a:solidFill>
              </a:rPr>
              <a:t> LSD (Acid) Vault : Fatalities / Deaths</a:t>
            </a:r>
            <a:r>
              <a:rPr lang="en-CA" sz="1000" dirty="0">
                <a:solidFill>
                  <a:schemeClr val="bg2"/>
                </a:solidFill>
              </a:rPr>
              <a:t>. (2010). </a:t>
            </a:r>
            <a:r>
              <a:rPr lang="en-CA" sz="1000" i="1" dirty="0" err="1">
                <a:solidFill>
                  <a:schemeClr val="bg2"/>
                </a:solidFill>
              </a:rPr>
              <a:t>Erowid.org</a:t>
            </a:r>
            <a:r>
              <a:rPr lang="en-CA" sz="1000" dirty="0">
                <a:solidFill>
                  <a:schemeClr val="bg2"/>
                </a:solidFill>
              </a:rPr>
              <a:t>. Retrieved 1 November 2017, from </a:t>
            </a:r>
            <a:r>
              <a:rPr lang="en-CA" sz="1000" dirty="0">
                <a:solidFill>
                  <a:schemeClr val="bg2"/>
                </a:solidFill>
                <a:hlinkClick r:id="rId6"/>
              </a:rPr>
              <a:t>https://erowid.org/chemicals/lsd/lsd_death.shtml</a:t>
            </a:r>
            <a:endParaRPr lang="en-CA" sz="1000" dirty="0">
              <a:solidFill>
                <a:schemeClr val="bg2"/>
              </a:solidFill>
            </a:endParaRPr>
          </a:p>
          <a:p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European Monitoring Centre for Drugs and Drug Addiction (EMCDDA) (2011). Drug Profiles: </a:t>
            </a:r>
            <a:r>
              <a:rPr lang="en-US" sz="1000" dirty="0" err="1">
                <a:solidFill>
                  <a:schemeClr val="bg2"/>
                </a:solidFill>
              </a:rPr>
              <a:t>Lysergide</a:t>
            </a:r>
            <a:r>
              <a:rPr lang="en-US" sz="1000" dirty="0">
                <a:solidFill>
                  <a:schemeClr val="bg2"/>
                </a:solidFill>
              </a:rPr>
              <a:t> (LSD). </a:t>
            </a:r>
          </a:p>
          <a:p>
            <a:endParaRPr lang="en-US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Gasser, P., Holstein, D., Michel, Y., Doblin, R., </a:t>
            </a:r>
            <a:r>
              <a:rPr lang="en-CA" sz="1000" dirty="0" err="1">
                <a:solidFill>
                  <a:schemeClr val="bg2"/>
                </a:solidFill>
              </a:rPr>
              <a:t>Yazar-Klosinski</a:t>
            </a:r>
            <a:r>
              <a:rPr lang="en-CA" sz="1000" dirty="0">
                <a:solidFill>
                  <a:schemeClr val="bg2"/>
                </a:solidFill>
              </a:rPr>
              <a:t>, B., </a:t>
            </a:r>
            <a:r>
              <a:rPr lang="en-CA" sz="1000" dirty="0" err="1">
                <a:solidFill>
                  <a:schemeClr val="bg2"/>
                </a:solidFill>
              </a:rPr>
              <a:t>Passie</a:t>
            </a:r>
            <a:r>
              <a:rPr lang="en-CA" sz="1000" dirty="0">
                <a:solidFill>
                  <a:schemeClr val="bg2"/>
                </a:solidFill>
              </a:rPr>
              <a:t>, T., . . . </a:t>
            </a:r>
            <a:r>
              <a:rPr lang="en-CA" sz="1000" dirty="0" err="1">
                <a:solidFill>
                  <a:schemeClr val="bg2"/>
                </a:solidFill>
              </a:rPr>
              <a:t>Brenneisen</a:t>
            </a:r>
            <a:r>
              <a:rPr lang="en-CA" sz="1000" dirty="0">
                <a:solidFill>
                  <a:schemeClr val="bg2"/>
                </a:solidFill>
              </a:rPr>
              <a:t>, R. (2014). Safety and efficacy of lysergic acid diethylamide-assisted psychotherapy for anxiety associated with life-threatening diseases. </a:t>
            </a:r>
            <a:r>
              <a:rPr lang="en-CA" sz="1000" i="1" dirty="0">
                <a:solidFill>
                  <a:schemeClr val="bg2"/>
                </a:solidFill>
              </a:rPr>
              <a:t>The Journal of Nervous and Mental Disease, 202(7)</a:t>
            </a:r>
            <a:r>
              <a:rPr lang="en-CA" sz="1000" dirty="0">
                <a:solidFill>
                  <a:schemeClr val="bg2"/>
                </a:solidFill>
              </a:rPr>
              <a:t>, 513–520. https://</a:t>
            </a:r>
            <a:r>
              <a:rPr lang="en-CA" sz="1000" dirty="0" err="1">
                <a:solidFill>
                  <a:schemeClr val="bg2"/>
                </a:solidFill>
              </a:rPr>
              <a:t>doi.org</a:t>
            </a:r>
            <a:r>
              <a:rPr lang="en-CA" sz="1000" dirty="0">
                <a:solidFill>
                  <a:schemeClr val="bg2"/>
                </a:solidFill>
              </a:rPr>
              <a:t>/</a:t>
            </a:r>
            <a:r>
              <a:rPr lang="en-CA" sz="1000" dirty="0">
                <a:solidFill>
                  <a:schemeClr val="bg2"/>
                </a:solidFill>
                <a:hlinkClick r:id="rId7"/>
              </a:rPr>
              <a:t>10.1097/NMD.0000000000000113</a:t>
            </a:r>
            <a:endParaRPr lang="en-CA" sz="1000" dirty="0">
              <a:solidFill>
                <a:schemeClr val="bg2"/>
              </a:solidFill>
            </a:endParaRPr>
          </a:p>
          <a:p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Outline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572625" y="1161242"/>
            <a:ext cx="7505700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History of LSD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LSD Users and Classification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Demographics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Biochemical Properties and Mechanism of Action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Effects on the Brain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Uses and Potential as a Therapeutic Agent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Short Term Effects/Overdosing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Long Term Effects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Current Research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CA" sz="2000" dirty="0">
                <a:solidFill>
                  <a:srgbClr val="000000"/>
                </a:solidFill>
              </a:rPr>
              <a:t> Social Implications/Conclusion</a:t>
            </a: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dirty="0">
              <a:solidFill>
                <a:srgbClr val="000000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dirty="0">
              <a:solidFill>
                <a:srgbClr val="000000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3683" y="238524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83795" y="4636249"/>
            <a:ext cx="885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of 22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819150" y="358506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3688" y="1066885"/>
            <a:ext cx="75742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 </a:t>
            </a:r>
            <a:endParaRPr lang="en-CA" sz="1000" dirty="0"/>
          </a:p>
        </p:txBody>
      </p:sp>
      <p:sp>
        <p:nvSpPr>
          <p:cNvPr id="2" name="Rectangle 1"/>
          <p:cNvSpPr/>
          <p:nvPr/>
        </p:nvSpPr>
        <p:spPr>
          <a:xfrm>
            <a:off x="237473" y="878384"/>
            <a:ext cx="843545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Haddad, L.M. (1990). Clinical Management of Poisoning and Drug Overdose. 2nd ed. Philadelphia, PA: W.B. Saunders Co., p. 759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Lewis, R.J. (2004). Sax's Dangerous Properties of Industrial Materials. 11th Edition. Wiley-</a:t>
            </a:r>
            <a:r>
              <a:rPr lang="en-US" sz="1000" dirty="0" err="1">
                <a:solidFill>
                  <a:schemeClr val="bg2"/>
                </a:solidFill>
              </a:rPr>
              <a:t>Interscience</a:t>
            </a:r>
            <a:r>
              <a:rPr lang="en-US" sz="1000" dirty="0">
                <a:solidFill>
                  <a:schemeClr val="bg2"/>
                </a:solidFill>
              </a:rPr>
              <a:t>, Wiley &amp; Sons, Inc. Hoboken, NJ. p. 1277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 </a:t>
            </a:r>
          </a:p>
          <a:p>
            <a:r>
              <a:rPr lang="en-US" sz="1000" dirty="0">
                <a:solidFill>
                  <a:schemeClr val="bg2"/>
                </a:solidFill>
              </a:rPr>
              <a:t>Hawkins, J. D., Catalano, R. F., &amp; Miller, J. Y. (1992). Risk and protective factors for alcohol and other drug problems in adolescence and early adulthood: implications for substance abuse prevention. </a:t>
            </a:r>
            <a:r>
              <a:rPr lang="en-US" sz="1000" i="1" dirty="0">
                <a:solidFill>
                  <a:schemeClr val="bg2"/>
                </a:solidFill>
              </a:rPr>
              <a:t>Psychological bulletin</a:t>
            </a:r>
            <a:r>
              <a:rPr lang="en-US" sz="1000" dirty="0">
                <a:solidFill>
                  <a:schemeClr val="bg2"/>
                </a:solidFill>
              </a:rPr>
              <a:t>, </a:t>
            </a:r>
            <a:r>
              <a:rPr lang="en-US" sz="1000" i="1" dirty="0">
                <a:solidFill>
                  <a:schemeClr val="bg2"/>
                </a:solidFill>
              </a:rPr>
              <a:t>112</a:t>
            </a:r>
            <a:r>
              <a:rPr lang="en-US" sz="1000" dirty="0">
                <a:solidFill>
                  <a:schemeClr val="bg2"/>
                </a:solidFill>
              </a:rPr>
              <a:t>(1), 64.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 err="1">
                <a:solidFill>
                  <a:schemeClr val="bg2"/>
                </a:solidFill>
              </a:rPr>
              <a:t>HISTORY.com</a:t>
            </a:r>
            <a:r>
              <a:rPr lang="en-US" sz="1000" dirty="0">
                <a:solidFill>
                  <a:schemeClr val="bg2"/>
                </a:solidFill>
              </a:rPr>
              <a:t>. (</a:t>
            </a:r>
            <a:r>
              <a:rPr lang="en-US" sz="1000" dirty="0" err="1">
                <a:solidFill>
                  <a:schemeClr val="bg2"/>
                </a:solidFill>
              </a:rPr>
              <a:t>n.d.</a:t>
            </a:r>
            <a:r>
              <a:rPr lang="en-US" sz="1000" dirty="0">
                <a:solidFill>
                  <a:schemeClr val="bg2"/>
                </a:solidFill>
              </a:rPr>
              <a:t>). </a:t>
            </a:r>
            <a:r>
              <a:rPr lang="en-US" sz="1000" i="1" dirty="0">
                <a:solidFill>
                  <a:schemeClr val="bg2"/>
                </a:solidFill>
              </a:rPr>
              <a:t>Hallucinogenic effects of LSD discovered - Apr 16, 1943 - </a:t>
            </a:r>
            <a:r>
              <a:rPr lang="en-US" sz="1000" i="1" dirty="0" err="1">
                <a:solidFill>
                  <a:schemeClr val="bg2"/>
                </a:solidFill>
              </a:rPr>
              <a:t>HISTORY.com</a:t>
            </a:r>
            <a:r>
              <a:rPr lang="en-US" sz="1000" dirty="0">
                <a:solidFill>
                  <a:schemeClr val="bg2"/>
                </a:solidFill>
              </a:rPr>
              <a:t>. [online] Available at: http://</a:t>
            </a:r>
            <a:r>
              <a:rPr lang="en-US" sz="1000" dirty="0" err="1">
                <a:solidFill>
                  <a:schemeClr val="bg2"/>
                </a:solidFill>
              </a:rPr>
              <a:t>www.history.com</a:t>
            </a:r>
            <a:r>
              <a:rPr lang="en-US" sz="1000" dirty="0">
                <a:solidFill>
                  <a:schemeClr val="bg2"/>
                </a:solidFill>
              </a:rPr>
              <a:t>/this-day-in-history/hallucinogenic-effects-of-</a:t>
            </a:r>
            <a:r>
              <a:rPr lang="en-US" sz="1000" dirty="0" err="1">
                <a:solidFill>
                  <a:schemeClr val="bg2"/>
                </a:solidFill>
              </a:rPr>
              <a:t>lsd</a:t>
            </a:r>
            <a:r>
              <a:rPr lang="en-US" sz="1000" dirty="0">
                <a:solidFill>
                  <a:schemeClr val="bg2"/>
                </a:solidFill>
              </a:rPr>
              <a:t>-discovered [Accessed 1 Nov. 2017].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 err="1">
                <a:solidFill>
                  <a:schemeClr val="bg2"/>
                </a:solidFill>
              </a:rPr>
              <a:t>Horgan</a:t>
            </a:r>
            <a:r>
              <a:rPr lang="en-US" sz="1000" dirty="0">
                <a:solidFill>
                  <a:schemeClr val="bg2"/>
                </a:solidFill>
              </a:rPr>
              <a:t>, J. (2014). </a:t>
            </a:r>
            <a:r>
              <a:rPr lang="en-US" sz="1000" i="1" dirty="0">
                <a:solidFill>
                  <a:schemeClr val="bg2"/>
                </a:solidFill>
              </a:rPr>
              <a:t>Tripping in LSD's Birthplace: A Story for "Bicycle Day"</a:t>
            </a:r>
            <a:r>
              <a:rPr lang="en-US" sz="1000" dirty="0">
                <a:solidFill>
                  <a:schemeClr val="bg2"/>
                </a:solidFill>
              </a:rPr>
              <a:t>. [online] Scientific American Blog Network. Available at: https://</a:t>
            </a:r>
            <a:r>
              <a:rPr lang="en-US" sz="1000" dirty="0" err="1">
                <a:solidFill>
                  <a:schemeClr val="bg2"/>
                </a:solidFill>
              </a:rPr>
              <a:t>blogs.scientificamerican.com</a:t>
            </a:r>
            <a:r>
              <a:rPr lang="en-US" sz="1000" dirty="0">
                <a:solidFill>
                  <a:schemeClr val="bg2"/>
                </a:solidFill>
              </a:rPr>
              <a:t>/cross-check/tripping-in-lsds-birthplace-a-story-for-e2809cbicycle-daye2809d/ [Accessed 1 Nov. 2017].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Kast, E. C., &amp; Collins, V. J. (1964). STUDY OF LYSERGIC ACID DIETHYLAMIDE AS AN ANALGESIC AGENT. </a:t>
            </a:r>
            <a:r>
              <a:rPr lang="en-CA" sz="1000" i="1" dirty="0" err="1">
                <a:solidFill>
                  <a:schemeClr val="bg2"/>
                </a:solidFill>
              </a:rPr>
              <a:t>Anesthesia</a:t>
            </a:r>
            <a:r>
              <a:rPr lang="en-CA" sz="1000" i="1" dirty="0">
                <a:solidFill>
                  <a:schemeClr val="bg2"/>
                </a:solidFill>
              </a:rPr>
              <a:t> and Analgesia</a:t>
            </a:r>
            <a:r>
              <a:rPr lang="en-CA" sz="1000" dirty="0">
                <a:solidFill>
                  <a:schemeClr val="bg2"/>
                </a:solidFill>
              </a:rPr>
              <a:t>, </a:t>
            </a:r>
            <a:r>
              <a:rPr lang="en-CA" sz="1000" i="1" dirty="0">
                <a:solidFill>
                  <a:schemeClr val="bg2"/>
                </a:solidFill>
              </a:rPr>
              <a:t>43</a:t>
            </a:r>
            <a:r>
              <a:rPr lang="en-CA" sz="1000" dirty="0">
                <a:solidFill>
                  <a:schemeClr val="bg2"/>
                </a:solidFill>
              </a:rPr>
              <a:t>, 285–291.</a:t>
            </a: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Krebs, T.S. &amp; Johansen, P.O. (2012). Lysergic acid diethylamide (LSD) for alcoholism: meta-analysis of randomized controlled trials</a:t>
            </a:r>
            <a:r>
              <a:rPr lang="en-CA" sz="1000" i="1" dirty="0">
                <a:solidFill>
                  <a:schemeClr val="bg2"/>
                </a:solidFill>
              </a:rPr>
              <a:t>. Journal of  Psychopharmacology, 26(7),</a:t>
            </a:r>
            <a:r>
              <a:rPr lang="en-CA" sz="1000" dirty="0">
                <a:solidFill>
                  <a:schemeClr val="bg2"/>
                </a:solidFill>
              </a:rPr>
              <a:t> 994-1002.</a:t>
            </a:r>
            <a:r>
              <a:rPr lang="en-CA" sz="1000" dirty="0">
                <a:solidFill>
                  <a:schemeClr val="bg2"/>
                </a:solidFill>
                <a:hlinkClick r:id="rId3"/>
              </a:rPr>
              <a:t> https://doi.org/10.1177/0269881112439253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Krebs, T. S., &amp; Johansen, P.-Ø. (2013). Over 30 million psychedelic users in the United States. F1000Research, 2, 98. http://</a:t>
            </a:r>
            <a:r>
              <a:rPr lang="en-US" sz="1000" dirty="0" err="1">
                <a:solidFill>
                  <a:schemeClr val="bg2"/>
                </a:solidFill>
              </a:rPr>
              <a:t>doi.org</a:t>
            </a:r>
            <a:r>
              <a:rPr lang="en-US" sz="1000" dirty="0">
                <a:solidFill>
                  <a:schemeClr val="bg2"/>
                </a:solidFill>
              </a:rPr>
              <a:t>/10.12688/f1000research.2-98.v1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 err="1">
                <a:solidFill>
                  <a:schemeClr val="bg2"/>
                </a:solidFill>
              </a:rPr>
              <a:t>Lebedev</a:t>
            </a:r>
            <a:r>
              <a:rPr lang="en-CA" sz="1000" dirty="0">
                <a:solidFill>
                  <a:schemeClr val="bg2"/>
                </a:solidFill>
              </a:rPr>
              <a:t>, A.V., </a:t>
            </a:r>
            <a:r>
              <a:rPr lang="en-CA" sz="1000" dirty="0" err="1">
                <a:solidFill>
                  <a:schemeClr val="bg2"/>
                </a:solidFill>
              </a:rPr>
              <a:t>Kaelen</a:t>
            </a:r>
            <a:r>
              <a:rPr lang="en-CA" sz="1000" dirty="0">
                <a:solidFill>
                  <a:schemeClr val="bg2"/>
                </a:solidFill>
              </a:rPr>
              <a:t>, M., </a:t>
            </a:r>
            <a:r>
              <a:rPr lang="en-CA" sz="1000" dirty="0" err="1">
                <a:solidFill>
                  <a:schemeClr val="bg2"/>
                </a:solidFill>
              </a:rPr>
              <a:t>Lövdén</a:t>
            </a:r>
            <a:r>
              <a:rPr lang="en-CA" sz="1000" dirty="0">
                <a:solidFill>
                  <a:schemeClr val="bg2"/>
                </a:solidFill>
              </a:rPr>
              <a:t>, M., Nilsson, J., </a:t>
            </a:r>
            <a:r>
              <a:rPr lang="en-CA" sz="1000" dirty="0" err="1">
                <a:solidFill>
                  <a:schemeClr val="bg2"/>
                </a:solidFill>
              </a:rPr>
              <a:t>Feilding</a:t>
            </a:r>
            <a:r>
              <a:rPr lang="en-CA" sz="1000" dirty="0">
                <a:solidFill>
                  <a:schemeClr val="bg2"/>
                </a:solidFill>
              </a:rPr>
              <a:t>, A., Nutt, D.J., . . . </a:t>
            </a:r>
            <a:r>
              <a:rPr lang="en-CA" sz="1000" dirty="0" err="1">
                <a:solidFill>
                  <a:schemeClr val="bg2"/>
                </a:solidFill>
              </a:rPr>
              <a:t>Carhart</a:t>
            </a:r>
            <a:r>
              <a:rPr lang="en-CA" sz="1000" dirty="0">
                <a:solidFill>
                  <a:schemeClr val="bg2"/>
                </a:solidFill>
              </a:rPr>
              <a:t>-Harris R.L. (2016) LSD-induced entropic brain activity predicts subsequent personality change. Human Brain Mapping, 37(9), 3203–3213.</a:t>
            </a:r>
            <a:r>
              <a:rPr lang="en-CA" sz="1000" dirty="0">
                <a:solidFill>
                  <a:schemeClr val="bg2"/>
                </a:solidFill>
                <a:hlinkClick r:id="rId4"/>
              </a:rPr>
              <a:t> https://doi.org/10.1002/hbm.23234</a:t>
            </a:r>
            <a:endParaRPr lang="en-CA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24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819150" y="358506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Rectangle 2"/>
          <p:cNvSpPr/>
          <p:nvPr/>
        </p:nvSpPr>
        <p:spPr>
          <a:xfrm>
            <a:off x="623688" y="1066885"/>
            <a:ext cx="75742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 </a:t>
            </a:r>
            <a:endParaRPr lang="en-CA" sz="1000" dirty="0"/>
          </a:p>
        </p:txBody>
      </p:sp>
      <p:sp>
        <p:nvSpPr>
          <p:cNvPr id="4" name="Rectangle 3"/>
          <p:cNvSpPr/>
          <p:nvPr/>
        </p:nvSpPr>
        <p:spPr>
          <a:xfrm>
            <a:off x="355242" y="881847"/>
            <a:ext cx="85861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Lewis, R.J. (2007).  Hawley's Condensed Chemical Dictionary 15th Edition. John Wiley &amp; Sons, Inc. New York, NY., p. 773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MAPS (</a:t>
            </a:r>
            <a:r>
              <a:rPr lang="en-CA" sz="1000" dirty="0" err="1">
                <a:solidFill>
                  <a:schemeClr val="bg2"/>
                </a:solidFill>
              </a:rPr>
              <a:t>n.d.</a:t>
            </a:r>
            <a:r>
              <a:rPr lang="en-CA" sz="1000" dirty="0">
                <a:solidFill>
                  <a:schemeClr val="bg2"/>
                </a:solidFill>
              </a:rPr>
              <a:t>). What Is MAPS? Retrieved from</a:t>
            </a:r>
            <a:r>
              <a:rPr lang="en-CA" sz="1000" dirty="0">
                <a:solidFill>
                  <a:schemeClr val="bg2"/>
                </a:solidFill>
                <a:hlinkClick r:id="rId3"/>
              </a:rPr>
              <a:t> http://www.maps.org/</a:t>
            </a:r>
            <a:endParaRPr lang="en-CA" sz="1000" dirty="0">
              <a:solidFill>
                <a:schemeClr val="bg2"/>
              </a:solidFill>
            </a:endParaRPr>
          </a:p>
          <a:p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National Institute on Drug Abuse (NIDA). (2009). </a:t>
            </a:r>
            <a:r>
              <a:rPr lang="en-CA" sz="1000" i="1" dirty="0">
                <a:solidFill>
                  <a:schemeClr val="bg2"/>
                </a:solidFill>
              </a:rPr>
              <a:t>Hallucinogens: LSD, Peyote, Psilocybin,</a:t>
            </a:r>
            <a:r>
              <a:rPr lang="en-CA" sz="1000" dirty="0">
                <a:solidFill>
                  <a:schemeClr val="bg2"/>
                </a:solidFill>
              </a:rPr>
              <a:t> </a:t>
            </a:r>
            <a:r>
              <a:rPr lang="en-CA" sz="1000" i="1" dirty="0">
                <a:solidFill>
                  <a:schemeClr val="bg2"/>
                </a:solidFill>
              </a:rPr>
              <a:t>and PCP</a:t>
            </a:r>
            <a:r>
              <a:rPr lang="en-CA" sz="1000" dirty="0">
                <a:solidFill>
                  <a:schemeClr val="bg2"/>
                </a:solidFill>
              </a:rPr>
              <a:t>. </a:t>
            </a:r>
            <a:r>
              <a:rPr lang="en-CA" sz="1000" i="1" dirty="0" err="1">
                <a:solidFill>
                  <a:schemeClr val="bg2"/>
                </a:solidFill>
              </a:rPr>
              <a:t>Drugabuse.gov</a:t>
            </a:r>
            <a:r>
              <a:rPr lang="en-CA" sz="1000" dirty="0">
                <a:solidFill>
                  <a:schemeClr val="bg2"/>
                </a:solidFill>
              </a:rPr>
              <a:t>. Retrieved 28 October 2017, from </a:t>
            </a:r>
            <a:r>
              <a:rPr lang="en-CA" sz="1000" dirty="0">
                <a:solidFill>
                  <a:schemeClr val="bg2"/>
                </a:solidFill>
                <a:hlinkClick r:id="rId4"/>
              </a:rPr>
              <a:t>https://www.drugabuse.gov/sites/default/files/hallucinogens09.pdf</a:t>
            </a:r>
            <a:endParaRPr lang="en-CA" sz="1000" dirty="0">
              <a:solidFill>
                <a:schemeClr val="bg2"/>
              </a:solidFill>
            </a:endParaRPr>
          </a:p>
          <a:p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NIDA. (2015). Hallucinogens and Dissociative Drugs. Retrieved from https://</a:t>
            </a:r>
            <a:r>
              <a:rPr lang="en-US" sz="1000" dirty="0" err="1">
                <a:solidFill>
                  <a:schemeClr val="bg2"/>
                </a:solidFill>
              </a:rPr>
              <a:t>www.drugabuse.gov</a:t>
            </a:r>
            <a:r>
              <a:rPr lang="en-US" sz="1000" dirty="0">
                <a:solidFill>
                  <a:schemeClr val="bg2"/>
                </a:solidFill>
              </a:rPr>
              <a:t>/publications/research-reports/hallucinogens-dissociative-drugs on 2017, October 30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 err="1">
                <a:solidFill>
                  <a:schemeClr val="bg2"/>
                </a:solidFill>
              </a:rPr>
              <a:t>Passie</a:t>
            </a:r>
            <a:r>
              <a:rPr lang="en-CA" sz="1000" dirty="0">
                <a:solidFill>
                  <a:schemeClr val="bg2"/>
                </a:solidFill>
              </a:rPr>
              <a:t>, T., Halpern, J.H., </a:t>
            </a:r>
            <a:r>
              <a:rPr lang="en-CA" sz="1000" dirty="0" err="1">
                <a:solidFill>
                  <a:schemeClr val="bg2"/>
                </a:solidFill>
              </a:rPr>
              <a:t>Stichtenoth</a:t>
            </a:r>
            <a:r>
              <a:rPr lang="en-CA" sz="1000" dirty="0">
                <a:solidFill>
                  <a:schemeClr val="bg2"/>
                </a:solidFill>
              </a:rPr>
              <a:t>, D.O., </a:t>
            </a:r>
            <a:r>
              <a:rPr lang="en-CA" sz="1000" dirty="0" err="1">
                <a:solidFill>
                  <a:schemeClr val="bg2"/>
                </a:solidFill>
              </a:rPr>
              <a:t>Emrich</a:t>
            </a:r>
            <a:r>
              <a:rPr lang="en-CA" sz="1000" dirty="0">
                <a:solidFill>
                  <a:schemeClr val="bg2"/>
                </a:solidFill>
              </a:rPr>
              <a:t>, H.M., &amp; </a:t>
            </a:r>
            <a:r>
              <a:rPr lang="en-CA" sz="1000" dirty="0" err="1">
                <a:solidFill>
                  <a:schemeClr val="bg2"/>
                </a:solidFill>
              </a:rPr>
              <a:t>Hintzen</a:t>
            </a:r>
            <a:r>
              <a:rPr lang="en-CA" sz="1000" dirty="0">
                <a:solidFill>
                  <a:schemeClr val="bg2"/>
                </a:solidFill>
              </a:rPr>
              <a:t>, A. (2008). The pharmacology of lysergic acid diethylamide. CNS Neuroscience &amp; Therapeutics. 14 (4), 295–314.  </a:t>
            </a:r>
            <a:r>
              <a:rPr lang="en-CA" sz="1000" i="1" dirty="0">
                <a:solidFill>
                  <a:schemeClr val="bg2"/>
                </a:solidFill>
              </a:rPr>
              <a:t>https://</a:t>
            </a:r>
            <a:r>
              <a:rPr lang="en-CA" sz="1000" i="1" dirty="0" err="1">
                <a:solidFill>
                  <a:schemeClr val="bg2"/>
                </a:solidFill>
              </a:rPr>
              <a:t>doi.org</a:t>
            </a:r>
            <a:r>
              <a:rPr lang="en-CA" sz="1000" i="1" dirty="0">
                <a:solidFill>
                  <a:schemeClr val="bg2"/>
                </a:solidFill>
              </a:rPr>
              <a:t>/ 10.1111/j.1755-5949.2008.00059.x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 err="1">
                <a:solidFill>
                  <a:schemeClr val="bg2"/>
                </a:solidFill>
              </a:rPr>
              <a:t>PubChem</a:t>
            </a:r>
            <a:r>
              <a:rPr lang="en-US" sz="1000" dirty="0">
                <a:solidFill>
                  <a:schemeClr val="bg2"/>
                </a:solidFill>
              </a:rPr>
              <a:t>. (2017). </a:t>
            </a:r>
            <a:r>
              <a:rPr lang="en-US" sz="1000" dirty="0" err="1">
                <a:solidFill>
                  <a:schemeClr val="bg2"/>
                </a:solidFill>
              </a:rPr>
              <a:t>Lysergide</a:t>
            </a:r>
            <a:r>
              <a:rPr lang="en-US" sz="1000" dirty="0">
                <a:solidFill>
                  <a:schemeClr val="bg2"/>
                </a:solidFill>
              </a:rPr>
              <a:t>. Retrieved from https://</a:t>
            </a:r>
            <a:r>
              <a:rPr lang="en-US" sz="1000" dirty="0" err="1">
                <a:solidFill>
                  <a:schemeClr val="bg2"/>
                </a:solidFill>
              </a:rPr>
              <a:t>pubchem.ncbi.nlm.nih.gov</a:t>
            </a:r>
            <a:r>
              <a:rPr lang="en-US" sz="1000" dirty="0">
                <a:solidFill>
                  <a:schemeClr val="bg2"/>
                </a:solidFill>
              </a:rPr>
              <a:t>/compound/5761 on 2017, October 30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 err="1">
                <a:solidFill>
                  <a:schemeClr val="bg2"/>
                </a:solidFill>
              </a:rPr>
              <a:t>Samhsa.gov</a:t>
            </a:r>
            <a:r>
              <a:rPr lang="en-US" sz="1000" dirty="0">
                <a:solidFill>
                  <a:schemeClr val="bg2"/>
                </a:solidFill>
              </a:rPr>
              <a:t>. (2015). </a:t>
            </a:r>
            <a:r>
              <a:rPr lang="en-US" sz="1000" i="1" dirty="0">
                <a:solidFill>
                  <a:schemeClr val="bg2"/>
                </a:solidFill>
              </a:rPr>
              <a:t>Substance Use Disorders | SAMHSA - Substance Abuse and Mental Health Services Administration</a:t>
            </a:r>
            <a:r>
              <a:rPr lang="en-US" sz="1000" dirty="0">
                <a:solidFill>
                  <a:schemeClr val="bg2"/>
                </a:solidFill>
              </a:rPr>
              <a:t>. [online] Available at: https://</a:t>
            </a:r>
            <a:r>
              <a:rPr lang="en-US" sz="1000" dirty="0" err="1">
                <a:solidFill>
                  <a:schemeClr val="bg2"/>
                </a:solidFill>
              </a:rPr>
              <a:t>www.samhsa.gov</a:t>
            </a:r>
            <a:r>
              <a:rPr lang="en-US" sz="1000" dirty="0">
                <a:solidFill>
                  <a:schemeClr val="bg2"/>
                </a:solidFill>
              </a:rPr>
              <a:t>/disorders/substance-use [Accessed 1 Nov. 2017].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>
                <a:solidFill>
                  <a:schemeClr val="bg2"/>
                </a:solidFill>
              </a:rPr>
              <a:t>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Schiff, P. (2006). Ergot and Its Alkaloids. American Journal Of Pharmaceutical Education, 70(5), 98. http://</a:t>
            </a:r>
            <a:r>
              <a:rPr lang="en-CA" sz="1000" dirty="0" err="1">
                <a:solidFill>
                  <a:schemeClr val="bg2"/>
                </a:solidFill>
              </a:rPr>
              <a:t>dx.doi.org</a:t>
            </a:r>
            <a:r>
              <a:rPr lang="en-CA" sz="1000" dirty="0">
                <a:solidFill>
                  <a:schemeClr val="bg2"/>
                </a:solidFill>
              </a:rPr>
              <a:t>/10.5688/aj700598</a:t>
            </a:r>
          </a:p>
          <a:p>
            <a:r>
              <a:rPr lang="en-CA" sz="1000" dirty="0">
                <a:solidFill>
                  <a:schemeClr val="bg2"/>
                </a:solidFill>
              </a:rPr>
              <a:t>Smith, P. (2015). 7 People Who Say They Owe Their Huge Success to Psychedelics. </a:t>
            </a:r>
            <a:r>
              <a:rPr lang="en-CA" sz="1000" i="1" dirty="0" err="1">
                <a:solidFill>
                  <a:schemeClr val="bg2"/>
                </a:solidFill>
              </a:rPr>
              <a:t>Alternet</a:t>
            </a:r>
            <a:r>
              <a:rPr lang="en-CA" sz="1000" dirty="0">
                <a:solidFill>
                  <a:schemeClr val="bg2"/>
                </a:solidFill>
              </a:rPr>
              <a:t>. Retrieved from</a:t>
            </a:r>
            <a:r>
              <a:rPr lang="en-CA" sz="1000" dirty="0">
                <a:solidFill>
                  <a:schemeClr val="bg2"/>
                </a:solidFill>
                <a:hlinkClick r:id="rId5"/>
              </a:rPr>
              <a:t> https://www.alternet.org/drugs/seven-high-achievers-credit-psychedelics-their-success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CA" sz="1000" dirty="0">
                <a:solidFill>
                  <a:schemeClr val="bg2"/>
                </a:solidFill>
              </a:rPr>
              <a:t> </a:t>
            </a:r>
          </a:p>
          <a:p>
            <a:r>
              <a:rPr lang="en-US" sz="1000" dirty="0">
                <a:solidFill>
                  <a:schemeClr val="bg2"/>
                </a:solidFill>
              </a:rPr>
              <a:t>  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 err="1">
                <a:solidFill>
                  <a:schemeClr val="bg2"/>
                </a:solidFill>
              </a:rPr>
              <a:t>Zhuyin</a:t>
            </a:r>
            <a:r>
              <a:rPr lang="en-US" sz="1000" dirty="0">
                <a:solidFill>
                  <a:schemeClr val="bg2"/>
                </a:solidFill>
              </a:rPr>
              <a:t> Li, A.J. McNally, </a:t>
            </a:r>
            <a:r>
              <a:rPr lang="en-US" sz="1000" dirty="0" err="1">
                <a:solidFill>
                  <a:schemeClr val="bg2"/>
                </a:solidFill>
              </a:rPr>
              <a:t>Haiying</a:t>
            </a:r>
            <a:r>
              <a:rPr lang="en-US" sz="1000" dirty="0">
                <a:solidFill>
                  <a:schemeClr val="bg2"/>
                </a:solidFill>
              </a:rPr>
              <a:t> Wang, S.J. </a:t>
            </a:r>
            <a:r>
              <a:rPr lang="en-US" sz="1000" dirty="0" err="1">
                <a:solidFill>
                  <a:schemeClr val="bg2"/>
                </a:solidFill>
              </a:rPr>
              <a:t>Salamone</a:t>
            </a:r>
            <a:r>
              <a:rPr lang="en-US" sz="1000" dirty="0">
                <a:solidFill>
                  <a:schemeClr val="bg2"/>
                </a:solidFill>
              </a:rPr>
              <a:t>; Stability Study of LSD Under Various Storage Conditions, Journal of Analytical Toxicology, Volume 22, Issue 6, 1 October 1998, Pages 520–525, https://</a:t>
            </a:r>
            <a:r>
              <a:rPr lang="en-US" sz="1000" dirty="0" err="1">
                <a:solidFill>
                  <a:schemeClr val="bg2"/>
                </a:solidFill>
              </a:rPr>
              <a:t>doi.org</a:t>
            </a:r>
            <a:r>
              <a:rPr lang="en-US" sz="1000" dirty="0">
                <a:solidFill>
                  <a:schemeClr val="bg2"/>
                </a:solidFill>
              </a:rPr>
              <a:t>/10.1093/</a:t>
            </a:r>
            <a:r>
              <a:rPr lang="en-US" sz="1000" dirty="0" err="1">
                <a:solidFill>
                  <a:schemeClr val="bg2"/>
                </a:solidFill>
              </a:rPr>
              <a:t>jat</a:t>
            </a:r>
            <a:r>
              <a:rPr lang="en-US" sz="1000" dirty="0">
                <a:solidFill>
                  <a:schemeClr val="bg2"/>
                </a:solidFill>
              </a:rPr>
              <a:t>/22.6.520</a:t>
            </a:r>
            <a:endParaRPr lang="en-CA" sz="1000" dirty="0">
              <a:solidFill>
                <a:schemeClr val="bg2"/>
              </a:solidFill>
            </a:endParaRPr>
          </a:p>
          <a:p>
            <a:r>
              <a:rPr lang="en-US" sz="1000" dirty="0"/>
              <a:t/>
            </a:r>
            <a:br>
              <a:rPr lang="en-US" sz="1000" dirty="0"/>
            </a:b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1642150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History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572625" y="1531879"/>
            <a:ext cx="5560464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</a:rPr>
              <a:t>Albert Hofmann ingests experimental drug LSD-25 in 1938</a:t>
            </a:r>
          </a:p>
          <a:p>
            <a:pPr marL="285750" indent="-285750"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</a:rPr>
              <a:t>Retook the drug intentionally again and bicycled home while undergoing its effects</a:t>
            </a:r>
          </a:p>
          <a:p>
            <a:pPr marL="285750" indent="-285750"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</a:rPr>
              <a:t>Origin of ‘Bicycle Day’ </a:t>
            </a:r>
          </a:p>
          <a:p>
            <a:pPr marL="285750" indent="-285750">
              <a:spcAft>
                <a:spcPts val="0"/>
              </a:spcAft>
            </a:pPr>
            <a:r>
              <a:rPr lang="en-CA" sz="2000" dirty="0">
                <a:solidFill>
                  <a:srgbClr val="000000"/>
                </a:solidFill>
              </a:rPr>
              <a:t>Usage of LSD began in 1960s</a:t>
            </a:r>
          </a:p>
          <a:p>
            <a:pPr>
              <a:spcAft>
                <a:spcPts val="0"/>
              </a:spcAft>
              <a:buNone/>
            </a:pPr>
            <a:endParaRPr lang="en-CA" sz="17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CA" sz="8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CA" sz="8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CA" sz="8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CA" sz="8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r>
              <a:rPr lang="en-CA" sz="800" dirty="0">
                <a:solidFill>
                  <a:srgbClr val="000000"/>
                </a:solidFill>
              </a:rPr>
              <a:t>(“Hallucinogenic Effects of LSD Discovered”, </a:t>
            </a:r>
            <a:r>
              <a:rPr lang="en-CA" sz="800" dirty="0" err="1">
                <a:solidFill>
                  <a:srgbClr val="000000"/>
                </a:solidFill>
              </a:rPr>
              <a:t>n,d</a:t>
            </a:r>
            <a:r>
              <a:rPr lang="en-CA" sz="800" dirty="0">
                <a:solidFill>
                  <a:srgbClr val="000000"/>
                </a:solidFill>
              </a:rPr>
              <a:t>., Horgan, 2014)</a:t>
            </a:r>
          </a:p>
          <a:p>
            <a:pPr>
              <a:spcAft>
                <a:spcPts val="0"/>
              </a:spcAft>
              <a:buNone/>
            </a:pPr>
            <a:endParaRPr lang="en-CA" sz="10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CA" dirty="0">
              <a:solidFill>
                <a:srgbClr val="000000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dirty="0">
              <a:solidFill>
                <a:srgbClr val="000000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3683" y="238524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Shape 144" descr="129791-004-44807B8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9272" y="1161242"/>
            <a:ext cx="2091661" cy="2783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460817" y="3977693"/>
            <a:ext cx="17685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Calibri"/>
                <a:cs typeface="Calibri"/>
              </a:rPr>
              <a:t>https://</a:t>
            </a:r>
            <a:r>
              <a:rPr lang="en-US" sz="800" dirty="0" err="1">
                <a:latin typeface="Calibri"/>
                <a:cs typeface="Calibri"/>
              </a:rPr>
              <a:t>www.britannica.com</a:t>
            </a:r>
            <a:r>
              <a:rPr lang="en-US" sz="800" dirty="0">
                <a:latin typeface="Calibri"/>
                <a:cs typeface="Calibri"/>
              </a:rPr>
              <a:t>/biography/Albert-Hofmann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78325" y="4636249"/>
            <a:ext cx="79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of 22</a:t>
            </a:r>
          </a:p>
        </p:txBody>
      </p:sp>
    </p:spTree>
    <p:extLst>
      <p:ext uri="{BB962C8B-B14F-4D97-AF65-F5344CB8AC3E}">
        <p14:creationId xmlns:p14="http://schemas.microsoft.com/office/powerpoint/2010/main" val="336910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73475" y="914950"/>
            <a:ext cx="7505700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“Last Friday, April 16, 1943, I was forced to interrupt my work in the laboratory in the middle of the afternoon and proceed home, being affected by a 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ea typeface="Times New Roman"/>
                <a:sym typeface="Times New Roman"/>
              </a:rPr>
              <a:t>remarkable restlessness</a:t>
            </a: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, combined with a 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ea typeface="Times New Roman"/>
                <a:sym typeface="Times New Roman"/>
              </a:rPr>
              <a:t>slight dizziness</a:t>
            </a: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. At home I lay down and sank into a 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ea typeface="Times New Roman"/>
                <a:sym typeface="Times New Roman"/>
              </a:rPr>
              <a:t>not unpleasant</a:t>
            </a: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, 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ea typeface="Times New Roman"/>
                <a:sym typeface="Times New Roman"/>
              </a:rPr>
              <a:t>intoxicated-like condition </a:t>
            </a: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characterized by an </a:t>
            </a:r>
            <a:r>
              <a:rPr lang="en" sz="2000" b="1" dirty="0">
                <a:solidFill>
                  <a:schemeClr val="accent6">
                    <a:lumMod val="75000"/>
                  </a:schemeClr>
                </a:solidFill>
                <a:ea typeface="Times New Roman"/>
                <a:sym typeface="Times New Roman"/>
              </a:rPr>
              <a:t>extremely stimulated imagination</a:t>
            </a: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. In a </a:t>
            </a:r>
            <a:r>
              <a:rPr lang="en" sz="2000" b="1" dirty="0">
                <a:solidFill>
                  <a:srgbClr val="000000"/>
                </a:solidFill>
                <a:ea typeface="Times New Roman"/>
                <a:sym typeface="Times New Roman"/>
              </a:rPr>
              <a:t>dreamlike state</a:t>
            </a: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, with eyes closed (I found the daylight to be unpleasantly glaring), I perceived an uninterrupted stream of </a:t>
            </a:r>
            <a:r>
              <a:rPr lang="en" sz="2000" b="1" dirty="0">
                <a:solidFill>
                  <a:srgbClr val="FF0000"/>
                </a:solidFill>
                <a:ea typeface="Times New Roman"/>
                <a:sym typeface="Times New Roman"/>
              </a:rPr>
              <a:t>fantastic pictures, extraordinary shapes with intense, kaleidoscopic play of colors</a:t>
            </a:r>
            <a:r>
              <a:rPr lang="en" sz="2000" dirty="0">
                <a:solidFill>
                  <a:srgbClr val="000000"/>
                </a:solidFill>
                <a:ea typeface="Times New Roman"/>
                <a:sym typeface="Times New Roman"/>
              </a:rPr>
              <a:t>. After some two hours this condition faded away.” --- Albert Hofmann </a:t>
            </a:r>
          </a:p>
          <a:p>
            <a:pPr lvl="0">
              <a:spcBef>
                <a:spcPts val="0"/>
              </a:spcBef>
              <a:buNone/>
            </a:pPr>
            <a:endParaRPr sz="2000" dirty="0"/>
          </a:p>
        </p:txBody>
      </p:sp>
      <p:sp>
        <p:nvSpPr>
          <p:cNvPr id="2" name="Rectangle 1"/>
          <p:cNvSpPr/>
          <p:nvPr/>
        </p:nvSpPr>
        <p:spPr>
          <a:xfrm>
            <a:off x="5033197" y="4423268"/>
            <a:ext cx="24529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dirty="0"/>
              <a:t>(“Hallucinogenic Effects of LSD Discovered”, </a:t>
            </a:r>
            <a:r>
              <a:rPr lang="en-CA" sz="800" dirty="0" err="1"/>
              <a:t>n,d</a:t>
            </a:r>
            <a:r>
              <a:rPr lang="en-CA" sz="800" dirty="0"/>
              <a:t>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40275" y="4636249"/>
            <a:ext cx="828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 of 22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Famous LSD Users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572625" y="1469019"/>
            <a:ext cx="5560464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0"/>
              </a:spcAft>
            </a:pPr>
            <a:r>
              <a:rPr lang="en-CA" sz="2500" dirty="0">
                <a:solidFill>
                  <a:srgbClr val="000000"/>
                </a:solidFill>
              </a:rPr>
              <a:t>Bill Gates</a:t>
            </a:r>
          </a:p>
          <a:p>
            <a:pPr marL="285750" indent="-285750">
              <a:spcAft>
                <a:spcPts val="0"/>
              </a:spcAft>
            </a:pPr>
            <a:r>
              <a:rPr lang="en-CA" sz="2500" dirty="0">
                <a:solidFill>
                  <a:srgbClr val="000000"/>
                </a:solidFill>
              </a:rPr>
              <a:t>Steve Jobs </a:t>
            </a:r>
          </a:p>
          <a:p>
            <a:pPr marL="285750" indent="-285750">
              <a:spcAft>
                <a:spcPts val="0"/>
              </a:spcAft>
            </a:pPr>
            <a:r>
              <a:rPr lang="en-CA" sz="2500" dirty="0">
                <a:solidFill>
                  <a:srgbClr val="000000"/>
                </a:solidFill>
              </a:rPr>
              <a:t>The Beatles</a:t>
            </a:r>
          </a:p>
          <a:p>
            <a:pPr marL="285750" indent="-285750">
              <a:spcAft>
                <a:spcPts val="0"/>
              </a:spcAft>
            </a:pPr>
            <a:r>
              <a:rPr lang="en-CA" sz="2500" dirty="0">
                <a:solidFill>
                  <a:srgbClr val="000000"/>
                </a:solidFill>
              </a:rPr>
              <a:t>Francis Crick </a:t>
            </a:r>
          </a:p>
          <a:p>
            <a:pPr marL="285750" indent="-285750">
              <a:spcAft>
                <a:spcPts val="0"/>
              </a:spcAft>
            </a:pPr>
            <a:r>
              <a:rPr lang="en-CA" sz="2500" dirty="0" err="1">
                <a:solidFill>
                  <a:srgbClr val="000000"/>
                </a:solidFill>
              </a:rPr>
              <a:t>Kary</a:t>
            </a:r>
            <a:r>
              <a:rPr lang="en-CA" sz="2500" dirty="0">
                <a:solidFill>
                  <a:srgbClr val="000000"/>
                </a:solidFill>
              </a:rPr>
              <a:t> Mullis</a:t>
            </a:r>
          </a:p>
          <a:p>
            <a:pPr>
              <a:spcAft>
                <a:spcPts val="0"/>
              </a:spcAft>
              <a:buNone/>
            </a:pPr>
            <a:endParaRPr lang="en-CA" sz="17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CA" sz="10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CA" sz="10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CA" sz="10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endParaRPr lang="en-CA" sz="1000" dirty="0">
              <a:solidFill>
                <a:srgbClr val="000000"/>
              </a:solidFill>
            </a:endParaRPr>
          </a:p>
          <a:p>
            <a:pPr>
              <a:spcAft>
                <a:spcPts val="0"/>
              </a:spcAft>
              <a:buNone/>
            </a:pPr>
            <a:r>
              <a:rPr lang="en-CA" sz="800" dirty="0">
                <a:solidFill>
                  <a:srgbClr val="000000"/>
                </a:solidFill>
              </a:rPr>
              <a:t>(Smith, 2017)</a:t>
            </a:r>
          </a:p>
          <a:p>
            <a:pPr>
              <a:spcAft>
                <a:spcPts val="0"/>
              </a:spcAft>
              <a:buNone/>
            </a:pPr>
            <a:endParaRPr lang="en-CA" dirty="0">
              <a:solidFill>
                <a:srgbClr val="000000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dirty="0">
              <a:solidFill>
                <a:srgbClr val="000000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3683" y="238524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728872" y="1046119"/>
            <a:ext cx="3854689" cy="3524497"/>
            <a:chOff x="4924983" y="1053224"/>
            <a:chExt cx="3153342" cy="3718451"/>
          </a:xfrm>
        </p:grpSpPr>
        <p:pic>
          <p:nvPicPr>
            <p:cNvPr id="8" name="Shape 15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24983" y="1053224"/>
              <a:ext cx="1466137" cy="1642474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9" name="Shape 15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391120" y="1053224"/>
              <a:ext cx="1687205" cy="1642476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10" name="Shape 1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24983" y="2695700"/>
              <a:ext cx="3153342" cy="207597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</p:grpSp>
      <p:sp>
        <p:nvSpPr>
          <p:cNvPr id="11" name="Shape 157"/>
          <p:cNvSpPr txBox="1"/>
          <p:nvPr/>
        </p:nvSpPr>
        <p:spPr>
          <a:xfrm>
            <a:off x="5054961" y="610609"/>
            <a:ext cx="1466137" cy="4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http://gairdner.org/award_winners/kary-b-mullis/</a:t>
            </a:r>
          </a:p>
        </p:txBody>
      </p:sp>
      <p:sp>
        <p:nvSpPr>
          <p:cNvPr id="12" name="Shape 159"/>
          <p:cNvSpPr txBox="1"/>
          <p:nvPr/>
        </p:nvSpPr>
        <p:spPr>
          <a:xfrm>
            <a:off x="6814440" y="639390"/>
            <a:ext cx="1687205" cy="45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http://www.sciography.com/francis-crick.htm</a:t>
            </a:r>
          </a:p>
        </p:txBody>
      </p:sp>
      <p:sp>
        <p:nvSpPr>
          <p:cNvPr id="13" name="Shape 161"/>
          <p:cNvSpPr txBox="1"/>
          <p:nvPr/>
        </p:nvSpPr>
        <p:spPr>
          <a:xfrm>
            <a:off x="3771743" y="3577741"/>
            <a:ext cx="957129" cy="9850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" dirty="0"/>
              <a:t>https://www.quora.com/Did-Steve-Jobs-hate-Bill-Gates-What-happened-when-two-of-the-biggest-names-in-the-field-of-technology-met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78325" y="4636249"/>
            <a:ext cx="1038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of 22</a:t>
            </a:r>
          </a:p>
        </p:txBody>
      </p:sp>
    </p:spTree>
    <p:extLst>
      <p:ext uri="{BB962C8B-B14F-4D97-AF65-F5344CB8AC3E}">
        <p14:creationId xmlns:p14="http://schemas.microsoft.com/office/powerpoint/2010/main" val="1827123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Classification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572625" y="1315130"/>
            <a:ext cx="5560464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A psychedelic drug (psychological effects)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Hallucinogenic 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Recreational 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Over 40 Street Names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Tolerance Building</a:t>
            </a:r>
          </a:p>
          <a:p>
            <a:pPr marL="285750" indent="-285750">
              <a:spcAft>
                <a:spcPts val="0"/>
              </a:spcAft>
            </a:pPr>
            <a:endParaRPr lang="en-CA" sz="1700" dirty="0">
              <a:solidFill>
                <a:srgbClr val="000000"/>
              </a:solidFill>
            </a:endParaRPr>
          </a:p>
          <a:p>
            <a:pPr lvl="0">
              <a:buNone/>
            </a:pPr>
            <a:endParaRPr lang="en" sz="800" dirty="0"/>
          </a:p>
          <a:p>
            <a:pPr lvl="0">
              <a:buNone/>
            </a:pPr>
            <a:endParaRPr lang="en" sz="800" dirty="0"/>
          </a:p>
          <a:p>
            <a:pPr lvl="0">
              <a:buNone/>
            </a:pPr>
            <a:endParaRPr lang="en" sz="800" dirty="0"/>
          </a:p>
          <a:p>
            <a:pPr lvl="0">
              <a:buNone/>
            </a:pPr>
            <a:r>
              <a:rPr lang="en" sz="800" dirty="0"/>
              <a:t>(Blachford &amp; Krapp, 2010)</a:t>
            </a:r>
          </a:p>
          <a:p>
            <a:pPr>
              <a:spcAft>
                <a:spcPts val="0"/>
              </a:spcAft>
              <a:buNone/>
            </a:pPr>
            <a:endParaRPr lang="en-CA" dirty="0">
              <a:solidFill>
                <a:srgbClr val="000000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CA" dirty="0">
              <a:solidFill>
                <a:srgbClr val="000000"/>
              </a:solidFill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3683" y="238524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0149" y="1322900"/>
            <a:ext cx="3414450" cy="2193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70"/>
          <p:cNvSpPr txBox="1"/>
          <p:nvPr/>
        </p:nvSpPr>
        <p:spPr>
          <a:xfrm>
            <a:off x="5270149" y="3609242"/>
            <a:ext cx="3414450" cy="33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dirty="0"/>
              <a:t>http://brokeassstuart.com/blog/2015/09/25/30-days-micro-dosing-with-lsd/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2419" y="4636248"/>
            <a:ext cx="82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of 22</a:t>
            </a:r>
          </a:p>
        </p:txBody>
      </p:sp>
    </p:spTree>
    <p:extLst>
      <p:ext uri="{BB962C8B-B14F-4D97-AF65-F5344CB8AC3E}">
        <p14:creationId xmlns:p14="http://schemas.microsoft.com/office/powerpoint/2010/main" val="915916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Demographics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558124" y="1469019"/>
            <a:ext cx="4052935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Middle/Upper-Middle Class Whites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Men Use More Often 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Rarely Taken Beyond Age 28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Declining Usage Rates 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One Time Use Common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23683" y="238524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hape 180"/>
          <p:cNvSpPr txBox="1"/>
          <p:nvPr/>
        </p:nvSpPr>
        <p:spPr>
          <a:xfrm>
            <a:off x="572625" y="4516475"/>
            <a:ext cx="1842600" cy="28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dirty="0"/>
              <a:t>(Krebs &amp; Johansen, 2013)</a:t>
            </a:r>
          </a:p>
        </p:txBody>
      </p:sp>
      <p:pic>
        <p:nvPicPr>
          <p:cNvPr id="11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558" y="613528"/>
            <a:ext cx="4056891" cy="390294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79"/>
          <p:cNvSpPr txBox="1"/>
          <p:nvPr/>
        </p:nvSpPr>
        <p:spPr>
          <a:xfrm>
            <a:off x="4582140" y="4179425"/>
            <a:ext cx="4957284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https://www.justice.gov/archive/ndic/pubs11/12620/odd.htm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78325" y="4643086"/>
            <a:ext cx="82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 of 22</a:t>
            </a:r>
          </a:p>
        </p:txBody>
      </p:sp>
    </p:spTree>
    <p:extLst>
      <p:ext uri="{BB962C8B-B14F-4D97-AF65-F5344CB8AC3E}">
        <p14:creationId xmlns:p14="http://schemas.microsoft.com/office/powerpoint/2010/main" val="422035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572625" y="368300"/>
            <a:ext cx="7505700" cy="954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sz="4500" b="1" dirty="0">
                <a:solidFill>
                  <a:srgbClr val="000000"/>
                </a:solidFill>
                <a:latin typeface="Calibri"/>
                <a:cs typeface="Calibri"/>
              </a:rPr>
              <a:t>Biochemical Properties</a:t>
            </a:r>
            <a:endParaRPr lang="en" sz="45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572624" y="1415478"/>
            <a:ext cx="4052935" cy="2448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Tasteless odorless and colorless 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Water Soluble 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Decomposes in light and high temperature </a:t>
            </a:r>
          </a:p>
          <a:p>
            <a:pPr marL="457200" lvl="0" indent="-34290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</a:pPr>
            <a:r>
              <a:rPr lang="en" sz="1800" dirty="0">
                <a:solidFill>
                  <a:srgbClr val="000000"/>
                </a:solidFill>
              </a:rPr>
              <a:t>Similar structure to </a:t>
            </a:r>
            <a:r>
              <a:rPr lang="en-CA" sz="1800" dirty="0">
                <a:solidFill>
                  <a:srgbClr val="000000"/>
                </a:solidFill>
              </a:rPr>
              <a:t>s</a:t>
            </a:r>
            <a:r>
              <a:rPr lang="en" sz="1800" dirty="0">
                <a:solidFill>
                  <a:srgbClr val="000000"/>
                </a:solidFill>
              </a:rPr>
              <a:t>erotonin </a:t>
            </a:r>
          </a:p>
          <a:p>
            <a:pPr marL="114300" lvl="0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None/>
            </a:pPr>
            <a:endParaRPr lang="en" sz="18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3683" y="238524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6039" y="1244308"/>
            <a:ext cx="3859848" cy="26083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89"/>
          <p:cNvSpPr txBox="1"/>
          <p:nvPr/>
        </p:nvSpPr>
        <p:spPr>
          <a:xfrm>
            <a:off x="351200" y="4401725"/>
            <a:ext cx="3169595" cy="22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 dirty="0">
                <a:latin typeface="Arial Narrow" panose="020B0606020202030204" pitchFamily="34" charset="0"/>
                <a:cs typeface="Calibri"/>
              </a:rPr>
              <a:t>(DrugBank, 2017; EMCDDA, 2011; Haddad, 1990; HSDB, 2017; Lewis, 2007; Li &amp; Wang, 1998; PubChem, 2017.)</a:t>
            </a:r>
          </a:p>
        </p:txBody>
      </p:sp>
      <p:sp>
        <p:nvSpPr>
          <p:cNvPr id="10" name="Shape 188"/>
          <p:cNvSpPr txBox="1"/>
          <p:nvPr/>
        </p:nvSpPr>
        <p:spPr>
          <a:xfrm>
            <a:off x="4582140" y="3669425"/>
            <a:ext cx="4132086" cy="95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 dirty="0"/>
              <a:t>http://www.themindcentre.com.au/microdosing-lsd-psychedelic-drugs-treatment-future/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62419" y="4636248"/>
            <a:ext cx="822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 of 22</a:t>
            </a:r>
          </a:p>
        </p:txBody>
      </p:sp>
    </p:spTree>
    <p:extLst>
      <p:ext uri="{BB962C8B-B14F-4D97-AF65-F5344CB8AC3E}">
        <p14:creationId xmlns:p14="http://schemas.microsoft.com/office/powerpoint/2010/main" val="4192301746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Custom 10">
      <a:dk1>
        <a:srgbClr val="FFFFFF"/>
      </a:dk1>
      <a:lt1>
        <a:srgbClr val="AF7B51"/>
      </a:lt1>
      <a:dk2>
        <a:srgbClr val="000000"/>
      </a:dk2>
      <a:lt2>
        <a:srgbClr val="00FF00"/>
      </a:lt2>
      <a:accent1>
        <a:srgbClr val="00FF00"/>
      </a:accent1>
      <a:accent2>
        <a:srgbClr val="D9563F"/>
      </a:accent2>
      <a:accent3>
        <a:srgbClr val="FFFF00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1814</Words>
  <Application>Microsoft Office PowerPoint</Application>
  <PresentationFormat>On-screen Show (16:9)</PresentationFormat>
  <Paragraphs>350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Roboto</vt:lpstr>
      <vt:lpstr>Nunito</vt:lpstr>
      <vt:lpstr>Arial Narrow</vt:lpstr>
      <vt:lpstr>Times New Roman</vt:lpstr>
      <vt:lpstr>Shift</vt:lpstr>
      <vt:lpstr>PowerPoint Presentation</vt:lpstr>
      <vt:lpstr>The Effects of D-Lysergic Acid Diethylamide (LSD)  On The Brain</vt:lpstr>
      <vt:lpstr>Outline</vt:lpstr>
      <vt:lpstr>History</vt:lpstr>
      <vt:lpstr>PowerPoint Presentation</vt:lpstr>
      <vt:lpstr>Famous LSD Users</vt:lpstr>
      <vt:lpstr>Classification</vt:lpstr>
      <vt:lpstr>Demographics</vt:lpstr>
      <vt:lpstr>Biochemical Properties</vt:lpstr>
      <vt:lpstr>PowerPoint Presentation</vt:lpstr>
      <vt:lpstr>PowerPoint Presentation</vt:lpstr>
      <vt:lpstr>Effects on the Brain</vt:lpstr>
      <vt:lpstr>Uses of LSD</vt:lpstr>
      <vt:lpstr>Therapeutic Agent?</vt:lpstr>
      <vt:lpstr>LSD Dosage Effects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Choice #1:</vt:lpstr>
      <vt:lpstr>Multiple Choice #1 (Answer):</vt:lpstr>
      <vt:lpstr>Multiple Choice #2:</vt:lpstr>
      <vt:lpstr>Multiple Choice #2 (Answer):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Yhameen Hamid</dc:creator>
  <cp:lastModifiedBy>Yhameen Hamid</cp:lastModifiedBy>
  <cp:revision>36</cp:revision>
  <dcterms:modified xsi:type="dcterms:W3CDTF">2017-11-03T02:35:23Z</dcterms:modified>
</cp:coreProperties>
</file>