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11D575C-8D64-4CE9-8FDB-C253349F06F3}">
  <a:tblStyle styleId="{811D575C-8D64-4CE9-8FDB-C253349F06F3}"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4" d="100"/>
          <a:sy n="54" d="100"/>
        </p:scale>
        <p:origin x="996"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94644238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b="1"/>
              <a:t>BRIEF SCRIPT: </a:t>
            </a:r>
            <a:r>
              <a:rPr lang="en"/>
              <a:t>Now Sandra previously mentioned that cushing’s syndrome is due to excess production of glucocorticoids. The most important glucocorticoid hormone in the body is cortisol.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BRIEF SCRIPT: </a:t>
            </a:r>
            <a:r>
              <a:rPr lang="en"/>
              <a:t>Some of the actions of glucocorticoids include anti-inflammatory effects by inhibiting the immune response, catabolic effects such as breaking down bones and using the amino acids as a source for gluconeogenesis, maintaining blood pressure by sensitizing the arterioles to norepinephrine (a hormone involved in our fight or flight response), and increasing hepatic gluconeogenesis </a:t>
            </a:r>
            <a:r>
              <a:rPr lang="en">
                <a:highlight>
                  <a:srgbClr val="FFFFFF"/>
                </a:highlight>
              </a:rPr>
              <a:t>which increases the amount of glucose in our blood. Cortisol, as we are all familiar with, is the hormone that is released in response to stress.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highlight>
                  <a:srgbClr val="FFFFFF"/>
                </a:highlight>
              </a:rPr>
              <a:t>BRIEF SCRIPT: </a:t>
            </a:r>
            <a:r>
              <a:rPr lang="en">
                <a:highlight>
                  <a:srgbClr val="FFFFFF"/>
                </a:highlight>
              </a:rPr>
              <a:t>Cortisol is the end product of the activation of the hypothalamic-pituitary adrenal (HPA) axis. The HPA axis consists of excitatory signals and negative feedback loops to regulate its activity. Our body's stress system coordinates the adaptive responses of organisms to different types of stressors resulting in changes that improve our ability to adjust homeostasis and increase chances of survival.</a:t>
            </a:r>
            <a:r>
              <a:rPr lang="en" sz="950">
                <a:highlight>
                  <a:srgbClr val="FFFFFF"/>
                </a:highlight>
              </a:rPr>
              <a:t> </a:t>
            </a:r>
            <a:r>
              <a:rPr lang="en">
                <a:highlight>
                  <a:srgbClr val="FFFFFF"/>
                </a:highlight>
              </a:rPr>
              <a:t>Based on this diagram, we can see that cortisol exerts negative feedback control on ACTH release through the inhibition of CRH as well as inhibiting CRH itself. Regulation of the HPA axis is critical, otherwise disorders of the adrenal cortex can arise and present life-threatening conditions.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b="1"/>
              <a:t>BRIEF SCRIPT:</a:t>
            </a:r>
            <a:r>
              <a:rPr lang="en"/>
              <a:t> Recalling the actions of glucocorticoids, excess production of cortisol can have many different and serious effects on the body. But where is this abnormal amount of cortisol coming from.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BRIEF SCRIPT: </a:t>
            </a:r>
            <a:r>
              <a:rPr lang="en"/>
              <a:t>In patient’s presenting with Cushing’s, there are a variety of causes that may lead to overproduction of glucocorticoids. Earlier it was mentioned that cushing’s disease is the most common endogenous form of Cushing’s due to a pituitary tumor over-secreting ACTH. Over secretion of ACTH stimulates our adrenal gland to release cortisol from the adrenal cortex. Other endogenous forms of the syndrome include an adrenal adenoma, which is a tumor of the adrenal gland over secreting cortisol, an ectopic ACTH producing tumor, that could originate from the lungs, pancreas or thymus, and iatrogenic cushing’s which is exogenous consumption of cortisol. </a:t>
            </a:r>
          </a:p>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b="1"/>
              <a:t>BRIEF SCRIPT: </a:t>
            </a:r>
            <a:r>
              <a:rPr lang="en"/>
              <a:t>Focusing on Cushing’s disease, we just learned that the increased levels of cortisol is a result of a pituitary tumor over secreting ACTH.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BRIEF SCRIPT: </a:t>
            </a:r>
            <a:r>
              <a:rPr lang="en"/>
              <a:t>Now you may be thinking, if we have circulating excess ACTH in the blood stimulating cortisol secretion from the adrenal cortex, why isn’t cortisol feeding back and downregulating secretion of ACTH from the pituitary? After all cortisol does exert negative feedback control. And you are 50% right, however, negative feedback mechanisms here are all messed up and </a:t>
            </a:r>
            <a:r>
              <a:rPr lang="en">
                <a:highlight>
                  <a:srgbClr val="FFFFFF"/>
                </a:highlight>
              </a:rPr>
              <a:t>the pituitary becomes less sensitive to glucocorticoid effects</a:t>
            </a:r>
            <a:r>
              <a:rPr lang="en"/>
              <a:t>. As a result, we will need even more cortisol to suppress ACTH secretion due to the faulty negative feedback mechanisms. Remember, these faulty negative feedback mechanisms occurs in patients who are diagnosed with Cushing’s Disease.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highlight>
                  <a:srgbClr val="FFFFFF"/>
                </a:highlight>
              </a:rPr>
              <a:t> </a:t>
            </a:r>
            <a:r>
              <a:rPr lang="en" b="1"/>
              <a:t>BRIEF SCRIPT: </a:t>
            </a:r>
            <a:r>
              <a:rPr lang="en">
                <a:highlight>
                  <a:srgbClr val="FFFFFF"/>
                </a:highlight>
              </a:rPr>
              <a:t>The pituitary tumors are usually microadenomas, which are 10 mm or less in diameter. These tumors are often discovered by doing tests for other reasons, since these microadenomas do not have mass effects. Just as a reminder, these pituitary tumors are the secondary cause of Cushing’s Syndrome, called Cushing’s disease. It accounts for about 2/3rds of the endogenous cases of this syndrome. </a:t>
            </a:r>
          </a:p>
          <a:p>
            <a:pPr lvl="0">
              <a:spcBef>
                <a:spcPts val="0"/>
              </a:spcBef>
              <a:buNone/>
            </a:pPr>
            <a:endParaRPr/>
          </a:p>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b="1"/>
              <a:t>BRIEF SCRIPT: </a:t>
            </a:r>
            <a:r>
              <a:rPr lang="en"/>
              <a:t>Taking into account the diverse actions of glucocorticoids, patients with cushing’s will present with distinct clinical features such as: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BRIEF SCRIPT: </a:t>
            </a:r>
            <a:r>
              <a:rPr lang="en"/>
              <a:t>Buffalo hump, truncal obesity (abdomen), poor wound healing and easy bruising due to the anti-inflammatory effects of cortisol, osteporosis due to the catabolic effects of cortisol. </a:t>
            </a:r>
            <a:r>
              <a:rPr lang="en">
                <a:highlight>
                  <a:srgbClr val="FFFFFF"/>
                </a:highlight>
                <a:latin typeface="Nunito"/>
                <a:ea typeface="Nunito"/>
                <a:cs typeface="Nunito"/>
                <a:sym typeface="Nunito"/>
              </a:rPr>
              <a:t>Interestingly, glucocorticoids also have mineralcorticoid activity. This means that cortisol can also act as aldosterone, an important mineralcorticoid, and present some of the clinical features characteristic of a patient with high levels of aldosterone in their bloodstream. This explains why patients present with high blood pressure (hypertension) due to the sodium retention, and metabolic alkalosis due to potassium wasting. Metabolic alkalosis is an increase in serum bicarbonate concentrations due to loss of hydrogen ions in the body, or a gain in bicarbonate ions. </a:t>
            </a:r>
          </a:p>
          <a:p>
            <a:pPr lvl="0">
              <a:spcBef>
                <a:spcPts val="0"/>
              </a:spcBef>
              <a:buNone/>
            </a:pPr>
            <a:endParaRPr>
              <a:highlight>
                <a:srgbClr val="FFFFFF"/>
              </a:highlight>
              <a:latin typeface="Nunito"/>
              <a:ea typeface="Nunito"/>
              <a:cs typeface="Nunito"/>
              <a:sym typeface="Nunito"/>
            </a:endParaRPr>
          </a:p>
          <a:p>
            <a:pPr lvl="0">
              <a:spcBef>
                <a:spcPts val="0"/>
              </a:spcBef>
              <a:buNone/>
            </a:pPr>
            <a:r>
              <a:rPr lang="en">
                <a:highlight>
                  <a:srgbClr val="FFFFFF"/>
                </a:highlight>
                <a:latin typeface="Nunito"/>
                <a:ea typeface="Nunito"/>
                <a:cs typeface="Nunito"/>
                <a:sym typeface="Nunito"/>
              </a:rPr>
              <a:t>(Can elaborate a little on the other features based on the actions of glucocorticoids if necessary)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Some more pictures of the clinical manifestations of cushing’s syndrome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If a physician suspects Cushing’s Syndrome to be the underlying cause for the presentation of symptoms, the best screening test is a basic 24-hour urine test. In which urine free cortisol is measured (Urinary Cortisol concentration is roughly equal to plasma concentrations of cortisol). A diagnosis of Cushing’s can be made when 24 hour urinary free cortisol levels exceed 300 nmol.</a:t>
            </a:r>
          </a:p>
          <a:p>
            <a:pPr lvl="0">
              <a:spcBef>
                <a:spcPts val="0"/>
              </a:spcBef>
              <a:buNone/>
            </a:pPr>
            <a:endParaRPr/>
          </a:p>
          <a:p>
            <a:pPr lvl="0" rtl="0">
              <a:lnSpc>
                <a:spcPct val="115000"/>
              </a:lnSpc>
              <a:spcBef>
                <a:spcPts val="0"/>
              </a:spcBef>
              <a:spcAft>
                <a:spcPts val="300"/>
              </a:spcAft>
              <a:buNone/>
            </a:pPr>
            <a:r>
              <a:rPr lang="en"/>
              <a:t>A low Dexamethasone Suppression Test is also done, often in combination with urinary tests to confirm the diagnosis. Dexamethasone is a synthetically manufactured cortisol that binds to cortisol receptors in the pituitary and suppresses ACTH release. In healthy individuals this will ultimately suppress the secretion of cortisol. A 1mg dosage is administered at night and a blood test is taken the next morning. Individuals with Cushing’s will be unable to suppress ACTH levels, and will have values in the plasma exceeding 50 nmol/L..</a:t>
            </a:r>
          </a:p>
          <a:p>
            <a:pPr lvl="0" rtl="0">
              <a:lnSpc>
                <a:spcPct val="115000"/>
              </a:lnSpc>
              <a:spcBef>
                <a:spcPts val="0"/>
              </a:spcBef>
              <a:spcAft>
                <a:spcPts val="300"/>
              </a:spcAft>
              <a:buNone/>
            </a:pPr>
            <a:endParaRPr/>
          </a:p>
          <a:p>
            <a:pPr lvl="0" rtl="0">
              <a:lnSpc>
                <a:spcPct val="115000"/>
              </a:lnSpc>
              <a:spcBef>
                <a:spcPts val="0"/>
              </a:spcBef>
              <a:spcAft>
                <a:spcPts val="300"/>
              </a:spcAft>
              <a:buNone/>
            </a:pPr>
            <a:r>
              <a:rPr lang="en"/>
              <a:t>A failure to suppress ACTH levels and thus cortisol require a high dose test to be performed. It involves a 2mg dosage over the course of 48 hours. Plasma cortisol levels are measured the next morning. Patients with Cushing's Disease would have their cortisol concentration levels drop by at least 50% of pre-treatment value. This indicates that high cortisol concentrations due to a pituitary tumour over-secreting ACTH is because of faulty negative feedback mechanisms. As a result, a higher dose is required to counteract the faulty negative feedback mechanisms. On the other hand, failure to suppress ACTH levels is suggestive of an ectopic ACTH secreting tumour that will continue to stimulate the adrenal cortex to release cortisol regardless of the negative feedback loops. </a:t>
            </a:r>
          </a:p>
          <a:p>
            <a:pPr lvl="0" rtl="0">
              <a:lnSpc>
                <a:spcPct val="115000"/>
              </a:lnSpc>
              <a:spcBef>
                <a:spcPts val="0"/>
              </a:spcBef>
              <a:buNone/>
            </a:pPr>
            <a:endParaRPr sz="1000"/>
          </a:p>
          <a:p>
            <a:pPr lvl="0" rtl="0">
              <a:lnSpc>
                <a:spcPct val="115000"/>
              </a:lnSpc>
              <a:spcBef>
                <a:spcPts val="0"/>
              </a:spcBef>
              <a:spcAft>
                <a:spcPts val="300"/>
              </a:spcAft>
              <a:buNone/>
            </a:pPr>
            <a:endParaRPr/>
          </a:p>
          <a:p>
            <a:pPr lvl="0" rtl="0">
              <a:lnSpc>
                <a:spcPct val="115000"/>
              </a:lnSpc>
              <a:spcBef>
                <a:spcPts val="0"/>
              </a:spcBef>
              <a:spcAft>
                <a:spcPts val="300"/>
              </a:spcAft>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If a physician suspects Cushing’s Syndrome to be the underlying cause for the presentation of symptoms, the best screening test is a basic 24-hour urine test. In which urine free cortisol is measured (Urinary Cortisol concentration is roughly equal to plasma concentrations of cortisol). A diagnosis of Cushing’s can be made when 24 hour urinary free cortisol levels exceed 300 nmol.</a:t>
            </a:r>
          </a:p>
          <a:p>
            <a:pPr lvl="0" rtl="0">
              <a:spcBef>
                <a:spcPts val="0"/>
              </a:spcBef>
              <a:buNone/>
            </a:pPr>
            <a:endParaRPr/>
          </a:p>
          <a:p>
            <a:pPr lvl="0" rtl="0">
              <a:lnSpc>
                <a:spcPct val="115000"/>
              </a:lnSpc>
              <a:spcBef>
                <a:spcPts val="0"/>
              </a:spcBef>
              <a:spcAft>
                <a:spcPts val="300"/>
              </a:spcAft>
              <a:buNone/>
            </a:pPr>
            <a:r>
              <a:rPr lang="en"/>
              <a:t>A low Dexamethasone Suppression Test is also done, often in combination with urinary tests to confirm the diagnosis. Dexamethasone is a synthetically manufactured cortisol that binds to cortisol receptors in the pituitary and suppresses ACTH release. In healthy individuals this will ultimately suppress the secretion of cortisol. A 1mg dosage is administered at night and a blood test is taken the next morning. Individuals with Cushing’s will be unable to suppress ACTH levels, and will have values in the plasma exceeding 50 nmol/L..</a:t>
            </a:r>
          </a:p>
          <a:p>
            <a:pPr lvl="0" rtl="0">
              <a:lnSpc>
                <a:spcPct val="115000"/>
              </a:lnSpc>
              <a:spcBef>
                <a:spcPts val="0"/>
              </a:spcBef>
              <a:spcAft>
                <a:spcPts val="300"/>
              </a:spcAft>
              <a:buNone/>
            </a:pPr>
            <a:endParaRPr/>
          </a:p>
          <a:p>
            <a:pPr lvl="0" rtl="0">
              <a:lnSpc>
                <a:spcPct val="115000"/>
              </a:lnSpc>
              <a:spcBef>
                <a:spcPts val="0"/>
              </a:spcBef>
              <a:spcAft>
                <a:spcPts val="300"/>
              </a:spcAft>
              <a:buNone/>
            </a:pPr>
            <a:r>
              <a:rPr lang="en"/>
              <a:t>A failure to suppress ACTH levels and thus cortisol require a high dose test to be performed. It involves a 2mg dosage over the course of 48 hours. Plasma cortisol levels are measured the next morning. Patients with Cushing's Disease would have their cortisol concentration levels drop by at least 50% of pre-treatment value. This indicates that high cortisol concentrations due to a pituitary tumour over-secreting ACTH is because of faulty negative feedback mechanisms. As a result, a higher dose is required to counteract the faulty negative feedback mechanisms. On the other hand, failure to suppress ACTH levels is suggestive of an ectopic ACTH secreting tumour that will continue to stimulate the adrenal cortex to release cortisol regardless of the negative feedback loops. </a:t>
            </a:r>
          </a:p>
          <a:p>
            <a:pPr lvl="0" rtl="0">
              <a:lnSpc>
                <a:spcPct val="115000"/>
              </a:lnSpc>
              <a:spcBef>
                <a:spcPts val="0"/>
              </a:spcBef>
              <a:buNone/>
            </a:pPr>
            <a:endParaRPr sz="1000"/>
          </a:p>
          <a:p>
            <a:pPr lvl="0" rtl="0">
              <a:lnSpc>
                <a:spcPct val="115000"/>
              </a:lnSpc>
              <a:spcBef>
                <a:spcPts val="0"/>
              </a:spcBef>
              <a:spcAft>
                <a:spcPts val="300"/>
              </a:spcAft>
              <a:buNone/>
            </a:pPr>
            <a:endParaRPr/>
          </a:p>
          <a:p>
            <a:pPr lvl="0" rtl="0">
              <a:lnSpc>
                <a:spcPct val="115000"/>
              </a:lnSpc>
              <a:spcBef>
                <a:spcPts val="0"/>
              </a:spcBef>
              <a:spcAft>
                <a:spcPts val="300"/>
              </a:spcAft>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000">
                <a:highlight>
                  <a:srgbClr val="FFFFFF"/>
                </a:highlight>
              </a:rPr>
              <a:t>Dynamic testing is used to distinguish pituitary adenomas from ectopic ACTH secreting tumours or adrenal secreting tumours. Corticotropin Releasing Hormone (CRH), which is released by the hypothalamus in response to stress, stimulates the entire cortisol release cascade. Providing CRH and measuring the ACTH levels helps to further diagnose the type of Cushing's. An exaggerated elevated response of excessive ACTH levels suggest a pituitary tumour (secondary class diagnosis) while no response after the administration of CRH indicates a primary class disorder.</a:t>
            </a:r>
          </a:p>
          <a:p>
            <a:pPr lvl="0">
              <a:spcBef>
                <a:spcPts val="0"/>
              </a:spcBef>
              <a:buNone/>
            </a:pPr>
            <a:endParaRPr sz="1000">
              <a:highlight>
                <a:srgbClr val="FFFFFF"/>
              </a:highlight>
            </a:endParaRPr>
          </a:p>
          <a:p>
            <a:pPr lvl="0">
              <a:spcBef>
                <a:spcPts val="0"/>
              </a:spcBef>
              <a:buNone/>
            </a:pPr>
            <a:r>
              <a:rPr lang="en" sz="1000">
                <a:highlight>
                  <a:srgbClr val="FFFFFF"/>
                </a:highlight>
              </a:rPr>
              <a:t>If a brain tumor is suspected to be the cause of excessive secretions. Visualizing tests such as a CT and MRI are often performed in addition, to confirm and verify the location of the tumour. </a:t>
            </a:r>
          </a:p>
          <a:p>
            <a:pPr lvl="0">
              <a:spcBef>
                <a:spcPts val="0"/>
              </a:spcBef>
              <a:buNone/>
            </a:pPr>
            <a:endParaRPr sz="1000">
              <a:highlight>
                <a:srgbClr val="FFFFFF"/>
              </a:highlight>
            </a:endParaRPr>
          </a:p>
          <a:p>
            <a:pPr lvl="0">
              <a:spcBef>
                <a:spcPts val="0"/>
              </a:spcBef>
              <a:buNone/>
            </a:pPr>
            <a:endParaRPr sz="1000">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lnSpc>
                <a:spcPct val="150000"/>
              </a:lnSpc>
              <a:spcBef>
                <a:spcPts val="300"/>
              </a:spcBef>
              <a:spcAft>
                <a:spcPts val="1300"/>
              </a:spcAft>
              <a:buNone/>
            </a:pPr>
            <a:r>
              <a:rPr lang="en"/>
              <a:t>Increased glucose levels are a result of increased hepatic gluconeogenesis that occurs with high amounts of glucose, causing the liver to produce glucose from proteins, lipids, and other metabolic sources.</a:t>
            </a:r>
          </a:p>
          <a:p>
            <a:pPr marL="0" lvl="0" indent="0" rtl="0">
              <a:lnSpc>
                <a:spcPct val="150000"/>
              </a:lnSpc>
              <a:spcBef>
                <a:spcPts val="300"/>
              </a:spcBef>
              <a:spcAft>
                <a:spcPts val="1300"/>
              </a:spcAft>
              <a:buNone/>
            </a:pPr>
            <a:r>
              <a:rPr lang="en"/>
              <a:t>Increased bone turnover markers are a result of triggering bone resorption of amino acids in order to be used as an energy source in gluconeogenesis. This is achieved indirectly through cortisol by blocking calcium absorption in order to decrease bone growth.</a:t>
            </a:r>
          </a:p>
          <a:p>
            <a:pPr marL="0" lvl="0" indent="0" rtl="0">
              <a:lnSpc>
                <a:spcPct val="150000"/>
              </a:lnSpc>
              <a:spcBef>
                <a:spcPts val="300"/>
              </a:spcBef>
              <a:spcAft>
                <a:spcPts val="1300"/>
              </a:spcAft>
              <a:buNone/>
            </a:pPr>
            <a:r>
              <a:rPr lang="en"/>
              <a:t>Decreased levels of Potassium are explained by  increased sodium absorption in the small intestine, while at the same time acting to excrete potassium in the urine. </a:t>
            </a:r>
          </a:p>
          <a:p>
            <a:pPr marL="0" lvl="0" indent="0" rtl="0">
              <a:lnSpc>
                <a:spcPct val="150000"/>
              </a:lnSpc>
              <a:spcBef>
                <a:spcPts val="300"/>
              </a:spcBef>
              <a:spcAft>
                <a:spcPts val="1300"/>
              </a:spcAft>
              <a:buNone/>
            </a:pPr>
            <a:r>
              <a:rPr lang="en"/>
              <a:t>Decreased Eosinophils and Lymphocytes are decreased because excess cortisol is an immunosuppressant (weakens the immune system). Cortisol blocks the proliferation of T-cells by preventing them from recognizing interleukin signals. This explains why individuals with Cushing’s experience recurrent infections and may also need to be treated for these secondary infections as well. </a:t>
            </a:r>
          </a:p>
          <a:p>
            <a:pPr marL="0" lvl="0" indent="0" rtl="0">
              <a:lnSpc>
                <a:spcPct val="150000"/>
              </a:lnSpc>
              <a:spcBef>
                <a:spcPts val="300"/>
              </a:spcBef>
              <a:spcAft>
                <a:spcPts val="1300"/>
              </a:spcAft>
              <a:buNone/>
            </a:pPr>
            <a:endParaRPr/>
          </a:p>
          <a:p>
            <a:pPr marL="0" lvl="0" indent="0" rtl="0">
              <a:lnSpc>
                <a:spcPct val="150000"/>
              </a:lnSpc>
              <a:spcBef>
                <a:spcPts val="300"/>
              </a:spcBef>
              <a:spcAft>
                <a:spcPts val="1300"/>
              </a:spcAft>
              <a:buNone/>
            </a:pPr>
            <a:endParaRPr sz="1000"/>
          </a:p>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Brief Script: </a:t>
            </a:r>
          </a:p>
          <a:p>
            <a:pPr marL="457200" lvl="0" indent="-228600" rtl="0">
              <a:spcBef>
                <a:spcPts val="0"/>
              </a:spcBef>
              <a:buChar char="-"/>
            </a:pPr>
            <a:r>
              <a:rPr lang="en"/>
              <a:t>In cases of iatrogenic Cushing’s syndrome, the safest and most preferred method of treatment is the gradual weaning off of glucocorticoid medication along with alternative ways of treating the originally medicated condition. This is often not feasible or sufficient.</a:t>
            </a:r>
          </a:p>
          <a:p>
            <a:pPr marL="457200" lvl="0" indent="-228600" rtl="0">
              <a:spcBef>
                <a:spcPts val="0"/>
              </a:spcBef>
              <a:buChar char="-"/>
            </a:pPr>
            <a:r>
              <a:rPr lang="en"/>
              <a:t>Currently the most common way of treating Cushing’s involves surgery on the pituitary to eliminate the adenomas; this is called trans-sphenoidal hypophysectomy. This procedure is fairly successful when the pituitary adenomas are identifiable, and if they are not, surgeons may cut out a big part of the pituitary, but this comes with more side effects.</a:t>
            </a:r>
          </a:p>
          <a:p>
            <a:pPr marL="457200" lvl="0" indent="-228600" rtl="0">
              <a:spcBef>
                <a:spcPts val="0"/>
              </a:spcBef>
              <a:buChar char="-"/>
            </a:pPr>
            <a:r>
              <a:rPr lang="en"/>
              <a:t>Another procedure sometimes done is the bilateral adrenalectomy, which is the cutting out of the adrenal glands. The aim is to stop cortisol production, which is the main problem of Cushing’s syndrome.</a:t>
            </a:r>
          </a:p>
          <a:p>
            <a:pPr marL="457200" lvl="0" indent="-228600" rtl="0">
              <a:spcBef>
                <a:spcPts val="0"/>
              </a:spcBef>
              <a:buChar char="-"/>
            </a:pPr>
            <a:r>
              <a:rPr lang="en"/>
              <a:t>Hormone therapy is necessary after either operation for the patient’s lifetime to avoid other life-threatening syndromes.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BRIEF SCRIPT:</a:t>
            </a:r>
            <a:r>
              <a:rPr lang="en"/>
              <a:t> Cushing’s syndrome is an umbrella term used to describe excessive, long term exposure to glucocorticoids, such as cortisol, in the blood. Glucocorticoids are steroid hormones that help mediate the body’s stress response. The activation of the hypothalamus pituitary-adrenal axis by several stimuli will lead to the secretion of cortisol from the adrenal cortex. Stress, for example, stimulates secretion of corticotrophin releasing hormone (CRH)  from the hypothalamus which acts on the anterior pituitary to release adrenocorticotrophin releasing hormone (ACTH). This hormone is a key regulator of glucocorticoid activity in the body because high levels of ACTH will stimulate the adrenal cortex to secrete cortisol into the blood and restore the imbalance in homeostasis.</a:t>
            </a:r>
          </a:p>
          <a:p>
            <a:pPr lvl="0">
              <a:spcBef>
                <a:spcPts val="0"/>
              </a:spcBef>
              <a:buNone/>
            </a:pPr>
            <a:endParaRPr/>
          </a:p>
          <a:p>
            <a:pPr lvl="0" rtl="0">
              <a:spcBef>
                <a:spcPts val="0"/>
              </a:spcBef>
              <a:buNone/>
            </a:pPr>
            <a:r>
              <a:rPr lang="en"/>
              <a:t>Cushing’s disease is the most common endogenous type of cushing’s syndrome. It is a result of a pituitary tumour over secreting ACTH leading to high levels of cortisol being secreted from the adrenal cortex. </a:t>
            </a:r>
          </a:p>
          <a:p>
            <a:pPr marL="457200" lvl="0" indent="-298450" rtl="0">
              <a:spcBef>
                <a:spcPts val="0"/>
              </a:spcBef>
              <a:buSzPct val="100000"/>
              <a:buChar char="❖"/>
            </a:pPr>
            <a:r>
              <a:rPr lang="en"/>
              <a:t> Glucocorticoids: </a:t>
            </a:r>
          </a:p>
          <a:p>
            <a:pPr marL="914400" lvl="1" indent="-298450" rtl="0">
              <a:spcBef>
                <a:spcPts val="0"/>
              </a:spcBef>
              <a:buSzPct val="100000"/>
              <a:buChar char="➢"/>
            </a:pPr>
            <a:r>
              <a:rPr lang="en"/>
              <a:t>Steroid hormone </a:t>
            </a:r>
          </a:p>
          <a:p>
            <a:pPr marL="914400" lvl="1" indent="-298450" rtl="0">
              <a:spcBef>
                <a:spcPts val="0"/>
              </a:spcBef>
              <a:buSzPct val="100000"/>
              <a:buChar char="➢"/>
            </a:pPr>
            <a:r>
              <a:rPr lang="en"/>
              <a:t>Cortisol being most important </a:t>
            </a:r>
          </a:p>
          <a:p>
            <a:pPr marL="914400" lvl="1" indent="-298450" rtl="0">
              <a:spcBef>
                <a:spcPts val="0"/>
              </a:spcBef>
              <a:buSzPct val="100000"/>
              <a:buChar char="➢"/>
            </a:pPr>
            <a:r>
              <a:rPr lang="en"/>
              <a:t>Mediate body’s stress response</a:t>
            </a:r>
          </a:p>
          <a:p>
            <a:pPr marL="914400" lvl="1" indent="-298450" rtl="0">
              <a:spcBef>
                <a:spcPts val="0"/>
              </a:spcBef>
              <a:buSzPct val="100000"/>
              <a:buChar char="➢"/>
            </a:pPr>
            <a:r>
              <a:rPr lang="en"/>
              <a:t>Anti-inflammatory actions </a:t>
            </a:r>
          </a:p>
          <a:p>
            <a:pPr marL="457200" lvl="0" indent="-298450" rtl="0">
              <a:spcBef>
                <a:spcPts val="0"/>
              </a:spcBef>
              <a:buSzPct val="100000"/>
              <a:buChar char="❖"/>
            </a:pPr>
            <a:r>
              <a:rPr lang="en"/>
              <a:t>HPA axis: </a:t>
            </a:r>
          </a:p>
          <a:p>
            <a:pPr marL="914400" lvl="1" indent="-298450" rtl="0">
              <a:spcBef>
                <a:spcPts val="0"/>
              </a:spcBef>
              <a:buSzPct val="100000"/>
              <a:buChar char="➢"/>
            </a:pPr>
            <a:r>
              <a:rPr lang="en"/>
              <a:t>Hypothalamus (CRH) → Pituitary (ACTH) → Adrenal glands (Cortisol) </a:t>
            </a:r>
          </a:p>
          <a:p>
            <a:pPr marL="457200" lvl="0" indent="-298450" rtl="0">
              <a:spcBef>
                <a:spcPts val="0"/>
              </a:spcBef>
              <a:buSzPct val="100000"/>
              <a:buChar char="❖"/>
            </a:pPr>
            <a:r>
              <a:rPr lang="en"/>
              <a:t>Cushing’s disease </a:t>
            </a:r>
          </a:p>
          <a:p>
            <a:pPr marL="914400" lvl="1" indent="-298450" rtl="0">
              <a:spcBef>
                <a:spcPts val="0"/>
              </a:spcBef>
              <a:buSzPct val="100000"/>
              <a:buChar char="➢"/>
            </a:pPr>
            <a:r>
              <a:rPr lang="en"/>
              <a:t>Excessive ACTH release due to pituitary tumor → Adrenals release excess cortisol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In terms of medication that is out there for treating Cushing’s disease, there 3 main types that they can be categorized into based on where in the system they have an effect on. </a:t>
            </a:r>
          </a:p>
          <a:p>
            <a:pPr marL="457200" lvl="0" indent="-228600" rtl="0">
              <a:spcBef>
                <a:spcPts val="0"/>
              </a:spcBef>
              <a:buAutoNum type="arabicPeriod"/>
            </a:pPr>
            <a:r>
              <a:rPr lang="en"/>
              <a:t>Medications that inhibit the release of ACTH</a:t>
            </a:r>
          </a:p>
          <a:p>
            <a:pPr marL="457200" lvl="0" indent="-228600" rtl="0">
              <a:spcBef>
                <a:spcPts val="0"/>
              </a:spcBef>
              <a:buAutoNum type="arabicPeriod"/>
            </a:pPr>
            <a:r>
              <a:rPr lang="en"/>
              <a:t>Medications that inhibit steroidogenesis (process of creating steroids such as cortisol)</a:t>
            </a:r>
          </a:p>
          <a:p>
            <a:pPr marL="457200" lvl="0" indent="-228600">
              <a:spcBef>
                <a:spcPts val="0"/>
              </a:spcBef>
              <a:buAutoNum type="arabicPeriod"/>
            </a:pPr>
            <a:r>
              <a:rPr lang="en"/>
              <a:t>Medication that acts as a receptor blocker for glucocortisol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spcBef>
                <a:spcPts val="0"/>
              </a:spcBef>
            </a:pPr>
            <a:r>
              <a:rPr lang="en" sz="950">
                <a:highlight>
                  <a:srgbClr val="FFFFFF"/>
                </a:highlight>
              </a:rPr>
              <a:t>Pasireotide is a drug that inhibits the release of ACTH </a:t>
            </a:r>
          </a:p>
          <a:p>
            <a:pPr marL="914400" lvl="1" indent="-228600" rtl="0">
              <a:spcBef>
                <a:spcPts val="0"/>
              </a:spcBef>
            </a:pPr>
            <a:r>
              <a:rPr lang="en" sz="950">
                <a:highlight>
                  <a:srgbClr val="FFFFFF"/>
                </a:highlight>
              </a:rPr>
              <a:t>It acts as an analog to somatostatin, which is known as a growth hormone-inhibiting hormone. (bc there are somatostatin receptors in the pituitary that are involved in tumor growth) </a:t>
            </a:r>
          </a:p>
          <a:p>
            <a:pPr marL="914400" lvl="1" indent="-228600" rtl="0">
              <a:spcBef>
                <a:spcPts val="0"/>
              </a:spcBef>
            </a:pPr>
            <a:r>
              <a:rPr lang="en" sz="950">
                <a:highlight>
                  <a:srgbClr val="FFFFFF"/>
                </a:highlight>
              </a:rPr>
              <a:t>The drug inhibits corticotropin (acth) secretion from the pituitary gland</a:t>
            </a:r>
          </a:p>
          <a:p>
            <a:pPr marL="914400" lvl="1" indent="-228600" rtl="0">
              <a:spcBef>
                <a:spcPts val="0"/>
              </a:spcBef>
            </a:pPr>
            <a:r>
              <a:rPr lang="en" sz="950">
                <a:highlight>
                  <a:srgbClr val="FFFFFF"/>
                </a:highlight>
              </a:rPr>
              <a:t>Corticotrophin is acth, and ACTH is what eventually leads to the secretion of cortisol </a:t>
            </a:r>
          </a:p>
          <a:p>
            <a:pPr marL="457200" lvl="0" indent="-288925" rtl="0">
              <a:spcBef>
                <a:spcPts val="0"/>
              </a:spcBef>
              <a:buSzPct val="95000"/>
            </a:pPr>
            <a:r>
              <a:rPr lang="en" sz="950">
                <a:highlight>
                  <a:srgbClr val="FFFFFF"/>
                </a:highlight>
              </a:rPr>
              <a:t>Mitotane is a drug that inhbits the process of steriodogensis </a:t>
            </a:r>
          </a:p>
          <a:p>
            <a:pPr marL="914400" lvl="1" indent="-288925" rtl="0">
              <a:spcBef>
                <a:spcPts val="0"/>
              </a:spcBef>
              <a:buSzPct val="95000"/>
            </a:pPr>
            <a:r>
              <a:rPr lang="en" sz="950">
                <a:highlight>
                  <a:srgbClr val="FFFFFF"/>
                </a:highlight>
              </a:rPr>
              <a:t>It limits cortisol production by inhibiting cholesterol side-chain cleavage and 11 β-hydroxylase, which is used in the final phase of cortisol synthesis as a catalyst</a:t>
            </a:r>
          </a:p>
          <a:p>
            <a:pPr marL="457200" lvl="0" indent="-288925" rtl="0">
              <a:spcBef>
                <a:spcPts val="0"/>
              </a:spcBef>
              <a:buSzPct val="95000"/>
            </a:pPr>
            <a:r>
              <a:rPr lang="en" sz="950">
                <a:highlight>
                  <a:srgbClr val="FFFFFF"/>
                </a:highlight>
              </a:rPr>
              <a:t>Mifepristone is a drug that acts as a glucocorticoid receptor blocker </a:t>
            </a:r>
          </a:p>
          <a:p>
            <a:pPr marL="914400" lvl="1" indent="-288925">
              <a:spcBef>
                <a:spcPts val="0"/>
              </a:spcBef>
              <a:buSzPct val="95000"/>
            </a:pPr>
            <a:r>
              <a:rPr lang="en" sz="950">
                <a:highlight>
                  <a:srgbClr val="FFFFFF"/>
                </a:highlight>
              </a:rPr>
              <a:t>The drug is a glucocorticoid receptor antagonist and this inhibits cortisol’s mechanism of action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lnSpc>
                <a:spcPct val="115000"/>
              </a:lnSpc>
              <a:spcBef>
                <a:spcPts val="0"/>
              </a:spcBef>
            </a:pPr>
            <a:r>
              <a:rPr lang="en" sz="950">
                <a:highlight>
                  <a:srgbClr val="FFFFFF"/>
                </a:highlight>
              </a:rPr>
              <a:t>The future of treating Cushing’s syndrome seems like it may lie within a combination of different drug therapy rather than a single drug</a:t>
            </a:r>
          </a:p>
          <a:p>
            <a:pPr marL="457200" lvl="0" indent="-288925" rtl="0">
              <a:lnSpc>
                <a:spcPct val="115000"/>
              </a:lnSpc>
              <a:spcBef>
                <a:spcPts val="0"/>
              </a:spcBef>
              <a:spcAft>
                <a:spcPts val="1100"/>
              </a:spcAft>
              <a:buSzPct val="95000"/>
            </a:pPr>
            <a:r>
              <a:rPr lang="en" sz="950">
                <a:highlight>
                  <a:srgbClr val="FFFFFF"/>
                </a:highlight>
              </a:rPr>
              <a:t>A study done by Feelders and Hofland looked at 17 patients that were diagnosed with Cushing’s disease and were given pasireotide as a treatment</a:t>
            </a:r>
          </a:p>
          <a:p>
            <a:pPr marL="914400" lvl="1" indent="-288925" rtl="0">
              <a:lnSpc>
                <a:spcPct val="115000"/>
              </a:lnSpc>
              <a:spcBef>
                <a:spcPts val="0"/>
              </a:spcBef>
              <a:spcAft>
                <a:spcPts val="1100"/>
              </a:spcAft>
              <a:buSzPct val="95000"/>
            </a:pPr>
            <a:r>
              <a:rPr lang="en" sz="950">
                <a:highlight>
                  <a:srgbClr val="FFFFFF"/>
                </a:highlight>
              </a:rPr>
              <a:t>After some time, five of those patients showed normalized UFC levels</a:t>
            </a:r>
          </a:p>
          <a:p>
            <a:pPr marL="914400" lvl="1" indent="-288925" rtl="0">
              <a:lnSpc>
                <a:spcPct val="115000"/>
              </a:lnSpc>
              <a:spcBef>
                <a:spcPts val="0"/>
              </a:spcBef>
              <a:spcAft>
                <a:spcPts val="1100"/>
              </a:spcAft>
              <a:buSzPct val="95000"/>
            </a:pPr>
            <a:r>
              <a:rPr lang="en" sz="950">
                <a:highlight>
                  <a:srgbClr val="FFFFFF"/>
                </a:highlight>
              </a:rPr>
              <a:t>The addition of cabergoline to the treatment normalized UFC levels in four further patients</a:t>
            </a:r>
          </a:p>
          <a:p>
            <a:pPr marL="914400" lvl="1" indent="-288925" rtl="0">
              <a:lnSpc>
                <a:spcPct val="115000"/>
              </a:lnSpc>
              <a:spcBef>
                <a:spcPts val="0"/>
              </a:spcBef>
              <a:spcAft>
                <a:spcPts val="1100"/>
              </a:spcAft>
              <a:buSzPct val="95000"/>
            </a:pPr>
            <a:r>
              <a:rPr lang="en" sz="950">
                <a:highlight>
                  <a:srgbClr val="FFFFFF"/>
                </a:highlight>
              </a:rPr>
              <a:t>Furthermore the addition of ketoconazole normalized six more patients</a:t>
            </a:r>
          </a:p>
          <a:p>
            <a:pPr marL="914400" lvl="1" indent="-288925" rtl="0">
              <a:lnSpc>
                <a:spcPct val="115000"/>
              </a:lnSpc>
              <a:spcBef>
                <a:spcPts val="0"/>
              </a:spcBef>
              <a:spcAft>
                <a:spcPts val="1100"/>
              </a:spcAft>
              <a:buSzPct val="95000"/>
            </a:pPr>
            <a:r>
              <a:rPr lang="en" sz="950">
                <a:highlight>
                  <a:srgbClr val="FFFFFF"/>
                </a:highlight>
              </a:rPr>
              <a:t>At the end of the trials, only 2 out of 17 patients had elevated UFC levels</a:t>
            </a:r>
          </a:p>
          <a:p>
            <a:pPr marL="457200" lvl="0" indent="-288925" rtl="0">
              <a:lnSpc>
                <a:spcPct val="115000"/>
              </a:lnSpc>
              <a:spcBef>
                <a:spcPts val="0"/>
              </a:spcBef>
              <a:spcAft>
                <a:spcPts val="1100"/>
              </a:spcAft>
              <a:buSzPct val="95000"/>
            </a:pPr>
            <a:r>
              <a:rPr lang="en" sz="950">
                <a:highlight>
                  <a:srgbClr val="FFFFFF"/>
                </a:highlight>
              </a:rPr>
              <a:t>Another study by Vilar et al looked at a combination of cabergoline and ketoconazole for treating Cushing’s disease</a:t>
            </a:r>
          </a:p>
          <a:p>
            <a:pPr marL="914400" lvl="1" indent="-288925" rtl="0">
              <a:lnSpc>
                <a:spcPct val="115000"/>
              </a:lnSpc>
              <a:spcBef>
                <a:spcPts val="0"/>
              </a:spcBef>
              <a:spcAft>
                <a:spcPts val="1100"/>
              </a:spcAft>
              <a:buSzPct val="95000"/>
            </a:pPr>
            <a:r>
              <a:rPr lang="en" sz="950">
                <a:highlight>
                  <a:srgbClr val="FFFFFF"/>
                </a:highlight>
              </a:rPr>
              <a:t>Initially, 12 patients were prescribed cabergoline for 6 months and 9 of these patients did not respond well to the treatment</a:t>
            </a:r>
          </a:p>
          <a:p>
            <a:pPr marL="914400" lvl="1" indent="-288925" rtl="0">
              <a:lnSpc>
                <a:spcPct val="115000"/>
              </a:lnSpc>
              <a:spcBef>
                <a:spcPts val="0"/>
              </a:spcBef>
              <a:spcAft>
                <a:spcPts val="1100"/>
              </a:spcAft>
              <a:buSzPct val="95000"/>
            </a:pPr>
            <a:r>
              <a:rPr lang="en" sz="950">
                <a:highlight>
                  <a:srgbClr val="FFFFFF"/>
                </a:highlight>
              </a:rPr>
              <a:t>However the addition of the ketoconazole to the treatment led to six of the nine patients having normalized UFC levels and the remaining patients showed a reduction in UFC levels of 44-52%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b="1"/>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b="1"/>
              <a:t>Answer: C</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b="1"/>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b="1"/>
              <a:t>Answer: A</a:t>
            </a:r>
          </a:p>
          <a:p>
            <a:pPr lvl="0" rtl="0">
              <a:spcBef>
                <a:spcPts val="0"/>
              </a:spcBef>
              <a:buNone/>
            </a:pPr>
            <a:endParaRPr b="1"/>
          </a:p>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BRIEF SCRIPT: </a:t>
            </a:r>
            <a:r>
              <a:rPr lang="en"/>
              <a:t>Harvey Cushing was a neurosurgeon who was born in Ohio. He was a professor of surgery at Harvard Medical school and was the surgeon in chief at Brigham hospital. In his paper, “the basophilic adenomas of the pituitary body and their clinical manifestations”, he mentioned a patient with the name of Minnie. Her symptoms of amenorrhea (abnormal periods) and hirsutism (abnormal hair growth) led him to believe that she may have an adrenal tumor due to dysfunction of the pituitary glands. He hypothesizes that if excess acidophil cells cause acromegaly, then excess basophil cells involves a pituitary disorder that involves sexual function. In 1932, he published </a:t>
            </a:r>
            <a:r>
              <a:rPr lang="en">
                <a:highlight>
                  <a:srgbClr val="FFFFFF"/>
                </a:highlight>
              </a:rPr>
              <a:t>“A Case of Basophil Adenoma of the Anterior Lobe of the Pituitary: Cushing’s Syndrome” which led to the introduction of the disease.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Brief Script:</a:t>
            </a:r>
          </a:p>
          <a:p>
            <a:pPr marL="457200" lvl="0" indent="-228600" rtl="0">
              <a:spcBef>
                <a:spcPts val="0"/>
              </a:spcBef>
              <a:buChar char="-"/>
            </a:pPr>
            <a:r>
              <a:rPr lang="en"/>
              <a:t>Iatrogenic Cushing’s syndrome is induced by the exogenous overconsumption of glucocorticoid medication, and it is much more common than endogenous Cushing’s syndrome. Most of the endogenous cases consist of Cushing’s disease, which is actually the most researched epidemiologically.</a:t>
            </a:r>
          </a:p>
          <a:p>
            <a:pPr marL="457200" lvl="0" indent="-228600" rtl="0">
              <a:spcBef>
                <a:spcPts val="0"/>
              </a:spcBef>
              <a:buChar char="-"/>
            </a:pPr>
            <a:r>
              <a:rPr lang="en"/>
              <a:t>The rate of new cases of Cushing’s disease  found across a few studies is 1.2-2.4 cases per million people per year. They also found diabetes mellitus and hypertension to be significantly comorbid.</a:t>
            </a:r>
          </a:p>
          <a:p>
            <a:pPr marL="457200" lvl="0" indent="-228600" rtl="0">
              <a:spcBef>
                <a:spcPts val="0"/>
              </a:spcBef>
              <a:buChar char="-"/>
            </a:pPr>
            <a:r>
              <a:rPr lang="en"/>
              <a:t>Adrenal adenomas are reported to be twice as common as adrenal carcinomas, which is good, seeing as adenomas are benign and carcinomas are malignant and more life-threatening. </a:t>
            </a:r>
          </a:p>
          <a:p>
            <a:pPr marL="457200" lvl="0" indent="-228600" rtl="0">
              <a:spcBef>
                <a:spcPts val="0"/>
              </a:spcBef>
              <a:buChar char="-"/>
            </a:pPr>
            <a:r>
              <a:rPr lang="en"/>
              <a:t>The average age range reported for Cushing’s Disease is from mid-30s to mid-40s, although many can be diagnosed much earlier and much later. Women do make up the majority of the diagnosed population.</a:t>
            </a:r>
          </a:p>
          <a:p>
            <a:pPr marL="457200" lvl="0" indent="-228600" rtl="0">
              <a:spcBef>
                <a:spcPts val="0"/>
              </a:spcBef>
              <a:buChar char="-"/>
            </a:pPr>
            <a:r>
              <a:rPr lang="en"/>
              <a:t>The mortalitiy rate of those with active Cushing’s disease is 2x as much as the general population or those in remission from the disease.</a:t>
            </a:r>
          </a:p>
          <a:p>
            <a:pPr marL="457200" lvl="0" indent="-228600">
              <a:spcBef>
                <a:spcPts val="0"/>
              </a:spcBef>
              <a:buChar char="-"/>
            </a:pPr>
            <a:r>
              <a:rPr lang="en"/>
              <a:t>The epidemiological studies for Cushing’s syndrome are still very scattered, so more research must be done in this area.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b="1"/>
              <a:t>BRIEF SCRIPT: </a:t>
            </a:r>
            <a:r>
              <a:rPr lang="en"/>
              <a:t>but we do know some of the signs and symptoms that patients with cushing’s generally present with.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BRIEF SCRIPT: </a:t>
            </a:r>
            <a:r>
              <a:rPr lang="en"/>
              <a:t>Patients who are suspected to have Cushing’s will normally present with a multitude of symptoms as illustrated on the slide. The most common ones being (read off the common list). Patients may also present with less common symptoms such as (read off the least common list). Since these symptoms are so diverse and present in many other cases as well, a definitive diagnosis can only be made through a series of bloodwork and lab tests which we will get into a bit later on. </a:t>
            </a:r>
          </a:p>
          <a:p>
            <a:pPr lvl="0">
              <a:spcBef>
                <a:spcPts val="0"/>
              </a:spcBef>
              <a:buNone/>
            </a:pPr>
            <a:endParaRP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wrap="square" lIns="91425" tIns="91425" rIns="91425" bIns="91425" anchor="ctr"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wrap="square" lIns="91425" tIns="91425" rIns="91425" bIns="91425" anchor="ctr" anchorCtr="0"/>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124"/>
        <p:cNvGrpSpPr/>
        <p:nvPr/>
      </p:nvGrpSpPr>
      <p:grpSpPr>
        <a:xfrm>
          <a:off x="0" y="0"/>
          <a:ext cx="0" cy="0"/>
          <a:chOff x="0" y="0"/>
          <a:chExt cx="0" cy="0"/>
        </a:xfrm>
      </p:grpSpPr>
      <p:sp>
        <p:nvSpPr>
          <p:cNvPr id="125" name="Shape 125"/>
          <p:cNvSpPr/>
          <p:nvPr/>
        </p:nvSpPr>
        <p:spPr>
          <a:xfrm>
            <a:off x="0" y="0"/>
            <a:ext cx="9144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26" name="Shape 126"/>
          <p:cNvSpPr txBox="1">
            <a:spLocks noGrp="1"/>
          </p:cNvSpPr>
          <p:nvPr>
            <p:ph type="title"/>
          </p:nvPr>
        </p:nvSpPr>
        <p:spPr>
          <a:xfrm>
            <a:off x="351600" y="2736850"/>
            <a:ext cx="3997500" cy="1389600"/>
          </a:xfrm>
          <a:prstGeom prst="rect">
            <a:avLst/>
          </a:prstGeom>
          <a:noFill/>
        </p:spPr>
        <p:txBody>
          <a:bodyPr wrap="square" lIns="91425" tIns="91425" rIns="91425" bIns="91425" anchor="ctr" anchorCtr="0"/>
          <a:lstStyle>
            <a:lvl1pPr lvl="0" algn="l">
              <a:lnSpc>
                <a:spcPct val="100000"/>
              </a:lnSpc>
              <a:spcBef>
                <a:spcPts val="0"/>
              </a:spcBef>
              <a:spcAft>
                <a:spcPts val="0"/>
              </a:spcAft>
              <a:buNone/>
              <a:defRPr sz="2800" b="1">
                <a:solidFill>
                  <a:srgbClr val="212121"/>
                </a:solidFill>
              </a:defRPr>
            </a:lvl1pPr>
            <a:lvl2pPr lvl="1" algn="l">
              <a:lnSpc>
                <a:spcPct val="100000"/>
              </a:lnSpc>
              <a:spcBef>
                <a:spcPts val="0"/>
              </a:spcBef>
              <a:spcAft>
                <a:spcPts val="0"/>
              </a:spcAft>
              <a:buNone/>
              <a:defRPr sz="2800" b="1">
                <a:solidFill>
                  <a:srgbClr val="212121"/>
                </a:solidFill>
              </a:defRPr>
            </a:lvl2pPr>
            <a:lvl3pPr lvl="2" algn="l">
              <a:lnSpc>
                <a:spcPct val="100000"/>
              </a:lnSpc>
              <a:spcBef>
                <a:spcPts val="0"/>
              </a:spcBef>
              <a:spcAft>
                <a:spcPts val="0"/>
              </a:spcAft>
              <a:buNone/>
              <a:defRPr sz="2800" b="1">
                <a:solidFill>
                  <a:srgbClr val="212121"/>
                </a:solidFill>
              </a:defRPr>
            </a:lvl3pPr>
            <a:lvl4pPr lvl="3" algn="l">
              <a:lnSpc>
                <a:spcPct val="100000"/>
              </a:lnSpc>
              <a:spcBef>
                <a:spcPts val="0"/>
              </a:spcBef>
              <a:spcAft>
                <a:spcPts val="0"/>
              </a:spcAft>
              <a:buNone/>
              <a:defRPr sz="2800" b="1">
                <a:solidFill>
                  <a:srgbClr val="212121"/>
                </a:solidFill>
              </a:defRPr>
            </a:lvl4pPr>
            <a:lvl5pPr lvl="4" algn="l">
              <a:lnSpc>
                <a:spcPct val="100000"/>
              </a:lnSpc>
              <a:spcBef>
                <a:spcPts val="0"/>
              </a:spcBef>
              <a:spcAft>
                <a:spcPts val="0"/>
              </a:spcAft>
              <a:buNone/>
              <a:defRPr sz="2800" b="1">
                <a:solidFill>
                  <a:srgbClr val="212121"/>
                </a:solidFill>
              </a:defRPr>
            </a:lvl5pPr>
            <a:lvl6pPr lvl="5" algn="l">
              <a:lnSpc>
                <a:spcPct val="100000"/>
              </a:lnSpc>
              <a:spcBef>
                <a:spcPts val="0"/>
              </a:spcBef>
              <a:spcAft>
                <a:spcPts val="0"/>
              </a:spcAft>
              <a:buNone/>
              <a:defRPr sz="2800" b="1">
                <a:solidFill>
                  <a:srgbClr val="212121"/>
                </a:solidFill>
              </a:defRPr>
            </a:lvl6pPr>
            <a:lvl7pPr lvl="6" algn="l">
              <a:lnSpc>
                <a:spcPct val="100000"/>
              </a:lnSpc>
              <a:spcBef>
                <a:spcPts val="0"/>
              </a:spcBef>
              <a:spcAft>
                <a:spcPts val="0"/>
              </a:spcAft>
              <a:buNone/>
              <a:defRPr sz="2800" b="1">
                <a:solidFill>
                  <a:srgbClr val="212121"/>
                </a:solidFill>
              </a:defRPr>
            </a:lvl7pPr>
            <a:lvl8pPr lvl="7" algn="l">
              <a:lnSpc>
                <a:spcPct val="100000"/>
              </a:lnSpc>
              <a:spcBef>
                <a:spcPts val="0"/>
              </a:spcBef>
              <a:spcAft>
                <a:spcPts val="0"/>
              </a:spcAft>
              <a:buNone/>
              <a:defRPr sz="2800" b="1">
                <a:solidFill>
                  <a:srgbClr val="212121"/>
                </a:solidFill>
              </a:defRPr>
            </a:lvl8pPr>
            <a:lvl9pPr lvl="8" algn="l">
              <a:lnSpc>
                <a:spcPct val="100000"/>
              </a:lnSpc>
              <a:spcBef>
                <a:spcPts val="0"/>
              </a:spcBef>
              <a:spcAft>
                <a:spcPts val="0"/>
              </a:spcAft>
              <a:buNone/>
              <a:defRPr sz="2800" b="1">
                <a:solidFill>
                  <a:srgbClr val="212121"/>
                </a:solidFill>
              </a:defRPr>
            </a:lvl9pPr>
          </a:lstStyle>
          <a:p>
            <a:endParaRPr/>
          </a:p>
        </p:txBody>
      </p:sp>
      <p:sp>
        <p:nvSpPr>
          <p:cNvPr id="127" name="Shape 127"/>
          <p:cNvSpPr txBox="1">
            <a:spLocks noGrp="1"/>
          </p:cNvSpPr>
          <p:nvPr>
            <p:ph type="sldNum" idx="12"/>
          </p:nvPr>
        </p:nvSpPr>
        <p:spPr>
          <a:xfrm>
            <a:off x="8472458" y="4663217"/>
            <a:ext cx="548700" cy="393600"/>
          </a:xfrm>
          <a:prstGeom prst="rect">
            <a:avLst/>
          </a:prstGeom>
          <a:noFill/>
        </p:spPr>
        <p:txBody>
          <a:bodyPr wrap="square"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wrap="square" lIns="91425" tIns="91425" rIns="91425" bIns="91425" anchor="ctr" anchorCtr="0"/>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74" name="Shape 74"/>
          <p:cNvSpPr txBox="1">
            <a:spLocks noGrp="1"/>
          </p:cNvSpPr>
          <p:nvPr>
            <p:ph type="title"/>
          </p:nvPr>
        </p:nvSpPr>
        <p:spPr>
          <a:xfrm>
            <a:off x="819150" y="845600"/>
            <a:ext cx="3709200" cy="1383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wrap="square" lIns="91425" tIns="91425" rIns="91425" bIns="91425" anchor="ctr"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99" name="Shape 99"/>
          <p:cNvSpPr txBox="1">
            <a:spLocks noGrp="1"/>
          </p:cNvSpPr>
          <p:nvPr>
            <p:ph type="title"/>
          </p:nvPr>
        </p:nvSpPr>
        <p:spPr>
          <a:xfrm>
            <a:off x="819150" y="845600"/>
            <a:ext cx="6424200" cy="705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wrap="square" lIns="91425" tIns="91425" rIns="91425" bIns="91425" anchor="b" anchorCtr="0"/>
          <a:lstStyle>
            <a:lvl1pPr lvl="0">
              <a:lnSpc>
                <a:spcPct val="100000"/>
              </a:lnSpc>
              <a:spcBef>
                <a:spcPts val="0"/>
              </a:spcBef>
              <a:spcAft>
                <a:spcPts val="0"/>
              </a:spcAft>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endParaRPr lang="en" sz="10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descr="Cushings.jpg"/>
          <p:cNvPicPr preferRelativeResize="0"/>
          <p:nvPr/>
        </p:nvPicPr>
        <p:blipFill rotWithShape="1">
          <a:blip r:embed="rId3">
            <a:alphaModFix/>
          </a:blip>
          <a:srcRect l="1512" r="1512"/>
          <a:stretch/>
        </p:blipFill>
        <p:spPr>
          <a:xfrm>
            <a:off x="1" y="0"/>
            <a:ext cx="9144000" cy="5143499"/>
          </a:xfrm>
          <a:prstGeom prst="rect">
            <a:avLst/>
          </a:prstGeom>
          <a:noFill/>
          <a:ln>
            <a:noFill/>
          </a:ln>
        </p:spPr>
      </p:pic>
      <p:sp>
        <p:nvSpPr>
          <p:cNvPr id="133" name="Shape 133"/>
          <p:cNvSpPr/>
          <p:nvPr/>
        </p:nvSpPr>
        <p:spPr>
          <a:xfrm>
            <a:off x="0" y="2574400"/>
            <a:ext cx="4568400" cy="1714500"/>
          </a:xfrm>
          <a:prstGeom prst="rect">
            <a:avLst/>
          </a:prstGeom>
          <a:solidFill>
            <a:srgbClr val="FFFFFF">
              <a:alpha val="85490"/>
            </a:srgbClr>
          </a:solidFill>
          <a:ln>
            <a:noFill/>
          </a:ln>
        </p:spPr>
        <p:txBody>
          <a:bodyPr wrap="square" lIns="91425" tIns="91425" rIns="91425" bIns="91425" anchor="ctr" anchorCtr="0">
            <a:noAutofit/>
          </a:bodyPr>
          <a:lstStyle/>
          <a:p>
            <a:pPr lvl="0">
              <a:spcBef>
                <a:spcPts val="0"/>
              </a:spcBef>
              <a:buNone/>
            </a:pPr>
            <a:endParaRPr/>
          </a:p>
        </p:txBody>
      </p:sp>
      <p:sp>
        <p:nvSpPr>
          <p:cNvPr id="134" name="Shape 134"/>
          <p:cNvSpPr txBox="1">
            <a:spLocks noGrp="1"/>
          </p:cNvSpPr>
          <p:nvPr>
            <p:ph type="title"/>
          </p:nvPr>
        </p:nvSpPr>
        <p:spPr>
          <a:xfrm>
            <a:off x="351600" y="2736850"/>
            <a:ext cx="3997500" cy="1389600"/>
          </a:xfrm>
          <a:prstGeom prst="rect">
            <a:avLst/>
          </a:prstGeom>
        </p:spPr>
        <p:txBody>
          <a:bodyPr wrap="square" lIns="91425" tIns="91425" rIns="91425" bIns="91425" anchor="ctr" anchorCtr="0">
            <a:noAutofit/>
          </a:bodyPr>
          <a:lstStyle/>
          <a:p>
            <a:pPr lvl="0">
              <a:spcBef>
                <a:spcPts val="0"/>
              </a:spcBef>
              <a:buNone/>
            </a:pPr>
            <a:r>
              <a:rPr lang="en"/>
              <a:t>Adrenal </a:t>
            </a:r>
            <a:r>
              <a:rPr lang="en" b="1"/>
              <a:t>Glucocorticoid Hyperfunction (Cushing’s Syndrome)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3938250" y="45875"/>
            <a:ext cx="4678699" cy="3024975"/>
          </a:xfrm>
          <a:prstGeom prst="rect">
            <a:avLst/>
          </a:prstGeom>
          <a:noFill/>
          <a:ln>
            <a:noFill/>
          </a:ln>
        </p:spPr>
      </p:pic>
      <p:pic>
        <p:nvPicPr>
          <p:cNvPr id="186" name="Shape 186"/>
          <p:cNvPicPr preferRelativeResize="0"/>
          <p:nvPr/>
        </p:nvPicPr>
        <p:blipFill>
          <a:blip r:embed="rId4">
            <a:alphaModFix/>
          </a:blip>
          <a:stretch>
            <a:fillRect/>
          </a:stretch>
        </p:blipFill>
        <p:spPr>
          <a:xfrm>
            <a:off x="739275" y="1170850"/>
            <a:ext cx="8182475" cy="3761800"/>
          </a:xfrm>
          <a:prstGeom prst="rect">
            <a:avLst/>
          </a:prstGeom>
          <a:noFill/>
          <a:ln>
            <a:noFill/>
          </a:ln>
        </p:spPr>
      </p:pic>
      <p:sp>
        <p:nvSpPr>
          <p:cNvPr id="187" name="Shape 187"/>
          <p:cNvSpPr txBox="1"/>
          <p:nvPr/>
        </p:nvSpPr>
        <p:spPr>
          <a:xfrm>
            <a:off x="415050" y="912350"/>
            <a:ext cx="8313900" cy="3761700"/>
          </a:xfrm>
          <a:prstGeom prst="rect">
            <a:avLst/>
          </a:prstGeom>
          <a:noFill/>
          <a:ln>
            <a:noFill/>
          </a:ln>
        </p:spPr>
        <p:txBody>
          <a:bodyPr wrap="square" lIns="91425" tIns="91425" rIns="91425" bIns="91425" anchor="ctr" anchorCtr="0">
            <a:noAutofit/>
          </a:bodyPr>
          <a:lstStyle/>
          <a:p>
            <a:pPr lvl="0" rtl="0">
              <a:spcBef>
                <a:spcPts val="0"/>
              </a:spcBef>
              <a:buNone/>
            </a:pPr>
            <a:endParaRPr sz="7200" b="1">
              <a:solidFill>
                <a:schemeClr val="lt1"/>
              </a:solidFill>
              <a:latin typeface="Nunito"/>
              <a:ea typeface="Nunito"/>
              <a:cs typeface="Nunito"/>
              <a:sym typeface="Nunito"/>
            </a:endParaRPr>
          </a:p>
          <a:p>
            <a:pPr lvl="0" algn="ctr" rtl="0">
              <a:spcBef>
                <a:spcPts val="0"/>
              </a:spcBef>
              <a:buNone/>
            </a:pPr>
            <a:endParaRPr sz="7200" b="1">
              <a:solidFill>
                <a:schemeClr val="lt1"/>
              </a:solidFill>
              <a:latin typeface="Nunito"/>
              <a:ea typeface="Nunito"/>
              <a:cs typeface="Nunito"/>
              <a:sym typeface="Nunito"/>
            </a:endParaRPr>
          </a:p>
          <a:p>
            <a:pPr lvl="0" rtl="0">
              <a:spcBef>
                <a:spcPts val="0"/>
              </a:spcBef>
              <a:buNone/>
            </a:pPr>
            <a:r>
              <a:rPr lang="en" sz="6200" b="1">
                <a:solidFill>
                  <a:schemeClr val="lt1"/>
                </a:solidFill>
                <a:latin typeface="Nunito"/>
                <a:ea typeface="Nunito"/>
                <a:cs typeface="Nunito"/>
                <a:sym typeface="Nunito"/>
              </a:rPr>
              <a:t>Physiology of</a:t>
            </a:r>
            <a:r>
              <a:rPr lang="en" sz="6000" b="1">
                <a:solidFill>
                  <a:schemeClr val="lt1"/>
                </a:solidFill>
                <a:latin typeface="Nunito"/>
                <a:ea typeface="Nunito"/>
                <a:cs typeface="Nunito"/>
                <a:sym typeface="Nunito"/>
              </a:rPr>
              <a:t> </a:t>
            </a:r>
          </a:p>
          <a:p>
            <a:pPr lvl="0" rtl="0">
              <a:spcBef>
                <a:spcPts val="0"/>
              </a:spcBef>
              <a:buNone/>
            </a:pPr>
            <a:r>
              <a:rPr lang="en" sz="6200" b="1">
                <a:solidFill>
                  <a:schemeClr val="lt1"/>
                </a:solidFill>
                <a:latin typeface="Nunito"/>
                <a:ea typeface="Nunito"/>
                <a:cs typeface="Nunito"/>
                <a:sym typeface="Nunito"/>
              </a:rPr>
              <a:t>Cortisol</a:t>
            </a: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629225" y="457675"/>
            <a:ext cx="7505700" cy="954600"/>
          </a:xfrm>
          <a:prstGeom prst="rect">
            <a:avLst/>
          </a:prstGeom>
        </p:spPr>
        <p:txBody>
          <a:bodyPr wrap="square" lIns="91425" tIns="91425" rIns="91425" bIns="91425" anchor="t" anchorCtr="0">
            <a:noAutofit/>
          </a:bodyPr>
          <a:lstStyle/>
          <a:p>
            <a:pPr lvl="0" rtl="0">
              <a:spcBef>
                <a:spcPts val="0"/>
              </a:spcBef>
              <a:buNone/>
            </a:pPr>
            <a:r>
              <a:rPr lang="en" sz="4800" b="1"/>
              <a:t>Glucocorticoids...</a:t>
            </a:r>
          </a:p>
        </p:txBody>
      </p:sp>
      <p:sp>
        <p:nvSpPr>
          <p:cNvPr id="193" name="Shape 193"/>
          <p:cNvSpPr txBox="1">
            <a:spLocks noGrp="1"/>
          </p:cNvSpPr>
          <p:nvPr>
            <p:ph type="body" idx="1"/>
          </p:nvPr>
        </p:nvSpPr>
        <p:spPr>
          <a:xfrm>
            <a:off x="698050" y="1366225"/>
            <a:ext cx="7505700" cy="34479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endParaRPr sz="600">
              <a:solidFill>
                <a:srgbClr val="000000"/>
              </a:solidFill>
              <a:latin typeface="Nunito"/>
              <a:ea typeface="Nunito"/>
              <a:cs typeface="Nunito"/>
              <a:sym typeface="Nunito"/>
            </a:endParaRPr>
          </a:p>
          <a:p>
            <a:pPr marL="457200" lvl="0" indent="-406400" rtl="0">
              <a:spcBef>
                <a:spcPts val="0"/>
              </a:spcBef>
              <a:buClr>
                <a:srgbClr val="000000"/>
              </a:buClr>
              <a:buSzPct val="100000"/>
              <a:buFont typeface="Nunito"/>
              <a:buChar char="❖"/>
            </a:pPr>
            <a:r>
              <a:rPr lang="en" sz="2800">
                <a:solidFill>
                  <a:srgbClr val="000000"/>
                </a:solidFill>
                <a:latin typeface="Nunito"/>
                <a:ea typeface="Nunito"/>
                <a:cs typeface="Nunito"/>
                <a:sym typeface="Nunito"/>
              </a:rPr>
              <a:t>Anti-inflammatory effects</a:t>
            </a:r>
          </a:p>
          <a:p>
            <a:pPr lvl="0" rtl="0">
              <a:lnSpc>
                <a:spcPct val="100000"/>
              </a:lnSpc>
              <a:spcBef>
                <a:spcPts val="0"/>
              </a:spcBef>
              <a:spcAft>
                <a:spcPts val="0"/>
              </a:spcAft>
              <a:buNone/>
            </a:pPr>
            <a:endParaRPr sz="600">
              <a:solidFill>
                <a:srgbClr val="000000"/>
              </a:solidFill>
              <a:latin typeface="Nunito"/>
              <a:ea typeface="Nunito"/>
              <a:cs typeface="Nunito"/>
              <a:sym typeface="Nunito"/>
            </a:endParaRPr>
          </a:p>
          <a:p>
            <a:pPr marL="457200" lvl="0" indent="-406400" rtl="0">
              <a:spcBef>
                <a:spcPts val="0"/>
              </a:spcBef>
              <a:buClr>
                <a:srgbClr val="000000"/>
              </a:buClr>
              <a:buSzPct val="100000"/>
              <a:buFont typeface="Nunito"/>
              <a:buChar char="❖"/>
            </a:pPr>
            <a:r>
              <a:rPr lang="en" sz="2800">
                <a:solidFill>
                  <a:srgbClr val="000000"/>
                </a:solidFill>
                <a:latin typeface="Nunito"/>
                <a:ea typeface="Nunito"/>
                <a:cs typeface="Nunito"/>
                <a:sym typeface="Nunito"/>
              </a:rPr>
              <a:t>Catabolic (breaking down) effects</a:t>
            </a:r>
          </a:p>
          <a:p>
            <a:pPr lvl="0" rtl="0">
              <a:lnSpc>
                <a:spcPct val="100000"/>
              </a:lnSpc>
              <a:spcBef>
                <a:spcPts val="0"/>
              </a:spcBef>
              <a:spcAft>
                <a:spcPts val="0"/>
              </a:spcAft>
              <a:buNone/>
            </a:pPr>
            <a:endParaRPr sz="600">
              <a:solidFill>
                <a:srgbClr val="000000"/>
              </a:solidFill>
              <a:latin typeface="Nunito"/>
              <a:ea typeface="Nunito"/>
              <a:cs typeface="Nunito"/>
              <a:sym typeface="Nunito"/>
            </a:endParaRPr>
          </a:p>
          <a:p>
            <a:pPr marL="457200" lvl="0" indent="-406400" rtl="0">
              <a:spcBef>
                <a:spcPts val="0"/>
              </a:spcBef>
              <a:buClr>
                <a:srgbClr val="000000"/>
              </a:buClr>
              <a:buSzPct val="100000"/>
              <a:buFont typeface="Nunito"/>
              <a:buChar char="❖"/>
            </a:pPr>
            <a:r>
              <a:rPr lang="en" sz="2800">
                <a:solidFill>
                  <a:srgbClr val="000000"/>
                </a:solidFill>
                <a:latin typeface="Nunito"/>
                <a:ea typeface="Nunito"/>
                <a:cs typeface="Nunito"/>
                <a:sym typeface="Nunito"/>
              </a:rPr>
              <a:t>Maintain blood pressure</a:t>
            </a:r>
          </a:p>
          <a:p>
            <a:pPr lvl="0" rtl="0">
              <a:lnSpc>
                <a:spcPct val="100000"/>
              </a:lnSpc>
              <a:spcBef>
                <a:spcPts val="0"/>
              </a:spcBef>
              <a:spcAft>
                <a:spcPts val="0"/>
              </a:spcAft>
              <a:buNone/>
            </a:pPr>
            <a:endParaRPr sz="600">
              <a:solidFill>
                <a:srgbClr val="000000"/>
              </a:solidFill>
              <a:latin typeface="Nunito"/>
              <a:ea typeface="Nunito"/>
              <a:cs typeface="Nunito"/>
              <a:sym typeface="Nunito"/>
            </a:endParaRPr>
          </a:p>
          <a:p>
            <a:pPr marL="457200" lvl="0" indent="-387350" rtl="0">
              <a:spcBef>
                <a:spcPts val="0"/>
              </a:spcBef>
              <a:buClr>
                <a:srgbClr val="000000"/>
              </a:buClr>
              <a:buSzPct val="89285"/>
              <a:buFont typeface="Nunito"/>
              <a:buChar char="❖"/>
            </a:pPr>
            <a:r>
              <a:rPr lang="en" sz="2800">
                <a:solidFill>
                  <a:srgbClr val="000000"/>
                </a:solidFill>
                <a:latin typeface="Nunito"/>
                <a:ea typeface="Nunito"/>
                <a:cs typeface="Nunito"/>
                <a:sym typeface="Nunito"/>
              </a:rPr>
              <a:t>Increase blood glucose levels</a:t>
            </a:r>
            <a:r>
              <a:rPr lang="en" sz="2500">
                <a:solidFill>
                  <a:srgbClr val="000000"/>
                </a:solidFill>
                <a:latin typeface="Nunito"/>
                <a:ea typeface="Nunito"/>
                <a:cs typeface="Nunito"/>
                <a:sym typeface="Nunito"/>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descr="Screen Shot 2017-09-27 at 2.04.12 PM.png"/>
          <p:cNvPicPr preferRelativeResize="0"/>
          <p:nvPr/>
        </p:nvPicPr>
        <p:blipFill>
          <a:blip r:embed="rId3">
            <a:alphaModFix/>
          </a:blip>
          <a:stretch>
            <a:fillRect/>
          </a:stretch>
        </p:blipFill>
        <p:spPr>
          <a:xfrm>
            <a:off x="5241925" y="266950"/>
            <a:ext cx="3686950" cy="4656326"/>
          </a:xfrm>
          <a:prstGeom prst="rect">
            <a:avLst/>
          </a:prstGeom>
          <a:noFill/>
          <a:ln>
            <a:noFill/>
          </a:ln>
        </p:spPr>
      </p:pic>
      <p:sp>
        <p:nvSpPr>
          <p:cNvPr id="199" name="Shape 199"/>
          <p:cNvSpPr txBox="1">
            <a:spLocks noGrp="1"/>
          </p:cNvSpPr>
          <p:nvPr>
            <p:ph type="title"/>
          </p:nvPr>
        </p:nvSpPr>
        <p:spPr>
          <a:xfrm>
            <a:off x="305425" y="266950"/>
            <a:ext cx="5398800" cy="1274700"/>
          </a:xfrm>
          <a:prstGeom prst="rect">
            <a:avLst/>
          </a:prstGeom>
        </p:spPr>
        <p:txBody>
          <a:bodyPr wrap="square" lIns="91425" tIns="91425" rIns="91425" bIns="91425" anchor="t" anchorCtr="0">
            <a:noAutofit/>
          </a:bodyPr>
          <a:lstStyle/>
          <a:p>
            <a:pPr lvl="0" rtl="0">
              <a:spcBef>
                <a:spcPts val="0"/>
              </a:spcBef>
              <a:buNone/>
            </a:pPr>
            <a:r>
              <a:rPr lang="en" sz="3700" b="1"/>
              <a:t>Hypothalamic Pituitary Adrenal Axis</a:t>
            </a:r>
          </a:p>
        </p:txBody>
      </p:sp>
      <p:sp>
        <p:nvSpPr>
          <p:cNvPr id="200" name="Shape 200"/>
          <p:cNvSpPr txBox="1">
            <a:spLocks noGrp="1"/>
          </p:cNvSpPr>
          <p:nvPr>
            <p:ph type="body" idx="1"/>
          </p:nvPr>
        </p:nvSpPr>
        <p:spPr>
          <a:xfrm>
            <a:off x="361950" y="1856375"/>
            <a:ext cx="4417800" cy="2756400"/>
          </a:xfrm>
          <a:prstGeom prst="rect">
            <a:avLst/>
          </a:prstGeom>
        </p:spPr>
        <p:txBody>
          <a:bodyPr wrap="square" lIns="91425" tIns="91425" rIns="91425" bIns="91425" anchor="t" anchorCtr="0">
            <a:noAutofit/>
          </a:bodyPr>
          <a:lstStyle/>
          <a:p>
            <a:pPr marL="457200" lvl="0" indent="-387350" rtl="0">
              <a:spcBef>
                <a:spcPts val="0"/>
              </a:spcBef>
              <a:buClr>
                <a:srgbClr val="000000"/>
              </a:buClr>
              <a:buSzPct val="100000"/>
              <a:buFont typeface="Nunito"/>
              <a:buChar char="❖"/>
            </a:pPr>
            <a:r>
              <a:rPr lang="en" sz="2500">
                <a:solidFill>
                  <a:srgbClr val="000000"/>
                </a:solidFill>
                <a:latin typeface="Nunito"/>
                <a:ea typeface="Nunito"/>
                <a:cs typeface="Nunito"/>
                <a:sym typeface="Nunito"/>
              </a:rPr>
              <a:t>Cortisol = end product of activation</a:t>
            </a:r>
          </a:p>
          <a:p>
            <a:pPr lvl="0" rtl="0">
              <a:lnSpc>
                <a:spcPct val="100000"/>
              </a:lnSpc>
              <a:spcBef>
                <a:spcPts val="0"/>
              </a:spcBef>
              <a:spcAft>
                <a:spcPts val="0"/>
              </a:spcAft>
              <a:buNone/>
            </a:pPr>
            <a:endParaRPr sz="600">
              <a:solidFill>
                <a:srgbClr val="000000"/>
              </a:solidFill>
              <a:latin typeface="Nunito"/>
              <a:ea typeface="Nunito"/>
              <a:cs typeface="Nunito"/>
              <a:sym typeface="Nunito"/>
            </a:endParaRPr>
          </a:p>
          <a:p>
            <a:pPr marL="457200" lvl="0" indent="-387350" rtl="0">
              <a:spcBef>
                <a:spcPts val="0"/>
              </a:spcBef>
              <a:buClr>
                <a:srgbClr val="000000"/>
              </a:buClr>
              <a:buSzPct val="100000"/>
              <a:buFont typeface="Nunito"/>
              <a:buChar char="❖"/>
            </a:pPr>
            <a:r>
              <a:rPr lang="en" sz="2500">
                <a:solidFill>
                  <a:srgbClr val="000000"/>
                </a:solidFill>
                <a:latin typeface="Nunito"/>
                <a:ea typeface="Nunito"/>
                <a:cs typeface="Nunito"/>
                <a:sym typeface="Nunito"/>
              </a:rPr>
              <a:t>Negative feedback control</a:t>
            </a:r>
          </a:p>
          <a:p>
            <a:pPr lvl="0" rtl="0">
              <a:lnSpc>
                <a:spcPct val="100000"/>
              </a:lnSpc>
              <a:spcBef>
                <a:spcPts val="0"/>
              </a:spcBef>
              <a:spcAft>
                <a:spcPts val="0"/>
              </a:spcAft>
              <a:buNone/>
            </a:pPr>
            <a:endParaRPr sz="600">
              <a:solidFill>
                <a:srgbClr val="000000"/>
              </a:solidFill>
              <a:latin typeface="Nunito"/>
              <a:ea typeface="Nunito"/>
              <a:cs typeface="Nunito"/>
              <a:sym typeface="Nunito"/>
            </a:endParaRPr>
          </a:p>
          <a:p>
            <a:pPr marL="457200" lvl="0" indent="-387350" rtl="0">
              <a:spcBef>
                <a:spcPts val="0"/>
              </a:spcBef>
              <a:buClr>
                <a:srgbClr val="000000"/>
              </a:buClr>
              <a:buSzPct val="100000"/>
              <a:buFont typeface="Nunito"/>
              <a:buChar char="❖"/>
            </a:pPr>
            <a:r>
              <a:rPr lang="en" sz="2500">
                <a:solidFill>
                  <a:srgbClr val="000000"/>
                </a:solidFill>
                <a:latin typeface="Nunito"/>
                <a:ea typeface="Nunito"/>
                <a:cs typeface="Nunito"/>
                <a:sym typeface="Nunito"/>
              </a:rPr>
              <a:t>Dysregulation = disorder</a:t>
            </a:r>
          </a:p>
          <a:p>
            <a:pPr lvl="0" rtl="0">
              <a:lnSpc>
                <a:spcPct val="100000"/>
              </a:lnSpc>
              <a:spcBef>
                <a:spcPts val="0"/>
              </a:spcBef>
              <a:spcAft>
                <a:spcPts val="0"/>
              </a:spcAft>
              <a:buNone/>
            </a:pPr>
            <a:endParaRPr sz="2500">
              <a:solidFill>
                <a:srgbClr val="000000"/>
              </a:solidFill>
              <a:latin typeface="Nunito"/>
              <a:ea typeface="Nunito"/>
              <a:cs typeface="Nunito"/>
              <a:sym typeface="Nunito"/>
            </a:endParaRPr>
          </a:p>
          <a:p>
            <a:pPr lvl="0" rtl="0">
              <a:spcBef>
                <a:spcPts val="0"/>
              </a:spcBef>
              <a:buNone/>
            </a:pPr>
            <a:endParaRPr sz="2500">
              <a:solidFill>
                <a:srgbClr val="000000"/>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396500" y="2796325"/>
            <a:ext cx="8484900" cy="2030100"/>
          </a:xfrm>
          <a:prstGeom prst="rect">
            <a:avLst/>
          </a:prstGeom>
          <a:noFill/>
          <a:ln>
            <a:noFill/>
          </a:ln>
        </p:spPr>
        <p:txBody>
          <a:bodyPr wrap="square" lIns="91425" tIns="91425" rIns="91425" bIns="91425" anchor="ctr" anchorCtr="0">
            <a:noAutofit/>
          </a:bodyPr>
          <a:lstStyle/>
          <a:p>
            <a:pPr lvl="0" rtl="0">
              <a:spcBef>
                <a:spcPts val="0"/>
              </a:spcBef>
              <a:buNone/>
            </a:pPr>
            <a:r>
              <a:rPr lang="en" sz="6200" b="1">
                <a:solidFill>
                  <a:schemeClr val="lt1"/>
                </a:solidFill>
                <a:latin typeface="Nunito"/>
                <a:ea typeface="Nunito"/>
                <a:cs typeface="Nunito"/>
                <a:sym typeface="Nunito"/>
              </a:rPr>
              <a:t>Pathophysiology of</a:t>
            </a:r>
            <a:r>
              <a:rPr lang="en" sz="6000" b="1">
                <a:solidFill>
                  <a:schemeClr val="lt1"/>
                </a:solidFill>
                <a:latin typeface="Nunito"/>
                <a:ea typeface="Nunito"/>
                <a:cs typeface="Nunito"/>
                <a:sym typeface="Nunito"/>
              </a:rPr>
              <a:t> </a:t>
            </a:r>
          </a:p>
          <a:p>
            <a:pPr lvl="0" rtl="0">
              <a:spcBef>
                <a:spcPts val="0"/>
              </a:spcBef>
              <a:buNone/>
            </a:pPr>
            <a:r>
              <a:rPr lang="en" sz="6200" b="1">
                <a:solidFill>
                  <a:schemeClr val="lt1"/>
                </a:solidFill>
                <a:latin typeface="Nunito"/>
                <a:ea typeface="Nunito"/>
                <a:cs typeface="Nunito"/>
                <a:sym typeface="Nunito"/>
              </a:rPr>
              <a:t>Excess Cortisol</a:t>
            </a: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descr="Screen Shot 2017-09-27 at 2.14.12 PM.png"/>
          <p:cNvPicPr preferRelativeResize="0"/>
          <p:nvPr/>
        </p:nvPicPr>
        <p:blipFill>
          <a:blip r:embed="rId3">
            <a:alphaModFix/>
          </a:blip>
          <a:stretch>
            <a:fillRect/>
          </a:stretch>
        </p:blipFill>
        <p:spPr>
          <a:xfrm>
            <a:off x="719900" y="370275"/>
            <a:ext cx="7796950" cy="4328225"/>
          </a:xfrm>
          <a:prstGeom prst="rect">
            <a:avLst/>
          </a:prstGeom>
          <a:noFill/>
          <a:ln>
            <a:noFill/>
          </a:ln>
        </p:spPr>
      </p:pic>
      <p:sp>
        <p:nvSpPr>
          <p:cNvPr id="211" name="Shape 211"/>
          <p:cNvSpPr/>
          <p:nvPr/>
        </p:nvSpPr>
        <p:spPr>
          <a:xfrm>
            <a:off x="2055500" y="3598025"/>
            <a:ext cx="975900" cy="983700"/>
          </a:xfrm>
          <a:prstGeom prst="flowChartConnector">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2" name="Shape 212"/>
          <p:cNvSpPr/>
          <p:nvPr/>
        </p:nvSpPr>
        <p:spPr>
          <a:xfrm>
            <a:off x="959600" y="3696925"/>
            <a:ext cx="691800" cy="1896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3" name="Shape 213"/>
          <p:cNvSpPr txBox="1"/>
          <p:nvPr/>
        </p:nvSpPr>
        <p:spPr>
          <a:xfrm>
            <a:off x="552250" y="3620725"/>
            <a:ext cx="1417200" cy="524400"/>
          </a:xfrm>
          <a:prstGeom prst="rect">
            <a:avLst/>
          </a:prstGeom>
          <a:noFill/>
          <a:ln>
            <a:noFill/>
          </a:ln>
        </p:spPr>
        <p:txBody>
          <a:bodyPr wrap="square" lIns="91425" tIns="91425" rIns="91425" bIns="91425" anchor="t" anchorCtr="0">
            <a:noAutofit/>
          </a:bodyPr>
          <a:lstStyle/>
          <a:p>
            <a:pPr lvl="0" algn="ctr">
              <a:spcBef>
                <a:spcPts val="0"/>
              </a:spcBef>
              <a:buNone/>
            </a:pPr>
            <a:r>
              <a:rPr lang="en" sz="2000" b="1">
                <a:latin typeface="Nunito"/>
                <a:ea typeface="Nunito"/>
                <a:cs typeface="Nunito"/>
                <a:sym typeface="Nunito"/>
              </a:rPr>
              <a:t>NORMAL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10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p:nvPr/>
        </p:nvSpPr>
        <p:spPr>
          <a:xfrm>
            <a:off x="415050" y="3277375"/>
            <a:ext cx="8313900" cy="1278000"/>
          </a:xfrm>
          <a:prstGeom prst="rect">
            <a:avLst/>
          </a:prstGeom>
          <a:noFill/>
          <a:ln>
            <a:noFill/>
          </a:ln>
        </p:spPr>
        <p:txBody>
          <a:bodyPr wrap="square" lIns="91425" tIns="91425" rIns="91425" bIns="91425" anchor="ctr" anchorCtr="0">
            <a:noAutofit/>
          </a:bodyPr>
          <a:lstStyle/>
          <a:p>
            <a:pPr lvl="0" rtl="0">
              <a:spcBef>
                <a:spcPts val="0"/>
              </a:spcBef>
              <a:buNone/>
            </a:pPr>
            <a:r>
              <a:rPr lang="en" sz="6600" b="1">
                <a:solidFill>
                  <a:schemeClr val="lt1"/>
                </a:solidFill>
                <a:latin typeface="Nunito"/>
                <a:ea typeface="Nunito"/>
                <a:cs typeface="Nunito"/>
                <a:sym typeface="Nunito"/>
              </a:rPr>
              <a:t>Cushing’s Disease</a:t>
            </a:r>
          </a:p>
        </p:txBody>
      </p:sp>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61950" y="219550"/>
            <a:ext cx="7505700" cy="954600"/>
          </a:xfrm>
          <a:prstGeom prst="rect">
            <a:avLst/>
          </a:prstGeom>
        </p:spPr>
        <p:txBody>
          <a:bodyPr wrap="square" lIns="91425" tIns="91425" rIns="91425" bIns="91425" anchor="t" anchorCtr="0">
            <a:noAutofit/>
          </a:bodyPr>
          <a:lstStyle/>
          <a:p>
            <a:pPr lvl="0">
              <a:spcBef>
                <a:spcPts val="0"/>
              </a:spcBef>
              <a:buNone/>
            </a:pPr>
            <a:r>
              <a:rPr lang="en" sz="5800" b="1"/>
              <a:t>Recall...</a:t>
            </a:r>
          </a:p>
        </p:txBody>
      </p:sp>
      <p:pic>
        <p:nvPicPr>
          <p:cNvPr id="224" name="Shape 224" descr="Screen Shot 2017-09-27 at 2.04.12 PM.png"/>
          <p:cNvPicPr preferRelativeResize="0"/>
          <p:nvPr/>
        </p:nvPicPr>
        <p:blipFill>
          <a:blip r:embed="rId3">
            <a:alphaModFix/>
          </a:blip>
          <a:stretch>
            <a:fillRect/>
          </a:stretch>
        </p:blipFill>
        <p:spPr>
          <a:xfrm>
            <a:off x="4127800" y="243600"/>
            <a:ext cx="3474426" cy="4656326"/>
          </a:xfrm>
          <a:prstGeom prst="rect">
            <a:avLst/>
          </a:prstGeom>
          <a:noFill/>
          <a:ln>
            <a:noFill/>
          </a:ln>
        </p:spPr>
      </p:pic>
      <p:sp>
        <p:nvSpPr>
          <p:cNvPr id="225" name="Shape 225"/>
          <p:cNvSpPr/>
          <p:nvPr/>
        </p:nvSpPr>
        <p:spPr>
          <a:xfrm>
            <a:off x="3909589" y="1655150"/>
            <a:ext cx="285625" cy="1595500"/>
          </a:xfrm>
          <a:custGeom>
            <a:avLst/>
            <a:gdLst/>
            <a:ahLst/>
            <a:cxnLst/>
            <a:rect l="0" t="0" r="0" b="0"/>
            <a:pathLst>
              <a:path w="11425" h="63820" extrusionOk="0">
                <a:moveTo>
                  <a:pt x="8301" y="0"/>
                </a:moveTo>
                <a:cubicBezTo>
                  <a:pt x="4666" y="7994"/>
                  <a:pt x="8850" y="17668"/>
                  <a:pt x="7408" y="26331"/>
                </a:cubicBezTo>
                <a:cubicBezTo>
                  <a:pt x="6888" y="29450"/>
                  <a:pt x="2506" y="30345"/>
                  <a:pt x="268" y="32579"/>
                </a:cubicBezTo>
                <a:cubicBezTo>
                  <a:pt x="-268" y="33114"/>
                  <a:pt x="1779" y="32786"/>
                  <a:pt x="2499" y="33026"/>
                </a:cubicBezTo>
                <a:cubicBezTo>
                  <a:pt x="4221" y="33600"/>
                  <a:pt x="6149" y="34525"/>
                  <a:pt x="6962" y="36150"/>
                </a:cubicBezTo>
                <a:cubicBezTo>
                  <a:pt x="11140" y="44506"/>
                  <a:pt x="2082" y="63820"/>
                  <a:pt x="11425" y="63820"/>
                </a:cubicBezTo>
              </a:path>
            </a:pathLst>
          </a:custGeom>
          <a:noFill/>
          <a:ln w="28575" cap="flat" cmpd="sng">
            <a:solidFill>
              <a:srgbClr val="FF0000"/>
            </a:solidFill>
            <a:prstDash val="solid"/>
            <a:round/>
            <a:headEnd type="none" w="lg" len="lg"/>
            <a:tailEnd type="none" w="lg" len="lg"/>
          </a:ln>
        </p:spPr>
      </p:sp>
      <p:sp>
        <p:nvSpPr>
          <p:cNvPr id="226" name="Shape 226"/>
          <p:cNvSpPr txBox="1"/>
          <p:nvPr/>
        </p:nvSpPr>
        <p:spPr>
          <a:xfrm>
            <a:off x="1941450" y="1885900"/>
            <a:ext cx="2102700" cy="1288500"/>
          </a:xfrm>
          <a:prstGeom prst="rect">
            <a:avLst/>
          </a:prstGeom>
          <a:noFill/>
          <a:ln>
            <a:noFill/>
          </a:ln>
        </p:spPr>
        <p:txBody>
          <a:bodyPr wrap="square" lIns="91425" tIns="91425" rIns="91425" bIns="91425" anchor="t" anchorCtr="0">
            <a:noAutofit/>
          </a:bodyPr>
          <a:lstStyle/>
          <a:p>
            <a:pPr lvl="0" algn="ctr" rtl="0">
              <a:spcBef>
                <a:spcPts val="0"/>
              </a:spcBef>
              <a:buNone/>
            </a:pPr>
            <a:r>
              <a:rPr lang="en" sz="2400" b="1">
                <a:latin typeface="Nunito"/>
                <a:ea typeface="Nunito"/>
                <a:cs typeface="Nunito"/>
                <a:sym typeface="Nunito"/>
              </a:rPr>
              <a:t>Focus of Cushing’s</a:t>
            </a:r>
          </a:p>
          <a:p>
            <a:pPr lvl="0" algn="ctr">
              <a:spcBef>
                <a:spcPts val="0"/>
              </a:spcBef>
              <a:buNone/>
            </a:pPr>
            <a:r>
              <a:rPr lang="en" sz="2400" b="1">
                <a:latin typeface="Nunito"/>
                <a:ea typeface="Nunito"/>
                <a:cs typeface="Nunito"/>
                <a:sym typeface="Nunito"/>
              </a:rPr>
              <a:t>Disease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a:blip r:embed="rId3">
            <a:alphaModFix/>
          </a:blip>
          <a:stretch>
            <a:fillRect/>
          </a:stretch>
        </p:blipFill>
        <p:spPr>
          <a:xfrm>
            <a:off x="310900" y="275325"/>
            <a:ext cx="8520651" cy="4563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p:nvPr/>
        </p:nvSpPr>
        <p:spPr>
          <a:xfrm>
            <a:off x="415050" y="2815675"/>
            <a:ext cx="8313900" cy="1815900"/>
          </a:xfrm>
          <a:prstGeom prst="rect">
            <a:avLst/>
          </a:prstGeom>
          <a:noFill/>
          <a:ln>
            <a:noFill/>
          </a:ln>
        </p:spPr>
        <p:txBody>
          <a:bodyPr wrap="square" lIns="91425" tIns="91425" rIns="91425" bIns="91425" anchor="ctr" anchorCtr="0">
            <a:noAutofit/>
          </a:bodyPr>
          <a:lstStyle/>
          <a:p>
            <a:pPr lvl="0" rtl="0">
              <a:spcBef>
                <a:spcPts val="0"/>
              </a:spcBef>
              <a:buNone/>
            </a:pPr>
            <a:r>
              <a:rPr lang="en" sz="6400" b="1">
                <a:solidFill>
                  <a:schemeClr val="lt1"/>
                </a:solidFill>
                <a:latin typeface="Nunito"/>
                <a:ea typeface="Nunito"/>
                <a:cs typeface="Nunito"/>
                <a:sym typeface="Nunito"/>
              </a:rPr>
              <a:t>Presentation of </a:t>
            </a:r>
          </a:p>
          <a:p>
            <a:pPr lvl="0" rtl="0">
              <a:spcBef>
                <a:spcPts val="0"/>
              </a:spcBef>
              <a:buNone/>
            </a:pPr>
            <a:r>
              <a:rPr lang="en" sz="6400" b="1">
                <a:solidFill>
                  <a:schemeClr val="lt1"/>
                </a:solidFill>
                <a:latin typeface="Nunito"/>
                <a:ea typeface="Nunito"/>
                <a:cs typeface="Nunito"/>
                <a:sym typeface="Nunito"/>
              </a:rPr>
              <a:t>Clinical Features </a:t>
            </a:r>
          </a:p>
        </p:txBody>
      </p:sp>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a:blip r:embed="rId3">
            <a:alphaModFix/>
          </a:blip>
          <a:stretch>
            <a:fillRect/>
          </a:stretch>
        </p:blipFill>
        <p:spPr>
          <a:xfrm>
            <a:off x="1823775" y="251525"/>
            <a:ext cx="5001250" cy="4640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439150" y="513775"/>
            <a:ext cx="8289900" cy="4117800"/>
          </a:xfrm>
          <a:prstGeom prst="rect">
            <a:avLst/>
          </a:prstGeom>
          <a:noFill/>
          <a:ln>
            <a:noFill/>
          </a:ln>
        </p:spPr>
        <p:txBody>
          <a:bodyPr wrap="square" lIns="91425" tIns="91425" rIns="91425" bIns="91425" anchor="ctr" anchorCtr="0">
            <a:noAutofit/>
          </a:bodyPr>
          <a:lstStyle/>
          <a:p>
            <a:pPr lvl="0" rtl="0">
              <a:spcBef>
                <a:spcPts val="0"/>
              </a:spcBef>
              <a:buNone/>
            </a:pPr>
            <a:endParaRPr sz="7200" b="1">
              <a:solidFill>
                <a:schemeClr val="lt1"/>
              </a:solidFill>
              <a:latin typeface="Nunito"/>
              <a:ea typeface="Nunito"/>
              <a:cs typeface="Nunito"/>
              <a:sym typeface="Nunito"/>
            </a:endParaRPr>
          </a:p>
          <a:p>
            <a:pPr lvl="0" algn="ctr" rtl="0">
              <a:spcBef>
                <a:spcPts val="0"/>
              </a:spcBef>
              <a:buNone/>
            </a:pPr>
            <a:endParaRPr sz="7200" b="1">
              <a:solidFill>
                <a:schemeClr val="lt1"/>
              </a:solidFill>
              <a:latin typeface="Nunito"/>
              <a:ea typeface="Nunito"/>
              <a:cs typeface="Nunito"/>
              <a:sym typeface="Nunito"/>
            </a:endParaRPr>
          </a:p>
          <a:p>
            <a:pPr lvl="0" rtl="0">
              <a:spcBef>
                <a:spcPts val="0"/>
              </a:spcBef>
              <a:buNone/>
            </a:pPr>
            <a:r>
              <a:rPr lang="en" sz="6400" b="1">
                <a:solidFill>
                  <a:schemeClr val="lt1"/>
                </a:solidFill>
                <a:latin typeface="Nunito"/>
                <a:ea typeface="Nunito"/>
                <a:cs typeface="Nunito"/>
                <a:sym typeface="Nunito"/>
              </a:rPr>
              <a:t>What is Cushing’s Syndrome?</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192100" y="3259025"/>
            <a:ext cx="4180800" cy="235500"/>
          </a:xfrm>
          <a:prstGeom prst="rect">
            <a:avLst/>
          </a:prstGeom>
          <a:noFill/>
          <a:ln>
            <a:noFill/>
          </a:ln>
        </p:spPr>
        <p:txBody>
          <a:bodyPr wrap="square" lIns="91425" tIns="91425" rIns="91425" bIns="91425" anchor="ctr" anchorCtr="0">
            <a:noAutofit/>
          </a:bodyPr>
          <a:lstStyle/>
          <a:p>
            <a:pPr lvl="0" rtl="0">
              <a:spcBef>
                <a:spcPts val="0"/>
              </a:spcBef>
              <a:buNone/>
            </a:pPr>
            <a:r>
              <a:rPr lang="en" sz="800"/>
              <a:t>http://diseasespictures.com/wp-content/uploads/2015/02/Cushing-Syndrome-9.jpg</a:t>
            </a:r>
          </a:p>
        </p:txBody>
      </p:sp>
      <p:pic>
        <p:nvPicPr>
          <p:cNvPr id="247" name="Shape 247"/>
          <p:cNvPicPr preferRelativeResize="0"/>
          <p:nvPr/>
        </p:nvPicPr>
        <p:blipFill>
          <a:blip r:embed="rId3">
            <a:alphaModFix/>
          </a:blip>
          <a:stretch>
            <a:fillRect/>
          </a:stretch>
        </p:blipFill>
        <p:spPr>
          <a:xfrm>
            <a:off x="268300" y="259350"/>
            <a:ext cx="4973374" cy="3060525"/>
          </a:xfrm>
          <a:prstGeom prst="rect">
            <a:avLst/>
          </a:prstGeom>
          <a:noFill/>
          <a:ln>
            <a:noFill/>
          </a:ln>
        </p:spPr>
      </p:pic>
      <p:pic>
        <p:nvPicPr>
          <p:cNvPr id="248" name="Shape 248"/>
          <p:cNvPicPr preferRelativeResize="0"/>
          <p:nvPr/>
        </p:nvPicPr>
        <p:blipFill>
          <a:blip r:embed="rId4">
            <a:alphaModFix/>
          </a:blip>
          <a:stretch>
            <a:fillRect/>
          </a:stretch>
        </p:blipFill>
        <p:spPr>
          <a:xfrm>
            <a:off x="1372300" y="2456300"/>
            <a:ext cx="4108600" cy="2311900"/>
          </a:xfrm>
          <a:prstGeom prst="rect">
            <a:avLst/>
          </a:prstGeom>
          <a:noFill/>
          <a:ln>
            <a:noFill/>
          </a:ln>
        </p:spPr>
      </p:pic>
      <p:pic>
        <p:nvPicPr>
          <p:cNvPr id="249" name="Shape 249"/>
          <p:cNvPicPr preferRelativeResize="0"/>
          <p:nvPr/>
        </p:nvPicPr>
        <p:blipFill>
          <a:blip r:embed="rId5">
            <a:alphaModFix/>
          </a:blip>
          <a:stretch>
            <a:fillRect/>
          </a:stretch>
        </p:blipFill>
        <p:spPr>
          <a:xfrm>
            <a:off x="5679325" y="344101"/>
            <a:ext cx="3065601" cy="3568350"/>
          </a:xfrm>
          <a:prstGeom prst="rect">
            <a:avLst/>
          </a:prstGeom>
          <a:noFill/>
          <a:ln>
            <a:noFill/>
          </a:ln>
        </p:spPr>
      </p:pic>
      <p:sp>
        <p:nvSpPr>
          <p:cNvPr id="250" name="Shape 250"/>
          <p:cNvSpPr txBox="1"/>
          <p:nvPr/>
        </p:nvSpPr>
        <p:spPr>
          <a:xfrm>
            <a:off x="5589725" y="3836250"/>
            <a:ext cx="3244800" cy="344100"/>
          </a:xfrm>
          <a:prstGeom prst="rect">
            <a:avLst/>
          </a:prstGeom>
          <a:noFill/>
          <a:ln>
            <a:noFill/>
          </a:ln>
        </p:spPr>
        <p:txBody>
          <a:bodyPr wrap="square" lIns="91425" tIns="91425" rIns="91425" bIns="91425" anchor="ctr" anchorCtr="0">
            <a:noAutofit/>
          </a:bodyPr>
          <a:lstStyle/>
          <a:p>
            <a:pPr lvl="0" rtl="0">
              <a:spcBef>
                <a:spcPts val="0"/>
              </a:spcBef>
              <a:buNone/>
            </a:pPr>
            <a:r>
              <a:rPr lang="en" sz="800">
                <a:latin typeface="Nunito"/>
                <a:ea typeface="Nunito"/>
                <a:cs typeface="Nunito"/>
                <a:sym typeface="Nunito"/>
              </a:rPr>
              <a:t>https://i.ytimg.com/vi/8wL82MDJQTc/maxresdefault.jpg</a:t>
            </a:r>
          </a:p>
        </p:txBody>
      </p:sp>
      <p:sp>
        <p:nvSpPr>
          <p:cNvPr id="251" name="Shape 251"/>
          <p:cNvSpPr txBox="1"/>
          <p:nvPr/>
        </p:nvSpPr>
        <p:spPr>
          <a:xfrm>
            <a:off x="1322725" y="4692000"/>
            <a:ext cx="5544600" cy="284400"/>
          </a:xfrm>
          <a:prstGeom prst="rect">
            <a:avLst/>
          </a:prstGeom>
          <a:noFill/>
          <a:ln>
            <a:noFill/>
          </a:ln>
        </p:spPr>
        <p:txBody>
          <a:bodyPr wrap="square" lIns="91425" tIns="91425" rIns="91425" bIns="91425" anchor="ctr" anchorCtr="0">
            <a:noAutofit/>
          </a:bodyPr>
          <a:lstStyle/>
          <a:p>
            <a:pPr lvl="0" rtl="0">
              <a:spcBef>
                <a:spcPts val="0"/>
              </a:spcBef>
              <a:buNone/>
            </a:pPr>
            <a:r>
              <a:rPr lang="en" sz="600"/>
              <a:t>https://image.slidesharecdn.com/cushingssyndrome-160827080057/95/cushings-syndrome-15-638.jpg?cb=1472284877</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par>
                                <p:cTn id="8" presetID="10" presetClass="entr" presetSubtype="0"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1000"/>
                                        <p:tgtEl>
                                          <p:spTgt spid="2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animEffect transition="in" filter="fade">
                                      <p:cBhvr>
                                        <p:cTn id="15" dur="1000"/>
                                        <p:tgtEl>
                                          <p:spTgt spid="248"/>
                                        </p:tgtEl>
                                      </p:cBhvr>
                                    </p:animEffect>
                                  </p:childTnLst>
                                </p:cTn>
                              </p:par>
                              <p:par>
                                <p:cTn id="16" presetID="10" presetClass="entr" presetSubtype="0" fill="hold" nodeType="withEffect">
                                  <p:stCondLst>
                                    <p:cond delay="0"/>
                                  </p:stCondLst>
                                  <p:childTnLst>
                                    <p:set>
                                      <p:cBhvr>
                                        <p:cTn id="17" dur="1" fill="hold">
                                          <p:stCondLst>
                                            <p:cond delay="0"/>
                                          </p:stCondLst>
                                        </p:cTn>
                                        <p:tgtEl>
                                          <p:spTgt spid="251"/>
                                        </p:tgtEl>
                                        <p:attrNameLst>
                                          <p:attrName>style.visibility</p:attrName>
                                        </p:attrNameLst>
                                      </p:cBhvr>
                                      <p:to>
                                        <p:strVal val="visible"/>
                                      </p:to>
                                    </p:set>
                                    <p:animEffect transition="in" filter="fade">
                                      <p:cBhvr>
                                        <p:cTn id="18"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Shape 256"/>
          <p:cNvPicPr preferRelativeResize="0"/>
          <p:nvPr/>
        </p:nvPicPr>
        <p:blipFill>
          <a:blip r:embed="rId3">
            <a:alphaModFix/>
          </a:blip>
          <a:stretch>
            <a:fillRect/>
          </a:stretch>
        </p:blipFill>
        <p:spPr>
          <a:xfrm>
            <a:off x="4644425" y="437575"/>
            <a:ext cx="4047450" cy="4047450"/>
          </a:xfrm>
          <a:prstGeom prst="rect">
            <a:avLst/>
          </a:prstGeom>
          <a:noFill/>
          <a:ln>
            <a:noFill/>
          </a:ln>
        </p:spPr>
      </p:pic>
      <p:sp>
        <p:nvSpPr>
          <p:cNvPr id="257" name="Shape 257"/>
          <p:cNvSpPr txBox="1"/>
          <p:nvPr/>
        </p:nvSpPr>
        <p:spPr>
          <a:xfrm>
            <a:off x="502850" y="3145525"/>
            <a:ext cx="8226000" cy="1410000"/>
          </a:xfrm>
          <a:prstGeom prst="rect">
            <a:avLst/>
          </a:prstGeom>
          <a:noFill/>
          <a:ln>
            <a:noFill/>
          </a:ln>
        </p:spPr>
        <p:txBody>
          <a:bodyPr wrap="square" lIns="91425" tIns="91425" rIns="91425" bIns="91425" anchor="ctr" anchorCtr="0">
            <a:noAutofit/>
          </a:bodyPr>
          <a:lstStyle/>
          <a:p>
            <a:pPr lvl="0" rtl="0">
              <a:spcBef>
                <a:spcPts val="0"/>
              </a:spcBef>
              <a:buNone/>
            </a:pPr>
            <a:r>
              <a:rPr lang="en" sz="6800" b="1">
                <a:solidFill>
                  <a:schemeClr val="lt1"/>
                </a:solidFill>
                <a:latin typeface="Nunito"/>
                <a:ea typeface="Nunito"/>
                <a:cs typeface="Nunito"/>
                <a:sym typeface="Nunito"/>
              </a:rPr>
              <a:t>Diagnosis</a:t>
            </a: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descr="Screen Shot 2017-09-30 at 5.03.43 PM.png"/>
          <p:cNvPicPr preferRelativeResize="0"/>
          <p:nvPr/>
        </p:nvPicPr>
        <p:blipFill>
          <a:blip r:embed="rId3">
            <a:alphaModFix/>
          </a:blip>
          <a:stretch>
            <a:fillRect/>
          </a:stretch>
        </p:blipFill>
        <p:spPr>
          <a:xfrm>
            <a:off x="1301575" y="227125"/>
            <a:ext cx="7629099" cy="4689250"/>
          </a:xfrm>
          <a:prstGeom prst="rect">
            <a:avLst/>
          </a:prstGeom>
          <a:noFill/>
          <a:ln>
            <a:noFill/>
          </a:ln>
        </p:spPr>
      </p:pic>
      <p:sp>
        <p:nvSpPr>
          <p:cNvPr id="263" name="Shape 263"/>
          <p:cNvSpPr txBox="1">
            <a:spLocks noGrp="1"/>
          </p:cNvSpPr>
          <p:nvPr>
            <p:ph type="title"/>
          </p:nvPr>
        </p:nvSpPr>
        <p:spPr>
          <a:xfrm>
            <a:off x="361950" y="219550"/>
            <a:ext cx="7505700" cy="1949700"/>
          </a:xfrm>
          <a:prstGeom prst="rect">
            <a:avLst/>
          </a:prstGeom>
        </p:spPr>
        <p:txBody>
          <a:bodyPr wrap="square" lIns="91425" tIns="91425" rIns="91425" bIns="91425" anchor="t" anchorCtr="0">
            <a:noAutofit/>
          </a:bodyPr>
          <a:lstStyle/>
          <a:p>
            <a:pPr lvl="0">
              <a:spcBef>
                <a:spcPts val="0"/>
              </a:spcBef>
              <a:buNone/>
            </a:pPr>
            <a:r>
              <a:rPr lang="en" sz="5500" b="1"/>
              <a:t>Cushing’s</a:t>
            </a:r>
          </a:p>
          <a:p>
            <a:pPr lvl="0" rtl="0">
              <a:spcBef>
                <a:spcPts val="0"/>
              </a:spcBef>
              <a:buNone/>
            </a:pPr>
            <a:r>
              <a:rPr lang="en" sz="5500" b="1"/>
              <a:t>Algorithm</a:t>
            </a:r>
          </a:p>
        </p:txBody>
      </p:sp>
      <p:sp>
        <p:nvSpPr>
          <p:cNvPr id="264" name="Shape 264"/>
          <p:cNvSpPr/>
          <p:nvPr/>
        </p:nvSpPr>
        <p:spPr>
          <a:xfrm>
            <a:off x="4831050" y="896450"/>
            <a:ext cx="3090600" cy="7923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1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descr="Screen Shot 2017-09-30 at 5.03.43 PM.png"/>
          <p:cNvPicPr preferRelativeResize="0"/>
          <p:nvPr/>
        </p:nvPicPr>
        <p:blipFill>
          <a:blip r:embed="rId3">
            <a:alphaModFix/>
          </a:blip>
          <a:stretch>
            <a:fillRect/>
          </a:stretch>
        </p:blipFill>
        <p:spPr>
          <a:xfrm>
            <a:off x="1301575" y="227125"/>
            <a:ext cx="7629099" cy="4689250"/>
          </a:xfrm>
          <a:prstGeom prst="rect">
            <a:avLst/>
          </a:prstGeom>
          <a:noFill/>
          <a:ln>
            <a:noFill/>
          </a:ln>
        </p:spPr>
      </p:pic>
      <p:sp>
        <p:nvSpPr>
          <p:cNvPr id="270" name="Shape 270"/>
          <p:cNvSpPr txBox="1">
            <a:spLocks noGrp="1"/>
          </p:cNvSpPr>
          <p:nvPr>
            <p:ph type="title"/>
          </p:nvPr>
        </p:nvSpPr>
        <p:spPr>
          <a:xfrm>
            <a:off x="361950" y="219550"/>
            <a:ext cx="7505700" cy="1949700"/>
          </a:xfrm>
          <a:prstGeom prst="rect">
            <a:avLst/>
          </a:prstGeom>
        </p:spPr>
        <p:txBody>
          <a:bodyPr wrap="square" lIns="91425" tIns="91425" rIns="91425" bIns="91425" anchor="t" anchorCtr="0">
            <a:noAutofit/>
          </a:bodyPr>
          <a:lstStyle/>
          <a:p>
            <a:pPr lvl="0" rtl="0">
              <a:spcBef>
                <a:spcPts val="0"/>
              </a:spcBef>
              <a:buNone/>
            </a:pPr>
            <a:r>
              <a:rPr lang="en" sz="5500" b="1"/>
              <a:t>Cushing’s</a:t>
            </a:r>
          </a:p>
          <a:p>
            <a:pPr lvl="0" rtl="0">
              <a:spcBef>
                <a:spcPts val="0"/>
              </a:spcBef>
              <a:buNone/>
            </a:pPr>
            <a:r>
              <a:rPr lang="en" sz="5500" b="1"/>
              <a:t>Algorithm</a:t>
            </a:r>
          </a:p>
        </p:txBody>
      </p:sp>
      <p:sp>
        <p:nvSpPr>
          <p:cNvPr id="271" name="Shape 271"/>
          <p:cNvSpPr/>
          <p:nvPr/>
        </p:nvSpPr>
        <p:spPr>
          <a:xfrm>
            <a:off x="3795325" y="2536300"/>
            <a:ext cx="2324700" cy="792300"/>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Shape 276"/>
          <p:cNvPicPr preferRelativeResize="0"/>
          <p:nvPr/>
        </p:nvPicPr>
        <p:blipFill>
          <a:blip r:embed="rId3">
            <a:alphaModFix/>
          </a:blip>
          <a:stretch>
            <a:fillRect/>
          </a:stretch>
        </p:blipFill>
        <p:spPr>
          <a:xfrm>
            <a:off x="4644425" y="437575"/>
            <a:ext cx="4047450" cy="4047450"/>
          </a:xfrm>
          <a:prstGeom prst="rect">
            <a:avLst/>
          </a:prstGeom>
          <a:noFill/>
          <a:ln>
            <a:noFill/>
          </a:ln>
        </p:spPr>
      </p:pic>
      <p:sp>
        <p:nvSpPr>
          <p:cNvPr id="277" name="Shape 277"/>
          <p:cNvSpPr txBox="1"/>
          <p:nvPr/>
        </p:nvSpPr>
        <p:spPr>
          <a:xfrm>
            <a:off x="338850" y="2773675"/>
            <a:ext cx="8313900" cy="1965300"/>
          </a:xfrm>
          <a:prstGeom prst="rect">
            <a:avLst/>
          </a:prstGeom>
          <a:noFill/>
          <a:ln>
            <a:noFill/>
          </a:ln>
        </p:spPr>
        <p:txBody>
          <a:bodyPr wrap="square" lIns="91425" tIns="91425" rIns="91425" bIns="91425" anchor="ctr" anchorCtr="0">
            <a:noAutofit/>
          </a:bodyPr>
          <a:lstStyle/>
          <a:p>
            <a:pPr lvl="0" rtl="0">
              <a:spcBef>
                <a:spcPts val="0"/>
              </a:spcBef>
              <a:buNone/>
            </a:pPr>
            <a:r>
              <a:rPr lang="en" sz="6200" b="1">
                <a:solidFill>
                  <a:schemeClr val="lt1"/>
                </a:solidFill>
                <a:latin typeface="Nunito"/>
                <a:ea typeface="Nunito"/>
                <a:cs typeface="Nunito"/>
                <a:sym typeface="Nunito"/>
              </a:rPr>
              <a:t>Additional</a:t>
            </a:r>
            <a:r>
              <a:rPr lang="en" sz="6000" b="1">
                <a:solidFill>
                  <a:schemeClr val="lt1"/>
                </a:solidFill>
                <a:latin typeface="Nunito"/>
                <a:ea typeface="Nunito"/>
                <a:cs typeface="Nunito"/>
                <a:sym typeface="Nunito"/>
              </a:rPr>
              <a:t> </a:t>
            </a:r>
          </a:p>
          <a:p>
            <a:pPr lvl="0" rtl="0">
              <a:spcBef>
                <a:spcPts val="0"/>
              </a:spcBef>
              <a:buNone/>
            </a:pPr>
            <a:r>
              <a:rPr lang="en" sz="6200" b="1">
                <a:solidFill>
                  <a:schemeClr val="lt1"/>
                </a:solidFill>
                <a:latin typeface="Nunito"/>
                <a:ea typeface="Nunito"/>
                <a:cs typeface="Nunito"/>
                <a:sym typeface="Nunito"/>
              </a:rPr>
              <a:t>Diagnostic</a:t>
            </a:r>
            <a:r>
              <a:rPr lang="en" sz="6000" b="1">
                <a:solidFill>
                  <a:schemeClr val="lt1"/>
                </a:solidFill>
                <a:latin typeface="Nunito"/>
                <a:ea typeface="Nunito"/>
                <a:cs typeface="Nunito"/>
                <a:sym typeface="Nunito"/>
              </a:rPr>
              <a:t> </a:t>
            </a:r>
            <a:r>
              <a:rPr lang="en" sz="6200" b="1">
                <a:solidFill>
                  <a:schemeClr val="lt1"/>
                </a:solidFill>
                <a:latin typeface="Nunito"/>
                <a:ea typeface="Nunito"/>
                <a:cs typeface="Nunito"/>
                <a:sym typeface="Nunito"/>
              </a:rPr>
              <a:t>Tests</a:t>
            </a:r>
          </a:p>
        </p:txBody>
      </p:sp>
    </p:spTree>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lgn="l" rtl="0">
              <a:lnSpc>
                <a:spcPct val="115000"/>
              </a:lnSpc>
              <a:spcBef>
                <a:spcPts val="0"/>
              </a:spcBef>
              <a:spcAft>
                <a:spcPts val="1600"/>
              </a:spcAft>
              <a:buNone/>
            </a:pPr>
            <a:endParaRPr sz="2200" b="1">
              <a:solidFill>
                <a:schemeClr val="dk2"/>
              </a:solidFill>
            </a:endParaRPr>
          </a:p>
          <a:p>
            <a:pPr lvl="0" rtl="0">
              <a:lnSpc>
                <a:spcPct val="115000"/>
              </a:lnSpc>
              <a:spcBef>
                <a:spcPts val="0"/>
              </a:spcBef>
              <a:spcAft>
                <a:spcPts val="1600"/>
              </a:spcAft>
              <a:buNone/>
            </a:pPr>
            <a:endParaRPr/>
          </a:p>
        </p:txBody>
      </p:sp>
      <p:sp>
        <p:nvSpPr>
          <p:cNvPr id="283" name="Shape 283"/>
          <p:cNvSpPr txBox="1">
            <a:spLocks noGrp="1"/>
          </p:cNvSpPr>
          <p:nvPr>
            <p:ph type="body" idx="1"/>
          </p:nvPr>
        </p:nvSpPr>
        <p:spPr>
          <a:xfrm>
            <a:off x="819150" y="845600"/>
            <a:ext cx="7505700" cy="3908400"/>
          </a:xfrm>
          <a:prstGeom prst="rect">
            <a:avLst/>
          </a:prstGeom>
        </p:spPr>
        <p:txBody>
          <a:bodyPr wrap="square" lIns="91425" tIns="91425" rIns="91425" bIns="91425" anchor="t" anchorCtr="0">
            <a:noAutofit/>
          </a:bodyPr>
          <a:lstStyle/>
          <a:p>
            <a:pPr marL="457200" lvl="0" indent="-419100" rtl="0">
              <a:spcBef>
                <a:spcPts val="0"/>
              </a:spcBef>
              <a:buClr>
                <a:srgbClr val="000000"/>
              </a:buClr>
              <a:buSzPct val="100000"/>
              <a:buFont typeface="Nunito"/>
              <a:buChar char="❖"/>
            </a:pPr>
            <a:r>
              <a:rPr lang="en" sz="3000">
                <a:solidFill>
                  <a:srgbClr val="000000"/>
                </a:solidFill>
                <a:latin typeface="Nunito"/>
                <a:ea typeface="Nunito"/>
                <a:cs typeface="Nunito"/>
                <a:sym typeface="Nunito"/>
              </a:rPr>
              <a:t>CRH Testing</a:t>
            </a:r>
          </a:p>
          <a:p>
            <a:pPr lvl="0" rtl="0">
              <a:lnSpc>
                <a:spcPct val="100000"/>
              </a:lnSpc>
              <a:spcBef>
                <a:spcPts val="0"/>
              </a:spcBef>
              <a:spcAft>
                <a:spcPts val="0"/>
              </a:spcAft>
              <a:buNone/>
            </a:pPr>
            <a:endParaRPr sz="600">
              <a:solidFill>
                <a:srgbClr val="000000"/>
              </a:solidFill>
              <a:latin typeface="Nunito"/>
              <a:ea typeface="Nunito"/>
              <a:cs typeface="Nunito"/>
              <a:sym typeface="Nunito"/>
            </a:endParaRPr>
          </a:p>
          <a:p>
            <a:pPr marL="457200" lvl="0" indent="-419100" rtl="0">
              <a:spcBef>
                <a:spcPts val="0"/>
              </a:spcBef>
              <a:buClr>
                <a:srgbClr val="000000"/>
              </a:buClr>
              <a:buSzPct val="100000"/>
              <a:buFont typeface="Nunito"/>
              <a:buChar char="❖"/>
            </a:pPr>
            <a:r>
              <a:rPr lang="en" sz="3000">
                <a:solidFill>
                  <a:srgbClr val="000000"/>
                </a:solidFill>
                <a:latin typeface="Nunito"/>
                <a:ea typeface="Nunito"/>
                <a:cs typeface="Nunito"/>
                <a:sym typeface="Nunito"/>
              </a:rPr>
              <a:t>MRI Scans</a:t>
            </a:r>
          </a:p>
          <a:p>
            <a:pPr lvl="0" rtl="0">
              <a:lnSpc>
                <a:spcPct val="100000"/>
              </a:lnSpc>
              <a:spcBef>
                <a:spcPts val="0"/>
              </a:spcBef>
              <a:spcAft>
                <a:spcPts val="0"/>
              </a:spcAft>
              <a:buNone/>
            </a:pPr>
            <a:endParaRPr sz="600">
              <a:solidFill>
                <a:srgbClr val="000000"/>
              </a:solidFill>
              <a:latin typeface="Nunito"/>
              <a:ea typeface="Nunito"/>
              <a:cs typeface="Nunito"/>
              <a:sym typeface="Nunito"/>
            </a:endParaRPr>
          </a:p>
          <a:p>
            <a:pPr marL="457200" lvl="0" indent="-419100" rtl="0">
              <a:spcBef>
                <a:spcPts val="0"/>
              </a:spcBef>
              <a:buClr>
                <a:srgbClr val="000000"/>
              </a:buClr>
              <a:buSzPct val="100000"/>
              <a:buFont typeface="Nunito"/>
              <a:buChar char="❖"/>
            </a:pPr>
            <a:r>
              <a:rPr lang="en" sz="3000">
                <a:solidFill>
                  <a:srgbClr val="000000"/>
                </a:solidFill>
                <a:latin typeface="Nunito"/>
                <a:ea typeface="Nunito"/>
                <a:cs typeface="Nunito"/>
                <a:sym typeface="Nunito"/>
              </a:rPr>
              <a:t>CT Scans</a:t>
            </a:r>
          </a:p>
          <a:p>
            <a:pPr lvl="0" rtl="0">
              <a:spcBef>
                <a:spcPts val="0"/>
              </a:spcBef>
              <a:buNone/>
            </a:pPr>
            <a:endParaRPr>
              <a:solidFill>
                <a:srgbClr val="000000"/>
              </a:solidFill>
            </a:endParaRPr>
          </a:p>
        </p:txBody>
      </p:sp>
      <p:pic>
        <p:nvPicPr>
          <p:cNvPr id="284" name="Shape 284"/>
          <p:cNvPicPr preferRelativeResize="0"/>
          <p:nvPr/>
        </p:nvPicPr>
        <p:blipFill>
          <a:blip r:embed="rId3">
            <a:alphaModFix/>
          </a:blip>
          <a:stretch>
            <a:fillRect/>
          </a:stretch>
        </p:blipFill>
        <p:spPr>
          <a:xfrm>
            <a:off x="4715953" y="567350"/>
            <a:ext cx="3651547" cy="3908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p:nvPr/>
        </p:nvSpPr>
        <p:spPr>
          <a:xfrm>
            <a:off x="466025" y="3645275"/>
            <a:ext cx="8313900" cy="896400"/>
          </a:xfrm>
          <a:prstGeom prst="rect">
            <a:avLst/>
          </a:prstGeom>
          <a:noFill/>
          <a:ln>
            <a:noFill/>
          </a:ln>
        </p:spPr>
        <p:txBody>
          <a:bodyPr wrap="square" lIns="91425" tIns="91425" rIns="91425" bIns="91425" anchor="ctr" anchorCtr="0">
            <a:noAutofit/>
          </a:bodyPr>
          <a:lstStyle/>
          <a:p>
            <a:pPr lvl="0" rtl="0">
              <a:spcBef>
                <a:spcPts val="0"/>
              </a:spcBef>
              <a:buNone/>
            </a:pPr>
            <a:r>
              <a:rPr lang="en" sz="6600" b="1">
                <a:solidFill>
                  <a:schemeClr val="lt1"/>
                </a:solidFill>
                <a:latin typeface="Nunito"/>
                <a:ea typeface="Nunito"/>
                <a:cs typeface="Nunito"/>
                <a:sym typeface="Nunito"/>
              </a:rPr>
              <a:t>Lab</a:t>
            </a:r>
            <a:r>
              <a:rPr lang="en" sz="6500" b="1">
                <a:solidFill>
                  <a:schemeClr val="lt1"/>
                </a:solidFill>
                <a:latin typeface="Nunito"/>
                <a:ea typeface="Nunito"/>
                <a:cs typeface="Nunito"/>
                <a:sym typeface="Nunito"/>
              </a:rPr>
              <a:t> </a:t>
            </a:r>
            <a:r>
              <a:rPr lang="en" sz="6600" b="1">
                <a:solidFill>
                  <a:schemeClr val="lt1"/>
                </a:solidFill>
                <a:latin typeface="Nunito"/>
                <a:ea typeface="Nunito"/>
                <a:cs typeface="Nunito"/>
                <a:sym typeface="Nunito"/>
              </a:rPr>
              <a:t>Abnormalities</a:t>
            </a:r>
          </a:p>
        </p:txBody>
      </p:sp>
      <p:pic>
        <p:nvPicPr>
          <p:cNvPr id="290" name="Shape 290"/>
          <p:cNvPicPr preferRelativeResize="0"/>
          <p:nvPr/>
        </p:nvPicPr>
        <p:blipFill>
          <a:blip r:embed="rId3">
            <a:alphaModFix/>
          </a:blip>
          <a:stretch>
            <a:fillRect/>
          </a:stretch>
        </p:blipFill>
        <p:spPr>
          <a:xfrm>
            <a:off x="225850" y="228600"/>
            <a:ext cx="8717101" cy="3340475"/>
          </a:xfrm>
          <a:prstGeom prst="rect">
            <a:avLst/>
          </a:prstGeom>
          <a:noFill/>
          <a:ln>
            <a:noFill/>
          </a:ln>
        </p:spPr>
      </p:pic>
    </p:spTree>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42325" y="462300"/>
            <a:ext cx="7505700" cy="4218300"/>
          </a:xfrm>
          <a:prstGeom prst="rect">
            <a:avLst/>
          </a:prstGeom>
        </p:spPr>
        <p:txBody>
          <a:bodyPr wrap="square" lIns="91425" tIns="91425" rIns="91425" bIns="91425" anchor="t" anchorCtr="0">
            <a:noAutofit/>
          </a:bodyPr>
          <a:lstStyle/>
          <a:p>
            <a:pPr lvl="0" algn="l" rtl="0">
              <a:spcBef>
                <a:spcPts val="0"/>
              </a:spcBef>
              <a:buNone/>
            </a:pPr>
            <a:r>
              <a:rPr lang="en" sz="3000" b="1">
                <a:solidFill>
                  <a:schemeClr val="lt1"/>
                </a:solidFill>
                <a:latin typeface="Nunito"/>
                <a:ea typeface="Nunito"/>
                <a:cs typeface="Nunito"/>
                <a:sym typeface="Nunito"/>
              </a:rPr>
              <a:t>Increased Levels of….</a:t>
            </a:r>
          </a:p>
          <a:p>
            <a:pPr marL="457200" lvl="0" indent="-368300" rtl="0">
              <a:spcBef>
                <a:spcPts val="0"/>
              </a:spcBef>
              <a:buClr>
                <a:srgbClr val="000000"/>
              </a:buClr>
              <a:buSzPct val="100000"/>
              <a:buFont typeface="Nunito"/>
              <a:buChar char="❖"/>
            </a:pPr>
            <a:r>
              <a:rPr lang="en" sz="2200">
                <a:solidFill>
                  <a:srgbClr val="000000"/>
                </a:solidFill>
                <a:latin typeface="Nunito"/>
                <a:ea typeface="Nunito"/>
                <a:cs typeface="Nunito"/>
                <a:sym typeface="Nunito"/>
              </a:rPr>
              <a:t>Cortisol </a:t>
            </a:r>
          </a:p>
          <a:p>
            <a:pPr marL="457200" lvl="0" indent="-368300" rtl="0">
              <a:spcBef>
                <a:spcPts val="0"/>
              </a:spcBef>
              <a:buClr>
                <a:srgbClr val="000000"/>
              </a:buClr>
              <a:buSzPct val="100000"/>
              <a:buFont typeface="Nunito"/>
              <a:buChar char="❖"/>
            </a:pPr>
            <a:r>
              <a:rPr lang="en" sz="2200">
                <a:solidFill>
                  <a:srgbClr val="000000"/>
                </a:solidFill>
                <a:latin typeface="Nunito"/>
                <a:ea typeface="Nunito"/>
                <a:cs typeface="Nunito"/>
                <a:sym typeface="Nunito"/>
              </a:rPr>
              <a:t>Bone Turnover Markers</a:t>
            </a:r>
          </a:p>
          <a:p>
            <a:pPr marL="457200" lvl="0" indent="-368300" rtl="0">
              <a:spcBef>
                <a:spcPts val="0"/>
              </a:spcBef>
              <a:buClr>
                <a:srgbClr val="000000"/>
              </a:buClr>
              <a:buSzPct val="100000"/>
              <a:buFont typeface="Nunito"/>
              <a:buChar char="❖"/>
            </a:pPr>
            <a:r>
              <a:rPr lang="en" sz="2200">
                <a:solidFill>
                  <a:srgbClr val="000000"/>
                </a:solidFill>
                <a:latin typeface="Nunito"/>
                <a:ea typeface="Nunito"/>
                <a:cs typeface="Nunito"/>
                <a:sym typeface="Nunito"/>
              </a:rPr>
              <a:t>Glucose</a:t>
            </a:r>
          </a:p>
          <a:p>
            <a:pPr lvl="0" rtl="0">
              <a:spcBef>
                <a:spcPts val="0"/>
              </a:spcBef>
              <a:buNone/>
            </a:pPr>
            <a:r>
              <a:rPr lang="en" sz="3000" b="1">
                <a:solidFill>
                  <a:schemeClr val="lt1"/>
                </a:solidFill>
                <a:latin typeface="Nunito"/>
                <a:ea typeface="Nunito"/>
                <a:cs typeface="Nunito"/>
                <a:sym typeface="Nunito"/>
              </a:rPr>
              <a:t>Decreased Levels of….</a:t>
            </a:r>
          </a:p>
          <a:p>
            <a:pPr marL="457200" lvl="0" indent="-368300" rtl="0">
              <a:spcBef>
                <a:spcPts val="0"/>
              </a:spcBef>
              <a:buClr>
                <a:srgbClr val="000000"/>
              </a:buClr>
              <a:buSzPct val="100000"/>
              <a:buFont typeface="Nunito"/>
              <a:buChar char="❖"/>
            </a:pPr>
            <a:r>
              <a:rPr lang="en" sz="2200">
                <a:solidFill>
                  <a:srgbClr val="000000"/>
                </a:solidFill>
                <a:latin typeface="Nunito"/>
                <a:ea typeface="Nunito"/>
                <a:cs typeface="Nunito"/>
                <a:sym typeface="Nunito"/>
              </a:rPr>
              <a:t>Potassium</a:t>
            </a:r>
          </a:p>
          <a:p>
            <a:pPr marL="457200" lvl="0" indent="-368300" rtl="0">
              <a:spcBef>
                <a:spcPts val="0"/>
              </a:spcBef>
              <a:buClr>
                <a:srgbClr val="000000"/>
              </a:buClr>
              <a:buSzPct val="100000"/>
              <a:buFont typeface="Nunito"/>
              <a:buChar char="❖"/>
            </a:pPr>
            <a:r>
              <a:rPr lang="en" sz="2200">
                <a:solidFill>
                  <a:srgbClr val="000000"/>
                </a:solidFill>
                <a:latin typeface="Nunito"/>
                <a:ea typeface="Nunito"/>
                <a:cs typeface="Nunito"/>
                <a:sym typeface="Nunito"/>
              </a:rPr>
              <a:t>Eosinophils and Lymphocytes</a:t>
            </a:r>
          </a:p>
          <a:p>
            <a:pPr lv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474675" y="884825"/>
            <a:ext cx="8254200" cy="3670500"/>
          </a:xfrm>
          <a:prstGeom prst="rect">
            <a:avLst/>
          </a:prstGeom>
          <a:noFill/>
          <a:ln>
            <a:noFill/>
          </a:ln>
        </p:spPr>
        <p:txBody>
          <a:bodyPr wrap="square" lIns="91425" tIns="91425" rIns="91425" bIns="91425" anchor="ctr" anchorCtr="0">
            <a:noAutofit/>
          </a:bodyPr>
          <a:lstStyle/>
          <a:p>
            <a:pPr lvl="0" rtl="0">
              <a:spcBef>
                <a:spcPts val="0"/>
              </a:spcBef>
              <a:buNone/>
            </a:pPr>
            <a:endParaRPr sz="7200" b="1">
              <a:solidFill>
                <a:schemeClr val="lt1"/>
              </a:solidFill>
              <a:latin typeface="Nunito"/>
              <a:ea typeface="Nunito"/>
              <a:cs typeface="Nunito"/>
              <a:sym typeface="Nunito"/>
            </a:endParaRPr>
          </a:p>
          <a:p>
            <a:pPr lvl="0" algn="ctr" rtl="0">
              <a:spcBef>
                <a:spcPts val="0"/>
              </a:spcBef>
              <a:buNone/>
            </a:pPr>
            <a:endParaRPr sz="7200" b="1">
              <a:solidFill>
                <a:schemeClr val="lt1"/>
              </a:solidFill>
              <a:latin typeface="Nunito"/>
              <a:ea typeface="Nunito"/>
              <a:cs typeface="Nunito"/>
              <a:sym typeface="Nunito"/>
            </a:endParaRPr>
          </a:p>
          <a:p>
            <a:pPr lvl="0" rtl="0">
              <a:spcBef>
                <a:spcPts val="0"/>
              </a:spcBef>
              <a:buNone/>
            </a:pPr>
            <a:r>
              <a:rPr lang="en" sz="6600" b="1">
                <a:solidFill>
                  <a:schemeClr val="lt1"/>
                </a:solidFill>
                <a:latin typeface="Nunito"/>
                <a:ea typeface="Nunito"/>
                <a:cs typeface="Nunito"/>
                <a:sym typeface="Nunito"/>
              </a:rPr>
              <a:t>Treatment</a:t>
            </a:r>
          </a:p>
        </p:txBody>
      </p:sp>
      <p:pic>
        <p:nvPicPr>
          <p:cNvPr id="301" name="Shape 301" descr="needle pic.jpg"/>
          <p:cNvPicPr preferRelativeResize="0"/>
          <p:nvPr/>
        </p:nvPicPr>
        <p:blipFill>
          <a:blip r:embed="rId3">
            <a:alphaModFix/>
          </a:blip>
          <a:stretch>
            <a:fillRect/>
          </a:stretch>
        </p:blipFill>
        <p:spPr>
          <a:xfrm>
            <a:off x="5107363" y="2505463"/>
            <a:ext cx="2143125" cy="2143125"/>
          </a:xfrm>
          <a:prstGeom prst="rect">
            <a:avLst/>
          </a:prstGeom>
          <a:noFill/>
          <a:ln>
            <a:noFill/>
          </a:ln>
        </p:spPr>
      </p:pic>
      <p:pic>
        <p:nvPicPr>
          <p:cNvPr id="302" name="Shape 302" descr="pills pic.jpg"/>
          <p:cNvPicPr preferRelativeResize="0"/>
          <p:nvPr/>
        </p:nvPicPr>
        <p:blipFill>
          <a:blip r:embed="rId4">
            <a:alphaModFix/>
          </a:blip>
          <a:stretch>
            <a:fillRect/>
          </a:stretch>
        </p:blipFill>
        <p:spPr>
          <a:xfrm>
            <a:off x="1656438" y="815013"/>
            <a:ext cx="2619375" cy="1743075"/>
          </a:xfrm>
          <a:prstGeom prst="rect">
            <a:avLst/>
          </a:prstGeom>
          <a:noFill/>
          <a:ln>
            <a:noFill/>
          </a:ln>
        </p:spPr>
      </p:pic>
      <p:pic>
        <p:nvPicPr>
          <p:cNvPr id="303" name="Shape 303" descr="scalpel pic.jpg"/>
          <p:cNvPicPr preferRelativeResize="0"/>
          <p:nvPr/>
        </p:nvPicPr>
        <p:blipFill rotWithShape="1">
          <a:blip r:embed="rId5">
            <a:alphaModFix/>
          </a:blip>
          <a:srcRect t="-2145" b="11252"/>
          <a:stretch/>
        </p:blipFill>
        <p:spPr>
          <a:xfrm>
            <a:off x="5344525" y="355150"/>
            <a:ext cx="3593950" cy="2226525"/>
          </a:xfrm>
          <a:prstGeom prst="rect">
            <a:avLst/>
          </a:prstGeom>
          <a:noFill/>
          <a:ln>
            <a:noFill/>
          </a:ln>
        </p:spPr>
      </p:pic>
    </p:spTree>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descr="transsphenoidal_surgery.jpg"/>
          <p:cNvPicPr preferRelativeResize="0"/>
          <p:nvPr/>
        </p:nvPicPr>
        <p:blipFill>
          <a:blip r:embed="rId3">
            <a:alphaModFix/>
          </a:blip>
          <a:stretch>
            <a:fillRect/>
          </a:stretch>
        </p:blipFill>
        <p:spPr>
          <a:xfrm>
            <a:off x="963375" y="1039875"/>
            <a:ext cx="3529600" cy="3377375"/>
          </a:xfrm>
          <a:prstGeom prst="rect">
            <a:avLst/>
          </a:prstGeom>
          <a:noFill/>
          <a:ln>
            <a:noFill/>
          </a:ln>
        </p:spPr>
      </p:pic>
      <p:pic>
        <p:nvPicPr>
          <p:cNvPr id="309" name="Shape 309" descr="pic_adrenalectomy.jpg"/>
          <p:cNvPicPr preferRelativeResize="0"/>
          <p:nvPr/>
        </p:nvPicPr>
        <p:blipFill>
          <a:blip r:embed="rId4">
            <a:alphaModFix/>
          </a:blip>
          <a:stretch>
            <a:fillRect/>
          </a:stretch>
        </p:blipFill>
        <p:spPr>
          <a:xfrm>
            <a:off x="5170225" y="1123575"/>
            <a:ext cx="3582200" cy="3272400"/>
          </a:xfrm>
          <a:prstGeom prst="rect">
            <a:avLst/>
          </a:prstGeom>
          <a:noFill/>
          <a:ln>
            <a:noFill/>
          </a:ln>
        </p:spPr>
      </p:pic>
      <p:sp>
        <p:nvSpPr>
          <p:cNvPr id="310" name="Shape 310"/>
          <p:cNvSpPr txBox="1"/>
          <p:nvPr/>
        </p:nvSpPr>
        <p:spPr>
          <a:xfrm>
            <a:off x="522325" y="4228900"/>
            <a:ext cx="4439100" cy="471600"/>
          </a:xfrm>
          <a:prstGeom prst="rect">
            <a:avLst/>
          </a:prstGeom>
          <a:noFill/>
          <a:ln>
            <a:noFill/>
          </a:ln>
        </p:spPr>
        <p:txBody>
          <a:bodyPr wrap="square" lIns="91425" tIns="91425" rIns="91425" bIns="91425" anchor="t" anchorCtr="0">
            <a:noAutofit/>
          </a:bodyPr>
          <a:lstStyle/>
          <a:p>
            <a:pPr lvl="0" algn="ctr">
              <a:spcBef>
                <a:spcPts val="0"/>
              </a:spcBef>
              <a:buNone/>
            </a:pPr>
            <a:r>
              <a:rPr lang="en" sz="2000" b="1" dirty="0">
                <a:latin typeface="Nunito"/>
                <a:ea typeface="Nunito"/>
                <a:cs typeface="Nunito"/>
                <a:sym typeface="Nunito"/>
              </a:rPr>
              <a:t>Trans-Sphenoidal Hypophysectomy</a:t>
            </a:r>
          </a:p>
        </p:txBody>
      </p:sp>
      <p:sp>
        <p:nvSpPr>
          <p:cNvPr id="311" name="Shape 311"/>
          <p:cNvSpPr txBox="1"/>
          <p:nvPr/>
        </p:nvSpPr>
        <p:spPr>
          <a:xfrm>
            <a:off x="5646825" y="4244222"/>
            <a:ext cx="3029400" cy="471600"/>
          </a:xfrm>
          <a:prstGeom prst="rect">
            <a:avLst/>
          </a:prstGeom>
          <a:noFill/>
          <a:ln>
            <a:noFill/>
          </a:ln>
        </p:spPr>
        <p:txBody>
          <a:bodyPr wrap="square" lIns="91425" tIns="91425" rIns="91425" bIns="91425" anchor="t" anchorCtr="0">
            <a:noAutofit/>
          </a:bodyPr>
          <a:lstStyle/>
          <a:p>
            <a:pPr lvl="0" algn="ctr">
              <a:spcBef>
                <a:spcPts val="0"/>
              </a:spcBef>
              <a:buNone/>
            </a:pPr>
            <a:r>
              <a:rPr lang="en" sz="2000" b="1" dirty="0">
                <a:latin typeface="Nunito"/>
                <a:ea typeface="Nunito"/>
                <a:cs typeface="Nunito"/>
                <a:sym typeface="Nunito"/>
              </a:rPr>
              <a:t>Bilateral Adrenalectomy</a:t>
            </a:r>
          </a:p>
        </p:txBody>
      </p:sp>
      <p:sp>
        <p:nvSpPr>
          <p:cNvPr id="312" name="Shape 312"/>
          <p:cNvSpPr txBox="1">
            <a:spLocks noGrp="1"/>
          </p:cNvSpPr>
          <p:nvPr>
            <p:ph type="title"/>
          </p:nvPr>
        </p:nvSpPr>
        <p:spPr>
          <a:xfrm>
            <a:off x="438150" y="202575"/>
            <a:ext cx="7800900" cy="837300"/>
          </a:xfrm>
          <a:prstGeom prst="rect">
            <a:avLst/>
          </a:prstGeom>
        </p:spPr>
        <p:txBody>
          <a:bodyPr wrap="square" lIns="91425" tIns="91425" rIns="91425" bIns="91425" anchor="t" anchorCtr="0">
            <a:noAutofit/>
          </a:bodyPr>
          <a:lstStyle/>
          <a:p>
            <a:pPr lvl="0" rtl="0">
              <a:spcBef>
                <a:spcPts val="0"/>
              </a:spcBef>
              <a:buNone/>
            </a:pPr>
            <a:r>
              <a:rPr lang="en" sz="4800" b="1"/>
              <a:t>Common Surgeries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1002225" y="4101875"/>
            <a:ext cx="2769000" cy="2892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145" name="Shape 145"/>
          <p:cNvSpPr txBox="1"/>
          <p:nvPr/>
        </p:nvSpPr>
        <p:spPr>
          <a:xfrm>
            <a:off x="4699950" y="659850"/>
            <a:ext cx="4072800" cy="3823800"/>
          </a:xfrm>
          <a:prstGeom prst="rect">
            <a:avLst/>
          </a:prstGeom>
          <a:noFill/>
          <a:ln>
            <a:noFill/>
          </a:ln>
        </p:spPr>
        <p:txBody>
          <a:bodyPr wrap="square" lIns="91425" tIns="91425" rIns="91425" bIns="91425" anchor="t" anchorCtr="0">
            <a:noAutofit/>
          </a:bodyPr>
          <a:lstStyle/>
          <a:p>
            <a:pPr marL="457200" lvl="0" indent="-355600" rtl="0">
              <a:spcBef>
                <a:spcPts val="0"/>
              </a:spcBef>
              <a:buSzPct val="90909"/>
              <a:buFont typeface="Nunito"/>
              <a:buChar char="❖"/>
            </a:pPr>
            <a:r>
              <a:rPr lang="en" sz="2200">
                <a:latin typeface="Nunito"/>
                <a:ea typeface="Nunito"/>
                <a:cs typeface="Nunito"/>
                <a:sym typeface="Nunito"/>
              </a:rPr>
              <a:t>Excessive, long term exposure to glucocorticoids</a:t>
            </a:r>
            <a:r>
              <a:rPr lang="en" sz="2000">
                <a:latin typeface="Nunito"/>
                <a:ea typeface="Nunito"/>
                <a:cs typeface="Nunito"/>
                <a:sym typeface="Nunito"/>
              </a:rPr>
              <a:t> </a:t>
            </a:r>
          </a:p>
          <a:p>
            <a:pPr marL="914400" lvl="1" indent="-355600" rtl="0">
              <a:spcBef>
                <a:spcPts val="0"/>
              </a:spcBef>
              <a:buSzPct val="100000"/>
              <a:buFont typeface="Nunito"/>
              <a:buChar char="➢"/>
            </a:pPr>
            <a:r>
              <a:rPr lang="en" sz="2000">
                <a:latin typeface="Nunito"/>
                <a:ea typeface="Nunito"/>
                <a:cs typeface="Nunito"/>
                <a:sym typeface="Nunito"/>
              </a:rPr>
              <a:t>endogenous, exogenous or iatrogenic</a:t>
            </a:r>
          </a:p>
          <a:p>
            <a:pPr lvl="0" rtl="0">
              <a:spcBef>
                <a:spcPts val="0"/>
              </a:spcBef>
              <a:buNone/>
            </a:pPr>
            <a:endParaRPr sz="2000">
              <a:latin typeface="Nunito"/>
              <a:ea typeface="Nunito"/>
              <a:cs typeface="Nunito"/>
              <a:sym typeface="Nunito"/>
            </a:endParaRPr>
          </a:p>
          <a:p>
            <a:pPr marL="457200" lvl="0" indent="-368300" rtl="0">
              <a:spcBef>
                <a:spcPts val="0"/>
              </a:spcBef>
              <a:buSzPct val="100000"/>
              <a:buFont typeface="Nunito"/>
              <a:buChar char="❖"/>
            </a:pPr>
            <a:r>
              <a:rPr lang="en" sz="2200">
                <a:latin typeface="Nunito"/>
                <a:ea typeface="Nunito"/>
                <a:cs typeface="Nunito"/>
                <a:sym typeface="Nunito"/>
              </a:rPr>
              <a:t>Cushing’s disease </a:t>
            </a:r>
          </a:p>
          <a:p>
            <a:pPr marL="914400" lvl="1" indent="-349250">
              <a:spcBef>
                <a:spcPts val="0"/>
              </a:spcBef>
              <a:buSzPct val="95000"/>
              <a:buFont typeface="Nunito"/>
              <a:buChar char="➢"/>
            </a:pPr>
            <a:r>
              <a:rPr lang="en" sz="2000">
                <a:latin typeface="Nunito"/>
                <a:ea typeface="Nunito"/>
                <a:cs typeface="Nunito"/>
                <a:sym typeface="Nunito"/>
              </a:rPr>
              <a:t>excessive ACTH secreting pituitary tumor</a:t>
            </a:r>
            <a:r>
              <a:rPr lang="en" sz="1900">
                <a:latin typeface="Nunito"/>
                <a:ea typeface="Nunito"/>
                <a:cs typeface="Nunito"/>
                <a:sym typeface="Nunito"/>
              </a:rPr>
              <a:t> </a:t>
            </a:r>
          </a:p>
        </p:txBody>
      </p:sp>
      <p:pic>
        <p:nvPicPr>
          <p:cNvPr id="146" name="Shape 146"/>
          <p:cNvPicPr preferRelativeResize="0"/>
          <p:nvPr/>
        </p:nvPicPr>
        <p:blipFill rotWithShape="1">
          <a:blip r:embed="rId3">
            <a:alphaModFix/>
          </a:blip>
          <a:srcRect l="4433" t="3079" r="3578" b="7904"/>
          <a:stretch/>
        </p:blipFill>
        <p:spPr>
          <a:xfrm>
            <a:off x="356025" y="659850"/>
            <a:ext cx="4343916" cy="38238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descr="drugs.jpg"/>
          <p:cNvPicPr preferRelativeResize="0"/>
          <p:nvPr/>
        </p:nvPicPr>
        <p:blipFill>
          <a:blip r:embed="rId3">
            <a:alphaModFix/>
          </a:blip>
          <a:stretch>
            <a:fillRect/>
          </a:stretch>
        </p:blipFill>
        <p:spPr>
          <a:xfrm>
            <a:off x="4787225" y="240525"/>
            <a:ext cx="3234801" cy="4662450"/>
          </a:xfrm>
          <a:prstGeom prst="rect">
            <a:avLst/>
          </a:prstGeom>
          <a:noFill/>
          <a:ln>
            <a:noFill/>
          </a:ln>
        </p:spPr>
      </p:pic>
      <p:sp>
        <p:nvSpPr>
          <p:cNvPr id="318" name="Shape 318"/>
          <p:cNvSpPr txBox="1">
            <a:spLocks noGrp="1"/>
          </p:cNvSpPr>
          <p:nvPr>
            <p:ph type="title"/>
          </p:nvPr>
        </p:nvSpPr>
        <p:spPr>
          <a:xfrm>
            <a:off x="514350" y="219550"/>
            <a:ext cx="8302500" cy="1949700"/>
          </a:xfrm>
          <a:prstGeom prst="rect">
            <a:avLst/>
          </a:prstGeom>
        </p:spPr>
        <p:txBody>
          <a:bodyPr wrap="square" lIns="91425" tIns="91425" rIns="91425" bIns="91425" anchor="t" anchorCtr="0">
            <a:noAutofit/>
          </a:bodyPr>
          <a:lstStyle/>
          <a:p>
            <a:pPr lvl="0" rtl="0">
              <a:spcBef>
                <a:spcPts val="0"/>
              </a:spcBef>
              <a:buNone/>
            </a:pPr>
            <a:r>
              <a:rPr lang="en" sz="4800" b="1"/>
              <a:t>Targeted</a:t>
            </a:r>
          </a:p>
          <a:p>
            <a:pPr lvl="0" rtl="0">
              <a:spcBef>
                <a:spcPts val="0"/>
              </a:spcBef>
              <a:buNone/>
            </a:pPr>
            <a:r>
              <a:rPr lang="en" sz="4800" b="1"/>
              <a:t>Mechanisms </a:t>
            </a:r>
          </a:p>
        </p:txBody>
      </p:sp>
      <p:sp>
        <p:nvSpPr>
          <p:cNvPr id="319" name="Shape 319"/>
          <p:cNvSpPr txBox="1">
            <a:spLocks noGrp="1"/>
          </p:cNvSpPr>
          <p:nvPr>
            <p:ph type="body" idx="1"/>
          </p:nvPr>
        </p:nvSpPr>
        <p:spPr>
          <a:xfrm>
            <a:off x="514350" y="2139925"/>
            <a:ext cx="4373400" cy="2181000"/>
          </a:xfrm>
          <a:prstGeom prst="rect">
            <a:avLst/>
          </a:prstGeom>
        </p:spPr>
        <p:txBody>
          <a:bodyPr wrap="square" lIns="91425" tIns="91425" rIns="91425" bIns="91425" anchor="t" anchorCtr="0">
            <a:noAutofit/>
          </a:bodyPr>
          <a:lstStyle/>
          <a:p>
            <a:pPr marL="457200" lvl="0" indent="-381000" rtl="0">
              <a:spcBef>
                <a:spcPts val="0"/>
              </a:spcBef>
              <a:buClr>
                <a:srgbClr val="000000"/>
              </a:buClr>
              <a:buSzPct val="100000"/>
              <a:buFont typeface="Nunito"/>
              <a:buChar char="❖"/>
            </a:pPr>
            <a:r>
              <a:rPr lang="en" sz="2400">
                <a:solidFill>
                  <a:srgbClr val="000000"/>
                </a:solidFill>
                <a:latin typeface="Nunito"/>
                <a:ea typeface="Nunito"/>
                <a:cs typeface="Nunito"/>
                <a:sym typeface="Nunito"/>
              </a:rPr>
              <a:t>Inhibit release of ACTH</a:t>
            </a:r>
          </a:p>
          <a:p>
            <a:pPr lvl="0" rtl="0">
              <a:spcBef>
                <a:spcPts val="0"/>
              </a:spcBef>
              <a:spcAft>
                <a:spcPts val="0"/>
              </a:spcAft>
              <a:buNone/>
            </a:pPr>
            <a:endParaRPr sz="600">
              <a:solidFill>
                <a:srgbClr val="000000"/>
              </a:solidFill>
              <a:latin typeface="Nunito"/>
              <a:ea typeface="Nunito"/>
              <a:cs typeface="Nunito"/>
              <a:sym typeface="Nunito"/>
            </a:endParaRPr>
          </a:p>
          <a:p>
            <a:pPr marL="457200" lvl="0" indent="-381000" rtl="0">
              <a:spcBef>
                <a:spcPts val="0"/>
              </a:spcBef>
              <a:buClr>
                <a:srgbClr val="000000"/>
              </a:buClr>
              <a:buSzPct val="100000"/>
              <a:buFont typeface="Nunito"/>
              <a:buChar char="❖"/>
            </a:pPr>
            <a:r>
              <a:rPr lang="en" sz="2400">
                <a:solidFill>
                  <a:srgbClr val="000000"/>
                </a:solidFill>
                <a:latin typeface="Nunito"/>
                <a:ea typeface="Nunito"/>
                <a:cs typeface="Nunito"/>
                <a:sym typeface="Nunito"/>
              </a:rPr>
              <a:t>Inhibit steroidogenesis</a:t>
            </a:r>
          </a:p>
          <a:p>
            <a:pPr lvl="0" rtl="0">
              <a:spcBef>
                <a:spcPts val="0"/>
              </a:spcBef>
              <a:spcAft>
                <a:spcPts val="0"/>
              </a:spcAft>
              <a:buNone/>
            </a:pPr>
            <a:endParaRPr sz="600">
              <a:solidFill>
                <a:srgbClr val="000000"/>
              </a:solidFill>
              <a:latin typeface="Nunito"/>
              <a:ea typeface="Nunito"/>
              <a:cs typeface="Nunito"/>
              <a:sym typeface="Nunito"/>
            </a:endParaRPr>
          </a:p>
          <a:p>
            <a:pPr marL="457200" lvl="0" indent="-381000" rtl="0">
              <a:spcBef>
                <a:spcPts val="0"/>
              </a:spcBef>
              <a:buClr>
                <a:srgbClr val="000000"/>
              </a:buClr>
              <a:buSzPct val="100000"/>
              <a:buFont typeface="Nunito"/>
              <a:buChar char="❖"/>
            </a:pPr>
            <a:r>
              <a:rPr lang="en" sz="2400">
                <a:solidFill>
                  <a:srgbClr val="000000"/>
                </a:solidFill>
                <a:latin typeface="Nunito"/>
                <a:ea typeface="Nunito"/>
                <a:cs typeface="Nunito"/>
                <a:sym typeface="Nunito"/>
              </a:rPr>
              <a:t>Receptor antagonist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descr="Screen Shot 2017-10-01 at 1.09.29 PM.png"/>
          <p:cNvPicPr preferRelativeResize="0"/>
          <p:nvPr/>
        </p:nvPicPr>
        <p:blipFill>
          <a:blip r:embed="rId3">
            <a:alphaModFix/>
          </a:blip>
          <a:stretch>
            <a:fillRect/>
          </a:stretch>
        </p:blipFill>
        <p:spPr>
          <a:xfrm>
            <a:off x="7249100" y="1020250"/>
            <a:ext cx="1503350" cy="2821900"/>
          </a:xfrm>
          <a:prstGeom prst="rect">
            <a:avLst/>
          </a:prstGeom>
          <a:noFill/>
          <a:ln>
            <a:noFill/>
          </a:ln>
        </p:spPr>
      </p:pic>
      <p:sp>
        <p:nvSpPr>
          <p:cNvPr id="325" name="Shape 325"/>
          <p:cNvSpPr txBox="1">
            <a:spLocks noGrp="1"/>
          </p:cNvSpPr>
          <p:nvPr>
            <p:ph type="body" idx="1"/>
          </p:nvPr>
        </p:nvSpPr>
        <p:spPr>
          <a:xfrm>
            <a:off x="295786" y="428850"/>
            <a:ext cx="8550000" cy="2821800"/>
          </a:xfrm>
          <a:prstGeom prst="rect">
            <a:avLst/>
          </a:prstGeom>
        </p:spPr>
        <p:txBody>
          <a:bodyPr wrap="square" lIns="91425" tIns="91425" rIns="91425" bIns="91425" anchor="t" anchorCtr="0">
            <a:noAutofit/>
          </a:bodyPr>
          <a:lstStyle/>
          <a:p>
            <a:pPr lvl="0" algn="l" rtl="0">
              <a:spcBef>
                <a:spcPts val="0"/>
              </a:spcBef>
              <a:buNone/>
            </a:pPr>
            <a:r>
              <a:rPr lang="en" sz="3000" b="1" dirty="0">
                <a:solidFill>
                  <a:srgbClr val="000000"/>
                </a:solidFill>
                <a:highlight>
                  <a:srgbClr val="FFFFFF"/>
                </a:highlight>
                <a:latin typeface="Arial"/>
                <a:ea typeface="Arial"/>
                <a:cs typeface="Arial"/>
                <a:sym typeface="Arial"/>
              </a:rPr>
              <a:t>  </a:t>
            </a:r>
          </a:p>
          <a:p>
            <a:pPr lvl="0" algn="l" rtl="0">
              <a:spcBef>
                <a:spcPts val="0"/>
              </a:spcBef>
              <a:buNone/>
            </a:pPr>
            <a:r>
              <a:rPr lang="en" sz="3600" b="1" dirty="0">
                <a:highlight>
                  <a:srgbClr val="FFFFFF"/>
                </a:highlight>
                <a:latin typeface="Nunito"/>
                <a:ea typeface="Nunito"/>
                <a:cs typeface="Nunito"/>
                <a:sym typeface="Nunito"/>
              </a:rPr>
              <a:t>   Pasireotide 			    </a:t>
            </a:r>
            <a:r>
              <a:rPr lang="en-CA" sz="3600" b="1" dirty="0">
                <a:highlight>
                  <a:srgbClr val="FFFFFF"/>
                </a:highlight>
                <a:latin typeface="Nunito"/>
                <a:ea typeface="Nunito"/>
                <a:cs typeface="Nunito"/>
                <a:sym typeface="Nunito"/>
              </a:rPr>
              <a:t>				                         </a:t>
            </a:r>
            <a:r>
              <a:rPr lang="en" sz="3600" b="1" dirty="0">
                <a:latin typeface="Nunito"/>
                <a:ea typeface="Nunito"/>
                <a:cs typeface="Nunito"/>
                <a:sym typeface="Nunito"/>
              </a:rPr>
              <a:t>Mifepristone</a:t>
            </a:r>
            <a:r>
              <a:rPr lang="en" sz="3600" b="1" dirty="0">
                <a:highlight>
                  <a:srgbClr val="FFFFFF"/>
                </a:highlight>
                <a:latin typeface="Nunito"/>
                <a:ea typeface="Nunito"/>
                <a:cs typeface="Nunito"/>
                <a:sym typeface="Nunito"/>
              </a:rPr>
              <a:t> </a:t>
            </a:r>
          </a:p>
          <a:p>
            <a:pPr lvl="0" rtl="0">
              <a:spcBef>
                <a:spcPts val="0"/>
              </a:spcBef>
              <a:spcAft>
                <a:spcPts val="0"/>
              </a:spcAft>
              <a:buNone/>
            </a:pPr>
            <a:r>
              <a:rPr lang="en" sz="3000" b="1" dirty="0">
                <a:solidFill>
                  <a:srgbClr val="000000"/>
                </a:solidFill>
                <a:highlight>
                  <a:srgbClr val="FFFFFF"/>
                </a:highlight>
                <a:latin typeface="Arial"/>
                <a:ea typeface="Arial"/>
                <a:cs typeface="Arial"/>
                <a:sym typeface="Arial"/>
              </a:rPr>
              <a:t>					</a:t>
            </a:r>
          </a:p>
          <a:p>
            <a:pPr lvl="0">
              <a:spcBef>
                <a:spcPts val="0"/>
              </a:spcBef>
              <a:buNone/>
            </a:pPr>
            <a:endParaRPr sz="600" b="1" dirty="0">
              <a:latin typeface="Nunito"/>
              <a:ea typeface="Nunito"/>
              <a:cs typeface="Nunito"/>
              <a:sym typeface="Nunito"/>
            </a:endParaRPr>
          </a:p>
          <a:p>
            <a:pPr lvl="0">
              <a:spcBef>
                <a:spcPts val="0"/>
              </a:spcBef>
              <a:buNone/>
            </a:pPr>
            <a:endParaRPr sz="600" b="1" dirty="0">
              <a:latin typeface="Nunito"/>
              <a:ea typeface="Nunito"/>
              <a:cs typeface="Nunito"/>
              <a:sym typeface="Nunito"/>
            </a:endParaRPr>
          </a:p>
          <a:p>
            <a:pPr lvl="0">
              <a:spcBef>
                <a:spcPts val="0"/>
              </a:spcBef>
              <a:buNone/>
            </a:pPr>
            <a:endParaRPr sz="600" b="1" dirty="0">
              <a:latin typeface="Nunito"/>
              <a:ea typeface="Nunito"/>
              <a:cs typeface="Nunito"/>
              <a:sym typeface="Nunito"/>
            </a:endParaRPr>
          </a:p>
          <a:p>
            <a:pPr marL="457200" lvl="0" indent="457200">
              <a:spcBef>
                <a:spcPts val="0"/>
              </a:spcBef>
              <a:buNone/>
            </a:pPr>
            <a:r>
              <a:rPr lang="en-CA" sz="600" b="1" dirty="0">
                <a:latin typeface="Nunito"/>
                <a:ea typeface="Nunito"/>
                <a:cs typeface="Nunito"/>
                <a:sym typeface="Nunito"/>
              </a:rPr>
              <a:t>                       </a:t>
            </a:r>
            <a:r>
              <a:rPr lang="en" sz="3600" b="1" dirty="0">
                <a:latin typeface="Nunito"/>
                <a:ea typeface="Nunito"/>
                <a:cs typeface="Nunito"/>
                <a:sym typeface="Nunito"/>
              </a:rPr>
              <a:t>Mitotane</a:t>
            </a:r>
          </a:p>
        </p:txBody>
      </p:sp>
      <p:sp>
        <p:nvSpPr>
          <p:cNvPr id="326" name="Shape 326"/>
          <p:cNvSpPr/>
          <p:nvPr/>
        </p:nvSpPr>
        <p:spPr>
          <a:xfrm>
            <a:off x="761725" y="1020250"/>
            <a:ext cx="1433700" cy="322500"/>
          </a:xfrm>
          <a:prstGeom prst="rightArrow">
            <a:avLst>
              <a:gd name="adj1" fmla="val 50000"/>
              <a:gd name="adj2" fmla="val 50000"/>
            </a:avLst>
          </a:prstGeom>
          <a:solidFill>
            <a:schemeClr val="lt1"/>
          </a:solidFill>
          <a:ln w="9525"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rgbClr val="FF0000"/>
              </a:solidFill>
            </a:endParaRPr>
          </a:p>
        </p:txBody>
      </p:sp>
      <p:sp>
        <p:nvSpPr>
          <p:cNvPr id="327" name="Shape 327"/>
          <p:cNvSpPr/>
          <p:nvPr/>
        </p:nvSpPr>
        <p:spPr>
          <a:xfrm>
            <a:off x="1138125" y="872350"/>
            <a:ext cx="699000" cy="618300"/>
          </a:xfrm>
          <a:prstGeom prst="mathMultiply">
            <a:avLst>
              <a:gd name="adj1" fmla="val 23520"/>
            </a:avLst>
          </a:prstGeom>
          <a:solidFill>
            <a:srgbClr val="FF0000"/>
          </a:solid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8" name="Shape 328"/>
          <p:cNvSpPr txBox="1"/>
          <p:nvPr/>
        </p:nvSpPr>
        <p:spPr>
          <a:xfrm>
            <a:off x="2150600" y="912700"/>
            <a:ext cx="1038900" cy="537600"/>
          </a:xfrm>
          <a:prstGeom prst="rect">
            <a:avLst/>
          </a:prstGeom>
          <a:noFill/>
          <a:ln>
            <a:noFill/>
          </a:ln>
        </p:spPr>
        <p:txBody>
          <a:bodyPr wrap="square" lIns="91425" tIns="91425" rIns="91425" bIns="91425" anchor="t" anchorCtr="0">
            <a:noAutofit/>
          </a:bodyPr>
          <a:lstStyle/>
          <a:p>
            <a:pPr lvl="0" algn="ctr">
              <a:spcBef>
                <a:spcPts val="0"/>
              </a:spcBef>
              <a:buNone/>
            </a:pPr>
            <a:r>
              <a:rPr lang="en" sz="2400" b="1">
                <a:solidFill>
                  <a:schemeClr val="dk2"/>
                </a:solidFill>
                <a:latin typeface="Nunito"/>
                <a:ea typeface="Nunito"/>
                <a:cs typeface="Nunito"/>
                <a:sym typeface="Nunito"/>
              </a:rPr>
              <a:t>ACTH</a:t>
            </a:r>
          </a:p>
        </p:txBody>
      </p:sp>
      <p:sp>
        <p:nvSpPr>
          <p:cNvPr id="329" name="Shape 329"/>
          <p:cNvSpPr/>
          <p:nvPr/>
        </p:nvSpPr>
        <p:spPr>
          <a:xfrm>
            <a:off x="2007075" y="3782725"/>
            <a:ext cx="1433700" cy="322500"/>
          </a:xfrm>
          <a:prstGeom prst="rightArrow">
            <a:avLst>
              <a:gd name="adj1" fmla="val 50000"/>
              <a:gd name="adj2" fmla="val 50000"/>
            </a:avLst>
          </a:prstGeom>
          <a:solidFill>
            <a:schemeClr val="lt1"/>
          </a:solidFill>
          <a:ln w="9525"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solidFill>
                <a:srgbClr val="FF0000"/>
              </a:solidFill>
            </a:endParaRPr>
          </a:p>
        </p:txBody>
      </p:sp>
      <p:sp>
        <p:nvSpPr>
          <p:cNvPr id="330" name="Shape 330"/>
          <p:cNvSpPr/>
          <p:nvPr/>
        </p:nvSpPr>
        <p:spPr>
          <a:xfrm>
            <a:off x="2298120" y="3621475"/>
            <a:ext cx="699000" cy="618300"/>
          </a:xfrm>
          <a:prstGeom prst="mathMultiply">
            <a:avLst>
              <a:gd name="adj1" fmla="val 23520"/>
            </a:avLst>
          </a:prstGeom>
          <a:solidFill>
            <a:srgbClr val="FF0000"/>
          </a:solid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1" name="Shape 331"/>
          <p:cNvSpPr txBox="1"/>
          <p:nvPr/>
        </p:nvSpPr>
        <p:spPr>
          <a:xfrm>
            <a:off x="3440775" y="3658862"/>
            <a:ext cx="2394000" cy="537600"/>
          </a:xfrm>
          <a:prstGeom prst="rect">
            <a:avLst/>
          </a:prstGeom>
          <a:noFill/>
          <a:ln>
            <a:noFill/>
          </a:ln>
        </p:spPr>
        <p:txBody>
          <a:bodyPr wrap="square" lIns="91425" tIns="91425" rIns="91425" bIns="91425" anchor="t" anchorCtr="0">
            <a:noAutofit/>
          </a:bodyPr>
          <a:lstStyle/>
          <a:p>
            <a:pPr lvl="0" algn="ctr" rtl="0">
              <a:spcBef>
                <a:spcPts val="0"/>
              </a:spcBef>
              <a:buNone/>
            </a:pPr>
            <a:r>
              <a:rPr lang="en" sz="2400" b="1" dirty="0">
                <a:solidFill>
                  <a:schemeClr val="dk2"/>
                </a:solidFill>
                <a:latin typeface="Nunito"/>
                <a:ea typeface="Nunito"/>
                <a:cs typeface="Nunito"/>
                <a:sym typeface="Nunito"/>
              </a:rPr>
              <a:t>Streoidogensis</a:t>
            </a:r>
          </a:p>
        </p:txBody>
      </p:sp>
      <p:sp>
        <p:nvSpPr>
          <p:cNvPr id="332" name="Shape 332"/>
          <p:cNvSpPr txBox="1"/>
          <p:nvPr/>
        </p:nvSpPr>
        <p:spPr>
          <a:xfrm>
            <a:off x="968175" y="647425"/>
            <a:ext cx="1038900" cy="322500"/>
          </a:xfrm>
          <a:prstGeom prst="rect">
            <a:avLst/>
          </a:prstGeom>
          <a:noFill/>
          <a:ln>
            <a:noFill/>
          </a:ln>
        </p:spPr>
        <p:txBody>
          <a:bodyPr wrap="square" lIns="91425" tIns="91425" rIns="91425" bIns="91425" anchor="t" anchorCtr="0">
            <a:noAutofit/>
          </a:bodyPr>
          <a:lstStyle/>
          <a:p>
            <a:pPr lvl="0" algn="ctr" rtl="0">
              <a:spcBef>
                <a:spcPts val="0"/>
              </a:spcBef>
              <a:buNone/>
            </a:pPr>
            <a:r>
              <a:rPr lang="en" sz="1500" b="1">
                <a:solidFill>
                  <a:schemeClr val="dk2"/>
                </a:solidFill>
                <a:latin typeface="Nunito"/>
                <a:ea typeface="Nunito"/>
                <a:cs typeface="Nunito"/>
                <a:sym typeface="Nunito"/>
              </a:rPr>
              <a:t>release</a:t>
            </a:r>
          </a:p>
        </p:txBody>
      </p:sp>
      <p:sp>
        <p:nvSpPr>
          <p:cNvPr id="333" name="Shape 333"/>
          <p:cNvSpPr txBox="1"/>
          <p:nvPr/>
        </p:nvSpPr>
        <p:spPr>
          <a:xfrm>
            <a:off x="7639750" y="2620550"/>
            <a:ext cx="1112700" cy="3942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b="1">
                <a:solidFill>
                  <a:schemeClr val="dk2"/>
                </a:solidFill>
                <a:latin typeface="Nunito"/>
                <a:ea typeface="Nunito"/>
                <a:cs typeface="Nunito"/>
                <a:sym typeface="Nunito"/>
              </a:rPr>
              <a:t>GlucoCR</a:t>
            </a:r>
          </a:p>
        </p:txBody>
      </p:sp>
      <p:sp>
        <p:nvSpPr>
          <p:cNvPr id="334" name="Shape 334"/>
          <p:cNvSpPr/>
          <p:nvPr/>
        </p:nvSpPr>
        <p:spPr>
          <a:xfrm>
            <a:off x="1743169" y="3368875"/>
            <a:ext cx="3976200" cy="14727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5" name="Shape 335"/>
          <p:cNvSpPr/>
          <p:nvPr/>
        </p:nvSpPr>
        <p:spPr>
          <a:xfrm>
            <a:off x="4391057" y="854750"/>
            <a:ext cx="4454729" cy="29874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35"/>
                                        </p:tgtEl>
                                      </p:cBhvr>
                                    </p:animEffect>
                                    <p:set>
                                      <p:cBhvr>
                                        <p:cTn id="7" dur="1" fill="hold">
                                          <p:stCondLst>
                                            <p:cond delay="1000"/>
                                          </p:stCondLst>
                                        </p:cTn>
                                        <p:tgtEl>
                                          <p:spTgt spid="33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34"/>
                                        </p:tgtEl>
                                      </p:cBhvr>
                                    </p:animEffect>
                                    <p:set>
                                      <p:cBhvr>
                                        <p:cTn id="12" dur="1" fill="hold">
                                          <p:stCondLst>
                                            <p:cond delay="1000"/>
                                          </p:stCondLst>
                                        </p:cTn>
                                        <p:tgtEl>
                                          <p:spTgt spid="3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Shape 340"/>
          <p:cNvPicPr preferRelativeResize="0"/>
          <p:nvPr/>
        </p:nvPicPr>
        <p:blipFill>
          <a:blip r:embed="rId3">
            <a:alphaModFix/>
          </a:blip>
          <a:stretch>
            <a:fillRect/>
          </a:stretch>
        </p:blipFill>
        <p:spPr>
          <a:xfrm>
            <a:off x="3469200" y="655475"/>
            <a:ext cx="5464350" cy="3276425"/>
          </a:xfrm>
          <a:prstGeom prst="rect">
            <a:avLst/>
          </a:prstGeom>
          <a:noFill/>
          <a:ln>
            <a:noFill/>
          </a:ln>
        </p:spPr>
      </p:pic>
      <p:sp>
        <p:nvSpPr>
          <p:cNvPr id="341" name="Shape 341"/>
          <p:cNvSpPr txBox="1"/>
          <p:nvPr/>
        </p:nvSpPr>
        <p:spPr>
          <a:xfrm>
            <a:off x="415050" y="3315675"/>
            <a:ext cx="8313900" cy="1454100"/>
          </a:xfrm>
          <a:prstGeom prst="rect">
            <a:avLst/>
          </a:prstGeom>
          <a:noFill/>
          <a:ln>
            <a:noFill/>
          </a:ln>
        </p:spPr>
        <p:txBody>
          <a:bodyPr wrap="square" lIns="91425" tIns="91425" rIns="91425" bIns="91425" anchor="ctr" anchorCtr="0">
            <a:noAutofit/>
          </a:bodyPr>
          <a:lstStyle/>
          <a:p>
            <a:pPr lvl="0" rtl="0">
              <a:spcBef>
                <a:spcPts val="0"/>
              </a:spcBef>
              <a:buNone/>
            </a:pPr>
            <a:r>
              <a:rPr lang="en" sz="6400" b="1">
                <a:solidFill>
                  <a:schemeClr val="lt1"/>
                </a:solidFill>
                <a:latin typeface="Nunito"/>
                <a:ea typeface="Nunito"/>
                <a:cs typeface="Nunito"/>
                <a:sym typeface="Nunito"/>
              </a:rPr>
              <a:t>Future Research</a:t>
            </a:r>
          </a:p>
        </p:txBody>
      </p:sp>
    </p:spTree>
  </p:cSld>
  <p:clrMapOvr>
    <a:masterClrMapping/>
  </p:clrMapOvr>
  <p:transition spd="slow">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descr="drugs_combination-therapy_oncosec.jpg"/>
          <p:cNvPicPr preferRelativeResize="0"/>
          <p:nvPr/>
        </p:nvPicPr>
        <p:blipFill>
          <a:blip r:embed="rId3">
            <a:alphaModFix/>
          </a:blip>
          <a:stretch>
            <a:fillRect/>
          </a:stretch>
        </p:blipFill>
        <p:spPr>
          <a:xfrm>
            <a:off x="1802100" y="275450"/>
            <a:ext cx="5460924" cy="4095701"/>
          </a:xfrm>
          <a:prstGeom prst="rect">
            <a:avLst/>
          </a:prstGeom>
          <a:noFill/>
          <a:ln>
            <a:noFill/>
          </a:ln>
        </p:spPr>
      </p:pic>
      <p:sp>
        <p:nvSpPr>
          <p:cNvPr id="347" name="Shape 347"/>
          <p:cNvSpPr txBox="1">
            <a:spLocks noGrp="1"/>
          </p:cNvSpPr>
          <p:nvPr>
            <p:ph type="body" idx="1"/>
          </p:nvPr>
        </p:nvSpPr>
        <p:spPr>
          <a:xfrm>
            <a:off x="831075" y="4232475"/>
            <a:ext cx="7252200" cy="680400"/>
          </a:xfrm>
          <a:prstGeom prst="rect">
            <a:avLst/>
          </a:prstGeom>
        </p:spPr>
        <p:txBody>
          <a:bodyPr wrap="square" lIns="91425" tIns="91425" rIns="91425" bIns="91425" anchor="t" anchorCtr="0">
            <a:noAutofit/>
          </a:bodyPr>
          <a:lstStyle/>
          <a:p>
            <a:pPr lvl="0" algn="ctr" rtl="0">
              <a:spcBef>
                <a:spcPts val="0"/>
              </a:spcBef>
              <a:buNone/>
            </a:pPr>
            <a:r>
              <a:rPr lang="en" sz="3600" b="1">
                <a:latin typeface="Nunito"/>
                <a:ea typeface="Nunito"/>
                <a:cs typeface="Nunito"/>
                <a:sym typeface="Nunito"/>
              </a:rPr>
              <a:t>Combinational Drug Therapy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819150" y="1275100"/>
            <a:ext cx="7505700" cy="954600"/>
          </a:xfrm>
          <a:prstGeom prst="rect">
            <a:avLst/>
          </a:prstGeom>
        </p:spPr>
        <p:txBody>
          <a:bodyPr wrap="square" lIns="91425" tIns="91425" rIns="91425" bIns="91425" anchor="t" anchorCtr="0">
            <a:noAutofit/>
          </a:bodyPr>
          <a:lstStyle/>
          <a:p>
            <a:pPr lvl="0" algn="ctr" rtl="0">
              <a:spcBef>
                <a:spcPts val="0"/>
              </a:spcBef>
              <a:buNone/>
            </a:pPr>
            <a:endParaRPr sz="6000" b="1"/>
          </a:p>
          <a:p>
            <a:pPr lvl="0" rtl="0">
              <a:spcBef>
                <a:spcPts val="0"/>
              </a:spcBef>
              <a:buNone/>
            </a:pPr>
            <a:endParaRPr/>
          </a:p>
        </p:txBody>
      </p:sp>
      <p:pic>
        <p:nvPicPr>
          <p:cNvPr id="358" name="Shape 358"/>
          <p:cNvPicPr preferRelativeResize="0"/>
          <p:nvPr/>
        </p:nvPicPr>
        <p:blipFill>
          <a:blip r:embed="rId3">
            <a:alphaModFix/>
          </a:blip>
          <a:stretch>
            <a:fillRect/>
          </a:stretch>
        </p:blipFill>
        <p:spPr>
          <a:xfrm>
            <a:off x="205500" y="219013"/>
            <a:ext cx="8733000" cy="4705475"/>
          </a:xfrm>
          <a:prstGeom prst="rect">
            <a:avLst/>
          </a:prstGeom>
          <a:noFill/>
          <a:ln>
            <a:noFill/>
          </a:ln>
        </p:spPr>
      </p:pic>
      <p:pic>
        <p:nvPicPr>
          <p:cNvPr id="359" name="Shape 359" descr="Screen Shot 2017-09-27 at 3.03.17 PM.png"/>
          <p:cNvPicPr preferRelativeResize="0"/>
          <p:nvPr/>
        </p:nvPicPr>
        <p:blipFill>
          <a:blip r:embed="rId4">
            <a:alphaModFix amt="42000"/>
          </a:blip>
          <a:stretch>
            <a:fillRect/>
          </a:stretch>
        </p:blipFill>
        <p:spPr>
          <a:xfrm rot="7">
            <a:off x="1657200" y="619579"/>
            <a:ext cx="6089350" cy="35790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819150" y="845600"/>
            <a:ext cx="7505700" cy="1278000"/>
          </a:xfrm>
          <a:prstGeom prst="rect">
            <a:avLst/>
          </a:prstGeom>
        </p:spPr>
        <p:txBody>
          <a:bodyPr wrap="square" lIns="91425" tIns="91425" rIns="91425" bIns="91425" anchor="t" anchorCtr="0">
            <a:noAutofit/>
          </a:bodyPr>
          <a:lstStyle/>
          <a:p>
            <a:pPr lvl="0">
              <a:spcBef>
                <a:spcPts val="0"/>
              </a:spcBef>
              <a:buNone/>
            </a:pPr>
            <a:r>
              <a:rPr lang="en" sz="7200" b="1"/>
              <a:t>Question 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p:nvPr/>
        </p:nvSpPr>
        <p:spPr>
          <a:xfrm>
            <a:off x="311700" y="3025800"/>
            <a:ext cx="7176000" cy="1760100"/>
          </a:xfrm>
          <a:prstGeom prst="rect">
            <a:avLst/>
          </a:prstGeom>
          <a:noFill/>
          <a:ln>
            <a:noFill/>
          </a:ln>
        </p:spPr>
        <p:txBody>
          <a:bodyPr wrap="square" lIns="91425" tIns="91425" rIns="91425" bIns="91425" anchor="t" anchorCtr="0">
            <a:noAutofit/>
          </a:bodyPr>
          <a:lstStyle/>
          <a:p>
            <a:pPr lvl="0" rtl="0">
              <a:lnSpc>
                <a:spcPct val="115000"/>
              </a:lnSpc>
              <a:spcBef>
                <a:spcPts val="500"/>
              </a:spcBef>
              <a:spcAft>
                <a:spcPts val="500"/>
              </a:spcAft>
              <a:buClr>
                <a:schemeClr val="dk1"/>
              </a:buClr>
              <a:buSzPct val="73333"/>
              <a:buFont typeface="Arial"/>
              <a:buNone/>
            </a:pPr>
            <a:r>
              <a:rPr lang="en" sz="1500">
                <a:solidFill>
                  <a:srgbClr val="1D2129"/>
                </a:solidFill>
                <a:latin typeface="Nunito"/>
                <a:ea typeface="Nunito"/>
                <a:cs typeface="Nunito"/>
                <a:sym typeface="Nunito"/>
              </a:rPr>
              <a:t>A) a tumour of the adrenal cortex secreting excess cortisol</a:t>
            </a:r>
          </a:p>
          <a:p>
            <a:pPr lvl="0" rtl="0">
              <a:lnSpc>
                <a:spcPct val="115000"/>
              </a:lnSpc>
              <a:spcBef>
                <a:spcPts val="500"/>
              </a:spcBef>
              <a:spcAft>
                <a:spcPts val="500"/>
              </a:spcAft>
              <a:buClr>
                <a:schemeClr val="dk1"/>
              </a:buClr>
              <a:buSzPct val="73333"/>
              <a:buFont typeface="Arial"/>
              <a:buNone/>
            </a:pPr>
            <a:r>
              <a:rPr lang="en" sz="1500">
                <a:solidFill>
                  <a:srgbClr val="1D2129"/>
                </a:solidFill>
                <a:latin typeface="Nunito"/>
                <a:ea typeface="Nunito"/>
                <a:cs typeface="Nunito"/>
                <a:sym typeface="Nunito"/>
              </a:rPr>
              <a:t>B) an ectopic ACTH tumor operating outside of the HPA axis</a:t>
            </a:r>
          </a:p>
          <a:p>
            <a:pPr lvl="0" rtl="0">
              <a:lnSpc>
                <a:spcPct val="115000"/>
              </a:lnSpc>
              <a:spcBef>
                <a:spcPts val="500"/>
              </a:spcBef>
              <a:spcAft>
                <a:spcPts val="500"/>
              </a:spcAft>
              <a:buClr>
                <a:schemeClr val="dk1"/>
              </a:buClr>
              <a:buSzPct val="73333"/>
              <a:buFont typeface="Arial"/>
              <a:buNone/>
            </a:pPr>
            <a:r>
              <a:rPr lang="en" sz="1500">
                <a:solidFill>
                  <a:srgbClr val="1D2129"/>
                </a:solidFill>
                <a:latin typeface="Nunito"/>
                <a:ea typeface="Nunito"/>
                <a:cs typeface="Nunito"/>
                <a:sym typeface="Nunito"/>
              </a:rPr>
              <a:t>C) a tumour in the pituitary gland over secreting ACTH (Cushing’s Disease)</a:t>
            </a:r>
          </a:p>
          <a:p>
            <a:pPr lvl="0" rtl="0">
              <a:lnSpc>
                <a:spcPct val="115000"/>
              </a:lnSpc>
              <a:spcBef>
                <a:spcPts val="500"/>
              </a:spcBef>
              <a:spcAft>
                <a:spcPts val="500"/>
              </a:spcAft>
              <a:buNone/>
            </a:pPr>
            <a:r>
              <a:rPr lang="en" sz="1500">
                <a:solidFill>
                  <a:srgbClr val="1D2129"/>
                </a:solidFill>
                <a:latin typeface="Nunito"/>
                <a:ea typeface="Nunito"/>
                <a:cs typeface="Nunito"/>
                <a:sym typeface="Nunito"/>
              </a:rPr>
              <a:t>D) type II diabetes mellitus due to hyperglycemia </a:t>
            </a:r>
          </a:p>
          <a:p>
            <a:pPr lvl="0" rtl="0">
              <a:lnSpc>
                <a:spcPct val="115000"/>
              </a:lnSpc>
              <a:spcBef>
                <a:spcPts val="500"/>
              </a:spcBef>
              <a:spcAft>
                <a:spcPts val="500"/>
              </a:spcAft>
              <a:buClr>
                <a:schemeClr val="dk1"/>
              </a:buClr>
              <a:buSzPct val="73333"/>
              <a:buFont typeface="Arial"/>
              <a:buNone/>
            </a:pPr>
            <a:r>
              <a:rPr lang="en" sz="1500">
                <a:solidFill>
                  <a:srgbClr val="1D2129"/>
                </a:solidFill>
                <a:latin typeface="Nunito"/>
                <a:ea typeface="Nunito"/>
                <a:cs typeface="Nunito"/>
                <a:sym typeface="Nunito"/>
              </a:rPr>
              <a:t>E) he’s all good and his lab tests are normal</a:t>
            </a:r>
          </a:p>
          <a:p>
            <a:pPr lvl="0">
              <a:spcBef>
                <a:spcPts val="0"/>
              </a:spcBef>
              <a:buNone/>
            </a:pPr>
            <a:endParaRPr/>
          </a:p>
        </p:txBody>
      </p:sp>
      <p:sp>
        <p:nvSpPr>
          <p:cNvPr id="370" name="Shape 370"/>
          <p:cNvSpPr txBox="1">
            <a:spLocks noGrp="1"/>
          </p:cNvSpPr>
          <p:nvPr>
            <p:ph type="body" idx="1"/>
          </p:nvPr>
        </p:nvSpPr>
        <p:spPr>
          <a:xfrm>
            <a:off x="311700" y="308700"/>
            <a:ext cx="8520600" cy="2832300"/>
          </a:xfrm>
          <a:prstGeom prst="rect">
            <a:avLst/>
          </a:prstGeom>
        </p:spPr>
        <p:txBody>
          <a:bodyPr wrap="square" lIns="91425" tIns="91425" rIns="91425" bIns="91425" anchor="t" anchorCtr="0">
            <a:noAutofit/>
          </a:bodyPr>
          <a:lstStyle/>
          <a:p>
            <a:pPr lvl="0" rtl="0">
              <a:spcBef>
                <a:spcPts val="0"/>
              </a:spcBef>
              <a:spcAft>
                <a:spcPts val="500"/>
              </a:spcAft>
              <a:buClr>
                <a:schemeClr val="dk1"/>
              </a:buClr>
              <a:buSzPct val="73333"/>
              <a:buFont typeface="Arial"/>
              <a:buNone/>
            </a:pPr>
            <a:r>
              <a:rPr lang="en" sz="1500" b="1">
                <a:solidFill>
                  <a:srgbClr val="1D2129"/>
                </a:solidFill>
                <a:latin typeface="Nunito"/>
                <a:ea typeface="Nunito"/>
                <a:cs typeface="Nunito"/>
                <a:sym typeface="Nunito"/>
              </a:rPr>
              <a:t>A 45 year-old man presents to his family physician complaining of muscle weakness, high blood pressure, sore joints, excessive weight gain especially in the abdomen, and a moon face. Abnormalities in his lab results show:</a:t>
            </a:r>
          </a:p>
          <a:p>
            <a:pPr lvl="0" rtl="0">
              <a:lnSpc>
                <a:spcPct val="100000"/>
              </a:lnSpc>
              <a:spcBef>
                <a:spcPts val="0"/>
              </a:spcBef>
              <a:spcAft>
                <a:spcPts val="0"/>
              </a:spcAft>
              <a:buClr>
                <a:schemeClr val="dk1"/>
              </a:buClr>
              <a:buSzPct val="137500"/>
              <a:buFont typeface="Arial"/>
              <a:buNone/>
            </a:pPr>
            <a:endParaRPr sz="800">
              <a:solidFill>
                <a:srgbClr val="1D2129"/>
              </a:solidFill>
              <a:latin typeface="Nunito"/>
              <a:ea typeface="Nunito"/>
              <a:cs typeface="Nunito"/>
              <a:sym typeface="Nunito"/>
            </a:endParaRPr>
          </a:p>
          <a:p>
            <a:pPr lvl="0" rtl="0">
              <a:lnSpc>
                <a:spcPct val="100000"/>
              </a:lnSpc>
              <a:spcBef>
                <a:spcPts val="500"/>
              </a:spcBef>
              <a:spcAft>
                <a:spcPts val="0"/>
              </a:spcAft>
              <a:buClr>
                <a:schemeClr val="dk1"/>
              </a:buClr>
              <a:buSzPct val="183333"/>
              <a:buFont typeface="Arial"/>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1000">
              <a:solidFill>
                <a:srgbClr val="1D2129"/>
              </a:solidFill>
              <a:latin typeface="Nunito"/>
              <a:ea typeface="Nunito"/>
              <a:cs typeface="Nunito"/>
              <a:sym typeface="Nunito"/>
            </a:endParaRPr>
          </a:p>
          <a:p>
            <a:pPr lvl="0" rtl="0">
              <a:spcBef>
                <a:spcPts val="0"/>
              </a:spcBef>
              <a:spcAft>
                <a:spcPts val="500"/>
              </a:spcAft>
              <a:buNone/>
            </a:pPr>
            <a:r>
              <a:rPr lang="en" sz="1400">
                <a:solidFill>
                  <a:srgbClr val="1D2129"/>
                </a:solidFill>
                <a:latin typeface="Nunito"/>
                <a:ea typeface="Nunito"/>
                <a:cs typeface="Nunito"/>
                <a:sym typeface="Nunito"/>
              </a:rPr>
              <a:t>The patient’s lab tests also show decreased WBC counts and after administering a high dose dexamethasone suppression test, cortisol levels decreased to &lt;50% of pre-clinical treatment. </a:t>
            </a:r>
          </a:p>
          <a:p>
            <a:pPr lvl="0" rtl="0">
              <a:spcBef>
                <a:spcPts val="500"/>
              </a:spcBef>
              <a:spcAft>
                <a:spcPts val="500"/>
              </a:spcAft>
              <a:buNone/>
            </a:pPr>
            <a:r>
              <a:rPr lang="en" sz="1500" b="1">
                <a:solidFill>
                  <a:srgbClr val="1D2129"/>
                </a:solidFill>
                <a:latin typeface="Nunito"/>
                <a:ea typeface="Nunito"/>
                <a:cs typeface="Nunito"/>
                <a:sym typeface="Nunito"/>
              </a:rPr>
              <a:t>What is the most likely explanation for this patient?</a:t>
            </a:r>
          </a:p>
          <a:p>
            <a:pPr lvl="0">
              <a:spcBef>
                <a:spcPts val="0"/>
              </a:spcBef>
              <a:buNone/>
            </a:pPr>
            <a:endParaRPr sz="1400">
              <a:latin typeface="Nunito"/>
              <a:ea typeface="Nunito"/>
              <a:cs typeface="Nunito"/>
              <a:sym typeface="Nunito"/>
            </a:endParaRPr>
          </a:p>
        </p:txBody>
      </p:sp>
      <p:graphicFrame>
        <p:nvGraphicFramePr>
          <p:cNvPr id="371" name="Shape 371"/>
          <p:cNvGraphicFramePr/>
          <p:nvPr/>
        </p:nvGraphicFramePr>
        <p:xfrm>
          <a:off x="414075" y="1176925"/>
          <a:ext cx="5355725" cy="1142910"/>
        </p:xfrm>
        <a:graphic>
          <a:graphicData uri="http://schemas.openxmlformats.org/drawingml/2006/table">
            <a:tbl>
              <a:tblPr>
                <a:noFill/>
                <a:tableStyleId>{811D575C-8D64-4CE9-8FDB-C253349F06F3}</a:tableStyleId>
              </a:tblPr>
              <a:tblGrid>
                <a:gridCol w="2489850">
                  <a:extLst>
                    <a:ext uri="{9D8B030D-6E8A-4147-A177-3AD203B41FA5}">
                      <a16:colId xmlns:a16="http://schemas.microsoft.com/office/drawing/2014/main" val="20000"/>
                    </a:ext>
                  </a:extLst>
                </a:gridCol>
                <a:gridCol w="2865875">
                  <a:extLst>
                    <a:ext uri="{9D8B030D-6E8A-4147-A177-3AD203B41FA5}">
                      <a16:colId xmlns:a16="http://schemas.microsoft.com/office/drawing/2014/main" val="20001"/>
                    </a:ext>
                  </a:extLst>
                </a:gridCol>
              </a:tblGrid>
              <a:tr h="350650">
                <a:tc>
                  <a:txBody>
                    <a:bodyPr/>
                    <a:lstStyle/>
                    <a:p>
                      <a:pPr lvl="0">
                        <a:spcBef>
                          <a:spcPts val="0"/>
                        </a:spcBef>
                        <a:buNone/>
                      </a:pPr>
                      <a:r>
                        <a:rPr lang="en" sz="1300">
                          <a:latin typeface="Nunito"/>
                          <a:ea typeface="Nunito"/>
                          <a:cs typeface="Nunito"/>
                          <a:sym typeface="Nunito"/>
                        </a:rPr>
                        <a:t>Plasma Cortisol</a:t>
                      </a:r>
                    </a:p>
                  </a:txBody>
                  <a:tcPr marL="91425" marR="91425" marT="91425" marB="91425"/>
                </a:tc>
                <a:tc>
                  <a:txBody>
                    <a:bodyPr/>
                    <a:lstStyle/>
                    <a:p>
                      <a:pPr lvl="0">
                        <a:spcBef>
                          <a:spcPts val="0"/>
                        </a:spcBef>
                        <a:buNone/>
                      </a:pPr>
                      <a:r>
                        <a:rPr lang="en" sz="1300">
                          <a:latin typeface="Nunito"/>
                          <a:ea typeface="Nunito"/>
                          <a:cs typeface="Nunito"/>
                          <a:sym typeface="Nunito"/>
                        </a:rPr>
                        <a:t>980 nmol/L (&lt;300 nmol/L)</a:t>
                      </a:r>
                    </a:p>
                  </a:txBody>
                  <a:tcPr marL="91425" marR="91425" marT="91425" marB="91425"/>
                </a:tc>
                <a:extLst>
                  <a:ext uri="{0D108BD9-81ED-4DB2-BD59-A6C34878D82A}">
                    <a16:rowId xmlns:a16="http://schemas.microsoft.com/office/drawing/2014/main" val="10000"/>
                  </a:ext>
                </a:extLst>
              </a:tr>
              <a:tr h="338300">
                <a:tc>
                  <a:txBody>
                    <a:bodyPr/>
                    <a:lstStyle/>
                    <a:p>
                      <a:pPr lvl="0">
                        <a:spcBef>
                          <a:spcPts val="0"/>
                        </a:spcBef>
                        <a:buNone/>
                      </a:pPr>
                      <a:r>
                        <a:rPr lang="en" sz="1300">
                          <a:latin typeface="Nunito"/>
                          <a:ea typeface="Nunito"/>
                          <a:cs typeface="Nunito"/>
                          <a:sym typeface="Nunito"/>
                        </a:rPr>
                        <a:t>Plasma ACTH</a:t>
                      </a:r>
                    </a:p>
                  </a:txBody>
                  <a:tcPr marL="91425" marR="91425" marT="91425" marB="91425"/>
                </a:tc>
                <a:tc>
                  <a:txBody>
                    <a:bodyPr/>
                    <a:lstStyle/>
                    <a:p>
                      <a:pPr lvl="0">
                        <a:spcBef>
                          <a:spcPts val="0"/>
                        </a:spcBef>
                        <a:buNone/>
                      </a:pPr>
                      <a:r>
                        <a:rPr lang="en" sz="1300">
                          <a:latin typeface="Nunito"/>
                          <a:ea typeface="Nunito"/>
                          <a:cs typeface="Nunito"/>
                          <a:sym typeface="Nunito"/>
                        </a:rPr>
                        <a:t>194 ng/L (10-50 ng/L)</a:t>
                      </a:r>
                    </a:p>
                  </a:txBody>
                  <a:tcPr marL="91425" marR="91425" marT="91425" marB="91425"/>
                </a:tc>
                <a:extLst>
                  <a:ext uri="{0D108BD9-81ED-4DB2-BD59-A6C34878D82A}">
                    <a16:rowId xmlns:a16="http://schemas.microsoft.com/office/drawing/2014/main" val="10001"/>
                  </a:ext>
                </a:extLst>
              </a:tr>
              <a:tr h="332800">
                <a:tc>
                  <a:txBody>
                    <a:bodyPr/>
                    <a:lstStyle/>
                    <a:p>
                      <a:pPr lvl="0">
                        <a:spcBef>
                          <a:spcPts val="0"/>
                        </a:spcBef>
                        <a:buNone/>
                      </a:pPr>
                      <a:r>
                        <a:rPr lang="en" sz="1300">
                          <a:latin typeface="Nunito"/>
                          <a:ea typeface="Nunito"/>
                          <a:cs typeface="Nunito"/>
                          <a:sym typeface="Nunito"/>
                        </a:rPr>
                        <a:t>Fasting Plasma Glucose (FPG)</a:t>
                      </a:r>
                    </a:p>
                  </a:txBody>
                  <a:tcPr marL="91425" marR="91425" marT="91425" marB="91425"/>
                </a:tc>
                <a:tc>
                  <a:txBody>
                    <a:bodyPr/>
                    <a:lstStyle/>
                    <a:p>
                      <a:pPr lvl="0">
                        <a:spcBef>
                          <a:spcPts val="0"/>
                        </a:spcBef>
                        <a:buNone/>
                      </a:pPr>
                      <a:r>
                        <a:rPr lang="en" sz="1300">
                          <a:latin typeface="Nunito"/>
                          <a:ea typeface="Nunito"/>
                          <a:cs typeface="Nunito"/>
                          <a:sym typeface="Nunito"/>
                        </a:rPr>
                        <a:t>7.0 mmol/L (&lt;6.1 mmol/L)</a:t>
                      </a: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p:nvPr/>
        </p:nvSpPr>
        <p:spPr>
          <a:xfrm>
            <a:off x="311700" y="3025800"/>
            <a:ext cx="8121300" cy="1760100"/>
          </a:xfrm>
          <a:prstGeom prst="rect">
            <a:avLst/>
          </a:prstGeom>
          <a:noFill/>
          <a:ln>
            <a:noFill/>
          </a:ln>
        </p:spPr>
        <p:txBody>
          <a:bodyPr wrap="square" lIns="91425" tIns="91425" rIns="91425" bIns="91425" anchor="t" anchorCtr="0">
            <a:noAutofit/>
          </a:bodyPr>
          <a:lstStyle/>
          <a:p>
            <a:pPr lvl="0" rtl="0">
              <a:lnSpc>
                <a:spcPct val="115000"/>
              </a:lnSpc>
              <a:spcBef>
                <a:spcPts val="500"/>
              </a:spcBef>
              <a:spcAft>
                <a:spcPts val="500"/>
              </a:spcAft>
              <a:buNone/>
            </a:pPr>
            <a:r>
              <a:rPr lang="en" sz="1500" dirty="0">
                <a:solidFill>
                  <a:srgbClr val="1D2129"/>
                </a:solidFill>
                <a:latin typeface="Nunito"/>
                <a:ea typeface="Nunito"/>
                <a:cs typeface="Nunito"/>
                <a:sym typeface="Nunito"/>
              </a:rPr>
              <a:t>A) a tumour of the adrenal cortex secreting excess cortisol</a:t>
            </a:r>
          </a:p>
          <a:p>
            <a:pPr lvl="0" rtl="0">
              <a:lnSpc>
                <a:spcPct val="115000"/>
              </a:lnSpc>
              <a:spcBef>
                <a:spcPts val="500"/>
              </a:spcBef>
              <a:spcAft>
                <a:spcPts val="500"/>
              </a:spcAft>
              <a:buNone/>
            </a:pPr>
            <a:r>
              <a:rPr lang="en" sz="1500" dirty="0">
                <a:solidFill>
                  <a:srgbClr val="1D2129"/>
                </a:solidFill>
                <a:latin typeface="Nunito"/>
                <a:ea typeface="Nunito"/>
                <a:cs typeface="Nunito"/>
                <a:sym typeface="Nunito"/>
              </a:rPr>
              <a:t>B) an ectopic ACTH tumor operating outside of the HPA axis</a:t>
            </a:r>
          </a:p>
          <a:p>
            <a:pPr lvl="0" rtl="0">
              <a:lnSpc>
                <a:spcPct val="115000"/>
              </a:lnSpc>
              <a:spcBef>
                <a:spcPts val="500"/>
              </a:spcBef>
              <a:spcAft>
                <a:spcPts val="500"/>
              </a:spcAft>
              <a:buNone/>
            </a:pPr>
            <a:r>
              <a:rPr lang="en" sz="1700" b="1" dirty="0">
                <a:latin typeface="Nunito"/>
                <a:ea typeface="Nunito"/>
                <a:cs typeface="Nunito"/>
                <a:sym typeface="Nunito"/>
              </a:rPr>
              <a:t>C) a tumour in the pituitary gland over secreting ACTH (Cushing’s Disease) ##</a:t>
            </a:r>
          </a:p>
          <a:p>
            <a:pPr lvl="0" rtl="0">
              <a:lnSpc>
                <a:spcPct val="115000"/>
              </a:lnSpc>
              <a:spcBef>
                <a:spcPts val="500"/>
              </a:spcBef>
              <a:spcAft>
                <a:spcPts val="500"/>
              </a:spcAft>
              <a:buNone/>
            </a:pPr>
            <a:r>
              <a:rPr lang="en" sz="1500" dirty="0">
                <a:solidFill>
                  <a:srgbClr val="1D2129"/>
                </a:solidFill>
                <a:latin typeface="Nunito"/>
                <a:ea typeface="Nunito"/>
                <a:cs typeface="Nunito"/>
                <a:sym typeface="Nunito"/>
              </a:rPr>
              <a:t>D) type II diabetes mellitus due to hyperglycemia </a:t>
            </a:r>
          </a:p>
          <a:p>
            <a:pPr lvl="0" rtl="0">
              <a:lnSpc>
                <a:spcPct val="115000"/>
              </a:lnSpc>
              <a:spcBef>
                <a:spcPts val="500"/>
              </a:spcBef>
              <a:spcAft>
                <a:spcPts val="500"/>
              </a:spcAft>
              <a:buNone/>
            </a:pPr>
            <a:r>
              <a:rPr lang="en" sz="1500" dirty="0">
                <a:solidFill>
                  <a:srgbClr val="1D2129"/>
                </a:solidFill>
                <a:latin typeface="Nunito"/>
                <a:ea typeface="Nunito"/>
                <a:cs typeface="Nunito"/>
                <a:sym typeface="Nunito"/>
              </a:rPr>
              <a:t>E) he’s all good and his lab tests are normal</a:t>
            </a:r>
          </a:p>
          <a:p>
            <a:pPr lvl="0" rtl="0">
              <a:spcBef>
                <a:spcPts val="0"/>
              </a:spcBef>
              <a:buNone/>
            </a:pPr>
            <a:endParaRPr dirty="0"/>
          </a:p>
        </p:txBody>
      </p:sp>
      <p:sp>
        <p:nvSpPr>
          <p:cNvPr id="377" name="Shape 377"/>
          <p:cNvSpPr txBox="1">
            <a:spLocks noGrp="1"/>
          </p:cNvSpPr>
          <p:nvPr>
            <p:ph type="body" idx="1"/>
          </p:nvPr>
        </p:nvSpPr>
        <p:spPr>
          <a:xfrm>
            <a:off x="311700" y="308700"/>
            <a:ext cx="8520600" cy="2832300"/>
          </a:xfrm>
          <a:prstGeom prst="rect">
            <a:avLst/>
          </a:prstGeom>
        </p:spPr>
        <p:txBody>
          <a:bodyPr wrap="square" lIns="91425" tIns="91425" rIns="91425" bIns="91425" anchor="t" anchorCtr="0">
            <a:noAutofit/>
          </a:bodyPr>
          <a:lstStyle/>
          <a:p>
            <a:pPr lvl="0" rtl="0">
              <a:spcBef>
                <a:spcPts val="0"/>
              </a:spcBef>
              <a:spcAft>
                <a:spcPts val="500"/>
              </a:spcAft>
              <a:buClr>
                <a:schemeClr val="dk1"/>
              </a:buClr>
              <a:buSzPct val="73333"/>
              <a:buFont typeface="Arial"/>
              <a:buNone/>
            </a:pPr>
            <a:r>
              <a:rPr lang="en" sz="1500" b="1">
                <a:solidFill>
                  <a:srgbClr val="1D2129"/>
                </a:solidFill>
                <a:latin typeface="Nunito"/>
                <a:ea typeface="Nunito"/>
                <a:cs typeface="Nunito"/>
                <a:sym typeface="Nunito"/>
              </a:rPr>
              <a:t>A 45 year-old man presents to his family physician complaining of muscle weakness, high blood pressure, sore joints, excessive weight gain especially in the abdomen, and a moon face. Abnormalities in his lab results show:</a:t>
            </a:r>
          </a:p>
          <a:p>
            <a:pPr lvl="0" rtl="0">
              <a:lnSpc>
                <a:spcPct val="100000"/>
              </a:lnSpc>
              <a:spcBef>
                <a:spcPts val="0"/>
              </a:spcBef>
              <a:spcAft>
                <a:spcPts val="0"/>
              </a:spcAft>
              <a:buClr>
                <a:schemeClr val="dk1"/>
              </a:buClr>
              <a:buSzPct val="137500"/>
              <a:buFont typeface="Arial"/>
              <a:buNone/>
            </a:pPr>
            <a:endParaRPr sz="800">
              <a:solidFill>
                <a:srgbClr val="1D2129"/>
              </a:solidFill>
              <a:latin typeface="Nunito"/>
              <a:ea typeface="Nunito"/>
              <a:cs typeface="Nunito"/>
              <a:sym typeface="Nunito"/>
            </a:endParaRPr>
          </a:p>
          <a:p>
            <a:pPr lvl="0" rtl="0">
              <a:lnSpc>
                <a:spcPct val="100000"/>
              </a:lnSpc>
              <a:spcBef>
                <a:spcPts val="500"/>
              </a:spcBef>
              <a:spcAft>
                <a:spcPts val="0"/>
              </a:spcAft>
              <a:buClr>
                <a:schemeClr val="dk1"/>
              </a:buClr>
              <a:buSzPct val="183333"/>
              <a:buFont typeface="Arial"/>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600">
              <a:solidFill>
                <a:srgbClr val="1D2129"/>
              </a:solidFill>
              <a:latin typeface="Nunito"/>
              <a:ea typeface="Nunito"/>
              <a:cs typeface="Nunito"/>
              <a:sym typeface="Nunito"/>
            </a:endParaRPr>
          </a:p>
          <a:p>
            <a:pPr lvl="0" rtl="0">
              <a:lnSpc>
                <a:spcPct val="100000"/>
              </a:lnSpc>
              <a:spcBef>
                <a:spcPts val="0"/>
              </a:spcBef>
              <a:spcAft>
                <a:spcPts val="0"/>
              </a:spcAft>
              <a:buNone/>
            </a:pPr>
            <a:endParaRPr sz="1000">
              <a:solidFill>
                <a:srgbClr val="1D2129"/>
              </a:solidFill>
              <a:latin typeface="Nunito"/>
              <a:ea typeface="Nunito"/>
              <a:cs typeface="Nunito"/>
              <a:sym typeface="Nunito"/>
            </a:endParaRPr>
          </a:p>
          <a:p>
            <a:pPr lvl="0" rtl="0">
              <a:spcBef>
                <a:spcPts val="0"/>
              </a:spcBef>
              <a:spcAft>
                <a:spcPts val="500"/>
              </a:spcAft>
              <a:buNone/>
            </a:pPr>
            <a:r>
              <a:rPr lang="en" sz="1400">
                <a:solidFill>
                  <a:srgbClr val="1D2129"/>
                </a:solidFill>
                <a:latin typeface="Nunito"/>
                <a:ea typeface="Nunito"/>
                <a:cs typeface="Nunito"/>
                <a:sym typeface="Nunito"/>
              </a:rPr>
              <a:t>The patient’s lab tests also show decreased WBC counts and after administering a high dose dexamethasone suppression test, cortisol levels decreased to &lt;50% of pre-clinical treatment. </a:t>
            </a:r>
          </a:p>
          <a:p>
            <a:pPr lvl="0" rtl="0">
              <a:spcBef>
                <a:spcPts val="500"/>
              </a:spcBef>
              <a:spcAft>
                <a:spcPts val="500"/>
              </a:spcAft>
              <a:buNone/>
            </a:pPr>
            <a:r>
              <a:rPr lang="en" sz="1500" b="1">
                <a:solidFill>
                  <a:srgbClr val="1D2129"/>
                </a:solidFill>
                <a:latin typeface="Nunito"/>
                <a:ea typeface="Nunito"/>
                <a:cs typeface="Nunito"/>
                <a:sym typeface="Nunito"/>
              </a:rPr>
              <a:t>What is the most likely explanation for this patient?</a:t>
            </a:r>
          </a:p>
          <a:p>
            <a:pPr lvl="0" rtl="0">
              <a:spcBef>
                <a:spcPts val="0"/>
              </a:spcBef>
              <a:buNone/>
            </a:pPr>
            <a:endParaRPr sz="1400">
              <a:latin typeface="Nunito"/>
              <a:ea typeface="Nunito"/>
              <a:cs typeface="Nunito"/>
              <a:sym typeface="Nunito"/>
            </a:endParaRPr>
          </a:p>
        </p:txBody>
      </p:sp>
      <p:graphicFrame>
        <p:nvGraphicFramePr>
          <p:cNvPr id="378" name="Shape 378"/>
          <p:cNvGraphicFramePr/>
          <p:nvPr/>
        </p:nvGraphicFramePr>
        <p:xfrm>
          <a:off x="414075" y="1176925"/>
          <a:ext cx="5355725" cy="1142910"/>
        </p:xfrm>
        <a:graphic>
          <a:graphicData uri="http://schemas.openxmlformats.org/drawingml/2006/table">
            <a:tbl>
              <a:tblPr>
                <a:noFill/>
                <a:tableStyleId>{811D575C-8D64-4CE9-8FDB-C253349F06F3}</a:tableStyleId>
              </a:tblPr>
              <a:tblGrid>
                <a:gridCol w="2489850">
                  <a:extLst>
                    <a:ext uri="{9D8B030D-6E8A-4147-A177-3AD203B41FA5}">
                      <a16:colId xmlns:a16="http://schemas.microsoft.com/office/drawing/2014/main" val="20000"/>
                    </a:ext>
                  </a:extLst>
                </a:gridCol>
                <a:gridCol w="2865875">
                  <a:extLst>
                    <a:ext uri="{9D8B030D-6E8A-4147-A177-3AD203B41FA5}">
                      <a16:colId xmlns:a16="http://schemas.microsoft.com/office/drawing/2014/main" val="20001"/>
                    </a:ext>
                  </a:extLst>
                </a:gridCol>
              </a:tblGrid>
              <a:tr h="350650">
                <a:tc>
                  <a:txBody>
                    <a:bodyPr/>
                    <a:lstStyle/>
                    <a:p>
                      <a:pPr lvl="0" rtl="0">
                        <a:spcBef>
                          <a:spcPts val="0"/>
                        </a:spcBef>
                        <a:buNone/>
                      </a:pPr>
                      <a:r>
                        <a:rPr lang="en" sz="1300">
                          <a:latin typeface="Nunito"/>
                          <a:ea typeface="Nunito"/>
                          <a:cs typeface="Nunito"/>
                          <a:sym typeface="Nunito"/>
                        </a:rPr>
                        <a:t>Plasma Cortisol</a:t>
                      </a:r>
                    </a:p>
                  </a:txBody>
                  <a:tcPr marL="91425" marR="91425" marT="91425" marB="91425"/>
                </a:tc>
                <a:tc>
                  <a:txBody>
                    <a:bodyPr/>
                    <a:lstStyle/>
                    <a:p>
                      <a:pPr lvl="0" rtl="0">
                        <a:spcBef>
                          <a:spcPts val="0"/>
                        </a:spcBef>
                        <a:buNone/>
                      </a:pPr>
                      <a:r>
                        <a:rPr lang="en" sz="1300">
                          <a:latin typeface="Nunito"/>
                          <a:ea typeface="Nunito"/>
                          <a:cs typeface="Nunito"/>
                          <a:sym typeface="Nunito"/>
                        </a:rPr>
                        <a:t>980 nmol/L (&lt;300 nmol/L)</a:t>
                      </a:r>
                    </a:p>
                  </a:txBody>
                  <a:tcPr marL="91425" marR="91425" marT="91425" marB="91425"/>
                </a:tc>
                <a:extLst>
                  <a:ext uri="{0D108BD9-81ED-4DB2-BD59-A6C34878D82A}">
                    <a16:rowId xmlns:a16="http://schemas.microsoft.com/office/drawing/2014/main" val="10000"/>
                  </a:ext>
                </a:extLst>
              </a:tr>
              <a:tr h="338300">
                <a:tc>
                  <a:txBody>
                    <a:bodyPr/>
                    <a:lstStyle/>
                    <a:p>
                      <a:pPr lvl="0" rtl="0">
                        <a:spcBef>
                          <a:spcPts val="0"/>
                        </a:spcBef>
                        <a:buNone/>
                      </a:pPr>
                      <a:r>
                        <a:rPr lang="en" sz="1300">
                          <a:latin typeface="Nunito"/>
                          <a:ea typeface="Nunito"/>
                          <a:cs typeface="Nunito"/>
                          <a:sym typeface="Nunito"/>
                        </a:rPr>
                        <a:t>Plasma ACTH</a:t>
                      </a:r>
                    </a:p>
                  </a:txBody>
                  <a:tcPr marL="91425" marR="91425" marT="91425" marB="91425"/>
                </a:tc>
                <a:tc>
                  <a:txBody>
                    <a:bodyPr/>
                    <a:lstStyle/>
                    <a:p>
                      <a:pPr lvl="0" rtl="0">
                        <a:spcBef>
                          <a:spcPts val="0"/>
                        </a:spcBef>
                        <a:buNone/>
                      </a:pPr>
                      <a:r>
                        <a:rPr lang="en" sz="1300">
                          <a:latin typeface="Nunito"/>
                          <a:ea typeface="Nunito"/>
                          <a:cs typeface="Nunito"/>
                          <a:sym typeface="Nunito"/>
                        </a:rPr>
                        <a:t>194 ng/L (10-50 ng/L)</a:t>
                      </a:r>
                    </a:p>
                  </a:txBody>
                  <a:tcPr marL="91425" marR="91425" marT="91425" marB="91425"/>
                </a:tc>
                <a:extLst>
                  <a:ext uri="{0D108BD9-81ED-4DB2-BD59-A6C34878D82A}">
                    <a16:rowId xmlns:a16="http://schemas.microsoft.com/office/drawing/2014/main" val="10001"/>
                  </a:ext>
                </a:extLst>
              </a:tr>
              <a:tr h="332800">
                <a:tc>
                  <a:txBody>
                    <a:bodyPr/>
                    <a:lstStyle/>
                    <a:p>
                      <a:pPr lvl="0" rtl="0">
                        <a:spcBef>
                          <a:spcPts val="0"/>
                        </a:spcBef>
                        <a:buNone/>
                      </a:pPr>
                      <a:r>
                        <a:rPr lang="en" sz="1300">
                          <a:latin typeface="Nunito"/>
                          <a:ea typeface="Nunito"/>
                          <a:cs typeface="Nunito"/>
                          <a:sym typeface="Nunito"/>
                        </a:rPr>
                        <a:t>Fasting Plasma Glucose (FPG)</a:t>
                      </a:r>
                    </a:p>
                  </a:txBody>
                  <a:tcPr marL="91425" marR="91425" marT="91425" marB="91425"/>
                </a:tc>
                <a:tc>
                  <a:txBody>
                    <a:bodyPr/>
                    <a:lstStyle/>
                    <a:p>
                      <a:pPr lvl="0" rtl="0">
                        <a:spcBef>
                          <a:spcPts val="0"/>
                        </a:spcBef>
                        <a:buNone/>
                      </a:pPr>
                      <a:r>
                        <a:rPr lang="en" sz="1300">
                          <a:latin typeface="Nunito"/>
                          <a:ea typeface="Nunito"/>
                          <a:cs typeface="Nunito"/>
                          <a:sym typeface="Nunito"/>
                        </a:rPr>
                        <a:t>7.0 mmol/L (&lt;6.1 mmol/L)</a:t>
                      </a: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819150" y="845600"/>
            <a:ext cx="7505700" cy="1278000"/>
          </a:xfrm>
          <a:prstGeom prst="rect">
            <a:avLst/>
          </a:prstGeom>
        </p:spPr>
        <p:txBody>
          <a:bodyPr wrap="square" lIns="91425" tIns="91425" rIns="91425" bIns="91425" anchor="t" anchorCtr="0">
            <a:noAutofit/>
          </a:bodyPr>
          <a:lstStyle/>
          <a:p>
            <a:pPr lvl="0" rtl="0">
              <a:spcBef>
                <a:spcPts val="0"/>
              </a:spcBef>
              <a:buNone/>
            </a:pPr>
            <a:r>
              <a:rPr lang="en" sz="7200" b="1"/>
              <a:t>Question 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521125" y="491550"/>
            <a:ext cx="7960800" cy="1125000"/>
          </a:xfrm>
          <a:prstGeom prst="rect">
            <a:avLst/>
          </a:prstGeom>
        </p:spPr>
        <p:txBody>
          <a:bodyPr wrap="square" lIns="91425" tIns="91425" rIns="91425" bIns="91425" anchor="t" anchorCtr="0">
            <a:noAutofit/>
          </a:bodyPr>
          <a:lstStyle/>
          <a:p>
            <a:pPr lvl="0" rtl="0">
              <a:spcBef>
                <a:spcPts val="500"/>
              </a:spcBef>
              <a:spcAft>
                <a:spcPts val="500"/>
              </a:spcAft>
              <a:buNone/>
            </a:pPr>
            <a:r>
              <a:rPr lang="en" sz="2400" b="1">
                <a:solidFill>
                  <a:srgbClr val="1D2129"/>
                </a:solidFill>
                <a:latin typeface="Nunito"/>
                <a:ea typeface="Nunito"/>
                <a:cs typeface="Nunito"/>
                <a:sym typeface="Nunito"/>
              </a:rPr>
              <a:t>Excess of which of the following hormones gives rise to the symptoms in Cushing's Disease? </a:t>
            </a:r>
          </a:p>
          <a:p>
            <a:pPr lvl="0" rtl="0">
              <a:spcBef>
                <a:spcPts val="500"/>
              </a:spcBef>
              <a:spcAft>
                <a:spcPts val="500"/>
              </a:spcAft>
              <a:buClr>
                <a:schemeClr val="dk1"/>
              </a:buClr>
              <a:buSzPct val="45833"/>
              <a:buFont typeface="Arial"/>
              <a:buNone/>
            </a:pPr>
            <a:endParaRPr sz="2400" b="1">
              <a:solidFill>
                <a:srgbClr val="1D2129"/>
              </a:solidFill>
              <a:latin typeface="Nunito"/>
              <a:ea typeface="Nunito"/>
              <a:cs typeface="Nunito"/>
              <a:sym typeface="Nunito"/>
            </a:endParaRPr>
          </a:p>
          <a:p>
            <a:pPr lvl="0" rtl="0">
              <a:spcBef>
                <a:spcPts val="500"/>
              </a:spcBef>
              <a:spcAft>
                <a:spcPts val="500"/>
              </a:spcAft>
              <a:buClr>
                <a:schemeClr val="dk1"/>
              </a:buClr>
              <a:buSzPct val="55000"/>
              <a:buFont typeface="Arial"/>
              <a:buNone/>
            </a:pPr>
            <a:endParaRPr sz="2000">
              <a:solidFill>
                <a:srgbClr val="1D2129"/>
              </a:solidFill>
              <a:latin typeface="Nunito"/>
              <a:ea typeface="Nunito"/>
              <a:cs typeface="Nunito"/>
              <a:sym typeface="Nunito"/>
            </a:endParaRPr>
          </a:p>
          <a:p>
            <a:pPr lvl="0">
              <a:spcBef>
                <a:spcPts val="0"/>
              </a:spcBef>
              <a:buNone/>
            </a:pPr>
            <a:endParaRPr sz="2000">
              <a:latin typeface="Nunito"/>
              <a:ea typeface="Nunito"/>
              <a:cs typeface="Nunito"/>
              <a:sym typeface="Nunito"/>
            </a:endParaRPr>
          </a:p>
        </p:txBody>
      </p:sp>
      <p:sp>
        <p:nvSpPr>
          <p:cNvPr id="389" name="Shape 389"/>
          <p:cNvSpPr txBox="1"/>
          <p:nvPr/>
        </p:nvSpPr>
        <p:spPr>
          <a:xfrm>
            <a:off x="521125" y="2053375"/>
            <a:ext cx="4742400" cy="2326500"/>
          </a:xfrm>
          <a:prstGeom prst="rect">
            <a:avLst/>
          </a:prstGeom>
          <a:noFill/>
          <a:ln>
            <a:noFill/>
          </a:ln>
        </p:spPr>
        <p:txBody>
          <a:bodyPr wrap="square" lIns="91425" tIns="91425" rIns="91425" bIns="91425" anchor="t" anchorCtr="0">
            <a:noAutofit/>
          </a:bodyPr>
          <a:lstStyle/>
          <a:p>
            <a:pPr lvl="0" rtl="0">
              <a:lnSpc>
                <a:spcPct val="115000"/>
              </a:lnSpc>
              <a:spcBef>
                <a:spcPts val="500"/>
              </a:spcBef>
              <a:spcAft>
                <a:spcPts val="500"/>
              </a:spcAft>
              <a:buClr>
                <a:schemeClr val="dk1"/>
              </a:buClr>
              <a:buSzPct val="55000"/>
              <a:buFont typeface="Arial"/>
              <a:buNone/>
            </a:pPr>
            <a:r>
              <a:rPr lang="en" sz="2000">
                <a:solidFill>
                  <a:srgbClr val="1D2129"/>
                </a:solidFill>
                <a:latin typeface="Nunito"/>
                <a:ea typeface="Nunito"/>
                <a:cs typeface="Nunito"/>
                <a:sym typeface="Nunito"/>
              </a:rPr>
              <a:t>A) Cortisol</a:t>
            </a:r>
          </a:p>
          <a:p>
            <a:pPr lvl="0" rtl="0">
              <a:lnSpc>
                <a:spcPct val="115000"/>
              </a:lnSpc>
              <a:spcBef>
                <a:spcPts val="500"/>
              </a:spcBef>
              <a:spcAft>
                <a:spcPts val="500"/>
              </a:spcAft>
              <a:buClr>
                <a:schemeClr val="dk1"/>
              </a:buClr>
              <a:buSzPct val="55000"/>
              <a:buFont typeface="Arial"/>
              <a:buNone/>
            </a:pPr>
            <a:r>
              <a:rPr lang="en" sz="2000">
                <a:solidFill>
                  <a:srgbClr val="1D2129"/>
                </a:solidFill>
                <a:latin typeface="Nunito"/>
                <a:ea typeface="Nunito"/>
                <a:cs typeface="Nunito"/>
                <a:sym typeface="Nunito"/>
              </a:rPr>
              <a:t>B) Testosterone</a:t>
            </a:r>
          </a:p>
          <a:p>
            <a:pPr lvl="0" rtl="0">
              <a:lnSpc>
                <a:spcPct val="115000"/>
              </a:lnSpc>
              <a:spcBef>
                <a:spcPts val="500"/>
              </a:spcBef>
              <a:spcAft>
                <a:spcPts val="500"/>
              </a:spcAft>
              <a:buClr>
                <a:schemeClr val="dk1"/>
              </a:buClr>
              <a:buSzPct val="55000"/>
              <a:buFont typeface="Arial"/>
              <a:buNone/>
            </a:pPr>
            <a:r>
              <a:rPr lang="en" sz="2000">
                <a:solidFill>
                  <a:srgbClr val="1D2129"/>
                </a:solidFill>
                <a:latin typeface="Nunito"/>
                <a:ea typeface="Nunito"/>
                <a:cs typeface="Nunito"/>
                <a:sym typeface="Nunito"/>
              </a:rPr>
              <a:t>C) Growth Hormone</a:t>
            </a:r>
          </a:p>
          <a:p>
            <a:pPr lvl="0" rtl="0">
              <a:lnSpc>
                <a:spcPct val="115000"/>
              </a:lnSpc>
              <a:spcBef>
                <a:spcPts val="500"/>
              </a:spcBef>
              <a:spcAft>
                <a:spcPts val="500"/>
              </a:spcAft>
              <a:buNone/>
            </a:pPr>
            <a:r>
              <a:rPr lang="en" sz="2000">
                <a:solidFill>
                  <a:srgbClr val="1D2129"/>
                </a:solidFill>
                <a:latin typeface="Nunito"/>
                <a:ea typeface="Nunito"/>
                <a:cs typeface="Nunito"/>
                <a:sym typeface="Nunito"/>
              </a:rPr>
              <a:t>D) Calcitonin</a:t>
            </a:r>
          </a:p>
          <a:p>
            <a:pPr lvl="0" rtl="0">
              <a:lnSpc>
                <a:spcPct val="115000"/>
              </a:lnSpc>
              <a:spcBef>
                <a:spcPts val="500"/>
              </a:spcBef>
              <a:spcAft>
                <a:spcPts val="500"/>
              </a:spcAft>
              <a:buClr>
                <a:schemeClr val="dk1"/>
              </a:buClr>
              <a:buSzPct val="55000"/>
              <a:buFont typeface="Arial"/>
              <a:buNone/>
            </a:pPr>
            <a:r>
              <a:rPr lang="en" sz="2000">
                <a:solidFill>
                  <a:srgbClr val="1D2129"/>
                </a:solidFill>
                <a:latin typeface="Nunito"/>
                <a:ea typeface="Nunito"/>
                <a:cs typeface="Nunito"/>
                <a:sym typeface="Nunito"/>
              </a:rPr>
              <a:t>E) Aldosterone </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10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531950" y="1322300"/>
            <a:ext cx="7649100" cy="3450000"/>
          </a:xfrm>
          <a:prstGeom prst="rect">
            <a:avLst/>
          </a:prstGeom>
        </p:spPr>
        <p:txBody>
          <a:bodyPr wrap="square" lIns="91425" tIns="91425" rIns="91425" bIns="91425" anchor="t" anchorCtr="0">
            <a:noAutofit/>
          </a:bodyPr>
          <a:lstStyle/>
          <a:p>
            <a:pPr lvl="0" algn="r" rtl="0">
              <a:spcBef>
                <a:spcPts val="0"/>
              </a:spcBef>
              <a:buNone/>
            </a:pPr>
            <a:endParaRPr sz="3000">
              <a:solidFill>
                <a:schemeClr val="lt1"/>
              </a:solidFill>
              <a:latin typeface="Nunito"/>
              <a:ea typeface="Nunito"/>
              <a:cs typeface="Nunito"/>
              <a:sym typeface="Nunito"/>
            </a:endParaRPr>
          </a:p>
          <a:p>
            <a:pPr lvl="0" algn="r" rtl="0">
              <a:spcBef>
                <a:spcPts val="0"/>
              </a:spcBef>
              <a:buNone/>
            </a:pPr>
            <a:endParaRPr sz="3000">
              <a:solidFill>
                <a:schemeClr val="lt1"/>
              </a:solidFill>
              <a:latin typeface="Nunito"/>
              <a:ea typeface="Nunito"/>
              <a:cs typeface="Nunito"/>
              <a:sym typeface="Nunito"/>
            </a:endParaRPr>
          </a:p>
          <a:p>
            <a:pPr lvl="0">
              <a:spcBef>
                <a:spcPts val="0"/>
              </a:spcBef>
              <a:buNone/>
            </a:pPr>
            <a:r>
              <a:rPr lang="en" sz="5500" b="1">
                <a:solidFill>
                  <a:schemeClr val="lt1"/>
                </a:solidFill>
                <a:latin typeface="Nunito"/>
                <a:ea typeface="Nunito"/>
                <a:cs typeface="Nunito"/>
                <a:sym typeface="Nunito"/>
              </a:rPr>
              <a:t>History of Cushing’s Syndrome </a:t>
            </a:r>
            <a:r>
              <a:rPr lang="en" sz="5500">
                <a:solidFill>
                  <a:schemeClr val="lt1"/>
                </a:solidFill>
                <a:latin typeface="Nunito"/>
                <a:ea typeface="Nunito"/>
                <a:cs typeface="Nunito"/>
                <a:sym typeface="Nunito"/>
              </a:rPr>
              <a:t> </a:t>
            </a:r>
          </a:p>
        </p:txBody>
      </p:sp>
    </p:spTree>
  </p:cSld>
  <p:clrMapOvr>
    <a:masterClrMapping/>
  </p:clrMapOvr>
  <p:transition spd="slow">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521125" y="491550"/>
            <a:ext cx="7960800" cy="1125000"/>
          </a:xfrm>
          <a:prstGeom prst="rect">
            <a:avLst/>
          </a:prstGeom>
        </p:spPr>
        <p:txBody>
          <a:bodyPr wrap="square" lIns="91425" tIns="91425" rIns="91425" bIns="91425" anchor="t" anchorCtr="0">
            <a:noAutofit/>
          </a:bodyPr>
          <a:lstStyle/>
          <a:p>
            <a:pPr lvl="0" rtl="0">
              <a:spcBef>
                <a:spcPts val="500"/>
              </a:spcBef>
              <a:spcAft>
                <a:spcPts val="500"/>
              </a:spcAft>
              <a:buNone/>
            </a:pPr>
            <a:r>
              <a:rPr lang="en" sz="2400" b="1">
                <a:solidFill>
                  <a:srgbClr val="1D2129"/>
                </a:solidFill>
                <a:latin typeface="Nunito"/>
                <a:ea typeface="Nunito"/>
                <a:cs typeface="Nunito"/>
                <a:sym typeface="Nunito"/>
              </a:rPr>
              <a:t>Excess of which of the following hormones gives rise to the symptoms in Cushing's Disease? </a:t>
            </a:r>
          </a:p>
          <a:p>
            <a:pPr lvl="0" rtl="0">
              <a:spcBef>
                <a:spcPts val="500"/>
              </a:spcBef>
              <a:spcAft>
                <a:spcPts val="500"/>
              </a:spcAft>
              <a:buClr>
                <a:schemeClr val="dk1"/>
              </a:buClr>
              <a:buSzPct val="45833"/>
              <a:buFont typeface="Arial"/>
              <a:buNone/>
            </a:pPr>
            <a:endParaRPr sz="2400" b="1">
              <a:solidFill>
                <a:srgbClr val="1D2129"/>
              </a:solidFill>
              <a:latin typeface="Nunito"/>
              <a:ea typeface="Nunito"/>
              <a:cs typeface="Nunito"/>
              <a:sym typeface="Nunito"/>
            </a:endParaRPr>
          </a:p>
          <a:p>
            <a:pPr lvl="0" rtl="0">
              <a:spcBef>
                <a:spcPts val="500"/>
              </a:spcBef>
              <a:spcAft>
                <a:spcPts val="500"/>
              </a:spcAft>
              <a:buClr>
                <a:schemeClr val="dk1"/>
              </a:buClr>
              <a:buSzPct val="55000"/>
              <a:buFont typeface="Arial"/>
              <a:buNone/>
            </a:pPr>
            <a:endParaRPr sz="2000">
              <a:solidFill>
                <a:srgbClr val="1D2129"/>
              </a:solidFill>
              <a:latin typeface="Nunito"/>
              <a:ea typeface="Nunito"/>
              <a:cs typeface="Nunito"/>
              <a:sym typeface="Nunito"/>
            </a:endParaRPr>
          </a:p>
          <a:p>
            <a:pPr lvl="0" rtl="0">
              <a:spcBef>
                <a:spcPts val="0"/>
              </a:spcBef>
              <a:buNone/>
            </a:pPr>
            <a:endParaRPr sz="2000">
              <a:latin typeface="Nunito"/>
              <a:ea typeface="Nunito"/>
              <a:cs typeface="Nunito"/>
              <a:sym typeface="Nunito"/>
            </a:endParaRPr>
          </a:p>
        </p:txBody>
      </p:sp>
      <p:sp>
        <p:nvSpPr>
          <p:cNvPr id="395" name="Shape 395"/>
          <p:cNvSpPr txBox="1"/>
          <p:nvPr/>
        </p:nvSpPr>
        <p:spPr>
          <a:xfrm>
            <a:off x="521125" y="2053375"/>
            <a:ext cx="4742400" cy="2326500"/>
          </a:xfrm>
          <a:prstGeom prst="rect">
            <a:avLst/>
          </a:prstGeom>
          <a:noFill/>
          <a:ln>
            <a:noFill/>
          </a:ln>
        </p:spPr>
        <p:txBody>
          <a:bodyPr wrap="square" lIns="91425" tIns="91425" rIns="91425" bIns="91425" anchor="t" anchorCtr="0">
            <a:noAutofit/>
          </a:bodyPr>
          <a:lstStyle/>
          <a:p>
            <a:pPr lvl="0" rtl="0">
              <a:lnSpc>
                <a:spcPct val="115000"/>
              </a:lnSpc>
              <a:spcBef>
                <a:spcPts val="500"/>
              </a:spcBef>
              <a:spcAft>
                <a:spcPts val="500"/>
              </a:spcAft>
              <a:buNone/>
            </a:pPr>
            <a:r>
              <a:rPr lang="en" sz="2400" b="1" dirty="0">
                <a:solidFill>
                  <a:srgbClr val="1D2129"/>
                </a:solidFill>
                <a:latin typeface="Nunito"/>
                <a:ea typeface="Nunito"/>
                <a:cs typeface="Nunito"/>
                <a:sym typeface="Nunito"/>
              </a:rPr>
              <a:t>A) Cortisol ##</a:t>
            </a:r>
          </a:p>
          <a:p>
            <a:pPr lvl="0" rtl="0">
              <a:lnSpc>
                <a:spcPct val="115000"/>
              </a:lnSpc>
              <a:spcBef>
                <a:spcPts val="500"/>
              </a:spcBef>
              <a:spcAft>
                <a:spcPts val="500"/>
              </a:spcAft>
              <a:buNone/>
            </a:pPr>
            <a:r>
              <a:rPr lang="en" sz="2000" dirty="0">
                <a:solidFill>
                  <a:srgbClr val="1D2129"/>
                </a:solidFill>
                <a:latin typeface="Nunito"/>
                <a:ea typeface="Nunito"/>
                <a:cs typeface="Nunito"/>
                <a:sym typeface="Nunito"/>
              </a:rPr>
              <a:t>B) Testosterone</a:t>
            </a:r>
          </a:p>
          <a:p>
            <a:pPr lvl="0" rtl="0">
              <a:lnSpc>
                <a:spcPct val="115000"/>
              </a:lnSpc>
              <a:spcBef>
                <a:spcPts val="500"/>
              </a:spcBef>
              <a:spcAft>
                <a:spcPts val="500"/>
              </a:spcAft>
              <a:buNone/>
            </a:pPr>
            <a:r>
              <a:rPr lang="en" sz="2000" dirty="0">
                <a:solidFill>
                  <a:srgbClr val="1D2129"/>
                </a:solidFill>
                <a:latin typeface="Nunito"/>
                <a:ea typeface="Nunito"/>
                <a:cs typeface="Nunito"/>
                <a:sym typeface="Nunito"/>
              </a:rPr>
              <a:t>C) Growth Hormone</a:t>
            </a:r>
          </a:p>
          <a:p>
            <a:pPr lvl="0" rtl="0">
              <a:lnSpc>
                <a:spcPct val="115000"/>
              </a:lnSpc>
              <a:spcBef>
                <a:spcPts val="500"/>
              </a:spcBef>
              <a:spcAft>
                <a:spcPts val="500"/>
              </a:spcAft>
              <a:buNone/>
            </a:pPr>
            <a:r>
              <a:rPr lang="en" sz="2000" dirty="0">
                <a:solidFill>
                  <a:srgbClr val="1D2129"/>
                </a:solidFill>
                <a:latin typeface="Nunito"/>
                <a:ea typeface="Nunito"/>
                <a:cs typeface="Nunito"/>
                <a:sym typeface="Nunito"/>
              </a:rPr>
              <a:t>D) Calcitonin</a:t>
            </a:r>
          </a:p>
          <a:p>
            <a:pPr lvl="0" rtl="0">
              <a:lnSpc>
                <a:spcPct val="115000"/>
              </a:lnSpc>
              <a:spcBef>
                <a:spcPts val="500"/>
              </a:spcBef>
              <a:spcAft>
                <a:spcPts val="500"/>
              </a:spcAft>
              <a:buNone/>
            </a:pPr>
            <a:r>
              <a:rPr lang="en" sz="2000" dirty="0">
                <a:solidFill>
                  <a:srgbClr val="1D2129"/>
                </a:solidFill>
                <a:latin typeface="Nunito"/>
                <a:ea typeface="Nunito"/>
                <a:cs typeface="Nunito"/>
                <a:sym typeface="Nunito"/>
              </a:rPr>
              <a:t>E) Aldosterone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819150" y="998000"/>
            <a:ext cx="7505700" cy="1179000"/>
          </a:xfrm>
          <a:prstGeom prst="rect">
            <a:avLst/>
          </a:prstGeom>
        </p:spPr>
        <p:txBody>
          <a:bodyPr wrap="square" lIns="91425" tIns="91425" rIns="91425" bIns="91425" anchor="t" anchorCtr="0">
            <a:noAutofit/>
          </a:bodyPr>
          <a:lstStyle/>
          <a:p>
            <a:pPr lvl="0">
              <a:spcBef>
                <a:spcPts val="0"/>
              </a:spcBef>
              <a:buNone/>
            </a:pPr>
            <a:r>
              <a:rPr lang="en" sz="8000" b="1"/>
              <a:t>Thank You!</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566375" y="522850"/>
            <a:ext cx="3220824" cy="4251476"/>
          </a:xfrm>
          <a:prstGeom prst="rect">
            <a:avLst/>
          </a:prstGeom>
          <a:noFill/>
          <a:ln>
            <a:noFill/>
          </a:ln>
        </p:spPr>
      </p:pic>
      <p:sp>
        <p:nvSpPr>
          <p:cNvPr id="157" name="Shape 157"/>
          <p:cNvSpPr txBox="1"/>
          <p:nvPr/>
        </p:nvSpPr>
        <p:spPr>
          <a:xfrm>
            <a:off x="3929575" y="485850"/>
            <a:ext cx="4834200" cy="4251600"/>
          </a:xfrm>
          <a:prstGeom prst="rect">
            <a:avLst/>
          </a:prstGeom>
          <a:noFill/>
          <a:ln>
            <a:noFill/>
          </a:ln>
        </p:spPr>
        <p:txBody>
          <a:bodyPr wrap="square" lIns="91425" tIns="91425" rIns="91425" bIns="91425" anchor="t" anchorCtr="0">
            <a:noAutofit/>
          </a:bodyPr>
          <a:lstStyle/>
          <a:p>
            <a:pPr marL="457200" lvl="0" indent="-368300" rtl="0">
              <a:spcBef>
                <a:spcPts val="0"/>
              </a:spcBef>
              <a:buSzPct val="100000"/>
              <a:buFont typeface="Nunito"/>
              <a:buChar char="❖"/>
            </a:pPr>
            <a:r>
              <a:rPr lang="en" sz="2200">
                <a:latin typeface="Nunito"/>
                <a:ea typeface="Nunito"/>
                <a:cs typeface="Nunito"/>
                <a:sym typeface="Nunito"/>
              </a:rPr>
              <a:t>“The basophilic adenomas of the pituitary body and their clinical manifestations” published in 1931 </a:t>
            </a:r>
          </a:p>
          <a:p>
            <a:pPr marL="914400" lvl="1" indent="-368300" rtl="0">
              <a:spcBef>
                <a:spcPts val="0"/>
              </a:spcBef>
              <a:buSzPct val="100000"/>
              <a:buFont typeface="Nunito"/>
              <a:buChar char="➢"/>
            </a:pPr>
            <a:r>
              <a:rPr lang="en" sz="2200" b="1">
                <a:latin typeface="Nunito"/>
                <a:ea typeface="Nunito"/>
                <a:cs typeface="Nunito"/>
                <a:sym typeface="Nunito"/>
              </a:rPr>
              <a:t>Patient:</a:t>
            </a:r>
            <a:r>
              <a:rPr lang="en" sz="2200">
                <a:latin typeface="Nunito"/>
                <a:ea typeface="Nunito"/>
                <a:cs typeface="Nunito"/>
                <a:sym typeface="Nunito"/>
              </a:rPr>
              <a:t> Minnie</a:t>
            </a:r>
          </a:p>
          <a:p>
            <a:pPr marL="1371600" lvl="2" indent="-368300" rtl="0">
              <a:spcBef>
                <a:spcPts val="0"/>
              </a:spcBef>
              <a:buSzPct val="100000"/>
              <a:buFont typeface="Nunito"/>
              <a:buChar char="■"/>
            </a:pPr>
            <a:r>
              <a:rPr lang="en" sz="2200" b="1">
                <a:latin typeface="Nunito"/>
                <a:ea typeface="Nunito"/>
                <a:cs typeface="Nunito"/>
                <a:sym typeface="Nunito"/>
              </a:rPr>
              <a:t>Symptoms:</a:t>
            </a:r>
            <a:r>
              <a:rPr lang="en" sz="2200">
                <a:latin typeface="Nunito"/>
                <a:ea typeface="Nunito"/>
                <a:cs typeface="Nunito"/>
                <a:sym typeface="Nunito"/>
              </a:rPr>
              <a:t> amenorrhea and abnormal hair growth</a:t>
            </a:r>
          </a:p>
          <a:p>
            <a:pPr lvl="0" rtl="0">
              <a:spcBef>
                <a:spcPts val="0"/>
              </a:spcBef>
              <a:buNone/>
            </a:pPr>
            <a:endParaRPr sz="2000">
              <a:latin typeface="Nunito"/>
              <a:ea typeface="Nunito"/>
              <a:cs typeface="Nunito"/>
              <a:sym typeface="Nunito"/>
            </a:endParaRPr>
          </a:p>
          <a:p>
            <a:pPr marL="457200" lvl="0" indent="-368300">
              <a:spcBef>
                <a:spcPts val="0"/>
              </a:spcBef>
              <a:buSzPct val="100000"/>
              <a:buFont typeface="Nunito"/>
              <a:buChar char="❖"/>
            </a:pPr>
            <a:r>
              <a:rPr lang="en" sz="2200">
                <a:latin typeface="Nunito"/>
                <a:ea typeface="Nunito"/>
                <a:cs typeface="Nunito"/>
                <a:sym typeface="Nunito"/>
              </a:rPr>
              <a:t>Acidophil hyperpituitarism vs basophil hyperpituitarism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descr="epid pic.jpg"/>
          <p:cNvPicPr preferRelativeResize="0"/>
          <p:nvPr/>
        </p:nvPicPr>
        <p:blipFill>
          <a:blip r:embed="rId3">
            <a:alphaModFix/>
          </a:blip>
          <a:stretch>
            <a:fillRect/>
          </a:stretch>
        </p:blipFill>
        <p:spPr>
          <a:xfrm>
            <a:off x="3231675" y="314175"/>
            <a:ext cx="5649675" cy="3759500"/>
          </a:xfrm>
          <a:prstGeom prst="rect">
            <a:avLst/>
          </a:prstGeom>
          <a:noFill/>
          <a:ln>
            <a:noFill/>
          </a:ln>
        </p:spPr>
      </p:pic>
      <p:sp>
        <p:nvSpPr>
          <p:cNvPr id="163" name="Shape 163"/>
          <p:cNvSpPr txBox="1"/>
          <p:nvPr/>
        </p:nvSpPr>
        <p:spPr>
          <a:xfrm>
            <a:off x="415050" y="3445250"/>
            <a:ext cx="8313900" cy="1186500"/>
          </a:xfrm>
          <a:prstGeom prst="rect">
            <a:avLst/>
          </a:prstGeom>
          <a:noFill/>
          <a:ln>
            <a:noFill/>
          </a:ln>
        </p:spPr>
        <p:txBody>
          <a:bodyPr wrap="square" lIns="91425" tIns="91425" rIns="91425" bIns="91425" anchor="ctr" anchorCtr="0">
            <a:noAutofit/>
          </a:bodyPr>
          <a:lstStyle/>
          <a:p>
            <a:pPr lvl="0" rtl="0">
              <a:spcBef>
                <a:spcPts val="0"/>
              </a:spcBef>
              <a:buNone/>
            </a:pPr>
            <a:r>
              <a:rPr lang="en" sz="6500" b="1">
                <a:solidFill>
                  <a:schemeClr val="lt1"/>
                </a:solidFill>
                <a:latin typeface="Nunito"/>
                <a:ea typeface="Nunito"/>
                <a:cs typeface="Nunito"/>
                <a:sym typeface="Nunito"/>
              </a:rPr>
              <a:t>Epidemiology</a:t>
            </a: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361950" y="458700"/>
            <a:ext cx="8426100" cy="4269000"/>
          </a:xfrm>
          <a:prstGeom prst="rect">
            <a:avLst/>
          </a:prstGeom>
        </p:spPr>
        <p:txBody>
          <a:bodyPr wrap="square" lIns="91425" tIns="91425" rIns="91425" bIns="91425" anchor="t" anchorCtr="0">
            <a:noAutofit/>
          </a:bodyPr>
          <a:lstStyle/>
          <a:p>
            <a:pPr marL="457200" lvl="0" indent="-342900" rtl="0">
              <a:spcBef>
                <a:spcPts val="0"/>
              </a:spcBef>
              <a:buClr>
                <a:srgbClr val="000000"/>
              </a:buClr>
              <a:buSzPct val="90000"/>
              <a:buFont typeface="Nunito"/>
              <a:buChar char="❖"/>
            </a:pPr>
            <a:r>
              <a:rPr lang="en" sz="2000" dirty="0">
                <a:solidFill>
                  <a:srgbClr val="000000"/>
                </a:solidFill>
                <a:latin typeface="Nunito"/>
                <a:ea typeface="Nunito"/>
                <a:cs typeface="Nunito"/>
                <a:sym typeface="Nunito"/>
              </a:rPr>
              <a:t>Iatrogenic causes &gt; Endogenous causes</a:t>
            </a:r>
            <a:endParaRPr lang="en" sz="1800" dirty="0">
              <a:solidFill>
                <a:srgbClr val="000000"/>
              </a:solidFill>
              <a:latin typeface="Nunito"/>
              <a:ea typeface="Nunito"/>
              <a:cs typeface="Nunito"/>
              <a:sym typeface="Nunito"/>
            </a:endParaRPr>
          </a:p>
          <a:p>
            <a:pPr marL="457200" lvl="0" indent="-355600" rtl="0">
              <a:spcBef>
                <a:spcPts val="0"/>
              </a:spcBef>
              <a:buClr>
                <a:srgbClr val="000000"/>
              </a:buClr>
              <a:buSzPct val="100000"/>
              <a:buFont typeface="Nunito"/>
              <a:buChar char="❖"/>
            </a:pPr>
            <a:r>
              <a:rPr lang="en" sz="2000" dirty="0">
                <a:solidFill>
                  <a:srgbClr val="000000"/>
                </a:solidFill>
                <a:latin typeface="Nunito"/>
                <a:ea typeface="Nunito"/>
                <a:cs typeface="Nunito"/>
                <a:sym typeface="Nunito"/>
              </a:rPr>
              <a:t>1.2 - 2.4 new cases/million/year of Cushing’s disease (CD)</a:t>
            </a:r>
          </a:p>
          <a:p>
            <a:pPr marL="457200" lvl="0" indent="-342900" rtl="0">
              <a:spcBef>
                <a:spcPts val="0"/>
              </a:spcBef>
              <a:buClr>
                <a:srgbClr val="000000"/>
              </a:buClr>
              <a:buSzPct val="90000"/>
              <a:buFont typeface="Nunito"/>
              <a:buChar char="❖"/>
            </a:pPr>
            <a:r>
              <a:rPr lang="en" sz="2000" dirty="0">
                <a:solidFill>
                  <a:srgbClr val="000000"/>
                </a:solidFill>
                <a:latin typeface="Nunito"/>
                <a:ea typeface="Nunito"/>
                <a:cs typeface="Nunito"/>
                <a:sym typeface="Nunito"/>
              </a:rPr>
              <a:t>CD comorbidity = 38% Diabetes Mellitus; 55% Hypertension</a:t>
            </a:r>
            <a:endParaRPr lang="en" sz="1800" dirty="0">
              <a:solidFill>
                <a:srgbClr val="000000"/>
              </a:solidFill>
              <a:latin typeface="Nunito"/>
              <a:ea typeface="Nunito"/>
              <a:cs typeface="Nunito"/>
              <a:sym typeface="Nunito"/>
            </a:endParaRPr>
          </a:p>
          <a:p>
            <a:pPr marL="457200" lvl="0" indent="-342900" rtl="0">
              <a:spcBef>
                <a:spcPts val="0"/>
              </a:spcBef>
              <a:buClr>
                <a:srgbClr val="000000"/>
              </a:buClr>
              <a:buSzPct val="90000"/>
              <a:buFont typeface="Nunito"/>
              <a:buChar char="❖"/>
            </a:pPr>
            <a:r>
              <a:rPr lang="en" sz="2000" dirty="0">
                <a:solidFill>
                  <a:srgbClr val="000000"/>
                </a:solidFill>
                <a:latin typeface="Nunito"/>
                <a:ea typeface="Nunito"/>
                <a:cs typeface="Nunito"/>
                <a:sym typeface="Nunito"/>
              </a:rPr>
              <a:t>Adrenal adenomas twice as prevalent as adrenal carcinomas</a:t>
            </a:r>
            <a:endParaRPr lang="en" sz="1800" dirty="0">
              <a:solidFill>
                <a:srgbClr val="000000"/>
              </a:solidFill>
              <a:latin typeface="Nunito"/>
              <a:ea typeface="Nunito"/>
              <a:cs typeface="Nunito"/>
              <a:sym typeface="Nunito"/>
            </a:endParaRPr>
          </a:p>
          <a:p>
            <a:pPr marL="457200" lvl="0" indent="-342900" rtl="0">
              <a:spcBef>
                <a:spcPts val="0"/>
              </a:spcBef>
              <a:buClr>
                <a:srgbClr val="000000"/>
              </a:buClr>
              <a:buSzPct val="90000"/>
              <a:buFont typeface="Nunito"/>
              <a:buChar char="❖"/>
            </a:pPr>
            <a:r>
              <a:rPr lang="en" sz="2000" dirty="0">
                <a:solidFill>
                  <a:srgbClr val="000000"/>
                </a:solidFill>
                <a:latin typeface="Nunito"/>
                <a:ea typeface="Nunito"/>
                <a:cs typeface="Nunito"/>
                <a:sym typeface="Nunito"/>
              </a:rPr>
              <a:t>Average Diagnosis Age = 36-46 years; </a:t>
            </a:r>
            <a:r>
              <a:rPr lang="en" sz="2000" b="1" dirty="0">
                <a:solidFill>
                  <a:srgbClr val="000000"/>
                </a:solidFill>
                <a:latin typeface="Nunito"/>
                <a:ea typeface="Nunito"/>
                <a:cs typeface="Nunito"/>
                <a:sym typeface="Nunito"/>
              </a:rPr>
              <a:t>~ 85% tend to be women</a:t>
            </a:r>
            <a:endParaRPr lang="en" sz="1800" dirty="0">
              <a:solidFill>
                <a:srgbClr val="000000"/>
              </a:solidFill>
              <a:latin typeface="Nunito"/>
              <a:ea typeface="Nunito"/>
              <a:cs typeface="Nunito"/>
              <a:sym typeface="Nunito"/>
            </a:endParaRPr>
          </a:p>
          <a:p>
            <a:pPr marL="457200" lvl="0" indent="-355600" rtl="0">
              <a:spcBef>
                <a:spcPts val="0"/>
              </a:spcBef>
              <a:buClr>
                <a:srgbClr val="000000"/>
              </a:buClr>
              <a:buSzPct val="100000"/>
              <a:buChar char="❖"/>
            </a:pPr>
            <a:r>
              <a:rPr lang="en" sz="2000" dirty="0">
                <a:solidFill>
                  <a:srgbClr val="000000"/>
                </a:solidFill>
                <a:latin typeface="Nunito"/>
                <a:ea typeface="Nunito"/>
                <a:cs typeface="Nunito"/>
                <a:sym typeface="Nunito"/>
              </a:rPr>
              <a:t>Mortality rate with Cushing’s disease vs General population  </a:t>
            </a:r>
            <a:r>
              <a:rPr lang="en" sz="2000" b="1" dirty="0">
                <a:solidFill>
                  <a:srgbClr val="000000"/>
                </a:solidFill>
                <a:latin typeface="Nunito"/>
                <a:ea typeface="Nunito"/>
                <a:cs typeface="Nunito"/>
                <a:sym typeface="Nunito"/>
              </a:rPr>
              <a:t>~ 2:1</a:t>
            </a:r>
          </a:p>
          <a:p>
            <a:pPr marL="457200" lvl="0" indent="-355600" rtl="0">
              <a:spcBef>
                <a:spcPts val="0"/>
              </a:spcBef>
              <a:buClr>
                <a:srgbClr val="000000"/>
              </a:buClr>
              <a:buSzPct val="100000"/>
              <a:buChar char="❖"/>
            </a:pPr>
            <a:r>
              <a:rPr lang="en" sz="2000" dirty="0">
                <a:solidFill>
                  <a:srgbClr val="000000"/>
                </a:solidFill>
                <a:latin typeface="Nunito"/>
                <a:ea typeface="Nunito"/>
                <a:cs typeface="Nunito"/>
                <a:sym typeface="Nunito"/>
              </a:rPr>
              <a:t>Mortality rate with Cushing’s disease vs Cushing’s in remission </a:t>
            </a:r>
            <a:r>
              <a:rPr lang="en" sz="2000" b="1" dirty="0">
                <a:solidFill>
                  <a:srgbClr val="000000"/>
                </a:solidFill>
                <a:latin typeface="Nunito"/>
                <a:ea typeface="Nunito"/>
                <a:cs typeface="Nunito"/>
                <a:sym typeface="Nunito"/>
              </a:rPr>
              <a:t>~ 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p:cNvPicPr preferRelativeResize="0"/>
          <p:nvPr/>
        </p:nvPicPr>
        <p:blipFill>
          <a:blip r:embed="rId3">
            <a:alphaModFix/>
          </a:blip>
          <a:stretch>
            <a:fillRect/>
          </a:stretch>
        </p:blipFill>
        <p:spPr>
          <a:xfrm>
            <a:off x="208400" y="216050"/>
            <a:ext cx="5810900" cy="3463650"/>
          </a:xfrm>
          <a:prstGeom prst="rect">
            <a:avLst/>
          </a:prstGeom>
          <a:noFill/>
          <a:ln>
            <a:noFill/>
          </a:ln>
        </p:spPr>
      </p:pic>
      <p:sp>
        <p:nvSpPr>
          <p:cNvPr id="174" name="Shape 174"/>
          <p:cNvSpPr txBox="1"/>
          <p:nvPr/>
        </p:nvSpPr>
        <p:spPr>
          <a:xfrm>
            <a:off x="415050" y="714775"/>
            <a:ext cx="8313900" cy="4117800"/>
          </a:xfrm>
          <a:prstGeom prst="rect">
            <a:avLst/>
          </a:prstGeom>
          <a:noFill/>
          <a:ln>
            <a:noFill/>
          </a:ln>
        </p:spPr>
        <p:txBody>
          <a:bodyPr wrap="square" lIns="91425" tIns="91425" rIns="91425" bIns="91425" anchor="ctr" anchorCtr="0">
            <a:noAutofit/>
          </a:bodyPr>
          <a:lstStyle/>
          <a:p>
            <a:pPr lvl="0" rtl="0">
              <a:spcBef>
                <a:spcPts val="0"/>
              </a:spcBef>
              <a:buNone/>
            </a:pPr>
            <a:endParaRPr sz="7200" b="1">
              <a:solidFill>
                <a:schemeClr val="lt1"/>
              </a:solidFill>
              <a:latin typeface="Nunito"/>
              <a:ea typeface="Nunito"/>
              <a:cs typeface="Nunito"/>
              <a:sym typeface="Nunito"/>
            </a:endParaRPr>
          </a:p>
          <a:p>
            <a:pPr lvl="0" algn="ctr" rtl="0">
              <a:spcBef>
                <a:spcPts val="0"/>
              </a:spcBef>
              <a:buNone/>
            </a:pPr>
            <a:endParaRPr sz="7200" b="1">
              <a:solidFill>
                <a:schemeClr val="lt1"/>
              </a:solidFill>
              <a:latin typeface="Nunito"/>
              <a:ea typeface="Nunito"/>
              <a:cs typeface="Nunito"/>
              <a:sym typeface="Nunito"/>
            </a:endParaRPr>
          </a:p>
          <a:p>
            <a:pPr lvl="0" rtl="0">
              <a:spcBef>
                <a:spcPts val="0"/>
              </a:spcBef>
              <a:buNone/>
            </a:pPr>
            <a:r>
              <a:rPr lang="en" sz="6000" b="1">
                <a:solidFill>
                  <a:schemeClr val="lt1"/>
                </a:solidFill>
                <a:latin typeface="Nunito"/>
                <a:ea typeface="Nunito"/>
                <a:cs typeface="Nunito"/>
                <a:sym typeface="Nunito"/>
              </a:rPr>
              <a:t>Signs and Symptoms</a:t>
            </a: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143959" y="0"/>
            <a:ext cx="4735863" cy="3659513"/>
          </a:xfrm>
          <a:prstGeom prst="rect">
            <a:avLst/>
          </a:prstGeom>
        </p:spPr>
        <p:txBody>
          <a:bodyPr wrap="square" lIns="91425" tIns="91425" rIns="91425" bIns="91425" anchor="t" anchorCtr="0">
            <a:noAutofit/>
          </a:bodyPr>
          <a:lstStyle/>
          <a:p>
            <a:pPr lvl="0" algn="ctr" rtl="0">
              <a:spcBef>
                <a:spcPts val="0"/>
              </a:spcBef>
              <a:buNone/>
            </a:pPr>
            <a:r>
              <a:rPr lang="en" sz="2400" b="1" dirty="0">
                <a:solidFill>
                  <a:srgbClr val="000000"/>
                </a:solidFill>
                <a:latin typeface="Nunito"/>
                <a:ea typeface="Nunito"/>
                <a:cs typeface="Nunito"/>
                <a:sym typeface="Nunito"/>
              </a:rPr>
              <a:t>Most Common Symptoms:</a:t>
            </a:r>
          </a:p>
          <a:p>
            <a:pPr marL="457200" lvl="0" indent="-374650" rtl="0">
              <a:lnSpc>
                <a:spcPct val="100000"/>
              </a:lnSpc>
              <a:spcBef>
                <a:spcPts val="0"/>
              </a:spcBef>
              <a:buClr>
                <a:srgbClr val="000000"/>
              </a:buClr>
              <a:buSzPct val="100000"/>
              <a:buFont typeface="Nunito"/>
              <a:buChar char="-"/>
            </a:pPr>
            <a:r>
              <a:rPr lang="en" sz="2300" dirty="0">
                <a:solidFill>
                  <a:srgbClr val="000000"/>
                </a:solidFill>
                <a:latin typeface="Nunito"/>
                <a:ea typeface="Nunito"/>
                <a:cs typeface="Nunito"/>
                <a:sym typeface="Nunito"/>
              </a:rPr>
              <a:t>High Blood Pressure</a:t>
            </a:r>
            <a:endParaRPr lang="en-CA" sz="2300" dirty="0">
              <a:solidFill>
                <a:srgbClr val="000000"/>
              </a:solidFill>
              <a:latin typeface="Nunito"/>
              <a:ea typeface="Nunito"/>
              <a:cs typeface="Nunito"/>
              <a:sym typeface="Nunito"/>
            </a:endParaRPr>
          </a:p>
          <a:p>
            <a:pPr marL="457200" lvl="0" indent="-374650" rtl="0">
              <a:lnSpc>
                <a:spcPct val="100000"/>
              </a:lnSpc>
              <a:spcBef>
                <a:spcPts val="0"/>
              </a:spcBef>
              <a:buClr>
                <a:srgbClr val="000000"/>
              </a:buClr>
              <a:buSzPct val="100000"/>
              <a:buFont typeface="Nunito"/>
              <a:buChar char="-"/>
            </a:pPr>
            <a:r>
              <a:rPr lang="en" sz="2300" dirty="0">
                <a:solidFill>
                  <a:srgbClr val="000000"/>
                </a:solidFill>
                <a:latin typeface="Nunito"/>
                <a:ea typeface="Nunito"/>
                <a:cs typeface="Nunito"/>
                <a:sym typeface="Nunito"/>
              </a:rPr>
              <a:t>Weight Gain</a:t>
            </a:r>
          </a:p>
          <a:p>
            <a:pPr marL="457200" lvl="0" indent="-374650" rtl="0">
              <a:lnSpc>
                <a:spcPct val="100000"/>
              </a:lnSpc>
              <a:spcBef>
                <a:spcPts val="0"/>
              </a:spcBef>
              <a:buClr>
                <a:srgbClr val="000000"/>
              </a:buClr>
              <a:buSzPct val="100000"/>
              <a:buFont typeface="Nunito"/>
              <a:buChar char="-"/>
            </a:pPr>
            <a:r>
              <a:rPr lang="en" sz="2300" dirty="0">
                <a:solidFill>
                  <a:srgbClr val="000000"/>
                </a:solidFill>
                <a:latin typeface="Nunito"/>
                <a:ea typeface="Nunito"/>
                <a:cs typeface="Nunito"/>
                <a:sym typeface="Nunito"/>
              </a:rPr>
              <a:t>Joint Pain</a:t>
            </a:r>
            <a:r>
              <a:rPr lang="en-CA" sz="2300" dirty="0">
                <a:solidFill>
                  <a:srgbClr val="000000"/>
                </a:solidFill>
                <a:latin typeface="Nunito"/>
                <a:ea typeface="Nunito"/>
                <a:cs typeface="Nunito"/>
                <a:sym typeface="Nunito"/>
              </a:rPr>
              <a:t> &amp; muscle weakness</a:t>
            </a:r>
          </a:p>
          <a:p>
            <a:pPr marL="457200" lvl="0" indent="-374650" rtl="0">
              <a:lnSpc>
                <a:spcPct val="100000"/>
              </a:lnSpc>
              <a:spcBef>
                <a:spcPts val="0"/>
              </a:spcBef>
              <a:buClr>
                <a:srgbClr val="000000"/>
              </a:buClr>
              <a:buSzPct val="100000"/>
              <a:buFont typeface="Nunito"/>
              <a:buChar char="-"/>
            </a:pPr>
            <a:r>
              <a:rPr lang="en" sz="2300" dirty="0">
                <a:solidFill>
                  <a:srgbClr val="000000"/>
                </a:solidFill>
                <a:latin typeface="Nunito"/>
                <a:ea typeface="Nunito"/>
                <a:cs typeface="Nunito"/>
                <a:sym typeface="Nunito"/>
              </a:rPr>
              <a:t>Recurrent Infections</a:t>
            </a:r>
          </a:p>
          <a:p>
            <a:pPr marL="457200" lvl="0" indent="-374650" rtl="0">
              <a:lnSpc>
                <a:spcPct val="100000"/>
              </a:lnSpc>
              <a:spcBef>
                <a:spcPts val="0"/>
              </a:spcBef>
              <a:buClr>
                <a:srgbClr val="000000"/>
              </a:buClr>
              <a:buSzPct val="100000"/>
              <a:buFont typeface="Nunito"/>
              <a:buChar char="-"/>
            </a:pPr>
            <a:r>
              <a:rPr lang="en" sz="2300" dirty="0">
                <a:solidFill>
                  <a:srgbClr val="000000"/>
                </a:solidFill>
                <a:latin typeface="Nunito"/>
                <a:ea typeface="Nunito"/>
                <a:cs typeface="Nunito"/>
                <a:sym typeface="Nunito"/>
              </a:rPr>
              <a:t>Moon Face </a:t>
            </a:r>
          </a:p>
          <a:p>
            <a:pPr marL="457200" lvl="0" indent="-374650" rtl="0">
              <a:lnSpc>
                <a:spcPct val="100000"/>
              </a:lnSpc>
              <a:spcBef>
                <a:spcPts val="0"/>
              </a:spcBef>
              <a:buClr>
                <a:srgbClr val="000000"/>
              </a:buClr>
              <a:buSzPct val="100000"/>
              <a:buFont typeface="Nunito"/>
              <a:buChar char="-"/>
            </a:pPr>
            <a:r>
              <a:rPr lang="en" sz="2300" dirty="0">
                <a:solidFill>
                  <a:srgbClr val="000000"/>
                </a:solidFill>
                <a:latin typeface="Nunito"/>
                <a:ea typeface="Nunito"/>
                <a:cs typeface="Nunito"/>
                <a:sym typeface="Nunito"/>
              </a:rPr>
              <a:t>Fatigue </a:t>
            </a:r>
            <a:endParaRPr lang="en-CA" sz="2300" dirty="0">
              <a:solidFill>
                <a:srgbClr val="000000"/>
              </a:solidFill>
              <a:latin typeface="Nunito"/>
              <a:ea typeface="Nunito"/>
              <a:cs typeface="Nunito"/>
              <a:sym typeface="Nunito"/>
            </a:endParaRPr>
          </a:p>
          <a:p>
            <a:pPr marL="457200" lvl="0" indent="-374650" rtl="0">
              <a:spcBef>
                <a:spcPts val="0"/>
              </a:spcBef>
              <a:buClr>
                <a:srgbClr val="000000"/>
              </a:buClr>
              <a:buSzPct val="100000"/>
              <a:buFont typeface="Nunito"/>
              <a:buChar char="-"/>
            </a:pPr>
            <a:r>
              <a:rPr lang="en" sz="2300" dirty="0">
                <a:solidFill>
                  <a:srgbClr val="000000"/>
                </a:solidFill>
                <a:latin typeface="Nunito"/>
                <a:ea typeface="Nunito"/>
                <a:cs typeface="Nunito"/>
                <a:sym typeface="Nunito"/>
              </a:rPr>
              <a:t>Poor Concentratio</a:t>
            </a:r>
            <a:r>
              <a:rPr lang="en-CA" sz="2300" dirty="0">
                <a:solidFill>
                  <a:srgbClr val="000000"/>
                </a:solidFill>
                <a:latin typeface="Nunito"/>
                <a:ea typeface="Nunito"/>
                <a:cs typeface="Nunito"/>
                <a:sym typeface="Nunito"/>
              </a:rPr>
              <a:t>n </a:t>
            </a:r>
          </a:p>
          <a:p>
            <a:pPr marL="457200" lvl="0" indent="-374650" rtl="0">
              <a:spcBef>
                <a:spcPts val="0"/>
              </a:spcBef>
              <a:buClr>
                <a:srgbClr val="000000"/>
              </a:buClr>
              <a:buSzPct val="100000"/>
              <a:buFont typeface="Nunito"/>
              <a:buChar char="-"/>
            </a:pPr>
            <a:r>
              <a:rPr lang="en" sz="2300" dirty="0">
                <a:solidFill>
                  <a:srgbClr val="000000"/>
                </a:solidFill>
                <a:latin typeface="Nunito"/>
                <a:ea typeface="Nunito"/>
                <a:cs typeface="Nunito"/>
                <a:sym typeface="Nunito"/>
              </a:rPr>
              <a:t>Irritability</a:t>
            </a:r>
          </a:p>
        </p:txBody>
      </p:sp>
      <p:sp>
        <p:nvSpPr>
          <p:cNvPr id="180" name="Shape 180"/>
          <p:cNvSpPr txBox="1"/>
          <p:nvPr/>
        </p:nvSpPr>
        <p:spPr>
          <a:xfrm>
            <a:off x="4879822" y="23207"/>
            <a:ext cx="4147800" cy="4313400"/>
          </a:xfrm>
          <a:prstGeom prst="rect">
            <a:avLst/>
          </a:prstGeom>
          <a:noFill/>
          <a:ln>
            <a:noFill/>
          </a:ln>
        </p:spPr>
        <p:txBody>
          <a:bodyPr wrap="square" lIns="91425" tIns="91425" rIns="91425" bIns="91425" anchor="t" anchorCtr="0">
            <a:noAutofit/>
          </a:bodyPr>
          <a:lstStyle/>
          <a:p>
            <a:pPr lvl="0" algn="ctr" rtl="0">
              <a:lnSpc>
                <a:spcPct val="115000"/>
              </a:lnSpc>
              <a:spcBef>
                <a:spcPts val="0"/>
              </a:spcBef>
              <a:spcAft>
                <a:spcPts val="1600"/>
              </a:spcAft>
              <a:buClr>
                <a:schemeClr val="dk1"/>
              </a:buClr>
              <a:buSzPct val="45833"/>
              <a:buFont typeface="Arial"/>
              <a:buNone/>
            </a:pPr>
            <a:r>
              <a:rPr lang="en" sz="2400" b="1" dirty="0">
                <a:latin typeface="Nunito"/>
                <a:ea typeface="Nunito"/>
                <a:cs typeface="Nunito"/>
                <a:sym typeface="Nunito"/>
              </a:rPr>
              <a:t>Least Common Symptoms:</a:t>
            </a:r>
          </a:p>
          <a:p>
            <a:pPr marL="457200" lvl="0" indent="-374650" rtl="0">
              <a:lnSpc>
                <a:spcPct val="115000"/>
              </a:lnSpc>
              <a:spcBef>
                <a:spcPts val="0"/>
              </a:spcBef>
              <a:spcAft>
                <a:spcPts val="1600"/>
              </a:spcAft>
              <a:buClr>
                <a:srgbClr val="000000"/>
              </a:buClr>
              <a:buSzPct val="100000"/>
              <a:buFont typeface="Nunito"/>
              <a:buChar char="-"/>
            </a:pPr>
            <a:r>
              <a:rPr lang="en" sz="2300" dirty="0">
                <a:latin typeface="Nunito"/>
                <a:ea typeface="Nunito"/>
                <a:cs typeface="Nunito"/>
                <a:sym typeface="Nunito"/>
              </a:rPr>
              <a:t>Insomnia</a:t>
            </a:r>
          </a:p>
          <a:p>
            <a:pPr marL="457200" lvl="0" indent="-374650" rtl="0">
              <a:lnSpc>
                <a:spcPct val="115000"/>
              </a:lnSpc>
              <a:spcBef>
                <a:spcPts val="0"/>
              </a:spcBef>
              <a:spcAft>
                <a:spcPts val="1600"/>
              </a:spcAft>
              <a:buClr>
                <a:srgbClr val="000000"/>
              </a:buClr>
              <a:buSzPct val="100000"/>
              <a:buFont typeface="Nunito"/>
              <a:buChar char="-"/>
            </a:pPr>
            <a:r>
              <a:rPr lang="en" sz="2300" dirty="0">
                <a:latin typeface="Nunito"/>
                <a:ea typeface="Nunito"/>
                <a:cs typeface="Nunito"/>
                <a:sym typeface="Nunito"/>
              </a:rPr>
              <a:t>Acne</a:t>
            </a:r>
          </a:p>
          <a:p>
            <a:pPr marL="457200" lvl="0" indent="-374650" rtl="0">
              <a:lnSpc>
                <a:spcPct val="115000"/>
              </a:lnSpc>
              <a:spcBef>
                <a:spcPts val="0"/>
              </a:spcBef>
              <a:spcAft>
                <a:spcPts val="1600"/>
              </a:spcAft>
              <a:buClr>
                <a:srgbClr val="000000"/>
              </a:buClr>
              <a:buSzPct val="100000"/>
              <a:buFont typeface="Nunito"/>
              <a:buChar char="-"/>
            </a:pPr>
            <a:r>
              <a:rPr lang="en" sz="2300" dirty="0">
                <a:latin typeface="Nunito"/>
                <a:ea typeface="Nunito"/>
                <a:cs typeface="Nunito"/>
                <a:sym typeface="Nunito"/>
              </a:rPr>
              <a:t>Edema of the Extremities</a:t>
            </a:r>
          </a:p>
          <a:p>
            <a:pPr marL="457200" lvl="0" indent="-374650" rtl="0">
              <a:lnSpc>
                <a:spcPct val="115000"/>
              </a:lnSpc>
              <a:spcBef>
                <a:spcPts val="0"/>
              </a:spcBef>
              <a:spcAft>
                <a:spcPts val="1600"/>
              </a:spcAft>
              <a:buClr>
                <a:srgbClr val="000000"/>
              </a:buClr>
              <a:buSzPct val="100000"/>
              <a:buFont typeface="Nunito"/>
              <a:buChar char="-"/>
            </a:pPr>
            <a:r>
              <a:rPr lang="en" sz="2300" dirty="0">
                <a:latin typeface="Nunito"/>
                <a:ea typeface="Nunito"/>
                <a:cs typeface="Nunito"/>
                <a:sym typeface="Nunito"/>
              </a:rPr>
              <a:t>Excessive Body Hair Growth (Women)  </a:t>
            </a:r>
          </a:p>
          <a:p>
            <a:pPr marL="457200" lvl="0" indent="-368300" rtl="0">
              <a:lnSpc>
                <a:spcPct val="115000"/>
              </a:lnSpc>
              <a:spcBef>
                <a:spcPts val="0"/>
              </a:spcBef>
              <a:spcAft>
                <a:spcPts val="1600"/>
              </a:spcAft>
              <a:buClr>
                <a:srgbClr val="000000"/>
              </a:buClr>
              <a:buSzPct val="95652"/>
              <a:buFont typeface="Nunito"/>
              <a:buChar char="-"/>
            </a:pPr>
            <a:r>
              <a:rPr lang="en" sz="2300" dirty="0">
                <a:latin typeface="Nunito"/>
                <a:ea typeface="Nunito"/>
                <a:cs typeface="Nunito"/>
                <a:sym typeface="Nunito"/>
              </a:rPr>
              <a:t>Erectile Dysfunction (Men)</a:t>
            </a:r>
            <a:r>
              <a:rPr lang="en" sz="2200" dirty="0">
                <a:latin typeface="Nunito"/>
                <a:ea typeface="Nunito"/>
                <a:cs typeface="Nunito"/>
                <a:sym typeface="Nunito"/>
              </a:rPr>
              <a:t> </a:t>
            </a: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3629</Words>
  <Application>Microsoft Office PowerPoint</Application>
  <PresentationFormat>On-screen Show (16:9)</PresentationFormat>
  <Paragraphs>276</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Nunito</vt:lpstr>
      <vt:lpstr>Arial</vt:lpstr>
      <vt:lpstr>Calibri</vt:lpstr>
      <vt:lpstr>Shift</vt:lpstr>
      <vt:lpstr>Adrenal Glucocorticoid Hyperfunction (Cushing’s Syndrome)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Glucocorticoids...</vt:lpstr>
      <vt:lpstr>Hypothalamic Pituitary Adrenal Axis</vt:lpstr>
      <vt:lpstr>PowerPoint Presentation</vt:lpstr>
      <vt:lpstr>PowerPoint Presentation</vt:lpstr>
      <vt:lpstr>PowerPoint Presentation</vt:lpstr>
      <vt:lpstr>Recall...</vt:lpstr>
      <vt:lpstr>PowerPoint Presentation</vt:lpstr>
      <vt:lpstr>PowerPoint Presentation</vt:lpstr>
      <vt:lpstr>PowerPoint Presentation</vt:lpstr>
      <vt:lpstr>PowerPoint Presentation</vt:lpstr>
      <vt:lpstr>PowerPoint Presentation</vt:lpstr>
      <vt:lpstr>Cushing’s Algorithm</vt:lpstr>
      <vt:lpstr>Cushing’s Algorithm</vt:lpstr>
      <vt:lpstr>PowerPoint Presentation</vt:lpstr>
      <vt:lpstr> </vt:lpstr>
      <vt:lpstr>PowerPoint Presentation</vt:lpstr>
      <vt:lpstr>PowerPoint Presentation</vt:lpstr>
      <vt:lpstr>PowerPoint Presentation</vt:lpstr>
      <vt:lpstr>Common Surgeries</vt:lpstr>
      <vt:lpstr>Targeted Mechanisms </vt:lpstr>
      <vt:lpstr>PowerPoint Presentation</vt:lpstr>
      <vt:lpstr>PowerPoint Presentation</vt:lpstr>
      <vt:lpstr>PowerPoint Presentation</vt:lpstr>
      <vt:lpstr> </vt:lpstr>
      <vt:lpstr>Question 1</vt:lpstr>
      <vt:lpstr>PowerPoint Presentation</vt:lpstr>
      <vt:lpstr>PowerPoint Presentation</vt:lpstr>
      <vt:lpstr>Question 2</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Glucocorticoid Hyperfunction (Cushing’s Syndrome)</dc:title>
  <cp:lastModifiedBy>Dom</cp:lastModifiedBy>
  <cp:revision>2</cp:revision>
  <dcterms:modified xsi:type="dcterms:W3CDTF">2017-10-06T18:14:42Z</dcterms:modified>
</cp:coreProperties>
</file>