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81" r:id="rId3"/>
    <p:sldId id="260" r:id="rId4"/>
    <p:sldId id="261" r:id="rId5"/>
    <p:sldId id="282" r:id="rId6"/>
    <p:sldId id="300" r:id="rId7"/>
    <p:sldId id="290" r:id="rId8"/>
    <p:sldId id="291" r:id="rId9"/>
    <p:sldId id="299" r:id="rId10"/>
    <p:sldId id="292" r:id="rId11"/>
    <p:sldId id="301" r:id="rId12"/>
    <p:sldId id="283" r:id="rId13"/>
    <p:sldId id="284" r:id="rId14"/>
    <p:sldId id="285" r:id="rId15"/>
    <p:sldId id="293" r:id="rId16"/>
    <p:sldId id="287" r:id="rId17"/>
    <p:sldId id="288" r:id="rId18"/>
    <p:sldId id="289" r:id="rId19"/>
    <p:sldId id="295" r:id="rId20"/>
    <p:sldId id="294" r:id="rId21"/>
    <p:sldId id="276" r:id="rId22"/>
    <p:sldId id="298" r:id="rId23"/>
    <p:sldId id="297" r:id="rId24"/>
    <p:sldId id="296" r:id="rId25"/>
    <p:sldId id="280" r:id="rId26"/>
    <p:sldId id="30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08" autoAdjust="0"/>
  </p:normalViewPr>
  <p:slideViewPr>
    <p:cSldViewPr snapToGrid="0" snapToObjects="1">
      <p:cViewPr varScale="1">
        <p:scale>
          <a:sx n="110" d="100"/>
          <a:sy n="110" d="100"/>
        </p:scale>
        <p:origin x="-1600"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428934172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genomics.liv.ac.uk/tryps/Key_Papers/POM0208.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lgn="just" rtl="0">
              <a:lnSpc>
                <a:spcPct val="115000"/>
              </a:lnSpc>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u="none" kern="1200" baseline="0" dirty="0" smtClean="0">
                <a:solidFill>
                  <a:schemeClr val="tx1"/>
                </a:solidFill>
                <a:latin typeface="+mn-lt"/>
                <a:ea typeface="+mn-ea"/>
                <a:cs typeface="+mn-cs"/>
              </a:rPr>
              <a:t>Normally, detection of coronary heart disease will result from a physician who has reviewed the patient’s medical and family history, as well as various test results (NHLBI, 2015).</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The first diagnostic test that is used is called an </a:t>
            </a:r>
            <a:r>
              <a:rPr lang="en-US" sz="1100" b="1" u="none" kern="1200" baseline="0" dirty="0" smtClean="0">
                <a:solidFill>
                  <a:schemeClr val="tx1"/>
                </a:solidFill>
                <a:latin typeface="+mn-lt"/>
                <a:ea typeface="+mn-ea"/>
                <a:cs typeface="+mn-cs"/>
              </a:rPr>
              <a:t>Electrocardiogram or ECG (EKG)</a:t>
            </a:r>
            <a:r>
              <a:rPr lang="en-US" sz="1100" b="0" u="none" kern="1200" baseline="0" dirty="0" smtClean="0">
                <a:solidFill>
                  <a:schemeClr val="tx1"/>
                </a:solidFill>
                <a:latin typeface="+mn-lt"/>
                <a:ea typeface="+mn-ea"/>
                <a:cs typeface="+mn-cs"/>
              </a:rPr>
              <a:t>, and is also considered a non-invasive diagnostic tool as it is an external measurement of the heart (AHA, 2016). </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b="0" u="none" kern="1200" baseline="0" dirty="0" smtClean="0">
                <a:solidFill>
                  <a:schemeClr val="tx1"/>
                </a:solidFill>
                <a:latin typeface="+mn-lt"/>
                <a:ea typeface="+mn-ea"/>
                <a:cs typeface="+mn-cs"/>
              </a:rPr>
              <a:t> Complete blockage of the coronary artery results in STEMI or ST-elevation myocardial infarction, also known as a </a:t>
            </a:r>
            <a:r>
              <a:rPr lang="en-US" sz="1100" b="0" u="none" kern="1200" baseline="0" dirty="0" err="1" smtClean="0">
                <a:solidFill>
                  <a:schemeClr val="tx1"/>
                </a:solidFill>
                <a:latin typeface="+mn-lt"/>
                <a:ea typeface="+mn-ea"/>
                <a:cs typeface="+mn-cs"/>
              </a:rPr>
              <a:t>transmural</a:t>
            </a:r>
            <a:r>
              <a:rPr lang="en-US" sz="1100" b="0" u="none" kern="1200" baseline="0" dirty="0" smtClean="0">
                <a:solidFill>
                  <a:schemeClr val="tx1"/>
                </a:solidFill>
                <a:latin typeface="+mn-lt"/>
                <a:ea typeface="+mn-ea"/>
                <a:cs typeface="+mn-cs"/>
              </a:rPr>
              <a:t> or </a:t>
            </a:r>
            <a:r>
              <a:rPr lang="en-US" sz="1100" b="0" u="none" kern="1200" baseline="0" dirty="0" err="1" smtClean="0">
                <a:solidFill>
                  <a:schemeClr val="tx1"/>
                </a:solidFill>
                <a:latin typeface="+mn-lt"/>
                <a:ea typeface="+mn-ea"/>
                <a:cs typeface="+mn-cs"/>
              </a:rPr>
              <a:t>epicardial</a:t>
            </a:r>
            <a:r>
              <a:rPr lang="en-US" sz="1100" b="0" u="none" kern="1200" baseline="0" dirty="0" smtClean="0">
                <a:solidFill>
                  <a:schemeClr val="tx1"/>
                </a:solidFill>
                <a:latin typeface="+mn-lt"/>
                <a:ea typeface="+mn-ea"/>
                <a:cs typeface="+mn-cs"/>
              </a:rPr>
              <a:t> injury (AHA, 2016; </a:t>
            </a:r>
            <a:r>
              <a:rPr lang="en-US" sz="1100" b="0" u="none" kern="1200" baseline="0" dirty="0" err="1" smtClean="0">
                <a:solidFill>
                  <a:schemeClr val="tx1"/>
                </a:solidFill>
                <a:latin typeface="+mn-lt"/>
                <a:ea typeface="+mn-ea"/>
                <a:cs typeface="+mn-cs"/>
              </a:rPr>
              <a:t>Braunwald</a:t>
            </a:r>
            <a:r>
              <a:rPr lang="en-US" sz="1100" b="0" u="none" kern="1200" baseline="0" dirty="0" smtClean="0">
                <a:solidFill>
                  <a:schemeClr val="tx1"/>
                </a:solidFill>
                <a:latin typeface="+mn-lt"/>
                <a:ea typeface="+mn-ea"/>
                <a:cs typeface="+mn-cs"/>
              </a:rPr>
              <a:t> et al., 2002). </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b="0" u="none" kern="1200" baseline="0" dirty="0" smtClean="0">
                <a:solidFill>
                  <a:schemeClr val="tx1"/>
                </a:solidFill>
                <a:latin typeface="+mn-lt"/>
                <a:ea typeface="+mn-ea"/>
                <a:cs typeface="+mn-cs"/>
              </a:rPr>
              <a:t>A partial blockage of the artery results in </a:t>
            </a:r>
            <a:r>
              <a:rPr lang="en-US" sz="1100" b="0" u="none" kern="1200" baseline="0" dirty="0" err="1" smtClean="0">
                <a:solidFill>
                  <a:schemeClr val="tx1"/>
                </a:solidFill>
                <a:latin typeface="+mn-lt"/>
                <a:ea typeface="+mn-ea"/>
                <a:cs typeface="+mn-cs"/>
              </a:rPr>
              <a:t>subendocardial</a:t>
            </a:r>
            <a:r>
              <a:rPr lang="en-US" sz="1100" b="0" u="none" kern="1200" baseline="0" dirty="0" smtClean="0">
                <a:solidFill>
                  <a:schemeClr val="tx1"/>
                </a:solidFill>
                <a:latin typeface="+mn-lt"/>
                <a:ea typeface="+mn-ea"/>
                <a:cs typeface="+mn-cs"/>
              </a:rPr>
              <a:t> ischemia, or ST-depression (</a:t>
            </a:r>
            <a:r>
              <a:rPr lang="en-US" sz="1100" b="0" u="none" kern="1200" baseline="0" dirty="0" err="1" smtClean="0">
                <a:solidFill>
                  <a:schemeClr val="tx1"/>
                </a:solidFill>
                <a:latin typeface="+mn-lt"/>
                <a:ea typeface="+mn-ea"/>
                <a:cs typeface="+mn-cs"/>
              </a:rPr>
              <a:t>Braunwald</a:t>
            </a:r>
            <a:r>
              <a:rPr lang="en-US" sz="1100" b="0" u="none" kern="1200" baseline="0" dirty="0" smtClean="0">
                <a:solidFill>
                  <a:schemeClr val="tx1"/>
                </a:solidFill>
                <a:latin typeface="+mn-lt"/>
                <a:ea typeface="+mn-ea"/>
                <a:cs typeface="+mn-cs"/>
              </a:rPr>
              <a:t> et al., 2002)</a:t>
            </a:r>
            <a:r>
              <a:rPr lang="en-US" sz="1100" b="0" u="none" kern="1200" baseline="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b="0" u="none" kern="1200" baseline="0" smtClean="0">
                <a:solidFill>
                  <a:schemeClr val="tx1"/>
                </a:solidFill>
                <a:latin typeface="+mn-lt"/>
                <a:ea typeface="+mn-ea"/>
                <a:cs typeface="+mn-cs"/>
              </a:rPr>
              <a:t>Both </a:t>
            </a:r>
            <a:r>
              <a:rPr lang="en-US" sz="1100" b="0" u="none" kern="1200" baseline="0" dirty="0" smtClean="0">
                <a:solidFill>
                  <a:schemeClr val="tx1"/>
                </a:solidFill>
                <a:latin typeface="+mn-lt"/>
                <a:ea typeface="+mn-ea"/>
                <a:cs typeface="+mn-cs"/>
              </a:rPr>
              <a:t>of these patterns can be tracked through ECG, and indeed the ECG patterns can change as the coronary occlusion changes. Due to damage in the </a:t>
            </a:r>
            <a:r>
              <a:rPr lang="en-US" sz="1100" b="0" u="none" kern="1200" baseline="0" dirty="0" err="1" smtClean="0">
                <a:solidFill>
                  <a:schemeClr val="tx1"/>
                </a:solidFill>
                <a:latin typeface="+mn-lt"/>
                <a:ea typeface="+mn-ea"/>
                <a:cs typeface="+mn-cs"/>
              </a:rPr>
              <a:t>epicardial</a:t>
            </a:r>
            <a:r>
              <a:rPr lang="en-US" sz="1100" b="0" u="none" kern="1200" baseline="0" dirty="0" smtClean="0">
                <a:solidFill>
                  <a:schemeClr val="tx1"/>
                </a:solidFill>
                <a:latin typeface="+mn-lt"/>
                <a:ea typeface="+mn-ea"/>
                <a:cs typeface="+mn-cs"/>
              </a:rPr>
              <a:t> tissue, a myocardial infarction patient with ST-elevation will have ventricles that take an extended period of time to repolarize, thus allowing a positive ion influx and observation of an elevated ST portion of the ECG (</a:t>
            </a:r>
            <a:r>
              <a:rPr lang="en-US" sz="1100" b="0" u="none" kern="1200" baseline="0" dirty="0" err="1" smtClean="0">
                <a:solidFill>
                  <a:schemeClr val="tx1"/>
                </a:solidFill>
                <a:latin typeface="+mn-lt"/>
                <a:ea typeface="+mn-ea"/>
                <a:cs typeface="+mn-cs"/>
              </a:rPr>
              <a:t>Braunwald</a:t>
            </a:r>
            <a:r>
              <a:rPr lang="en-US" sz="1100" b="0" u="none" kern="1200" baseline="0" dirty="0" smtClean="0">
                <a:solidFill>
                  <a:schemeClr val="tx1"/>
                </a:solidFill>
                <a:latin typeface="+mn-lt"/>
                <a:ea typeface="+mn-ea"/>
                <a:cs typeface="+mn-cs"/>
              </a:rPr>
              <a:t> et al., 2002). In contrast, a patient with an injury in the </a:t>
            </a:r>
            <a:r>
              <a:rPr lang="en-US" sz="1100" b="0" u="none" kern="1200" baseline="0" dirty="0" err="1" smtClean="0">
                <a:solidFill>
                  <a:schemeClr val="tx1"/>
                </a:solidFill>
                <a:latin typeface="+mn-lt"/>
                <a:ea typeface="+mn-ea"/>
                <a:cs typeface="+mn-cs"/>
              </a:rPr>
              <a:t>subendocardial</a:t>
            </a:r>
            <a:r>
              <a:rPr lang="en-US" sz="1100" b="0" u="none" kern="1200" baseline="0" dirty="0" smtClean="0">
                <a:solidFill>
                  <a:schemeClr val="tx1"/>
                </a:solidFill>
                <a:latin typeface="+mn-lt"/>
                <a:ea typeface="+mn-ea"/>
                <a:cs typeface="+mn-cs"/>
              </a:rPr>
              <a:t> region, would have too little positive ion influx (greater depolarization) and cause the ST vector directed toward the inner ventricular region, thus exhibiting an ST-depression in the ECG (</a:t>
            </a:r>
            <a:r>
              <a:rPr lang="en-US" sz="1100" b="0" u="none" kern="1200" baseline="0" dirty="0" err="1" smtClean="0">
                <a:solidFill>
                  <a:schemeClr val="tx1"/>
                </a:solidFill>
                <a:latin typeface="+mn-lt"/>
                <a:ea typeface="+mn-ea"/>
                <a:cs typeface="+mn-cs"/>
              </a:rPr>
              <a:t>Braunwald</a:t>
            </a:r>
            <a:r>
              <a:rPr lang="en-US" sz="1100" b="0" u="none" kern="1200" baseline="0" dirty="0" smtClean="0">
                <a:solidFill>
                  <a:schemeClr val="tx1"/>
                </a:solidFill>
                <a:latin typeface="+mn-lt"/>
                <a:ea typeface="+mn-ea"/>
                <a:cs typeface="+mn-cs"/>
              </a:rPr>
              <a:t> et al., 2002). </a:t>
            </a:r>
          </a:p>
          <a:p>
            <a:endParaRPr lang="en-US" sz="1100" u="non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42005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For pre-requisite knowledge, troponin-T is normally bound to </a:t>
            </a:r>
            <a:r>
              <a:rPr lang="en-US" sz="1100" u="none" kern="1200" baseline="0" dirty="0" err="1" smtClean="0">
                <a:solidFill>
                  <a:schemeClr val="tx1"/>
                </a:solidFill>
                <a:latin typeface="+mn-lt"/>
                <a:ea typeface="+mn-ea"/>
                <a:cs typeface="+mn-cs"/>
              </a:rPr>
              <a:t>tropomyosin</a:t>
            </a:r>
            <a:r>
              <a:rPr lang="en-US" sz="1100" u="none" kern="1200" baseline="0" dirty="0" smtClean="0">
                <a:solidFill>
                  <a:schemeClr val="tx1"/>
                </a:solidFill>
                <a:latin typeface="+mn-lt"/>
                <a:ea typeface="+mn-ea"/>
                <a:cs typeface="+mn-cs"/>
              </a:rPr>
              <a:t> along actin filaments in cardiac muscle; they are regulatory proteins which control the calcium influx/outflow between actin and myosin (Sharma et al., 2004). </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The blood assay operates by making an antibody for cardiac troponin-T. This antibody then binds to any soluble troponin-T as a result of myocardial damage, thus allowing the physician to make a sensible diagnosis (</a:t>
            </a:r>
            <a:r>
              <a:rPr lang="en-US" sz="1100" u="none" kern="1200" baseline="0" dirty="0" err="1" smtClean="0">
                <a:solidFill>
                  <a:schemeClr val="tx1"/>
                </a:solidFill>
                <a:latin typeface="+mn-lt"/>
                <a:ea typeface="+mn-ea"/>
                <a:cs typeface="+mn-cs"/>
              </a:rPr>
              <a:t>Melanson</a:t>
            </a:r>
            <a:r>
              <a:rPr lang="en-US" sz="1100" u="none" kern="1200" baseline="0" dirty="0" smtClean="0">
                <a:solidFill>
                  <a:schemeClr val="tx1"/>
                </a:solidFill>
                <a:latin typeface="+mn-lt"/>
                <a:ea typeface="+mn-ea"/>
                <a:cs typeface="+mn-cs"/>
              </a:rPr>
              <a:t> et al., 2007).</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 Research showed that for acute myocardial infarction, there is more than 50  </a:t>
            </a:r>
            <a:r>
              <a:rPr lang="en-US" sz="1100" u="none" kern="1200" baseline="0" dirty="0" err="1" smtClean="0">
                <a:solidFill>
                  <a:schemeClr val="tx1"/>
                </a:solidFill>
                <a:latin typeface="+mn-lt"/>
                <a:ea typeface="+mn-ea"/>
                <a:cs typeface="+mn-cs"/>
              </a:rPr>
              <a:t>ug</a:t>
            </a:r>
            <a:r>
              <a:rPr lang="en-US" sz="1100" u="none" kern="1200" baseline="0" dirty="0" smtClean="0">
                <a:solidFill>
                  <a:schemeClr val="tx1"/>
                </a:solidFill>
                <a:latin typeface="+mn-lt"/>
                <a:ea typeface="+mn-ea"/>
                <a:cs typeface="+mn-cs"/>
              </a:rPr>
              <a:t>/L of soluble troponin in the blood 24-48 hours after the onset of chest pain (</a:t>
            </a:r>
            <a:r>
              <a:rPr lang="en-US" sz="1100" u="none" kern="1200" baseline="0" dirty="0" err="1" smtClean="0">
                <a:solidFill>
                  <a:schemeClr val="tx1"/>
                </a:solidFill>
                <a:latin typeface="+mn-lt"/>
                <a:ea typeface="+mn-ea"/>
                <a:cs typeface="+mn-cs"/>
              </a:rPr>
              <a:t>Melanson</a:t>
            </a:r>
            <a:r>
              <a:rPr lang="en-US" sz="1100" u="none" kern="1200" baseline="0" dirty="0" smtClean="0">
                <a:solidFill>
                  <a:schemeClr val="tx1"/>
                </a:solidFill>
                <a:latin typeface="+mn-lt"/>
                <a:ea typeface="+mn-ea"/>
                <a:cs typeface="+mn-cs"/>
              </a:rPr>
              <a:t> et al., 2007).</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 In contrast, minor myocardial injury may only show approximately a maximum of 0.05 </a:t>
            </a:r>
            <a:r>
              <a:rPr lang="en-US" sz="1100" u="none" kern="1200" baseline="0" dirty="0" err="1" smtClean="0">
                <a:solidFill>
                  <a:schemeClr val="tx1"/>
                </a:solidFill>
                <a:latin typeface="+mn-lt"/>
                <a:ea typeface="+mn-ea"/>
                <a:cs typeface="+mn-cs"/>
              </a:rPr>
              <a:t>ug</a:t>
            </a:r>
            <a:r>
              <a:rPr lang="en-US" sz="1100" u="none" kern="1200" baseline="0" dirty="0" smtClean="0">
                <a:solidFill>
                  <a:schemeClr val="tx1"/>
                </a:solidFill>
                <a:latin typeface="+mn-lt"/>
                <a:ea typeface="+mn-ea"/>
                <a:cs typeface="+mn-cs"/>
              </a:rPr>
              <a:t>/L of soluble troponin (</a:t>
            </a:r>
            <a:r>
              <a:rPr lang="en-US" sz="1100" u="none" kern="1200" baseline="0" dirty="0" err="1" smtClean="0">
                <a:solidFill>
                  <a:schemeClr val="tx1"/>
                </a:solidFill>
                <a:latin typeface="+mn-lt"/>
                <a:ea typeface="+mn-ea"/>
                <a:cs typeface="+mn-cs"/>
              </a:rPr>
              <a:t>Melanson</a:t>
            </a:r>
            <a:r>
              <a:rPr lang="en-US" sz="1100" u="none" kern="1200" baseline="0" dirty="0" smtClean="0">
                <a:solidFill>
                  <a:schemeClr val="tx1"/>
                </a:solidFill>
                <a:latin typeface="+mn-lt"/>
                <a:ea typeface="+mn-ea"/>
                <a:cs typeface="+mn-cs"/>
              </a:rPr>
              <a:t> et al., 2007). As seen in the image, troponin-T levels decrease </a:t>
            </a:r>
            <a:r>
              <a:rPr lang="en-US" sz="1100" u="none" kern="1200" baseline="0" dirty="0" err="1" smtClean="0">
                <a:solidFill>
                  <a:schemeClr val="tx1"/>
                </a:solidFill>
                <a:latin typeface="+mn-lt"/>
                <a:ea typeface="+mn-ea"/>
                <a:cs typeface="+mn-cs"/>
              </a:rPr>
              <a:t>severals</a:t>
            </a:r>
            <a:r>
              <a:rPr lang="en-US" sz="1100" u="none" kern="1200" baseline="0" dirty="0" smtClean="0">
                <a:solidFill>
                  <a:schemeClr val="tx1"/>
                </a:solidFill>
                <a:latin typeface="+mn-lt"/>
                <a:ea typeface="+mn-ea"/>
                <a:cs typeface="+mn-cs"/>
              </a:rPr>
              <a:t> days post-injury. </a:t>
            </a:r>
          </a:p>
          <a:p>
            <a:endParaRPr lang="en-US" dirty="0"/>
          </a:p>
        </p:txBody>
      </p:sp>
    </p:spTree>
    <p:extLst>
      <p:ext uri="{BB962C8B-B14F-4D97-AF65-F5344CB8AC3E}">
        <p14:creationId xmlns:p14="http://schemas.microsoft.com/office/powerpoint/2010/main" val="401533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using a narrow, rubber-like hollow tube, in which a catheter is inserted in an attempt to diagnose and clear out an arterial occlusion (Robinson, 2011). </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The catheters are inserted through either the radial artery, brachial artery, or the most often used femoral artery, which provides ease of insertion and the least torturous path to the heart (Robinson, 2011).</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 By using a special X-ray contrast dye, catheterization can display exactly where the occlusion is located, a process called cardiac angiography (AHA, 2017).</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 In addition, catheterization can detect the pressure and oxygen content in the four chambers of the heart and also asses a small piece of heart tissue under a microscope (also called biopsy) (AHA, 2017).</a:t>
            </a:r>
          </a:p>
          <a:p>
            <a:pPr>
              <a:buNone/>
            </a:pPr>
            <a:endParaRPr lang="en-US" dirty="0" smtClean="0"/>
          </a:p>
          <a:p>
            <a:pPr marL="0" marR="0" indent="0" algn="l" defTabSz="457200" rtl="0" eaLnBrk="1" fontAlgn="auto" latinLnBrk="0" hangingPunct="1">
              <a:lnSpc>
                <a:spcPct val="100000"/>
              </a:lnSpc>
              <a:spcBef>
                <a:spcPts val="0"/>
              </a:spcBef>
              <a:spcAft>
                <a:spcPts val="0"/>
              </a:spcAft>
              <a:buClrTx/>
              <a:buSzPts val="1100"/>
              <a:buFontTx/>
              <a:buNone/>
              <a:tabLst/>
              <a:defRPr/>
            </a:pPr>
            <a:r>
              <a:rPr lang="en-US" sz="1100" dirty="0" smtClean="0"/>
              <a:t>https://</a:t>
            </a:r>
            <a:r>
              <a:rPr lang="en-US" sz="1100" dirty="0" err="1" smtClean="0"/>
              <a:t>www.youtube.com</a:t>
            </a:r>
            <a:r>
              <a:rPr lang="en-US" sz="1100" dirty="0" smtClean="0"/>
              <a:t>/</a:t>
            </a:r>
            <a:r>
              <a:rPr lang="en-US" sz="1100" dirty="0" err="1" smtClean="0"/>
              <a:t>watch?v</a:t>
            </a:r>
            <a:r>
              <a:rPr lang="en-US" sz="1100" dirty="0" smtClean="0"/>
              <a:t>=-DJiW1YADoE</a:t>
            </a:r>
          </a:p>
          <a:p>
            <a:pPr marL="0" marR="0" indent="0" algn="l" defTabSz="457200" rtl="0" eaLnBrk="1" fontAlgn="auto" latinLnBrk="0" hangingPunct="1">
              <a:lnSpc>
                <a:spcPct val="100000"/>
              </a:lnSpc>
              <a:spcBef>
                <a:spcPts val="0"/>
              </a:spcBef>
              <a:spcAft>
                <a:spcPts val="0"/>
              </a:spcAft>
              <a:buClrTx/>
              <a:buSzPts val="1100"/>
              <a:buFontTx/>
              <a:buNone/>
              <a:tabLst/>
              <a:defRPr/>
            </a:pPr>
            <a:endParaRPr lang="en-US" sz="1100" dirty="0" smtClean="0"/>
          </a:p>
          <a:p>
            <a:pPr marL="0" marR="0" indent="0" algn="l" defTabSz="457200" rtl="0" eaLnBrk="1" fontAlgn="auto" latinLnBrk="0" hangingPunct="1">
              <a:lnSpc>
                <a:spcPct val="100000"/>
              </a:lnSpc>
              <a:spcBef>
                <a:spcPts val="0"/>
              </a:spcBef>
              <a:spcAft>
                <a:spcPts val="0"/>
              </a:spcAft>
              <a:buClrTx/>
              <a:buSzPts val="1100"/>
              <a:buFontTx/>
              <a:buNone/>
              <a:tabLst/>
              <a:defRPr/>
            </a:pPr>
            <a:r>
              <a:rPr lang="en-US" sz="1100" dirty="0" smtClean="0"/>
              <a:t>https://</a:t>
            </a:r>
            <a:r>
              <a:rPr lang="en-US" sz="1100" dirty="0" err="1" smtClean="0"/>
              <a:t>ufhealth.org</a:t>
            </a:r>
            <a:r>
              <a:rPr lang="en-US" sz="1100" dirty="0" smtClean="0"/>
              <a:t>/coronary-angiography</a:t>
            </a:r>
          </a:p>
          <a:p>
            <a:pPr marL="0" marR="0" indent="0" algn="l" defTabSz="457200" rtl="0" eaLnBrk="1" fontAlgn="auto" latinLnBrk="0" hangingPunct="1">
              <a:lnSpc>
                <a:spcPct val="100000"/>
              </a:lnSpc>
              <a:spcBef>
                <a:spcPts val="0"/>
              </a:spcBef>
              <a:spcAft>
                <a:spcPts val="0"/>
              </a:spcAft>
              <a:buClrTx/>
              <a:buSzPts val="1100"/>
              <a:buFontTx/>
              <a:buNone/>
              <a:tabLst/>
              <a:defRPr/>
            </a:pPr>
            <a:endParaRPr lang="en-US" sz="1100" dirty="0" smtClean="0"/>
          </a:p>
          <a:p>
            <a:pPr>
              <a:buNone/>
            </a:pPr>
            <a:endParaRPr lang="en-US" dirty="0"/>
          </a:p>
        </p:txBody>
      </p:sp>
    </p:spTree>
    <p:extLst>
      <p:ext uri="{BB962C8B-B14F-4D97-AF65-F5344CB8AC3E}">
        <p14:creationId xmlns:p14="http://schemas.microsoft.com/office/powerpoint/2010/main" val="52687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lnSpc>
                <a:spcPct val="115000"/>
              </a:lnSpc>
              <a:spcBef>
                <a:spcPts val="0"/>
              </a:spcBef>
              <a:buNone/>
            </a:pPr>
            <a:r>
              <a:rPr lang="en" dirty="0" smtClean="0"/>
              <a:t>Lifestyle modifications are important for preventing and treating CAD.</a:t>
            </a:r>
          </a:p>
          <a:p>
            <a:pPr lvl="0" rtl="0">
              <a:lnSpc>
                <a:spcPct val="115000"/>
              </a:lnSpc>
              <a:spcBef>
                <a:spcPts val="0"/>
              </a:spcBef>
              <a:buNone/>
            </a:pPr>
            <a:r>
              <a:rPr lang="en" dirty="0" smtClean="0"/>
              <a:t>-Some of the lifestyle modifications include healthy eating. This requires that you avoid eating food that raise blood cholesterol levels such as red meat, and sugar foods high in saturated and trans fat as these are the precursors to LDL cholesterol, or “bad” cholesterol and can result in plaque buildup. A healthy diet should include more sources of monounsaturated and polyunsaturated fats to help lower cholesterol levels, and raise HDL cholesterol which is “good cholesterol”. </a:t>
            </a:r>
          </a:p>
          <a:p>
            <a:pPr lvl="0" rtl="0">
              <a:lnSpc>
                <a:spcPct val="115000"/>
              </a:lnSpc>
              <a:spcBef>
                <a:spcPts val="0"/>
              </a:spcBef>
              <a:buNone/>
            </a:pPr>
            <a:r>
              <a:rPr lang="en" dirty="0" smtClean="0"/>
              <a:t>-Physical activity is another lifestyle modification that can lower blood pressure, and improve and boost heart health and function and can also reduce the amount of triglycerides levels.</a:t>
            </a:r>
          </a:p>
          <a:p>
            <a:pPr lvl="0" rtl="0">
              <a:lnSpc>
                <a:spcPct val="115000"/>
              </a:lnSpc>
              <a:spcBef>
                <a:spcPts val="0"/>
              </a:spcBef>
              <a:buNone/>
            </a:pPr>
            <a:r>
              <a:rPr lang="en" dirty="0" smtClean="0"/>
              <a:t>-Smoking can worsen the risk factors of coronary artery disease over time, so it is very important to quit smoking.</a:t>
            </a:r>
          </a:p>
          <a:p>
            <a:pPr lvl="0" rtl="0">
              <a:lnSpc>
                <a:spcPct val="115000"/>
              </a:lnSpc>
              <a:spcBef>
                <a:spcPts val="0"/>
              </a:spcBef>
              <a:buNone/>
            </a:pPr>
            <a:r>
              <a:rPr lang="en" dirty="0" smtClean="0"/>
              <a:t>-Limiting alcohol consumption is another lifestyle modifcation as too much alchol can raise blood pressure and triglyceride levels. </a:t>
            </a:r>
          </a:p>
          <a:p>
            <a:endParaRPr lang="en-US" dirty="0"/>
          </a:p>
        </p:txBody>
      </p:sp>
    </p:spTree>
    <p:extLst>
      <p:ext uri="{BB962C8B-B14F-4D97-AF65-F5344CB8AC3E}">
        <p14:creationId xmlns:p14="http://schemas.microsoft.com/office/powerpoint/2010/main" val="3025383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lnSpc>
                <a:spcPct val="115000"/>
              </a:lnSpc>
              <a:spcBef>
                <a:spcPts val="0"/>
              </a:spcBef>
              <a:buNone/>
            </a:pPr>
            <a:r>
              <a:rPr lang="en" dirty="0" smtClean="0"/>
              <a:t>Aspirin is an antiplatelet medicine.</a:t>
            </a:r>
          </a:p>
          <a:p>
            <a:pPr marL="457200" lvl="0" indent="-298450" rtl="0">
              <a:lnSpc>
                <a:spcPct val="115000"/>
              </a:lnSpc>
              <a:spcBef>
                <a:spcPts val="0"/>
              </a:spcBef>
              <a:buSzPts val="1100"/>
              <a:buChar char="-"/>
            </a:pPr>
            <a:r>
              <a:rPr lang="en" dirty="0" smtClean="0"/>
              <a:t> Prevents the conversion of arachidonic acid to proaggregatory molecule known as thromboxane. </a:t>
            </a:r>
          </a:p>
          <a:p>
            <a:pPr marL="457200" lvl="0" indent="-298450" rtl="0">
              <a:lnSpc>
                <a:spcPct val="115000"/>
              </a:lnSpc>
              <a:spcBef>
                <a:spcPts val="0"/>
              </a:spcBef>
              <a:buSzPts val="1100"/>
              <a:buChar char="-"/>
            </a:pPr>
            <a:r>
              <a:rPr lang="en" dirty="0" smtClean="0"/>
              <a:t>Thromboxane is a vasoconstrictor, which facilitates platelet aggregation as it stimulates the activation of new platelets</a:t>
            </a:r>
          </a:p>
          <a:p>
            <a:pPr marL="457200" lvl="0" indent="-298450" rtl="0">
              <a:lnSpc>
                <a:spcPct val="115000"/>
              </a:lnSpc>
              <a:spcBef>
                <a:spcPts val="0"/>
              </a:spcBef>
              <a:buSzPts val="1100"/>
              <a:buChar char="-"/>
            </a:pPr>
            <a:r>
              <a:rPr lang="en" dirty="0" smtClean="0"/>
              <a:t>Aspirin inhibits cyclooxygenase (COX-1) in platelets and prevents platelet aggregation, and thus reduces clotting. </a:t>
            </a:r>
          </a:p>
          <a:p>
            <a:pPr marL="457200" lvl="0" indent="-298450" rtl="0">
              <a:lnSpc>
                <a:spcPct val="115000"/>
              </a:lnSpc>
              <a:spcBef>
                <a:spcPts val="0"/>
              </a:spcBef>
              <a:buSzPts val="1100"/>
              <a:buChar char="-"/>
            </a:pPr>
            <a:r>
              <a:rPr lang="en" dirty="0" smtClean="0"/>
              <a:t>Aspirin is an anti-prostaglandin which leads to reduced inflammation in blood vessels as well. </a:t>
            </a:r>
          </a:p>
          <a:p>
            <a:endParaRPr lang="en-US" dirty="0"/>
          </a:p>
        </p:txBody>
      </p:sp>
    </p:spTree>
    <p:extLst>
      <p:ext uri="{BB962C8B-B14F-4D97-AF65-F5344CB8AC3E}">
        <p14:creationId xmlns:p14="http://schemas.microsoft.com/office/powerpoint/2010/main" val="1831447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lnSpc>
                <a:spcPct val="115000"/>
              </a:lnSpc>
              <a:spcBef>
                <a:spcPts val="0"/>
              </a:spcBef>
              <a:buNone/>
            </a:pPr>
            <a:r>
              <a:rPr lang="en" dirty="0" smtClean="0"/>
              <a:t>Beta-blockers is a medication that is used to control abnormal heart rhythms, and treat high blood pressure. </a:t>
            </a:r>
          </a:p>
          <a:p>
            <a:pPr lvl="0" rtl="0">
              <a:lnSpc>
                <a:spcPct val="115000"/>
              </a:lnSpc>
              <a:spcBef>
                <a:spcPts val="0"/>
              </a:spcBef>
              <a:buNone/>
            </a:pPr>
            <a:r>
              <a:rPr lang="en" dirty="0" smtClean="0"/>
              <a:t>Beta-blockers are antagonists that block the beta-adrenergic receptors for epinephrine and norepinephrine that mediates a flight or fight response. The beta receptors are found on cells of the heart muscles, smooth muscles, arteries, kidneys, and other tissues that are part of the sympathetic nervous system. The flight or fight response accelerates heart-rate and causes vasoconstriction increasing blood pressure as a result of stimulation of the beta-receptors by epinephrine and norepinephrine. However, exogenously administered beta-blockers bind preferentially and reversibly to the beta-receptor and competitively inhibits the epinephrine and norepinephrine, and weakens the effect. This results in slowing the heart rate, decreasing cardiac output, lessens the force with which heart muscle contracts, and dilates blood vessels. Examples of beta blockers include atenolol, metoprolol, nebivolol, and bisoprolol.</a:t>
            </a:r>
          </a:p>
          <a:p>
            <a:endParaRPr lang="en-US" dirty="0"/>
          </a:p>
        </p:txBody>
      </p:sp>
    </p:spTree>
    <p:extLst>
      <p:ext uri="{BB962C8B-B14F-4D97-AF65-F5344CB8AC3E}">
        <p14:creationId xmlns:p14="http://schemas.microsoft.com/office/powerpoint/2010/main" val="305980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lnSpc>
                <a:spcPct val="115000"/>
              </a:lnSpc>
              <a:spcBef>
                <a:spcPts val="0"/>
              </a:spcBef>
              <a:buNone/>
            </a:pPr>
            <a:r>
              <a:rPr lang="en" dirty="0" smtClean="0"/>
              <a:t>Nitroglycerin is a medication used for high blood pressure. </a:t>
            </a:r>
          </a:p>
          <a:p>
            <a:pPr marL="457200" lvl="0" indent="-298450" rtl="0">
              <a:lnSpc>
                <a:spcPct val="115000"/>
              </a:lnSpc>
              <a:spcBef>
                <a:spcPts val="0"/>
              </a:spcBef>
              <a:spcAft>
                <a:spcPts val="0"/>
              </a:spcAft>
              <a:buSzPts val="1100"/>
              <a:buChar char="-"/>
            </a:pPr>
            <a:r>
              <a:rPr lang="en" dirty="0" smtClean="0"/>
              <a:t>Administered by mouth, under the tongue, applied to the skin, or by injection into a vein. </a:t>
            </a:r>
          </a:p>
          <a:p>
            <a:pPr marL="457200" lvl="0" indent="-298450" rtl="0">
              <a:lnSpc>
                <a:spcPct val="115000"/>
              </a:lnSpc>
              <a:spcBef>
                <a:spcPts val="0"/>
              </a:spcBef>
              <a:spcAft>
                <a:spcPts val="0"/>
              </a:spcAft>
              <a:buSzPts val="1100"/>
              <a:buChar char="-"/>
            </a:pPr>
            <a:r>
              <a:rPr lang="en" dirty="0" smtClean="0"/>
              <a:t>Nitroglycerin mode of action is not entirely clear, but it is an effective treatment that functions to dilate blood vessels as it is a precursor to nitric oxide, a potent vasodilator.</a:t>
            </a:r>
          </a:p>
          <a:p>
            <a:pPr marL="457200" lvl="0" indent="-298450" rtl="0">
              <a:lnSpc>
                <a:spcPct val="115000"/>
              </a:lnSpc>
              <a:spcBef>
                <a:spcPts val="0"/>
              </a:spcBef>
              <a:buSzPts val="1100"/>
              <a:buChar char="-"/>
            </a:pPr>
            <a:r>
              <a:rPr lang="en" dirty="0" smtClean="0"/>
              <a:t>When converted to nitric oxide, it activates a molecule guanylyl cyclase which results in the formation of protein kinase G, and this dephosphorylates myosin heads, which results in muscle relaxation. </a:t>
            </a:r>
          </a:p>
          <a:p>
            <a:endParaRPr lang="en-US" dirty="0"/>
          </a:p>
        </p:txBody>
      </p:sp>
    </p:spTree>
    <p:extLst>
      <p:ext uri="{BB962C8B-B14F-4D97-AF65-F5344CB8AC3E}">
        <p14:creationId xmlns:p14="http://schemas.microsoft.com/office/powerpoint/2010/main" val="13525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lnSpc>
                <a:spcPct val="115000"/>
              </a:lnSpc>
              <a:spcBef>
                <a:spcPts val="0"/>
              </a:spcBef>
              <a:buNone/>
            </a:pPr>
            <a:r>
              <a:rPr lang="en" dirty="0" smtClean="0"/>
              <a:t>Coronary Angioplasty is nonsurgical procedure that improves the overall blood flow to the heart by cardiac catheterization. </a:t>
            </a:r>
          </a:p>
          <a:p>
            <a:pPr marL="457200" lvl="0" indent="-298450" rtl="0">
              <a:lnSpc>
                <a:spcPct val="115000"/>
              </a:lnSpc>
              <a:spcBef>
                <a:spcPts val="0"/>
              </a:spcBef>
              <a:spcAft>
                <a:spcPts val="0"/>
              </a:spcAft>
              <a:buSzPts val="1100"/>
              <a:buChar char="-"/>
            </a:pPr>
            <a:r>
              <a:rPr lang="en" dirty="0" smtClean="0"/>
              <a:t>Insertion of a catheter tube, and injection of contrast dye that is iodine based into coronary arteries</a:t>
            </a:r>
          </a:p>
          <a:p>
            <a:pPr marL="457200" lvl="0" indent="-298450" rtl="0">
              <a:lnSpc>
                <a:spcPct val="115000"/>
              </a:lnSpc>
              <a:spcBef>
                <a:spcPts val="0"/>
              </a:spcBef>
              <a:spcAft>
                <a:spcPts val="0"/>
              </a:spcAft>
              <a:buSzPts val="1100"/>
              <a:buChar char="-"/>
            </a:pPr>
            <a:r>
              <a:rPr lang="en" dirty="0" smtClean="0"/>
              <a:t>This medicinal procedure is followed to open coronary arteries that are narrowed or blocked by the buildup of artherosclerotic plaque.</a:t>
            </a:r>
          </a:p>
          <a:p>
            <a:pPr marL="457200" lvl="0" indent="-298450" rtl="0">
              <a:lnSpc>
                <a:spcPct val="115000"/>
              </a:lnSpc>
              <a:spcBef>
                <a:spcPts val="0"/>
              </a:spcBef>
              <a:spcAft>
                <a:spcPts val="0"/>
              </a:spcAft>
              <a:buSzPts val="1100"/>
              <a:buChar char="-"/>
            </a:pPr>
            <a:r>
              <a:rPr lang="en" dirty="0" smtClean="0"/>
              <a:t>Insert the catheter into the blood vessel. The doctor uses live x-rays to guide the catheter to the heart to inject special contrast dye that will show the blockage</a:t>
            </a:r>
          </a:p>
          <a:p>
            <a:pPr marL="457200" lvl="0" indent="-298450" rtl="0">
              <a:lnSpc>
                <a:spcPct val="115000"/>
              </a:lnSpc>
              <a:spcBef>
                <a:spcPts val="0"/>
              </a:spcBef>
              <a:spcAft>
                <a:spcPts val="0"/>
              </a:spcAft>
              <a:buSzPts val="1100"/>
              <a:buChar char="-"/>
            </a:pPr>
            <a:r>
              <a:rPr lang="en" dirty="0" smtClean="0"/>
              <a:t>Another catheter is used over a guidewire, and a balloon is inflated at the tip of that catheter.</a:t>
            </a:r>
          </a:p>
          <a:p>
            <a:pPr marL="457200" lvl="0" indent="-298450" rtl="0">
              <a:lnSpc>
                <a:spcPct val="115000"/>
              </a:lnSpc>
              <a:spcBef>
                <a:spcPts val="0"/>
              </a:spcBef>
              <a:spcAft>
                <a:spcPts val="0"/>
              </a:spcAft>
              <a:buSzPts val="1100"/>
              <a:buChar char="-"/>
            </a:pPr>
            <a:r>
              <a:rPr lang="en" dirty="0" smtClean="0"/>
              <a:t> A small mest tube called a stent is placed in the artery to keep the artery open.</a:t>
            </a:r>
          </a:p>
          <a:p>
            <a:pPr marL="457200" lvl="0" indent="-298450" rtl="0">
              <a:lnSpc>
                <a:spcPct val="115000"/>
              </a:lnSpc>
              <a:spcBef>
                <a:spcPts val="0"/>
              </a:spcBef>
              <a:spcAft>
                <a:spcPts val="0"/>
              </a:spcAft>
              <a:buSzPts val="1100"/>
              <a:buChar char="-"/>
            </a:pPr>
            <a:r>
              <a:rPr lang="en" dirty="0" smtClean="0"/>
              <a:t> If a stent is implanted, anticlotting medicines are prescribed for three to 12 months. </a:t>
            </a:r>
          </a:p>
          <a:p>
            <a:pPr marL="457200" lvl="0" indent="-298450" rtl="0">
              <a:lnSpc>
                <a:spcPct val="115000"/>
              </a:lnSpc>
              <a:spcBef>
                <a:spcPts val="0"/>
              </a:spcBef>
              <a:buSzPts val="1100"/>
              <a:buChar char="-"/>
            </a:pPr>
            <a:r>
              <a:rPr lang="en" dirty="0" smtClean="0"/>
              <a:t>The risk of complications is higher if the patient is older, and has extensive heart disease or multiple blockages in the coronary arteries. </a:t>
            </a:r>
          </a:p>
          <a:p>
            <a:endParaRPr lang="en-US" dirty="0"/>
          </a:p>
        </p:txBody>
      </p:sp>
    </p:spTree>
    <p:extLst>
      <p:ext uri="{BB962C8B-B14F-4D97-AF65-F5344CB8AC3E}">
        <p14:creationId xmlns:p14="http://schemas.microsoft.com/office/powerpoint/2010/main" val="230624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lnSpc>
                <a:spcPct val="115000"/>
              </a:lnSpc>
              <a:spcBef>
                <a:spcPts val="0"/>
              </a:spcBef>
              <a:buNone/>
            </a:pPr>
            <a:r>
              <a:rPr lang="en" dirty="0" smtClean="0">
                <a:latin typeface="Calibri"/>
                <a:ea typeface="Calibri"/>
                <a:cs typeface="Calibri"/>
                <a:sym typeface="Calibri"/>
              </a:rPr>
              <a:t>-Currently, small interfering RNA (siRNA) has been investigated as an alternative method CDK treatment, as it has been associated with prolonged reductions in LDL cholesterol levels for over several months. SiRNA’s can direct-specific degradation messenger RNA for PCSK9, leading to suppression of PCSK9 protein synthesis.  </a:t>
            </a:r>
          </a:p>
          <a:p>
            <a:pPr lvl="0" rtl="0">
              <a:lnSpc>
                <a:spcPct val="115000"/>
              </a:lnSpc>
              <a:spcBef>
                <a:spcPts val="0"/>
              </a:spcBef>
              <a:buNone/>
            </a:pPr>
            <a:r>
              <a:rPr lang="en" dirty="0" smtClean="0">
                <a:latin typeface="Calibri"/>
                <a:ea typeface="Calibri"/>
                <a:cs typeface="Calibri"/>
                <a:sym typeface="Calibri"/>
              </a:rPr>
              <a:t>- This PCSK9-specific siRNA is encapsulated in a lipid nanoparticle and delivered by a single injection every 6-12 months.  </a:t>
            </a:r>
          </a:p>
          <a:p>
            <a:pPr lvl="0" rtl="0">
              <a:lnSpc>
                <a:spcPct val="115000"/>
              </a:lnSpc>
              <a:spcBef>
                <a:spcPts val="0"/>
              </a:spcBef>
              <a:buNone/>
            </a:pPr>
            <a:r>
              <a:rPr lang="en" dirty="0" smtClean="0">
                <a:latin typeface="Calibri"/>
                <a:ea typeface="Calibri"/>
                <a:cs typeface="Calibri"/>
                <a:sym typeface="Calibri"/>
              </a:rPr>
              <a:t>-Although this alternative method in lowering LDL plasma levels by utilizing PCSK9 mechanism shows promise; there has been concern due to its associated effects of hepatotoxicity. Therefore, ongoing studies are currently conducted to determine the safety and efficacy.</a:t>
            </a:r>
          </a:p>
          <a:p>
            <a:endParaRPr lang="en-US" dirty="0"/>
          </a:p>
        </p:txBody>
      </p:sp>
    </p:spTree>
    <p:extLst>
      <p:ext uri="{BB962C8B-B14F-4D97-AF65-F5344CB8AC3E}">
        <p14:creationId xmlns:p14="http://schemas.microsoft.com/office/powerpoint/2010/main" val="392314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88925">
              <a:spcBef>
                <a:spcPts val="0"/>
              </a:spcBef>
              <a:spcAft>
                <a:spcPts val="0"/>
              </a:spcAft>
              <a:buSzPts val="950"/>
              <a:buChar char="●"/>
            </a:pPr>
            <a:r>
              <a:rPr lang="en" sz="1100" dirty="0" smtClean="0">
                <a:highlight>
                  <a:srgbClr val="FFFFFF"/>
                </a:highlight>
              </a:rPr>
              <a:t>Coronary heart disease or ischemic heart disease is a disorder characterized by the buildup of plaques in the coronary arteries thus leading to the narrowing of the arteries</a:t>
            </a:r>
          </a:p>
          <a:p>
            <a:pPr marL="457200" lvl="0" indent="-288925">
              <a:spcBef>
                <a:spcPts val="0"/>
              </a:spcBef>
              <a:spcAft>
                <a:spcPts val="0"/>
              </a:spcAft>
              <a:buSzPts val="950"/>
              <a:buChar char="●"/>
            </a:pPr>
            <a:r>
              <a:rPr lang="en" sz="1100" dirty="0" smtClean="0">
                <a:highlight>
                  <a:srgbClr val="FFFFFF"/>
                </a:highlight>
              </a:rPr>
              <a:t>The buildup of plaques is known as atherosclerosis. </a:t>
            </a:r>
          </a:p>
          <a:p>
            <a:pPr marL="457200" lvl="0" indent="-288925" rtl="0">
              <a:spcBef>
                <a:spcPts val="0"/>
              </a:spcBef>
              <a:buSzPts val="950"/>
              <a:buChar char="●"/>
            </a:pPr>
            <a:r>
              <a:rPr lang="en" sz="1100" dirty="0" smtClean="0">
                <a:highlight>
                  <a:srgbClr val="FFFFFF"/>
                </a:highlight>
              </a:rPr>
              <a:t>The plaques tend to accumulate throughout the years blocking circulation in the arteries and restricting the entrance of oxygenated blood into the heart </a:t>
            </a:r>
          </a:p>
          <a:p>
            <a:endParaRPr lang="en-US" dirty="0"/>
          </a:p>
        </p:txBody>
      </p:sp>
    </p:spTree>
    <p:extLst>
      <p:ext uri="{BB962C8B-B14F-4D97-AF65-F5344CB8AC3E}">
        <p14:creationId xmlns:p14="http://schemas.microsoft.com/office/powerpoint/2010/main" val="3149104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lnSpc>
                <a:spcPct val="115000"/>
              </a:lnSpc>
              <a:spcBef>
                <a:spcPts val="0"/>
              </a:spcBef>
              <a:buNone/>
            </a:pPr>
            <a:r>
              <a:rPr lang="en" dirty="0" smtClean="0">
                <a:latin typeface="Calibri"/>
                <a:ea typeface="Calibri"/>
                <a:cs typeface="Calibri"/>
                <a:sym typeface="Calibri"/>
              </a:rPr>
              <a:t>- The mechanisms behind the rupturing or erosion of the fibrous cap leading to unstable coronary atheromatous plaques have yet been elucidated. </a:t>
            </a:r>
          </a:p>
          <a:p>
            <a:pPr lvl="0" rtl="0">
              <a:lnSpc>
                <a:spcPct val="115000"/>
              </a:lnSpc>
              <a:spcBef>
                <a:spcPts val="0"/>
              </a:spcBef>
              <a:buNone/>
            </a:pPr>
            <a:r>
              <a:rPr lang="en" dirty="0" smtClean="0">
                <a:latin typeface="Calibri"/>
                <a:ea typeface="Calibri"/>
                <a:cs typeface="Calibri"/>
                <a:sym typeface="Calibri"/>
              </a:rPr>
              <a:t>-However, it can been believed that local or systemic inflammation can be an underlying etiology for such processes. Studies have evidently shown that chronic low-level system inflammation has been associated with greater risk for CDK. </a:t>
            </a:r>
          </a:p>
          <a:p>
            <a:pPr lvl="0" rtl="0">
              <a:lnSpc>
                <a:spcPct val="115000"/>
              </a:lnSpc>
              <a:spcBef>
                <a:spcPts val="0"/>
              </a:spcBef>
              <a:buNone/>
            </a:pPr>
            <a:r>
              <a:rPr lang="en" dirty="0" smtClean="0">
                <a:latin typeface="Calibri"/>
                <a:ea typeface="Calibri"/>
                <a:cs typeface="Calibri"/>
                <a:sym typeface="Calibri"/>
              </a:rPr>
              <a:t>-In addition, further studies have shown benefits, and a reduction of cardiovascular risk in CDK patients from anti-inflammatory therapeutics. These agents include colchicine, canakinumab, and methotrexate, which are currently in trials to assess its efficacy in reducing cardiovascular risks, and whether it plays a role in destabilizing atheroma plaques. </a:t>
            </a:r>
          </a:p>
          <a:p>
            <a:endParaRPr lang="en-US" dirty="0"/>
          </a:p>
        </p:txBody>
      </p:sp>
    </p:spTree>
    <p:extLst>
      <p:ext uri="{BB962C8B-B14F-4D97-AF65-F5344CB8AC3E}">
        <p14:creationId xmlns:p14="http://schemas.microsoft.com/office/powerpoint/2010/main" val="1035890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lnSpc>
                <a:spcPct val="115000"/>
              </a:lnSpc>
              <a:spcBef>
                <a:spcPts val="0"/>
              </a:spcBef>
              <a:buNone/>
            </a:pPr>
            <a:r>
              <a:rPr lang="en" dirty="0" smtClean="0">
                <a:latin typeface="Calibri"/>
                <a:ea typeface="Calibri"/>
                <a:cs typeface="Calibri"/>
                <a:sym typeface="Calibri"/>
              </a:rPr>
              <a:t>-Atherothrombosis known as atherosclerotic plaque disruption with superimposed thrombosis is clinically manifested in coronary heart disease. In order to treat patients at risk for atherotrombosis, anti-thrombotic therapy can be provided to prevent ischemic events, however, it is often associated with an increased risk of bleeding.</a:t>
            </a:r>
          </a:p>
          <a:p>
            <a:pPr lvl="0" rtl="0">
              <a:lnSpc>
                <a:spcPct val="115000"/>
              </a:lnSpc>
              <a:spcBef>
                <a:spcPts val="0"/>
              </a:spcBef>
              <a:buNone/>
            </a:pPr>
            <a:r>
              <a:rPr lang="en" dirty="0" smtClean="0">
                <a:latin typeface="Calibri"/>
                <a:ea typeface="Calibri"/>
                <a:cs typeface="Calibri"/>
                <a:sym typeface="Calibri"/>
              </a:rPr>
              <a:t>- Currently, low-dose aspirin has been used for long-term prevention as anti-coagulation therapy. </a:t>
            </a:r>
          </a:p>
          <a:p>
            <a:pPr lvl="0" rtl="0">
              <a:lnSpc>
                <a:spcPct val="115000"/>
              </a:lnSpc>
              <a:spcBef>
                <a:spcPts val="0"/>
              </a:spcBef>
              <a:buNone/>
            </a:pPr>
            <a:r>
              <a:rPr lang="en" dirty="0" smtClean="0">
                <a:latin typeface="Calibri"/>
                <a:ea typeface="Calibri"/>
                <a:cs typeface="Calibri"/>
                <a:sym typeface="Calibri"/>
              </a:rPr>
              <a:t>- Though, future methods may consider combinational antiplatelet, anticoagulants, along with the assessment of intensity, and duration of therapy to achieve optimal benefits for each patient. </a:t>
            </a:r>
          </a:p>
          <a:p>
            <a:endParaRPr lang="en-US" dirty="0"/>
          </a:p>
        </p:txBody>
      </p:sp>
    </p:spTree>
    <p:extLst>
      <p:ext uri="{BB962C8B-B14F-4D97-AF65-F5344CB8AC3E}">
        <p14:creationId xmlns:p14="http://schemas.microsoft.com/office/powerpoint/2010/main" val="1744957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03589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u="none" kern="1200" baseline="0" dirty="0" smtClean="0">
                <a:solidFill>
                  <a:schemeClr val="tx1"/>
                </a:solidFill>
                <a:latin typeface="+mn-lt"/>
                <a:ea typeface="+mn-ea"/>
                <a:cs typeface="+mn-cs"/>
              </a:rPr>
              <a:t>Some of the most common symptoms include that of </a:t>
            </a:r>
            <a:r>
              <a:rPr lang="en-US" sz="1100" b="1" u="none" kern="1200" baseline="0" dirty="0" smtClean="0">
                <a:solidFill>
                  <a:schemeClr val="tx1"/>
                </a:solidFill>
                <a:latin typeface="+mn-lt"/>
                <a:ea typeface="+mn-ea"/>
                <a:cs typeface="+mn-cs"/>
              </a:rPr>
              <a:t>mild or severe chest pain</a:t>
            </a:r>
            <a:r>
              <a:rPr lang="en-US" sz="1100" b="0" u="none" kern="1200" baseline="0" dirty="0" smtClean="0">
                <a:solidFill>
                  <a:schemeClr val="tx1"/>
                </a:solidFill>
                <a:latin typeface="+mn-lt"/>
                <a:ea typeface="+mn-ea"/>
                <a:cs typeface="+mn-cs"/>
              </a:rPr>
              <a:t>, involving discomfort for a short (few minutes) period of time. This pain can be sharp, and feel very uncomfortable, similar to the pressure or compression felt of </a:t>
            </a:r>
            <a:r>
              <a:rPr lang="en-US" sz="1100" b="0" u="none" kern="1200" baseline="0" dirty="0" err="1" smtClean="0">
                <a:solidFill>
                  <a:schemeClr val="tx1"/>
                </a:solidFill>
                <a:latin typeface="+mn-lt"/>
                <a:ea typeface="+mn-ea"/>
                <a:cs typeface="+mn-cs"/>
              </a:rPr>
              <a:t>gastroesophageal</a:t>
            </a:r>
            <a:r>
              <a:rPr lang="en-US" sz="1100" b="0" u="none" kern="1200" baseline="0" dirty="0" smtClean="0">
                <a:solidFill>
                  <a:schemeClr val="tx1"/>
                </a:solidFill>
                <a:latin typeface="+mn-lt"/>
                <a:ea typeface="+mn-ea"/>
                <a:cs typeface="+mn-cs"/>
              </a:rPr>
              <a:t> reflux disease on the heart. </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b="0" u="none" kern="1200" baseline="0" dirty="0" smtClean="0">
                <a:solidFill>
                  <a:schemeClr val="tx1"/>
                </a:solidFill>
                <a:latin typeface="+mn-lt"/>
                <a:ea typeface="+mn-ea"/>
                <a:cs typeface="+mn-cs"/>
              </a:rPr>
              <a:t>There may also be some </a:t>
            </a:r>
            <a:r>
              <a:rPr lang="en-US" sz="1100" b="1" u="none" kern="1200" baseline="0" dirty="0" smtClean="0">
                <a:solidFill>
                  <a:schemeClr val="tx1"/>
                </a:solidFill>
                <a:latin typeface="+mn-lt"/>
                <a:ea typeface="+mn-ea"/>
                <a:cs typeface="+mn-cs"/>
              </a:rPr>
              <a:t>upper body discomfort</a:t>
            </a:r>
            <a:r>
              <a:rPr lang="en-US" sz="1100" b="0" u="none" kern="1200" baseline="0" dirty="0" smtClean="0">
                <a:solidFill>
                  <a:schemeClr val="tx1"/>
                </a:solidFill>
                <a:latin typeface="+mn-lt"/>
                <a:ea typeface="+mn-ea"/>
                <a:cs typeface="+mn-cs"/>
              </a:rPr>
              <a:t>, ranging from the arms to the back, shoulders, neck, jaw and/or upper pat of the stomach and below the breasts.</a:t>
            </a:r>
          </a:p>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b="0" u="none" kern="1200" baseline="0" dirty="0" smtClean="0">
                <a:solidFill>
                  <a:schemeClr val="tx1"/>
                </a:solidFill>
                <a:latin typeface="+mn-lt"/>
                <a:ea typeface="+mn-ea"/>
                <a:cs typeface="+mn-cs"/>
              </a:rPr>
              <a:t>In addition, </a:t>
            </a:r>
            <a:r>
              <a:rPr lang="en-US" sz="1100" b="1" u="none" kern="1200" baseline="0" dirty="0" smtClean="0">
                <a:solidFill>
                  <a:schemeClr val="tx1"/>
                </a:solidFill>
                <a:latin typeface="+mn-lt"/>
                <a:ea typeface="+mn-ea"/>
                <a:cs typeface="+mn-cs"/>
              </a:rPr>
              <a:t>shortness of breath</a:t>
            </a:r>
            <a:r>
              <a:rPr lang="en-US" sz="1100" b="0" u="none" kern="1200" baseline="0" dirty="0" smtClean="0">
                <a:solidFill>
                  <a:schemeClr val="tx1"/>
                </a:solidFill>
                <a:latin typeface="+mn-lt"/>
                <a:ea typeface="+mn-ea"/>
                <a:cs typeface="+mn-cs"/>
              </a:rPr>
              <a:t> can be a sign </a:t>
            </a:r>
            <a:r>
              <a:rPr lang="en-US" sz="1100" b="0" u="none" kern="1200" baseline="0" dirty="0" err="1" smtClean="0">
                <a:solidFill>
                  <a:schemeClr val="tx1"/>
                </a:solidFill>
                <a:latin typeface="+mn-lt"/>
                <a:ea typeface="+mn-ea"/>
                <a:cs typeface="+mn-cs"/>
              </a:rPr>
              <a:t>signalling</a:t>
            </a:r>
            <a:r>
              <a:rPr lang="en-US" sz="1100" b="0" u="none" kern="1200" baseline="0" dirty="0" smtClean="0">
                <a:solidFill>
                  <a:schemeClr val="tx1"/>
                </a:solidFill>
                <a:latin typeface="+mn-lt"/>
                <a:ea typeface="+mn-ea"/>
                <a:cs typeface="+mn-cs"/>
              </a:rPr>
              <a:t> discomfort to the heart, occurring either before or during the heart attack (NHLBI, 2015). Other common symptoms include light-headedness, dizziness, nausea, vomiting, feeling unusually tired for no reason and breaking out in a cold sweat (NHLBI, 2015). </a:t>
            </a:r>
          </a:p>
          <a:p>
            <a:endParaRPr lang="en-US" dirty="0"/>
          </a:p>
        </p:txBody>
      </p:sp>
    </p:spTree>
    <p:extLst>
      <p:ext uri="{BB962C8B-B14F-4D97-AF65-F5344CB8AC3E}">
        <p14:creationId xmlns:p14="http://schemas.microsoft.com/office/powerpoint/2010/main" val="81684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spcBef>
                <a:spcPts val="0"/>
              </a:spcBef>
              <a:spcAft>
                <a:spcPts val="0"/>
              </a:spcAft>
              <a:buSzPts val="1100"/>
              <a:buChar char="●"/>
            </a:pPr>
            <a:r>
              <a:rPr lang="en" dirty="0" smtClean="0"/>
              <a:t>Atherosclerosis is the buildup of plaques in the arteries restricting the flow of oxygen rich blood from moving inside the heart and body. </a:t>
            </a:r>
          </a:p>
          <a:p>
            <a:pPr marL="457200" lvl="0" indent="-298450">
              <a:spcBef>
                <a:spcPts val="0"/>
              </a:spcBef>
              <a:spcAft>
                <a:spcPts val="0"/>
              </a:spcAft>
              <a:buSzPts val="1100"/>
              <a:buChar char="●"/>
            </a:pPr>
            <a:r>
              <a:rPr lang="en" dirty="0" smtClean="0"/>
              <a:t>The plaque is made up of fat, cholesterol, calcium, and other components and continues to grow larger in the arteries. </a:t>
            </a:r>
          </a:p>
          <a:p>
            <a:pPr marL="457200" lvl="0" indent="-298450">
              <a:spcBef>
                <a:spcPts val="0"/>
              </a:spcBef>
              <a:spcAft>
                <a:spcPts val="0"/>
              </a:spcAft>
              <a:buSzPts val="1100"/>
              <a:buChar char="●"/>
            </a:pPr>
            <a:r>
              <a:rPr lang="en" dirty="0" smtClean="0"/>
              <a:t>As people age, the plaque narrows the arteries and hardens making it difficult for oxygenated blood to enter the muscles of the heart. </a:t>
            </a:r>
          </a:p>
          <a:p>
            <a:pPr marL="457200" lvl="0" indent="-298450">
              <a:spcBef>
                <a:spcPts val="0"/>
              </a:spcBef>
              <a:spcAft>
                <a:spcPts val="0"/>
              </a:spcAft>
              <a:buSzPts val="1100"/>
              <a:buChar char="●"/>
            </a:pPr>
            <a:r>
              <a:rPr lang="en" dirty="0" smtClean="0"/>
              <a:t>This can result in a heart attack or cardiac arrhythmia. </a:t>
            </a:r>
          </a:p>
          <a:p>
            <a:pPr marL="457200" lvl="0" indent="-298450">
              <a:spcBef>
                <a:spcPts val="0"/>
              </a:spcBef>
              <a:buSzPts val="1100"/>
              <a:buChar char="●"/>
            </a:pPr>
            <a:r>
              <a:rPr lang="en" dirty="0" smtClean="0"/>
              <a:t>This is also what can cause angina, or chest pain</a:t>
            </a:r>
          </a:p>
          <a:p>
            <a:pPr>
              <a:buNone/>
            </a:pPr>
            <a:endParaRPr lang="en-US" dirty="0"/>
          </a:p>
        </p:txBody>
      </p:sp>
    </p:spTree>
    <p:extLst>
      <p:ext uri="{BB962C8B-B14F-4D97-AF65-F5344CB8AC3E}">
        <p14:creationId xmlns:p14="http://schemas.microsoft.com/office/powerpoint/2010/main" val="77814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rtl="0">
              <a:spcBef>
                <a:spcPts val="0"/>
              </a:spcBef>
              <a:spcAft>
                <a:spcPts val="0"/>
              </a:spcAft>
              <a:buSzPts val="1100"/>
              <a:buChar char="●"/>
            </a:pPr>
            <a:r>
              <a:rPr lang="en" dirty="0" smtClean="0"/>
              <a:t>Atheroscelortic lesions form due to the asymmetrical focal thickening of the arteries</a:t>
            </a:r>
          </a:p>
          <a:p>
            <a:pPr marL="457200" lvl="0" indent="-298450" rtl="0">
              <a:spcBef>
                <a:spcPts val="0"/>
              </a:spcBef>
              <a:spcAft>
                <a:spcPts val="0"/>
              </a:spcAft>
              <a:buSzPts val="1100"/>
              <a:buChar char="●"/>
            </a:pPr>
            <a:r>
              <a:rPr lang="en" dirty="0" smtClean="0"/>
              <a:t>The lesion continues to grow as immune cells such as effector cells are recruited to the arteries thus resulting in inflammation of the arteries </a:t>
            </a:r>
          </a:p>
          <a:p>
            <a:pPr marL="457200" lvl="0" indent="-298450" rtl="0">
              <a:spcBef>
                <a:spcPts val="0"/>
              </a:spcBef>
              <a:spcAft>
                <a:spcPts val="0"/>
              </a:spcAft>
              <a:buSzPts val="1100"/>
              <a:buChar char="●"/>
            </a:pPr>
            <a:r>
              <a:rPr lang="en" dirty="0" smtClean="0"/>
              <a:t>Along with these immune cells, the connective tissue and lipids further cement the formation of fatty streaks which contain macrophages and T cells</a:t>
            </a:r>
          </a:p>
          <a:p>
            <a:pPr marL="457200" lvl="0" indent="-298450" rtl="0">
              <a:spcBef>
                <a:spcPts val="0"/>
              </a:spcBef>
              <a:spcAft>
                <a:spcPts val="0"/>
              </a:spcAft>
              <a:buSzPts val="1100"/>
              <a:buChar char="●"/>
            </a:pPr>
            <a:r>
              <a:rPr lang="en" dirty="0" smtClean="0"/>
              <a:t>These macrophages and T cells recruit inflammatory cytokines producing a cytotoxic storm </a:t>
            </a:r>
          </a:p>
          <a:p>
            <a:pPr marL="457200" lvl="0" indent="-298450" rtl="0">
              <a:spcBef>
                <a:spcPts val="0"/>
              </a:spcBef>
              <a:buSzPts val="1100"/>
              <a:buChar char="●"/>
            </a:pPr>
            <a:r>
              <a:rPr lang="en" dirty="0" smtClean="0"/>
              <a:t>Along with a heart attack, the formation of lesions can result in the plaque rupturing. This is dangerous because it releases thrombotic material into the bloodstream and can result in acute coronary syndrome </a:t>
            </a:r>
          </a:p>
          <a:p>
            <a:endParaRPr lang="en-US" dirty="0"/>
          </a:p>
        </p:txBody>
      </p:sp>
    </p:spTree>
    <p:extLst>
      <p:ext uri="{BB962C8B-B14F-4D97-AF65-F5344CB8AC3E}">
        <p14:creationId xmlns:p14="http://schemas.microsoft.com/office/powerpoint/2010/main" val="23272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Pts val="1100"/>
              <a:buFontTx/>
              <a:buChar char="●"/>
              <a:tabLst/>
              <a:defRPr/>
            </a:pPr>
            <a:r>
              <a:rPr lang="en-US" sz="1100" dirty="0" smtClean="0"/>
              <a:t>http://</a:t>
            </a:r>
            <a:r>
              <a:rPr lang="en-US" sz="1100" dirty="0" err="1" smtClean="0"/>
              <a:t>www.thno.org</a:t>
            </a:r>
            <a:r>
              <a:rPr lang="en-US" sz="1100" dirty="0" smtClean="0"/>
              <a:t>/v03p0894.htm</a:t>
            </a:r>
          </a:p>
          <a:p>
            <a:pPr>
              <a:buNone/>
            </a:pPr>
            <a:endParaRPr lang="en-US" dirty="0"/>
          </a:p>
        </p:txBody>
      </p:sp>
    </p:spTree>
    <p:extLst>
      <p:ext uri="{BB962C8B-B14F-4D97-AF65-F5344CB8AC3E}">
        <p14:creationId xmlns:p14="http://schemas.microsoft.com/office/powerpoint/2010/main" val="84180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rtl="0">
              <a:spcBef>
                <a:spcPts val="0"/>
              </a:spcBef>
              <a:spcAft>
                <a:spcPts val="0"/>
              </a:spcAft>
              <a:buSzPts val="1100"/>
              <a:buChar char="-"/>
            </a:pPr>
            <a:r>
              <a:rPr lang="en" dirty="0" smtClean="0"/>
              <a:t>Foam cells</a:t>
            </a:r>
            <a:r>
              <a:rPr lang="en-US" dirty="0" smtClean="0"/>
              <a:t> die</a:t>
            </a:r>
            <a:r>
              <a:rPr lang="en" dirty="0" smtClean="0"/>
              <a:t> and this releases the cellular debris and crystalline cholesterol. </a:t>
            </a:r>
          </a:p>
          <a:p>
            <a:pPr marL="457200" lvl="0" indent="-298450" rtl="0">
              <a:spcBef>
                <a:spcPts val="0"/>
              </a:spcBef>
              <a:spcAft>
                <a:spcPts val="0"/>
              </a:spcAft>
              <a:buSzPts val="1100"/>
              <a:buChar char="-"/>
            </a:pPr>
            <a:r>
              <a:rPr lang="en" dirty="0" smtClean="0"/>
              <a:t>The smooth muscle cells form a fibrous cap beneath the endothelium layer which forms an “isolated space” for the plaque to grow.</a:t>
            </a:r>
          </a:p>
          <a:p>
            <a:pPr marL="457200" lvl="0" indent="-298450" rtl="0">
              <a:spcBef>
                <a:spcPts val="0"/>
              </a:spcBef>
              <a:spcAft>
                <a:spcPts val="0"/>
              </a:spcAft>
              <a:buSzPts val="1100"/>
              <a:buChar char="-"/>
            </a:pPr>
            <a:r>
              <a:rPr lang="en" dirty="0" smtClean="0"/>
              <a:t>This results in the formation of necrotic core eventually within the plaque, and this promotes recruitment of inflammatory cells. </a:t>
            </a:r>
          </a:p>
          <a:p>
            <a:pPr marL="457200" lvl="0" indent="-298450" rtl="0">
              <a:spcBef>
                <a:spcPts val="0"/>
              </a:spcBef>
              <a:spcAft>
                <a:spcPts val="0"/>
              </a:spcAft>
              <a:buSzPts val="1100"/>
              <a:buChar char="-"/>
            </a:pPr>
            <a:r>
              <a:rPr lang="en" dirty="0" smtClean="0"/>
              <a:t>Plaque can rupture as a result of this, or endothelium can erode which results in exposing thrombogenic material and formation of thrombus in the lumen.</a:t>
            </a:r>
          </a:p>
          <a:p>
            <a:pPr marL="457200" lvl="0" indent="-298450" rtl="0">
              <a:spcBef>
                <a:spcPts val="0"/>
              </a:spcBef>
              <a:buSzPts val="1100"/>
              <a:buChar char="-"/>
            </a:pPr>
            <a:r>
              <a:rPr lang="en" dirty="0" smtClean="0"/>
              <a:t>If thrombus is large enough, it will block arteries and cause acute coronary syndrome or myocardial infarcation.</a:t>
            </a:r>
          </a:p>
          <a:p>
            <a:pPr marL="0" marR="0" lvl="0" indent="0" algn="l" defTabSz="457200" rtl="0" eaLnBrk="1" fontAlgn="auto" latinLnBrk="0" hangingPunct="1">
              <a:lnSpc>
                <a:spcPct val="100000"/>
              </a:lnSpc>
              <a:spcBef>
                <a:spcPts val="0"/>
              </a:spcBef>
              <a:spcAft>
                <a:spcPts val="0"/>
              </a:spcAft>
              <a:buClrTx/>
              <a:buSzPts val="1100"/>
              <a:buFontTx/>
              <a:buChar char="●"/>
              <a:tabLst/>
              <a:defRPr/>
            </a:pPr>
            <a:r>
              <a:rPr lang="en" u="sng" dirty="0" smtClean="0">
                <a:solidFill>
                  <a:schemeClr val="hlink"/>
                </a:solidFill>
                <a:hlinkClick r:id="rId3"/>
              </a:rPr>
              <a:t>http://www.genomics.liv.ac.uk/tryps/Key_Papers/POM0208.pdf</a:t>
            </a:r>
          </a:p>
          <a:p>
            <a:endParaRPr lang="en-US" dirty="0"/>
          </a:p>
        </p:txBody>
      </p:sp>
    </p:spTree>
    <p:extLst>
      <p:ext uri="{BB962C8B-B14F-4D97-AF65-F5344CB8AC3E}">
        <p14:creationId xmlns:p14="http://schemas.microsoft.com/office/powerpoint/2010/main" val="40125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ts val="8600"/>
              <a:buNone/>
              <a:defRPr sz="8600">
                <a:solidFill>
                  <a:schemeClr val="dk2"/>
                </a:solidFill>
              </a:defRPr>
            </a:lvl1pPr>
            <a:lvl2pPr lvl="1" algn="ctr">
              <a:spcBef>
                <a:spcPts val="0"/>
              </a:spcBef>
              <a:buClr>
                <a:schemeClr val="dk2"/>
              </a:buClr>
              <a:buSzPts val="8600"/>
              <a:buNone/>
              <a:defRPr sz="8600">
                <a:solidFill>
                  <a:schemeClr val="dk2"/>
                </a:solidFill>
              </a:defRPr>
            </a:lvl2pPr>
            <a:lvl3pPr lvl="2" algn="ctr">
              <a:spcBef>
                <a:spcPts val="0"/>
              </a:spcBef>
              <a:buClr>
                <a:schemeClr val="dk2"/>
              </a:buClr>
              <a:buSzPts val="8600"/>
              <a:buNone/>
              <a:defRPr sz="8600">
                <a:solidFill>
                  <a:schemeClr val="dk2"/>
                </a:solidFill>
              </a:defRPr>
            </a:lvl3pPr>
            <a:lvl4pPr lvl="3" algn="ctr">
              <a:spcBef>
                <a:spcPts val="0"/>
              </a:spcBef>
              <a:buClr>
                <a:schemeClr val="dk2"/>
              </a:buClr>
              <a:buSzPts val="8600"/>
              <a:buNone/>
              <a:defRPr sz="8600">
                <a:solidFill>
                  <a:schemeClr val="dk2"/>
                </a:solidFill>
              </a:defRPr>
            </a:lvl4pPr>
            <a:lvl5pPr lvl="4" algn="ctr">
              <a:spcBef>
                <a:spcPts val="0"/>
              </a:spcBef>
              <a:buClr>
                <a:schemeClr val="dk2"/>
              </a:buClr>
              <a:buSzPts val="8600"/>
              <a:buNone/>
              <a:defRPr sz="8600">
                <a:solidFill>
                  <a:schemeClr val="dk2"/>
                </a:solidFill>
              </a:defRPr>
            </a:lvl5pPr>
            <a:lvl6pPr lvl="5" algn="ctr">
              <a:spcBef>
                <a:spcPts val="0"/>
              </a:spcBef>
              <a:buClr>
                <a:schemeClr val="dk2"/>
              </a:buClr>
              <a:buSzPts val="8600"/>
              <a:buNone/>
              <a:defRPr sz="8600">
                <a:solidFill>
                  <a:schemeClr val="dk2"/>
                </a:solidFill>
              </a:defRPr>
            </a:lvl6pPr>
            <a:lvl7pPr lvl="6" algn="ctr">
              <a:spcBef>
                <a:spcPts val="0"/>
              </a:spcBef>
              <a:buClr>
                <a:schemeClr val="dk2"/>
              </a:buClr>
              <a:buSzPts val="8600"/>
              <a:buNone/>
              <a:defRPr sz="8600">
                <a:solidFill>
                  <a:schemeClr val="dk2"/>
                </a:solidFill>
              </a:defRPr>
            </a:lvl7pPr>
            <a:lvl8pPr lvl="7" algn="ctr">
              <a:spcBef>
                <a:spcPts val="0"/>
              </a:spcBef>
              <a:buClr>
                <a:schemeClr val="dk2"/>
              </a:buClr>
              <a:buSzPts val="8600"/>
              <a:buNone/>
              <a:defRPr sz="8600">
                <a:solidFill>
                  <a:schemeClr val="dk2"/>
                </a:solidFill>
              </a:defRPr>
            </a:lvl8pPr>
            <a:lvl9pPr lvl="8" algn="ctr">
              <a:spcBef>
                <a:spcPts val="0"/>
              </a:spcBef>
              <a:buClr>
                <a:schemeClr val="dk2"/>
              </a:buClr>
              <a:buSzPts val="8600"/>
              <a:buNone/>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ts val="3200"/>
              <a:buNone/>
              <a:defRPr sz="3200">
                <a:solidFill>
                  <a:schemeClr val="dk2"/>
                </a:solidFill>
              </a:defRPr>
            </a:lvl1pPr>
            <a:lvl2pPr lvl="1" algn="ctr">
              <a:spcBef>
                <a:spcPts val="0"/>
              </a:spcBef>
              <a:buClr>
                <a:schemeClr val="dk2"/>
              </a:buClr>
              <a:buSzPts val="3200"/>
              <a:buNone/>
              <a:defRPr sz="3200">
                <a:solidFill>
                  <a:schemeClr val="dk2"/>
                </a:solidFill>
              </a:defRPr>
            </a:lvl2pPr>
            <a:lvl3pPr lvl="2" algn="ctr">
              <a:spcBef>
                <a:spcPts val="0"/>
              </a:spcBef>
              <a:buClr>
                <a:schemeClr val="dk2"/>
              </a:buClr>
              <a:buSzPts val="3200"/>
              <a:buNone/>
              <a:defRPr sz="3200">
                <a:solidFill>
                  <a:schemeClr val="dk2"/>
                </a:solidFill>
              </a:defRPr>
            </a:lvl3pPr>
            <a:lvl4pPr lvl="3" algn="ctr">
              <a:spcBef>
                <a:spcPts val="0"/>
              </a:spcBef>
              <a:buClr>
                <a:schemeClr val="dk2"/>
              </a:buClr>
              <a:buSzPts val="3200"/>
              <a:buNone/>
              <a:defRPr sz="3200">
                <a:solidFill>
                  <a:schemeClr val="dk2"/>
                </a:solidFill>
              </a:defRPr>
            </a:lvl4pPr>
            <a:lvl5pPr lvl="4" algn="ctr">
              <a:spcBef>
                <a:spcPts val="0"/>
              </a:spcBef>
              <a:buClr>
                <a:schemeClr val="dk2"/>
              </a:buClr>
              <a:buSzPts val="3200"/>
              <a:buNone/>
              <a:defRPr sz="3200">
                <a:solidFill>
                  <a:schemeClr val="dk2"/>
                </a:solidFill>
              </a:defRPr>
            </a:lvl5pPr>
            <a:lvl6pPr lvl="5" algn="ctr">
              <a:spcBef>
                <a:spcPts val="0"/>
              </a:spcBef>
              <a:buClr>
                <a:schemeClr val="dk2"/>
              </a:buClr>
              <a:buSzPts val="3200"/>
              <a:buNone/>
              <a:defRPr sz="3200">
                <a:solidFill>
                  <a:schemeClr val="dk2"/>
                </a:solidFill>
              </a:defRPr>
            </a:lvl6pPr>
            <a:lvl7pPr lvl="6" algn="ctr">
              <a:spcBef>
                <a:spcPts val="0"/>
              </a:spcBef>
              <a:buClr>
                <a:schemeClr val="dk2"/>
              </a:buClr>
              <a:buSzPts val="3200"/>
              <a:buNone/>
              <a:defRPr sz="3200">
                <a:solidFill>
                  <a:schemeClr val="dk2"/>
                </a:solidFill>
              </a:defRPr>
            </a:lvl7pPr>
            <a:lvl8pPr lvl="7" algn="ctr">
              <a:spcBef>
                <a:spcPts val="0"/>
              </a:spcBef>
              <a:buClr>
                <a:schemeClr val="dk2"/>
              </a:buClr>
              <a:buSzPts val="3200"/>
              <a:buNone/>
              <a:defRPr sz="3200">
                <a:solidFill>
                  <a:schemeClr val="dk2"/>
                </a:solidFill>
              </a:defRPr>
            </a:lvl8pPr>
            <a:lvl9pPr lvl="8" algn="ctr">
              <a:spcBef>
                <a:spcPts val="0"/>
              </a:spcBef>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ts val="3200"/>
              <a:buNone/>
              <a:defRPr sz="3200"/>
            </a:lvl1pPr>
            <a:lvl2pPr lvl="1" algn="ctr">
              <a:spcBef>
                <a:spcPts val="0"/>
              </a:spcBef>
              <a:buSzPts val="3200"/>
              <a:buNone/>
              <a:defRPr sz="3200"/>
            </a:lvl2pPr>
            <a:lvl3pPr lvl="2" algn="ctr">
              <a:spcBef>
                <a:spcPts val="0"/>
              </a:spcBef>
              <a:buSzPts val="3200"/>
              <a:buNone/>
              <a:defRPr sz="3200"/>
            </a:lvl3pPr>
            <a:lvl4pPr lvl="3" algn="ctr">
              <a:spcBef>
                <a:spcPts val="0"/>
              </a:spcBef>
              <a:buSzPts val="3200"/>
              <a:buNone/>
              <a:defRPr sz="3200"/>
            </a:lvl4pPr>
            <a:lvl5pPr lvl="4" algn="ctr">
              <a:spcBef>
                <a:spcPts val="0"/>
              </a:spcBef>
              <a:buSzPts val="3200"/>
              <a:buNone/>
              <a:defRPr sz="3200"/>
            </a:lvl5pPr>
            <a:lvl6pPr lvl="5" algn="ctr">
              <a:spcBef>
                <a:spcPts val="0"/>
              </a:spcBef>
              <a:buSzPts val="3200"/>
              <a:buNone/>
              <a:defRPr sz="3200"/>
            </a:lvl6pPr>
            <a:lvl7pPr lvl="6" algn="ctr">
              <a:spcBef>
                <a:spcPts val="0"/>
              </a:spcBef>
              <a:buSzPts val="3200"/>
              <a:buNone/>
              <a:defRPr sz="3200"/>
            </a:lvl7pPr>
            <a:lvl8pPr lvl="7" algn="ctr">
              <a:spcBef>
                <a:spcPts val="0"/>
              </a:spcBef>
              <a:buSzPts val="3200"/>
              <a:buNone/>
              <a:defRPr sz="3200"/>
            </a:lvl8pPr>
            <a:lvl9pPr lvl="8" algn="ctr">
              <a:spcBef>
                <a:spcPts val="0"/>
              </a:spcBef>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endParaRPr lang="en"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233976" y="1274934"/>
            <a:ext cx="6685033" cy="1889009"/>
          </a:xfrm>
          <a:prstGeom prst="rect">
            <a:avLst/>
          </a:prstGeom>
        </p:spPr>
        <p:txBody>
          <a:bodyPr wrap="square" lIns="91425" tIns="91425" rIns="91425" bIns="91425" anchor="ctr" anchorCtr="0">
            <a:noAutofit/>
          </a:bodyPr>
          <a:lstStyle/>
          <a:p>
            <a:pPr lvl="0">
              <a:spcBef>
                <a:spcPts val="0"/>
              </a:spcBef>
              <a:buNone/>
            </a:pPr>
            <a:r>
              <a:rPr lang="en" sz="6600" b="1" dirty="0"/>
              <a:t>Coronary Heart Disease</a:t>
            </a:r>
          </a:p>
        </p:txBody>
      </p:sp>
      <p:sp>
        <p:nvSpPr>
          <p:cNvPr id="129" name="Shape 12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latin typeface="Nunito"/>
                <a:ea typeface="Nunito"/>
                <a:cs typeface="Nunito"/>
                <a:sym typeface="Nunito"/>
              </a:rPr>
              <a:t>1</a:t>
            </a:fld>
            <a:endParaRPr lang="en">
              <a:latin typeface="Nunito"/>
              <a:ea typeface="Nunito"/>
              <a:cs typeface="Nunito"/>
              <a:sym typeface="Nunito"/>
            </a:endParaRPr>
          </a:p>
        </p:txBody>
      </p:sp>
      <p:sp>
        <p:nvSpPr>
          <p:cNvPr id="2" name="TextBox 1"/>
          <p:cNvSpPr txBox="1"/>
          <p:nvPr/>
        </p:nvSpPr>
        <p:spPr>
          <a:xfrm>
            <a:off x="2427536" y="3163943"/>
            <a:ext cx="4293142" cy="738664"/>
          </a:xfrm>
          <a:prstGeom prst="rect">
            <a:avLst/>
          </a:prstGeom>
          <a:noFill/>
        </p:spPr>
        <p:txBody>
          <a:bodyPr wrap="square" rtlCol="0">
            <a:spAutoFit/>
          </a:bodyPr>
          <a:lstStyle/>
          <a:p>
            <a:pPr lvl="0" algn="ctr"/>
            <a:r>
              <a:rPr lang="en-GB" dirty="0" err="1">
                <a:solidFill>
                  <a:schemeClr val="bg1"/>
                </a:solidFill>
              </a:rPr>
              <a:t>Zil</a:t>
            </a:r>
            <a:r>
              <a:rPr lang="en-GB" dirty="0">
                <a:solidFill>
                  <a:schemeClr val="bg1"/>
                </a:solidFill>
              </a:rPr>
              <a:t> </a:t>
            </a:r>
            <a:r>
              <a:rPr lang="en-GB" dirty="0" err="1">
                <a:solidFill>
                  <a:schemeClr val="bg1"/>
                </a:solidFill>
              </a:rPr>
              <a:t>Nasir</a:t>
            </a:r>
            <a:r>
              <a:rPr lang="en-GB" dirty="0">
                <a:solidFill>
                  <a:schemeClr val="bg1"/>
                </a:solidFill>
              </a:rPr>
              <a:t>, Allan Tran, Kunal Mehta, Noor Tariq, </a:t>
            </a:r>
            <a:r>
              <a:rPr lang="en-GB" dirty="0" err="1">
                <a:solidFill>
                  <a:schemeClr val="bg1"/>
                </a:solidFill>
              </a:rPr>
              <a:t>Arani</a:t>
            </a:r>
            <a:r>
              <a:rPr lang="en-GB" dirty="0">
                <a:solidFill>
                  <a:schemeClr val="bg1"/>
                </a:solidFill>
              </a:rPr>
              <a:t> </a:t>
            </a:r>
            <a:r>
              <a:rPr lang="en-GB" dirty="0" err="1">
                <a:solidFill>
                  <a:schemeClr val="bg1"/>
                </a:solidFill>
              </a:rPr>
              <a:t>Muthurajah</a:t>
            </a:r>
            <a:endParaRPr lang="en-GB" dirty="0">
              <a:solidFill>
                <a:schemeClr val="bg1"/>
              </a:solidFil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5739" y="1168959"/>
            <a:ext cx="4220655" cy="3506699"/>
          </a:xfrm>
        </p:spPr>
        <p:txBody>
          <a:bodyPr/>
          <a:lstStyle/>
          <a:p>
            <a:pPr marL="412750" indent="-342900">
              <a:spcBef>
                <a:spcPts val="1000"/>
              </a:spcBef>
              <a:buSzPts val="2500"/>
              <a:buFont typeface="Wingdings" charset="2"/>
              <a:buChar char="v"/>
            </a:pPr>
            <a:r>
              <a:rPr lang="en" sz="2400" dirty="0"/>
              <a:t>Necrotic core forms within plaque </a:t>
            </a:r>
          </a:p>
          <a:p>
            <a:pPr marL="869950" lvl="1" indent="-342900">
              <a:spcBef>
                <a:spcPts val="1000"/>
              </a:spcBef>
              <a:buSzPts val="2500"/>
              <a:buFont typeface="Wingdings" charset="2"/>
              <a:buChar char="Ø"/>
            </a:pPr>
            <a:r>
              <a:rPr lang="en" sz="2400" dirty="0"/>
              <a:t>Rupturing of plaque</a:t>
            </a:r>
          </a:p>
          <a:p>
            <a:pPr marL="869950" lvl="1" indent="-342900">
              <a:spcBef>
                <a:spcPts val="1000"/>
              </a:spcBef>
              <a:buSzPts val="2500"/>
              <a:buFont typeface="Wingdings" charset="2"/>
              <a:buChar char="Ø"/>
            </a:pPr>
            <a:r>
              <a:rPr lang="en" sz="2400" dirty="0"/>
              <a:t>Erosion of endothelium </a:t>
            </a:r>
          </a:p>
          <a:p>
            <a:pPr marL="412750" indent="-342900">
              <a:spcBef>
                <a:spcPts val="1000"/>
              </a:spcBef>
              <a:buSzPts val="2500"/>
              <a:buFont typeface="Wingdings" charset="2"/>
              <a:buChar char="v"/>
            </a:pPr>
            <a:r>
              <a:rPr lang="en" sz="2400" dirty="0"/>
              <a:t>Formation of thrombus </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pic>
        <p:nvPicPr>
          <p:cNvPr id="5" name="Shape 218"/>
          <p:cNvPicPr preferRelativeResize="0"/>
          <p:nvPr/>
        </p:nvPicPr>
        <p:blipFill>
          <a:blip r:embed="rId3">
            <a:alphaModFix/>
          </a:blip>
          <a:stretch>
            <a:fillRect/>
          </a:stretch>
        </p:blipFill>
        <p:spPr>
          <a:xfrm>
            <a:off x="4636394" y="1036969"/>
            <a:ext cx="3898103" cy="3506699"/>
          </a:xfrm>
          <a:prstGeom prst="rect">
            <a:avLst/>
          </a:prstGeom>
          <a:noFill/>
          <a:ln>
            <a:noFill/>
          </a:ln>
        </p:spPr>
      </p:pic>
      <p:sp>
        <p:nvSpPr>
          <p:cNvPr id="6" name="TextBox 5"/>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(Radar &amp; Daugherty, 2008)</a:t>
            </a:r>
            <a:endParaRPr lang="en-US" sz="1100" dirty="0">
              <a:solidFill>
                <a:schemeClr val="tx1">
                  <a:lumMod val="65000"/>
                </a:schemeClr>
              </a:solidFill>
            </a:endParaRPr>
          </a:p>
        </p:txBody>
      </p:sp>
      <p:sp>
        <p:nvSpPr>
          <p:cNvPr id="8" name="Title 1"/>
          <p:cNvSpPr txBox="1">
            <a:spLocks/>
          </p:cNvSpPr>
          <p:nvPr/>
        </p:nvSpPr>
        <p:spPr>
          <a:xfrm>
            <a:off x="341412" y="485935"/>
            <a:ext cx="8375406" cy="824233"/>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3400" b="1" dirty="0" smtClean="0">
                <a:solidFill>
                  <a:srgbClr val="AF7B51"/>
                </a:solidFill>
              </a:rPr>
              <a:t>Thrombosis</a:t>
            </a:r>
            <a:endParaRPr lang="en-US" sz="3400" b="1" dirty="0">
              <a:solidFill>
                <a:srgbClr val="AF7B51"/>
              </a:solidFill>
            </a:endParaRPr>
          </a:p>
        </p:txBody>
      </p:sp>
    </p:spTree>
    <p:extLst>
      <p:ext uri="{BB962C8B-B14F-4D97-AF65-F5344CB8AC3E}">
        <p14:creationId xmlns:p14="http://schemas.microsoft.com/office/powerpoint/2010/main" val="25737034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7" y="1518431"/>
            <a:ext cx="8613870" cy="1776763"/>
          </a:xfrm>
        </p:spPr>
        <p:txBody>
          <a:bodyPr/>
          <a:lstStyle/>
          <a:p>
            <a:r>
              <a:rPr lang="en-US" sz="6000" b="1" dirty="0" smtClean="0"/>
              <a:t>DIAGNOSIS</a:t>
            </a:r>
            <a:endParaRPr lang="en-US" sz="6000" b="1"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Tree>
    <p:extLst>
      <p:ext uri="{BB962C8B-B14F-4D97-AF65-F5344CB8AC3E}">
        <p14:creationId xmlns:p14="http://schemas.microsoft.com/office/powerpoint/2010/main" val="40575693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
        <p:nvSpPr>
          <p:cNvPr id="8" name="TextBox 7"/>
          <p:cNvSpPr txBox="1"/>
          <p:nvPr/>
        </p:nvSpPr>
        <p:spPr>
          <a:xfrm>
            <a:off x="210913" y="4675658"/>
            <a:ext cx="1801786" cy="261610"/>
          </a:xfrm>
          <a:prstGeom prst="rect">
            <a:avLst/>
          </a:prstGeom>
          <a:noFill/>
        </p:spPr>
        <p:txBody>
          <a:bodyPr wrap="square" rtlCol="0">
            <a:spAutoFit/>
          </a:bodyPr>
          <a:lstStyle/>
          <a:p>
            <a:r>
              <a:rPr lang="en-US" sz="1100" dirty="0" smtClean="0">
                <a:solidFill>
                  <a:schemeClr val="tx1">
                    <a:lumMod val="65000"/>
                  </a:schemeClr>
                </a:solidFill>
              </a:rPr>
              <a:t>(</a:t>
            </a:r>
            <a:r>
              <a:rPr lang="en-US" sz="1100" dirty="0" err="1" smtClean="0">
                <a:solidFill>
                  <a:schemeClr val="tx1">
                    <a:lumMod val="65000"/>
                  </a:schemeClr>
                </a:solidFill>
              </a:rPr>
              <a:t>Bonow</a:t>
            </a:r>
            <a:r>
              <a:rPr lang="en-US" sz="1100" dirty="0" smtClean="0">
                <a:solidFill>
                  <a:schemeClr val="tx1">
                    <a:lumMod val="65000"/>
                  </a:schemeClr>
                </a:solidFill>
              </a:rPr>
              <a:t> et al., 2011) </a:t>
            </a:r>
            <a:endParaRPr lang="en-US" sz="1100" dirty="0">
              <a:solidFill>
                <a:schemeClr val="tx1">
                  <a:lumMod val="65000"/>
                </a:schemeClr>
              </a:solidFill>
            </a:endParaRPr>
          </a:p>
        </p:txBody>
      </p:sp>
      <p:pic>
        <p:nvPicPr>
          <p:cNvPr id="9" name="Picture 8" descr="Screen Shot 2017-11-29 at 1.43.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82" y="1429993"/>
            <a:ext cx="5648244" cy="2727944"/>
          </a:xfrm>
          <a:prstGeom prst="rect">
            <a:avLst/>
          </a:prstGeom>
        </p:spPr>
      </p:pic>
      <p:sp>
        <p:nvSpPr>
          <p:cNvPr id="20" name="Text Box 1"/>
          <p:cNvSpPr txBox="1"/>
          <p:nvPr/>
        </p:nvSpPr>
        <p:spPr>
          <a:xfrm>
            <a:off x="341412" y="1253030"/>
            <a:ext cx="3120908" cy="3281484"/>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Clr>
                <a:srgbClr val="000000"/>
              </a:buClr>
              <a:buFont typeface="Wingdings" charset="2"/>
              <a:buChar char="v"/>
            </a:pPr>
            <a:r>
              <a:rPr lang="en-CA" sz="2400" b="1" dirty="0">
                <a:solidFill>
                  <a:srgbClr val="000000"/>
                </a:solidFill>
                <a:effectLst/>
                <a:latin typeface="Calibri"/>
                <a:ea typeface="ＭＳ 明朝"/>
                <a:cs typeface="Calibri"/>
              </a:rPr>
              <a:t>Complete Blockage results in STEMI</a:t>
            </a:r>
            <a:endParaRPr lang="en-CA" sz="2400" dirty="0">
              <a:effectLst/>
              <a:latin typeface="Calibri"/>
              <a:ea typeface="ＭＳ 明朝"/>
              <a:cs typeface="Calibri"/>
            </a:endParaRPr>
          </a:p>
          <a:p>
            <a:pPr marL="800100" lvl="1" indent="-342900">
              <a:spcAft>
                <a:spcPts val="0"/>
              </a:spcAft>
              <a:buFont typeface="Wingdings" charset="2"/>
              <a:buChar char="Ø"/>
            </a:pPr>
            <a:r>
              <a:rPr lang="en-CA" sz="2400" dirty="0">
                <a:solidFill>
                  <a:srgbClr val="000000"/>
                </a:solidFill>
                <a:effectLst/>
                <a:latin typeface="Calibri"/>
                <a:ea typeface="ＭＳ 明朝"/>
                <a:cs typeface="Calibri"/>
              </a:rPr>
              <a:t>ST-Elevation </a:t>
            </a:r>
            <a:endParaRPr lang="en-CA" sz="2400" dirty="0">
              <a:effectLst/>
              <a:latin typeface="Calibri"/>
              <a:ea typeface="ＭＳ 明朝"/>
              <a:cs typeface="Calibri"/>
            </a:endParaRPr>
          </a:p>
          <a:p>
            <a:pPr marL="800100" lvl="1" indent="-342900">
              <a:spcAft>
                <a:spcPts val="0"/>
              </a:spcAft>
              <a:buFont typeface="Wingdings" charset="2"/>
              <a:buChar char="Ø"/>
            </a:pPr>
            <a:r>
              <a:rPr lang="en-CA" sz="2400" dirty="0" err="1">
                <a:solidFill>
                  <a:srgbClr val="000000"/>
                </a:solidFill>
                <a:effectLst/>
                <a:latin typeface="Calibri"/>
                <a:ea typeface="ＭＳ 明朝"/>
                <a:cs typeface="Calibri"/>
              </a:rPr>
              <a:t>Epicardial</a:t>
            </a:r>
            <a:r>
              <a:rPr lang="en-CA" sz="2400" dirty="0">
                <a:solidFill>
                  <a:srgbClr val="000000"/>
                </a:solidFill>
                <a:effectLst/>
                <a:latin typeface="Calibri"/>
                <a:ea typeface="ＭＳ 明朝"/>
                <a:cs typeface="Calibri"/>
              </a:rPr>
              <a:t> Injury</a:t>
            </a:r>
            <a:endParaRPr lang="en-CA" sz="2400" dirty="0">
              <a:effectLst/>
              <a:latin typeface="Calibri"/>
              <a:ea typeface="ＭＳ 明朝"/>
              <a:cs typeface="Calibri"/>
            </a:endParaRPr>
          </a:p>
          <a:p>
            <a:pPr marL="685800">
              <a:spcAft>
                <a:spcPts val="0"/>
              </a:spcAft>
            </a:pPr>
            <a:endParaRPr lang="en-CA" sz="2400" dirty="0">
              <a:effectLst/>
              <a:latin typeface="Calibri"/>
              <a:ea typeface="ＭＳ 明朝"/>
              <a:cs typeface="Calibri"/>
            </a:endParaRPr>
          </a:p>
          <a:p>
            <a:pPr marL="342900" lvl="0" indent="-342900">
              <a:spcAft>
                <a:spcPts val="0"/>
              </a:spcAft>
              <a:buClr>
                <a:srgbClr val="000000"/>
              </a:buClr>
              <a:buFont typeface="Wingdings" charset="2"/>
              <a:buChar char="v"/>
            </a:pPr>
            <a:r>
              <a:rPr lang="en-CA" sz="2400" b="1" dirty="0">
                <a:solidFill>
                  <a:srgbClr val="000000"/>
                </a:solidFill>
                <a:effectLst/>
                <a:latin typeface="Calibri"/>
                <a:ea typeface="ＭＳ 明朝"/>
                <a:cs typeface="Calibri"/>
              </a:rPr>
              <a:t>NSTEMI</a:t>
            </a:r>
            <a:r>
              <a:rPr lang="en-CA" sz="2400" dirty="0">
                <a:solidFill>
                  <a:srgbClr val="000000"/>
                </a:solidFill>
                <a:effectLst/>
                <a:latin typeface="Calibri"/>
                <a:ea typeface="ＭＳ 明朝"/>
                <a:cs typeface="Calibri"/>
              </a:rPr>
              <a:t> is damage to </a:t>
            </a:r>
            <a:r>
              <a:rPr lang="en-CA" sz="2400" dirty="0" err="1">
                <a:solidFill>
                  <a:srgbClr val="000000"/>
                </a:solidFill>
                <a:effectLst/>
                <a:latin typeface="Calibri"/>
                <a:ea typeface="ＭＳ 明朝"/>
                <a:cs typeface="Calibri"/>
              </a:rPr>
              <a:t>subendocardial</a:t>
            </a:r>
            <a:r>
              <a:rPr lang="en-CA" sz="2400" dirty="0">
                <a:solidFill>
                  <a:srgbClr val="000000"/>
                </a:solidFill>
                <a:effectLst/>
                <a:latin typeface="Calibri"/>
                <a:ea typeface="ＭＳ 明朝"/>
                <a:cs typeface="Calibri"/>
              </a:rPr>
              <a:t> region </a:t>
            </a:r>
            <a:endParaRPr lang="en-CA" sz="2400" dirty="0">
              <a:effectLst/>
              <a:latin typeface="Calibri"/>
              <a:ea typeface="ＭＳ 明朝"/>
              <a:cs typeface="Calibri"/>
            </a:endParaRPr>
          </a:p>
        </p:txBody>
      </p:sp>
      <p:sp>
        <p:nvSpPr>
          <p:cNvPr id="21" name="Title 1"/>
          <p:cNvSpPr txBox="1">
            <a:spLocks/>
          </p:cNvSpPr>
          <p:nvPr/>
        </p:nvSpPr>
        <p:spPr>
          <a:xfrm>
            <a:off x="341412" y="485935"/>
            <a:ext cx="8375406" cy="824233"/>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3400" b="1" dirty="0" smtClean="0">
                <a:solidFill>
                  <a:srgbClr val="AF7B51"/>
                </a:solidFill>
              </a:rPr>
              <a:t>Electrocardiogram (ECG)</a:t>
            </a:r>
            <a:endParaRPr lang="en-US" sz="3400" b="1" dirty="0">
              <a:solidFill>
                <a:srgbClr val="AF7B51"/>
              </a:solidFill>
            </a:endParaRPr>
          </a:p>
        </p:txBody>
      </p:sp>
    </p:spTree>
    <p:extLst>
      <p:ext uri="{BB962C8B-B14F-4D97-AF65-F5344CB8AC3E}">
        <p14:creationId xmlns:p14="http://schemas.microsoft.com/office/powerpoint/2010/main" val="8730183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pic>
        <p:nvPicPr>
          <p:cNvPr id="7" name="Picture 6" descr="Screen Shot 2017-11-28 at 10.43.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12" y="844681"/>
            <a:ext cx="3556169" cy="2906868"/>
          </a:xfrm>
          <a:prstGeom prst="rect">
            <a:avLst/>
          </a:prstGeom>
        </p:spPr>
      </p:pic>
      <p:sp>
        <p:nvSpPr>
          <p:cNvPr id="12" name="Title 1"/>
          <p:cNvSpPr txBox="1">
            <a:spLocks/>
          </p:cNvSpPr>
          <p:nvPr/>
        </p:nvSpPr>
        <p:spPr>
          <a:xfrm>
            <a:off x="341412" y="153032"/>
            <a:ext cx="8375406" cy="824233"/>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3400" b="1" dirty="0" smtClean="0">
                <a:solidFill>
                  <a:srgbClr val="AF7B51"/>
                </a:solidFill>
              </a:rPr>
              <a:t>Troponin Blood Test</a:t>
            </a:r>
            <a:endParaRPr lang="en-US" sz="3400" b="1" dirty="0">
              <a:solidFill>
                <a:srgbClr val="AF7B51"/>
              </a:solidFill>
            </a:endParaRPr>
          </a:p>
        </p:txBody>
      </p:sp>
      <p:sp>
        <p:nvSpPr>
          <p:cNvPr id="16" name="Text Box 2"/>
          <p:cNvSpPr txBox="1"/>
          <p:nvPr/>
        </p:nvSpPr>
        <p:spPr>
          <a:xfrm>
            <a:off x="341412" y="3751549"/>
            <a:ext cx="3556169" cy="118571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Wingdings" charset="2"/>
              <a:buChar char="v"/>
              <a:tabLst>
                <a:tab pos="457200" algn="l"/>
              </a:tabLst>
            </a:pPr>
            <a:r>
              <a:rPr lang="en-CA" dirty="0">
                <a:solidFill>
                  <a:srgbClr val="233A44"/>
                </a:solidFill>
                <a:effectLst/>
                <a:latin typeface="Calibri"/>
                <a:ea typeface="ＭＳ 明朝"/>
                <a:cs typeface="Calibri"/>
              </a:rPr>
              <a:t>Troponin-T is normally bound to </a:t>
            </a:r>
            <a:r>
              <a:rPr lang="en-CA" dirty="0" err="1">
                <a:solidFill>
                  <a:srgbClr val="233A44"/>
                </a:solidFill>
                <a:effectLst/>
                <a:latin typeface="Calibri"/>
                <a:ea typeface="ＭＳ 明朝"/>
                <a:cs typeface="Calibri"/>
              </a:rPr>
              <a:t>Tropomyosin</a:t>
            </a:r>
            <a:endParaRPr lang="en-CA" dirty="0">
              <a:solidFill>
                <a:srgbClr val="233A44"/>
              </a:solidFill>
              <a:effectLst/>
              <a:latin typeface="Calibri"/>
              <a:ea typeface="ＭＳ 明朝"/>
              <a:cs typeface="Calibri"/>
            </a:endParaRPr>
          </a:p>
          <a:p>
            <a:pPr marL="342900" lvl="0" indent="-342900">
              <a:spcAft>
                <a:spcPts val="0"/>
              </a:spcAft>
              <a:buFont typeface="Wingdings" charset="2"/>
              <a:buChar char="v"/>
              <a:tabLst>
                <a:tab pos="457200" algn="l"/>
              </a:tabLst>
            </a:pPr>
            <a:r>
              <a:rPr lang="en-CA" dirty="0">
                <a:solidFill>
                  <a:srgbClr val="233A44"/>
                </a:solidFill>
                <a:effectLst/>
                <a:latin typeface="Calibri"/>
                <a:ea typeface="ＭＳ 明朝"/>
                <a:cs typeface="Calibri"/>
              </a:rPr>
              <a:t>Regulatory proteins control Ca</a:t>
            </a:r>
            <a:r>
              <a:rPr lang="en-CA" baseline="30000" dirty="0">
                <a:solidFill>
                  <a:srgbClr val="233A44"/>
                </a:solidFill>
                <a:effectLst/>
                <a:latin typeface="Calibri"/>
                <a:ea typeface="ＭＳ 明朝"/>
                <a:cs typeface="Calibri"/>
              </a:rPr>
              <a:t>2+ </a:t>
            </a:r>
            <a:r>
              <a:rPr lang="en-CA" dirty="0">
                <a:solidFill>
                  <a:srgbClr val="233A44"/>
                </a:solidFill>
                <a:effectLst/>
                <a:latin typeface="Calibri"/>
                <a:ea typeface="ＭＳ 明朝"/>
                <a:cs typeface="Calibri"/>
              </a:rPr>
              <a:t>influx/outflow between actin &amp; myosin</a:t>
            </a:r>
          </a:p>
          <a:p>
            <a:pPr marL="742950" lvl="1" indent="-285750">
              <a:spcAft>
                <a:spcPts val="0"/>
              </a:spcAft>
              <a:buFont typeface="Wingdings" charset="2"/>
              <a:buChar char="§"/>
            </a:pPr>
            <a:r>
              <a:rPr lang="en-CA" dirty="0">
                <a:solidFill>
                  <a:srgbClr val="233A44"/>
                </a:solidFill>
                <a:effectLst/>
                <a:latin typeface="Calibri"/>
                <a:ea typeface="ＭＳ 明朝"/>
                <a:cs typeface="Calibri"/>
              </a:rPr>
              <a:t>Released with cardiac cell necrosis</a:t>
            </a:r>
          </a:p>
        </p:txBody>
      </p:sp>
      <p:sp>
        <p:nvSpPr>
          <p:cNvPr id="17" name="Text Box 2"/>
          <p:cNvSpPr txBox="1"/>
          <p:nvPr/>
        </p:nvSpPr>
        <p:spPr>
          <a:xfrm>
            <a:off x="3897581" y="844681"/>
            <a:ext cx="5041853" cy="113185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Wingdings" charset="2"/>
              <a:buChar char="v"/>
              <a:tabLst>
                <a:tab pos="457200" algn="l"/>
              </a:tabLst>
            </a:pPr>
            <a:r>
              <a:rPr lang="en-CA" sz="1500" dirty="0">
                <a:solidFill>
                  <a:srgbClr val="233A44"/>
                </a:solidFill>
                <a:effectLst/>
                <a:latin typeface="Calibri"/>
                <a:ea typeface="ＭＳ 明朝"/>
                <a:cs typeface="Calibri"/>
              </a:rPr>
              <a:t>With minor myocardial injury &amp; acute myocardial infarction:</a:t>
            </a:r>
          </a:p>
          <a:p>
            <a:pPr marL="742950" lvl="1" indent="-285750">
              <a:spcAft>
                <a:spcPts val="0"/>
              </a:spcAft>
              <a:buFont typeface="Wingdings" charset="2"/>
              <a:buChar char="§"/>
            </a:pPr>
            <a:r>
              <a:rPr lang="en-CA" sz="1500" dirty="0">
                <a:solidFill>
                  <a:srgbClr val="233A44"/>
                </a:solidFill>
                <a:effectLst/>
                <a:latin typeface="Calibri"/>
                <a:ea typeface="ＭＳ 明朝"/>
                <a:cs typeface="Calibri"/>
              </a:rPr>
              <a:t>Detectable levels of cardiac troponin for 5-7 </a:t>
            </a:r>
            <a:r>
              <a:rPr lang="en-CA" sz="1500" dirty="0" err="1">
                <a:solidFill>
                  <a:srgbClr val="233A44"/>
                </a:solidFill>
                <a:effectLst/>
                <a:latin typeface="Calibri"/>
                <a:ea typeface="ＭＳ 明朝"/>
                <a:cs typeface="Calibri"/>
              </a:rPr>
              <a:t>hrs</a:t>
            </a:r>
            <a:r>
              <a:rPr lang="en-CA" sz="1500" dirty="0">
                <a:solidFill>
                  <a:srgbClr val="233A44"/>
                </a:solidFill>
                <a:effectLst/>
                <a:latin typeface="Calibri"/>
                <a:ea typeface="ＭＳ 明朝"/>
                <a:cs typeface="Calibri"/>
              </a:rPr>
              <a:t> post injury with antibodies</a:t>
            </a:r>
          </a:p>
        </p:txBody>
      </p:sp>
      <p:pic>
        <p:nvPicPr>
          <p:cNvPr id="18" name="Picture 17" descr="Screen Shot 2017-11-29 at 2.16.0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27" y="1821344"/>
            <a:ext cx="4727362" cy="2854314"/>
          </a:xfrm>
          <a:prstGeom prst="rect">
            <a:avLst/>
          </a:prstGeom>
        </p:spPr>
      </p:pic>
      <p:sp>
        <p:nvSpPr>
          <p:cNvPr id="19" name="TextBox 18"/>
          <p:cNvSpPr txBox="1"/>
          <p:nvPr/>
        </p:nvSpPr>
        <p:spPr>
          <a:xfrm>
            <a:off x="6879091" y="4675658"/>
            <a:ext cx="1705943" cy="261610"/>
          </a:xfrm>
          <a:prstGeom prst="rect">
            <a:avLst/>
          </a:prstGeom>
          <a:noFill/>
        </p:spPr>
        <p:txBody>
          <a:bodyPr wrap="square" rtlCol="0">
            <a:spAutoFit/>
          </a:bodyPr>
          <a:lstStyle/>
          <a:p>
            <a:r>
              <a:rPr lang="en-US" sz="1100" dirty="0" smtClean="0">
                <a:solidFill>
                  <a:schemeClr val="tx1">
                    <a:lumMod val="65000"/>
                  </a:schemeClr>
                </a:solidFill>
              </a:rPr>
              <a:t>(</a:t>
            </a:r>
            <a:r>
              <a:rPr lang="en-US" sz="1100" dirty="0" err="1" smtClean="0">
                <a:solidFill>
                  <a:schemeClr val="tx1">
                    <a:lumMod val="65000"/>
                  </a:schemeClr>
                </a:solidFill>
              </a:rPr>
              <a:t>Melanson</a:t>
            </a:r>
            <a:r>
              <a:rPr lang="en-US" sz="1100" dirty="0" smtClean="0">
                <a:solidFill>
                  <a:schemeClr val="tx1">
                    <a:lumMod val="65000"/>
                  </a:schemeClr>
                </a:solidFill>
              </a:rPr>
              <a:t> et al., 2007) </a:t>
            </a:r>
            <a:endParaRPr lang="en-US" sz="1100" dirty="0">
              <a:solidFill>
                <a:schemeClr val="tx1">
                  <a:lumMod val="65000"/>
                </a:schemeClr>
              </a:solidFill>
            </a:endParaRPr>
          </a:p>
        </p:txBody>
      </p:sp>
    </p:spTree>
    <p:extLst>
      <p:ext uri="{BB962C8B-B14F-4D97-AF65-F5344CB8AC3E}">
        <p14:creationId xmlns:p14="http://schemas.microsoft.com/office/powerpoint/2010/main" val="42334871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3994" y="707332"/>
            <a:ext cx="3709421" cy="4145592"/>
          </a:xfrm>
        </p:spPr>
        <p:txBody>
          <a:bodyPr/>
          <a:lstStyle/>
          <a:p>
            <a:pPr marL="342900" indent="-342900">
              <a:buFont typeface="Wingdings" charset="2"/>
              <a:buChar char="v"/>
            </a:pPr>
            <a:r>
              <a:rPr lang="en-US" sz="2200" dirty="0" smtClean="0"/>
              <a:t>Invasive </a:t>
            </a:r>
          </a:p>
          <a:p>
            <a:pPr marL="342900" indent="-342900">
              <a:buFont typeface="Wingdings" charset="2"/>
              <a:buChar char="v"/>
            </a:pPr>
            <a:r>
              <a:rPr lang="en-US" sz="2200" dirty="0"/>
              <a:t>I</a:t>
            </a:r>
            <a:r>
              <a:rPr lang="en-US" sz="2200" dirty="0" smtClean="0"/>
              <a:t>nsert catheter in femoral artery to locate blockage </a:t>
            </a:r>
          </a:p>
          <a:p>
            <a:pPr marL="342900" indent="-342900">
              <a:buFont typeface="Wingdings" charset="2"/>
              <a:buChar char="v"/>
            </a:pPr>
            <a:r>
              <a:rPr lang="en-US" sz="2200" dirty="0" smtClean="0"/>
              <a:t>X-ray dye for interior arterial illustrations</a:t>
            </a:r>
          </a:p>
          <a:p>
            <a:pPr marL="342900" indent="-342900">
              <a:buFont typeface="Wingdings" charset="2"/>
              <a:buChar char="v"/>
            </a:pPr>
            <a:r>
              <a:rPr lang="en-US" sz="2200" dirty="0"/>
              <a:t>D</a:t>
            </a:r>
            <a:r>
              <a:rPr lang="en-US" sz="2200" dirty="0" smtClean="0"/>
              <a:t>etect pressure, oxygen content, and even produce small needle biopsy of heart</a:t>
            </a:r>
            <a:endParaRPr lang="en-US" sz="2200"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pic>
        <p:nvPicPr>
          <p:cNvPr id="6" name="Picture 5" descr="Screen Shot 2017-11-28 at 11.18.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180" y="961254"/>
            <a:ext cx="4612820" cy="3690256"/>
          </a:xfrm>
          <a:prstGeom prst="rect">
            <a:avLst/>
          </a:prstGeom>
        </p:spPr>
      </p:pic>
      <p:sp>
        <p:nvSpPr>
          <p:cNvPr id="8" name="Title 1"/>
          <p:cNvSpPr txBox="1">
            <a:spLocks/>
          </p:cNvSpPr>
          <p:nvPr/>
        </p:nvSpPr>
        <p:spPr>
          <a:xfrm>
            <a:off x="215646" y="153032"/>
            <a:ext cx="8723788" cy="55430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2900" b="1" dirty="0" smtClean="0">
                <a:solidFill>
                  <a:srgbClr val="AF7B51"/>
                </a:solidFill>
              </a:rPr>
              <a:t>Cardiac Catheterization/Angiograms </a:t>
            </a:r>
            <a:endParaRPr lang="en-US" sz="2900" b="1" dirty="0">
              <a:solidFill>
                <a:srgbClr val="AF7B51"/>
              </a:solidFill>
            </a:endParaRPr>
          </a:p>
        </p:txBody>
      </p:sp>
    </p:spTree>
    <p:extLst>
      <p:ext uri="{BB962C8B-B14F-4D97-AF65-F5344CB8AC3E}">
        <p14:creationId xmlns:p14="http://schemas.microsoft.com/office/powerpoint/2010/main" val="25486103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721" y="1518432"/>
            <a:ext cx="6589190" cy="1752798"/>
          </a:xfrm>
        </p:spPr>
        <p:txBody>
          <a:bodyPr/>
          <a:lstStyle/>
          <a:p>
            <a:r>
              <a:rPr lang="en-US" sz="7200" b="1" dirty="0" smtClean="0"/>
              <a:t>TREATMENTS</a:t>
            </a:r>
            <a:endParaRPr lang="en-US" sz="6000" b="1"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Tree>
    <p:extLst>
      <p:ext uri="{BB962C8B-B14F-4D97-AF65-F5344CB8AC3E}">
        <p14:creationId xmlns:p14="http://schemas.microsoft.com/office/powerpoint/2010/main" val="35875986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438" y="1218800"/>
            <a:ext cx="3634722" cy="3324868"/>
          </a:xfrm>
        </p:spPr>
        <p:txBody>
          <a:bodyPr/>
          <a:lstStyle/>
          <a:p>
            <a:pPr marL="412750" indent="-342900">
              <a:spcBef>
                <a:spcPts val="1000"/>
              </a:spcBef>
              <a:buSzPts val="2500"/>
              <a:buFont typeface="Wingdings" charset="2"/>
              <a:buChar char="v"/>
            </a:pPr>
            <a:r>
              <a:rPr lang="en" sz="2500" dirty="0"/>
              <a:t>Healthy Eating</a:t>
            </a:r>
          </a:p>
          <a:p>
            <a:pPr marL="412750" indent="-342900">
              <a:spcBef>
                <a:spcPts val="1000"/>
              </a:spcBef>
              <a:buSzPts val="2500"/>
              <a:buFont typeface="Wingdings" charset="2"/>
              <a:buChar char="v"/>
            </a:pPr>
            <a:r>
              <a:rPr lang="en" sz="2500" dirty="0"/>
              <a:t>Physical Activity</a:t>
            </a:r>
          </a:p>
          <a:p>
            <a:pPr marL="412750" indent="-342900">
              <a:spcBef>
                <a:spcPts val="1000"/>
              </a:spcBef>
              <a:buSzPts val="2500"/>
              <a:buFont typeface="Wingdings" charset="2"/>
              <a:buChar char="v"/>
            </a:pPr>
            <a:r>
              <a:rPr lang="en" sz="2500" dirty="0"/>
              <a:t>Quitting Smoking </a:t>
            </a:r>
          </a:p>
          <a:p>
            <a:pPr marL="412750" indent="-342900">
              <a:spcBef>
                <a:spcPts val="1000"/>
              </a:spcBef>
              <a:buSzPts val="2500"/>
              <a:buFont typeface="Wingdings" charset="2"/>
              <a:buChar char="v"/>
            </a:pPr>
            <a:r>
              <a:rPr lang="en" sz="2500" dirty="0"/>
              <a:t>Limiting Alcohol Consumption </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pic>
        <p:nvPicPr>
          <p:cNvPr id="5" name="Shape 231"/>
          <p:cNvPicPr preferRelativeResize="0"/>
          <p:nvPr/>
        </p:nvPicPr>
        <p:blipFill>
          <a:blip r:embed="rId3">
            <a:alphaModFix/>
          </a:blip>
          <a:stretch>
            <a:fillRect/>
          </a:stretch>
        </p:blipFill>
        <p:spPr>
          <a:xfrm>
            <a:off x="3965496" y="519913"/>
            <a:ext cx="4577622" cy="4417355"/>
          </a:xfrm>
          <a:prstGeom prst="rect">
            <a:avLst/>
          </a:prstGeom>
          <a:noFill/>
          <a:ln>
            <a:noFill/>
          </a:ln>
        </p:spPr>
      </p:pic>
      <p:sp>
        <p:nvSpPr>
          <p:cNvPr id="6" name="Title 1"/>
          <p:cNvSpPr txBox="1">
            <a:spLocks/>
          </p:cNvSpPr>
          <p:nvPr/>
        </p:nvSpPr>
        <p:spPr>
          <a:xfrm>
            <a:off x="335449" y="375657"/>
            <a:ext cx="3833711" cy="82953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4000" b="1" dirty="0" smtClean="0">
                <a:solidFill>
                  <a:srgbClr val="AF7B51"/>
                </a:solidFill>
              </a:rPr>
              <a:t>1. LIFESTYLE </a:t>
            </a:r>
            <a:endParaRPr lang="en-US" sz="4000" b="1" dirty="0">
              <a:solidFill>
                <a:srgbClr val="AF7B51"/>
              </a:solidFill>
            </a:endParaRPr>
          </a:p>
        </p:txBody>
      </p:sp>
      <p:sp>
        <p:nvSpPr>
          <p:cNvPr id="8" name="TextBox 7"/>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(National Heart, Lung, and Blood Institute, 2016) </a:t>
            </a:r>
            <a:endParaRPr lang="en-US" sz="1100" dirty="0">
              <a:solidFill>
                <a:schemeClr val="tx1">
                  <a:lumMod val="65000"/>
                </a:schemeClr>
              </a:solidFill>
            </a:endParaRPr>
          </a:p>
        </p:txBody>
      </p:sp>
    </p:spTree>
    <p:extLst>
      <p:ext uri="{BB962C8B-B14F-4D97-AF65-F5344CB8AC3E}">
        <p14:creationId xmlns:p14="http://schemas.microsoft.com/office/powerpoint/2010/main" val="4634817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0563" y="1205192"/>
            <a:ext cx="4475340" cy="3338476"/>
          </a:xfrm>
        </p:spPr>
        <p:txBody>
          <a:bodyPr/>
          <a:lstStyle/>
          <a:p>
            <a:pPr marL="412750" indent="-342900">
              <a:spcBef>
                <a:spcPts val="1000"/>
              </a:spcBef>
              <a:buSzPts val="2500"/>
              <a:buFont typeface="Wingdings" charset="2"/>
              <a:buChar char="v"/>
            </a:pPr>
            <a:r>
              <a:rPr lang="en" sz="2800" dirty="0"/>
              <a:t>Prevents the formation of thromboxane</a:t>
            </a:r>
          </a:p>
          <a:p>
            <a:pPr marL="412750" indent="-342900">
              <a:spcBef>
                <a:spcPts val="1000"/>
              </a:spcBef>
              <a:buSzPts val="2500"/>
              <a:buFont typeface="Wingdings" charset="2"/>
              <a:buChar char="v"/>
            </a:pPr>
            <a:r>
              <a:rPr lang="en" sz="2800" dirty="0"/>
              <a:t>Inhibits COX-1</a:t>
            </a:r>
          </a:p>
          <a:p>
            <a:pPr marL="412750" indent="-342900">
              <a:spcBef>
                <a:spcPts val="1000"/>
              </a:spcBef>
              <a:buSzPts val="2500"/>
              <a:buFont typeface="Wingdings" charset="2"/>
              <a:buChar char="v"/>
            </a:pPr>
            <a:r>
              <a:rPr lang="en" sz="2800" dirty="0"/>
              <a:t>Prevents platelet aggregation and clotting</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pic>
        <p:nvPicPr>
          <p:cNvPr id="6" name="Shape 241"/>
          <p:cNvPicPr preferRelativeResize="0"/>
          <p:nvPr/>
        </p:nvPicPr>
        <p:blipFill>
          <a:blip r:embed="rId3">
            <a:alphaModFix/>
          </a:blip>
          <a:stretch>
            <a:fillRect/>
          </a:stretch>
        </p:blipFill>
        <p:spPr>
          <a:xfrm>
            <a:off x="6668663" y="1511009"/>
            <a:ext cx="2270771" cy="2143662"/>
          </a:xfrm>
          <a:prstGeom prst="rect">
            <a:avLst/>
          </a:prstGeom>
          <a:noFill/>
          <a:ln>
            <a:noFill/>
          </a:ln>
        </p:spPr>
      </p:pic>
      <p:sp>
        <p:nvSpPr>
          <p:cNvPr id="7" name="Title 1"/>
          <p:cNvSpPr txBox="1">
            <a:spLocks/>
          </p:cNvSpPr>
          <p:nvPr/>
        </p:nvSpPr>
        <p:spPr>
          <a:xfrm>
            <a:off x="335449" y="375657"/>
            <a:ext cx="3833711" cy="82953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4000" b="1" dirty="0">
                <a:solidFill>
                  <a:srgbClr val="AF7B51"/>
                </a:solidFill>
              </a:rPr>
              <a:t>2</a:t>
            </a:r>
            <a:r>
              <a:rPr lang="en-CA" sz="4000" b="1" dirty="0" smtClean="0">
                <a:solidFill>
                  <a:srgbClr val="AF7B51"/>
                </a:solidFill>
              </a:rPr>
              <a:t>. ASPIRIN </a:t>
            </a:r>
            <a:endParaRPr lang="en-US" sz="4000" b="1" dirty="0">
              <a:solidFill>
                <a:srgbClr val="AF7B51"/>
              </a:solidFill>
            </a:endParaRPr>
          </a:p>
        </p:txBody>
      </p:sp>
      <p:sp>
        <p:nvSpPr>
          <p:cNvPr id="9" name="TextBox 8"/>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a:t>
            </a:r>
            <a:r>
              <a:rPr lang="en-US" sz="1100" dirty="0" err="1" smtClean="0">
                <a:solidFill>
                  <a:schemeClr val="tx1">
                    <a:lumMod val="65000"/>
                  </a:schemeClr>
                </a:solidFill>
              </a:rPr>
              <a:t>Frishman</a:t>
            </a:r>
            <a:r>
              <a:rPr lang="en-US" sz="1100" dirty="0" smtClean="0">
                <a:solidFill>
                  <a:schemeClr val="tx1">
                    <a:lumMod val="65000"/>
                  </a:schemeClr>
                </a:solidFill>
              </a:rPr>
              <a:t> et al., 2005) </a:t>
            </a:r>
            <a:endParaRPr lang="en-US" sz="1100" dirty="0">
              <a:solidFill>
                <a:schemeClr val="tx1">
                  <a:lumMod val="65000"/>
                </a:schemeClr>
              </a:solidFill>
            </a:endParaRPr>
          </a:p>
        </p:txBody>
      </p:sp>
      <p:pic>
        <p:nvPicPr>
          <p:cNvPr id="5" name="Shape 240"/>
          <p:cNvPicPr preferRelativeResize="0"/>
          <p:nvPr/>
        </p:nvPicPr>
        <p:blipFill>
          <a:blip r:embed="rId4">
            <a:alphaModFix/>
          </a:blip>
          <a:stretch>
            <a:fillRect/>
          </a:stretch>
        </p:blipFill>
        <p:spPr>
          <a:xfrm>
            <a:off x="4825628" y="484418"/>
            <a:ext cx="1997675" cy="4452850"/>
          </a:xfrm>
          <a:prstGeom prst="rect">
            <a:avLst/>
          </a:prstGeom>
          <a:noFill/>
          <a:ln>
            <a:noFill/>
          </a:ln>
        </p:spPr>
      </p:pic>
    </p:spTree>
    <p:extLst>
      <p:ext uri="{BB962C8B-B14F-4D97-AF65-F5344CB8AC3E}">
        <p14:creationId xmlns:p14="http://schemas.microsoft.com/office/powerpoint/2010/main" val="40267336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6502" y="1495728"/>
            <a:ext cx="3805078" cy="2448000"/>
          </a:xfrm>
        </p:spPr>
        <p:txBody>
          <a:bodyPr/>
          <a:lstStyle/>
          <a:p>
            <a:pPr marL="527050" indent="-457200">
              <a:spcBef>
                <a:spcPts val="1000"/>
              </a:spcBef>
              <a:buSzPts val="2500"/>
              <a:buFont typeface="Wingdings" charset="2"/>
              <a:buChar char="v"/>
            </a:pPr>
            <a:r>
              <a:rPr lang="en" sz="2800" dirty="0"/>
              <a:t>Block beta-adrenergic receptors </a:t>
            </a:r>
          </a:p>
          <a:p>
            <a:pPr marL="527050" indent="-457200">
              <a:spcBef>
                <a:spcPts val="1000"/>
              </a:spcBef>
              <a:buSzPts val="2500"/>
              <a:buFont typeface="Wingdings" charset="2"/>
              <a:buChar char="v"/>
            </a:pPr>
            <a:r>
              <a:rPr lang="en" sz="2800" dirty="0"/>
              <a:t>Prevent binding of adrenaline</a:t>
            </a:r>
            <a:r>
              <a:rPr lang="en" sz="2800" b="1" dirty="0"/>
              <a:t> </a:t>
            </a:r>
          </a:p>
          <a:p>
            <a:pPr>
              <a:buNone/>
            </a:pPr>
            <a:endParaRPr lang="en-US" sz="1800"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pic>
        <p:nvPicPr>
          <p:cNvPr id="5" name="Shape 250"/>
          <p:cNvPicPr preferRelativeResize="0"/>
          <p:nvPr/>
        </p:nvPicPr>
        <p:blipFill>
          <a:blip r:embed="rId3">
            <a:alphaModFix/>
          </a:blip>
          <a:stretch>
            <a:fillRect/>
          </a:stretch>
        </p:blipFill>
        <p:spPr>
          <a:xfrm>
            <a:off x="4161580" y="1053351"/>
            <a:ext cx="4519772" cy="3490317"/>
          </a:xfrm>
          <a:prstGeom prst="rect">
            <a:avLst/>
          </a:prstGeom>
          <a:noFill/>
          <a:ln>
            <a:noFill/>
          </a:ln>
        </p:spPr>
      </p:pic>
      <p:sp>
        <p:nvSpPr>
          <p:cNvPr id="6" name="TextBox 5"/>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a:t>
            </a:r>
            <a:r>
              <a:rPr lang="en-US" sz="1100" dirty="0" err="1" smtClean="0">
                <a:solidFill>
                  <a:schemeClr val="tx1">
                    <a:lumMod val="65000"/>
                  </a:schemeClr>
                </a:solidFill>
              </a:rPr>
              <a:t>Frishman</a:t>
            </a:r>
            <a:r>
              <a:rPr lang="en-US" sz="1100" dirty="0" smtClean="0">
                <a:solidFill>
                  <a:schemeClr val="tx1">
                    <a:lumMod val="65000"/>
                  </a:schemeClr>
                </a:solidFill>
              </a:rPr>
              <a:t> et al., 2005) </a:t>
            </a:r>
            <a:endParaRPr lang="en-US" sz="1100" dirty="0">
              <a:solidFill>
                <a:schemeClr val="tx1">
                  <a:lumMod val="65000"/>
                </a:schemeClr>
              </a:solidFill>
            </a:endParaRPr>
          </a:p>
        </p:txBody>
      </p:sp>
      <p:sp>
        <p:nvSpPr>
          <p:cNvPr id="7" name="Title 1"/>
          <p:cNvSpPr txBox="1">
            <a:spLocks/>
          </p:cNvSpPr>
          <p:nvPr/>
        </p:nvSpPr>
        <p:spPr>
          <a:xfrm>
            <a:off x="335449" y="375657"/>
            <a:ext cx="6086017" cy="82953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4000" b="1" dirty="0" smtClean="0">
                <a:solidFill>
                  <a:srgbClr val="AF7B51"/>
                </a:solidFill>
              </a:rPr>
              <a:t>3. BETA-BLOCKERS </a:t>
            </a:r>
            <a:endParaRPr lang="en-US" sz="4000" b="1" dirty="0">
              <a:solidFill>
                <a:srgbClr val="AF7B51"/>
              </a:solidFill>
            </a:endParaRPr>
          </a:p>
        </p:txBody>
      </p:sp>
    </p:spTree>
    <p:extLst>
      <p:ext uri="{BB962C8B-B14F-4D97-AF65-F5344CB8AC3E}">
        <p14:creationId xmlns:p14="http://schemas.microsoft.com/office/powerpoint/2010/main" val="32374813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292" y="1205192"/>
            <a:ext cx="4408767" cy="3338476"/>
          </a:xfrm>
        </p:spPr>
        <p:txBody>
          <a:bodyPr/>
          <a:lstStyle/>
          <a:p>
            <a:pPr marL="412750" indent="-342900">
              <a:spcBef>
                <a:spcPts val="1000"/>
              </a:spcBef>
              <a:buSzPts val="2500"/>
              <a:buFont typeface="Wingdings" charset="2"/>
              <a:buChar char="v"/>
            </a:pPr>
            <a:r>
              <a:rPr lang="en" sz="2400" dirty="0"/>
              <a:t>Converted to nitric oxide = potent vasodilator </a:t>
            </a:r>
          </a:p>
          <a:p>
            <a:pPr marL="412750" indent="-342900">
              <a:spcBef>
                <a:spcPts val="1000"/>
              </a:spcBef>
              <a:buSzPts val="2500"/>
              <a:buFont typeface="Wingdings" charset="2"/>
              <a:buChar char="v"/>
            </a:pPr>
            <a:r>
              <a:rPr lang="en" sz="2400" dirty="0"/>
              <a:t> Activates guanylyl </a:t>
            </a:r>
            <a:r>
              <a:rPr lang="en" sz="2400" dirty="0" smtClean="0"/>
              <a:t>cyclase</a:t>
            </a:r>
            <a:r>
              <a:rPr lang="en-CA" sz="2400" dirty="0" smtClean="0"/>
              <a:t>= </a:t>
            </a:r>
            <a:r>
              <a:rPr lang="en" sz="2400" dirty="0" smtClean="0"/>
              <a:t>formation </a:t>
            </a:r>
            <a:r>
              <a:rPr lang="en" sz="2400" dirty="0"/>
              <a:t>of protein kinase G </a:t>
            </a:r>
          </a:p>
          <a:p>
            <a:pPr marL="412750" indent="-342900">
              <a:spcBef>
                <a:spcPts val="1000"/>
              </a:spcBef>
              <a:buSzPts val="2500"/>
              <a:buFont typeface="Wingdings" charset="2"/>
              <a:buChar char="v"/>
            </a:pPr>
            <a:r>
              <a:rPr lang="en" sz="2400" dirty="0"/>
              <a:t>Muscle Relaxation</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pic>
        <p:nvPicPr>
          <p:cNvPr id="5" name="Shape 257"/>
          <p:cNvPicPr preferRelativeResize="0"/>
          <p:nvPr/>
        </p:nvPicPr>
        <p:blipFill>
          <a:blip r:embed="rId3">
            <a:alphaModFix/>
          </a:blip>
          <a:stretch>
            <a:fillRect/>
          </a:stretch>
        </p:blipFill>
        <p:spPr>
          <a:xfrm>
            <a:off x="5403396" y="766882"/>
            <a:ext cx="3107142" cy="4170386"/>
          </a:xfrm>
          <a:prstGeom prst="rect">
            <a:avLst/>
          </a:prstGeom>
          <a:noFill/>
          <a:ln>
            <a:noFill/>
          </a:ln>
        </p:spPr>
      </p:pic>
      <p:sp>
        <p:nvSpPr>
          <p:cNvPr id="7" name="Title 1"/>
          <p:cNvSpPr txBox="1">
            <a:spLocks/>
          </p:cNvSpPr>
          <p:nvPr/>
        </p:nvSpPr>
        <p:spPr>
          <a:xfrm>
            <a:off x="335449" y="375657"/>
            <a:ext cx="6086017" cy="82953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4000" b="1" dirty="0">
                <a:solidFill>
                  <a:srgbClr val="AF7B51"/>
                </a:solidFill>
              </a:rPr>
              <a:t>4</a:t>
            </a:r>
            <a:r>
              <a:rPr lang="en-CA" sz="4000" b="1" dirty="0" smtClean="0">
                <a:solidFill>
                  <a:srgbClr val="AF7B51"/>
                </a:solidFill>
              </a:rPr>
              <a:t>. NITROGLYCERIN</a:t>
            </a:r>
            <a:endParaRPr lang="en-US" sz="4000" b="1" dirty="0">
              <a:solidFill>
                <a:srgbClr val="AF7B51"/>
              </a:solidFill>
            </a:endParaRPr>
          </a:p>
        </p:txBody>
      </p:sp>
      <p:sp>
        <p:nvSpPr>
          <p:cNvPr id="8" name="TextBox 7"/>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a:t>
            </a:r>
            <a:r>
              <a:rPr lang="en-US" sz="1100" dirty="0" err="1" smtClean="0">
                <a:solidFill>
                  <a:schemeClr val="tx1">
                    <a:lumMod val="65000"/>
                  </a:schemeClr>
                </a:solidFill>
              </a:rPr>
              <a:t>Kukovetz</a:t>
            </a:r>
            <a:r>
              <a:rPr lang="en-US" sz="1100" dirty="0" smtClean="0">
                <a:solidFill>
                  <a:schemeClr val="tx1">
                    <a:lumMod val="65000"/>
                  </a:schemeClr>
                </a:solidFill>
              </a:rPr>
              <a:t> et al., 1987) </a:t>
            </a:r>
            <a:endParaRPr lang="en-US" sz="1100" dirty="0">
              <a:solidFill>
                <a:schemeClr val="tx1">
                  <a:lumMod val="65000"/>
                </a:schemeClr>
              </a:solidFill>
            </a:endParaRPr>
          </a:p>
        </p:txBody>
      </p:sp>
    </p:spTree>
    <p:extLst>
      <p:ext uri="{BB962C8B-B14F-4D97-AF65-F5344CB8AC3E}">
        <p14:creationId xmlns:p14="http://schemas.microsoft.com/office/powerpoint/2010/main" val="2576717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12" y="485935"/>
            <a:ext cx="8375406" cy="824233"/>
          </a:xfrm>
        </p:spPr>
        <p:txBody>
          <a:bodyPr/>
          <a:lstStyle/>
          <a:p>
            <a:r>
              <a:rPr lang="en" sz="3600" b="1" dirty="0">
                <a:solidFill>
                  <a:srgbClr val="AF7B51"/>
                </a:solidFill>
              </a:rPr>
              <a:t>What is Coronary </a:t>
            </a:r>
            <a:r>
              <a:rPr lang="en-CA" sz="3600" b="1" dirty="0" smtClean="0">
                <a:solidFill>
                  <a:srgbClr val="AF7B51"/>
                </a:solidFill>
              </a:rPr>
              <a:t>Heart</a:t>
            </a:r>
            <a:r>
              <a:rPr lang="en" sz="3600" b="1" dirty="0" smtClean="0">
                <a:solidFill>
                  <a:srgbClr val="AF7B51"/>
                </a:solidFill>
              </a:rPr>
              <a:t> </a:t>
            </a:r>
            <a:r>
              <a:rPr lang="en" sz="3600" b="1" dirty="0">
                <a:solidFill>
                  <a:srgbClr val="AF7B51"/>
                </a:solidFill>
              </a:rPr>
              <a:t>Disease?</a:t>
            </a:r>
            <a:endParaRPr lang="en-US" sz="3200" b="1" dirty="0">
              <a:solidFill>
                <a:srgbClr val="AF7B51"/>
              </a:solidFill>
            </a:endParaRPr>
          </a:p>
        </p:txBody>
      </p:sp>
      <p:sp>
        <p:nvSpPr>
          <p:cNvPr id="3" name="Text Placeholder 2"/>
          <p:cNvSpPr>
            <a:spLocks noGrp="1"/>
          </p:cNvSpPr>
          <p:nvPr>
            <p:ph type="body" idx="1"/>
          </p:nvPr>
        </p:nvSpPr>
        <p:spPr>
          <a:xfrm>
            <a:off x="341412" y="1160367"/>
            <a:ext cx="4276770" cy="3423467"/>
          </a:xfrm>
        </p:spPr>
        <p:txBody>
          <a:bodyPr/>
          <a:lstStyle/>
          <a:p>
            <a:pPr marL="457200" lvl="0" indent="-381000">
              <a:lnSpc>
                <a:spcPct val="200000"/>
              </a:lnSpc>
              <a:spcAft>
                <a:spcPts val="0"/>
              </a:spcAft>
              <a:buSzPts val="2400"/>
              <a:buFont typeface="Wingdings" charset="2"/>
              <a:buChar char="v"/>
            </a:pPr>
            <a:r>
              <a:rPr lang="en" sz="2000" dirty="0">
                <a:highlight>
                  <a:srgbClr val="FFFFFF"/>
                </a:highlight>
              </a:rPr>
              <a:t>Buildup of </a:t>
            </a:r>
            <a:r>
              <a:rPr lang="en" sz="2000" dirty="0" smtClean="0">
                <a:highlight>
                  <a:srgbClr val="FFFFFF"/>
                </a:highlight>
              </a:rPr>
              <a:t>plaque</a:t>
            </a:r>
            <a:r>
              <a:rPr lang="en-US" sz="2000" dirty="0" smtClean="0">
                <a:highlight>
                  <a:srgbClr val="FFFFFF"/>
                </a:highlight>
              </a:rPr>
              <a:t>(</a:t>
            </a:r>
            <a:r>
              <a:rPr lang="en" sz="2000" dirty="0" smtClean="0">
                <a:highlight>
                  <a:srgbClr val="FFFFFF"/>
                </a:highlight>
              </a:rPr>
              <a:t>s</a:t>
            </a:r>
            <a:r>
              <a:rPr lang="en-US" sz="2000" dirty="0" smtClean="0">
                <a:highlight>
                  <a:srgbClr val="FFFFFF"/>
                </a:highlight>
              </a:rPr>
              <a:t>)</a:t>
            </a:r>
            <a:r>
              <a:rPr lang="en" sz="2000" dirty="0" smtClean="0">
                <a:highlight>
                  <a:srgbClr val="FFFFFF"/>
                </a:highlight>
              </a:rPr>
              <a:t> </a:t>
            </a:r>
            <a:r>
              <a:rPr lang="en" sz="2000" dirty="0">
                <a:highlight>
                  <a:srgbClr val="FFFFFF"/>
                </a:highlight>
              </a:rPr>
              <a:t>in the coronary </a:t>
            </a:r>
            <a:r>
              <a:rPr lang="en" sz="2000" dirty="0" smtClean="0">
                <a:highlight>
                  <a:srgbClr val="FFFFFF"/>
                </a:highlight>
              </a:rPr>
              <a:t>arteries</a:t>
            </a:r>
            <a:endParaRPr lang="en-US" sz="2000" dirty="0" smtClean="0">
              <a:highlight>
                <a:srgbClr val="FFFFFF"/>
              </a:highlight>
            </a:endParaRPr>
          </a:p>
          <a:p>
            <a:pPr marL="457200" lvl="0" indent="-381000">
              <a:lnSpc>
                <a:spcPct val="200000"/>
              </a:lnSpc>
              <a:spcAft>
                <a:spcPts val="0"/>
              </a:spcAft>
              <a:buSzPts val="2400"/>
              <a:buFont typeface="Wingdings" charset="2"/>
              <a:buChar char="v"/>
            </a:pPr>
            <a:r>
              <a:rPr lang="en" sz="2000" dirty="0" smtClean="0">
                <a:highlight>
                  <a:srgbClr val="FFFFFF"/>
                </a:highlight>
              </a:rPr>
              <a:t>Leads </a:t>
            </a:r>
            <a:r>
              <a:rPr lang="en" sz="2000" dirty="0">
                <a:highlight>
                  <a:srgbClr val="FFFFFF"/>
                </a:highlight>
              </a:rPr>
              <a:t>to the </a:t>
            </a:r>
            <a:r>
              <a:rPr lang="en" sz="2000" dirty="0" smtClean="0">
                <a:highlight>
                  <a:srgbClr val="FFFFFF"/>
                </a:highlight>
              </a:rPr>
              <a:t>narrowing</a:t>
            </a:r>
            <a:r>
              <a:rPr lang="en-US" sz="2000" dirty="0" smtClean="0">
                <a:highlight>
                  <a:srgbClr val="FFFFFF"/>
                </a:highlight>
              </a:rPr>
              <a:t> of arteries</a:t>
            </a:r>
          </a:p>
          <a:p>
            <a:pPr marL="457200" lvl="0" indent="-381000">
              <a:lnSpc>
                <a:spcPct val="200000"/>
              </a:lnSpc>
              <a:spcAft>
                <a:spcPts val="0"/>
              </a:spcAft>
              <a:buSzPts val="2400"/>
              <a:buFont typeface="Wingdings" charset="2"/>
              <a:buChar char="v"/>
            </a:pPr>
            <a:r>
              <a:rPr lang="en" sz="2000" dirty="0" smtClean="0">
                <a:highlight>
                  <a:srgbClr val="FFFFFF"/>
                </a:highlight>
              </a:rPr>
              <a:t>Restricts </a:t>
            </a:r>
            <a:r>
              <a:rPr lang="en" sz="2000" dirty="0">
                <a:highlight>
                  <a:srgbClr val="FFFFFF"/>
                </a:highlight>
              </a:rPr>
              <a:t>oxygenated blood </a:t>
            </a:r>
            <a:r>
              <a:rPr lang="en-US" sz="2000" dirty="0" smtClean="0">
                <a:highlight>
                  <a:srgbClr val="FFFFFF"/>
                </a:highlight>
              </a:rPr>
              <a:t>from </a:t>
            </a:r>
            <a:r>
              <a:rPr lang="en" sz="2000" dirty="0" smtClean="0">
                <a:highlight>
                  <a:srgbClr val="FFFFFF"/>
                </a:highlight>
              </a:rPr>
              <a:t>enterin</a:t>
            </a:r>
            <a:r>
              <a:rPr lang="en-US" sz="2000" dirty="0" smtClean="0">
                <a:highlight>
                  <a:srgbClr val="FFFFFF"/>
                </a:highlight>
              </a:rPr>
              <a:t>g the  heart</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pic>
        <p:nvPicPr>
          <p:cNvPr id="5" name="Shape 141"/>
          <p:cNvPicPr preferRelativeResize="0"/>
          <p:nvPr/>
        </p:nvPicPr>
        <p:blipFill>
          <a:blip r:embed="rId3">
            <a:alphaModFix/>
          </a:blip>
          <a:stretch>
            <a:fillRect/>
          </a:stretch>
        </p:blipFill>
        <p:spPr>
          <a:xfrm>
            <a:off x="4514273" y="1310168"/>
            <a:ext cx="4097786" cy="3293101"/>
          </a:xfrm>
          <a:prstGeom prst="rect">
            <a:avLst/>
          </a:prstGeom>
          <a:noFill/>
          <a:ln>
            <a:noFill/>
          </a:ln>
        </p:spPr>
      </p:pic>
      <p:sp>
        <p:nvSpPr>
          <p:cNvPr id="6" name="TextBox 5"/>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(National Heart, Lung, and Blood Institute, 2016) </a:t>
            </a:r>
            <a:endParaRPr lang="en-US" sz="1100" dirty="0">
              <a:solidFill>
                <a:schemeClr val="tx1">
                  <a:lumMod val="65000"/>
                </a:schemeClr>
              </a:solidFill>
            </a:endParaRPr>
          </a:p>
        </p:txBody>
      </p:sp>
    </p:spTree>
    <p:extLst>
      <p:ext uri="{BB962C8B-B14F-4D97-AF65-F5344CB8AC3E}">
        <p14:creationId xmlns:p14="http://schemas.microsoft.com/office/powerpoint/2010/main" val="5208080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5449" y="1155628"/>
            <a:ext cx="3737869" cy="3425495"/>
          </a:xfrm>
        </p:spPr>
        <p:txBody>
          <a:bodyPr/>
          <a:lstStyle/>
          <a:p>
            <a:pPr marL="374650" indent="-285750">
              <a:spcBef>
                <a:spcPts val="1000"/>
              </a:spcBef>
              <a:buSzPts val="2200"/>
              <a:buFont typeface="Wingdings" charset="2"/>
              <a:buChar char="v"/>
            </a:pPr>
            <a:r>
              <a:rPr lang="en" sz="2300" dirty="0"/>
              <a:t>Catheter inserted and threaded to heart</a:t>
            </a:r>
          </a:p>
          <a:p>
            <a:pPr marL="374650" indent="-285750">
              <a:spcBef>
                <a:spcPts val="1000"/>
              </a:spcBef>
              <a:buSzPts val="2200"/>
              <a:buFont typeface="Wingdings" charset="2"/>
              <a:buChar char="v"/>
            </a:pPr>
            <a:r>
              <a:rPr lang="en" sz="2300" dirty="0"/>
              <a:t> Dye injected and observed </a:t>
            </a:r>
          </a:p>
          <a:p>
            <a:pPr marL="374650" indent="-285750">
              <a:spcBef>
                <a:spcPts val="1000"/>
              </a:spcBef>
              <a:buSzPts val="2200"/>
              <a:buFont typeface="Wingdings" charset="2"/>
              <a:buChar char="v"/>
            </a:pPr>
            <a:r>
              <a:rPr lang="en" sz="2300" dirty="0"/>
              <a:t>Balloon &amp; stent used to open up artery</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pic>
        <p:nvPicPr>
          <p:cNvPr id="5" name="Shape 265"/>
          <p:cNvPicPr preferRelativeResize="0"/>
          <p:nvPr/>
        </p:nvPicPr>
        <p:blipFill>
          <a:blip r:embed="rId3">
            <a:alphaModFix/>
          </a:blip>
          <a:stretch>
            <a:fillRect/>
          </a:stretch>
        </p:blipFill>
        <p:spPr>
          <a:xfrm>
            <a:off x="3991027" y="1054463"/>
            <a:ext cx="4860877" cy="3489205"/>
          </a:xfrm>
          <a:prstGeom prst="rect">
            <a:avLst/>
          </a:prstGeom>
          <a:noFill/>
          <a:ln>
            <a:noFill/>
          </a:ln>
        </p:spPr>
      </p:pic>
      <p:sp>
        <p:nvSpPr>
          <p:cNvPr id="6" name="Title 1"/>
          <p:cNvSpPr txBox="1">
            <a:spLocks/>
          </p:cNvSpPr>
          <p:nvPr/>
        </p:nvSpPr>
        <p:spPr>
          <a:xfrm>
            <a:off x="335449" y="375657"/>
            <a:ext cx="6086017" cy="82953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4000" b="1" dirty="0" smtClean="0">
                <a:solidFill>
                  <a:srgbClr val="AF7B51"/>
                </a:solidFill>
              </a:rPr>
              <a:t>5. ANGIOPLASTY</a:t>
            </a:r>
            <a:endParaRPr lang="en-US" sz="4000" b="1" dirty="0">
              <a:solidFill>
                <a:srgbClr val="AF7B51"/>
              </a:solidFill>
            </a:endParaRPr>
          </a:p>
        </p:txBody>
      </p:sp>
      <p:sp>
        <p:nvSpPr>
          <p:cNvPr id="8" name="TextBox 7"/>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(National Heart, Lung, and Blood Institute, 2016) </a:t>
            </a:r>
            <a:endParaRPr lang="en-US" sz="1100" dirty="0">
              <a:solidFill>
                <a:schemeClr val="tx1">
                  <a:lumMod val="65000"/>
                </a:schemeClr>
              </a:solidFill>
            </a:endParaRPr>
          </a:p>
        </p:txBody>
      </p:sp>
    </p:spTree>
    <p:extLst>
      <p:ext uri="{BB962C8B-B14F-4D97-AF65-F5344CB8AC3E}">
        <p14:creationId xmlns:p14="http://schemas.microsoft.com/office/powerpoint/2010/main" val="38844406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Shape 27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latin typeface="Nunito"/>
                <a:ea typeface="Nunito"/>
                <a:cs typeface="Nunito"/>
                <a:sym typeface="Nunito"/>
              </a:rPr>
              <a:t>21</a:t>
            </a:fld>
            <a:endParaRPr lang="en">
              <a:latin typeface="Nunito"/>
              <a:ea typeface="Nunito"/>
              <a:cs typeface="Nunito"/>
              <a:sym typeface="Nunito"/>
            </a:endParaRPr>
          </a:p>
        </p:txBody>
      </p:sp>
      <p:sp>
        <p:nvSpPr>
          <p:cNvPr id="7" name="Title 1"/>
          <p:cNvSpPr>
            <a:spLocks noGrp="1"/>
          </p:cNvSpPr>
          <p:nvPr>
            <p:ph type="title"/>
          </p:nvPr>
        </p:nvSpPr>
        <p:spPr>
          <a:xfrm>
            <a:off x="503174" y="1051112"/>
            <a:ext cx="8436259" cy="2471751"/>
          </a:xfrm>
        </p:spPr>
        <p:txBody>
          <a:bodyPr/>
          <a:lstStyle/>
          <a:p>
            <a:r>
              <a:rPr lang="en-US" sz="6000" b="1" dirty="0" smtClean="0"/>
              <a:t>FUTURE THERAPEUTICS &amp; IMPLICATION </a:t>
            </a:r>
            <a:endParaRPr lang="en-US" sz="4800" b="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8941" y="1073384"/>
            <a:ext cx="5553508" cy="3661477"/>
          </a:xfrm>
        </p:spPr>
        <p:txBody>
          <a:bodyPr/>
          <a:lstStyle/>
          <a:p>
            <a:pPr marL="457200" lvl="0" indent="-311150">
              <a:lnSpc>
                <a:spcPct val="150000"/>
              </a:lnSpc>
              <a:spcAft>
                <a:spcPts val="0"/>
              </a:spcAft>
              <a:buFont typeface="Wingdings" charset="2"/>
              <a:buChar char="v"/>
            </a:pPr>
            <a:r>
              <a:rPr lang="en" sz="1900" dirty="0"/>
              <a:t>Small interfering RNA (siRNA) as an alternative cardiovascular disease treatment </a:t>
            </a:r>
          </a:p>
          <a:p>
            <a:pPr marL="914400" lvl="1" indent="-298450">
              <a:lnSpc>
                <a:spcPct val="150000"/>
              </a:lnSpc>
              <a:spcAft>
                <a:spcPts val="0"/>
              </a:spcAft>
              <a:buFont typeface="Courier New"/>
              <a:buChar char="o"/>
            </a:pPr>
            <a:r>
              <a:rPr lang="en" sz="1900" dirty="0"/>
              <a:t>Prolonged reductions in LDL cholesterol </a:t>
            </a:r>
          </a:p>
          <a:p>
            <a:pPr marL="914400" lvl="1" indent="-298450">
              <a:lnSpc>
                <a:spcPct val="150000"/>
              </a:lnSpc>
              <a:spcAft>
                <a:spcPts val="0"/>
              </a:spcAft>
              <a:buFont typeface="Courier New"/>
              <a:buChar char="o"/>
            </a:pPr>
            <a:r>
              <a:rPr lang="en" sz="1900" dirty="0"/>
              <a:t>Direct-specific degradation messenger RNA </a:t>
            </a:r>
          </a:p>
          <a:p>
            <a:pPr marL="457200" lvl="0" indent="-311150">
              <a:lnSpc>
                <a:spcPct val="150000"/>
              </a:lnSpc>
              <a:spcAft>
                <a:spcPts val="0"/>
              </a:spcAft>
              <a:buFont typeface="Wingdings" charset="2"/>
              <a:buChar char="v"/>
            </a:pPr>
            <a:r>
              <a:rPr lang="en" sz="1900" dirty="0"/>
              <a:t>Encapsulated in lipid nanoparticle </a:t>
            </a:r>
          </a:p>
          <a:p>
            <a:pPr marL="914400" lvl="1" indent="-298450">
              <a:lnSpc>
                <a:spcPct val="150000"/>
              </a:lnSpc>
              <a:spcAft>
                <a:spcPts val="0"/>
              </a:spcAft>
              <a:buFont typeface="Courier New"/>
              <a:buChar char="o"/>
            </a:pPr>
            <a:r>
              <a:rPr lang="en" sz="1900" dirty="0"/>
              <a:t>Injection every 6-12 months </a:t>
            </a:r>
          </a:p>
          <a:p>
            <a:pPr marL="457200" lvl="0" indent="-311150">
              <a:lnSpc>
                <a:spcPct val="150000"/>
              </a:lnSpc>
              <a:spcAft>
                <a:spcPts val="0"/>
              </a:spcAft>
              <a:buFont typeface="Wingdings" charset="2"/>
              <a:buChar char="v"/>
            </a:pPr>
            <a:r>
              <a:rPr lang="en" sz="1900" b="1" i="1" dirty="0"/>
              <a:t>Side </a:t>
            </a:r>
            <a:r>
              <a:rPr lang="en" sz="1900" b="1" i="1" dirty="0" smtClean="0"/>
              <a:t>effects</a:t>
            </a:r>
            <a:r>
              <a:rPr lang="en-CA" sz="1900" b="1" i="1" dirty="0" smtClean="0"/>
              <a:t>:</a:t>
            </a:r>
            <a:endParaRPr lang="en" sz="1900" b="1" i="1" dirty="0"/>
          </a:p>
          <a:p>
            <a:pPr marL="914400" lvl="1" indent="-298450">
              <a:lnSpc>
                <a:spcPct val="150000"/>
              </a:lnSpc>
              <a:buFont typeface="Courier New"/>
              <a:buChar char="o"/>
            </a:pPr>
            <a:r>
              <a:rPr lang="en" sz="1900" dirty="0"/>
              <a:t>Potential hepatotoxicity </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pic>
        <p:nvPicPr>
          <p:cNvPr id="5" name="Shape 280"/>
          <p:cNvPicPr preferRelativeResize="0"/>
          <p:nvPr/>
        </p:nvPicPr>
        <p:blipFill>
          <a:blip r:embed="rId3">
            <a:alphaModFix/>
          </a:blip>
          <a:stretch>
            <a:fillRect/>
          </a:stretch>
        </p:blipFill>
        <p:spPr>
          <a:xfrm rot="1098978">
            <a:off x="5646637" y="1764628"/>
            <a:ext cx="3212449" cy="2948796"/>
          </a:xfrm>
          <a:prstGeom prst="rect">
            <a:avLst/>
          </a:prstGeom>
          <a:noFill/>
          <a:ln>
            <a:noFill/>
          </a:ln>
        </p:spPr>
      </p:pic>
      <p:sp>
        <p:nvSpPr>
          <p:cNvPr id="6" name="Title 1"/>
          <p:cNvSpPr txBox="1">
            <a:spLocks/>
          </p:cNvSpPr>
          <p:nvPr/>
        </p:nvSpPr>
        <p:spPr>
          <a:xfrm>
            <a:off x="335449" y="375657"/>
            <a:ext cx="6086017" cy="82953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4000" b="1" dirty="0" smtClean="0">
                <a:solidFill>
                  <a:srgbClr val="AF7B51"/>
                </a:solidFill>
              </a:rPr>
              <a:t>PCSK9-specific </a:t>
            </a:r>
            <a:r>
              <a:rPr lang="en-CA" sz="4000" b="1" dirty="0" err="1" smtClean="0">
                <a:solidFill>
                  <a:srgbClr val="AF7B51"/>
                </a:solidFill>
              </a:rPr>
              <a:t>siRNA</a:t>
            </a:r>
            <a:endParaRPr lang="en-US" sz="4000" b="1" dirty="0">
              <a:solidFill>
                <a:srgbClr val="AF7B51"/>
              </a:solidFill>
            </a:endParaRPr>
          </a:p>
        </p:txBody>
      </p:sp>
    </p:spTree>
    <p:extLst>
      <p:ext uri="{BB962C8B-B14F-4D97-AF65-F5344CB8AC3E}">
        <p14:creationId xmlns:p14="http://schemas.microsoft.com/office/powerpoint/2010/main" val="38544888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
        <p:nvSpPr>
          <p:cNvPr id="5" name="Title 1"/>
          <p:cNvSpPr txBox="1">
            <a:spLocks/>
          </p:cNvSpPr>
          <p:nvPr/>
        </p:nvSpPr>
        <p:spPr>
          <a:xfrm>
            <a:off x="335449" y="375658"/>
            <a:ext cx="7859108" cy="726736"/>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4000" b="1" dirty="0" smtClean="0">
                <a:solidFill>
                  <a:srgbClr val="AF7B51"/>
                </a:solidFill>
              </a:rPr>
              <a:t>Anti-Inflammatory Therapy</a:t>
            </a:r>
            <a:endParaRPr lang="en-US" sz="4000" b="1" dirty="0">
              <a:solidFill>
                <a:srgbClr val="AF7B51"/>
              </a:solidFill>
            </a:endParaRPr>
          </a:p>
        </p:txBody>
      </p:sp>
      <p:sp>
        <p:nvSpPr>
          <p:cNvPr id="7" name="Text Box 2"/>
          <p:cNvSpPr txBox="1"/>
          <p:nvPr/>
        </p:nvSpPr>
        <p:spPr>
          <a:xfrm>
            <a:off x="335449" y="1127357"/>
            <a:ext cx="7619502" cy="391728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Wingdings"/>
              <a:buChar char=""/>
              <a:tabLst>
                <a:tab pos="457200" algn="l"/>
              </a:tabLst>
            </a:pPr>
            <a:r>
              <a:rPr lang="en-CA" sz="2400" dirty="0">
                <a:solidFill>
                  <a:srgbClr val="233A44"/>
                </a:solidFill>
                <a:effectLst/>
                <a:latin typeface="Calibri"/>
                <a:ea typeface="ＭＳ 明朝"/>
                <a:cs typeface="Calibri"/>
              </a:rPr>
              <a:t>Mechanism behind rupture of fibrous cap is </a:t>
            </a:r>
            <a:r>
              <a:rPr lang="en-CA" sz="2400" i="1" dirty="0">
                <a:solidFill>
                  <a:srgbClr val="233A44"/>
                </a:solidFill>
                <a:effectLst/>
                <a:latin typeface="Calibri"/>
                <a:ea typeface="ＭＳ 明朝"/>
                <a:cs typeface="Calibri"/>
              </a:rPr>
              <a:t>unknown </a:t>
            </a:r>
            <a:endParaRPr lang="en-CA" sz="2400" dirty="0">
              <a:solidFill>
                <a:srgbClr val="233A44"/>
              </a:solidFill>
              <a:effectLst/>
              <a:latin typeface="Calibri"/>
              <a:ea typeface="ＭＳ 明朝"/>
              <a:cs typeface="Calibri"/>
            </a:endParaRPr>
          </a:p>
          <a:p>
            <a:pPr marL="742950" lvl="1" indent="-285750">
              <a:spcAft>
                <a:spcPts val="0"/>
              </a:spcAft>
              <a:buFont typeface="Courier New"/>
              <a:buChar char="o"/>
              <a:tabLst>
                <a:tab pos="914400" algn="l"/>
              </a:tabLst>
            </a:pPr>
            <a:r>
              <a:rPr lang="en-CA" sz="2400" dirty="0">
                <a:solidFill>
                  <a:srgbClr val="233A44"/>
                </a:solidFill>
                <a:effectLst/>
                <a:latin typeface="Calibri"/>
                <a:ea typeface="ＭＳ 明朝"/>
                <a:cs typeface="Calibri"/>
              </a:rPr>
              <a:t>Local or systemic inflammation </a:t>
            </a:r>
          </a:p>
          <a:p>
            <a:pPr marL="342900" lvl="0" indent="-342900">
              <a:spcAft>
                <a:spcPts val="0"/>
              </a:spcAft>
              <a:buFont typeface="Wingdings"/>
              <a:buChar char=""/>
              <a:tabLst>
                <a:tab pos="457200" algn="l"/>
              </a:tabLst>
            </a:pPr>
            <a:r>
              <a:rPr lang="en-CA" sz="2400" dirty="0">
                <a:solidFill>
                  <a:srgbClr val="233A44"/>
                </a:solidFill>
                <a:effectLst/>
                <a:latin typeface="Calibri"/>
                <a:ea typeface="ＭＳ 明朝"/>
                <a:cs typeface="Calibri"/>
              </a:rPr>
              <a:t>Studies:</a:t>
            </a:r>
          </a:p>
          <a:p>
            <a:pPr marL="742950" lvl="1" indent="-285750">
              <a:spcAft>
                <a:spcPts val="0"/>
              </a:spcAft>
              <a:buFont typeface="Courier New"/>
              <a:buChar char="o"/>
              <a:tabLst>
                <a:tab pos="914400" algn="l"/>
              </a:tabLst>
            </a:pPr>
            <a:r>
              <a:rPr lang="en-CA" sz="2400" dirty="0">
                <a:solidFill>
                  <a:srgbClr val="233A44"/>
                </a:solidFill>
                <a:effectLst/>
                <a:latin typeface="Calibri"/>
                <a:ea typeface="ＭＳ 明朝"/>
                <a:cs typeface="Calibri"/>
              </a:rPr>
              <a:t>Chronic low-level systemic inflammation; greater risk for cardiovascular disease </a:t>
            </a:r>
          </a:p>
          <a:p>
            <a:pPr marL="742950" lvl="1" indent="-285750">
              <a:spcAft>
                <a:spcPts val="0"/>
              </a:spcAft>
              <a:buFont typeface="Courier New"/>
              <a:buChar char="o"/>
              <a:tabLst>
                <a:tab pos="914400" algn="l"/>
              </a:tabLst>
            </a:pPr>
            <a:r>
              <a:rPr lang="en-CA" sz="2400" dirty="0">
                <a:solidFill>
                  <a:srgbClr val="233A44"/>
                </a:solidFill>
                <a:effectLst/>
                <a:latin typeface="Calibri"/>
                <a:ea typeface="ＭＳ 明朝"/>
                <a:cs typeface="Calibri"/>
              </a:rPr>
              <a:t>Anti-inflammatory therapeutics = benefits + reduction in cardiovascular disease patients  </a:t>
            </a:r>
          </a:p>
          <a:p>
            <a:pPr marL="742950" lvl="1" indent="-285750">
              <a:spcAft>
                <a:spcPts val="0"/>
              </a:spcAft>
              <a:buFont typeface="Courier New"/>
              <a:buChar char="o"/>
              <a:tabLst>
                <a:tab pos="914400" algn="l"/>
              </a:tabLst>
            </a:pPr>
            <a:r>
              <a:rPr lang="en-CA" sz="2400" dirty="0">
                <a:solidFill>
                  <a:srgbClr val="233A44"/>
                </a:solidFill>
                <a:effectLst/>
                <a:latin typeface="Calibri"/>
                <a:ea typeface="ＭＳ 明朝"/>
                <a:cs typeface="Calibri"/>
              </a:rPr>
              <a:t>Agents: colchicine, </a:t>
            </a:r>
            <a:r>
              <a:rPr lang="en-CA" sz="2400" dirty="0" err="1">
                <a:solidFill>
                  <a:srgbClr val="233A44"/>
                </a:solidFill>
                <a:effectLst/>
                <a:latin typeface="Calibri"/>
                <a:ea typeface="ＭＳ 明朝"/>
                <a:cs typeface="Calibri"/>
              </a:rPr>
              <a:t>canakinumab</a:t>
            </a:r>
            <a:r>
              <a:rPr lang="en-CA" sz="2400" dirty="0">
                <a:solidFill>
                  <a:srgbClr val="233A44"/>
                </a:solidFill>
                <a:effectLst/>
                <a:latin typeface="Calibri"/>
                <a:ea typeface="ＭＳ 明朝"/>
                <a:cs typeface="Calibri"/>
              </a:rPr>
              <a:t>, </a:t>
            </a:r>
            <a:r>
              <a:rPr lang="en-CA" sz="2400" dirty="0" err="1">
                <a:solidFill>
                  <a:srgbClr val="233A44"/>
                </a:solidFill>
                <a:effectLst/>
                <a:latin typeface="Calibri"/>
                <a:ea typeface="ＭＳ 明朝"/>
                <a:cs typeface="Calibri"/>
              </a:rPr>
              <a:t>methothrexate</a:t>
            </a:r>
            <a:r>
              <a:rPr lang="en-CA" sz="2400" dirty="0">
                <a:solidFill>
                  <a:srgbClr val="233A44"/>
                </a:solidFill>
                <a:effectLst/>
                <a:latin typeface="Calibri"/>
                <a:ea typeface="ＭＳ 明朝"/>
                <a:cs typeface="Calibri"/>
              </a:rPr>
              <a:t> </a:t>
            </a:r>
          </a:p>
          <a:p>
            <a:pPr marL="342900" lvl="0" indent="-342900">
              <a:spcAft>
                <a:spcPts val="0"/>
              </a:spcAft>
              <a:buFont typeface="Wingdings"/>
              <a:buChar char=""/>
              <a:tabLst>
                <a:tab pos="457200" algn="l"/>
              </a:tabLst>
            </a:pPr>
            <a:r>
              <a:rPr lang="en-CA" sz="2400" dirty="0">
                <a:solidFill>
                  <a:srgbClr val="233A44"/>
                </a:solidFill>
                <a:effectLst/>
                <a:latin typeface="Calibri"/>
                <a:ea typeface="ＭＳ 明朝"/>
                <a:cs typeface="Calibri"/>
              </a:rPr>
              <a:t>Undergoing trials </a:t>
            </a:r>
          </a:p>
          <a:p>
            <a:pPr marL="914400">
              <a:spcAft>
                <a:spcPts val="0"/>
              </a:spcAft>
            </a:pPr>
            <a:r>
              <a:rPr lang="en-CA" sz="1200" dirty="0">
                <a:effectLst/>
                <a:ea typeface="ＭＳ 明朝"/>
                <a:cs typeface="Times New Roman"/>
              </a:rPr>
              <a:t> </a:t>
            </a:r>
          </a:p>
        </p:txBody>
      </p:sp>
    </p:spTree>
    <p:extLst>
      <p:ext uri="{BB962C8B-B14F-4D97-AF65-F5344CB8AC3E}">
        <p14:creationId xmlns:p14="http://schemas.microsoft.com/office/powerpoint/2010/main" val="21995268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
        <p:nvSpPr>
          <p:cNvPr id="6" name="Title 1"/>
          <p:cNvSpPr txBox="1">
            <a:spLocks/>
          </p:cNvSpPr>
          <p:nvPr/>
        </p:nvSpPr>
        <p:spPr>
          <a:xfrm>
            <a:off x="335448" y="375657"/>
            <a:ext cx="8603985" cy="918456"/>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3500" b="1" dirty="0" smtClean="0">
                <a:solidFill>
                  <a:srgbClr val="AF7B51"/>
                </a:solidFill>
              </a:rPr>
              <a:t>Personalized Antithrombotic Therapy </a:t>
            </a:r>
            <a:endParaRPr lang="en-US" sz="3500" b="1" dirty="0">
              <a:solidFill>
                <a:srgbClr val="AF7B51"/>
              </a:solidFill>
            </a:endParaRPr>
          </a:p>
        </p:txBody>
      </p:sp>
      <p:pic>
        <p:nvPicPr>
          <p:cNvPr id="9" name="Picture 8"/>
          <p:cNvPicPr>
            <a:picLocks noChangeAspect="1"/>
          </p:cNvPicPr>
          <p:nvPr/>
        </p:nvPicPr>
        <p:blipFill>
          <a:blip r:embed="rId3"/>
          <a:stretch>
            <a:fillRect/>
          </a:stretch>
        </p:blipFill>
        <p:spPr>
          <a:xfrm>
            <a:off x="4408768" y="1389973"/>
            <a:ext cx="4422842" cy="2803402"/>
          </a:xfrm>
          <a:prstGeom prst="rect">
            <a:avLst/>
          </a:prstGeom>
        </p:spPr>
      </p:pic>
      <p:sp>
        <p:nvSpPr>
          <p:cNvPr id="11" name="Rectangle 10"/>
          <p:cNvSpPr/>
          <p:nvPr/>
        </p:nvSpPr>
        <p:spPr>
          <a:xfrm>
            <a:off x="381123" y="1034682"/>
            <a:ext cx="4027645" cy="3785652"/>
          </a:xfrm>
          <a:prstGeom prst="rect">
            <a:avLst/>
          </a:prstGeom>
        </p:spPr>
        <p:txBody>
          <a:bodyPr wrap="square">
            <a:spAutoFit/>
          </a:bodyPr>
          <a:lstStyle/>
          <a:p>
            <a:pPr marL="457200" lvl="0" indent="-311150">
              <a:lnSpc>
                <a:spcPct val="150000"/>
              </a:lnSpc>
              <a:buFont typeface="Wingdings" charset="2"/>
              <a:buChar char="v"/>
            </a:pPr>
            <a:r>
              <a:rPr lang="en-CA" sz="2000" dirty="0" smtClean="0">
                <a:latin typeface="Calibri"/>
                <a:cs typeface="Calibri"/>
              </a:rPr>
              <a:t>T</a:t>
            </a:r>
            <a:r>
              <a:rPr lang="en" sz="2000" dirty="0" smtClean="0">
                <a:latin typeface="Calibri"/>
                <a:cs typeface="Calibri"/>
              </a:rPr>
              <a:t>reat </a:t>
            </a:r>
            <a:r>
              <a:rPr lang="en" sz="2000" dirty="0">
                <a:latin typeface="Calibri"/>
                <a:cs typeface="Calibri"/>
              </a:rPr>
              <a:t>patients at risk </a:t>
            </a:r>
          </a:p>
          <a:p>
            <a:pPr marL="914400" lvl="1" indent="-298450">
              <a:lnSpc>
                <a:spcPct val="150000"/>
              </a:lnSpc>
              <a:buFont typeface="Courier New"/>
              <a:buChar char="o"/>
            </a:pPr>
            <a:r>
              <a:rPr lang="en" sz="2000" dirty="0">
                <a:latin typeface="Calibri"/>
                <a:cs typeface="Calibri"/>
              </a:rPr>
              <a:t>Associated with increased risk of bleeding </a:t>
            </a:r>
          </a:p>
          <a:p>
            <a:pPr marL="457200" lvl="0" indent="-311150">
              <a:lnSpc>
                <a:spcPct val="150000"/>
              </a:lnSpc>
              <a:buFont typeface="Wingdings" charset="2"/>
              <a:buChar char="v"/>
            </a:pPr>
            <a:r>
              <a:rPr lang="en" sz="2000" dirty="0" smtClean="0">
                <a:latin typeface="Calibri"/>
                <a:cs typeface="Calibri"/>
              </a:rPr>
              <a:t>Current</a:t>
            </a:r>
            <a:r>
              <a:rPr lang="en-CA" sz="2000" dirty="0" err="1" smtClean="0">
                <a:latin typeface="Calibri"/>
                <a:cs typeface="Calibri"/>
              </a:rPr>
              <a:t>ly</a:t>
            </a:r>
            <a:r>
              <a:rPr lang="en-CA" sz="2000" dirty="0" smtClean="0">
                <a:latin typeface="Calibri"/>
                <a:cs typeface="Calibri"/>
              </a:rPr>
              <a:t>:</a:t>
            </a:r>
            <a:r>
              <a:rPr lang="en" sz="2000" dirty="0" smtClean="0">
                <a:latin typeface="Calibri"/>
                <a:cs typeface="Calibri"/>
              </a:rPr>
              <a:t> </a:t>
            </a:r>
            <a:r>
              <a:rPr lang="en" sz="2000" dirty="0">
                <a:latin typeface="Calibri"/>
                <a:cs typeface="Calibri"/>
              </a:rPr>
              <a:t>low-dosage </a:t>
            </a:r>
            <a:r>
              <a:rPr lang="en" sz="2000" dirty="0" smtClean="0">
                <a:latin typeface="Calibri"/>
                <a:cs typeface="Calibri"/>
              </a:rPr>
              <a:t>Aspirin</a:t>
            </a:r>
            <a:r>
              <a:rPr lang="en-CA" sz="2000" dirty="0" smtClean="0">
                <a:latin typeface="Calibri"/>
                <a:cs typeface="Calibri"/>
              </a:rPr>
              <a:t> as </a:t>
            </a:r>
            <a:r>
              <a:rPr lang="en" sz="2000" dirty="0" smtClean="0">
                <a:latin typeface="Calibri"/>
                <a:cs typeface="Calibri"/>
              </a:rPr>
              <a:t>anticoagulation </a:t>
            </a:r>
            <a:r>
              <a:rPr lang="en" sz="2000" dirty="0">
                <a:latin typeface="Calibri"/>
                <a:cs typeface="Calibri"/>
              </a:rPr>
              <a:t>therapy </a:t>
            </a:r>
          </a:p>
          <a:p>
            <a:pPr marL="457200" lvl="0" indent="-311150">
              <a:lnSpc>
                <a:spcPct val="150000"/>
              </a:lnSpc>
              <a:buFont typeface="Wingdings" charset="2"/>
              <a:buChar char="v"/>
            </a:pPr>
            <a:r>
              <a:rPr lang="en" sz="2000" dirty="0">
                <a:latin typeface="Calibri"/>
                <a:cs typeface="Calibri"/>
              </a:rPr>
              <a:t>Future methods </a:t>
            </a:r>
          </a:p>
          <a:p>
            <a:pPr marL="914400" lvl="1" indent="-298450">
              <a:buFont typeface="Courier New"/>
              <a:buChar char="o"/>
            </a:pPr>
            <a:r>
              <a:rPr lang="en" sz="2000" dirty="0">
                <a:latin typeface="Calibri"/>
                <a:cs typeface="Calibri"/>
              </a:rPr>
              <a:t>Combinational  </a:t>
            </a:r>
            <a:r>
              <a:rPr lang="en" sz="2000" dirty="0" smtClean="0">
                <a:latin typeface="Calibri"/>
                <a:cs typeface="Calibri"/>
              </a:rPr>
              <a:t>antiplatelet</a:t>
            </a:r>
            <a:r>
              <a:rPr lang="en-CA" sz="2000" dirty="0" smtClean="0">
                <a:latin typeface="Calibri"/>
                <a:cs typeface="Calibri"/>
              </a:rPr>
              <a:t> &amp;</a:t>
            </a:r>
            <a:r>
              <a:rPr lang="en" sz="2000" dirty="0" smtClean="0">
                <a:latin typeface="Calibri"/>
                <a:cs typeface="Calibri"/>
              </a:rPr>
              <a:t> </a:t>
            </a:r>
            <a:r>
              <a:rPr lang="en" sz="2000" dirty="0">
                <a:latin typeface="Calibri"/>
                <a:cs typeface="Calibri"/>
              </a:rPr>
              <a:t>anticoagulants </a:t>
            </a:r>
            <a:endParaRPr lang="en-CA" sz="2000" dirty="0" smtClean="0">
              <a:latin typeface="Calibri"/>
              <a:cs typeface="Calibri"/>
            </a:endParaRPr>
          </a:p>
          <a:p>
            <a:pPr marL="914400" lvl="1" indent="-298450">
              <a:buFont typeface="Courier New"/>
              <a:buChar char="o"/>
            </a:pPr>
            <a:r>
              <a:rPr lang="en-CA" sz="2000" dirty="0" smtClean="0">
                <a:latin typeface="Calibri"/>
                <a:cs typeface="Calibri"/>
              </a:rPr>
              <a:t>Assessment of intensity</a:t>
            </a:r>
            <a:endParaRPr lang="en" sz="2000" dirty="0">
              <a:latin typeface="Calibri"/>
              <a:cs typeface="Calibri"/>
            </a:endParaRPr>
          </a:p>
        </p:txBody>
      </p:sp>
    </p:spTree>
    <p:extLst>
      <p:ext uri="{BB962C8B-B14F-4D97-AF65-F5344CB8AC3E}">
        <p14:creationId xmlns:p14="http://schemas.microsoft.com/office/powerpoint/2010/main" val="38199512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1888684" y="1746100"/>
            <a:ext cx="5377500" cy="1646100"/>
          </a:xfrm>
          <a:prstGeom prst="rect">
            <a:avLst/>
          </a:prstGeom>
        </p:spPr>
        <p:txBody>
          <a:bodyPr wrap="square" lIns="91425" tIns="91425" rIns="91425" bIns="91425" anchor="ctr" anchorCtr="0">
            <a:noAutofit/>
          </a:bodyPr>
          <a:lstStyle/>
          <a:p>
            <a:pPr lvl="0"/>
            <a:r>
              <a:rPr lang="en-US" sz="6000" b="1" dirty="0" smtClean="0"/>
              <a:t>CONCLUSION</a:t>
            </a:r>
            <a:endParaRPr lang="en" sz="6000" dirty="0"/>
          </a:p>
        </p:txBody>
      </p:sp>
      <p:sp>
        <p:nvSpPr>
          <p:cNvPr id="301" name="Shape 30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latin typeface="Nunito"/>
                <a:ea typeface="Nunito"/>
                <a:cs typeface="Nunito"/>
                <a:sym typeface="Nunito"/>
              </a:rPr>
              <a:t>25</a:t>
            </a:fld>
            <a:endParaRPr lang="en">
              <a:latin typeface="Nunito"/>
              <a:ea typeface="Nunito"/>
              <a:cs typeface="Nunito"/>
              <a:sym typeface="Nunito"/>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sp>
        <p:nvSpPr>
          <p:cNvPr id="5" name="Title 1"/>
          <p:cNvSpPr txBox="1">
            <a:spLocks/>
          </p:cNvSpPr>
          <p:nvPr/>
        </p:nvSpPr>
        <p:spPr>
          <a:xfrm>
            <a:off x="335449" y="375658"/>
            <a:ext cx="7859108" cy="726736"/>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4000" b="1" dirty="0" smtClean="0">
                <a:solidFill>
                  <a:srgbClr val="AF7B51"/>
                </a:solidFill>
              </a:rPr>
              <a:t>References</a:t>
            </a:r>
            <a:endParaRPr lang="en-US" sz="4000" b="1" dirty="0">
              <a:solidFill>
                <a:srgbClr val="AF7B51"/>
              </a:solidFill>
            </a:endParaRPr>
          </a:p>
        </p:txBody>
      </p:sp>
      <p:sp>
        <p:nvSpPr>
          <p:cNvPr id="3" name="TextBox 2"/>
          <p:cNvSpPr txBox="1"/>
          <p:nvPr/>
        </p:nvSpPr>
        <p:spPr>
          <a:xfrm>
            <a:off x="467234" y="1150324"/>
            <a:ext cx="7923500" cy="3570208"/>
          </a:xfrm>
          <a:prstGeom prst="rect">
            <a:avLst/>
          </a:prstGeom>
          <a:noFill/>
        </p:spPr>
        <p:txBody>
          <a:bodyPr wrap="square" rtlCol="0">
            <a:spAutoFit/>
          </a:bodyPr>
          <a:lstStyle/>
          <a:p>
            <a:r>
              <a:rPr lang="en-CA" sz="1100" dirty="0" err="1"/>
              <a:t>Bonow</a:t>
            </a:r>
            <a:r>
              <a:rPr lang="en-CA" sz="1100" dirty="0"/>
              <a:t>, R. O., Mann, D. L., </a:t>
            </a:r>
            <a:r>
              <a:rPr lang="en-CA" sz="1100" dirty="0" err="1"/>
              <a:t>Zipes</a:t>
            </a:r>
            <a:r>
              <a:rPr lang="en-CA" sz="1100" dirty="0"/>
              <a:t>, D. P., &amp; Libby, P. (2011). </a:t>
            </a:r>
            <a:r>
              <a:rPr lang="en-CA" sz="1100" i="1" dirty="0" err="1"/>
              <a:t>Braunwald's</a:t>
            </a:r>
            <a:r>
              <a:rPr lang="en-CA" sz="1100" i="1" dirty="0"/>
              <a:t> Heart Disease E-Book: A Textbook of Cardiovascular Medicine</a:t>
            </a:r>
            <a:r>
              <a:rPr lang="en-CA" sz="1100" dirty="0"/>
              <a:t>. Elsevier Health Sciences.</a:t>
            </a:r>
          </a:p>
          <a:p>
            <a:r>
              <a:rPr lang="en-CA" sz="1100" dirty="0"/>
              <a:t> </a:t>
            </a:r>
          </a:p>
          <a:p>
            <a:r>
              <a:rPr lang="en-CA" sz="1100" dirty="0" err="1"/>
              <a:t>Frishman</a:t>
            </a:r>
            <a:r>
              <a:rPr lang="en-CA" sz="1100" dirty="0"/>
              <a:t>, W. H., Cheng-Lai, A., &amp; </a:t>
            </a:r>
            <a:r>
              <a:rPr lang="en-CA" sz="1100" dirty="0" err="1"/>
              <a:t>Nawarskas</a:t>
            </a:r>
            <a:r>
              <a:rPr lang="en-CA" sz="1100" dirty="0"/>
              <a:t>, J. (Eds.). (2005). </a:t>
            </a:r>
            <a:r>
              <a:rPr lang="en-CA" sz="1100" i="1" dirty="0"/>
              <a:t>Current cardiovascular drugs</a:t>
            </a:r>
            <a:r>
              <a:rPr lang="en-CA" sz="1100" dirty="0"/>
              <a:t>. Springer Science &amp; Business Media.</a:t>
            </a:r>
          </a:p>
          <a:p>
            <a:r>
              <a:rPr lang="en-CA" sz="1100" dirty="0"/>
              <a:t> </a:t>
            </a:r>
          </a:p>
          <a:p>
            <a:r>
              <a:rPr lang="en-CA" sz="1100" dirty="0" err="1"/>
              <a:t>Kukovetz</a:t>
            </a:r>
            <a:r>
              <a:rPr lang="en-CA" sz="1100" dirty="0"/>
              <a:t>, W. R., </a:t>
            </a:r>
            <a:r>
              <a:rPr lang="en-CA" sz="1100" dirty="0" err="1"/>
              <a:t>Holzmann</a:t>
            </a:r>
            <a:r>
              <a:rPr lang="en-CA" sz="1100" dirty="0"/>
              <a:t>, S., &amp; </a:t>
            </a:r>
            <a:r>
              <a:rPr lang="en-CA" sz="1100" dirty="0" err="1"/>
              <a:t>Romanin</a:t>
            </a:r>
            <a:r>
              <a:rPr lang="en-CA" sz="1100" dirty="0"/>
              <a:t>, C. (1987). Mechanism of vasodilation by nitrates: role of cyclic GMP. </a:t>
            </a:r>
            <a:r>
              <a:rPr lang="en-CA" sz="1100" i="1" dirty="0"/>
              <a:t>Cardiology</a:t>
            </a:r>
            <a:r>
              <a:rPr lang="en-CA" sz="1100" dirty="0"/>
              <a:t>, </a:t>
            </a:r>
            <a:r>
              <a:rPr lang="en-CA" sz="1100" i="1" dirty="0"/>
              <a:t>74</a:t>
            </a:r>
            <a:r>
              <a:rPr lang="en-CA" sz="1100" dirty="0"/>
              <a:t>(Suppl. 1), 12-19.</a:t>
            </a:r>
          </a:p>
          <a:p>
            <a:r>
              <a:rPr lang="en-CA" sz="1100" dirty="0"/>
              <a:t> </a:t>
            </a:r>
          </a:p>
          <a:p>
            <a:r>
              <a:rPr lang="en-CA" sz="1100" dirty="0"/>
              <a:t>Libby, P., &amp; Theroux, P. (2005). Pathophysiology of coronary artery disease. </a:t>
            </a:r>
            <a:r>
              <a:rPr lang="en-CA" sz="1100" i="1" dirty="0"/>
              <a:t>Circulation</a:t>
            </a:r>
            <a:r>
              <a:rPr lang="en-CA" sz="1100" dirty="0"/>
              <a:t>, </a:t>
            </a:r>
            <a:r>
              <a:rPr lang="en-CA" sz="1100" i="1" dirty="0"/>
              <a:t>111</a:t>
            </a:r>
            <a:r>
              <a:rPr lang="en-CA" sz="1100" dirty="0"/>
              <a:t>(25), 3481-3488.</a:t>
            </a:r>
          </a:p>
          <a:p>
            <a:r>
              <a:rPr lang="en-CA" sz="1100" dirty="0"/>
              <a:t>	</a:t>
            </a:r>
          </a:p>
          <a:p>
            <a:r>
              <a:rPr lang="en-CA" sz="1100" dirty="0" err="1"/>
              <a:t>Melanson</a:t>
            </a:r>
            <a:r>
              <a:rPr lang="en-CA" sz="1100" dirty="0"/>
              <a:t>, S. E., </a:t>
            </a:r>
            <a:r>
              <a:rPr lang="en-CA" sz="1100" dirty="0" err="1"/>
              <a:t>Tanasijevic</a:t>
            </a:r>
            <a:r>
              <a:rPr lang="en-CA" sz="1100" dirty="0"/>
              <a:t>, M. J., &amp; </a:t>
            </a:r>
            <a:r>
              <a:rPr lang="en-CA" sz="1100" dirty="0" err="1"/>
              <a:t>Jarolim</a:t>
            </a:r>
            <a:r>
              <a:rPr lang="en-CA" sz="1100" dirty="0"/>
              <a:t>, P. (2007). Cardiac troponin assays. </a:t>
            </a:r>
            <a:r>
              <a:rPr lang="en-CA" sz="1100" i="1" dirty="0"/>
              <a:t>Circulation</a:t>
            </a:r>
            <a:r>
              <a:rPr lang="en-CA" sz="1100" dirty="0"/>
              <a:t>, </a:t>
            </a:r>
            <a:r>
              <a:rPr lang="en-CA" sz="1100" i="1" dirty="0"/>
              <a:t>116</a:t>
            </a:r>
            <a:r>
              <a:rPr lang="en-CA" sz="1100" dirty="0"/>
              <a:t>(18), e501-e504.</a:t>
            </a:r>
          </a:p>
          <a:p>
            <a:r>
              <a:rPr lang="en-CA" sz="1100" dirty="0"/>
              <a:t> </a:t>
            </a:r>
          </a:p>
          <a:p>
            <a:r>
              <a:rPr lang="en-CA" sz="1100" dirty="0"/>
              <a:t>National Heart, Lung, and Blood Institute.(2016). How is Coronary Heart Disease Treated ?. Retrieved November 26, 2017, from https://</a:t>
            </a:r>
            <a:r>
              <a:rPr lang="en-CA" sz="1100" dirty="0" err="1"/>
              <a:t>www.nhlbi.nih.gov</a:t>
            </a:r>
            <a:r>
              <a:rPr lang="en-CA" sz="1100" dirty="0"/>
              <a:t>/health/health-topics/topics/cad/</a:t>
            </a:r>
            <a:r>
              <a:rPr lang="en-CA" sz="1100" dirty="0" err="1"/>
              <a:t>treatment#PhysicalActivity</a:t>
            </a:r>
            <a:endParaRPr lang="en-CA" sz="1100" dirty="0"/>
          </a:p>
          <a:p>
            <a:r>
              <a:rPr lang="en-CA" sz="1100" dirty="0"/>
              <a:t> </a:t>
            </a:r>
          </a:p>
          <a:p>
            <a:r>
              <a:rPr lang="en-CA" sz="1100" dirty="0"/>
              <a:t>Rader, D. J., &amp; Daugherty, A. (2008). Translating molecular discoveries into new therapies for atherosclerosis. </a:t>
            </a:r>
            <a:r>
              <a:rPr lang="en-CA" sz="1100" i="1" dirty="0"/>
              <a:t>Nature</a:t>
            </a:r>
            <a:r>
              <a:rPr lang="en-CA" sz="1100" dirty="0"/>
              <a:t>, </a:t>
            </a:r>
            <a:r>
              <a:rPr lang="en-CA" sz="1100" i="1" dirty="0"/>
              <a:t>451</a:t>
            </a:r>
            <a:r>
              <a:rPr lang="en-CA" sz="1100" dirty="0"/>
              <a:t>(7181), 904-913.</a:t>
            </a:r>
          </a:p>
          <a:p>
            <a:r>
              <a:rPr lang="en-CA" dirty="0"/>
              <a:t> </a:t>
            </a:r>
          </a:p>
          <a:p>
            <a:endParaRPr lang="en-US" dirty="0"/>
          </a:p>
        </p:txBody>
      </p:sp>
    </p:spTree>
    <p:extLst>
      <p:ext uri="{BB962C8B-B14F-4D97-AF65-F5344CB8AC3E}">
        <p14:creationId xmlns:p14="http://schemas.microsoft.com/office/powerpoint/2010/main" val="32008656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95650" y="488575"/>
            <a:ext cx="4227900" cy="788100"/>
          </a:xfrm>
          <a:prstGeom prst="rect">
            <a:avLst/>
          </a:prstGeom>
        </p:spPr>
        <p:txBody>
          <a:bodyPr wrap="square" lIns="91425" tIns="91425" rIns="91425" bIns="91425" anchor="t" anchorCtr="0">
            <a:noAutofit/>
          </a:bodyPr>
          <a:lstStyle/>
          <a:p>
            <a:pPr lvl="0">
              <a:spcBef>
                <a:spcPts val="0"/>
              </a:spcBef>
              <a:buNone/>
            </a:pPr>
            <a:r>
              <a:rPr lang="en-US" sz="3600" b="1" dirty="0" smtClean="0"/>
              <a:t>Epidemiology </a:t>
            </a:r>
            <a:endParaRPr lang="en" sz="3600" b="1" dirty="0"/>
          </a:p>
        </p:txBody>
      </p:sp>
      <p:sp>
        <p:nvSpPr>
          <p:cNvPr id="154" name="Shape 15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latin typeface="Nunito"/>
                <a:ea typeface="Nunito"/>
                <a:cs typeface="Nunito"/>
                <a:sym typeface="Nunito"/>
              </a:rPr>
              <a:t>3</a:t>
            </a:fld>
            <a:endParaRPr lang="en">
              <a:latin typeface="Nunito"/>
              <a:ea typeface="Nunito"/>
              <a:cs typeface="Nunito"/>
              <a:sym typeface="Nunito"/>
            </a:endParaRPr>
          </a:p>
        </p:txBody>
      </p:sp>
      <p:pic>
        <p:nvPicPr>
          <p:cNvPr id="155" name="Shape 155"/>
          <p:cNvPicPr preferRelativeResize="0"/>
          <p:nvPr/>
        </p:nvPicPr>
        <p:blipFill>
          <a:blip r:embed="rId3">
            <a:alphaModFix/>
          </a:blip>
          <a:stretch>
            <a:fillRect/>
          </a:stretch>
        </p:blipFill>
        <p:spPr>
          <a:xfrm>
            <a:off x="359817" y="1118019"/>
            <a:ext cx="8030917" cy="381924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latin typeface="Nunito"/>
                <a:ea typeface="Nunito"/>
                <a:cs typeface="Nunito"/>
                <a:sym typeface="Nunito"/>
              </a:rPr>
              <a:t>4</a:t>
            </a:fld>
            <a:endParaRPr lang="en">
              <a:latin typeface="Nunito"/>
              <a:ea typeface="Nunito"/>
              <a:cs typeface="Nunito"/>
              <a:sym typeface="Nunito"/>
            </a:endParaRPr>
          </a:p>
        </p:txBody>
      </p:sp>
      <p:pic>
        <p:nvPicPr>
          <p:cNvPr id="162" name="Shape 162"/>
          <p:cNvPicPr preferRelativeResize="0"/>
          <p:nvPr/>
        </p:nvPicPr>
        <p:blipFill>
          <a:blip r:embed="rId3">
            <a:alphaModFix/>
          </a:blip>
          <a:stretch>
            <a:fillRect/>
          </a:stretch>
        </p:blipFill>
        <p:spPr>
          <a:xfrm>
            <a:off x="1743364" y="1112250"/>
            <a:ext cx="5958441" cy="3825018"/>
          </a:xfrm>
          <a:prstGeom prst="rect">
            <a:avLst/>
          </a:prstGeom>
          <a:noFill/>
          <a:ln>
            <a:noFill/>
          </a:ln>
        </p:spPr>
      </p:pic>
      <p:sp>
        <p:nvSpPr>
          <p:cNvPr id="164" name="Shape 164"/>
          <p:cNvSpPr txBox="1">
            <a:spLocks noGrp="1"/>
          </p:cNvSpPr>
          <p:nvPr>
            <p:ph type="title"/>
          </p:nvPr>
        </p:nvSpPr>
        <p:spPr>
          <a:xfrm>
            <a:off x="195650" y="488575"/>
            <a:ext cx="3634800" cy="801000"/>
          </a:xfrm>
          <a:prstGeom prst="rect">
            <a:avLst/>
          </a:prstGeom>
        </p:spPr>
        <p:txBody>
          <a:bodyPr wrap="square" lIns="91425" tIns="91425" rIns="91425" bIns="91425" anchor="t" anchorCtr="0">
            <a:noAutofit/>
          </a:bodyPr>
          <a:lstStyle/>
          <a:p>
            <a:pPr lvl="0" rtl="0">
              <a:spcBef>
                <a:spcPts val="0"/>
              </a:spcBef>
              <a:buNone/>
            </a:pPr>
            <a:r>
              <a:rPr lang="en" sz="3600" b="1" dirty="0" smtClean="0"/>
              <a:t>E</a:t>
            </a:r>
            <a:r>
              <a:rPr lang="en-US" sz="3600" b="1" dirty="0" err="1" smtClean="0"/>
              <a:t>tiology</a:t>
            </a:r>
            <a:endParaRPr lang="en" sz="3200" b="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5982" y="1150225"/>
            <a:ext cx="7766563" cy="3540821"/>
          </a:xfrm>
        </p:spPr>
        <p:txBody>
          <a:bodyPr/>
          <a:lstStyle/>
          <a:p>
            <a:pPr marL="501650" indent="-342900">
              <a:buSzPts val="1100"/>
              <a:buFont typeface="Wingdings" charset="2"/>
              <a:buChar char="v"/>
            </a:pPr>
            <a:r>
              <a:rPr lang="en-US" sz="2000" b="1" dirty="0" smtClean="0"/>
              <a:t>Chest </a:t>
            </a:r>
            <a:r>
              <a:rPr lang="en-US" sz="2000" b="1" dirty="0"/>
              <a:t>discomfort</a:t>
            </a:r>
            <a:r>
              <a:rPr lang="en-US" sz="2000" dirty="0"/>
              <a:t>: </a:t>
            </a:r>
            <a:r>
              <a:rPr lang="en-US" sz="2000" dirty="0" smtClean="0"/>
              <a:t>Compression/</a:t>
            </a:r>
            <a:r>
              <a:rPr lang="en-US" sz="2000" dirty="0"/>
              <a:t>fullness/pain that lasts more than a few minutes at the center of the chest; is </a:t>
            </a:r>
            <a:r>
              <a:rPr lang="en-US" sz="2000" dirty="0" smtClean="0"/>
              <a:t>intermittent; feels like GERD</a:t>
            </a:r>
            <a:endParaRPr lang="en-US" sz="2000" dirty="0"/>
          </a:p>
          <a:p>
            <a:pPr marL="501650" lvl="0" indent="-342900">
              <a:buSzPts val="1100"/>
              <a:buFont typeface="Wingdings" charset="2"/>
              <a:buChar char="v"/>
            </a:pPr>
            <a:r>
              <a:rPr lang="en-US" sz="2000" b="1" dirty="0"/>
              <a:t>Upper body discomfort</a:t>
            </a:r>
            <a:r>
              <a:rPr lang="en-US" sz="2000" dirty="0"/>
              <a:t>: arms, back, </a:t>
            </a:r>
            <a:r>
              <a:rPr lang="en-US" sz="2000" dirty="0" smtClean="0"/>
              <a:t>neck, </a:t>
            </a:r>
            <a:r>
              <a:rPr lang="en-US" sz="2000" dirty="0"/>
              <a:t>jaw or stomach</a:t>
            </a:r>
          </a:p>
          <a:p>
            <a:pPr marL="501650" lvl="0" indent="-342900">
              <a:buSzPts val="1100"/>
              <a:buFont typeface="Wingdings" charset="2"/>
              <a:buChar char="v"/>
            </a:pPr>
            <a:r>
              <a:rPr lang="en-US" sz="2000" b="1" dirty="0"/>
              <a:t>Shortness of breath</a:t>
            </a:r>
            <a:r>
              <a:rPr lang="en-US" sz="2000" dirty="0"/>
              <a:t>: with or without chest </a:t>
            </a:r>
            <a:r>
              <a:rPr lang="en-US" sz="2000" dirty="0" smtClean="0"/>
              <a:t>discomfort</a:t>
            </a:r>
          </a:p>
          <a:p>
            <a:pPr marL="501650" lvl="0" indent="-342900">
              <a:buSzPts val="1100"/>
              <a:buFont typeface="Wingdings" charset="2"/>
              <a:buChar char="v"/>
            </a:pPr>
            <a:r>
              <a:rPr lang="en-US" sz="2000" b="1" dirty="0" smtClean="0"/>
              <a:t>Other common symptoms</a:t>
            </a:r>
            <a:r>
              <a:rPr lang="en-US" sz="2000" dirty="0" smtClean="0"/>
              <a:t>: light</a:t>
            </a:r>
            <a:r>
              <a:rPr lang="en-US" sz="2000" dirty="0"/>
              <a:t>-headedness, dizziness, nausea, vomiting, feeling unusually tired for no reason and breaking out in a cold sweat</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
        <p:nvSpPr>
          <p:cNvPr id="7" name="Shape 164"/>
          <p:cNvSpPr txBox="1">
            <a:spLocks/>
          </p:cNvSpPr>
          <p:nvPr/>
        </p:nvSpPr>
        <p:spPr>
          <a:xfrm>
            <a:off x="195649" y="488575"/>
            <a:ext cx="6142805" cy="8010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3600" b="1" dirty="0" smtClean="0"/>
              <a:t>Signs &amp; Symptoms </a:t>
            </a:r>
            <a:endParaRPr lang="en" sz="3200" b="1" dirty="0"/>
          </a:p>
        </p:txBody>
      </p:sp>
      <p:sp>
        <p:nvSpPr>
          <p:cNvPr id="9" name="TextBox 8"/>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(National Heart, Lung, and Blood Institute, 2016) </a:t>
            </a:r>
            <a:endParaRPr lang="en-US" sz="1100" dirty="0">
              <a:solidFill>
                <a:schemeClr val="tx1">
                  <a:lumMod val="65000"/>
                </a:schemeClr>
              </a:solidFill>
            </a:endParaRPr>
          </a:p>
        </p:txBody>
      </p:sp>
    </p:spTree>
    <p:extLst>
      <p:ext uri="{BB962C8B-B14F-4D97-AF65-F5344CB8AC3E}">
        <p14:creationId xmlns:p14="http://schemas.microsoft.com/office/powerpoint/2010/main" val="5931386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7" y="1518431"/>
            <a:ext cx="8613870" cy="1776763"/>
          </a:xfrm>
        </p:spPr>
        <p:txBody>
          <a:bodyPr/>
          <a:lstStyle/>
          <a:p>
            <a:r>
              <a:rPr lang="en-US" sz="6000" b="1" dirty="0" smtClean="0"/>
              <a:t>PATHOPHYSIOLOGY</a:t>
            </a:r>
            <a:endParaRPr lang="en-US" sz="6000" b="1"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Tree>
    <p:extLst>
      <p:ext uri="{BB962C8B-B14F-4D97-AF65-F5344CB8AC3E}">
        <p14:creationId xmlns:p14="http://schemas.microsoft.com/office/powerpoint/2010/main" val="40496832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1412" y="1226008"/>
            <a:ext cx="4103589" cy="3479296"/>
          </a:xfrm>
        </p:spPr>
        <p:txBody>
          <a:bodyPr/>
          <a:lstStyle/>
          <a:p>
            <a:pPr marL="431800" indent="-342900">
              <a:spcAft>
                <a:spcPts val="0"/>
              </a:spcAft>
              <a:buSzPts val="2200"/>
              <a:buFont typeface="Wingdings" charset="2"/>
              <a:buChar char="v"/>
            </a:pPr>
            <a:r>
              <a:rPr lang="en-US" sz="2300" dirty="0" smtClean="0"/>
              <a:t>Imbalanced lipid metabolism</a:t>
            </a:r>
          </a:p>
          <a:p>
            <a:pPr marL="431800" indent="-342900">
              <a:spcAft>
                <a:spcPts val="0"/>
              </a:spcAft>
              <a:buSzPts val="2200"/>
              <a:buFont typeface="Wingdings" charset="2"/>
              <a:buChar char="v"/>
            </a:pPr>
            <a:r>
              <a:rPr lang="en-US" sz="2300" dirty="0" smtClean="0"/>
              <a:t>Abnormal p</a:t>
            </a:r>
            <a:r>
              <a:rPr lang="en" sz="2300" dirty="0" smtClean="0"/>
              <a:t>laque </a:t>
            </a:r>
            <a:r>
              <a:rPr lang="en" sz="2300" dirty="0"/>
              <a:t>build-up </a:t>
            </a:r>
            <a:endParaRPr lang="en-CA" sz="2300" dirty="0"/>
          </a:p>
          <a:p>
            <a:pPr marL="1003300" lvl="1" indent="-457200">
              <a:spcAft>
                <a:spcPts val="0"/>
              </a:spcAft>
              <a:buSzPts val="2200"/>
              <a:buFont typeface="Wingdings" charset="2"/>
              <a:buChar char="Ø"/>
            </a:pPr>
            <a:r>
              <a:rPr lang="en" sz="2300" dirty="0" smtClean="0"/>
              <a:t>Cholesterol</a:t>
            </a:r>
            <a:endParaRPr lang="en-CA" sz="2300" dirty="0" smtClean="0"/>
          </a:p>
          <a:p>
            <a:pPr marL="1003300" lvl="1" indent="-457200">
              <a:spcAft>
                <a:spcPts val="0"/>
              </a:spcAft>
              <a:buSzPts val="2200"/>
              <a:buFont typeface="Wingdings" charset="2"/>
              <a:buChar char="Ø"/>
            </a:pPr>
            <a:r>
              <a:rPr lang="en-CA" sz="2300" dirty="0" smtClean="0"/>
              <a:t>Fat</a:t>
            </a:r>
            <a:endParaRPr lang="en" sz="2300" dirty="0"/>
          </a:p>
          <a:p>
            <a:pPr marL="1003300" lvl="1" indent="-457200">
              <a:spcAft>
                <a:spcPts val="0"/>
              </a:spcAft>
              <a:buSzPts val="2200"/>
              <a:buFont typeface="Wingdings" charset="2"/>
              <a:buChar char="Ø"/>
            </a:pPr>
            <a:r>
              <a:rPr lang="en" sz="2300" dirty="0"/>
              <a:t>Calcium </a:t>
            </a:r>
          </a:p>
          <a:p>
            <a:pPr marL="431800" indent="-342900">
              <a:buSzPts val="2200"/>
              <a:buFont typeface="Wingdings" charset="2"/>
              <a:buChar char="v"/>
            </a:pPr>
            <a:r>
              <a:rPr lang="en" sz="2300" dirty="0"/>
              <a:t>Plaque </a:t>
            </a:r>
            <a:r>
              <a:rPr lang="en" sz="2300" dirty="0" smtClean="0"/>
              <a:t>hardens</a:t>
            </a:r>
            <a:r>
              <a:rPr lang="en-CA" sz="2300" dirty="0" smtClean="0"/>
              <a:t> =</a:t>
            </a:r>
            <a:r>
              <a:rPr lang="en" sz="2300" dirty="0" smtClean="0"/>
              <a:t> narrowed </a:t>
            </a:r>
            <a:r>
              <a:rPr lang="en" sz="2300" dirty="0"/>
              <a:t>arteries</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pic>
        <p:nvPicPr>
          <p:cNvPr id="6" name="Shape 202"/>
          <p:cNvPicPr preferRelativeResize="0"/>
          <p:nvPr/>
        </p:nvPicPr>
        <p:blipFill>
          <a:blip r:embed="rId3">
            <a:alphaModFix/>
          </a:blip>
          <a:stretch>
            <a:fillRect/>
          </a:stretch>
        </p:blipFill>
        <p:spPr>
          <a:xfrm>
            <a:off x="4445001" y="1143000"/>
            <a:ext cx="3945734" cy="3694545"/>
          </a:xfrm>
          <a:prstGeom prst="rect">
            <a:avLst/>
          </a:prstGeom>
          <a:noFill/>
          <a:ln>
            <a:noFill/>
          </a:ln>
        </p:spPr>
      </p:pic>
      <p:sp>
        <p:nvSpPr>
          <p:cNvPr id="7" name="Title 1"/>
          <p:cNvSpPr txBox="1">
            <a:spLocks/>
          </p:cNvSpPr>
          <p:nvPr/>
        </p:nvSpPr>
        <p:spPr>
          <a:xfrm>
            <a:off x="341412" y="485935"/>
            <a:ext cx="8375406" cy="824233"/>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3600" b="1" dirty="0" smtClean="0">
                <a:solidFill>
                  <a:srgbClr val="AF7B51"/>
                </a:solidFill>
              </a:rPr>
              <a:t>Atherosclerosis</a:t>
            </a:r>
            <a:endParaRPr lang="en-US" sz="3200" b="1" dirty="0">
              <a:solidFill>
                <a:srgbClr val="AF7B51"/>
              </a:solidFill>
            </a:endParaRPr>
          </a:p>
        </p:txBody>
      </p:sp>
      <p:sp>
        <p:nvSpPr>
          <p:cNvPr id="8" name="TextBox 7"/>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(Libby &amp; Theroux, 2005)</a:t>
            </a:r>
            <a:endParaRPr lang="en-US" sz="1100" dirty="0">
              <a:solidFill>
                <a:schemeClr val="tx1">
                  <a:lumMod val="65000"/>
                </a:schemeClr>
              </a:solidFill>
            </a:endParaRPr>
          </a:p>
        </p:txBody>
      </p:sp>
    </p:spTree>
    <p:extLst>
      <p:ext uri="{BB962C8B-B14F-4D97-AF65-F5344CB8AC3E}">
        <p14:creationId xmlns:p14="http://schemas.microsoft.com/office/powerpoint/2010/main" val="3755518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798" y="1172809"/>
            <a:ext cx="3852225" cy="3630100"/>
          </a:xfrm>
        </p:spPr>
        <p:txBody>
          <a:bodyPr/>
          <a:lstStyle/>
          <a:p>
            <a:pPr marL="431800" indent="-342900">
              <a:spcAft>
                <a:spcPts val="1000"/>
              </a:spcAft>
              <a:buSzPts val="2200"/>
              <a:buFont typeface="Wingdings" charset="2"/>
              <a:buChar char="v"/>
            </a:pPr>
            <a:r>
              <a:rPr lang="en" sz="2200" dirty="0"/>
              <a:t>Asymmetric focal thickenings of the artery </a:t>
            </a:r>
          </a:p>
          <a:p>
            <a:pPr marL="431800" indent="-342900">
              <a:spcAft>
                <a:spcPts val="1000"/>
              </a:spcAft>
              <a:buSzPts val="2200"/>
              <a:buFont typeface="Wingdings" charset="2"/>
              <a:buChar char="v"/>
            </a:pPr>
            <a:r>
              <a:rPr lang="en" sz="2200" dirty="0"/>
              <a:t>Recruitment of immune cells and inflammatory cytokines</a:t>
            </a:r>
          </a:p>
          <a:p>
            <a:pPr marL="431800" indent="-342900">
              <a:spcAft>
                <a:spcPts val="1000"/>
              </a:spcAft>
              <a:buSzPts val="2200"/>
              <a:buFont typeface="Wingdings" charset="2"/>
              <a:buChar char="v"/>
            </a:pPr>
            <a:r>
              <a:rPr lang="en" sz="2200" dirty="0"/>
              <a:t>Leads to cardiac infarctions, plaque rupturing or coronary thrombosis</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pic>
        <p:nvPicPr>
          <p:cNvPr id="5" name="Shape 209"/>
          <p:cNvPicPr preferRelativeResize="0"/>
          <p:nvPr/>
        </p:nvPicPr>
        <p:blipFill>
          <a:blip r:embed="rId3">
            <a:alphaModFix/>
          </a:blip>
          <a:stretch>
            <a:fillRect/>
          </a:stretch>
        </p:blipFill>
        <p:spPr>
          <a:xfrm>
            <a:off x="4421909" y="1310168"/>
            <a:ext cx="4426391" cy="3233500"/>
          </a:xfrm>
          <a:prstGeom prst="rect">
            <a:avLst/>
          </a:prstGeom>
          <a:noFill/>
          <a:ln>
            <a:noFill/>
          </a:ln>
        </p:spPr>
      </p:pic>
      <p:sp>
        <p:nvSpPr>
          <p:cNvPr id="6" name="Title 1"/>
          <p:cNvSpPr txBox="1">
            <a:spLocks/>
          </p:cNvSpPr>
          <p:nvPr/>
        </p:nvSpPr>
        <p:spPr>
          <a:xfrm>
            <a:off x="341412" y="485935"/>
            <a:ext cx="8375406" cy="824233"/>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lvl="1">
              <a:spcBef>
                <a:spcPts val="0"/>
              </a:spcBef>
              <a:buClr>
                <a:schemeClr val="lt1"/>
              </a:buClr>
              <a:buSzPts val="3000"/>
              <a:buFont typeface="Nunito"/>
              <a:buNone/>
              <a:defRPr sz="3000">
                <a:solidFill>
                  <a:schemeClr val="lt1"/>
                </a:solidFill>
                <a:latin typeface="Nunito"/>
                <a:ea typeface="Nunito"/>
                <a:cs typeface="Nunito"/>
                <a:sym typeface="Nunito"/>
              </a:defRPr>
            </a:lvl2pPr>
            <a:lvl3pPr lvl="2">
              <a:spcBef>
                <a:spcPts val="0"/>
              </a:spcBef>
              <a:buClr>
                <a:schemeClr val="lt1"/>
              </a:buClr>
              <a:buSzPts val="3000"/>
              <a:buFont typeface="Nunito"/>
              <a:buNone/>
              <a:defRPr sz="3000">
                <a:solidFill>
                  <a:schemeClr val="lt1"/>
                </a:solidFill>
                <a:latin typeface="Nunito"/>
                <a:ea typeface="Nunito"/>
                <a:cs typeface="Nunito"/>
                <a:sym typeface="Nunito"/>
              </a:defRPr>
            </a:lvl3pPr>
            <a:lvl4pPr lvl="3">
              <a:spcBef>
                <a:spcPts val="0"/>
              </a:spcBef>
              <a:buClr>
                <a:schemeClr val="lt1"/>
              </a:buClr>
              <a:buSzPts val="3000"/>
              <a:buFont typeface="Nunito"/>
              <a:buNone/>
              <a:defRPr sz="3000">
                <a:solidFill>
                  <a:schemeClr val="lt1"/>
                </a:solidFill>
                <a:latin typeface="Nunito"/>
                <a:ea typeface="Nunito"/>
                <a:cs typeface="Nunito"/>
                <a:sym typeface="Nunito"/>
              </a:defRPr>
            </a:lvl4pPr>
            <a:lvl5pPr lvl="4">
              <a:spcBef>
                <a:spcPts val="0"/>
              </a:spcBef>
              <a:buClr>
                <a:schemeClr val="lt1"/>
              </a:buClr>
              <a:buSzPts val="3000"/>
              <a:buFont typeface="Nunito"/>
              <a:buNone/>
              <a:defRPr sz="3000">
                <a:solidFill>
                  <a:schemeClr val="lt1"/>
                </a:solidFill>
                <a:latin typeface="Nunito"/>
                <a:ea typeface="Nunito"/>
                <a:cs typeface="Nunito"/>
                <a:sym typeface="Nunito"/>
              </a:defRPr>
            </a:lvl5pPr>
            <a:lvl6pPr lvl="5">
              <a:spcBef>
                <a:spcPts val="0"/>
              </a:spcBef>
              <a:buClr>
                <a:schemeClr val="lt1"/>
              </a:buClr>
              <a:buSzPts val="3000"/>
              <a:buFont typeface="Nunito"/>
              <a:buNone/>
              <a:defRPr sz="3000">
                <a:solidFill>
                  <a:schemeClr val="lt1"/>
                </a:solidFill>
                <a:latin typeface="Nunito"/>
                <a:ea typeface="Nunito"/>
                <a:cs typeface="Nunito"/>
                <a:sym typeface="Nunito"/>
              </a:defRPr>
            </a:lvl6pPr>
            <a:lvl7pPr lvl="6">
              <a:spcBef>
                <a:spcPts val="0"/>
              </a:spcBef>
              <a:buClr>
                <a:schemeClr val="lt1"/>
              </a:buClr>
              <a:buSzPts val="3000"/>
              <a:buFont typeface="Nunito"/>
              <a:buNone/>
              <a:defRPr sz="3000">
                <a:solidFill>
                  <a:schemeClr val="lt1"/>
                </a:solidFill>
                <a:latin typeface="Nunito"/>
                <a:ea typeface="Nunito"/>
                <a:cs typeface="Nunito"/>
                <a:sym typeface="Nunito"/>
              </a:defRPr>
            </a:lvl7pPr>
            <a:lvl8pPr lvl="7">
              <a:spcBef>
                <a:spcPts val="0"/>
              </a:spcBef>
              <a:buClr>
                <a:schemeClr val="lt1"/>
              </a:buClr>
              <a:buSzPts val="3000"/>
              <a:buFont typeface="Nunito"/>
              <a:buNone/>
              <a:defRPr sz="3000">
                <a:solidFill>
                  <a:schemeClr val="lt1"/>
                </a:solidFill>
                <a:latin typeface="Nunito"/>
                <a:ea typeface="Nunito"/>
                <a:cs typeface="Nunito"/>
                <a:sym typeface="Nunito"/>
              </a:defRPr>
            </a:lvl8pPr>
            <a:lvl9pPr lvl="8">
              <a:spcBef>
                <a:spcPts val="0"/>
              </a:spcBef>
              <a:buClr>
                <a:schemeClr val="lt1"/>
              </a:buClr>
              <a:buSzPts val="3000"/>
              <a:buFont typeface="Nunito"/>
              <a:buNone/>
              <a:defRPr sz="3000">
                <a:solidFill>
                  <a:schemeClr val="lt1"/>
                </a:solidFill>
                <a:latin typeface="Nunito"/>
                <a:ea typeface="Nunito"/>
                <a:cs typeface="Nunito"/>
                <a:sym typeface="Nunito"/>
              </a:defRPr>
            </a:lvl9pPr>
          </a:lstStyle>
          <a:p>
            <a:r>
              <a:rPr lang="en-CA" sz="3400" b="1" dirty="0" smtClean="0">
                <a:solidFill>
                  <a:srgbClr val="AF7B51"/>
                </a:solidFill>
              </a:rPr>
              <a:t>Atherosclerotic Lesions &amp; Inflammation</a:t>
            </a:r>
            <a:endParaRPr lang="en-US" sz="3400" b="1" dirty="0">
              <a:solidFill>
                <a:srgbClr val="AF7B51"/>
              </a:solidFill>
            </a:endParaRPr>
          </a:p>
        </p:txBody>
      </p:sp>
      <p:sp>
        <p:nvSpPr>
          <p:cNvPr id="8" name="TextBox 7"/>
          <p:cNvSpPr txBox="1"/>
          <p:nvPr/>
        </p:nvSpPr>
        <p:spPr>
          <a:xfrm>
            <a:off x="196273" y="4675658"/>
            <a:ext cx="3198092" cy="261610"/>
          </a:xfrm>
          <a:prstGeom prst="rect">
            <a:avLst/>
          </a:prstGeom>
          <a:noFill/>
        </p:spPr>
        <p:txBody>
          <a:bodyPr wrap="square" rtlCol="0">
            <a:spAutoFit/>
          </a:bodyPr>
          <a:lstStyle/>
          <a:p>
            <a:r>
              <a:rPr lang="en-US" sz="1100" dirty="0" smtClean="0">
                <a:solidFill>
                  <a:schemeClr val="tx1">
                    <a:lumMod val="65000"/>
                  </a:schemeClr>
                </a:solidFill>
              </a:rPr>
              <a:t>(Libby &amp; Theroux, 2005)</a:t>
            </a:r>
            <a:endParaRPr lang="en-US" sz="1100" dirty="0">
              <a:solidFill>
                <a:schemeClr val="tx1">
                  <a:lumMod val="65000"/>
                </a:schemeClr>
              </a:solidFill>
            </a:endParaRPr>
          </a:p>
        </p:txBody>
      </p:sp>
    </p:spTree>
    <p:extLst>
      <p:ext uri="{BB962C8B-B14F-4D97-AF65-F5344CB8AC3E}">
        <p14:creationId xmlns:p14="http://schemas.microsoft.com/office/powerpoint/2010/main" val="4437159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pic>
        <p:nvPicPr>
          <p:cNvPr id="2" name="Picture 1" descr="thnov03p0894g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175" y="298803"/>
            <a:ext cx="7254559" cy="4638465"/>
          </a:xfrm>
          <a:prstGeom prst="rect">
            <a:avLst/>
          </a:prstGeom>
        </p:spPr>
      </p:pic>
    </p:spTree>
    <p:extLst>
      <p:ext uri="{BB962C8B-B14F-4D97-AF65-F5344CB8AC3E}">
        <p14:creationId xmlns:p14="http://schemas.microsoft.com/office/powerpoint/2010/main" val="31753823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2836</Words>
  <Application>Microsoft Macintosh PowerPoint</Application>
  <PresentationFormat>On-screen Show (16:9)</PresentationFormat>
  <Paragraphs>221</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Shift</vt:lpstr>
      <vt:lpstr>Coronary Heart Disease</vt:lpstr>
      <vt:lpstr>What is Coronary Heart Disease?</vt:lpstr>
      <vt:lpstr>Epidemiology </vt:lpstr>
      <vt:lpstr>Etiology</vt:lpstr>
      <vt:lpstr>PowerPoint Presentation</vt:lpstr>
      <vt:lpstr>PATHOPHYSIOLOGY</vt:lpstr>
      <vt:lpstr>PowerPoint Presentation</vt:lpstr>
      <vt:lpstr>PowerPoint Presentation</vt:lpstr>
      <vt:lpstr>PowerPoint Presentation</vt:lpstr>
      <vt:lpstr>PowerPoint Presentation</vt:lpstr>
      <vt:lpstr>DIAGNOSIS</vt:lpstr>
      <vt:lpstr>PowerPoint Presentation</vt:lpstr>
      <vt:lpstr>PowerPoint Presentation</vt:lpstr>
      <vt:lpstr>PowerPoint Presentation</vt:lpstr>
      <vt:lpstr>TREATMENTS</vt:lpstr>
      <vt:lpstr>PowerPoint Presentation</vt:lpstr>
      <vt:lpstr>PowerPoint Presentation</vt:lpstr>
      <vt:lpstr>PowerPoint Presentation</vt:lpstr>
      <vt:lpstr>PowerPoint Presentation</vt:lpstr>
      <vt:lpstr>PowerPoint Presentation</vt:lpstr>
      <vt:lpstr>FUTURE THERAPEUTICS &amp; IMPLICATION </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Coronary Heart Disease</dc:title>
  <cp:lastModifiedBy>Noor Tariq</cp:lastModifiedBy>
  <cp:revision>30</cp:revision>
  <dcterms:modified xsi:type="dcterms:W3CDTF">2017-11-29T08:03:07Z</dcterms:modified>
</cp:coreProperties>
</file>