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Open Sans" panose="020B0604020202020204" charset="0"/>
      <p:regular r:id="rId24"/>
      <p:bold r:id="rId25"/>
      <p:italic r:id="rId26"/>
      <p:boldItalic r:id="rId27"/>
    </p:embeddedFont>
    <p:embeddedFont>
      <p:font typeface="Proxima Nov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3F156A-2894-4B3F-93E4-0AE9AD07DA11}">
  <a:tblStyle styleId="{023F156A-2894-4B3F-93E4-0AE9AD07DA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28" autoAdjust="0"/>
  </p:normalViewPr>
  <p:slideViewPr>
    <p:cSldViewPr snapToGrid="0">
      <p:cViewPr varScale="1">
        <p:scale>
          <a:sx n="71" d="100"/>
          <a:sy n="71" d="100"/>
        </p:scale>
        <p:origin x="11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39690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13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85447e2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85447e2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THC is known to have the major effect on the brain as its structure is very similar to the neurotransmitter Anandamide and will bind to the Cannabinoid receptors (CB1 and CB2) and disturb the chemical neurotransmission. </a:t>
            </a:r>
            <a:endParaRPr/>
          </a:p>
          <a:p>
            <a:pPr marL="0" lvl="0" indent="0" algn="l" rtl="0">
              <a:spcBef>
                <a:spcPts val="0"/>
              </a:spcBef>
              <a:spcAft>
                <a:spcPts val="0"/>
              </a:spcAft>
              <a:buNone/>
            </a:pPr>
            <a:r>
              <a:rPr lang="en"/>
              <a:t>And Cannabidiol is thought to be responsible for the experiences of paranoia and anxiety (lack of research for mechanisms)</a:t>
            </a:r>
            <a:br>
              <a:rPr lang="en"/>
            </a:br>
            <a:endParaRPr/>
          </a:p>
        </p:txBody>
      </p:sp>
    </p:spTree>
    <p:extLst>
      <p:ext uri="{BB962C8B-B14F-4D97-AF65-F5344CB8AC3E}">
        <p14:creationId xmlns:p14="http://schemas.microsoft.com/office/powerpoint/2010/main" val="425968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74016da2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74016da2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mentioned earlier THC will bind to the CB1 and CB2 receptors. But how does it give the “high” feeling? </a:t>
            </a:r>
            <a:endParaRPr/>
          </a:p>
          <a:p>
            <a:pPr marL="0" lvl="0" indent="0" algn="l" rtl="0">
              <a:spcBef>
                <a:spcPts val="0"/>
              </a:spcBef>
              <a:spcAft>
                <a:spcPts val="0"/>
              </a:spcAft>
              <a:buNone/>
            </a:pPr>
            <a:r>
              <a:rPr lang="en"/>
              <a:t>The GABA and glutamate pathways are responsible for inhibiting and regulating dopamine,respectively. THC binds to the CB sites and inhibit these pathways thus increasing the overall dopamine levels in the brain. </a:t>
            </a:r>
            <a:endParaRPr/>
          </a:p>
        </p:txBody>
      </p:sp>
    </p:spTree>
    <p:extLst>
      <p:ext uri="{BB962C8B-B14F-4D97-AF65-F5344CB8AC3E}">
        <p14:creationId xmlns:p14="http://schemas.microsoft.com/office/powerpoint/2010/main" val="146497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74016da2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74016da2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PET scan of brain activity of a cannabis smoker vs non-smoker.</a:t>
            </a:r>
            <a:endParaRPr/>
          </a:p>
          <a:p>
            <a:pPr marL="0" lvl="0" indent="0" algn="l" rtl="0">
              <a:spcBef>
                <a:spcPts val="0"/>
              </a:spcBef>
              <a:spcAft>
                <a:spcPts val="0"/>
              </a:spcAft>
              <a:buNone/>
            </a:pPr>
            <a:r>
              <a:rPr lang="en"/>
              <a:t> In the brain of the smoker, the prefrontal cortex (responsible for the reward feedback) is stimulated as well as the hippocampus which regulates emotions and form memories. </a:t>
            </a:r>
            <a:endParaRPr/>
          </a:p>
        </p:txBody>
      </p:sp>
    </p:spTree>
    <p:extLst>
      <p:ext uri="{BB962C8B-B14F-4D97-AF65-F5344CB8AC3E}">
        <p14:creationId xmlns:p14="http://schemas.microsoft.com/office/powerpoint/2010/main" val="37149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842ce88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842ce88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t>Many controlled and uncontrolled studies have been done in order to measure the therapeutic potential of THC on various medical conditions </a:t>
            </a:r>
            <a:endParaRPr/>
          </a:p>
          <a:p>
            <a:pPr marL="0" lvl="0" indent="0" algn="l" rtl="0">
              <a:lnSpc>
                <a:spcPct val="115000"/>
              </a:lnSpc>
              <a:spcBef>
                <a:spcPts val="0"/>
              </a:spcBef>
              <a:spcAft>
                <a:spcPts val="0"/>
              </a:spcAft>
              <a:buNone/>
            </a:pPr>
            <a:r>
              <a:rPr lang="en" b="1"/>
              <a:t>Uncontrolled Study → Trichotillomania (</a:t>
            </a:r>
            <a:r>
              <a:rPr lang="en">
                <a:solidFill>
                  <a:srgbClr val="545454"/>
                </a:solidFill>
                <a:highlight>
                  <a:srgbClr val="FFFFFF"/>
                </a:highlight>
              </a:rPr>
              <a:t> impulse control disorder → urge to pull out hair)</a:t>
            </a:r>
            <a:endParaRPr b="1"/>
          </a:p>
          <a:p>
            <a:pPr marL="457200" lvl="0" indent="-298450" algn="l" rtl="0">
              <a:lnSpc>
                <a:spcPct val="115000"/>
              </a:lnSpc>
              <a:spcBef>
                <a:spcPts val="0"/>
              </a:spcBef>
              <a:spcAft>
                <a:spcPts val="0"/>
              </a:spcAft>
              <a:buSzPts val="1100"/>
              <a:buChar char="-"/>
            </a:pPr>
            <a:r>
              <a:rPr lang="en"/>
              <a:t>An example of an uncontrolled study was looking at the effect of THC on individuals diagnosed with trichotillomania. </a:t>
            </a:r>
            <a:endParaRPr/>
          </a:p>
          <a:p>
            <a:pPr marL="457200" lvl="0" indent="-298450" algn="l" rtl="0">
              <a:lnSpc>
                <a:spcPct val="115000"/>
              </a:lnSpc>
              <a:spcBef>
                <a:spcPts val="0"/>
              </a:spcBef>
              <a:spcAft>
                <a:spcPts val="0"/>
              </a:spcAft>
              <a:buSzPts val="1100"/>
              <a:buChar char="-"/>
            </a:pPr>
            <a:r>
              <a:rPr lang="en"/>
              <a:t>Methods: 14 females (mean age of 33) diagnosed with disorder were administered anywhere between 2.5-15 mg of THC over a 12-week span</a:t>
            </a:r>
            <a:endParaRPr/>
          </a:p>
          <a:p>
            <a:pPr marL="457200" lvl="0" indent="-298450" algn="l" rtl="0">
              <a:lnSpc>
                <a:spcPct val="115000"/>
              </a:lnSpc>
              <a:spcBef>
                <a:spcPts val="0"/>
              </a:spcBef>
              <a:spcAft>
                <a:spcPts val="0"/>
              </a:spcAft>
              <a:buSzPts val="1100"/>
              <a:buChar char="-"/>
            </a:pPr>
            <a:r>
              <a:rPr lang="en"/>
              <a:t>Results: This resulted in a significant reduction of hair pulling amongst all females in the study. In fact 9 of the women displayed a 35% reduction in symptoms following treatment.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8467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842ce884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842ce884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Controlled Study → Crohn’s Disease</a:t>
            </a:r>
            <a:endParaRPr sz="1200">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Participants in this study are patients who previously did not respond well to other well accepted therapy strategies (steroids, immunomodulators, etc.) </a:t>
            </a:r>
            <a:endParaRPr sz="1200">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One group was given cannabis cigarettes and other group was given placebo cigarettes for 8 weeks </a:t>
            </a:r>
            <a:endParaRPr sz="1200">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Complete remission in 5 of 11 subjects in cannabis group and 1 of 10 in placebo group </a:t>
            </a:r>
            <a:endParaRPr sz="1200">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THC-rich cannabis produced significant effects without side effects </a:t>
            </a:r>
            <a:endParaRPr sz="1200">
              <a:latin typeface="Open Sans"/>
              <a:ea typeface="Open Sans"/>
              <a:cs typeface="Open Sans"/>
              <a:sym typeface="Open Sans"/>
            </a:endParaRPr>
          </a:p>
          <a:p>
            <a:pPr marL="0" lvl="0" indent="0" algn="l" rtl="0">
              <a:lnSpc>
                <a:spcPct val="115000"/>
              </a:lnSpc>
              <a:spcBef>
                <a:spcPts val="0"/>
              </a:spcBef>
              <a:spcAft>
                <a:spcPts val="0"/>
              </a:spcAft>
              <a:buNone/>
            </a:pPr>
            <a:endParaRPr sz="1200">
              <a:latin typeface="Open Sans"/>
              <a:ea typeface="Open Sans"/>
              <a:cs typeface="Open Sans"/>
              <a:sym typeface="Open Sans"/>
            </a:endParaRPr>
          </a:p>
          <a:p>
            <a:pPr marL="0" lvl="0" indent="0" algn="l" rtl="0">
              <a:lnSpc>
                <a:spcPct val="115000"/>
              </a:lnSpc>
              <a:spcBef>
                <a:spcPts val="0"/>
              </a:spcBef>
              <a:spcAft>
                <a:spcPts val="0"/>
              </a:spcAft>
              <a:buNone/>
            </a:pPr>
            <a:r>
              <a:rPr lang="en" sz="1200">
                <a:latin typeface="Open Sans"/>
                <a:ea typeface="Open Sans"/>
                <a:cs typeface="Open Sans"/>
                <a:sym typeface="Open Sans"/>
              </a:rPr>
              <a:t>Symptoms it relieved:</a:t>
            </a:r>
            <a:endParaRPr sz="1200">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Regulating bowel movements</a:t>
            </a:r>
            <a:endParaRPr sz="1200">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Inflammation (immune response)</a:t>
            </a:r>
            <a:endParaRPr sz="1200">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Regulation of stomach acid</a:t>
            </a:r>
            <a:endParaRPr sz="1200">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Visceral sensation (ability to perceive bodily organs)</a:t>
            </a:r>
            <a:endParaRPr sz="1200">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latin typeface="Open Sans"/>
                <a:ea typeface="Open Sans"/>
                <a:cs typeface="Open Sans"/>
                <a:sym typeface="Open Sans"/>
              </a:rPr>
              <a:t>Pain</a:t>
            </a:r>
            <a:endParaRPr sz="1200">
              <a:latin typeface="Open Sans"/>
              <a:ea typeface="Open Sans"/>
              <a:cs typeface="Open Sans"/>
              <a:sym typeface="Open Sans"/>
            </a:endParaRPr>
          </a:p>
          <a:p>
            <a:pPr marL="0" lvl="0" indent="0" algn="l" rtl="0">
              <a:lnSpc>
                <a:spcPct val="115000"/>
              </a:lnSpc>
              <a:spcBef>
                <a:spcPts val="0"/>
              </a:spcBef>
              <a:spcAft>
                <a:spcPts val="0"/>
              </a:spcAft>
              <a:buNone/>
            </a:pPr>
            <a:endParaRPr sz="1200">
              <a:latin typeface="Open Sans"/>
              <a:ea typeface="Open Sans"/>
              <a:cs typeface="Open Sans"/>
              <a:sym typeface="Open Sans"/>
            </a:endParaRPr>
          </a:p>
          <a:p>
            <a:pPr marL="0" lvl="0" indent="0" algn="l" rtl="0">
              <a:lnSpc>
                <a:spcPct val="115000"/>
              </a:lnSpc>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9735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842ce884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842ce884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Proxima Nova"/>
              <a:buChar char="❏"/>
            </a:pPr>
            <a:r>
              <a:rPr lang="en" sz="1400" b="1">
                <a:latin typeface="Proxima Nova"/>
                <a:ea typeface="Proxima Nova"/>
                <a:cs typeface="Proxima Nova"/>
                <a:sym typeface="Proxima Nova"/>
              </a:rPr>
              <a:t>Chinese Taoism </a:t>
            </a:r>
            <a:endParaRPr sz="1400" b="1">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Emperor Shen Nung was the father of chinese medicine and was well aware of the psychoactive properties of cannabis </a:t>
            </a:r>
            <a:endParaRPr>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His texts explained that when smoking weed for a long period of time it bettered communication skills with the spirits </a:t>
            </a:r>
            <a:endParaRPr>
              <a:latin typeface="Proxima Nova"/>
              <a:ea typeface="Proxima Nova"/>
              <a:cs typeface="Proxima Nova"/>
              <a:sym typeface="Proxima Nova"/>
            </a:endParaRPr>
          </a:p>
          <a:p>
            <a:pPr marL="457200" lvl="0" indent="-317500" algn="l" rtl="0">
              <a:lnSpc>
                <a:spcPct val="115000"/>
              </a:lnSpc>
              <a:spcBef>
                <a:spcPts val="0"/>
              </a:spcBef>
              <a:spcAft>
                <a:spcPts val="0"/>
              </a:spcAft>
              <a:buClr>
                <a:srgbClr val="000000"/>
              </a:buClr>
              <a:buSzPts val="1400"/>
              <a:buFont typeface="Proxima Nova"/>
              <a:buChar char="❏"/>
            </a:pPr>
            <a:r>
              <a:rPr lang="en" sz="1400" b="1">
                <a:latin typeface="Proxima Nova"/>
                <a:ea typeface="Proxima Nova"/>
                <a:cs typeface="Proxima Nova"/>
                <a:sym typeface="Proxima Nova"/>
              </a:rPr>
              <a:t>Indian Hinduism </a:t>
            </a:r>
            <a:endParaRPr sz="1400" b="1">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 sacred hindu texts, it is believed that cannabis is one of the 5 sacred plants</a:t>
            </a:r>
            <a:endParaRPr>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They believed marijuana was a gift from the gods, offering happiness and would help people gain liberation </a:t>
            </a:r>
            <a:endParaRPr>
              <a:latin typeface="Proxima Nova"/>
              <a:ea typeface="Proxima Nova"/>
              <a:cs typeface="Proxima Nova"/>
              <a:sym typeface="Proxima Nova"/>
            </a:endParaRPr>
          </a:p>
          <a:p>
            <a:pPr marL="457200" lvl="0" indent="-317500" algn="l" rtl="0">
              <a:lnSpc>
                <a:spcPct val="115000"/>
              </a:lnSpc>
              <a:spcBef>
                <a:spcPts val="0"/>
              </a:spcBef>
              <a:spcAft>
                <a:spcPts val="0"/>
              </a:spcAft>
              <a:buClr>
                <a:srgbClr val="000000"/>
              </a:buClr>
              <a:buSzPts val="1400"/>
              <a:buFont typeface="Proxima Nova"/>
              <a:buChar char="❏"/>
            </a:pPr>
            <a:r>
              <a:rPr lang="en" sz="1400" b="1">
                <a:latin typeface="Proxima Nova"/>
                <a:ea typeface="Proxima Nova"/>
                <a:cs typeface="Proxima Nova"/>
                <a:sym typeface="Proxima Nova"/>
              </a:rPr>
              <a:t>The Old Testament </a:t>
            </a:r>
            <a:endParaRPr sz="1400" b="1">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 this text there was a moment where there was a burning bush in which Moses heard the voice of God. </a:t>
            </a:r>
            <a:endParaRPr>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Many believe that this was a burning cannabis plant which was inspired to make anointing oil </a:t>
            </a:r>
            <a:endParaRPr>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anointing oil was used for Jewish kings during crowning ceremonies </a:t>
            </a:r>
            <a:endParaRPr>
              <a:latin typeface="Proxima Nova"/>
              <a:ea typeface="Proxima Nova"/>
              <a:cs typeface="Proxima Nova"/>
              <a:sym typeface="Proxima Nova"/>
            </a:endParaRPr>
          </a:p>
          <a:p>
            <a:pPr marL="457200" lvl="0" indent="-317500" algn="l" rtl="0">
              <a:lnSpc>
                <a:spcPct val="115000"/>
              </a:lnSpc>
              <a:spcBef>
                <a:spcPts val="0"/>
              </a:spcBef>
              <a:spcAft>
                <a:spcPts val="0"/>
              </a:spcAft>
              <a:buClr>
                <a:srgbClr val="000000"/>
              </a:buClr>
              <a:buSzPts val="1400"/>
              <a:buFont typeface="Proxima Nova"/>
              <a:buChar char="❏"/>
            </a:pPr>
            <a:r>
              <a:rPr lang="en" sz="1400" b="1">
                <a:latin typeface="Proxima Nova"/>
                <a:ea typeface="Proxima Nova"/>
                <a:cs typeface="Proxima Nova"/>
                <a:sym typeface="Proxima Nova"/>
              </a:rPr>
              <a:t>Rastafari </a:t>
            </a:r>
            <a:endParaRPr sz="1400" b="1">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Many believe that the Tree of life mentioned in the bible is the marijuana plant and that several passages promote its use such as “thou shalt eat the herb of the field” </a:t>
            </a:r>
            <a:endParaRPr>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Rastas actually condemn the use of this substance for the sole purpose of getting high</a:t>
            </a:r>
            <a:endParaRPr>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Instead they believe it to be only used in religious ceremonies in order to enhance feelings of unity</a:t>
            </a:r>
            <a:endParaRPr>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 short prayer is often recited before the use of it </a:t>
            </a:r>
            <a:endParaRPr>
              <a:latin typeface="Proxima Nova"/>
              <a:ea typeface="Proxima Nova"/>
              <a:cs typeface="Proxima Nova"/>
              <a:sym typeface="Proxima Nova"/>
            </a:endParaRPr>
          </a:p>
        </p:txBody>
      </p:sp>
    </p:spTree>
    <p:extLst>
      <p:ext uri="{BB962C8B-B14F-4D97-AF65-F5344CB8AC3E}">
        <p14:creationId xmlns:p14="http://schemas.microsoft.com/office/powerpoint/2010/main" val="2489602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842ce884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842ce884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Proxima Nova"/>
                <a:ea typeface="Proxima Nova"/>
                <a:cs typeface="Proxima Nova"/>
                <a:sym typeface="Proxima Nova"/>
              </a:rPr>
              <a:t>This is a short clip regarding the recent legalization of Cannabis in Canada</a:t>
            </a:r>
            <a:endParaRPr sz="1200">
              <a:latin typeface="Proxima Nova"/>
              <a:ea typeface="Proxima Nova"/>
              <a:cs typeface="Proxima Nova"/>
              <a:sym typeface="Proxima Nova"/>
            </a:endParaRPr>
          </a:p>
          <a:p>
            <a:pPr marL="457200" lvl="0" indent="-304800" algn="l" rtl="0">
              <a:lnSpc>
                <a:spcPct val="115000"/>
              </a:lnSpc>
              <a:spcBef>
                <a:spcPts val="1600"/>
              </a:spcBef>
              <a:spcAft>
                <a:spcPts val="0"/>
              </a:spcAft>
              <a:buClr>
                <a:srgbClr val="000000"/>
              </a:buClr>
              <a:buSzPts val="1200"/>
              <a:buFont typeface="Proxima Nova"/>
              <a:buChar char="-"/>
            </a:pPr>
            <a:r>
              <a:rPr lang="en" sz="1200">
                <a:latin typeface="Proxima Nova"/>
                <a:ea typeface="Proxima Nova"/>
                <a:cs typeface="Proxima Nova"/>
                <a:sym typeface="Proxima Nova"/>
              </a:rPr>
              <a:t>Recreational use is defined as the act of intentionally altering one conscious state of mind to feel happy or exhilarated  </a:t>
            </a:r>
            <a:endParaRPr sz="1200">
              <a:latin typeface="Proxima Nova"/>
              <a:ea typeface="Proxima Nova"/>
              <a:cs typeface="Proxima Nova"/>
              <a:sym typeface="Proxima Nova"/>
            </a:endParaRPr>
          </a:p>
          <a:p>
            <a:pPr marL="457200" lvl="0" indent="-304800" algn="l" rtl="0">
              <a:lnSpc>
                <a:spcPct val="115000"/>
              </a:lnSpc>
              <a:spcBef>
                <a:spcPts val="0"/>
              </a:spcBef>
              <a:spcAft>
                <a:spcPts val="0"/>
              </a:spcAft>
              <a:buClr>
                <a:schemeClr val="accent3"/>
              </a:buClr>
              <a:buSzPts val="1200"/>
              <a:buFont typeface="Proxima Nova"/>
              <a:buChar char="-"/>
            </a:pPr>
            <a:r>
              <a:rPr lang="en" sz="1200">
                <a:latin typeface="Proxima Nova"/>
                <a:ea typeface="Proxima Nova"/>
                <a:cs typeface="Proxima Nova"/>
                <a:sym typeface="Proxima Nova"/>
              </a:rPr>
              <a:t>Just recently legalized in Canada under Justin Trudeau </a:t>
            </a:r>
            <a:endParaRPr sz="1200">
              <a:latin typeface="Proxima Nova"/>
              <a:ea typeface="Proxima Nova"/>
              <a:cs typeface="Proxima Nova"/>
              <a:sym typeface="Proxima Nova"/>
            </a:endParaRPr>
          </a:p>
          <a:p>
            <a:pPr marL="0" lvl="0" indent="0" algn="l" rtl="0">
              <a:lnSpc>
                <a:spcPct val="115000"/>
              </a:lnSpc>
              <a:spcBef>
                <a:spcPts val="1600"/>
              </a:spcBef>
              <a:spcAft>
                <a:spcPts val="0"/>
              </a:spcAft>
              <a:buNone/>
            </a:pPr>
            <a:r>
              <a:rPr lang="en" sz="1200">
                <a:latin typeface="Proxima Nova"/>
                <a:ea typeface="Proxima Nova"/>
                <a:cs typeface="Proxima Nova"/>
                <a:sym typeface="Proxima Nova"/>
              </a:rPr>
              <a:t>Some Key Things to Note: </a:t>
            </a:r>
            <a:endParaRPr sz="1200">
              <a:latin typeface="Proxima Nova"/>
              <a:ea typeface="Proxima Nova"/>
              <a:cs typeface="Proxima Nova"/>
              <a:sym typeface="Proxima Nova"/>
            </a:endParaRPr>
          </a:p>
          <a:p>
            <a:pPr marL="0" lvl="0" indent="0" algn="l" rtl="0">
              <a:lnSpc>
                <a:spcPct val="115000"/>
              </a:lnSpc>
              <a:spcBef>
                <a:spcPts val="1600"/>
              </a:spcBef>
              <a:spcAft>
                <a:spcPts val="0"/>
              </a:spcAft>
              <a:buNone/>
            </a:pPr>
            <a:r>
              <a:rPr lang="en" sz="1200">
                <a:latin typeface="Proxima Nova"/>
                <a:ea typeface="Proxima Nova"/>
                <a:cs typeface="Proxima Nova"/>
                <a:sym typeface="Proxima Nova"/>
              </a:rPr>
              <a:t>→ can grow in your household, only up to 4 plants </a:t>
            </a:r>
            <a:endParaRPr sz="1200">
              <a:latin typeface="Proxima Nova"/>
              <a:ea typeface="Proxima Nova"/>
              <a:cs typeface="Proxima Nova"/>
              <a:sym typeface="Proxima Nova"/>
            </a:endParaRPr>
          </a:p>
          <a:p>
            <a:pPr marL="0" lvl="0" indent="0" algn="l" rtl="0">
              <a:lnSpc>
                <a:spcPct val="115000"/>
              </a:lnSpc>
              <a:spcBef>
                <a:spcPts val="1600"/>
              </a:spcBef>
              <a:spcAft>
                <a:spcPts val="0"/>
              </a:spcAft>
              <a:buNone/>
            </a:pPr>
            <a:r>
              <a:rPr lang="en" sz="1200">
                <a:latin typeface="Proxima Nova"/>
                <a:ea typeface="Proxima Nova"/>
                <a:cs typeface="Proxima Nova"/>
                <a:sym typeface="Proxima Nova"/>
              </a:rPr>
              <a:t>→ price will range anywhere from 10-12$ a gram in Ontario, this price is provincial specific </a:t>
            </a:r>
            <a:endParaRPr sz="1200">
              <a:latin typeface="Proxima Nova"/>
              <a:ea typeface="Proxima Nova"/>
              <a:cs typeface="Proxima Nova"/>
              <a:sym typeface="Proxima Nova"/>
            </a:endParaRPr>
          </a:p>
          <a:p>
            <a:pPr marL="0" lvl="0" indent="0" algn="l" rtl="0">
              <a:lnSpc>
                <a:spcPct val="115000"/>
              </a:lnSpc>
              <a:spcBef>
                <a:spcPts val="1600"/>
              </a:spcBef>
              <a:spcAft>
                <a:spcPts val="0"/>
              </a:spcAft>
              <a:buNone/>
            </a:pPr>
            <a:r>
              <a:rPr lang="en" sz="1200">
                <a:latin typeface="Proxima Nova"/>
                <a:ea typeface="Proxima Nova"/>
                <a:cs typeface="Proxima Nova"/>
                <a:sym typeface="Proxima Nova"/>
              </a:rPr>
              <a:t>→ You can fly with up to 30 grams of weed within the country but not on international flights </a:t>
            </a:r>
            <a:endParaRPr sz="1200">
              <a:latin typeface="Proxima Nova"/>
              <a:ea typeface="Proxima Nova"/>
              <a:cs typeface="Proxima Nova"/>
              <a:sym typeface="Proxima Nova"/>
            </a:endParaRPr>
          </a:p>
          <a:p>
            <a:pPr marL="0" lvl="0" indent="0" algn="l" rtl="0">
              <a:lnSpc>
                <a:spcPct val="115000"/>
              </a:lnSpc>
              <a:spcBef>
                <a:spcPts val="1600"/>
              </a:spcBef>
              <a:spcAft>
                <a:spcPts val="0"/>
              </a:spcAft>
              <a:buNone/>
            </a:pPr>
            <a:r>
              <a:rPr lang="en" sz="1200">
                <a:latin typeface="Proxima Nova"/>
                <a:ea typeface="Proxima Nova"/>
                <a:cs typeface="Proxima Nova"/>
                <a:sym typeface="Proxima Nova"/>
              </a:rPr>
              <a:t>→ In terms of work, this is regulated provincially (i.e in Calgary, officers are forbidden the right to use marijuana recreationally before they start working while in vancouver it is the discretion of the officers to self-evaluate whether or not they are sober enough for duty </a:t>
            </a:r>
            <a:endParaRPr sz="1200">
              <a:latin typeface="Proxima Nova"/>
              <a:ea typeface="Proxima Nova"/>
              <a:cs typeface="Proxima Nova"/>
              <a:sym typeface="Proxima Nova"/>
            </a:endParaRPr>
          </a:p>
          <a:p>
            <a:pPr marL="0" lvl="0" indent="0" algn="l" rtl="0">
              <a:lnSpc>
                <a:spcPct val="115000"/>
              </a:lnSpc>
              <a:spcBef>
                <a:spcPts val="1600"/>
              </a:spcBef>
              <a:spcAft>
                <a:spcPts val="0"/>
              </a:spcAft>
              <a:buNone/>
            </a:pPr>
            <a:r>
              <a:rPr lang="en" sz="1200">
                <a:latin typeface="Proxima Nova"/>
                <a:ea typeface="Proxima Nova"/>
                <a:cs typeface="Proxima Nova"/>
                <a:sym typeface="Proxima Nova"/>
              </a:rPr>
              <a:t>→ In terms of driving, if 2-5 nanograms of thc is found in the blood you can face a fine of 1000$, if more than 5 nanograms are found or the use of marijuana mixed with the use of alcohol, there are larger consequences. People may be faced with up to 10 years in prison! </a:t>
            </a:r>
            <a:endParaRPr sz="1200">
              <a:latin typeface="Proxima Nova"/>
              <a:ea typeface="Proxima Nova"/>
              <a:cs typeface="Proxima Nova"/>
              <a:sym typeface="Proxima Nova"/>
            </a:endParaRPr>
          </a:p>
          <a:p>
            <a:pPr marL="0" lvl="0" indent="0" algn="l" rtl="0">
              <a:lnSpc>
                <a:spcPct val="115000"/>
              </a:lnSpc>
              <a:spcBef>
                <a:spcPts val="1600"/>
              </a:spcBef>
              <a:spcAft>
                <a:spcPts val="1600"/>
              </a:spcAft>
              <a:buNone/>
            </a:pPr>
            <a:endParaRPr sz="1800">
              <a:latin typeface="Proxima Nova"/>
              <a:ea typeface="Proxima Nova"/>
              <a:cs typeface="Proxima Nova"/>
              <a:sym typeface="Proxima Nova"/>
            </a:endParaRPr>
          </a:p>
        </p:txBody>
      </p:sp>
    </p:spTree>
    <p:extLst>
      <p:ext uri="{BB962C8B-B14F-4D97-AF65-F5344CB8AC3E}">
        <p14:creationId xmlns:p14="http://schemas.microsoft.com/office/powerpoint/2010/main" val="2183061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83bd256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83bd256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en"/>
              <a:t>Positive: the literature identifies use of cannabis as an effective management treatment for migraines, fibromyalgia, and irritable bowel syndrome. Furthermore, cannabis consumption can alleviate nausea in chemotherapy patients, chronic pain symptoms as well as tics and muscle spasms in patients with Multiple Sclerosis and Tourette’s syndrome. </a:t>
            </a:r>
            <a:endParaRPr/>
          </a:p>
          <a:p>
            <a:pPr marL="0" lvl="0" indent="0" algn="l" rtl="0">
              <a:lnSpc>
                <a:spcPct val="150000"/>
              </a:lnSpc>
              <a:spcBef>
                <a:spcPts val="1100"/>
              </a:spcBef>
              <a:spcAft>
                <a:spcPts val="0"/>
              </a:spcAft>
              <a:buClr>
                <a:srgbClr val="000000"/>
              </a:buClr>
              <a:buSzPts val="1100"/>
              <a:buFont typeface="Arial"/>
              <a:buNone/>
            </a:pPr>
            <a:r>
              <a:rPr lang="en"/>
              <a:t>Negative: the potential negative long-term effects that have been identified are primarily associated with early and regular consumption of cannabis in adolescents. A meta-analysis of over 6000 participants determined a correlation between early non-medicinal cannabis use in individuals under the age of 15 and an increased risk of dropping out of school and/or attaining a lower level of education </a:t>
            </a:r>
            <a:endParaRPr/>
          </a:p>
          <a:p>
            <a:pPr marL="0" lvl="0" indent="0" algn="l" rtl="0">
              <a:lnSpc>
                <a:spcPct val="150000"/>
              </a:lnSpc>
              <a:spcBef>
                <a:spcPts val="1100"/>
              </a:spcBef>
              <a:spcAft>
                <a:spcPts val="0"/>
              </a:spcAft>
              <a:buClr>
                <a:srgbClr val="000000"/>
              </a:buClr>
              <a:buSzPts val="1100"/>
              <a:buFont typeface="Arial"/>
              <a:buNone/>
            </a:pPr>
            <a:r>
              <a:rPr lang="en"/>
              <a:t>Furthermore, early heavy consumption of cannabis, in combination with other potential environmental and genetic stressors such as trauma and abuse in childhood or a predisposition to psychosis, has been associated with an increased risk of psychotic disorders such as schizophrenia </a:t>
            </a:r>
            <a:endParaRPr/>
          </a:p>
          <a:p>
            <a:pPr marL="0" lvl="0" indent="0" algn="l" rtl="0">
              <a:spcBef>
                <a:spcPts val="1100"/>
              </a:spcBef>
              <a:spcAft>
                <a:spcPts val="0"/>
              </a:spcAft>
              <a:buNone/>
            </a:pPr>
            <a:endParaRPr/>
          </a:p>
        </p:txBody>
      </p:sp>
    </p:spTree>
    <p:extLst>
      <p:ext uri="{BB962C8B-B14F-4D97-AF65-F5344CB8AC3E}">
        <p14:creationId xmlns:p14="http://schemas.microsoft.com/office/powerpoint/2010/main" val="1372476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74016db6a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74016db6a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Map shows legality of cannabis around the world (mostly still illegal)</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Blue → legal without any prescription ex. Canada, South Africa, Uruguay, some states</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Green → Legal with prescription ex. Some states, european countries, Australia, Argentina, Chile</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69018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74016da2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74016da2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en" sz="950"/>
              <a:t>Cannabis has been used for thousands of years as texts from Ancient Egypt and China illustrate the use of the cannabis plant for numerous purposes including the use of hemp seeds as sustenance and medicinal practices. </a:t>
            </a:r>
            <a:endParaRPr sz="950"/>
          </a:p>
          <a:p>
            <a:pPr marL="0" lvl="0" indent="0" algn="l" rtl="0">
              <a:lnSpc>
                <a:spcPct val="150000"/>
              </a:lnSpc>
              <a:spcBef>
                <a:spcPts val="1100"/>
              </a:spcBef>
              <a:spcAft>
                <a:spcPts val="0"/>
              </a:spcAft>
              <a:buClr>
                <a:srgbClr val="000000"/>
              </a:buClr>
              <a:buSzPts val="1100"/>
              <a:buFont typeface="Arial"/>
              <a:buNone/>
            </a:pPr>
            <a:r>
              <a:rPr lang="en" sz="950"/>
              <a:t>However, controlled studies on cannabis use as medicine in a clinical setting is low in prevalence. </a:t>
            </a:r>
            <a:endParaRPr sz="950"/>
          </a:p>
          <a:p>
            <a:pPr marL="0" lvl="0" indent="0" algn="l" rtl="0">
              <a:lnSpc>
                <a:spcPct val="150000"/>
              </a:lnSpc>
              <a:spcBef>
                <a:spcPts val="1100"/>
              </a:spcBef>
              <a:spcAft>
                <a:spcPts val="0"/>
              </a:spcAft>
              <a:buNone/>
            </a:pPr>
            <a:r>
              <a:rPr lang="en" sz="950"/>
              <a:t>With the legalization of cannabis in Canada, advocates of the substance hope that government regulations worldwide still become less strict regarding cannabis production, distribution and consumption. As cannabis becomes more widely accepted for medical purposes, this can lead to increased opportunities for research funding, more controlled studies, the discovery of novel uses for medical cannabis, safer drugs on the market and a cultural shift in attitude towards the substance.</a:t>
            </a:r>
            <a:endParaRPr sz="950"/>
          </a:p>
          <a:p>
            <a:pPr marL="0" lvl="0" indent="0" algn="l" rtl="0">
              <a:spcBef>
                <a:spcPts val="1100"/>
              </a:spcBef>
              <a:spcAft>
                <a:spcPts val="0"/>
              </a:spcAft>
              <a:buNone/>
            </a:pPr>
            <a:endParaRPr/>
          </a:p>
        </p:txBody>
      </p:sp>
    </p:spTree>
    <p:extLst>
      <p:ext uri="{BB962C8B-B14F-4D97-AF65-F5344CB8AC3E}">
        <p14:creationId xmlns:p14="http://schemas.microsoft.com/office/powerpoint/2010/main" val="219737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5c36a545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5c36a545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50">
                <a:solidFill>
                  <a:srgbClr val="222222"/>
                </a:solidFill>
                <a:highlight>
                  <a:srgbClr val="FFFFFF"/>
                </a:highlight>
              </a:rPr>
              <a:t>There are three main species known as sativa, indica, and ruderalis. The species differ in their branches, growth and psychoactive properties.</a:t>
            </a:r>
            <a:endParaRPr sz="1050">
              <a:solidFill>
                <a:srgbClr val="222222"/>
              </a:solidFill>
              <a:highlight>
                <a:srgbClr val="FFFFFF"/>
              </a:highlight>
            </a:endParaRPr>
          </a:p>
          <a:p>
            <a:pPr marL="0" lvl="0" indent="0" algn="l" rtl="0">
              <a:lnSpc>
                <a:spcPct val="115000"/>
              </a:lnSpc>
              <a:spcBef>
                <a:spcPts val="0"/>
              </a:spcBef>
              <a:spcAft>
                <a:spcPts val="0"/>
              </a:spcAft>
              <a:buNone/>
            </a:pPr>
            <a:endParaRPr sz="1050">
              <a:solidFill>
                <a:srgbClr val="222222"/>
              </a:solidFill>
              <a:highlight>
                <a:srgbClr val="FFFFFF"/>
              </a:highlight>
            </a:endParaRPr>
          </a:p>
          <a:p>
            <a:pPr marL="0" lvl="0" indent="0" algn="l" rtl="0">
              <a:lnSpc>
                <a:spcPct val="115000"/>
              </a:lnSpc>
              <a:spcBef>
                <a:spcPts val="0"/>
              </a:spcBef>
              <a:spcAft>
                <a:spcPts val="0"/>
              </a:spcAft>
              <a:buNone/>
            </a:pPr>
            <a:r>
              <a:rPr lang="en">
                <a:solidFill>
                  <a:srgbClr val="222222"/>
                </a:solidFill>
                <a:highlight>
                  <a:srgbClr val="FFFFFF"/>
                </a:highlight>
              </a:rPr>
              <a:t>The psychoactive effects of </a:t>
            </a:r>
            <a:r>
              <a:rPr lang="en" i="1">
                <a:solidFill>
                  <a:srgbClr val="222222"/>
                </a:solidFill>
                <a:highlight>
                  <a:srgbClr val="FFFFFF"/>
                </a:highlight>
              </a:rPr>
              <a:t>cannabis</a:t>
            </a:r>
            <a:r>
              <a:rPr lang="en">
                <a:solidFill>
                  <a:srgbClr val="222222"/>
                </a:solidFill>
                <a:highlight>
                  <a:srgbClr val="FFFFFF"/>
                </a:highlight>
              </a:rPr>
              <a:t> are known to have a triphasic nature. Primary, secondary and tertiary psychoactive effects from the </a:t>
            </a:r>
            <a:r>
              <a:rPr lang="en">
                <a:solidFill>
                  <a:srgbClr val="222222"/>
                </a:solidFill>
                <a:highlight>
                  <a:schemeClr val="lt1"/>
                </a:highlight>
              </a:rPr>
              <a:t>main psychoactive compound, THC, </a:t>
            </a:r>
            <a:r>
              <a:rPr lang="en">
                <a:solidFill>
                  <a:srgbClr val="222222"/>
                </a:solidFill>
                <a:highlight>
                  <a:srgbClr val="FFFFFF"/>
                </a:highlight>
              </a:rPr>
              <a:t>range from a state of relaxation, to introspection, anxiety, paranoia, increase in heart rate and hunger. </a:t>
            </a:r>
            <a:endParaRPr>
              <a:solidFill>
                <a:srgbClr val="0A0A0A"/>
              </a:solidFill>
            </a:endParaRPr>
          </a:p>
        </p:txBody>
      </p:sp>
    </p:spTree>
    <p:extLst>
      <p:ext uri="{BB962C8B-B14F-4D97-AF65-F5344CB8AC3E}">
        <p14:creationId xmlns:p14="http://schemas.microsoft.com/office/powerpoint/2010/main" val="3386121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83bd2561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83bd256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814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85447e2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85447e2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86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74016da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74016da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t>During the past half-century, recreational cannabis use has become almost as common as tobacco use among adolescents and young adults. Since its use was first reported more than 40 years ago in the United States, recreational cannabis use has spread globally to other developed countries and, more recently, low- and middle income countries. </a:t>
            </a:r>
            <a:endParaRPr/>
          </a:p>
          <a:p>
            <a:pPr marL="457200" lvl="0" indent="-295275" algn="l" rtl="0">
              <a:lnSpc>
                <a:spcPct val="115000"/>
              </a:lnSpc>
              <a:spcBef>
                <a:spcPts val="0"/>
              </a:spcBef>
              <a:spcAft>
                <a:spcPts val="0"/>
              </a:spcAft>
              <a:buClr>
                <a:srgbClr val="222222"/>
              </a:buClr>
              <a:buSzPts val="1050"/>
              <a:buChar char="-"/>
            </a:pPr>
            <a:r>
              <a:rPr lang="en" sz="1050">
                <a:solidFill>
                  <a:srgbClr val="222222"/>
                </a:solidFill>
                <a:highlight>
                  <a:srgbClr val="FFFFFF"/>
                </a:highlight>
              </a:rPr>
              <a:t>Medical cannabis (or medical marijuana) refers to the use of cannabis to treat disease or improve symptoms. Ex. Cannabis is used to reduce nausea and vomiting during chemotherapy</a:t>
            </a:r>
            <a:endParaRPr sz="1050" i="1">
              <a:solidFill>
                <a:srgbClr val="222222"/>
              </a:solidFill>
              <a:highlight>
                <a:srgbClr val="FFFFFF"/>
              </a:highlight>
            </a:endParaRPr>
          </a:p>
          <a:p>
            <a:pPr marL="457200" lvl="0" indent="-298450" algn="l" rtl="0">
              <a:lnSpc>
                <a:spcPct val="115000"/>
              </a:lnSpc>
              <a:spcBef>
                <a:spcPts val="0"/>
              </a:spcBef>
              <a:spcAft>
                <a:spcPts val="0"/>
              </a:spcAft>
              <a:buClr>
                <a:srgbClr val="222222"/>
              </a:buClr>
              <a:buSzPts val="1100"/>
              <a:buChar char="-"/>
            </a:pPr>
            <a:r>
              <a:rPr lang="en" sz="1050">
                <a:solidFill>
                  <a:srgbClr val="222222"/>
                </a:solidFill>
                <a:highlight>
                  <a:srgbClr val="FFFFFF"/>
                </a:highlight>
              </a:rPr>
              <a:t>Cannabis for industrial uses is valuable in commercial products, especially as fibre</a:t>
            </a:r>
            <a:r>
              <a:rPr lang="en" sz="1400" baseline="30000">
                <a:solidFill>
                  <a:srgbClr val="222222"/>
                </a:solidFill>
                <a:highlight>
                  <a:srgbClr val="FFFFFF"/>
                </a:highlight>
              </a:rPr>
              <a:t> </a:t>
            </a:r>
            <a:r>
              <a:rPr lang="en" sz="1050">
                <a:solidFill>
                  <a:srgbClr val="222222"/>
                </a:solidFill>
                <a:highlight>
                  <a:srgbClr val="FFFFFF"/>
                </a:highlight>
              </a:rPr>
              <a:t>ranging from paper, construction material and textiles in general, to clothing. </a:t>
            </a:r>
            <a:endParaRPr sz="1050">
              <a:solidFill>
                <a:srgbClr val="222222"/>
              </a:solidFill>
              <a:highlight>
                <a:srgbClr val="FFFFFF"/>
              </a:highlight>
            </a:endParaRPr>
          </a:p>
          <a:p>
            <a:pPr marL="457200" lvl="0" indent="-295275" algn="l" rtl="0">
              <a:lnSpc>
                <a:spcPct val="115000"/>
              </a:lnSpc>
              <a:spcBef>
                <a:spcPts val="0"/>
              </a:spcBef>
              <a:spcAft>
                <a:spcPts val="0"/>
              </a:spcAft>
              <a:buClr>
                <a:srgbClr val="222222"/>
              </a:buClr>
              <a:buSzPts val="1050"/>
              <a:buChar char="-"/>
            </a:pPr>
            <a:r>
              <a:rPr lang="en" sz="1050">
                <a:solidFill>
                  <a:srgbClr val="222222"/>
                </a:solidFill>
                <a:highlight>
                  <a:srgbClr val="FFFFFF"/>
                </a:highlight>
              </a:rPr>
              <a:t>Different religions have varying stances on the use of cannabis, historically and presently, and we will discuss that in a bit more detail later on. </a:t>
            </a:r>
            <a:endParaRPr sz="1050">
              <a:solidFill>
                <a:srgbClr val="222222"/>
              </a:solidFill>
              <a:highlight>
                <a:srgbClr val="FFFFFF"/>
              </a:highlight>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9598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74016db6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74016db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There are several forms of cannabis, including </a:t>
            </a:r>
            <a:r>
              <a:rPr lang="en"/>
              <a:t>marijuana which is the most common and least concentrated form. The flowers are the most potent forms of the plant.  It is usually smoked in a bong, pipe or hand-rolled joint. </a:t>
            </a:r>
            <a:endParaRPr/>
          </a:p>
          <a:p>
            <a:pPr marL="0" lvl="0" indent="0" algn="l" rtl="0">
              <a:spcBef>
                <a:spcPts val="0"/>
              </a:spcBef>
              <a:spcAft>
                <a:spcPts val="0"/>
              </a:spcAft>
              <a:buNone/>
            </a:pPr>
            <a:endParaRPr/>
          </a:p>
          <a:p>
            <a:pPr marL="0" lvl="0" indent="0" algn="l" rtl="0">
              <a:spcBef>
                <a:spcPts val="0"/>
              </a:spcBef>
              <a:spcAft>
                <a:spcPts val="0"/>
              </a:spcAft>
              <a:buNone/>
            </a:pPr>
            <a:r>
              <a:rPr lang="en"/>
              <a:t>Other forms include Hashish, Hash oil, and concentrates. The concentration of THC in hashish is higher than in marijuana. </a:t>
            </a:r>
            <a:r>
              <a:rPr lang="en">
                <a:solidFill>
                  <a:srgbClr val="262626"/>
                </a:solidFill>
              </a:rPr>
              <a:t>Concentrates which are extracts are often vaporized in small quantities due to high THC content. </a:t>
            </a:r>
            <a:endParaRPr>
              <a:solidFill>
                <a:srgbClr val="262626"/>
              </a:solidFill>
            </a:endParaRPr>
          </a:p>
          <a:p>
            <a:pPr marL="0" lvl="0" indent="0" algn="l" rtl="0">
              <a:spcBef>
                <a:spcPts val="0"/>
              </a:spcBef>
              <a:spcAft>
                <a:spcPts val="0"/>
              </a:spcAft>
              <a:buNone/>
            </a:pPr>
            <a:endParaRPr>
              <a:solidFill>
                <a:srgbClr val="262626"/>
              </a:solidFill>
            </a:endParaRPr>
          </a:p>
          <a:p>
            <a:pPr marL="0" lvl="0" indent="0" algn="l" rtl="0">
              <a:spcBef>
                <a:spcPts val="0"/>
              </a:spcBef>
              <a:spcAft>
                <a:spcPts val="0"/>
              </a:spcAft>
              <a:buNone/>
            </a:pPr>
            <a:r>
              <a:rPr lang="en">
                <a:solidFill>
                  <a:srgbClr val="262626"/>
                </a:solidFill>
                <a:highlight>
                  <a:srgbClr val="FFFFFF"/>
                </a:highlight>
              </a:rPr>
              <a:t>Cannabis can be smoked, eaten or vaporized and comes in different forms. People report that the subjective effects of cannabis vary significantly depending on the form consumed. </a:t>
            </a:r>
            <a:r>
              <a:rPr lang="en">
                <a:solidFill>
                  <a:srgbClr val="262626"/>
                </a:solidFill>
              </a:rPr>
              <a:t>Cannabis can be prepared into various foods generally called ‘edibles’. </a:t>
            </a:r>
            <a:endParaRPr>
              <a:solidFill>
                <a:srgbClr val="262626"/>
              </a:solidFill>
            </a:endParaRPr>
          </a:p>
          <a:p>
            <a:pPr marL="0" lvl="0" indent="0" algn="l" rtl="0">
              <a:spcBef>
                <a:spcPts val="0"/>
              </a:spcBef>
              <a:spcAft>
                <a:spcPts val="0"/>
              </a:spcAft>
              <a:buNone/>
            </a:pPr>
            <a:endParaRPr>
              <a:solidFill>
                <a:srgbClr val="262626"/>
              </a:solidFill>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8278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74016da2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74016da2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rgbClr val="000000"/>
              </a:buClr>
              <a:buSzPts val="1100"/>
              <a:buFont typeface="Arial"/>
              <a:buNone/>
            </a:pPr>
            <a:r>
              <a:rPr lang="en"/>
              <a:t>The United Nations Office on Drugs and Crime (UNDOC) has reported that in 2015, the highest prevalence of cannabis use was in North America, Western Central Africa, as well Europe. Throughout the years, there are periods of an increase then decrease of cannabis use. For example, during the time of 1960s and early 1970s, an increase of consumption was seen in the ages of 15-24. This then started to decline in the 1990s, but gradually increased within the 2000s. Overall, there has been a general increase in the usage for the entire age population in Canada.</a:t>
            </a:r>
            <a:endParaRPr/>
          </a:p>
        </p:txBody>
      </p:sp>
    </p:spTree>
    <p:extLst>
      <p:ext uri="{BB962C8B-B14F-4D97-AF65-F5344CB8AC3E}">
        <p14:creationId xmlns:p14="http://schemas.microsoft.com/office/powerpoint/2010/main" val="250819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74016da2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74016da2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A report has shown that in a sample of individuals of aged 15 and over, around 45% said that they had tried to use cannabis at least once in their lifetime. A survey was conducted within 10 provinces and was conducted over the year of 2015 from volunteers and shows the prevalent use from Canadians.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29951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74016db6a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74016db6a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From these individuals who have used cannabis in 2015, it is seen that the use is not equally distributed as majority of those who have used cannabis within the year were in their 20s and then decreases steadily as the age increases. In those who are over the age of 55, majority have not used cannabis within the past year. </a:t>
            </a:r>
            <a:endParaRPr/>
          </a:p>
          <a:p>
            <a:pPr marL="0" lvl="0" indent="0" algn="l" rtl="0">
              <a:lnSpc>
                <a:spcPct val="115000"/>
              </a:lnSpc>
              <a:spcBef>
                <a:spcPts val="0"/>
              </a:spcBef>
              <a:spcAft>
                <a:spcPts val="0"/>
              </a:spcAft>
              <a:buClr>
                <a:srgbClr val="000000"/>
              </a:buClr>
              <a:buSzPts val="1100"/>
              <a:buFont typeface="Arial"/>
              <a:buNone/>
            </a:pPr>
            <a:r>
              <a:rPr lang="en"/>
              <a:t>It has been reported that 48% of men have used cannabis at least once in their life and 32% of women has used it once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5217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74016db6a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74016db6a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The positive short-term effects of cannabis can include: </a:t>
            </a:r>
            <a:endParaRPr sz="1200" b="1">
              <a:latin typeface="Proxima Nova"/>
              <a:ea typeface="Proxima Nova"/>
              <a:cs typeface="Proxima Nova"/>
              <a:sym typeface="Proxima Nova"/>
            </a:endParaRPr>
          </a:p>
          <a:p>
            <a:pPr marL="0" lvl="0" indent="0" algn="l" rtl="0">
              <a:lnSpc>
                <a:spcPct val="115000"/>
              </a:lnSpc>
              <a:spcBef>
                <a:spcPts val="0"/>
              </a:spcBef>
              <a:spcAft>
                <a:spcPts val="0"/>
              </a:spcAft>
              <a:buNone/>
            </a:pPr>
            <a:r>
              <a:rPr lang="en" sz="1200">
                <a:latin typeface="Proxima Nova"/>
                <a:ea typeface="Proxima Nova"/>
                <a:cs typeface="Proxima Nova"/>
                <a:sym typeface="Proxima Nova"/>
              </a:rPr>
              <a:t>·   	Relaxation</a:t>
            </a:r>
            <a:endParaRPr sz="1200">
              <a:latin typeface="Proxima Nova"/>
              <a:ea typeface="Proxima Nova"/>
              <a:cs typeface="Proxima Nova"/>
              <a:sym typeface="Proxima Nova"/>
            </a:endParaRPr>
          </a:p>
          <a:p>
            <a:pPr marL="228600" lvl="0" indent="-228600" algn="l" rtl="0">
              <a:lnSpc>
                <a:spcPct val="115000"/>
              </a:lnSpc>
              <a:spcBef>
                <a:spcPts val="0"/>
              </a:spcBef>
              <a:spcAft>
                <a:spcPts val="0"/>
              </a:spcAft>
              <a:buNone/>
            </a:pPr>
            <a:r>
              <a:rPr lang="en" sz="1200">
                <a:latin typeface="Proxima Nova"/>
                <a:ea typeface="Proxima Nova"/>
                <a:cs typeface="Proxima Nova"/>
                <a:sym typeface="Proxima Nova"/>
              </a:rPr>
              <a:t>·   	A feeling of euphoria</a:t>
            </a:r>
            <a:endParaRPr sz="1200">
              <a:latin typeface="Proxima Nova"/>
              <a:ea typeface="Proxima Nova"/>
              <a:cs typeface="Proxima Nova"/>
              <a:sym typeface="Proxima Nova"/>
            </a:endParaRPr>
          </a:p>
          <a:p>
            <a:pPr marL="228600" lvl="0" indent="-228600" algn="l" rtl="0">
              <a:lnSpc>
                <a:spcPct val="115000"/>
              </a:lnSpc>
              <a:spcBef>
                <a:spcPts val="0"/>
              </a:spcBef>
              <a:spcAft>
                <a:spcPts val="0"/>
              </a:spcAft>
              <a:buNone/>
            </a:pPr>
            <a:r>
              <a:rPr lang="en" sz="1200">
                <a:latin typeface="Proxima Nova"/>
                <a:ea typeface="Proxima Nova"/>
                <a:cs typeface="Proxima Nova"/>
                <a:sym typeface="Proxima Nova"/>
              </a:rPr>
              <a:t>·   	Sensory experiences (greater sense of sight, taste, smell, and sound)</a:t>
            </a:r>
            <a:endParaRPr sz="1200">
              <a:latin typeface="Proxima Nova"/>
              <a:ea typeface="Proxima Nova"/>
              <a:cs typeface="Proxima Nova"/>
              <a:sym typeface="Proxima Nova"/>
            </a:endParaRPr>
          </a:p>
          <a:p>
            <a:pPr marL="228600" lvl="0" indent="-228600" algn="l" rtl="0">
              <a:lnSpc>
                <a:spcPct val="115000"/>
              </a:lnSpc>
              <a:spcBef>
                <a:spcPts val="0"/>
              </a:spcBef>
              <a:spcAft>
                <a:spcPts val="0"/>
              </a:spcAft>
              <a:buNone/>
            </a:pPr>
            <a:endParaRPr sz="1200">
              <a:latin typeface="Proxima Nova"/>
              <a:ea typeface="Proxima Nova"/>
              <a:cs typeface="Proxima Nova"/>
              <a:sym typeface="Proxima Nova"/>
            </a:endParaRPr>
          </a:p>
          <a:p>
            <a:pPr marL="228600" lvl="0" indent="-228600" algn="l" rtl="0">
              <a:lnSpc>
                <a:spcPct val="115000"/>
              </a:lnSpc>
              <a:spcBef>
                <a:spcPts val="0"/>
              </a:spcBef>
              <a:spcAft>
                <a:spcPts val="0"/>
              </a:spcAft>
              <a:buNone/>
            </a:pPr>
            <a:r>
              <a:rPr lang="en" sz="1200">
                <a:latin typeface="Proxima Nova"/>
                <a:ea typeface="Proxima Nova"/>
                <a:cs typeface="Proxima Nova"/>
                <a:sym typeface="Proxima Nova"/>
              </a:rPr>
              <a:t>Negative short-term effects: </a:t>
            </a:r>
            <a:endParaRPr sz="1200">
              <a:latin typeface="Proxima Nova"/>
              <a:ea typeface="Proxima Nova"/>
              <a:cs typeface="Proxima Nova"/>
              <a:sym typeface="Proxima Nova"/>
            </a:endParaRPr>
          </a:p>
          <a:p>
            <a:pPr marL="457200" lvl="0" indent="-304800" algn="l" rtl="0">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A feeling of fear or anxiety</a:t>
            </a:r>
            <a:endParaRPr sz="1200">
              <a:latin typeface="Proxima Nova"/>
              <a:ea typeface="Proxima Nova"/>
              <a:cs typeface="Proxima Nova"/>
              <a:sym typeface="Proxima Nova"/>
            </a:endParaRPr>
          </a:p>
          <a:p>
            <a:pPr marL="457200" lvl="0" indent="-304800" algn="l" rtl="0">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Inability to concentrate, remember certain tasks, or pay attention</a:t>
            </a:r>
            <a:endParaRPr sz="1200">
              <a:latin typeface="Proxima Nova"/>
              <a:ea typeface="Proxima Nova"/>
              <a:cs typeface="Proxima Nova"/>
              <a:sym typeface="Proxima Nova"/>
            </a:endParaRPr>
          </a:p>
          <a:p>
            <a:pPr marL="457200" lvl="0" indent="-304800" algn="l" rtl="0">
              <a:lnSpc>
                <a:spcPct val="115000"/>
              </a:lnSpc>
              <a:spcBef>
                <a:spcPts val="0"/>
              </a:spcBef>
              <a:spcAft>
                <a:spcPts val="0"/>
              </a:spcAft>
              <a:buSzPts val="1200"/>
              <a:buFont typeface="Proxima Nova"/>
              <a:buChar char="●"/>
            </a:pPr>
            <a:r>
              <a:rPr lang="en" sz="1200">
                <a:latin typeface="Proxima Nova"/>
                <a:ea typeface="Proxima Nova"/>
                <a:cs typeface="Proxima Nova"/>
                <a:sym typeface="Proxima Nova"/>
              </a:rPr>
              <a:t>State of confusion</a:t>
            </a:r>
            <a:endParaRPr sz="1200">
              <a:latin typeface="Proxima Nova"/>
              <a:ea typeface="Proxima Nova"/>
              <a:cs typeface="Proxima Nova"/>
              <a:sym typeface="Proxima Nova"/>
            </a:endParaRPr>
          </a:p>
          <a:p>
            <a:pPr marL="228600" lvl="0" indent="-228600" algn="l" rtl="0">
              <a:lnSpc>
                <a:spcPct val="115000"/>
              </a:lnSpc>
              <a:spcBef>
                <a:spcPts val="0"/>
              </a:spcBef>
              <a:spcAft>
                <a:spcPts val="0"/>
              </a:spcAft>
              <a:buNone/>
            </a:pPr>
            <a:endParaRPr sz="1200">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1100"/>
              <a:buFont typeface="Arial"/>
              <a:buNone/>
            </a:pPr>
            <a:r>
              <a:rPr lang="en"/>
              <a:t>The smoke from cannabis can also cause a decrease in blood pressure and can damage blood vessels from the inhalation of smoke. Those who use cannabis can have delusions or hallucinations so it is advised to be aware of any of these effects on the body. It is not reported to overdose from marijuana, however, individuals may experience panic attacks as well as become paranoid which can lead to injury. </a:t>
            </a:r>
            <a:endParaRPr/>
          </a:p>
        </p:txBody>
      </p:sp>
    </p:spTree>
    <p:extLst>
      <p:ext uri="{BB962C8B-B14F-4D97-AF65-F5344CB8AC3E}">
        <p14:creationId xmlns:p14="http://schemas.microsoft.com/office/powerpoint/2010/main" val="366520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4016da2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4016da2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generally two sources of cannabis, one from dried leaves ( marijuana) and one from fresh leaves (Hashish). These sources are then isolated and purifies to be used. There are two major compounds that leads to the physiological effects of cannabis, the Delta 9-tetrahydrocannabinol aka (THC) and Cannabidiol (CBD). </a:t>
            </a:r>
            <a:br>
              <a:rPr lang="en"/>
            </a:br>
            <a:endParaRPr/>
          </a:p>
        </p:txBody>
      </p:sp>
    </p:spTree>
    <p:extLst>
      <p:ext uri="{BB962C8B-B14F-4D97-AF65-F5344CB8AC3E}">
        <p14:creationId xmlns:p14="http://schemas.microsoft.com/office/powerpoint/2010/main" val="376416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XY5QnekBsN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globalnews.ca/news/3378603/marijuana-laws-around-the-world/"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8" y="5921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highlight>
                  <a:srgbClr val="D9D9D9"/>
                </a:highlight>
              </a:rPr>
              <a:t>Effects of Cannabis</a:t>
            </a:r>
            <a:endParaRPr>
              <a:highlight>
                <a:srgbClr val="D9D9D9"/>
              </a:highlight>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Life Science 4M03 </a:t>
            </a:r>
            <a:endParaRPr/>
          </a:p>
          <a:p>
            <a:pPr marL="0" lvl="0" indent="0" algn="l" rtl="0">
              <a:spcBef>
                <a:spcPts val="0"/>
              </a:spcBef>
              <a:spcAft>
                <a:spcPts val="0"/>
              </a:spcAft>
              <a:buNone/>
            </a:pPr>
            <a:r>
              <a:rPr lang="en"/>
              <a:t>Group 5: </a:t>
            </a:r>
            <a:endParaRPr/>
          </a:p>
          <a:p>
            <a:pPr marL="0" lvl="0" indent="0" algn="l" rtl="0">
              <a:spcBef>
                <a:spcPts val="0"/>
              </a:spcBef>
              <a:spcAft>
                <a:spcPts val="0"/>
              </a:spcAft>
              <a:buNone/>
            </a:pPr>
            <a:r>
              <a:rPr lang="en"/>
              <a:t>Jasmine, Henry, Sachin, Negar, Ebuka</a:t>
            </a:r>
            <a:endParaRPr/>
          </a:p>
        </p:txBody>
      </p:sp>
      <p:pic>
        <p:nvPicPr>
          <p:cNvPr id="61" name="Google Shape;61;p13"/>
          <p:cNvPicPr preferRelativeResize="0"/>
          <p:nvPr/>
        </p:nvPicPr>
        <p:blipFill>
          <a:blip r:embed="rId3">
            <a:alphaModFix/>
          </a:blip>
          <a:stretch>
            <a:fillRect/>
          </a:stretch>
        </p:blipFill>
        <p:spPr>
          <a:xfrm>
            <a:off x="-798" y="0"/>
            <a:ext cx="9145584" cy="5143500"/>
          </a:xfrm>
          <a:prstGeom prst="rect">
            <a:avLst/>
          </a:prstGeom>
          <a:noFill/>
          <a:ln>
            <a:noFill/>
          </a:ln>
        </p:spPr>
      </p:pic>
      <p:sp>
        <p:nvSpPr>
          <p:cNvPr id="62" name="Google Shape;62;p13"/>
          <p:cNvSpPr txBox="1"/>
          <p:nvPr/>
        </p:nvSpPr>
        <p:spPr>
          <a:xfrm>
            <a:off x="1632900" y="3385250"/>
            <a:ext cx="5662800" cy="222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highlight>
                  <a:srgbClr val="FFFFFF"/>
                </a:highlight>
                <a:latin typeface="Proxima Nova"/>
                <a:ea typeface="Proxima Nova"/>
                <a:cs typeface="Proxima Nova"/>
                <a:sym typeface="Proxima Nova"/>
              </a:rPr>
              <a:t>Life Science 4M03 </a:t>
            </a:r>
            <a:endParaRPr sz="2200">
              <a:highlight>
                <a:srgbClr val="FFFFFF"/>
              </a:highlight>
              <a:latin typeface="Proxima Nova"/>
              <a:ea typeface="Proxima Nova"/>
              <a:cs typeface="Proxima Nova"/>
              <a:sym typeface="Proxima Nova"/>
            </a:endParaRPr>
          </a:p>
          <a:p>
            <a:pPr marL="0" lvl="0" indent="0" algn="ctr" rtl="0">
              <a:spcBef>
                <a:spcPts val="0"/>
              </a:spcBef>
              <a:spcAft>
                <a:spcPts val="0"/>
              </a:spcAft>
              <a:buNone/>
            </a:pPr>
            <a:r>
              <a:rPr lang="en" sz="2200">
                <a:highlight>
                  <a:srgbClr val="FFFFFF"/>
                </a:highlight>
                <a:latin typeface="Proxima Nova"/>
                <a:ea typeface="Proxima Nova"/>
                <a:cs typeface="Proxima Nova"/>
                <a:sym typeface="Proxima Nova"/>
              </a:rPr>
              <a:t>Group 5: </a:t>
            </a:r>
            <a:endParaRPr sz="2200">
              <a:highlight>
                <a:srgbClr val="FFFFFF"/>
              </a:highlight>
              <a:latin typeface="Proxima Nova"/>
              <a:ea typeface="Proxima Nova"/>
              <a:cs typeface="Proxima Nova"/>
              <a:sym typeface="Proxima Nova"/>
            </a:endParaRPr>
          </a:p>
          <a:p>
            <a:pPr marL="0" lvl="0" indent="0" algn="ctr" rtl="0">
              <a:spcBef>
                <a:spcPts val="0"/>
              </a:spcBef>
              <a:spcAft>
                <a:spcPts val="0"/>
              </a:spcAft>
              <a:buNone/>
            </a:pPr>
            <a:r>
              <a:rPr lang="en" sz="2200">
                <a:highlight>
                  <a:srgbClr val="FFFFFF"/>
                </a:highlight>
                <a:latin typeface="Proxima Nova"/>
                <a:ea typeface="Proxima Nova"/>
                <a:cs typeface="Proxima Nova"/>
                <a:sym typeface="Proxima Nova"/>
              </a:rPr>
              <a:t>Jasmine, Henry, Sachin, Negar, Ebuka</a:t>
            </a:r>
            <a:endParaRPr sz="2200">
              <a:highlight>
                <a:srgbClr val="FFFFFF"/>
              </a:highlight>
            </a:endParaRPr>
          </a:p>
        </p:txBody>
      </p:sp>
      <p:sp>
        <p:nvSpPr>
          <p:cNvPr id="63" name="Google Shape;63;p13"/>
          <p:cNvSpPr txBox="1"/>
          <p:nvPr/>
        </p:nvSpPr>
        <p:spPr>
          <a:xfrm>
            <a:off x="2213100" y="2983700"/>
            <a:ext cx="4853400" cy="56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highlight>
                  <a:srgbClr val="FFFFFF"/>
                </a:highlight>
                <a:latin typeface="Proxima Nova"/>
                <a:ea typeface="Proxima Nova"/>
                <a:cs typeface="Proxima Nova"/>
                <a:sym typeface="Proxima Nova"/>
              </a:rPr>
              <a:t>The Effects of Cannabis</a:t>
            </a:r>
            <a:endParaRPr sz="3500">
              <a:highlight>
                <a:srgbClr val="FFFFFF"/>
              </a:highlight>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Mechanisms of Action - Overview</a:t>
            </a:r>
            <a:endParaRPr/>
          </a:p>
        </p:txBody>
      </p:sp>
      <p:sp>
        <p:nvSpPr>
          <p:cNvPr id="123" name="Google Shape;123;p22"/>
          <p:cNvSpPr txBox="1">
            <a:spLocks noGrp="1"/>
          </p:cNvSpPr>
          <p:nvPr>
            <p:ph type="body" idx="1"/>
          </p:nvPr>
        </p:nvSpPr>
        <p:spPr>
          <a:xfrm>
            <a:off x="311700" y="1152475"/>
            <a:ext cx="366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42900" algn="l" rtl="0">
              <a:spcBef>
                <a:spcPts val="1600"/>
              </a:spcBef>
              <a:spcAft>
                <a:spcPts val="0"/>
              </a:spcAft>
              <a:buSzPts val="1800"/>
              <a:buChar char="-"/>
            </a:pPr>
            <a:r>
              <a:rPr lang="en"/>
              <a:t>Delta 9-tetrahydrocannabinol</a:t>
            </a:r>
            <a:endParaRPr/>
          </a:p>
          <a:p>
            <a:pPr marL="914400" lvl="1" indent="-317500" algn="l" rtl="0">
              <a:spcBef>
                <a:spcPts val="0"/>
              </a:spcBef>
              <a:spcAft>
                <a:spcPts val="0"/>
              </a:spcAft>
              <a:buSzPts val="1400"/>
              <a:buChar char="-"/>
            </a:pPr>
            <a:r>
              <a:rPr lang="en"/>
              <a:t>Cannabinoid receptor type 1</a:t>
            </a:r>
            <a:endParaRPr/>
          </a:p>
          <a:p>
            <a:pPr marL="914400" lvl="1" indent="-317500" algn="l" rtl="0">
              <a:spcBef>
                <a:spcPts val="0"/>
              </a:spcBef>
              <a:spcAft>
                <a:spcPts val="0"/>
              </a:spcAft>
              <a:buSzPts val="1400"/>
              <a:buChar char="-"/>
            </a:pPr>
            <a:r>
              <a:rPr lang="en"/>
              <a:t>Cannabinoid receptor type 2</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Cannabidiol</a:t>
            </a:r>
            <a:endParaRPr/>
          </a:p>
          <a:p>
            <a:pPr marL="914400" lvl="1" indent="-317500" algn="l" rtl="0">
              <a:spcBef>
                <a:spcPts val="0"/>
              </a:spcBef>
              <a:spcAft>
                <a:spcPts val="0"/>
              </a:spcAft>
              <a:buSzPts val="1400"/>
              <a:buChar char="-"/>
            </a:pPr>
            <a:r>
              <a:rPr lang="en"/>
              <a:t>Thought to cause paranoid and anxiety</a:t>
            </a:r>
            <a:endParaRPr/>
          </a:p>
        </p:txBody>
      </p:sp>
      <p:pic>
        <p:nvPicPr>
          <p:cNvPr id="124" name="Google Shape;124;p22"/>
          <p:cNvPicPr preferRelativeResize="0"/>
          <p:nvPr/>
        </p:nvPicPr>
        <p:blipFill>
          <a:blip r:embed="rId3">
            <a:alphaModFix/>
          </a:blip>
          <a:stretch>
            <a:fillRect/>
          </a:stretch>
        </p:blipFill>
        <p:spPr>
          <a:xfrm>
            <a:off x="4706950" y="1345825"/>
            <a:ext cx="3834275" cy="302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Mechanism of Action - THC</a:t>
            </a:r>
            <a:endParaRPr/>
          </a:p>
        </p:txBody>
      </p:sp>
      <p:pic>
        <p:nvPicPr>
          <p:cNvPr id="130" name="Google Shape;130;p23"/>
          <p:cNvPicPr preferRelativeResize="0"/>
          <p:nvPr/>
        </p:nvPicPr>
        <p:blipFill>
          <a:blip r:embed="rId3">
            <a:alphaModFix/>
          </a:blip>
          <a:stretch>
            <a:fillRect/>
          </a:stretch>
        </p:blipFill>
        <p:spPr>
          <a:xfrm>
            <a:off x="1265475" y="1106338"/>
            <a:ext cx="5697136" cy="3508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Mechanism of Action - Effect on the brain</a:t>
            </a:r>
            <a:endParaRPr/>
          </a:p>
        </p:txBody>
      </p:sp>
      <p:pic>
        <p:nvPicPr>
          <p:cNvPr id="136" name="Google Shape;136;p24"/>
          <p:cNvPicPr preferRelativeResize="0"/>
          <p:nvPr/>
        </p:nvPicPr>
        <p:blipFill>
          <a:blip r:embed="rId3">
            <a:alphaModFix/>
          </a:blip>
          <a:stretch>
            <a:fillRect/>
          </a:stretch>
        </p:blipFill>
        <p:spPr>
          <a:xfrm>
            <a:off x="991250" y="1152475"/>
            <a:ext cx="7035754" cy="341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Medicinal Uses of Cannabis </a:t>
            </a:r>
            <a:endParaRPr/>
          </a:p>
        </p:txBody>
      </p:sp>
      <p:sp>
        <p:nvSpPr>
          <p:cNvPr id="142" name="Google Shape;14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Many uncontrolled and controlled studies regarding use of this substance </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Uncontrolled → Treatment of Trichotillomania </a:t>
            </a:r>
            <a:endParaRPr>
              <a:solidFill>
                <a:srgbClr val="000000"/>
              </a:solidFill>
            </a:endParaRPr>
          </a:p>
          <a:p>
            <a:pPr marL="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Controlled Study → Crohn’s Disease </a:t>
            </a:r>
            <a:endParaRPr>
              <a:solidFill>
                <a:srgbClr val="000000"/>
              </a:solidFill>
            </a:endParaRPr>
          </a:p>
        </p:txBody>
      </p:sp>
      <p:sp>
        <p:nvSpPr>
          <p:cNvPr id="143" name="Google Shape;143;p25"/>
          <p:cNvSpPr txBox="1"/>
          <p:nvPr/>
        </p:nvSpPr>
        <p:spPr>
          <a:xfrm>
            <a:off x="5412250" y="4703625"/>
            <a:ext cx="3731700" cy="32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https://www.wikihow.com/Cope-with-Trichotillomania</a:t>
            </a:r>
            <a:endParaRPr/>
          </a:p>
        </p:txBody>
      </p:sp>
      <p:pic>
        <p:nvPicPr>
          <p:cNvPr id="144" name="Google Shape;144;p25"/>
          <p:cNvPicPr preferRelativeResize="0"/>
          <p:nvPr/>
        </p:nvPicPr>
        <p:blipFill>
          <a:blip r:embed="rId3">
            <a:alphaModFix/>
          </a:blip>
          <a:stretch>
            <a:fillRect/>
          </a:stretch>
        </p:blipFill>
        <p:spPr>
          <a:xfrm>
            <a:off x="5503400" y="1961400"/>
            <a:ext cx="3476626" cy="2607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Crohn’s Disease (IBD)</a:t>
            </a:r>
            <a:endParaRPr/>
          </a:p>
        </p:txBody>
      </p:sp>
      <p:sp>
        <p:nvSpPr>
          <p:cNvPr id="150" name="Google Shape;150;p26"/>
          <p:cNvSpPr txBox="1">
            <a:spLocks noGrp="1"/>
          </p:cNvSpPr>
          <p:nvPr>
            <p:ph type="body" idx="1"/>
          </p:nvPr>
        </p:nvSpPr>
        <p:spPr>
          <a:xfrm>
            <a:off x="311700" y="1389600"/>
            <a:ext cx="3478200" cy="317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a:solidFill>
                  <a:srgbClr val="000000"/>
                </a:solidFill>
              </a:rPr>
              <a:t>This is categorized as inflammation occurring in any part of the gastrointestinal tract </a:t>
            </a:r>
            <a:endParaRPr sz="1800">
              <a:solidFill>
                <a:srgbClr val="000000"/>
              </a:solidFill>
            </a:endParaRPr>
          </a:p>
        </p:txBody>
      </p:sp>
      <p:pic>
        <p:nvPicPr>
          <p:cNvPr id="151" name="Google Shape;151;p26"/>
          <p:cNvPicPr preferRelativeResize="0"/>
          <p:nvPr/>
        </p:nvPicPr>
        <p:blipFill>
          <a:blip r:embed="rId3">
            <a:alphaModFix/>
          </a:blip>
          <a:stretch>
            <a:fillRect/>
          </a:stretch>
        </p:blipFill>
        <p:spPr>
          <a:xfrm>
            <a:off x="0" y="3059399"/>
            <a:ext cx="9143999" cy="2084102"/>
          </a:xfrm>
          <a:prstGeom prst="rect">
            <a:avLst/>
          </a:prstGeom>
          <a:noFill/>
          <a:ln>
            <a:noFill/>
          </a:ln>
        </p:spPr>
      </p:pic>
      <p:pic>
        <p:nvPicPr>
          <p:cNvPr id="152" name="Google Shape;152;p26"/>
          <p:cNvPicPr preferRelativeResize="0"/>
          <p:nvPr/>
        </p:nvPicPr>
        <p:blipFill>
          <a:blip r:embed="rId4">
            <a:alphaModFix/>
          </a:blip>
          <a:stretch>
            <a:fillRect/>
          </a:stretch>
        </p:blipFill>
        <p:spPr>
          <a:xfrm>
            <a:off x="4449825" y="0"/>
            <a:ext cx="3062400" cy="337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Spiritual Uses of Cannabis </a:t>
            </a:r>
            <a:endParaRPr/>
          </a:p>
        </p:txBody>
      </p:sp>
      <p:sp>
        <p:nvSpPr>
          <p:cNvPr id="158" name="Google Shape;15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Becoming closer to God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Chinese Taoism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Indian Hinduism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The Old Testament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Rastafari </a:t>
            </a:r>
            <a:endParaRPr>
              <a:solidFill>
                <a:srgbClr val="000000"/>
              </a:solidFill>
            </a:endParaRPr>
          </a:p>
        </p:txBody>
      </p:sp>
      <p:pic>
        <p:nvPicPr>
          <p:cNvPr id="159" name="Google Shape;159;p27"/>
          <p:cNvPicPr preferRelativeResize="0"/>
          <p:nvPr/>
        </p:nvPicPr>
        <p:blipFill>
          <a:blip r:embed="rId3">
            <a:alphaModFix/>
          </a:blip>
          <a:stretch>
            <a:fillRect/>
          </a:stretch>
        </p:blipFill>
        <p:spPr>
          <a:xfrm>
            <a:off x="4244150" y="1543050"/>
            <a:ext cx="4398653" cy="3025825"/>
          </a:xfrm>
          <a:prstGeom prst="rect">
            <a:avLst/>
          </a:prstGeom>
          <a:noFill/>
          <a:ln>
            <a:noFill/>
          </a:ln>
          <a:effectLst>
            <a:outerShdw blurRad="57150" dist="19050" dir="5400000" algn="bl" rotWithShape="0">
              <a:srgbClr val="000000">
                <a:alpha val="50000"/>
              </a:srgbClr>
            </a:outerShdw>
          </a:effectLst>
        </p:spPr>
      </p:pic>
      <p:sp>
        <p:nvSpPr>
          <p:cNvPr id="160" name="Google Shape;160;p27"/>
          <p:cNvSpPr txBox="1"/>
          <p:nvPr/>
        </p:nvSpPr>
        <p:spPr>
          <a:xfrm>
            <a:off x="5211175" y="4703625"/>
            <a:ext cx="3933000" cy="33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https://www.thefix.com/content/bob-marley-headline-mainstream-marijuana-brand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Recreational Uses of Cannabis </a:t>
            </a:r>
            <a:endParaRPr/>
          </a:p>
        </p:txBody>
      </p:sp>
      <p:sp>
        <p:nvSpPr>
          <p:cNvPr id="166" name="Google Shape;166;p28"/>
          <p:cNvSpPr txBox="1">
            <a:spLocks noGrp="1"/>
          </p:cNvSpPr>
          <p:nvPr>
            <p:ph type="body" idx="1"/>
          </p:nvPr>
        </p:nvSpPr>
        <p:spPr>
          <a:xfrm>
            <a:off x="311700" y="1152475"/>
            <a:ext cx="3948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The act of intentionally altering one conscious state of mind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Legalization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Rules and regulations </a:t>
            </a:r>
            <a:endParaRPr>
              <a:solidFill>
                <a:srgbClr val="000000"/>
              </a:solidFill>
            </a:endParaRPr>
          </a:p>
          <a:p>
            <a:pPr marL="457200" lvl="0" indent="0" algn="l" rtl="0">
              <a:spcBef>
                <a:spcPts val="1600"/>
              </a:spcBef>
              <a:spcAft>
                <a:spcPts val="1600"/>
              </a:spcAft>
              <a:buNone/>
            </a:pPr>
            <a:endParaRPr>
              <a:solidFill>
                <a:srgbClr val="000000"/>
              </a:solidFill>
            </a:endParaRPr>
          </a:p>
        </p:txBody>
      </p:sp>
      <p:pic>
        <p:nvPicPr>
          <p:cNvPr id="167" name="Google Shape;167;p28" descr="CANADA will legalise marijuana for recreational use nationwide after a landmark law was passed on Tuesday.&#10;&#10;The Cannabis Act was approved in a 52-29 vote in the Senate and could be in place as early as September this year.&#10;&#10;It makes Canada the first G7 country to legalise the drug's recreational use and the second to have a nationwide, legal marijuana market, after Uruguay.&#10;&#10;The Royal Assent will need to officially pass the bill but that's due to take place this week before the government decides a date for the law to come into force.&#10;&#10;A timeframe of eight to 12 weeks is expected to give the provinces and territories, as well as municipalities, time to prepare for the new legal framework.&#10;&#10;Canada made cannabis possession a crime in 1923 but legalised medical use in 2001.&#10;&#10;Read more:&#10;https://www.thesun.co.uk/news/6577274/canada-cannabis-legalised-weed-recreational-use-uk/&#10;&#10;For more great videos, pictures and stories please subscribe to the channel and go to thesun.co.uk" title="Canada legalises recreational cannabis">
            <a:hlinkClick r:id="rId3"/>
          </p:cNvPr>
          <p:cNvPicPr preferRelativeResize="0"/>
          <p:nvPr/>
        </p:nvPicPr>
        <p:blipFill>
          <a:blip r:embed="rId4">
            <a:alphaModFix/>
          </a:blip>
          <a:stretch>
            <a:fillRect/>
          </a:stretch>
        </p:blipFill>
        <p:spPr>
          <a:xfrm>
            <a:off x="4260300" y="1146175"/>
            <a:ext cx="45720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544850" y="343025"/>
            <a:ext cx="806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Long-term effects of Cannabis</a:t>
            </a:r>
            <a:endParaRPr/>
          </a:p>
          <a:p>
            <a:pPr marL="0" lvl="0" indent="0" algn="l" rtl="0">
              <a:spcBef>
                <a:spcPts val="0"/>
              </a:spcBef>
              <a:spcAft>
                <a:spcPts val="0"/>
              </a:spcAft>
              <a:buClr>
                <a:srgbClr val="000000"/>
              </a:buClr>
              <a:buSzPts val="1100"/>
              <a:buFont typeface="Arial"/>
              <a:buNone/>
            </a:pPr>
            <a:endParaRPr/>
          </a:p>
          <a:p>
            <a:pPr marL="457200" lvl="0" indent="-342900" algn="l" rtl="0">
              <a:lnSpc>
                <a:spcPct val="15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The long-term effects of cannabis have not been studied extensively due to the substance being illegal in most countries</a:t>
            </a:r>
            <a:endParaRPr sz="1800">
              <a:solidFill>
                <a:srgbClr val="000000"/>
              </a:solidFill>
              <a:latin typeface="Arial"/>
              <a:ea typeface="Arial"/>
              <a:cs typeface="Arial"/>
              <a:sym typeface="Arial"/>
            </a:endParaRPr>
          </a:p>
          <a:p>
            <a:pPr marL="0" lvl="0" indent="0" algn="l" rtl="0">
              <a:lnSpc>
                <a:spcPct val="150000"/>
              </a:lnSpc>
              <a:spcBef>
                <a:spcPts val="1100"/>
              </a:spcBef>
              <a:spcAft>
                <a:spcPts val="1100"/>
              </a:spcAft>
              <a:buClr>
                <a:srgbClr val="000000"/>
              </a:buClr>
              <a:buSzPts val="1100"/>
              <a:buFont typeface="Arial"/>
              <a:buNone/>
            </a:pPr>
            <a:r>
              <a:rPr lang="en" sz="1100">
                <a:solidFill>
                  <a:srgbClr val="000000"/>
                </a:solidFill>
                <a:latin typeface="Arial"/>
                <a:ea typeface="Arial"/>
                <a:cs typeface="Arial"/>
                <a:sym typeface="Arial"/>
              </a:rPr>
              <a:t>. </a:t>
            </a:r>
            <a:endParaRPr/>
          </a:p>
        </p:txBody>
      </p:sp>
      <p:graphicFrame>
        <p:nvGraphicFramePr>
          <p:cNvPr id="173" name="Google Shape;173;p29"/>
          <p:cNvGraphicFramePr/>
          <p:nvPr/>
        </p:nvGraphicFramePr>
        <p:xfrm>
          <a:off x="878800" y="2211950"/>
          <a:ext cx="7553950" cy="2619675"/>
        </p:xfrm>
        <a:graphic>
          <a:graphicData uri="http://schemas.openxmlformats.org/drawingml/2006/table">
            <a:tbl>
              <a:tblPr>
                <a:noFill/>
                <a:tableStyleId>{023F156A-2894-4B3F-93E4-0AE9AD07DA11}</a:tableStyleId>
              </a:tblPr>
              <a:tblGrid>
                <a:gridCol w="3776975"/>
                <a:gridCol w="3776975"/>
              </a:tblGrid>
              <a:tr h="485875">
                <a:tc>
                  <a:txBody>
                    <a:bodyPr/>
                    <a:lstStyle/>
                    <a:p>
                      <a:pPr marL="0" lvl="0" indent="0" algn="l" rtl="0">
                        <a:spcBef>
                          <a:spcPts val="0"/>
                        </a:spcBef>
                        <a:spcAft>
                          <a:spcPts val="0"/>
                        </a:spcAft>
                        <a:buNone/>
                      </a:pPr>
                      <a:r>
                        <a:rPr lang="en" sz="1800">
                          <a:latin typeface="Proxima Nova"/>
                          <a:ea typeface="Proxima Nova"/>
                          <a:cs typeface="Proxima Nova"/>
                          <a:sym typeface="Proxima Nova"/>
                        </a:rPr>
                        <a:t>Positive</a:t>
                      </a:r>
                      <a:endParaRPr sz="1800">
                        <a:latin typeface="Proxima Nova"/>
                        <a:ea typeface="Proxima Nova"/>
                        <a:cs typeface="Proxima Nova"/>
                        <a:sym typeface="Proxima Nova"/>
                      </a:endParaRPr>
                    </a:p>
                  </a:txBody>
                  <a:tcPr marL="91425" marR="91425" marT="91425" marB="91425"/>
                </a:tc>
                <a:tc>
                  <a:txBody>
                    <a:bodyPr/>
                    <a:lstStyle/>
                    <a:p>
                      <a:pPr marL="0" lvl="0" indent="0" algn="l" rtl="0">
                        <a:spcBef>
                          <a:spcPts val="0"/>
                        </a:spcBef>
                        <a:spcAft>
                          <a:spcPts val="0"/>
                        </a:spcAft>
                        <a:buNone/>
                      </a:pPr>
                      <a:r>
                        <a:rPr lang="en" sz="1800">
                          <a:latin typeface="Proxima Nova"/>
                          <a:ea typeface="Proxima Nova"/>
                          <a:cs typeface="Proxima Nova"/>
                          <a:sym typeface="Proxima Nova"/>
                        </a:rPr>
                        <a:t>Negative</a:t>
                      </a:r>
                      <a:endParaRPr sz="1800">
                        <a:latin typeface="Proxima Nova"/>
                        <a:ea typeface="Proxima Nova"/>
                        <a:cs typeface="Proxima Nova"/>
                        <a:sym typeface="Proxima Nova"/>
                      </a:endParaRPr>
                    </a:p>
                  </a:txBody>
                  <a:tcPr marL="91425" marR="91425" marT="91425" marB="91425"/>
                </a:tc>
              </a:tr>
              <a:tr h="1080650">
                <a:tc>
                  <a:txBody>
                    <a:bodyPr/>
                    <a:lstStyle/>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Pain management for numerous conditions</a:t>
                      </a:r>
                      <a:endParaRPr sz="1800">
                        <a:latin typeface="Proxima Nova"/>
                        <a:ea typeface="Proxima Nova"/>
                        <a:cs typeface="Proxima Nova"/>
                        <a:sym typeface="Proxima Nova"/>
                      </a:endParaRPr>
                    </a:p>
                  </a:txBody>
                  <a:tcPr marL="91425" marR="91425" marT="91425" marB="91425"/>
                </a:tc>
                <a:tc>
                  <a:txBody>
                    <a:bodyPr/>
                    <a:lstStyle/>
                    <a:p>
                      <a:pPr marL="457200" lvl="0" indent="-342900" algn="just" rtl="0">
                        <a:lnSpc>
                          <a:spcPct val="115000"/>
                        </a:lnSpc>
                        <a:spcBef>
                          <a:spcPts val="800"/>
                        </a:spcBef>
                        <a:spcAft>
                          <a:spcPts val="0"/>
                        </a:spcAft>
                        <a:buSzPts val="1800"/>
                        <a:buFont typeface="Proxima Nova"/>
                        <a:buChar char="-"/>
                      </a:pPr>
                      <a:r>
                        <a:rPr lang="en" sz="1800">
                          <a:latin typeface="Proxima Nova"/>
                          <a:ea typeface="Proxima Nova"/>
                          <a:cs typeface="Proxima Nova"/>
                          <a:sym typeface="Proxima Nova"/>
                        </a:rPr>
                        <a:t>Increased risk of obtaining a lower level of education</a:t>
                      </a:r>
                      <a:endParaRPr sz="1800">
                        <a:latin typeface="Proxima Nova"/>
                        <a:ea typeface="Proxima Nova"/>
                        <a:cs typeface="Proxima Nova"/>
                        <a:sym typeface="Proxima Nova"/>
                      </a:endParaRPr>
                    </a:p>
                  </a:txBody>
                  <a:tcPr marL="91425" marR="91425" marT="91425" marB="91425"/>
                </a:tc>
              </a:tr>
              <a:tr h="1053150">
                <a:tc>
                  <a:txBody>
                    <a:bodyPr/>
                    <a:lstStyle/>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Increase appetite, sleep aid, reduces stress/anxiety, reduces nausea</a:t>
                      </a:r>
                      <a:endParaRPr sz="1800">
                        <a:latin typeface="Proxima Nova"/>
                        <a:ea typeface="Proxima Nova"/>
                        <a:cs typeface="Proxima Nova"/>
                        <a:sym typeface="Proxima Nova"/>
                      </a:endParaRPr>
                    </a:p>
                  </a:txBody>
                  <a:tcPr marL="91425" marR="91425" marT="91425" marB="91425"/>
                </a:tc>
                <a:tc>
                  <a:txBody>
                    <a:bodyPr/>
                    <a:lstStyle/>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Increased risk of developing psychotic disorders</a:t>
                      </a:r>
                      <a:endParaRPr sz="1800">
                        <a:latin typeface="Proxima Nova"/>
                        <a:ea typeface="Proxima Nova"/>
                        <a:cs typeface="Proxima Nova"/>
                        <a:sym typeface="Proxima Nova"/>
                      </a:endParaRPr>
                    </a:p>
                  </a:txBody>
                  <a:tcPr marL="91425" marR="91425" marT="91425" marB="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Legal Status </a:t>
            </a:r>
            <a:endParaRPr/>
          </a:p>
        </p:txBody>
      </p:sp>
      <p:sp>
        <p:nvSpPr>
          <p:cNvPr id="179" name="Google Shape;179;p30"/>
          <p:cNvSpPr txBox="1">
            <a:spLocks noGrp="1"/>
          </p:cNvSpPr>
          <p:nvPr>
            <p:ph type="body" idx="1"/>
          </p:nvPr>
        </p:nvSpPr>
        <p:spPr>
          <a:xfrm>
            <a:off x="311700" y="4434125"/>
            <a:ext cx="7701300" cy="13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rgbClr val="000000"/>
                </a:solidFill>
                <a:highlight>
                  <a:srgbClr val="01A318"/>
                </a:highlight>
                <a:latin typeface="Arial"/>
                <a:ea typeface="Arial"/>
                <a:cs typeface="Arial"/>
                <a:sym typeface="Arial"/>
              </a:rPr>
              <a:t> </a:t>
            </a:r>
            <a:r>
              <a:rPr lang="en" sz="1600">
                <a:solidFill>
                  <a:srgbClr val="222222"/>
                </a:solidFill>
                <a:highlight>
                  <a:srgbClr val="FFFFFF"/>
                </a:highlight>
                <a:latin typeface="Arial"/>
                <a:ea typeface="Arial"/>
                <a:cs typeface="Arial"/>
                <a:sym typeface="Arial"/>
              </a:rPr>
              <a:t> Legal as authorized by a physician </a:t>
            </a:r>
            <a:r>
              <a:rPr lang="en" sz="1600">
                <a:solidFill>
                  <a:srgbClr val="000000"/>
                </a:solidFill>
                <a:highlight>
                  <a:srgbClr val="0C50FF"/>
                </a:highlight>
                <a:latin typeface="Arial"/>
                <a:ea typeface="Arial"/>
                <a:cs typeface="Arial"/>
                <a:sym typeface="Arial"/>
              </a:rPr>
              <a:t> </a:t>
            </a:r>
            <a:r>
              <a:rPr lang="en" sz="1600">
                <a:solidFill>
                  <a:srgbClr val="222222"/>
                </a:solidFill>
                <a:highlight>
                  <a:srgbClr val="FFFFFF"/>
                </a:highlight>
                <a:latin typeface="Arial"/>
                <a:ea typeface="Arial"/>
                <a:cs typeface="Arial"/>
                <a:sym typeface="Arial"/>
              </a:rPr>
              <a:t> Legal for any use (no prescription required) </a:t>
            </a:r>
            <a:endParaRPr sz="1600"/>
          </a:p>
        </p:txBody>
      </p:sp>
      <p:pic>
        <p:nvPicPr>
          <p:cNvPr id="180" name="Google Shape;180;p30"/>
          <p:cNvPicPr preferRelativeResize="0"/>
          <p:nvPr/>
        </p:nvPicPr>
        <p:blipFill>
          <a:blip r:embed="rId3">
            <a:alphaModFix/>
          </a:blip>
          <a:stretch>
            <a:fillRect/>
          </a:stretch>
        </p:blipFill>
        <p:spPr>
          <a:xfrm>
            <a:off x="1457700" y="787350"/>
            <a:ext cx="6656000" cy="3568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Future of Cannabis</a:t>
            </a:r>
            <a:endParaRPr/>
          </a:p>
        </p:txBody>
      </p:sp>
      <p:sp>
        <p:nvSpPr>
          <p:cNvPr id="186" name="Google Shape;186;p31"/>
          <p:cNvSpPr txBox="1">
            <a:spLocks noGrp="1"/>
          </p:cNvSpPr>
          <p:nvPr>
            <p:ph type="body" idx="1"/>
          </p:nvPr>
        </p:nvSpPr>
        <p:spPr>
          <a:xfrm>
            <a:off x="220125" y="1259300"/>
            <a:ext cx="54270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Increased opportunities for funding</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More controlled studies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Discovering more uses for medical cannabis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Safer drugs on the market</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Cultural shift in attitude</a:t>
            </a:r>
            <a:endParaRPr sz="2000">
              <a:solidFill>
                <a:srgbClr val="000000"/>
              </a:solidFill>
            </a:endParaRPr>
          </a:p>
          <a:p>
            <a:pPr marL="457200" lvl="0" indent="0" algn="l" rtl="0">
              <a:spcBef>
                <a:spcPts val="1600"/>
              </a:spcBef>
              <a:spcAft>
                <a:spcPts val="1600"/>
              </a:spcAft>
              <a:buNone/>
            </a:pPr>
            <a:endParaRPr>
              <a:solidFill>
                <a:srgbClr val="000000"/>
              </a:solidFill>
            </a:endParaRPr>
          </a:p>
        </p:txBody>
      </p:sp>
      <p:pic>
        <p:nvPicPr>
          <p:cNvPr id="187" name="Google Shape;187;p31"/>
          <p:cNvPicPr preferRelativeResize="0"/>
          <p:nvPr/>
        </p:nvPicPr>
        <p:blipFill>
          <a:blip r:embed="rId3">
            <a:alphaModFix/>
          </a:blip>
          <a:stretch>
            <a:fillRect/>
          </a:stretch>
        </p:blipFill>
        <p:spPr>
          <a:xfrm>
            <a:off x="4727125" y="1798050"/>
            <a:ext cx="4323599" cy="2969350"/>
          </a:xfrm>
          <a:prstGeom prst="rect">
            <a:avLst/>
          </a:prstGeom>
          <a:noFill/>
          <a:ln>
            <a:noFill/>
          </a:ln>
          <a:effectLst>
            <a:outerShdw blurRad="57150" dist="19050" dir="5400000" algn="bl" rotWithShape="0">
              <a:srgbClr val="000000">
                <a:alpha val="50000"/>
              </a:srgbClr>
            </a:outerShdw>
          </a:effectLst>
        </p:spPr>
      </p:pic>
      <p:sp>
        <p:nvSpPr>
          <p:cNvPr id="188" name="Google Shape;188;p31"/>
          <p:cNvSpPr txBox="1"/>
          <p:nvPr/>
        </p:nvSpPr>
        <p:spPr>
          <a:xfrm>
            <a:off x="5122250" y="3434200"/>
            <a:ext cx="56472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t>https://www.pot.tv/files/images/6/medicalmarijuanacanada_0.jpg</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95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Cannabis?</a:t>
            </a:r>
            <a:endParaRPr/>
          </a:p>
        </p:txBody>
      </p:sp>
      <p:sp>
        <p:nvSpPr>
          <p:cNvPr id="69" name="Google Shape;69;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highlight>
                  <a:srgbClr val="FFFFFF"/>
                </a:highlight>
              </a:rPr>
              <a:t>Cannabis is a genus of flowering plants in the family Cannabaceae.</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r>
              <a:rPr lang="en">
                <a:solidFill>
                  <a:srgbClr val="000000"/>
                </a:solidFill>
                <a:highlight>
                  <a:srgbClr val="FFFFFF"/>
                </a:highlight>
              </a:rPr>
              <a:t>Other names: Marijuana, yarndi, pot, weed, hash, dope, ganja, joint, stick, chronic, cone, choof, dabs, dabbing, BHO.</a:t>
            </a:r>
            <a:endParaRPr>
              <a:solidFill>
                <a:srgbClr val="000000"/>
              </a:solidFill>
              <a:highlight>
                <a:srgbClr val="FFFFFF"/>
              </a:highlight>
            </a:endParaRPr>
          </a:p>
          <a:p>
            <a:pPr marL="0" lvl="0" indent="0" algn="l" rtl="0">
              <a:spcBef>
                <a:spcPts val="0"/>
              </a:spcBef>
              <a:spcAft>
                <a:spcPts val="0"/>
              </a:spcAft>
              <a:buNone/>
            </a:pPr>
            <a:r>
              <a:rPr lang="en">
                <a:solidFill>
                  <a:srgbClr val="000000"/>
                </a:solidFill>
                <a:highlight>
                  <a:srgbClr val="FFFFFF"/>
                </a:highlight>
              </a:rPr>
              <a:t/>
            </a:r>
            <a:br>
              <a:rPr lang="en">
                <a:solidFill>
                  <a:srgbClr val="000000"/>
                </a:solidFill>
                <a:highlight>
                  <a:srgbClr val="FFFFFF"/>
                </a:highlight>
              </a:rPr>
            </a:br>
            <a:endParaRPr>
              <a:solidFill>
                <a:srgbClr val="000000"/>
              </a:solidFill>
              <a:highlight>
                <a:srgbClr val="FFFFFF"/>
              </a:highlight>
            </a:endParaRPr>
          </a:p>
          <a:p>
            <a:pPr marL="0" lvl="0" indent="0" algn="l" rtl="0">
              <a:spcBef>
                <a:spcPts val="0"/>
              </a:spcBef>
              <a:spcAft>
                <a:spcPts val="0"/>
              </a:spcAft>
              <a:buNone/>
            </a:pPr>
            <a:r>
              <a:rPr lang="en">
                <a:solidFill>
                  <a:srgbClr val="000000"/>
                </a:solidFill>
                <a:highlight>
                  <a:srgbClr val="FFFFFF"/>
                </a:highlight>
              </a:rPr>
              <a:t>Species: Sativa</a:t>
            </a:r>
            <a:endParaRPr>
              <a:solidFill>
                <a:srgbClr val="000000"/>
              </a:solidFill>
              <a:highlight>
                <a:srgbClr val="FFFFFF"/>
              </a:highlight>
            </a:endParaRPr>
          </a:p>
          <a:p>
            <a:pPr marL="0" lvl="0" indent="0" algn="l" rtl="0">
              <a:spcBef>
                <a:spcPts val="0"/>
              </a:spcBef>
              <a:spcAft>
                <a:spcPts val="0"/>
              </a:spcAft>
              <a:buNone/>
            </a:pPr>
            <a:r>
              <a:rPr lang="en">
                <a:solidFill>
                  <a:srgbClr val="000000"/>
                </a:solidFill>
                <a:highlight>
                  <a:srgbClr val="FFFFFF"/>
                </a:highlight>
              </a:rPr>
              <a:t>		Indica </a:t>
            </a:r>
            <a:endParaRPr>
              <a:solidFill>
                <a:srgbClr val="000000"/>
              </a:solidFill>
              <a:highlight>
                <a:srgbClr val="FFFFFF"/>
              </a:highlight>
            </a:endParaRPr>
          </a:p>
          <a:p>
            <a:pPr marL="0" lvl="0" indent="0" algn="l" rtl="0">
              <a:spcBef>
                <a:spcPts val="0"/>
              </a:spcBef>
              <a:spcAft>
                <a:spcPts val="0"/>
              </a:spcAft>
              <a:buNone/>
            </a:pPr>
            <a:r>
              <a:rPr lang="en">
                <a:solidFill>
                  <a:srgbClr val="000000"/>
                </a:solidFill>
                <a:highlight>
                  <a:srgbClr val="FFFFFF"/>
                </a:highlight>
              </a:rPr>
              <a:t>		Ruderalis</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Clr>
                <a:srgbClr val="000000"/>
              </a:buClr>
              <a:buSzPts val="1100"/>
              <a:buFont typeface="Arial"/>
              <a:buNone/>
            </a:pPr>
            <a:r>
              <a:rPr lang="en">
                <a:solidFill>
                  <a:srgbClr val="000000"/>
                </a:solidFill>
                <a:highlight>
                  <a:srgbClr val="FFFFFF"/>
                </a:highlight>
              </a:rPr>
              <a:t>The psychoactive effects of </a:t>
            </a:r>
            <a:r>
              <a:rPr lang="en" i="1">
                <a:solidFill>
                  <a:srgbClr val="000000"/>
                </a:solidFill>
                <a:highlight>
                  <a:srgbClr val="FFFFFF"/>
                </a:highlight>
              </a:rPr>
              <a:t>cannabis</a:t>
            </a:r>
            <a:r>
              <a:rPr lang="en">
                <a:solidFill>
                  <a:srgbClr val="000000"/>
                </a:solidFill>
                <a:highlight>
                  <a:srgbClr val="FFFFFF"/>
                </a:highlight>
              </a:rPr>
              <a:t> are known to have a triphasic nature. </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p:txBody>
      </p:sp>
      <p:pic>
        <p:nvPicPr>
          <p:cNvPr id="70" name="Google Shape;70;p14"/>
          <p:cNvPicPr preferRelativeResize="0"/>
          <p:nvPr/>
        </p:nvPicPr>
        <p:blipFill>
          <a:blip r:embed="rId3">
            <a:alphaModFix/>
          </a:blip>
          <a:stretch>
            <a:fillRect/>
          </a:stretch>
        </p:blipFill>
        <p:spPr>
          <a:xfrm>
            <a:off x="4043725" y="2419400"/>
            <a:ext cx="4788575" cy="183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11700" y="475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194" name="Google Shape;194;p32"/>
          <p:cNvSpPr txBox="1">
            <a:spLocks noGrp="1"/>
          </p:cNvSpPr>
          <p:nvPr>
            <p:ph type="body" idx="1"/>
          </p:nvPr>
        </p:nvSpPr>
        <p:spPr>
          <a:xfrm>
            <a:off x="311700" y="1139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100">
                <a:solidFill>
                  <a:srgbClr val="000000"/>
                </a:solidFill>
                <a:highlight>
                  <a:srgbClr val="FFFFFF"/>
                </a:highlight>
                <a:latin typeface="Times New Roman"/>
                <a:ea typeface="Times New Roman"/>
                <a:cs typeface="Times New Roman"/>
                <a:sym typeface="Times New Roman"/>
              </a:rPr>
              <a:t>Budhut. (2018). Crohn's Disease and Marijuana: Can Pot Heal Your Gut? Retrieved from https://www.budhut.net/crohns-disease-and-marijuana/</a:t>
            </a: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333333"/>
                </a:solidFill>
                <a:highlight>
                  <a:srgbClr val="FFFFFF"/>
                </a:highlight>
                <a:latin typeface="Times New Roman"/>
                <a:ea typeface="Times New Roman"/>
                <a:cs typeface="Times New Roman"/>
                <a:sym typeface="Times New Roman"/>
              </a:rPr>
              <a:t>Butler, P. (2018, October 17). Legal pot is here: What you need to know | CBC News. Retrieved from https://www.cbc.ca/news/canada/marijuana-faq-legalization-need-to-know-1.4862207</a:t>
            </a: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highlight>
                  <a:srgbClr val="FFFFFF"/>
                </a:highlight>
                <a:latin typeface="Times New Roman"/>
                <a:ea typeface="Times New Roman"/>
                <a:cs typeface="Times New Roman"/>
                <a:sym typeface="Times New Roman"/>
              </a:rPr>
              <a:t>Canada, H. (2018). </a:t>
            </a:r>
            <a:r>
              <a:rPr lang="en" sz="1100" i="1">
                <a:solidFill>
                  <a:srgbClr val="000000"/>
                </a:solidFill>
                <a:latin typeface="Times New Roman"/>
                <a:ea typeface="Times New Roman"/>
                <a:cs typeface="Times New Roman"/>
                <a:sym typeface="Times New Roman"/>
              </a:rPr>
              <a:t>Health effects of cannabis - Canada.ca</a:t>
            </a:r>
            <a:r>
              <a:rPr lang="en" sz="1100">
                <a:solidFill>
                  <a:srgbClr val="000000"/>
                </a:solidFill>
                <a:latin typeface="Times New Roman"/>
                <a:ea typeface="Times New Roman"/>
                <a:cs typeface="Times New Roman"/>
                <a:sym typeface="Times New Roman"/>
              </a:rPr>
              <a:t>. [online] Canada.ca. Available at: https://www.canada.ca/en/health-canada/services/drugs-medication/cannabis/health-effects/effects.html [Accessed 19 Nov. 2018].</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200">
                <a:solidFill>
                  <a:srgbClr val="333333"/>
                </a:solidFill>
                <a:highlight>
                  <a:srgbClr val="FFFFFF"/>
                </a:highlight>
                <a:latin typeface="Times New Roman"/>
                <a:ea typeface="Times New Roman"/>
                <a:cs typeface="Times New Roman"/>
                <a:sym typeface="Times New Roman"/>
              </a:rPr>
              <a:t>Dufton, E. (2015). The Use of Marijuana in the Rastafari Religion. Retrieved from https://pointsadhsblog.wordpress.com/2015/06/11/the-use-of-marijuana-in-the-rastafari-religion/</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highlight>
                  <a:srgbClr val="FFFFFF"/>
                </a:highlight>
                <a:latin typeface="Times New Roman"/>
                <a:ea typeface="Times New Roman"/>
                <a:cs typeface="Times New Roman"/>
                <a:sym typeface="Times New Roman"/>
              </a:rPr>
              <a:t>Grotenhermen, F., &amp; Müller-Vahl, K. (2016). Medicinal uses of marijuana and cannabinoids. </a:t>
            </a:r>
            <a:r>
              <a:rPr lang="en" sz="1100" i="1">
                <a:solidFill>
                  <a:srgbClr val="000000"/>
                </a:solidFill>
                <a:highlight>
                  <a:srgbClr val="FFFFFF"/>
                </a:highlight>
                <a:latin typeface="Times New Roman"/>
                <a:ea typeface="Times New Roman"/>
                <a:cs typeface="Times New Roman"/>
                <a:sym typeface="Times New Roman"/>
              </a:rPr>
              <a:t>Critical reviews in plant sciences</a:t>
            </a:r>
            <a:r>
              <a:rPr lang="en" sz="1100">
                <a:solidFill>
                  <a:srgbClr val="000000"/>
                </a:solidFill>
                <a:highlight>
                  <a:srgbClr val="FFFFFF"/>
                </a:highlight>
                <a:latin typeface="Times New Roman"/>
                <a:ea typeface="Times New Roman"/>
                <a:cs typeface="Times New Roman"/>
                <a:sym typeface="Times New Roman"/>
              </a:rPr>
              <a:t>, </a:t>
            </a:r>
            <a:r>
              <a:rPr lang="en" sz="1100" i="1">
                <a:solidFill>
                  <a:srgbClr val="000000"/>
                </a:solidFill>
                <a:highlight>
                  <a:srgbClr val="FFFFFF"/>
                </a:highlight>
                <a:latin typeface="Times New Roman"/>
                <a:ea typeface="Times New Roman"/>
                <a:cs typeface="Times New Roman"/>
                <a:sym typeface="Times New Roman"/>
              </a:rPr>
              <a:t>35</a:t>
            </a:r>
            <a:r>
              <a:rPr lang="en" sz="1100">
                <a:solidFill>
                  <a:srgbClr val="000000"/>
                </a:solidFill>
                <a:highlight>
                  <a:srgbClr val="FFFFFF"/>
                </a:highlight>
                <a:latin typeface="Times New Roman"/>
                <a:ea typeface="Times New Roman"/>
                <a:cs typeface="Times New Roman"/>
                <a:sym typeface="Times New Roman"/>
              </a:rPr>
              <a:t>(5-6), 378-405.</a:t>
            </a: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highlight>
                  <a:srgbClr val="FFFFFF"/>
                </a:highlight>
                <a:latin typeface="Times New Roman"/>
                <a:ea typeface="Times New Roman"/>
                <a:cs typeface="Times New Roman"/>
                <a:sym typeface="Times New Roman"/>
              </a:rPr>
              <a:t>Gruber, A. J., Pope, H. G., Hudson, J. I., &amp; Yurgelun-Todd, D. (2003). Attributes of long-term heavy cannabis users: a case–control study. Psychological Medicine, 33(8), 1415-1422.</a:t>
            </a: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highlight>
                  <a:srgbClr val="FFFFFF"/>
                </a:highlight>
                <a:latin typeface="Times New Roman"/>
                <a:ea typeface="Times New Roman"/>
                <a:cs typeface="Times New Roman"/>
                <a:sym typeface="Times New Roman"/>
              </a:rPr>
              <a:t>Hoch, E., Bonnet, U., Thomasius, R., Ganzer, F., Havemann-Reinecke, U., &amp; Preuss, U. W. (2015). Risks associated with the non-medicinal use of cannabis. Deutsches Ärzteblatt International, 112(16), 271.</a:t>
            </a: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body" idx="1"/>
          </p:nvPr>
        </p:nvSpPr>
        <p:spPr>
          <a:xfrm>
            <a:off x="311700" y="3771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100">
                <a:solidFill>
                  <a:srgbClr val="000000"/>
                </a:solidFill>
                <a:highlight>
                  <a:srgbClr val="FFFFFF"/>
                </a:highlight>
                <a:latin typeface="Times New Roman"/>
                <a:ea typeface="Times New Roman"/>
                <a:cs typeface="Times New Roman"/>
                <a:sym typeface="Times New Roman"/>
              </a:rPr>
              <a:t>Kalvapalle, R. (2017, May 6). Weed around the world: What legal marijuana looks like in other countries. Global News. Retrieved from </a:t>
            </a:r>
            <a:r>
              <a:rPr lang="en" sz="1100" u="sng">
                <a:solidFill>
                  <a:srgbClr val="1155CC"/>
                </a:solidFill>
                <a:highlight>
                  <a:srgbClr val="FFFFFF"/>
                </a:highlight>
                <a:latin typeface="Times New Roman"/>
                <a:ea typeface="Times New Roman"/>
                <a:cs typeface="Times New Roman"/>
                <a:sym typeface="Times New Roman"/>
                <a:hlinkClick r:id="rId3"/>
              </a:rPr>
              <a:t>https://globalnews.ca/news/3378603/marijuana-laws-around-the-world/</a:t>
            </a: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highlight>
                  <a:srgbClr val="FFFFFF"/>
                </a:highlight>
                <a:latin typeface="Times New Roman"/>
                <a:ea typeface="Times New Roman"/>
                <a:cs typeface="Times New Roman"/>
                <a:sym typeface="Times New Roman"/>
              </a:rPr>
              <a:t>NIDA for Teens. (2018). </a:t>
            </a:r>
            <a:r>
              <a:rPr lang="en" sz="1100" i="1">
                <a:solidFill>
                  <a:srgbClr val="000000"/>
                </a:solidFill>
                <a:latin typeface="Times New Roman"/>
                <a:ea typeface="Times New Roman"/>
                <a:cs typeface="Times New Roman"/>
                <a:sym typeface="Times New Roman"/>
              </a:rPr>
              <a:t>Drug Facts Chat Day: Marijuana</a:t>
            </a:r>
            <a:r>
              <a:rPr lang="en" sz="1100">
                <a:solidFill>
                  <a:srgbClr val="000000"/>
                </a:solidFill>
                <a:latin typeface="Times New Roman"/>
                <a:ea typeface="Times New Roman"/>
                <a:cs typeface="Times New Roman"/>
                <a:sym typeface="Times New Roman"/>
              </a:rPr>
              <a:t>. [online] Available at: https://teens.drugabuse.gov/national-drug-alcohol-facts-week/chat-with-scientists/popular-questions/marijuana [Accessed 19 Nov. 2018].</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latin typeface="Times New Roman"/>
                <a:ea typeface="Times New Roman"/>
                <a:cs typeface="Times New Roman"/>
                <a:sym typeface="Times New Roman"/>
              </a:rPr>
              <a:t>Ramirez, M. R. (2016). Potential Health Benefits of Cannabis Extracts: A Review. Journal of Chemical and Biomedical Science. Vol, 2(1), 1-8.</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latin typeface="Times New Roman"/>
                <a:ea typeface="Times New Roman"/>
                <a:cs typeface="Times New Roman"/>
                <a:sym typeface="Times New Roman"/>
              </a:rPr>
              <a:t>Smith, S. C., &amp; Wagner, M. S. (2014). Clinical endocannabinoid deficiency (CECD) revisited. Neuroendocrinology Letters, 35(3).</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highlight>
                  <a:srgbClr val="FFFFFF"/>
                </a:highlight>
                <a:latin typeface="Times New Roman"/>
                <a:ea typeface="Times New Roman"/>
                <a:cs typeface="Times New Roman"/>
                <a:sym typeface="Times New Roman"/>
              </a:rPr>
              <a:t>Statistics Canada. (2018). </a:t>
            </a:r>
            <a:r>
              <a:rPr lang="en" sz="1100" i="1">
                <a:solidFill>
                  <a:srgbClr val="000000"/>
                </a:solidFill>
                <a:latin typeface="Times New Roman"/>
                <a:ea typeface="Times New Roman"/>
                <a:cs typeface="Times New Roman"/>
                <a:sym typeface="Times New Roman"/>
              </a:rPr>
              <a:t>Experimental Estimates of Cannabis Consumption in Canada, 1960 to 2015</a:t>
            </a:r>
            <a:r>
              <a:rPr lang="en" sz="1100">
                <a:solidFill>
                  <a:srgbClr val="000000"/>
                </a:solidFill>
                <a:latin typeface="Times New Roman"/>
                <a:ea typeface="Times New Roman"/>
                <a:cs typeface="Times New Roman"/>
                <a:sym typeface="Times New Roman"/>
              </a:rPr>
              <a:t>. [online] Available at: https://www150.statcan.gc.ca/n1/pub/11-626-x/11-626-x2017077-eng.htm [Accessed 19 Nov. 2018].</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latin typeface="Times New Roman"/>
                <a:ea typeface="Times New Roman"/>
                <a:cs typeface="Times New Roman"/>
                <a:sym typeface="Times New Roman"/>
              </a:rPr>
              <a:t>Webb, C. W., &amp; Webb, S. M. (2014). Therapeutic benefits of cannabis: a patient survey. Hawai'i Journal of Medicine &amp; Public Health, 73(4), 109.</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 sz="1100">
                <a:solidFill>
                  <a:srgbClr val="000000"/>
                </a:solidFill>
                <a:latin typeface="Times New Roman"/>
                <a:ea typeface="Times New Roman"/>
                <a:cs typeface="Times New Roman"/>
                <a:sym typeface="Times New Roman"/>
              </a:rPr>
              <a:t>World Health Organization. (2018). The health and social effects of nonmedical cannabis use. [online] Available at: http://www.who.int/substance_abuse/publications/cannabis_report/en/index5.html [Accessed 19 Nov. 2018].</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is it used?</a:t>
            </a:r>
            <a:endParaRPr/>
          </a:p>
        </p:txBody>
      </p:sp>
      <p:sp>
        <p:nvSpPr>
          <p:cNvPr id="76" name="Google Shape;76;p15"/>
          <p:cNvSpPr txBox="1">
            <a:spLocks noGrp="1"/>
          </p:cNvSpPr>
          <p:nvPr>
            <p:ph type="body" idx="1"/>
          </p:nvPr>
        </p:nvSpPr>
        <p:spPr>
          <a:xfrm>
            <a:off x="311700" y="9288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Recreationally </a:t>
            </a: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Recreational cannabis use has spread globally to other developed countries and, recently, low- and middle income countries. </a:t>
            </a:r>
            <a:endParaRPr sz="1400">
              <a:solidFill>
                <a:srgbClr val="000000"/>
              </a:solidFill>
            </a:endParaRPr>
          </a:p>
          <a:p>
            <a:pPr marL="0" lvl="0" indent="0" algn="l" rtl="0">
              <a:spcBef>
                <a:spcPts val="1600"/>
              </a:spcBef>
              <a:spcAft>
                <a:spcPts val="0"/>
              </a:spcAft>
              <a:buNone/>
            </a:pPr>
            <a:r>
              <a:rPr lang="en" sz="1400">
                <a:solidFill>
                  <a:srgbClr val="000000"/>
                </a:solidFill>
              </a:rPr>
              <a:t>Medicinally </a:t>
            </a: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Chemotherapy, HIV/AIDS, Chronic pain</a:t>
            </a:r>
            <a:endParaRPr sz="1400">
              <a:solidFill>
                <a:srgbClr val="000000"/>
              </a:solidFill>
            </a:endParaRPr>
          </a:p>
          <a:p>
            <a:pPr marL="0" lvl="0" indent="0" algn="l" rtl="0">
              <a:spcBef>
                <a:spcPts val="1600"/>
              </a:spcBef>
              <a:spcAft>
                <a:spcPts val="0"/>
              </a:spcAft>
              <a:buNone/>
            </a:pPr>
            <a:r>
              <a:rPr lang="en" sz="1400">
                <a:solidFill>
                  <a:srgbClr val="000000"/>
                </a:solidFill>
              </a:rPr>
              <a:t>Commercially </a:t>
            </a: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Fibre ranging from paper, cordage, construction material and textiles in general, to clothing.</a:t>
            </a:r>
            <a:endParaRPr sz="1400">
              <a:solidFill>
                <a:srgbClr val="000000"/>
              </a:solidFill>
            </a:endParaRPr>
          </a:p>
          <a:p>
            <a:pPr marL="0" lvl="0" indent="0" algn="l" rtl="0">
              <a:spcBef>
                <a:spcPts val="1600"/>
              </a:spcBef>
              <a:spcAft>
                <a:spcPts val="0"/>
              </a:spcAft>
              <a:buNone/>
            </a:pPr>
            <a:r>
              <a:rPr lang="en" sz="1400">
                <a:solidFill>
                  <a:srgbClr val="000000"/>
                </a:solidFill>
              </a:rPr>
              <a:t>Religiously</a:t>
            </a: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Some religions used cannabis as an entheogenic</a:t>
            </a:r>
            <a:endParaRPr sz="1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Forms of Cannabis </a:t>
            </a: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rgbClr val="000000"/>
                </a:solidFill>
              </a:rPr>
              <a:t>Marijuana (flowered buds)– the most common and least concentrated form.</a:t>
            </a:r>
            <a:endParaRPr>
              <a:solidFill>
                <a:srgbClr val="000000"/>
              </a:solidFill>
            </a:endParaRPr>
          </a:p>
          <a:p>
            <a:pPr marL="0" lvl="0" indent="0" algn="l" rtl="0">
              <a:lnSpc>
                <a:spcPct val="150000"/>
              </a:lnSpc>
              <a:spcBef>
                <a:spcPts val="1600"/>
              </a:spcBef>
              <a:spcAft>
                <a:spcPts val="0"/>
              </a:spcAft>
              <a:buNone/>
            </a:pPr>
            <a:r>
              <a:rPr lang="en">
                <a:solidFill>
                  <a:srgbClr val="000000"/>
                </a:solidFill>
              </a:rPr>
              <a:t>Hashish – small blocks of dried cannabis resin.</a:t>
            </a:r>
            <a:endParaRPr>
              <a:solidFill>
                <a:srgbClr val="000000"/>
              </a:solidFill>
            </a:endParaRPr>
          </a:p>
          <a:p>
            <a:pPr marL="0" lvl="0" indent="0" algn="l" rtl="0">
              <a:lnSpc>
                <a:spcPct val="150000"/>
              </a:lnSpc>
              <a:spcBef>
                <a:spcPts val="1600"/>
              </a:spcBef>
              <a:spcAft>
                <a:spcPts val="0"/>
              </a:spcAft>
              <a:buNone/>
            </a:pPr>
            <a:r>
              <a:rPr lang="en">
                <a:solidFill>
                  <a:srgbClr val="000000"/>
                </a:solidFill>
              </a:rPr>
              <a:t>Hash oil – a thick, oily liquid extracted from hashish</a:t>
            </a:r>
            <a:endParaRPr>
              <a:solidFill>
                <a:srgbClr val="000000"/>
              </a:solidFill>
            </a:endParaRPr>
          </a:p>
          <a:p>
            <a:pPr marL="0" lvl="0" indent="0" algn="l" rtl="0">
              <a:lnSpc>
                <a:spcPct val="150000"/>
              </a:lnSpc>
              <a:spcBef>
                <a:spcPts val="1600"/>
              </a:spcBef>
              <a:spcAft>
                <a:spcPts val="0"/>
              </a:spcAft>
              <a:buNone/>
            </a:pPr>
            <a:r>
              <a:rPr lang="en">
                <a:solidFill>
                  <a:srgbClr val="000000"/>
                </a:solidFill>
              </a:rPr>
              <a:t>Concentrates – extracts (dabs, wax or shatter) typically using butane hash oil as a solvent</a:t>
            </a:r>
            <a:endParaRPr>
              <a:solidFill>
                <a:srgbClr val="000000"/>
              </a:solidFill>
            </a:endParaRPr>
          </a:p>
          <a:p>
            <a:pPr marL="0" lvl="0" indent="0" algn="l" rtl="0">
              <a:lnSpc>
                <a:spcPct val="150000"/>
              </a:lnSpc>
              <a:spcBef>
                <a:spcPts val="1600"/>
              </a:spcBef>
              <a:spcAft>
                <a:spcPts val="1600"/>
              </a:spcAft>
              <a:buNone/>
            </a:pPr>
            <a:r>
              <a:rPr lang="en">
                <a:solidFill>
                  <a:srgbClr val="000000"/>
                </a:solidFill>
              </a:rPr>
              <a:t>Cannabis can be smoked, eaten or vaporized and comes in different forms.</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6590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Demographics of Cannabis Use</a:t>
            </a:r>
            <a:endParaRPr/>
          </a:p>
        </p:txBody>
      </p:sp>
      <p:sp>
        <p:nvSpPr>
          <p:cNvPr id="88" name="Google Shape;88;p17"/>
          <p:cNvSpPr txBox="1">
            <a:spLocks noGrp="1"/>
          </p:cNvSpPr>
          <p:nvPr>
            <p:ph type="body" idx="1"/>
          </p:nvPr>
        </p:nvSpPr>
        <p:spPr>
          <a:xfrm>
            <a:off x="311700" y="717300"/>
            <a:ext cx="8520600" cy="7296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rgbClr val="000000"/>
              </a:buClr>
              <a:buSzPts val="1500"/>
              <a:buChar char="●"/>
            </a:pPr>
            <a:r>
              <a:rPr lang="en" sz="1500">
                <a:solidFill>
                  <a:srgbClr val="000000"/>
                </a:solidFill>
              </a:rPr>
              <a:t>Highest prevalence in North America, Western Central Africa, and Europe</a:t>
            </a:r>
            <a:endParaRPr sz="1500">
              <a:solidFill>
                <a:srgbClr val="000000"/>
              </a:solidFill>
            </a:endParaRPr>
          </a:p>
          <a:p>
            <a:pPr marL="457200" lvl="0" indent="-323850" algn="l" rtl="0">
              <a:lnSpc>
                <a:spcPct val="150000"/>
              </a:lnSpc>
              <a:spcBef>
                <a:spcPts val="0"/>
              </a:spcBef>
              <a:spcAft>
                <a:spcPts val="0"/>
              </a:spcAft>
              <a:buClr>
                <a:srgbClr val="000000"/>
              </a:buClr>
              <a:buSzPts val="1500"/>
              <a:buChar char="●"/>
            </a:pPr>
            <a:r>
              <a:rPr lang="en" sz="1500">
                <a:solidFill>
                  <a:srgbClr val="000000"/>
                </a:solidFill>
              </a:rPr>
              <a:t>General increase in the entire age population in Canada in recent years</a:t>
            </a:r>
            <a:endParaRPr sz="1500">
              <a:solidFill>
                <a:srgbClr val="000000"/>
              </a:solidFill>
            </a:endParaRPr>
          </a:p>
        </p:txBody>
      </p:sp>
      <p:pic>
        <p:nvPicPr>
          <p:cNvPr id="89" name="Google Shape;89;p17"/>
          <p:cNvPicPr preferRelativeResize="0"/>
          <p:nvPr/>
        </p:nvPicPr>
        <p:blipFill>
          <a:blip r:embed="rId3">
            <a:alphaModFix/>
          </a:blip>
          <a:stretch>
            <a:fillRect/>
          </a:stretch>
        </p:blipFill>
        <p:spPr>
          <a:xfrm>
            <a:off x="1572325" y="1525600"/>
            <a:ext cx="5999358" cy="3337600"/>
          </a:xfrm>
          <a:prstGeom prst="rect">
            <a:avLst/>
          </a:prstGeom>
          <a:noFill/>
          <a:ln>
            <a:noFill/>
          </a:ln>
        </p:spPr>
      </p:pic>
      <p:sp>
        <p:nvSpPr>
          <p:cNvPr id="90" name="Google Shape;90;p17"/>
          <p:cNvSpPr txBox="1"/>
          <p:nvPr/>
        </p:nvSpPr>
        <p:spPr>
          <a:xfrm>
            <a:off x="2208425" y="4692900"/>
            <a:ext cx="6141000" cy="45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Proxima Nova"/>
                <a:ea typeface="Proxima Nova"/>
                <a:cs typeface="Proxima Nova"/>
                <a:sym typeface="Proxima Nova"/>
              </a:rPr>
              <a:t>https://www.msn.com/en-ca/news/cannabis/chart-cannabis-use-worldwide/ar-BBNv4hn</a:t>
            </a:r>
            <a:endParaRPr sz="9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26455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Prevalence of Cannabis Use</a:t>
            </a:r>
            <a:endParaRPr/>
          </a:p>
        </p:txBody>
      </p:sp>
      <p:pic>
        <p:nvPicPr>
          <p:cNvPr id="96" name="Google Shape;96;p18"/>
          <p:cNvPicPr preferRelativeResize="0"/>
          <p:nvPr/>
        </p:nvPicPr>
        <p:blipFill>
          <a:blip r:embed="rId3">
            <a:alphaModFix/>
          </a:blip>
          <a:stretch>
            <a:fillRect/>
          </a:stretch>
        </p:blipFill>
        <p:spPr>
          <a:xfrm>
            <a:off x="848050" y="788225"/>
            <a:ext cx="7447890" cy="3973375"/>
          </a:xfrm>
          <a:prstGeom prst="rect">
            <a:avLst/>
          </a:prstGeom>
          <a:noFill/>
          <a:ln>
            <a:noFill/>
          </a:ln>
        </p:spPr>
      </p:pic>
      <p:sp>
        <p:nvSpPr>
          <p:cNvPr id="97" name="Google Shape;97;p18"/>
          <p:cNvSpPr txBox="1"/>
          <p:nvPr/>
        </p:nvSpPr>
        <p:spPr>
          <a:xfrm>
            <a:off x="2462025" y="4686596"/>
            <a:ext cx="5765100" cy="456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Proxima Nova"/>
                <a:ea typeface="Proxima Nova"/>
                <a:cs typeface="Proxima Nova"/>
                <a:sym typeface="Proxima Nova"/>
              </a:rPr>
              <a:t>https://www150.statcan.gc.ca/n1/pub/75-006-x/2018001/article/54968-eng.htm</a:t>
            </a:r>
            <a:endParaRPr sz="9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256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Distribution of Cannabis Use by Age</a:t>
            </a:r>
            <a:endParaRPr/>
          </a:p>
        </p:txBody>
      </p:sp>
      <p:pic>
        <p:nvPicPr>
          <p:cNvPr id="103" name="Google Shape;103;p19"/>
          <p:cNvPicPr preferRelativeResize="0"/>
          <p:nvPr/>
        </p:nvPicPr>
        <p:blipFill>
          <a:blip r:embed="rId3">
            <a:alphaModFix/>
          </a:blip>
          <a:stretch>
            <a:fillRect/>
          </a:stretch>
        </p:blipFill>
        <p:spPr>
          <a:xfrm>
            <a:off x="930349" y="829375"/>
            <a:ext cx="7283301" cy="3885575"/>
          </a:xfrm>
          <a:prstGeom prst="rect">
            <a:avLst/>
          </a:prstGeom>
          <a:noFill/>
          <a:ln>
            <a:noFill/>
          </a:ln>
        </p:spPr>
      </p:pic>
      <p:sp>
        <p:nvSpPr>
          <p:cNvPr id="104" name="Google Shape;104;p19"/>
          <p:cNvSpPr txBox="1"/>
          <p:nvPr/>
        </p:nvSpPr>
        <p:spPr>
          <a:xfrm>
            <a:off x="2347650" y="4408125"/>
            <a:ext cx="4448700" cy="90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Proxima Nova"/>
                <a:ea typeface="Proxima Nova"/>
                <a:cs typeface="Proxima Nova"/>
                <a:sym typeface="Proxima Nova"/>
              </a:rPr>
              <a:t>https://www150.statcan.gc.ca/n1/pub/75-006-x/2018001/article/54968-eng.htm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Short-term Effects of Cannabis</a:t>
            </a:r>
            <a:endParaRPr/>
          </a:p>
        </p:txBody>
      </p:sp>
      <p:sp>
        <p:nvSpPr>
          <p:cNvPr id="110" name="Google Shape;11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700" b="1">
                <a:solidFill>
                  <a:srgbClr val="000000"/>
                </a:solidFill>
              </a:rPr>
              <a:t>Positive short-term effects:</a:t>
            </a:r>
            <a:endParaRPr sz="1700" b="1">
              <a:solidFill>
                <a:srgbClr val="000000"/>
              </a:solidFill>
            </a:endParaRPr>
          </a:p>
          <a:p>
            <a:pPr marL="228600" lvl="0" indent="-228600" algn="l" rtl="0">
              <a:spcBef>
                <a:spcPts val="0"/>
              </a:spcBef>
              <a:spcAft>
                <a:spcPts val="0"/>
              </a:spcAft>
              <a:buClr>
                <a:srgbClr val="000000"/>
              </a:buClr>
              <a:buSzPts val="1100"/>
              <a:buFont typeface="Arial"/>
              <a:buNone/>
            </a:pPr>
            <a:r>
              <a:rPr lang="en" sz="1700">
                <a:solidFill>
                  <a:srgbClr val="000000"/>
                </a:solidFill>
              </a:rPr>
              <a:t>·   	Relaxation</a:t>
            </a:r>
            <a:endParaRPr sz="1700">
              <a:solidFill>
                <a:srgbClr val="000000"/>
              </a:solidFill>
            </a:endParaRPr>
          </a:p>
          <a:p>
            <a:pPr marL="228600" lvl="0" indent="-228600" algn="l" rtl="0">
              <a:spcBef>
                <a:spcPts val="0"/>
              </a:spcBef>
              <a:spcAft>
                <a:spcPts val="0"/>
              </a:spcAft>
              <a:buClr>
                <a:srgbClr val="000000"/>
              </a:buClr>
              <a:buSzPts val="1100"/>
              <a:buFont typeface="Arial"/>
              <a:buNone/>
            </a:pPr>
            <a:r>
              <a:rPr lang="en" sz="1700">
                <a:solidFill>
                  <a:srgbClr val="000000"/>
                </a:solidFill>
              </a:rPr>
              <a:t>·   	A feeling of euphoria</a:t>
            </a:r>
            <a:endParaRPr sz="1700">
              <a:solidFill>
                <a:srgbClr val="000000"/>
              </a:solidFill>
            </a:endParaRPr>
          </a:p>
          <a:p>
            <a:pPr marL="228600" lvl="0" indent="-228600" algn="l" rtl="0">
              <a:spcBef>
                <a:spcPts val="0"/>
              </a:spcBef>
              <a:spcAft>
                <a:spcPts val="0"/>
              </a:spcAft>
              <a:buNone/>
            </a:pPr>
            <a:r>
              <a:rPr lang="en" sz="1700">
                <a:solidFill>
                  <a:srgbClr val="000000"/>
                </a:solidFill>
              </a:rPr>
              <a:t>·   	Sensory experiences (greater sense of sight, taste, smell, and sound)</a:t>
            </a:r>
            <a:endParaRPr sz="1700">
              <a:solidFill>
                <a:srgbClr val="000000"/>
              </a:solidFill>
            </a:endParaRPr>
          </a:p>
          <a:p>
            <a:pPr marL="228600" lvl="0" indent="-228600" algn="l" rtl="0">
              <a:spcBef>
                <a:spcPts val="0"/>
              </a:spcBef>
              <a:spcAft>
                <a:spcPts val="0"/>
              </a:spcAft>
              <a:buNone/>
            </a:pPr>
            <a:endParaRPr sz="1700">
              <a:solidFill>
                <a:srgbClr val="000000"/>
              </a:solidFill>
            </a:endParaRPr>
          </a:p>
          <a:p>
            <a:pPr marL="228600" lvl="0" indent="-228600" algn="l" rtl="0">
              <a:spcBef>
                <a:spcPts val="0"/>
              </a:spcBef>
              <a:spcAft>
                <a:spcPts val="0"/>
              </a:spcAft>
              <a:buClr>
                <a:srgbClr val="000000"/>
              </a:buClr>
              <a:buSzPts val="1100"/>
              <a:buFont typeface="Arial"/>
              <a:buNone/>
            </a:pPr>
            <a:endParaRPr sz="1700">
              <a:solidFill>
                <a:srgbClr val="000000"/>
              </a:solidFill>
            </a:endParaRPr>
          </a:p>
          <a:p>
            <a:pPr marL="0" lvl="0" indent="0" algn="l" rtl="0">
              <a:spcBef>
                <a:spcPts val="0"/>
              </a:spcBef>
              <a:spcAft>
                <a:spcPts val="0"/>
              </a:spcAft>
              <a:buClr>
                <a:srgbClr val="000000"/>
              </a:buClr>
              <a:buSzPts val="1100"/>
              <a:buFont typeface="Arial"/>
              <a:buNone/>
            </a:pPr>
            <a:r>
              <a:rPr lang="en" sz="1700" b="1">
                <a:solidFill>
                  <a:srgbClr val="000000"/>
                </a:solidFill>
              </a:rPr>
              <a:t>Negative short-term effects:</a:t>
            </a:r>
            <a:endParaRPr sz="1700" b="1">
              <a:solidFill>
                <a:srgbClr val="000000"/>
              </a:solidFill>
            </a:endParaRPr>
          </a:p>
          <a:p>
            <a:pPr marL="228600" lvl="0" indent="-228600" algn="l" rtl="0">
              <a:spcBef>
                <a:spcPts val="0"/>
              </a:spcBef>
              <a:spcAft>
                <a:spcPts val="0"/>
              </a:spcAft>
              <a:buClr>
                <a:srgbClr val="000000"/>
              </a:buClr>
              <a:buSzPts val="1100"/>
              <a:buFont typeface="Arial"/>
              <a:buNone/>
            </a:pPr>
            <a:r>
              <a:rPr lang="en" sz="1700">
                <a:solidFill>
                  <a:srgbClr val="000000"/>
                </a:solidFill>
              </a:rPr>
              <a:t>·   	A feeling of fear or anxiety</a:t>
            </a:r>
            <a:endParaRPr sz="1700">
              <a:solidFill>
                <a:srgbClr val="000000"/>
              </a:solidFill>
            </a:endParaRPr>
          </a:p>
          <a:p>
            <a:pPr marL="228600" lvl="0" indent="-228600" algn="l" rtl="0">
              <a:spcBef>
                <a:spcPts val="0"/>
              </a:spcBef>
              <a:spcAft>
                <a:spcPts val="0"/>
              </a:spcAft>
              <a:buClr>
                <a:srgbClr val="000000"/>
              </a:buClr>
              <a:buSzPts val="1100"/>
              <a:buFont typeface="Arial"/>
              <a:buNone/>
            </a:pPr>
            <a:r>
              <a:rPr lang="en" sz="1700">
                <a:solidFill>
                  <a:srgbClr val="000000"/>
                </a:solidFill>
              </a:rPr>
              <a:t>·   	Inability to concentrate, remember certain tasks, or pay attention</a:t>
            </a:r>
            <a:endParaRPr sz="1700">
              <a:solidFill>
                <a:srgbClr val="000000"/>
              </a:solidFill>
            </a:endParaRPr>
          </a:p>
          <a:p>
            <a:pPr marL="228600" lvl="0" indent="-228600" algn="l" rtl="0">
              <a:spcBef>
                <a:spcPts val="0"/>
              </a:spcBef>
              <a:spcAft>
                <a:spcPts val="0"/>
              </a:spcAft>
              <a:buClr>
                <a:srgbClr val="000000"/>
              </a:buClr>
              <a:buSzPts val="1100"/>
              <a:buFont typeface="Arial"/>
              <a:buNone/>
            </a:pPr>
            <a:r>
              <a:rPr lang="en" sz="1700">
                <a:solidFill>
                  <a:srgbClr val="000000"/>
                </a:solidFill>
              </a:rPr>
              <a:t>·   	State of confusion</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Mechanisms of Action - Overview</a:t>
            </a:r>
            <a:endParaRPr/>
          </a:p>
        </p:txBody>
      </p:sp>
      <p:sp>
        <p:nvSpPr>
          <p:cNvPr id="116" name="Google Shape;116;p21"/>
          <p:cNvSpPr txBox="1">
            <a:spLocks noGrp="1"/>
          </p:cNvSpPr>
          <p:nvPr>
            <p:ph type="body" idx="1"/>
          </p:nvPr>
        </p:nvSpPr>
        <p:spPr>
          <a:xfrm>
            <a:off x="311700" y="1152475"/>
            <a:ext cx="3996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42900" algn="l" rtl="0">
              <a:spcBef>
                <a:spcPts val="1600"/>
              </a:spcBef>
              <a:spcAft>
                <a:spcPts val="0"/>
              </a:spcAft>
              <a:buSzPts val="1800"/>
              <a:buChar char="-"/>
            </a:pPr>
            <a:r>
              <a:rPr lang="en"/>
              <a:t>Delta 9-tetrahydrocannabinol (THC)</a:t>
            </a:r>
            <a:endParaRPr/>
          </a:p>
          <a:p>
            <a:pPr marL="914400" lvl="1" indent="-317500" algn="l" rtl="0">
              <a:spcBef>
                <a:spcPts val="0"/>
              </a:spcBef>
              <a:spcAft>
                <a:spcPts val="0"/>
              </a:spcAft>
              <a:buSzPts val="1400"/>
              <a:buChar char="-"/>
            </a:pPr>
            <a:r>
              <a:rPr lang="en"/>
              <a:t>Cannabinoid receptor type 1</a:t>
            </a:r>
            <a:endParaRPr/>
          </a:p>
          <a:p>
            <a:pPr marL="914400" lvl="1" indent="-317500" algn="l" rtl="0">
              <a:spcBef>
                <a:spcPts val="0"/>
              </a:spcBef>
              <a:spcAft>
                <a:spcPts val="0"/>
              </a:spcAft>
              <a:buSzPts val="1400"/>
              <a:buChar char="-"/>
            </a:pPr>
            <a:r>
              <a:rPr lang="en"/>
              <a:t>Cannabinoid receptor type 2</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Cannabidiol (CBD)</a:t>
            </a:r>
            <a:endParaRPr/>
          </a:p>
          <a:p>
            <a:pPr marL="914400" lvl="1" indent="-317500" algn="l" rtl="0">
              <a:spcBef>
                <a:spcPts val="0"/>
              </a:spcBef>
              <a:spcAft>
                <a:spcPts val="0"/>
              </a:spcAft>
              <a:buSzPts val="1400"/>
              <a:buChar char="-"/>
            </a:pPr>
            <a:r>
              <a:rPr lang="en"/>
              <a:t>Thought to cause paranoid and anxiety</a:t>
            </a:r>
            <a:endParaRPr/>
          </a:p>
        </p:txBody>
      </p:sp>
      <p:pic>
        <p:nvPicPr>
          <p:cNvPr id="117" name="Google Shape;117;p21"/>
          <p:cNvPicPr preferRelativeResize="0"/>
          <p:nvPr/>
        </p:nvPicPr>
        <p:blipFill>
          <a:blip r:embed="rId3">
            <a:alphaModFix/>
          </a:blip>
          <a:stretch>
            <a:fillRect/>
          </a:stretch>
        </p:blipFill>
        <p:spPr>
          <a:xfrm>
            <a:off x="3971950" y="1357250"/>
            <a:ext cx="4714875" cy="2819400"/>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2773</Words>
  <Application>Microsoft Office PowerPoint</Application>
  <PresentationFormat>On-screen Show (16:9)</PresentationFormat>
  <Paragraphs>230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Times New Roman</vt:lpstr>
      <vt:lpstr>Open Sans</vt:lpstr>
      <vt:lpstr>Proxima Nova</vt:lpstr>
      <vt:lpstr>Arial</vt:lpstr>
      <vt:lpstr>Spearmint</vt:lpstr>
      <vt:lpstr>Effects of Cannabis</vt:lpstr>
      <vt:lpstr>What is Cannabis?</vt:lpstr>
      <vt:lpstr>How is it used?</vt:lpstr>
      <vt:lpstr>Forms of Cannabis </vt:lpstr>
      <vt:lpstr>Demographics of Cannabis Use</vt:lpstr>
      <vt:lpstr>Prevalence of Cannabis Use</vt:lpstr>
      <vt:lpstr>Distribution of Cannabis Use by Age</vt:lpstr>
      <vt:lpstr>Short-term Effects of Cannabis</vt:lpstr>
      <vt:lpstr>Mechanisms of Action - Overview</vt:lpstr>
      <vt:lpstr>Mechanisms of Action - Overview</vt:lpstr>
      <vt:lpstr>Mechanism of Action - THC</vt:lpstr>
      <vt:lpstr>Mechanism of Action - Effect on the brain</vt:lpstr>
      <vt:lpstr>Medicinal Uses of Cannabis </vt:lpstr>
      <vt:lpstr>Crohn’s Disease (IBD)</vt:lpstr>
      <vt:lpstr>Spiritual Uses of Cannabis </vt:lpstr>
      <vt:lpstr>Recreational Uses of Cannabis </vt:lpstr>
      <vt:lpstr>Long-term effects of Cannabis  The long-term effects of cannabis have not been studied extensively due to the substance being illegal in most countries . </vt:lpstr>
      <vt:lpstr>Legal Status </vt:lpstr>
      <vt:lpstr>The Future of Cannabis</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Cannabis</dc:title>
  <cp:lastModifiedBy>Jasmine Chu</cp:lastModifiedBy>
  <cp:revision>1</cp:revision>
  <dcterms:modified xsi:type="dcterms:W3CDTF">2018-11-28T18:23:36Z</dcterms:modified>
</cp:coreProperties>
</file>