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424"/>
    <p:restoredTop sz="53704"/>
  </p:normalViewPr>
  <p:slideViewPr>
    <p:cSldViewPr snapToGrid="0" snapToObjects="1">
      <p:cViewPr varScale="1">
        <p:scale>
          <a:sx n="35" d="100"/>
          <a:sy n="35" d="100"/>
        </p:scale>
        <p:origin x="176"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The global map indicates the DALYs per 100,000 individuals for CAD in men and women. As can be seen, the darker shading observed in Africa, the middle east and Russia is consistent with the current observations (shifting to developing nations). This will be discussed detail further on in the presentation. (Top is men, bottom is women)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Main cause of CAD </a:t>
            </a:r>
          </a:p>
          <a:p>
            <a:pPr lvl="0">
              <a:spcBef>
                <a:spcPts val="0"/>
              </a:spcBef>
              <a:buNone/>
            </a:pPr>
            <a:endParaRPr dirty="0"/>
          </a:p>
          <a:p>
            <a:pPr lvl="0">
              <a:spcBef>
                <a:spcPts val="0"/>
              </a:spcBef>
              <a:buNone/>
            </a:pPr>
            <a:r>
              <a:rPr lang="en" dirty="0"/>
              <a:t>2 causes of CAD </a:t>
            </a:r>
          </a:p>
          <a:p>
            <a:pPr marL="457200" lvl="0" indent="-228600" rtl="0">
              <a:spcBef>
                <a:spcPts val="0"/>
              </a:spcBef>
              <a:buChar char="-"/>
            </a:pPr>
            <a:r>
              <a:rPr lang="en" dirty="0"/>
              <a:t>Chronic = slow narrowing over time and blood supply is slowly limited</a:t>
            </a:r>
          </a:p>
          <a:p>
            <a:pPr marL="457200" lvl="0" indent="-228600" rtl="0">
              <a:spcBef>
                <a:spcPts val="0"/>
              </a:spcBef>
              <a:buChar char="-"/>
            </a:pPr>
            <a:r>
              <a:rPr lang="en" dirty="0"/>
              <a:t>Acute = clot breaks off and fully occludes artery</a:t>
            </a:r>
          </a:p>
          <a:p>
            <a:pPr lvl="0" rtl="0">
              <a:spcBef>
                <a:spcPts val="0"/>
              </a:spcBef>
              <a:buNone/>
            </a:pPr>
            <a:endParaRPr dirty="0"/>
          </a:p>
          <a:p>
            <a:pPr lvl="0" rtl="0">
              <a:spcBef>
                <a:spcPts val="0"/>
              </a:spcBef>
              <a:buNone/>
            </a:pPr>
            <a:r>
              <a:rPr lang="en" dirty="0"/>
              <a:t>As an individual ages, cellular debris begins to stick to the vessel walls </a:t>
            </a:r>
          </a:p>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individuals with coronary risk factors, lesions can rapidly enlarge into plaques </a:t>
            </a:r>
          </a:p>
          <a:p>
            <a:pPr lvl="0">
              <a:spcBef>
                <a:spcPts val="0"/>
              </a:spcBef>
              <a:buNone/>
            </a:pPr>
            <a:endParaRPr/>
          </a:p>
          <a:p>
            <a:pPr lvl="0">
              <a:spcBef>
                <a:spcPts val="0"/>
              </a:spcBef>
              <a:buNone/>
            </a:pPr>
            <a:r>
              <a:rPr lang="en"/>
              <a:t>Having macrophages and lipids and neutrophils etc. can become activated and then destabilize the lesions from the inside out</a:t>
            </a:r>
          </a:p>
          <a:p>
            <a:pPr lvl="0" rtl="0">
              <a:spcBef>
                <a:spcPts val="0"/>
              </a:spcBef>
              <a:buNone/>
            </a:pPr>
            <a:r>
              <a:rPr lang="en"/>
              <a:t>Causes irritation of the endothelium, and can cause disruption in arterial function (artery contracts inappropriately and narrows artery even more)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3 ways that an ischemic event can be induced </a:t>
            </a:r>
          </a:p>
          <a:p>
            <a:pPr lvl="0">
              <a:spcBef>
                <a:spcPts val="0"/>
              </a:spcBef>
              <a:buNone/>
            </a:pPr>
            <a:endParaRPr dirty="0"/>
          </a:p>
          <a:p>
            <a:pPr marL="457200" lvl="0" indent="-228600" rtl="0">
              <a:spcBef>
                <a:spcPts val="0"/>
              </a:spcBef>
              <a:buAutoNum type="arabicParenR"/>
            </a:pPr>
            <a:r>
              <a:rPr lang="en" dirty="0"/>
              <a:t>Lipid Rich Plaques - crescent-shape mass of lipids, sudden change in force can cause tearing </a:t>
            </a:r>
          </a:p>
          <a:p>
            <a:pPr marL="457200" lvl="0" indent="-228600" rtl="0">
              <a:spcBef>
                <a:spcPts val="0"/>
              </a:spcBef>
              <a:buAutoNum type="arabicParenR"/>
            </a:pPr>
            <a:r>
              <a:rPr lang="en" dirty="0"/>
              <a:t>Macrophages - destabilize from the inside and also release proteases, which can digest extracellular matrix and release plaque</a:t>
            </a:r>
          </a:p>
          <a:p>
            <a:pPr marL="457200" lvl="0" indent="-228600" rtl="0">
              <a:spcBef>
                <a:spcPts val="0"/>
              </a:spcBef>
              <a:buAutoNum type="arabicParenR"/>
            </a:pPr>
            <a:r>
              <a:rPr lang="en" dirty="0"/>
              <a:t>Vessel Wall Stress - basically what I have up there, plaques under tensile stress can rupture due to lack of collagen support</a:t>
            </a:r>
          </a:p>
          <a:p>
            <a:pPr lvl="0">
              <a:spcBef>
                <a:spcPts val="0"/>
              </a:spcBef>
              <a:buNone/>
            </a:pPr>
            <a:endParaRPr dirty="0"/>
          </a:p>
          <a:p>
            <a:pPr lvl="0" rtl="0">
              <a:spcBef>
                <a:spcPts val="0"/>
              </a:spcBef>
              <a:buNone/>
            </a:pPr>
            <a:r>
              <a:rPr lang="en" dirty="0"/>
              <a:t> (Usually a combination of the three)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Ischemic events most often translate into these 3 acute conditions </a:t>
            </a:r>
          </a:p>
          <a:p>
            <a:pPr lvl="0">
              <a:spcBef>
                <a:spcPts val="0"/>
              </a:spcBef>
              <a:buNone/>
            </a:pPr>
            <a:endParaRPr/>
          </a:p>
          <a:p>
            <a:pPr lvl="0">
              <a:spcBef>
                <a:spcPts val="0"/>
              </a:spcBef>
              <a:buNone/>
            </a:pPr>
            <a:r>
              <a:rPr lang="en"/>
              <a:t>When plaques destabilize, the thrombus (clot) could either disintegrate into smaller components and restore normal patterns or they will block blood supply causing coronary occlusion </a:t>
            </a:r>
          </a:p>
          <a:p>
            <a:pPr lvl="0">
              <a:spcBef>
                <a:spcPts val="0"/>
              </a:spcBef>
              <a:buNone/>
            </a:pPr>
            <a:endParaRPr/>
          </a:p>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a:t>Basically just say what is on slide, women feel different symptoms than men</a:t>
            </a:r>
          </a:p>
          <a:p>
            <a:pPr marL="457200" lvl="0" indent="-228600" rtl="0">
              <a:spcBef>
                <a:spcPts val="0"/>
              </a:spcBef>
              <a:buChar char="-"/>
            </a:pPr>
            <a:r>
              <a:rPr lang="en" dirty="0"/>
              <a:t>For Angina → women feel pain in neck, arm or back</a:t>
            </a:r>
          </a:p>
          <a:p>
            <a:pPr marL="457200" lvl="0" indent="-228600">
              <a:spcBef>
                <a:spcPts val="0"/>
              </a:spcBef>
              <a:buChar char="-"/>
            </a:pPr>
            <a:r>
              <a:rPr lang="en" dirty="0"/>
              <a:t>MI → feel pain in neck or jaw </a:t>
            </a:r>
          </a:p>
          <a:p>
            <a:pPr lvl="0">
              <a:spcBef>
                <a:spcPts val="0"/>
              </a:spcBef>
              <a:buNone/>
            </a:pPr>
            <a:endParaRPr dirty="0"/>
          </a:p>
          <a:p>
            <a:pPr lvl="0">
              <a:spcBef>
                <a:spcPts val="0"/>
              </a:spcBef>
              <a:buNone/>
            </a:pPr>
            <a:endParaRPr dirty="0"/>
          </a:p>
          <a:p>
            <a:pPr lv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Typically, if a patient displays symptoms (shortness of breath, angina, etc) they would be referred to do one of these diagnostic tests to determine the presence of CAD.</a:t>
            </a:r>
          </a:p>
          <a:p>
            <a:pPr lvl="0">
              <a:spcBef>
                <a:spcPts val="0"/>
              </a:spcBef>
              <a:buNone/>
            </a:pPr>
            <a:endParaRPr/>
          </a:p>
          <a:p>
            <a:pPr lvl="0">
              <a:spcBef>
                <a:spcPts val="0"/>
              </a:spcBef>
              <a:buNone/>
            </a:pPr>
            <a:r>
              <a:rPr lang="en"/>
              <a:t>ECG, and Echos are both non-invasive techniques and simply image the heart at rest. If a patient displays symptoms during exercise, an exercise stress test may be ordered. All of these tests can determine if a patient has CAD but typically more testing needs to be done to be absolutely sure.</a:t>
            </a:r>
          </a:p>
          <a:p>
            <a:pPr lvl="0">
              <a:spcBef>
                <a:spcPts val="0"/>
              </a:spcBef>
              <a:buNone/>
            </a:pPr>
            <a:endParaRPr/>
          </a:p>
          <a:p>
            <a:pPr lvl="0">
              <a:spcBef>
                <a:spcPts val="0"/>
              </a:spcBef>
              <a:buNone/>
            </a:pPr>
            <a:r>
              <a:rPr lang="en"/>
              <a:t>If either one of these tests is positive, a patient is referred for an Coronary Angiogram which is considered the GOLD STANDARD for diagnosing CAD.</a:t>
            </a:r>
          </a:p>
          <a:p>
            <a:pPr lvl="0">
              <a:spcBef>
                <a:spcPts val="0"/>
              </a:spcBef>
              <a:buNone/>
            </a:pPr>
            <a:endParaRPr/>
          </a:p>
          <a:p>
            <a:pPr lvl="0">
              <a:spcBef>
                <a:spcPts val="0"/>
              </a:spcBef>
              <a:buNone/>
            </a:pPr>
            <a:r>
              <a:rPr lang="en"/>
              <a:t>In these photos, you can see that ECGs measure the electrical current of the heart (PQRST wave), and in the bottom you can see an coronary angiogram clearly detecting a severely restricted coronary artery. </a:t>
            </a:r>
          </a:p>
          <a:p>
            <a:pPr lvl="0">
              <a:spcBef>
                <a:spcPts val="0"/>
              </a:spcBef>
              <a:buNone/>
            </a:pPr>
            <a:endParaRPr/>
          </a:p>
          <a:p>
            <a:pPr lvl="0">
              <a:spcBef>
                <a:spcPts val="0"/>
              </a:spcBef>
              <a:buNone/>
            </a:pPr>
            <a:endParaRPr/>
          </a:p>
          <a:p>
            <a:pPr lvl="0" rtl="0">
              <a:spcBef>
                <a:spcPts val="0"/>
              </a:spcBef>
              <a:buNone/>
            </a:pPr>
            <a:r>
              <a:rPr lang="en"/>
              <a:t>(bottom picture is coronary angiogram)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Modifiable - you can alter this, treat by medication etc.</a:t>
            </a:r>
          </a:p>
          <a:p>
            <a:pPr lvl="0">
              <a:spcBef>
                <a:spcPts val="0"/>
              </a:spcBef>
              <a:buNone/>
            </a:pPr>
            <a:endParaRPr/>
          </a:p>
          <a:p>
            <a:pPr lvl="0" rtl="0">
              <a:spcBef>
                <a:spcPts val="0"/>
              </a:spcBef>
              <a:buNone/>
            </a:pPr>
            <a:r>
              <a:rPr lang="en"/>
              <a:t>The more risk factors you have, the higher your chance of developing CAD.</a:t>
            </a:r>
          </a:p>
          <a:p>
            <a:pPr lvl="0" rtl="0">
              <a:spcBef>
                <a:spcPts val="0"/>
              </a:spcBef>
              <a:buNone/>
            </a:pPr>
            <a:endParaRPr/>
          </a:p>
          <a:p>
            <a:pPr lvl="0" rtl="0">
              <a:spcBef>
                <a:spcPts val="0"/>
              </a:spcBef>
              <a:buNone/>
            </a:pPr>
            <a:r>
              <a:rPr lang="en"/>
              <a:t>The combination of different factors is known as Metabolic Syndrome which can significantly increase your risk of developing CAD.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lgn="just" rtl="0">
              <a:lnSpc>
                <a:spcPct val="115000"/>
              </a:lnSpc>
              <a:spcBef>
                <a:spcPts val="0"/>
              </a:spcBef>
              <a:buNone/>
            </a:pPr>
            <a:r>
              <a:rPr lang="en">
                <a:solidFill>
                  <a:schemeClr val="dk1"/>
                </a:solidFill>
              </a:rPr>
              <a:t>Healthcare systems around the world are reactionary in nature and tend to treat diseases only when the patient manifests symptoms rather than preventing the disease in the first place. </a:t>
            </a:r>
          </a:p>
          <a:p>
            <a:pPr marL="0" lvl="0" indent="0" algn="just" rtl="0">
              <a:lnSpc>
                <a:spcPct val="115000"/>
              </a:lnSpc>
              <a:spcBef>
                <a:spcPts val="0"/>
              </a:spcBef>
              <a:buNone/>
            </a:pPr>
            <a:endParaRPr>
              <a:solidFill>
                <a:schemeClr val="dk1"/>
              </a:solidFill>
            </a:endParaRPr>
          </a:p>
          <a:p>
            <a:pPr marL="0" lvl="0" indent="0" algn="just" rtl="0">
              <a:lnSpc>
                <a:spcPct val="115000"/>
              </a:lnSpc>
              <a:spcBef>
                <a:spcPts val="0"/>
              </a:spcBef>
              <a:buNone/>
            </a:pPr>
            <a:r>
              <a:rPr lang="en">
                <a:solidFill>
                  <a:schemeClr val="dk1"/>
                </a:solidFill>
              </a:rPr>
              <a:t>This approach to healthcare is especially problematic for chronic diseases such as CAD for which there appears to be no immediate cure but rather the only plausible medical solution is to manage the current conditions to not allow any advancement in the disease. </a:t>
            </a:r>
          </a:p>
          <a:p>
            <a:pPr marL="0" lvl="0" indent="0" algn="just" rtl="0">
              <a:lnSpc>
                <a:spcPct val="115000"/>
              </a:lnSpc>
              <a:spcBef>
                <a:spcPts val="0"/>
              </a:spcBef>
              <a:buNone/>
            </a:pPr>
            <a:endParaRPr>
              <a:solidFill>
                <a:schemeClr val="dk1"/>
              </a:solidFill>
            </a:endParaRPr>
          </a:p>
          <a:p>
            <a:pPr marL="0" lvl="0" indent="-69850" algn="just" rtl="0">
              <a:lnSpc>
                <a:spcPct val="115000"/>
              </a:lnSpc>
              <a:spcBef>
                <a:spcPts val="0"/>
              </a:spcBef>
              <a:buClr>
                <a:schemeClr val="dk1"/>
              </a:buClr>
              <a:buSzPct val="100000"/>
              <a:buFont typeface="Arial"/>
              <a:buNone/>
            </a:pPr>
            <a:r>
              <a:rPr lang="en">
                <a:solidFill>
                  <a:schemeClr val="dk1"/>
                </a:solidFill>
              </a:rPr>
              <a:t>Unfortunately, this  approach to disease is extremely expensive, and thus simply impractical for many living in developing nations.</a:t>
            </a:r>
          </a:p>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100000"/>
              <a:buFont typeface="Arial"/>
              <a:buNone/>
            </a:pPr>
            <a:r>
              <a:rPr lang="en">
                <a:solidFill>
                  <a:schemeClr val="dk1"/>
                </a:solidFill>
              </a:rPr>
              <a:t>CAD can be treated through pharmacological options (medications), medical procedures and lifestyle modifications. </a:t>
            </a:r>
          </a:p>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Clr>
                <a:schemeClr val="dk1"/>
              </a:buClr>
              <a:buSzPct val="100000"/>
              <a:buFont typeface="Arial"/>
              <a:buNone/>
            </a:pPr>
            <a:r>
              <a:rPr lang="en">
                <a:solidFill>
                  <a:schemeClr val="dk1"/>
                </a:solidFill>
              </a:rPr>
              <a:t>There are numerous medications available that are used to lower blood pressure and prevent blood clots from forming which ultimately reduces your chances of mortality from CAD. These medications include: beta blockers, nitrates, angiotensin converting enzyme (ACE) inhibitors, and antiplatelets. </a:t>
            </a:r>
          </a:p>
          <a:p>
            <a:pPr lvl="0" algn="just" rtl="0">
              <a:lnSpc>
                <a:spcPct val="115000"/>
              </a:lnSpc>
              <a:spcBef>
                <a:spcPts val="0"/>
              </a:spcBef>
              <a:buClr>
                <a:schemeClr val="dk1"/>
              </a:buClr>
              <a:buSzPct val="100000"/>
              <a:buFont typeface="Arial"/>
              <a:buNone/>
            </a:pPr>
            <a:endParaRPr>
              <a:solidFill>
                <a:schemeClr val="dk1"/>
              </a:solidFill>
            </a:endParaRPr>
          </a:p>
          <a:p>
            <a:pPr marL="457200" lvl="0" indent="-228600">
              <a:spcBef>
                <a:spcPts val="0"/>
              </a:spcBef>
              <a:buChar char="-"/>
            </a:pPr>
            <a:r>
              <a:rPr lang="en"/>
              <a:t>Beta blockers are known to slow down the heartbeat  and improve blood flow.</a:t>
            </a:r>
          </a:p>
          <a:p>
            <a:pPr marL="457200" lvl="0" indent="-228600" rtl="0">
              <a:spcBef>
                <a:spcPts val="0"/>
              </a:spcBef>
              <a:buChar char="-"/>
            </a:pPr>
            <a:r>
              <a:rPr lang="en"/>
              <a:t>Nitrates are often used to widen blood vessels and control angina symptoms. </a:t>
            </a:r>
          </a:p>
          <a:p>
            <a:pPr marL="457200" lvl="0" indent="-228600" rtl="0">
              <a:spcBef>
                <a:spcPts val="0"/>
              </a:spcBef>
              <a:buChar char="-"/>
            </a:pPr>
            <a:r>
              <a:rPr lang="en"/>
              <a:t>ACE are known to reduce the production of angiotensin, a chemical that causes arteries to narrow, and so are commonly used to lower blood pressure. </a:t>
            </a:r>
          </a:p>
          <a:p>
            <a:pPr marL="457200" lvl="0" indent="-228600" rtl="0">
              <a:spcBef>
                <a:spcPts val="0"/>
              </a:spcBef>
              <a:buChar char="-"/>
            </a:pPr>
            <a:r>
              <a:rPr lang="en"/>
              <a:t>Antiplatelets such as aspirin are known to prevent formation of blood clots.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Coronary Artery bypass graft surgery (CABG) is the most common type of heart surgery and is performed to improve blood flow into the heart. </a:t>
            </a:r>
            <a:r>
              <a:rPr lang="en">
                <a:solidFill>
                  <a:schemeClr val="dk1"/>
                </a:solidFill>
              </a:rPr>
              <a:t>This surgery is performed by connecting a healthy artery or vein from another part of your body such as from the leg, chest, or arm  to the blocked coronary artery. The healthy artery or vein bypasses the blocked or narrowed part of the artery, thus providing a new pathway for oxygen-rich blood to flow to the heart.</a:t>
            </a:r>
          </a:p>
          <a:p>
            <a:pPr lvl="0">
              <a:spcBef>
                <a:spcPts val="0"/>
              </a:spcBef>
              <a:buNone/>
            </a:pPr>
            <a:endParaRPr/>
          </a:p>
          <a:p>
            <a:pPr lvl="0">
              <a:spcBef>
                <a:spcPts val="0"/>
              </a:spcBef>
              <a:buClr>
                <a:schemeClr val="dk1"/>
              </a:buClr>
              <a:buSzPct val="100000"/>
              <a:buFont typeface="Arial"/>
              <a:buNone/>
            </a:pPr>
            <a:r>
              <a:rPr lang="en">
                <a:solidFill>
                  <a:schemeClr val="dk1"/>
                </a:solidFill>
              </a:rPr>
              <a:t>In the image shown, the surgery was performed using the saphenous vein from the leg, to bypass blockage in the right coronary artery. </a:t>
            </a:r>
          </a:p>
          <a:p>
            <a:pPr lvl="0" rtl="0">
              <a:spcBef>
                <a:spcPts val="0"/>
              </a:spcBef>
              <a:buNone/>
            </a:pPr>
            <a:endParaRPr/>
          </a:p>
          <a:p>
            <a:pPr lvl="0">
              <a:spcBef>
                <a:spcPts val="0"/>
              </a:spcBef>
              <a:buNone/>
            </a:pPr>
            <a:r>
              <a:rPr lang="en"/>
              <a:t>Unlike the bypass surgery, the percutaneous coronary intervention (PCI) is a non-surgical procedure. It is often performed to widen blocked arteries often caused by atherosclerosis or “hardening of the arteries”. </a:t>
            </a:r>
            <a:r>
              <a:rPr lang="en">
                <a:solidFill>
                  <a:schemeClr val="dk1"/>
                </a:solidFill>
              </a:rPr>
              <a:t>The procedure requires cardiac catheterization which involves the insertion of a hollow tube (catheter) with a small inflatable balloon at its tip, along with a stent. The stent then remains holding the artery open, as you can see in the image. </a:t>
            </a:r>
          </a:p>
          <a:p>
            <a:pPr lvl="0">
              <a:spcBef>
                <a:spcPts val="0"/>
              </a:spcBef>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Lifestyle modifications are important for preventing and treating CAD. </a:t>
            </a:r>
          </a:p>
          <a:p>
            <a:pPr marL="457200" lvl="0" indent="-228600">
              <a:spcBef>
                <a:spcPts val="0"/>
              </a:spcBef>
              <a:buChar char="-"/>
            </a:pPr>
            <a:r>
              <a:rPr lang="en"/>
              <a:t>Some of the lifestyle modifications include nutrition,</a:t>
            </a:r>
          </a:p>
          <a:p>
            <a:pPr marL="457200" lvl="0" indent="-228600" rtl="0">
              <a:spcBef>
                <a:spcPts val="0"/>
              </a:spcBef>
              <a:buChar char="-"/>
            </a:pPr>
            <a:r>
              <a:rPr lang="en"/>
              <a:t>This requires that you avoid eating food that raise your blood cholesterol levels ( so red meat and sugar foods) and consuming more sources of monounsaturated and polyunsaturated fats to help lower your cholesterol levels. Some examples include avocados, nuts ,tofu, etc. </a:t>
            </a:r>
          </a:p>
          <a:p>
            <a:pPr marL="457200" lvl="0" indent="-228600" rtl="0">
              <a:spcBef>
                <a:spcPts val="0"/>
              </a:spcBef>
              <a:buChar char="-"/>
            </a:pPr>
            <a:r>
              <a:rPr lang="en"/>
              <a:t>It is also important that you limit the amount of alcohol you consume and quit smoking, as they can increase your risks of developing CAD. </a:t>
            </a:r>
          </a:p>
          <a:p>
            <a:pPr marL="457200" lvl="0" indent="-228600">
              <a:spcBef>
                <a:spcPts val="0"/>
              </a:spcBef>
              <a:buChar char="-"/>
            </a:pPr>
            <a:r>
              <a:rPr lang="en"/>
              <a:t>Regular physical activity have been shown to improve symptoms and reduce mortality in patients with CAD.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69850" algn="just" rtl="0">
              <a:lnSpc>
                <a:spcPct val="115000"/>
              </a:lnSpc>
              <a:spcBef>
                <a:spcPts val="0"/>
              </a:spcBef>
              <a:buClr>
                <a:schemeClr val="dk1"/>
              </a:buClr>
              <a:buSzPct val="100000"/>
              <a:buFont typeface="Arial"/>
              <a:buNone/>
            </a:pPr>
            <a:r>
              <a:rPr lang="en">
                <a:solidFill>
                  <a:schemeClr val="dk1"/>
                </a:solidFill>
              </a:rPr>
              <a:t>The global burden of disease measures the burden of a specific disease using the disability-adjusted-life-year (DALY) measurement. Coronary artery disease is the leading cause of mortality burden, morbidity and loss of quality of life.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buNone/>
            </a:pPr>
            <a:r>
              <a:rPr lang="en">
                <a:solidFill>
                  <a:schemeClr val="dk1"/>
                </a:solidFill>
              </a:rPr>
              <a:t>-The global burden of CAD is expected to increase, especially in developing countries due to a large population, low education level and poor healthcare facilities. </a:t>
            </a:r>
          </a:p>
          <a:p>
            <a:pPr marL="0" lvl="0" indent="-69850" rtl="0">
              <a:lnSpc>
                <a:spcPct val="115000"/>
              </a:lnSpc>
              <a:spcBef>
                <a:spcPts val="0"/>
              </a:spcBef>
              <a:buClr>
                <a:schemeClr val="dk1"/>
              </a:buClr>
              <a:buSzPct val="100000"/>
              <a:buFont typeface="Arial"/>
              <a:buNone/>
            </a:pPr>
            <a:r>
              <a:rPr lang="en">
                <a:solidFill>
                  <a:schemeClr val="dk1"/>
                </a:solidFill>
              </a:rPr>
              <a:t>-According to the Global Burden of Disease Study, developing countries accounted for 57% of the total deaths due to CAD in 1990 and this percentage is expected to increase to 70% by 2020.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100000"/>
              <a:buFont typeface="Arial"/>
              <a:buNone/>
            </a:pPr>
            <a:endParaRP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CAD is a major cause of death and disability in developed nations and is on the rise in developing nations.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600"/>
              </a:spcBef>
              <a:buNone/>
            </a:pPr>
            <a:r>
              <a:rPr lang="en" sz="1200">
                <a:solidFill>
                  <a:srgbClr val="415665"/>
                </a:solidFill>
              </a:rPr>
              <a:t>An ongoing population-based cardiovascular cohort study conducted to assess the independent risk factors for atrial fibrillation. The study included thousands of men and women who had no symptoms of atrial fibrillation. One of the main goals was to determine the multiple risk factors which would contribute to atrial fibrillation</a:t>
            </a:r>
          </a:p>
          <a:p>
            <a:pPr lvl="0" rtl="0">
              <a:lnSpc>
                <a:spcPct val="100000"/>
              </a:lnSpc>
              <a:spcBef>
                <a:spcPts val="600"/>
              </a:spcBef>
              <a:buNone/>
            </a:pPr>
            <a:r>
              <a:rPr lang="en" sz="1200">
                <a:solidFill>
                  <a:srgbClr val="415665"/>
                </a:solidFill>
              </a:rPr>
              <a:t>The study concluded that elderly men have a 1.5 times more chance of developing atrial fibrillation, which would contribute to further cardiovascular disease than women. This can be observed in the graph to the right with women indicate in lighter bars and men indicated in darker bars. </a:t>
            </a:r>
          </a:p>
          <a:p>
            <a:pPr lvl="0" rtl="0">
              <a:lnSpc>
                <a:spcPct val="100000"/>
              </a:lnSpc>
              <a:spcBef>
                <a:spcPts val="600"/>
              </a:spcBef>
              <a:buNone/>
            </a:pPr>
            <a:endParaRPr sz="1200">
              <a:solidFill>
                <a:srgbClr val="415665"/>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buNone/>
            </a:pPr>
            <a:r>
              <a:rPr lang="en"/>
              <a:t>The 2016 Heart Disease and Stroke Statistics update of the American Heart Association reported that 15.5 million people over 20 years of age in the USA have CAD, with the prevalence increasing with age for both sexes. </a:t>
            </a:r>
          </a:p>
          <a:p>
            <a:pPr lvl="0" rtl="0">
              <a:lnSpc>
                <a:spcPct val="115000"/>
              </a:lnSpc>
              <a:spcBef>
                <a:spcPts val="0"/>
              </a:spcBef>
              <a:buNone/>
            </a:pPr>
            <a:endParaRPr/>
          </a:p>
          <a:p>
            <a:pPr lvl="0" rtl="0">
              <a:lnSpc>
                <a:spcPct val="115000"/>
              </a:lnSpc>
              <a:spcBef>
                <a:spcPts val="0"/>
              </a:spcBef>
              <a:buNone/>
            </a:pPr>
            <a:r>
              <a:rPr lang="en"/>
              <a:t>Graph A indicates the prevalence of CHD and myocardial infarction (MI) and graph B indicates mortality rate  in both sexes. The results indicate that while the prevalence increase for both sexes, men have been shown to have higher prevalence and mortality rate. Statistical studied states that approximately every 42 seconds, an american will experience a heart attack. </a:t>
            </a:r>
          </a:p>
          <a:p>
            <a:pPr lvl="0" rtl="0">
              <a:lnSpc>
                <a:spcPct val="115000"/>
              </a:lnSpc>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a:t>The data was collected for 2000 and 2012, with a reported increase in DALY being observed both globally and in regions such as Southeast Asia, the Eastern Mediterranean and the western pacific region. The global rank of ischemic heart disease increased from being the third leading cause of death in 2000 to the first leading cause of death in 2012.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rot="10800000">
            <a:off x="-150" y="4156674"/>
            <a:ext cx="9144000" cy="276600"/>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150" y="0"/>
            <a:ext cx="9144000" cy="41567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685800" y="2525225"/>
            <a:ext cx="5309699" cy="1159799"/>
          </a:xfrm>
          <a:prstGeom prst="rect">
            <a:avLst/>
          </a:prstGeom>
        </p:spPr>
        <p:txBody>
          <a:bodyPr lIns="91425" tIns="91425" rIns="91425" bIns="91425" anchor="b" anchorCtr="0"/>
          <a:lstStyle>
            <a:lvl1pPr lvl="0">
              <a:spcBef>
                <a:spcPts val="0"/>
              </a:spcBef>
              <a:buClr>
                <a:srgbClr val="FFFFFF"/>
              </a:buClr>
              <a:buSzPct val="100000"/>
              <a:defRPr sz="6000">
                <a:solidFill>
                  <a:srgbClr val="FFFFFF"/>
                </a:solidFill>
              </a:defRPr>
            </a:lvl1pPr>
            <a:lvl2pPr lvl="1">
              <a:spcBef>
                <a:spcPts val="0"/>
              </a:spcBef>
              <a:buClr>
                <a:srgbClr val="FFFFFF"/>
              </a:buClr>
              <a:buSzPct val="100000"/>
              <a:defRPr sz="6000">
                <a:solidFill>
                  <a:srgbClr val="FFFFFF"/>
                </a:solidFill>
              </a:defRPr>
            </a:lvl2pPr>
            <a:lvl3pPr lvl="2">
              <a:spcBef>
                <a:spcPts val="0"/>
              </a:spcBef>
              <a:buClr>
                <a:srgbClr val="FFFFFF"/>
              </a:buClr>
              <a:buSzPct val="100000"/>
              <a:defRPr sz="6000">
                <a:solidFill>
                  <a:srgbClr val="FFFFFF"/>
                </a:solidFill>
              </a:defRPr>
            </a:lvl3pPr>
            <a:lvl4pPr lvl="3">
              <a:spcBef>
                <a:spcPts val="0"/>
              </a:spcBef>
              <a:buClr>
                <a:srgbClr val="FFFFFF"/>
              </a:buClr>
              <a:buSzPct val="100000"/>
              <a:defRPr sz="6000">
                <a:solidFill>
                  <a:srgbClr val="FFFFFF"/>
                </a:solidFill>
              </a:defRPr>
            </a:lvl4pPr>
            <a:lvl5pPr lvl="4">
              <a:spcBef>
                <a:spcPts val="0"/>
              </a:spcBef>
              <a:buClr>
                <a:srgbClr val="FFFFFF"/>
              </a:buClr>
              <a:buSzPct val="100000"/>
              <a:defRPr sz="6000">
                <a:solidFill>
                  <a:srgbClr val="FFFFFF"/>
                </a:solidFill>
              </a:defRPr>
            </a:lvl5pPr>
            <a:lvl6pPr lvl="5">
              <a:spcBef>
                <a:spcPts val="0"/>
              </a:spcBef>
              <a:buClr>
                <a:srgbClr val="FFFFFF"/>
              </a:buClr>
              <a:buSzPct val="100000"/>
              <a:defRPr sz="6000">
                <a:solidFill>
                  <a:srgbClr val="FFFFFF"/>
                </a:solidFill>
              </a:defRPr>
            </a:lvl6pPr>
            <a:lvl7pPr lvl="6">
              <a:spcBef>
                <a:spcPts val="0"/>
              </a:spcBef>
              <a:buClr>
                <a:srgbClr val="FFFFFF"/>
              </a:buClr>
              <a:buSzPct val="100000"/>
              <a:defRPr sz="6000">
                <a:solidFill>
                  <a:srgbClr val="FFFFFF"/>
                </a:solidFill>
              </a:defRPr>
            </a:lvl7pPr>
            <a:lvl8pPr lvl="7">
              <a:spcBef>
                <a:spcPts val="0"/>
              </a:spcBef>
              <a:buClr>
                <a:srgbClr val="FFFFFF"/>
              </a:buClr>
              <a:buSzPct val="100000"/>
              <a:defRPr sz="6000">
                <a:solidFill>
                  <a:srgbClr val="FFFFFF"/>
                </a:solidFill>
              </a:defRPr>
            </a:lvl8pPr>
            <a:lvl9pPr lvl="8">
              <a:spcBef>
                <a:spcPts val="0"/>
              </a:spcBef>
              <a:buClr>
                <a:srgbClr val="FFFFFF"/>
              </a:buClr>
              <a:buSzPct val="100000"/>
              <a:defRPr sz="60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p:nvPr/>
        </p:nvSpPr>
        <p:spPr>
          <a:xfrm flipH="1">
            <a:off x="-74" y="0"/>
            <a:ext cx="669599"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flipH="1">
            <a:off x="-74" y="0"/>
            <a:ext cx="669599" cy="113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64" name="Shape 64"/>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p:nvPr/>
        </p:nvSpPr>
        <p:spPr>
          <a:xfrm rot="10800000">
            <a:off x="-150" y="3082199"/>
            <a:ext cx="9144000" cy="687600"/>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flipH="1">
            <a:off x="-150" y="0"/>
            <a:ext cx="9144000" cy="3082200"/>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ctrTitle"/>
          </p:nvPr>
        </p:nvSpPr>
        <p:spPr>
          <a:xfrm>
            <a:off x="685800" y="1907658"/>
            <a:ext cx="5008199" cy="1045199"/>
          </a:xfrm>
          <a:prstGeom prst="rect">
            <a:avLst/>
          </a:prstGeom>
        </p:spPr>
        <p:txBody>
          <a:bodyPr lIns="91425" tIns="91425" rIns="91425" bIns="91425" anchor="b" anchorCtr="0"/>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685800" y="3082250"/>
            <a:ext cx="5008199" cy="687600"/>
          </a:xfrm>
          <a:prstGeom prst="rect">
            <a:avLst/>
          </a:prstGeom>
        </p:spPr>
        <p:txBody>
          <a:bodyPr lIns="91425" tIns="91425" rIns="91425" bIns="91425" anchor="ctr" anchorCtr="0"/>
          <a:lstStyle>
            <a:lvl1pPr lvl="0" rtl="0">
              <a:spcBef>
                <a:spcPts val="0"/>
              </a:spcBef>
              <a:buClr>
                <a:srgbClr val="415665"/>
              </a:buClr>
              <a:buSzPct val="100000"/>
              <a:buNone/>
              <a:defRPr sz="1800"/>
            </a:lvl1pPr>
            <a:lvl2pPr lvl="1" rtl="0">
              <a:spcBef>
                <a:spcPts val="0"/>
              </a:spcBef>
              <a:buClr>
                <a:srgbClr val="415665"/>
              </a:buClr>
              <a:buSzPct val="100000"/>
              <a:buNone/>
              <a:defRPr sz="1800"/>
            </a:lvl2pPr>
            <a:lvl3pPr lvl="2" rtl="0">
              <a:spcBef>
                <a:spcPts val="0"/>
              </a:spcBef>
              <a:buClr>
                <a:srgbClr val="415665"/>
              </a:buClr>
              <a:buSzPct val="100000"/>
              <a:buNone/>
              <a:defRPr sz="1800"/>
            </a:lvl3pPr>
            <a:lvl4pPr lvl="3" rtl="0">
              <a:spcBef>
                <a:spcPts val="0"/>
              </a:spcBef>
              <a:buClr>
                <a:srgbClr val="415665"/>
              </a:buClr>
              <a:buNone/>
              <a:defRPr/>
            </a:lvl4pPr>
            <a:lvl5pPr lvl="4" rtl="0">
              <a:spcBef>
                <a:spcPts val="0"/>
              </a:spcBef>
              <a:buClr>
                <a:srgbClr val="415665"/>
              </a:buClr>
              <a:buNone/>
              <a:defRPr/>
            </a:lvl5pPr>
            <a:lvl6pPr lvl="5" rtl="0">
              <a:spcBef>
                <a:spcPts val="0"/>
              </a:spcBef>
              <a:buClr>
                <a:srgbClr val="415665"/>
              </a:buClr>
              <a:buNone/>
              <a:defRPr/>
            </a:lvl6pPr>
            <a:lvl7pPr lvl="6" rtl="0">
              <a:spcBef>
                <a:spcPts val="0"/>
              </a:spcBef>
              <a:buClr>
                <a:srgbClr val="415665"/>
              </a:buClr>
              <a:buNone/>
              <a:defRPr/>
            </a:lvl7pPr>
            <a:lvl8pPr lvl="7" rtl="0">
              <a:spcBef>
                <a:spcPts val="0"/>
              </a:spcBef>
              <a:buClr>
                <a:srgbClr val="415665"/>
              </a:buClr>
              <a:buNone/>
              <a:defRPr/>
            </a:lvl8pPr>
            <a:lvl9pPr lvl="8" rtl="0">
              <a:spcBef>
                <a:spcPts val="0"/>
              </a:spcBef>
              <a:buClr>
                <a:srgbClr val="415665"/>
              </a:buClr>
              <a:buNone/>
              <a:defRPr/>
            </a:lvl9pPr>
          </a:lstStyle>
          <a:p>
            <a:endParaRPr/>
          </a:p>
        </p:txBody>
      </p:sp>
      <p:sp>
        <p:nvSpPr>
          <p:cNvPr id="18" name="Shape 18"/>
          <p:cNvSpPr txBox="1">
            <a:spLocks noGrp="1"/>
          </p:cNvSpPr>
          <p:nvPr>
            <p:ph type="sldNum" idx="12"/>
          </p:nvPr>
        </p:nvSpPr>
        <p:spPr>
          <a:xfrm>
            <a:off x="-75" y="3420000"/>
            <a:ext cx="669599" cy="17235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solidFill>
                  <a:srgbClr val="0DB7C4"/>
                </a:solidFill>
              </a:rPr>
              <a:t>‹#›</a:t>
            </a:fld>
            <a:endParaRPr lang="en">
              <a:solidFill>
                <a:srgbClr val="0DB7C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0" name="Shape 20"/>
          <p:cNvSpPr/>
          <p:nvPr/>
        </p:nvSpPr>
        <p:spPr>
          <a:xfrm rot="10800000">
            <a:off x="-150" y="3769824"/>
            <a:ext cx="9144000" cy="687600"/>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flipH="1">
            <a:off x="-150" y="0"/>
            <a:ext cx="9144000" cy="3769800"/>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body" idx="1"/>
          </p:nvPr>
        </p:nvSpPr>
        <p:spPr>
          <a:xfrm>
            <a:off x="1616475" y="0"/>
            <a:ext cx="5910899" cy="3769800"/>
          </a:xfrm>
          <a:prstGeom prst="rect">
            <a:avLst/>
          </a:prstGeom>
        </p:spPr>
        <p:txBody>
          <a:bodyPr lIns="91425" tIns="91425" rIns="91425" bIns="91425" anchor="ctr" anchorCtr="0"/>
          <a:lstStyle>
            <a:lvl1pPr lvl="0" algn="ctr" rtl="0">
              <a:spcBef>
                <a:spcPts val="0"/>
              </a:spcBef>
              <a:buClr>
                <a:srgbClr val="FFFFFF"/>
              </a:buClr>
              <a:defRPr i="1">
                <a:solidFill>
                  <a:srgbClr val="FFFFFF"/>
                </a:solidFill>
              </a:defRPr>
            </a:lvl1pPr>
            <a:lvl2pPr lvl="1" algn="ctr" rtl="0">
              <a:spcBef>
                <a:spcPts val="0"/>
              </a:spcBef>
              <a:buClr>
                <a:srgbClr val="FFFFFF"/>
              </a:buClr>
              <a:defRPr i="1">
                <a:solidFill>
                  <a:srgbClr val="FFFFFF"/>
                </a:solidFill>
              </a:defRPr>
            </a:lvl2pPr>
            <a:lvl3pPr lvl="2" algn="ctr" rtl="0">
              <a:spcBef>
                <a:spcPts val="0"/>
              </a:spcBef>
              <a:buClr>
                <a:srgbClr val="FFFFFF"/>
              </a:buClr>
              <a:defRPr i="1">
                <a:solidFill>
                  <a:srgbClr val="FFFFFF"/>
                </a:solidFill>
              </a:defRPr>
            </a:lvl3pPr>
            <a:lvl4pPr lvl="3" algn="ctr" rtl="0">
              <a:spcBef>
                <a:spcPts val="0"/>
              </a:spcBef>
              <a:buClr>
                <a:srgbClr val="FFFFFF"/>
              </a:buClr>
              <a:defRPr i="1">
                <a:solidFill>
                  <a:srgbClr val="FFFFFF"/>
                </a:solidFill>
              </a:defRPr>
            </a:lvl4pPr>
            <a:lvl5pPr lvl="4" algn="ctr" rtl="0">
              <a:spcBef>
                <a:spcPts val="0"/>
              </a:spcBef>
              <a:buClr>
                <a:srgbClr val="FFFFFF"/>
              </a:buClr>
              <a:defRPr i="1">
                <a:solidFill>
                  <a:srgbClr val="FFFFFF"/>
                </a:solidFill>
              </a:defRPr>
            </a:lvl5pPr>
            <a:lvl6pPr lvl="5" algn="ctr" rtl="0">
              <a:spcBef>
                <a:spcPts val="0"/>
              </a:spcBef>
              <a:buClr>
                <a:srgbClr val="FFFFFF"/>
              </a:buClr>
              <a:defRPr i="1">
                <a:solidFill>
                  <a:srgbClr val="FFFFFF"/>
                </a:solidFill>
              </a:defRPr>
            </a:lvl6pPr>
            <a:lvl7pPr lvl="6" algn="ctr" rtl="0">
              <a:spcBef>
                <a:spcPts val="0"/>
              </a:spcBef>
              <a:buClr>
                <a:srgbClr val="FFFFFF"/>
              </a:buClr>
              <a:defRPr i="1">
                <a:solidFill>
                  <a:srgbClr val="FFFFFF"/>
                </a:solidFill>
              </a:defRPr>
            </a:lvl7pPr>
            <a:lvl8pPr lvl="7" algn="ctr" rtl="0">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a:endParaRPr/>
          </a:p>
        </p:txBody>
      </p:sp>
      <p:sp>
        <p:nvSpPr>
          <p:cNvPr id="23" name="Shape 23"/>
          <p:cNvSpPr txBox="1"/>
          <p:nvPr/>
        </p:nvSpPr>
        <p:spPr>
          <a:xfrm>
            <a:off x="3593400" y="3670520"/>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7200" b="1">
                <a:solidFill>
                  <a:srgbClr val="0DB7C4"/>
                </a:solidFill>
              </a:rPr>
              <a:t>”</a:t>
            </a:r>
          </a:p>
        </p:txBody>
      </p:sp>
      <p:sp>
        <p:nvSpPr>
          <p:cNvPr id="24" name="Shape 24"/>
          <p:cNvSpPr txBox="1">
            <a:spLocks noGrp="1"/>
          </p:cNvSpPr>
          <p:nvPr>
            <p:ph type="sldNum" idx="12"/>
          </p:nvPr>
        </p:nvSpPr>
        <p:spPr>
          <a:xfrm>
            <a:off x="-75" y="3420000"/>
            <a:ext cx="669599" cy="17235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solidFill>
                  <a:srgbClr val="0DB7C4"/>
                </a:solidFill>
              </a:rPr>
              <a:t>‹#›</a:t>
            </a:fld>
            <a:endParaRPr lang="en">
              <a:solidFill>
                <a:srgbClr val="0DB7C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6" name="Shape 26"/>
          <p:cNvSpPr/>
          <p:nvPr/>
        </p:nvSpPr>
        <p:spPr>
          <a:xfrm flipH="1">
            <a:off x="-74" y="0"/>
            <a:ext cx="669599"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flipH="1">
            <a:off x="-74" y="0"/>
            <a:ext cx="669599" cy="113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844425" y="5597"/>
            <a:ext cx="3552600" cy="1139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844425" y="1538075"/>
            <a:ext cx="5169000" cy="3387899"/>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1"/>
        <p:cNvGrpSpPr/>
        <p:nvPr/>
      </p:nvGrpSpPr>
      <p:grpSpPr>
        <a:xfrm>
          <a:off x="0" y="0"/>
          <a:ext cx="0" cy="0"/>
          <a:chOff x="0" y="0"/>
          <a:chExt cx="0" cy="0"/>
        </a:xfrm>
      </p:grpSpPr>
      <p:sp>
        <p:nvSpPr>
          <p:cNvPr id="32" name="Shape 32"/>
          <p:cNvSpPr/>
          <p:nvPr/>
        </p:nvSpPr>
        <p:spPr>
          <a:xfrm flipH="1">
            <a:off x="-74" y="0"/>
            <a:ext cx="669599"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flipH="1">
            <a:off x="-74" y="0"/>
            <a:ext cx="669599" cy="113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844425" y="5597"/>
            <a:ext cx="3552600" cy="1139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44425" y="1534256"/>
            <a:ext cx="2804699" cy="33216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6" name="Shape 36"/>
          <p:cNvSpPr txBox="1">
            <a:spLocks noGrp="1"/>
          </p:cNvSpPr>
          <p:nvPr>
            <p:ph type="body" idx="2"/>
          </p:nvPr>
        </p:nvSpPr>
        <p:spPr>
          <a:xfrm>
            <a:off x="3818122" y="1534256"/>
            <a:ext cx="2804699" cy="33216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7" name="Shape 37"/>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sz="2400"/>
              <a:t>‹#›</a:t>
            </a:fld>
            <a:endParaRPr lang="en"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8"/>
        <p:cNvGrpSpPr/>
        <p:nvPr/>
      </p:nvGrpSpPr>
      <p:grpSpPr>
        <a:xfrm>
          <a:off x="0" y="0"/>
          <a:ext cx="0" cy="0"/>
          <a:chOff x="0" y="0"/>
          <a:chExt cx="0" cy="0"/>
        </a:xfrm>
      </p:grpSpPr>
      <p:sp>
        <p:nvSpPr>
          <p:cNvPr id="39" name="Shape 39"/>
          <p:cNvSpPr/>
          <p:nvPr/>
        </p:nvSpPr>
        <p:spPr>
          <a:xfrm flipH="1">
            <a:off x="-74" y="0"/>
            <a:ext cx="669599"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flipH="1">
            <a:off x="-74" y="0"/>
            <a:ext cx="669599" cy="113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41" name="Shape 41"/>
          <p:cNvSpPr txBox="1">
            <a:spLocks noGrp="1"/>
          </p:cNvSpPr>
          <p:nvPr>
            <p:ph type="title"/>
          </p:nvPr>
        </p:nvSpPr>
        <p:spPr>
          <a:xfrm>
            <a:off x="844425" y="5597"/>
            <a:ext cx="3552600" cy="11399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844425" y="1548525"/>
            <a:ext cx="1918799" cy="3225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2861613" y="1548525"/>
            <a:ext cx="1918799" cy="3225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4878801" y="1548525"/>
            <a:ext cx="1918799" cy="32250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p:nvPr/>
        </p:nvSpPr>
        <p:spPr>
          <a:xfrm flipH="1">
            <a:off x="-74" y="0"/>
            <a:ext cx="669599"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flipH="1">
            <a:off x="-74" y="0"/>
            <a:ext cx="669599" cy="113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844425" y="5597"/>
            <a:ext cx="3552600" cy="11399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0" name="Shape 50"/>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image background">
    <p:spTree>
      <p:nvGrpSpPr>
        <p:cNvPr id="1" name="Shape 51"/>
        <p:cNvGrpSpPr/>
        <p:nvPr/>
      </p:nvGrpSpPr>
      <p:grpSpPr>
        <a:xfrm>
          <a:off x="0" y="0"/>
          <a:ext cx="0" cy="0"/>
          <a:chOff x="0" y="0"/>
          <a:chExt cx="0" cy="0"/>
        </a:xfrm>
      </p:grpSpPr>
      <p:sp>
        <p:nvSpPr>
          <p:cNvPr id="52" name="Shape 52"/>
          <p:cNvSpPr/>
          <p:nvPr/>
        </p:nvSpPr>
        <p:spPr>
          <a:xfrm flipH="1">
            <a:off x="-75" y="0"/>
            <a:ext cx="1851600" cy="5143499"/>
          </a:xfrm>
          <a:prstGeom prst="rect">
            <a:avLst/>
          </a:prstGeom>
          <a:solidFill>
            <a:srgbClr val="0DB7C4">
              <a:alpha val="36540"/>
            </a:srgbClr>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5" y="0"/>
            <a:ext cx="1851600" cy="113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235225" y="1292400"/>
            <a:ext cx="1381199" cy="1139999"/>
          </a:xfrm>
          <a:prstGeom prst="rect">
            <a:avLst/>
          </a:prstGeom>
        </p:spPr>
        <p:txBody>
          <a:bodyPr lIns="91425" tIns="91425" rIns="91425" bIns="91425" anchor="t" anchorCtr="0"/>
          <a:lstStyle>
            <a:lvl1pPr lvl="0" rtl="0">
              <a:spcBef>
                <a:spcPts val="0"/>
              </a:spcBef>
              <a:buClr>
                <a:srgbClr val="FFFFFF"/>
              </a:buClr>
              <a:buSzPct val="100000"/>
              <a:defRPr sz="1800">
                <a:solidFill>
                  <a:srgbClr val="FFFFFF"/>
                </a:solidFill>
              </a:defRPr>
            </a:lvl1pPr>
            <a:lvl2pPr lvl="1" rtl="0">
              <a:spcBef>
                <a:spcPts val="0"/>
              </a:spcBef>
              <a:buClr>
                <a:srgbClr val="FFFFFF"/>
              </a:buClr>
              <a:buSzPct val="100000"/>
              <a:defRPr sz="1800">
                <a:solidFill>
                  <a:srgbClr val="FFFFFF"/>
                </a:solidFill>
              </a:defRPr>
            </a:lvl2pPr>
            <a:lvl3pPr lvl="2" rtl="0">
              <a:spcBef>
                <a:spcPts val="0"/>
              </a:spcBef>
              <a:buClr>
                <a:srgbClr val="FFFFFF"/>
              </a:buClr>
              <a:buSzPct val="100000"/>
              <a:defRPr sz="1800">
                <a:solidFill>
                  <a:srgbClr val="FFFFFF"/>
                </a:solidFill>
              </a:defRPr>
            </a:lvl3pPr>
            <a:lvl4pPr lvl="3" rtl="0">
              <a:spcBef>
                <a:spcPts val="0"/>
              </a:spcBef>
              <a:buClr>
                <a:srgbClr val="FFFFFF"/>
              </a:buClr>
              <a:buSzPct val="100000"/>
              <a:defRPr sz="1800">
                <a:solidFill>
                  <a:srgbClr val="FFFFFF"/>
                </a:solidFill>
              </a:defRPr>
            </a:lvl4pPr>
            <a:lvl5pPr lvl="4" rtl="0">
              <a:spcBef>
                <a:spcPts val="0"/>
              </a:spcBef>
              <a:buClr>
                <a:srgbClr val="FFFFFF"/>
              </a:buClr>
              <a:buSzPct val="100000"/>
              <a:defRPr sz="1800">
                <a:solidFill>
                  <a:srgbClr val="FFFFFF"/>
                </a:solidFill>
              </a:defRPr>
            </a:lvl5pPr>
            <a:lvl6pPr lvl="5" rtl="0">
              <a:spcBef>
                <a:spcPts val="0"/>
              </a:spcBef>
              <a:buClr>
                <a:srgbClr val="FFFFFF"/>
              </a:buClr>
              <a:buSzPct val="100000"/>
              <a:defRPr sz="1800">
                <a:solidFill>
                  <a:srgbClr val="FFFFFF"/>
                </a:solidFill>
              </a:defRPr>
            </a:lvl6pPr>
            <a:lvl7pPr lvl="6" rtl="0">
              <a:spcBef>
                <a:spcPts val="0"/>
              </a:spcBef>
              <a:buClr>
                <a:srgbClr val="FFFFFF"/>
              </a:buClr>
              <a:buSzPct val="100000"/>
              <a:defRPr sz="1800">
                <a:solidFill>
                  <a:srgbClr val="FFFFFF"/>
                </a:solidFill>
              </a:defRPr>
            </a:lvl7pPr>
            <a:lvl8pPr lvl="7" rtl="0">
              <a:spcBef>
                <a:spcPts val="0"/>
              </a:spcBef>
              <a:buClr>
                <a:srgbClr val="FFFFFF"/>
              </a:buClr>
              <a:buSzPct val="100000"/>
              <a:defRPr sz="1800">
                <a:solidFill>
                  <a:srgbClr val="FFFFFF"/>
                </a:solidFill>
              </a:defRPr>
            </a:lvl8pPr>
            <a:lvl9pPr lvl="8" rtl="0">
              <a:spcBef>
                <a:spcPts val="0"/>
              </a:spcBef>
              <a:buClr>
                <a:srgbClr val="FFFFFF"/>
              </a:buClr>
              <a:buSzPct val="100000"/>
              <a:defRPr sz="1800">
                <a:solidFill>
                  <a:srgbClr val="FFFFFF"/>
                </a:solidFill>
              </a:defRPr>
            </a:lvl9pPr>
          </a:lstStyle>
          <a:p>
            <a:endParaRPr/>
          </a:p>
        </p:txBody>
      </p:sp>
      <p:sp>
        <p:nvSpPr>
          <p:cNvPr id="55" name="Shape 55"/>
          <p:cNvSpPr txBox="1">
            <a:spLocks noGrp="1"/>
          </p:cNvSpPr>
          <p:nvPr>
            <p:ph type="sldNum" idx="12"/>
          </p:nvPr>
        </p:nvSpPr>
        <p:spPr>
          <a:xfrm>
            <a:off x="-75" y="0"/>
            <a:ext cx="1851600" cy="1139999"/>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6"/>
        <p:cNvGrpSpPr/>
        <p:nvPr/>
      </p:nvGrpSpPr>
      <p:grpSpPr>
        <a:xfrm>
          <a:off x="0" y="0"/>
          <a:ext cx="0" cy="0"/>
          <a:chOff x="0" y="0"/>
          <a:chExt cx="0" cy="0"/>
        </a:xfrm>
      </p:grpSpPr>
      <p:sp>
        <p:nvSpPr>
          <p:cNvPr id="57" name="Shape 57"/>
          <p:cNvSpPr/>
          <p:nvPr/>
        </p:nvSpPr>
        <p:spPr>
          <a:xfrm flipH="1">
            <a:off x="-75" y="0"/>
            <a:ext cx="1851600" cy="5143499"/>
          </a:xfrm>
          <a:prstGeom prst="rect">
            <a:avLst/>
          </a:prstGeom>
          <a:solidFill>
            <a:srgbClr val="000000">
              <a:alpha val="3460"/>
            </a:srgbClr>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flipH="1">
            <a:off x="-75" y="0"/>
            <a:ext cx="1851600" cy="1139999"/>
          </a:xfrm>
          <a:prstGeom prst="rect">
            <a:avLst/>
          </a:prstGeom>
          <a:solidFill>
            <a:srgbClr val="0DB7C4"/>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sldNum" idx="12"/>
          </p:nvPr>
        </p:nvSpPr>
        <p:spPr>
          <a:xfrm>
            <a:off x="-75" y="0"/>
            <a:ext cx="1851600" cy="1139999"/>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a:t>
            </a:fld>
            <a:endParaRPr lang="en"/>
          </a:p>
        </p:txBody>
      </p:sp>
      <p:sp>
        <p:nvSpPr>
          <p:cNvPr id="60" name="Shape 60"/>
          <p:cNvSpPr txBox="1">
            <a:spLocks noGrp="1"/>
          </p:cNvSpPr>
          <p:nvPr>
            <p:ph type="body" idx="1"/>
          </p:nvPr>
        </p:nvSpPr>
        <p:spPr>
          <a:xfrm>
            <a:off x="223150" y="1284100"/>
            <a:ext cx="1393199" cy="1932899"/>
          </a:xfrm>
          <a:prstGeom prst="rect">
            <a:avLst/>
          </a:prstGeom>
        </p:spPr>
        <p:txBody>
          <a:bodyPr lIns="91425" tIns="91425" rIns="91425" bIns="91425" anchor="t" anchorCtr="0"/>
          <a:lstStyle>
            <a:lvl1pPr lvl="0">
              <a:spcBef>
                <a:spcPts val="360"/>
              </a:spcBef>
              <a:buClr>
                <a:srgbClr val="415665"/>
              </a:buClr>
              <a:buSzPct val="100000"/>
              <a:buNone/>
              <a:defRPr sz="1200"/>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5597"/>
            <a:ext cx="3552600" cy="1139999"/>
          </a:xfrm>
          <a:prstGeom prst="rect">
            <a:avLst/>
          </a:prstGeom>
          <a:noFill/>
          <a:ln>
            <a:noFill/>
          </a:ln>
        </p:spPr>
        <p:txBody>
          <a:bodyPr lIns="91425" tIns="91425" rIns="91425" bIns="91425" anchor="b" anchorCtr="0"/>
          <a:lstStyle>
            <a:lvl1pPr lvl="0">
              <a:spcBef>
                <a:spcPts val="0"/>
              </a:spcBef>
              <a:buClr>
                <a:srgbClr val="0DB7C4"/>
              </a:buClr>
              <a:buSzPct val="100000"/>
              <a:buFont typeface="Dosis"/>
              <a:buNone/>
              <a:defRPr sz="2400">
                <a:solidFill>
                  <a:srgbClr val="0DB7C4"/>
                </a:solidFill>
                <a:latin typeface="Dosis"/>
                <a:ea typeface="Dosis"/>
                <a:cs typeface="Dosis"/>
                <a:sym typeface="Dosis"/>
              </a:defRPr>
            </a:lvl1pPr>
            <a:lvl2pPr lvl="1">
              <a:spcBef>
                <a:spcPts val="0"/>
              </a:spcBef>
              <a:buClr>
                <a:srgbClr val="0DB7C4"/>
              </a:buClr>
              <a:buSzPct val="100000"/>
              <a:buFont typeface="Dosis"/>
              <a:buNone/>
              <a:defRPr sz="2400">
                <a:solidFill>
                  <a:srgbClr val="0DB7C4"/>
                </a:solidFill>
                <a:latin typeface="Dosis"/>
                <a:ea typeface="Dosis"/>
                <a:cs typeface="Dosis"/>
                <a:sym typeface="Dosis"/>
              </a:defRPr>
            </a:lvl2pPr>
            <a:lvl3pPr lvl="2">
              <a:spcBef>
                <a:spcPts val="0"/>
              </a:spcBef>
              <a:buClr>
                <a:srgbClr val="0DB7C4"/>
              </a:buClr>
              <a:buSzPct val="100000"/>
              <a:buFont typeface="Dosis"/>
              <a:buNone/>
              <a:defRPr sz="2400">
                <a:solidFill>
                  <a:srgbClr val="0DB7C4"/>
                </a:solidFill>
                <a:latin typeface="Dosis"/>
                <a:ea typeface="Dosis"/>
                <a:cs typeface="Dosis"/>
                <a:sym typeface="Dosis"/>
              </a:defRPr>
            </a:lvl3pPr>
            <a:lvl4pPr lvl="3">
              <a:spcBef>
                <a:spcPts val="0"/>
              </a:spcBef>
              <a:buClr>
                <a:srgbClr val="0DB7C4"/>
              </a:buClr>
              <a:buSzPct val="100000"/>
              <a:buFont typeface="Dosis"/>
              <a:buNone/>
              <a:defRPr sz="2400">
                <a:solidFill>
                  <a:srgbClr val="0DB7C4"/>
                </a:solidFill>
                <a:latin typeface="Dosis"/>
                <a:ea typeface="Dosis"/>
                <a:cs typeface="Dosis"/>
                <a:sym typeface="Dosis"/>
              </a:defRPr>
            </a:lvl4pPr>
            <a:lvl5pPr lvl="4">
              <a:spcBef>
                <a:spcPts val="0"/>
              </a:spcBef>
              <a:buClr>
                <a:srgbClr val="0DB7C4"/>
              </a:buClr>
              <a:buSzPct val="100000"/>
              <a:buFont typeface="Dosis"/>
              <a:buNone/>
              <a:defRPr sz="2400">
                <a:solidFill>
                  <a:srgbClr val="0DB7C4"/>
                </a:solidFill>
                <a:latin typeface="Dosis"/>
                <a:ea typeface="Dosis"/>
                <a:cs typeface="Dosis"/>
                <a:sym typeface="Dosis"/>
              </a:defRPr>
            </a:lvl5pPr>
            <a:lvl6pPr lvl="5">
              <a:spcBef>
                <a:spcPts val="0"/>
              </a:spcBef>
              <a:buClr>
                <a:srgbClr val="0DB7C4"/>
              </a:buClr>
              <a:buSzPct val="100000"/>
              <a:buFont typeface="Dosis"/>
              <a:buNone/>
              <a:defRPr sz="2400">
                <a:solidFill>
                  <a:srgbClr val="0DB7C4"/>
                </a:solidFill>
                <a:latin typeface="Dosis"/>
                <a:ea typeface="Dosis"/>
                <a:cs typeface="Dosis"/>
                <a:sym typeface="Dosis"/>
              </a:defRPr>
            </a:lvl6pPr>
            <a:lvl7pPr lvl="6">
              <a:spcBef>
                <a:spcPts val="0"/>
              </a:spcBef>
              <a:buClr>
                <a:srgbClr val="0DB7C4"/>
              </a:buClr>
              <a:buSzPct val="100000"/>
              <a:buFont typeface="Dosis"/>
              <a:buNone/>
              <a:defRPr sz="2400">
                <a:solidFill>
                  <a:srgbClr val="0DB7C4"/>
                </a:solidFill>
                <a:latin typeface="Dosis"/>
                <a:ea typeface="Dosis"/>
                <a:cs typeface="Dosis"/>
                <a:sym typeface="Dosis"/>
              </a:defRPr>
            </a:lvl7pPr>
            <a:lvl8pPr lvl="7">
              <a:spcBef>
                <a:spcPts val="0"/>
              </a:spcBef>
              <a:buClr>
                <a:srgbClr val="0DB7C4"/>
              </a:buClr>
              <a:buSzPct val="100000"/>
              <a:buFont typeface="Dosis"/>
              <a:buNone/>
              <a:defRPr sz="2400">
                <a:solidFill>
                  <a:srgbClr val="0DB7C4"/>
                </a:solidFill>
                <a:latin typeface="Dosis"/>
                <a:ea typeface="Dosis"/>
                <a:cs typeface="Dosis"/>
                <a:sym typeface="Dosis"/>
              </a:defRPr>
            </a:lvl8pPr>
            <a:lvl9pPr lvl="8">
              <a:spcBef>
                <a:spcPts val="0"/>
              </a:spcBef>
              <a:buClr>
                <a:srgbClr val="0DB7C4"/>
              </a:buClr>
              <a:buSzPct val="100000"/>
              <a:buFont typeface="Dosis"/>
              <a:buNone/>
              <a:defRPr sz="2400">
                <a:solidFill>
                  <a:srgbClr val="0DB7C4"/>
                </a:solidFill>
                <a:latin typeface="Dosis"/>
                <a:ea typeface="Dosis"/>
                <a:cs typeface="Dosis"/>
                <a:sym typeface="Dosis"/>
              </a:defRPr>
            </a:lvl9pPr>
          </a:lstStyle>
          <a:p>
            <a:endParaRPr/>
          </a:p>
        </p:txBody>
      </p:sp>
      <p:sp>
        <p:nvSpPr>
          <p:cNvPr id="7" name="Shape 7"/>
          <p:cNvSpPr txBox="1">
            <a:spLocks noGrp="1"/>
          </p:cNvSpPr>
          <p:nvPr>
            <p:ph type="body" idx="1"/>
          </p:nvPr>
        </p:nvSpPr>
        <p:spPr>
          <a:xfrm>
            <a:off x="844425" y="1538075"/>
            <a:ext cx="5169000" cy="3387899"/>
          </a:xfrm>
          <a:prstGeom prst="rect">
            <a:avLst/>
          </a:prstGeom>
          <a:noFill/>
          <a:ln>
            <a:noFill/>
          </a:ln>
        </p:spPr>
        <p:txBody>
          <a:bodyPr lIns="91425" tIns="91425" rIns="91425" bIns="91425" anchor="t" anchorCtr="0"/>
          <a:lstStyle>
            <a:lvl1pPr lvl="0">
              <a:spcBef>
                <a:spcPts val="600"/>
              </a:spcBef>
              <a:buClr>
                <a:srgbClr val="0DB7C4"/>
              </a:buClr>
              <a:buSzPct val="100000"/>
              <a:buFont typeface="Source Sans Pro"/>
              <a:buChar char="▹"/>
              <a:defRPr sz="3000">
                <a:solidFill>
                  <a:srgbClr val="415665"/>
                </a:solidFill>
                <a:latin typeface="Source Sans Pro"/>
                <a:ea typeface="Source Sans Pro"/>
                <a:cs typeface="Source Sans Pro"/>
                <a:sym typeface="Source Sans Pro"/>
              </a:defRPr>
            </a:lvl1pPr>
            <a:lvl2pPr lvl="1">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2pPr>
            <a:lvl3pPr lvl="2">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3pPr>
            <a:lvl4pPr lvl="3">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4pPr>
            <a:lvl5pPr lvl="4">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5pPr>
            <a:lvl6pPr lvl="5">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6pPr>
            <a:lvl7pPr lvl="6">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7pPr>
            <a:lvl8pPr lvl="7">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8pPr>
            <a:lvl9pPr lvl="8">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75" y="0"/>
            <a:ext cx="669599" cy="1139999"/>
          </a:xfrm>
          <a:prstGeom prst="rect">
            <a:avLst/>
          </a:prstGeom>
          <a:noFill/>
          <a:ln>
            <a:noFill/>
          </a:ln>
        </p:spPr>
        <p:txBody>
          <a:bodyPr lIns="91425" tIns="91425" rIns="91425" bIns="91425" anchor="b" anchorCtr="0">
            <a:noAutofit/>
          </a:bodyPr>
          <a:lstStyle/>
          <a:p>
            <a:pPr lvl="0" algn="ctr" rtl="0">
              <a:spcBef>
                <a:spcPts val="0"/>
              </a:spcBef>
              <a:buNone/>
            </a:pPr>
            <a:fld id="{00000000-1234-1234-1234-123412341234}" type="slidenum">
              <a:rPr lang="en" sz="2400">
                <a:solidFill>
                  <a:srgbClr val="FFFFFF"/>
                </a:solidFill>
                <a:latin typeface="Dosis"/>
                <a:ea typeface="Dosis"/>
                <a:cs typeface="Dosis"/>
                <a:sym typeface="Dosis"/>
              </a:rPr>
              <a:t>‹#›</a:t>
            </a:fld>
            <a:endParaRPr lang="en" sz="2400">
              <a:solidFill>
                <a:srgbClr val="FFFFFF"/>
              </a:solidFill>
              <a:latin typeface="Dosis"/>
              <a:ea typeface="Dosis"/>
              <a:cs typeface="Dosis"/>
              <a:sym typeface="Dosi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nature.com/nrcardio/journal/v11/n5/full/nrcardio.2014.26.html"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s://medlineplus.gov/ency/images/ency/fullsize/19001.jp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medlineplus.gov/ency/images/ency/fullsize/19001.jpg" TargetMode="External"/><Relationship Id="rId4" Type="http://schemas.openxmlformats.org/officeDocument/2006/relationships/hyperlink" Target="http://www.montcopa.org/ImageRepository/Document?documentID=12042" TargetMode="External"/><Relationship Id="rId5" Type="http://schemas.openxmlformats.org/officeDocument/2006/relationships/hyperlink" Target="NULL" TargetMode="External"/><Relationship Id="rId6"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1.bp.blogspot.com/-bJ4CdG_1brg/VkOxaNNMUiI/AAAAAAAAAjA/Riifqs1QmCI/s1600/healthy-lifestyle-diet-fitness-heart-sign-vector-shape-multiple-icons-depicting-various-sports-vegetables-44829978.jpg" TargetMode="Externa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hyperlink" Target="http://www.clipartpanda.com/categories/medication-clipart" TargetMode="External"/><Relationship Id="rId7" Type="http://schemas.openxmlformats.org/officeDocument/2006/relationships/hyperlink" Target="http://search.coolclips.com/m/vector/vc065197/doctors-in-surgery/" TargetMode="External"/><Relationship Id="rId8" Type="http://schemas.openxmlformats.org/officeDocument/2006/relationships/hyperlink" Target="http://www.clipartbest.com/clipart-dTrodpMpc"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hyperlink" Target="http://www.premierheartcarett.com/coronary-angioplasty-pci/" TargetMode="External"/><Relationship Id="rId7" Type="http://schemas.openxmlformats.org/officeDocument/2006/relationships/hyperlink" Target="http://umm.edu/health/medical/ency/presentations/heart-bypass-surgery-series" TargetMode="Externa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my.clevelandclinic.org/health/articles/coronary-artery-disease" TargetMode="External"/><Relationship Id="rId4" Type="http://schemas.openxmlformats.org/officeDocument/2006/relationships/hyperlink" Target="https://www.nhlbi.nih.gov/health/health-topics/topics/hd" TargetMode="External"/><Relationship Id="rId5" Type="http://schemas.openxmlformats.org/officeDocument/2006/relationships/hyperlink" Target="http://doi.org/10.1161/01.CIR.97.21.2099" TargetMode="External"/><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mayoclinic.org/diseases-conditions/coronary-artery-disease/symptoms-causes/dxc-20165314" TargetMode="External"/><Relationship Id="rId4" Type="http://schemas.openxmlformats.org/officeDocument/2006/relationships/hyperlink" Target="https://www.nhlbi.nih.gov/health/health-topics/topics/cad/treatment#HeartHealthyEating" TargetMode="External"/><Relationship Id="rId5" Type="http://schemas.openxmlformats.org/officeDocument/2006/relationships/hyperlink" Target="https://www.nhlbi.nih.gov/health/health-topics/topics/angioplasty" TargetMode="External"/><Relationship Id="rId6" Type="http://schemas.openxmlformats.org/officeDocument/2006/relationships/hyperlink" Target="http://www.premierheartcarett.com/coronary-angioplasty-pci/" TargetMode="External"/><Relationship Id="rId7" Type="http://schemas.openxmlformats.org/officeDocument/2006/relationships/hyperlink" Target="http://umm.edu/health/medical/ency/presentations/heart-bypass-surgery-series" TargetMode="External"/><Relationship Id="rId8" Type="http://schemas.openxmlformats.org/officeDocument/2006/relationships/hyperlink" Target="http://www.who.int/whr/1998/media_centre/50facts/en/" TargetMode="External"/><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www.nature.com/nrcardio/journal/v11/n5/full/nrcardio.2014.26.html" TargetMode="External"/><Relationship Id="rId6" Type="http://schemas.openxmlformats.org/officeDocument/2006/relationships/hyperlink" Target="http://www.buzzle.com/articles/heart-disease-risk-factors.html"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atm.amegroups.com/article/view/10896/11530"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a:off x="6533473" y="417730"/>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lIns="91425" tIns="91425" rIns="91425" bIns="91425" anchor="ctr" anchorCtr="0">
            <a:noAutofit/>
          </a:bodyPr>
          <a:lstStyle/>
          <a:p>
            <a:pPr lvl="0">
              <a:spcBef>
                <a:spcPts val="0"/>
              </a:spcBef>
              <a:buNone/>
            </a:pPr>
            <a:endParaRPr/>
          </a:p>
        </p:txBody>
      </p:sp>
      <p:sp>
        <p:nvSpPr>
          <p:cNvPr id="70" name="Shape 70"/>
          <p:cNvSpPr txBox="1">
            <a:spLocks noGrp="1"/>
          </p:cNvSpPr>
          <p:nvPr>
            <p:ph type="ctrTitle"/>
          </p:nvPr>
        </p:nvSpPr>
        <p:spPr>
          <a:xfrm>
            <a:off x="685800" y="2525225"/>
            <a:ext cx="5309699" cy="1159799"/>
          </a:xfrm>
          <a:prstGeom prst="rect">
            <a:avLst/>
          </a:prstGeom>
        </p:spPr>
        <p:txBody>
          <a:bodyPr lIns="91425" tIns="91425" rIns="91425" bIns="91425" anchor="b" anchorCtr="0">
            <a:noAutofit/>
          </a:bodyPr>
          <a:lstStyle/>
          <a:p>
            <a:pPr lvl="0">
              <a:spcBef>
                <a:spcPts val="0"/>
              </a:spcBef>
              <a:buNone/>
            </a:pPr>
            <a:r>
              <a:rPr lang="en" sz="5500" b="1"/>
              <a:t>Global Burden of Disease:</a:t>
            </a:r>
            <a:r>
              <a:rPr lang="en" sz="5500"/>
              <a:t> Coronary Artery Disease</a:t>
            </a:r>
          </a:p>
        </p:txBody>
      </p:sp>
      <p:grpSp>
        <p:nvGrpSpPr>
          <p:cNvPr id="71" name="Shape 71"/>
          <p:cNvGrpSpPr/>
          <p:nvPr/>
        </p:nvGrpSpPr>
        <p:grpSpPr>
          <a:xfrm>
            <a:off x="7377051" y="1455535"/>
            <a:ext cx="433800" cy="433800"/>
            <a:chOff x="5382800" y="412975"/>
            <a:chExt cx="433800" cy="433800"/>
          </a:xfrm>
        </p:grpSpPr>
        <p:sp>
          <p:nvSpPr>
            <p:cNvPr id="72" name="Shape 72"/>
            <p:cNvSpPr/>
            <p:nvPr/>
          </p:nvSpPr>
          <p:spPr>
            <a:xfrm>
              <a:off x="5382800" y="412975"/>
              <a:ext cx="433800" cy="4338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5495482" y="525657"/>
              <a:ext cx="208199" cy="208199"/>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5544572" y="574747"/>
              <a:ext cx="110099" cy="110099"/>
            </a:xfrm>
            <a:prstGeom prst="ellipse">
              <a:avLst/>
            </a:prstGeom>
            <a:solidFill>
              <a:srgbClr val="F24745"/>
            </a:solidFill>
            <a:ln>
              <a:noFill/>
            </a:ln>
          </p:spPr>
          <p:txBody>
            <a:bodyPr lIns="91425" tIns="91425" rIns="91425" bIns="91425" anchor="ctr" anchorCtr="0">
              <a:noAutofit/>
            </a:bodyPr>
            <a:lstStyle/>
            <a:p>
              <a:pPr lvl="0">
                <a:spcBef>
                  <a:spcPts val="0"/>
                </a:spcBef>
                <a:buNone/>
              </a:pPr>
              <a:endParaRPr/>
            </a:p>
          </p:txBody>
        </p:sp>
      </p:grpSp>
      <p:sp>
        <p:nvSpPr>
          <p:cNvPr id="75" name="Shape 75"/>
          <p:cNvSpPr txBox="1"/>
          <p:nvPr/>
        </p:nvSpPr>
        <p:spPr>
          <a:xfrm>
            <a:off x="89250" y="4750750"/>
            <a:ext cx="7943700" cy="342600"/>
          </a:xfrm>
          <a:prstGeom prst="rect">
            <a:avLst/>
          </a:prstGeom>
          <a:noFill/>
          <a:ln>
            <a:noFill/>
          </a:ln>
        </p:spPr>
        <p:txBody>
          <a:bodyPr lIns="91425" tIns="91425" rIns="91425" bIns="91425" anchor="t" anchorCtr="0">
            <a:noAutofit/>
          </a:bodyPr>
          <a:lstStyle/>
          <a:p>
            <a:pPr lvl="0">
              <a:spcBef>
                <a:spcPts val="0"/>
              </a:spcBef>
              <a:buNone/>
            </a:pPr>
            <a:r>
              <a:rPr lang="en" sz="1200"/>
              <a:t>Group 1: Kritika Badhan, Hannah Kearney, Muhammad Mateen, Vyshnavi Mahendran, and Wardha Wardha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a:spcBef>
                <a:spcPts val="0"/>
              </a:spcBef>
              <a:buNone/>
            </a:pPr>
            <a:r>
              <a:rPr lang="en" sz="3000"/>
              <a:t>Shift in Global Burden  </a:t>
            </a:r>
          </a:p>
        </p:txBody>
      </p:sp>
      <p:sp>
        <p:nvSpPr>
          <p:cNvPr id="150" name="Shape 150"/>
          <p:cNvSpPr txBox="1">
            <a:spLocks noGrp="1"/>
          </p:cNvSpPr>
          <p:nvPr>
            <p:ph type="body" idx="1"/>
          </p:nvPr>
        </p:nvSpPr>
        <p:spPr>
          <a:xfrm>
            <a:off x="844425" y="1365650"/>
            <a:ext cx="3383400" cy="3387900"/>
          </a:xfrm>
          <a:prstGeom prst="rect">
            <a:avLst/>
          </a:prstGeom>
        </p:spPr>
        <p:txBody>
          <a:bodyPr lIns="91425" tIns="91425" rIns="91425" bIns="91425" anchor="t" anchorCtr="0">
            <a:noAutofit/>
          </a:bodyPr>
          <a:lstStyle/>
          <a:p>
            <a:pPr marL="457200" lvl="0" indent="-228600" rtl="0">
              <a:spcBef>
                <a:spcPts val="0"/>
              </a:spcBef>
            </a:pPr>
            <a:r>
              <a:rPr lang="en"/>
              <a:t>The bulk of the global burden of disease is shifting towards developing nations </a:t>
            </a:r>
          </a:p>
        </p:txBody>
      </p:sp>
      <p:sp>
        <p:nvSpPr>
          <p:cNvPr id="151" name="Shape 151"/>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10</a:t>
            </a:fld>
            <a:endParaRPr lang="en"/>
          </a:p>
        </p:txBody>
      </p:sp>
      <p:pic>
        <p:nvPicPr>
          <p:cNvPr id="152" name="Shape 152" descr="Screen Shot 2017-01-16 at 9.30.17 PM.png"/>
          <p:cNvPicPr preferRelativeResize="0"/>
          <p:nvPr/>
        </p:nvPicPr>
        <p:blipFill>
          <a:blip r:embed="rId3">
            <a:alphaModFix/>
          </a:blip>
          <a:stretch>
            <a:fillRect/>
          </a:stretch>
        </p:blipFill>
        <p:spPr>
          <a:xfrm>
            <a:off x="4303950" y="189787"/>
            <a:ext cx="4788100" cy="4763923"/>
          </a:xfrm>
          <a:prstGeom prst="rect">
            <a:avLst/>
          </a:prstGeom>
          <a:noFill/>
          <a:ln>
            <a:noFill/>
          </a:ln>
        </p:spPr>
      </p:pic>
      <p:sp>
        <p:nvSpPr>
          <p:cNvPr id="153" name="Shape 153"/>
          <p:cNvSpPr txBox="1"/>
          <p:nvPr/>
        </p:nvSpPr>
        <p:spPr>
          <a:xfrm>
            <a:off x="6244400" y="1943175"/>
            <a:ext cx="1392600" cy="128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54" name="Shape 154"/>
          <p:cNvSpPr txBox="1"/>
          <p:nvPr/>
        </p:nvSpPr>
        <p:spPr>
          <a:xfrm>
            <a:off x="5475425" y="4872800"/>
            <a:ext cx="3668700" cy="214800"/>
          </a:xfrm>
          <a:prstGeom prst="rect">
            <a:avLst/>
          </a:prstGeom>
          <a:noFill/>
          <a:ln>
            <a:noFill/>
          </a:ln>
        </p:spPr>
        <p:txBody>
          <a:bodyPr lIns="91425" tIns="91425" rIns="91425" bIns="91425" anchor="t" anchorCtr="0">
            <a:noAutofit/>
          </a:bodyPr>
          <a:lstStyle/>
          <a:p>
            <a:pPr lvl="0">
              <a:spcBef>
                <a:spcPts val="0"/>
              </a:spcBef>
              <a:buNone/>
            </a:pPr>
            <a:r>
              <a:rPr lang="en" sz="600"/>
              <a:t>Retrieved from: </a:t>
            </a:r>
            <a:r>
              <a:rPr lang="en" sz="600" u="sng">
                <a:solidFill>
                  <a:schemeClr val="hlink"/>
                </a:solidFill>
                <a:hlinkClick r:id="rId4"/>
              </a:rPr>
              <a:t>http://www.nature.com/nrcardio/journal/v11/n5/full/nrcardio.2014.26.html</a:t>
            </a:r>
            <a:r>
              <a:rPr lang="en" sz="600"/>
              <a:t> </a:t>
            </a:r>
          </a:p>
        </p:txBody>
      </p:sp>
      <p:sp>
        <p:nvSpPr>
          <p:cNvPr id="155" name="Shape 155"/>
          <p:cNvSpPr txBox="1"/>
          <p:nvPr/>
        </p:nvSpPr>
        <p:spPr>
          <a:xfrm>
            <a:off x="669525" y="4916400"/>
            <a:ext cx="2822100" cy="270300"/>
          </a:xfrm>
          <a:prstGeom prst="rect">
            <a:avLst/>
          </a:prstGeom>
          <a:noFill/>
          <a:ln>
            <a:noFill/>
          </a:ln>
        </p:spPr>
        <p:txBody>
          <a:bodyPr lIns="91425" tIns="91425" rIns="91425" bIns="91425" anchor="t" anchorCtr="0">
            <a:noAutofit/>
          </a:bodyPr>
          <a:lstStyle/>
          <a:p>
            <a:pPr lvl="0" rtl="0">
              <a:spcBef>
                <a:spcPts val="0"/>
              </a:spcBef>
              <a:buNone/>
            </a:pPr>
            <a:r>
              <a:rPr lang="en" sz="800"/>
              <a:t>(Wong, 2014)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D039"/>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b="1"/>
              <a:t>11</a:t>
            </a:fld>
            <a:endParaRPr lang="en" b="1"/>
          </a:p>
        </p:txBody>
      </p:sp>
      <p:sp>
        <p:nvSpPr>
          <p:cNvPr id="161" name="Shape 161"/>
          <p:cNvSpPr/>
          <p:nvPr/>
        </p:nvSpPr>
        <p:spPr>
          <a:xfrm>
            <a:off x="6381073" y="417731"/>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b="1"/>
          </a:p>
        </p:txBody>
      </p:sp>
      <p:sp>
        <p:nvSpPr>
          <p:cNvPr id="162" name="Shape 162"/>
          <p:cNvSpPr txBox="1"/>
          <p:nvPr/>
        </p:nvSpPr>
        <p:spPr>
          <a:xfrm>
            <a:off x="922975" y="628000"/>
            <a:ext cx="5702400" cy="3000000"/>
          </a:xfrm>
          <a:prstGeom prst="rect">
            <a:avLst/>
          </a:prstGeom>
          <a:noFill/>
          <a:ln>
            <a:noFill/>
          </a:ln>
        </p:spPr>
        <p:txBody>
          <a:bodyPr lIns="91425" tIns="91425" rIns="91425" bIns="91425" anchor="ctr" anchorCtr="0">
            <a:noAutofit/>
          </a:bodyPr>
          <a:lstStyle/>
          <a:p>
            <a:pPr lvl="0" rtl="0">
              <a:spcBef>
                <a:spcPts val="0"/>
              </a:spcBef>
              <a:buNone/>
            </a:pPr>
            <a:r>
              <a:rPr lang="en" sz="6400" b="1">
                <a:solidFill>
                  <a:srgbClr val="FFFFFF"/>
                </a:solidFill>
                <a:latin typeface="Dosis"/>
                <a:ea typeface="Dosis"/>
                <a:cs typeface="Dosis"/>
                <a:sym typeface="Dosis"/>
              </a:rPr>
              <a:t>Pathophysiology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44425" y="5600"/>
            <a:ext cx="4468800" cy="1140000"/>
          </a:xfrm>
          <a:prstGeom prst="rect">
            <a:avLst/>
          </a:prstGeom>
        </p:spPr>
        <p:txBody>
          <a:bodyPr lIns="91425" tIns="91425" rIns="91425" bIns="91425" anchor="b" anchorCtr="0">
            <a:noAutofit/>
          </a:bodyPr>
          <a:lstStyle/>
          <a:p>
            <a:pPr lvl="0" rtl="0">
              <a:spcBef>
                <a:spcPts val="0"/>
              </a:spcBef>
              <a:buNone/>
            </a:pPr>
            <a:r>
              <a:rPr lang="en" sz="3000"/>
              <a:t>Coronary Artery Anatomy</a:t>
            </a:r>
          </a:p>
        </p:txBody>
      </p:sp>
      <p:sp>
        <p:nvSpPr>
          <p:cNvPr id="168" name="Shape 168"/>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12</a:t>
            </a:fld>
            <a:endParaRPr lang="en"/>
          </a:p>
        </p:txBody>
      </p:sp>
      <p:pic>
        <p:nvPicPr>
          <p:cNvPr id="169" name="Shape 169" descr="Image result for coronary arteries"/>
          <p:cNvPicPr preferRelativeResize="0"/>
          <p:nvPr/>
        </p:nvPicPr>
        <p:blipFill>
          <a:blip r:embed="rId3">
            <a:alphaModFix/>
          </a:blip>
          <a:stretch>
            <a:fillRect/>
          </a:stretch>
        </p:blipFill>
        <p:spPr>
          <a:xfrm>
            <a:off x="4470200" y="1041925"/>
            <a:ext cx="4673800" cy="3735975"/>
          </a:xfrm>
          <a:prstGeom prst="rect">
            <a:avLst/>
          </a:prstGeom>
          <a:noFill/>
          <a:ln>
            <a:noFill/>
          </a:ln>
        </p:spPr>
      </p:pic>
      <p:sp>
        <p:nvSpPr>
          <p:cNvPr id="170" name="Shape 170"/>
          <p:cNvSpPr txBox="1"/>
          <p:nvPr/>
        </p:nvSpPr>
        <p:spPr>
          <a:xfrm>
            <a:off x="5865775" y="4900350"/>
            <a:ext cx="4336200" cy="157500"/>
          </a:xfrm>
          <a:prstGeom prst="rect">
            <a:avLst/>
          </a:prstGeom>
          <a:noFill/>
          <a:ln>
            <a:noFill/>
          </a:ln>
        </p:spPr>
        <p:txBody>
          <a:bodyPr lIns="91425" tIns="91425" rIns="91425" bIns="91425" anchor="t" anchorCtr="0">
            <a:noAutofit/>
          </a:bodyPr>
          <a:lstStyle/>
          <a:p>
            <a:pPr lvl="0">
              <a:spcBef>
                <a:spcPts val="0"/>
              </a:spcBef>
              <a:buNone/>
            </a:pPr>
            <a:r>
              <a:rPr lang="en" sz="600"/>
              <a:t>Retrieved from: </a:t>
            </a:r>
            <a:r>
              <a:rPr lang="en" sz="600" u="sng">
                <a:solidFill>
                  <a:schemeClr val="hlink"/>
                </a:solidFill>
                <a:hlinkClick r:id="rId4"/>
              </a:rPr>
              <a:t>https://medlineplus.gov/ency/images/ency/fullsize/19001.jpg</a:t>
            </a:r>
          </a:p>
          <a:p>
            <a:pPr lvl="0">
              <a:spcBef>
                <a:spcPts val="0"/>
              </a:spcBef>
              <a:buNone/>
            </a:pPr>
            <a:endParaRPr sz="600"/>
          </a:p>
        </p:txBody>
      </p:sp>
      <p:sp>
        <p:nvSpPr>
          <p:cNvPr id="171" name="Shape 171"/>
          <p:cNvSpPr txBox="1"/>
          <p:nvPr/>
        </p:nvSpPr>
        <p:spPr>
          <a:xfrm>
            <a:off x="756075" y="1271400"/>
            <a:ext cx="3862500" cy="2600700"/>
          </a:xfrm>
          <a:prstGeom prst="rect">
            <a:avLst/>
          </a:prstGeom>
          <a:noFill/>
          <a:ln>
            <a:noFill/>
          </a:ln>
        </p:spPr>
        <p:txBody>
          <a:bodyPr lIns="91425" tIns="91425" rIns="91425" bIns="91425" anchor="t" anchorCtr="0">
            <a:noAutofit/>
          </a:bodyPr>
          <a:lstStyle/>
          <a:p>
            <a:pPr marL="457200" lvl="0" indent="-3556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Branch off of the Aorta</a:t>
            </a:r>
          </a:p>
          <a:p>
            <a:pPr marL="457200" lvl="0" indent="-3556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Supply blood to heart muscle</a:t>
            </a:r>
          </a:p>
          <a:p>
            <a:pPr marL="457200" lvl="0" indent="-3556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Hollow tubes</a:t>
            </a:r>
          </a:p>
          <a:p>
            <a:pPr marL="457200" lvl="0" indent="-3556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Muscular walls</a:t>
            </a:r>
          </a:p>
          <a:p>
            <a:pPr marL="457200" lvl="0" indent="-3556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Lined with epithelium</a:t>
            </a:r>
          </a:p>
          <a:p>
            <a:pPr lvl="0" rtl="0">
              <a:spcBef>
                <a:spcPts val="600"/>
              </a:spcBef>
              <a:buNone/>
            </a:pPr>
            <a:endParaRPr sz="2000">
              <a:solidFill>
                <a:srgbClr val="415665"/>
              </a:solidFill>
              <a:latin typeface="Source Sans Pro"/>
              <a:ea typeface="Source Sans Pro"/>
              <a:cs typeface="Source Sans Pro"/>
              <a:sym typeface="Source Sans Pro"/>
            </a:endParaRPr>
          </a:p>
          <a:p>
            <a:pPr lvl="0" rtl="0">
              <a:spcBef>
                <a:spcPts val="600"/>
              </a:spcBef>
              <a:buNone/>
            </a:pPr>
            <a:endParaRPr sz="2000">
              <a:solidFill>
                <a:srgbClr val="415665"/>
              </a:solidFill>
              <a:latin typeface="Source Sans Pro"/>
              <a:ea typeface="Source Sans Pro"/>
              <a:cs typeface="Source Sans Pro"/>
              <a:sym typeface="Source Sans Pro"/>
            </a:endParaRPr>
          </a:p>
          <a:p>
            <a:pPr lvl="0">
              <a:spcBef>
                <a:spcPts val="0"/>
              </a:spcBef>
              <a:buNone/>
            </a:pPr>
            <a:endParaRPr sz="2000"/>
          </a:p>
        </p:txBody>
      </p:sp>
      <p:sp>
        <p:nvSpPr>
          <p:cNvPr id="172" name="Shape 172"/>
          <p:cNvSpPr txBox="1"/>
          <p:nvPr/>
        </p:nvSpPr>
        <p:spPr>
          <a:xfrm>
            <a:off x="669525" y="4930300"/>
            <a:ext cx="2807100" cy="157500"/>
          </a:xfrm>
          <a:prstGeom prst="rect">
            <a:avLst/>
          </a:prstGeom>
          <a:noFill/>
          <a:ln>
            <a:noFill/>
          </a:ln>
        </p:spPr>
        <p:txBody>
          <a:bodyPr lIns="91425" tIns="91425" rIns="91425" bIns="91425" anchor="t" anchorCtr="0">
            <a:noAutofit/>
          </a:bodyPr>
          <a:lstStyle/>
          <a:p>
            <a:pPr lvl="0">
              <a:spcBef>
                <a:spcPts val="0"/>
              </a:spcBef>
              <a:buClr>
                <a:schemeClr val="dk1"/>
              </a:buClr>
              <a:buSzPct val="137500"/>
              <a:buFont typeface="Arial"/>
              <a:buNone/>
            </a:pPr>
            <a:r>
              <a:rPr lang="en" sz="800"/>
              <a:t>(Libby &amp; Theroux, 2005), (Cleveland Clinic, 2017)</a:t>
            </a:r>
          </a:p>
          <a:p>
            <a:pPr lvl="0">
              <a:spcBef>
                <a:spcPts val="0"/>
              </a:spcBef>
              <a:buNone/>
            </a:pP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rtl="0">
              <a:spcBef>
                <a:spcPts val="0"/>
              </a:spcBef>
              <a:buNone/>
            </a:pPr>
            <a:r>
              <a:rPr lang="en" sz="3000"/>
              <a:t>Atherosclerosis</a:t>
            </a:r>
          </a:p>
        </p:txBody>
      </p:sp>
      <p:sp>
        <p:nvSpPr>
          <p:cNvPr id="178" name="Shape 178"/>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13</a:t>
            </a:fld>
            <a:endParaRPr lang="en"/>
          </a:p>
        </p:txBody>
      </p:sp>
      <p:sp>
        <p:nvSpPr>
          <p:cNvPr id="179" name="Shape 179"/>
          <p:cNvSpPr txBox="1"/>
          <p:nvPr/>
        </p:nvSpPr>
        <p:spPr>
          <a:xfrm>
            <a:off x="5378825" y="4748700"/>
            <a:ext cx="3765300" cy="394800"/>
          </a:xfrm>
          <a:prstGeom prst="rect">
            <a:avLst/>
          </a:prstGeom>
          <a:noFill/>
          <a:ln>
            <a:noFill/>
          </a:ln>
        </p:spPr>
        <p:txBody>
          <a:bodyPr lIns="91425" tIns="91425" rIns="91425" bIns="91425" anchor="t" anchorCtr="0">
            <a:noAutofit/>
          </a:bodyPr>
          <a:lstStyle/>
          <a:p>
            <a:pPr lvl="0">
              <a:spcBef>
                <a:spcPts val="0"/>
              </a:spcBef>
              <a:buNone/>
            </a:pPr>
            <a:r>
              <a:rPr lang="en" sz="600"/>
              <a:t>Retrieved from: </a:t>
            </a:r>
            <a:r>
              <a:rPr lang="en" sz="600" u="sng">
                <a:solidFill>
                  <a:schemeClr val="hlink"/>
                </a:solidFill>
                <a:hlinkClick r:id="rId3"/>
              </a:rPr>
              <a:t>https://medlineplus.gov/ency/images/ency/fullsize/19001.jpg</a:t>
            </a:r>
            <a:r>
              <a:rPr lang="en" sz="600"/>
              <a:t>, </a:t>
            </a:r>
            <a:r>
              <a:rPr lang="en" sz="600" u="sng">
                <a:solidFill>
                  <a:schemeClr val="hlink"/>
                </a:solidFill>
                <a:hlinkClick r:id="rId4"/>
              </a:rPr>
              <a:t>http://www.montcopa.org/ImageRepository/Document?documentID=12042</a:t>
            </a:r>
            <a:r>
              <a:rPr lang="en" sz="600"/>
              <a:t>, </a:t>
            </a:r>
            <a:r>
              <a:rPr lang="en" sz="600" u="sng">
                <a:solidFill>
                  <a:schemeClr val="hlink"/>
                </a:solidFill>
                <a:hlinkClick r:id="rId5" invalidUrl="http://bme240.eng.uci.edu/students/07s/dkim/Coronary Artery Disease_files/droppedImage_4.jpg"/>
              </a:rPr>
              <a:t>http://bme240.eng.uci.edu/students/07s/dkim/Coronary%20Artery%20Disease_files/droppedImage_4.jpg</a:t>
            </a:r>
          </a:p>
          <a:p>
            <a:pPr lvl="0" rtl="0">
              <a:spcBef>
                <a:spcPts val="0"/>
              </a:spcBef>
              <a:buNone/>
            </a:pPr>
            <a:endParaRPr sz="600"/>
          </a:p>
          <a:p>
            <a:pPr lvl="0" rtl="0">
              <a:spcBef>
                <a:spcPts val="0"/>
              </a:spcBef>
              <a:buNone/>
            </a:pPr>
            <a:endParaRPr sz="600"/>
          </a:p>
        </p:txBody>
      </p:sp>
      <p:sp>
        <p:nvSpPr>
          <p:cNvPr id="180" name="Shape 180"/>
          <p:cNvSpPr txBox="1"/>
          <p:nvPr/>
        </p:nvSpPr>
        <p:spPr>
          <a:xfrm>
            <a:off x="669525" y="1222725"/>
            <a:ext cx="7886100" cy="2600700"/>
          </a:xfrm>
          <a:prstGeom prst="rect">
            <a:avLst/>
          </a:prstGeom>
          <a:noFill/>
          <a:ln>
            <a:noFill/>
          </a:ln>
        </p:spPr>
        <p:txBody>
          <a:bodyPr lIns="91425" tIns="91425" rIns="91425" bIns="91425" anchor="t" anchorCtr="0">
            <a:noAutofit/>
          </a:bodyPr>
          <a:lstStyle/>
          <a:p>
            <a:pPr marL="457200" lvl="0" indent="-355600" rtl="0">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Defined as the narrowing and hardening of vessels as plaque accumulates</a:t>
            </a:r>
          </a:p>
          <a:p>
            <a:pPr marL="457200" lvl="0" indent="-355600" rtl="0">
              <a:spcBef>
                <a:spcPts val="600"/>
              </a:spcBef>
              <a:buClr>
                <a:srgbClr val="0DB7C4"/>
              </a:buClr>
              <a:buSzPct val="100000"/>
              <a:buFont typeface="Source Sans Pro"/>
              <a:buChar char="▹"/>
            </a:pPr>
            <a:r>
              <a:rPr lang="en" sz="2000" b="1" u="sng">
                <a:solidFill>
                  <a:srgbClr val="415665"/>
                </a:solidFill>
                <a:latin typeface="Source Sans Pro"/>
                <a:ea typeface="Source Sans Pro"/>
                <a:cs typeface="Source Sans Pro"/>
                <a:sym typeface="Source Sans Pro"/>
              </a:rPr>
              <a:t>Plaque</a:t>
            </a:r>
            <a:r>
              <a:rPr lang="en" sz="2000">
                <a:solidFill>
                  <a:srgbClr val="415665"/>
                </a:solidFill>
                <a:latin typeface="Source Sans Pro"/>
                <a:ea typeface="Source Sans Pro"/>
                <a:cs typeface="Source Sans Pro"/>
                <a:sym typeface="Source Sans Pro"/>
              </a:rPr>
              <a:t> = cellular debris, cholesterol, fat, waste, fibrin (clotting compound)</a:t>
            </a:r>
          </a:p>
          <a:p>
            <a:pPr lvl="0" rtl="0">
              <a:spcBef>
                <a:spcPts val="600"/>
              </a:spcBef>
              <a:buNone/>
            </a:pPr>
            <a:endParaRPr sz="2000">
              <a:solidFill>
                <a:srgbClr val="415665"/>
              </a:solidFill>
              <a:latin typeface="Source Sans Pro"/>
              <a:ea typeface="Source Sans Pro"/>
              <a:cs typeface="Source Sans Pro"/>
              <a:sym typeface="Source Sans Pro"/>
            </a:endParaRPr>
          </a:p>
          <a:p>
            <a:pPr lvl="0" rtl="0">
              <a:spcBef>
                <a:spcPts val="600"/>
              </a:spcBef>
              <a:buNone/>
            </a:pPr>
            <a:endParaRPr sz="2000">
              <a:solidFill>
                <a:srgbClr val="415665"/>
              </a:solidFill>
              <a:latin typeface="Source Sans Pro"/>
              <a:ea typeface="Source Sans Pro"/>
              <a:cs typeface="Source Sans Pro"/>
              <a:sym typeface="Source Sans Pro"/>
            </a:endParaRPr>
          </a:p>
          <a:p>
            <a:pPr lvl="0" rtl="0">
              <a:spcBef>
                <a:spcPts val="600"/>
              </a:spcBef>
              <a:buNone/>
            </a:pPr>
            <a:endParaRPr sz="2000">
              <a:solidFill>
                <a:srgbClr val="415665"/>
              </a:solidFill>
              <a:latin typeface="Source Sans Pro"/>
              <a:ea typeface="Source Sans Pro"/>
              <a:cs typeface="Source Sans Pro"/>
              <a:sym typeface="Source Sans Pro"/>
            </a:endParaRPr>
          </a:p>
          <a:p>
            <a:pPr lvl="0" rtl="0">
              <a:spcBef>
                <a:spcPts val="0"/>
              </a:spcBef>
              <a:buNone/>
            </a:pPr>
            <a:endParaRPr sz="2000"/>
          </a:p>
        </p:txBody>
      </p:sp>
      <p:pic>
        <p:nvPicPr>
          <p:cNvPr id="181" name="Shape 181" descr="Image result for coronary artery disease"/>
          <p:cNvPicPr preferRelativeResize="0"/>
          <p:nvPr/>
        </p:nvPicPr>
        <p:blipFill>
          <a:blip r:embed="rId6">
            <a:alphaModFix/>
          </a:blip>
          <a:stretch>
            <a:fillRect/>
          </a:stretch>
        </p:blipFill>
        <p:spPr>
          <a:xfrm>
            <a:off x="1647612" y="2747799"/>
            <a:ext cx="5848774" cy="2000900"/>
          </a:xfrm>
          <a:prstGeom prst="rect">
            <a:avLst/>
          </a:prstGeom>
          <a:noFill/>
          <a:ln>
            <a:noFill/>
          </a:ln>
        </p:spPr>
      </p:pic>
      <p:sp>
        <p:nvSpPr>
          <p:cNvPr id="182" name="Shape 182"/>
          <p:cNvSpPr txBox="1"/>
          <p:nvPr/>
        </p:nvSpPr>
        <p:spPr>
          <a:xfrm>
            <a:off x="669525" y="4930300"/>
            <a:ext cx="2807100" cy="157500"/>
          </a:xfrm>
          <a:prstGeom prst="rect">
            <a:avLst/>
          </a:prstGeom>
          <a:noFill/>
          <a:ln>
            <a:noFill/>
          </a:ln>
        </p:spPr>
        <p:txBody>
          <a:bodyPr lIns="91425" tIns="91425" rIns="91425" bIns="91425" anchor="t" anchorCtr="0">
            <a:noAutofit/>
          </a:bodyPr>
          <a:lstStyle/>
          <a:p>
            <a:pPr lvl="0" rtl="0">
              <a:spcBef>
                <a:spcPts val="0"/>
              </a:spcBef>
              <a:buNone/>
            </a:pPr>
            <a:r>
              <a:rPr lang="en" sz="800"/>
              <a:t>(Libby &amp; Theroux, 2005), (Cleveland Clinic, 2017)</a:t>
            </a:r>
          </a:p>
          <a:p>
            <a:pPr lvl="0" rtl="0">
              <a:spcBef>
                <a:spcPts val="0"/>
              </a:spcBef>
              <a:buNone/>
            </a:pP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rtl="0">
              <a:spcBef>
                <a:spcPts val="0"/>
              </a:spcBef>
              <a:buNone/>
            </a:pPr>
            <a:r>
              <a:rPr lang="en" sz="3000"/>
              <a:t>Atherosclerotic Lesions</a:t>
            </a:r>
          </a:p>
        </p:txBody>
      </p:sp>
      <p:sp>
        <p:nvSpPr>
          <p:cNvPr id="188" name="Shape 188"/>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14</a:t>
            </a:fld>
            <a:endParaRPr lang="en"/>
          </a:p>
        </p:txBody>
      </p:sp>
      <p:sp>
        <p:nvSpPr>
          <p:cNvPr id="189" name="Shape 189"/>
          <p:cNvSpPr txBox="1"/>
          <p:nvPr/>
        </p:nvSpPr>
        <p:spPr>
          <a:xfrm>
            <a:off x="669525" y="1222725"/>
            <a:ext cx="4051500" cy="3920700"/>
          </a:xfrm>
          <a:prstGeom prst="rect">
            <a:avLst/>
          </a:prstGeom>
          <a:noFill/>
          <a:ln>
            <a:noFill/>
          </a:ln>
        </p:spPr>
        <p:txBody>
          <a:bodyPr lIns="91425" tIns="91425" rIns="91425" bIns="91425" anchor="t" anchorCtr="0">
            <a:noAutofit/>
          </a:bodyPr>
          <a:lstStyle/>
          <a:p>
            <a:pPr marL="457200" lvl="0" indent="-355600" rtl="0">
              <a:lnSpc>
                <a:spcPct val="115000"/>
              </a:lnSpc>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Lesions enlarge into plaques</a:t>
            </a:r>
          </a:p>
          <a:p>
            <a:pPr marL="457200" lvl="0" indent="-355600" rtl="0">
              <a:lnSpc>
                <a:spcPct val="115000"/>
              </a:lnSpc>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Plaques can be destabilized and cause ischemic events </a:t>
            </a:r>
          </a:p>
          <a:p>
            <a:pPr marL="457200" lvl="0" indent="-355600" rtl="0">
              <a:lnSpc>
                <a:spcPct val="115000"/>
              </a:lnSpc>
              <a:spcBef>
                <a:spcPts val="600"/>
              </a:spcBef>
              <a:buClr>
                <a:srgbClr val="0DB7C4"/>
              </a:buClr>
              <a:buSzPct val="100000"/>
              <a:buFont typeface="Source Sans Pro"/>
              <a:buChar char="▹"/>
            </a:pPr>
            <a:r>
              <a:rPr lang="en" sz="2000" b="1" u="sng">
                <a:solidFill>
                  <a:srgbClr val="415665"/>
                </a:solidFill>
                <a:latin typeface="Source Sans Pro"/>
                <a:ea typeface="Source Sans Pro"/>
                <a:cs typeface="Source Sans Pro"/>
                <a:sym typeface="Source Sans Pro"/>
              </a:rPr>
              <a:t>Ischemic</a:t>
            </a:r>
            <a:r>
              <a:rPr lang="en" sz="2000">
                <a:solidFill>
                  <a:srgbClr val="415665"/>
                </a:solidFill>
                <a:latin typeface="Source Sans Pro"/>
                <a:ea typeface="Source Sans Pro"/>
                <a:cs typeface="Source Sans Pro"/>
                <a:sym typeface="Source Sans Pro"/>
              </a:rPr>
              <a:t> = blood flow to the heart is not adequate due to the narrowing or blockage of the coronary arteries</a:t>
            </a:r>
          </a:p>
          <a:p>
            <a:pPr lvl="0" rtl="0">
              <a:spcBef>
                <a:spcPts val="600"/>
              </a:spcBef>
              <a:buNone/>
            </a:pPr>
            <a:endParaRPr sz="2000">
              <a:solidFill>
                <a:srgbClr val="415665"/>
              </a:solidFill>
              <a:latin typeface="Source Sans Pro"/>
              <a:ea typeface="Source Sans Pro"/>
              <a:cs typeface="Source Sans Pro"/>
              <a:sym typeface="Source Sans Pro"/>
            </a:endParaRPr>
          </a:p>
          <a:p>
            <a:pPr lvl="0" rtl="0">
              <a:spcBef>
                <a:spcPts val="600"/>
              </a:spcBef>
              <a:buNone/>
            </a:pPr>
            <a:endParaRPr sz="2000">
              <a:solidFill>
                <a:srgbClr val="415665"/>
              </a:solidFill>
              <a:latin typeface="Source Sans Pro"/>
              <a:ea typeface="Source Sans Pro"/>
              <a:cs typeface="Source Sans Pro"/>
              <a:sym typeface="Source Sans Pro"/>
            </a:endParaRPr>
          </a:p>
          <a:p>
            <a:pPr lvl="0" rtl="0">
              <a:spcBef>
                <a:spcPts val="600"/>
              </a:spcBef>
              <a:buNone/>
            </a:pPr>
            <a:endParaRPr sz="2000">
              <a:solidFill>
                <a:srgbClr val="415665"/>
              </a:solidFill>
              <a:latin typeface="Source Sans Pro"/>
              <a:ea typeface="Source Sans Pro"/>
              <a:cs typeface="Source Sans Pro"/>
              <a:sym typeface="Source Sans Pro"/>
            </a:endParaRPr>
          </a:p>
          <a:p>
            <a:pPr lvl="0" rtl="0">
              <a:spcBef>
                <a:spcPts val="0"/>
              </a:spcBef>
              <a:buNone/>
            </a:pPr>
            <a:endParaRPr sz="2000"/>
          </a:p>
        </p:txBody>
      </p:sp>
      <p:pic>
        <p:nvPicPr>
          <p:cNvPr id="190" name="Shape 190"/>
          <p:cNvPicPr preferRelativeResize="0"/>
          <p:nvPr/>
        </p:nvPicPr>
        <p:blipFill>
          <a:blip r:embed="rId3">
            <a:alphaModFix/>
          </a:blip>
          <a:stretch>
            <a:fillRect/>
          </a:stretch>
        </p:blipFill>
        <p:spPr>
          <a:xfrm>
            <a:off x="4882950" y="1389350"/>
            <a:ext cx="4118176" cy="2796858"/>
          </a:xfrm>
          <a:prstGeom prst="rect">
            <a:avLst/>
          </a:prstGeom>
          <a:noFill/>
          <a:ln>
            <a:noFill/>
          </a:ln>
        </p:spPr>
      </p:pic>
      <p:sp>
        <p:nvSpPr>
          <p:cNvPr id="191" name="Shape 191"/>
          <p:cNvSpPr txBox="1"/>
          <p:nvPr/>
        </p:nvSpPr>
        <p:spPr>
          <a:xfrm>
            <a:off x="5900150" y="4895925"/>
            <a:ext cx="3701400" cy="247500"/>
          </a:xfrm>
          <a:prstGeom prst="rect">
            <a:avLst/>
          </a:prstGeom>
          <a:noFill/>
          <a:ln>
            <a:noFill/>
          </a:ln>
        </p:spPr>
        <p:txBody>
          <a:bodyPr lIns="91425" tIns="91425" rIns="91425" bIns="91425" anchor="t" anchorCtr="0">
            <a:noAutofit/>
          </a:bodyPr>
          <a:lstStyle/>
          <a:p>
            <a:pPr lvl="0">
              <a:spcBef>
                <a:spcPts val="0"/>
              </a:spcBef>
              <a:buNone/>
            </a:pPr>
            <a:r>
              <a:rPr lang="en" sz="600"/>
              <a:t>Retrieved from: https://d1vzuwdl7rxiz0.cloudfront.net/content/ehj/30/15/1844/F6.large.jpg</a:t>
            </a:r>
          </a:p>
        </p:txBody>
      </p:sp>
      <p:sp>
        <p:nvSpPr>
          <p:cNvPr id="192" name="Shape 192"/>
          <p:cNvSpPr txBox="1"/>
          <p:nvPr/>
        </p:nvSpPr>
        <p:spPr>
          <a:xfrm>
            <a:off x="669525" y="4930300"/>
            <a:ext cx="2807100" cy="157500"/>
          </a:xfrm>
          <a:prstGeom prst="rect">
            <a:avLst/>
          </a:prstGeom>
          <a:noFill/>
          <a:ln>
            <a:noFill/>
          </a:ln>
        </p:spPr>
        <p:txBody>
          <a:bodyPr lIns="91425" tIns="91425" rIns="91425" bIns="91425" anchor="t" anchorCtr="0">
            <a:noAutofit/>
          </a:bodyPr>
          <a:lstStyle/>
          <a:p>
            <a:pPr lvl="0" rtl="0">
              <a:spcBef>
                <a:spcPts val="0"/>
              </a:spcBef>
              <a:buNone/>
            </a:pPr>
            <a:r>
              <a:rPr lang="en" sz="800"/>
              <a:t>(Fuster et al., 1992)</a:t>
            </a:r>
          </a:p>
          <a:p>
            <a:pPr lvl="0" rtl="0">
              <a:spcBef>
                <a:spcPts val="0"/>
              </a:spcBef>
              <a:buNone/>
            </a:pP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a:spcBef>
                <a:spcPts val="0"/>
              </a:spcBef>
              <a:buNone/>
            </a:pPr>
            <a:r>
              <a:rPr lang="en" sz="3000"/>
              <a:t>Destabilizing Plaques</a:t>
            </a:r>
          </a:p>
        </p:txBody>
      </p:sp>
      <p:sp>
        <p:nvSpPr>
          <p:cNvPr id="198" name="Shape 198"/>
          <p:cNvSpPr txBox="1">
            <a:spLocks noGrp="1"/>
          </p:cNvSpPr>
          <p:nvPr>
            <p:ph type="body" idx="1"/>
          </p:nvPr>
        </p:nvSpPr>
        <p:spPr>
          <a:xfrm>
            <a:off x="844425" y="1060425"/>
            <a:ext cx="7864800" cy="3387900"/>
          </a:xfrm>
          <a:prstGeom prst="rect">
            <a:avLst/>
          </a:prstGeom>
        </p:spPr>
        <p:txBody>
          <a:bodyPr lIns="91425" tIns="91425" rIns="91425" bIns="91425" anchor="t" anchorCtr="0">
            <a:noAutofit/>
          </a:bodyPr>
          <a:lstStyle/>
          <a:p>
            <a:pPr marL="457200" lvl="0" indent="-336550" rtl="0">
              <a:spcBef>
                <a:spcPts val="0"/>
              </a:spcBef>
              <a:buSzPct val="100000"/>
              <a:buAutoNum type="arabicPeriod"/>
            </a:pPr>
            <a:r>
              <a:rPr lang="en" sz="1700"/>
              <a:t>Lipid Rich Plaques</a:t>
            </a:r>
          </a:p>
          <a:p>
            <a:pPr marL="914400" lvl="1" indent="-336550" rtl="0">
              <a:spcBef>
                <a:spcPts val="0"/>
              </a:spcBef>
              <a:buSzPct val="100000"/>
              <a:buAutoNum type="alphaLcPeriod"/>
            </a:pPr>
            <a:r>
              <a:rPr lang="en" sz="1700"/>
              <a:t>Small and soft because of high cholesterol and ester content </a:t>
            </a:r>
          </a:p>
          <a:p>
            <a:pPr marL="914400" lvl="1" indent="-336550" rtl="0">
              <a:spcBef>
                <a:spcPts val="0"/>
              </a:spcBef>
              <a:buSzPct val="100000"/>
              <a:buAutoNum type="alphaLcPeriod"/>
            </a:pPr>
            <a:r>
              <a:rPr lang="en" sz="1700"/>
              <a:t>Changes in shear force can induce tearing</a:t>
            </a:r>
          </a:p>
          <a:p>
            <a:pPr lvl="0" rtl="0">
              <a:spcBef>
                <a:spcPts val="0"/>
              </a:spcBef>
              <a:buNone/>
            </a:pPr>
            <a:endParaRPr sz="1700"/>
          </a:p>
          <a:p>
            <a:pPr marL="457200" lvl="0" indent="-336550" rtl="0">
              <a:spcBef>
                <a:spcPts val="0"/>
              </a:spcBef>
              <a:buSzPct val="100000"/>
              <a:buAutoNum type="arabicPeriod"/>
            </a:pPr>
            <a:r>
              <a:rPr lang="en" sz="1700"/>
              <a:t>Macrophages</a:t>
            </a:r>
          </a:p>
          <a:p>
            <a:pPr marL="914400" lvl="1" indent="-336550" rtl="0">
              <a:spcBef>
                <a:spcPts val="0"/>
              </a:spcBef>
              <a:buSzPct val="100000"/>
              <a:buAutoNum type="alphaLcPeriod"/>
            </a:pPr>
            <a:r>
              <a:rPr lang="en" sz="1700"/>
              <a:t>Enhance transport of cholesterol, release mitogenic factor that increases smooth-muscle cell proliferation, and release proteases which break down proteins</a:t>
            </a:r>
          </a:p>
          <a:p>
            <a:pPr lvl="0" rtl="0">
              <a:spcBef>
                <a:spcPts val="0"/>
              </a:spcBef>
              <a:buNone/>
            </a:pPr>
            <a:endParaRPr sz="1700"/>
          </a:p>
          <a:p>
            <a:pPr marL="457200" lvl="0" indent="-336550" rtl="0">
              <a:spcBef>
                <a:spcPts val="0"/>
              </a:spcBef>
              <a:buSzPct val="100000"/>
              <a:buAutoNum type="arabicPeriod"/>
            </a:pPr>
            <a:r>
              <a:rPr lang="en" sz="1700"/>
              <a:t>Vessel Wall Stress</a:t>
            </a:r>
          </a:p>
          <a:p>
            <a:pPr marL="914400" lvl="1" indent="-336550" rtl="0">
              <a:spcBef>
                <a:spcPts val="0"/>
              </a:spcBef>
              <a:buSzPct val="100000"/>
              <a:buAutoNum type="alphaLcPeriod"/>
            </a:pPr>
            <a:r>
              <a:rPr lang="en" sz="1700"/>
              <a:t>Plaques that partially obstruct vessels change blood flow patterns can increase shear force</a:t>
            </a:r>
          </a:p>
          <a:p>
            <a:pPr marL="914400" lvl="1" indent="-336550">
              <a:spcBef>
                <a:spcPts val="0"/>
              </a:spcBef>
              <a:buSzPct val="100000"/>
              <a:buAutoNum type="alphaLcPeriod"/>
            </a:pPr>
            <a:r>
              <a:rPr lang="en" sz="1700"/>
              <a:t>Bending and twisting of the artery during contractions</a:t>
            </a:r>
          </a:p>
        </p:txBody>
      </p:sp>
      <p:sp>
        <p:nvSpPr>
          <p:cNvPr id="199" name="Shape 199"/>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15</a:t>
            </a:fld>
            <a:endParaRPr lang="en"/>
          </a:p>
        </p:txBody>
      </p:sp>
      <p:sp>
        <p:nvSpPr>
          <p:cNvPr id="200" name="Shape 200"/>
          <p:cNvSpPr txBox="1"/>
          <p:nvPr/>
        </p:nvSpPr>
        <p:spPr>
          <a:xfrm>
            <a:off x="669525" y="4930300"/>
            <a:ext cx="2807100" cy="157500"/>
          </a:xfrm>
          <a:prstGeom prst="rect">
            <a:avLst/>
          </a:prstGeom>
          <a:noFill/>
          <a:ln>
            <a:noFill/>
          </a:ln>
        </p:spPr>
        <p:txBody>
          <a:bodyPr lIns="91425" tIns="91425" rIns="91425" bIns="91425" anchor="t" anchorCtr="0">
            <a:noAutofit/>
          </a:bodyPr>
          <a:lstStyle/>
          <a:p>
            <a:pPr lvl="0" rtl="0">
              <a:spcBef>
                <a:spcPts val="0"/>
              </a:spcBef>
              <a:buNone/>
            </a:pPr>
            <a:r>
              <a:rPr lang="en" sz="800"/>
              <a:t>(Fuster et al., 1992)</a:t>
            </a:r>
          </a:p>
          <a:p>
            <a:pPr lvl="0" rtl="0">
              <a:spcBef>
                <a:spcPts val="0"/>
              </a:spcBef>
              <a:buNone/>
            </a:pP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4425" y="5597"/>
            <a:ext cx="3552600" cy="1139999"/>
          </a:xfrm>
          <a:prstGeom prst="rect">
            <a:avLst/>
          </a:prstGeom>
        </p:spPr>
        <p:txBody>
          <a:bodyPr lIns="91425" tIns="91425" rIns="91425" bIns="91425" anchor="b" anchorCtr="0">
            <a:noAutofit/>
          </a:bodyPr>
          <a:lstStyle/>
          <a:p>
            <a:pPr lvl="0">
              <a:spcBef>
                <a:spcPts val="0"/>
              </a:spcBef>
              <a:buNone/>
            </a:pPr>
            <a:r>
              <a:rPr lang="en"/>
              <a:t>Acute Conditions</a:t>
            </a:r>
          </a:p>
        </p:txBody>
      </p:sp>
      <p:sp>
        <p:nvSpPr>
          <p:cNvPr id="206" name="Shape 206"/>
          <p:cNvSpPr/>
          <p:nvPr/>
        </p:nvSpPr>
        <p:spPr>
          <a:xfrm>
            <a:off x="1037725" y="1644125"/>
            <a:ext cx="2539799" cy="2539799"/>
          </a:xfrm>
          <a:prstGeom prst="ellipse">
            <a:avLst/>
          </a:prstGeom>
          <a:solidFill>
            <a:srgbClr val="F24745"/>
          </a:solidFill>
          <a:ln w="9525" cap="flat" cmpd="sng">
            <a:solidFill>
              <a:srgbClr val="415665"/>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FFFF"/>
                </a:solidFill>
                <a:latin typeface="Source Sans Pro"/>
                <a:ea typeface="Source Sans Pro"/>
                <a:cs typeface="Source Sans Pro"/>
                <a:sym typeface="Source Sans Pro"/>
              </a:rPr>
              <a:t>Chest Pain (Angina)</a:t>
            </a:r>
          </a:p>
        </p:txBody>
      </p:sp>
      <p:sp>
        <p:nvSpPr>
          <p:cNvPr id="207" name="Shape 207"/>
          <p:cNvSpPr/>
          <p:nvPr/>
        </p:nvSpPr>
        <p:spPr>
          <a:xfrm>
            <a:off x="5377223" y="1644125"/>
            <a:ext cx="2539799" cy="2539799"/>
          </a:xfrm>
          <a:prstGeom prst="ellipse">
            <a:avLst/>
          </a:prstGeom>
          <a:solidFill>
            <a:srgbClr val="A9D039"/>
          </a:solidFill>
          <a:ln w="9525" cap="flat" cmpd="sng">
            <a:solidFill>
              <a:srgbClr val="415665"/>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FFFF"/>
                </a:solidFill>
                <a:latin typeface="Source Sans Pro"/>
                <a:ea typeface="Source Sans Pro"/>
                <a:cs typeface="Source Sans Pro"/>
                <a:sym typeface="Source Sans Pro"/>
              </a:rPr>
              <a:t>Heart Attack (Myocardial Infarction)</a:t>
            </a:r>
          </a:p>
        </p:txBody>
      </p:sp>
      <p:sp>
        <p:nvSpPr>
          <p:cNvPr id="208" name="Shape 208"/>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t>16</a:t>
            </a:fld>
            <a:endParaRPr lang="en"/>
          </a:p>
        </p:txBody>
      </p:sp>
      <p:sp>
        <p:nvSpPr>
          <p:cNvPr id="209" name="Shape 209"/>
          <p:cNvSpPr/>
          <p:nvPr/>
        </p:nvSpPr>
        <p:spPr>
          <a:xfrm>
            <a:off x="3207474" y="1644125"/>
            <a:ext cx="2539799" cy="2539799"/>
          </a:xfrm>
          <a:prstGeom prst="ellipse">
            <a:avLst/>
          </a:prstGeom>
          <a:solidFill>
            <a:srgbClr val="0DB7C4"/>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400">
                <a:solidFill>
                  <a:srgbClr val="FFFFFF"/>
                </a:solidFill>
                <a:latin typeface="Source Sans Pro"/>
                <a:ea typeface="Source Sans Pro"/>
                <a:cs typeface="Source Sans Pro"/>
                <a:sym typeface="Source Sans Pro"/>
              </a:rPr>
              <a:t>Shortness of Breath</a:t>
            </a:r>
          </a:p>
        </p:txBody>
      </p:sp>
      <p:sp>
        <p:nvSpPr>
          <p:cNvPr id="210" name="Shape 210"/>
          <p:cNvSpPr txBox="1"/>
          <p:nvPr/>
        </p:nvSpPr>
        <p:spPr>
          <a:xfrm>
            <a:off x="669525" y="4930300"/>
            <a:ext cx="2807100" cy="157500"/>
          </a:xfrm>
          <a:prstGeom prst="rect">
            <a:avLst/>
          </a:prstGeom>
          <a:noFill/>
          <a:ln>
            <a:noFill/>
          </a:ln>
        </p:spPr>
        <p:txBody>
          <a:bodyPr lIns="91425" tIns="91425" rIns="91425" bIns="91425" anchor="t" anchorCtr="0">
            <a:noAutofit/>
          </a:bodyPr>
          <a:lstStyle/>
          <a:p>
            <a:pPr lvl="0" rtl="0">
              <a:spcBef>
                <a:spcPts val="0"/>
              </a:spcBef>
              <a:buNone/>
            </a:pPr>
            <a:r>
              <a:rPr lang="en" sz="800"/>
              <a:t>(Mayo Clinic Staff, 2015)</a:t>
            </a:r>
          </a:p>
          <a:p>
            <a:pPr lvl="0" rtl="0">
              <a:spcBef>
                <a:spcPts val="0"/>
              </a:spcBef>
              <a:buNone/>
            </a:pP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44425" y="5597"/>
            <a:ext cx="3552600" cy="1139999"/>
          </a:xfrm>
          <a:prstGeom prst="rect">
            <a:avLst/>
          </a:prstGeom>
        </p:spPr>
        <p:txBody>
          <a:bodyPr lIns="91425" tIns="91425" rIns="91425" bIns="91425" anchor="b" anchorCtr="0">
            <a:noAutofit/>
          </a:bodyPr>
          <a:lstStyle/>
          <a:p>
            <a:pPr lvl="0">
              <a:spcBef>
                <a:spcPts val="0"/>
              </a:spcBef>
              <a:buNone/>
            </a:pPr>
            <a:r>
              <a:rPr lang="en" sz="3000"/>
              <a:t>Symptoms</a:t>
            </a:r>
          </a:p>
        </p:txBody>
      </p:sp>
      <p:sp>
        <p:nvSpPr>
          <p:cNvPr id="216" name="Shape 216"/>
          <p:cNvSpPr txBox="1">
            <a:spLocks noGrp="1"/>
          </p:cNvSpPr>
          <p:nvPr>
            <p:ph type="body" idx="1"/>
          </p:nvPr>
        </p:nvSpPr>
        <p:spPr>
          <a:xfrm>
            <a:off x="844425" y="1274625"/>
            <a:ext cx="1918800" cy="3225000"/>
          </a:xfrm>
          <a:prstGeom prst="rect">
            <a:avLst/>
          </a:prstGeom>
        </p:spPr>
        <p:txBody>
          <a:bodyPr lIns="91425" tIns="91425" rIns="91425" bIns="91425" anchor="t" anchorCtr="0">
            <a:noAutofit/>
          </a:bodyPr>
          <a:lstStyle/>
          <a:p>
            <a:pPr lvl="0" algn="ctr" rtl="0">
              <a:spcBef>
                <a:spcPts val="0"/>
              </a:spcBef>
              <a:buNone/>
            </a:pPr>
            <a:r>
              <a:rPr lang="en" b="1"/>
              <a:t>Angina</a:t>
            </a:r>
          </a:p>
          <a:p>
            <a:pPr lvl="0" algn="ctr" rtl="0">
              <a:spcBef>
                <a:spcPts val="0"/>
              </a:spcBef>
              <a:buNone/>
            </a:pPr>
            <a:r>
              <a:rPr lang="en" sz="1500"/>
              <a:t>Tightness or pressure in the chest, typically the left side or center</a:t>
            </a:r>
          </a:p>
          <a:p>
            <a:pPr lvl="0" algn="ctr" rtl="0">
              <a:spcBef>
                <a:spcPts val="0"/>
              </a:spcBef>
              <a:buNone/>
            </a:pPr>
            <a:endParaRPr sz="1500"/>
          </a:p>
          <a:p>
            <a:pPr lvl="0" algn="ctr" rtl="0">
              <a:spcBef>
                <a:spcPts val="0"/>
              </a:spcBef>
              <a:buNone/>
            </a:pPr>
            <a:r>
              <a:rPr lang="en" sz="1500"/>
              <a:t>Typically induced by stress, will subside within minutes of reducing exertion</a:t>
            </a:r>
          </a:p>
          <a:p>
            <a:pPr lvl="0" algn="ctr" rtl="0">
              <a:spcBef>
                <a:spcPts val="0"/>
              </a:spcBef>
              <a:buNone/>
            </a:pPr>
            <a:endParaRPr sz="1400"/>
          </a:p>
          <a:p>
            <a:pPr lvl="0" algn="l" rtl="0">
              <a:spcBef>
                <a:spcPts val="0"/>
              </a:spcBef>
              <a:buNone/>
            </a:pPr>
            <a:endParaRPr sz="1400"/>
          </a:p>
        </p:txBody>
      </p:sp>
      <p:sp>
        <p:nvSpPr>
          <p:cNvPr id="217" name="Shape 217"/>
          <p:cNvSpPr txBox="1">
            <a:spLocks noGrp="1"/>
          </p:cNvSpPr>
          <p:nvPr>
            <p:ph type="body" idx="2"/>
          </p:nvPr>
        </p:nvSpPr>
        <p:spPr>
          <a:xfrm>
            <a:off x="2851024" y="1140000"/>
            <a:ext cx="2001299" cy="3225000"/>
          </a:xfrm>
          <a:prstGeom prst="rect">
            <a:avLst/>
          </a:prstGeom>
        </p:spPr>
        <p:txBody>
          <a:bodyPr lIns="91425" tIns="91425" rIns="91425" bIns="91425" anchor="t" anchorCtr="0">
            <a:noAutofit/>
          </a:bodyPr>
          <a:lstStyle/>
          <a:p>
            <a:pPr lvl="0" algn="ctr" rtl="0">
              <a:spcBef>
                <a:spcPts val="0"/>
              </a:spcBef>
              <a:buNone/>
            </a:pPr>
            <a:r>
              <a:rPr lang="en" b="1"/>
              <a:t>Shortness of Breath</a:t>
            </a:r>
          </a:p>
          <a:p>
            <a:pPr lvl="0" algn="ctr">
              <a:spcBef>
                <a:spcPts val="0"/>
              </a:spcBef>
              <a:buNone/>
            </a:pPr>
            <a:r>
              <a:rPr lang="en" sz="1400"/>
              <a:t>I</a:t>
            </a:r>
            <a:r>
              <a:rPr lang="en" sz="1500"/>
              <a:t>f blood flow is obstructed or reduced, the heart is unable to pump enough blood to meet the needs of the body</a:t>
            </a:r>
          </a:p>
          <a:p>
            <a:pPr lvl="0" algn="ctr">
              <a:spcBef>
                <a:spcPts val="0"/>
              </a:spcBef>
              <a:buNone/>
            </a:pPr>
            <a:endParaRPr sz="1500"/>
          </a:p>
          <a:p>
            <a:pPr lvl="0" algn="ctr">
              <a:spcBef>
                <a:spcPts val="0"/>
              </a:spcBef>
              <a:buNone/>
            </a:pPr>
            <a:r>
              <a:rPr lang="en" sz="1500"/>
              <a:t>Extreme fatigue </a:t>
            </a:r>
          </a:p>
        </p:txBody>
      </p:sp>
      <p:sp>
        <p:nvSpPr>
          <p:cNvPr id="218" name="Shape 218"/>
          <p:cNvSpPr txBox="1">
            <a:spLocks noGrp="1"/>
          </p:cNvSpPr>
          <p:nvPr>
            <p:ph type="body" idx="3"/>
          </p:nvPr>
        </p:nvSpPr>
        <p:spPr>
          <a:xfrm>
            <a:off x="4852325" y="1140000"/>
            <a:ext cx="2001300" cy="3225000"/>
          </a:xfrm>
          <a:prstGeom prst="rect">
            <a:avLst/>
          </a:prstGeom>
        </p:spPr>
        <p:txBody>
          <a:bodyPr lIns="91425" tIns="91425" rIns="91425" bIns="91425" anchor="t" anchorCtr="0">
            <a:noAutofit/>
          </a:bodyPr>
          <a:lstStyle/>
          <a:p>
            <a:pPr lvl="0" algn="ctr" rtl="0">
              <a:spcBef>
                <a:spcPts val="0"/>
              </a:spcBef>
              <a:buNone/>
            </a:pPr>
            <a:r>
              <a:rPr lang="en" b="1"/>
              <a:t>Myocardial Infarction</a:t>
            </a:r>
          </a:p>
          <a:p>
            <a:pPr lvl="0" algn="ctr">
              <a:spcBef>
                <a:spcPts val="0"/>
              </a:spcBef>
              <a:buNone/>
            </a:pPr>
            <a:r>
              <a:rPr lang="en" sz="1500"/>
              <a:t>Occurs when coronary artery completely blocked</a:t>
            </a:r>
          </a:p>
          <a:p>
            <a:pPr lvl="0" algn="ctr">
              <a:spcBef>
                <a:spcPts val="0"/>
              </a:spcBef>
              <a:buNone/>
            </a:pPr>
            <a:endParaRPr sz="1500"/>
          </a:p>
          <a:p>
            <a:pPr lvl="0" algn="ctr">
              <a:spcBef>
                <a:spcPts val="0"/>
              </a:spcBef>
              <a:buNone/>
            </a:pPr>
            <a:r>
              <a:rPr lang="en" sz="1500"/>
              <a:t>Crushing or squeezing pain in chest, pain in shoulder or arm</a:t>
            </a:r>
          </a:p>
          <a:p>
            <a:pPr lvl="0" algn="l" rtl="0">
              <a:spcBef>
                <a:spcPts val="0"/>
              </a:spcBef>
              <a:buNone/>
            </a:pPr>
            <a:endParaRPr sz="1500"/>
          </a:p>
          <a:p>
            <a:pPr lvl="0" algn="ctr">
              <a:spcBef>
                <a:spcPts val="0"/>
              </a:spcBef>
              <a:buNone/>
            </a:pPr>
            <a:endParaRPr/>
          </a:p>
        </p:txBody>
      </p:sp>
      <p:sp>
        <p:nvSpPr>
          <p:cNvPr id="219" name="Shape 219"/>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t>17</a:t>
            </a:fld>
            <a:endParaRPr lang="en"/>
          </a:p>
        </p:txBody>
      </p:sp>
      <p:grpSp>
        <p:nvGrpSpPr>
          <p:cNvPr id="220" name="Shape 220"/>
          <p:cNvGrpSpPr/>
          <p:nvPr/>
        </p:nvGrpSpPr>
        <p:grpSpPr>
          <a:xfrm>
            <a:off x="6853597" y="570123"/>
            <a:ext cx="1922108" cy="4205380"/>
            <a:chOff x="6310600" y="1679550"/>
            <a:chExt cx="883850" cy="1933775"/>
          </a:xfrm>
        </p:grpSpPr>
        <p:sp>
          <p:nvSpPr>
            <p:cNvPr id="221" name="Shape 221"/>
            <p:cNvSpPr/>
            <p:nvPr/>
          </p:nvSpPr>
          <p:spPr>
            <a:xfrm>
              <a:off x="6310600" y="1679550"/>
              <a:ext cx="883850" cy="1933775"/>
            </a:xfrm>
            <a:custGeom>
              <a:avLst/>
              <a:gdLst/>
              <a:ahLst/>
              <a:cxnLst/>
              <a:rect l="0" t="0" r="0" b="0"/>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6310600" y="1679550"/>
              <a:ext cx="883850" cy="1933775"/>
            </a:xfrm>
            <a:custGeom>
              <a:avLst/>
              <a:gdLst/>
              <a:ahLst/>
              <a:cxnLst/>
              <a:rect l="0" t="0" r="0" b="0"/>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lIns="91425" tIns="91425" rIns="91425" bIns="91425" anchor="ctr" anchorCtr="0">
              <a:noAutofit/>
            </a:bodyPr>
            <a:lstStyle/>
            <a:p>
              <a:pPr lvl="0">
                <a:spcBef>
                  <a:spcPts val="0"/>
                </a:spcBef>
                <a:buNone/>
              </a:pPr>
              <a:endParaRPr/>
            </a:p>
          </p:txBody>
        </p:sp>
      </p:grpSp>
      <p:grpSp>
        <p:nvGrpSpPr>
          <p:cNvPr id="223" name="Shape 223"/>
          <p:cNvGrpSpPr/>
          <p:nvPr/>
        </p:nvGrpSpPr>
        <p:grpSpPr>
          <a:xfrm>
            <a:off x="7703139" y="525225"/>
            <a:ext cx="433800" cy="433800"/>
            <a:chOff x="5382800" y="412975"/>
            <a:chExt cx="433800" cy="433800"/>
          </a:xfrm>
        </p:grpSpPr>
        <p:sp>
          <p:nvSpPr>
            <p:cNvPr id="224" name="Shape 224"/>
            <p:cNvSpPr/>
            <p:nvPr/>
          </p:nvSpPr>
          <p:spPr>
            <a:xfrm>
              <a:off x="5382800" y="412975"/>
              <a:ext cx="433800" cy="4338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5495482" y="525657"/>
              <a:ext cx="208199" cy="208199"/>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5544572" y="574747"/>
              <a:ext cx="110099" cy="110099"/>
            </a:xfrm>
            <a:prstGeom prst="ellipse">
              <a:avLst/>
            </a:prstGeom>
            <a:solidFill>
              <a:srgbClr val="F24745"/>
            </a:solidFill>
            <a:ln>
              <a:noFill/>
            </a:ln>
          </p:spPr>
          <p:txBody>
            <a:bodyPr lIns="91425" tIns="91425" rIns="91425" bIns="91425" anchor="ctr" anchorCtr="0">
              <a:noAutofit/>
            </a:bodyPr>
            <a:lstStyle/>
            <a:p>
              <a:pPr lvl="0">
                <a:spcBef>
                  <a:spcPts val="0"/>
                </a:spcBef>
                <a:buNone/>
              </a:pPr>
              <a:endParaRPr/>
            </a:p>
          </p:txBody>
        </p:sp>
      </p:grpSp>
      <p:grpSp>
        <p:nvGrpSpPr>
          <p:cNvPr id="227" name="Shape 227"/>
          <p:cNvGrpSpPr/>
          <p:nvPr/>
        </p:nvGrpSpPr>
        <p:grpSpPr>
          <a:xfrm>
            <a:off x="7343626" y="1274612"/>
            <a:ext cx="273901" cy="273901"/>
            <a:chOff x="5382800" y="412975"/>
            <a:chExt cx="433800" cy="433800"/>
          </a:xfrm>
        </p:grpSpPr>
        <p:sp>
          <p:nvSpPr>
            <p:cNvPr id="228" name="Shape 228"/>
            <p:cNvSpPr/>
            <p:nvPr/>
          </p:nvSpPr>
          <p:spPr>
            <a:xfrm>
              <a:off x="5382800" y="412975"/>
              <a:ext cx="433800" cy="4338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5495482" y="525657"/>
              <a:ext cx="208199" cy="208199"/>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5544572" y="574747"/>
              <a:ext cx="110099" cy="110099"/>
            </a:xfrm>
            <a:prstGeom prst="ellipse">
              <a:avLst/>
            </a:prstGeom>
            <a:solidFill>
              <a:srgbClr val="F24745"/>
            </a:solidFill>
            <a:ln>
              <a:noFill/>
            </a:ln>
          </p:spPr>
          <p:txBody>
            <a:bodyPr lIns="91425" tIns="91425" rIns="91425" bIns="91425" anchor="ctr" anchorCtr="0">
              <a:noAutofit/>
            </a:bodyPr>
            <a:lstStyle/>
            <a:p>
              <a:pPr lvl="0">
                <a:spcBef>
                  <a:spcPts val="0"/>
                </a:spcBef>
                <a:buNone/>
              </a:pPr>
              <a:endParaRPr/>
            </a:p>
          </p:txBody>
        </p:sp>
      </p:grpSp>
      <p:grpSp>
        <p:nvGrpSpPr>
          <p:cNvPr id="231" name="Shape 231"/>
          <p:cNvGrpSpPr/>
          <p:nvPr/>
        </p:nvGrpSpPr>
        <p:grpSpPr>
          <a:xfrm>
            <a:off x="7703151" y="1468253"/>
            <a:ext cx="538389" cy="538389"/>
            <a:chOff x="5382800" y="412975"/>
            <a:chExt cx="433800" cy="433800"/>
          </a:xfrm>
        </p:grpSpPr>
        <p:sp>
          <p:nvSpPr>
            <p:cNvPr id="232" name="Shape 232"/>
            <p:cNvSpPr/>
            <p:nvPr/>
          </p:nvSpPr>
          <p:spPr>
            <a:xfrm>
              <a:off x="5382800" y="412975"/>
              <a:ext cx="433800" cy="4338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5495482" y="525657"/>
              <a:ext cx="208199" cy="208199"/>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5544572" y="574747"/>
              <a:ext cx="110099" cy="110099"/>
            </a:xfrm>
            <a:prstGeom prst="ellipse">
              <a:avLst/>
            </a:prstGeom>
            <a:solidFill>
              <a:srgbClr val="F24745"/>
            </a:solidFill>
            <a:ln>
              <a:noFill/>
            </a:ln>
          </p:spPr>
          <p:txBody>
            <a:bodyPr lIns="91425" tIns="91425" rIns="91425" bIns="91425" anchor="ctr" anchorCtr="0">
              <a:noAutofit/>
            </a:bodyPr>
            <a:lstStyle/>
            <a:p>
              <a:pPr lvl="0">
                <a:spcBef>
                  <a:spcPts val="0"/>
                </a:spcBef>
                <a:buNone/>
              </a:pPr>
              <a:endParaRPr/>
            </a:p>
          </p:txBody>
        </p:sp>
      </p:grpSp>
      <p:sp>
        <p:nvSpPr>
          <p:cNvPr id="235" name="Shape 235"/>
          <p:cNvSpPr txBox="1"/>
          <p:nvPr/>
        </p:nvSpPr>
        <p:spPr>
          <a:xfrm>
            <a:off x="669525" y="4930300"/>
            <a:ext cx="2807100" cy="157500"/>
          </a:xfrm>
          <a:prstGeom prst="rect">
            <a:avLst/>
          </a:prstGeom>
          <a:noFill/>
          <a:ln>
            <a:noFill/>
          </a:ln>
        </p:spPr>
        <p:txBody>
          <a:bodyPr lIns="91425" tIns="91425" rIns="91425" bIns="91425" anchor="t" anchorCtr="0">
            <a:noAutofit/>
          </a:bodyPr>
          <a:lstStyle/>
          <a:p>
            <a:pPr lvl="0" rtl="0">
              <a:spcBef>
                <a:spcPts val="0"/>
              </a:spcBef>
              <a:buNone/>
            </a:pPr>
            <a:r>
              <a:rPr lang="en" sz="800"/>
              <a:t>(Mayo Clinic Staff, 2015)</a:t>
            </a:r>
          </a:p>
          <a:p>
            <a:pPr lvl="0" rtl="0">
              <a:spcBef>
                <a:spcPts val="0"/>
              </a:spcBef>
              <a:buNone/>
            </a:pP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9D039"/>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b="1"/>
              <a:t>18</a:t>
            </a:fld>
            <a:endParaRPr lang="en" b="1"/>
          </a:p>
        </p:txBody>
      </p:sp>
      <p:sp>
        <p:nvSpPr>
          <p:cNvPr id="241" name="Shape 241"/>
          <p:cNvSpPr/>
          <p:nvPr/>
        </p:nvSpPr>
        <p:spPr>
          <a:xfrm>
            <a:off x="6381073" y="417731"/>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b="1"/>
          </a:p>
        </p:txBody>
      </p:sp>
      <p:sp>
        <p:nvSpPr>
          <p:cNvPr id="242" name="Shape 242"/>
          <p:cNvSpPr txBox="1"/>
          <p:nvPr/>
        </p:nvSpPr>
        <p:spPr>
          <a:xfrm>
            <a:off x="922975" y="628000"/>
            <a:ext cx="5702400" cy="3000000"/>
          </a:xfrm>
          <a:prstGeom prst="rect">
            <a:avLst/>
          </a:prstGeom>
          <a:noFill/>
          <a:ln>
            <a:noFill/>
          </a:ln>
        </p:spPr>
        <p:txBody>
          <a:bodyPr lIns="91425" tIns="91425" rIns="91425" bIns="91425" anchor="ctr" anchorCtr="0">
            <a:noAutofit/>
          </a:bodyPr>
          <a:lstStyle/>
          <a:p>
            <a:pPr lvl="0" rtl="0">
              <a:spcBef>
                <a:spcPts val="0"/>
              </a:spcBef>
              <a:buNone/>
            </a:pPr>
            <a:r>
              <a:rPr lang="en" sz="6400" b="1">
                <a:solidFill>
                  <a:srgbClr val="FFFFFF"/>
                </a:solidFill>
                <a:latin typeface="Dosis"/>
                <a:ea typeface="Dosis"/>
                <a:cs typeface="Dosis"/>
                <a:sym typeface="Dosis"/>
              </a:rPr>
              <a:t>Diagnosing CAD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844425" y="5600"/>
            <a:ext cx="4411800" cy="1140000"/>
          </a:xfrm>
          <a:prstGeom prst="rect">
            <a:avLst/>
          </a:prstGeom>
        </p:spPr>
        <p:txBody>
          <a:bodyPr lIns="91425" tIns="91425" rIns="91425" bIns="91425" anchor="b" anchorCtr="0">
            <a:noAutofit/>
          </a:bodyPr>
          <a:lstStyle/>
          <a:p>
            <a:pPr lvl="0" rtl="0">
              <a:spcBef>
                <a:spcPts val="0"/>
              </a:spcBef>
              <a:buNone/>
            </a:pPr>
            <a:r>
              <a:rPr lang="en" sz="3000"/>
              <a:t>Diagnostic Tests</a:t>
            </a:r>
          </a:p>
        </p:txBody>
      </p:sp>
      <p:sp>
        <p:nvSpPr>
          <p:cNvPr id="248" name="Shape 248"/>
          <p:cNvSpPr txBox="1">
            <a:spLocks noGrp="1"/>
          </p:cNvSpPr>
          <p:nvPr>
            <p:ph type="body" idx="1"/>
          </p:nvPr>
        </p:nvSpPr>
        <p:spPr>
          <a:xfrm>
            <a:off x="844425" y="1365675"/>
            <a:ext cx="4220100" cy="3387900"/>
          </a:xfrm>
          <a:prstGeom prst="rect">
            <a:avLst/>
          </a:prstGeom>
        </p:spPr>
        <p:txBody>
          <a:bodyPr lIns="91425" tIns="91425" rIns="91425" bIns="91425" anchor="t" anchorCtr="0">
            <a:noAutofit/>
          </a:bodyPr>
          <a:lstStyle/>
          <a:p>
            <a:pPr marL="457200" lvl="0" indent="-228600" rtl="0">
              <a:spcBef>
                <a:spcPts val="0"/>
              </a:spcBef>
            </a:pPr>
            <a:r>
              <a:rPr lang="en"/>
              <a:t>Electrocardiogram (ECG)</a:t>
            </a:r>
          </a:p>
          <a:p>
            <a:pPr marL="457200" lvl="0" indent="-228600" rtl="0">
              <a:spcBef>
                <a:spcPts val="0"/>
              </a:spcBef>
            </a:pPr>
            <a:r>
              <a:rPr lang="en"/>
              <a:t>Echocardiogram</a:t>
            </a:r>
          </a:p>
          <a:p>
            <a:pPr marL="457200" lvl="0" indent="-228600" rtl="0">
              <a:spcBef>
                <a:spcPts val="0"/>
              </a:spcBef>
            </a:pPr>
            <a:r>
              <a:rPr lang="en"/>
              <a:t>Exercise Stress Test</a:t>
            </a:r>
          </a:p>
          <a:p>
            <a:pPr marL="457200" lvl="0" indent="-228600" rtl="0">
              <a:spcBef>
                <a:spcPts val="0"/>
              </a:spcBef>
            </a:pPr>
            <a:r>
              <a:rPr lang="en"/>
              <a:t>Coronary Angiogram (Gold Standard)</a:t>
            </a:r>
          </a:p>
          <a:p>
            <a:pPr lvl="0" rtl="0">
              <a:spcBef>
                <a:spcPts val="0"/>
              </a:spcBef>
              <a:buNone/>
            </a:pPr>
            <a:endParaRPr/>
          </a:p>
          <a:p>
            <a:pPr lvl="0" rtl="0">
              <a:spcBef>
                <a:spcPts val="0"/>
              </a:spcBef>
              <a:buNone/>
            </a:pPr>
            <a:r>
              <a:rPr lang="en"/>
              <a:t>These tests are typically done </a:t>
            </a:r>
            <a:r>
              <a:rPr lang="en" b="1" u="sng"/>
              <a:t>in conjunction</a:t>
            </a:r>
          </a:p>
        </p:txBody>
      </p:sp>
      <p:sp>
        <p:nvSpPr>
          <p:cNvPr id="249" name="Shape 249"/>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19</a:t>
            </a:fld>
            <a:endParaRPr lang="en"/>
          </a:p>
        </p:txBody>
      </p:sp>
      <p:sp>
        <p:nvSpPr>
          <p:cNvPr id="250" name="Shape 250"/>
          <p:cNvSpPr txBox="1"/>
          <p:nvPr/>
        </p:nvSpPr>
        <p:spPr>
          <a:xfrm>
            <a:off x="5151625" y="4846125"/>
            <a:ext cx="6181800" cy="721200"/>
          </a:xfrm>
          <a:prstGeom prst="rect">
            <a:avLst/>
          </a:prstGeom>
          <a:noFill/>
          <a:ln>
            <a:noFill/>
          </a:ln>
        </p:spPr>
        <p:txBody>
          <a:bodyPr lIns="91425" tIns="91425" rIns="91425" bIns="91425" anchor="t" anchorCtr="0">
            <a:noAutofit/>
          </a:bodyPr>
          <a:lstStyle/>
          <a:p>
            <a:pPr lvl="0" rtl="0">
              <a:spcBef>
                <a:spcPts val="0"/>
              </a:spcBef>
              <a:buNone/>
            </a:pPr>
            <a:r>
              <a:rPr lang="en" sz="600"/>
              <a:t>Retrieved from:http://www.richardbogle.com/coronary-angiography.html,</a:t>
            </a:r>
            <a:br>
              <a:rPr lang="en" sz="600"/>
            </a:br>
            <a:r>
              <a:rPr lang="en" sz="600"/>
              <a:t>http://upload.wikimedia.org/wikipedia/commons/thumb/9/9e/SinusRhythmLabels.svg/560px-SinusRhythmLabels.svg.png</a:t>
            </a:r>
          </a:p>
        </p:txBody>
      </p:sp>
      <p:sp>
        <p:nvSpPr>
          <p:cNvPr id="251" name="Shape 251"/>
          <p:cNvSpPr txBox="1"/>
          <p:nvPr/>
        </p:nvSpPr>
        <p:spPr>
          <a:xfrm>
            <a:off x="669525" y="4913800"/>
            <a:ext cx="2464800" cy="293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800">
                <a:solidFill>
                  <a:schemeClr val="dk1"/>
                </a:solidFill>
              </a:rPr>
              <a:t>(Bogle, n.d.) &amp; (Mayo Clinic, n.d.) </a:t>
            </a:r>
          </a:p>
        </p:txBody>
      </p:sp>
      <p:pic>
        <p:nvPicPr>
          <p:cNvPr id="252" name="Shape 252"/>
          <p:cNvPicPr preferRelativeResize="0"/>
          <p:nvPr/>
        </p:nvPicPr>
        <p:blipFill>
          <a:blip r:embed="rId3">
            <a:alphaModFix/>
          </a:blip>
          <a:stretch>
            <a:fillRect/>
          </a:stretch>
        </p:blipFill>
        <p:spPr>
          <a:xfrm>
            <a:off x="5988450" y="2819525"/>
            <a:ext cx="2370159" cy="1934050"/>
          </a:xfrm>
          <a:prstGeom prst="rect">
            <a:avLst/>
          </a:prstGeom>
          <a:noFill/>
          <a:ln>
            <a:noFill/>
          </a:ln>
        </p:spPr>
      </p:pic>
      <p:pic>
        <p:nvPicPr>
          <p:cNvPr id="253" name="Shape 253"/>
          <p:cNvPicPr preferRelativeResize="0"/>
          <p:nvPr/>
        </p:nvPicPr>
        <p:blipFill>
          <a:blip r:embed="rId4">
            <a:alphaModFix/>
          </a:blip>
          <a:stretch>
            <a:fillRect/>
          </a:stretch>
        </p:blipFill>
        <p:spPr>
          <a:xfrm>
            <a:off x="6087100" y="585149"/>
            <a:ext cx="2172850" cy="2141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a:spcBef>
                <a:spcPts val="0"/>
              </a:spcBef>
              <a:buNone/>
            </a:pPr>
            <a:r>
              <a:rPr lang="en" sz="3000"/>
              <a:t>Table of Contents</a:t>
            </a:r>
          </a:p>
        </p:txBody>
      </p:sp>
      <p:sp>
        <p:nvSpPr>
          <p:cNvPr id="81" name="Shape 81"/>
          <p:cNvSpPr txBox="1">
            <a:spLocks noGrp="1"/>
          </p:cNvSpPr>
          <p:nvPr>
            <p:ph type="body" idx="1"/>
          </p:nvPr>
        </p:nvSpPr>
        <p:spPr>
          <a:xfrm>
            <a:off x="844425" y="1295550"/>
            <a:ext cx="7189500" cy="3321600"/>
          </a:xfrm>
          <a:prstGeom prst="rect">
            <a:avLst/>
          </a:prstGeom>
        </p:spPr>
        <p:txBody>
          <a:bodyPr lIns="91425" tIns="91425" rIns="91425" bIns="91425" anchor="t" anchorCtr="0">
            <a:noAutofit/>
          </a:bodyPr>
          <a:lstStyle/>
          <a:p>
            <a:pPr marL="457200" lvl="0" indent="-387350" rtl="0">
              <a:spcBef>
                <a:spcPts val="0"/>
              </a:spcBef>
              <a:buSzPct val="100000"/>
              <a:buAutoNum type="arabicPeriod"/>
            </a:pPr>
            <a:r>
              <a:rPr lang="en" sz="2500"/>
              <a:t>What is the Global Burden of Disease? </a:t>
            </a:r>
          </a:p>
          <a:p>
            <a:pPr marL="457200" lvl="0" indent="-387350" rtl="0">
              <a:spcBef>
                <a:spcPts val="0"/>
              </a:spcBef>
              <a:buSzPct val="100000"/>
              <a:buAutoNum type="arabicPeriod"/>
            </a:pPr>
            <a:r>
              <a:rPr lang="en" sz="2500"/>
              <a:t>Overview of Coronary Artery Disease (CAD)</a:t>
            </a:r>
          </a:p>
          <a:p>
            <a:pPr marL="457200" lvl="0" indent="-387350" rtl="0">
              <a:spcBef>
                <a:spcPts val="0"/>
              </a:spcBef>
              <a:buSzPct val="100000"/>
              <a:buAutoNum type="arabicPeriod"/>
            </a:pPr>
            <a:r>
              <a:rPr lang="en" sz="2500"/>
              <a:t>Epidemiology of CAD</a:t>
            </a:r>
          </a:p>
          <a:p>
            <a:pPr marL="457200" lvl="0" indent="-387350" rtl="0">
              <a:spcBef>
                <a:spcPts val="0"/>
              </a:spcBef>
              <a:buSzPct val="100000"/>
              <a:buAutoNum type="arabicPeriod"/>
            </a:pPr>
            <a:r>
              <a:rPr lang="en" sz="2500"/>
              <a:t>Pathophysiology of CAD</a:t>
            </a:r>
          </a:p>
          <a:p>
            <a:pPr marL="457200" lvl="0" indent="-387350" rtl="0">
              <a:spcBef>
                <a:spcPts val="0"/>
              </a:spcBef>
              <a:buSzPct val="100000"/>
              <a:buAutoNum type="arabicPeriod"/>
            </a:pPr>
            <a:r>
              <a:rPr lang="en" sz="2500"/>
              <a:t>Diagnosing CAD </a:t>
            </a:r>
          </a:p>
          <a:p>
            <a:pPr marL="457200" lvl="0" indent="-387350" rtl="0">
              <a:spcBef>
                <a:spcPts val="0"/>
              </a:spcBef>
              <a:buSzPct val="100000"/>
              <a:buAutoNum type="arabicPeriod"/>
            </a:pPr>
            <a:r>
              <a:rPr lang="en" sz="2500"/>
              <a:t>Risk Factors associated with CAD</a:t>
            </a:r>
          </a:p>
          <a:p>
            <a:pPr marL="457200" lvl="0" indent="-387350" rtl="0">
              <a:spcBef>
                <a:spcPts val="0"/>
              </a:spcBef>
              <a:buSzPct val="100000"/>
              <a:buAutoNum type="arabicPeriod"/>
            </a:pPr>
            <a:r>
              <a:rPr lang="en" sz="2500"/>
              <a:t>Treatment Options for CAD</a:t>
            </a:r>
          </a:p>
          <a:p>
            <a:pPr marL="457200" lvl="0" indent="-387350">
              <a:spcBef>
                <a:spcPts val="0"/>
              </a:spcBef>
              <a:buSzPct val="100000"/>
              <a:buAutoNum type="arabicPeriod"/>
            </a:pPr>
            <a:r>
              <a:rPr lang="en" sz="2500"/>
              <a:t>Future Burden of CAD</a:t>
            </a:r>
          </a:p>
        </p:txBody>
      </p:sp>
      <p:sp>
        <p:nvSpPr>
          <p:cNvPr id="82" name="Shape 82"/>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039"/>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b="1"/>
              <a:t>20</a:t>
            </a:fld>
            <a:endParaRPr lang="en" b="1"/>
          </a:p>
        </p:txBody>
      </p:sp>
      <p:sp>
        <p:nvSpPr>
          <p:cNvPr id="259" name="Shape 259"/>
          <p:cNvSpPr/>
          <p:nvPr/>
        </p:nvSpPr>
        <p:spPr>
          <a:xfrm>
            <a:off x="6381073" y="417731"/>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b="1"/>
          </a:p>
        </p:txBody>
      </p:sp>
      <p:sp>
        <p:nvSpPr>
          <p:cNvPr id="260" name="Shape 260"/>
          <p:cNvSpPr txBox="1"/>
          <p:nvPr/>
        </p:nvSpPr>
        <p:spPr>
          <a:xfrm>
            <a:off x="922975" y="628000"/>
            <a:ext cx="5702400" cy="3000000"/>
          </a:xfrm>
          <a:prstGeom prst="rect">
            <a:avLst/>
          </a:prstGeom>
          <a:noFill/>
          <a:ln>
            <a:noFill/>
          </a:ln>
        </p:spPr>
        <p:txBody>
          <a:bodyPr lIns="91425" tIns="91425" rIns="91425" bIns="91425" anchor="ctr" anchorCtr="0">
            <a:noAutofit/>
          </a:bodyPr>
          <a:lstStyle/>
          <a:p>
            <a:pPr lvl="0" rtl="0">
              <a:spcBef>
                <a:spcPts val="0"/>
              </a:spcBef>
              <a:buNone/>
            </a:pPr>
            <a:r>
              <a:rPr lang="en" sz="6400" b="1">
                <a:solidFill>
                  <a:srgbClr val="FFFFFF"/>
                </a:solidFill>
                <a:latin typeface="Dosis"/>
                <a:ea typeface="Dosis"/>
                <a:cs typeface="Dosis"/>
                <a:sym typeface="Dosis"/>
              </a:rPr>
              <a:t>Risk Factors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44425" y="5600"/>
            <a:ext cx="4411800" cy="1140000"/>
          </a:xfrm>
          <a:prstGeom prst="rect">
            <a:avLst/>
          </a:prstGeom>
        </p:spPr>
        <p:txBody>
          <a:bodyPr lIns="91425" tIns="91425" rIns="91425" bIns="91425" anchor="b" anchorCtr="0">
            <a:noAutofit/>
          </a:bodyPr>
          <a:lstStyle/>
          <a:p>
            <a:pPr lvl="0" rtl="0">
              <a:spcBef>
                <a:spcPts val="0"/>
              </a:spcBef>
              <a:buNone/>
            </a:pPr>
            <a:r>
              <a:rPr lang="en" sz="3000"/>
              <a:t>Non-Modifiable Risk Factors</a:t>
            </a:r>
          </a:p>
        </p:txBody>
      </p:sp>
      <p:sp>
        <p:nvSpPr>
          <p:cNvPr id="266" name="Shape 266"/>
          <p:cNvSpPr txBox="1">
            <a:spLocks noGrp="1"/>
          </p:cNvSpPr>
          <p:nvPr>
            <p:ph type="body" idx="1"/>
          </p:nvPr>
        </p:nvSpPr>
        <p:spPr>
          <a:xfrm>
            <a:off x="844425" y="1365675"/>
            <a:ext cx="4220100" cy="3387900"/>
          </a:xfrm>
          <a:prstGeom prst="rect">
            <a:avLst/>
          </a:prstGeom>
        </p:spPr>
        <p:txBody>
          <a:bodyPr lIns="91425" tIns="91425" rIns="91425" bIns="91425" anchor="t" anchorCtr="0">
            <a:noAutofit/>
          </a:bodyPr>
          <a:lstStyle/>
          <a:p>
            <a:pPr marL="457200" lvl="0" indent="-228600" rtl="0">
              <a:spcBef>
                <a:spcPts val="0"/>
              </a:spcBef>
            </a:pPr>
            <a:r>
              <a:rPr lang="en"/>
              <a:t>Age</a:t>
            </a:r>
          </a:p>
          <a:p>
            <a:pPr marL="457200" lvl="0" indent="-228600" rtl="0">
              <a:spcBef>
                <a:spcPts val="0"/>
              </a:spcBef>
            </a:pPr>
            <a:r>
              <a:rPr lang="en"/>
              <a:t>Sex</a:t>
            </a:r>
          </a:p>
          <a:p>
            <a:pPr marL="457200" lvl="0" indent="-228600" rtl="0">
              <a:spcBef>
                <a:spcPts val="0"/>
              </a:spcBef>
            </a:pPr>
            <a:r>
              <a:rPr lang="en"/>
              <a:t>Genetics (Ethnicity)</a:t>
            </a:r>
          </a:p>
          <a:p>
            <a:pPr lvl="0" rtl="0">
              <a:spcBef>
                <a:spcPts val="0"/>
              </a:spcBef>
              <a:buNone/>
            </a:pPr>
            <a:endParaRPr/>
          </a:p>
          <a:p>
            <a:pPr lvl="0" rtl="0">
              <a:spcBef>
                <a:spcPts val="0"/>
              </a:spcBef>
              <a:buNone/>
            </a:pPr>
            <a:r>
              <a:rPr lang="en"/>
              <a:t>These risk factors </a:t>
            </a:r>
            <a:r>
              <a:rPr lang="en" b="1" u="sng"/>
              <a:t>cannot be changed</a:t>
            </a:r>
          </a:p>
        </p:txBody>
      </p:sp>
      <p:sp>
        <p:nvSpPr>
          <p:cNvPr id="267" name="Shape 267"/>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21</a:t>
            </a:fld>
            <a:endParaRPr lang="en"/>
          </a:p>
        </p:txBody>
      </p:sp>
      <p:pic>
        <p:nvPicPr>
          <p:cNvPr id="268" name="Shape 268"/>
          <p:cNvPicPr preferRelativeResize="0"/>
          <p:nvPr/>
        </p:nvPicPr>
        <p:blipFill>
          <a:blip r:embed="rId3">
            <a:alphaModFix/>
          </a:blip>
          <a:stretch>
            <a:fillRect/>
          </a:stretch>
        </p:blipFill>
        <p:spPr>
          <a:xfrm>
            <a:off x="5354300" y="1268575"/>
            <a:ext cx="3272399" cy="3102399"/>
          </a:xfrm>
          <a:prstGeom prst="rect">
            <a:avLst/>
          </a:prstGeom>
          <a:noFill/>
          <a:ln>
            <a:noFill/>
          </a:ln>
        </p:spPr>
      </p:pic>
      <p:sp>
        <p:nvSpPr>
          <p:cNvPr id="269" name="Shape 269"/>
          <p:cNvSpPr txBox="1"/>
          <p:nvPr/>
        </p:nvSpPr>
        <p:spPr>
          <a:xfrm>
            <a:off x="6084975" y="4846125"/>
            <a:ext cx="6181800" cy="721200"/>
          </a:xfrm>
          <a:prstGeom prst="rect">
            <a:avLst/>
          </a:prstGeom>
          <a:noFill/>
          <a:ln>
            <a:noFill/>
          </a:ln>
        </p:spPr>
        <p:txBody>
          <a:bodyPr lIns="91425" tIns="91425" rIns="91425" bIns="91425" anchor="t" anchorCtr="0">
            <a:noAutofit/>
          </a:bodyPr>
          <a:lstStyle/>
          <a:p>
            <a:pPr lvl="0" rtl="0">
              <a:spcBef>
                <a:spcPts val="0"/>
              </a:spcBef>
              <a:buNone/>
            </a:pPr>
            <a:r>
              <a:rPr lang="en" sz="600"/>
              <a:t>Retrieved from: http://www.sansar.org/uploads/content/4%20way%20cropped.jpg</a:t>
            </a:r>
          </a:p>
        </p:txBody>
      </p:sp>
      <p:sp>
        <p:nvSpPr>
          <p:cNvPr id="270" name="Shape 270"/>
          <p:cNvSpPr txBox="1"/>
          <p:nvPr/>
        </p:nvSpPr>
        <p:spPr>
          <a:xfrm>
            <a:off x="669525" y="4753575"/>
            <a:ext cx="2464800" cy="4533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800">
                <a:solidFill>
                  <a:schemeClr val="dk1"/>
                </a:solidFill>
              </a:rPr>
              <a:t>(Coronary Artery Disease Risk Factors, 2016)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844425" y="5600"/>
            <a:ext cx="4747500" cy="1140000"/>
          </a:xfrm>
          <a:prstGeom prst="rect">
            <a:avLst/>
          </a:prstGeom>
        </p:spPr>
        <p:txBody>
          <a:bodyPr lIns="91425" tIns="91425" rIns="91425" bIns="91425" anchor="b" anchorCtr="0">
            <a:noAutofit/>
          </a:bodyPr>
          <a:lstStyle/>
          <a:p>
            <a:pPr lvl="0" rtl="0">
              <a:spcBef>
                <a:spcPts val="0"/>
              </a:spcBef>
              <a:buNone/>
            </a:pPr>
            <a:r>
              <a:rPr lang="en" sz="3000"/>
              <a:t>Physiological Risk Factors</a:t>
            </a:r>
          </a:p>
        </p:txBody>
      </p:sp>
      <p:sp>
        <p:nvSpPr>
          <p:cNvPr id="276" name="Shape 276"/>
          <p:cNvSpPr txBox="1">
            <a:spLocks noGrp="1"/>
          </p:cNvSpPr>
          <p:nvPr>
            <p:ph type="body" idx="1"/>
          </p:nvPr>
        </p:nvSpPr>
        <p:spPr>
          <a:xfrm>
            <a:off x="844425" y="1345775"/>
            <a:ext cx="5169000" cy="3387900"/>
          </a:xfrm>
          <a:prstGeom prst="rect">
            <a:avLst/>
          </a:prstGeom>
        </p:spPr>
        <p:txBody>
          <a:bodyPr lIns="91425" tIns="91425" rIns="91425" bIns="91425" anchor="t" anchorCtr="0">
            <a:noAutofit/>
          </a:bodyPr>
          <a:lstStyle/>
          <a:p>
            <a:pPr marL="457200" lvl="0" indent="-228600" rtl="0">
              <a:spcBef>
                <a:spcPts val="0"/>
              </a:spcBef>
            </a:pPr>
            <a:r>
              <a:rPr lang="en"/>
              <a:t>High Cholesterol</a:t>
            </a:r>
          </a:p>
          <a:p>
            <a:pPr marL="457200" lvl="0" indent="-228600" rtl="0">
              <a:spcBef>
                <a:spcPts val="0"/>
              </a:spcBef>
            </a:pPr>
            <a:r>
              <a:rPr lang="en"/>
              <a:t>High Blood Pressure</a:t>
            </a:r>
          </a:p>
          <a:p>
            <a:pPr marL="457200" lvl="0" indent="-228600" rtl="0">
              <a:spcBef>
                <a:spcPts val="0"/>
              </a:spcBef>
            </a:pPr>
            <a:r>
              <a:rPr lang="en"/>
              <a:t>High Blood Sugar (Diabetes)</a:t>
            </a:r>
          </a:p>
          <a:p>
            <a:pPr lvl="0" rtl="0">
              <a:spcBef>
                <a:spcPts val="0"/>
              </a:spcBef>
              <a:buNone/>
            </a:pPr>
            <a:endParaRPr/>
          </a:p>
          <a:p>
            <a:pPr lvl="0">
              <a:spcBef>
                <a:spcPts val="0"/>
              </a:spcBef>
              <a:buNone/>
            </a:pPr>
            <a:r>
              <a:rPr lang="en"/>
              <a:t>These risk factors </a:t>
            </a:r>
            <a:r>
              <a:rPr lang="en" b="1" u="sng"/>
              <a:t>can be </a:t>
            </a:r>
          </a:p>
          <a:p>
            <a:pPr lvl="0" rtl="0">
              <a:spcBef>
                <a:spcPts val="0"/>
              </a:spcBef>
              <a:buNone/>
            </a:pPr>
            <a:r>
              <a:rPr lang="en" b="1" u="sng"/>
              <a:t>changed</a:t>
            </a:r>
          </a:p>
        </p:txBody>
      </p:sp>
      <p:sp>
        <p:nvSpPr>
          <p:cNvPr id="277" name="Shape 277"/>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22</a:t>
            </a:fld>
            <a:endParaRPr lang="en"/>
          </a:p>
        </p:txBody>
      </p:sp>
      <p:pic>
        <p:nvPicPr>
          <p:cNvPr id="278" name="Shape 278"/>
          <p:cNvPicPr preferRelativeResize="0"/>
          <p:nvPr/>
        </p:nvPicPr>
        <p:blipFill>
          <a:blip r:embed="rId3">
            <a:alphaModFix/>
          </a:blip>
          <a:stretch>
            <a:fillRect/>
          </a:stretch>
        </p:blipFill>
        <p:spPr>
          <a:xfrm>
            <a:off x="5455900" y="1140000"/>
            <a:ext cx="3385450" cy="3106150"/>
          </a:xfrm>
          <a:prstGeom prst="rect">
            <a:avLst/>
          </a:prstGeom>
          <a:noFill/>
          <a:ln>
            <a:noFill/>
          </a:ln>
        </p:spPr>
      </p:pic>
      <p:sp>
        <p:nvSpPr>
          <p:cNvPr id="279" name="Shape 279"/>
          <p:cNvSpPr txBox="1"/>
          <p:nvPr/>
        </p:nvSpPr>
        <p:spPr>
          <a:xfrm>
            <a:off x="5968825" y="4859100"/>
            <a:ext cx="6181800" cy="721200"/>
          </a:xfrm>
          <a:prstGeom prst="rect">
            <a:avLst/>
          </a:prstGeom>
          <a:noFill/>
          <a:ln>
            <a:noFill/>
          </a:ln>
        </p:spPr>
        <p:txBody>
          <a:bodyPr lIns="91425" tIns="91425" rIns="91425" bIns="91425" anchor="t" anchorCtr="0">
            <a:noAutofit/>
          </a:bodyPr>
          <a:lstStyle/>
          <a:p>
            <a:pPr lvl="0" rtl="0">
              <a:spcBef>
                <a:spcPts val="0"/>
              </a:spcBef>
              <a:buNone/>
            </a:pPr>
            <a:r>
              <a:rPr lang="en" sz="600"/>
              <a:t>Retrieved from: http://drarien.co.za/wp-content/uploads/2014/06/Metabolic-Syndrome.png</a:t>
            </a:r>
          </a:p>
        </p:txBody>
      </p:sp>
      <p:sp>
        <p:nvSpPr>
          <p:cNvPr id="280" name="Shape 280"/>
          <p:cNvSpPr txBox="1"/>
          <p:nvPr/>
        </p:nvSpPr>
        <p:spPr>
          <a:xfrm>
            <a:off x="669525" y="4799725"/>
            <a:ext cx="4755600" cy="554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800">
                <a:solidFill>
                  <a:schemeClr val="dk1"/>
                </a:solidFill>
              </a:rPr>
              <a:t>(Coronary Artery Disease Risk Factors, 2016)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rtl="0">
              <a:spcBef>
                <a:spcPts val="0"/>
              </a:spcBef>
              <a:buNone/>
            </a:pPr>
            <a:r>
              <a:rPr lang="en" sz="3000"/>
              <a:t>Lifestyle Factors</a:t>
            </a:r>
          </a:p>
        </p:txBody>
      </p:sp>
      <p:sp>
        <p:nvSpPr>
          <p:cNvPr id="286" name="Shape 286"/>
          <p:cNvSpPr txBox="1">
            <a:spLocks noGrp="1"/>
          </p:cNvSpPr>
          <p:nvPr>
            <p:ph type="body" idx="1"/>
          </p:nvPr>
        </p:nvSpPr>
        <p:spPr>
          <a:xfrm>
            <a:off x="844425" y="1299375"/>
            <a:ext cx="4471200" cy="3387900"/>
          </a:xfrm>
          <a:prstGeom prst="rect">
            <a:avLst/>
          </a:prstGeom>
        </p:spPr>
        <p:txBody>
          <a:bodyPr lIns="91425" tIns="91425" rIns="91425" bIns="91425" anchor="t" anchorCtr="0">
            <a:noAutofit/>
          </a:bodyPr>
          <a:lstStyle/>
          <a:p>
            <a:pPr marL="457200" lvl="0" indent="-228600" rtl="0">
              <a:spcBef>
                <a:spcPts val="0"/>
              </a:spcBef>
            </a:pPr>
            <a:r>
              <a:rPr lang="en"/>
              <a:t>Lack of physical activity</a:t>
            </a:r>
          </a:p>
          <a:p>
            <a:pPr marL="457200" lvl="0" indent="-228600" rtl="0">
              <a:spcBef>
                <a:spcPts val="0"/>
              </a:spcBef>
            </a:pPr>
            <a:r>
              <a:rPr lang="en"/>
              <a:t>Poor nutrition</a:t>
            </a:r>
          </a:p>
          <a:p>
            <a:pPr lvl="0" rtl="0">
              <a:spcBef>
                <a:spcPts val="0"/>
              </a:spcBef>
              <a:buNone/>
            </a:pPr>
            <a:endParaRPr/>
          </a:p>
          <a:p>
            <a:pPr lvl="0" rtl="0">
              <a:spcBef>
                <a:spcPts val="0"/>
              </a:spcBef>
              <a:buNone/>
            </a:pPr>
            <a:r>
              <a:rPr lang="en"/>
              <a:t>These factors are extremely </a:t>
            </a:r>
            <a:r>
              <a:rPr lang="en" b="1" u="sng"/>
              <a:t>difficult to change</a:t>
            </a:r>
            <a:r>
              <a:rPr lang="en"/>
              <a:t> and maintain for a long period of time</a:t>
            </a:r>
          </a:p>
        </p:txBody>
      </p:sp>
      <p:sp>
        <p:nvSpPr>
          <p:cNvPr id="287" name="Shape 287"/>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23</a:t>
            </a:fld>
            <a:endParaRPr lang="en"/>
          </a:p>
        </p:txBody>
      </p:sp>
      <p:pic>
        <p:nvPicPr>
          <p:cNvPr id="288" name="Shape 288"/>
          <p:cNvPicPr preferRelativeResize="0"/>
          <p:nvPr/>
        </p:nvPicPr>
        <p:blipFill>
          <a:blip r:embed="rId3">
            <a:alphaModFix/>
          </a:blip>
          <a:stretch>
            <a:fillRect/>
          </a:stretch>
        </p:blipFill>
        <p:spPr>
          <a:xfrm>
            <a:off x="5161224" y="709474"/>
            <a:ext cx="3931248" cy="3913101"/>
          </a:xfrm>
          <a:prstGeom prst="rect">
            <a:avLst/>
          </a:prstGeom>
          <a:noFill/>
          <a:ln>
            <a:noFill/>
          </a:ln>
        </p:spPr>
      </p:pic>
      <p:sp>
        <p:nvSpPr>
          <p:cNvPr id="289" name="Shape 289"/>
          <p:cNvSpPr txBox="1"/>
          <p:nvPr/>
        </p:nvSpPr>
        <p:spPr>
          <a:xfrm>
            <a:off x="6055950" y="4622575"/>
            <a:ext cx="3167700" cy="677700"/>
          </a:xfrm>
          <a:prstGeom prst="rect">
            <a:avLst/>
          </a:prstGeom>
          <a:noFill/>
          <a:ln>
            <a:noFill/>
          </a:ln>
        </p:spPr>
        <p:txBody>
          <a:bodyPr lIns="91425" tIns="91425" rIns="91425" bIns="91425" anchor="t" anchorCtr="0">
            <a:noAutofit/>
          </a:bodyPr>
          <a:lstStyle/>
          <a:p>
            <a:pPr lvl="0">
              <a:spcBef>
                <a:spcPts val="0"/>
              </a:spcBef>
              <a:buNone/>
            </a:pPr>
            <a:r>
              <a:rPr lang="en" sz="600"/>
              <a:t>Retrieved from: </a:t>
            </a:r>
          </a:p>
          <a:p>
            <a:pPr lvl="0">
              <a:spcBef>
                <a:spcPts val="0"/>
              </a:spcBef>
              <a:buNone/>
            </a:pPr>
            <a:r>
              <a:rPr lang="en" sz="600" u="sng">
                <a:solidFill>
                  <a:schemeClr val="hlink"/>
                </a:solidFill>
                <a:hlinkClick r:id="rId4"/>
              </a:rPr>
              <a:t>http://1.bp.blogspot.com/-bJ4CdG_1brg/VkOxaNNMUiI/AAAAAAAAAjA/Riifqs1QmCI/s1600/healthy-lifestyle-diet-fitness-heart-sign-vector-shape-multiple-icons-depicting-various-sports-vegetables-44829978.jpg</a:t>
            </a:r>
          </a:p>
          <a:p>
            <a:pPr lvl="0">
              <a:spcBef>
                <a:spcPts val="0"/>
              </a:spcBef>
              <a:buNone/>
            </a:pPr>
            <a:endParaRPr sz="600"/>
          </a:p>
        </p:txBody>
      </p:sp>
      <p:sp>
        <p:nvSpPr>
          <p:cNvPr id="290" name="Shape 290"/>
          <p:cNvSpPr txBox="1"/>
          <p:nvPr/>
        </p:nvSpPr>
        <p:spPr>
          <a:xfrm>
            <a:off x="669525" y="4715875"/>
            <a:ext cx="2539200" cy="491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800">
                <a:solidFill>
                  <a:schemeClr val="dk1"/>
                </a:solidFill>
              </a:rPr>
              <a:t>(Coronary Artery Disease Risk Factors, 2016)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rtl="0">
              <a:spcBef>
                <a:spcPts val="0"/>
              </a:spcBef>
              <a:buNone/>
            </a:pPr>
            <a:r>
              <a:rPr lang="en"/>
              <a:t>Healthcare Factors</a:t>
            </a:r>
          </a:p>
        </p:txBody>
      </p:sp>
      <p:sp>
        <p:nvSpPr>
          <p:cNvPr id="296" name="Shape 296"/>
          <p:cNvSpPr txBox="1">
            <a:spLocks noGrp="1"/>
          </p:cNvSpPr>
          <p:nvPr>
            <p:ph type="body" idx="1"/>
          </p:nvPr>
        </p:nvSpPr>
        <p:spPr>
          <a:xfrm>
            <a:off x="669525" y="1178750"/>
            <a:ext cx="4607400" cy="3387900"/>
          </a:xfrm>
          <a:prstGeom prst="rect">
            <a:avLst/>
          </a:prstGeom>
        </p:spPr>
        <p:txBody>
          <a:bodyPr lIns="91425" tIns="91425" rIns="91425" bIns="91425" anchor="t" anchorCtr="0">
            <a:noAutofit/>
          </a:bodyPr>
          <a:lstStyle/>
          <a:p>
            <a:pPr marL="457200" lvl="0" indent="-228600" rtl="0">
              <a:spcBef>
                <a:spcPts val="0"/>
              </a:spcBef>
            </a:pPr>
            <a:r>
              <a:rPr lang="en"/>
              <a:t>Access to healthcare</a:t>
            </a:r>
          </a:p>
          <a:p>
            <a:pPr marL="457200" lvl="0" indent="-228600" rtl="0">
              <a:spcBef>
                <a:spcPts val="0"/>
              </a:spcBef>
            </a:pPr>
            <a:r>
              <a:rPr lang="en"/>
              <a:t>Healthcare systems are reactionary</a:t>
            </a:r>
          </a:p>
          <a:p>
            <a:pPr lvl="0" rtl="0">
              <a:spcBef>
                <a:spcPts val="0"/>
              </a:spcBef>
              <a:buNone/>
            </a:pPr>
            <a:endParaRPr/>
          </a:p>
          <a:p>
            <a:pPr lvl="0" rtl="0">
              <a:spcBef>
                <a:spcPts val="0"/>
              </a:spcBef>
              <a:buNone/>
            </a:pPr>
            <a:r>
              <a:rPr lang="en"/>
              <a:t>These factors further perpetuate the burden of disease in </a:t>
            </a:r>
            <a:r>
              <a:rPr lang="en" b="1" u="sng"/>
              <a:t>developing nations</a:t>
            </a:r>
          </a:p>
        </p:txBody>
      </p:sp>
      <p:sp>
        <p:nvSpPr>
          <p:cNvPr id="297" name="Shape 297"/>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24</a:t>
            </a:fld>
            <a:endParaRPr lang="en"/>
          </a:p>
        </p:txBody>
      </p:sp>
      <p:pic>
        <p:nvPicPr>
          <p:cNvPr id="298" name="Shape 298"/>
          <p:cNvPicPr preferRelativeResize="0"/>
          <p:nvPr/>
        </p:nvPicPr>
        <p:blipFill>
          <a:blip r:embed="rId3">
            <a:alphaModFix/>
          </a:blip>
          <a:stretch>
            <a:fillRect/>
          </a:stretch>
        </p:blipFill>
        <p:spPr>
          <a:xfrm>
            <a:off x="4838600" y="1846876"/>
            <a:ext cx="3950474" cy="1985349"/>
          </a:xfrm>
          <a:prstGeom prst="rect">
            <a:avLst/>
          </a:prstGeom>
          <a:noFill/>
          <a:ln>
            <a:noFill/>
          </a:ln>
        </p:spPr>
      </p:pic>
      <p:sp>
        <p:nvSpPr>
          <p:cNvPr id="299" name="Shape 299"/>
          <p:cNvSpPr txBox="1"/>
          <p:nvPr/>
        </p:nvSpPr>
        <p:spPr>
          <a:xfrm>
            <a:off x="5209425" y="4824175"/>
            <a:ext cx="7776000" cy="907200"/>
          </a:xfrm>
          <a:prstGeom prst="rect">
            <a:avLst/>
          </a:prstGeom>
          <a:noFill/>
          <a:ln>
            <a:noFill/>
          </a:ln>
        </p:spPr>
        <p:txBody>
          <a:bodyPr lIns="91425" tIns="91425" rIns="91425" bIns="91425" anchor="t" anchorCtr="0">
            <a:noAutofit/>
          </a:bodyPr>
          <a:lstStyle/>
          <a:p>
            <a:pPr lvl="0">
              <a:spcBef>
                <a:spcPts val="0"/>
              </a:spcBef>
              <a:buNone/>
            </a:pPr>
            <a:r>
              <a:rPr lang="en" sz="600"/>
              <a:t>Retrieved from: http://www.understandglobalization.com/wp-content/uploads/2013/05/economic-development-map.gif</a:t>
            </a:r>
          </a:p>
        </p:txBody>
      </p:sp>
      <p:sp>
        <p:nvSpPr>
          <p:cNvPr id="300" name="Shape 300"/>
          <p:cNvSpPr txBox="1"/>
          <p:nvPr/>
        </p:nvSpPr>
        <p:spPr>
          <a:xfrm>
            <a:off x="669525" y="4824175"/>
            <a:ext cx="4755600" cy="5547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37500"/>
              <a:buFont typeface="Arial"/>
              <a:buNone/>
            </a:pPr>
            <a:r>
              <a:rPr lang="en" sz="800">
                <a:solidFill>
                  <a:schemeClr val="dk1"/>
                </a:solidFill>
              </a:rPr>
              <a:t>(World Health Organization, 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D039"/>
        </a:solidFill>
        <a:effectLst/>
      </p:bgPr>
    </p:bg>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b="1"/>
              <a:t>25</a:t>
            </a:fld>
            <a:endParaRPr lang="en" b="1"/>
          </a:p>
        </p:txBody>
      </p:sp>
      <p:sp>
        <p:nvSpPr>
          <p:cNvPr id="306" name="Shape 306"/>
          <p:cNvSpPr/>
          <p:nvPr/>
        </p:nvSpPr>
        <p:spPr>
          <a:xfrm>
            <a:off x="6381073" y="417731"/>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b="1"/>
          </a:p>
        </p:txBody>
      </p:sp>
      <p:sp>
        <p:nvSpPr>
          <p:cNvPr id="307" name="Shape 307"/>
          <p:cNvSpPr txBox="1"/>
          <p:nvPr/>
        </p:nvSpPr>
        <p:spPr>
          <a:xfrm>
            <a:off x="922975" y="628000"/>
            <a:ext cx="5702400" cy="3000000"/>
          </a:xfrm>
          <a:prstGeom prst="rect">
            <a:avLst/>
          </a:prstGeom>
          <a:noFill/>
          <a:ln>
            <a:noFill/>
          </a:ln>
        </p:spPr>
        <p:txBody>
          <a:bodyPr lIns="91425" tIns="91425" rIns="91425" bIns="91425" anchor="ctr" anchorCtr="0">
            <a:noAutofit/>
          </a:bodyPr>
          <a:lstStyle/>
          <a:p>
            <a:pPr lvl="0" rtl="0">
              <a:spcBef>
                <a:spcPts val="0"/>
              </a:spcBef>
              <a:buNone/>
            </a:pPr>
            <a:r>
              <a:rPr lang="en" sz="6400" b="1">
                <a:solidFill>
                  <a:srgbClr val="FFFFFF"/>
                </a:solidFill>
                <a:latin typeface="Dosis"/>
                <a:ea typeface="Dosis"/>
                <a:cs typeface="Dosis"/>
                <a:sym typeface="Dosis"/>
              </a:rPr>
              <a:t>Treatments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p:nvPr/>
        </p:nvSpPr>
        <p:spPr>
          <a:xfrm>
            <a:off x="3476599" y="1644125"/>
            <a:ext cx="2539800" cy="2539800"/>
          </a:xfrm>
          <a:prstGeom prst="ellipse">
            <a:avLst/>
          </a:prstGeom>
          <a:solidFill>
            <a:srgbClr val="0DB7C4"/>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endParaRPr sz="2400">
              <a:solidFill>
                <a:srgbClr val="FFFFFF"/>
              </a:solidFill>
              <a:latin typeface="Source Sans Pro"/>
              <a:ea typeface="Source Sans Pro"/>
              <a:cs typeface="Source Sans Pro"/>
              <a:sym typeface="Source Sans Pro"/>
            </a:endParaRPr>
          </a:p>
        </p:txBody>
      </p:sp>
      <p:sp>
        <p:nvSpPr>
          <p:cNvPr id="313" name="Shape 313"/>
          <p:cNvSpPr/>
          <p:nvPr/>
        </p:nvSpPr>
        <p:spPr>
          <a:xfrm>
            <a:off x="669525" y="1644125"/>
            <a:ext cx="2539800" cy="2539800"/>
          </a:xfrm>
          <a:prstGeom prst="ellipse">
            <a:avLst/>
          </a:prstGeom>
          <a:solidFill>
            <a:srgbClr val="F24745"/>
          </a:solidFill>
          <a:ln w="9525" cap="flat" cmpd="sng">
            <a:solidFill>
              <a:srgbClr val="415665"/>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sz="2400">
              <a:solidFill>
                <a:srgbClr val="FFFFFF"/>
              </a:solidFill>
              <a:latin typeface="Source Sans Pro"/>
              <a:ea typeface="Source Sans Pro"/>
              <a:cs typeface="Source Sans Pro"/>
              <a:sym typeface="Source Sans Pro"/>
            </a:endParaRPr>
          </a:p>
        </p:txBody>
      </p:sp>
      <p:sp>
        <p:nvSpPr>
          <p:cNvPr id="314" name="Shape 314"/>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rtl="0">
              <a:spcBef>
                <a:spcPts val="0"/>
              </a:spcBef>
              <a:buNone/>
            </a:pPr>
            <a:r>
              <a:rPr lang="en" sz="3000"/>
              <a:t>Treatment Options </a:t>
            </a:r>
          </a:p>
        </p:txBody>
      </p:sp>
      <p:sp>
        <p:nvSpPr>
          <p:cNvPr id="315" name="Shape 315"/>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26</a:t>
            </a:fld>
            <a:endParaRPr lang="en"/>
          </a:p>
        </p:txBody>
      </p:sp>
      <p:pic>
        <p:nvPicPr>
          <p:cNvPr id="316" name="Shape 316"/>
          <p:cNvPicPr preferRelativeResize="0"/>
          <p:nvPr/>
        </p:nvPicPr>
        <p:blipFill>
          <a:blip r:embed="rId3">
            <a:alphaModFix/>
          </a:blip>
          <a:stretch>
            <a:fillRect/>
          </a:stretch>
        </p:blipFill>
        <p:spPr>
          <a:xfrm>
            <a:off x="1162950" y="1877362"/>
            <a:ext cx="1997050" cy="2073325"/>
          </a:xfrm>
          <a:prstGeom prst="rect">
            <a:avLst/>
          </a:prstGeom>
          <a:noFill/>
          <a:ln>
            <a:noFill/>
          </a:ln>
        </p:spPr>
      </p:pic>
      <p:pic>
        <p:nvPicPr>
          <p:cNvPr id="317" name="Shape 317"/>
          <p:cNvPicPr preferRelativeResize="0"/>
          <p:nvPr/>
        </p:nvPicPr>
        <p:blipFill>
          <a:blip r:embed="rId4">
            <a:alphaModFix/>
          </a:blip>
          <a:stretch>
            <a:fillRect/>
          </a:stretch>
        </p:blipFill>
        <p:spPr>
          <a:xfrm>
            <a:off x="3747974" y="2117293"/>
            <a:ext cx="1997049" cy="1593468"/>
          </a:xfrm>
          <a:prstGeom prst="rect">
            <a:avLst/>
          </a:prstGeom>
          <a:noFill/>
          <a:ln>
            <a:noFill/>
          </a:ln>
        </p:spPr>
      </p:pic>
      <p:sp>
        <p:nvSpPr>
          <p:cNvPr id="318" name="Shape 318"/>
          <p:cNvSpPr/>
          <p:nvPr/>
        </p:nvSpPr>
        <p:spPr>
          <a:xfrm>
            <a:off x="6283673" y="1644125"/>
            <a:ext cx="2539800" cy="2539800"/>
          </a:xfrm>
          <a:prstGeom prst="ellipse">
            <a:avLst/>
          </a:prstGeom>
          <a:solidFill>
            <a:srgbClr val="A9D039"/>
          </a:solidFill>
          <a:ln w="9525" cap="flat" cmpd="sng">
            <a:solidFill>
              <a:srgbClr val="415665"/>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sz="2400">
              <a:solidFill>
                <a:srgbClr val="FFFFFF"/>
              </a:solidFill>
              <a:latin typeface="Source Sans Pro"/>
              <a:ea typeface="Source Sans Pro"/>
              <a:cs typeface="Source Sans Pro"/>
              <a:sym typeface="Source Sans Pro"/>
            </a:endParaRPr>
          </a:p>
        </p:txBody>
      </p:sp>
      <p:pic>
        <p:nvPicPr>
          <p:cNvPr id="319" name="Shape 319"/>
          <p:cNvPicPr preferRelativeResize="0"/>
          <p:nvPr/>
        </p:nvPicPr>
        <p:blipFill>
          <a:blip r:embed="rId5">
            <a:alphaModFix/>
          </a:blip>
          <a:stretch>
            <a:fillRect/>
          </a:stretch>
        </p:blipFill>
        <p:spPr>
          <a:xfrm>
            <a:off x="6724900" y="2032962"/>
            <a:ext cx="1657350" cy="1762125"/>
          </a:xfrm>
          <a:prstGeom prst="rect">
            <a:avLst/>
          </a:prstGeom>
          <a:noFill/>
          <a:ln>
            <a:noFill/>
          </a:ln>
        </p:spPr>
      </p:pic>
      <p:sp>
        <p:nvSpPr>
          <p:cNvPr id="320" name="Shape 320"/>
          <p:cNvSpPr txBox="1"/>
          <p:nvPr/>
        </p:nvSpPr>
        <p:spPr>
          <a:xfrm>
            <a:off x="6414475" y="4508525"/>
            <a:ext cx="2618400" cy="263400"/>
          </a:xfrm>
          <a:prstGeom prst="rect">
            <a:avLst/>
          </a:prstGeom>
          <a:noFill/>
          <a:ln>
            <a:noFill/>
          </a:ln>
        </p:spPr>
        <p:txBody>
          <a:bodyPr lIns="91425" tIns="91425" rIns="91425" bIns="91425" anchor="t" anchorCtr="0">
            <a:noAutofit/>
          </a:bodyPr>
          <a:lstStyle/>
          <a:p>
            <a:pPr lvl="0">
              <a:spcBef>
                <a:spcPts val="0"/>
              </a:spcBef>
              <a:buNone/>
            </a:pPr>
            <a:r>
              <a:rPr lang="en" sz="600"/>
              <a:t>Retrieved from: </a:t>
            </a:r>
            <a:r>
              <a:rPr lang="en" sz="600" u="sng">
                <a:solidFill>
                  <a:schemeClr val="hlink"/>
                </a:solidFill>
                <a:hlinkClick r:id="rId6"/>
              </a:rPr>
              <a:t>http://www.clipartpanda.com/categories/medication-clipart</a:t>
            </a:r>
            <a:r>
              <a:rPr lang="en" sz="600"/>
              <a:t>,</a:t>
            </a:r>
          </a:p>
          <a:p>
            <a:pPr lvl="0">
              <a:spcBef>
                <a:spcPts val="0"/>
              </a:spcBef>
              <a:buNone/>
            </a:pPr>
            <a:r>
              <a:rPr lang="en" sz="600" u="sng">
                <a:solidFill>
                  <a:schemeClr val="hlink"/>
                </a:solidFill>
                <a:hlinkClick r:id="rId7"/>
              </a:rPr>
              <a:t>http://search.coolclips.com/m/vector/vc065197/doctors-in-surgery/</a:t>
            </a:r>
            <a:r>
              <a:rPr lang="en" sz="600"/>
              <a:t>,</a:t>
            </a:r>
          </a:p>
          <a:p>
            <a:pPr lvl="0">
              <a:spcBef>
                <a:spcPts val="0"/>
              </a:spcBef>
              <a:buClr>
                <a:schemeClr val="dk1"/>
              </a:buClr>
              <a:buSzPct val="183333"/>
              <a:buFont typeface="Arial"/>
              <a:buNone/>
            </a:pPr>
            <a:r>
              <a:rPr lang="en" sz="600" u="sng">
                <a:solidFill>
                  <a:schemeClr val="hlink"/>
                </a:solidFill>
                <a:hlinkClick r:id="rId8"/>
              </a:rPr>
              <a:t>http://www.clipartbest.com/clipart-dTrodpMpc</a:t>
            </a:r>
          </a:p>
          <a:p>
            <a:pPr lvl="0">
              <a:spcBef>
                <a:spcPts val="0"/>
              </a:spcBef>
              <a:buNone/>
            </a:pPr>
            <a:endParaRPr sz="600"/>
          </a:p>
          <a:p>
            <a:pPr lvl="0">
              <a:spcBef>
                <a:spcPts val="0"/>
              </a:spcBef>
              <a:buNone/>
            </a:pPr>
            <a:r>
              <a:rPr lang="en" sz="600"/>
              <a:t> </a:t>
            </a:r>
          </a:p>
          <a:p>
            <a:pPr lvl="0">
              <a:spcBef>
                <a:spcPts val="0"/>
              </a:spcBef>
              <a:buNone/>
            </a:pPr>
            <a:endParaRPr sz="600"/>
          </a:p>
          <a:p>
            <a:pPr lvl="0">
              <a:spcBef>
                <a:spcPts val="0"/>
              </a:spcBef>
              <a:buNone/>
            </a:pPr>
            <a:endParaRPr sz="600"/>
          </a:p>
          <a:p>
            <a:pPr lvl="0">
              <a:spcBef>
                <a:spcPts val="0"/>
              </a:spcBef>
              <a:buNone/>
            </a:pPr>
            <a:endParaRPr sz="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44425" y="5600"/>
            <a:ext cx="6239400" cy="1140000"/>
          </a:xfrm>
          <a:prstGeom prst="rect">
            <a:avLst/>
          </a:prstGeom>
        </p:spPr>
        <p:txBody>
          <a:bodyPr lIns="91425" tIns="91425" rIns="91425" bIns="91425" anchor="b" anchorCtr="0">
            <a:noAutofit/>
          </a:bodyPr>
          <a:lstStyle/>
          <a:p>
            <a:pPr lvl="0">
              <a:spcBef>
                <a:spcPts val="0"/>
              </a:spcBef>
              <a:buNone/>
            </a:pPr>
            <a:r>
              <a:rPr lang="en" sz="3000"/>
              <a:t>Pharmacological Options (Medication) </a:t>
            </a:r>
          </a:p>
        </p:txBody>
      </p:sp>
      <p:sp>
        <p:nvSpPr>
          <p:cNvPr id="326" name="Shape 326"/>
          <p:cNvSpPr txBox="1">
            <a:spLocks noGrp="1"/>
          </p:cNvSpPr>
          <p:nvPr>
            <p:ph type="body" idx="1"/>
          </p:nvPr>
        </p:nvSpPr>
        <p:spPr>
          <a:xfrm>
            <a:off x="844425" y="1319250"/>
            <a:ext cx="6239400" cy="3387900"/>
          </a:xfrm>
          <a:prstGeom prst="rect">
            <a:avLst/>
          </a:prstGeom>
        </p:spPr>
        <p:txBody>
          <a:bodyPr lIns="91425" tIns="91425" rIns="91425" bIns="91425" anchor="t" anchorCtr="0">
            <a:noAutofit/>
          </a:bodyPr>
          <a:lstStyle/>
          <a:p>
            <a:pPr marL="457200" lvl="0" indent="-228600" rtl="0">
              <a:spcBef>
                <a:spcPts val="0"/>
              </a:spcBef>
            </a:pPr>
            <a:r>
              <a:rPr lang="en"/>
              <a:t>Beta blockers </a:t>
            </a:r>
          </a:p>
          <a:p>
            <a:pPr marL="457200" lvl="0" indent="-228600" rtl="0">
              <a:spcBef>
                <a:spcPts val="0"/>
              </a:spcBef>
            </a:pPr>
            <a:r>
              <a:rPr lang="en"/>
              <a:t>Nitrates </a:t>
            </a:r>
          </a:p>
          <a:p>
            <a:pPr marL="457200" lvl="0" indent="-228600" rtl="0">
              <a:spcBef>
                <a:spcPts val="0"/>
              </a:spcBef>
            </a:pPr>
            <a:r>
              <a:rPr lang="en"/>
              <a:t>Angiotensin converting enzyme (ACE)</a:t>
            </a:r>
          </a:p>
          <a:p>
            <a:pPr marL="457200" lvl="0" indent="-228600" rtl="0">
              <a:spcBef>
                <a:spcPts val="0"/>
              </a:spcBef>
            </a:pPr>
            <a:r>
              <a:rPr lang="en"/>
              <a:t>Antiplatelets </a:t>
            </a:r>
          </a:p>
          <a:p>
            <a:pPr marL="914400" lvl="1" indent="-228600">
              <a:spcBef>
                <a:spcPts val="0"/>
              </a:spcBef>
            </a:pPr>
            <a:r>
              <a:rPr lang="en"/>
              <a:t>Aspirin (Acetylsalicylic acid, ASA)</a:t>
            </a:r>
          </a:p>
        </p:txBody>
      </p:sp>
      <p:sp>
        <p:nvSpPr>
          <p:cNvPr id="327" name="Shape 327"/>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27</a:t>
            </a:fld>
            <a:endParaRPr lang="en"/>
          </a:p>
        </p:txBody>
      </p:sp>
      <p:sp>
        <p:nvSpPr>
          <p:cNvPr id="328" name="Shape 328"/>
          <p:cNvSpPr/>
          <p:nvPr/>
        </p:nvSpPr>
        <p:spPr>
          <a:xfrm>
            <a:off x="7320425" y="0"/>
            <a:ext cx="1823700" cy="1664700"/>
          </a:xfrm>
          <a:prstGeom prst="ellipse">
            <a:avLst/>
          </a:prstGeom>
          <a:solidFill>
            <a:srgbClr val="F24745"/>
          </a:solidFill>
          <a:ln w="9525" cap="flat" cmpd="sng">
            <a:solidFill>
              <a:srgbClr val="415665"/>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sz="2400">
              <a:solidFill>
                <a:srgbClr val="FFFFFF"/>
              </a:solidFill>
              <a:latin typeface="Source Sans Pro"/>
              <a:ea typeface="Source Sans Pro"/>
              <a:cs typeface="Source Sans Pro"/>
              <a:sym typeface="Source Sans Pro"/>
            </a:endParaRPr>
          </a:p>
        </p:txBody>
      </p:sp>
      <p:pic>
        <p:nvPicPr>
          <p:cNvPr id="329" name="Shape 329"/>
          <p:cNvPicPr preferRelativeResize="0"/>
          <p:nvPr/>
        </p:nvPicPr>
        <p:blipFill>
          <a:blip r:embed="rId3">
            <a:alphaModFix/>
          </a:blip>
          <a:stretch>
            <a:fillRect/>
          </a:stretch>
        </p:blipFill>
        <p:spPr>
          <a:xfrm>
            <a:off x="7630762" y="128745"/>
            <a:ext cx="1355425" cy="1407200"/>
          </a:xfrm>
          <a:prstGeom prst="rect">
            <a:avLst/>
          </a:prstGeom>
          <a:noFill/>
          <a:ln>
            <a:noFill/>
          </a:ln>
        </p:spPr>
      </p:pic>
      <p:sp>
        <p:nvSpPr>
          <p:cNvPr id="330" name="Shape 330"/>
          <p:cNvSpPr txBox="1"/>
          <p:nvPr/>
        </p:nvSpPr>
        <p:spPr>
          <a:xfrm>
            <a:off x="5534575" y="4556875"/>
            <a:ext cx="3552600" cy="425100"/>
          </a:xfrm>
          <a:prstGeom prst="rect">
            <a:avLst/>
          </a:prstGeom>
          <a:noFill/>
          <a:ln>
            <a:noFill/>
          </a:ln>
        </p:spPr>
        <p:txBody>
          <a:bodyPr lIns="91425" tIns="91425" rIns="91425" bIns="91425" anchor="t" anchorCtr="0">
            <a:noAutofit/>
          </a:bodyPr>
          <a:lstStyle/>
          <a:p>
            <a:pPr lvl="0">
              <a:spcBef>
                <a:spcPts val="0"/>
              </a:spcBef>
              <a:buNone/>
            </a:pPr>
            <a:endParaRPr sz="1100"/>
          </a:p>
        </p:txBody>
      </p:sp>
      <p:sp>
        <p:nvSpPr>
          <p:cNvPr id="331" name="Shape 331"/>
          <p:cNvSpPr txBox="1"/>
          <p:nvPr/>
        </p:nvSpPr>
        <p:spPr>
          <a:xfrm>
            <a:off x="110525" y="4811925"/>
            <a:ext cx="3921900" cy="385500"/>
          </a:xfrm>
          <a:prstGeom prst="rect">
            <a:avLst/>
          </a:prstGeom>
          <a:noFill/>
          <a:ln>
            <a:noFill/>
          </a:ln>
        </p:spPr>
        <p:txBody>
          <a:bodyPr lIns="91425" tIns="91425" rIns="91425" bIns="91425" anchor="t" anchorCtr="0">
            <a:noAutofit/>
          </a:bodyPr>
          <a:lstStyle/>
          <a:p>
            <a:pPr marL="0" lvl="0" indent="0" algn="just" rtl="0">
              <a:lnSpc>
                <a:spcPct val="115000"/>
              </a:lnSpc>
              <a:spcBef>
                <a:spcPts val="0"/>
              </a:spcBef>
              <a:buNone/>
            </a:pPr>
            <a:r>
              <a:rPr lang="en" sz="800">
                <a:solidFill>
                  <a:schemeClr val="dk1"/>
                </a:solidFill>
              </a:rPr>
              <a:t>(Brugts et al.,2012), (Hennekens,Dyken &amp; Fuster, 1997)</a:t>
            </a:r>
          </a:p>
        </p:txBody>
      </p:sp>
      <p:sp>
        <p:nvSpPr>
          <p:cNvPr id="332" name="Shape 332"/>
          <p:cNvSpPr txBox="1"/>
          <p:nvPr/>
        </p:nvSpPr>
        <p:spPr>
          <a:xfrm>
            <a:off x="6280575" y="4635625"/>
            <a:ext cx="3369600" cy="267600"/>
          </a:xfrm>
          <a:prstGeom prst="rect">
            <a:avLst/>
          </a:prstGeom>
          <a:noFill/>
          <a:ln>
            <a:noFill/>
          </a:ln>
        </p:spPr>
        <p:txBody>
          <a:bodyPr lIns="91425" tIns="91425" rIns="91425" bIns="91425" anchor="t" anchorCtr="0">
            <a:noAutofit/>
          </a:bodyPr>
          <a:lstStyle/>
          <a:p>
            <a:pPr lvl="0">
              <a:spcBef>
                <a:spcPts val="0"/>
              </a:spcBef>
              <a:buNone/>
            </a:pPr>
            <a:endParaRPr sz="600"/>
          </a:p>
        </p:txBody>
      </p:sp>
      <p:pic>
        <p:nvPicPr>
          <p:cNvPr id="333" name="Shape 333"/>
          <p:cNvPicPr preferRelativeResize="0"/>
          <p:nvPr/>
        </p:nvPicPr>
        <p:blipFill>
          <a:blip r:embed="rId4">
            <a:alphaModFix/>
          </a:blip>
          <a:stretch>
            <a:fillRect/>
          </a:stretch>
        </p:blipFill>
        <p:spPr>
          <a:xfrm>
            <a:off x="6280575" y="2674600"/>
            <a:ext cx="2533650" cy="1752600"/>
          </a:xfrm>
          <a:prstGeom prst="rect">
            <a:avLst/>
          </a:prstGeom>
          <a:noFill/>
          <a:ln>
            <a:noFill/>
          </a:ln>
        </p:spPr>
      </p:pic>
      <p:sp>
        <p:nvSpPr>
          <p:cNvPr id="334" name="Shape 334"/>
          <p:cNvSpPr txBox="1"/>
          <p:nvPr/>
        </p:nvSpPr>
        <p:spPr>
          <a:xfrm>
            <a:off x="6283950" y="4427200"/>
            <a:ext cx="2526900" cy="267600"/>
          </a:xfrm>
          <a:prstGeom prst="rect">
            <a:avLst/>
          </a:prstGeom>
          <a:noFill/>
          <a:ln>
            <a:noFill/>
          </a:ln>
        </p:spPr>
        <p:txBody>
          <a:bodyPr lIns="91425" tIns="91425" rIns="91425" bIns="91425" anchor="t" anchorCtr="0">
            <a:noAutofit/>
          </a:bodyPr>
          <a:lstStyle/>
          <a:p>
            <a:pPr lvl="0">
              <a:spcBef>
                <a:spcPts val="0"/>
              </a:spcBef>
              <a:buNone/>
            </a:pPr>
            <a:r>
              <a:rPr lang="en" sz="800"/>
              <a:t>Retrieved from http://www.heartpoint.com/treatcoronaryartdis.html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28</a:t>
            </a:fld>
            <a:endParaRPr lang="en"/>
          </a:p>
        </p:txBody>
      </p:sp>
      <p:sp>
        <p:nvSpPr>
          <p:cNvPr id="340" name="Shape 340"/>
          <p:cNvSpPr txBox="1">
            <a:spLocks noGrp="1"/>
          </p:cNvSpPr>
          <p:nvPr>
            <p:ph type="title"/>
          </p:nvPr>
        </p:nvSpPr>
        <p:spPr>
          <a:xfrm>
            <a:off x="844425" y="5600"/>
            <a:ext cx="5284500" cy="1140000"/>
          </a:xfrm>
          <a:prstGeom prst="rect">
            <a:avLst/>
          </a:prstGeom>
        </p:spPr>
        <p:txBody>
          <a:bodyPr lIns="91425" tIns="91425" rIns="91425" bIns="91425" anchor="b" anchorCtr="0">
            <a:noAutofit/>
          </a:bodyPr>
          <a:lstStyle/>
          <a:p>
            <a:pPr lvl="0">
              <a:spcBef>
                <a:spcPts val="0"/>
              </a:spcBef>
              <a:buNone/>
            </a:pPr>
            <a:r>
              <a:rPr lang="en" sz="3000"/>
              <a:t>Medical Procedures and Surgery </a:t>
            </a:r>
          </a:p>
        </p:txBody>
      </p:sp>
      <p:sp>
        <p:nvSpPr>
          <p:cNvPr id="341" name="Shape 341"/>
          <p:cNvSpPr txBox="1">
            <a:spLocks noGrp="1"/>
          </p:cNvSpPr>
          <p:nvPr>
            <p:ph type="body" idx="1"/>
          </p:nvPr>
        </p:nvSpPr>
        <p:spPr>
          <a:xfrm>
            <a:off x="669525" y="1296550"/>
            <a:ext cx="4419900" cy="3387900"/>
          </a:xfrm>
          <a:prstGeom prst="rect">
            <a:avLst/>
          </a:prstGeom>
        </p:spPr>
        <p:txBody>
          <a:bodyPr lIns="91425" tIns="91425" rIns="91425" bIns="91425" anchor="t" anchorCtr="0">
            <a:noAutofit/>
          </a:bodyPr>
          <a:lstStyle/>
          <a:p>
            <a:pPr lvl="0" rtl="0">
              <a:spcBef>
                <a:spcPts val="0"/>
              </a:spcBef>
              <a:buNone/>
            </a:pPr>
            <a:r>
              <a:rPr lang="en"/>
              <a:t>Coronary Artery Bypass Graft Surgery (CABG)</a:t>
            </a:r>
          </a:p>
          <a:p>
            <a:pPr marR="0" lvl="0" algn="l" rtl="0">
              <a:lnSpc>
                <a:spcPct val="100000"/>
              </a:lnSpc>
              <a:spcBef>
                <a:spcPts val="600"/>
              </a:spcBef>
              <a:spcAft>
                <a:spcPts val="0"/>
              </a:spcAft>
              <a:buNone/>
            </a:pPr>
            <a:endParaRPr/>
          </a:p>
        </p:txBody>
      </p:sp>
      <p:pic>
        <p:nvPicPr>
          <p:cNvPr id="342" name="Shape 342"/>
          <p:cNvPicPr preferRelativeResize="0"/>
          <p:nvPr/>
        </p:nvPicPr>
        <p:blipFill>
          <a:blip r:embed="rId3">
            <a:alphaModFix/>
          </a:blip>
          <a:stretch>
            <a:fillRect/>
          </a:stretch>
        </p:blipFill>
        <p:spPr>
          <a:xfrm>
            <a:off x="1278287" y="2412525"/>
            <a:ext cx="2684875" cy="2147904"/>
          </a:xfrm>
          <a:prstGeom prst="rect">
            <a:avLst/>
          </a:prstGeom>
          <a:noFill/>
          <a:ln>
            <a:noFill/>
          </a:ln>
        </p:spPr>
      </p:pic>
      <p:sp>
        <p:nvSpPr>
          <p:cNvPr id="343" name="Shape 343"/>
          <p:cNvSpPr txBox="1">
            <a:spLocks noGrp="1"/>
          </p:cNvSpPr>
          <p:nvPr>
            <p:ph type="body" idx="1"/>
          </p:nvPr>
        </p:nvSpPr>
        <p:spPr>
          <a:xfrm>
            <a:off x="4868175" y="1296550"/>
            <a:ext cx="4419900" cy="3387900"/>
          </a:xfrm>
          <a:prstGeom prst="rect">
            <a:avLst/>
          </a:prstGeom>
        </p:spPr>
        <p:txBody>
          <a:bodyPr lIns="91425" tIns="91425" rIns="91425" bIns="91425" anchor="t" anchorCtr="0">
            <a:noAutofit/>
          </a:bodyPr>
          <a:lstStyle/>
          <a:p>
            <a:pPr lvl="0">
              <a:spcBef>
                <a:spcPts val="0"/>
              </a:spcBef>
              <a:buNone/>
            </a:pPr>
            <a:r>
              <a:rPr lang="en"/>
              <a:t>Percutaneous Coronary Intervention (PCI)</a:t>
            </a:r>
          </a:p>
          <a:p>
            <a:pPr lvl="0" rtl="0">
              <a:spcBef>
                <a:spcPts val="0"/>
              </a:spcBef>
              <a:buNone/>
            </a:pPr>
            <a:endParaRPr/>
          </a:p>
          <a:p>
            <a:pPr marR="0" lvl="0" algn="l" rtl="0">
              <a:lnSpc>
                <a:spcPct val="100000"/>
              </a:lnSpc>
              <a:spcBef>
                <a:spcPts val="600"/>
              </a:spcBef>
              <a:spcAft>
                <a:spcPts val="0"/>
              </a:spcAft>
              <a:buNone/>
            </a:pPr>
            <a:endParaRPr/>
          </a:p>
        </p:txBody>
      </p:sp>
      <p:sp>
        <p:nvSpPr>
          <p:cNvPr id="344" name="Shape 344"/>
          <p:cNvSpPr/>
          <p:nvPr/>
        </p:nvSpPr>
        <p:spPr>
          <a:xfrm>
            <a:off x="7533850" y="0"/>
            <a:ext cx="1610100" cy="1579200"/>
          </a:xfrm>
          <a:prstGeom prst="ellipse">
            <a:avLst/>
          </a:prstGeom>
          <a:solidFill>
            <a:srgbClr val="0DB7C4"/>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endParaRPr sz="2400">
              <a:solidFill>
                <a:srgbClr val="FFFFFF"/>
              </a:solidFill>
              <a:latin typeface="Source Sans Pro"/>
              <a:ea typeface="Source Sans Pro"/>
              <a:cs typeface="Source Sans Pro"/>
              <a:sym typeface="Source Sans Pro"/>
            </a:endParaRPr>
          </a:p>
        </p:txBody>
      </p:sp>
      <p:pic>
        <p:nvPicPr>
          <p:cNvPr id="345" name="Shape 345"/>
          <p:cNvPicPr preferRelativeResize="0"/>
          <p:nvPr/>
        </p:nvPicPr>
        <p:blipFill>
          <a:blip r:embed="rId4">
            <a:alphaModFix/>
          </a:blip>
          <a:stretch>
            <a:fillRect/>
          </a:stretch>
        </p:blipFill>
        <p:spPr>
          <a:xfrm>
            <a:off x="7713291" y="290425"/>
            <a:ext cx="1251220" cy="998349"/>
          </a:xfrm>
          <a:prstGeom prst="rect">
            <a:avLst/>
          </a:prstGeom>
          <a:noFill/>
          <a:ln>
            <a:noFill/>
          </a:ln>
        </p:spPr>
      </p:pic>
      <p:pic>
        <p:nvPicPr>
          <p:cNvPr id="346" name="Shape 346"/>
          <p:cNvPicPr preferRelativeResize="0"/>
          <p:nvPr/>
        </p:nvPicPr>
        <p:blipFill>
          <a:blip r:embed="rId5">
            <a:alphaModFix/>
          </a:blip>
          <a:stretch>
            <a:fillRect/>
          </a:stretch>
        </p:blipFill>
        <p:spPr>
          <a:xfrm>
            <a:off x="4595900" y="2457775"/>
            <a:ext cx="3429000" cy="2057400"/>
          </a:xfrm>
          <a:prstGeom prst="rect">
            <a:avLst/>
          </a:prstGeom>
          <a:noFill/>
          <a:ln>
            <a:noFill/>
          </a:ln>
        </p:spPr>
      </p:pic>
      <p:sp>
        <p:nvSpPr>
          <p:cNvPr id="347" name="Shape 347"/>
          <p:cNvSpPr txBox="1"/>
          <p:nvPr/>
        </p:nvSpPr>
        <p:spPr>
          <a:xfrm>
            <a:off x="5148225" y="4608675"/>
            <a:ext cx="3859800" cy="272100"/>
          </a:xfrm>
          <a:prstGeom prst="rect">
            <a:avLst/>
          </a:prstGeom>
          <a:noFill/>
          <a:ln>
            <a:noFill/>
          </a:ln>
        </p:spPr>
        <p:txBody>
          <a:bodyPr lIns="91425" tIns="91425" rIns="91425" bIns="91425" anchor="t" anchorCtr="0">
            <a:noAutofit/>
          </a:bodyPr>
          <a:lstStyle/>
          <a:p>
            <a:pPr lvl="0">
              <a:spcBef>
                <a:spcPts val="0"/>
              </a:spcBef>
              <a:buNone/>
            </a:pPr>
            <a:r>
              <a:rPr lang="en" sz="600"/>
              <a:t>Image Retrieved from: </a:t>
            </a:r>
            <a:r>
              <a:rPr lang="en" sz="600" u="sng">
                <a:solidFill>
                  <a:srgbClr val="1155CC"/>
                </a:solidFill>
                <a:hlinkClick r:id="rId6"/>
              </a:rPr>
              <a:t>http://www.premierheartcarett.com/coronary-angioplasty-pci/</a:t>
            </a:r>
          </a:p>
        </p:txBody>
      </p:sp>
      <p:sp>
        <p:nvSpPr>
          <p:cNvPr id="348" name="Shape 348"/>
          <p:cNvSpPr txBox="1"/>
          <p:nvPr/>
        </p:nvSpPr>
        <p:spPr>
          <a:xfrm>
            <a:off x="635025" y="4560425"/>
            <a:ext cx="4488900" cy="272100"/>
          </a:xfrm>
          <a:prstGeom prst="rect">
            <a:avLst/>
          </a:prstGeom>
          <a:noFill/>
          <a:ln>
            <a:noFill/>
          </a:ln>
        </p:spPr>
        <p:txBody>
          <a:bodyPr lIns="91425" tIns="91425" rIns="91425" bIns="91425" anchor="t" anchorCtr="0">
            <a:noAutofit/>
          </a:bodyPr>
          <a:lstStyle/>
          <a:p>
            <a:pPr lvl="0">
              <a:spcBef>
                <a:spcPts val="0"/>
              </a:spcBef>
              <a:buNone/>
            </a:pPr>
            <a:r>
              <a:rPr lang="en" sz="600">
                <a:solidFill>
                  <a:schemeClr val="dk1"/>
                </a:solidFill>
              </a:rPr>
              <a:t>Image retrieved from: </a:t>
            </a:r>
            <a:r>
              <a:rPr lang="en" sz="600" u="sng">
                <a:solidFill>
                  <a:srgbClr val="1155CC"/>
                </a:solidFill>
                <a:hlinkClick r:id="rId7"/>
              </a:rPr>
              <a:t>http://umm.edu/health/medical/ency/presentations/heart-bypass-surgery-series</a:t>
            </a:r>
          </a:p>
          <a:p>
            <a:pPr lvl="0" rtl="0">
              <a:lnSpc>
                <a:spcPct val="115000"/>
              </a:lnSpc>
              <a:spcBef>
                <a:spcPts val="0"/>
              </a:spcBef>
              <a:buNone/>
            </a:pPr>
            <a:endParaRPr sz="600">
              <a:solidFill>
                <a:schemeClr val="dk1"/>
              </a:solidFill>
            </a:endParaRPr>
          </a:p>
          <a:p>
            <a:pPr lvl="0">
              <a:spcBef>
                <a:spcPts val="0"/>
              </a:spcBef>
              <a:buClr>
                <a:schemeClr val="dk1"/>
              </a:buClr>
              <a:buFont typeface="Arial"/>
              <a:buNone/>
            </a:pPr>
            <a:endParaRPr sz="600">
              <a:solidFill>
                <a:schemeClr val="dk1"/>
              </a:solidFill>
            </a:endParaRPr>
          </a:p>
        </p:txBody>
      </p:sp>
      <p:sp>
        <p:nvSpPr>
          <p:cNvPr id="349" name="Shape 349"/>
          <p:cNvSpPr txBox="1"/>
          <p:nvPr/>
        </p:nvSpPr>
        <p:spPr>
          <a:xfrm>
            <a:off x="102025" y="4888450"/>
            <a:ext cx="3808800" cy="161400"/>
          </a:xfrm>
          <a:prstGeom prst="rect">
            <a:avLst/>
          </a:prstGeom>
          <a:noFill/>
          <a:ln>
            <a:noFill/>
          </a:ln>
        </p:spPr>
        <p:txBody>
          <a:bodyPr lIns="91425" tIns="91425" rIns="91425" bIns="91425" anchor="t" anchorCtr="0">
            <a:noAutofit/>
          </a:bodyPr>
          <a:lstStyle/>
          <a:p>
            <a:pPr marL="0" lvl="0" indent="-69850" algn="just" rtl="0">
              <a:lnSpc>
                <a:spcPct val="115000"/>
              </a:lnSpc>
              <a:spcBef>
                <a:spcPts val="0"/>
              </a:spcBef>
              <a:buClr>
                <a:schemeClr val="dk1"/>
              </a:buClr>
              <a:buSzPct val="137500"/>
              <a:buFont typeface="Arial"/>
              <a:buNone/>
            </a:pPr>
            <a:r>
              <a:rPr lang="en" sz="800">
                <a:solidFill>
                  <a:schemeClr val="dk1"/>
                </a:solidFill>
              </a:rPr>
              <a:t> (Llyod-Jones et al., 2010), (National Heart, Lung, and Blood Institute,  2016),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a:spcBef>
                <a:spcPts val="0"/>
              </a:spcBef>
              <a:buNone/>
            </a:pPr>
            <a:r>
              <a:rPr lang="en" sz="3000"/>
              <a:t>Lifestyle Modifications </a:t>
            </a:r>
          </a:p>
        </p:txBody>
      </p:sp>
      <p:sp>
        <p:nvSpPr>
          <p:cNvPr id="355" name="Shape 355"/>
          <p:cNvSpPr txBox="1">
            <a:spLocks noGrp="1"/>
          </p:cNvSpPr>
          <p:nvPr>
            <p:ph type="body" idx="1"/>
          </p:nvPr>
        </p:nvSpPr>
        <p:spPr>
          <a:xfrm>
            <a:off x="920625" y="1145600"/>
            <a:ext cx="6179700" cy="3387900"/>
          </a:xfrm>
          <a:prstGeom prst="rect">
            <a:avLst/>
          </a:prstGeom>
        </p:spPr>
        <p:txBody>
          <a:bodyPr lIns="91425" tIns="91425" rIns="91425" bIns="91425" anchor="t" anchorCtr="0">
            <a:noAutofit/>
          </a:bodyPr>
          <a:lstStyle/>
          <a:p>
            <a:pPr marL="457200" lvl="0" indent="-228600" rtl="0">
              <a:lnSpc>
                <a:spcPct val="115000"/>
              </a:lnSpc>
              <a:spcBef>
                <a:spcPts val="0"/>
              </a:spcBef>
            </a:pPr>
            <a:r>
              <a:rPr lang="en"/>
              <a:t>Nutrition</a:t>
            </a:r>
          </a:p>
          <a:p>
            <a:pPr marL="914400" lvl="1" indent="-228600" rtl="0">
              <a:lnSpc>
                <a:spcPct val="115000"/>
              </a:lnSpc>
              <a:spcBef>
                <a:spcPts val="0"/>
              </a:spcBef>
            </a:pPr>
            <a:r>
              <a:rPr lang="en"/>
              <a:t>Reducing cholesterol levels</a:t>
            </a:r>
          </a:p>
          <a:p>
            <a:pPr marL="914400" lvl="1" indent="-228600" rtl="0">
              <a:lnSpc>
                <a:spcPct val="115000"/>
              </a:lnSpc>
              <a:spcBef>
                <a:spcPts val="0"/>
              </a:spcBef>
            </a:pPr>
            <a:r>
              <a:rPr lang="en"/>
              <a:t>Eating healthy fats</a:t>
            </a:r>
          </a:p>
          <a:p>
            <a:pPr marL="457200" lvl="0" indent="-228600" rtl="0">
              <a:lnSpc>
                <a:spcPct val="115000"/>
              </a:lnSpc>
              <a:spcBef>
                <a:spcPts val="0"/>
              </a:spcBef>
            </a:pPr>
            <a:r>
              <a:rPr lang="en"/>
              <a:t>Quitting smoking</a:t>
            </a:r>
          </a:p>
          <a:p>
            <a:pPr marL="457200" lvl="0" indent="-228600" rtl="0">
              <a:lnSpc>
                <a:spcPct val="115000"/>
              </a:lnSpc>
              <a:spcBef>
                <a:spcPts val="0"/>
              </a:spcBef>
            </a:pPr>
            <a:r>
              <a:rPr lang="en"/>
              <a:t>Limiting alcohol consumption</a:t>
            </a:r>
          </a:p>
          <a:p>
            <a:pPr marL="457200" lvl="0" indent="-228600" rtl="0">
              <a:lnSpc>
                <a:spcPct val="115000"/>
              </a:lnSpc>
              <a:spcBef>
                <a:spcPts val="0"/>
              </a:spcBef>
            </a:pPr>
            <a:r>
              <a:rPr lang="en"/>
              <a:t>Regular physical activity </a:t>
            </a:r>
          </a:p>
        </p:txBody>
      </p:sp>
      <p:sp>
        <p:nvSpPr>
          <p:cNvPr id="356" name="Shape 356"/>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29</a:t>
            </a:fld>
            <a:endParaRPr lang="en"/>
          </a:p>
        </p:txBody>
      </p:sp>
      <p:sp>
        <p:nvSpPr>
          <p:cNvPr id="357" name="Shape 357"/>
          <p:cNvSpPr/>
          <p:nvPr/>
        </p:nvSpPr>
        <p:spPr>
          <a:xfrm>
            <a:off x="7448449" y="5600"/>
            <a:ext cx="1609800" cy="1686900"/>
          </a:xfrm>
          <a:prstGeom prst="ellipse">
            <a:avLst/>
          </a:prstGeom>
          <a:solidFill>
            <a:srgbClr val="A9D039"/>
          </a:solidFill>
          <a:ln w="9525" cap="flat" cmpd="sng">
            <a:solidFill>
              <a:srgbClr val="415665"/>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endParaRPr sz="2400">
              <a:solidFill>
                <a:srgbClr val="FFFFFF"/>
              </a:solidFill>
              <a:latin typeface="Source Sans Pro"/>
              <a:ea typeface="Source Sans Pro"/>
              <a:cs typeface="Source Sans Pro"/>
              <a:sym typeface="Source Sans Pro"/>
            </a:endParaRPr>
          </a:p>
        </p:txBody>
      </p:sp>
      <p:pic>
        <p:nvPicPr>
          <p:cNvPr id="358" name="Shape 358"/>
          <p:cNvPicPr preferRelativeResize="0"/>
          <p:nvPr/>
        </p:nvPicPr>
        <p:blipFill rotWithShape="1">
          <a:blip r:embed="rId3">
            <a:alphaModFix/>
          </a:blip>
          <a:srcRect l="5829" t="3623"/>
          <a:stretch/>
        </p:blipFill>
        <p:spPr>
          <a:xfrm>
            <a:off x="7729537" y="279050"/>
            <a:ext cx="1047624" cy="1140000"/>
          </a:xfrm>
          <a:prstGeom prst="rect">
            <a:avLst/>
          </a:prstGeom>
          <a:noFill/>
          <a:ln>
            <a:noFill/>
          </a:ln>
        </p:spPr>
      </p:pic>
      <p:sp>
        <p:nvSpPr>
          <p:cNvPr id="359" name="Shape 359"/>
          <p:cNvSpPr txBox="1"/>
          <p:nvPr/>
        </p:nvSpPr>
        <p:spPr>
          <a:xfrm>
            <a:off x="669525" y="4853675"/>
            <a:ext cx="4910100" cy="150000"/>
          </a:xfrm>
          <a:prstGeom prst="rect">
            <a:avLst/>
          </a:prstGeom>
          <a:noFill/>
          <a:ln>
            <a:noFill/>
          </a:ln>
        </p:spPr>
        <p:txBody>
          <a:bodyPr lIns="91425" tIns="91425" rIns="91425" bIns="91425" anchor="t" anchorCtr="0">
            <a:noAutofit/>
          </a:bodyPr>
          <a:lstStyle/>
          <a:p>
            <a:pPr marL="0" lvl="0" indent="-69850" algn="just" rtl="0">
              <a:lnSpc>
                <a:spcPct val="115000"/>
              </a:lnSpc>
              <a:spcBef>
                <a:spcPts val="0"/>
              </a:spcBef>
              <a:buClr>
                <a:schemeClr val="dk1"/>
              </a:buClr>
              <a:buSzPct val="137500"/>
              <a:buFont typeface="Arial"/>
              <a:buNone/>
            </a:pPr>
            <a:r>
              <a:rPr lang="en" sz="800">
                <a:solidFill>
                  <a:schemeClr val="dk1"/>
                </a:solidFill>
              </a:rPr>
              <a:t>(Erbs,Linke &amp; Hambrecht, 2006), (Jolliffe et al., 2001).</a:t>
            </a:r>
          </a:p>
        </p:txBody>
      </p:sp>
      <p:pic>
        <p:nvPicPr>
          <p:cNvPr id="360" name="Shape 360"/>
          <p:cNvPicPr preferRelativeResize="0"/>
          <p:nvPr/>
        </p:nvPicPr>
        <p:blipFill>
          <a:blip r:embed="rId4">
            <a:alphaModFix/>
          </a:blip>
          <a:stretch>
            <a:fillRect/>
          </a:stretch>
        </p:blipFill>
        <p:spPr>
          <a:xfrm>
            <a:off x="5353301" y="2212437"/>
            <a:ext cx="2730300" cy="1847850"/>
          </a:xfrm>
          <a:prstGeom prst="rect">
            <a:avLst/>
          </a:prstGeom>
          <a:noFill/>
          <a:ln>
            <a:noFill/>
          </a:ln>
        </p:spPr>
      </p:pic>
      <p:sp>
        <p:nvSpPr>
          <p:cNvPr id="361" name="Shape 361"/>
          <p:cNvSpPr txBox="1"/>
          <p:nvPr/>
        </p:nvSpPr>
        <p:spPr>
          <a:xfrm>
            <a:off x="5780075" y="4947800"/>
            <a:ext cx="3552600" cy="903600"/>
          </a:xfrm>
          <a:prstGeom prst="rect">
            <a:avLst/>
          </a:prstGeom>
          <a:noFill/>
          <a:ln>
            <a:noFill/>
          </a:ln>
        </p:spPr>
        <p:txBody>
          <a:bodyPr lIns="91425" tIns="91425" rIns="91425" bIns="91425" anchor="t" anchorCtr="0">
            <a:noAutofit/>
          </a:bodyPr>
          <a:lstStyle/>
          <a:p>
            <a:pPr lvl="0">
              <a:spcBef>
                <a:spcPts val="0"/>
              </a:spcBef>
              <a:buNone/>
            </a:pPr>
            <a:r>
              <a:rPr lang="en" sz="600"/>
              <a:t>Retrieved from: https://fisyasam.wordpress.com/2014/04/15/powerhouse-benefits-of-avocado/</a:t>
            </a:r>
          </a:p>
          <a:p>
            <a:pPr lvl="0">
              <a:spcBef>
                <a:spcPts val="0"/>
              </a:spcBef>
              <a:buNone/>
            </a:pPr>
            <a:endParaRPr sz="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95B0"/>
        </a:solidFill>
        <a:effectLst/>
      </p:bgPr>
    </p:bg>
    <p:spTree>
      <p:nvGrpSpPr>
        <p:cNvPr id="1" name="Shape 86"/>
        <p:cNvGrpSpPr/>
        <p:nvPr/>
      </p:nvGrpSpPr>
      <p:grpSpPr>
        <a:xfrm>
          <a:off x="0" y="0"/>
          <a:ext cx="0" cy="0"/>
          <a:chOff x="0" y="0"/>
          <a:chExt cx="0" cy="0"/>
        </a:xfrm>
      </p:grpSpPr>
      <p:sp>
        <p:nvSpPr>
          <p:cNvPr id="87" name="Shape 87"/>
          <p:cNvSpPr/>
          <p:nvPr/>
        </p:nvSpPr>
        <p:spPr>
          <a:xfrm>
            <a:off x="844425" y="1099637"/>
            <a:ext cx="7841694" cy="373595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DB7C4"/>
          </a:solidFill>
          <a:ln>
            <a:noFill/>
          </a:ln>
        </p:spPr>
        <p:txBody>
          <a:bodyPr lIns="91425" tIns="91425" rIns="91425" bIns="91425" anchor="ctr" anchorCtr="0">
            <a:noAutofit/>
          </a:bodyPr>
          <a:lstStyle/>
          <a:p>
            <a:pPr lvl="0">
              <a:spcBef>
                <a:spcPts val="0"/>
              </a:spcBef>
              <a:buNone/>
            </a:pPr>
            <a:endParaRPr/>
          </a:p>
        </p:txBody>
      </p:sp>
      <p:sp>
        <p:nvSpPr>
          <p:cNvPr id="88" name="Shape 88"/>
          <p:cNvSpPr txBox="1">
            <a:spLocks noGrp="1"/>
          </p:cNvSpPr>
          <p:nvPr>
            <p:ph type="sldNum" idx="12"/>
          </p:nvPr>
        </p:nvSpPr>
        <p:spPr>
          <a:xfrm>
            <a:off x="-75" y="0"/>
            <a:ext cx="669599" cy="1139999"/>
          </a:xfrm>
          <a:prstGeom prst="rect">
            <a:avLst/>
          </a:prstGeom>
        </p:spPr>
        <p:txBody>
          <a:bodyPr lIns="91425" tIns="91425" rIns="91425" bIns="91425" anchor="b" anchorCtr="0">
            <a:noAutofit/>
          </a:bodyPr>
          <a:lstStyle/>
          <a:p>
            <a:pPr lvl="0">
              <a:spcBef>
                <a:spcPts val="0"/>
              </a:spcBef>
              <a:buNone/>
            </a:pPr>
            <a:fld id="{00000000-1234-1234-1234-123412341234}" type="slidenum">
              <a:rPr lang="en"/>
              <a:t>3</a:t>
            </a:fld>
            <a:endParaRPr lang="en"/>
          </a:p>
        </p:txBody>
      </p:sp>
      <p:sp>
        <p:nvSpPr>
          <p:cNvPr id="89" name="Shape 89"/>
          <p:cNvSpPr txBox="1"/>
          <p:nvPr/>
        </p:nvSpPr>
        <p:spPr>
          <a:xfrm>
            <a:off x="2290425" y="1802250"/>
            <a:ext cx="4949700" cy="15390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a:buNone/>
            </a:pPr>
            <a:r>
              <a:rPr lang="en" sz="4800" b="1">
                <a:solidFill>
                  <a:schemeClr val="lt1"/>
                </a:solidFill>
                <a:latin typeface="Dosis"/>
                <a:ea typeface="Dosis"/>
                <a:cs typeface="Dosis"/>
                <a:sym typeface="Dosis"/>
              </a:rPr>
              <a:t>What is the Global Burden of Disease? </a:t>
            </a:r>
          </a:p>
          <a:p>
            <a:pPr lvl="0">
              <a:spcBef>
                <a:spcPts val="0"/>
              </a:spcBef>
              <a:buNone/>
            </a:pP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9D039"/>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b="1"/>
              <a:t>30</a:t>
            </a:fld>
            <a:endParaRPr lang="en" b="1"/>
          </a:p>
        </p:txBody>
      </p:sp>
      <p:sp>
        <p:nvSpPr>
          <p:cNvPr id="367" name="Shape 367"/>
          <p:cNvSpPr/>
          <p:nvPr/>
        </p:nvSpPr>
        <p:spPr>
          <a:xfrm>
            <a:off x="6381073" y="417731"/>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b="1"/>
          </a:p>
        </p:txBody>
      </p:sp>
      <p:sp>
        <p:nvSpPr>
          <p:cNvPr id="368" name="Shape 368"/>
          <p:cNvSpPr txBox="1"/>
          <p:nvPr/>
        </p:nvSpPr>
        <p:spPr>
          <a:xfrm>
            <a:off x="922975" y="628000"/>
            <a:ext cx="5702400" cy="3000000"/>
          </a:xfrm>
          <a:prstGeom prst="rect">
            <a:avLst/>
          </a:prstGeom>
          <a:noFill/>
          <a:ln>
            <a:noFill/>
          </a:ln>
        </p:spPr>
        <p:txBody>
          <a:bodyPr lIns="91425" tIns="91425" rIns="91425" bIns="91425" anchor="ctr" anchorCtr="0">
            <a:noAutofit/>
          </a:bodyPr>
          <a:lstStyle/>
          <a:p>
            <a:pPr lvl="0" rtl="0">
              <a:spcBef>
                <a:spcPts val="0"/>
              </a:spcBef>
              <a:buNone/>
            </a:pPr>
            <a:r>
              <a:rPr lang="en" sz="6400" b="1">
                <a:solidFill>
                  <a:srgbClr val="FFFFFF"/>
                </a:solidFill>
                <a:latin typeface="Dosis"/>
                <a:ea typeface="Dosis"/>
                <a:cs typeface="Dosis"/>
                <a:sym typeface="Dosis"/>
              </a:rPr>
              <a:t>Future  Global Burden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rtl="0">
              <a:spcBef>
                <a:spcPts val="0"/>
              </a:spcBef>
              <a:buNone/>
            </a:pPr>
            <a:r>
              <a:rPr lang="en" sz="3000"/>
              <a:t>Future Burden </a:t>
            </a:r>
          </a:p>
        </p:txBody>
      </p:sp>
      <p:sp>
        <p:nvSpPr>
          <p:cNvPr id="374" name="Shape 374"/>
          <p:cNvSpPr txBox="1">
            <a:spLocks noGrp="1"/>
          </p:cNvSpPr>
          <p:nvPr>
            <p:ph type="body" idx="1"/>
          </p:nvPr>
        </p:nvSpPr>
        <p:spPr>
          <a:xfrm>
            <a:off x="844425" y="1145600"/>
            <a:ext cx="7959000" cy="3444300"/>
          </a:xfrm>
          <a:prstGeom prst="rect">
            <a:avLst/>
          </a:prstGeom>
        </p:spPr>
        <p:txBody>
          <a:bodyPr lIns="91425" tIns="91425" rIns="91425" bIns="91425" anchor="t" anchorCtr="0">
            <a:noAutofit/>
          </a:bodyPr>
          <a:lstStyle/>
          <a:p>
            <a:pPr marL="457200" lvl="0" indent="-368300" rtl="0">
              <a:lnSpc>
                <a:spcPct val="115000"/>
              </a:lnSpc>
              <a:spcBef>
                <a:spcPts val="0"/>
              </a:spcBef>
              <a:buSzPct val="100000"/>
            </a:pPr>
            <a:r>
              <a:rPr lang="en" sz="2200"/>
              <a:t>Global burden expected to increase in developing countries</a:t>
            </a:r>
          </a:p>
          <a:p>
            <a:pPr marL="914400" lvl="1" indent="-342900" rtl="0">
              <a:lnSpc>
                <a:spcPct val="115000"/>
              </a:lnSpc>
              <a:spcBef>
                <a:spcPts val="0"/>
              </a:spcBef>
              <a:buSzPct val="100000"/>
            </a:pPr>
            <a:r>
              <a:rPr lang="en" sz="1800"/>
              <a:t>Large population</a:t>
            </a:r>
          </a:p>
          <a:p>
            <a:pPr marL="914400" lvl="1" indent="-342900" rtl="0">
              <a:lnSpc>
                <a:spcPct val="115000"/>
              </a:lnSpc>
              <a:spcBef>
                <a:spcPts val="0"/>
              </a:spcBef>
              <a:buSzPct val="100000"/>
            </a:pPr>
            <a:r>
              <a:rPr lang="en" sz="1800"/>
              <a:t>Low education level</a:t>
            </a:r>
          </a:p>
          <a:p>
            <a:pPr marL="914400" lvl="1" indent="-342900" rtl="0">
              <a:lnSpc>
                <a:spcPct val="115000"/>
              </a:lnSpc>
              <a:spcBef>
                <a:spcPts val="0"/>
              </a:spcBef>
              <a:buSzPct val="100000"/>
            </a:pPr>
            <a:r>
              <a:rPr lang="en" sz="1800"/>
              <a:t>Poor healthcare facilities </a:t>
            </a:r>
          </a:p>
          <a:p>
            <a:pPr lvl="0" rtl="0">
              <a:lnSpc>
                <a:spcPct val="115000"/>
              </a:lnSpc>
              <a:spcBef>
                <a:spcPts val="0"/>
              </a:spcBef>
              <a:buNone/>
            </a:pPr>
            <a:endParaRPr sz="1800"/>
          </a:p>
          <a:p>
            <a:pPr marL="457200" lvl="0" indent="-368300" rtl="0">
              <a:lnSpc>
                <a:spcPct val="115000"/>
              </a:lnSpc>
              <a:spcBef>
                <a:spcPts val="0"/>
              </a:spcBef>
              <a:buSzPct val="100000"/>
            </a:pPr>
            <a:r>
              <a:rPr lang="en" sz="2200"/>
              <a:t>Developing countries accounted for 57% of total deaths due to CAD in 1990</a:t>
            </a:r>
          </a:p>
          <a:p>
            <a:pPr marL="914400" lvl="1" indent="-342900" rtl="0">
              <a:lnSpc>
                <a:spcPct val="115000"/>
              </a:lnSpc>
              <a:spcBef>
                <a:spcPts val="0"/>
              </a:spcBef>
              <a:buSzPct val="100000"/>
            </a:pPr>
            <a:r>
              <a:rPr lang="en" sz="1800"/>
              <a:t>Expected to increase to 70% by 2020</a:t>
            </a:r>
          </a:p>
          <a:p>
            <a:pPr lvl="0" rtl="0">
              <a:lnSpc>
                <a:spcPct val="115000"/>
              </a:lnSpc>
              <a:spcBef>
                <a:spcPts val="0"/>
              </a:spcBef>
              <a:buNone/>
            </a:pPr>
            <a:endParaRPr sz="1800"/>
          </a:p>
          <a:p>
            <a:pPr lvl="0" rtl="0">
              <a:lnSpc>
                <a:spcPct val="115000"/>
              </a:lnSpc>
              <a:spcBef>
                <a:spcPts val="0"/>
              </a:spcBef>
              <a:buNone/>
            </a:pPr>
            <a:endParaRPr sz="1800"/>
          </a:p>
          <a:p>
            <a:pPr lvl="0" rtl="0">
              <a:lnSpc>
                <a:spcPct val="115000"/>
              </a:lnSpc>
              <a:spcBef>
                <a:spcPts val="0"/>
              </a:spcBef>
              <a:buNone/>
            </a:pPr>
            <a:endParaRPr sz="1800"/>
          </a:p>
          <a:p>
            <a:pPr lvl="0" rtl="0">
              <a:lnSpc>
                <a:spcPct val="115000"/>
              </a:lnSpc>
              <a:spcBef>
                <a:spcPts val="0"/>
              </a:spcBef>
              <a:buNone/>
            </a:pPr>
            <a:r>
              <a:rPr lang="en" sz="800">
                <a:solidFill>
                  <a:schemeClr val="dk1"/>
                </a:solidFill>
                <a:latin typeface="Arial"/>
                <a:ea typeface="Arial"/>
                <a:cs typeface="Arial"/>
                <a:sym typeface="Arial"/>
              </a:rPr>
              <a:t>(Murray and Lopez, 1996)</a:t>
            </a:r>
          </a:p>
          <a:p>
            <a:pPr lvl="0" rtl="0">
              <a:spcBef>
                <a:spcPts val="0"/>
              </a:spcBef>
              <a:buNone/>
            </a:pPr>
            <a:endParaRPr/>
          </a:p>
        </p:txBody>
      </p:sp>
      <p:sp>
        <p:nvSpPr>
          <p:cNvPr id="375" name="Shape 375"/>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3075" y="206999"/>
            <a:ext cx="5509200" cy="933000"/>
          </a:xfrm>
          <a:prstGeom prst="rect">
            <a:avLst/>
          </a:prstGeom>
        </p:spPr>
        <p:txBody>
          <a:bodyPr lIns="91425" tIns="91425" rIns="91425" bIns="91425" anchor="b" anchorCtr="0">
            <a:noAutofit/>
          </a:bodyPr>
          <a:lstStyle/>
          <a:p>
            <a:pPr lvl="0" algn="ctr" rtl="0">
              <a:spcBef>
                <a:spcPts val="0"/>
              </a:spcBef>
              <a:buNone/>
            </a:pPr>
            <a:r>
              <a:rPr lang="en" sz="4800" b="1"/>
              <a:t>Multiple Choice</a:t>
            </a:r>
          </a:p>
        </p:txBody>
      </p:sp>
      <p:sp>
        <p:nvSpPr>
          <p:cNvPr id="381" name="Shape 381"/>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32</a:t>
            </a:fld>
            <a:endParaRPr lang="en"/>
          </a:p>
        </p:txBody>
      </p:sp>
      <p:grpSp>
        <p:nvGrpSpPr>
          <p:cNvPr id="382" name="Shape 382"/>
          <p:cNvGrpSpPr/>
          <p:nvPr/>
        </p:nvGrpSpPr>
        <p:grpSpPr>
          <a:xfrm>
            <a:off x="6624997" y="570123"/>
            <a:ext cx="1922108" cy="4205380"/>
            <a:chOff x="6310600" y="1679550"/>
            <a:chExt cx="883850" cy="1933775"/>
          </a:xfrm>
        </p:grpSpPr>
        <p:sp>
          <p:nvSpPr>
            <p:cNvPr id="383" name="Shape 383"/>
            <p:cNvSpPr/>
            <p:nvPr/>
          </p:nvSpPr>
          <p:spPr>
            <a:xfrm>
              <a:off x="6310600" y="1679550"/>
              <a:ext cx="883850" cy="1933775"/>
            </a:xfrm>
            <a:custGeom>
              <a:avLst/>
              <a:gdLst/>
              <a:ahLst/>
              <a:cxnLst/>
              <a:rect l="0" t="0" r="0" b="0"/>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6310600" y="1679550"/>
              <a:ext cx="883850" cy="1933775"/>
            </a:xfrm>
            <a:custGeom>
              <a:avLst/>
              <a:gdLst/>
              <a:ahLst/>
              <a:cxnLst/>
              <a:rect l="0" t="0" r="0" b="0"/>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lIns="91425" tIns="91425" rIns="91425" bIns="91425" anchor="ctr" anchorCtr="0">
              <a:noAutofit/>
            </a:bodyPr>
            <a:lstStyle/>
            <a:p>
              <a:pPr lvl="0">
                <a:spcBef>
                  <a:spcPts val="0"/>
                </a:spcBef>
                <a:buNone/>
              </a:pPr>
              <a:endParaRPr/>
            </a:p>
          </p:txBody>
        </p:sp>
      </p:grpSp>
      <p:grpSp>
        <p:nvGrpSpPr>
          <p:cNvPr id="385" name="Shape 385"/>
          <p:cNvGrpSpPr/>
          <p:nvPr/>
        </p:nvGrpSpPr>
        <p:grpSpPr>
          <a:xfrm>
            <a:off x="6971900" y="1140000"/>
            <a:ext cx="433800" cy="433800"/>
            <a:chOff x="5444475" y="717525"/>
            <a:chExt cx="433800" cy="433800"/>
          </a:xfrm>
        </p:grpSpPr>
        <p:sp>
          <p:nvSpPr>
            <p:cNvPr id="386" name="Shape 386"/>
            <p:cNvSpPr/>
            <p:nvPr/>
          </p:nvSpPr>
          <p:spPr>
            <a:xfrm>
              <a:off x="5444475" y="717525"/>
              <a:ext cx="433800" cy="433800"/>
            </a:xfrm>
            <a:prstGeom prst="ellipse">
              <a:avLst/>
            </a:prstGeom>
            <a:solidFill>
              <a:srgbClr val="0DB7C4">
                <a:alpha val="36540"/>
              </a:srgbClr>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5557157" y="830207"/>
              <a:ext cx="208200" cy="208200"/>
            </a:xfrm>
            <a:prstGeom prst="ellipse">
              <a:avLst/>
            </a:prstGeom>
            <a:solidFill>
              <a:srgbClr val="0DB7C4">
                <a:alpha val="36540"/>
              </a:srgbClr>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5606247" y="879297"/>
              <a:ext cx="110100" cy="110100"/>
            </a:xfrm>
            <a:prstGeom prst="ellipse">
              <a:avLst/>
            </a:prstGeom>
            <a:solidFill>
              <a:srgbClr val="0DB7C4"/>
            </a:solidFill>
            <a:ln>
              <a:noFill/>
            </a:ln>
          </p:spPr>
          <p:txBody>
            <a:bodyPr lIns="91425" tIns="91425" rIns="91425" bIns="91425" anchor="ctr" anchorCtr="0">
              <a:noAutofit/>
            </a:bodyPr>
            <a:lstStyle/>
            <a:p>
              <a:pPr lvl="0">
                <a:spcBef>
                  <a:spcPts val="0"/>
                </a:spcBef>
                <a:buNone/>
              </a:pPr>
              <a:endParaRPr/>
            </a:p>
          </p:txBody>
        </p:sp>
      </p:grpSp>
      <p:grpSp>
        <p:nvGrpSpPr>
          <p:cNvPr id="389" name="Shape 389"/>
          <p:cNvGrpSpPr/>
          <p:nvPr/>
        </p:nvGrpSpPr>
        <p:grpSpPr>
          <a:xfrm>
            <a:off x="7587139" y="3294275"/>
            <a:ext cx="433800" cy="433800"/>
            <a:chOff x="5382800" y="412975"/>
            <a:chExt cx="433800" cy="433800"/>
          </a:xfrm>
        </p:grpSpPr>
        <p:sp>
          <p:nvSpPr>
            <p:cNvPr id="390" name="Shape 390"/>
            <p:cNvSpPr/>
            <p:nvPr/>
          </p:nvSpPr>
          <p:spPr>
            <a:xfrm>
              <a:off x="5382800" y="412975"/>
              <a:ext cx="433800" cy="4338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5495482" y="525657"/>
              <a:ext cx="208200" cy="2082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392" name="Shape 392"/>
            <p:cNvSpPr/>
            <p:nvPr/>
          </p:nvSpPr>
          <p:spPr>
            <a:xfrm>
              <a:off x="5544572" y="574747"/>
              <a:ext cx="110100" cy="110100"/>
            </a:xfrm>
            <a:prstGeom prst="ellipse">
              <a:avLst/>
            </a:prstGeom>
            <a:solidFill>
              <a:srgbClr val="F24745"/>
            </a:solidFill>
            <a:ln>
              <a:noFill/>
            </a:ln>
          </p:spPr>
          <p:txBody>
            <a:bodyPr lIns="91425" tIns="91425" rIns="91425" bIns="91425" anchor="ctr" anchorCtr="0">
              <a:noAutofit/>
            </a:bodyPr>
            <a:lstStyle/>
            <a:p>
              <a:pPr lvl="0">
                <a:spcBef>
                  <a:spcPts val="0"/>
                </a:spcBef>
                <a:buNone/>
              </a:pPr>
              <a:endParaRPr/>
            </a:p>
          </p:txBody>
        </p:sp>
      </p:grpSp>
      <p:sp>
        <p:nvSpPr>
          <p:cNvPr id="393" name="Shape 393"/>
          <p:cNvSpPr txBox="1"/>
          <p:nvPr/>
        </p:nvSpPr>
        <p:spPr>
          <a:xfrm>
            <a:off x="818500" y="1430200"/>
            <a:ext cx="5844300" cy="3585600"/>
          </a:xfrm>
          <a:prstGeom prst="rect">
            <a:avLst/>
          </a:prstGeom>
          <a:noFill/>
          <a:ln>
            <a:noFill/>
          </a:ln>
        </p:spPr>
        <p:txBody>
          <a:bodyPr lIns="91425" tIns="91425" rIns="91425" bIns="91425" anchor="t" anchorCtr="0">
            <a:noAutofit/>
          </a:bodyPr>
          <a:lstStyle/>
          <a:p>
            <a:pPr marL="457200" lvl="0" indent="-228600" rtl="0">
              <a:spcBef>
                <a:spcPts val="0"/>
              </a:spcBef>
              <a:buAutoNum type="arabicPeriod"/>
            </a:pPr>
            <a:r>
              <a:rPr lang="en"/>
              <a:t>Which of the following is not a non-modifiable risk factor? </a:t>
            </a:r>
          </a:p>
          <a:p>
            <a:pPr marL="914400" lvl="1" indent="-228600" rtl="0">
              <a:spcBef>
                <a:spcPts val="0"/>
              </a:spcBef>
              <a:buAutoNum type="alphaLcPeriod"/>
            </a:pPr>
            <a:r>
              <a:rPr lang="en"/>
              <a:t>Nutrition</a:t>
            </a:r>
            <a:r>
              <a:rPr lang="en" b="1"/>
              <a:t> </a:t>
            </a:r>
          </a:p>
          <a:p>
            <a:pPr marL="914400" lvl="1" indent="-228600" rtl="0">
              <a:spcBef>
                <a:spcPts val="0"/>
              </a:spcBef>
              <a:buAutoNum type="alphaLcPeriod"/>
            </a:pPr>
            <a:r>
              <a:rPr lang="en"/>
              <a:t>Age</a:t>
            </a:r>
          </a:p>
          <a:p>
            <a:pPr marL="914400" lvl="1" indent="-228600" rtl="0">
              <a:spcBef>
                <a:spcPts val="0"/>
              </a:spcBef>
              <a:buAutoNum type="alphaLcPeriod"/>
            </a:pPr>
            <a:r>
              <a:rPr lang="en"/>
              <a:t>Ethnicity</a:t>
            </a:r>
          </a:p>
          <a:p>
            <a:pPr marL="914400" lvl="1" indent="-228600" rtl="0">
              <a:spcBef>
                <a:spcPts val="0"/>
              </a:spcBef>
              <a:buAutoNum type="alphaLcPeriod"/>
            </a:pPr>
            <a:r>
              <a:rPr lang="en"/>
              <a:t>Sex</a:t>
            </a:r>
          </a:p>
          <a:p>
            <a:pPr marL="914400" lvl="1" indent="-228600" rtl="0">
              <a:spcBef>
                <a:spcPts val="0"/>
              </a:spcBef>
              <a:buAutoNum type="alphaLcPeriod"/>
            </a:pPr>
            <a:r>
              <a:rPr lang="en"/>
              <a:t>Family History</a:t>
            </a:r>
          </a:p>
          <a:p>
            <a:pPr lvl="0" rtl="0">
              <a:spcBef>
                <a:spcPts val="0"/>
              </a:spcBef>
              <a:buNone/>
            </a:pPr>
            <a:endParaRPr/>
          </a:p>
          <a:p>
            <a:pPr marL="457200" lvl="0" indent="-228600" rtl="0">
              <a:spcBef>
                <a:spcPts val="0"/>
              </a:spcBef>
              <a:buAutoNum type="arabicPeriod"/>
            </a:pPr>
            <a:r>
              <a:rPr lang="en"/>
              <a:t>Which of the following are acute ischemic conditions? </a:t>
            </a:r>
          </a:p>
          <a:p>
            <a:pPr marL="914400" lvl="1" indent="-228600" rtl="0">
              <a:spcBef>
                <a:spcPts val="0"/>
              </a:spcBef>
              <a:buAutoNum type="alphaLcPeriod"/>
            </a:pPr>
            <a:r>
              <a:rPr lang="en"/>
              <a:t>Angina</a:t>
            </a:r>
          </a:p>
          <a:p>
            <a:pPr marL="914400" lvl="1" indent="-228600" rtl="0">
              <a:spcBef>
                <a:spcPts val="0"/>
              </a:spcBef>
              <a:buAutoNum type="alphaLcPeriod"/>
            </a:pPr>
            <a:r>
              <a:rPr lang="en"/>
              <a:t>Heart Attack</a:t>
            </a:r>
          </a:p>
          <a:p>
            <a:pPr marL="914400" lvl="1" indent="-228600" rtl="0">
              <a:spcBef>
                <a:spcPts val="0"/>
              </a:spcBef>
              <a:buAutoNum type="alphaLcPeriod"/>
            </a:pPr>
            <a:r>
              <a:rPr lang="en"/>
              <a:t>Shortness of Breath</a:t>
            </a:r>
          </a:p>
          <a:p>
            <a:pPr marL="914400" lvl="1" indent="-228600" rtl="0">
              <a:spcBef>
                <a:spcPts val="0"/>
              </a:spcBef>
              <a:buAutoNum type="alphaLcPeriod"/>
            </a:pPr>
            <a:r>
              <a:rPr lang="en"/>
              <a:t>A &amp; B only</a:t>
            </a:r>
          </a:p>
          <a:p>
            <a:pPr marL="914400" lvl="1" indent="-228600" rtl="0">
              <a:spcBef>
                <a:spcPts val="0"/>
              </a:spcBef>
              <a:buAutoNum type="alphaLcPeriod"/>
            </a:pPr>
            <a:r>
              <a:rPr lang="en"/>
              <a:t>All of the Above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3075" y="206999"/>
            <a:ext cx="5509200" cy="933000"/>
          </a:xfrm>
          <a:prstGeom prst="rect">
            <a:avLst/>
          </a:prstGeom>
        </p:spPr>
        <p:txBody>
          <a:bodyPr lIns="91425" tIns="91425" rIns="91425" bIns="91425" anchor="b" anchorCtr="0">
            <a:noAutofit/>
          </a:bodyPr>
          <a:lstStyle/>
          <a:p>
            <a:pPr lvl="0" algn="ctr" rtl="0">
              <a:spcBef>
                <a:spcPts val="0"/>
              </a:spcBef>
              <a:buNone/>
            </a:pPr>
            <a:r>
              <a:rPr lang="en" sz="4800" b="1"/>
              <a:t>Multiple Choice</a:t>
            </a:r>
          </a:p>
        </p:txBody>
      </p:sp>
      <p:sp>
        <p:nvSpPr>
          <p:cNvPr id="399" name="Shape 399"/>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33</a:t>
            </a:fld>
            <a:endParaRPr lang="en"/>
          </a:p>
        </p:txBody>
      </p:sp>
      <p:grpSp>
        <p:nvGrpSpPr>
          <p:cNvPr id="400" name="Shape 400"/>
          <p:cNvGrpSpPr/>
          <p:nvPr/>
        </p:nvGrpSpPr>
        <p:grpSpPr>
          <a:xfrm>
            <a:off x="6624997" y="570123"/>
            <a:ext cx="1922108" cy="4205380"/>
            <a:chOff x="6310600" y="1679550"/>
            <a:chExt cx="883850" cy="1933775"/>
          </a:xfrm>
        </p:grpSpPr>
        <p:sp>
          <p:nvSpPr>
            <p:cNvPr id="401" name="Shape 401"/>
            <p:cNvSpPr/>
            <p:nvPr/>
          </p:nvSpPr>
          <p:spPr>
            <a:xfrm>
              <a:off x="6310600" y="1679550"/>
              <a:ext cx="883850" cy="1933775"/>
            </a:xfrm>
            <a:custGeom>
              <a:avLst/>
              <a:gdLst/>
              <a:ahLst/>
              <a:cxnLst/>
              <a:rect l="0" t="0" r="0" b="0"/>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6310600" y="1679550"/>
              <a:ext cx="883850" cy="1933775"/>
            </a:xfrm>
            <a:custGeom>
              <a:avLst/>
              <a:gdLst/>
              <a:ahLst/>
              <a:cxnLst/>
              <a:rect l="0" t="0" r="0" b="0"/>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lIns="91425" tIns="91425" rIns="91425" bIns="91425" anchor="ctr" anchorCtr="0">
              <a:noAutofit/>
            </a:bodyPr>
            <a:lstStyle/>
            <a:p>
              <a:pPr lvl="0">
                <a:spcBef>
                  <a:spcPts val="0"/>
                </a:spcBef>
                <a:buNone/>
              </a:pPr>
              <a:endParaRPr/>
            </a:p>
          </p:txBody>
        </p:sp>
      </p:grpSp>
      <p:grpSp>
        <p:nvGrpSpPr>
          <p:cNvPr id="403" name="Shape 403"/>
          <p:cNvGrpSpPr/>
          <p:nvPr/>
        </p:nvGrpSpPr>
        <p:grpSpPr>
          <a:xfrm>
            <a:off x="6971900" y="1140000"/>
            <a:ext cx="433800" cy="433800"/>
            <a:chOff x="5444475" y="717525"/>
            <a:chExt cx="433800" cy="433800"/>
          </a:xfrm>
        </p:grpSpPr>
        <p:sp>
          <p:nvSpPr>
            <p:cNvPr id="404" name="Shape 404"/>
            <p:cNvSpPr/>
            <p:nvPr/>
          </p:nvSpPr>
          <p:spPr>
            <a:xfrm>
              <a:off x="5444475" y="717525"/>
              <a:ext cx="433800" cy="433800"/>
            </a:xfrm>
            <a:prstGeom prst="ellipse">
              <a:avLst/>
            </a:prstGeom>
            <a:solidFill>
              <a:srgbClr val="0DB7C4">
                <a:alpha val="36540"/>
              </a:srgbClr>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5557157" y="830207"/>
              <a:ext cx="208200" cy="208200"/>
            </a:xfrm>
            <a:prstGeom prst="ellipse">
              <a:avLst/>
            </a:prstGeom>
            <a:solidFill>
              <a:srgbClr val="0DB7C4">
                <a:alpha val="36540"/>
              </a:srgbClr>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5606247" y="879297"/>
              <a:ext cx="110100" cy="110100"/>
            </a:xfrm>
            <a:prstGeom prst="ellipse">
              <a:avLst/>
            </a:prstGeom>
            <a:solidFill>
              <a:srgbClr val="0DB7C4"/>
            </a:solidFill>
            <a:ln>
              <a:noFill/>
            </a:ln>
          </p:spPr>
          <p:txBody>
            <a:bodyPr lIns="91425" tIns="91425" rIns="91425" bIns="91425" anchor="ctr" anchorCtr="0">
              <a:noAutofit/>
            </a:bodyPr>
            <a:lstStyle/>
            <a:p>
              <a:pPr lvl="0">
                <a:spcBef>
                  <a:spcPts val="0"/>
                </a:spcBef>
                <a:buNone/>
              </a:pPr>
              <a:endParaRPr/>
            </a:p>
          </p:txBody>
        </p:sp>
      </p:grpSp>
      <p:grpSp>
        <p:nvGrpSpPr>
          <p:cNvPr id="407" name="Shape 407"/>
          <p:cNvGrpSpPr/>
          <p:nvPr/>
        </p:nvGrpSpPr>
        <p:grpSpPr>
          <a:xfrm>
            <a:off x="7587139" y="3294275"/>
            <a:ext cx="433800" cy="433800"/>
            <a:chOff x="5382800" y="412975"/>
            <a:chExt cx="433800" cy="433800"/>
          </a:xfrm>
        </p:grpSpPr>
        <p:sp>
          <p:nvSpPr>
            <p:cNvPr id="408" name="Shape 408"/>
            <p:cNvSpPr/>
            <p:nvPr/>
          </p:nvSpPr>
          <p:spPr>
            <a:xfrm>
              <a:off x="5382800" y="412975"/>
              <a:ext cx="433800" cy="4338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5495482" y="525657"/>
              <a:ext cx="208200" cy="208200"/>
            </a:xfrm>
            <a:prstGeom prst="ellipse">
              <a:avLst/>
            </a:prstGeom>
            <a:solidFill>
              <a:srgbClr val="F24745">
                <a:alpha val="33460"/>
              </a:srgbClr>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5544572" y="574747"/>
              <a:ext cx="110100" cy="110100"/>
            </a:xfrm>
            <a:prstGeom prst="ellipse">
              <a:avLst/>
            </a:prstGeom>
            <a:solidFill>
              <a:srgbClr val="F24745"/>
            </a:solidFill>
            <a:ln>
              <a:noFill/>
            </a:ln>
          </p:spPr>
          <p:txBody>
            <a:bodyPr lIns="91425" tIns="91425" rIns="91425" bIns="91425" anchor="ctr" anchorCtr="0">
              <a:noAutofit/>
            </a:bodyPr>
            <a:lstStyle/>
            <a:p>
              <a:pPr lvl="0">
                <a:spcBef>
                  <a:spcPts val="0"/>
                </a:spcBef>
                <a:buNone/>
              </a:pPr>
              <a:endParaRPr/>
            </a:p>
          </p:txBody>
        </p:sp>
      </p:grpSp>
      <p:sp>
        <p:nvSpPr>
          <p:cNvPr id="411" name="Shape 411"/>
          <p:cNvSpPr txBox="1"/>
          <p:nvPr/>
        </p:nvSpPr>
        <p:spPr>
          <a:xfrm>
            <a:off x="818500" y="1430200"/>
            <a:ext cx="5844300" cy="3585600"/>
          </a:xfrm>
          <a:prstGeom prst="rect">
            <a:avLst/>
          </a:prstGeom>
          <a:noFill/>
          <a:ln>
            <a:noFill/>
          </a:ln>
        </p:spPr>
        <p:txBody>
          <a:bodyPr lIns="91425" tIns="91425" rIns="91425" bIns="91425" anchor="t" anchorCtr="0">
            <a:noAutofit/>
          </a:bodyPr>
          <a:lstStyle/>
          <a:p>
            <a:pPr marL="457200" lvl="0" indent="-228600" rtl="0">
              <a:spcBef>
                <a:spcPts val="0"/>
              </a:spcBef>
              <a:buAutoNum type="arabicPeriod"/>
            </a:pPr>
            <a:r>
              <a:rPr lang="en"/>
              <a:t>Which of the following is not a non-modifiable risk factor? </a:t>
            </a:r>
          </a:p>
          <a:p>
            <a:pPr marL="914400" lvl="1" indent="-228600" rtl="0">
              <a:spcBef>
                <a:spcPts val="0"/>
              </a:spcBef>
              <a:buAutoNum type="alphaLcPeriod"/>
            </a:pPr>
            <a:r>
              <a:rPr lang="en"/>
              <a:t>Nutrition</a:t>
            </a:r>
            <a:r>
              <a:rPr lang="en" b="1"/>
              <a:t> (##)</a:t>
            </a:r>
          </a:p>
          <a:p>
            <a:pPr marL="914400" lvl="1" indent="-228600" rtl="0">
              <a:spcBef>
                <a:spcPts val="0"/>
              </a:spcBef>
              <a:buAutoNum type="alphaLcPeriod"/>
            </a:pPr>
            <a:r>
              <a:rPr lang="en"/>
              <a:t>Age</a:t>
            </a:r>
          </a:p>
          <a:p>
            <a:pPr marL="914400" lvl="1" indent="-228600" rtl="0">
              <a:spcBef>
                <a:spcPts val="0"/>
              </a:spcBef>
              <a:buAutoNum type="alphaLcPeriod"/>
            </a:pPr>
            <a:r>
              <a:rPr lang="en"/>
              <a:t>Ethnicity</a:t>
            </a:r>
          </a:p>
          <a:p>
            <a:pPr marL="914400" lvl="1" indent="-228600" rtl="0">
              <a:spcBef>
                <a:spcPts val="0"/>
              </a:spcBef>
              <a:buAutoNum type="alphaLcPeriod"/>
            </a:pPr>
            <a:r>
              <a:rPr lang="en"/>
              <a:t>Sex</a:t>
            </a:r>
          </a:p>
          <a:p>
            <a:pPr marL="914400" lvl="1" indent="-228600" rtl="0">
              <a:spcBef>
                <a:spcPts val="0"/>
              </a:spcBef>
              <a:buAutoNum type="alphaLcPeriod"/>
            </a:pPr>
            <a:r>
              <a:rPr lang="en"/>
              <a:t>Family History</a:t>
            </a:r>
          </a:p>
          <a:p>
            <a:pPr lvl="0" rtl="0">
              <a:spcBef>
                <a:spcPts val="0"/>
              </a:spcBef>
              <a:buNone/>
            </a:pPr>
            <a:endParaRPr/>
          </a:p>
          <a:p>
            <a:pPr marL="457200" lvl="0" indent="-228600" rtl="0">
              <a:spcBef>
                <a:spcPts val="0"/>
              </a:spcBef>
              <a:buAutoNum type="arabicPeriod"/>
            </a:pPr>
            <a:r>
              <a:rPr lang="en"/>
              <a:t>Which of the following are acute ischemic conditions? </a:t>
            </a:r>
          </a:p>
          <a:p>
            <a:pPr marL="914400" lvl="1" indent="-228600" rtl="0">
              <a:spcBef>
                <a:spcPts val="0"/>
              </a:spcBef>
              <a:buAutoNum type="alphaLcPeriod"/>
            </a:pPr>
            <a:r>
              <a:rPr lang="en"/>
              <a:t>Angina</a:t>
            </a:r>
          </a:p>
          <a:p>
            <a:pPr marL="914400" lvl="1" indent="-228600" rtl="0">
              <a:spcBef>
                <a:spcPts val="0"/>
              </a:spcBef>
              <a:buAutoNum type="alphaLcPeriod"/>
            </a:pPr>
            <a:r>
              <a:rPr lang="en"/>
              <a:t>Heart Attack</a:t>
            </a:r>
          </a:p>
          <a:p>
            <a:pPr marL="914400" lvl="1" indent="-228600" rtl="0">
              <a:spcBef>
                <a:spcPts val="0"/>
              </a:spcBef>
              <a:buAutoNum type="alphaLcPeriod"/>
            </a:pPr>
            <a:r>
              <a:rPr lang="en"/>
              <a:t>Shortness of Breath</a:t>
            </a:r>
          </a:p>
          <a:p>
            <a:pPr marL="914400" lvl="1" indent="-228600" rtl="0">
              <a:spcBef>
                <a:spcPts val="0"/>
              </a:spcBef>
              <a:buAutoNum type="alphaLcPeriod"/>
            </a:pPr>
            <a:r>
              <a:rPr lang="en"/>
              <a:t>A &amp; B only</a:t>
            </a:r>
          </a:p>
          <a:p>
            <a:pPr marL="914400" lvl="1" indent="-228600" rtl="0">
              <a:spcBef>
                <a:spcPts val="0"/>
              </a:spcBef>
              <a:buAutoNum type="alphaLcPeriod"/>
            </a:pPr>
            <a:r>
              <a:rPr lang="en"/>
              <a:t>All of the Above </a:t>
            </a:r>
            <a:r>
              <a:rPr lang="en" b="1"/>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ctrTitle"/>
          </p:nvPr>
        </p:nvSpPr>
        <p:spPr>
          <a:xfrm>
            <a:off x="2999175" y="1991850"/>
            <a:ext cx="3415200" cy="1159800"/>
          </a:xfrm>
          <a:prstGeom prst="rect">
            <a:avLst/>
          </a:prstGeom>
        </p:spPr>
        <p:txBody>
          <a:bodyPr lIns="91425" tIns="91425" rIns="91425" bIns="91425" anchor="b" anchorCtr="0">
            <a:noAutofit/>
          </a:bodyPr>
          <a:lstStyle/>
          <a:p>
            <a:pPr lvl="0">
              <a:spcBef>
                <a:spcPts val="0"/>
              </a:spcBef>
              <a:buNone/>
            </a:pPr>
            <a:r>
              <a:rPr lang="en"/>
              <a:t>Questions?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a:spcBef>
                <a:spcPts val="0"/>
              </a:spcBef>
              <a:buNone/>
            </a:pPr>
            <a:r>
              <a:rPr lang="en" b="1"/>
              <a:t>References </a:t>
            </a:r>
          </a:p>
        </p:txBody>
      </p:sp>
      <p:sp>
        <p:nvSpPr>
          <p:cNvPr id="422" name="Shape 422"/>
          <p:cNvSpPr txBox="1">
            <a:spLocks noGrp="1"/>
          </p:cNvSpPr>
          <p:nvPr>
            <p:ph type="body" idx="1"/>
          </p:nvPr>
        </p:nvSpPr>
        <p:spPr>
          <a:xfrm>
            <a:off x="844425" y="1078100"/>
            <a:ext cx="8148600" cy="3387900"/>
          </a:xfrm>
          <a:prstGeom prst="rect">
            <a:avLst/>
          </a:prstGeom>
        </p:spPr>
        <p:txBody>
          <a:bodyPr lIns="91425" tIns="91425" rIns="91425" bIns="91425" anchor="t" anchorCtr="0">
            <a:noAutofit/>
          </a:bodyPr>
          <a:lstStyle/>
          <a:p>
            <a:pPr lvl="0">
              <a:spcBef>
                <a:spcPts val="0"/>
              </a:spcBef>
              <a:buClr>
                <a:schemeClr val="dk1"/>
              </a:buClr>
              <a:buSzPct val="183333"/>
              <a:buFont typeface="Arial"/>
              <a:buNone/>
            </a:pPr>
            <a:r>
              <a:rPr lang="en" sz="600">
                <a:solidFill>
                  <a:schemeClr val="dk1"/>
                </a:solidFill>
                <a:latin typeface="Arial"/>
                <a:ea typeface="Arial"/>
                <a:cs typeface="Arial"/>
                <a:sym typeface="Arial"/>
              </a:rPr>
              <a:t>Benjamin, E. J., Levy, D., Vaziri, S. M., D'Agostino, R. B., Belanger, A. J., &amp; Wolf, P. A. (1994). Independent risk factors for atrial fibrillation in a population-based cohort: the Framingham Heart Study. </a:t>
            </a:r>
            <a:r>
              <a:rPr lang="en" sz="600" i="1">
                <a:solidFill>
                  <a:schemeClr val="dk1"/>
                </a:solidFill>
                <a:latin typeface="Arial"/>
                <a:ea typeface="Arial"/>
                <a:cs typeface="Arial"/>
                <a:sym typeface="Arial"/>
              </a:rPr>
              <a:t>Jama</a:t>
            </a:r>
            <a:r>
              <a:rPr lang="en" sz="600">
                <a:solidFill>
                  <a:schemeClr val="dk1"/>
                </a:solidFill>
                <a:latin typeface="Arial"/>
                <a:ea typeface="Arial"/>
                <a:cs typeface="Arial"/>
                <a:sym typeface="Arial"/>
              </a:rPr>
              <a:t>, </a:t>
            </a:r>
            <a:r>
              <a:rPr lang="en" sz="600" i="1">
                <a:solidFill>
                  <a:schemeClr val="dk1"/>
                </a:solidFill>
                <a:latin typeface="Arial"/>
                <a:ea typeface="Arial"/>
                <a:cs typeface="Arial"/>
                <a:sym typeface="Arial"/>
              </a:rPr>
              <a:t>271</a:t>
            </a:r>
            <a:r>
              <a:rPr lang="en" sz="600">
                <a:solidFill>
                  <a:schemeClr val="dk1"/>
                </a:solidFill>
                <a:latin typeface="Arial"/>
                <a:ea typeface="Arial"/>
                <a:cs typeface="Arial"/>
                <a:sym typeface="Arial"/>
              </a:rPr>
              <a:t>(11), 840-844.</a:t>
            </a:r>
          </a:p>
          <a:p>
            <a:pPr lvl="0">
              <a:spcBef>
                <a:spcPts val="0"/>
              </a:spcBef>
              <a:buClr>
                <a:schemeClr val="dk1"/>
              </a:buClr>
              <a:buSzPct val="183333"/>
              <a:buFont typeface="Arial"/>
              <a:buNone/>
            </a:pPr>
            <a:r>
              <a:rPr lang="en" sz="600">
                <a:solidFill>
                  <a:schemeClr val="dk1"/>
                </a:solidFill>
                <a:latin typeface="Arial"/>
                <a:ea typeface="Arial"/>
                <a:cs typeface="Arial"/>
                <a:sym typeface="Arial"/>
              </a:rPr>
              <a:t>Bogle, Richard. (n.d.). </a:t>
            </a:r>
            <a:r>
              <a:rPr lang="en" sz="600" i="1">
                <a:solidFill>
                  <a:schemeClr val="dk1"/>
                </a:solidFill>
                <a:latin typeface="Arial"/>
                <a:ea typeface="Arial"/>
                <a:cs typeface="Arial"/>
                <a:sym typeface="Arial"/>
              </a:rPr>
              <a:t>Coronary Angiography</a:t>
            </a:r>
            <a:r>
              <a:rPr lang="en" sz="600">
                <a:solidFill>
                  <a:schemeClr val="dk1"/>
                </a:solidFill>
                <a:latin typeface="Arial"/>
                <a:ea typeface="Arial"/>
                <a:cs typeface="Arial"/>
                <a:sym typeface="Arial"/>
              </a:rPr>
              <a:t>. Retrieved from: http://www.richardbogle.com/coronary-angiography.html</a:t>
            </a:r>
          </a:p>
          <a:p>
            <a:pPr lvl="0">
              <a:spcBef>
                <a:spcPts val="0"/>
              </a:spcBef>
              <a:buNone/>
            </a:pP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Brugts, J. J., de Maat, M. P. M., Danser, A. H. J., Boersma, E., &amp; Simoons, M. L. (2012). Individualised therapy of angiotensin converting enzyme (ACE) inhibitors in stable coronary artery disease: overview of the primary results of the PERindopril GENEtic association (PERGENE) study. Netherlands Heart Journal, 20(1), 24-32. doi:10.1007/s12471-011-0173-6</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Cleveland Clinic (2017). Coronary Artery Disease. Retrieved January 15, 2017 from</a:t>
            </a:r>
            <a:r>
              <a:rPr lang="en" sz="600">
                <a:solidFill>
                  <a:schemeClr val="dk1"/>
                </a:solidFill>
                <a:latin typeface="Arial"/>
                <a:ea typeface="Arial"/>
                <a:cs typeface="Arial"/>
                <a:sym typeface="Arial"/>
                <a:hlinkClick r:id="rId3"/>
              </a:rPr>
              <a:t> </a:t>
            </a:r>
            <a:r>
              <a:rPr lang="en" sz="600" u="sng">
                <a:solidFill>
                  <a:schemeClr val="hlink"/>
                </a:solidFill>
                <a:latin typeface="Arial"/>
                <a:ea typeface="Arial"/>
                <a:cs typeface="Arial"/>
                <a:sym typeface="Arial"/>
                <a:hlinkClick r:id="rId3"/>
              </a:rPr>
              <a:t>http://my.clevelandclinic.org/health/articles/coronary-artery-disease</a:t>
            </a:r>
            <a:r>
              <a:rPr lang="en" sz="600">
                <a:solidFill>
                  <a:schemeClr val="dk1"/>
                </a:solidFill>
                <a:latin typeface="Arial"/>
                <a:ea typeface="Arial"/>
                <a:cs typeface="Arial"/>
                <a:sym typeface="Arial"/>
              </a:rPr>
              <a:t>. </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Coronary Artery Disease Risk Factors. (2016). </a:t>
            </a:r>
            <a:r>
              <a:rPr lang="en" sz="600" i="1">
                <a:solidFill>
                  <a:schemeClr val="dk1"/>
                </a:solidFill>
                <a:latin typeface="Arial"/>
                <a:ea typeface="Arial"/>
                <a:cs typeface="Arial"/>
                <a:sym typeface="Arial"/>
              </a:rPr>
              <a:t>National Heart, Lung, and Blood Institute.</a:t>
            </a:r>
            <a:r>
              <a:rPr lang="en" sz="600">
                <a:solidFill>
                  <a:schemeClr val="dk1"/>
                </a:solidFill>
                <a:latin typeface="Arial"/>
                <a:ea typeface="Arial"/>
                <a:cs typeface="Arial"/>
                <a:sym typeface="Arial"/>
              </a:rPr>
              <a:t> Retrieved from:</a:t>
            </a:r>
            <a:r>
              <a:rPr lang="en" sz="600">
                <a:solidFill>
                  <a:schemeClr val="dk1"/>
                </a:solidFill>
                <a:latin typeface="Arial"/>
                <a:ea typeface="Arial"/>
                <a:cs typeface="Arial"/>
                <a:sym typeface="Arial"/>
                <a:hlinkClick r:id="rId4"/>
              </a:rPr>
              <a:t> </a:t>
            </a:r>
            <a:r>
              <a:rPr lang="en" sz="600" u="sng">
                <a:solidFill>
                  <a:schemeClr val="hlink"/>
                </a:solidFill>
                <a:latin typeface="Arial"/>
                <a:ea typeface="Arial"/>
                <a:cs typeface="Arial"/>
                <a:sym typeface="Arial"/>
                <a:hlinkClick r:id="rId4"/>
              </a:rPr>
              <a:t>https://www.nhlbi.nih.gov/health/health-topics/topics/hd</a:t>
            </a:r>
          </a:p>
          <a:p>
            <a:pPr lvl="0">
              <a:spcBef>
                <a:spcPts val="0"/>
              </a:spcBef>
              <a:buClr>
                <a:schemeClr val="dk1"/>
              </a:buClr>
              <a:buSzPct val="183333"/>
              <a:buFont typeface="Arial"/>
              <a:buNone/>
            </a:pPr>
            <a:endParaRPr sz="600" u="sng">
              <a:solidFill>
                <a:schemeClr val="hlink"/>
              </a:solidFill>
              <a:latin typeface="Arial"/>
              <a:ea typeface="Arial"/>
              <a:cs typeface="Arial"/>
              <a:sym typeface="Arial"/>
              <a:hlinkClick r:id="rId4"/>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Eckel, R. H., &amp; Krauss, R. M. (1998). American Heart Association Call to Action: Obesity as a Major Risk Factor for Coronary Heart Disease. Circulation, 97(21), 2099–2100.</a:t>
            </a:r>
            <a:r>
              <a:rPr lang="en" sz="600">
                <a:solidFill>
                  <a:schemeClr val="dk1"/>
                </a:solidFill>
                <a:latin typeface="Arial"/>
                <a:ea typeface="Arial"/>
                <a:cs typeface="Arial"/>
                <a:sym typeface="Arial"/>
                <a:hlinkClick r:id="rId5"/>
              </a:rPr>
              <a:t> </a:t>
            </a:r>
            <a:r>
              <a:rPr lang="en" sz="600" u="sng">
                <a:solidFill>
                  <a:schemeClr val="hlink"/>
                </a:solidFill>
                <a:latin typeface="Arial"/>
                <a:ea typeface="Arial"/>
                <a:cs typeface="Arial"/>
                <a:sym typeface="Arial"/>
                <a:hlinkClick r:id="rId5"/>
              </a:rPr>
              <a:t>http://doi.org/10.1161/01.CIR.97.21.2099</a:t>
            </a:r>
          </a:p>
          <a:p>
            <a:pPr lvl="0">
              <a:spcBef>
                <a:spcPts val="0"/>
              </a:spcBef>
              <a:buClr>
                <a:schemeClr val="dk1"/>
              </a:buClr>
              <a:buSzPct val="183333"/>
              <a:buFont typeface="Arial"/>
              <a:buNone/>
            </a:pPr>
            <a:endParaRPr sz="600" u="sng">
              <a:solidFill>
                <a:schemeClr val="hlink"/>
              </a:solidFill>
              <a:latin typeface="Arial"/>
              <a:ea typeface="Arial"/>
              <a:cs typeface="Arial"/>
              <a:sym typeface="Arial"/>
              <a:hlinkClick r:id="rId5"/>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Erbs, S., Linke, A., &amp; Hambrecht, R. (2006). Effects of exercise training on mortality in patients with coronary heart disease. </a:t>
            </a:r>
            <a:r>
              <a:rPr lang="en" sz="600" i="1">
                <a:solidFill>
                  <a:schemeClr val="dk1"/>
                </a:solidFill>
                <a:latin typeface="Arial"/>
                <a:ea typeface="Arial"/>
                <a:cs typeface="Arial"/>
                <a:sym typeface="Arial"/>
              </a:rPr>
              <a:t>Coronary artery disease</a:t>
            </a:r>
            <a:r>
              <a:rPr lang="en" sz="600">
                <a:solidFill>
                  <a:schemeClr val="dk1"/>
                </a:solidFill>
                <a:latin typeface="Arial"/>
                <a:ea typeface="Arial"/>
                <a:cs typeface="Arial"/>
                <a:sym typeface="Arial"/>
              </a:rPr>
              <a:t>, </a:t>
            </a:r>
            <a:r>
              <a:rPr lang="en" sz="600" i="1">
                <a:solidFill>
                  <a:schemeClr val="dk1"/>
                </a:solidFill>
                <a:latin typeface="Arial"/>
                <a:ea typeface="Arial"/>
                <a:cs typeface="Arial"/>
                <a:sym typeface="Arial"/>
              </a:rPr>
              <a:t>17</a:t>
            </a:r>
            <a:r>
              <a:rPr lang="en" sz="600">
                <a:solidFill>
                  <a:schemeClr val="dk1"/>
                </a:solidFill>
                <a:latin typeface="Arial"/>
                <a:ea typeface="Arial"/>
                <a:cs typeface="Arial"/>
                <a:sym typeface="Arial"/>
              </a:rPr>
              <a:t>(3), 219-225.</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Fuster, V., Badimon, L., Badimon, J. J., &amp; Chesebro, J. H. (1992). The pathogenesis of coronary artery disease and the acute coronary syndromes. </a:t>
            </a:r>
            <a:r>
              <a:rPr lang="en" sz="600" i="1">
                <a:solidFill>
                  <a:schemeClr val="dk1"/>
                </a:solidFill>
                <a:latin typeface="Arial"/>
                <a:ea typeface="Arial"/>
                <a:cs typeface="Arial"/>
                <a:sym typeface="Arial"/>
              </a:rPr>
              <a:t>New England journal of medicine</a:t>
            </a:r>
            <a:r>
              <a:rPr lang="en" sz="600">
                <a:solidFill>
                  <a:schemeClr val="dk1"/>
                </a:solidFill>
                <a:latin typeface="Arial"/>
                <a:ea typeface="Arial"/>
                <a:cs typeface="Arial"/>
                <a:sym typeface="Arial"/>
              </a:rPr>
              <a:t>, </a:t>
            </a:r>
            <a:r>
              <a:rPr lang="en" sz="600" i="1">
                <a:solidFill>
                  <a:schemeClr val="dk1"/>
                </a:solidFill>
                <a:latin typeface="Arial"/>
                <a:ea typeface="Arial"/>
                <a:cs typeface="Arial"/>
                <a:sym typeface="Arial"/>
              </a:rPr>
              <a:t>326</a:t>
            </a:r>
            <a:r>
              <a:rPr lang="en" sz="600">
                <a:solidFill>
                  <a:schemeClr val="dk1"/>
                </a:solidFill>
                <a:latin typeface="Arial"/>
                <a:ea typeface="Arial"/>
                <a:cs typeface="Arial"/>
                <a:sym typeface="Arial"/>
              </a:rPr>
              <a:t>(4), 242-250.</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Hennekens, C. H., Dyken, M. L., &amp; Fuster, V. (1997).</a:t>
            </a:r>
            <a:r>
              <a:rPr lang="en" sz="600" i="1">
                <a:solidFill>
                  <a:schemeClr val="dk1"/>
                </a:solidFill>
                <a:latin typeface="Arial"/>
                <a:ea typeface="Arial"/>
                <a:cs typeface="Arial"/>
                <a:sym typeface="Arial"/>
              </a:rPr>
              <a:t> Aspirin as a Therapeutic Agent in Cardiovascular Disease A Statement for Healthcare Professionals From the American Heart Association.</a:t>
            </a:r>
            <a:r>
              <a:rPr lang="en" sz="600">
                <a:solidFill>
                  <a:schemeClr val="dk1"/>
                </a:solidFill>
                <a:latin typeface="Arial"/>
                <a:ea typeface="Arial"/>
                <a:cs typeface="Arial"/>
                <a:sym typeface="Arial"/>
              </a:rPr>
              <a:t> Circulation, 96(8), 2751-2753. </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Jolliffe, J., Rees, K., Taylor, R. R., Thompson, D. R., Oldridge, N., &amp; Ebrahim, S. (2001). Exercise‐based rehabilitation for coronary heart disease. The Cochrane Library. doi: 10.1002/14651858.CD001800.</a:t>
            </a:r>
          </a:p>
          <a:p>
            <a:pPr lvl="0">
              <a:spcBef>
                <a:spcPts val="0"/>
              </a:spcBef>
              <a:buNone/>
            </a:pP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Libby, P., &amp; Theroux, P. (2005). Pathophysiology of coronary artery disease. </a:t>
            </a:r>
            <a:r>
              <a:rPr lang="en" sz="600" i="1">
                <a:solidFill>
                  <a:schemeClr val="dk1"/>
                </a:solidFill>
                <a:latin typeface="Arial"/>
                <a:ea typeface="Arial"/>
                <a:cs typeface="Arial"/>
                <a:sym typeface="Arial"/>
              </a:rPr>
              <a:t>Circulation</a:t>
            </a:r>
            <a:r>
              <a:rPr lang="en" sz="600">
                <a:solidFill>
                  <a:schemeClr val="dk1"/>
                </a:solidFill>
                <a:latin typeface="Arial"/>
                <a:ea typeface="Arial"/>
                <a:cs typeface="Arial"/>
                <a:sym typeface="Arial"/>
              </a:rPr>
              <a:t>, </a:t>
            </a:r>
            <a:r>
              <a:rPr lang="en" sz="600" i="1">
                <a:solidFill>
                  <a:schemeClr val="dk1"/>
                </a:solidFill>
                <a:latin typeface="Arial"/>
                <a:ea typeface="Arial"/>
                <a:cs typeface="Arial"/>
                <a:sym typeface="Arial"/>
              </a:rPr>
              <a:t>111</a:t>
            </a:r>
            <a:r>
              <a:rPr lang="en" sz="600">
                <a:solidFill>
                  <a:schemeClr val="dk1"/>
                </a:solidFill>
                <a:latin typeface="Arial"/>
                <a:ea typeface="Arial"/>
                <a:cs typeface="Arial"/>
                <a:sym typeface="Arial"/>
              </a:rPr>
              <a:t>(25), 3481-3488.</a:t>
            </a:r>
          </a:p>
          <a:p>
            <a:pPr lvl="0">
              <a:spcBef>
                <a:spcPts val="0"/>
              </a:spcBef>
              <a:buNone/>
            </a:pPr>
            <a:endParaRPr sz="600">
              <a:solidFill>
                <a:schemeClr val="dk1"/>
              </a:solidFill>
              <a:latin typeface="Arial"/>
              <a:ea typeface="Arial"/>
              <a:cs typeface="Arial"/>
              <a:sym typeface="Arial"/>
            </a:endParaRPr>
          </a:p>
          <a:p>
            <a:pPr lvl="0">
              <a:spcBef>
                <a:spcPts val="0"/>
              </a:spcBef>
              <a:buNone/>
            </a:pPr>
            <a:r>
              <a:rPr lang="en" sz="600">
                <a:solidFill>
                  <a:schemeClr val="dk1"/>
                </a:solidFill>
                <a:latin typeface="Arial"/>
                <a:ea typeface="Arial"/>
                <a:cs typeface="Arial"/>
                <a:sym typeface="Arial"/>
              </a:rPr>
              <a:t>Lloyd-Jones, D., Adams, R. J., Brown, T. M., Carnethon, M., Dai, S., De Simone, G., ... &amp; Go, A. (2010). Heart disease and stroke statistics—2010 update. </a:t>
            </a:r>
            <a:r>
              <a:rPr lang="en" sz="600" i="1">
                <a:solidFill>
                  <a:schemeClr val="dk1"/>
                </a:solidFill>
                <a:latin typeface="Arial"/>
                <a:ea typeface="Arial"/>
                <a:cs typeface="Arial"/>
                <a:sym typeface="Arial"/>
              </a:rPr>
              <a:t>Circulation</a:t>
            </a:r>
            <a:r>
              <a:rPr lang="en" sz="600">
                <a:solidFill>
                  <a:schemeClr val="dk1"/>
                </a:solidFill>
                <a:latin typeface="Arial"/>
                <a:ea typeface="Arial"/>
                <a:cs typeface="Arial"/>
                <a:sym typeface="Arial"/>
              </a:rPr>
              <a:t>, </a:t>
            </a:r>
            <a:r>
              <a:rPr lang="en" sz="600" i="1">
                <a:solidFill>
                  <a:schemeClr val="dk1"/>
                </a:solidFill>
                <a:latin typeface="Arial"/>
                <a:ea typeface="Arial"/>
                <a:cs typeface="Arial"/>
                <a:sym typeface="Arial"/>
              </a:rPr>
              <a:t>121</a:t>
            </a:r>
            <a:r>
              <a:rPr lang="en" sz="600">
                <a:solidFill>
                  <a:schemeClr val="dk1"/>
                </a:solidFill>
                <a:latin typeface="Arial"/>
                <a:ea typeface="Arial"/>
                <a:cs typeface="Arial"/>
                <a:sym typeface="Arial"/>
              </a:rPr>
              <a:t>(7), e46-e215.</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None/>
            </a:pPr>
            <a:endParaRPr sz="600"/>
          </a:p>
        </p:txBody>
      </p:sp>
      <p:sp>
        <p:nvSpPr>
          <p:cNvPr id="423" name="Shape 423"/>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rtl="0">
              <a:spcBef>
                <a:spcPts val="0"/>
              </a:spcBef>
              <a:buNone/>
            </a:pPr>
            <a:r>
              <a:rPr lang="en" b="1"/>
              <a:t>References (2)</a:t>
            </a:r>
          </a:p>
        </p:txBody>
      </p:sp>
      <p:sp>
        <p:nvSpPr>
          <p:cNvPr id="429" name="Shape 429"/>
          <p:cNvSpPr txBox="1">
            <a:spLocks noGrp="1"/>
          </p:cNvSpPr>
          <p:nvPr>
            <p:ph type="body" idx="1"/>
          </p:nvPr>
        </p:nvSpPr>
        <p:spPr>
          <a:xfrm>
            <a:off x="844425" y="1047900"/>
            <a:ext cx="8148600" cy="3387900"/>
          </a:xfrm>
          <a:prstGeom prst="rect">
            <a:avLst/>
          </a:prstGeom>
        </p:spPr>
        <p:txBody>
          <a:bodyPr lIns="91425" tIns="91425" rIns="91425" bIns="91425" anchor="t" anchorCtr="0">
            <a:noAutofit/>
          </a:bodyPr>
          <a:lstStyle/>
          <a:p>
            <a:pPr lvl="0">
              <a:spcBef>
                <a:spcPts val="0"/>
              </a:spcBef>
              <a:buClr>
                <a:schemeClr val="dk1"/>
              </a:buClr>
              <a:buSzPct val="183333"/>
              <a:buFont typeface="Arial"/>
              <a:buNone/>
            </a:pPr>
            <a:r>
              <a:rPr lang="en" sz="600">
                <a:solidFill>
                  <a:schemeClr val="dk1"/>
                </a:solidFill>
                <a:latin typeface="Arial"/>
                <a:ea typeface="Arial"/>
                <a:cs typeface="Arial"/>
                <a:sym typeface="Arial"/>
              </a:rPr>
              <a:t>Mathers CD, Loncar D. Projections of global mortality and burden of disease from 2002 to 2030. PLoS Med. 2006 Nov;3:e442. </a:t>
            </a:r>
          </a:p>
          <a:p>
            <a:pPr lvl="0">
              <a:spcBef>
                <a:spcPts val="0"/>
              </a:spcBef>
              <a:buClr>
                <a:schemeClr val="dk1"/>
              </a:buClr>
              <a:buSzPct val="183333"/>
              <a:buFont typeface="Arial"/>
              <a:buNone/>
            </a:pPr>
            <a:r>
              <a:rPr lang="en" sz="600">
                <a:solidFill>
                  <a:schemeClr val="dk1"/>
                </a:solidFill>
                <a:latin typeface="Arial"/>
                <a:ea typeface="Arial"/>
                <a:cs typeface="Arial"/>
                <a:sym typeface="Arial"/>
              </a:rPr>
              <a:t>Mayo Clinic Staff (2015). Coronary artery disease. Retrieved January 15, 2016 from</a:t>
            </a:r>
            <a:r>
              <a:rPr lang="en" sz="600">
                <a:solidFill>
                  <a:schemeClr val="dk1"/>
                </a:solidFill>
                <a:latin typeface="Arial"/>
                <a:ea typeface="Arial"/>
                <a:cs typeface="Arial"/>
                <a:sym typeface="Arial"/>
                <a:hlinkClick r:id="rId3"/>
              </a:rPr>
              <a:t> </a:t>
            </a:r>
            <a:r>
              <a:rPr lang="en" sz="600" u="sng">
                <a:solidFill>
                  <a:schemeClr val="hlink"/>
                </a:solidFill>
                <a:latin typeface="Arial"/>
                <a:ea typeface="Arial"/>
                <a:cs typeface="Arial"/>
                <a:sym typeface="Arial"/>
                <a:hlinkClick r:id="rId3"/>
              </a:rPr>
              <a:t>http://www.mayoclinic.org/diseases-conditions/coronary-artery-disease/symptoms-causes/dxc-20165314</a:t>
            </a:r>
          </a:p>
          <a:p>
            <a:pPr lvl="0">
              <a:spcBef>
                <a:spcPts val="0"/>
              </a:spcBef>
              <a:buClr>
                <a:schemeClr val="dk1"/>
              </a:buClr>
              <a:buSzPct val="183333"/>
              <a:buFont typeface="Arial"/>
              <a:buNone/>
            </a:pPr>
            <a:endParaRPr sz="600"/>
          </a:p>
          <a:p>
            <a:pPr lvl="0" rtl="0">
              <a:lnSpc>
                <a:spcPct val="115000"/>
              </a:lnSpc>
              <a:spcBef>
                <a:spcPts val="0"/>
              </a:spcBef>
              <a:buClr>
                <a:schemeClr val="dk1"/>
              </a:buClr>
              <a:buSzPct val="183333"/>
              <a:buFont typeface="Arial"/>
              <a:buNone/>
            </a:pPr>
            <a:r>
              <a:rPr lang="en" sz="600">
                <a:solidFill>
                  <a:srgbClr val="222222"/>
                </a:solidFill>
                <a:highlight>
                  <a:srgbClr val="FFFFFF"/>
                </a:highlight>
                <a:latin typeface="Arial"/>
                <a:ea typeface="Arial"/>
                <a:cs typeface="Arial"/>
                <a:sym typeface="Arial"/>
              </a:rPr>
              <a:t>Mayo Clinic. (n.d.). </a:t>
            </a:r>
            <a:r>
              <a:rPr lang="en" sz="600" i="1">
                <a:solidFill>
                  <a:srgbClr val="222222"/>
                </a:solidFill>
                <a:highlight>
                  <a:srgbClr val="FFFFFF"/>
                </a:highlight>
                <a:latin typeface="Arial"/>
                <a:ea typeface="Arial"/>
                <a:cs typeface="Arial"/>
                <a:sym typeface="Arial"/>
              </a:rPr>
              <a:t>Coronary Artery Disease: Diagnosis.</a:t>
            </a:r>
            <a:r>
              <a:rPr lang="en" sz="600">
                <a:solidFill>
                  <a:srgbClr val="222222"/>
                </a:solidFill>
                <a:highlight>
                  <a:srgbClr val="FFFFFF"/>
                </a:highlight>
                <a:latin typeface="Arial"/>
                <a:ea typeface="Arial"/>
                <a:cs typeface="Arial"/>
                <a:sym typeface="Arial"/>
              </a:rPr>
              <a:t> Retrieved from: http://www.mayoclinic.org/diseases-conditions/coronary-artery-disease/diagnosis-treatment/diagnosis/dxc-20165331</a:t>
            </a:r>
          </a:p>
          <a:p>
            <a:pPr lvl="0">
              <a:spcBef>
                <a:spcPts val="0"/>
              </a:spcBef>
              <a:buNone/>
            </a:pPr>
            <a:r>
              <a:rPr lang="en" sz="600">
                <a:solidFill>
                  <a:schemeClr val="dk1"/>
                </a:solidFill>
                <a:latin typeface="Arial"/>
                <a:ea typeface="Arial"/>
                <a:cs typeface="Arial"/>
                <a:sym typeface="Arial"/>
              </a:rPr>
              <a:t>Murray CJL, Lopez AD. The Global Burden of Disease: A Comprehensive Assessment of Mortality and Disability from Disease, Injuries and Risk Factors in 1990 and Projected to 2020. Boston, Ma: Harvard University Press; 1996.</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National Heart, Lung, and Blood Institute.(2016). </a:t>
            </a:r>
            <a:r>
              <a:rPr lang="en" sz="600" i="1">
                <a:solidFill>
                  <a:schemeClr val="dk1"/>
                </a:solidFill>
                <a:latin typeface="Arial"/>
                <a:ea typeface="Arial"/>
                <a:cs typeface="Arial"/>
                <a:sym typeface="Arial"/>
              </a:rPr>
              <a:t>How is Coronary Heart Disease Treated ?</a:t>
            </a:r>
            <a:r>
              <a:rPr lang="en" sz="600">
                <a:solidFill>
                  <a:schemeClr val="dk1"/>
                </a:solidFill>
                <a:latin typeface="Arial"/>
                <a:ea typeface="Arial"/>
                <a:cs typeface="Arial"/>
                <a:sym typeface="Arial"/>
              </a:rPr>
              <a:t>. Retrieved January 13,2017 from</a:t>
            </a:r>
            <a:r>
              <a:rPr lang="en" sz="600">
                <a:solidFill>
                  <a:schemeClr val="dk1"/>
                </a:solidFill>
                <a:latin typeface="Arial"/>
                <a:ea typeface="Arial"/>
                <a:cs typeface="Arial"/>
                <a:sym typeface="Arial"/>
                <a:hlinkClick r:id="rId4"/>
              </a:rPr>
              <a:t> </a:t>
            </a:r>
            <a:r>
              <a:rPr lang="en" sz="600" u="sng">
                <a:solidFill>
                  <a:schemeClr val="hlink"/>
                </a:solidFill>
                <a:latin typeface="Arial"/>
                <a:ea typeface="Arial"/>
                <a:cs typeface="Arial"/>
                <a:sym typeface="Arial"/>
                <a:hlinkClick r:id="rId4"/>
              </a:rPr>
              <a:t>https://www.nhlbi.nih.gov/health/health-topics/topics/cad/treatment#HeartHealthyEating</a:t>
            </a:r>
            <a:r>
              <a:rPr lang="en" sz="600">
                <a:solidFill>
                  <a:schemeClr val="dk1"/>
                </a:solidFill>
                <a:latin typeface="Arial"/>
                <a:ea typeface="Arial"/>
                <a:cs typeface="Arial"/>
                <a:sym typeface="Arial"/>
              </a:rPr>
              <a:t> </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National Heart, Lung, and Blood Institute.(2016). </a:t>
            </a:r>
            <a:r>
              <a:rPr lang="en" sz="600" i="1">
                <a:solidFill>
                  <a:schemeClr val="dk1"/>
                </a:solidFill>
                <a:latin typeface="Arial"/>
                <a:ea typeface="Arial"/>
                <a:cs typeface="Arial"/>
                <a:sym typeface="Arial"/>
              </a:rPr>
              <a:t>Percutaneous Coronary intervention</a:t>
            </a:r>
            <a:r>
              <a:rPr lang="en" sz="600">
                <a:solidFill>
                  <a:schemeClr val="dk1"/>
                </a:solidFill>
                <a:latin typeface="Arial"/>
                <a:ea typeface="Arial"/>
                <a:cs typeface="Arial"/>
                <a:sym typeface="Arial"/>
              </a:rPr>
              <a:t>.Retrieved January,13, 2017 from:</a:t>
            </a:r>
            <a:r>
              <a:rPr lang="en" sz="600">
                <a:solidFill>
                  <a:schemeClr val="dk1"/>
                </a:solidFill>
                <a:latin typeface="Arial"/>
                <a:ea typeface="Arial"/>
                <a:cs typeface="Arial"/>
                <a:sym typeface="Arial"/>
                <a:hlinkClick r:id="rId5"/>
              </a:rPr>
              <a:t> </a:t>
            </a:r>
            <a:r>
              <a:rPr lang="en" sz="600" u="sng">
                <a:solidFill>
                  <a:schemeClr val="hlink"/>
                </a:solidFill>
                <a:latin typeface="Arial"/>
                <a:ea typeface="Arial"/>
                <a:cs typeface="Arial"/>
                <a:sym typeface="Arial"/>
                <a:hlinkClick r:id="rId5"/>
              </a:rPr>
              <a:t>https://www.nhlbi.nih.gov/health/health-topics/topics/angioplasty</a:t>
            </a:r>
          </a:p>
          <a:p>
            <a:pPr lvl="0">
              <a:spcBef>
                <a:spcPts val="0"/>
              </a:spcBef>
              <a:buClr>
                <a:schemeClr val="dk1"/>
              </a:buClr>
              <a:buSzPct val="183333"/>
              <a:buFont typeface="Arial"/>
              <a:buNone/>
            </a:pPr>
            <a:endParaRPr sz="600" u="sng">
              <a:solidFill>
                <a:schemeClr val="hlink"/>
              </a:solidFill>
              <a:latin typeface="Arial"/>
              <a:ea typeface="Arial"/>
              <a:cs typeface="Arial"/>
              <a:sym typeface="Arial"/>
              <a:hlinkClick r:id="rId5"/>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Premier Heart Care TT. (n.d.). C</a:t>
            </a:r>
            <a:r>
              <a:rPr lang="en" sz="600" i="1">
                <a:solidFill>
                  <a:schemeClr val="dk1"/>
                </a:solidFill>
                <a:latin typeface="Arial"/>
                <a:ea typeface="Arial"/>
                <a:cs typeface="Arial"/>
                <a:sym typeface="Arial"/>
              </a:rPr>
              <a:t>oronary Angioplasty (PCI)</a:t>
            </a:r>
            <a:r>
              <a:rPr lang="en" sz="600">
                <a:solidFill>
                  <a:schemeClr val="dk1"/>
                </a:solidFill>
                <a:latin typeface="Arial"/>
                <a:ea typeface="Arial"/>
                <a:cs typeface="Arial"/>
                <a:sym typeface="Arial"/>
              </a:rPr>
              <a:t>.Retrieved January 18 2017 from</a:t>
            </a:r>
            <a:r>
              <a:rPr lang="en" sz="600">
                <a:solidFill>
                  <a:schemeClr val="dk1"/>
                </a:solidFill>
                <a:latin typeface="Arial"/>
                <a:ea typeface="Arial"/>
                <a:cs typeface="Arial"/>
                <a:sym typeface="Arial"/>
                <a:hlinkClick r:id="rId6"/>
              </a:rPr>
              <a:t> </a:t>
            </a:r>
            <a:r>
              <a:rPr lang="en" sz="600" u="sng">
                <a:solidFill>
                  <a:schemeClr val="hlink"/>
                </a:solidFill>
                <a:latin typeface="Arial"/>
                <a:ea typeface="Arial"/>
                <a:cs typeface="Arial"/>
                <a:sym typeface="Arial"/>
                <a:hlinkClick r:id="rId6"/>
              </a:rPr>
              <a:t>http://www.premierheartcarett.com/coronary-angioplasty-pci/</a:t>
            </a:r>
          </a:p>
          <a:p>
            <a:pPr lvl="0">
              <a:spcBef>
                <a:spcPts val="0"/>
              </a:spcBef>
              <a:buClr>
                <a:schemeClr val="dk1"/>
              </a:buClr>
              <a:buSzPct val="183333"/>
              <a:buFont typeface="Arial"/>
              <a:buNone/>
            </a:pPr>
            <a:endParaRPr sz="600" u="sng">
              <a:solidFill>
                <a:schemeClr val="hlink"/>
              </a:solidFill>
              <a:latin typeface="Arial"/>
              <a:ea typeface="Arial"/>
              <a:cs typeface="Arial"/>
              <a:sym typeface="Arial"/>
              <a:hlinkClick r:id="rId6"/>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Sanchis-Gomar, F., Perez-Quilis, C., Leischik, R., &amp; Lucia, A. (2016). Epidemiology of coronary heart disease and acute coronary syndrome. </a:t>
            </a:r>
            <a:r>
              <a:rPr lang="en" sz="600" i="1">
                <a:solidFill>
                  <a:schemeClr val="dk1"/>
                </a:solidFill>
                <a:latin typeface="Arial"/>
                <a:ea typeface="Arial"/>
                <a:cs typeface="Arial"/>
                <a:sym typeface="Arial"/>
              </a:rPr>
              <a:t>Annals of Translational Medicine</a:t>
            </a:r>
            <a:r>
              <a:rPr lang="en" sz="600">
                <a:solidFill>
                  <a:schemeClr val="dk1"/>
                </a:solidFill>
                <a:latin typeface="Arial"/>
                <a:ea typeface="Arial"/>
                <a:cs typeface="Arial"/>
                <a:sym typeface="Arial"/>
              </a:rPr>
              <a:t>, </a:t>
            </a:r>
            <a:r>
              <a:rPr lang="en" sz="600" i="1">
                <a:solidFill>
                  <a:schemeClr val="dk1"/>
                </a:solidFill>
                <a:latin typeface="Arial"/>
                <a:ea typeface="Arial"/>
                <a:cs typeface="Arial"/>
                <a:sym typeface="Arial"/>
              </a:rPr>
              <a:t>4</a:t>
            </a:r>
            <a:r>
              <a:rPr lang="en" sz="600">
                <a:solidFill>
                  <a:schemeClr val="dk1"/>
                </a:solidFill>
                <a:latin typeface="Arial"/>
                <a:ea typeface="Arial"/>
                <a:cs typeface="Arial"/>
                <a:sym typeface="Arial"/>
              </a:rPr>
              <a:t>(13).</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University of Maryland Medical Center. (2017). Heart Bypass surgery-series. Retrieved January 18 2017 from</a:t>
            </a:r>
            <a:r>
              <a:rPr lang="en" sz="600">
                <a:solidFill>
                  <a:schemeClr val="dk1"/>
                </a:solidFill>
                <a:latin typeface="Arial"/>
                <a:ea typeface="Arial"/>
                <a:cs typeface="Arial"/>
                <a:sym typeface="Arial"/>
                <a:hlinkClick r:id="rId7"/>
              </a:rPr>
              <a:t> </a:t>
            </a:r>
            <a:r>
              <a:rPr lang="en" sz="600" u="sng">
                <a:solidFill>
                  <a:schemeClr val="hlink"/>
                </a:solidFill>
                <a:latin typeface="Arial"/>
                <a:ea typeface="Arial"/>
                <a:cs typeface="Arial"/>
                <a:sym typeface="Arial"/>
                <a:hlinkClick r:id="rId7"/>
              </a:rPr>
              <a:t>http://umm.edu/health/medical/ency/presentations/heart-bypass-surgery-series</a:t>
            </a:r>
          </a:p>
          <a:p>
            <a:pPr lvl="0">
              <a:spcBef>
                <a:spcPts val="0"/>
              </a:spcBef>
              <a:buClr>
                <a:schemeClr val="dk1"/>
              </a:buClr>
              <a:buSzPct val="183333"/>
              <a:buFont typeface="Arial"/>
              <a:buNone/>
            </a:pPr>
            <a:endParaRPr sz="600" u="sng">
              <a:solidFill>
                <a:schemeClr val="hlink"/>
              </a:solidFill>
              <a:latin typeface="Arial"/>
              <a:ea typeface="Arial"/>
              <a:cs typeface="Arial"/>
              <a:sym typeface="Arial"/>
              <a:hlinkClick r:id="rId7"/>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Wong, N. D. (2014). Epidemiological studies of CHD and the evolution of preventive cardiology. </a:t>
            </a:r>
            <a:r>
              <a:rPr lang="en" sz="600" i="1">
                <a:solidFill>
                  <a:schemeClr val="dk1"/>
                </a:solidFill>
                <a:latin typeface="Arial"/>
                <a:ea typeface="Arial"/>
                <a:cs typeface="Arial"/>
                <a:sym typeface="Arial"/>
              </a:rPr>
              <a:t>Nature reviews. Cardiology</a:t>
            </a:r>
            <a:r>
              <a:rPr lang="en" sz="600">
                <a:solidFill>
                  <a:schemeClr val="dk1"/>
                </a:solidFill>
                <a:latin typeface="Arial"/>
                <a:ea typeface="Arial"/>
                <a:cs typeface="Arial"/>
                <a:sym typeface="Arial"/>
              </a:rPr>
              <a:t>, </a:t>
            </a:r>
            <a:r>
              <a:rPr lang="en" sz="600" i="1">
                <a:solidFill>
                  <a:schemeClr val="dk1"/>
                </a:solidFill>
                <a:latin typeface="Arial"/>
                <a:ea typeface="Arial"/>
                <a:cs typeface="Arial"/>
                <a:sym typeface="Arial"/>
              </a:rPr>
              <a:t>11</a:t>
            </a:r>
            <a:r>
              <a:rPr lang="en" sz="600">
                <a:solidFill>
                  <a:schemeClr val="dk1"/>
                </a:solidFill>
                <a:latin typeface="Arial"/>
                <a:ea typeface="Arial"/>
                <a:cs typeface="Arial"/>
                <a:sym typeface="Arial"/>
              </a:rPr>
              <a:t>(5), 276.</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Wing, R. R., &amp; Phelan, S. (2005). Long-term weight loss maintenance.</a:t>
            </a:r>
            <a:r>
              <a:rPr lang="en" sz="600" i="1">
                <a:solidFill>
                  <a:schemeClr val="dk1"/>
                </a:solidFill>
                <a:latin typeface="Arial"/>
                <a:ea typeface="Arial"/>
                <a:cs typeface="Arial"/>
                <a:sym typeface="Arial"/>
              </a:rPr>
              <a:t> The American Journal of Clinical Nutrition</a:t>
            </a:r>
            <a:r>
              <a:rPr lang="en" sz="600">
                <a:solidFill>
                  <a:schemeClr val="dk1"/>
                </a:solidFill>
                <a:latin typeface="Arial"/>
                <a:ea typeface="Arial"/>
                <a:cs typeface="Arial"/>
                <a:sym typeface="Arial"/>
              </a:rPr>
              <a:t>. http://doi.org/82/1/222S [pii]</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World Health Organization. (n.d.). Estimates for 2000-2012: Disease Burden. Retrieved from:</a:t>
            </a:r>
            <a:r>
              <a:rPr lang="en" sz="600" i="1">
                <a:solidFill>
                  <a:schemeClr val="dk1"/>
                </a:solidFill>
                <a:latin typeface="Arial"/>
                <a:ea typeface="Arial"/>
                <a:cs typeface="Arial"/>
                <a:sym typeface="Arial"/>
              </a:rPr>
              <a:t> </a:t>
            </a:r>
            <a:r>
              <a:rPr lang="en" sz="600">
                <a:solidFill>
                  <a:schemeClr val="dk1"/>
                </a:solidFill>
                <a:latin typeface="Arial"/>
                <a:ea typeface="Arial"/>
                <a:cs typeface="Arial"/>
                <a:sym typeface="Arial"/>
              </a:rPr>
              <a:t>http://www.who.int/healthinfo/global_burden_disease/estimates/en/index2.html </a:t>
            </a:r>
          </a:p>
          <a:p>
            <a:pPr lvl="0">
              <a:spcBef>
                <a:spcPts val="0"/>
              </a:spcBef>
              <a:buClr>
                <a:schemeClr val="dk1"/>
              </a:buClr>
              <a:buSzPct val="183333"/>
              <a:buFont typeface="Arial"/>
              <a:buNone/>
            </a:pPr>
            <a:endParaRPr sz="600">
              <a:solidFill>
                <a:schemeClr val="dk1"/>
              </a:solidFill>
              <a:latin typeface="Arial"/>
              <a:ea typeface="Arial"/>
              <a:cs typeface="Arial"/>
              <a:sym typeface="Arial"/>
            </a:endParaRPr>
          </a:p>
          <a:p>
            <a:pPr lvl="0">
              <a:spcBef>
                <a:spcPts val="0"/>
              </a:spcBef>
              <a:buClr>
                <a:schemeClr val="dk1"/>
              </a:buClr>
              <a:buSzPct val="183333"/>
              <a:buFont typeface="Arial"/>
              <a:buNone/>
            </a:pPr>
            <a:r>
              <a:rPr lang="en" sz="600">
                <a:solidFill>
                  <a:schemeClr val="dk1"/>
                </a:solidFill>
                <a:latin typeface="Arial"/>
                <a:ea typeface="Arial"/>
                <a:cs typeface="Arial"/>
                <a:sym typeface="Arial"/>
              </a:rPr>
              <a:t>World Health Organization (n.d.). 50 Facts: Global health situation and trends 1955-2025. Retrieved from:</a:t>
            </a:r>
            <a:r>
              <a:rPr lang="en" sz="600">
                <a:solidFill>
                  <a:schemeClr val="dk1"/>
                </a:solidFill>
                <a:latin typeface="Arial"/>
                <a:ea typeface="Arial"/>
                <a:cs typeface="Arial"/>
                <a:sym typeface="Arial"/>
                <a:hlinkClick r:id="rId8"/>
              </a:rPr>
              <a:t> </a:t>
            </a:r>
            <a:r>
              <a:rPr lang="en" sz="600" u="sng">
                <a:solidFill>
                  <a:schemeClr val="hlink"/>
                </a:solidFill>
                <a:latin typeface="Arial"/>
                <a:ea typeface="Arial"/>
                <a:cs typeface="Arial"/>
                <a:sym typeface="Arial"/>
                <a:hlinkClick r:id="rId8"/>
              </a:rPr>
              <a:t>http://www.who.int/whr/1998/media_centre/50facts/en/</a:t>
            </a:r>
          </a:p>
          <a:p>
            <a:pPr lvl="0">
              <a:spcBef>
                <a:spcPts val="0"/>
              </a:spcBef>
              <a:buClr>
                <a:schemeClr val="dk1"/>
              </a:buClr>
              <a:buSzPct val="183333"/>
              <a:buFont typeface="Arial"/>
              <a:buNone/>
            </a:pPr>
            <a:endParaRPr sz="600" u="sng">
              <a:solidFill>
                <a:schemeClr val="hlink"/>
              </a:solidFill>
              <a:latin typeface="Arial"/>
              <a:ea typeface="Arial"/>
              <a:cs typeface="Arial"/>
              <a:sym typeface="Arial"/>
              <a:hlinkClick r:id="rId8"/>
            </a:endParaRPr>
          </a:p>
          <a:p>
            <a:pPr lvl="0">
              <a:spcBef>
                <a:spcPts val="0"/>
              </a:spcBef>
              <a:buClr>
                <a:schemeClr val="dk1"/>
              </a:buClr>
              <a:buSzPct val="183333"/>
              <a:buFont typeface="Arial"/>
              <a:buNone/>
            </a:pPr>
            <a:endParaRPr sz="600" u="sng">
              <a:solidFill>
                <a:schemeClr val="hlink"/>
              </a:solidFill>
              <a:latin typeface="Arial"/>
              <a:ea typeface="Arial"/>
              <a:cs typeface="Arial"/>
              <a:sym typeface="Arial"/>
              <a:hlinkClick r:id="rId8"/>
            </a:endParaRPr>
          </a:p>
          <a:p>
            <a:pPr lvl="0">
              <a:spcBef>
                <a:spcPts val="0"/>
              </a:spcBef>
              <a:buClr>
                <a:schemeClr val="dk1"/>
              </a:buClr>
              <a:buSzPct val="183333"/>
              <a:buFont typeface="Arial"/>
              <a:buNone/>
            </a:pPr>
            <a:endParaRPr sz="600"/>
          </a:p>
          <a:p>
            <a:pPr lvl="0" rtl="0">
              <a:spcBef>
                <a:spcPts val="0"/>
              </a:spcBef>
              <a:buNone/>
            </a:pPr>
            <a:endParaRPr sz="600">
              <a:solidFill>
                <a:schemeClr val="dk1"/>
              </a:solidFill>
              <a:latin typeface="Arial"/>
              <a:ea typeface="Arial"/>
              <a:cs typeface="Arial"/>
              <a:sym typeface="Arial"/>
            </a:endParaRPr>
          </a:p>
        </p:txBody>
      </p:sp>
      <p:sp>
        <p:nvSpPr>
          <p:cNvPr id="430" name="Shape 430"/>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a:t>36</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D039"/>
        </a:solidFill>
        <a:effectLst/>
      </p:bgPr>
    </p:bg>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b="1"/>
              <a:t>4</a:t>
            </a:fld>
            <a:endParaRPr lang="en" b="1"/>
          </a:p>
        </p:txBody>
      </p:sp>
      <p:sp>
        <p:nvSpPr>
          <p:cNvPr id="95" name="Shape 95"/>
          <p:cNvSpPr/>
          <p:nvPr/>
        </p:nvSpPr>
        <p:spPr>
          <a:xfrm>
            <a:off x="6381073" y="417731"/>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b="1"/>
          </a:p>
        </p:txBody>
      </p:sp>
      <p:sp>
        <p:nvSpPr>
          <p:cNvPr id="96" name="Shape 96"/>
          <p:cNvSpPr txBox="1"/>
          <p:nvPr/>
        </p:nvSpPr>
        <p:spPr>
          <a:xfrm>
            <a:off x="922975" y="628000"/>
            <a:ext cx="5702400" cy="3000000"/>
          </a:xfrm>
          <a:prstGeom prst="rect">
            <a:avLst/>
          </a:prstGeom>
          <a:noFill/>
          <a:ln>
            <a:noFill/>
          </a:ln>
        </p:spPr>
        <p:txBody>
          <a:bodyPr lIns="91425" tIns="91425" rIns="91425" bIns="91425" anchor="ctr" anchorCtr="0">
            <a:noAutofit/>
          </a:bodyPr>
          <a:lstStyle/>
          <a:p>
            <a:pPr lvl="0" rtl="0">
              <a:spcBef>
                <a:spcPts val="0"/>
              </a:spcBef>
              <a:buNone/>
            </a:pPr>
            <a:r>
              <a:rPr lang="en" sz="6400" b="1">
                <a:solidFill>
                  <a:srgbClr val="FFFFFF"/>
                </a:solidFill>
                <a:latin typeface="Dosis"/>
                <a:ea typeface="Dosis"/>
                <a:cs typeface="Dosis"/>
                <a:sym typeface="Dosis"/>
              </a:rPr>
              <a:t>Coronary Artery Disease (CAD)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44425" y="5600"/>
            <a:ext cx="5545200" cy="1140000"/>
          </a:xfrm>
          <a:prstGeom prst="rect">
            <a:avLst/>
          </a:prstGeom>
        </p:spPr>
        <p:txBody>
          <a:bodyPr lIns="91425" tIns="91425" rIns="91425" bIns="91425" anchor="b" anchorCtr="0">
            <a:noAutofit/>
          </a:bodyPr>
          <a:lstStyle/>
          <a:p>
            <a:pPr lvl="0">
              <a:spcBef>
                <a:spcPts val="0"/>
              </a:spcBef>
              <a:buNone/>
            </a:pPr>
            <a:r>
              <a:rPr lang="en" sz="3000"/>
              <a:t>Overview</a:t>
            </a:r>
          </a:p>
        </p:txBody>
      </p:sp>
      <p:sp>
        <p:nvSpPr>
          <p:cNvPr id="102" name="Shape 102"/>
          <p:cNvSpPr txBox="1">
            <a:spLocks noGrp="1"/>
          </p:cNvSpPr>
          <p:nvPr>
            <p:ph type="body" idx="1"/>
          </p:nvPr>
        </p:nvSpPr>
        <p:spPr>
          <a:xfrm>
            <a:off x="844425" y="1170950"/>
            <a:ext cx="4494300" cy="3643200"/>
          </a:xfrm>
          <a:prstGeom prst="rect">
            <a:avLst/>
          </a:prstGeom>
        </p:spPr>
        <p:txBody>
          <a:bodyPr lIns="91425" tIns="91425" rIns="91425" bIns="91425" anchor="t" anchorCtr="0">
            <a:noAutofit/>
          </a:bodyPr>
          <a:lstStyle/>
          <a:p>
            <a:pPr marL="457200" lvl="0" indent="-330200" rtl="0">
              <a:lnSpc>
                <a:spcPct val="115000"/>
              </a:lnSpc>
              <a:spcBef>
                <a:spcPts val="0"/>
              </a:spcBef>
              <a:buSzPct val="100000"/>
            </a:pPr>
            <a:r>
              <a:rPr lang="en" sz="1600"/>
              <a:t>Ischemic Heart Disease has the largest global burden of disease</a:t>
            </a:r>
          </a:p>
          <a:p>
            <a:pPr marL="914400" lvl="1" indent="-330200" rtl="0">
              <a:lnSpc>
                <a:spcPct val="115000"/>
              </a:lnSpc>
              <a:spcBef>
                <a:spcPts val="0"/>
              </a:spcBef>
              <a:buSzPct val="100000"/>
            </a:pPr>
            <a:r>
              <a:rPr lang="en" sz="1600"/>
              <a:t>Also known as Coronary Artery Disease (CAD)</a:t>
            </a:r>
          </a:p>
          <a:p>
            <a:pPr marL="457200" lvl="0" indent="-330200" rtl="0">
              <a:lnSpc>
                <a:spcPct val="115000"/>
              </a:lnSpc>
              <a:spcBef>
                <a:spcPts val="0"/>
              </a:spcBef>
              <a:buSzPct val="100000"/>
            </a:pPr>
            <a:r>
              <a:rPr lang="en" sz="1600" b="1"/>
              <a:t>Symptoms</a:t>
            </a:r>
            <a:r>
              <a:rPr lang="en" sz="1600"/>
              <a:t>: Angina, shortness of breath, heart attack</a:t>
            </a:r>
          </a:p>
          <a:p>
            <a:pPr marL="457200" lvl="0" indent="-330200" rtl="0">
              <a:lnSpc>
                <a:spcPct val="115000"/>
              </a:lnSpc>
              <a:spcBef>
                <a:spcPts val="0"/>
              </a:spcBef>
              <a:buSzPct val="100000"/>
            </a:pPr>
            <a:r>
              <a:rPr lang="en" sz="1600" b="1"/>
              <a:t>Risk Factors:</a:t>
            </a:r>
            <a:r>
              <a:rPr lang="en" sz="1600"/>
              <a:t> High cholesterol, high blood pressure, high blood sugar, genetics, and obesity </a:t>
            </a:r>
          </a:p>
          <a:p>
            <a:pPr marL="457200" lvl="0" indent="-330200">
              <a:lnSpc>
                <a:spcPct val="115000"/>
              </a:lnSpc>
              <a:spcBef>
                <a:spcPts val="0"/>
              </a:spcBef>
              <a:buSzPct val="100000"/>
            </a:pPr>
            <a:r>
              <a:rPr lang="en" sz="1600" b="1"/>
              <a:t>Treatments</a:t>
            </a:r>
            <a:r>
              <a:rPr lang="en" sz="1600"/>
              <a:t>: Lifestyle modifications, medications, and surgery</a:t>
            </a:r>
          </a:p>
        </p:txBody>
      </p:sp>
      <p:sp>
        <p:nvSpPr>
          <p:cNvPr id="103" name="Shape 103"/>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5</a:t>
            </a:fld>
            <a:endParaRPr lang="en"/>
          </a:p>
        </p:txBody>
      </p:sp>
      <p:pic>
        <p:nvPicPr>
          <p:cNvPr id="104" name="Shape 104" descr="Screen Shot 2017-01-20 at 8.36.42 PM.png"/>
          <p:cNvPicPr preferRelativeResize="0"/>
          <p:nvPr/>
        </p:nvPicPr>
        <p:blipFill>
          <a:blip r:embed="rId3">
            <a:alphaModFix/>
          </a:blip>
          <a:stretch>
            <a:fillRect/>
          </a:stretch>
        </p:blipFill>
        <p:spPr>
          <a:xfrm>
            <a:off x="5526699" y="131875"/>
            <a:ext cx="3557499" cy="2134025"/>
          </a:xfrm>
          <a:prstGeom prst="rect">
            <a:avLst/>
          </a:prstGeom>
          <a:noFill/>
          <a:ln>
            <a:noFill/>
          </a:ln>
        </p:spPr>
      </p:pic>
      <p:grpSp>
        <p:nvGrpSpPr>
          <p:cNvPr id="105" name="Shape 105"/>
          <p:cNvGrpSpPr/>
          <p:nvPr/>
        </p:nvGrpSpPr>
        <p:grpSpPr>
          <a:xfrm>
            <a:off x="6173472" y="2539497"/>
            <a:ext cx="2317013" cy="2219798"/>
            <a:chOff x="5905500" y="2449500"/>
            <a:chExt cx="2476500" cy="2476625"/>
          </a:xfrm>
        </p:grpSpPr>
        <p:pic>
          <p:nvPicPr>
            <p:cNvPr id="106" name="Shape 106" descr="550043-5761-10.jpg"/>
            <p:cNvPicPr preferRelativeResize="0"/>
            <p:nvPr/>
          </p:nvPicPr>
          <p:blipFill>
            <a:blip r:embed="rId4">
              <a:alphaModFix/>
            </a:blip>
            <a:stretch>
              <a:fillRect/>
            </a:stretch>
          </p:blipFill>
          <p:spPr>
            <a:xfrm>
              <a:off x="5905500" y="2449500"/>
              <a:ext cx="2476500" cy="2476500"/>
            </a:xfrm>
            <a:prstGeom prst="rect">
              <a:avLst/>
            </a:prstGeom>
            <a:noFill/>
            <a:ln>
              <a:noFill/>
            </a:ln>
          </p:spPr>
        </p:pic>
        <p:sp>
          <p:nvSpPr>
            <p:cNvPr id="107" name="Shape 107"/>
            <p:cNvSpPr/>
            <p:nvPr/>
          </p:nvSpPr>
          <p:spPr>
            <a:xfrm>
              <a:off x="5905500" y="4258625"/>
              <a:ext cx="168000" cy="667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08" name="Shape 108"/>
          <p:cNvSpPr txBox="1"/>
          <p:nvPr/>
        </p:nvSpPr>
        <p:spPr>
          <a:xfrm>
            <a:off x="5778275" y="4702750"/>
            <a:ext cx="4428000" cy="278100"/>
          </a:xfrm>
          <a:prstGeom prst="rect">
            <a:avLst/>
          </a:prstGeom>
          <a:noFill/>
          <a:ln>
            <a:noFill/>
          </a:ln>
        </p:spPr>
        <p:txBody>
          <a:bodyPr lIns="91425" tIns="91425" rIns="91425" bIns="91425" anchor="t" anchorCtr="0">
            <a:noAutofit/>
          </a:bodyPr>
          <a:lstStyle/>
          <a:p>
            <a:pPr lvl="0">
              <a:spcBef>
                <a:spcPts val="0"/>
              </a:spcBef>
              <a:buNone/>
            </a:pPr>
            <a:r>
              <a:rPr lang="en" sz="600"/>
              <a:t>Retrieved from: </a:t>
            </a:r>
            <a:r>
              <a:rPr lang="en" sz="600" u="sng">
                <a:solidFill>
                  <a:schemeClr val="hlink"/>
                </a:solidFill>
                <a:hlinkClick r:id="rId5"/>
              </a:rPr>
              <a:t>http://www.nature.com/nrcardio/journal/v11/n5/full/nrcardio.2014.26.html</a:t>
            </a:r>
            <a:r>
              <a:rPr lang="en"/>
              <a:t>, </a:t>
            </a:r>
            <a:r>
              <a:rPr lang="en" sz="600" u="sng">
                <a:solidFill>
                  <a:schemeClr val="hlink"/>
                </a:solidFill>
                <a:hlinkClick r:id="rId6"/>
              </a:rPr>
              <a:t>http://www.buzzle.com/articles/heart-disease-risk-factors.html</a:t>
            </a:r>
            <a:r>
              <a:rPr lang="en" sz="600"/>
              <a:t> </a:t>
            </a:r>
          </a:p>
          <a:p>
            <a:pPr lvl="0">
              <a:spcBef>
                <a:spcPts val="0"/>
              </a:spcBef>
              <a:buNone/>
            </a:pP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039"/>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rtl="0">
              <a:spcBef>
                <a:spcPts val="0"/>
              </a:spcBef>
              <a:buNone/>
            </a:pPr>
            <a:fld id="{00000000-1234-1234-1234-123412341234}" type="slidenum">
              <a:rPr lang="en" b="1"/>
              <a:t>6</a:t>
            </a:fld>
            <a:endParaRPr lang="en" b="1"/>
          </a:p>
        </p:txBody>
      </p:sp>
      <p:sp>
        <p:nvSpPr>
          <p:cNvPr id="114" name="Shape 114"/>
          <p:cNvSpPr/>
          <p:nvPr/>
        </p:nvSpPr>
        <p:spPr>
          <a:xfrm>
            <a:off x="6381073" y="417731"/>
            <a:ext cx="2120984" cy="4361089"/>
          </a:xfrm>
          <a:custGeom>
            <a:avLst/>
            <a:gdLst/>
            <a:ahLst/>
            <a:cxnLst/>
            <a:rect l="0" t="0" r="0" b="0"/>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lIns="91425" tIns="91425" rIns="91425" bIns="91425" anchor="ctr" anchorCtr="0">
            <a:noAutofit/>
          </a:bodyPr>
          <a:lstStyle/>
          <a:p>
            <a:pPr lvl="0" rtl="0">
              <a:spcBef>
                <a:spcPts val="0"/>
              </a:spcBef>
              <a:buNone/>
            </a:pPr>
            <a:endParaRPr b="1"/>
          </a:p>
        </p:txBody>
      </p:sp>
      <p:sp>
        <p:nvSpPr>
          <p:cNvPr id="115" name="Shape 115"/>
          <p:cNvSpPr txBox="1"/>
          <p:nvPr/>
        </p:nvSpPr>
        <p:spPr>
          <a:xfrm>
            <a:off x="922975" y="628000"/>
            <a:ext cx="5702400" cy="3000000"/>
          </a:xfrm>
          <a:prstGeom prst="rect">
            <a:avLst/>
          </a:prstGeom>
          <a:noFill/>
          <a:ln>
            <a:noFill/>
          </a:ln>
        </p:spPr>
        <p:txBody>
          <a:bodyPr lIns="91425" tIns="91425" rIns="91425" bIns="91425" anchor="ctr" anchorCtr="0">
            <a:noAutofit/>
          </a:bodyPr>
          <a:lstStyle/>
          <a:p>
            <a:pPr lvl="0" rtl="0">
              <a:spcBef>
                <a:spcPts val="0"/>
              </a:spcBef>
              <a:buNone/>
            </a:pPr>
            <a:r>
              <a:rPr lang="en" sz="6400" b="1">
                <a:solidFill>
                  <a:srgbClr val="FFFFFF"/>
                </a:solidFill>
                <a:latin typeface="Dosis"/>
                <a:ea typeface="Dosis"/>
                <a:cs typeface="Dosis"/>
                <a:sym typeface="Dosis"/>
              </a:rPr>
              <a:t>Epidemiology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44425" y="5600"/>
            <a:ext cx="4323300" cy="1140000"/>
          </a:xfrm>
          <a:prstGeom prst="rect">
            <a:avLst/>
          </a:prstGeom>
        </p:spPr>
        <p:txBody>
          <a:bodyPr lIns="91425" tIns="91425" rIns="91425" bIns="91425" anchor="b" anchorCtr="0">
            <a:noAutofit/>
          </a:bodyPr>
          <a:lstStyle/>
          <a:p>
            <a:pPr lvl="0">
              <a:spcBef>
                <a:spcPts val="0"/>
              </a:spcBef>
              <a:buNone/>
            </a:pPr>
            <a:r>
              <a:rPr lang="en" sz="3000"/>
              <a:t>Framingham Heart Study  </a:t>
            </a:r>
          </a:p>
        </p:txBody>
      </p:sp>
      <p:sp>
        <p:nvSpPr>
          <p:cNvPr id="121" name="Shape 121"/>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7</a:t>
            </a:fld>
            <a:endParaRPr lang="en"/>
          </a:p>
        </p:txBody>
      </p:sp>
      <p:pic>
        <p:nvPicPr>
          <p:cNvPr id="122" name="Shape 122" descr="Screen Shot 2017-01-20 at 8.20.52 PM.png"/>
          <p:cNvPicPr preferRelativeResize="0"/>
          <p:nvPr/>
        </p:nvPicPr>
        <p:blipFill>
          <a:blip r:embed="rId3">
            <a:alphaModFix/>
          </a:blip>
          <a:stretch>
            <a:fillRect/>
          </a:stretch>
        </p:blipFill>
        <p:spPr>
          <a:xfrm>
            <a:off x="4978099" y="702372"/>
            <a:ext cx="3657501" cy="3738774"/>
          </a:xfrm>
          <a:prstGeom prst="rect">
            <a:avLst/>
          </a:prstGeom>
          <a:noFill/>
          <a:ln>
            <a:noFill/>
          </a:ln>
        </p:spPr>
      </p:pic>
      <p:sp>
        <p:nvSpPr>
          <p:cNvPr id="123" name="Shape 123"/>
          <p:cNvSpPr txBox="1"/>
          <p:nvPr/>
        </p:nvSpPr>
        <p:spPr>
          <a:xfrm>
            <a:off x="637725" y="4892550"/>
            <a:ext cx="2567700" cy="250800"/>
          </a:xfrm>
          <a:prstGeom prst="rect">
            <a:avLst/>
          </a:prstGeom>
          <a:noFill/>
          <a:ln>
            <a:noFill/>
          </a:ln>
        </p:spPr>
        <p:txBody>
          <a:bodyPr lIns="91425" tIns="91425" rIns="91425" bIns="91425" anchor="t" anchorCtr="0">
            <a:noAutofit/>
          </a:bodyPr>
          <a:lstStyle/>
          <a:p>
            <a:pPr lvl="0">
              <a:spcBef>
                <a:spcPts val="0"/>
              </a:spcBef>
              <a:buNone/>
            </a:pPr>
            <a:r>
              <a:rPr lang="en" sz="800"/>
              <a:t>(Benjamin et al, 1994) </a:t>
            </a:r>
          </a:p>
        </p:txBody>
      </p:sp>
      <p:sp>
        <p:nvSpPr>
          <p:cNvPr id="124" name="Shape 124"/>
          <p:cNvSpPr txBox="1">
            <a:spLocks noGrp="1"/>
          </p:cNvSpPr>
          <p:nvPr>
            <p:ph type="body" idx="1"/>
          </p:nvPr>
        </p:nvSpPr>
        <p:spPr>
          <a:xfrm>
            <a:off x="751600" y="1145600"/>
            <a:ext cx="3494400" cy="3529500"/>
          </a:xfrm>
          <a:prstGeom prst="rect">
            <a:avLst/>
          </a:prstGeom>
        </p:spPr>
        <p:txBody>
          <a:bodyPr lIns="91425" tIns="91425" rIns="91425" bIns="91425" anchor="t" anchorCtr="0">
            <a:noAutofit/>
          </a:bodyPr>
          <a:lstStyle/>
          <a:p>
            <a:pPr marL="457200" lvl="0" indent="-336550" rtl="0">
              <a:lnSpc>
                <a:spcPct val="115000"/>
              </a:lnSpc>
              <a:spcBef>
                <a:spcPts val="0"/>
              </a:spcBef>
              <a:buSzPct val="100000"/>
            </a:pPr>
            <a:r>
              <a:rPr lang="en" sz="1700"/>
              <a:t>A comprehensive population-based cohort study done in the USA </a:t>
            </a:r>
          </a:p>
          <a:p>
            <a:pPr marL="457200" lvl="0" indent="-336550" rtl="0">
              <a:lnSpc>
                <a:spcPct val="115000"/>
              </a:lnSpc>
              <a:spcBef>
                <a:spcPts val="0"/>
              </a:spcBef>
              <a:buSzPct val="100000"/>
            </a:pPr>
            <a:r>
              <a:rPr lang="en" sz="1700" b="1"/>
              <a:t>Goal</a:t>
            </a:r>
            <a:r>
              <a:rPr lang="en" sz="1700"/>
              <a:t>: Determine risk factors that contribute to CAD</a:t>
            </a:r>
          </a:p>
          <a:p>
            <a:pPr marL="457200" lvl="0" indent="-336550" rtl="0">
              <a:lnSpc>
                <a:spcPct val="115000"/>
              </a:lnSpc>
              <a:spcBef>
                <a:spcPts val="0"/>
              </a:spcBef>
              <a:buSzPct val="100000"/>
            </a:pPr>
            <a:r>
              <a:rPr lang="en" sz="1700"/>
              <a:t>Follow up study found for total coronary events, incidence rose steeply with age with women behind men by approximately 10 years </a:t>
            </a:r>
          </a:p>
          <a:p>
            <a:pPr lvl="0" rtl="0">
              <a:lnSpc>
                <a:spcPct val="115000"/>
              </a:lnSpc>
              <a:spcBef>
                <a:spcPts val="0"/>
              </a:spcBef>
              <a:buNone/>
            </a:pPr>
            <a:r>
              <a:rPr lang="en" sz="17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844425" y="5600"/>
            <a:ext cx="4468800" cy="1140000"/>
          </a:xfrm>
          <a:prstGeom prst="rect">
            <a:avLst/>
          </a:prstGeom>
        </p:spPr>
        <p:txBody>
          <a:bodyPr lIns="91425" tIns="91425" rIns="91425" bIns="91425" anchor="b" anchorCtr="0">
            <a:noAutofit/>
          </a:bodyPr>
          <a:lstStyle/>
          <a:p>
            <a:pPr lvl="0">
              <a:spcBef>
                <a:spcPts val="0"/>
              </a:spcBef>
              <a:buNone/>
            </a:pPr>
            <a:r>
              <a:rPr lang="en" sz="3000"/>
              <a:t>Prevalence and Mortality Rate </a:t>
            </a:r>
          </a:p>
        </p:txBody>
      </p:sp>
      <p:sp>
        <p:nvSpPr>
          <p:cNvPr id="130" name="Shape 130"/>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8</a:t>
            </a:fld>
            <a:endParaRPr lang="en"/>
          </a:p>
        </p:txBody>
      </p:sp>
      <p:pic>
        <p:nvPicPr>
          <p:cNvPr id="131" name="Shape 131" descr="Screen Shot 2017-01-16 at 7.30.58 PM.png"/>
          <p:cNvPicPr preferRelativeResize="0"/>
          <p:nvPr/>
        </p:nvPicPr>
        <p:blipFill rotWithShape="1">
          <a:blip r:embed="rId3">
            <a:alphaModFix/>
          </a:blip>
          <a:srcRect l="10076" t="3141" r="9756" b="52619"/>
          <a:stretch/>
        </p:blipFill>
        <p:spPr>
          <a:xfrm>
            <a:off x="985925" y="2119900"/>
            <a:ext cx="7711848" cy="2670649"/>
          </a:xfrm>
          <a:prstGeom prst="rect">
            <a:avLst/>
          </a:prstGeom>
          <a:noFill/>
          <a:ln>
            <a:noFill/>
          </a:ln>
        </p:spPr>
      </p:pic>
      <p:sp>
        <p:nvSpPr>
          <p:cNvPr id="132" name="Shape 132"/>
          <p:cNvSpPr txBox="1"/>
          <p:nvPr/>
        </p:nvSpPr>
        <p:spPr>
          <a:xfrm>
            <a:off x="6447375" y="4960375"/>
            <a:ext cx="3596700" cy="216300"/>
          </a:xfrm>
          <a:prstGeom prst="rect">
            <a:avLst/>
          </a:prstGeom>
          <a:noFill/>
          <a:ln>
            <a:noFill/>
          </a:ln>
        </p:spPr>
        <p:txBody>
          <a:bodyPr lIns="91425" tIns="91425" rIns="91425" bIns="91425" anchor="t" anchorCtr="0">
            <a:noAutofit/>
          </a:bodyPr>
          <a:lstStyle/>
          <a:p>
            <a:pPr lvl="0">
              <a:spcBef>
                <a:spcPts val="0"/>
              </a:spcBef>
              <a:buNone/>
            </a:pPr>
            <a:r>
              <a:rPr lang="en" sz="600"/>
              <a:t>Retrieved from: </a:t>
            </a:r>
            <a:r>
              <a:rPr lang="en" sz="600" u="sng">
                <a:solidFill>
                  <a:schemeClr val="hlink"/>
                </a:solidFill>
                <a:hlinkClick r:id="rId4"/>
              </a:rPr>
              <a:t>http://atm.amegroups.com/article/view/10896/11530</a:t>
            </a:r>
            <a:r>
              <a:rPr lang="en" sz="600"/>
              <a:t> </a:t>
            </a:r>
          </a:p>
        </p:txBody>
      </p:sp>
      <p:sp>
        <p:nvSpPr>
          <p:cNvPr id="133" name="Shape 133"/>
          <p:cNvSpPr txBox="1"/>
          <p:nvPr/>
        </p:nvSpPr>
        <p:spPr>
          <a:xfrm>
            <a:off x="985912" y="1211175"/>
            <a:ext cx="7608600" cy="9618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4705"/>
              <a:buFont typeface="Arial"/>
              <a:buNone/>
            </a:pPr>
            <a:r>
              <a:rPr lang="en" sz="1700">
                <a:solidFill>
                  <a:srgbClr val="415665"/>
                </a:solidFill>
                <a:latin typeface="Source Sans Pro"/>
                <a:ea typeface="Source Sans Pro"/>
                <a:cs typeface="Source Sans Pro"/>
                <a:sym typeface="Source Sans Pro"/>
              </a:rPr>
              <a:t>The 2016 Heart Disease and Stroke Statistics update of the American Heart Association reported that </a:t>
            </a:r>
            <a:r>
              <a:rPr lang="en" sz="1700" b="1">
                <a:solidFill>
                  <a:srgbClr val="415665"/>
                </a:solidFill>
                <a:latin typeface="Source Sans Pro"/>
                <a:ea typeface="Source Sans Pro"/>
                <a:cs typeface="Source Sans Pro"/>
                <a:sym typeface="Source Sans Pro"/>
              </a:rPr>
              <a:t>15.5 million</a:t>
            </a:r>
            <a:r>
              <a:rPr lang="en" sz="1700">
                <a:solidFill>
                  <a:srgbClr val="415665"/>
                </a:solidFill>
                <a:latin typeface="Source Sans Pro"/>
                <a:ea typeface="Source Sans Pro"/>
                <a:cs typeface="Source Sans Pro"/>
                <a:sym typeface="Source Sans Pro"/>
              </a:rPr>
              <a:t> people </a:t>
            </a:r>
            <a:r>
              <a:rPr lang="en" sz="1700" b="1">
                <a:solidFill>
                  <a:srgbClr val="415665"/>
                </a:solidFill>
                <a:latin typeface="Source Sans Pro"/>
                <a:ea typeface="Source Sans Pro"/>
                <a:cs typeface="Source Sans Pro"/>
                <a:sym typeface="Source Sans Pro"/>
              </a:rPr>
              <a:t>over 20 years of age</a:t>
            </a:r>
            <a:r>
              <a:rPr lang="en" sz="1700">
                <a:solidFill>
                  <a:srgbClr val="415665"/>
                </a:solidFill>
                <a:latin typeface="Source Sans Pro"/>
                <a:ea typeface="Source Sans Pro"/>
                <a:cs typeface="Source Sans Pro"/>
                <a:sym typeface="Source Sans Pro"/>
              </a:rPr>
              <a:t> in the USA have CAD</a:t>
            </a:r>
          </a:p>
        </p:txBody>
      </p:sp>
      <p:sp>
        <p:nvSpPr>
          <p:cNvPr id="134" name="Shape 134"/>
          <p:cNvSpPr txBox="1"/>
          <p:nvPr/>
        </p:nvSpPr>
        <p:spPr>
          <a:xfrm>
            <a:off x="669525" y="4906425"/>
            <a:ext cx="2822100" cy="270300"/>
          </a:xfrm>
          <a:prstGeom prst="rect">
            <a:avLst/>
          </a:prstGeom>
          <a:noFill/>
          <a:ln>
            <a:noFill/>
          </a:ln>
        </p:spPr>
        <p:txBody>
          <a:bodyPr lIns="91425" tIns="91425" rIns="91425" bIns="91425" anchor="t" anchorCtr="0">
            <a:noAutofit/>
          </a:bodyPr>
          <a:lstStyle/>
          <a:p>
            <a:pPr lvl="0" rtl="0">
              <a:spcBef>
                <a:spcPts val="0"/>
              </a:spcBef>
              <a:buNone/>
            </a:pPr>
            <a:r>
              <a:rPr lang="en" sz="800"/>
              <a:t>(Sanchis-Gomar et al.,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44425" y="5597"/>
            <a:ext cx="3552600" cy="1140000"/>
          </a:xfrm>
          <a:prstGeom prst="rect">
            <a:avLst/>
          </a:prstGeom>
        </p:spPr>
        <p:txBody>
          <a:bodyPr lIns="91425" tIns="91425" rIns="91425" bIns="91425" anchor="b" anchorCtr="0">
            <a:noAutofit/>
          </a:bodyPr>
          <a:lstStyle/>
          <a:p>
            <a:pPr lvl="0">
              <a:spcBef>
                <a:spcPts val="0"/>
              </a:spcBef>
              <a:buNone/>
            </a:pPr>
            <a:r>
              <a:rPr lang="en"/>
              <a:t>Global and Regional DALY </a:t>
            </a:r>
          </a:p>
        </p:txBody>
      </p:sp>
      <p:sp>
        <p:nvSpPr>
          <p:cNvPr id="140" name="Shape 140"/>
          <p:cNvSpPr txBox="1">
            <a:spLocks noGrp="1"/>
          </p:cNvSpPr>
          <p:nvPr>
            <p:ph type="sldNum" idx="12"/>
          </p:nvPr>
        </p:nvSpPr>
        <p:spPr>
          <a:xfrm>
            <a:off x="-75" y="0"/>
            <a:ext cx="669600" cy="1140000"/>
          </a:xfrm>
          <a:prstGeom prst="rect">
            <a:avLst/>
          </a:prstGeom>
        </p:spPr>
        <p:txBody>
          <a:bodyPr lIns="91425" tIns="91425" rIns="91425" bIns="91425" anchor="b" anchorCtr="0">
            <a:noAutofit/>
          </a:bodyPr>
          <a:lstStyle/>
          <a:p>
            <a:pPr lvl="0">
              <a:spcBef>
                <a:spcPts val="0"/>
              </a:spcBef>
              <a:buNone/>
            </a:pPr>
            <a:fld id="{00000000-1234-1234-1234-123412341234}" type="slidenum">
              <a:rPr lang="en"/>
              <a:t>9</a:t>
            </a:fld>
            <a:endParaRPr lang="en"/>
          </a:p>
        </p:txBody>
      </p:sp>
      <p:pic>
        <p:nvPicPr>
          <p:cNvPr id="141" name="Shape 141" descr="Global DALY.jpg"/>
          <p:cNvPicPr preferRelativeResize="0"/>
          <p:nvPr/>
        </p:nvPicPr>
        <p:blipFill>
          <a:blip r:embed="rId3">
            <a:alphaModFix/>
          </a:blip>
          <a:stretch>
            <a:fillRect/>
          </a:stretch>
        </p:blipFill>
        <p:spPr>
          <a:xfrm>
            <a:off x="844425" y="2097175"/>
            <a:ext cx="3641350" cy="2618210"/>
          </a:xfrm>
          <a:prstGeom prst="rect">
            <a:avLst/>
          </a:prstGeom>
          <a:noFill/>
          <a:ln>
            <a:noFill/>
          </a:ln>
        </p:spPr>
      </p:pic>
      <p:pic>
        <p:nvPicPr>
          <p:cNvPr id="142" name="Shape 142" descr="Asian DALY.jpg"/>
          <p:cNvPicPr preferRelativeResize="0"/>
          <p:nvPr/>
        </p:nvPicPr>
        <p:blipFill>
          <a:blip r:embed="rId4">
            <a:alphaModFix/>
          </a:blip>
          <a:stretch>
            <a:fillRect/>
          </a:stretch>
        </p:blipFill>
        <p:spPr>
          <a:xfrm>
            <a:off x="4784550" y="2097174"/>
            <a:ext cx="3641350" cy="2650425"/>
          </a:xfrm>
          <a:prstGeom prst="rect">
            <a:avLst/>
          </a:prstGeom>
          <a:noFill/>
          <a:ln>
            <a:noFill/>
          </a:ln>
        </p:spPr>
      </p:pic>
      <p:sp>
        <p:nvSpPr>
          <p:cNvPr id="143" name="Shape 143"/>
          <p:cNvSpPr txBox="1"/>
          <p:nvPr/>
        </p:nvSpPr>
        <p:spPr>
          <a:xfrm>
            <a:off x="844412" y="1203225"/>
            <a:ext cx="7608600" cy="9618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4705"/>
              <a:buFont typeface="Arial"/>
              <a:buNone/>
            </a:pPr>
            <a:r>
              <a:rPr lang="en" sz="1700">
                <a:solidFill>
                  <a:srgbClr val="415665"/>
                </a:solidFill>
                <a:latin typeface="Source Sans Pro"/>
                <a:ea typeface="Source Sans Pro"/>
                <a:cs typeface="Source Sans Pro"/>
                <a:sym typeface="Source Sans Pro"/>
              </a:rPr>
              <a:t>The World Health Organization released estimates of the global and regional burden of disease, which included 20 leading causes. </a:t>
            </a:r>
          </a:p>
        </p:txBody>
      </p:sp>
      <p:sp>
        <p:nvSpPr>
          <p:cNvPr id="144" name="Shape 144"/>
          <p:cNvSpPr txBox="1"/>
          <p:nvPr/>
        </p:nvSpPr>
        <p:spPr>
          <a:xfrm>
            <a:off x="669525" y="4899575"/>
            <a:ext cx="1873200" cy="243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37500"/>
              <a:buFont typeface="Arial"/>
              <a:buNone/>
            </a:pPr>
            <a:r>
              <a:rPr lang="en" sz="800">
                <a:solidFill>
                  <a:schemeClr val="dk1"/>
                </a:solidFill>
              </a:rPr>
              <a:t>(World Health Organization, n.d.)</a:t>
            </a:r>
          </a:p>
        </p:txBody>
      </p:sp>
    </p:spTree>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3411</Words>
  <Application>Microsoft Macintosh PowerPoint</Application>
  <PresentationFormat>On-screen Show (16:9)</PresentationFormat>
  <Paragraphs>366</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Dosis</vt:lpstr>
      <vt:lpstr>Source Sans Pro</vt:lpstr>
      <vt:lpstr>Cerimon template</vt:lpstr>
      <vt:lpstr>Global Burden of Disease: Coronary Artery Disease</vt:lpstr>
      <vt:lpstr>Table of Contents</vt:lpstr>
      <vt:lpstr>PowerPoint Presentation</vt:lpstr>
      <vt:lpstr>PowerPoint Presentation</vt:lpstr>
      <vt:lpstr>Overview</vt:lpstr>
      <vt:lpstr>PowerPoint Presentation</vt:lpstr>
      <vt:lpstr>Framingham Heart Study  </vt:lpstr>
      <vt:lpstr>Prevalence and Mortality Rate </vt:lpstr>
      <vt:lpstr>Global and Regional DALY </vt:lpstr>
      <vt:lpstr>Shift in Global Burden  </vt:lpstr>
      <vt:lpstr>PowerPoint Presentation</vt:lpstr>
      <vt:lpstr>Coronary Artery Anatomy</vt:lpstr>
      <vt:lpstr>Atherosclerosis</vt:lpstr>
      <vt:lpstr>Atherosclerotic Lesions</vt:lpstr>
      <vt:lpstr>Destabilizing Plaques</vt:lpstr>
      <vt:lpstr>Acute Conditions</vt:lpstr>
      <vt:lpstr>Symptoms</vt:lpstr>
      <vt:lpstr>PowerPoint Presentation</vt:lpstr>
      <vt:lpstr>Diagnostic Tests</vt:lpstr>
      <vt:lpstr>PowerPoint Presentation</vt:lpstr>
      <vt:lpstr>Non-Modifiable Risk Factors</vt:lpstr>
      <vt:lpstr>Physiological Risk Factors</vt:lpstr>
      <vt:lpstr>Lifestyle Factors</vt:lpstr>
      <vt:lpstr>Healthcare Factors</vt:lpstr>
      <vt:lpstr>PowerPoint Presentation</vt:lpstr>
      <vt:lpstr>Treatment Options </vt:lpstr>
      <vt:lpstr>Pharmacological Options (Medication) </vt:lpstr>
      <vt:lpstr>Medical Procedures and Surgery </vt:lpstr>
      <vt:lpstr>Lifestyle Modifications </vt:lpstr>
      <vt:lpstr>PowerPoint Presentation</vt:lpstr>
      <vt:lpstr>Future Burden </vt:lpstr>
      <vt:lpstr>Multiple Choice</vt:lpstr>
      <vt:lpstr>Multiple Choice</vt:lpstr>
      <vt:lpstr>Questions?</vt:lpstr>
      <vt:lpstr>References </vt:lpstr>
      <vt:lpstr>References (2)</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Burden of Disease: Coronary Artery Disease</dc:title>
  <cp:lastModifiedBy>~~Vyshnavi- Mahendran</cp:lastModifiedBy>
  <cp:revision>1</cp:revision>
  <dcterms:modified xsi:type="dcterms:W3CDTF">2017-02-03T03:22:51Z</dcterms:modified>
</cp:coreProperties>
</file>