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Lato" panose="020B0604020202020204" charset="0"/>
      <p:regular r:id="rId28"/>
      <p:bold r:id="rId29"/>
      <p:italic r:id="rId30"/>
      <p:boldItalic r:id="rId31"/>
    </p:embeddedFont>
    <p:embeddedFont>
      <p:font typeface="Arvo"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ebmd.com/skin-problems-and-treatments/tc/chili-pepper-burns-topic-overview"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natural-homeremedies-for-life.com/home-remedies-for-burns.html" TargetMode="External"/><Relationship Id="rId4" Type="http://schemas.openxmlformats.org/officeDocument/2006/relationships/hyperlink" Target="https://www.webmd.com/skin-problems-and-treatments/picture-of-the-skin"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burnsurvivorsttw.org/burns/grafts.html" TargetMode="External"/><Relationship Id="rId7" Type="http://schemas.openxmlformats.org/officeDocument/2006/relationships/hyperlink" Target="http://pedsinreview.aappublications.org/content/34/9/395"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google.ca/search?biw=949&amp;bih=662&amp;tbm=isch&amp;sa=1&amp;ei=osMRWoj0EZisjwPatIqgDg&amp;q=escharotomy&amp;oq=escharotomy&amp;gs_l=psy-ab.3..0l10.111510.113219.0.113437.11.11.0.0.0.0.155.1154.1j9.10.0....0...1.1.64.psy-ab..1.10.1152...0i67k1.0.kC_7vvrbAos#imgdii=osT8QFGi4dLv9M:&amp;imgrc=tvu5tfofqDxcbM" TargetMode="External"/><Relationship Id="rId5" Type="http://schemas.openxmlformats.org/officeDocument/2006/relationships/hyperlink" Target="http://www.woundsresearch.com/article/evidence-intensive-autolytic-debridement-self-adaptive-wound-dressing" TargetMode="External"/><Relationship Id="rId4" Type="http://schemas.openxmlformats.org/officeDocument/2006/relationships/hyperlink" Target="http://www.medicalexhibits.com/medical_exhibits_image.php?exhibit=09157_01X"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burnsurvivorsttw.org/burns/grafts.html" TargetMode="External"/><Relationship Id="rId7" Type="http://schemas.openxmlformats.org/officeDocument/2006/relationships/hyperlink" Target="http://pedsinreview.aappublications.org/content/34/9/395"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google.ca/search?biw=949&amp;bih=662&amp;tbm=isch&amp;sa=1&amp;ei=osMRWoj0EZisjwPatIqgDg&amp;q=escharotomy&amp;oq=escharotomy&amp;gs_l=psy-ab.3..0l10.111510.113219.0.113437.11.11.0.0.0.0.155.1154.1j9.10.0....0...1.1.64.psy-ab..1.10.1152...0i67k1.0.kC_7vvrbAos#imgdii=osT8QFGi4dLv9M:&amp;imgrc=tvu5tfofqDxcbM" TargetMode="External"/><Relationship Id="rId5" Type="http://schemas.openxmlformats.org/officeDocument/2006/relationships/hyperlink" Target="http://www.woundsresearch.com/article/evidence-intensive-autolytic-debridement-self-adaptive-wound-dressing" TargetMode="External"/><Relationship Id="rId4" Type="http://schemas.openxmlformats.org/officeDocument/2006/relationships/hyperlink" Target="http://www.medicalexhibits.com/medical_exhibits_image.php?exhibit=09157_01X"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burnsurvivorsttw.org/burns/grafts.html" TargetMode="External"/><Relationship Id="rId7" Type="http://schemas.openxmlformats.org/officeDocument/2006/relationships/hyperlink" Target="http://pedsinreview.aappublications.org/content/34/9/395"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google.ca/search?biw=949&amp;bih=662&amp;tbm=isch&amp;sa=1&amp;ei=osMRWoj0EZisjwPatIqgDg&amp;q=escharotomy&amp;oq=escharotomy&amp;gs_l=psy-ab.3..0l10.111510.113219.0.113437.11.11.0.0.0.0.155.1154.1j9.10.0....0...1.1.64.psy-ab..1.10.1152...0i67k1.0.kC_7vvrbAos#imgdii=osT8QFGi4dLv9M:&amp;imgrc=tvu5tfofqDxcbM" TargetMode="External"/><Relationship Id="rId5" Type="http://schemas.openxmlformats.org/officeDocument/2006/relationships/hyperlink" Target="http://www.woundsresearch.com/article/evidence-intensive-autolytic-debridement-self-adaptive-wound-dressing" TargetMode="External"/><Relationship Id="rId4" Type="http://schemas.openxmlformats.org/officeDocument/2006/relationships/hyperlink" Target="http://www.medicalexhibits.com/medical_exhibits_image.php?exhibit=09157_01X"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telegraph.co.uk/women/womens-life/11633973/Watch-timelapse-video-of-a-burn-survivors-scars-disappearing.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seattlepi.com/local/article/Two-faces-burned-two-lives-changed-1146024.php"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Anna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Julia </a:t>
            </a:r>
          </a:p>
          <a:p>
            <a:pPr marL="457200" lvl="0" indent="-298450" rtl="0">
              <a:spcBef>
                <a:spcPts val="0"/>
              </a:spcBef>
              <a:spcAft>
                <a:spcPts val="0"/>
              </a:spcAft>
              <a:buSzPts val="1100"/>
              <a:buChar char="-"/>
            </a:pPr>
            <a:r>
              <a:rPr lang="en"/>
              <a:t>An additional category that is considered in the most severe cases</a:t>
            </a:r>
          </a:p>
          <a:p>
            <a:pPr marL="457200" lvl="0" indent="-298450" rtl="0">
              <a:spcBef>
                <a:spcPts val="0"/>
              </a:spcBef>
              <a:spcAft>
                <a:spcPts val="0"/>
              </a:spcAft>
              <a:buSzPts val="1100"/>
              <a:buChar char="-"/>
            </a:pPr>
            <a:r>
              <a:rPr lang="en"/>
              <a:t>Includes all symptoms of third degree burns but also extends beyond the skin and into the tendons and bones</a:t>
            </a:r>
          </a:p>
          <a:p>
            <a:pPr marL="457200" lvl="0" indent="-298450" rtl="0">
              <a:spcBef>
                <a:spcPts val="0"/>
              </a:spcBef>
              <a:spcAft>
                <a:spcPts val="0"/>
              </a:spcAft>
              <a:buSzPts val="1100"/>
              <a:buChar char="-"/>
            </a:pPr>
            <a:r>
              <a:rPr lang="en"/>
              <a:t>Not commonly seen clinically, but if it does occur, is very severe and can be life-threatening</a:t>
            </a:r>
          </a:p>
          <a:p>
            <a:pPr marL="457200" lvl="0" indent="-298450" rtl="0">
              <a:spcBef>
                <a:spcPts val="0"/>
              </a:spcBef>
              <a:spcAft>
                <a:spcPts val="0"/>
              </a:spcAft>
              <a:buSzPts val="1100"/>
              <a:buChar char="-"/>
            </a:pPr>
            <a:r>
              <a:rPr lang="en"/>
              <a:t>Requires immediate medical attention and surgical interventions </a:t>
            </a:r>
          </a:p>
          <a:p>
            <a:pPr marL="457200" lvl="0" indent="-298450">
              <a:spcBef>
                <a:spcPts val="0"/>
              </a:spcBef>
              <a:buSzPts val="1100"/>
              <a:buChar char="-"/>
            </a:pPr>
            <a:r>
              <a:rPr lang="en"/>
              <a:t>Long recovery process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Julia </a:t>
            </a:r>
          </a:p>
          <a:p>
            <a:pPr lvl="0">
              <a:spcBef>
                <a:spcPts val="0"/>
              </a:spcBef>
              <a:buNone/>
            </a:pPr>
            <a:endParaRPr/>
          </a:p>
          <a:p>
            <a:pPr lvl="0">
              <a:spcBef>
                <a:spcPts val="0"/>
              </a:spcBef>
              <a:buNone/>
            </a:pPr>
            <a:r>
              <a:rPr lang="en"/>
              <a:t>Total body surface is estimated using the rule of 9 measure for adults and children. To supplement, the palmar method is also used for smaller/unique looking areas.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Julia </a:t>
            </a:r>
          </a:p>
          <a:p>
            <a:pPr marL="457200" lvl="0" indent="-298450" rtl="0">
              <a:spcBef>
                <a:spcPts val="0"/>
              </a:spcBef>
              <a:spcAft>
                <a:spcPts val="0"/>
              </a:spcAft>
              <a:buSzPts val="1100"/>
              <a:buChar char="-"/>
            </a:pPr>
            <a:endParaRPr/>
          </a:p>
          <a:p>
            <a:pPr marL="457200" lvl="0" indent="-298450" rtl="0">
              <a:spcBef>
                <a:spcPts val="0"/>
              </a:spcBef>
              <a:spcAft>
                <a:spcPts val="0"/>
              </a:spcAft>
              <a:buSzPts val="1100"/>
              <a:buChar char="-"/>
            </a:pPr>
            <a:r>
              <a:rPr lang="en"/>
              <a:t>Predict chance of mortality </a:t>
            </a:r>
          </a:p>
          <a:p>
            <a:pPr marL="457200" lvl="0" indent="-298450" rtl="0">
              <a:spcBef>
                <a:spcPts val="0"/>
              </a:spcBef>
              <a:spcAft>
                <a:spcPts val="0"/>
              </a:spcAft>
              <a:buSzPts val="1100"/>
              <a:buChar char="-"/>
            </a:pPr>
            <a:r>
              <a:rPr lang="en"/>
              <a:t>Score over 140= unsurvivable</a:t>
            </a:r>
          </a:p>
          <a:p>
            <a:pPr marL="457200" lvl="0" indent="-298450">
              <a:spcBef>
                <a:spcPts val="0"/>
              </a:spcBef>
              <a:buSzPts val="1100"/>
              <a:buChar char="-"/>
            </a:pPr>
            <a:r>
              <a:rPr lang="en"/>
              <a:t>+17 score is added when there is inhalation burns present - decreasing chance of survival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sz="950">
                <a:highlight>
                  <a:srgbClr val="FFFFFF"/>
                </a:highlight>
              </a:rPr>
              <a:t>Anna </a:t>
            </a:r>
          </a:p>
          <a:p>
            <a:pPr lvl="0">
              <a:spcBef>
                <a:spcPts val="0"/>
              </a:spcBef>
              <a:buNone/>
            </a:pPr>
            <a:endParaRPr sz="950">
              <a:highlight>
                <a:srgbClr val="FFFFFF"/>
              </a:highlight>
            </a:endParaRPr>
          </a:p>
          <a:p>
            <a:pPr lvl="0">
              <a:spcBef>
                <a:spcPts val="0"/>
              </a:spcBef>
              <a:buNone/>
            </a:pPr>
            <a:r>
              <a:rPr lang="en" sz="950">
                <a:highlight>
                  <a:srgbClr val="FFFFFF"/>
                </a:highlight>
              </a:rPr>
              <a:t>The burn pathophysiology is characterized by an inflammatory reaction which leads to formation of oedema (Arturson, 1980). Oedema forms due to increased microvascular permeability, vasodilation and increased extravascular osmotic activity. These responses are caused by the chemical mediators of inflammation and the direct heat effect of a burn on the microvasculature. Vasodilation and increased vascular permeability is mostly initiated by histamine release (Arturson, 1980). Free radicals are released from polymorphonuclear leukocytes which cause damage to the cell membrane. This damage activates the enzymes that catalyze the hydrolysis of prostaglandin precursor causing rapid formation of prostaglandin. Prostaglandin inhibits the release of norepinephrine thus modulating the adrenergic nervous system which is activated in response to thermal injury (Arturson, 1980). The morphological changes of the blood lymph barrier are the increase in the number of vacuoles and many open endothelial intercellular junctions (Arturson, 1980). As well, the continuous loss of fluid from the blood circulation in the areas of damaged tissue results in an increase in haematocrit levels and a rapid fall in plasma volume as well as deceased cardiac output and hypoperfusion on cellular level. Burn shock will develop if the fluids are not restored. Also, burn wound provides a substantial area for entry of surface infection resulting in high risk of septic shock (Arturson, 1980).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indent="457200" rtl="0">
              <a:lnSpc>
                <a:spcPct val="115000"/>
              </a:lnSpc>
              <a:spcBef>
                <a:spcPts val="0"/>
              </a:spcBef>
              <a:buNone/>
            </a:pPr>
            <a:r>
              <a:rPr lang="en"/>
              <a:t>Anna </a:t>
            </a:r>
          </a:p>
          <a:p>
            <a:pPr marL="0" lvl="0" indent="0" rtl="0">
              <a:lnSpc>
                <a:spcPct val="115000"/>
              </a:lnSpc>
              <a:spcBef>
                <a:spcPts val="0"/>
              </a:spcBef>
              <a:buNone/>
            </a:pPr>
            <a:endParaRPr/>
          </a:p>
          <a:p>
            <a:pPr marL="0" lvl="0" indent="0" rtl="0">
              <a:lnSpc>
                <a:spcPct val="115000"/>
              </a:lnSpc>
              <a:spcBef>
                <a:spcPts val="0"/>
              </a:spcBef>
              <a:buNone/>
            </a:pPr>
            <a:r>
              <a:rPr lang="en"/>
              <a:t>We will discuss twophysiology  bodily responses to a burn: local and systemic. </a:t>
            </a:r>
          </a:p>
          <a:p>
            <a:pPr lvl="0" indent="457200" rtl="0">
              <a:lnSpc>
                <a:spcPct val="115000"/>
              </a:lnSpc>
              <a:spcBef>
                <a:spcPts val="0"/>
              </a:spcBef>
              <a:buNone/>
            </a:pPr>
            <a:r>
              <a:rPr lang="en"/>
              <a:t>The local response varies by zones (Shehan Hettiaratchy, 2004). The zone of coagulation is the zone that occurs at the point of maximum damage resulting in irreversible tissue loss. The zone surrounding the zone of coagulationThis zone is the surrounding zone of decreased tissue perfusion. This tissue could be potentially salvageable (Shehan Hettiaratchy, 2004). The aim of burn resuscitation is to increase tissue perfusion at this sight and prevent any damage becoming irreversible. The tissue in this area can be completely lost due to prolonged hypotension, infection or edema. The third zone of local response is the zone of hyperaemia (Shehan Hettiaratchy, 2004). This is the outermost zone in which tissue perfusion is increased. This tissue will recover unless undergoes severe sepsis or prolonged hypoperfusion (Shehan Hettiaratchy, 2004). </a:t>
            </a:r>
          </a:p>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 Anna </a:t>
            </a:r>
          </a:p>
          <a:p>
            <a:pPr lvl="0" indent="457200" rtl="0">
              <a:lnSpc>
                <a:spcPct val="115000"/>
              </a:lnSpc>
              <a:spcBef>
                <a:spcPts val="0"/>
              </a:spcBef>
              <a:buNone/>
            </a:pPr>
            <a:r>
              <a:rPr lang="en"/>
              <a:t>The systemic response is the effect of a burn on the whole body (Shehan Hettiaratchy, 2004). Once the burn reaches 30% of total body area, the release of cytokines and other inflammatory mediators at the site of injury results in a systemic response. </a:t>
            </a:r>
            <a:r>
              <a:rPr lang="en" b="1"/>
              <a:t>Cardiovascular</a:t>
            </a:r>
            <a:r>
              <a:rPr lang="en"/>
              <a:t> changes occur in severe cases as well (Shehan Hettiaratchy, 2004). The</a:t>
            </a:r>
            <a:r>
              <a:rPr lang="en" b="1"/>
              <a:t> capillary permeability</a:t>
            </a:r>
            <a:r>
              <a:rPr lang="en"/>
              <a:t> is increased which results in loss of intravascular proteins and fluids into the interstitial compartment. This leads to peripheral and splanchnic vasoconstriction. </a:t>
            </a:r>
            <a:r>
              <a:rPr lang="en" b="1"/>
              <a:t>Contractility of the cardiac muscles</a:t>
            </a:r>
            <a:r>
              <a:rPr lang="en"/>
              <a:t> increases, possibly due to release of</a:t>
            </a:r>
            <a:r>
              <a:rPr lang="en" b="1"/>
              <a:t> tumour necrosis factor a.</a:t>
            </a:r>
            <a:r>
              <a:rPr lang="en"/>
              <a:t> These changes along with the fluid loss lead to systemic hypotention and pypoperfusion. </a:t>
            </a:r>
            <a:r>
              <a:rPr lang="en" b="1"/>
              <a:t>Respiratory changes</a:t>
            </a:r>
            <a:r>
              <a:rPr lang="en"/>
              <a:t> also occur (Shehan Hettiaratchy, 2004). Inflammatory cells cause </a:t>
            </a:r>
            <a:r>
              <a:rPr lang="en" b="1"/>
              <a:t>bronchoconstriction</a:t>
            </a:r>
            <a:r>
              <a:rPr lang="en"/>
              <a:t> and in severe burns lead to </a:t>
            </a:r>
            <a:r>
              <a:rPr lang="en" b="1"/>
              <a:t>adult respiratory distress syndrome</a:t>
            </a:r>
            <a:r>
              <a:rPr lang="en"/>
              <a:t>. There are also metabolic changes that occur (Shehan Hettiaratchy, 2004). </a:t>
            </a:r>
            <a:r>
              <a:rPr lang="en" b="1"/>
              <a:t>The basal metabolic rate</a:t>
            </a:r>
            <a:r>
              <a:rPr lang="en"/>
              <a:t> increases up to three times its original rate. The increase in splanchnic metabolic rate and hypoperfusion requires the patient to undergo enteral feeding to prevent and decrease catabolism and gut integrity. Severe burns also result in immunological changes such as</a:t>
            </a:r>
            <a:r>
              <a:rPr lang="en" b="1"/>
              <a:t> non-specific downregulation of immune response.</a:t>
            </a:r>
            <a:r>
              <a:rPr lang="en"/>
              <a:t> This affects both the humoral and cell-mediated pathways (Shehan Hettiaratchy, 2004).  </a:t>
            </a:r>
          </a:p>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04800" rtl="0">
              <a:lnSpc>
                <a:spcPct val="150000"/>
              </a:lnSpc>
              <a:spcBef>
                <a:spcPts val="0"/>
              </a:spcBef>
              <a:spcAft>
                <a:spcPts val="1600"/>
              </a:spcAft>
              <a:buClr>
                <a:srgbClr val="000000"/>
              </a:buClr>
              <a:buSzPts val="1200"/>
              <a:buChar char="●"/>
            </a:pPr>
            <a:r>
              <a:rPr lang="en" sz="1200"/>
              <a:t>Anna </a:t>
            </a:r>
          </a:p>
          <a:p>
            <a:pPr marL="457200" lvl="0" indent="0" rtl="0">
              <a:lnSpc>
                <a:spcPct val="150000"/>
              </a:lnSpc>
              <a:spcBef>
                <a:spcPts val="0"/>
              </a:spcBef>
              <a:spcAft>
                <a:spcPts val="1600"/>
              </a:spcAft>
              <a:buNone/>
            </a:pPr>
            <a:r>
              <a:rPr lang="en" sz="1200" b="1"/>
              <a:t>Heat Burns: </a:t>
            </a:r>
            <a:r>
              <a:rPr lang="en" sz="1200">
                <a:highlight>
                  <a:srgbClr val="FFFFFF"/>
                </a:highlight>
              </a:rPr>
              <a:t>Heat burns (thermal burns): Smother any flames by covering them with a blanket or water. If your clothing catches fire, do not run: stop, drop, and roll on the ground to smother the flames.</a:t>
            </a:r>
          </a:p>
          <a:p>
            <a:pPr marL="457200" lvl="0" indent="-304800" rtl="0">
              <a:lnSpc>
                <a:spcPct val="150000"/>
              </a:lnSpc>
              <a:spcBef>
                <a:spcPts val="0"/>
              </a:spcBef>
              <a:spcAft>
                <a:spcPts val="1600"/>
              </a:spcAft>
              <a:buClr>
                <a:srgbClr val="000000"/>
              </a:buClr>
              <a:buSzPts val="1200"/>
              <a:buChar char="●"/>
            </a:pPr>
            <a:r>
              <a:rPr lang="en" sz="1200"/>
              <a:t>Cold Temperature Burns: </a:t>
            </a:r>
            <a:r>
              <a:rPr lang="en" sz="1200">
                <a:highlight>
                  <a:srgbClr val="FFFFFF"/>
                </a:highlight>
              </a:rPr>
              <a:t>the small areas of your body (ears, face, nose, fingers, toes) that are really cold or frozen can be warmed by blowing warm air on them, tucking them inside your clothing or putting them in warm water.</a:t>
            </a:r>
          </a:p>
          <a:p>
            <a:pPr marL="457200" lvl="0" indent="-304800" rtl="0">
              <a:lnSpc>
                <a:spcPct val="150000"/>
              </a:lnSpc>
              <a:spcBef>
                <a:spcPts val="0"/>
              </a:spcBef>
              <a:spcAft>
                <a:spcPts val="1600"/>
              </a:spcAft>
              <a:buClr>
                <a:srgbClr val="000000"/>
              </a:buClr>
              <a:buSzPts val="1200"/>
              <a:buChar char="●"/>
            </a:pPr>
            <a:r>
              <a:rPr lang="en" sz="1200"/>
              <a:t>Liquid Scald Burns:</a:t>
            </a:r>
            <a:r>
              <a:rPr lang="en" sz="1200">
                <a:highlight>
                  <a:srgbClr val="FFFFFF"/>
                </a:highlight>
              </a:rPr>
              <a:t> run cool tap water over the burn for 10 to 20 minutes. Do not use ice.</a:t>
            </a:r>
            <a:r>
              <a:rPr lang="en" sz="1200"/>
              <a:t> </a:t>
            </a:r>
          </a:p>
          <a:p>
            <a:pPr marL="457200" lvl="0" indent="-304800" rtl="0">
              <a:lnSpc>
                <a:spcPct val="150000"/>
              </a:lnSpc>
              <a:spcBef>
                <a:spcPts val="0"/>
              </a:spcBef>
              <a:spcAft>
                <a:spcPts val="1600"/>
              </a:spcAft>
              <a:buClr>
                <a:srgbClr val="000000"/>
              </a:buClr>
              <a:buSzPts val="1200"/>
              <a:buChar char="●"/>
            </a:pPr>
            <a:r>
              <a:rPr lang="en" sz="1200"/>
              <a:t>Electrical Burns: </a:t>
            </a:r>
            <a:r>
              <a:rPr lang="en" sz="1200">
                <a:highlight>
                  <a:srgbClr val="FFFFFF"/>
                </a:highlight>
              </a:rPr>
              <a:t>After the person has been separated from the electrical source, check for breathing and a heartbeat. If the person is not breathing or does not have a heartbeat, call .</a:t>
            </a:r>
            <a:r>
              <a:rPr lang="en" sz="1200"/>
              <a:t> </a:t>
            </a:r>
          </a:p>
          <a:p>
            <a:pPr marL="457200" lvl="0" indent="-304800" rtl="0">
              <a:lnSpc>
                <a:spcPct val="150000"/>
              </a:lnSpc>
              <a:spcBef>
                <a:spcPts val="0"/>
              </a:spcBef>
              <a:spcAft>
                <a:spcPts val="1600"/>
              </a:spcAft>
              <a:buClr>
                <a:srgbClr val="000000"/>
              </a:buClr>
              <a:buSzPts val="1200"/>
              <a:buChar char="●"/>
            </a:pPr>
            <a:r>
              <a:rPr lang="en" sz="1200"/>
              <a:t>Chemical Burns: </a:t>
            </a:r>
            <a:r>
              <a:rPr lang="en" sz="1200">
                <a:highlight>
                  <a:srgbClr val="FFFFFF"/>
                </a:highlight>
              </a:rPr>
              <a:t>Natural foods such as </a:t>
            </a:r>
            <a:r>
              <a:rPr lang="en" sz="1200" u="sng">
                <a:highlight>
                  <a:srgbClr val="FFFFFF"/>
                </a:highlight>
                <a:hlinkClick r:id="rId3"/>
              </a:rPr>
              <a:t>chili peppers</a:t>
            </a:r>
            <a:r>
              <a:rPr lang="en" sz="1200">
                <a:highlight>
                  <a:srgbClr val="FFFFFF"/>
                </a:highlight>
              </a:rPr>
              <a:t>, which contain a substance irritating to the </a:t>
            </a:r>
            <a:r>
              <a:rPr lang="en" sz="1200" u="sng">
                <a:highlight>
                  <a:srgbClr val="FFFFFF"/>
                </a:highlight>
                <a:hlinkClick r:id="rId4"/>
              </a:rPr>
              <a:t>skin</a:t>
            </a:r>
            <a:r>
              <a:rPr lang="en" sz="1200">
                <a:highlight>
                  <a:srgbClr val="FFFFFF"/>
                </a:highlight>
              </a:rPr>
              <a:t>, can cause a burning sensation. When a chemical burn occurs, find out what chemical caused the burn and call your local poison control center. </a:t>
            </a:r>
          </a:p>
          <a:p>
            <a:pPr marL="457200" lvl="0" indent="-304800" rtl="0">
              <a:lnSpc>
                <a:spcPct val="150000"/>
              </a:lnSpc>
              <a:spcBef>
                <a:spcPts val="0"/>
              </a:spcBef>
              <a:spcAft>
                <a:spcPts val="1600"/>
              </a:spcAft>
              <a:buClr>
                <a:srgbClr val="000000"/>
              </a:buClr>
              <a:buSzPts val="1200"/>
              <a:buChar char="●"/>
            </a:pPr>
            <a:r>
              <a:rPr lang="en" sz="1200"/>
              <a:t>Tar or Hot Plastic Burns: </a:t>
            </a:r>
            <a:r>
              <a:rPr lang="en" sz="1200">
                <a:highlight>
                  <a:srgbClr val="FFFFFF"/>
                </a:highlight>
              </a:rPr>
              <a:t>Immediately run cold water over the hot tar or hot plastic to cool the tar or plastic.</a:t>
            </a:r>
          </a:p>
          <a:p>
            <a:pPr lvl="0" rtl="0">
              <a:lnSpc>
                <a:spcPct val="150000"/>
              </a:lnSpc>
              <a:spcBef>
                <a:spcPts val="0"/>
              </a:spcBef>
              <a:spcAft>
                <a:spcPts val="1600"/>
              </a:spcAft>
              <a:buNone/>
            </a:pPr>
            <a:r>
              <a:rPr lang="en" sz="1200">
                <a:highlight>
                  <a:srgbClr val="FFFFFF"/>
                </a:highlight>
              </a:rPr>
              <a:t> </a:t>
            </a:r>
            <a:r>
              <a:rPr lang="en" sz="1200" u="sng">
                <a:solidFill>
                  <a:schemeClr val="hlink"/>
                </a:solidFill>
                <a:highlight>
                  <a:srgbClr val="FFFFFF"/>
                </a:highlight>
                <a:hlinkClick r:id="rId5"/>
              </a:rPr>
              <a:t>http://www.natural-homeremedies-for-life.com/home-remedies-for-burns.html</a:t>
            </a:r>
          </a:p>
          <a:p>
            <a:pPr lvl="0" rtl="0">
              <a:lnSpc>
                <a:spcPct val="150000"/>
              </a:lnSpc>
              <a:spcBef>
                <a:spcPts val="0"/>
              </a:spcBef>
              <a:spcAft>
                <a:spcPts val="1600"/>
              </a:spcAft>
              <a:buNone/>
            </a:pPr>
            <a:r>
              <a:rPr lang="en" sz="1200">
                <a:highlight>
                  <a:srgbClr val="FFFFFF"/>
                </a:highlight>
              </a:rPr>
              <a:t>http://www.everythingsummercamp.com/bunkhouse-plaid-wool-blanket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200000"/>
              </a:lnSpc>
              <a:spcBef>
                <a:spcPts val="0"/>
              </a:spcBef>
              <a:spcAft>
                <a:spcPts val="1600"/>
              </a:spcAft>
              <a:buNone/>
            </a:pPr>
            <a:r>
              <a:rPr lang="en" sz="1800"/>
              <a:t>Burn eschar is essentially the dead tissue most damaged tissue. It has leathery consistency and is composed of denatured proteins and coagulated vessels. The incision made in the burn eshcar will release the pressure </a:t>
            </a:r>
            <a:r>
              <a:rPr lang="en" sz="950"/>
              <a:t>When the burn eschar circumferentially surrounds any body structure, the tissues within are subject to increasing interstitial pressures exacerbated by the tissue edema</a:t>
            </a:r>
          </a:p>
          <a:p>
            <a:pPr lvl="0" rtl="0">
              <a:lnSpc>
                <a:spcPct val="200000"/>
              </a:lnSpc>
              <a:spcBef>
                <a:spcPts val="0"/>
              </a:spcBef>
              <a:spcAft>
                <a:spcPts val="1600"/>
              </a:spcAft>
              <a:buNone/>
            </a:pPr>
            <a:endParaRPr sz="1800"/>
          </a:p>
          <a:p>
            <a:pPr lvl="0" rtl="0">
              <a:lnSpc>
                <a:spcPct val="200000"/>
              </a:lnSpc>
              <a:spcBef>
                <a:spcPts val="0"/>
              </a:spcBef>
              <a:spcAft>
                <a:spcPts val="1600"/>
              </a:spcAft>
              <a:buNone/>
            </a:pPr>
            <a:endParaRPr sz="1800"/>
          </a:p>
          <a:p>
            <a:pPr lvl="0" rtl="0">
              <a:lnSpc>
                <a:spcPct val="200000"/>
              </a:lnSpc>
              <a:spcBef>
                <a:spcPts val="0"/>
              </a:spcBef>
              <a:spcAft>
                <a:spcPts val="1600"/>
              </a:spcAft>
              <a:buNone/>
            </a:pPr>
            <a:r>
              <a:rPr lang="en" sz="1800"/>
              <a:t>Anna </a:t>
            </a:r>
          </a:p>
          <a:p>
            <a:pPr lvl="0" rtl="0">
              <a:lnSpc>
                <a:spcPct val="200000"/>
              </a:lnSpc>
              <a:spcBef>
                <a:spcPts val="0"/>
              </a:spcBef>
              <a:spcAft>
                <a:spcPts val="1600"/>
              </a:spcAft>
              <a:buNone/>
            </a:pPr>
            <a:r>
              <a:rPr lang="en" sz="950">
                <a:highlight>
                  <a:srgbClr val="FFFFFF"/>
                </a:highlight>
              </a:rPr>
              <a:t>Escharotomy is a surgical incision through the burn eschar (Kagan et al, 2009). </a:t>
            </a:r>
            <a:r>
              <a:rPr lang="en" sz="900">
                <a:solidFill>
                  <a:srgbClr val="222222"/>
                </a:solidFill>
                <a:highlight>
                  <a:srgbClr val="FFFFFF"/>
                </a:highlight>
              </a:rPr>
              <a:t>Eschar, pronounced es-CAR, is dead tissue that sheds or falls off from healthy skin. </a:t>
            </a:r>
            <a:r>
              <a:rPr lang="en" sz="950">
                <a:highlight>
                  <a:srgbClr val="FFFFFF"/>
                </a:highlight>
              </a:rPr>
              <a:t>This procedure is usually performed within the first 24 hours of burn injury. Burn eschar has an unyielding, leathery consistency and is characterized by denatured proteins and coagulated vessels in the skin (Kagan et al, 2009). When the burn eschar circumferentially surrounds any body structure, the tissues within are subject to increasing interstitial pressures exacerbated by the tissue edema that develops during the acute phase of burn resuscitation in the first 48 hours after burn injury (Kagan et al, 2009). This procedure releases the constriction caused by the burn eschar but do not remove the eschar. After approximately a week, the burn eschar is excised to the level of viable underlying tissue (Kagan et al, 2009).</a:t>
            </a:r>
          </a:p>
          <a:p>
            <a:pPr lvl="0" rtl="0">
              <a:lnSpc>
                <a:spcPct val="200000"/>
              </a:lnSpc>
              <a:spcBef>
                <a:spcPts val="0"/>
              </a:spcBef>
              <a:spcAft>
                <a:spcPts val="1600"/>
              </a:spcAft>
              <a:buNone/>
            </a:pPr>
            <a:endParaRPr sz="1800"/>
          </a:p>
          <a:p>
            <a:pPr marL="457200" lvl="0" indent="-342900" rtl="0">
              <a:lnSpc>
                <a:spcPct val="200000"/>
              </a:lnSpc>
              <a:spcBef>
                <a:spcPts val="0"/>
              </a:spcBef>
              <a:spcAft>
                <a:spcPts val="1600"/>
              </a:spcAft>
              <a:buClr>
                <a:srgbClr val="000000"/>
              </a:buClr>
              <a:buSzPts val="1800"/>
              <a:buChar char="●"/>
            </a:pPr>
            <a:r>
              <a:rPr lang="en" sz="1800"/>
              <a:t>Escharotomy</a:t>
            </a:r>
          </a:p>
          <a:p>
            <a:pPr marL="457200" lvl="0" indent="-342900" rtl="0">
              <a:lnSpc>
                <a:spcPct val="200000"/>
              </a:lnSpc>
              <a:spcBef>
                <a:spcPts val="0"/>
              </a:spcBef>
              <a:spcAft>
                <a:spcPts val="1600"/>
              </a:spcAft>
              <a:buClr>
                <a:srgbClr val="000000"/>
              </a:buClr>
              <a:buSzPts val="1800"/>
              <a:buChar char="●"/>
            </a:pPr>
            <a:r>
              <a:rPr lang="en" sz="1800"/>
              <a:t>Debridement of Burn </a:t>
            </a:r>
          </a:p>
          <a:p>
            <a:pPr marL="457200" lvl="0" indent="-342900" rtl="0">
              <a:lnSpc>
                <a:spcPct val="200000"/>
              </a:lnSpc>
              <a:spcBef>
                <a:spcPts val="0"/>
              </a:spcBef>
              <a:spcAft>
                <a:spcPts val="1600"/>
              </a:spcAft>
              <a:buClr>
                <a:srgbClr val="000000"/>
              </a:buClr>
              <a:buSzPts val="1800"/>
              <a:buChar char="●"/>
            </a:pPr>
            <a:r>
              <a:rPr lang="en" sz="1800"/>
              <a:t>Excision of Burn Wound</a:t>
            </a:r>
          </a:p>
          <a:p>
            <a:pPr marL="457200" lvl="0" indent="-342900" rtl="0">
              <a:lnSpc>
                <a:spcPct val="200000"/>
              </a:lnSpc>
              <a:spcBef>
                <a:spcPts val="0"/>
              </a:spcBef>
              <a:spcAft>
                <a:spcPts val="1600"/>
              </a:spcAft>
              <a:buClr>
                <a:srgbClr val="000000"/>
              </a:buClr>
              <a:buSzPts val="1800"/>
              <a:buChar char="●"/>
            </a:pPr>
            <a:r>
              <a:rPr lang="en" sz="1800"/>
              <a:t>Excision &amp; Grafting  </a:t>
            </a:r>
          </a:p>
          <a:p>
            <a:pPr lvl="0" rtl="0">
              <a:lnSpc>
                <a:spcPct val="200000"/>
              </a:lnSpc>
              <a:spcBef>
                <a:spcPts val="0"/>
              </a:spcBef>
              <a:spcAft>
                <a:spcPts val="1600"/>
              </a:spcAft>
              <a:buNone/>
            </a:pPr>
            <a:r>
              <a:rPr lang="en" sz="1800" u="sng">
                <a:solidFill>
                  <a:schemeClr val="hlink"/>
                </a:solidFill>
                <a:hlinkClick r:id="rId3"/>
              </a:rPr>
              <a:t>http://www.burnsurvivorsttw.org/burns/grafts.html</a:t>
            </a:r>
          </a:p>
          <a:p>
            <a:pPr lvl="0" rtl="0">
              <a:lnSpc>
                <a:spcPct val="200000"/>
              </a:lnSpc>
              <a:spcBef>
                <a:spcPts val="0"/>
              </a:spcBef>
              <a:spcAft>
                <a:spcPts val="1600"/>
              </a:spcAft>
              <a:buNone/>
            </a:pPr>
            <a:r>
              <a:rPr lang="en" sz="1800" u="sng">
                <a:solidFill>
                  <a:schemeClr val="hlink"/>
                </a:solidFill>
                <a:hlinkClick r:id="rId4"/>
              </a:rPr>
              <a:t>http://www.medicalexhibits.com/medical_exhibits_image.php?exhibit=09157_01X</a:t>
            </a:r>
          </a:p>
          <a:p>
            <a:pPr lvl="0" rtl="0">
              <a:lnSpc>
                <a:spcPct val="200000"/>
              </a:lnSpc>
              <a:spcBef>
                <a:spcPts val="0"/>
              </a:spcBef>
              <a:spcAft>
                <a:spcPts val="1600"/>
              </a:spcAft>
              <a:buNone/>
            </a:pPr>
            <a:r>
              <a:rPr lang="en" sz="1800" u="sng">
                <a:solidFill>
                  <a:schemeClr val="hlink"/>
                </a:solidFill>
                <a:hlinkClick r:id="rId5"/>
              </a:rPr>
              <a:t>http://www.woundsresearch.com/article/evidence-intensive-autolytic-debridement-self-adaptive-wound-dressing</a:t>
            </a:r>
          </a:p>
          <a:p>
            <a:pPr lvl="0" rtl="0">
              <a:lnSpc>
                <a:spcPct val="200000"/>
              </a:lnSpc>
              <a:spcBef>
                <a:spcPts val="0"/>
              </a:spcBef>
              <a:spcAft>
                <a:spcPts val="1600"/>
              </a:spcAft>
              <a:buNone/>
            </a:pPr>
            <a:r>
              <a:rPr lang="en" sz="1800" u="sng">
                <a:solidFill>
                  <a:schemeClr val="hlink"/>
                </a:solidFill>
                <a:hlinkClick r:id="rId6"/>
              </a:rPr>
              <a:t>https://www.google.ca/search?biw=949&amp;bih=662&amp;tbm=isch&amp;sa=1&amp;ei=osMRWoj0EZisjwPatIqgDg&amp;q=escharotomy&amp;oq=escharotomy&amp;gs_l=psy-ab.3..0l10.111510.113219.0.113437.11.11.0.0.0.0.155.1154.1j9.10.0....0...1.1.64.psy-ab..1.10.1152...0i67k1.0.kC_7vvrbAos#imgdii=osT8QFGi4dLv9M:&amp;imgrc=tvu5tfofqDxcbM</a:t>
            </a:r>
            <a:r>
              <a:rPr lang="en" sz="1800"/>
              <a:t>:</a:t>
            </a:r>
          </a:p>
          <a:p>
            <a:pPr lvl="0" rtl="0">
              <a:lnSpc>
                <a:spcPct val="200000"/>
              </a:lnSpc>
              <a:spcBef>
                <a:spcPts val="0"/>
              </a:spcBef>
              <a:spcAft>
                <a:spcPts val="1600"/>
              </a:spcAft>
              <a:buNone/>
            </a:pPr>
            <a:r>
              <a:rPr lang="en" sz="1800" u="sng">
                <a:solidFill>
                  <a:schemeClr val="hlink"/>
                </a:solidFill>
                <a:hlinkClick r:id="rId7"/>
              </a:rPr>
              <a:t>http://pedsinreview.aappublications.org/content/34/9/395</a:t>
            </a:r>
          </a:p>
          <a:p>
            <a:pPr lvl="0" rtl="0">
              <a:lnSpc>
                <a:spcPct val="200000"/>
              </a:lnSpc>
              <a:spcBef>
                <a:spcPts val="0"/>
              </a:spcBef>
              <a:spcAft>
                <a:spcPts val="1600"/>
              </a:spcAft>
              <a:buNone/>
            </a:pPr>
            <a:endParaRPr sz="1800"/>
          </a:p>
          <a:p>
            <a:pPr lvl="0" rtl="0">
              <a:lnSpc>
                <a:spcPct val="115000"/>
              </a:lnSpc>
              <a:spcBef>
                <a:spcPts val="0"/>
              </a:spcBef>
              <a:spcAft>
                <a:spcPts val="1600"/>
              </a:spcAft>
              <a:buNone/>
            </a:pPr>
            <a:endParaRPr sz="1800"/>
          </a:p>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200000"/>
              </a:lnSpc>
              <a:spcBef>
                <a:spcPts val="0"/>
              </a:spcBef>
              <a:spcAft>
                <a:spcPts val="1600"/>
              </a:spcAft>
              <a:buNone/>
            </a:pPr>
            <a:r>
              <a:rPr lang="en" sz="1800"/>
              <a:t>Anna</a:t>
            </a:r>
          </a:p>
          <a:p>
            <a:pPr lvl="0" rtl="0">
              <a:lnSpc>
                <a:spcPct val="200000"/>
              </a:lnSpc>
              <a:spcBef>
                <a:spcPts val="0"/>
              </a:spcBef>
              <a:spcAft>
                <a:spcPts val="1600"/>
              </a:spcAft>
              <a:buNone/>
            </a:pPr>
            <a:r>
              <a:rPr lang="en" sz="950">
                <a:highlight>
                  <a:srgbClr val="FFFFFF"/>
                </a:highlight>
              </a:rPr>
              <a:t>Debridement of burn wounds is another procedure which involves removal of loose, devitalized necrotic contaminated tissue, foreign bodies and other debris on the wound using mechanical and sharp techniques (Kagan et al, 2009). </a:t>
            </a:r>
            <a:r>
              <a:rPr lang="en" sz="950" b="1">
                <a:highlight>
                  <a:srgbClr val="FFFFFF"/>
                </a:highlight>
              </a:rPr>
              <a:t>Wound healing is optimized when wound surfaces are clean with minimal microbial colonization and necrotic debris present (K</a:t>
            </a:r>
            <a:r>
              <a:rPr lang="en" sz="950">
                <a:highlight>
                  <a:srgbClr val="FFFFFF"/>
                </a:highlight>
              </a:rPr>
              <a:t>agan et al, 2009). Excision of burn wounds is a surgical procedure which requires incision through the deep dermis of open wounds, burn eschar and burn scars (Kagan et al, 2009). This involves surgical removal of all necrotic tissue. Excision of burn scars could also be performed on deep burn that would not heal on their own (Kagan et al, 2009). The goal is to remove all necrotic and non-viable tissue and to prepare the wound for immediate wound closure.  (Kagan et al, 2009).</a:t>
            </a:r>
          </a:p>
          <a:p>
            <a:pPr marL="457200" lvl="0" indent="-342900" rtl="0">
              <a:lnSpc>
                <a:spcPct val="200000"/>
              </a:lnSpc>
              <a:spcBef>
                <a:spcPts val="0"/>
              </a:spcBef>
              <a:spcAft>
                <a:spcPts val="1600"/>
              </a:spcAft>
              <a:buClr>
                <a:srgbClr val="000000"/>
              </a:buClr>
              <a:buSzPts val="1800"/>
              <a:buChar char="●"/>
            </a:pPr>
            <a:r>
              <a:rPr lang="en" sz="1800"/>
              <a:t>Escharotomy</a:t>
            </a:r>
          </a:p>
          <a:p>
            <a:pPr marL="457200" lvl="0" indent="-342900" rtl="0">
              <a:lnSpc>
                <a:spcPct val="200000"/>
              </a:lnSpc>
              <a:spcBef>
                <a:spcPts val="0"/>
              </a:spcBef>
              <a:spcAft>
                <a:spcPts val="1600"/>
              </a:spcAft>
              <a:buClr>
                <a:srgbClr val="000000"/>
              </a:buClr>
              <a:buSzPts val="1800"/>
              <a:buChar char="●"/>
            </a:pPr>
            <a:r>
              <a:rPr lang="en" sz="1800"/>
              <a:t>Debridement of Burn </a:t>
            </a:r>
          </a:p>
          <a:p>
            <a:pPr marL="457200" lvl="0" indent="-342900" rtl="0">
              <a:lnSpc>
                <a:spcPct val="200000"/>
              </a:lnSpc>
              <a:spcBef>
                <a:spcPts val="0"/>
              </a:spcBef>
              <a:spcAft>
                <a:spcPts val="1600"/>
              </a:spcAft>
              <a:buClr>
                <a:srgbClr val="000000"/>
              </a:buClr>
              <a:buSzPts val="1800"/>
              <a:buChar char="●"/>
            </a:pPr>
            <a:r>
              <a:rPr lang="en" sz="1800"/>
              <a:t>Excision of Burn Wound</a:t>
            </a:r>
          </a:p>
          <a:p>
            <a:pPr marL="457200" lvl="0" indent="-342900" rtl="0">
              <a:lnSpc>
                <a:spcPct val="200000"/>
              </a:lnSpc>
              <a:spcBef>
                <a:spcPts val="0"/>
              </a:spcBef>
              <a:spcAft>
                <a:spcPts val="1600"/>
              </a:spcAft>
              <a:buClr>
                <a:srgbClr val="000000"/>
              </a:buClr>
              <a:buSzPts val="1800"/>
              <a:buChar char="●"/>
            </a:pPr>
            <a:r>
              <a:rPr lang="en" sz="1800"/>
              <a:t>Excision &amp; Grafting  </a:t>
            </a:r>
          </a:p>
          <a:p>
            <a:pPr lvl="0" rtl="0">
              <a:lnSpc>
                <a:spcPct val="200000"/>
              </a:lnSpc>
              <a:spcBef>
                <a:spcPts val="0"/>
              </a:spcBef>
              <a:spcAft>
                <a:spcPts val="1600"/>
              </a:spcAft>
              <a:buNone/>
            </a:pPr>
            <a:r>
              <a:rPr lang="en" sz="1800" u="sng">
                <a:solidFill>
                  <a:schemeClr val="hlink"/>
                </a:solidFill>
                <a:hlinkClick r:id="rId3"/>
              </a:rPr>
              <a:t>http://www.burnsurvivorsttw.org/burns/grafts.html</a:t>
            </a:r>
          </a:p>
          <a:p>
            <a:pPr lvl="0" rtl="0">
              <a:lnSpc>
                <a:spcPct val="200000"/>
              </a:lnSpc>
              <a:spcBef>
                <a:spcPts val="0"/>
              </a:spcBef>
              <a:spcAft>
                <a:spcPts val="1600"/>
              </a:spcAft>
              <a:buNone/>
            </a:pPr>
            <a:r>
              <a:rPr lang="en" sz="1800" u="sng">
                <a:solidFill>
                  <a:schemeClr val="hlink"/>
                </a:solidFill>
                <a:hlinkClick r:id="rId4"/>
              </a:rPr>
              <a:t>http://www.medicalexhibits.com/medical_exhibits_image.php?exhibit=09157_01X</a:t>
            </a:r>
          </a:p>
          <a:p>
            <a:pPr lvl="0" rtl="0">
              <a:lnSpc>
                <a:spcPct val="200000"/>
              </a:lnSpc>
              <a:spcBef>
                <a:spcPts val="0"/>
              </a:spcBef>
              <a:spcAft>
                <a:spcPts val="1600"/>
              </a:spcAft>
              <a:buNone/>
            </a:pPr>
            <a:r>
              <a:rPr lang="en" sz="1800" u="sng">
                <a:solidFill>
                  <a:schemeClr val="hlink"/>
                </a:solidFill>
                <a:hlinkClick r:id="rId5"/>
              </a:rPr>
              <a:t>http://www.woundsresearch.com/article/evidence-intensive-autolytic-debridement-self-adaptive-wound-dressing</a:t>
            </a:r>
          </a:p>
          <a:p>
            <a:pPr lvl="0" rtl="0">
              <a:lnSpc>
                <a:spcPct val="200000"/>
              </a:lnSpc>
              <a:spcBef>
                <a:spcPts val="0"/>
              </a:spcBef>
              <a:spcAft>
                <a:spcPts val="1600"/>
              </a:spcAft>
              <a:buNone/>
            </a:pPr>
            <a:r>
              <a:rPr lang="en" sz="1800" u="sng">
                <a:solidFill>
                  <a:schemeClr val="hlink"/>
                </a:solidFill>
                <a:hlinkClick r:id="rId6"/>
              </a:rPr>
              <a:t>https://www.google.ca/search?biw=949&amp;bih=662&amp;tbm=isch&amp;sa=1&amp;ei=osMRWoj0EZisjwPatIqgDg&amp;q=escharotomy&amp;oq=escharotomy&amp;gs_l=psy-ab.3..0l10.111510.113219.0.113437.11.11.0.0.0.0.155.1154.1j9.10.0....0...1.1.64.psy-ab..1.10.1152...0i67k1.0.kC_7vvrbAos#imgdii=osT8QFGi4dLv9M:&amp;imgrc=tvu5tfofqDxcbM</a:t>
            </a:r>
            <a:r>
              <a:rPr lang="en" sz="1800"/>
              <a:t>:</a:t>
            </a:r>
          </a:p>
          <a:p>
            <a:pPr lvl="0" rtl="0">
              <a:lnSpc>
                <a:spcPct val="200000"/>
              </a:lnSpc>
              <a:spcBef>
                <a:spcPts val="0"/>
              </a:spcBef>
              <a:spcAft>
                <a:spcPts val="1600"/>
              </a:spcAft>
              <a:buNone/>
            </a:pPr>
            <a:r>
              <a:rPr lang="en" sz="1800" u="sng">
                <a:solidFill>
                  <a:schemeClr val="hlink"/>
                </a:solidFill>
                <a:hlinkClick r:id="rId7"/>
              </a:rPr>
              <a:t>http://pedsinreview.aappublications.org/content/34/9/395</a:t>
            </a:r>
          </a:p>
          <a:p>
            <a:pPr lvl="0" rtl="0">
              <a:lnSpc>
                <a:spcPct val="200000"/>
              </a:lnSpc>
              <a:spcBef>
                <a:spcPts val="0"/>
              </a:spcBef>
              <a:spcAft>
                <a:spcPts val="1600"/>
              </a:spcAft>
              <a:buNone/>
            </a:pPr>
            <a:endParaRPr sz="1800"/>
          </a:p>
          <a:p>
            <a:pPr lvl="0" rtl="0">
              <a:lnSpc>
                <a:spcPct val="115000"/>
              </a:lnSpc>
              <a:spcBef>
                <a:spcPts val="0"/>
              </a:spcBef>
              <a:spcAft>
                <a:spcPts val="1600"/>
              </a:spcAft>
              <a:buNone/>
            </a:pPr>
            <a:endParaRPr sz="1800"/>
          </a:p>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200000"/>
              </a:lnSpc>
              <a:spcBef>
                <a:spcPts val="0"/>
              </a:spcBef>
              <a:spcAft>
                <a:spcPts val="1600"/>
              </a:spcAft>
              <a:buNone/>
            </a:pPr>
            <a:r>
              <a:rPr lang="en" sz="1800"/>
              <a:t>Anna </a:t>
            </a:r>
          </a:p>
          <a:p>
            <a:pPr lvl="0" rtl="0">
              <a:lnSpc>
                <a:spcPct val="100000"/>
              </a:lnSpc>
              <a:spcBef>
                <a:spcPts val="0"/>
              </a:spcBef>
              <a:spcAft>
                <a:spcPts val="1600"/>
              </a:spcAft>
              <a:buNone/>
            </a:pPr>
            <a:r>
              <a:rPr lang="en" sz="1800"/>
              <a:t>Script: </a:t>
            </a:r>
          </a:p>
          <a:p>
            <a:pPr lvl="0" rtl="0">
              <a:lnSpc>
                <a:spcPct val="100000"/>
              </a:lnSpc>
              <a:spcBef>
                <a:spcPts val="0"/>
              </a:spcBef>
              <a:spcAft>
                <a:spcPts val="1600"/>
              </a:spcAft>
              <a:buNone/>
            </a:pPr>
            <a:r>
              <a:rPr lang="en" sz="1800"/>
              <a:t>If the burn wound is very large, a burn grafting procedure will be performed </a:t>
            </a:r>
          </a:p>
          <a:p>
            <a:pPr lvl="0" rtl="0">
              <a:lnSpc>
                <a:spcPct val="100000"/>
              </a:lnSpc>
              <a:spcBef>
                <a:spcPts val="0"/>
              </a:spcBef>
              <a:spcAft>
                <a:spcPts val="1600"/>
              </a:spcAft>
              <a:buNone/>
            </a:pPr>
            <a:r>
              <a:rPr lang="en" sz="1800"/>
              <a:t>Skin grafting is a type of surgery used to treat burn patients. It is performed under anesthesia where healthy skin is taken from a section on your body defined as the donor site. Two types of skin graft procedures are available</a:t>
            </a:r>
            <a:r>
              <a:rPr lang="en" sz="1800" b="1"/>
              <a:t>. Split-thickness</a:t>
            </a:r>
            <a:r>
              <a:rPr lang="en" sz="1800"/>
              <a:t> grafts involve the transplant of only a few layers of the outer skin whereas </a:t>
            </a:r>
            <a:r>
              <a:rPr lang="en" sz="1800" b="1"/>
              <a:t>full-thickness</a:t>
            </a:r>
            <a:r>
              <a:rPr lang="en" sz="1800"/>
              <a:t> grafts encompass all of the dermis, resulting in permanent scarring. Most individuals have a split-thickness skin graft which involves taking the epidermis and dermis layers of the donor site. The donor site is taken from sections of the body that are usually covered, such as buttocks or inner thigh regions. The graft is spread on the bare region in need of covering and is held together by a dressing and a few stitches.  A sterile dressing covers the donor site for 3 to 5 days to prevent any infections from arising. Split-thickness skin grafts tend to have a quick recovery period compared to full-thickness skin grafts which tend to require longer hospital stays. </a:t>
            </a:r>
          </a:p>
          <a:p>
            <a:pPr lvl="0" rtl="0">
              <a:lnSpc>
                <a:spcPct val="200000"/>
              </a:lnSpc>
              <a:spcBef>
                <a:spcPts val="0"/>
              </a:spcBef>
              <a:spcAft>
                <a:spcPts val="1600"/>
              </a:spcAft>
              <a:buNone/>
            </a:pPr>
            <a:endParaRPr sz="1800"/>
          </a:p>
          <a:p>
            <a:pPr marL="457200" lvl="0" indent="-342900" rtl="0">
              <a:lnSpc>
                <a:spcPct val="200000"/>
              </a:lnSpc>
              <a:spcBef>
                <a:spcPts val="0"/>
              </a:spcBef>
              <a:spcAft>
                <a:spcPts val="1600"/>
              </a:spcAft>
              <a:buClr>
                <a:srgbClr val="000000"/>
              </a:buClr>
              <a:buSzPts val="1800"/>
              <a:buChar char="●"/>
            </a:pPr>
            <a:r>
              <a:rPr lang="en" sz="1800"/>
              <a:t>Escharotomy</a:t>
            </a:r>
          </a:p>
          <a:p>
            <a:pPr marL="457200" lvl="0" indent="-342900" rtl="0">
              <a:lnSpc>
                <a:spcPct val="200000"/>
              </a:lnSpc>
              <a:spcBef>
                <a:spcPts val="0"/>
              </a:spcBef>
              <a:spcAft>
                <a:spcPts val="1600"/>
              </a:spcAft>
              <a:buClr>
                <a:srgbClr val="000000"/>
              </a:buClr>
              <a:buSzPts val="1800"/>
              <a:buChar char="●"/>
            </a:pPr>
            <a:r>
              <a:rPr lang="en" sz="1800"/>
              <a:t>Debridement of Burn </a:t>
            </a:r>
          </a:p>
          <a:p>
            <a:pPr marL="457200" lvl="0" indent="-342900" rtl="0">
              <a:lnSpc>
                <a:spcPct val="200000"/>
              </a:lnSpc>
              <a:spcBef>
                <a:spcPts val="0"/>
              </a:spcBef>
              <a:spcAft>
                <a:spcPts val="1600"/>
              </a:spcAft>
              <a:buClr>
                <a:srgbClr val="000000"/>
              </a:buClr>
              <a:buSzPts val="1800"/>
              <a:buChar char="●"/>
            </a:pPr>
            <a:r>
              <a:rPr lang="en" sz="1800"/>
              <a:t>Excision of Burn Wound</a:t>
            </a:r>
          </a:p>
          <a:p>
            <a:pPr marL="457200" lvl="0" indent="-342900" rtl="0">
              <a:lnSpc>
                <a:spcPct val="200000"/>
              </a:lnSpc>
              <a:spcBef>
                <a:spcPts val="0"/>
              </a:spcBef>
              <a:spcAft>
                <a:spcPts val="1600"/>
              </a:spcAft>
              <a:buClr>
                <a:srgbClr val="000000"/>
              </a:buClr>
              <a:buSzPts val="1800"/>
              <a:buChar char="●"/>
            </a:pPr>
            <a:r>
              <a:rPr lang="en" sz="1800"/>
              <a:t>Excision &amp; Grafting  </a:t>
            </a:r>
          </a:p>
          <a:p>
            <a:pPr lvl="0" rtl="0">
              <a:lnSpc>
                <a:spcPct val="200000"/>
              </a:lnSpc>
              <a:spcBef>
                <a:spcPts val="0"/>
              </a:spcBef>
              <a:spcAft>
                <a:spcPts val="1600"/>
              </a:spcAft>
              <a:buNone/>
            </a:pPr>
            <a:r>
              <a:rPr lang="en" sz="1800" u="sng">
                <a:solidFill>
                  <a:schemeClr val="hlink"/>
                </a:solidFill>
                <a:hlinkClick r:id="rId3"/>
              </a:rPr>
              <a:t>http://www.burnsurvivorsttw.org/burns/grafts.html</a:t>
            </a:r>
          </a:p>
          <a:p>
            <a:pPr lvl="0" rtl="0">
              <a:lnSpc>
                <a:spcPct val="200000"/>
              </a:lnSpc>
              <a:spcBef>
                <a:spcPts val="0"/>
              </a:spcBef>
              <a:spcAft>
                <a:spcPts val="1600"/>
              </a:spcAft>
              <a:buNone/>
            </a:pPr>
            <a:r>
              <a:rPr lang="en" sz="1800" u="sng">
                <a:solidFill>
                  <a:schemeClr val="hlink"/>
                </a:solidFill>
                <a:hlinkClick r:id="rId4"/>
              </a:rPr>
              <a:t>http://www.medicalexhibits.com/medical_exhibits_image.php?exhibit=09157_01X</a:t>
            </a:r>
          </a:p>
          <a:p>
            <a:pPr lvl="0" rtl="0">
              <a:lnSpc>
                <a:spcPct val="200000"/>
              </a:lnSpc>
              <a:spcBef>
                <a:spcPts val="0"/>
              </a:spcBef>
              <a:spcAft>
                <a:spcPts val="1600"/>
              </a:spcAft>
              <a:buNone/>
            </a:pPr>
            <a:r>
              <a:rPr lang="en" sz="1800" u="sng">
                <a:solidFill>
                  <a:schemeClr val="hlink"/>
                </a:solidFill>
                <a:hlinkClick r:id="rId5"/>
              </a:rPr>
              <a:t>http://www.woundsresearch.com/article/evidence-intensive-autolytic-debridement-self-adaptive-wound-dressing</a:t>
            </a:r>
          </a:p>
          <a:p>
            <a:pPr lvl="0" rtl="0">
              <a:lnSpc>
                <a:spcPct val="200000"/>
              </a:lnSpc>
              <a:spcBef>
                <a:spcPts val="0"/>
              </a:spcBef>
              <a:spcAft>
                <a:spcPts val="1600"/>
              </a:spcAft>
              <a:buNone/>
            </a:pPr>
            <a:r>
              <a:rPr lang="en" sz="1800" u="sng">
                <a:solidFill>
                  <a:schemeClr val="hlink"/>
                </a:solidFill>
                <a:hlinkClick r:id="rId6"/>
              </a:rPr>
              <a:t>https://www.google.ca/search?biw=949&amp;bih=662&amp;tbm=isch&amp;sa=1&amp;ei=osMRWoj0EZisjwPatIqgDg&amp;q=escharotomy&amp;oq=escharotomy&amp;gs_l=psy-ab.3..0l10.111510.113219.0.113437.11.11.0.0.0.0.155.1154.1j9.10.0....0...1.1.64.psy-ab..1.10.1152...0i67k1.0.kC_7vvrbAos#imgdii=osT8QFGi4dLv9M:&amp;imgrc=tvu5tfofqDxcbM</a:t>
            </a:r>
            <a:r>
              <a:rPr lang="en" sz="1800"/>
              <a:t>:</a:t>
            </a:r>
          </a:p>
          <a:p>
            <a:pPr lvl="0" rtl="0">
              <a:lnSpc>
                <a:spcPct val="200000"/>
              </a:lnSpc>
              <a:spcBef>
                <a:spcPts val="0"/>
              </a:spcBef>
              <a:spcAft>
                <a:spcPts val="1600"/>
              </a:spcAft>
              <a:buNone/>
            </a:pPr>
            <a:r>
              <a:rPr lang="en" sz="1800" u="sng">
                <a:solidFill>
                  <a:schemeClr val="hlink"/>
                </a:solidFill>
                <a:hlinkClick r:id="rId7"/>
              </a:rPr>
              <a:t>http://pedsinreview.aappublications.org/content/34/9/395</a:t>
            </a:r>
          </a:p>
          <a:p>
            <a:pPr lvl="0" rtl="0">
              <a:lnSpc>
                <a:spcPct val="200000"/>
              </a:lnSpc>
              <a:spcBef>
                <a:spcPts val="0"/>
              </a:spcBef>
              <a:spcAft>
                <a:spcPts val="1600"/>
              </a:spcAft>
              <a:buNone/>
            </a:pPr>
            <a:r>
              <a:rPr lang="en" sz="1800"/>
              <a:t>http://www.jcasonline.com/viewimage.asp?img=JCutanAesthetSurg_2011_4_3_176_91248_f2.jpg</a:t>
            </a:r>
          </a:p>
          <a:p>
            <a:pPr lvl="0" rtl="0">
              <a:lnSpc>
                <a:spcPct val="200000"/>
              </a:lnSpc>
              <a:spcBef>
                <a:spcPts val="0"/>
              </a:spcBef>
              <a:spcAft>
                <a:spcPts val="1600"/>
              </a:spcAft>
              <a:buNone/>
            </a:pPr>
            <a:endParaRPr sz="1800"/>
          </a:p>
          <a:p>
            <a:pPr lvl="0" rtl="0">
              <a:lnSpc>
                <a:spcPct val="115000"/>
              </a:lnSpc>
              <a:spcBef>
                <a:spcPts val="0"/>
              </a:spcBef>
              <a:spcAft>
                <a:spcPts val="1600"/>
              </a:spcAft>
              <a:buNone/>
            </a:pPr>
            <a:endParaRPr sz="1800"/>
          </a:p>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Anna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Anna </a:t>
            </a:r>
          </a:p>
          <a:p>
            <a:pPr lvl="0">
              <a:spcBef>
                <a:spcPts val="0"/>
              </a:spcBef>
              <a:buNone/>
            </a:pPr>
            <a:endParaRPr/>
          </a:p>
          <a:p>
            <a:pPr lvl="0" rtl="0">
              <a:lnSpc>
                <a:spcPct val="150000"/>
              </a:lnSpc>
              <a:spcBef>
                <a:spcPts val="0"/>
              </a:spcBef>
              <a:spcAft>
                <a:spcPts val="1100"/>
              </a:spcAft>
              <a:buNone/>
            </a:pPr>
            <a:r>
              <a:rPr lang="en" sz="950" i="1">
                <a:highlight>
                  <a:srgbClr val="FFFFFF"/>
                </a:highlight>
              </a:rPr>
              <a:t>Acute Phase</a:t>
            </a:r>
          </a:p>
          <a:p>
            <a:pPr lvl="0" rtl="0">
              <a:lnSpc>
                <a:spcPct val="150000"/>
              </a:lnSpc>
              <a:spcBef>
                <a:spcPts val="0"/>
              </a:spcBef>
              <a:spcAft>
                <a:spcPts val="1100"/>
              </a:spcAft>
              <a:buNone/>
            </a:pPr>
            <a:r>
              <a:rPr lang="en" sz="950">
                <a:highlight>
                  <a:srgbClr val="FFFFFF"/>
                </a:highlight>
              </a:rPr>
              <a:t>Patients with burns exhibit symptoms of anxiety and depression which begin to appear in the acute phase of recovery (Wiechman &amp; Patterson, 2004). Acute stress disorder and post-traumatic stress disorder are more common after burns than other forms of injury. These symptoms are typically seen in patients that have larger burns and more severe pain and express more guilt about the precipitating event (Wiechman &amp; Patterson, 2004). The severity of depression is correlated with a patient’s level of resting pain and level of social support. Sleep disturbance is central to both the anxiety and depression. Sleep can be affected by patient’s mood, agitation and nightmares (Wiechman &amp; Patterson, 2004). Also, the patient is often awakened during the night for analgesia or for vital signs. At this stage, the patient may also begin the grieving process as they become more aware of the impact the burns might have on their life relating job, mobility, physical ability and appearance (Wiechman &amp; Patterson, 2004).</a:t>
            </a:r>
          </a:p>
          <a:p>
            <a:pPr lvl="0" rtl="0">
              <a:lnSpc>
                <a:spcPct val="150000"/>
              </a:lnSpc>
              <a:spcBef>
                <a:spcPts val="0"/>
              </a:spcBef>
              <a:spcAft>
                <a:spcPts val="1100"/>
              </a:spcAft>
              <a:buNone/>
            </a:pPr>
            <a:r>
              <a:rPr lang="en" sz="950" i="1">
                <a:highlight>
                  <a:srgbClr val="FFFFFF"/>
                </a:highlight>
              </a:rPr>
              <a:t>Long Term Rehabilitation</a:t>
            </a:r>
          </a:p>
          <a:p>
            <a:pPr lvl="0" rtl="0">
              <a:lnSpc>
                <a:spcPct val="150000"/>
              </a:lnSpc>
              <a:spcBef>
                <a:spcPts val="0"/>
              </a:spcBef>
              <a:spcAft>
                <a:spcPts val="1100"/>
              </a:spcAft>
              <a:buNone/>
            </a:pPr>
            <a:r>
              <a:rPr lang="en" sz="950">
                <a:highlight>
                  <a:srgbClr val="FFFFFF"/>
                </a:highlight>
              </a:rPr>
              <a:t>High demands of long-term rehabilitation and social stressors such as family strains, return to work, sexual dysfunction, change in body image and disruption in daily may also cause negative psychosocial outcomes (Wiechman &amp; Patterson, 2004). Patients could experience distress caused by vivid memories of the incident. However, adjustment to burn injuries improves over time and is believed to be independent of size of injury (Wiechman &amp; Patterson, 2004). As well, burn scars are known to cause psychosocial outcomes (Lawrence et al, 2001). Multiple studies have reported that visibility, severity and location of scar have a strong relationship with the quality of life in the survivors of the major burns. Specifically, these burn characteristics are highly associated with psychosocial variables such as social comfort and perceived (Lawrence et al, 2001).</a:t>
            </a:r>
          </a:p>
          <a:p>
            <a:pPr lvl="0">
              <a:spcBef>
                <a:spcPts val="0"/>
              </a:spcBef>
              <a:buNone/>
            </a:pPr>
            <a:endParaRPr/>
          </a:p>
          <a:p>
            <a:pPr lvl="0">
              <a:spcBef>
                <a:spcPts val="0"/>
              </a:spcBef>
              <a:buNone/>
            </a:pPr>
            <a:r>
              <a:rPr lang="en" u="sng">
                <a:solidFill>
                  <a:schemeClr val="hlink"/>
                </a:solidFill>
                <a:hlinkClick r:id="rId3"/>
              </a:rPr>
              <a:t>http://www.telegraph.co.uk/women/womens-life/11633973/Watch-timelapse-video-of-a-burn-survivors-scars-disappearing.html</a:t>
            </a:r>
          </a:p>
          <a:p>
            <a:pPr lvl="0">
              <a:spcBef>
                <a:spcPts val="0"/>
              </a:spcBef>
              <a:buNone/>
            </a:pPr>
            <a:r>
              <a:rPr lang="en" u="sng">
                <a:solidFill>
                  <a:schemeClr val="hlink"/>
                </a:solidFill>
                <a:hlinkClick r:id="rId4"/>
              </a:rPr>
              <a:t>http://www.seattlepi.com/local/article/Two-faces-burned-two-lives-changed-1146024.php</a:t>
            </a:r>
          </a:p>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50000"/>
              </a:lnSpc>
              <a:spcBef>
                <a:spcPts val="300"/>
              </a:spcBef>
              <a:spcAft>
                <a:spcPts val="1200"/>
              </a:spcAft>
              <a:buNone/>
            </a:pPr>
            <a:r>
              <a:rPr lang="en" sz="950">
                <a:highlight>
                  <a:srgbClr val="FFFFFF"/>
                </a:highlight>
              </a:rPr>
              <a:t>Julia </a:t>
            </a:r>
          </a:p>
          <a:p>
            <a:pPr lvl="0" rtl="0">
              <a:lnSpc>
                <a:spcPct val="150000"/>
              </a:lnSpc>
              <a:spcBef>
                <a:spcPts val="300"/>
              </a:spcBef>
              <a:spcAft>
                <a:spcPts val="1200"/>
              </a:spcAft>
              <a:buNone/>
            </a:pPr>
            <a:r>
              <a:rPr lang="en" sz="950">
                <a:highlight>
                  <a:srgbClr val="FFFFFF"/>
                </a:highlight>
              </a:rPr>
              <a:t>To accommodate severely burned victims, there are specialized burn centers. These burn centers are comprised of interdisciplinary burn teams. Each team consists of individuals from a variety of areas in the health field to create a multidisciplinary approach. One health professional on their own does not have the knowledge and experience to deal with the physical burn and the psychological affects that come with it. Without burn units and their teams, individuals that are inflicted with burns will go to a general hospital and receive care like any other patient where they are treated for the infliction, but not necessarily on an individual level </a:t>
            </a:r>
          </a:p>
          <a:p>
            <a:pPr lvl="0" rtl="0">
              <a:lnSpc>
                <a:spcPct val="150000"/>
              </a:lnSpc>
              <a:spcBef>
                <a:spcPts val="300"/>
              </a:spcBef>
              <a:spcAft>
                <a:spcPts val="1200"/>
              </a:spcAft>
              <a:buNone/>
            </a:pPr>
            <a:r>
              <a:rPr lang="en" sz="950">
                <a:highlight>
                  <a:srgbClr val="FFFFFF"/>
                </a:highlight>
              </a:rPr>
              <a:t>Burn Team Members</a:t>
            </a:r>
          </a:p>
          <a:p>
            <a:pPr marL="673100" lvl="0" indent="-288925" rtl="0">
              <a:lnSpc>
                <a:spcPct val="150000"/>
              </a:lnSpc>
              <a:spcBef>
                <a:spcPts val="300"/>
              </a:spcBef>
              <a:spcAft>
                <a:spcPts val="1200"/>
              </a:spcAft>
              <a:buSzPts val="950"/>
              <a:buChar char="■"/>
            </a:pPr>
            <a:r>
              <a:rPr lang="en" sz="950">
                <a:highlight>
                  <a:srgbClr val="FFFFFF"/>
                </a:highlight>
              </a:rPr>
              <a:t>Burn Surgeons: The </a:t>
            </a:r>
            <a:r>
              <a:rPr lang="en" sz="950" b="1">
                <a:highlight>
                  <a:srgbClr val="FFFFFF"/>
                </a:highlight>
              </a:rPr>
              <a:t>leaders of the team</a:t>
            </a:r>
            <a:r>
              <a:rPr lang="en" sz="950">
                <a:highlight>
                  <a:srgbClr val="FFFFFF"/>
                </a:highlight>
              </a:rPr>
              <a:t>. Organize and implement the care of the patient. Since the locations of burns varies, different types of surgeons are needed depending on where the burn is located. They need to be able to lead and communicate with the team as well as know when to seek the expertise of another team member (Al-Mousawi, Mecott-Rivera, Jeschke, &amp; Herndon, 2009).</a:t>
            </a:r>
          </a:p>
          <a:p>
            <a:pPr marL="673100" lvl="0" indent="-288925" rtl="0">
              <a:lnSpc>
                <a:spcPct val="150000"/>
              </a:lnSpc>
              <a:spcBef>
                <a:spcPts val="300"/>
              </a:spcBef>
              <a:spcAft>
                <a:spcPts val="1200"/>
              </a:spcAft>
              <a:buSzPts val="950"/>
              <a:buChar char="■"/>
            </a:pPr>
            <a:r>
              <a:rPr lang="en" sz="950">
                <a:highlight>
                  <a:srgbClr val="FFFFFF"/>
                </a:highlight>
              </a:rPr>
              <a:t>Nurses: Are the largest portion of the members of the burn teams. Are involved with daily care for the patients. The nurses are constantly monitoring the patients to see if anything changes. Both practical and research nurses are a part of burn teams (Al-Mousawi et al., 2009).</a:t>
            </a:r>
          </a:p>
          <a:p>
            <a:pPr marL="673100" lvl="0" indent="-288925" rtl="0">
              <a:lnSpc>
                <a:spcPct val="150000"/>
              </a:lnSpc>
              <a:spcBef>
                <a:spcPts val="300"/>
              </a:spcBef>
              <a:spcAft>
                <a:spcPts val="1200"/>
              </a:spcAft>
              <a:buSzPts val="950"/>
              <a:buChar char="■"/>
            </a:pPr>
            <a:r>
              <a:rPr lang="en" sz="950">
                <a:highlight>
                  <a:srgbClr val="FFFFFF"/>
                </a:highlight>
              </a:rPr>
              <a:t>Anesthesiologists: When the severity of burns is high, the burn team will look towards an anesthesiologist to assist with treating the patient. Issues with airways, ventilation, heat-loss, fluid and electrolyte balance, and circulatory instability will be addressed to help improve the treatment and recovery (Al-Mousawi et al., 2009).</a:t>
            </a:r>
          </a:p>
          <a:p>
            <a:pPr marL="673100" lvl="0" indent="-288925" rtl="0">
              <a:lnSpc>
                <a:spcPct val="150000"/>
              </a:lnSpc>
              <a:spcBef>
                <a:spcPts val="300"/>
              </a:spcBef>
              <a:spcAft>
                <a:spcPts val="1200"/>
              </a:spcAft>
              <a:buSzPts val="950"/>
              <a:buChar char="■"/>
            </a:pPr>
            <a:r>
              <a:rPr lang="en" sz="950">
                <a:highlight>
                  <a:srgbClr val="FFFFFF"/>
                </a:highlight>
              </a:rPr>
              <a:t>Respiratory Therapists: Often when a severe burn injury inflicts the lungs, respiratory therapists get involved with the treatment. They help with the breathing injury, mechanics and sepsis, as well as the respiratory systems inflammatory response to the burn. While helping treat the patients they utilize a protocol-based approach (Al-Mousawi et al., 2009).</a:t>
            </a:r>
          </a:p>
          <a:p>
            <a:pPr marL="673100" lvl="0" indent="-288925" rtl="0">
              <a:lnSpc>
                <a:spcPct val="150000"/>
              </a:lnSpc>
              <a:spcBef>
                <a:spcPts val="300"/>
              </a:spcBef>
              <a:spcAft>
                <a:spcPts val="1200"/>
              </a:spcAft>
              <a:buSzPts val="950"/>
              <a:buChar char="■"/>
            </a:pPr>
            <a:r>
              <a:rPr lang="en" sz="950">
                <a:highlight>
                  <a:srgbClr val="FFFFFF"/>
                </a:highlight>
              </a:rPr>
              <a:t>Occupational/Physical Therapists: Once the treatment is complete, depending on the extent of the burn the individual may need some form of rehabilitation. Occupational and physical therapists will give the patient a personalized program to follow to help improve recovery. If the program is followed through over the correct period of time the patient may get back to functioning the way he or she used to (Al-Mousawi et al., 2009).</a:t>
            </a:r>
          </a:p>
          <a:p>
            <a:pPr marL="673100" lvl="0" indent="-288925" rtl="0">
              <a:lnSpc>
                <a:spcPct val="150000"/>
              </a:lnSpc>
              <a:spcBef>
                <a:spcPts val="300"/>
              </a:spcBef>
              <a:spcAft>
                <a:spcPts val="1200"/>
              </a:spcAft>
              <a:buSzPts val="950"/>
              <a:buChar char="■"/>
            </a:pPr>
            <a:r>
              <a:rPr lang="en" sz="950">
                <a:highlight>
                  <a:srgbClr val="FFFFFF"/>
                </a:highlight>
              </a:rPr>
              <a:t>Dietician: Major burns cause the body to use a lot of its energy stores in order to respond to the infliction. With this in mind, the patient may be lacking important nutrients. A dietician or nutritionist will be responsible for implementing and monitoring nutritional intake for the patients to get the nutrients they need as well as speed up recovery (Al-Mousawi et al., 2009).</a:t>
            </a:r>
          </a:p>
          <a:p>
            <a:pPr marL="673100" lvl="0" indent="-288925" rtl="0">
              <a:lnSpc>
                <a:spcPct val="150000"/>
              </a:lnSpc>
              <a:spcBef>
                <a:spcPts val="300"/>
              </a:spcBef>
              <a:spcAft>
                <a:spcPts val="1200"/>
              </a:spcAft>
              <a:buSzPts val="950"/>
              <a:buChar char="■"/>
            </a:pPr>
            <a:r>
              <a:rPr lang="en" sz="950">
                <a:highlight>
                  <a:srgbClr val="FFFFFF"/>
                </a:highlight>
              </a:rPr>
              <a:t>Psychosocial Experts: Not only do burns have an impact on the physical body but also psychologically due to the trauma associated with the burn injury. Psychological experts like psychologists, psychiatrists and social workers will be consulted to help the patient and their loved ones response to the injury and the transition period. Making sure the patient has an improved mental state is needed to help with pain tolerance, anxiety, motivation</a:t>
            </a:r>
          </a:p>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indent="457200" rtl="0">
              <a:lnSpc>
                <a:spcPct val="115000"/>
              </a:lnSpc>
              <a:spcBef>
                <a:spcPts val="0"/>
              </a:spcBef>
              <a:buNone/>
            </a:pPr>
            <a:r>
              <a:rPr lang="en"/>
              <a:t>Julia </a:t>
            </a:r>
          </a:p>
          <a:p>
            <a:pPr lvl="0" indent="457200" rtl="0">
              <a:lnSpc>
                <a:spcPct val="115000"/>
              </a:lnSpc>
              <a:spcBef>
                <a:spcPts val="0"/>
              </a:spcBef>
              <a:buNone/>
            </a:pPr>
            <a:endParaRPr/>
          </a:p>
          <a:p>
            <a:pPr lvl="0" indent="457200" rtl="0">
              <a:lnSpc>
                <a:spcPct val="115000"/>
              </a:lnSpc>
              <a:spcBef>
                <a:spcPts val="0"/>
              </a:spcBef>
              <a:buNone/>
            </a:pPr>
            <a:r>
              <a:rPr lang="en"/>
              <a:t>There are many tips that can be applied to help prevent home burns. </a:t>
            </a:r>
          </a:p>
          <a:p>
            <a:pPr marL="457200" lvl="0" indent="-298450" rtl="0">
              <a:lnSpc>
                <a:spcPct val="115000"/>
              </a:lnSpc>
              <a:spcBef>
                <a:spcPts val="0"/>
              </a:spcBef>
              <a:spcAft>
                <a:spcPts val="0"/>
              </a:spcAft>
              <a:buSzPts val="1100"/>
              <a:buChar char="-"/>
            </a:pPr>
            <a:r>
              <a:rPr lang="en"/>
              <a:t>Turning off stoves or never leaving stove unattended if children are present </a:t>
            </a:r>
          </a:p>
          <a:p>
            <a:pPr marL="457200" lvl="0" indent="-298450" rtl="0">
              <a:lnSpc>
                <a:spcPct val="115000"/>
              </a:lnSpc>
              <a:spcBef>
                <a:spcPts val="0"/>
              </a:spcBef>
              <a:spcAft>
                <a:spcPts val="0"/>
              </a:spcAft>
              <a:buSzPts val="1100"/>
              <a:buChar char="-"/>
            </a:pPr>
            <a:r>
              <a:rPr lang="en"/>
              <a:t>Turn pot handles inwards to prevent accident knocking over pots </a:t>
            </a:r>
          </a:p>
          <a:p>
            <a:pPr marL="457200" lvl="0" indent="-298450" rtl="0">
              <a:lnSpc>
                <a:spcPct val="115000"/>
              </a:lnSpc>
              <a:spcBef>
                <a:spcPts val="0"/>
              </a:spcBef>
              <a:spcAft>
                <a:spcPts val="0"/>
              </a:spcAft>
              <a:buSzPts val="1100"/>
              <a:buChar char="-"/>
            </a:pPr>
            <a:r>
              <a:rPr lang="en"/>
              <a:t>Keep outlets and extension cords away from potentially flammable areas, use safety caps where possible on unused outlets</a:t>
            </a:r>
          </a:p>
          <a:p>
            <a:pPr marL="457200" lvl="0" indent="-298450" rtl="0">
              <a:lnSpc>
                <a:spcPct val="115000"/>
              </a:lnSpc>
              <a:spcBef>
                <a:spcPts val="0"/>
              </a:spcBef>
              <a:buSzPts val="1100"/>
              <a:buChar char="-"/>
            </a:pPr>
            <a:r>
              <a:rPr lang="en"/>
              <a:t>Always unplug electrical appliances if not being used </a:t>
            </a:r>
          </a:p>
          <a:p>
            <a:pPr lvl="0" indent="457200" rtl="0">
              <a:lnSpc>
                <a:spcPct val="115000"/>
              </a:lnSpc>
              <a:spcBef>
                <a:spcPts val="0"/>
              </a:spcBef>
              <a:buNone/>
            </a:pPr>
            <a:endParaRPr/>
          </a:p>
          <a:p>
            <a:pPr lvl="0" indent="457200" rtl="0">
              <a:lnSpc>
                <a:spcPct val="115000"/>
              </a:lnSpc>
              <a:spcBef>
                <a:spcPts val="0"/>
              </a:spcBef>
              <a:buNone/>
            </a:pPr>
            <a:r>
              <a:rPr lang="en"/>
              <a:t>Images</a:t>
            </a:r>
          </a:p>
          <a:p>
            <a:pPr lvl="0" indent="457200" rtl="0">
              <a:lnSpc>
                <a:spcPct val="115000"/>
              </a:lnSpc>
              <a:spcBef>
                <a:spcPts val="0"/>
              </a:spcBef>
              <a:buNone/>
            </a:pPr>
            <a:r>
              <a:rPr lang="en"/>
              <a:t>Pot (https://www.pexels.com/photo/food-pot-kitchen-cooking-8717/)</a:t>
            </a:r>
          </a:p>
          <a:p>
            <a:pPr lvl="0" indent="457200" rtl="0">
              <a:lnSpc>
                <a:spcPct val="115000"/>
              </a:lnSpc>
              <a:spcBef>
                <a:spcPts val="0"/>
              </a:spcBef>
              <a:buNone/>
            </a:pPr>
            <a:r>
              <a:rPr lang="en"/>
              <a:t>Safety Caps https://www.proparentsupply.com/product/baby-mate-12-24-pcs-safety-electrical-outlet-covers-safety-caps-for-outlets-socket-covers-for-baby-safety-outlet-plugs-child-safety-outlet-covers-outlet-plug-cover-white-12-24-pcs/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indent="457200" rtl="0">
              <a:lnSpc>
                <a:spcPct val="115000"/>
              </a:lnSpc>
              <a:spcBef>
                <a:spcPts val="0"/>
              </a:spcBef>
              <a:buNone/>
            </a:pPr>
            <a:r>
              <a:rPr lang="en"/>
              <a:t>Julia </a:t>
            </a:r>
          </a:p>
          <a:p>
            <a:pPr lvl="0" indent="457200" rtl="0">
              <a:lnSpc>
                <a:spcPct val="115000"/>
              </a:lnSpc>
              <a:spcBef>
                <a:spcPts val="0"/>
              </a:spcBef>
              <a:buNone/>
            </a:pPr>
            <a:endParaRPr/>
          </a:p>
          <a:p>
            <a:pPr lvl="0" indent="457200" rtl="0">
              <a:lnSpc>
                <a:spcPct val="115000"/>
              </a:lnSpc>
              <a:spcBef>
                <a:spcPts val="0"/>
              </a:spcBef>
              <a:buNone/>
            </a:pPr>
            <a:r>
              <a:rPr lang="en"/>
              <a:t>When discussing workplace prevention strategies, it is heavily dependent on the workplace and work environment. People will have different workplace prevention strategies for burns that cater to their specific work environment.</a:t>
            </a:r>
          </a:p>
          <a:p>
            <a:pPr lvl="0" indent="457200" rtl="0">
              <a:lnSpc>
                <a:spcPct val="115000"/>
              </a:lnSpc>
              <a:spcBef>
                <a:spcPts val="0"/>
              </a:spcBef>
              <a:buNone/>
            </a:pPr>
            <a:endParaRPr/>
          </a:p>
          <a:p>
            <a:pPr marL="457200" lvl="0" indent="-298450" rtl="0">
              <a:lnSpc>
                <a:spcPct val="115000"/>
              </a:lnSpc>
              <a:spcBef>
                <a:spcPts val="0"/>
              </a:spcBef>
              <a:spcAft>
                <a:spcPts val="0"/>
              </a:spcAft>
              <a:buSzPts val="1100"/>
              <a:buChar char="-"/>
            </a:pPr>
            <a:r>
              <a:rPr lang="en"/>
              <a:t>Flammable solutions</a:t>
            </a:r>
          </a:p>
          <a:p>
            <a:pPr marL="457200" lvl="0" indent="-298450" rtl="0">
              <a:lnSpc>
                <a:spcPct val="115000"/>
              </a:lnSpc>
              <a:spcBef>
                <a:spcPts val="0"/>
              </a:spcBef>
              <a:spcAft>
                <a:spcPts val="0"/>
              </a:spcAft>
              <a:buSzPts val="1100"/>
              <a:buChar char="-"/>
            </a:pPr>
            <a:r>
              <a:rPr lang="en"/>
              <a:t>Dress appropriately </a:t>
            </a:r>
          </a:p>
          <a:p>
            <a:pPr marL="457200" lvl="0" indent="-298450" rtl="0">
              <a:lnSpc>
                <a:spcPct val="115000"/>
              </a:lnSpc>
              <a:spcBef>
                <a:spcPts val="0"/>
              </a:spcBef>
              <a:spcAft>
                <a:spcPts val="0"/>
              </a:spcAft>
              <a:buSzPts val="1100"/>
              <a:buChar char="-"/>
            </a:pPr>
            <a:r>
              <a:rPr lang="en"/>
              <a:t>Complete site-specific health and safety training before engaging in any work activity </a:t>
            </a:r>
          </a:p>
          <a:p>
            <a:pPr marL="457200" lvl="0" indent="-298450" rtl="0">
              <a:lnSpc>
                <a:spcPct val="115000"/>
              </a:lnSpc>
              <a:spcBef>
                <a:spcPts val="0"/>
              </a:spcBef>
              <a:buSzPts val="1100"/>
              <a:buChar char="-"/>
            </a:pPr>
            <a:r>
              <a:rPr lang="en"/>
              <a:t>Do not attempt any tasks that you are uncomfortable performing or you feel you are untrained for </a:t>
            </a:r>
          </a:p>
          <a:p>
            <a:pPr marL="0" lvl="0" indent="0" rtl="0">
              <a:lnSpc>
                <a:spcPct val="115000"/>
              </a:lnSpc>
              <a:spcBef>
                <a:spcPts val="0"/>
              </a:spcBef>
              <a:buNone/>
            </a:pPr>
            <a:endParaRPr/>
          </a:p>
          <a:p>
            <a:pPr marL="0" lvl="0" indent="0" rtl="0">
              <a:lnSpc>
                <a:spcPct val="115000"/>
              </a:lnSpc>
              <a:spcBef>
                <a:spcPts val="0"/>
              </a:spcBef>
              <a:buNone/>
            </a:pPr>
            <a:r>
              <a:rPr lang="en"/>
              <a:t>Images </a:t>
            </a:r>
          </a:p>
          <a:p>
            <a:pPr marL="0" lvl="0" indent="0" rtl="0">
              <a:lnSpc>
                <a:spcPct val="115000"/>
              </a:lnSpc>
              <a:spcBef>
                <a:spcPts val="0"/>
              </a:spcBef>
              <a:buNone/>
            </a:pPr>
            <a:r>
              <a:rPr lang="en"/>
              <a:t>Server https://pixabay.com/en/waitress-the-waiter-restaurant-caf%C3%A9-2376728/</a:t>
            </a:r>
          </a:p>
          <a:p>
            <a:pPr marL="0" lvl="0" indent="0" rtl="0">
              <a:lnSpc>
                <a:spcPct val="115000"/>
              </a:lnSpc>
              <a:spcBef>
                <a:spcPts val="0"/>
              </a:spcBef>
              <a:buNone/>
            </a:pPr>
            <a:r>
              <a:rPr lang="en"/>
              <a:t>Construction https://pixabay.com/en/construction-worker-safety-2578410/</a:t>
            </a:r>
          </a:p>
          <a:p>
            <a:pPr marL="0" lvl="0" indent="0" rtl="0">
              <a:lnSpc>
                <a:spcPct val="115000"/>
              </a:lnSpc>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lnSpc>
                <a:spcPct val="115000"/>
              </a:lnSpc>
              <a:spcBef>
                <a:spcPts val="0"/>
              </a:spcBef>
              <a:buNone/>
            </a:pPr>
            <a:r>
              <a:rPr lang="en"/>
              <a:t>Julia </a:t>
            </a:r>
          </a:p>
          <a:p>
            <a:pPr lvl="0" indent="457200" rtl="0">
              <a:lnSpc>
                <a:spcPct val="115000"/>
              </a:lnSpc>
              <a:spcBef>
                <a:spcPts val="0"/>
              </a:spcBef>
              <a:buNone/>
            </a:pPr>
            <a:endParaRPr/>
          </a:p>
          <a:p>
            <a:pPr lvl="0" indent="457200" rtl="0">
              <a:lnSpc>
                <a:spcPct val="115000"/>
              </a:lnSpc>
              <a:spcBef>
                <a:spcPts val="0"/>
              </a:spcBef>
              <a:buNone/>
            </a:pPr>
            <a:r>
              <a:rPr lang="en"/>
              <a:t>It is important to take extra caution if you have children in your house. </a:t>
            </a:r>
          </a:p>
          <a:p>
            <a:pPr marL="457200" lvl="0" indent="-298450" rtl="0">
              <a:lnSpc>
                <a:spcPct val="115000"/>
              </a:lnSpc>
              <a:spcBef>
                <a:spcPts val="0"/>
              </a:spcBef>
              <a:spcAft>
                <a:spcPts val="0"/>
              </a:spcAft>
              <a:buSzPts val="1100"/>
              <a:buChar char="-"/>
            </a:pPr>
            <a:r>
              <a:rPr lang="en"/>
              <a:t>Be mindful of water temperature</a:t>
            </a:r>
          </a:p>
          <a:p>
            <a:pPr marL="457200" lvl="0" indent="-298450" rtl="0">
              <a:lnSpc>
                <a:spcPct val="115000"/>
              </a:lnSpc>
              <a:spcBef>
                <a:spcPts val="0"/>
              </a:spcBef>
              <a:spcAft>
                <a:spcPts val="0"/>
              </a:spcAft>
              <a:buSzPts val="1100"/>
              <a:buChar char="-"/>
            </a:pPr>
            <a:r>
              <a:rPr lang="en"/>
              <a:t>Keep children out of the kitchen while cooking as much as possible</a:t>
            </a:r>
          </a:p>
          <a:p>
            <a:pPr marL="457200" lvl="0" indent="-298450" rtl="0">
              <a:lnSpc>
                <a:spcPct val="115000"/>
              </a:lnSpc>
              <a:spcBef>
                <a:spcPts val="0"/>
              </a:spcBef>
              <a:buSzPts val="1100"/>
              <a:buChar char="-"/>
            </a:pPr>
            <a:r>
              <a:rPr lang="en"/>
              <a:t>Keep lighters and matches out of reach</a:t>
            </a:r>
          </a:p>
          <a:p>
            <a:pPr lvl="0" indent="457200" rtl="0">
              <a:lnSpc>
                <a:spcPct val="115000"/>
              </a:lnSpc>
              <a:spcBef>
                <a:spcPts val="0"/>
              </a:spcBef>
              <a:buNone/>
            </a:pPr>
            <a:endParaRPr/>
          </a:p>
          <a:p>
            <a:pPr lvl="0" indent="457200" rtl="0">
              <a:lnSpc>
                <a:spcPct val="115000"/>
              </a:lnSpc>
              <a:spcBef>
                <a:spcPts val="0"/>
              </a:spcBef>
              <a:buNone/>
            </a:pPr>
            <a:endParaRPr/>
          </a:p>
          <a:p>
            <a:pPr lvl="0" indent="457200" rtl="0">
              <a:lnSpc>
                <a:spcPct val="115000"/>
              </a:lnSpc>
              <a:spcBef>
                <a:spcPts val="0"/>
              </a:spcBef>
              <a:buNone/>
            </a:pPr>
            <a:r>
              <a:rPr lang="en"/>
              <a:t>Wide range or prevention strategies - burns ARE common injury, and can be very serious, however they are very preventable if the proper prevention strategies and precautions are put into place. </a:t>
            </a:r>
          </a:p>
          <a:p>
            <a:pPr marL="0" lvl="0" indent="0" rtl="0">
              <a:lnSpc>
                <a:spcPct val="115000"/>
              </a:lnSpc>
              <a:spcBef>
                <a:spcPts val="0"/>
              </a:spcBef>
              <a:buNone/>
            </a:pPr>
            <a:endParaRPr/>
          </a:p>
          <a:p>
            <a:pPr lvl="0" indent="457200" rtl="0">
              <a:lnSpc>
                <a:spcPct val="115000"/>
              </a:lnSpc>
              <a:spcBef>
                <a:spcPts val="0"/>
              </a:spcBef>
              <a:buNone/>
            </a:pPr>
            <a:endParaRPr/>
          </a:p>
          <a:p>
            <a:pPr lvl="0" indent="457200" rtl="0">
              <a:lnSpc>
                <a:spcPct val="115000"/>
              </a:lnSpc>
              <a:spcBef>
                <a:spcPts val="0"/>
              </a:spcBef>
              <a:buNone/>
            </a:pPr>
            <a:r>
              <a:rPr lang="en"/>
              <a:t>Images </a:t>
            </a:r>
          </a:p>
          <a:p>
            <a:pPr lvl="0" indent="457200" rtl="0">
              <a:lnSpc>
                <a:spcPct val="115000"/>
              </a:lnSpc>
              <a:spcBef>
                <a:spcPts val="0"/>
              </a:spcBef>
              <a:buNone/>
            </a:pPr>
            <a:r>
              <a:rPr lang="en"/>
              <a:t>Thermostats https://m.veryicon.com/icons/object/influenza/thermometer-1.html</a:t>
            </a:r>
          </a:p>
          <a:p>
            <a:pPr lvl="0" indent="457200" rtl="0">
              <a:lnSpc>
                <a:spcPct val="115000"/>
              </a:lnSpc>
              <a:spcBef>
                <a:spcPts val="0"/>
              </a:spcBef>
              <a:buNone/>
            </a:pPr>
            <a:r>
              <a:rPr lang="en"/>
              <a:t>Lighter: https://pixabay.com/en/use-the-lighter-fire-ignite-on-fire-2170198/</a:t>
            </a:r>
          </a:p>
          <a:p>
            <a:pPr lvl="0" indent="457200" rtl="0">
              <a:lnSpc>
                <a:spcPct val="115000"/>
              </a:lnSpc>
              <a:spcBef>
                <a:spcPts val="0"/>
              </a:spcBef>
              <a:buNone/>
            </a:pPr>
            <a:r>
              <a:rPr lang="en"/>
              <a:t>Top Shelves (high areas)  http://customwritingink.com/small-cabinet-with-lock.html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Anna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Julia </a:t>
            </a:r>
          </a:p>
          <a:p>
            <a:pPr marL="457200" lvl="0" indent="-298450" rtl="0">
              <a:spcBef>
                <a:spcPts val="0"/>
              </a:spcBef>
              <a:spcAft>
                <a:spcPts val="0"/>
              </a:spcAft>
              <a:buSzPts val="1100"/>
              <a:buChar char="-"/>
            </a:pPr>
            <a:r>
              <a:rPr lang="en"/>
              <a:t>Not just named for the burning skin sensation characterized by injury, but severe skin damage that causes affected skin tissue cells to die - referred to as necrosis </a:t>
            </a:r>
          </a:p>
          <a:p>
            <a:pPr marL="457200" lvl="0" indent="-298450" rtl="0">
              <a:spcBef>
                <a:spcPts val="0"/>
              </a:spcBef>
              <a:spcAft>
                <a:spcPts val="0"/>
              </a:spcAft>
              <a:buSzPts val="1100"/>
              <a:buChar char="-"/>
            </a:pPr>
            <a:r>
              <a:rPr lang="en"/>
              <a:t>Many sources: heat, chemicals, electricity, radiation</a:t>
            </a:r>
          </a:p>
          <a:p>
            <a:pPr marL="457200" lvl="0" indent="-298450" rtl="0">
              <a:spcBef>
                <a:spcPts val="0"/>
              </a:spcBef>
              <a:spcAft>
                <a:spcPts val="0"/>
              </a:spcAft>
              <a:buSzPts val="1100"/>
              <a:buChar char="-"/>
            </a:pPr>
            <a:r>
              <a:rPr lang="en"/>
              <a:t>Most burns are recoverable without serious health consequences, some severe burns require immediate medical attention to prevent further injury/complication </a:t>
            </a:r>
          </a:p>
          <a:p>
            <a:pPr marL="457200" lvl="0" indent="-298450">
              <a:spcBef>
                <a:spcPts val="0"/>
              </a:spcBef>
              <a:buSzPts val="1100"/>
              <a:buChar char="-"/>
            </a:pPr>
            <a:r>
              <a:rPr lang="en"/>
              <a:t>3 main categories of burns - the degrees/types of burns are not based on the cause of the burn, but are based on the severity of the tissue cell death, and the length of exposure to the source causing the burn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sz="950">
                <a:highlight>
                  <a:srgbClr val="FFFFFF"/>
                </a:highlight>
              </a:rPr>
              <a:t>Anna </a:t>
            </a:r>
          </a:p>
          <a:p>
            <a:pPr lvl="0">
              <a:spcBef>
                <a:spcPts val="0"/>
              </a:spcBef>
              <a:buNone/>
            </a:pPr>
            <a:r>
              <a:rPr lang="en" sz="950">
                <a:highlight>
                  <a:srgbClr val="FFFFFF"/>
                </a:highlight>
              </a:rPr>
              <a:t>Chemical burn - irritant - acid or a base </a:t>
            </a:r>
          </a:p>
          <a:p>
            <a:pPr lvl="0">
              <a:spcBef>
                <a:spcPts val="0"/>
              </a:spcBef>
              <a:buNone/>
            </a:pPr>
            <a:endParaRPr sz="950">
              <a:highlight>
                <a:srgbClr val="FFFFFF"/>
              </a:highlight>
            </a:endParaRPr>
          </a:p>
          <a:p>
            <a:pPr lvl="0">
              <a:spcBef>
                <a:spcPts val="0"/>
              </a:spcBef>
              <a:buNone/>
            </a:pPr>
            <a:endParaRPr sz="950">
              <a:highlight>
                <a:srgbClr val="FFFFFF"/>
              </a:highlight>
            </a:endParaRPr>
          </a:p>
          <a:p>
            <a:pPr lvl="0" rtl="0">
              <a:spcBef>
                <a:spcPts val="0"/>
              </a:spcBef>
              <a:buNone/>
            </a:pPr>
            <a:endParaRPr sz="950">
              <a:highlight>
                <a:srgbClr val="FFFFFF"/>
              </a:highlight>
            </a:endParaRPr>
          </a:p>
          <a:p>
            <a:pPr marL="457200" lvl="0" indent="-288925" rtl="0">
              <a:spcBef>
                <a:spcPts val="0"/>
              </a:spcBef>
              <a:spcAft>
                <a:spcPts val="0"/>
              </a:spcAft>
              <a:buSzPts val="950"/>
              <a:buChar char="-"/>
            </a:pPr>
            <a:r>
              <a:rPr lang="en" sz="950">
                <a:highlight>
                  <a:srgbClr val="FFFFFF"/>
                </a:highlight>
              </a:rPr>
              <a:t>Bring up examples as you go</a:t>
            </a:r>
          </a:p>
          <a:p>
            <a:pPr marL="914400" lvl="1" indent="-288925" rtl="0">
              <a:spcBef>
                <a:spcPts val="0"/>
              </a:spcBef>
              <a:spcAft>
                <a:spcPts val="0"/>
              </a:spcAft>
              <a:buSzPts val="950"/>
              <a:buChar char="-"/>
            </a:pPr>
            <a:r>
              <a:rPr lang="en" sz="950">
                <a:highlight>
                  <a:srgbClr val="FFFFFF"/>
                </a:highlight>
              </a:rPr>
              <a:t>ex.flames - campfire </a:t>
            </a:r>
          </a:p>
          <a:p>
            <a:pPr marL="914400" lvl="1" indent="-288925" rtl="0">
              <a:spcBef>
                <a:spcPts val="0"/>
              </a:spcBef>
              <a:spcAft>
                <a:spcPts val="0"/>
              </a:spcAft>
              <a:buSzPts val="950"/>
              <a:buChar char="-"/>
            </a:pPr>
            <a:r>
              <a:rPr lang="en" sz="950">
                <a:highlight>
                  <a:srgbClr val="FFFFFF"/>
                </a:highlight>
              </a:rPr>
              <a:t>Ex. Radiation - sun </a:t>
            </a:r>
          </a:p>
          <a:p>
            <a:pPr marL="914400" lvl="1" indent="-288925">
              <a:spcBef>
                <a:spcPts val="0"/>
              </a:spcBef>
              <a:buSzPts val="950"/>
              <a:buChar char="-"/>
            </a:pPr>
            <a:r>
              <a:rPr lang="en" sz="950">
                <a:highlight>
                  <a:srgbClr val="FFFFFF"/>
                </a:highlight>
              </a:rPr>
              <a:t>Ex. electricity - shock from outlet </a:t>
            </a:r>
          </a:p>
          <a:p>
            <a:pPr lvl="0">
              <a:spcBef>
                <a:spcPts val="0"/>
              </a:spcBef>
              <a:buNone/>
            </a:pPr>
            <a:endParaRPr sz="950">
              <a:highlight>
                <a:srgbClr val="FFFFFF"/>
              </a:highlight>
            </a:endParaRPr>
          </a:p>
          <a:p>
            <a:pPr lvl="0">
              <a:spcBef>
                <a:spcPts val="0"/>
              </a:spcBef>
              <a:buNone/>
            </a:pPr>
            <a:r>
              <a:rPr lang="en" sz="950">
                <a:highlight>
                  <a:srgbClr val="FFFFFF"/>
                </a:highlight>
              </a:rPr>
              <a:t>A burn is acquired through contact with something that releases heat on the skin or other organs. Burn injuries often occur either in the home or at work and are the cause of the most non-life threatening morbidities to the body. Unlike uncontrollable life threatening injuries burns can be easily preventable through proper protection, knowledge and training. Knowing the forms and causes of heat you can potentially be exposed to is very important to limit the amount of burns people acquire.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Anna </a:t>
            </a:r>
          </a:p>
          <a:p>
            <a:pPr lvl="0">
              <a:spcBef>
                <a:spcPts val="0"/>
              </a:spcBef>
              <a:buNone/>
            </a:pPr>
            <a:r>
              <a:rPr lang="en"/>
              <a:t>Script:</a:t>
            </a:r>
          </a:p>
          <a:p>
            <a:pPr lvl="0">
              <a:spcBef>
                <a:spcPts val="0"/>
              </a:spcBef>
              <a:buNone/>
            </a:pPr>
            <a:r>
              <a:rPr lang="en"/>
              <a:t>The majority of burns are caused by a variety of environmental factors. </a:t>
            </a:r>
          </a:p>
          <a:p>
            <a:pPr lvl="0">
              <a:spcBef>
                <a:spcPts val="0"/>
              </a:spcBef>
              <a:buNone/>
            </a:pPr>
            <a:endParaRPr/>
          </a:p>
          <a:p>
            <a:pPr lvl="0">
              <a:spcBef>
                <a:spcPts val="0"/>
              </a:spcBef>
              <a:buNone/>
            </a:pPr>
            <a:r>
              <a:rPr lang="en"/>
              <a:t>The first type of burn is a thermal Burns. There are three types of thermal burns: first is a flame burns, which is the most common type of burn and is sustained when the flame makes direct contact with the skin and tissue resulting in injury. A </a:t>
            </a:r>
            <a:r>
              <a:rPr lang="en" i="1"/>
              <a:t>contact burn</a:t>
            </a:r>
            <a:r>
              <a:rPr lang="en"/>
              <a:t> is damage to the skin caused by a hot object and include burns temperature from cigarettes, irons or cooking appliances. A </a:t>
            </a:r>
            <a:r>
              <a:rPr lang="en" i="1"/>
              <a:t>scald</a:t>
            </a:r>
            <a:r>
              <a:rPr lang="en"/>
              <a:t> is a wound to the skin caused by a hot liquid, where the scald becomes greater depending on the thickness of the liquid and its duration of contact with the skin.</a:t>
            </a:r>
          </a:p>
          <a:p>
            <a:pPr lvl="0">
              <a:spcBef>
                <a:spcPts val="0"/>
              </a:spcBef>
              <a:buNone/>
            </a:pPr>
            <a:endParaRPr/>
          </a:p>
          <a:p>
            <a:pPr lvl="0">
              <a:spcBef>
                <a:spcPts val="0"/>
              </a:spcBef>
              <a:buNone/>
            </a:pPr>
            <a:r>
              <a:rPr lang="en"/>
              <a:t>Electrical Burns: Burns caused by exposure to low, intermediate and high voltage electric currents. Generally these burns tend to be deep and cause serious impairment to the skin and tissue.</a:t>
            </a:r>
          </a:p>
          <a:p>
            <a:pPr lvl="0">
              <a:spcBef>
                <a:spcPts val="0"/>
              </a:spcBef>
              <a:buNone/>
            </a:pPr>
            <a:endParaRPr/>
          </a:p>
          <a:p>
            <a:pPr lvl="0">
              <a:spcBef>
                <a:spcPts val="0"/>
              </a:spcBef>
              <a:buNone/>
            </a:pPr>
            <a:r>
              <a:rPr lang="en"/>
              <a:t>Chemical Burns: Contact or exposure to industrial or household chemical products including flammable gases o</a:t>
            </a:r>
            <a:r>
              <a:rPr lang="en" b="1"/>
              <a:t>r liquids cause chemical burns. </a:t>
            </a:r>
            <a:r>
              <a:rPr lang="en"/>
              <a:t>Breathing difficulties result from the inhalation of hot gases, as they could damage upper airways.</a:t>
            </a:r>
          </a:p>
          <a:p>
            <a:pPr lvl="0">
              <a:spcBef>
                <a:spcPts val="0"/>
              </a:spcBef>
              <a:buNone/>
            </a:pPr>
            <a:endParaRPr/>
          </a:p>
          <a:p>
            <a:pPr lvl="0">
              <a:spcBef>
                <a:spcPts val="0"/>
              </a:spcBef>
              <a:buNone/>
            </a:pPr>
            <a:r>
              <a:rPr lang="en"/>
              <a:t>Sunburns: Damage to the skin caused by ultraviolet rays emitted from the sun, tanning beds or sunlamps.</a:t>
            </a:r>
          </a:p>
          <a:p>
            <a:pPr lvl="0">
              <a:spcBef>
                <a:spcPts val="0"/>
              </a:spcBef>
              <a:buNone/>
            </a:pPr>
            <a:endParaRPr/>
          </a:p>
          <a:p>
            <a:pPr lvl="0">
              <a:spcBef>
                <a:spcPts val="0"/>
              </a:spcBef>
              <a:buNone/>
            </a:pPr>
            <a:r>
              <a:rPr lang="en"/>
              <a:t>Ice Burns: Ice burns result when skin makes contact with ice or cold for a long period of </a:t>
            </a:r>
            <a:r>
              <a:rPr lang="en" b="1"/>
              <a:t>time. Ice burns cause the water in the cells of your skin to freeze, resulting in the development of sharp ice crystals that impair the composition of your skin cells causing blood vessels to constrict. Extended contact with snow, cold weather, or high-velocity winds can cause ice burns as well as the use of ice or cold packs when pressed directly onto bare skin.</a:t>
            </a:r>
          </a:p>
          <a:p>
            <a:pPr lvl="0">
              <a:spcBef>
                <a:spcPts val="0"/>
              </a:spcBef>
              <a:buNone/>
            </a:pPr>
            <a:endParaRPr/>
          </a:p>
          <a:p>
            <a:pPr lvl="0">
              <a:spcBef>
                <a:spcPts val="0"/>
              </a:spcBef>
              <a:buNone/>
            </a:pPr>
            <a:r>
              <a:rPr lang="en"/>
              <a:t>Non-accidental Burns: Nearly 20% of burns in c</a:t>
            </a:r>
            <a:r>
              <a:rPr lang="en" b="1"/>
              <a:t>hildren are caused by abuse or neglect.</a:t>
            </a:r>
          </a:p>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Julia </a:t>
            </a:r>
          </a:p>
          <a:p>
            <a:pPr lvl="0">
              <a:spcBef>
                <a:spcPts val="0"/>
              </a:spcBef>
              <a:buNone/>
            </a:pPr>
            <a:r>
              <a:rPr lang="en"/>
              <a:t>Script: </a:t>
            </a:r>
          </a:p>
          <a:p>
            <a:pPr marL="457200" lvl="0" indent="-298450">
              <a:spcBef>
                <a:spcPts val="0"/>
              </a:spcBef>
              <a:spcAft>
                <a:spcPts val="0"/>
              </a:spcAft>
              <a:buSzPts val="1100"/>
              <a:buChar char="-"/>
            </a:pPr>
            <a:r>
              <a:rPr lang="en"/>
              <a:t>The incidence of burn injuries varies across age groups, gender, income and geographic location.  Approximately 20-25% of burns are work-related and over 50% of these serious burn injuries occur in males. </a:t>
            </a:r>
          </a:p>
          <a:p>
            <a:pPr marL="457200" lvl="0" indent="-298450">
              <a:spcBef>
                <a:spcPts val="0"/>
              </a:spcBef>
              <a:buSzPts val="1100"/>
              <a:buChar char="-"/>
            </a:pPr>
            <a:r>
              <a:rPr lang="en"/>
              <a:t>20-29 year-olds have the highest prevalence of serious burn injuries, followed by children under 9 years of age</a:t>
            </a:r>
          </a:p>
          <a:p>
            <a:pPr lvl="0">
              <a:spcBef>
                <a:spcPts val="0"/>
              </a:spcBef>
              <a:buNone/>
            </a:pPr>
            <a:endParaRPr/>
          </a:p>
          <a:p>
            <a:pPr marL="457200" lvl="0" indent="-298450" rtl="0">
              <a:spcBef>
                <a:spcPts val="0"/>
              </a:spcBef>
              <a:spcAft>
                <a:spcPts val="0"/>
              </a:spcAft>
              <a:buSzPts val="1100"/>
              <a:buChar char="-"/>
            </a:pPr>
            <a:r>
              <a:rPr lang="en"/>
              <a:t>Flame burns and liquid scalds are the main causes of severe burn injury. </a:t>
            </a:r>
          </a:p>
          <a:p>
            <a:pPr marL="914400" lvl="1" indent="-298450" rtl="0">
              <a:spcBef>
                <a:spcPts val="0"/>
              </a:spcBef>
              <a:spcAft>
                <a:spcPts val="0"/>
              </a:spcAft>
              <a:buSzPts val="1100"/>
              <a:buChar char="-"/>
            </a:pPr>
            <a:r>
              <a:rPr lang="en"/>
              <a:t>Most children under the age of 2 sustain severe burn injuries due to liquid scalds and hot surface burns </a:t>
            </a:r>
          </a:p>
          <a:p>
            <a:pPr marL="914400" lvl="1" indent="-298450">
              <a:spcBef>
                <a:spcPts val="0"/>
              </a:spcBef>
              <a:buSzPts val="1100"/>
              <a:buChar char="-"/>
            </a:pPr>
            <a:r>
              <a:rPr lang="en"/>
              <a:t>Older children above the age of 2 suffer from severe burn injuries due to flame burns.</a:t>
            </a:r>
          </a:p>
          <a:p>
            <a:pPr lvl="0">
              <a:spcBef>
                <a:spcPts val="0"/>
              </a:spcBef>
              <a:buNone/>
            </a:pPr>
            <a:endParaRPr/>
          </a:p>
          <a:p>
            <a:pPr lvl="0">
              <a:spcBef>
                <a:spcPts val="0"/>
              </a:spcBef>
              <a:buNone/>
            </a:pPr>
            <a:r>
              <a:rPr lang="en"/>
              <a:t>In the past 20 years, deaths from burn-related injuries have declined . This decrease is a result of improved firefighting techniques, emergency medical services and the use of smoke detectors </a:t>
            </a:r>
          </a:p>
          <a:p>
            <a:pPr marL="457200" lvl="0" indent="-298450" rtl="0">
              <a:spcBef>
                <a:spcPts val="0"/>
              </a:spcBef>
              <a:spcAft>
                <a:spcPts val="0"/>
              </a:spcAft>
              <a:buSzPts val="1100"/>
              <a:buChar char="-"/>
            </a:pPr>
            <a:r>
              <a:rPr lang="en"/>
              <a:t>This has attributed to an overall decrease in mortality and reduction in injuries </a:t>
            </a:r>
          </a:p>
          <a:p>
            <a:pPr marL="457200" lvl="0" indent="-298450">
              <a:spcBef>
                <a:spcPts val="0"/>
              </a:spcBef>
              <a:buSzPts val="1100"/>
              <a:buChar char="-"/>
            </a:pPr>
            <a:r>
              <a:rPr lang="en"/>
              <a:t>Worldwide, 90% of burn deaths occur in low and middle-income countries where prevention programs are not in place and the quality of acute care is not readily available</a:t>
            </a:r>
          </a:p>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Anna </a:t>
            </a:r>
          </a:p>
          <a:p>
            <a:pPr lvl="0">
              <a:spcBef>
                <a:spcPts val="0"/>
              </a:spcBef>
              <a:buNone/>
            </a:pPr>
            <a:endParaRPr/>
          </a:p>
          <a:p>
            <a:pPr lvl="0">
              <a:spcBef>
                <a:spcPts val="0"/>
              </a:spcBef>
              <a:buNone/>
            </a:pPr>
            <a:r>
              <a:rPr lang="en"/>
              <a:t>At the very top of the image, we can see the normal layers of the skin. The first layer is called the epidermis, which protects the body from the environmental stressors. The second layer of the skin is called the dermis, which contains the blood vessels and hair follicles. Beneath the dermis is the hypodermis or the subcutaneous layer, which contains fat. In a first degree burn, the epidermis or the first layer of the skin is damaged. In a second degree burn, the damage extends to the dermal layer. In the third degree burn, the subcutaneous layer is aso damaged. </a:t>
            </a:r>
          </a:p>
          <a:p>
            <a:pPr lvl="0">
              <a:spcBef>
                <a:spcPts val="0"/>
              </a:spcBef>
              <a:buNone/>
            </a:pPr>
            <a:endParaRPr/>
          </a:p>
          <a:p>
            <a:pPr lvl="0">
              <a:spcBef>
                <a:spcPts val="0"/>
              </a:spcBef>
              <a:buNone/>
            </a:pPr>
            <a:r>
              <a:rPr lang="en"/>
              <a:t>Maybe discuss the fourth in this context as well.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Julia </a:t>
            </a:r>
          </a:p>
          <a:p>
            <a:pPr lvl="0">
              <a:spcBef>
                <a:spcPts val="0"/>
              </a:spcBef>
              <a:buNone/>
            </a:pPr>
            <a:endParaRPr/>
          </a:p>
          <a:p>
            <a:pPr lvl="0">
              <a:spcBef>
                <a:spcPts val="0"/>
              </a:spcBef>
              <a:buNone/>
            </a:pPr>
            <a:r>
              <a:rPr lang="en"/>
              <a:t>First</a:t>
            </a:r>
          </a:p>
          <a:p>
            <a:pPr marL="457200" lvl="0" indent="-298450" rtl="0">
              <a:spcBef>
                <a:spcPts val="0"/>
              </a:spcBef>
              <a:spcAft>
                <a:spcPts val="0"/>
              </a:spcAft>
              <a:buSzPts val="1100"/>
              <a:buChar char="-"/>
            </a:pPr>
            <a:r>
              <a:rPr lang="en"/>
              <a:t>Red, non-blistered skin, minor inflammation or swelling, pain, dry and peeling skin</a:t>
            </a:r>
          </a:p>
          <a:p>
            <a:pPr marL="457200" lvl="0" indent="-298450" rtl="0">
              <a:spcBef>
                <a:spcPts val="0"/>
              </a:spcBef>
              <a:buSzPts val="1100"/>
              <a:buChar char="-"/>
            </a:pPr>
            <a:r>
              <a:rPr lang="en"/>
              <a:t>If the burn affects a large area of the skin, still see a doctor! OR if it is a major joint on your face </a:t>
            </a:r>
          </a:p>
          <a:p>
            <a:pPr lvl="0" rtl="0">
              <a:spcBef>
                <a:spcPts val="0"/>
              </a:spcBef>
              <a:buNone/>
            </a:pPr>
            <a:r>
              <a:rPr lang="en"/>
              <a:t>Second</a:t>
            </a:r>
          </a:p>
          <a:p>
            <a:pPr marL="457200" lvl="0" indent="-298450" rtl="0">
              <a:spcBef>
                <a:spcPts val="0"/>
              </a:spcBef>
              <a:spcAft>
                <a:spcPts val="0"/>
              </a:spcAft>
              <a:buSzPts val="1100"/>
              <a:buChar char="-"/>
            </a:pPr>
            <a:r>
              <a:rPr lang="en"/>
              <a:t>Blisters and some thickening of the skin, extremely red and sore</a:t>
            </a:r>
          </a:p>
          <a:p>
            <a:pPr marL="457200" lvl="0" indent="-298450" rtl="0">
              <a:spcBef>
                <a:spcPts val="0"/>
              </a:spcBef>
              <a:spcAft>
                <a:spcPts val="0"/>
              </a:spcAft>
              <a:buSzPts val="1100"/>
              <a:buChar char="-"/>
            </a:pPr>
            <a:r>
              <a:rPr lang="en"/>
              <a:t>Some blisters may pop open - giving wet or weeping appearance</a:t>
            </a:r>
          </a:p>
          <a:p>
            <a:pPr marL="457200" lvl="0" indent="-298450" rtl="0">
              <a:spcBef>
                <a:spcPts val="0"/>
              </a:spcBef>
              <a:spcAft>
                <a:spcPts val="0"/>
              </a:spcAft>
              <a:buSzPts val="1100"/>
              <a:buChar char="-"/>
            </a:pPr>
            <a:r>
              <a:rPr lang="en"/>
              <a:t>Scab-like tissue called fibrinous exudate may develop over the wound </a:t>
            </a:r>
          </a:p>
          <a:p>
            <a:pPr marL="457200" lvl="0" indent="-298450" rtl="0">
              <a:spcBef>
                <a:spcPts val="0"/>
              </a:spcBef>
              <a:buSzPts val="1100"/>
              <a:buChar char="-"/>
            </a:pPr>
            <a:r>
              <a:rPr lang="en"/>
              <a:t>Damage extends beyond the top layer</a:t>
            </a:r>
          </a:p>
          <a:p>
            <a:pPr lvl="0" rtl="0">
              <a:spcBef>
                <a:spcPts val="0"/>
              </a:spcBef>
              <a:buNone/>
            </a:pPr>
            <a:r>
              <a:rPr lang="en"/>
              <a:t>Third</a:t>
            </a:r>
          </a:p>
          <a:p>
            <a:pPr marL="457200" lvl="0" indent="-298450" rtl="0">
              <a:spcBef>
                <a:spcPts val="0"/>
              </a:spcBef>
              <a:spcAft>
                <a:spcPts val="0"/>
              </a:spcAft>
              <a:buSzPts val="1100"/>
              <a:buChar char="-"/>
            </a:pPr>
            <a:r>
              <a:rPr lang="en"/>
              <a:t>Associated with other symptoms as well - such as SHOCK</a:t>
            </a:r>
          </a:p>
          <a:p>
            <a:pPr marL="457200" lvl="0" indent="-298450" rtl="0">
              <a:spcBef>
                <a:spcPts val="0"/>
              </a:spcBef>
              <a:spcAft>
                <a:spcPts val="0"/>
              </a:spcAft>
              <a:buSzPts val="1100"/>
              <a:buChar char="-"/>
            </a:pPr>
            <a:r>
              <a:rPr lang="en"/>
              <a:t>Widespread thickness with a white, leathery appearance</a:t>
            </a:r>
          </a:p>
          <a:p>
            <a:pPr marL="457200" lvl="0" indent="-298450" rtl="0">
              <a:spcBef>
                <a:spcPts val="0"/>
              </a:spcBef>
              <a:spcAft>
                <a:spcPts val="0"/>
              </a:spcAft>
              <a:buSzPts val="1100"/>
              <a:buChar char="-"/>
            </a:pPr>
            <a:r>
              <a:rPr lang="en"/>
              <a:t>Cause most damage and extend through every layer of skin</a:t>
            </a:r>
          </a:p>
          <a:p>
            <a:pPr marL="457200" lvl="0" indent="-298450" rtl="0">
              <a:spcBef>
                <a:spcPts val="0"/>
              </a:spcBef>
              <a:spcAft>
                <a:spcPts val="0"/>
              </a:spcAft>
              <a:buSzPts val="1100"/>
              <a:buChar char="-"/>
            </a:pPr>
            <a:r>
              <a:rPr lang="en"/>
              <a:t>May not actually be in any pain because the burn has caused nerve damage (misconception that this burn is always the most painful type) </a:t>
            </a:r>
          </a:p>
          <a:p>
            <a:pPr marL="457200" lvl="0" indent="-298450" rtl="0">
              <a:spcBef>
                <a:spcPts val="0"/>
              </a:spcBef>
              <a:spcAft>
                <a:spcPts val="0"/>
              </a:spcAft>
              <a:buSzPts val="1100"/>
              <a:buChar char="-"/>
            </a:pPr>
            <a:r>
              <a:rPr lang="en"/>
              <a:t>Waxy and white colour, char, dark brown colour, raised leathery texture and blisters that do not develop</a:t>
            </a:r>
          </a:p>
          <a:p>
            <a:pPr marL="457200" lvl="0" indent="-298450">
              <a:spcBef>
                <a:spcPts val="0"/>
              </a:spcBef>
              <a:buSzPts val="1100"/>
              <a:buChar char="-"/>
            </a:pPr>
            <a:r>
              <a:rPr lang="en"/>
              <a:t>Without surgery, wounds will heal with severe scarring and contracture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ts val="5200"/>
              <a:buNone/>
              <a:defRPr sz="5200"/>
            </a:lvl1pPr>
            <a:lvl2pPr lvl="1" algn="ctr">
              <a:spcBef>
                <a:spcPts val="0"/>
              </a:spcBef>
              <a:buSzPts val="5200"/>
              <a:buNone/>
              <a:defRPr sz="5200"/>
            </a:lvl2pPr>
            <a:lvl3pPr lvl="2" algn="ctr">
              <a:spcBef>
                <a:spcPts val="0"/>
              </a:spcBef>
              <a:buSzPts val="5200"/>
              <a:buNone/>
              <a:defRPr sz="5200"/>
            </a:lvl3pPr>
            <a:lvl4pPr lvl="3" algn="ctr">
              <a:spcBef>
                <a:spcPts val="0"/>
              </a:spcBef>
              <a:buSzPts val="5200"/>
              <a:buNone/>
              <a:defRPr sz="5200"/>
            </a:lvl4pPr>
            <a:lvl5pPr lvl="4" algn="ctr">
              <a:spcBef>
                <a:spcPts val="0"/>
              </a:spcBef>
              <a:buSzPts val="5200"/>
              <a:buNone/>
              <a:defRPr sz="5200"/>
            </a:lvl5pPr>
            <a:lvl6pPr lvl="5" algn="ctr">
              <a:spcBef>
                <a:spcPts val="0"/>
              </a:spcBef>
              <a:buSzPts val="5200"/>
              <a:buNone/>
              <a:defRPr sz="5200"/>
            </a:lvl6pPr>
            <a:lvl7pPr lvl="6" algn="ctr">
              <a:spcBef>
                <a:spcPts val="0"/>
              </a:spcBef>
              <a:buSzPts val="5200"/>
              <a:buNone/>
              <a:defRPr sz="5200"/>
            </a:lvl7pPr>
            <a:lvl8pPr lvl="7" algn="ctr">
              <a:spcBef>
                <a:spcPts val="0"/>
              </a:spcBef>
              <a:buSzPts val="5200"/>
              <a:buNone/>
              <a:defRPr sz="5200"/>
            </a:lvl8pPr>
            <a:lvl9pPr lvl="8" algn="ctr">
              <a:spcBef>
                <a:spcPts val="0"/>
              </a:spcBef>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ts val="12000"/>
              <a:buNone/>
              <a:defRPr sz="12000"/>
            </a:lvl1pPr>
            <a:lvl2pPr lvl="1" algn="ctr">
              <a:spcBef>
                <a:spcPts val="0"/>
              </a:spcBef>
              <a:buSzPts val="12000"/>
              <a:buNone/>
              <a:defRPr sz="12000"/>
            </a:lvl2pPr>
            <a:lvl3pPr lvl="2" algn="ctr">
              <a:spcBef>
                <a:spcPts val="0"/>
              </a:spcBef>
              <a:buSzPts val="12000"/>
              <a:buNone/>
              <a:defRPr sz="12000"/>
            </a:lvl3pPr>
            <a:lvl4pPr lvl="3" algn="ctr">
              <a:spcBef>
                <a:spcPts val="0"/>
              </a:spcBef>
              <a:buSzPts val="12000"/>
              <a:buNone/>
              <a:defRPr sz="12000"/>
            </a:lvl4pPr>
            <a:lvl5pPr lvl="4" algn="ctr">
              <a:spcBef>
                <a:spcPts val="0"/>
              </a:spcBef>
              <a:buSzPts val="12000"/>
              <a:buNone/>
              <a:defRPr sz="12000"/>
            </a:lvl5pPr>
            <a:lvl6pPr lvl="5" algn="ctr">
              <a:spcBef>
                <a:spcPts val="0"/>
              </a:spcBef>
              <a:buSzPts val="12000"/>
              <a:buNone/>
              <a:defRPr sz="12000"/>
            </a:lvl6pPr>
            <a:lvl7pPr lvl="6" algn="ctr">
              <a:spcBef>
                <a:spcPts val="0"/>
              </a:spcBef>
              <a:buSzPts val="12000"/>
              <a:buNone/>
              <a:defRPr sz="12000"/>
            </a:lvl7pPr>
            <a:lvl8pPr lvl="7" algn="ctr">
              <a:spcBef>
                <a:spcPts val="0"/>
              </a:spcBef>
              <a:buSzPts val="12000"/>
              <a:buNone/>
              <a:defRPr sz="12000"/>
            </a:lvl8pPr>
            <a:lvl9pPr lvl="8" algn="ctr">
              <a:spcBef>
                <a:spcPts val="0"/>
              </a:spcBef>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ts val="4200"/>
              <a:buNone/>
              <a:defRPr sz="4200"/>
            </a:lvl1pPr>
            <a:lvl2pPr lvl="1" algn="ctr">
              <a:spcBef>
                <a:spcPts val="0"/>
              </a:spcBef>
              <a:buSzPts val="4200"/>
              <a:buNone/>
              <a:defRPr sz="4200"/>
            </a:lvl2pPr>
            <a:lvl3pPr lvl="2" algn="ctr">
              <a:spcBef>
                <a:spcPts val="0"/>
              </a:spcBef>
              <a:buSzPts val="4200"/>
              <a:buNone/>
              <a:defRPr sz="4200"/>
            </a:lvl3pPr>
            <a:lvl4pPr lvl="3" algn="ctr">
              <a:spcBef>
                <a:spcPts val="0"/>
              </a:spcBef>
              <a:buSzPts val="4200"/>
              <a:buNone/>
              <a:defRPr sz="4200"/>
            </a:lvl4pPr>
            <a:lvl5pPr lvl="4" algn="ctr">
              <a:spcBef>
                <a:spcPts val="0"/>
              </a:spcBef>
              <a:buSzPts val="4200"/>
              <a:buNone/>
              <a:defRPr sz="4200"/>
            </a:lvl5pPr>
            <a:lvl6pPr lvl="5" algn="ctr">
              <a:spcBef>
                <a:spcPts val="0"/>
              </a:spcBef>
              <a:buSzPts val="4200"/>
              <a:buNone/>
              <a:defRPr sz="4200"/>
            </a:lvl6pPr>
            <a:lvl7pPr lvl="6" algn="ctr">
              <a:spcBef>
                <a:spcPts val="0"/>
              </a:spcBef>
              <a:buSzPts val="4200"/>
              <a:buNone/>
              <a:defRPr sz="4200"/>
            </a:lvl7pPr>
            <a:lvl8pPr lvl="7" algn="ctr">
              <a:spcBef>
                <a:spcPts val="0"/>
              </a:spcBef>
              <a:buSzPts val="4200"/>
              <a:buNone/>
              <a:defRPr sz="4200"/>
            </a:lvl8pPr>
            <a:lvl9pPr lvl="8" algn="ctr">
              <a:spcBef>
                <a:spcPts val="0"/>
              </a:spcBef>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a:spcBef>
                <a:spcPts val="0"/>
              </a:spcBef>
              <a:buClr>
                <a:schemeClr val="dk1"/>
              </a:buClr>
              <a:buSzPts val="1800"/>
              <a:buChar char="●"/>
              <a:defRPr>
                <a:solidFill>
                  <a:schemeClr val="dk1"/>
                </a:solidFill>
              </a:defRPr>
            </a:lvl1pPr>
            <a:lvl2pPr lvl="1">
              <a:spcBef>
                <a:spcPts val="0"/>
              </a:spcBef>
              <a:buClr>
                <a:schemeClr val="dk1"/>
              </a:buClr>
              <a:buSzPts val="1400"/>
              <a:buChar char="○"/>
              <a:defRPr>
                <a:solidFill>
                  <a:schemeClr val="dk1"/>
                </a:solidFill>
              </a:defRPr>
            </a:lvl2pPr>
            <a:lvl3pPr lvl="2">
              <a:spcBef>
                <a:spcPts val="0"/>
              </a:spcBef>
              <a:buClr>
                <a:schemeClr val="dk1"/>
              </a:buClr>
              <a:buSzPts val="1400"/>
              <a:buChar char="■"/>
              <a:defRPr>
                <a:solidFill>
                  <a:schemeClr val="dk1"/>
                </a:solidFill>
              </a:defRPr>
            </a:lvl3pPr>
            <a:lvl4pPr lvl="3">
              <a:spcBef>
                <a:spcPts val="0"/>
              </a:spcBef>
              <a:buClr>
                <a:schemeClr val="dk1"/>
              </a:buClr>
              <a:buSzPts val="1400"/>
              <a:buChar char="●"/>
              <a:defRPr>
                <a:solidFill>
                  <a:schemeClr val="dk1"/>
                </a:solidFill>
              </a:defRPr>
            </a:lvl4pPr>
            <a:lvl5pPr lvl="4">
              <a:spcBef>
                <a:spcPts val="0"/>
              </a:spcBef>
              <a:buClr>
                <a:schemeClr val="dk1"/>
              </a:buClr>
              <a:buSzPts val="1400"/>
              <a:buChar char="○"/>
              <a:defRPr>
                <a:solidFill>
                  <a:schemeClr val="dk1"/>
                </a:solidFill>
              </a:defRPr>
            </a:lvl5pPr>
            <a:lvl6pPr lvl="5">
              <a:spcBef>
                <a:spcPts val="0"/>
              </a:spcBef>
              <a:buClr>
                <a:schemeClr val="dk1"/>
              </a:buClr>
              <a:buSzPts val="1400"/>
              <a:buChar char="■"/>
              <a:defRPr>
                <a:solidFill>
                  <a:schemeClr val="dk1"/>
                </a:solidFill>
              </a:defRPr>
            </a:lvl6pPr>
            <a:lvl7pPr lvl="6">
              <a:spcBef>
                <a:spcPts val="0"/>
              </a:spcBef>
              <a:buClr>
                <a:schemeClr val="dk1"/>
              </a:buClr>
              <a:buSzPts val="1400"/>
              <a:buChar char="●"/>
              <a:defRPr>
                <a:solidFill>
                  <a:schemeClr val="dk1"/>
                </a:solidFill>
              </a:defRPr>
            </a:lvl7pPr>
            <a:lvl8pPr lvl="7">
              <a:spcBef>
                <a:spcPts val="0"/>
              </a:spcBef>
              <a:buClr>
                <a:schemeClr val="dk1"/>
              </a:buClr>
              <a:buSzPts val="1400"/>
              <a:buChar char="○"/>
              <a:defRPr>
                <a:solidFill>
                  <a:schemeClr val="dk1"/>
                </a:solidFill>
              </a:defRPr>
            </a:lvl8pPr>
            <a:lvl9pPr lvl="8">
              <a:spcBef>
                <a:spcPts val="0"/>
              </a:spcBef>
              <a:buClr>
                <a:schemeClr val="dk1"/>
              </a:buClr>
              <a:buSzPts val="1400"/>
              <a:buChar char="■"/>
              <a:defRPr>
                <a:solidFill>
                  <a:schemeClr val="dk1"/>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ts val="2800"/>
              <a:buNone/>
              <a:defRPr sz="2800">
                <a:solidFill>
                  <a:schemeClr val="dk1"/>
                </a:solidFill>
              </a:defRPr>
            </a:lvl1pPr>
            <a:lvl2pPr lvl="1">
              <a:spcBef>
                <a:spcPts val="0"/>
              </a:spcBef>
              <a:buClr>
                <a:schemeClr val="dk1"/>
              </a:buClr>
              <a:buSzPts val="2800"/>
              <a:buNone/>
              <a:defRPr sz="2800">
                <a:solidFill>
                  <a:schemeClr val="dk1"/>
                </a:solidFill>
              </a:defRPr>
            </a:lvl2pPr>
            <a:lvl3pPr lvl="2">
              <a:spcBef>
                <a:spcPts val="0"/>
              </a:spcBef>
              <a:buClr>
                <a:schemeClr val="dk1"/>
              </a:buClr>
              <a:buSzPts val="2800"/>
              <a:buNone/>
              <a:defRPr sz="2800">
                <a:solidFill>
                  <a:schemeClr val="dk1"/>
                </a:solidFill>
              </a:defRPr>
            </a:lvl3pPr>
            <a:lvl4pPr lvl="3">
              <a:spcBef>
                <a:spcPts val="0"/>
              </a:spcBef>
              <a:buClr>
                <a:schemeClr val="dk1"/>
              </a:buClr>
              <a:buSzPts val="2800"/>
              <a:buNone/>
              <a:defRPr sz="2800">
                <a:solidFill>
                  <a:schemeClr val="dk1"/>
                </a:solidFill>
              </a:defRPr>
            </a:lvl4pPr>
            <a:lvl5pPr lvl="4">
              <a:spcBef>
                <a:spcPts val="0"/>
              </a:spcBef>
              <a:buClr>
                <a:schemeClr val="dk1"/>
              </a:buClr>
              <a:buSzPts val="2800"/>
              <a:buNone/>
              <a:defRPr sz="2800">
                <a:solidFill>
                  <a:schemeClr val="dk1"/>
                </a:solidFill>
              </a:defRPr>
            </a:lvl5pPr>
            <a:lvl6pPr lvl="5">
              <a:spcBef>
                <a:spcPts val="0"/>
              </a:spcBef>
              <a:buClr>
                <a:schemeClr val="dk1"/>
              </a:buClr>
              <a:buSzPts val="2800"/>
              <a:buNone/>
              <a:defRPr sz="2800">
                <a:solidFill>
                  <a:schemeClr val="dk1"/>
                </a:solidFill>
              </a:defRPr>
            </a:lvl6pPr>
            <a:lvl7pPr lvl="6">
              <a:spcBef>
                <a:spcPts val="0"/>
              </a:spcBef>
              <a:buClr>
                <a:schemeClr val="dk1"/>
              </a:buClr>
              <a:buSzPts val="2800"/>
              <a:buNone/>
              <a:defRPr sz="2800">
                <a:solidFill>
                  <a:schemeClr val="dk1"/>
                </a:solidFill>
              </a:defRPr>
            </a:lvl7pPr>
            <a:lvl8pPr lvl="7">
              <a:spcBef>
                <a:spcPts val="0"/>
              </a:spcBef>
              <a:buClr>
                <a:schemeClr val="dk1"/>
              </a:buClr>
              <a:buSzPts val="2800"/>
              <a:buNone/>
              <a:defRPr sz="2800">
                <a:solidFill>
                  <a:schemeClr val="dk1"/>
                </a:solidFill>
              </a:defRPr>
            </a:lvl8pPr>
            <a:lvl9pPr lvl="8">
              <a:spcBef>
                <a:spcPts val="0"/>
              </a:spcBef>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lt2"/>
              </a:buClr>
              <a:buSzPts val="1800"/>
              <a:buChar char="●"/>
              <a:defRPr sz="1800">
                <a:solidFill>
                  <a:schemeClr val="lt2"/>
                </a:solidFill>
              </a:defRPr>
            </a:lvl1pPr>
            <a:lvl2pPr lvl="1">
              <a:lnSpc>
                <a:spcPct val="115000"/>
              </a:lnSpc>
              <a:spcBef>
                <a:spcPts val="0"/>
              </a:spcBef>
              <a:spcAft>
                <a:spcPts val="1600"/>
              </a:spcAft>
              <a:buClr>
                <a:schemeClr val="lt2"/>
              </a:buClr>
              <a:buSzPts val="1400"/>
              <a:buChar char="○"/>
              <a:defRPr>
                <a:solidFill>
                  <a:schemeClr val="lt2"/>
                </a:solidFill>
              </a:defRPr>
            </a:lvl2pPr>
            <a:lvl3pPr lvl="2">
              <a:lnSpc>
                <a:spcPct val="115000"/>
              </a:lnSpc>
              <a:spcBef>
                <a:spcPts val="0"/>
              </a:spcBef>
              <a:spcAft>
                <a:spcPts val="1600"/>
              </a:spcAft>
              <a:buClr>
                <a:schemeClr val="lt2"/>
              </a:buClr>
              <a:buSzPts val="1400"/>
              <a:buChar char="■"/>
              <a:defRPr>
                <a:solidFill>
                  <a:schemeClr val="lt2"/>
                </a:solidFill>
              </a:defRPr>
            </a:lvl3pPr>
            <a:lvl4pPr lvl="3">
              <a:lnSpc>
                <a:spcPct val="115000"/>
              </a:lnSpc>
              <a:spcBef>
                <a:spcPts val="0"/>
              </a:spcBef>
              <a:spcAft>
                <a:spcPts val="1600"/>
              </a:spcAft>
              <a:buClr>
                <a:schemeClr val="lt2"/>
              </a:buClr>
              <a:buSzPts val="1400"/>
              <a:buChar char="●"/>
              <a:defRPr>
                <a:solidFill>
                  <a:schemeClr val="lt2"/>
                </a:solidFill>
              </a:defRPr>
            </a:lvl4pPr>
            <a:lvl5pPr lvl="4">
              <a:lnSpc>
                <a:spcPct val="115000"/>
              </a:lnSpc>
              <a:spcBef>
                <a:spcPts val="0"/>
              </a:spcBef>
              <a:spcAft>
                <a:spcPts val="1600"/>
              </a:spcAft>
              <a:buClr>
                <a:schemeClr val="lt2"/>
              </a:buClr>
              <a:buSzPts val="1400"/>
              <a:buChar char="○"/>
              <a:defRPr>
                <a:solidFill>
                  <a:schemeClr val="lt2"/>
                </a:solidFill>
              </a:defRPr>
            </a:lvl5pPr>
            <a:lvl6pPr lvl="5">
              <a:lnSpc>
                <a:spcPct val="115000"/>
              </a:lnSpc>
              <a:spcBef>
                <a:spcPts val="0"/>
              </a:spcBef>
              <a:spcAft>
                <a:spcPts val="1600"/>
              </a:spcAft>
              <a:buClr>
                <a:schemeClr val="lt2"/>
              </a:buClr>
              <a:buSzPts val="1400"/>
              <a:buChar char="■"/>
              <a:defRPr>
                <a:solidFill>
                  <a:schemeClr val="lt2"/>
                </a:solidFill>
              </a:defRPr>
            </a:lvl6pPr>
            <a:lvl7pPr lvl="6">
              <a:lnSpc>
                <a:spcPct val="115000"/>
              </a:lnSpc>
              <a:spcBef>
                <a:spcPts val="0"/>
              </a:spcBef>
              <a:spcAft>
                <a:spcPts val="1600"/>
              </a:spcAft>
              <a:buClr>
                <a:schemeClr val="lt2"/>
              </a:buClr>
              <a:buSzPts val="1400"/>
              <a:buChar char="●"/>
              <a:defRPr>
                <a:solidFill>
                  <a:schemeClr val="lt2"/>
                </a:solidFill>
              </a:defRPr>
            </a:lvl7pPr>
            <a:lvl8pPr lvl="7">
              <a:lnSpc>
                <a:spcPct val="115000"/>
              </a:lnSpc>
              <a:spcBef>
                <a:spcPts val="0"/>
              </a:spcBef>
              <a:spcAft>
                <a:spcPts val="1600"/>
              </a:spcAft>
              <a:buClr>
                <a:schemeClr val="lt2"/>
              </a:buClr>
              <a:buSzPts val="1400"/>
              <a:buChar char="○"/>
              <a:defRPr>
                <a:solidFill>
                  <a:schemeClr val="lt2"/>
                </a:solidFill>
              </a:defRPr>
            </a:lvl8pPr>
            <a:lvl9pPr lvl="8">
              <a:lnSpc>
                <a:spcPct val="115000"/>
              </a:lnSpc>
              <a:spcBef>
                <a:spcPts val="0"/>
              </a:spcBef>
              <a:spcAft>
                <a:spcPts val="1600"/>
              </a:spcAft>
              <a:buClr>
                <a:schemeClr val="lt2"/>
              </a:buClr>
              <a:buSzPts val="1400"/>
              <a:buChar char="■"/>
              <a:defRPr>
                <a:solidFill>
                  <a:schemeClr val="lt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lt2"/>
                </a:solidFill>
              </a:rPr>
              <a:t>‹#›</a:t>
            </a:fld>
            <a:endParaRPr lang="en"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0" y="0"/>
            <a:ext cx="9144000" cy="5143499"/>
          </a:xfrm>
          <a:prstGeom prst="rect">
            <a:avLst/>
          </a:prstGeom>
          <a:noFill/>
          <a:ln>
            <a:noFill/>
          </a:ln>
        </p:spPr>
      </p:pic>
      <p:sp>
        <p:nvSpPr>
          <p:cNvPr id="55" name="Shape 55"/>
          <p:cNvSpPr txBox="1"/>
          <p:nvPr/>
        </p:nvSpPr>
        <p:spPr>
          <a:xfrm>
            <a:off x="1518450" y="4506000"/>
            <a:ext cx="6107100" cy="637500"/>
          </a:xfrm>
          <a:prstGeom prst="rect">
            <a:avLst/>
          </a:prstGeom>
          <a:noFill/>
          <a:ln>
            <a:noFill/>
          </a:ln>
        </p:spPr>
        <p:txBody>
          <a:bodyPr wrap="square" lIns="91425" tIns="91425" rIns="91425" bIns="91425" anchor="t" anchorCtr="0">
            <a:noAutofit/>
          </a:bodyPr>
          <a:lstStyle/>
          <a:p>
            <a:pPr lvl="0" algn="ctr">
              <a:spcBef>
                <a:spcPts val="0"/>
              </a:spcBef>
              <a:buNone/>
            </a:pPr>
            <a:r>
              <a:rPr lang="en" sz="1800">
                <a:solidFill>
                  <a:srgbClr val="FFFFFF"/>
                </a:solidFill>
                <a:highlight>
                  <a:srgbClr val="000000"/>
                </a:highlight>
              </a:rPr>
              <a:t>Created by: Anna, Melanie, Rebecca, Josh &amp; Julia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292800"/>
            <a:ext cx="8520600" cy="572700"/>
          </a:xfrm>
          <a:prstGeom prst="rect">
            <a:avLst/>
          </a:prstGeom>
          <a:ln>
            <a:noFill/>
          </a:ln>
        </p:spPr>
        <p:txBody>
          <a:bodyPr wrap="square" lIns="91425" tIns="91425" rIns="91425" bIns="91425" anchor="t" anchorCtr="0">
            <a:noAutofit/>
          </a:bodyPr>
          <a:lstStyle/>
          <a:p>
            <a:pPr lvl="0">
              <a:spcBef>
                <a:spcPts val="0"/>
              </a:spcBef>
              <a:buNone/>
            </a:pPr>
            <a:r>
              <a:rPr lang="en"/>
              <a:t>Fourth Degree Burn </a:t>
            </a:r>
          </a:p>
          <a:p>
            <a:pPr lvl="0">
              <a:spcBef>
                <a:spcPts val="0"/>
              </a:spcBef>
              <a:buNone/>
            </a:pPr>
            <a:endParaRPr/>
          </a:p>
        </p:txBody>
      </p:sp>
      <p:sp>
        <p:nvSpPr>
          <p:cNvPr id="143" name="Shape 143"/>
          <p:cNvSpPr txBox="1">
            <a:spLocks noGrp="1"/>
          </p:cNvSpPr>
          <p:nvPr>
            <p:ph type="body" idx="1"/>
          </p:nvPr>
        </p:nvSpPr>
        <p:spPr>
          <a:xfrm>
            <a:off x="311700" y="1325500"/>
            <a:ext cx="8520600" cy="3416400"/>
          </a:xfrm>
          <a:prstGeom prst="rect">
            <a:avLst/>
          </a:prstGeom>
        </p:spPr>
        <p:txBody>
          <a:bodyPr wrap="square" lIns="91425" tIns="91425" rIns="91425" bIns="91425" anchor="t" anchorCtr="0">
            <a:noAutofit/>
          </a:bodyPr>
          <a:lstStyle/>
          <a:p>
            <a:pPr marL="457200" lvl="0" indent="-342900" rtl="0">
              <a:spcBef>
                <a:spcPts val="0"/>
              </a:spcBef>
              <a:buClr>
                <a:srgbClr val="FFFFFF"/>
              </a:buClr>
              <a:buSzPts val="1800"/>
              <a:buChar char="●"/>
            </a:pPr>
            <a:r>
              <a:rPr lang="en">
                <a:solidFill>
                  <a:srgbClr val="FFFFFF"/>
                </a:solidFill>
              </a:rPr>
              <a:t>May be fatal! </a:t>
            </a:r>
          </a:p>
          <a:p>
            <a:pPr lvl="0" rtl="0">
              <a:spcBef>
                <a:spcPts val="0"/>
              </a:spcBef>
              <a:buNone/>
            </a:pPr>
            <a:endParaRPr>
              <a:solidFill>
                <a:srgbClr val="FFFFFF"/>
              </a:solidFill>
            </a:endParaRPr>
          </a:p>
          <a:p>
            <a:pPr marL="457200" lvl="0" indent="-342900" rtl="0">
              <a:spcBef>
                <a:spcPts val="0"/>
              </a:spcBef>
              <a:buClr>
                <a:srgbClr val="FFFFFF"/>
              </a:buClr>
              <a:buSzPts val="1800"/>
              <a:buChar char="●"/>
            </a:pPr>
            <a:r>
              <a:rPr lang="en">
                <a:solidFill>
                  <a:srgbClr val="FFFFFF"/>
                </a:solidFill>
              </a:rPr>
              <a:t>Symptoms of 3rd degree burns </a:t>
            </a:r>
          </a:p>
          <a:p>
            <a:pPr lvl="0" rtl="0">
              <a:spcBef>
                <a:spcPts val="0"/>
              </a:spcBef>
              <a:buNone/>
            </a:pPr>
            <a:endParaRPr>
              <a:solidFill>
                <a:srgbClr val="FFFFFF"/>
              </a:solidFill>
            </a:endParaRPr>
          </a:p>
          <a:p>
            <a:pPr marL="457200" lvl="0" indent="-342900">
              <a:spcBef>
                <a:spcPts val="0"/>
              </a:spcBef>
              <a:buClr>
                <a:srgbClr val="FFFFFF"/>
              </a:buClr>
              <a:buSzPts val="1800"/>
              <a:buChar char="●"/>
            </a:pPr>
            <a:r>
              <a:rPr lang="en">
                <a:solidFill>
                  <a:srgbClr val="FFFFFF"/>
                </a:solidFill>
              </a:rPr>
              <a:t>Immediate medical attention &amp; surgical interventions </a:t>
            </a:r>
          </a:p>
        </p:txBody>
      </p:sp>
      <p:pic>
        <p:nvPicPr>
          <p:cNvPr id="144" name="Shape 144"/>
          <p:cNvPicPr preferRelativeResize="0"/>
          <p:nvPr/>
        </p:nvPicPr>
        <p:blipFill>
          <a:blip r:embed="rId3">
            <a:alphaModFix/>
          </a:blip>
          <a:stretch>
            <a:fillRect/>
          </a:stretch>
        </p:blipFill>
        <p:spPr>
          <a:xfrm>
            <a:off x="4584675" y="408850"/>
            <a:ext cx="4330476" cy="2682500"/>
          </a:xfrm>
          <a:prstGeom prst="rect">
            <a:avLst/>
          </a:prstGeom>
          <a:noFill/>
          <a:ln w="76200" cap="flat" cmpd="sng">
            <a:solidFill>
              <a:srgbClr val="FFFFFF"/>
            </a:solidFill>
            <a:prstDash val="solid"/>
            <a:round/>
            <a:headEnd type="none" w="med" len="med"/>
            <a:tailEnd type="none" w="med" len="me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11700" y="357750"/>
            <a:ext cx="4022700" cy="572700"/>
          </a:xfrm>
          <a:prstGeom prst="rect">
            <a:avLst/>
          </a:prstGeom>
        </p:spPr>
        <p:txBody>
          <a:bodyPr wrap="square" lIns="91425" tIns="91425" rIns="91425" bIns="91425" anchor="t" anchorCtr="0">
            <a:noAutofit/>
          </a:bodyPr>
          <a:lstStyle/>
          <a:p>
            <a:pPr lvl="0">
              <a:spcBef>
                <a:spcPts val="0"/>
              </a:spcBef>
              <a:buNone/>
            </a:pPr>
            <a:r>
              <a:rPr lang="en"/>
              <a:t>Total Body Surface Area Calculation </a:t>
            </a:r>
          </a:p>
        </p:txBody>
      </p:sp>
      <p:pic>
        <p:nvPicPr>
          <p:cNvPr id="150" name="Shape 150"/>
          <p:cNvPicPr preferRelativeResize="0"/>
          <p:nvPr/>
        </p:nvPicPr>
        <p:blipFill rotWithShape="1">
          <a:blip r:embed="rId3">
            <a:alphaModFix/>
          </a:blip>
          <a:srcRect l="3920"/>
          <a:stretch/>
        </p:blipFill>
        <p:spPr>
          <a:xfrm>
            <a:off x="5054225" y="217088"/>
            <a:ext cx="3731900" cy="4709324"/>
          </a:xfrm>
          <a:prstGeom prst="rect">
            <a:avLst/>
          </a:prstGeom>
          <a:noFill/>
          <a:ln w="76200" cap="flat" cmpd="sng">
            <a:solidFill>
              <a:srgbClr val="CC4125"/>
            </a:solidFill>
            <a:prstDash val="solid"/>
            <a:round/>
            <a:headEnd type="none" w="med" len="med"/>
            <a:tailEnd type="none" w="med" len="med"/>
          </a:ln>
        </p:spPr>
      </p:pic>
      <p:sp>
        <p:nvSpPr>
          <p:cNvPr id="151" name="Shape 151"/>
          <p:cNvSpPr txBox="1"/>
          <p:nvPr/>
        </p:nvSpPr>
        <p:spPr>
          <a:xfrm>
            <a:off x="737000" y="1497400"/>
            <a:ext cx="3438000" cy="2692500"/>
          </a:xfrm>
          <a:prstGeom prst="rect">
            <a:avLst/>
          </a:prstGeom>
          <a:noFill/>
          <a:ln>
            <a:noFill/>
          </a:ln>
        </p:spPr>
        <p:txBody>
          <a:bodyPr wrap="square" lIns="91425" tIns="91425" rIns="91425" bIns="91425" anchor="t" anchorCtr="0">
            <a:noAutofit/>
          </a:bodyPr>
          <a:lstStyle/>
          <a:p>
            <a:pPr marL="457200" lvl="0" indent="-355600">
              <a:spcBef>
                <a:spcPts val="0"/>
              </a:spcBef>
              <a:buClr>
                <a:srgbClr val="FFFFFF"/>
              </a:buClr>
              <a:buSzPts val="2000"/>
              <a:buChar char="●"/>
            </a:pPr>
            <a:r>
              <a:rPr lang="en" sz="2000">
                <a:solidFill>
                  <a:srgbClr val="FFFFFF"/>
                </a:solidFill>
              </a:rPr>
              <a:t>Rule of 9’s </a:t>
            </a:r>
          </a:p>
          <a:p>
            <a:pPr lvl="0">
              <a:spcBef>
                <a:spcPts val="0"/>
              </a:spcBef>
              <a:buNone/>
            </a:pPr>
            <a:endParaRPr sz="2000">
              <a:solidFill>
                <a:srgbClr val="FFFFFF"/>
              </a:solidFill>
            </a:endParaRPr>
          </a:p>
          <a:p>
            <a:pPr marL="457200" lvl="0" indent="-355600">
              <a:spcBef>
                <a:spcPts val="0"/>
              </a:spcBef>
              <a:buClr>
                <a:srgbClr val="FFFFFF"/>
              </a:buClr>
              <a:buSzPts val="2000"/>
              <a:buChar char="●"/>
            </a:pPr>
            <a:r>
              <a:rPr lang="en" sz="2000">
                <a:solidFill>
                  <a:srgbClr val="FFFFFF"/>
                </a:solidFill>
              </a:rPr>
              <a:t>Palmar Method</a:t>
            </a:r>
            <a:r>
              <a:rPr lang="en" sz="2000"/>
              <a:t> </a:t>
            </a:r>
          </a:p>
        </p:txBody>
      </p:sp>
      <p:sp>
        <p:nvSpPr>
          <p:cNvPr id="152" name="Shape 152"/>
          <p:cNvSpPr txBox="1"/>
          <p:nvPr/>
        </p:nvSpPr>
        <p:spPr>
          <a:xfrm>
            <a:off x="1681275" y="4637500"/>
            <a:ext cx="3000000" cy="505800"/>
          </a:xfrm>
          <a:prstGeom prst="rect">
            <a:avLst/>
          </a:prstGeom>
          <a:noFill/>
          <a:ln>
            <a:noFill/>
          </a:ln>
        </p:spPr>
        <p:txBody>
          <a:bodyPr wrap="square" lIns="91425" tIns="91425" rIns="91425" bIns="91425" anchor="ctr" anchorCtr="0">
            <a:noAutofit/>
          </a:bodyPr>
          <a:lstStyle/>
          <a:p>
            <a:pPr lvl="0" rtl="0">
              <a:spcBef>
                <a:spcPts val="0"/>
              </a:spcBef>
              <a:buNone/>
            </a:pPr>
            <a:r>
              <a:rPr lang="en" sz="800">
                <a:solidFill>
                  <a:srgbClr val="FFFFFF"/>
                </a:solidFill>
              </a:rPr>
              <a:t>http://tetaf.org/wp-content/uploads/2016/01/Burn-Practice-Guideline.pdf</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The Baux Scale - Chance of Mortality </a:t>
            </a:r>
          </a:p>
        </p:txBody>
      </p:sp>
      <p:pic>
        <p:nvPicPr>
          <p:cNvPr id="158" name="Shape 158"/>
          <p:cNvPicPr preferRelativeResize="0"/>
          <p:nvPr/>
        </p:nvPicPr>
        <p:blipFill>
          <a:blip r:embed="rId3">
            <a:alphaModFix/>
          </a:blip>
          <a:stretch>
            <a:fillRect/>
          </a:stretch>
        </p:blipFill>
        <p:spPr>
          <a:xfrm>
            <a:off x="720875" y="1261475"/>
            <a:ext cx="6989874" cy="515400"/>
          </a:xfrm>
          <a:prstGeom prst="rect">
            <a:avLst/>
          </a:prstGeom>
          <a:noFill/>
          <a:ln w="38100" cap="flat" cmpd="sng">
            <a:solidFill>
              <a:srgbClr val="FFFFFF"/>
            </a:solidFill>
            <a:prstDash val="solid"/>
            <a:round/>
            <a:headEnd type="none" w="med" len="med"/>
            <a:tailEnd type="none" w="med" len="med"/>
          </a:ln>
        </p:spPr>
      </p:pic>
      <p:sp>
        <p:nvSpPr>
          <p:cNvPr id="159" name="Shape 159"/>
          <p:cNvSpPr txBox="1"/>
          <p:nvPr/>
        </p:nvSpPr>
        <p:spPr>
          <a:xfrm>
            <a:off x="2964600" y="4628100"/>
            <a:ext cx="3107400" cy="515400"/>
          </a:xfrm>
          <a:prstGeom prst="rect">
            <a:avLst/>
          </a:prstGeom>
          <a:noFill/>
          <a:ln>
            <a:noFill/>
          </a:ln>
        </p:spPr>
        <p:txBody>
          <a:bodyPr wrap="square" lIns="91425" tIns="91425" rIns="91425" bIns="91425" anchor="ctr" anchorCtr="0">
            <a:noAutofit/>
          </a:bodyPr>
          <a:lstStyle/>
          <a:p>
            <a:pPr lvl="0" rtl="0">
              <a:spcBef>
                <a:spcPts val="0"/>
              </a:spcBef>
              <a:buNone/>
            </a:pPr>
            <a:r>
              <a:rPr lang="en" sz="900">
                <a:solidFill>
                  <a:srgbClr val="F3F3F3"/>
                </a:solidFill>
              </a:rPr>
              <a:t>http://bluecollarprepping.blogspot.ca/2015/04/burns-and-their-treatment.html</a:t>
            </a:r>
          </a:p>
        </p:txBody>
      </p:sp>
      <p:pic>
        <p:nvPicPr>
          <p:cNvPr id="160" name="Shape 160"/>
          <p:cNvPicPr preferRelativeResize="0"/>
          <p:nvPr/>
        </p:nvPicPr>
        <p:blipFill>
          <a:blip r:embed="rId4">
            <a:alphaModFix/>
          </a:blip>
          <a:stretch>
            <a:fillRect/>
          </a:stretch>
        </p:blipFill>
        <p:spPr>
          <a:xfrm>
            <a:off x="2847288" y="1807401"/>
            <a:ext cx="3107425" cy="2790175"/>
          </a:xfrm>
          <a:prstGeom prst="rect">
            <a:avLst/>
          </a:prstGeom>
          <a:noFill/>
          <a:ln w="76200" cap="flat" cmpd="sng">
            <a:solidFill>
              <a:srgbClr val="FFFFFF"/>
            </a:solidFill>
            <a:prstDash val="solid"/>
            <a:round/>
            <a:headEnd type="none" w="med" len="med"/>
            <a:tailEnd type="none" w="med" len="med"/>
          </a:ln>
        </p:spPr>
      </p:pic>
      <p:sp>
        <p:nvSpPr>
          <p:cNvPr id="161" name="Shape 161"/>
          <p:cNvSpPr/>
          <p:nvPr/>
        </p:nvSpPr>
        <p:spPr>
          <a:xfrm>
            <a:off x="7608775" y="1136825"/>
            <a:ext cx="1223532" cy="821988"/>
          </a:xfrm>
          <a:prstGeom prst="cloud">
            <a:avLst/>
          </a:prstGeom>
          <a:solidFill>
            <a:srgbClr val="F3F3F3"/>
          </a:solidFill>
          <a:ln w="3810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62" name="Shape 162"/>
          <p:cNvSpPr txBox="1"/>
          <p:nvPr/>
        </p:nvSpPr>
        <p:spPr>
          <a:xfrm>
            <a:off x="7813138" y="1290125"/>
            <a:ext cx="814800" cy="515400"/>
          </a:xfrm>
          <a:prstGeom prst="rect">
            <a:avLst/>
          </a:prstGeom>
          <a:solidFill>
            <a:srgbClr val="F3F3F3"/>
          </a:solidFill>
          <a:ln>
            <a:noFill/>
          </a:ln>
        </p:spPr>
        <p:txBody>
          <a:bodyPr wrap="square" lIns="91425" tIns="91425" rIns="91425" bIns="91425" anchor="ctr" anchorCtr="0">
            <a:noAutofit/>
          </a:bodyPr>
          <a:lstStyle/>
          <a:p>
            <a:pPr lvl="0" algn="ctr" rtl="0">
              <a:spcBef>
                <a:spcPts val="0"/>
              </a:spcBef>
              <a:buNone/>
            </a:pPr>
            <a:r>
              <a:rPr lang="en" sz="1800" b="1">
                <a:solidFill>
                  <a:srgbClr val="FF0000"/>
                </a:solidFill>
              </a:rPr>
              <a:t>+ 17?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249900" y="160650"/>
            <a:ext cx="8520600" cy="278100"/>
          </a:xfrm>
          <a:prstGeom prst="rect">
            <a:avLst/>
          </a:prstGeom>
        </p:spPr>
        <p:txBody>
          <a:bodyPr wrap="square" lIns="91425" tIns="91425" rIns="91425" bIns="91425" anchor="t" anchorCtr="0">
            <a:noAutofit/>
          </a:bodyPr>
          <a:lstStyle/>
          <a:p>
            <a:pPr lvl="0" rtl="0">
              <a:spcBef>
                <a:spcPts val="0"/>
              </a:spcBef>
              <a:buNone/>
            </a:pPr>
            <a:r>
              <a:rPr lang="en"/>
              <a:t>Pathophysiology</a:t>
            </a:r>
          </a:p>
          <a:p>
            <a:pPr lvl="0">
              <a:spcBef>
                <a:spcPts val="0"/>
              </a:spcBef>
              <a:buNone/>
            </a:pPr>
            <a:endParaRPr/>
          </a:p>
        </p:txBody>
      </p:sp>
      <p:pic>
        <p:nvPicPr>
          <p:cNvPr id="168" name="Shape 168"/>
          <p:cNvPicPr preferRelativeResize="0"/>
          <p:nvPr/>
        </p:nvPicPr>
        <p:blipFill>
          <a:blip r:embed="rId3">
            <a:alphaModFix/>
          </a:blip>
          <a:stretch>
            <a:fillRect/>
          </a:stretch>
        </p:blipFill>
        <p:spPr>
          <a:xfrm>
            <a:off x="1649425" y="822050"/>
            <a:ext cx="6066323" cy="4066352"/>
          </a:xfrm>
          <a:prstGeom prst="rect">
            <a:avLst/>
          </a:prstGeom>
          <a:noFill/>
          <a:ln w="76200" cap="flat" cmpd="sng">
            <a:solidFill>
              <a:srgbClr val="FFFFFF"/>
            </a:solidFill>
            <a:prstDash val="solid"/>
            <a:round/>
            <a:headEnd type="none" w="med" len="med"/>
            <a:tailEnd type="none" w="med" len="me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Pathophysiology</a:t>
            </a:r>
          </a:p>
        </p:txBody>
      </p:sp>
      <p:pic>
        <p:nvPicPr>
          <p:cNvPr id="174" name="Shape 174"/>
          <p:cNvPicPr preferRelativeResize="0"/>
          <p:nvPr/>
        </p:nvPicPr>
        <p:blipFill>
          <a:blip r:embed="rId3">
            <a:alphaModFix/>
          </a:blip>
          <a:stretch>
            <a:fillRect/>
          </a:stretch>
        </p:blipFill>
        <p:spPr>
          <a:xfrm>
            <a:off x="3437225" y="911975"/>
            <a:ext cx="5514951" cy="3769350"/>
          </a:xfrm>
          <a:prstGeom prst="rect">
            <a:avLst/>
          </a:prstGeom>
          <a:noFill/>
          <a:ln w="76200" cap="flat" cmpd="sng">
            <a:solidFill>
              <a:srgbClr val="FFFFFF"/>
            </a:solidFill>
            <a:prstDash val="solid"/>
            <a:round/>
            <a:headEnd type="none" w="med" len="med"/>
            <a:tailEnd type="none" w="med" len="med"/>
          </a:ln>
        </p:spPr>
      </p:pic>
      <p:sp>
        <p:nvSpPr>
          <p:cNvPr id="175" name="Shape 175"/>
          <p:cNvSpPr txBox="1"/>
          <p:nvPr/>
        </p:nvSpPr>
        <p:spPr>
          <a:xfrm>
            <a:off x="553325" y="1184000"/>
            <a:ext cx="2402400" cy="2475000"/>
          </a:xfrm>
          <a:prstGeom prst="rect">
            <a:avLst/>
          </a:prstGeom>
          <a:noFill/>
          <a:ln>
            <a:noFill/>
          </a:ln>
        </p:spPr>
        <p:txBody>
          <a:bodyPr wrap="square" lIns="91425" tIns="91425" rIns="91425" bIns="91425" anchor="t" anchorCtr="0">
            <a:noAutofit/>
          </a:bodyPr>
          <a:lstStyle/>
          <a:p>
            <a:pPr lvl="0">
              <a:spcBef>
                <a:spcPts val="0"/>
              </a:spcBef>
              <a:buNone/>
            </a:pPr>
            <a:r>
              <a:rPr lang="en" sz="2000">
                <a:solidFill>
                  <a:srgbClr val="FFFFFF"/>
                </a:solidFill>
              </a:rPr>
              <a:t>Local Response</a:t>
            </a:r>
          </a:p>
          <a:p>
            <a:pPr lvl="0">
              <a:spcBef>
                <a:spcPts val="0"/>
              </a:spcBef>
              <a:buNone/>
            </a:pPr>
            <a:endParaRPr sz="2000">
              <a:solidFill>
                <a:srgbClr val="FFFFFF"/>
              </a:solidFill>
            </a:endParaRPr>
          </a:p>
          <a:p>
            <a:pPr marL="457200" lvl="0" indent="-342900">
              <a:lnSpc>
                <a:spcPct val="150000"/>
              </a:lnSpc>
              <a:spcBef>
                <a:spcPts val="0"/>
              </a:spcBef>
              <a:spcAft>
                <a:spcPts val="0"/>
              </a:spcAft>
              <a:buClr>
                <a:srgbClr val="FFFFFF"/>
              </a:buClr>
              <a:buSzPts val="1800"/>
              <a:buChar char="●"/>
            </a:pPr>
            <a:r>
              <a:rPr lang="en" sz="1800">
                <a:solidFill>
                  <a:srgbClr val="FFFFFF"/>
                </a:solidFill>
              </a:rPr>
              <a:t>Coagulation</a:t>
            </a:r>
          </a:p>
          <a:p>
            <a:pPr marL="457200" lvl="0" indent="-342900">
              <a:lnSpc>
                <a:spcPct val="150000"/>
              </a:lnSpc>
              <a:spcBef>
                <a:spcPts val="0"/>
              </a:spcBef>
              <a:spcAft>
                <a:spcPts val="0"/>
              </a:spcAft>
              <a:buClr>
                <a:srgbClr val="FFFFFF"/>
              </a:buClr>
              <a:buSzPts val="1800"/>
              <a:buChar char="●"/>
            </a:pPr>
            <a:r>
              <a:rPr lang="en" sz="1800">
                <a:solidFill>
                  <a:srgbClr val="FFFFFF"/>
                </a:solidFill>
              </a:rPr>
              <a:t>Stasis </a:t>
            </a:r>
          </a:p>
          <a:p>
            <a:pPr marL="457200" lvl="0" indent="-342900">
              <a:lnSpc>
                <a:spcPct val="150000"/>
              </a:lnSpc>
              <a:spcBef>
                <a:spcPts val="0"/>
              </a:spcBef>
              <a:buClr>
                <a:srgbClr val="FFFFFF"/>
              </a:buClr>
              <a:buSzPts val="1800"/>
              <a:buChar char="●"/>
            </a:pPr>
            <a:r>
              <a:rPr lang="en" sz="1800">
                <a:solidFill>
                  <a:srgbClr val="FFFFFF"/>
                </a:solidFill>
              </a:rPr>
              <a:t>Hyperaemia </a:t>
            </a:r>
          </a:p>
          <a:p>
            <a:pPr lvl="0">
              <a:spcBef>
                <a:spcPts val="0"/>
              </a:spcBef>
              <a:buNone/>
            </a:pPr>
            <a:endParaRPr/>
          </a:p>
          <a:p>
            <a:pPr lvl="0">
              <a:spcBef>
                <a:spcPts val="0"/>
              </a:spcBef>
              <a:buNone/>
            </a:pPr>
            <a:endParaRPr/>
          </a:p>
          <a:p>
            <a:pPr lvl="0">
              <a:spcBef>
                <a:spcPts val="0"/>
              </a:spcBef>
              <a:buNone/>
            </a:pPr>
            <a:endParaRPr/>
          </a:p>
        </p:txBody>
      </p:sp>
      <p:sp>
        <p:nvSpPr>
          <p:cNvPr id="176" name="Shape 176"/>
          <p:cNvSpPr txBox="1"/>
          <p:nvPr/>
        </p:nvSpPr>
        <p:spPr>
          <a:xfrm>
            <a:off x="3352475" y="3342525"/>
            <a:ext cx="4751100" cy="3000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800">
                <a:solidFill>
                  <a:schemeClr val="dk1"/>
                </a:solidFill>
              </a:rPr>
              <a:t>Artuson, G. (1980). Pathophysiology of the burn wound. Ann. Chir. Gynaecol. 69(5): 178-90.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Pathophysiology</a:t>
            </a:r>
          </a:p>
        </p:txBody>
      </p:sp>
      <p:sp>
        <p:nvSpPr>
          <p:cNvPr id="182" name="Shape 182"/>
          <p:cNvSpPr txBox="1"/>
          <p:nvPr/>
        </p:nvSpPr>
        <p:spPr>
          <a:xfrm>
            <a:off x="503400" y="1189275"/>
            <a:ext cx="2868600" cy="2475000"/>
          </a:xfrm>
          <a:prstGeom prst="rect">
            <a:avLst/>
          </a:prstGeom>
          <a:noFill/>
          <a:ln>
            <a:noFill/>
          </a:ln>
        </p:spPr>
        <p:txBody>
          <a:bodyPr wrap="square" lIns="91425" tIns="91425" rIns="91425" bIns="91425" anchor="t" anchorCtr="0">
            <a:noAutofit/>
          </a:bodyPr>
          <a:lstStyle/>
          <a:p>
            <a:pPr lvl="0">
              <a:spcBef>
                <a:spcPts val="0"/>
              </a:spcBef>
              <a:buNone/>
            </a:pPr>
            <a:r>
              <a:rPr lang="en" sz="2000">
                <a:solidFill>
                  <a:srgbClr val="FFFFFF"/>
                </a:solidFill>
              </a:rPr>
              <a:t>Systemic Response</a:t>
            </a:r>
          </a:p>
          <a:p>
            <a:pPr lvl="0">
              <a:spcBef>
                <a:spcPts val="0"/>
              </a:spcBef>
              <a:buNone/>
            </a:pPr>
            <a:endParaRPr sz="2000">
              <a:solidFill>
                <a:srgbClr val="FFFFFF"/>
              </a:solidFill>
            </a:endParaRPr>
          </a:p>
          <a:p>
            <a:pPr marL="457200" lvl="0" indent="-342900">
              <a:lnSpc>
                <a:spcPct val="200000"/>
              </a:lnSpc>
              <a:spcBef>
                <a:spcPts val="0"/>
              </a:spcBef>
              <a:spcAft>
                <a:spcPts val="0"/>
              </a:spcAft>
              <a:buClr>
                <a:srgbClr val="FFFFFF"/>
              </a:buClr>
              <a:buSzPts val="1800"/>
              <a:buChar char="●"/>
            </a:pPr>
            <a:r>
              <a:rPr lang="en" sz="1800">
                <a:solidFill>
                  <a:srgbClr val="FFFFFF"/>
                </a:solidFill>
              </a:rPr>
              <a:t>Cardiovascular </a:t>
            </a:r>
          </a:p>
          <a:p>
            <a:pPr marL="457200" lvl="0" indent="-342900">
              <a:lnSpc>
                <a:spcPct val="200000"/>
              </a:lnSpc>
              <a:spcBef>
                <a:spcPts val="0"/>
              </a:spcBef>
              <a:spcAft>
                <a:spcPts val="0"/>
              </a:spcAft>
              <a:buClr>
                <a:srgbClr val="FFFFFF"/>
              </a:buClr>
              <a:buSzPts val="1800"/>
              <a:buChar char="●"/>
            </a:pPr>
            <a:r>
              <a:rPr lang="en" sz="1800">
                <a:solidFill>
                  <a:srgbClr val="FFFFFF"/>
                </a:solidFill>
              </a:rPr>
              <a:t>Respiratory </a:t>
            </a:r>
          </a:p>
          <a:p>
            <a:pPr marL="457200" lvl="0" indent="-342900">
              <a:lnSpc>
                <a:spcPct val="200000"/>
              </a:lnSpc>
              <a:spcBef>
                <a:spcPts val="0"/>
              </a:spcBef>
              <a:spcAft>
                <a:spcPts val="0"/>
              </a:spcAft>
              <a:buClr>
                <a:srgbClr val="FFFFFF"/>
              </a:buClr>
              <a:buSzPts val="1800"/>
              <a:buChar char="●"/>
            </a:pPr>
            <a:r>
              <a:rPr lang="en" sz="1800">
                <a:solidFill>
                  <a:srgbClr val="FFFFFF"/>
                </a:solidFill>
              </a:rPr>
              <a:t>Metabolic </a:t>
            </a:r>
          </a:p>
          <a:p>
            <a:pPr marL="457200" lvl="0" indent="-342900" rtl="0">
              <a:lnSpc>
                <a:spcPct val="200000"/>
              </a:lnSpc>
              <a:spcBef>
                <a:spcPts val="0"/>
              </a:spcBef>
              <a:buClr>
                <a:srgbClr val="FFFFFF"/>
              </a:buClr>
              <a:buSzPts val="1800"/>
              <a:buChar char="●"/>
            </a:pPr>
            <a:r>
              <a:rPr lang="en" sz="1800">
                <a:solidFill>
                  <a:srgbClr val="FFFFFF"/>
                </a:solidFill>
              </a:rPr>
              <a:t>Immunology  </a:t>
            </a:r>
          </a:p>
          <a:p>
            <a:pPr lvl="0" rtl="0">
              <a:spcBef>
                <a:spcPts val="0"/>
              </a:spcBef>
              <a:buNone/>
            </a:pPr>
            <a:endParaRPr/>
          </a:p>
          <a:p>
            <a:pPr lvl="0" rtl="0">
              <a:spcBef>
                <a:spcPts val="0"/>
              </a:spcBef>
              <a:buNone/>
            </a:pPr>
            <a:endParaRPr/>
          </a:p>
          <a:p>
            <a:pPr lvl="0" rtl="0">
              <a:spcBef>
                <a:spcPts val="0"/>
              </a:spcBef>
              <a:buNone/>
            </a:pPr>
            <a:endParaRPr/>
          </a:p>
        </p:txBody>
      </p:sp>
      <p:pic>
        <p:nvPicPr>
          <p:cNvPr id="183" name="Shape 183"/>
          <p:cNvPicPr preferRelativeResize="0"/>
          <p:nvPr/>
        </p:nvPicPr>
        <p:blipFill>
          <a:blip r:embed="rId3">
            <a:alphaModFix/>
          </a:blip>
          <a:stretch>
            <a:fillRect/>
          </a:stretch>
        </p:blipFill>
        <p:spPr>
          <a:xfrm>
            <a:off x="3240325" y="668875"/>
            <a:ext cx="5449325" cy="3724451"/>
          </a:xfrm>
          <a:prstGeom prst="rect">
            <a:avLst/>
          </a:prstGeom>
          <a:noFill/>
          <a:ln w="76200" cap="flat" cmpd="sng">
            <a:solidFill>
              <a:srgbClr val="FFFFFF"/>
            </a:solidFill>
            <a:prstDash val="solid"/>
            <a:round/>
            <a:headEnd type="none" w="med" len="med"/>
            <a:tailEnd type="none" w="med" len="med"/>
          </a:ln>
        </p:spPr>
      </p:pic>
      <p:sp>
        <p:nvSpPr>
          <p:cNvPr id="184" name="Shape 184"/>
          <p:cNvSpPr txBox="1"/>
          <p:nvPr/>
        </p:nvSpPr>
        <p:spPr>
          <a:xfrm>
            <a:off x="3155600" y="3035025"/>
            <a:ext cx="4594500" cy="3000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800">
                <a:solidFill>
                  <a:schemeClr val="dk1"/>
                </a:solidFill>
              </a:rPr>
              <a:t>Artuson, G. (1980). Pathophysiology of the burn wound. Ann. Chir. Gynaecol. 69(5): 178-90.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Treatment: Immediate</a:t>
            </a:r>
          </a:p>
        </p:txBody>
      </p:sp>
      <p:sp>
        <p:nvSpPr>
          <p:cNvPr id="190" name="Shape 190"/>
          <p:cNvSpPr txBox="1">
            <a:spLocks noGrp="1"/>
          </p:cNvSpPr>
          <p:nvPr>
            <p:ph type="body" idx="1"/>
          </p:nvPr>
        </p:nvSpPr>
        <p:spPr>
          <a:xfrm>
            <a:off x="311700" y="1152475"/>
            <a:ext cx="8520600" cy="3416400"/>
          </a:xfrm>
          <a:prstGeom prst="rect">
            <a:avLst/>
          </a:prstGeom>
          <a:ln>
            <a:noFill/>
          </a:ln>
        </p:spPr>
        <p:txBody>
          <a:bodyPr wrap="square" lIns="91425" tIns="91425" rIns="91425" bIns="91425" anchor="t" anchorCtr="0">
            <a:noAutofit/>
          </a:bodyPr>
          <a:lstStyle/>
          <a:p>
            <a:pPr marL="457200" lvl="0" indent="-342900">
              <a:lnSpc>
                <a:spcPct val="150000"/>
              </a:lnSpc>
              <a:spcBef>
                <a:spcPts val="0"/>
              </a:spcBef>
              <a:spcAft>
                <a:spcPts val="0"/>
              </a:spcAft>
              <a:buClr>
                <a:srgbClr val="FFFFFF"/>
              </a:buClr>
              <a:buSzPts val="1800"/>
              <a:buChar char="●"/>
            </a:pPr>
            <a:r>
              <a:rPr lang="en">
                <a:solidFill>
                  <a:srgbClr val="FFFFFF"/>
                </a:solidFill>
              </a:rPr>
              <a:t>Heat Burns </a:t>
            </a:r>
          </a:p>
          <a:p>
            <a:pPr marL="457200" lvl="0" indent="-342900">
              <a:lnSpc>
                <a:spcPct val="150000"/>
              </a:lnSpc>
              <a:spcBef>
                <a:spcPts val="0"/>
              </a:spcBef>
              <a:spcAft>
                <a:spcPts val="0"/>
              </a:spcAft>
              <a:buClr>
                <a:srgbClr val="FFFFFF"/>
              </a:buClr>
              <a:buSzPts val="1800"/>
              <a:buChar char="●"/>
            </a:pPr>
            <a:r>
              <a:rPr lang="en">
                <a:solidFill>
                  <a:srgbClr val="FFFFFF"/>
                </a:solidFill>
              </a:rPr>
              <a:t>Cold Temperature Burns </a:t>
            </a:r>
          </a:p>
          <a:p>
            <a:pPr marL="457200" lvl="0" indent="-342900">
              <a:lnSpc>
                <a:spcPct val="150000"/>
              </a:lnSpc>
              <a:spcBef>
                <a:spcPts val="0"/>
              </a:spcBef>
              <a:spcAft>
                <a:spcPts val="0"/>
              </a:spcAft>
              <a:buClr>
                <a:srgbClr val="FFFFFF"/>
              </a:buClr>
              <a:buSzPts val="1800"/>
              <a:buChar char="●"/>
            </a:pPr>
            <a:r>
              <a:rPr lang="en">
                <a:solidFill>
                  <a:srgbClr val="FFFFFF"/>
                </a:solidFill>
              </a:rPr>
              <a:t>Liquid Scald Burns </a:t>
            </a:r>
          </a:p>
          <a:p>
            <a:pPr marL="457200" lvl="0" indent="-342900">
              <a:lnSpc>
                <a:spcPct val="150000"/>
              </a:lnSpc>
              <a:spcBef>
                <a:spcPts val="0"/>
              </a:spcBef>
              <a:spcAft>
                <a:spcPts val="0"/>
              </a:spcAft>
              <a:buClr>
                <a:srgbClr val="FFFFFF"/>
              </a:buClr>
              <a:buSzPts val="1800"/>
              <a:buChar char="●"/>
            </a:pPr>
            <a:r>
              <a:rPr lang="en">
                <a:solidFill>
                  <a:srgbClr val="FFFFFF"/>
                </a:solidFill>
              </a:rPr>
              <a:t>Electrical Burns </a:t>
            </a:r>
          </a:p>
          <a:p>
            <a:pPr marL="457200" lvl="0" indent="-342900">
              <a:lnSpc>
                <a:spcPct val="150000"/>
              </a:lnSpc>
              <a:spcBef>
                <a:spcPts val="0"/>
              </a:spcBef>
              <a:spcAft>
                <a:spcPts val="0"/>
              </a:spcAft>
              <a:buClr>
                <a:srgbClr val="FFFFFF"/>
              </a:buClr>
              <a:buSzPts val="1800"/>
              <a:buChar char="●"/>
            </a:pPr>
            <a:r>
              <a:rPr lang="en">
                <a:solidFill>
                  <a:srgbClr val="FFFFFF"/>
                </a:solidFill>
              </a:rPr>
              <a:t>Chemical Burns </a:t>
            </a:r>
          </a:p>
          <a:p>
            <a:pPr marL="457200" lvl="0" indent="-342900">
              <a:lnSpc>
                <a:spcPct val="150000"/>
              </a:lnSpc>
              <a:spcBef>
                <a:spcPts val="0"/>
              </a:spcBef>
              <a:buClr>
                <a:srgbClr val="FFFFFF"/>
              </a:buClr>
              <a:buSzPts val="1800"/>
              <a:buChar char="●"/>
            </a:pPr>
            <a:r>
              <a:rPr lang="en">
                <a:solidFill>
                  <a:srgbClr val="FFFFFF"/>
                </a:solidFill>
              </a:rPr>
              <a:t>Tar or Hot Plastic Burns </a:t>
            </a:r>
          </a:p>
        </p:txBody>
      </p:sp>
      <p:pic>
        <p:nvPicPr>
          <p:cNvPr id="191" name="Shape 191"/>
          <p:cNvPicPr preferRelativeResize="0"/>
          <p:nvPr/>
        </p:nvPicPr>
        <p:blipFill>
          <a:blip r:embed="rId3">
            <a:alphaModFix/>
          </a:blip>
          <a:stretch>
            <a:fillRect/>
          </a:stretch>
        </p:blipFill>
        <p:spPr>
          <a:xfrm>
            <a:off x="4572075" y="266050"/>
            <a:ext cx="3636020" cy="2184425"/>
          </a:xfrm>
          <a:prstGeom prst="rect">
            <a:avLst/>
          </a:prstGeom>
          <a:noFill/>
          <a:ln w="76200" cap="flat" cmpd="sng">
            <a:solidFill>
              <a:srgbClr val="CC4125"/>
            </a:solidFill>
            <a:prstDash val="solid"/>
            <a:round/>
            <a:headEnd type="none" w="med" len="med"/>
            <a:tailEnd type="none" w="med" len="med"/>
          </a:ln>
        </p:spPr>
      </p:pic>
      <p:pic>
        <p:nvPicPr>
          <p:cNvPr id="192" name="Shape 192"/>
          <p:cNvPicPr preferRelativeResize="0"/>
          <p:nvPr/>
        </p:nvPicPr>
        <p:blipFill>
          <a:blip r:embed="rId4">
            <a:alphaModFix/>
          </a:blip>
          <a:stretch>
            <a:fillRect/>
          </a:stretch>
        </p:blipFill>
        <p:spPr>
          <a:xfrm>
            <a:off x="5974800" y="2005575"/>
            <a:ext cx="2857500" cy="2857500"/>
          </a:xfrm>
          <a:prstGeom prst="rect">
            <a:avLst/>
          </a:prstGeom>
          <a:noFill/>
          <a:ln w="76200" cap="flat" cmpd="sng">
            <a:solidFill>
              <a:srgbClr val="CC4125"/>
            </a:solidFill>
            <a:prstDash val="solid"/>
            <a:round/>
            <a:headEnd type="none" w="med" len="med"/>
            <a:tailEnd type="none" w="med" len="me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181350" y="264675"/>
            <a:ext cx="8520600" cy="572700"/>
          </a:xfrm>
          <a:prstGeom prst="rect">
            <a:avLst/>
          </a:prstGeom>
        </p:spPr>
        <p:txBody>
          <a:bodyPr wrap="square" lIns="91425" tIns="91425" rIns="91425" bIns="91425" anchor="t" anchorCtr="0">
            <a:noAutofit/>
          </a:bodyPr>
          <a:lstStyle/>
          <a:p>
            <a:pPr lvl="0" rtl="0">
              <a:spcBef>
                <a:spcPts val="0"/>
              </a:spcBef>
              <a:buNone/>
            </a:pPr>
            <a:r>
              <a:rPr lang="en"/>
              <a:t>Treatment: Surgical Intervention: Escharotomy</a:t>
            </a:r>
          </a:p>
        </p:txBody>
      </p:sp>
      <p:pic>
        <p:nvPicPr>
          <p:cNvPr id="198" name="Shape 198"/>
          <p:cNvPicPr preferRelativeResize="0"/>
          <p:nvPr/>
        </p:nvPicPr>
        <p:blipFill>
          <a:blip r:embed="rId3">
            <a:alphaModFix/>
          </a:blip>
          <a:stretch>
            <a:fillRect/>
          </a:stretch>
        </p:blipFill>
        <p:spPr>
          <a:xfrm>
            <a:off x="1678825" y="1079600"/>
            <a:ext cx="5986624" cy="3582125"/>
          </a:xfrm>
          <a:prstGeom prst="rect">
            <a:avLst/>
          </a:prstGeom>
          <a:noFill/>
          <a:ln w="76200" cap="flat" cmpd="sng">
            <a:solidFill>
              <a:srgbClr val="FFFFFF"/>
            </a:solidFill>
            <a:prstDash val="solid"/>
            <a:round/>
            <a:headEnd type="none" w="med" len="med"/>
            <a:tailEnd type="none" w="med" len="med"/>
          </a:ln>
        </p:spPr>
      </p:pic>
      <p:sp>
        <p:nvSpPr>
          <p:cNvPr id="199" name="Shape 199"/>
          <p:cNvSpPr txBox="1"/>
          <p:nvPr/>
        </p:nvSpPr>
        <p:spPr>
          <a:xfrm>
            <a:off x="5551700" y="3463975"/>
            <a:ext cx="5458500" cy="3000000"/>
          </a:xfrm>
          <a:prstGeom prst="rect">
            <a:avLst/>
          </a:prstGeom>
          <a:noFill/>
          <a:ln>
            <a:noFill/>
          </a:ln>
        </p:spPr>
        <p:txBody>
          <a:bodyPr wrap="square" lIns="91425" tIns="91425" rIns="91425" bIns="91425" anchor="ctr" anchorCtr="0">
            <a:noAutofit/>
          </a:bodyPr>
          <a:lstStyle/>
          <a:p>
            <a:pPr lvl="0" rtl="0">
              <a:spcBef>
                <a:spcPts val="0"/>
              </a:spcBef>
              <a:buNone/>
            </a:pPr>
            <a:r>
              <a:rPr lang="en" sz="900">
                <a:solidFill>
                  <a:srgbClr val="FFFFFF"/>
                </a:solidFill>
              </a:rPr>
              <a:t>https://twitter.com/4hremergencydoc/status/519853931682594816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181350" y="264675"/>
            <a:ext cx="8520600" cy="572700"/>
          </a:xfrm>
          <a:prstGeom prst="rect">
            <a:avLst/>
          </a:prstGeom>
        </p:spPr>
        <p:txBody>
          <a:bodyPr wrap="square" lIns="91425" tIns="91425" rIns="91425" bIns="91425" anchor="t" anchorCtr="0">
            <a:noAutofit/>
          </a:bodyPr>
          <a:lstStyle/>
          <a:p>
            <a:pPr lvl="0">
              <a:spcBef>
                <a:spcPts val="0"/>
              </a:spcBef>
              <a:buNone/>
            </a:pPr>
            <a:r>
              <a:rPr lang="en"/>
              <a:t>Treatment: Surgical Intervention: Burn Excision </a:t>
            </a:r>
          </a:p>
        </p:txBody>
      </p:sp>
      <p:pic>
        <p:nvPicPr>
          <p:cNvPr id="205" name="Shape 205"/>
          <p:cNvPicPr preferRelativeResize="0"/>
          <p:nvPr/>
        </p:nvPicPr>
        <p:blipFill>
          <a:blip r:embed="rId3">
            <a:alphaModFix/>
          </a:blip>
          <a:stretch>
            <a:fillRect/>
          </a:stretch>
        </p:blipFill>
        <p:spPr>
          <a:xfrm>
            <a:off x="366475" y="1080975"/>
            <a:ext cx="5189124" cy="3428299"/>
          </a:xfrm>
          <a:prstGeom prst="rect">
            <a:avLst/>
          </a:prstGeom>
          <a:noFill/>
          <a:ln w="76200" cap="flat" cmpd="sng">
            <a:solidFill>
              <a:srgbClr val="FFFFFF"/>
            </a:solidFill>
            <a:prstDash val="solid"/>
            <a:round/>
            <a:headEnd type="none" w="med" len="med"/>
            <a:tailEnd type="none" w="med" len="med"/>
          </a:ln>
        </p:spPr>
      </p:pic>
      <p:pic>
        <p:nvPicPr>
          <p:cNvPr id="206" name="Shape 206"/>
          <p:cNvPicPr preferRelativeResize="0"/>
          <p:nvPr/>
        </p:nvPicPr>
        <p:blipFill>
          <a:blip r:embed="rId4">
            <a:alphaModFix/>
          </a:blip>
          <a:stretch>
            <a:fillRect/>
          </a:stretch>
        </p:blipFill>
        <p:spPr>
          <a:xfrm>
            <a:off x="5870775" y="1080975"/>
            <a:ext cx="2973650" cy="3428300"/>
          </a:xfrm>
          <a:prstGeom prst="rect">
            <a:avLst/>
          </a:prstGeom>
          <a:noFill/>
          <a:ln w="76200" cap="flat" cmpd="sng">
            <a:solidFill>
              <a:srgbClr val="FFFFFF"/>
            </a:solidFill>
            <a:prstDash val="solid"/>
            <a:round/>
            <a:headEnd type="none" w="med" len="med"/>
            <a:tailEnd type="none" w="med" len="med"/>
          </a:ln>
        </p:spPr>
      </p:pic>
      <p:sp>
        <p:nvSpPr>
          <p:cNvPr id="207" name="Shape 207"/>
          <p:cNvSpPr txBox="1"/>
          <p:nvPr/>
        </p:nvSpPr>
        <p:spPr>
          <a:xfrm>
            <a:off x="3139025" y="3382325"/>
            <a:ext cx="7019700" cy="3000000"/>
          </a:xfrm>
          <a:prstGeom prst="rect">
            <a:avLst/>
          </a:prstGeom>
          <a:noFill/>
          <a:ln>
            <a:noFill/>
          </a:ln>
        </p:spPr>
        <p:txBody>
          <a:bodyPr wrap="square" lIns="91425" tIns="91425" rIns="91425" bIns="91425" anchor="ctr" anchorCtr="0">
            <a:noAutofit/>
          </a:bodyPr>
          <a:lstStyle/>
          <a:p>
            <a:pPr lvl="0" rtl="0">
              <a:spcBef>
                <a:spcPts val="0"/>
              </a:spcBef>
              <a:buNone/>
            </a:pPr>
            <a:r>
              <a:rPr lang="en" sz="900">
                <a:solidFill>
                  <a:srgbClr val="FFFFFF"/>
                </a:solidFill>
              </a:rPr>
              <a:t>http://www.woundsresearch.com/article/evidence-intensive-autolytic-debridement-self-adaptive-wound-dressing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88050" y="179025"/>
            <a:ext cx="8520600" cy="572700"/>
          </a:xfrm>
          <a:prstGeom prst="rect">
            <a:avLst/>
          </a:prstGeom>
        </p:spPr>
        <p:txBody>
          <a:bodyPr wrap="square" lIns="91425" tIns="91425" rIns="91425" bIns="91425" anchor="t" anchorCtr="0">
            <a:noAutofit/>
          </a:bodyPr>
          <a:lstStyle/>
          <a:p>
            <a:pPr lvl="0" rtl="0">
              <a:spcBef>
                <a:spcPts val="0"/>
              </a:spcBef>
              <a:buNone/>
            </a:pPr>
            <a:r>
              <a:rPr lang="en"/>
              <a:t>Treatment: Surgical Intervention: Grafting </a:t>
            </a:r>
          </a:p>
        </p:txBody>
      </p:sp>
      <p:pic>
        <p:nvPicPr>
          <p:cNvPr id="213" name="Shape 213"/>
          <p:cNvPicPr preferRelativeResize="0"/>
          <p:nvPr/>
        </p:nvPicPr>
        <p:blipFill>
          <a:blip r:embed="rId3">
            <a:alphaModFix/>
          </a:blip>
          <a:stretch>
            <a:fillRect/>
          </a:stretch>
        </p:blipFill>
        <p:spPr>
          <a:xfrm>
            <a:off x="6319025" y="751725"/>
            <a:ext cx="2638050" cy="4027024"/>
          </a:xfrm>
          <a:prstGeom prst="rect">
            <a:avLst/>
          </a:prstGeom>
          <a:noFill/>
          <a:ln w="76200" cap="flat" cmpd="sng">
            <a:solidFill>
              <a:srgbClr val="FFFFFF"/>
            </a:solidFill>
            <a:prstDash val="solid"/>
            <a:round/>
            <a:headEnd type="none" w="med" len="med"/>
            <a:tailEnd type="none" w="med" len="med"/>
          </a:ln>
        </p:spPr>
      </p:pic>
      <p:pic>
        <p:nvPicPr>
          <p:cNvPr id="214" name="Shape 214"/>
          <p:cNvPicPr preferRelativeResize="0"/>
          <p:nvPr/>
        </p:nvPicPr>
        <p:blipFill>
          <a:blip r:embed="rId4">
            <a:alphaModFix/>
          </a:blip>
          <a:stretch>
            <a:fillRect/>
          </a:stretch>
        </p:blipFill>
        <p:spPr>
          <a:xfrm>
            <a:off x="354000" y="3658500"/>
            <a:ext cx="4057650" cy="1333500"/>
          </a:xfrm>
          <a:prstGeom prst="rect">
            <a:avLst/>
          </a:prstGeom>
          <a:noFill/>
          <a:ln w="76200" cap="flat" cmpd="sng">
            <a:solidFill>
              <a:srgbClr val="FFFFFF"/>
            </a:solidFill>
            <a:prstDash val="solid"/>
            <a:round/>
            <a:headEnd type="none" w="med" len="med"/>
            <a:tailEnd type="none" w="med" len="med"/>
          </a:ln>
        </p:spPr>
      </p:pic>
      <p:pic>
        <p:nvPicPr>
          <p:cNvPr id="215" name="Shape 215"/>
          <p:cNvPicPr preferRelativeResize="0"/>
          <p:nvPr/>
        </p:nvPicPr>
        <p:blipFill>
          <a:blip r:embed="rId5">
            <a:alphaModFix/>
          </a:blip>
          <a:stretch>
            <a:fillRect/>
          </a:stretch>
        </p:blipFill>
        <p:spPr>
          <a:xfrm>
            <a:off x="353994" y="984963"/>
            <a:ext cx="3550649" cy="2248600"/>
          </a:xfrm>
          <a:prstGeom prst="rect">
            <a:avLst/>
          </a:prstGeom>
          <a:noFill/>
          <a:ln w="76200" cap="flat" cmpd="sng">
            <a:solidFill>
              <a:srgbClr val="FFFFFF"/>
            </a:solidFill>
            <a:prstDash val="solid"/>
            <a:round/>
            <a:headEnd type="none" w="med" len="med"/>
            <a:tailEnd type="none" w="med" len="med"/>
          </a:ln>
        </p:spPr>
      </p:pic>
      <p:pic>
        <p:nvPicPr>
          <p:cNvPr id="216" name="Shape 216"/>
          <p:cNvPicPr preferRelativeResize="0"/>
          <p:nvPr/>
        </p:nvPicPr>
        <p:blipFill>
          <a:blip r:embed="rId6">
            <a:alphaModFix/>
          </a:blip>
          <a:stretch>
            <a:fillRect/>
          </a:stretch>
        </p:blipFill>
        <p:spPr>
          <a:xfrm>
            <a:off x="4014775" y="1697325"/>
            <a:ext cx="2407925" cy="2322125"/>
          </a:xfrm>
          <a:prstGeom prst="rect">
            <a:avLst/>
          </a:prstGeom>
          <a:noFill/>
          <a:ln w="76200" cap="flat" cmpd="sng">
            <a:solidFill>
              <a:srgbClr val="FFFFFF"/>
            </a:solidFill>
            <a:prstDash val="solid"/>
            <a:round/>
            <a:headEnd type="none" w="med" len="med"/>
            <a:tailEnd type="none" w="med" len="med"/>
          </a:ln>
        </p:spPr>
      </p:pic>
      <p:sp>
        <p:nvSpPr>
          <p:cNvPr id="217" name="Shape 217"/>
          <p:cNvSpPr txBox="1"/>
          <p:nvPr/>
        </p:nvSpPr>
        <p:spPr>
          <a:xfrm>
            <a:off x="5983350" y="4879500"/>
            <a:ext cx="3081600" cy="264000"/>
          </a:xfrm>
          <a:prstGeom prst="rect">
            <a:avLst/>
          </a:prstGeom>
          <a:noFill/>
          <a:ln>
            <a:noFill/>
          </a:ln>
        </p:spPr>
        <p:txBody>
          <a:bodyPr wrap="square" lIns="91425" tIns="91425" rIns="91425" bIns="91425" anchor="ctr" anchorCtr="0">
            <a:noAutofit/>
          </a:bodyPr>
          <a:lstStyle/>
          <a:p>
            <a:pPr lvl="0" rtl="0">
              <a:spcBef>
                <a:spcPts val="0"/>
              </a:spcBef>
              <a:buNone/>
            </a:pPr>
            <a:r>
              <a:rPr lang="en" sz="900">
                <a:solidFill>
                  <a:srgbClr val="FFFFFF"/>
                </a:solidFill>
              </a:rPr>
              <a:t>http://www.burnsurvivorsttw.org/burns/grafts.html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p:nvPr/>
        </p:nvSpPr>
        <p:spPr>
          <a:xfrm>
            <a:off x="480900" y="349000"/>
            <a:ext cx="8182200" cy="4051500"/>
          </a:xfrm>
          <a:prstGeom prst="rect">
            <a:avLst/>
          </a:prstGeom>
          <a:noFill/>
          <a:ln>
            <a:noFill/>
          </a:ln>
        </p:spPr>
        <p:txBody>
          <a:bodyPr wrap="square" lIns="91425" tIns="91425" rIns="91425" bIns="91425" anchor="t" anchorCtr="0">
            <a:noAutofit/>
          </a:bodyPr>
          <a:lstStyle/>
          <a:p>
            <a:pPr lvl="0">
              <a:spcBef>
                <a:spcPts val="0"/>
              </a:spcBef>
              <a:buNone/>
            </a:pPr>
            <a:endParaRPr sz="1800">
              <a:solidFill>
                <a:srgbClr val="FFFFFF"/>
              </a:solidFill>
            </a:endParaRPr>
          </a:p>
          <a:p>
            <a:pPr lvl="0">
              <a:spcBef>
                <a:spcPts val="0"/>
              </a:spcBef>
              <a:buNone/>
            </a:pPr>
            <a:endParaRPr sz="1800">
              <a:solidFill>
                <a:srgbClr val="FFFFFF"/>
              </a:solidFill>
            </a:endParaRPr>
          </a:p>
          <a:p>
            <a:pPr lvl="0">
              <a:spcBef>
                <a:spcPts val="0"/>
              </a:spcBef>
              <a:buNone/>
            </a:pPr>
            <a:endParaRPr sz="1800">
              <a:solidFill>
                <a:srgbClr val="FFFFFF"/>
              </a:solidFill>
            </a:endParaRPr>
          </a:p>
          <a:p>
            <a:pPr lvl="0">
              <a:spcBef>
                <a:spcPts val="0"/>
              </a:spcBef>
              <a:buNone/>
            </a:pPr>
            <a:endParaRPr sz="1800">
              <a:solidFill>
                <a:srgbClr val="FFFFFF"/>
              </a:solidFill>
            </a:endParaRPr>
          </a:p>
          <a:p>
            <a:pPr lvl="0">
              <a:spcBef>
                <a:spcPts val="0"/>
              </a:spcBef>
              <a:buNone/>
            </a:pPr>
            <a:endParaRPr sz="1800">
              <a:solidFill>
                <a:srgbClr val="FFFFFF"/>
              </a:solidFill>
            </a:endParaRPr>
          </a:p>
          <a:p>
            <a:pPr lvl="0">
              <a:spcBef>
                <a:spcPts val="0"/>
              </a:spcBef>
              <a:buNone/>
            </a:pPr>
            <a:endParaRPr sz="1800">
              <a:solidFill>
                <a:srgbClr val="FFFFFF"/>
              </a:solidFill>
            </a:endParaRPr>
          </a:p>
          <a:p>
            <a:pPr lvl="0">
              <a:spcBef>
                <a:spcPts val="0"/>
              </a:spcBef>
              <a:buNone/>
            </a:pPr>
            <a:endParaRPr sz="1800">
              <a:solidFill>
                <a:srgbClr val="FFFFFF"/>
              </a:solidFill>
            </a:endParaRPr>
          </a:p>
        </p:txBody>
      </p:sp>
      <p:cxnSp>
        <p:nvCxnSpPr>
          <p:cNvPr id="61" name="Shape 61"/>
          <p:cNvCxnSpPr/>
          <p:nvPr/>
        </p:nvCxnSpPr>
        <p:spPr>
          <a:xfrm>
            <a:off x="168675" y="2366800"/>
            <a:ext cx="3214500" cy="15900"/>
          </a:xfrm>
          <a:prstGeom prst="straightConnector1">
            <a:avLst/>
          </a:prstGeom>
          <a:noFill/>
          <a:ln w="9525" cap="flat" cmpd="sng">
            <a:solidFill>
              <a:srgbClr val="FFFFFF"/>
            </a:solidFill>
            <a:prstDash val="solid"/>
            <a:round/>
            <a:headEnd type="none" w="lg" len="lg"/>
            <a:tailEnd type="none" w="lg" len="lg"/>
          </a:ln>
        </p:spPr>
      </p:cxnSp>
      <p:sp>
        <p:nvSpPr>
          <p:cNvPr id="62" name="Shape 62"/>
          <p:cNvSpPr txBox="1"/>
          <p:nvPr/>
        </p:nvSpPr>
        <p:spPr>
          <a:xfrm>
            <a:off x="3549500" y="1607150"/>
            <a:ext cx="5472300" cy="2152800"/>
          </a:xfrm>
          <a:prstGeom prst="rect">
            <a:avLst/>
          </a:prstGeom>
          <a:noFill/>
          <a:ln>
            <a:noFill/>
          </a:ln>
        </p:spPr>
        <p:txBody>
          <a:bodyPr wrap="square" lIns="91425" tIns="91425" rIns="91425" bIns="91425" anchor="t" anchorCtr="0">
            <a:noAutofit/>
          </a:bodyPr>
          <a:lstStyle/>
          <a:p>
            <a:pPr lvl="0" algn="ctr">
              <a:spcBef>
                <a:spcPts val="0"/>
              </a:spcBef>
              <a:buNone/>
            </a:pPr>
            <a:endParaRPr sz="1800">
              <a:solidFill>
                <a:srgbClr val="FFFFFF"/>
              </a:solidFill>
            </a:endParaRPr>
          </a:p>
          <a:p>
            <a:pPr lvl="0">
              <a:spcBef>
                <a:spcPts val="0"/>
              </a:spcBef>
              <a:buNone/>
            </a:pPr>
            <a:r>
              <a:rPr lang="en" sz="4000">
                <a:solidFill>
                  <a:srgbClr val="FFFFFF"/>
                </a:solidFill>
              </a:rPr>
              <a:t>Disclaimer</a:t>
            </a:r>
          </a:p>
          <a:p>
            <a:pPr lvl="0">
              <a:spcBef>
                <a:spcPts val="0"/>
              </a:spcBef>
              <a:buNone/>
            </a:pPr>
            <a:endParaRPr sz="4000">
              <a:solidFill>
                <a:srgbClr val="FFFFFF"/>
              </a:solidFill>
            </a:endParaRPr>
          </a:p>
          <a:p>
            <a:pPr lvl="0">
              <a:spcBef>
                <a:spcPts val="0"/>
              </a:spcBef>
              <a:buNone/>
            </a:pPr>
            <a:r>
              <a:rPr lang="en" sz="2200" i="1">
                <a:solidFill>
                  <a:srgbClr val="FFFFFF"/>
                </a:solidFill>
              </a:rPr>
              <a:t>Images may be sensitive to some viewers.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Psychosocial Outcome</a:t>
            </a:r>
          </a:p>
        </p:txBody>
      </p:sp>
      <p:sp>
        <p:nvSpPr>
          <p:cNvPr id="223" name="Shape 223"/>
          <p:cNvSpPr txBox="1">
            <a:spLocks noGrp="1"/>
          </p:cNvSpPr>
          <p:nvPr>
            <p:ph type="body" idx="1"/>
          </p:nvPr>
        </p:nvSpPr>
        <p:spPr>
          <a:xfrm>
            <a:off x="623400" y="1131750"/>
            <a:ext cx="8520600" cy="3416400"/>
          </a:xfrm>
          <a:prstGeom prst="rect">
            <a:avLst/>
          </a:prstGeom>
        </p:spPr>
        <p:txBody>
          <a:bodyPr wrap="square" lIns="91425" tIns="91425" rIns="91425" bIns="91425" anchor="t" anchorCtr="0">
            <a:noAutofit/>
          </a:bodyPr>
          <a:lstStyle/>
          <a:p>
            <a:pPr lvl="0">
              <a:spcBef>
                <a:spcPts val="0"/>
              </a:spcBef>
              <a:buNone/>
            </a:pPr>
            <a:r>
              <a:rPr lang="en" sz="2000">
                <a:solidFill>
                  <a:srgbClr val="FFFFFF"/>
                </a:solidFill>
              </a:rPr>
              <a:t>Burn Wounds &amp; Scars </a:t>
            </a:r>
          </a:p>
          <a:p>
            <a:pPr marL="457200" lvl="0" indent="-355600">
              <a:lnSpc>
                <a:spcPct val="150000"/>
              </a:lnSpc>
              <a:spcBef>
                <a:spcPts val="0"/>
              </a:spcBef>
              <a:spcAft>
                <a:spcPts val="0"/>
              </a:spcAft>
              <a:buClr>
                <a:srgbClr val="FFFFFF"/>
              </a:buClr>
              <a:buSzPts val="2000"/>
              <a:buChar char="●"/>
            </a:pPr>
            <a:r>
              <a:rPr lang="en" sz="2000">
                <a:solidFill>
                  <a:srgbClr val="FFFFFF"/>
                </a:solidFill>
              </a:rPr>
              <a:t>Anxiety </a:t>
            </a:r>
          </a:p>
          <a:p>
            <a:pPr marL="457200" lvl="0" indent="-355600">
              <a:lnSpc>
                <a:spcPct val="150000"/>
              </a:lnSpc>
              <a:spcBef>
                <a:spcPts val="0"/>
              </a:spcBef>
              <a:spcAft>
                <a:spcPts val="0"/>
              </a:spcAft>
              <a:buClr>
                <a:srgbClr val="FFFFFF"/>
              </a:buClr>
              <a:buSzPts val="2000"/>
              <a:buChar char="●"/>
            </a:pPr>
            <a:r>
              <a:rPr lang="en" sz="2000">
                <a:solidFill>
                  <a:srgbClr val="FFFFFF"/>
                </a:solidFill>
              </a:rPr>
              <a:t>Depression </a:t>
            </a:r>
          </a:p>
          <a:p>
            <a:pPr marL="457200" lvl="0" indent="-355600">
              <a:lnSpc>
                <a:spcPct val="150000"/>
              </a:lnSpc>
              <a:spcBef>
                <a:spcPts val="0"/>
              </a:spcBef>
              <a:spcAft>
                <a:spcPts val="0"/>
              </a:spcAft>
              <a:buClr>
                <a:srgbClr val="FFFFFF"/>
              </a:buClr>
              <a:buSzPts val="2000"/>
              <a:buChar char="●"/>
            </a:pPr>
            <a:r>
              <a:rPr lang="en" sz="2000">
                <a:solidFill>
                  <a:srgbClr val="FFFFFF"/>
                </a:solidFill>
              </a:rPr>
              <a:t>Sleep Disturbance</a:t>
            </a:r>
          </a:p>
          <a:p>
            <a:pPr marL="457200" lvl="0" indent="-355600">
              <a:lnSpc>
                <a:spcPct val="150000"/>
              </a:lnSpc>
              <a:spcBef>
                <a:spcPts val="0"/>
              </a:spcBef>
              <a:buClr>
                <a:srgbClr val="FFFFFF"/>
              </a:buClr>
              <a:buSzPts val="2000"/>
              <a:buChar char="●"/>
            </a:pPr>
            <a:r>
              <a:rPr lang="en" sz="2000">
                <a:solidFill>
                  <a:srgbClr val="FFFFFF"/>
                </a:solidFill>
              </a:rPr>
              <a:t>Grief </a:t>
            </a:r>
          </a:p>
          <a:p>
            <a:pPr lvl="0">
              <a:spcBef>
                <a:spcPts val="0"/>
              </a:spcBef>
              <a:buNone/>
            </a:pPr>
            <a:r>
              <a:rPr lang="en" sz="2000">
                <a:solidFill>
                  <a:srgbClr val="FFFFFF"/>
                </a:solidFill>
              </a:rPr>
              <a:t> </a:t>
            </a:r>
          </a:p>
          <a:p>
            <a:pPr lvl="0">
              <a:spcBef>
                <a:spcPts val="0"/>
              </a:spcBef>
              <a:buNone/>
            </a:pPr>
            <a:endParaRPr/>
          </a:p>
        </p:txBody>
      </p:sp>
      <p:pic>
        <p:nvPicPr>
          <p:cNvPr id="224" name="Shape 224"/>
          <p:cNvPicPr preferRelativeResize="0"/>
          <p:nvPr/>
        </p:nvPicPr>
        <p:blipFill>
          <a:blip r:embed="rId3">
            <a:alphaModFix/>
          </a:blip>
          <a:stretch>
            <a:fillRect/>
          </a:stretch>
        </p:blipFill>
        <p:spPr>
          <a:xfrm>
            <a:off x="5681599" y="316804"/>
            <a:ext cx="2438200" cy="2763300"/>
          </a:xfrm>
          <a:prstGeom prst="rect">
            <a:avLst/>
          </a:prstGeom>
          <a:noFill/>
          <a:ln w="76200" cap="flat" cmpd="sng">
            <a:solidFill>
              <a:srgbClr val="FFFFFF"/>
            </a:solidFill>
            <a:prstDash val="solid"/>
            <a:round/>
            <a:headEnd type="none" w="med" len="med"/>
            <a:tailEnd type="none" w="med" len="med"/>
          </a:ln>
        </p:spPr>
      </p:pic>
      <p:sp>
        <p:nvSpPr>
          <p:cNvPr id="225" name="Shape 225"/>
          <p:cNvSpPr txBox="1"/>
          <p:nvPr/>
        </p:nvSpPr>
        <p:spPr>
          <a:xfrm>
            <a:off x="2589325" y="4548150"/>
            <a:ext cx="6356400" cy="935700"/>
          </a:xfrm>
          <a:prstGeom prst="rect">
            <a:avLst/>
          </a:prstGeom>
          <a:noFill/>
          <a:ln>
            <a:noFill/>
          </a:ln>
        </p:spPr>
        <p:txBody>
          <a:bodyPr wrap="square" lIns="91425" tIns="91425" rIns="91425" bIns="91425" anchor="ctr" anchorCtr="0">
            <a:noAutofit/>
          </a:bodyPr>
          <a:lstStyle/>
          <a:p>
            <a:pPr lvl="0" rtl="0">
              <a:spcBef>
                <a:spcPts val="0"/>
              </a:spcBef>
              <a:buNone/>
            </a:pPr>
            <a:r>
              <a:rPr lang="en" sz="800">
                <a:solidFill>
                  <a:srgbClr val="FFFFFF"/>
                </a:solidFill>
              </a:rPr>
              <a:t>http://www.huffingtonpost.ca/entry/new-face-transplant-photos-show-burn-patients-remarkable-rebirth_us_57869a92e4b03fc3ee4f124c</a:t>
            </a:r>
          </a:p>
        </p:txBody>
      </p:sp>
      <p:pic>
        <p:nvPicPr>
          <p:cNvPr id="226" name="Shape 226"/>
          <p:cNvPicPr preferRelativeResize="0"/>
          <p:nvPr/>
        </p:nvPicPr>
        <p:blipFill>
          <a:blip r:embed="rId4">
            <a:alphaModFix/>
          </a:blip>
          <a:stretch>
            <a:fillRect/>
          </a:stretch>
        </p:blipFill>
        <p:spPr>
          <a:xfrm>
            <a:off x="5853575" y="2797544"/>
            <a:ext cx="2978723" cy="1859300"/>
          </a:xfrm>
          <a:prstGeom prst="rect">
            <a:avLst/>
          </a:prstGeom>
          <a:noFill/>
          <a:ln w="76200" cap="flat" cmpd="sng">
            <a:solidFill>
              <a:srgbClr val="FFFFFF"/>
            </a:solidFill>
            <a:prstDash val="solid"/>
            <a:round/>
            <a:headEnd type="none" w="med" len="med"/>
            <a:tailEnd type="none" w="med" len="med"/>
          </a:ln>
        </p:spPr>
      </p:pic>
      <p:pic>
        <p:nvPicPr>
          <p:cNvPr id="227" name="Shape 227"/>
          <p:cNvPicPr preferRelativeResize="0"/>
          <p:nvPr/>
        </p:nvPicPr>
        <p:blipFill>
          <a:blip r:embed="rId5">
            <a:alphaModFix/>
          </a:blip>
          <a:stretch>
            <a:fillRect/>
          </a:stretch>
        </p:blipFill>
        <p:spPr>
          <a:xfrm>
            <a:off x="3619487" y="2187812"/>
            <a:ext cx="2528425" cy="1859300"/>
          </a:xfrm>
          <a:prstGeom prst="rect">
            <a:avLst/>
          </a:prstGeom>
          <a:noFill/>
          <a:ln w="76200" cap="flat" cmpd="sng">
            <a:solidFill>
              <a:srgbClr val="FFFFFF"/>
            </a:solidFill>
            <a:prstDash val="solid"/>
            <a:round/>
            <a:headEnd type="none" w="med" len="med"/>
            <a:tailEnd type="none" w="med" len="me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Burn Teams </a:t>
            </a:r>
          </a:p>
        </p:txBody>
      </p:sp>
      <p:sp>
        <p:nvSpPr>
          <p:cNvPr id="233" name="Shape 233"/>
          <p:cNvSpPr txBox="1">
            <a:spLocks noGrp="1"/>
          </p:cNvSpPr>
          <p:nvPr>
            <p:ph type="body" idx="1"/>
          </p:nvPr>
        </p:nvSpPr>
        <p:spPr>
          <a:xfrm>
            <a:off x="311700" y="1079450"/>
            <a:ext cx="8520600" cy="3416400"/>
          </a:xfrm>
          <a:prstGeom prst="rect">
            <a:avLst/>
          </a:prstGeom>
        </p:spPr>
        <p:txBody>
          <a:bodyPr wrap="square" lIns="91425" tIns="91425" rIns="91425" bIns="91425" anchor="t" anchorCtr="0">
            <a:noAutofit/>
          </a:bodyPr>
          <a:lstStyle/>
          <a:p>
            <a:pPr lvl="0">
              <a:spcBef>
                <a:spcPts val="0"/>
              </a:spcBef>
              <a:buNone/>
            </a:pPr>
            <a:r>
              <a:rPr lang="en">
                <a:solidFill>
                  <a:srgbClr val="FFFFFF"/>
                </a:solidFill>
              </a:rPr>
              <a:t>Health Professionals:</a:t>
            </a:r>
          </a:p>
          <a:p>
            <a:pPr marL="457200" lvl="0" indent="-342900" rtl="0">
              <a:lnSpc>
                <a:spcPct val="150000"/>
              </a:lnSpc>
              <a:spcBef>
                <a:spcPts val="0"/>
              </a:spcBef>
              <a:spcAft>
                <a:spcPts val="0"/>
              </a:spcAft>
              <a:buClr>
                <a:srgbClr val="FFFFFF"/>
              </a:buClr>
              <a:buSzPts val="1800"/>
              <a:buChar char="●"/>
            </a:pPr>
            <a:r>
              <a:rPr lang="en">
                <a:solidFill>
                  <a:srgbClr val="FFFFFF"/>
                </a:solidFill>
              </a:rPr>
              <a:t>Burn Surgeons</a:t>
            </a:r>
          </a:p>
          <a:p>
            <a:pPr marL="457200" lvl="0" indent="-342900" rtl="0">
              <a:lnSpc>
                <a:spcPct val="150000"/>
              </a:lnSpc>
              <a:spcBef>
                <a:spcPts val="0"/>
              </a:spcBef>
              <a:spcAft>
                <a:spcPts val="0"/>
              </a:spcAft>
              <a:buClr>
                <a:srgbClr val="FFFFFF"/>
              </a:buClr>
              <a:buSzPts val="1800"/>
              <a:buChar char="●"/>
            </a:pPr>
            <a:r>
              <a:rPr lang="en">
                <a:solidFill>
                  <a:srgbClr val="FFFFFF"/>
                </a:solidFill>
              </a:rPr>
              <a:t>Nurses</a:t>
            </a:r>
          </a:p>
          <a:p>
            <a:pPr marL="457200" lvl="0" indent="-342900" rtl="0">
              <a:lnSpc>
                <a:spcPct val="150000"/>
              </a:lnSpc>
              <a:spcBef>
                <a:spcPts val="0"/>
              </a:spcBef>
              <a:spcAft>
                <a:spcPts val="0"/>
              </a:spcAft>
              <a:buClr>
                <a:srgbClr val="FFFFFF"/>
              </a:buClr>
              <a:buSzPts val="1800"/>
              <a:buChar char="●"/>
            </a:pPr>
            <a:r>
              <a:rPr lang="en">
                <a:solidFill>
                  <a:srgbClr val="FFFFFF"/>
                </a:solidFill>
              </a:rPr>
              <a:t>Anesthesiologists</a:t>
            </a:r>
          </a:p>
          <a:p>
            <a:pPr marL="457200" lvl="0" indent="-342900" rtl="0">
              <a:lnSpc>
                <a:spcPct val="150000"/>
              </a:lnSpc>
              <a:spcBef>
                <a:spcPts val="0"/>
              </a:spcBef>
              <a:spcAft>
                <a:spcPts val="0"/>
              </a:spcAft>
              <a:buClr>
                <a:srgbClr val="FFFFFF"/>
              </a:buClr>
              <a:buSzPts val="1800"/>
              <a:buChar char="●"/>
            </a:pPr>
            <a:r>
              <a:rPr lang="en">
                <a:solidFill>
                  <a:srgbClr val="FFFFFF"/>
                </a:solidFill>
              </a:rPr>
              <a:t>Respiratory Therapists </a:t>
            </a:r>
          </a:p>
          <a:p>
            <a:pPr marL="457200" lvl="0" indent="-342900" rtl="0">
              <a:lnSpc>
                <a:spcPct val="150000"/>
              </a:lnSpc>
              <a:spcBef>
                <a:spcPts val="0"/>
              </a:spcBef>
              <a:spcAft>
                <a:spcPts val="0"/>
              </a:spcAft>
              <a:buClr>
                <a:srgbClr val="FFFFFF"/>
              </a:buClr>
              <a:buSzPts val="1800"/>
              <a:buChar char="●"/>
            </a:pPr>
            <a:r>
              <a:rPr lang="en">
                <a:solidFill>
                  <a:srgbClr val="FFFFFF"/>
                </a:solidFill>
              </a:rPr>
              <a:t>Occupational / Physical Therapists </a:t>
            </a:r>
          </a:p>
          <a:p>
            <a:pPr marL="457200" lvl="0" indent="-342900" rtl="0">
              <a:lnSpc>
                <a:spcPct val="150000"/>
              </a:lnSpc>
              <a:spcBef>
                <a:spcPts val="0"/>
              </a:spcBef>
              <a:spcAft>
                <a:spcPts val="0"/>
              </a:spcAft>
              <a:buClr>
                <a:srgbClr val="FFFFFF"/>
              </a:buClr>
              <a:buSzPts val="1800"/>
              <a:buChar char="●"/>
            </a:pPr>
            <a:r>
              <a:rPr lang="en">
                <a:solidFill>
                  <a:srgbClr val="FFFFFF"/>
                </a:solidFill>
              </a:rPr>
              <a:t>Dietitian</a:t>
            </a:r>
          </a:p>
          <a:p>
            <a:pPr marL="457200" lvl="0" indent="-342900" rtl="0">
              <a:lnSpc>
                <a:spcPct val="150000"/>
              </a:lnSpc>
              <a:spcBef>
                <a:spcPts val="0"/>
              </a:spcBef>
              <a:buClr>
                <a:srgbClr val="FFFFFF"/>
              </a:buClr>
              <a:buSzPts val="1800"/>
              <a:buChar char="●"/>
            </a:pPr>
            <a:r>
              <a:rPr lang="en">
                <a:solidFill>
                  <a:srgbClr val="FFFFFF"/>
                </a:solidFill>
              </a:rPr>
              <a:t>Psychosocial </a:t>
            </a:r>
            <a:r>
              <a:rPr lang="en" sz="800">
                <a:solidFill>
                  <a:srgbClr val="FFFFFF"/>
                </a:solidFill>
              </a:rPr>
              <a:t>(Al-Mousawi, Mecott-Rivera, Jeschke, &amp; Herndon, 2009)</a:t>
            </a:r>
            <a:br>
              <a:rPr lang="en">
                <a:solidFill>
                  <a:srgbClr val="FFFFFF"/>
                </a:solidFill>
              </a:rPr>
            </a:br>
            <a:endParaRPr lang="en">
              <a:solidFill>
                <a:srgbClr val="FFFFFF"/>
              </a:solidFill>
            </a:endParaRPr>
          </a:p>
        </p:txBody>
      </p:sp>
      <p:pic>
        <p:nvPicPr>
          <p:cNvPr id="234" name="Shape 234"/>
          <p:cNvPicPr preferRelativeResize="0"/>
          <p:nvPr/>
        </p:nvPicPr>
        <p:blipFill>
          <a:blip r:embed="rId3">
            <a:alphaModFix/>
          </a:blip>
          <a:stretch>
            <a:fillRect/>
          </a:stretch>
        </p:blipFill>
        <p:spPr>
          <a:xfrm flipH="1">
            <a:off x="4658838" y="1364600"/>
            <a:ext cx="4173450" cy="2605600"/>
          </a:xfrm>
          <a:prstGeom prst="rect">
            <a:avLst/>
          </a:prstGeom>
          <a:noFill/>
          <a:ln w="76200" cap="flat" cmpd="sng">
            <a:solidFill>
              <a:srgbClr val="FFFFFF"/>
            </a:solidFill>
            <a:prstDash val="solid"/>
            <a:round/>
            <a:headEnd type="none" w="med" len="med"/>
            <a:tailEnd type="none" w="med" len="med"/>
          </a:ln>
        </p:spPr>
      </p:pic>
      <p:sp>
        <p:nvSpPr>
          <p:cNvPr id="235" name="Shape 235"/>
          <p:cNvSpPr txBox="1"/>
          <p:nvPr/>
        </p:nvSpPr>
        <p:spPr>
          <a:xfrm>
            <a:off x="5496525" y="3890350"/>
            <a:ext cx="2498100" cy="486900"/>
          </a:xfrm>
          <a:prstGeom prst="rect">
            <a:avLst/>
          </a:prstGeom>
          <a:noFill/>
          <a:ln>
            <a:noFill/>
          </a:ln>
        </p:spPr>
        <p:txBody>
          <a:bodyPr wrap="square" lIns="91425" tIns="91425" rIns="91425" bIns="91425" anchor="ctr" anchorCtr="0">
            <a:noAutofit/>
          </a:bodyPr>
          <a:lstStyle/>
          <a:p>
            <a:pPr lvl="0" rtl="0">
              <a:spcBef>
                <a:spcPts val="0"/>
              </a:spcBef>
              <a:buNone/>
            </a:pPr>
            <a:r>
              <a:rPr lang="en" sz="800">
                <a:solidFill>
                  <a:srgbClr val="FFFFFF"/>
                </a:solidFill>
              </a:rPr>
              <a:t>http://photobook.communitymedical.org/node/1079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Home Prevention Strategies </a:t>
            </a:r>
          </a:p>
        </p:txBody>
      </p:sp>
      <p:pic>
        <p:nvPicPr>
          <p:cNvPr id="241" name="Shape 241"/>
          <p:cNvPicPr preferRelativeResize="0"/>
          <p:nvPr/>
        </p:nvPicPr>
        <p:blipFill>
          <a:blip r:embed="rId3">
            <a:alphaModFix/>
          </a:blip>
          <a:stretch>
            <a:fillRect/>
          </a:stretch>
        </p:blipFill>
        <p:spPr>
          <a:xfrm>
            <a:off x="449700" y="1365750"/>
            <a:ext cx="2312550" cy="1734424"/>
          </a:xfrm>
          <a:prstGeom prst="rect">
            <a:avLst/>
          </a:prstGeom>
          <a:noFill/>
          <a:ln w="76200" cap="flat" cmpd="sng">
            <a:solidFill>
              <a:srgbClr val="FFFFFF"/>
            </a:solidFill>
            <a:prstDash val="solid"/>
            <a:round/>
            <a:headEnd type="none" w="med" len="med"/>
            <a:tailEnd type="none" w="med" len="med"/>
          </a:ln>
        </p:spPr>
      </p:pic>
      <p:pic>
        <p:nvPicPr>
          <p:cNvPr id="242" name="Shape 242"/>
          <p:cNvPicPr preferRelativeResize="0"/>
          <p:nvPr/>
        </p:nvPicPr>
        <p:blipFill>
          <a:blip r:embed="rId4">
            <a:alphaModFix/>
          </a:blip>
          <a:stretch>
            <a:fillRect/>
          </a:stretch>
        </p:blipFill>
        <p:spPr>
          <a:xfrm>
            <a:off x="3074450" y="2899450"/>
            <a:ext cx="2738801" cy="1825875"/>
          </a:xfrm>
          <a:prstGeom prst="rect">
            <a:avLst/>
          </a:prstGeom>
          <a:noFill/>
          <a:ln w="76200" cap="flat" cmpd="sng">
            <a:solidFill>
              <a:srgbClr val="FFFFFF"/>
            </a:solidFill>
            <a:prstDash val="solid"/>
            <a:round/>
            <a:headEnd type="none" w="med" len="med"/>
            <a:tailEnd type="none" w="med" len="med"/>
          </a:ln>
        </p:spPr>
      </p:pic>
      <p:pic>
        <p:nvPicPr>
          <p:cNvPr id="243" name="Shape 243"/>
          <p:cNvPicPr preferRelativeResize="0"/>
          <p:nvPr/>
        </p:nvPicPr>
        <p:blipFill>
          <a:blip r:embed="rId5">
            <a:alphaModFix/>
          </a:blip>
          <a:stretch>
            <a:fillRect/>
          </a:stretch>
        </p:blipFill>
        <p:spPr>
          <a:xfrm>
            <a:off x="6125475" y="1089575"/>
            <a:ext cx="2706825" cy="2706825"/>
          </a:xfrm>
          <a:prstGeom prst="rect">
            <a:avLst/>
          </a:prstGeom>
          <a:noFill/>
          <a:ln w="76200" cap="flat" cmpd="sng">
            <a:solidFill>
              <a:srgbClr val="FFFFFF"/>
            </a:solidFill>
            <a:prstDash val="solid"/>
            <a:round/>
            <a:headEnd type="none" w="med" len="med"/>
            <a:tailEnd type="none" w="med" len="me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Workplace Prevention Strategies</a:t>
            </a:r>
          </a:p>
          <a:p>
            <a:pPr lvl="0">
              <a:spcBef>
                <a:spcPts val="0"/>
              </a:spcBef>
              <a:buNone/>
            </a:pPr>
            <a:endParaRPr/>
          </a:p>
        </p:txBody>
      </p:sp>
      <p:sp>
        <p:nvSpPr>
          <p:cNvPr id="249" name="Shape 249"/>
          <p:cNvSpPr txBox="1">
            <a:spLocks noGrp="1"/>
          </p:cNvSpPr>
          <p:nvPr>
            <p:ph type="body" idx="1"/>
          </p:nvPr>
        </p:nvSpPr>
        <p:spPr>
          <a:xfrm>
            <a:off x="3499925" y="1089750"/>
            <a:ext cx="5194500" cy="3416400"/>
          </a:xfrm>
          <a:prstGeom prst="rect">
            <a:avLst/>
          </a:prstGeom>
        </p:spPr>
        <p:txBody>
          <a:bodyPr wrap="square" lIns="91425" tIns="91425" rIns="91425" bIns="91425" anchor="t" anchorCtr="0">
            <a:noAutofit/>
          </a:bodyPr>
          <a:lstStyle/>
          <a:p>
            <a:pPr marL="0" lvl="0" indent="0" rtl="0">
              <a:spcBef>
                <a:spcPts val="0"/>
              </a:spcBef>
              <a:spcAft>
                <a:spcPts val="0"/>
              </a:spcAft>
              <a:buNone/>
            </a:pPr>
            <a:r>
              <a:rPr lang="en">
                <a:solidFill>
                  <a:srgbClr val="FFFFFF"/>
                </a:solidFill>
              </a:rPr>
              <a:t>General Tips for the Workplace </a:t>
            </a:r>
          </a:p>
          <a:p>
            <a:pPr marL="0" lvl="0" indent="0" rtl="0">
              <a:spcBef>
                <a:spcPts val="0"/>
              </a:spcBef>
              <a:spcAft>
                <a:spcPts val="0"/>
              </a:spcAft>
              <a:buNone/>
            </a:pPr>
            <a:endParaRPr>
              <a:solidFill>
                <a:srgbClr val="FFFFFF"/>
              </a:solidFill>
            </a:endParaRPr>
          </a:p>
          <a:p>
            <a:pPr marL="457200" lvl="0" indent="-342900" rtl="0">
              <a:lnSpc>
                <a:spcPct val="200000"/>
              </a:lnSpc>
              <a:spcBef>
                <a:spcPts val="0"/>
              </a:spcBef>
              <a:spcAft>
                <a:spcPts val="0"/>
              </a:spcAft>
              <a:buClr>
                <a:srgbClr val="FFFFFF"/>
              </a:buClr>
              <a:buSzPts val="1800"/>
              <a:buChar char="●"/>
            </a:pPr>
            <a:r>
              <a:rPr lang="en">
                <a:solidFill>
                  <a:srgbClr val="FFFFFF"/>
                </a:solidFill>
              </a:rPr>
              <a:t>Be aware of hazards that can cause burns</a:t>
            </a:r>
          </a:p>
          <a:p>
            <a:pPr marL="457200" lvl="0" indent="-342900" rtl="0">
              <a:lnSpc>
                <a:spcPct val="200000"/>
              </a:lnSpc>
              <a:spcBef>
                <a:spcPts val="0"/>
              </a:spcBef>
              <a:spcAft>
                <a:spcPts val="0"/>
              </a:spcAft>
              <a:buClr>
                <a:srgbClr val="FFFFFF"/>
              </a:buClr>
              <a:buSzPts val="1800"/>
              <a:buChar char="●"/>
            </a:pPr>
            <a:r>
              <a:rPr lang="en">
                <a:solidFill>
                  <a:srgbClr val="FFFFFF"/>
                </a:solidFill>
              </a:rPr>
              <a:t>Do not attempt any tasks that you are uncomfortable with or feel that can harm you </a:t>
            </a:r>
          </a:p>
          <a:p>
            <a:pPr marL="457200" lvl="0" indent="-342900" rtl="0">
              <a:lnSpc>
                <a:spcPct val="200000"/>
              </a:lnSpc>
              <a:spcBef>
                <a:spcPts val="0"/>
              </a:spcBef>
              <a:spcAft>
                <a:spcPts val="0"/>
              </a:spcAft>
              <a:buClr>
                <a:srgbClr val="FFFFFF"/>
              </a:buClr>
              <a:buSzPts val="1800"/>
              <a:buChar char="●"/>
            </a:pPr>
            <a:r>
              <a:rPr lang="en">
                <a:solidFill>
                  <a:srgbClr val="FFFFFF"/>
                </a:solidFill>
              </a:rPr>
              <a:t>Ask for assistance/further instructions when required</a:t>
            </a:r>
          </a:p>
        </p:txBody>
      </p:sp>
      <p:pic>
        <p:nvPicPr>
          <p:cNvPr id="250" name="Shape 250"/>
          <p:cNvPicPr preferRelativeResize="0"/>
          <p:nvPr/>
        </p:nvPicPr>
        <p:blipFill>
          <a:blip r:embed="rId3">
            <a:alphaModFix/>
          </a:blip>
          <a:stretch>
            <a:fillRect/>
          </a:stretch>
        </p:blipFill>
        <p:spPr>
          <a:xfrm>
            <a:off x="462223" y="2801025"/>
            <a:ext cx="2570874" cy="1829750"/>
          </a:xfrm>
          <a:prstGeom prst="rect">
            <a:avLst/>
          </a:prstGeom>
          <a:noFill/>
          <a:ln w="76200" cap="flat" cmpd="sng">
            <a:solidFill>
              <a:srgbClr val="FFFFFF"/>
            </a:solidFill>
            <a:prstDash val="solid"/>
            <a:round/>
            <a:headEnd type="none" w="med" len="med"/>
            <a:tailEnd type="none" w="med" len="med"/>
          </a:ln>
        </p:spPr>
      </p:pic>
      <p:pic>
        <p:nvPicPr>
          <p:cNvPr id="251" name="Shape 251"/>
          <p:cNvPicPr preferRelativeResize="0"/>
          <p:nvPr/>
        </p:nvPicPr>
        <p:blipFill>
          <a:blip r:embed="rId4">
            <a:alphaModFix/>
          </a:blip>
          <a:stretch>
            <a:fillRect/>
          </a:stretch>
        </p:blipFill>
        <p:spPr>
          <a:xfrm>
            <a:off x="462225" y="1152475"/>
            <a:ext cx="2570874" cy="1648550"/>
          </a:xfrm>
          <a:prstGeom prst="rect">
            <a:avLst/>
          </a:prstGeom>
          <a:noFill/>
          <a:ln w="76200" cap="flat" cmpd="sng">
            <a:solidFill>
              <a:srgbClr val="FFFFFF"/>
            </a:solidFill>
            <a:prstDash val="solid"/>
            <a:round/>
            <a:headEnd type="none" w="med" len="med"/>
            <a:tailEnd type="none" w="med" len="me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Prevention Strategies for Children</a:t>
            </a:r>
          </a:p>
        </p:txBody>
      </p:sp>
      <p:sp>
        <p:nvSpPr>
          <p:cNvPr id="257" name="Shape 257"/>
          <p:cNvSpPr txBox="1">
            <a:spLocks noGrp="1"/>
          </p:cNvSpPr>
          <p:nvPr>
            <p:ph type="body" idx="1"/>
          </p:nvPr>
        </p:nvSpPr>
        <p:spPr>
          <a:xfrm>
            <a:off x="2316075" y="1606950"/>
            <a:ext cx="6202500" cy="1341000"/>
          </a:xfrm>
          <a:prstGeom prst="rect">
            <a:avLst/>
          </a:prstGeom>
        </p:spPr>
        <p:txBody>
          <a:bodyPr wrap="square" lIns="91425" tIns="91425" rIns="91425" bIns="91425" anchor="t" anchorCtr="0">
            <a:noAutofit/>
          </a:bodyPr>
          <a:lstStyle/>
          <a:p>
            <a:pPr lvl="0">
              <a:spcBef>
                <a:spcPts val="0"/>
              </a:spcBef>
              <a:buNone/>
            </a:pPr>
            <a:r>
              <a:rPr lang="en">
                <a:solidFill>
                  <a:srgbClr val="FFFFFF"/>
                </a:solidFill>
              </a:rPr>
              <a:t>Check temperature of water before placing children inside </a:t>
            </a:r>
          </a:p>
        </p:txBody>
      </p:sp>
      <p:pic>
        <p:nvPicPr>
          <p:cNvPr id="258" name="Shape 258"/>
          <p:cNvPicPr preferRelativeResize="0"/>
          <p:nvPr/>
        </p:nvPicPr>
        <p:blipFill>
          <a:blip r:embed="rId3">
            <a:alphaModFix/>
          </a:blip>
          <a:stretch>
            <a:fillRect/>
          </a:stretch>
        </p:blipFill>
        <p:spPr>
          <a:xfrm>
            <a:off x="736300" y="1188650"/>
            <a:ext cx="1465175" cy="1465175"/>
          </a:xfrm>
          <a:prstGeom prst="rect">
            <a:avLst/>
          </a:prstGeom>
          <a:noFill/>
          <a:ln w="76200" cap="flat" cmpd="sng">
            <a:solidFill>
              <a:srgbClr val="FFFFFF"/>
            </a:solidFill>
            <a:prstDash val="solid"/>
            <a:round/>
            <a:headEnd type="none" w="med" len="med"/>
            <a:tailEnd type="none" w="med" len="med"/>
          </a:ln>
        </p:spPr>
      </p:pic>
      <p:pic>
        <p:nvPicPr>
          <p:cNvPr id="259" name="Shape 259"/>
          <p:cNvPicPr preferRelativeResize="0"/>
          <p:nvPr/>
        </p:nvPicPr>
        <p:blipFill rotWithShape="1">
          <a:blip r:embed="rId4">
            <a:alphaModFix/>
          </a:blip>
          <a:srcRect l="43879" t="24789" r="17123"/>
          <a:stretch/>
        </p:blipFill>
        <p:spPr>
          <a:xfrm>
            <a:off x="736310" y="2837209"/>
            <a:ext cx="1914266" cy="1465175"/>
          </a:xfrm>
          <a:prstGeom prst="rect">
            <a:avLst/>
          </a:prstGeom>
          <a:noFill/>
          <a:ln w="76200" cap="flat" cmpd="sng">
            <a:solidFill>
              <a:srgbClr val="FFFFFF"/>
            </a:solidFill>
            <a:prstDash val="solid"/>
            <a:round/>
            <a:headEnd type="none" w="med" len="med"/>
            <a:tailEnd type="none" w="med" len="med"/>
          </a:ln>
        </p:spPr>
      </p:pic>
      <p:cxnSp>
        <p:nvCxnSpPr>
          <p:cNvPr id="260" name="Shape 260"/>
          <p:cNvCxnSpPr/>
          <p:nvPr/>
        </p:nvCxnSpPr>
        <p:spPr>
          <a:xfrm rot="10800000" flipH="1">
            <a:off x="4798775" y="3537163"/>
            <a:ext cx="1548900" cy="14400"/>
          </a:xfrm>
          <a:prstGeom prst="straightConnector1">
            <a:avLst/>
          </a:prstGeom>
          <a:noFill/>
          <a:ln w="76200" cap="flat" cmpd="sng">
            <a:solidFill>
              <a:srgbClr val="FFFFFF"/>
            </a:solidFill>
            <a:prstDash val="solid"/>
            <a:round/>
            <a:headEnd type="none" w="lg" len="lg"/>
            <a:tailEnd type="triangle" w="lg" len="lg"/>
          </a:ln>
        </p:spPr>
      </p:cxnSp>
      <p:sp>
        <p:nvSpPr>
          <p:cNvPr id="261" name="Shape 261"/>
          <p:cNvSpPr txBox="1">
            <a:spLocks noGrp="1"/>
          </p:cNvSpPr>
          <p:nvPr>
            <p:ph type="body" idx="1"/>
          </p:nvPr>
        </p:nvSpPr>
        <p:spPr>
          <a:xfrm>
            <a:off x="1076025" y="4485750"/>
            <a:ext cx="8342100" cy="1530000"/>
          </a:xfrm>
          <a:prstGeom prst="rect">
            <a:avLst/>
          </a:prstGeom>
        </p:spPr>
        <p:txBody>
          <a:bodyPr wrap="square" lIns="91425" tIns="91425" rIns="91425" bIns="91425" anchor="t" anchorCtr="0">
            <a:noAutofit/>
          </a:bodyPr>
          <a:lstStyle/>
          <a:p>
            <a:pPr lvl="0" rtl="0">
              <a:spcBef>
                <a:spcPts val="0"/>
              </a:spcBef>
              <a:buNone/>
            </a:pPr>
            <a:r>
              <a:rPr lang="en">
                <a:solidFill>
                  <a:srgbClr val="FFFFFF"/>
                </a:solidFill>
              </a:rPr>
              <a:t>Place dangerous items such as lighters and matches out of reach </a:t>
            </a:r>
          </a:p>
        </p:txBody>
      </p:sp>
      <p:pic>
        <p:nvPicPr>
          <p:cNvPr id="262" name="Shape 262"/>
          <p:cNvPicPr preferRelativeResize="0"/>
          <p:nvPr/>
        </p:nvPicPr>
        <p:blipFill rotWithShape="1">
          <a:blip r:embed="rId5">
            <a:alphaModFix/>
          </a:blip>
          <a:srcRect t="-16618"/>
          <a:stretch/>
        </p:blipFill>
        <p:spPr>
          <a:xfrm>
            <a:off x="2911388" y="2843138"/>
            <a:ext cx="1626550" cy="1465175"/>
          </a:xfrm>
          <a:prstGeom prst="rect">
            <a:avLst/>
          </a:prstGeom>
          <a:noFill/>
          <a:ln w="76200" cap="flat" cmpd="sng">
            <a:solidFill>
              <a:srgbClr val="FFFFFF"/>
            </a:solidFill>
            <a:prstDash val="solid"/>
            <a:round/>
            <a:headEnd type="none" w="med" len="med"/>
            <a:tailEnd type="none" w="med" len="med"/>
          </a:ln>
        </p:spPr>
      </p:pic>
      <p:pic>
        <p:nvPicPr>
          <p:cNvPr id="263" name="Shape 263"/>
          <p:cNvPicPr preferRelativeResize="0"/>
          <p:nvPr/>
        </p:nvPicPr>
        <p:blipFill rotWithShape="1">
          <a:blip r:embed="rId6">
            <a:alphaModFix/>
          </a:blip>
          <a:srcRect l="12489" r="15235"/>
          <a:stretch/>
        </p:blipFill>
        <p:spPr>
          <a:xfrm>
            <a:off x="6822350" y="2397550"/>
            <a:ext cx="1429350" cy="1977700"/>
          </a:xfrm>
          <a:prstGeom prst="rect">
            <a:avLst/>
          </a:prstGeom>
          <a:noFill/>
          <a:ln w="76200" cap="flat" cmpd="sng">
            <a:solidFill>
              <a:srgbClr val="FFFFFF"/>
            </a:solidFill>
            <a:prstDash val="solid"/>
            <a:round/>
            <a:headEnd type="none" w="med" len="med"/>
            <a:tailEnd type="none" w="med" len="me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References</a:t>
            </a:r>
          </a:p>
        </p:txBody>
      </p:sp>
      <p:sp>
        <p:nvSpPr>
          <p:cNvPr id="269" name="Shape 269"/>
          <p:cNvSpPr txBox="1">
            <a:spLocks noGrp="1"/>
          </p:cNvSpPr>
          <p:nvPr>
            <p:ph type="body" idx="1"/>
          </p:nvPr>
        </p:nvSpPr>
        <p:spPr>
          <a:xfrm>
            <a:off x="311700" y="1017725"/>
            <a:ext cx="8520600" cy="3760500"/>
          </a:xfrm>
          <a:prstGeom prst="rect">
            <a:avLst/>
          </a:prstGeom>
        </p:spPr>
        <p:txBody>
          <a:bodyPr wrap="square" lIns="91425" tIns="91425" rIns="91425" bIns="91425" anchor="t" anchorCtr="0">
            <a:noAutofit/>
          </a:bodyPr>
          <a:lstStyle/>
          <a:p>
            <a:pPr lvl="0" rtl="0">
              <a:spcBef>
                <a:spcPts val="0"/>
              </a:spcBef>
              <a:spcAft>
                <a:spcPts val="0"/>
              </a:spcAft>
              <a:buNone/>
            </a:pPr>
            <a:r>
              <a:rPr lang="en" sz="800">
                <a:solidFill>
                  <a:srgbClr val="FFFFFF"/>
                </a:solidFill>
              </a:rPr>
              <a:t>Al-Mousawi, A. M., Mecott-Rivera, G. A., Jeschke, M. G., &amp; Herndon, D. N. (2009). Burn teams and burn centers: the importance of a comprehensive team approach to burn care . </a:t>
            </a:r>
            <a:r>
              <a:rPr lang="en" sz="800" i="1">
                <a:solidFill>
                  <a:srgbClr val="FFFFFF"/>
                </a:solidFill>
              </a:rPr>
              <a:t>Clinic Past Surgery , 36</a:t>
            </a:r>
            <a:r>
              <a:rPr lang="en" sz="800">
                <a:solidFill>
                  <a:srgbClr val="FFFFFF"/>
                </a:solidFill>
              </a:rPr>
              <a:t> (4), 547-554.</a:t>
            </a:r>
          </a:p>
          <a:p>
            <a:pPr lvl="0" rtl="0">
              <a:spcBef>
                <a:spcPts val="0"/>
              </a:spcBef>
              <a:spcAft>
                <a:spcPts val="0"/>
              </a:spcAft>
              <a:buNone/>
            </a:pPr>
            <a:r>
              <a:rPr lang="en" sz="800">
                <a:solidFill>
                  <a:srgbClr val="FFFFFF"/>
                </a:solidFill>
              </a:rPr>
              <a:t> </a:t>
            </a:r>
          </a:p>
          <a:p>
            <a:pPr lvl="0" rtl="0">
              <a:spcBef>
                <a:spcPts val="0"/>
              </a:spcBef>
              <a:spcAft>
                <a:spcPts val="0"/>
              </a:spcAft>
              <a:buNone/>
            </a:pPr>
            <a:r>
              <a:rPr lang="en" sz="800">
                <a:solidFill>
                  <a:srgbClr val="FFFFFF"/>
                </a:solidFill>
              </a:rPr>
              <a:t>Artuson, G. (1980). Pathophysiology of the burn wound. Ann. Chir. Gynaecol. 69(5): 178-90.</a:t>
            </a:r>
          </a:p>
          <a:p>
            <a:pPr lvl="0" rtl="0">
              <a:spcBef>
                <a:spcPts val="0"/>
              </a:spcBef>
              <a:spcAft>
                <a:spcPts val="0"/>
              </a:spcAft>
              <a:buNone/>
            </a:pPr>
            <a:endParaRPr sz="800">
              <a:solidFill>
                <a:srgbClr val="FFFFFF"/>
              </a:solidFill>
            </a:endParaRPr>
          </a:p>
          <a:p>
            <a:pPr lvl="0" rtl="0">
              <a:spcBef>
                <a:spcPts val="0"/>
              </a:spcBef>
              <a:spcAft>
                <a:spcPts val="0"/>
              </a:spcAft>
              <a:buNone/>
            </a:pPr>
            <a:r>
              <a:rPr lang="en" sz="800">
                <a:solidFill>
                  <a:srgbClr val="FFFFFF"/>
                </a:solidFill>
              </a:rPr>
              <a:t>Burn | First Degree Burn | Second Degree Burn | MedlinePlus. (n.d.). Retrieved November 15, 2017, from</a:t>
            </a:r>
            <a:r>
              <a:rPr lang="en" sz="800" u="sng">
                <a:solidFill>
                  <a:srgbClr val="FFFFFF"/>
                </a:solidFill>
              </a:rPr>
              <a:t> </a:t>
            </a:r>
            <a:r>
              <a:rPr lang="en" sz="800">
                <a:solidFill>
                  <a:srgbClr val="FFFFFF"/>
                </a:solidFill>
              </a:rPr>
              <a:t>https://medlineplus.gov/burns.html</a:t>
            </a:r>
          </a:p>
          <a:p>
            <a:pPr lvl="0" rtl="0">
              <a:spcBef>
                <a:spcPts val="0"/>
              </a:spcBef>
              <a:spcAft>
                <a:spcPts val="0"/>
              </a:spcAft>
              <a:buNone/>
            </a:pPr>
            <a:r>
              <a:rPr lang="en" sz="800">
                <a:solidFill>
                  <a:srgbClr val="FFFFFF"/>
                </a:solidFill>
              </a:rPr>
              <a:t> </a:t>
            </a:r>
          </a:p>
          <a:p>
            <a:pPr lvl="0" rtl="0">
              <a:spcBef>
                <a:spcPts val="0"/>
              </a:spcBef>
              <a:spcAft>
                <a:spcPts val="0"/>
              </a:spcAft>
              <a:buNone/>
            </a:pPr>
            <a:r>
              <a:rPr lang="en" sz="800" i="1">
                <a:solidFill>
                  <a:srgbClr val="FFFFFF"/>
                </a:solidFill>
              </a:rPr>
              <a:t>Burn Prevention and Fire Safety Tips</a:t>
            </a:r>
            <a:r>
              <a:rPr lang="en" sz="800">
                <a:solidFill>
                  <a:srgbClr val="FFFFFF"/>
                </a:solidFill>
              </a:rPr>
              <a:t>. (2017). </a:t>
            </a:r>
            <a:r>
              <a:rPr lang="en" sz="800" i="1">
                <a:solidFill>
                  <a:srgbClr val="FFFFFF"/>
                </a:solidFill>
              </a:rPr>
              <a:t>Barnabas Health</a:t>
            </a:r>
            <a:r>
              <a:rPr lang="en" sz="800">
                <a:solidFill>
                  <a:srgbClr val="FFFFFF"/>
                </a:solidFill>
              </a:rPr>
              <a:t>. Retrieved 15 November 2017, from http://www.barnabashealth.org/Saint-Barnabas-Medical-Center/Our-Services/The-Burn-Center/Community-Outreach/Burn-Prevention-and-Fire-Safety-Tips.aspx</a:t>
            </a:r>
          </a:p>
          <a:p>
            <a:pPr lvl="0" rtl="0">
              <a:spcBef>
                <a:spcPts val="0"/>
              </a:spcBef>
              <a:spcAft>
                <a:spcPts val="0"/>
              </a:spcAft>
              <a:buNone/>
            </a:pPr>
            <a:r>
              <a:rPr lang="en" sz="800">
                <a:solidFill>
                  <a:srgbClr val="FFFFFF"/>
                </a:solidFill>
              </a:rPr>
              <a:t> </a:t>
            </a:r>
          </a:p>
          <a:p>
            <a:pPr lvl="0" rtl="0">
              <a:spcBef>
                <a:spcPts val="0"/>
              </a:spcBef>
              <a:spcAft>
                <a:spcPts val="0"/>
              </a:spcAft>
              <a:buNone/>
            </a:pPr>
            <a:r>
              <a:rPr lang="en" sz="800" i="1">
                <a:solidFill>
                  <a:srgbClr val="FFFFFF"/>
                </a:solidFill>
              </a:rPr>
              <a:t>Burns - Causes, Symptoms, Treatment, Diagnosis - MedBroadcast.com</a:t>
            </a:r>
            <a:r>
              <a:rPr lang="en" sz="800">
                <a:solidFill>
                  <a:srgbClr val="FFFFFF"/>
                </a:solidFill>
              </a:rPr>
              <a:t>. (2017). </a:t>
            </a:r>
            <a:r>
              <a:rPr lang="en" sz="800" i="1">
                <a:solidFill>
                  <a:srgbClr val="FFFFFF"/>
                </a:solidFill>
              </a:rPr>
              <a:t>Medbroadcast.com</a:t>
            </a:r>
            <a:r>
              <a:rPr lang="en" sz="800">
                <a:solidFill>
                  <a:srgbClr val="FFFFFF"/>
                </a:solidFill>
              </a:rPr>
              <a:t>. Retrieved 22 November 2017, from http://www.medbroadcast.com/condition/getcondition/burns</a:t>
            </a:r>
          </a:p>
          <a:p>
            <a:pPr lvl="0" rtl="0">
              <a:spcBef>
                <a:spcPts val="0"/>
              </a:spcBef>
              <a:spcAft>
                <a:spcPts val="0"/>
              </a:spcAft>
              <a:buNone/>
            </a:pPr>
            <a:r>
              <a:rPr lang="en" sz="800">
                <a:solidFill>
                  <a:srgbClr val="FFFFFF"/>
                </a:solidFill>
              </a:rPr>
              <a:t> </a:t>
            </a:r>
          </a:p>
          <a:p>
            <a:pPr lvl="0" rtl="0">
              <a:spcBef>
                <a:spcPts val="0"/>
              </a:spcBef>
              <a:spcAft>
                <a:spcPts val="0"/>
              </a:spcAft>
              <a:buNone/>
            </a:pPr>
            <a:r>
              <a:rPr lang="en" sz="800" i="1">
                <a:solidFill>
                  <a:srgbClr val="FFFFFF"/>
                </a:solidFill>
              </a:rPr>
              <a:t>Burns Prevention</a:t>
            </a:r>
            <a:r>
              <a:rPr lang="en" sz="800">
                <a:solidFill>
                  <a:srgbClr val="FFFFFF"/>
                </a:solidFill>
              </a:rPr>
              <a:t>. (2017). </a:t>
            </a:r>
            <a:r>
              <a:rPr lang="en" sz="800" i="1">
                <a:solidFill>
                  <a:srgbClr val="FFFFFF"/>
                </a:solidFill>
              </a:rPr>
              <a:t>Mayo Clinic</a:t>
            </a:r>
            <a:r>
              <a:rPr lang="en" sz="800">
                <a:solidFill>
                  <a:srgbClr val="FFFFFF"/>
                </a:solidFill>
              </a:rPr>
              <a:t>. Retrieved 15 November 2017, from https://www.mayoclinic.org/diseases-conditions/burns/basics/prevention/con-20035028</a:t>
            </a:r>
          </a:p>
          <a:p>
            <a:pPr lvl="0" rtl="0">
              <a:spcBef>
                <a:spcPts val="0"/>
              </a:spcBef>
              <a:spcAft>
                <a:spcPts val="0"/>
              </a:spcAft>
              <a:buNone/>
            </a:pPr>
            <a:r>
              <a:rPr lang="en" sz="800" i="1">
                <a:solidFill>
                  <a:srgbClr val="FFFFFF"/>
                </a:solidFill>
              </a:rPr>
              <a:t> </a:t>
            </a:r>
          </a:p>
          <a:p>
            <a:pPr lvl="0" rtl="0">
              <a:spcBef>
                <a:spcPts val="0"/>
              </a:spcBef>
              <a:spcAft>
                <a:spcPts val="0"/>
              </a:spcAft>
              <a:buNone/>
            </a:pPr>
            <a:r>
              <a:rPr lang="en" sz="800" i="1">
                <a:solidFill>
                  <a:srgbClr val="FFFFFF"/>
                </a:solidFill>
              </a:rPr>
              <a:t>Cutaneous burns Etiology - Epocrates Online</a:t>
            </a:r>
            <a:r>
              <a:rPr lang="en" sz="800">
                <a:solidFill>
                  <a:srgbClr val="FFFFFF"/>
                </a:solidFill>
              </a:rPr>
              <a:t>. (2017). </a:t>
            </a:r>
            <a:r>
              <a:rPr lang="en" sz="800" i="1">
                <a:solidFill>
                  <a:srgbClr val="FFFFFF"/>
                </a:solidFill>
              </a:rPr>
              <a:t>Online.epocrates.com</a:t>
            </a:r>
            <a:r>
              <a:rPr lang="en" sz="800">
                <a:solidFill>
                  <a:srgbClr val="FFFFFF"/>
                </a:solidFill>
              </a:rPr>
              <a:t>. Retrieved 22 November 2017, from https://online.epocrates.com/diseases/41224/Cutaneous-burns/Etiology</a:t>
            </a:r>
          </a:p>
          <a:p>
            <a:pPr lvl="0" rtl="0">
              <a:spcBef>
                <a:spcPts val="0"/>
              </a:spcBef>
              <a:spcAft>
                <a:spcPts val="0"/>
              </a:spcAft>
              <a:buNone/>
            </a:pPr>
            <a:r>
              <a:rPr lang="en" sz="800">
                <a:solidFill>
                  <a:srgbClr val="FFFFFF"/>
                </a:solidFill>
              </a:rPr>
              <a:t> </a:t>
            </a:r>
          </a:p>
          <a:p>
            <a:pPr lvl="0" rtl="0">
              <a:spcBef>
                <a:spcPts val="0"/>
              </a:spcBef>
              <a:spcAft>
                <a:spcPts val="0"/>
              </a:spcAft>
              <a:buNone/>
            </a:pPr>
            <a:r>
              <a:rPr lang="en" sz="800">
                <a:solidFill>
                  <a:srgbClr val="FFFFFF"/>
                </a:solidFill>
              </a:rPr>
              <a:t>Edwards, D., Heard, J., Latenser, B. A., Quinn, K. Y., van Bruggen , J., &amp; Jovic, G. (2011). Burn injuries in Eastern Zambia: Impact of Multidisciplinary Teaching Teams . </a:t>
            </a:r>
            <a:r>
              <a:rPr lang="en" sz="800" i="1">
                <a:solidFill>
                  <a:srgbClr val="FFFFFF"/>
                </a:solidFill>
              </a:rPr>
              <a:t>Burn Care &amp; Research</a:t>
            </a:r>
            <a:r>
              <a:rPr lang="en" sz="800">
                <a:solidFill>
                  <a:srgbClr val="FFFFFF"/>
                </a:solidFill>
              </a:rPr>
              <a:t> </a:t>
            </a:r>
            <a:r>
              <a:rPr lang="en" sz="800" i="1">
                <a:solidFill>
                  <a:srgbClr val="FFFFFF"/>
                </a:solidFill>
              </a:rPr>
              <a:t>, 32</a:t>
            </a:r>
            <a:r>
              <a:rPr lang="en" sz="800">
                <a:solidFill>
                  <a:srgbClr val="FFFFFF"/>
                </a:solidFill>
              </a:rPr>
              <a:t> (1), 31-38.</a:t>
            </a:r>
          </a:p>
          <a:p>
            <a:pPr lvl="0" rtl="0">
              <a:spcBef>
                <a:spcPts val="0"/>
              </a:spcBef>
              <a:spcAft>
                <a:spcPts val="0"/>
              </a:spcAft>
              <a:buNone/>
            </a:pPr>
            <a:r>
              <a:rPr lang="en" sz="800" i="1">
                <a:solidFill>
                  <a:srgbClr val="FFFFFF"/>
                </a:solidFill>
              </a:rPr>
              <a:t> </a:t>
            </a:r>
          </a:p>
          <a:p>
            <a:pPr lvl="0" rtl="0">
              <a:spcBef>
                <a:spcPts val="0"/>
              </a:spcBef>
              <a:spcAft>
                <a:spcPts val="0"/>
              </a:spcAft>
              <a:buNone/>
            </a:pPr>
            <a:r>
              <a:rPr lang="en" sz="800" i="1">
                <a:solidFill>
                  <a:srgbClr val="FFFFFF"/>
                </a:solidFill>
              </a:rPr>
              <a:t>Epidemiology of burn injuries globally</a:t>
            </a:r>
            <a:r>
              <a:rPr lang="en" sz="800">
                <a:solidFill>
                  <a:srgbClr val="FFFFFF"/>
                </a:solidFill>
              </a:rPr>
              <a:t>. (2017). </a:t>
            </a:r>
            <a:r>
              <a:rPr lang="en" sz="800" i="1">
                <a:solidFill>
                  <a:srgbClr val="FFFFFF"/>
                </a:solidFill>
              </a:rPr>
              <a:t>Uptodate.com</a:t>
            </a:r>
            <a:r>
              <a:rPr lang="en" sz="800">
                <a:solidFill>
                  <a:srgbClr val="FFFFFF"/>
                </a:solidFill>
              </a:rPr>
              <a:t>. Retrieved 22 November 2017, from http://www.uptodate.com/contents/epidemiology-of-burn-injuries-globally</a:t>
            </a:r>
          </a:p>
          <a:p>
            <a:pPr lvl="0" rtl="0">
              <a:spcBef>
                <a:spcPts val="0"/>
              </a:spcBef>
              <a:spcAft>
                <a:spcPts val="0"/>
              </a:spcAft>
              <a:buNone/>
            </a:pPr>
            <a:r>
              <a:rPr lang="en" sz="800" i="1">
                <a:solidFill>
                  <a:srgbClr val="FFFFFF"/>
                </a:solidFill>
              </a:rPr>
              <a:t> </a:t>
            </a:r>
          </a:p>
          <a:p>
            <a:pPr lvl="0" rtl="0">
              <a:spcBef>
                <a:spcPts val="0"/>
              </a:spcBef>
              <a:spcAft>
                <a:spcPts val="0"/>
              </a:spcAft>
              <a:buNone/>
            </a:pPr>
            <a:r>
              <a:rPr lang="en" sz="800" i="1">
                <a:solidFill>
                  <a:srgbClr val="FFFFFF"/>
                </a:solidFill>
              </a:rPr>
              <a:t>Everything You Need to Know About Ice Burn</a:t>
            </a:r>
            <a:r>
              <a:rPr lang="en" sz="800">
                <a:solidFill>
                  <a:srgbClr val="FFFFFF"/>
                </a:solidFill>
              </a:rPr>
              <a:t>. (2017). </a:t>
            </a:r>
            <a:r>
              <a:rPr lang="en" sz="800" i="1">
                <a:solidFill>
                  <a:srgbClr val="FFFFFF"/>
                </a:solidFill>
              </a:rPr>
              <a:t>Healthline</a:t>
            </a:r>
            <a:r>
              <a:rPr lang="en" sz="800">
                <a:solidFill>
                  <a:srgbClr val="FFFFFF"/>
                </a:solidFill>
              </a:rPr>
              <a:t>. Retrieved 22 November 2017, from https://www.healthline.com/health/ice-burn#overview1</a:t>
            </a:r>
          </a:p>
          <a:p>
            <a:pPr lvl="0" rtl="0">
              <a:spcBef>
                <a:spcPts val="0"/>
              </a:spcBef>
              <a:spcAft>
                <a:spcPts val="0"/>
              </a:spcAft>
              <a:buNone/>
            </a:pPr>
            <a:r>
              <a:rPr lang="en" sz="800">
                <a:solidFill>
                  <a:srgbClr val="FFFFFF"/>
                </a:solidFill>
              </a:rPr>
              <a:t> </a:t>
            </a:r>
          </a:p>
          <a:p>
            <a:pPr lvl="0" rtl="0">
              <a:spcBef>
                <a:spcPts val="0"/>
              </a:spcBef>
              <a:spcAft>
                <a:spcPts val="0"/>
              </a:spcAft>
              <a:buNone/>
            </a:pPr>
            <a:r>
              <a:rPr lang="en" sz="800">
                <a:solidFill>
                  <a:srgbClr val="FFFFFF"/>
                </a:solidFill>
              </a:rPr>
              <a:t>Herndon, D. N., Lemaster, J., Beard, S., Bernstein, N., Lewis, S. R., Rutan, T. C., . . . Osten, T. V. (1986). The Quality of Life after Major Thermal Injury in Children. The Journal of Trauma:</a:t>
            </a:r>
          </a:p>
          <a:p>
            <a:pPr lvl="0" rtl="0">
              <a:spcBef>
                <a:spcPts val="0"/>
              </a:spcBef>
              <a:spcAft>
                <a:spcPts val="0"/>
              </a:spcAft>
              <a:buNone/>
            </a:pPr>
            <a:r>
              <a:rPr lang="en" sz="800">
                <a:solidFill>
                  <a:srgbClr val="FFFFFF"/>
                </a:solidFil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p:nvPr/>
        </p:nvSpPr>
        <p:spPr>
          <a:xfrm>
            <a:off x="514350" y="420175"/>
            <a:ext cx="8126700" cy="4360200"/>
          </a:xfrm>
          <a:prstGeom prst="rect">
            <a:avLst/>
          </a:prstGeom>
          <a:noFill/>
          <a:ln>
            <a:noFill/>
          </a:ln>
        </p:spPr>
        <p:txBody>
          <a:bodyPr wrap="square" lIns="91425" tIns="91425" rIns="91425" bIns="91425" anchor="t" anchorCtr="0">
            <a:noAutofit/>
          </a:bodyPr>
          <a:lstStyle/>
          <a:p>
            <a:pPr lvl="0">
              <a:spcBef>
                <a:spcPts val="0"/>
              </a:spcBef>
              <a:buNone/>
            </a:pPr>
            <a:r>
              <a:rPr lang="en" sz="2800">
                <a:solidFill>
                  <a:srgbClr val="FFFFFF"/>
                </a:solidFill>
              </a:rPr>
              <a:t>Objectives</a:t>
            </a:r>
          </a:p>
        </p:txBody>
      </p:sp>
      <p:sp>
        <p:nvSpPr>
          <p:cNvPr id="68" name="Shape 68"/>
          <p:cNvSpPr/>
          <p:nvPr/>
        </p:nvSpPr>
        <p:spPr>
          <a:xfrm>
            <a:off x="3195146" y="1456766"/>
            <a:ext cx="1350600" cy="1350900"/>
          </a:xfrm>
          <a:prstGeom prst="ellipse">
            <a:avLst/>
          </a:prstGeom>
          <a:solidFill>
            <a:srgbClr val="999999"/>
          </a:solidFill>
          <a:ln w="9525" cap="flat" cmpd="sng">
            <a:solidFill>
              <a:srgbClr val="999999"/>
            </a:solidFill>
            <a:prstDash val="solid"/>
            <a:round/>
            <a:headEnd type="none" w="med" len="med"/>
            <a:tailEnd type="none" w="med" len="med"/>
          </a:ln>
        </p:spPr>
        <p:txBody>
          <a:bodyPr wrap="square" lIns="34300" tIns="17150" rIns="34300" bIns="17150" anchor="ctr" anchorCtr="0">
            <a:noAutofit/>
          </a:bodyPr>
          <a:lstStyle/>
          <a:p>
            <a:pPr lvl="0" algn="ctr" rtl="0">
              <a:spcBef>
                <a:spcPts val="0"/>
              </a:spcBef>
              <a:buClr>
                <a:srgbClr val="FFFFFF"/>
              </a:buClr>
              <a:buFont typeface="Arvo"/>
              <a:buNone/>
            </a:pPr>
            <a:r>
              <a:rPr lang="en" sz="6200" b="1">
                <a:solidFill>
                  <a:srgbClr val="FFFFFF"/>
                </a:solidFill>
              </a:rPr>
              <a:t>1.</a:t>
            </a:r>
          </a:p>
        </p:txBody>
      </p:sp>
      <p:sp>
        <p:nvSpPr>
          <p:cNvPr id="69" name="Shape 69"/>
          <p:cNvSpPr/>
          <p:nvPr/>
        </p:nvSpPr>
        <p:spPr>
          <a:xfrm>
            <a:off x="4697664" y="1456766"/>
            <a:ext cx="1350600" cy="1350900"/>
          </a:xfrm>
          <a:prstGeom prst="ellipse">
            <a:avLst/>
          </a:prstGeom>
          <a:solidFill>
            <a:srgbClr val="85200C"/>
          </a:solidFill>
          <a:ln w="9525" cap="flat" cmpd="sng">
            <a:solidFill>
              <a:srgbClr val="85200C"/>
            </a:solidFill>
            <a:prstDash val="solid"/>
            <a:round/>
            <a:headEnd type="none" w="med" len="med"/>
            <a:tailEnd type="none" w="med" len="med"/>
          </a:ln>
        </p:spPr>
        <p:txBody>
          <a:bodyPr wrap="square" lIns="34300" tIns="17150" rIns="34300" bIns="17150" anchor="ctr" anchorCtr="0">
            <a:noAutofit/>
          </a:bodyPr>
          <a:lstStyle/>
          <a:p>
            <a:pPr lvl="0" algn="ctr" rtl="0">
              <a:spcBef>
                <a:spcPts val="0"/>
              </a:spcBef>
              <a:buClr>
                <a:srgbClr val="FFFFFF"/>
              </a:buClr>
              <a:buFont typeface="Arvo"/>
              <a:buNone/>
            </a:pPr>
            <a:r>
              <a:rPr lang="en" sz="6200" b="1">
                <a:solidFill>
                  <a:srgbClr val="FFFFFF"/>
                </a:solidFill>
              </a:rPr>
              <a:t>2.</a:t>
            </a:r>
          </a:p>
        </p:txBody>
      </p:sp>
      <p:sp>
        <p:nvSpPr>
          <p:cNvPr id="70" name="Shape 70"/>
          <p:cNvSpPr/>
          <p:nvPr/>
        </p:nvSpPr>
        <p:spPr>
          <a:xfrm>
            <a:off x="3195146" y="2946232"/>
            <a:ext cx="1350600" cy="1350900"/>
          </a:xfrm>
          <a:prstGeom prst="ellipse">
            <a:avLst/>
          </a:prstGeom>
          <a:solidFill>
            <a:srgbClr val="CC4125"/>
          </a:solidFill>
          <a:ln w="9525" cap="flat" cmpd="sng">
            <a:solidFill>
              <a:srgbClr val="CC4125"/>
            </a:solidFill>
            <a:prstDash val="solid"/>
            <a:round/>
            <a:headEnd type="none" w="med" len="med"/>
            <a:tailEnd type="none" w="med" len="med"/>
          </a:ln>
        </p:spPr>
        <p:txBody>
          <a:bodyPr wrap="square" lIns="34300" tIns="17150" rIns="34300" bIns="17150" anchor="ctr" anchorCtr="0">
            <a:noAutofit/>
          </a:bodyPr>
          <a:lstStyle/>
          <a:p>
            <a:pPr lvl="0" algn="ctr" rtl="0">
              <a:spcBef>
                <a:spcPts val="0"/>
              </a:spcBef>
              <a:buClr>
                <a:srgbClr val="FFFFFF"/>
              </a:buClr>
              <a:buFont typeface="Arvo"/>
              <a:buNone/>
            </a:pPr>
            <a:r>
              <a:rPr lang="en" sz="6200" b="1">
                <a:solidFill>
                  <a:srgbClr val="FFFFFF"/>
                </a:solidFill>
              </a:rPr>
              <a:t> 3.</a:t>
            </a:r>
          </a:p>
        </p:txBody>
      </p:sp>
      <p:sp>
        <p:nvSpPr>
          <p:cNvPr id="71" name="Shape 71"/>
          <p:cNvSpPr/>
          <p:nvPr/>
        </p:nvSpPr>
        <p:spPr>
          <a:xfrm>
            <a:off x="4614714" y="2946232"/>
            <a:ext cx="1350600" cy="1350900"/>
          </a:xfrm>
          <a:prstGeom prst="ellipse">
            <a:avLst/>
          </a:prstGeom>
          <a:solidFill>
            <a:srgbClr val="F1C232"/>
          </a:solidFill>
          <a:ln w="9525" cap="flat" cmpd="sng">
            <a:solidFill>
              <a:srgbClr val="F1C232"/>
            </a:solidFill>
            <a:prstDash val="solid"/>
            <a:round/>
            <a:headEnd type="none" w="med" len="med"/>
            <a:tailEnd type="none" w="med" len="med"/>
          </a:ln>
        </p:spPr>
        <p:txBody>
          <a:bodyPr wrap="square" lIns="34300" tIns="17150" rIns="34300" bIns="17150" anchor="ctr" anchorCtr="0">
            <a:noAutofit/>
          </a:bodyPr>
          <a:lstStyle/>
          <a:p>
            <a:pPr lvl="0" algn="ctr" rtl="0">
              <a:spcBef>
                <a:spcPts val="0"/>
              </a:spcBef>
              <a:buClr>
                <a:srgbClr val="FFFFFF"/>
              </a:buClr>
              <a:buFont typeface="Arvo"/>
              <a:buNone/>
            </a:pPr>
            <a:r>
              <a:rPr lang="en" sz="6200" b="1">
                <a:solidFill>
                  <a:srgbClr val="FFFFFF"/>
                </a:solidFill>
              </a:rPr>
              <a:t>4.</a:t>
            </a:r>
          </a:p>
        </p:txBody>
      </p:sp>
      <p:sp>
        <p:nvSpPr>
          <p:cNvPr id="72" name="Shape 72"/>
          <p:cNvSpPr txBox="1"/>
          <p:nvPr/>
        </p:nvSpPr>
        <p:spPr>
          <a:xfrm>
            <a:off x="651150" y="1683200"/>
            <a:ext cx="2392200" cy="1009200"/>
          </a:xfrm>
          <a:prstGeom prst="rect">
            <a:avLst/>
          </a:prstGeom>
          <a:noFill/>
          <a:ln>
            <a:noFill/>
          </a:ln>
        </p:spPr>
        <p:txBody>
          <a:bodyPr wrap="square" lIns="34300" tIns="17150" rIns="34300" bIns="17150" anchor="t" anchorCtr="0">
            <a:noAutofit/>
          </a:bodyPr>
          <a:lstStyle/>
          <a:p>
            <a:pPr marL="0" marR="0" lvl="0" indent="0" algn="r" rtl="0">
              <a:lnSpc>
                <a:spcPct val="100000"/>
              </a:lnSpc>
              <a:spcBef>
                <a:spcPts val="0"/>
              </a:spcBef>
              <a:spcAft>
                <a:spcPts val="0"/>
              </a:spcAft>
              <a:buClr>
                <a:srgbClr val="91969B"/>
              </a:buClr>
              <a:buFont typeface="Lato"/>
              <a:buNone/>
            </a:pPr>
            <a:r>
              <a:rPr lang="en" sz="1800">
                <a:solidFill>
                  <a:srgbClr val="FFFFFF"/>
                </a:solidFill>
              </a:rPr>
              <a:t>Introduction</a:t>
            </a:r>
          </a:p>
          <a:p>
            <a:pPr marL="0" marR="0" lvl="0" indent="0" algn="r" rtl="0">
              <a:lnSpc>
                <a:spcPct val="100000"/>
              </a:lnSpc>
              <a:spcBef>
                <a:spcPts val="0"/>
              </a:spcBef>
              <a:spcAft>
                <a:spcPts val="0"/>
              </a:spcAft>
              <a:buClr>
                <a:srgbClr val="91969B"/>
              </a:buClr>
              <a:buFont typeface="Lato"/>
              <a:buNone/>
            </a:pPr>
            <a:r>
              <a:rPr lang="en">
                <a:solidFill>
                  <a:srgbClr val="FFFFFF"/>
                </a:solidFill>
              </a:rPr>
              <a:t>Introduction to burns and associated risk factors</a:t>
            </a:r>
          </a:p>
        </p:txBody>
      </p:sp>
      <p:sp>
        <p:nvSpPr>
          <p:cNvPr id="73" name="Shape 73"/>
          <p:cNvSpPr txBox="1"/>
          <p:nvPr/>
        </p:nvSpPr>
        <p:spPr>
          <a:xfrm>
            <a:off x="6200200" y="1683200"/>
            <a:ext cx="2610600" cy="879900"/>
          </a:xfrm>
          <a:prstGeom prst="rect">
            <a:avLst/>
          </a:prstGeom>
          <a:noFill/>
          <a:ln>
            <a:noFill/>
          </a:ln>
        </p:spPr>
        <p:txBody>
          <a:bodyPr wrap="square" lIns="34300" tIns="17150" rIns="34300" bIns="17150" anchor="t" anchorCtr="0">
            <a:noAutofit/>
          </a:bodyPr>
          <a:lstStyle/>
          <a:p>
            <a:pPr marL="0" marR="0" lvl="0" indent="0" rtl="0">
              <a:lnSpc>
                <a:spcPct val="120000"/>
              </a:lnSpc>
              <a:spcBef>
                <a:spcPts val="0"/>
              </a:spcBef>
              <a:spcAft>
                <a:spcPts val="0"/>
              </a:spcAft>
              <a:buClr>
                <a:srgbClr val="91969B"/>
              </a:buClr>
              <a:buFont typeface="Lato"/>
              <a:buNone/>
            </a:pPr>
            <a:r>
              <a:rPr lang="en" sz="1800">
                <a:solidFill>
                  <a:srgbClr val="FFFFFF"/>
                </a:solidFill>
              </a:rPr>
              <a:t>Classification</a:t>
            </a:r>
          </a:p>
          <a:p>
            <a:pPr marL="0" marR="0" lvl="0" indent="0" rtl="0">
              <a:lnSpc>
                <a:spcPct val="100000"/>
              </a:lnSpc>
              <a:spcBef>
                <a:spcPts val="0"/>
              </a:spcBef>
              <a:spcAft>
                <a:spcPts val="0"/>
              </a:spcAft>
              <a:buClr>
                <a:srgbClr val="91969B"/>
              </a:buClr>
              <a:buFont typeface="Lato"/>
              <a:buNone/>
            </a:pPr>
            <a:r>
              <a:rPr lang="en">
                <a:solidFill>
                  <a:srgbClr val="FFFFFF"/>
                </a:solidFill>
              </a:rPr>
              <a:t>Discussion of the types of burns and their clinical manifestation</a:t>
            </a:r>
          </a:p>
          <a:p>
            <a:pPr marL="0" marR="0" lvl="0" indent="0" rtl="0">
              <a:lnSpc>
                <a:spcPct val="120000"/>
              </a:lnSpc>
              <a:spcBef>
                <a:spcPts val="0"/>
              </a:spcBef>
              <a:spcAft>
                <a:spcPts val="0"/>
              </a:spcAft>
              <a:buClr>
                <a:srgbClr val="91969B"/>
              </a:buClr>
              <a:buFont typeface="Lato"/>
              <a:buNone/>
            </a:pPr>
            <a:endParaRPr sz="1600">
              <a:solidFill>
                <a:srgbClr val="FFFFFF"/>
              </a:solidFill>
            </a:endParaRPr>
          </a:p>
          <a:p>
            <a:pPr marL="0" marR="0" lvl="0" indent="0" rtl="0">
              <a:lnSpc>
                <a:spcPct val="120000"/>
              </a:lnSpc>
              <a:spcBef>
                <a:spcPts val="0"/>
              </a:spcBef>
              <a:spcAft>
                <a:spcPts val="0"/>
              </a:spcAft>
              <a:buClr>
                <a:srgbClr val="91969B"/>
              </a:buClr>
              <a:buFont typeface="Lato"/>
              <a:buNone/>
            </a:pPr>
            <a:endParaRPr sz="1100">
              <a:solidFill>
                <a:srgbClr val="FFFFFF"/>
              </a:solidFill>
              <a:latin typeface="Lato"/>
              <a:ea typeface="Lato"/>
              <a:cs typeface="Lato"/>
              <a:sym typeface="Lato"/>
            </a:endParaRPr>
          </a:p>
        </p:txBody>
      </p:sp>
      <p:sp>
        <p:nvSpPr>
          <p:cNvPr id="74" name="Shape 74"/>
          <p:cNvSpPr txBox="1"/>
          <p:nvPr/>
        </p:nvSpPr>
        <p:spPr>
          <a:xfrm>
            <a:off x="432350" y="3287775"/>
            <a:ext cx="2610600" cy="879900"/>
          </a:xfrm>
          <a:prstGeom prst="rect">
            <a:avLst/>
          </a:prstGeom>
          <a:noFill/>
          <a:ln>
            <a:noFill/>
          </a:ln>
        </p:spPr>
        <p:txBody>
          <a:bodyPr wrap="square" lIns="34300" tIns="17150" rIns="34300" bIns="17150" anchor="t" anchorCtr="0">
            <a:noAutofit/>
          </a:bodyPr>
          <a:lstStyle/>
          <a:p>
            <a:pPr lvl="0" algn="r" rtl="0">
              <a:lnSpc>
                <a:spcPct val="120000"/>
              </a:lnSpc>
              <a:spcBef>
                <a:spcPts val="0"/>
              </a:spcBef>
              <a:buClr>
                <a:srgbClr val="91969B"/>
              </a:buClr>
              <a:buFont typeface="Lato"/>
              <a:buNone/>
            </a:pPr>
            <a:r>
              <a:rPr lang="en" sz="1800">
                <a:solidFill>
                  <a:srgbClr val="FFFFFF"/>
                </a:solidFill>
              </a:rPr>
              <a:t>Mechanism</a:t>
            </a:r>
          </a:p>
          <a:p>
            <a:pPr lvl="0" algn="r" rtl="0">
              <a:lnSpc>
                <a:spcPct val="100000"/>
              </a:lnSpc>
              <a:spcBef>
                <a:spcPts val="0"/>
              </a:spcBef>
              <a:buClr>
                <a:srgbClr val="91969B"/>
              </a:buClr>
              <a:buFont typeface="Lato"/>
              <a:buNone/>
            </a:pPr>
            <a:r>
              <a:rPr lang="en">
                <a:solidFill>
                  <a:srgbClr val="FFFFFF"/>
                </a:solidFill>
              </a:rPr>
              <a:t>In-depth look into the pathophysiology of burns</a:t>
            </a:r>
          </a:p>
          <a:p>
            <a:pPr lvl="0" algn="r" rtl="0">
              <a:lnSpc>
                <a:spcPct val="120000"/>
              </a:lnSpc>
              <a:spcBef>
                <a:spcPts val="0"/>
              </a:spcBef>
              <a:buClr>
                <a:srgbClr val="91969B"/>
              </a:buClr>
              <a:buFont typeface="Lato"/>
              <a:buNone/>
            </a:pPr>
            <a:endParaRPr>
              <a:solidFill>
                <a:srgbClr val="91969B"/>
              </a:solidFill>
            </a:endParaRPr>
          </a:p>
          <a:p>
            <a:pPr lvl="0" algn="r" rtl="0">
              <a:lnSpc>
                <a:spcPct val="120000"/>
              </a:lnSpc>
              <a:spcBef>
                <a:spcPts val="0"/>
              </a:spcBef>
              <a:buClr>
                <a:srgbClr val="91969B"/>
              </a:buClr>
              <a:buFont typeface="Lato"/>
              <a:buNone/>
            </a:pPr>
            <a:r>
              <a:rPr lang="en">
                <a:solidFill>
                  <a:srgbClr val="91969B"/>
                </a:solidFill>
                <a:latin typeface="Arvo"/>
                <a:ea typeface="Arvo"/>
                <a:cs typeface="Arvo"/>
                <a:sym typeface="Arvo"/>
              </a:rPr>
              <a:t> </a:t>
            </a:r>
          </a:p>
          <a:p>
            <a:pPr lvl="0" algn="r" rtl="0">
              <a:lnSpc>
                <a:spcPct val="120000"/>
              </a:lnSpc>
              <a:spcBef>
                <a:spcPts val="0"/>
              </a:spcBef>
              <a:buClr>
                <a:srgbClr val="91969B"/>
              </a:buClr>
              <a:buFont typeface="Lato"/>
              <a:buNone/>
            </a:pPr>
            <a:endParaRPr>
              <a:solidFill>
                <a:srgbClr val="91969B"/>
              </a:solidFill>
              <a:latin typeface="Arvo"/>
              <a:ea typeface="Arvo"/>
              <a:cs typeface="Arvo"/>
              <a:sym typeface="Arvo"/>
            </a:endParaRPr>
          </a:p>
          <a:p>
            <a:pPr marL="0" marR="0" lvl="0" indent="0" algn="r" rtl="0">
              <a:lnSpc>
                <a:spcPct val="120000"/>
              </a:lnSpc>
              <a:spcBef>
                <a:spcPts val="0"/>
              </a:spcBef>
              <a:spcAft>
                <a:spcPts val="0"/>
              </a:spcAft>
              <a:buClr>
                <a:srgbClr val="91969B"/>
              </a:buClr>
              <a:buFont typeface="Lato"/>
              <a:buNone/>
            </a:pPr>
            <a:r>
              <a:rPr lang="en">
                <a:solidFill>
                  <a:srgbClr val="91969B"/>
                </a:solidFill>
                <a:latin typeface="Arvo"/>
                <a:ea typeface="Arvo"/>
                <a:cs typeface="Arvo"/>
                <a:sym typeface="Arvo"/>
              </a:rPr>
              <a:t>  </a:t>
            </a:r>
          </a:p>
        </p:txBody>
      </p:sp>
      <p:sp>
        <p:nvSpPr>
          <p:cNvPr id="75" name="Shape 75"/>
          <p:cNvSpPr txBox="1"/>
          <p:nvPr/>
        </p:nvSpPr>
        <p:spPr>
          <a:xfrm>
            <a:off x="6115375" y="3287775"/>
            <a:ext cx="2525700" cy="764700"/>
          </a:xfrm>
          <a:prstGeom prst="rect">
            <a:avLst/>
          </a:prstGeom>
          <a:noFill/>
          <a:ln>
            <a:noFill/>
          </a:ln>
        </p:spPr>
        <p:txBody>
          <a:bodyPr wrap="square" lIns="34300" tIns="17150" rIns="34300" bIns="17150" anchor="t" anchorCtr="0">
            <a:noAutofit/>
          </a:bodyPr>
          <a:lstStyle/>
          <a:p>
            <a:pPr marL="0" marR="0" lvl="0" indent="0" rtl="0">
              <a:lnSpc>
                <a:spcPct val="120000"/>
              </a:lnSpc>
              <a:spcBef>
                <a:spcPts val="0"/>
              </a:spcBef>
              <a:spcAft>
                <a:spcPts val="0"/>
              </a:spcAft>
              <a:buClr>
                <a:srgbClr val="91969B"/>
              </a:buClr>
              <a:buFont typeface="Lato"/>
              <a:buNone/>
            </a:pPr>
            <a:r>
              <a:rPr lang="en" sz="1800">
                <a:solidFill>
                  <a:srgbClr val="FFFFFF"/>
                </a:solidFill>
                <a:latin typeface="Lato"/>
                <a:ea typeface="Lato"/>
                <a:cs typeface="Lato"/>
                <a:sym typeface="Lato"/>
              </a:rPr>
              <a:t>T</a:t>
            </a:r>
            <a:r>
              <a:rPr lang="en" sz="1800">
                <a:solidFill>
                  <a:srgbClr val="FFFFFF"/>
                </a:solidFill>
              </a:rPr>
              <a:t>reatment </a:t>
            </a:r>
          </a:p>
          <a:p>
            <a:pPr marL="0" marR="0" lvl="0" indent="0" rtl="0">
              <a:lnSpc>
                <a:spcPct val="100000"/>
              </a:lnSpc>
              <a:spcBef>
                <a:spcPts val="0"/>
              </a:spcBef>
              <a:spcAft>
                <a:spcPts val="0"/>
              </a:spcAft>
              <a:buClr>
                <a:srgbClr val="91969B"/>
              </a:buClr>
              <a:buFont typeface="Lato"/>
              <a:buNone/>
            </a:pPr>
            <a:r>
              <a:rPr lang="en">
                <a:solidFill>
                  <a:srgbClr val="FFFFFF"/>
                </a:solidFill>
              </a:rPr>
              <a:t>Examining treatment options available for burn patients</a:t>
            </a:r>
          </a:p>
          <a:p>
            <a:pPr marL="0" marR="0" lvl="0" indent="0" rtl="0">
              <a:lnSpc>
                <a:spcPct val="120000"/>
              </a:lnSpc>
              <a:spcBef>
                <a:spcPts val="0"/>
              </a:spcBef>
              <a:spcAft>
                <a:spcPts val="0"/>
              </a:spcAft>
              <a:buClr>
                <a:srgbClr val="91969B"/>
              </a:buClr>
              <a:buFont typeface="Lato"/>
              <a:buNone/>
            </a:pPr>
            <a:r>
              <a:rPr lang="en" sz="1600">
                <a:solidFill>
                  <a:srgbClr val="91969B"/>
                </a:solidFill>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solidFill>
                  <a:srgbClr val="FFFFFF"/>
                </a:solidFill>
              </a:rPr>
              <a:t>What are burns?</a:t>
            </a:r>
          </a:p>
        </p:txBody>
      </p:sp>
      <p:sp>
        <p:nvSpPr>
          <p:cNvPr id="81" name="Shape 81"/>
          <p:cNvSpPr txBox="1">
            <a:spLocks noGrp="1"/>
          </p:cNvSpPr>
          <p:nvPr>
            <p:ph type="body" idx="1"/>
          </p:nvPr>
        </p:nvSpPr>
        <p:spPr>
          <a:xfrm>
            <a:off x="311700" y="1286175"/>
            <a:ext cx="8520600" cy="3416400"/>
          </a:xfrm>
          <a:prstGeom prst="rect">
            <a:avLst/>
          </a:prstGeom>
        </p:spPr>
        <p:txBody>
          <a:bodyPr wrap="square" lIns="91425" tIns="91425" rIns="91425" bIns="91425" anchor="t" anchorCtr="0">
            <a:noAutofit/>
          </a:bodyPr>
          <a:lstStyle/>
          <a:p>
            <a:pPr marL="457200" lvl="0" indent="-355600" rtl="0">
              <a:spcBef>
                <a:spcPts val="0"/>
              </a:spcBef>
              <a:buClr>
                <a:srgbClr val="FFFFFF"/>
              </a:buClr>
              <a:buSzPts val="2000"/>
              <a:buChar char="●"/>
            </a:pPr>
            <a:r>
              <a:rPr lang="en" sz="2000">
                <a:solidFill>
                  <a:srgbClr val="FFFFFF"/>
                </a:solidFill>
              </a:rPr>
              <a:t>Severe skin damage: necrotic cells </a:t>
            </a:r>
          </a:p>
          <a:p>
            <a:pPr lvl="0" rtl="0">
              <a:spcBef>
                <a:spcPts val="0"/>
              </a:spcBef>
              <a:buNone/>
            </a:pPr>
            <a:endParaRPr sz="2000">
              <a:solidFill>
                <a:srgbClr val="FFFFFF"/>
              </a:solidFill>
            </a:endParaRPr>
          </a:p>
          <a:p>
            <a:pPr marL="457200" lvl="0" indent="-355600" rtl="0">
              <a:spcBef>
                <a:spcPts val="0"/>
              </a:spcBef>
              <a:buClr>
                <a:srgbClr val="FFFFFF"/>
              </a:buClr>
              <a:buSzPts val="2000"/>
              <a:buChar char="●"/>
            </a:pPr>
            <a:r>
              <a:rPr lang="en" sz="2000">
                <a:solidFill>
                  <a:srgbClr val="FFFFFF"/>
                </a:solidFill>
              </a:rPr>
              <a:t>Many sources of injury </a:t>
            </a:r>
          </a:p>
          <a:p>
            <a:pPr lvl="0" rtl="0">
              <a:spcBef>
                <a:spcPts val="0"/>
              </a:spcBef>
              <a:buNone/>
            </a:pPr>
            <a:endParaRPr sz="2000">
              <a:solidFill>
                <a:srgbClr val="FFFFFF"/>
              </a:solidFill>
            </a:endParaRPr>
          </a:p>
          <a:p>
            <a:pPr marL="457200" lvl="0" indent="-355600" rtl="0">
              <a:spcBef>
                <a:spcPts val="0"/>
              </a:spcBef>
              <a:buClr>
                <a:srgbClr val="FFFFFF"/>
              </a:buClr>
              <a:buSzPts val="2000"/>
              <a:buChar char="●"/>
            </a:pPr>
            <a:r>
              <a:rPr lang="en" sz="2000">
                <a:solidFill>
                  <a:srgbClr val="FFFFFF"/>
                </a:solidFill>
              </a:rPr>
              <a:t>Degrees of burns </a:t>
            </a:r>
          </a:p>
        </p:txBody>
      </p:sp>
      <p:pic>
        <p:nvPicPr>
          <p:cNvPr id="82" name="Shape 82"/>
          <p:cNvPicPr preferRelativeResize="0"/>
          <p:nvPr/>
        </p:nvPicPr>
        <p:blipFill>
          <a:blip r:embed="rId3">
            <a:alphaModFix/>
          </a:blip>
          <a:stretch>
            <a:fillRect/>
          </a:stretch>
        </p:blipFill>
        <p:spPr>
          <a:xfrm>
            <a:off x="4989210" y="275750"/>
            <a:ext cx="4154790" cy="2047475"/>
          </a:xfrm>
          <a:prstGeom prst="rect">
            <a:avLst/>
          </a:prstGeom>
          <a:noFill/>
          <a:ln>
            <a:noFill/>
          </a:ln>
        </p:spPr>
      </p:pic>
      <p:pic>
        <p:nvPicPr>
          <p:cNvPr id="83" name="Shape 83"/>
          <p:cNvPicPr preferRelativeResize="0"/>
          <p:nvPr/>
        </p:nvPicPr>
        <p:blipFill>
          <a:blip r:embed="rId4">
            <a:alphaModFix/>
          </a:blip>
          <a:stretch>
            <a:fillRect/>
          </a:stretch>
        </p:blipFill>
        <p:spPr>
          <a:xfrm>
            <a:off x="3915700" y="2115425"/>
            <a:ext cx="2882400" cy="2882375"/>
          </a:xfrm>
          <a:prstGeom prst="rect">
            <a:avLst/>
          </a:prstGeom>
          <a:noFill/>
          <a:ln>
            <a:noFill/>
          </a:ln>
        </p:spPr>
      </p:pic>
      <p:pic>
        <p:nvPicPr>
          <p:cNvPr id="84" name="Shape 84"/>
          <p:cNvPicPr preferRelativeResize="0"/>
          <p:nvPr/>
        </p:nvPicPr>
        <p:blipFill>
          <a:blip r:embed="rId5">
            <a:alphaModFix/>
          </a:blip>
          <a:stretch>
            <a:fillRect/>
          </a:stretch>
        </p:blipFill>
        <p:spPr>
          <a:xfrm>
            <a:off x="6687925" y="1959499"/>
            <a:ext cx="2278124" cy="2047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11700" y="361925"/>
            <a:ext cx="8520600" cy="655800"/>
          </a:xfrm>
          <a:prstGeom prst="rect">
            <a:avLst/>
          </a:prstGeom>
        </p:spPr>
        <p:txBody>
          <a:bodyPr wrap="square" lIns="91425" tIns="91425" rIns="91425" bIns="91425" anchor="t" anchorCtr="0">
            <a:noAutofit/>
          </a:bodyPr>
          <a:lstStyle/>
          <a:p>
            <a:pPr lvl="0">
              <a:spcBef>
                <a:spcPts val="0"/>
              </a:spcBef>
              <a:buNone/>
            </a:pPr>
            <a:r>
              <a:rPr lang="en"/>
              <a:t>How are burns acquired? </a:t>
            </a:r>
          </a:p>
        </p:txBody>
      </p:sp>
      <p:sp>
        <p:nvSpPr>
          <p:cNvPr id="90" name="Shape 90"/>
          <p:cNvSpPr txBox="1">
            <a:spLocks noGrp="1"/>
          </p:cNvSpPr>
          <p:nvPr>
            <p:ph type="body" idx="1"/>
          </p:nvPr>
        </p:nvSpPr>
        <p:spPr>
          <a:xfrm>
            <a:off x="6827025" y="1120175"/>
            <a:ext cx="2076900" cy="3416400"/>
          </a:xfrm>
          <a:prstGeom prst="rect">
            <a:avLst/>
          </a:prstGeom>
        </p:spPr>
        <p:txBody>
          <a:bodyPr wrap="square" lIns="91425" tIns="91425" rIns="91425" bIns="91425" anchor="t" anchorCtr="0">
            <a:noAutofit/>
          </a:bodyPr>
          <a:lstStyle/>
          <a:p>
            <a:pPr lvl="0">
              <a:lnSpc>
                <a:spcPct val="150000"/>
              </a:lnSpc>
              <a:spcBef>
                <a:spcPts val="0"/>
              </a:spcBef>
              <a:buNone/>
            </a:pPr>
            <a:r>
              <a:rPr lang="en" sz="1800">
                <a:solidFill>
                  <a:srgbClr val="FFFFFF"/>
                </a:solidFill>
              </a:rPr>
              <a:t>Forms of Heat:</a:t>
            </a:r>
          </a:p>
          <a:p>
            <a:pPr marL="457200" lvl="0" indent="-342900" rtl="0">
              <a:lnSpc>
                <a:spcPct val="150000"/>
              </a:lnSpc>
              <a:spcBef>
                <a:spcPts val="0"/>
              </a:spcBef>
              <a:spcAft>
                <a:spcPts val="0"/>
              </a:spcAft>
              <a:buClr>
                <a:srgbClr val="FFFFFF"/>
              </a:buClr>
              <a:buSzPts val="1800"/>
              <a:buChar char="●"/>
            </a:pPr>
            <a:r>
              <a:rPr lang="en" sz="1800">
                <a:solidFill>
                  <a:srgbClr val="FFFFFF"/>
                </a:solidFill>
              </a:rPr>
              <a:t>Liquids </a:t>
            </a:r>
          </a:p>
          <a:p>
            <a:pPr marL="457200" lvl="0" indent="-342900" rtl="0">
              <a:lnSpc>
                <a:spcPct val="150000"/>
              </a:lnSpc>
              <a:spcBef>
                <a:spcPts val="0"/>
              </a:spcBef>
              <a:spcAft>
                <a:spcPts val="0"/>
              </a:spcAft>
              <a:buClr>
                <a:srgbClr val="FFFFFF"/>
              </a:buClr>
              <a:buSzPts val="1800"/>
              <a:buChar char="●"/>
            </a:pPr>
            <a:r>
              <a:rPr lang="en" sz="1800">
                <a:solidFill>
                  <a:srgbClr val="FFFFFF"/>
                </a:solidFill>
              </a:rPr>
              <a:t>Solids</a:t>
            </a:r>
          </a:p>
          <a:p>
            <a:pPr marL="457200" lvl="0" indent="-342900" rtl="0">
              <a:lnSpc>
                <a:spcPct val="150000"/>
              </a:lnSpc>
              <a:spcBef>
                <a:spcPts val="0"/>
              </a:spcBef>
              <a:buClr>
                <a:srgbClr val="FFFFFF"/>
              </a:buClr>
              <a:buSzPts val="1800"/>
              <a:buChar char="●"/>
            </a:pPr>
            <a:r>
              <a:rPr lang="en" sz="1800">
                <a:solidFill>
                  <a:srgbClr val="FFFFFF"/>
                </a:solidFill>
              </a:rPr>
              <a:t>Flames </a:t>
            </a:r>
          </a:p>
        </p:txBody>
      </p:sp>
      <p:sp>
        <p:nvSpPr>
          <p:cNvPr id="91" name="Shape 91"/>
          <p:cNvSpPr txBox="1">
            <a:spLocks noGrp="1"/>
          </p:cNvSpPr>
          <p:nvPr>
            <p:ph type="body" idx="2"/>
          </p:nvPr>
        </p:nvSpPr>
        <p:spPr>
          <a:xfrm>
            <a:off x="216900" y="1120175"/>
            <a:ext cx="2032800" cy="3416400"/>
          </a:xfrm>
          <a:prstGeom prst="rect">
            <a:avLst/>
          </a:prstGeom>
        </p:spPr>
        <p:txBody>
          <a:bodyPr wrap="square" lIns="91425" tIns="91425" rIns="91425" bIns="91425" anchor="t" anchorCtr="0">
            <a:noAutofit/>
          </a:bodyPr>
          <a:lstStyle/>
          <a:p>
            <a:pPr lvl="0">
              <a:lnSpc>
                <a:spcPct val="150000"/>
              </a:lnSpc>
              <a:spcBef>
                <a:spcPts val="0"/>
              </a:spcBef>
              <a:buNone/>
            </a:pPr>
            <a:r>
              <a:rPr lang="en" sz="1800">
                <a:solidFill>
                  <a:srgbClr val="FFFFFF"/>
                </a:solidFill>
              </a:rPr>
              <a:t>Causes of Burns:</a:t>
            </a:r>
          </a:p>
          <a:p>
            <a:pPr marL="457200" lvl="0" indent="-342900">
              <a:lnSpc>
                <a:spcPct val="150000"/>
              </a:lnSpc>
              <a:spcBef>
                <a:spcPts val="0"/>
              </a:spcBef>
              <a:spcAft>
                <a:spcPts val="0"/>
              </a:spcAft>
              <a:buClr>
                <a:srgbClr val="FFFFFF"/>
              </a:buClr>
              <a:buSzPts val="1800"/>
              <a:buChar char="●"/>
            </a:pPr>
            <a:r>
              <a:rPr lang="en" sz="1800">
                <a:solidFill>
                  <a:srgbClr val="FFFFFF"/>
                </a:solidFill>
              </a:rPr>
              <a:t>Heat</a:t>
            </a:r>
          </a:p>
          <a:p>
            <a:pPr marL="457200" lvl="0" indent="-342900" rtl="0">
              <a:lnSpc>
                <a:spcPct val="150000"/>
              </a:lnSpc>
              <a:spcBef>
                <a:spcPts val="0"/>
              </a:spcBef>
              <a:spcAft>
                <a:spcPts val="0"/>
              </a:spcAft>
              <a:buClr>
                <a:srgbClr val="FFFFFF"/>
              </a:buClr>
              <a:buSzPts val="1800"/>
              <a:buChar char="●"/>
            </a:pPr>
            <a:r>
              <a:rPr lang="en" sz="1800">
                <a:solidFill>
                  <a:srgbClr val="FFFFFF"/>
                </a:solidFill>
              </a:rPr>
              <a:t>Radiation</a:t>
            </a:r>
          </a:p>
          <a:p>
            <a:pPr marL="457200" lvl="0" indent="-342900">
              <a:lnSpc>
                <a:spcPct val="150000"/>
              </a:lnSpc>
              <a:spcBef>
                <a:spcPts val="0"/>
              </a:spcBef>
              <a:spcAft>
                <a:spcPts val="0"/>
              </a:spcAft>
              <a:buClr>
                <a:srgbClr val="FFFFFF"/>
              </a:buClr>
              <a:buSzPts val="1800"/>
              <a:buChar char="●"/>
            </a:pPr>
            <a:r>
              <a:rPr lang="en" sz="1800">
                <a:solidFill>
                  <a:srgbClr val="FFFFFF"/>
                </a:solidFill>
              </a:rPr>
              <a:t>Electricity</a:t>
            </a:r>
          </a:p>
          <a:p>
            <a:pPr marL="457200" lvl="0" indent="-342900" rtl="0">
              <a:lnSpc>
                <a:spcPct val="150000"/>
              </a:lnSpc>
              <a:spcBef>
                <a:spcPts val="0"/>
              </a:spcBef>
              <a:buClr>
                <a:srgbClr val="FFFFFF"/>
              </a:buClr>
              <a:buSzPts val="1800"/>
              <a:buChar char="●"/>
            </a:pPr>
            <a:r>
              <a:rPr lang="en" sz="1800">
                <a:solidFill>
                  <a:srgbClr val="FFFFFF"/>
                </a:solidFill>
              </a:rPr>
              <a:t>Chemicals </a:t>
            </a:r>
          </a:p>
        </p:txBody>
      </p:sp>
      <p:pic>
        <p:nvPicPr>
          <p:cNvPr id="92" name="Shape 92"/>
          <p:cNvPicPr preferRelativeResize="0"/>
          <p:nvPr/>
        </p:nvPicPr>
        <p:blipFill>
          <a:blip r:embed="rId3">
            <a:alphaModFix/>
          </a:blip>
          <a:stretch>
            <a:fillRect/>
          </a:stretch>
        </p:blipFill>
        <p:spPr>
          <a:xfrm>
            <a:off x="2803812" y="1120163"/>
            <a:ext cx="2185200" cy="1456800"/>
          </a:xfrm>
          <a:prstGeom prst="rect">
            <a:avLst/>
          </a:prstGeom>
          <a:noFill/>
          <a:ln w="76200" cap="flat" cmpd="sng">
            <a:solidFill>
              <a:srgbClr val="FFFFFF"/>
            </a:solidFill>
            <a:prstDash val="solid"/>
            <a:round/>
            <a:headEnd type="none" w="med" len="med"/>
            <a:tailEnd type="none" w="med" len="med"/>
          </a:ln>
        </p:spPr>
      </p:pic>
      <p:pic>
        <p:nvPicPr>
          <p:cNvPr id="93" name="Shape 93"/>
          <p:cNvPicPr preferRelativeResize="0"/>
          <p:nvPr/>
        </p:nvPicPr>
        <p:blipFill>
          <a:blip r:embed="rId4">
            <a:alphaModFix/>
          </a:blip>
          <a:stretch>
            <a:fillRect/>
          </a:stretch>
        </p:blipFill>
        <p:spPr>
          <a:xfrm>
            <a:off x="2249675" y="2839500"/>
            <a:ext cx="2814577" cy="1818523"/>
          </a:xfrm>
          <a:prstGeom prst="rect">
            <a:avLst/>
          </a:prstGeom>
          <a:noFill/>
          <a:ln w="76200" cap="flat" cmpd="sng">
            <a:solidFill>
              <a:srgbClr val="FFFFFF"/>
            </a:solidFill>
            <a:prstDash val="solid"/>
            <a:round/>
            <a:headEnd type="none" w="med" len="med"/>
            <a:tailEnd type="none" w="med" len="med"/>
          </a:ln>
        </p:spPr>
      </p:pic>
      <p:pic>
        <p:nvPicPr>
          <p:cNvPr id="94" name="Shape 94"/>
          <p:cNvPicPr preferRelativeResize="0"/>
          <p:nvPr/>
        </p:nvPicPr>
        <p:blipFill>
          <a:blip r:embed="rId5">
            <a:alphaModFix/>
          </a:blip>
          <a:stretch>
            <a:fillRect/>
          </a:stretch>
        </p:blipFill>
        <p:spPr>
          <a:xfrm>
            <a:off x="4463825" y="2406825"/>
            <a:ext cx="2254850" cy="1691150"/>
          </a:xfrm>
          <a:prstGeom prst="rect">
            <a:avLst/>
          </a:prstGeom>
          <a:noFill/>
          <a:ln w="76200" cap="flat" cmpd="sng">
            <a:solidFill>
              <a:srgbClr val="FFFFFF"/>
            </a:solidFill>
            <a:prstDash val="solid"/>
            <a:round/>
            <a:headEnd type="none" w="med" len="med"/>
            <a:tailEnd type="none" w="med" len="me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254175" y="445025"/>
            <a:ext cx="8578200" cy="572700"/>
          </a:xfrm>
          <a:prstGeom prst="rect">
            <a:avLst/>
          </a:prstGeom>
        </p:spPr>
        <p:txBody>
          <a:bodyPr wrap="square" lIns="91425" tIns="91425" rIns="91425" bIns="91425" anchor="t" anchorCtr="0">
            <a:noAutofit/>
          </a:bodyPr>
          <a:lstStyle/>
          <a:p>
            <a:pPr lvl="0">
              <a:spcBef>
                <a:spcPts val="0"/>
              </a:spcBef>
              <a:buNone/>
            </a:pPr>
            <a:r>
              <a:rPr lang="en"/>
              <a:t>Mechanisms of Injury (Etiology) </a:t>
            </a:r>
          </a:p>
        </p:txBody>
      </p:sp>
      <p:sp>
        <p:nvSpPr>
          <p:cNvPr id="100" name="Shape 100"/>
          <p:cNvSpPr txBox="1">
            <a:spLocks noGrp="1"/>
          </p:cNvSpPr>
          <p:nvPr>
            <p:ph type="body" idx="1"/>
          </p:nvPr>
        </p:nvSpPr>
        <p:spPr>
          <a:xfrm>
            <a:off x="128800" y="1065625"/>
            <a:ext cx="8703600" cy="3503400"/>
          </a:xfrm>
          <a:prstGeom prst="rect">
            <a:avLst/>
          </a:prstGeom>
        </p:spPr>
        <p:txBody>
          <a:bodyPr wrap="square" lIns="91425" tIns="91425" rIns="91425" bIns="91425" anchor="t" anchorCtr="0">
            <a:noAutofit/>
          </a:bodyPr>
          <a:lstStyle/>
          <a:p>
            <a:pPr lvl="0" rtl="0">
              <a:lnSpc>
                <a:spcPct val="100000"/>
              </a:lnSpc>
              <a:spcBef>
                <a:spcPts val="0"/>
              </a:spcBef>
              <a:spcAft>
                <a:spcPts val="0"/>
              </a:spcAft>
              <a:buNone/>
            </a:pPr>
            <a:r>
              <a:rPr lang="en">
                <a:solidFill>
                  <a:srgbClr val="FFFFFF"/>
                </a:solidFill>
              </a:rPr>
              <a:t>  Burns are caused by a variety of environmental factors.</a:t>
            </a:r>
          </a:p>
          <a:p>
            <a:pPr lvl="0" rtl="0">
              <a:lnSpc>
                <a:spcPct val="200000"/>
              </a:lnSpc>
              <a:spcBef>
                <a:spcPts val="0"/>
              </a:spcBef>
              <a:buNone/>
            </a:pPr>
            <a:endParaRPr>
              <a:solidFill>
                <a:srgbClr val="FFFFFF"/>
              </a:solidFill>
            </a:endParaRPr>
          </a:p>
          <a:p>
            <a:pPr lvl="0">
              <a:lnSpc>
                <a:spcPct val="200000"/>
              </a:lnSpc>
              <a:spcBef>
                <a:spcPts val="0"/>
              </a:spcBef>
              <a:buNone/>
            </a:pPr>
            <a:endParaRPr b="1">
              <a:solidFill>
                <a:srgbClr val="FFFFFF"/>
              </a:solidFill>
            </a:endParaRPr>
          </a:p>
        </p:txBody>
      </p:sp>
      <p:pic>
        <p:nvPicPr>
          <p:cNvPr id="101" name="Shape 101"/>
          <p:cNvPicPr preferRelativeResize="0"/>
          <p:nvPr/>
        </p:nvPicPr>
        <p:blipFill rotWithShape="1">
          <a:blip r:embed="rId3">
            <a:alphaModFix amt="58000"/>
          </a:blip>
          <a:srcRect b="10039"/>
          <a:stretch/>
        </p:blipFill>
        <p:spPr>
          <a:xfrm>
            <a:off x="254175" y="2195612"/>
            <a:ext cx="1780524" cy="1180715"/>
          </a:xfrm>
          <a:prstGeom prst="rect">
            <a:avLst/>
          </a:prstGeom>
          <a:noFill/>
          <a:ln w="76200" cap="flat" cmpd="sng">
            <a:solidFill>
              <a:srgbClr val="FFFFFF"/>
            </a:solidFill>
            <a:prstDash val="solid"/>
            <a:round/>
            <a:headEnd type="none" w="med" len="med"/>
            <a:tailEnd type="none" w="med" len="med"/>
          </a:ln>
        </p:spPr>
      </p:pic>
      <p:pic>
        <p:nvPicPr>
          <p:cNvPr id="102" name="Shape 102"/>
          <p:cNvPicPr preferRelativeResize="0"/>
          <p:nvPr/>
        </p:nvPicPr>
        <p:blipFill rotWithShape="1">
          <a:blip r:embed="rId4">
            <a:alphaModFix/>
          </a:blip>
          <a:srcRect l="12618" t="7045" r="10440"/>
          <a:stretch/>
        </p:blipFill>
        <p:spPr>
          <a:xfrm>
            <a:off x="6021525" y="2165550"/>
            <a:ext cx="1414150" cy="1180725"/>
          </a:xfrm>
          <a:prstGeom prst="rect">
            <a:avLst/>
          </a:prstGeom>
          <a:noFill/>
          <a:ln w="76200" cap="flat" cmpd="sng">
            <a:solidFill>
              <a:srgbClr val="FFFFFF"/>
            </a:solidFill>
            <a:prstDash val="solid"/>
            <a:round/>
            <a:headEnd type="none" w="med" len="med"/>
            <a:tailEnd type="none" w="med" len="med"/>
          </a:ln>
        </p:spPr>
      </p:pic>
      <p:pic>
        <p:nvPicPr>
          <p:cNvPr id="103" name="Shape 103"/>
          <p:cNvPicPr preferRelativeResize="0"/>
          <p:nvPr/>
        </p:nvPicPr>
        <p:blipFill>
          <a:blip r:embed="rId5">
            <a:alphaModFix/>
          </a:blip>
          <a:stretch>
            <a:fillRect/>
          </a:stretch>
        </p:blipFill>
        <p:spPr>
          <a:xfrm>
            <a:off x="4379425" y="2178025"/>
            <a:ext cx="1387850" cy="1180725"/>
          </a:xfrm>
          <a:prstGeom prst="rect">
            <a:avLst/>
          </a:prstGeom>
          <a:noFill/>
          <a:ln w="76200" cap="flat" cmpd="sng">
            <a:solidFill>
              <a:srgbClr val="FFFFFF"/>
            </a:solidFill>
            <a:prstDash val="solid"/>
            <a:round/>
            <a:headEnd type="none" w="med" len="med"/>
            <a:tailEnd type="none" w="med" len="med"/>
          </a:ln>
        </p:spPr>
      </p:pic>
      <p:pic>
        <p:nvPicPr>
          <p:cNvPr id="104" name="Shape 104"/>
          <p:cNvPicPr preferRelativeResize="0"/>
          <p:nvPr/>
        </p:nvPicPr>
        <p:blipFill rotWithShape="1">
          <a:blip r:embed="rId6">
            <a:alphaModFix/>
          </a:blip>
          <a:srcRect l="19828" t="9213" r="17737" b="11288"/>
          <a:stretch/>
        </p:blipFill>
        <p:spPr>
          <a:xfrm>
            <a:off x="7662475" y="2130400"/>
            <a:ext cx="1259225" cy="1228350"/>
          </a:xfrm>
          <a:prstGeom prst="rect">
            <a:avLst/>
          </a:prstGeom>
          <a:noFill/>
          <a:ln w="76200" cap="flat" cmpd="sng">
            <a:solidFill>
              <a:srgbClr val="FFFFFF"/>
            </a:solidFill>
            <a:prstDash val="solid"/>
            <a:round/>
            <a:headEnd type="none" w="med" len="med"/>
            <a:tailEnd type="none" w="med" len="med"/>
          </a:ln>
        </p:spPr>
      </p:pic>
      <p:pic>
        <p:nvPicPr>
          <p:cNvPr id="105" name="Shape 105"/>
          <p:cNvPicPr preferRelativeResize="0"/>
          <p:nvPr/>
        </p:nvPicPr>
        <p:blipFill>
          <a:blip r:embed="rId7">
            <a:alphaModFix/>
          </a:blip>
          <a:stretch>
            <a:fillRect/>
          </a:stretch>
        </p:blipFill>
        <p:spPr>
          <a:xfrm>
            <a:off x="2260825" y="2195600"/>
            <a:ext cx="1864350" cy="1180725"/>
          </a:xfrm>
          <a:prstGeom prst="rect">
            <a:avLst/>
          </a:prstGeom>
          <a:noFill/>
          <a:ln w="76200" cap="flat" cmpd="sng">
            <a:solidFill>
              <a:srgbClr val="FFFFFF"/>
            </a:solidFill>
            <a:prstDash val="solid"/>
            <a:round/>
            <a:headEnd type="none" w="med" len="med"/>
            <a:tailEnd type="none" w="med" len="med"/>
          </a:ln>
        </p:spPr>
      </p:pic>
      <p:sp>
        <p:nvSpPr>
          <p:cNvPr id="106" name="Shape 106"/>
          <p:cNvSpPr txBox="1"/>
          <p:nvPr/>
        </p:nvSpPr>
        <p:spPr>
          <a:xfrm>
            <a:off x="531475" y="3406375"/>
            <a:ext cx="1067400" cy="391200"/>
          </a:xfrm>
          <a:prstGeom prst="rect">
            <a:avLst/>
          </a:prstGeom>
          <a:noFill/>
          <a:ln>
            <a:noFill/>
          </a:ln>
        </p:spPr>
        <p:txBody>
          <a:bodyPr wrap="square" lIns="91425" tIns="91425" rIns="91425" bIns="91425" anchor="t" anchorCtr="0">
            <a:noAutofit/>
          </a:bodyPr>
          <a:lstStyle/>
          <a:p>
            <a:pPr lvl="0" algn="ctr">
              <a:spcBef>
                <a:spcPts val="0"/>
              </a:spcBef>
              <a:buNone/>
            </a:pPr>
            <a:r>
              <a:rPr lang="en" sz="1800">
                <a:solidFill>
                  <a:srgbClr val="FFFFFF"/>
                </a:solidFill>
              </a:rPr>
              <a:t>Thermal</a:t>
            </a:r>
          </a:p>
          <a:p>
            <a:pPr lvl="0">
              <a:spcBef>
                <a:spcPts val="0"/>
              </a:spcBef>
              <a:buNone/>
            </a:pPr>
            <a:endParaRPr>
              <a:solidFill>
                <a:srgbClr val="FFFFFF"/>
              </a:solidFill>
            </a:endParaRPr>
          </a:p>
        </p:txBody>
      </p:sp>
      <p:sp>
        <p:nvSpPr>
          <p:cNvPr id="107" name="Shape 107"/>
          <p:cNvSpPr txBox="1"/>
          <p:nvPr/>
        </p:nvSpPr>
        <p:spPr>
          <a:xfrm>
            <a:off x="2589300" y="3406425"/>
            <a:ext cx="1124700" cy="3912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solidFill>
                  <a:srgbClr val="FFFFFF"/>
                </a:solidFill>
              </a:rPr>
              <a:t>Electrical</a:t>
            </a:r>
          </a:p>
        </p:txBody>
      </p:sp>
      <p:sp>
        <p:nvSpPr>
          <p:cNvPr id="108" name="Shape 108"/>
          <p:cNvSpPr txBox="1"/>
          <p:nvPr/>
        </p:nvSpPr>
        <p:spPr>
          <a:xfrm>
            <a:off x="4427475" y="3406375"/>
            <a:ext cx="1179300" cy="3912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solidFill>
                  <a:srgbClr val="FFFFFF"/>
                </a:solidFill>
              </a:rPr>
              <a:t>Chemical </a:t>
            </a:r>
          </a:p>
        </p:txBody>
      </p:sp>
      <p:sp>
        <p:nvSpPr>
          <p:cNvPr id="109" name="Shape 109"/>
          <p:cNvSpPr txBox="1"/>
          <p:nvPr/>
        </p:nvSpPr>
        <p:spPr>
          <a:xfrm>
            <a:off x="6200625" y="3406375"/>
            <a:ext cx="998400" cy="3912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solidFill>
                  <a:srgbClr val="FFFFFF"/>
                </a:solidFill>
              </a:rPr>
              <a:t>Sun</a:t>
            </a:r>
          </a:p>
        </p:txBody>
      </p:sp>
      <p:sp>
        <p:nvSpPr>
          <p:cNvPr id="110" name="Shape 110"/>
          <p:cNvSpPr txBox="1"/>
          <p:nvPr/>
        </p:nvSpPr>
        <p:spPr>
          <a:xfrm>
            <a:off x="7792888" y="3406375"/>
            <a:ext cx="998400" cy="3912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solidFill>
                  <a:srgbClr val="FFFFFF"/>
                </a:solidFill>
              </a:rPr>
              <a:t>Ice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Epidemiology</a:t>
            </a:r>
          </a:p>
        </p:txBody>
      </p:sp>
      <p:sp>
        <p:nvSpPr>
          <p:cNvPr id="116" name="Shape 116"/>
          <p:cNvSpPr txBox="1">
            <a:spLocks noGrp="1"/>
          </p:cNvSpPr>
          <p:nvPr>
            <p:ph type="body" idx="1"/>
          </p:nvPr>
        </p:nvSpPr>
        <p:spPr>
          <a:xfrm>
            <a:off x="191925" y="1152475"/>
            <a:ext cx="5524500" cy="3846000"/>
          </a:xfrm>
          <a:prstGeom prst="rect">
            <a:avLst/>
          </a:prstGeom>
        </p:spPr>
        <p:txBody>
          <a:bodyPr wrap="square" lIns="91425" tIns="91425" rIns="91425" bIns="91425" anchor="t" anchorCtr="0">
            <a:noAutofit/>
          </a:bodyPr>
          <a:lstStyle/>
          <a:p>
            <a:pPr marL="457200" lvl="0" indent="-342900" rtl="0">
              <a:lnSpc>
                <a:spcPct val="150000"/>
              </a:lnSpc>
              <a:spcBef>
                <a:spcPts val="0"/>
              </a:spcBef>
              <a:spcAft>
                <a:spcPts val="0"/>
              </a:spcAft>
              <a:buClr>
                <a:srgbClr val="FFFFFF"/>
              </a:buClr>
              <a:buSzPts val="1800"/>
              <a:buChar char="●"/>
            </a:pPr>
            <a:r>
              <a:rPr lang="en">
                <a:solidFill>
                  <a:srgbClr val="FFFFFF"/>
                </a:solidFill>
              </a:rPr>
              <a:t>20-25% of burns are work-related</a:t>
            </a:r>
          </a:p>
          <a:p>
            <a:pPr marL="457200" lvl="0" indent="-342900" rtl="0">
              <a:lnSpc>
                <a:spcPct val="100000"/>
              </a:lnSpc>
              <a:spcBef>
                <a:spcPts val="0"/>
              </a:spcBef>
              <a:spcAft>
                <a:spcPts val="0"/>
              </a:spcAft>
              <a:buClr>
                <a:srgbClr val="FFFFFF"/>
              </a:buClr>
              <a:buSzPts val="1800"/>
              <a:buChar char="●"/>
            </a:pPr>
            <a:r>
              <a:rPr lang="en">
                <a:solidFill>
                  <a:srgbClr val="FFFFFF"/>
                </a:solidFill>
              </a:rPr>
              <a:t>20-29 year-olds= (highest) serious burn injuries</a:t>
            </a:r>
          </a:p>
          <a:p>
            <a:pPr lvl="0" rtl="0">
              <a:lnSpc>
                <a:spcPct val="100000"/>
              </a:lnSpc>
              <a:spcBef>
                <a:spcPts val="0"/>
              </a:spcBef>
              <a:spcAft>
                <a:spcPts val="0"/>
              </a:spcAft>
              <a:buNone/>
            </a:pPr>
            <a:endParaRPr>
              <a:solidFill>
                <a:srgbClr val="FFFFFF"/>
              </a:solidFill>
            </a:endParaRPr>
          </a:p>
          <a:p>
            <a:pPr marL="457200" lvl="0" indent="-342900" rtl="0">
              <a:lnSpc>
                <a:spcPct val="150000"/>
              </a:lnSpc>
              <a:spcBef>
                <a:spcPts val="0"/>
              </a:spcBef>
              <a:spcAft>
                <a:spcPts val="0"/>
              </a:spcAft>
              <a:buClr>
                <a:srgbClr val="FFFFFF"/>
              </a:buClr>
              <a:buSzPts val="1800"/>
              <a:buChar char="●"/>
            </a:pPr>
            <a:r>
              <a:rPr lang="en">
                <a:solidFill>
                  <a:srgbClr val="FFFFFF"/>
                </a:solidFill>
              </a:rPr>
              <a:t>severe burn injury→ f</a:t>
            </a:r>
            <a:r>
              <a:rPr lang="en">
                <a:solidFill>
                  <a:schemeClr val="dk1"/>
                </a:solidFill>
              </a:rPr>
              <a:t>lame burns, scalds </a:t>
            </a:r>
          </a:p>
          <a:p>
            <a:pPr marL="457200" lvl="0" indent="-342900" rtl="0">
              <a:lnSpc>
                <a:spcPct val="150000"/>
              </a:lnSpc>
              <a:spcBef>
                <a:spcPts val="0"/>
              </a:spcBef>
              <a:spcAft>
                <a:spcPts val="0"/>
              </a:spcAft>
              <a:buClr>
                <a:srgbClr val="FFFFFF"/>
              </a:buClr>
              <a:buSzPts val="1800"/>
              <a:buChar char="●"/>
            </a:pPr>
            <a:r>
              <a:rPr lang="en">
                <a:solidFill>
                  <a:srgbClr val="FFFFFF"/>
                </a:solidFill>
              </a:rPr>
              <a:t>decrease in deaths from burns:</a:t>
            </a:r>
          </a:p>
          <a:p>
            <a:pPr marL="1371600" lvl="0" indent="-323850" rtl="0">
              <a:lnSpc>
                <a:spcPct val="115000"/>
              </a:lnSpc>
              <a:spcBef>
                <a:spcPts val="0"/>
              </a:spcBef>
              <a:spcAft>
                <a:spcPts val="0"/>
              </a:spcAft>
              <a:buClr>
                <a:srgbClr val="FFFFFF"/>
              </a:buClr>
              <a:buSzPts val="1500"/>
              <a:buChar char="➔"/>
            </a:pPr>
            <a:r>
              <a:rPr lang="en" sz="1500">
                <a:solidFill>
                  <a:srgbClr val="FFFFFF"/>
                </a:solidFill>
              </a:rPr>
              <a:t>firefighting techniques</a:t>
            </a:r>
          </a:p>
          <a:p>
            <a:pPr marL="1371600" lvl="0" indent="-323850" rtl="0">
              <a:lnSpc>
                <a:spcPct val="115000"/>
              </a:lnSpc>
              <a:spcBef>
                <a:spcPts val="0"/>
              </a:spcBef>
              <a:spcAft>
                <a:spcPts val="0"/>
              </a:spcAft>
              <a:buClr>
                <a:srgbClr val="FFFFFF"/>
              </a:buClr>
              <a:buSzPts val="1500"/>
              <a:buChar char="➔"/>
            </a:pPr>
            <a:r>
              <a:rPr lang="en" sz="1500">
                <a:solidFill>
                  <a:srgbClr val="FFFFFF"/>
                </a:solidFill>
              </a:rPr>
              <a:t>emergency medical services </a:t>
            </a:r>
          </a:p>
          <a:p>
            <a:pPr marL="1371600" lvl="0" indent="-323850" rtl="0">
              <a:lnSpc>
                <a:spcPct val="115000"/>
              </a:lnSpc>
              <a:spcBef>
                <a:spcPts val="0"/>
              </a:spcBef>
              <a:spcAft>
                <a:spcPts val="0"/>
              </a:spcAft>
              <a:buClr>
                <a:srgbClr val="FFFFFF"/>
              </a:buClr>
              <a:buSzPts val="1500"/>
              <a:buChar char="➔"/>
            </a:pPr>
            <a:r>
              <a:rPr lang="en" sz="1500">
                <a:solidFill>
                  <a:srgbClr val="FFFFFF"/>
                </a:solidFill>
              </a:rPr>
              <a:t>smoke detectors</a:t>
            </a:r>
          </a:p>
          <a:p>
            <a:pPr lvl="0" rtl="0">
              <a:lnSpc>
                <a:spcPct val="100000"/>
              </a:lnSpc>
              <a:spcBef>
                <a:spcPts val="0"/>
              </a:spcBef>
              <a:spcAft>
                <a:spcPts val="0"/>
              </a:spcAft>
              <a:buNone/>
            </a:pPr>
            <a:endParaRPr sz="1200">
              <a:solidFill>
                <a:srgbClr val="FFFFFF"/>
              </a:solidFill>
            </a:endParaRPr>
          </a:p>
          <a:p>
            <a:pPr lvl="0" rtl="0">
              <a:lnSpc>
                <a:spcPct val="100000"/>
              </a:lnSpc>
              <a:spcBef>
                <a:spcPts val="0"/>
              </a:spcBef>
              <a:spcAft>
                <a:spcPts val="0"/>
              </a:spcAft>
              <a:buNone/>
            </a:pPr>
            <a:endParaRPr sz="1200">
              <a:solidFill>
                <a:srgbClr val="FFFFFF"/>
              </a:solidFill>
            </a:endParaRPr>
          </a:p>
          <a:p>
            <a:pPr lvl="0" rtl="0">
              <a:lnSpc>
                <a:spcPct val="100000"/>
              </a:lnSpc>
              <a:spcBef>
                <a:spcPts val="0"/>
              </a:spcBef>
              <a:spcAft>
                <a:spcPts val="0"/>
              </a:spcAft>
              <a:buNone/>
            </a:pPr>
            <a:endParaRPr sz="1200">
              <a:solidFill>
                <a:srgbClr val="FFFFFF"/>
              </a:solidFill>
            </a:endParaRPr>
          </a:p>
          <a:p>
            <a:pPr lvl="0" rtl="0">
              <a:lnSpc>
                <a:spcPct val="100000"/>
              </a:lnSpc>
              <a:spcBef>
                <a:spcPts val="0"/>
              </a:spcBef>
              <a:spcAft>
                <a:spcPts val="0"/>
              </a:spcAft>
              <a:buNone/>
            </a:pPr>
            <a:endParaRPr sz="1200">
              <a:solidFill>
                <a:srgbClr val="FFFFFF"/>
              </a:solidFill>
            </a:endParaRPr>
          </a:p>
          <a:p>
            <a:pPr lvl="0" rtl="0">
              <a:lnSpc>
                <a:spcPct val="100000"/>
              </a:lnSpc>
              <a:spcBef>
                <a:spcPts val="0"/>
              </a:spcBef>
              <a:spcAft>
                <a:spcPts val="0"/>
              </a:spcAft>
              <a:buNone/>
            </a:pPr>
            <a:r>
              <a:rPr lang="en" b="1">
                <a:solidFill>
                  <a:srgbClr val="FF0000"/>
                </a:solidFill>
                <a:highlight>
                  <a:srgbClr val="FFFF00"/>
                </a:highlight>
              </a:rPr>
              <a:t> </a:t>
            </a:r>
            <a:r>
              <a:rPr lang="en" b="1">
                <a:solidFill>
                  <a:srgbClr val="000000"/>
                </a:solidFill>
                <a:highlight>
                  <a:srgbClr val="FFFF00"/>
                </a:highlight>
              </a:rPr>
              <a:t>90% of burn-related deaths occur in LMIC</a:t>
            </a:r>
            <a:r>
              <a:rPr lang="en" b="1">
                <a:solidFill>
                  <a:srgbClr val="FF0000"/>
                </a:solidFill>
                <a:highlight>
                  <a:srgbClr val="FF0000"/>
                </a:highlight>
              </a:rPr>
              <a:t> </a:t>
            </a:r>
            <a:r>
              <a:rPr lang="en" b="1">
                <a:solidFill>
                  <a:srgbClr val="000000"/>
                </a:solidFill>
                <a:highlight>
                  <a:srgbClr val="FF0000"/>
                </a:highlight>
              </a:rPr>
              <a:t> </a:t>
            </a:r>
            <a:r>
              <a:rPr lang="en">
                <a:solidFill>
                  <a:srgbClr val="000000"/>
                </a:solidFill>
                <a:highlight>
                  <a:srgbClr val="FF0000"/>
                </a:highlight>
              </a:rPr>
              <a:t> </a:t>
            </a:r>
          </a:p>
          <a:p>
            <a:pPr lvl="0" rtl="0">
              <a:lnSpc>
                <a:spcPct val="100000"/>
              </a:lnSpc>
              <a:spcBef>
                <a:spcPts val="0"/>
              </a:spcBef>
              <a:spcAft>
                <a:spcPts val="0"/>
              </a:spcAft>
              <a:buNone/>
            </a:pPr>
            <a:endParaRPr sz="1200">
              <a:solidFill>
                <a:srgbClr val="000000"/>
              </a:solidFill>
            </a:endParaRPr>
          </a:p>
          <a:p>
            <a:pPr lvl="0" rtl="0">
              <a:lnSpc>
                <a:spcPct val="100000"/>
              </a:lnSpc>
              <a:spcBef>
                <a:spcPts val="0"/>
              </a:spcBef>
              <a:spcAft>
                <a:spcPts val="0"/>
              </a:spcAft>
              <a:buNone/>
            </a:pPr>
            <a:endParaRPr>
              <a:solidFill>
                <a:srgbClr val="FFFFFF"/>
              </a:solidFill>
            </a:endParaRPr>
          </a:p>
          <a:p>
            <a:pPr lvl="0" rtl="0">
              <a:lnSpc>
                <a:spcPct val="100000"/>
              </a:lnSpc>
              <a:spcBef>
                <a:spcPts val="0"/>
              </a:spcBef>
              <a:spcAft>
                <a:spcPts val="0"/>
              </a:spcAft>
              <a:buNone/>
            </a:pPr>
            <a:endParaRPr>
              <a:solidFill>
                <a:srgbClr val="FFFFFF"/>
              </a:solidFill>
            </a:endParaRPr>
          </a:p>
        </p:txBody>
      </p:sp>
      <p:pic>
        <p:nvPicPr>
          <p:cNvPr id="117" name="Shape 117"/>
          <p:cNvPicPr preferRelativeResize="0"/>
          <p:nvPr/>
        </p:nvPicPr>
        <p:blipFill>
          <a:blip r:embed="rId3">
            <a:alphaModFix/>
          </a:blip>
          <a:stretch>
            <a:fillRect/>
          </a:stretch>
        </p:blipFill>
        <p:spPr>
          <a:xfrm>
            <a:off x="6175925" y="277350"/>
            <a:ext cx="2473275" cy="1854925"/>
          </a:xfrm>
          <a:prstGeom prst="rect">
            <a:avLst/>
          </a:prstGeom>
          <a:noFill/>
          <a:ln w="76200" cap="flat" cmpd="sng">
            <a:solidFill>
              <a:srgbClr val="FFFFFF"/>
            </a:solidFill>
            <a:prstDash val="solid"/>
            <a:round/>
            <a:headEnd type="none" w="med" len="med"/>
            <a:tailEnd type="none" w="med" len="med"/>
          </a:ln>
        </p:spPr>
      </p:pic>
      <p:pic>
        <p:nvPicPr>
          <p:cNvPr id="118" name="Shape 118"/>
          <p:cNvPicPr preferRelativeResize="0"/>
          <p:nvPr/>
        </p:nvPicPr>
        <p:blipFill>
          <a:blip r:embed="rId4">
            <a:alphaModFix/>
          </a:blip>
          <a:stretch>
            <a:fillRect/>
          </a:stretch>
        </p:blipFill>
        <p:spPr>
          <a:xfrm>
            <a:off x="4587625" y="2721025"/>
            <a:ext cx="2058526" cy="1475600"/>
          </a:xfrm>
          <a:prstGeom prst="rect">
            <a:avLst/>
          </a:prstGeom>
          <a:noFill/>
          <a:ln w="76200" cap="flat" cmpd="sng">
            <a:solidFill>
              <a:srgbClr val="FFFFFF"/>
            </a:solidFill>
            <a:prstDash val="solid"/>
            <a:round/>
            <a:headEnd type="none" w="med" len="med"/>
            <a:tailEnd type="none" w="med" len="med"/>
          </a:ln>
        </p:spPr>
      </p:pic>
      <p:pic>
        <p:nvPicPr>
          <p:cNvPr id="119" name="Shape 119"/>
          <p:cNvPicPr preferRelativeResize="0"/>
          <p:nvPr/>
        </p:nvPicPr>
        <p:blipFill rotWithShape="1">
          <a:blip r:embed="rId5">
            <a:alphaModFix/>
          </a:blip>
          <a:srcRect l="18685" t="5449" r="19829" b="4476"/>
          <a:stretch/>
        </p:blipFill>
        <p:spPr>
          <a:xfrm>
            <a:off x="7112075" y="2631450"/>
            <a:ext cx="1537125" cy="2251875"/>
          </a:xfrm>
          <a:prstGeom prst="rect">
            <a:avLst/>
          </a:prstGeom>
          <a:noFill/>
          <a:ln w="76200" cap="flat" cmpd="sng">
            <a:solidFill>
              <a:srgbClr val="CC0000"/>
            </a:solidFill>
            <a:prstDash val="solid"/>
            <a:round/>
            <a:headEnd type="none" w="med" len="med"/>
            <a:tailEnd type="none" w="med" len="me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221950" y="227000"/>
            <a:ext cx="8520600" cy="572700"/>
          </a:xfrm>
          <a:prstGeom prst="rect">
            <a:avLst/>
          </a:prstGeom>
        </p:spPr>
        <p:txBody>
          <a:bodyPr wrap="square" lIns="91425" tIns="91425" rIns="91425" bIns="91425" anchor="t" anchorCtr="0">
            <a:noAutofit/>
          </a:bodyPr>
          <a:lstStyle/>
          <a:p>
            <a:pPr lvl="0">
              <a:spcBef>
                <a:spcPts val="0"/>
              </a:spcBef>
              <a:buNone/>
            </a:pPr>
            <a:r>
              <a:rPr lang="en"/>
              <a:t>Types of Burns </a:t>
            </a:r>
          </a:p>
        </p:txBody>
      </p:sp>
      <p:pic>
        <p:nvPicPr>
          <p:cNvPr id="125" name="Shape 125"/>
          <p:cNvPicPr preferRelativeResize="0"/>
          <p:nvPr/>
        </p:nvPicPr>
        <p:blipFill>
          <a:blip r:embed="rId3">
            <a:alphaModFix/>
          </a:blip>
          <a:stretch>
            <a:fillRect/>
          </a:stretch>
        </p:blipFill>
        <p:spPr>
          <a:xfrm>
            <a:off x="3469175" y="551550"/>
            <a:ext cx="5097351" cy="4309601"/>
          </a:xfrm>
          <a:prstGeom prst="rect">
            <a:avLst/>
          </a:prstGeom>
          <a:noFill/>
          <a:ln w="76200" cap="flat" cmpd="sng">
            <a:solidFill>
              <a:srgbClr val="CC4125"/>
            </a:solidFill>
            <a:prstDash val="solid"/>
            <a:round/>
            <a:headEnd type="none" w="med" len="med"/>
            <a:tailEnd type="none" w="med" len="med"/>
          </a:ln>
        </p:spPr>
      </p:pic>
      <p:sp>
        <p:nvSpPr>
          <p:cNvPr id="126" name="Shape 126"/>
          <p:cNvSpPr txBox="1"/>
          <p:nvPr/>
        </p:nvSpPr>
        <p:spPr>
          <a:xfrm>
            <a:off x="414275" y="1101200"/>
            <a:ext cx="2568300" cy="3210300"/>
          </a:xfrm>
          <a:prstGeom prst="rect">
            <a:avLst/>
          </a:prstGeom>
          <a:noFill/>
          <a:ln>
            <a:noFill/>
          </a:ln>
        </p:spPr>
        <p:txBody>
          <a:bodyPr wrap="square" lIns="91425" tIns="91425" rIns="91425" bIns="91425" anchor="t" anchorCtr="0">
            <a:noAutofit/>
          </a:bodyPr>
          <a:lstStyle/>
          <a:p>
            <a:pPr marL="457200" lvl="0" indent="-355600">
              <a:lnSpc>
                <a:spcPct val="200000"/>
              </a:lnSpc>
              <a:spcBef>
                <a:spcPts val="0"/>
              </a:spcBef>
              <a:spcAft>
                <a:spcPts val="0"/>
              </a:spcAft>
              <a:buClr>
                <a:srgbClr val="FFFFFF"/>
              </a:buClr>
              <a:buSzPts val="2000"/>
              <a:buChar char="●"/>
            </a:pPr>
            <a:r>
              <a:rPr lang="en" sz="2000">
                <a:solidFill>
                  <a:srgbClr val="FFFFFF"/>
                </a:solidFill>
              </a:rPr>
              <a:t>First Degree </a:t>
            </a:r>
          </a:p>
          <a:p>
            <a:pPr marL="457200" lvl="0" indent="-355600">
              <a:lnSpc>
                <a:spcPct val="200000"/>
              </a:lnSpc>
              <a:spcBef>
                <a:spcPts val="0"/>
              </a:spcBef>
              <a:spcAft>
                <a:spcPts val="0"/>
              </a:spcAft>
              <a:buClr>
                <a:srgbClr val="FFFFFF"/>
              </a:buClr>
              <a:buSzPts val="2000"/>
              <a:buChar char="●"/>
            </a:pPr>
            <a:r>
              <a:rPr lang="en" sz="2000">
                <a:solidFill>
                  <a:srgbClr val="FFFFFF"/>
                </a:solidFill>
              </a:rPr>
              <a:t>Second Degree</a:t>
            </a:r>
          </a:p>
          <a:p>
            <a:pPr marL="457200" lvl="0" indent="-355600" rtl="0">
              <a:lnSpc>
                <a:spcPct val="200000"/>
              </a:lnSpc>
              <a:spcBef>
                <a:spcPts val="0"/>
              </a:spcBef>
              <a:spcAft>
                <a:spcPts val="0"/>
              </a:spcAft>
              <a:buClr>
                <a:srgbClr val="FFFFFF"/>
              </a:buClr>
              <a:buSzPts val="2000"/>
              <a:buChar char="●"/>
            </a:pPr>
            <a:r>
              <a:rPr lang="en" sz="2000">
                <a:solidFill>
                  <a:srgbClr val="FFFFFF"/>
                </a:solidFill>
              </a:rPr>
              <a:t>Third Degree</a:t>
            </a:r>
          </a:p>
          <a:p>
            <a:pPr marL="457200" lvl="0" indent="-355600">
              <a:lnSpc>
                <a:spcPct val="200000"/>
              </a:lnSpc>
              <a:spcBef>
                <a:spcPts val="0"/>
              </a:spcBef>
              <a:buClr>
                <a:srgbClr val="FFFFFF"/>
              </a:buClr>
              <a:buSzPts val="2000"/>
              <a:buChar char="●"/>
            </a:pPr>
            <a:r>
              <a:rPr lang="en" sz="2000">
                <a:solidFill>
                  <a:srgbClr val="FFFFFF"/>
                </a:solidFill>
              </a:rPr>
              <a:t>Fourth Degree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11700" y="489425"/>
            <a:ext cx="8520600" cy="572700"/>
          </a:xfrm>
          <a:prstGeom prst="rect">
            <a:avLst/>
          </a:prstGeom>
        </p:spPr>
        <p:txBody>
          <a:bodyPr wrap="square" lIns="91425" tIns="91425" rIns="91425" bIns="91425" anchor="t" anchorCtr="0">
            <a:noAutofit/>
          </a:bodyPr>
          <a:lstStyle/>
          <a:p>
            <a:pPr lvl="0">
              <a:spcBef>
                <a:spcPts val="0"/>
              </a:spcBef>
              <a:buNone/>
            </a:pPr>
            <a:r>
              <a:rPr lang="en"/>
              <a:t>Clinical Presentation</a:t>
            </a:r>
          </a:p>
        </p:txBody>
      </p:sp>
      <p:sp>
        <p:nvSpPr>
          <p:cNvPr id="132" name="Shape 132"/>
          <p:cNvSpPr txBox="1">
            <a:spLocks noGrp="1"/>
          </p:cNvSpPr>
          <p:nvPr>
            <p:ph type="body" idx="1"/>
          </p:nvPr>
        </p:nvSpPr>
        <p:spPr>
          <a:xfrm>
            <a:off x="202775" y="1131675"/>
            <a:ext cx="2856000" cy="3416400"/>
          </a:xfrm>
          <a:prstGeom prst="rect">
            <a:avLst/>
          </a:prstGeom>
        </p:spPr>
        <p:txBody>
          <a:bodyPr wrap="square" lIns="91425" tIns="91425" rIns="91425" bIns="91425" anchor="t" anchorCtr="0">
            <a:noAutofit/>
          </a:bodyPr>
          <a:lstStyle/>
          <a:p>
            <a:pPr marL="457200" lvl="0" indent="-342900" rtl="0">
              <a:spcBef>
                <a:spcPts val="0"/>
              </a:spcBef>
              <a:spcAft>
                <a:spcPts val="0"/>
              </a:spcAft>
              <a:buClr>
                <a:srgbClr val="FFFFFF"/>
              </a:buClr>
              <a:buSzPts val="1800"/>
              <a:buChar char="●"/>
            </a:pPr>
            <a:r>
              <a:rPr lang="en" sz="1800">
                <a:solidFill>
                  <a:srgbClr val="FFFFFF"/>
                </a:solidFill>
              </a:rPr>
              <a:t>Red &amp; non-blistered </a:t>
            </a:r>
          </a:p>
          <a:p>
            <a:pPr marL="457200" lvl="0" indent="-342900" rtl="0">
              <a:spcBef>
                <a:spcPts val="0"/>
              </a:spcBef>
              <a:spcAft>
                <a:spcPts val="0"/>
              </a:spcAft>
              <a:buClr>
                <a:srgbClr val="FFFFFF"/>
              </a:buClr>
              <a:buSzPts val="1800"/>
              <a:buChar char="●"/>
            </a:pPr>
            <a:r>
              <a:rPr lang="en" sz="1800">
                <a:solidFill>
                  <a:srgbClr val="FFFFFF"/>
                </a:solidFill>
              </a:rPr>
              <a:t>Minor inflammation</a:t>
            </a:r>
          </a:p>
          <a:p>
            <a:pPr marL="457200" lvl="0" indent="-342900">
              <a:spcBef>
                <a:spcPts val="0"/>
              </a:spcBef>
              <a:buClr>
                <a:srgbClr val="FFFFFF"/>
              </a:buClr>
              <a:buSzPts val="1800"/>
              <a:buChar char="●"/>
            </a:pPr>
            <a:r>
              <a:rPr lang="en" sz="1800">
                <a:solidFill>
                  <a:srgbClr val="FFFFFF"/>
                </a:solidFill>
              </a:rPr>
              <a:t>Pain </a:t>
            </a:r>
          </a:p>
        </p:txBody>
      </p:sp>
      <p:sp>
        <p:nvSpPr>
          <p:cNvPr id="133" name="Shape 133"/>
          <p:cNvSpPr txBox="1">
            <a:spLocks noGrp="1"/>
          </p:cNvSpPr>
          <p:nvPr>
            <p:ph type="body" idx="2"/>
          </p:nvPr>
        </p:nvSpPr>
        <p:spPr>
          <a:xfrm>
            <a:off x="2740850" y="1062125"/>
            <a:ext cx="3406800" cy="3416400"/>
          </a:xfrm>
          <a:prstGeom prst="rect">
            <a:avLst/>
          </a:prstGeom>
        </p:spPr>
        <p:txBody>
          <a:bodyPr wrap="square" lIns="91425" tIns="91425" rIns="91425" bIns="91425" anchor="t" anchorCtr="0">
            <a:noAutofit/>
          </a:bodyPr>
          <a:lstStyle/>
          <a:p>
            <a:pPr marL="457200" lvl="0" indent="-342900" rtl="0">
              <a:spcBef>
                <a:spcPts val="0"/>
              </a:spcBef>
              <a:spcAft>
                <a:spcPts val="0"/>
              </a:spcAft>
              <a:buClr>
                <a:srgbClr val="FFFFFF"/>
              </a:buClr>
              <a:buSzPts val="1800"/>
              <a:buChar char="●"/>
            </a:pPr>
            <a:r>
              <a:rPr lang="en" sz="1800">
                <a:solidFill>
                  <a:srgbClr val="FFFFFF"/>
                </a:solidFill>
              </a:rPr>
              <a:t>Blisters &amp; skin thickening</a:t>
            </a:r>
          </a:p>
          <a:p>
            <a:pPr marL="457200" lvl="0" indent="-342900" rtl="0">
              <a:spcBef>
                <a:spcPts val="0"/>
              </a:spcBef>
              <a:spcAft>
                <a:spcPts val="0"/>
              </a:spcAft>
              <a:buClr>
                <a:srgbClr val="FFFFFF"/>
              </a:buClr>
              <a:buSzPts val="1800"/>
              <a:buChar char="●"/>
            </a:pPr>
            <a:r>
              <a:rPr lang="en" sz="1800">
                <a:solidFill>
                  <a:srgbClr val="FFFFFF"/>
                </a:solidFill>
              </a:rPr>
              <a:t>Scab-like tissue</a:t>
            </a:r>
          </a:p>
          <a:p>
            <a:pPr marL="457200" lvl="0" indent="-342900">
              <a:spcBef>
                <a:spcPts val="0"/>
              </a:spcBef>
              <a:buClr>
                <a:srgbClr val="FFFFFF"/>
              </a:buClr>
              <a:buSzPts val="1800"/>
              <a:buChar char="●"/>
            </a:pPr>
            <a:r>
              <a:rPr lang="en" sz="1800">
                <a:solidFill>
                  <a:srgbClr val="FFFFFF"/>
                </a:solidFill>
              </a:rPr>
              <a:t>Damage beyond top layer</a:t>
            </a:r>
          </a:p>
        </p:txBody>
      </p:sp>
      <p:sp>
        <p:nvSpPr>
          <p:cNvPr id="134" name="Shape 134"/>
          <p:cNvSpPr txBox="1">
            <a:spLocks noGrp="1"/>
          </p:cNvSpPr>
          <p:nvPr>
            <p:ph type="body" idx="2"/>
          </p:nvPr>
        </p:nvSpPr>
        <p:spPr>
          <a:xfrm>
            <a:off x="6049063" y="992575"/>
            <a:ext cx="3099300" cy="3416400"/>
          </a:xfrm>
          <a:prstGeom prst="rect">
            <a:avLst/>
          </a:prstGeom>
        </p:spPr>
        <p:txBody>
          <a:bodyPr wrap="square" lIns="91425" tIns="91425" rIns="91425" bIns="91425" anchor="t" anchorCtr="0">
            <a:noAutofit/>
          </a:bodyPr>
          <a:lstStyle/>
          <a:p>
            <a:pPr marL="457200" lvl="0" indent="-342900" rtl="0">
              <a:spcBef>
                <a:spcPts val="0"/>
              </a:spcBef>
              <a:spcAft>
                <a:spcPts val="0"/>
              </a:spcAft>
              <a:buClr>
                <a:srgbClr val="FFFFFF"/>
              </a:buClr>
              <a:buSzPts val="1800"/>
              <a:buChar char="●"/>
            </a:pPr>
            <a:r>
              <a:rPr lang="en" sz="1800">
                <a:solidFill>
                  <a:srgbClr val="FFFFFF"/>
                </a:solidFill>
              </a:rPr>
              <a:t>Thickness &amp; white</a:t>
            </a:r>
          </a:p>
          <a:p>
            <a:pPr marL="457200" lvl="0" indent="-342900" rtl="0">
              <a:spcBef>
                <a:spcPts val="0"/>
              </a:spcBef>
              <a:spcAft>
                <a:spcPts val="0"/>
              </a:spcAft>
              <a:buClr>
                <a:srgbClr val="FFFFFF"/>
              </a:buClr>
              <a:buSzPts val="1800"/>
              <a:buChar char="●"/>
            </a:pPr>
            <a:r>
              <a:rPr lang="en" sz="1800">
                <a:solidFill>
                  <a:srgbClr val="FFFFFF"/>
                </a:solidFill>
              </a:rPr>
              <a:t>No pain?</a:t>
            </a:r>
          </a:p>
          <a:p>
            <a:pPr marL="457200" lvl="0" indent="-342900" rtl="0">
              <a:spcBef>
                <a:spcPts val="0"/>
              </a:spcBef>
              <a:spcAft>
                <a:spcPts val="0"/>
              </a:spcAft>
              <a:buClr>
                <a:srgbClr val="FFFFFF"/>
              </a:buClr>
              <a:buSzPts val="1800"/>
              <a:buChar char="●"/>
            </a:pPr>
            <a:r>
              <a:rPr lang="en" sz="1800">
                <a:solidFill>
                  <a:srgbClr val="FFFFFF"/>
                </a:solidFill>
              </a:rPr>
              <a:t>Charred &amp; leathery</a:t>
            </a:r>
          </a:p>
          <a:p>
            <a:pPr marL="457200" lvl="0" indent="-342900" rtl="0">
              <a:spcBef>
                <a:spcPts val="0"/>
              </a:spcBef>
              <a:buClr>
                <a:srgbClr val="FFFFFF"/>
              </a:buClr>
              <a:buSzPts val="1800"/>
              <a:buChar char="●"/>
            </a:pPr>
            <a:r>
              <a:rPr lang="en" sz="1800">
                <a:solidFill>
                  <a:srgbClr val="FFFFFF"/>
                </a:solidFill>
              </a:rPr>
              <a:t>*SHOCK*</a:t>
            </a:r>
            <a:r>
              <a:rPr lang="en" sz="1800"/>
              <a:t> </a:t>
            </a:r>
          </a:p>
        </p:txBody>
      </p:sp>
      <p:pic>
        <p:nvPicPr>
          <p:cNvPr id="135" name="Shape 135"/>
          <p:cNvPicPr preferRelativeResize="0"/>
          <p:nvPr/>
        </p:nvPicPr>
        <p:blipFill rotWithShape="1">
          <a:blip r:embed="rId3">
            <a:alphaModFix/>
          </a:blip>
          <a:srcRect l="31684" t="13300" r="32591" b="7391"/>
          <a:stretch/>
        </p:blipFill>
        <p:spPr>
          <a:xfrm>
            <a:off x="3748475" y="2257699"/>
            <a:ext cx="1703290" cy="2633775"/>
          </a:xfrm>
          <a:prstGeom prst="rect">
            <a:avLst/>
          </a:prstGeom>
          <a:noFill/>
          <a:ln w="76200" cap="flat" cmpd="sng">
            <a:solidFill>
              <a:srgbClr val="CC4125"/>
            </a:solidFill>
            <a:prstDash val="solid"/>
            <a:round/>
            <a:headEnd type="none" w="med" len="med"/>
            <a:tailEnd type="none" w="med" len="med"/>
          </a:ln>
        </p:spPr>
      </p:pic>
      <p:pic>
        <p:nvPicPr>
          <p:cNvPr id="136" name="Shape 136"/>
          <p:cNvPicPr preferRelativeResize="0"/>
          <p:nvPr/>
        </p:nvPicPr>
        <p:blipFill rotWithShape="1">
          <a:blip r:embed="rId3">
            <a:alphaModFix/>
          </a:blip>
          <a:srcRect l="66351" t="13680" b="7010"/>
          <a:stretch/>
        </p:blipFill>
        <p:spPr>
          <a:xfrm>
            <a:off x="6888275" y="2558750"/>
            <a:ext cx="1420875" cy="2332725"/>
          </a:xfrm>
          <a:prstGeom prst="rect">
            <a:avLst/>
          </a:prstGeom>
          <a:noFill/>
          <a:ln w="76200" cap="flat" cmpd="sng">
            <a:solidFill>
              <a:srgbClr val="CC4125"/>
            </a:solidFill>
            <a:prstDash val="solid"/>
            <a:round/>
            <a:headEnd type="none" w="med" len="med"/>
            <a:tailEnd type="none" w="med" len="med"/>
          </a:ln>
        </p:spPr>
      </p:pic>
      <p:pic>
        <p:nvPicPr>
          <p:cNvPr id="137" name="Shape 137"/>
          <p:cNvPicPr preferRelativeResize="0"/>
          <p:nvPr/>
        </p:nvPicPr>
        <p:blipFill rotWithShape="1">
          <a:blip r:embed="rId3">
            <a:alphaModFix/>
          </a:blip>
          <a:srcRect t="13586" r="68444" b="7098"/>
          <a:stretch/>
        </p:blipFill>
        <p:spPr>
          <a:xfrm>
            <a:off x="878538" y="2257700"/>
            <a:ext cx="1504475" cy="2633775"/>
          </a:xfrm>
          <a:prstGeom prst="rect">
            <a:avLst/>
          </a:prstGeom>
          <a:noFill/>
          <a:ln w="76200" cap="flat" cmpd="sng">
            <a:solidFill>
              <a:srgbClr val="CC4125"/>
            </a:solidFill>
            <a:prstDash val="solid"/>
            <a:round/>
            <a:headEnd type="none" w="med" len="med"/>
            <a:tailEnd type="none" w="med" len="med"/>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5289</Words>
  <Application>Microsoft Office PowerPoint</Application>
  <PresentationFormat>On-screen Show (16:9)</PresentationFormat>
  <Paragraphs>379</Paragraphs>
  <Slides>25</Slides>
  <Notes>25</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Lato</vt:lpstr>
      <vt:lpstr>Arvo</vt:lpstr>
      <vt:lpstr>Arial</vt:lpstr>
      <vt:lpstr>Simple Dark</vt:lpstr>
      <vt:lpstr>PowerPoint Presentation</vt:lpstr>
      <vt:lpstr>PowerPoint Presentation</vt:lpstr>
      <vt:lpstr>PowerPoint Presentation</vt:lpstr>
      <vt:lpstr>What are burns?</vt:lpstr>
      <vt:lpstr>How are burns acquired? </vt:lpstr>
      <vt:lpstr>Mechanisms of Injury (Etiology) </vt:lpstr>
      <vt:lpstr>Epidemiology</vt:lpstr>
      <vt:lpstr>Types of Burns </vt:lpstr>
      <vt:lpstr>Clinical Presentation</vt:lpstr>
      <vt:lpstr>Fourth Degree Burn  </vt:lpstr>
      <vt:lpstr>Total Body Surface Area Calculation </vt:lpstr>
      <vt:lpstr>The Baux Scale - Chance of Mortality </vt:lpstr>
      <vt:lpstr>Pathophysiology </vt:lpstr>
      <vt:lpstr>Pathophysiology</vt:lpstr>
      <vt:lpstr>Pathophysiology</vt:lpstr>
      <vt:lpstr>Treatment: Immediate</vt:lpstr>
      <vt:lpstr>Treatment: Surgical Intervention: Escharotomy</vt:lpstr>
      <vt:lpstr>Treatment: Surgical Intervention: Burn Excision </vt:lpstr>
      <vt:lpstr>Treatment: Surgical Intervention: Grafting </vt:lpstr>
      <vt:lpstr>Psychosocial Outcome</vt:lpstr>
      <vt:lpstr>Burn Teams </vt:lpstr>
      <vt:lpstr>Home Prevention Strategies </vt:lpstr>
      <vt:lpstr>Workplace Prevention Strategies </vt:lpstr>
      <vt:lpstr>Prevention Strategies for Children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dc:creator>
  <cp:lastModifiedBy> </cp:lastModifiedBy>
  <cp:revision>1</cp:revision>
  <dcterms:modified xsi:type="dcterms:W3CDTF">2017-11-29T18:05:29Z</dcterms:modified>
</cp:coreProperties>
</file>