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AKETHIYA SRIRANJAN" initials="" lastIdx="1" clrIdx="0"/>
  <p:cmAuthor id="1" name="ROSIE GILL" initials="" lastIdx="1" clrIdx="1"/>
  <p:cmAuthor id="2" name="CHRISTELLE AH SEN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39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02T18:45:49.073" idx="1">
    <p:pos x="6000" y="0"/>
    <p:text>images need references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2T19:24:32.689" idx="1">
    <p:pos x="6000" y="0"/>
    <p:text>does the image need a citation?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4-01T22:06:33.245" idx="1">
    <p:pos x="6000" y="0"/>
    <p:text>i think for this slide, we could just have the flow chart and delete the text on the right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0556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Relationship Id="rId3" Type="http://schemas.openxmlformats.org/officeDocument/2006/relationships/hyperlink" Target="https://www.youtube.com/watch?v=7D-15Z9oE2g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endParaRPr sz="12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2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72272"/>
              </a:lnSpc>
              <a:spcBef>
                <a:spcPts val="1200"/>
              </a:spcBef>
              <a:spcAft>
                <a:spcPts val="1900"/>
              </a:spcAft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sz="12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000" dirty="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now we have an understanding of how difficult this disease is to treat but what makes it worse is that stigma and impact it has on loved ones.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endParaRPr sz="1800" dirty="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https://www.youtube.com/watch?v=7D-15Z9oE2g</a:t>
            </a: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dirty="0" smtClean="0">
                <a:latin typeface="Cambria"/>
                <a:ea typeface="Cambria"/>
                <a:cs typeface="Cambria"/>
                <a:sym typeface="Cambria"/>
              </a:rPr>
              <a:t>. </a:t>
            </a:r>
            <a:endParaRPr lang="en" sz="120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200"/>
              </a:spcBef>
              <a:buNone/>
            </a:pPr>
            <a:endParaRPr sz="1200" dirty="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en"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comments" Target="../comments/comment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apa.org/Images/2011-06-bipolar-chart_tcm7-116499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comments" Target="../comments/comment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7D-15Z9oE2g" TargetMode="External"/><Relationship Id="rId4" Type="http://schemas.openxmlformats.org/officeDocument/2006/relationships/image" Target="../media/image27.jpg"/><Relationship Id="rId5" Type="http://schemas.openxmlformats.org/officeDocument/2006/relationships/hyperlink" Target="https://www.youtube.com/watch?v=7D-15Z9oE2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ncbi.nlm.nih.gov/pubmed/?term=Vieta%20E%5BAuthor%5D&amp;cauthor=true&amp;cauthor_uid=12695318" TargetMode="External"/><Relationship Id="rId20" Type="http://schemas.openxmlformats.org/officeDocument/2006/relationships/hyperlink" Target="http://www.camh.ca/en/education/about/camh_publications/info_guides/bipolar-info-guide/Pages/Treatments-for-bipolar-disorder.aspx%23psych" TargetMode="External"/><Relationship Id="rId21" Type="http://schemas.openxmlformats.org/officeDocument/2006/relationships/hyperlink" Target="http://www.heretohelp.bc.ca/factsheet/bipolar-disorder-effects-on-the-family" TargetMode="External"/><Relationship Id="rId10" Type="http://schemas.openxmlformats.org/officeDocument/2006/relationships/hyperlink" Target="https://www.ncbi.nlm.nih.gov/pubmed/?term=Martinez-Aran%20A%5BAuthor%5D&amp;cauthor=true&amp;cauthor_uid=12695318" TargetMode="External"/><Relationship Id="rId11" Type="http://schemas.openxmlformats.org/officeDocument/2006/relationships/hyperlink" Target="https://www.ncbi.nlm.nih.gov/pubmed/?term=Reinares%20M%5BAuthor%5D&amp;cauthor=true&amp;cauthor_uid=12695318" TargetMode="External"/><Relationship Id="rId12" Type="http://schemas.openxmlformats.org/officeDocument/2006/relationships/hyperlink" Target="https://www.ncbi.nlm.nih.gov/pubmed/?term=Goikolea%20JM%5BAuthor%5D&amp;cauthor=true&amp;cauthor_uid=12695318" TargetMode="External"/><Relationship Id="rId13" Type="http://schemas.openxmlformats.org/officeDocument/2006/relationships/hyperlink" Target="https://www.ncbi.nlm.nih.gov/pubmed/?term=Benabarre%20A%5BAuthor%5D&amp;cauthor=true&amp;cauthor_uid=12695318" TargetMode="External"/><Relationship Id="rId14" Type="http://schemas.openxmlformats.org/officeDocument/2006/relationships/hyperlink" Target="https://www.ncbi.nlm.nih.gov/pubmed/?term=Torrent%20C%5BAuthor%5D&amp;cauthor=true&amp;cauthor_uid=12695318" TargetMode="External"/><Relationship Id="rId15" Type="http://schemas.openxmlformats.org/officeDocument/2006/relationships/hyperlink" Target="https://www.ncbi.nlm.nih.gov/pubmed/?term=Comes%20M%5BAuthor%5D&amp;cauthor=true&amp;cauthor_uid=12695318" TargetMode="External"/><Relationship Id="rId16" Type="http://schemas.openxmlformats.org/officeDocument/2006/relationships/hyperlink" Target="https://www.ncbi.nlm.nih.gov/pubmed/?term=Corbella%20B%5BAuthor%5D&amp;cauthor=true&amp;cauthor_uid=12695318" TargetMode="External"/><Relationship Id="rId17" Type="http://schemas.openxmlformats.org/officeDocument/2006/relationships/hyperlink" Target="https://www.ncbi.nlm.nih.gov/pubmed/?term=Parramon%20G%5BAuthor%5D&amp;cauthor=true&amp;cauthor_uid=12695318" TargetMode="External"/><Relationship Id="rId18" Type="http://schemas.openxmlformats.org/officeDocument/2006/relationships/hyperlink" Target="https://www.ncbi.nlm.nih.gov/pubmed/?term=Corominas%20J%5BAuthor%5D&amp;cauthor=true&amp;cauthor_uid=12695318" TargetMode="External"/><Relationship Id="rId19" Type="http://schemas.openxmlformats.org/officeDocument/2006/relationships/hyperlink" Target="https://doi.org/10.1001/archpsyc.60.4.402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webmd.com/bipolar-disorder/mental-health-bipolar-disorder%231" TargetMode="External"/><Relationship Id="rId4" Type="http://schemas.openxmlformats.org/officeDocument/2006/relationships/hyperlink" Target="http://www.mayoclinic.org/diseases-conditions/bipolar-disorder/symptoms-causes/dxc-20307970" TargetMode="External"/><Relationship Id="rId5" Type="http://schemas.openxmlformats.org/officeDocument/2006/relationships/hyperlink" Target="http://dsm.psychiatryonline.org/doi/10.1176/appi.books.9780890425596.dsm03" TargetMode="External"/><Relationship Id="rId6" Type="http://schemas.openxmlformats.org/officeDocument/2006/relationships/hyperlink" Target="http://www.webmd.com/bipolar-disorder/guide/bipolar-disorder-whos-at-risk%232" TargetMode="External"/><Relationship Id="rId7" Type="http://schemas.openxmlformats.org/officeDocument/2006/relationships/hyperlink" Target="http://www.news-medical.net/news/20110307/Prevalence-of-bipolar-disorder.aspx" TargetMode="External"/><Relationship Id="rId8" Type="http://schemas.openxmlformats.org/officeDocument/2006/relationships/hyperlink" Target="https://www.ncbi.nlm.nih.gov/pubmed/?term=Colom%20F%5BAuthor%5D&amp;cauthor=true&amp;cauthor_uid=126953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neurowiki2013.wdfiles.com/local--files/individual:cyclothymia/Cyclothymia%20graph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BIPOLAR DISORDER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/>
              <a:t>Life Science 4M03: Group 2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6047650" y="3478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https://dri6hp6j35hoh.cloudfront.net/blog/wp-content/uploads/2016/05/bigstock-Illustration-of-a-Pair-of-Mask-125654582-300x240.jpg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Diagnosis: Bipolar Disorder Type II, Hypomanic</a:t>
            </a:r>
            <a:r>
              <a:rPr lang="en" baseline="30000"/>
              <a:t>3</a:t>
            </a:r>
            <a:r>
              <a:rPr lang="en"/>
              <a:t>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453550"/>
            <a:ext cx="4346400" cy="3424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A distinct period of abnormally irritable mood and increased energy, lasting at least 4 consecutive days 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Three (or more) of the following symptoms in the chart have persisted 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The disturbance in mood and the change in functioning are observable by others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Not severe enough to cause impairment in social or occupational functioning 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Lato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The episode is not attributable to the physiological effects of a substance 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l="30105" t="21899" r="31143" b="8929"/>
          <a:stretch/>
        </p:blipFill>
        <p:spPr>
          <a:xfrm>
            <a:off x="4799624" y="1118825"/>
            <a:ext cx="3745500" cy="375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Diagnosis: Bipolar Disorder Type II, Depression</a:t>
            </a:r>
            <a:r>
              <a:rPr lang="en" baseline="30000"/>
              <a:t>3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239525" y="1530525"/>
            <a:ext cx="42459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Five (or more) of the following symptoms in the chart have been present 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The symptoms cause significant impairment in social, occupational, or other important areas of functioning.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The episode is not attributable to the physiological effects of a substance or another medical condition</a:t>
            </a:r>
          </a:p>
          <a:p>
            <a:pPr lvl="0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l="30303" t="21309" r="31646" b="8456"/>
          <a:stretch/>
        </p:blipFill>
        <p:spPr>
          <a:xfrm>
            <a:off x="4888767" y="1017449"/>
            <a:ext cx="3711456" cy="385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Risk Factors &amp; Epidemiology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Causes and Risk Factors</a:t>
            </a:r>
            <a:r>
              <a:rPr lang="en" baseline="30000"/>
              <a:t>4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3300" cy="345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Biological differences 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Physical changes of brain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Genetic differences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Greater susceptibility if one has an affected first-degree relative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Environment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Stressful, traumatic, or substance-induced</a:t>
            </a:r>
          </a:p>
        </p:txBody>
      </p:sp>
      <p:pic>
        <p:nvPicPr>
          <p:cNvPr id="145" name="Shape 145" descr="Causes-of-Bipolar-Disord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5637" y="3288150"/>
            <a:ext cx="2585325" cy="17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Stubbeman-Bipolar-Causes.png"/>
          <p:cNvPicPr preferRelativeResize="0"/>
          <p:nvPr/>
        </p:nvPicPr>
        <p:blipFill rotWithShape="1">
          <a:blip r:embed="rId4">
            <a:alphaModFix/>
          </a:blip>
          <a:srcRect b="17348"/>
          <a:stretch/>
        </p:blipFill>
        <p:spPr>
          <a:xfrm>
            <a:off x="4675075" y="1017450"/>
            <a:ext cx="1770050" cy="19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070516_bipolargenome_THUMB_LARG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1600" y="1893575"/>
            <a:ext cx="2357848" cy="1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89650" y="4727775"/>
            <a:ext cx="2126700" cy="28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(Bipolar Disorder, n.d.)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Epidemiology</a:t>
            </a:r>
            <a:r>
              <a:rPr lang="en" baseline="30000"/>
              <a:t>5</a:t>
            </a:r>
            <a:r>
              <a:rPr lang="en"/>
              <a:t>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57100" cy="356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Highest= USA at 4.4%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Lowest= India at 0.1%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Columbia = low-income nation was high at 2.6%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8925" y="650664"/>
            <a:ext cx="4560450" cy="384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347875" y="4666850"/>
            <a:ext cx="8431500" cy="2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114800" lvl="0" indent="0" rtl="0">
              <a:spcBef>
                <a:spcPts val="0"/>
              </a:spcBef>
              <a:buNone/>
            </a:pPr>
            <a:r>
              <a:rPr lang="en" sz="900"/>
              <a:t>     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http://www.apa.org/Images/2011-06-bipolar-chart_tcm7-116499.jpg</a:t>
            </a:r>
            <a:r>
              <a:rPr lang="en" sz="90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Pathophysiology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Abnormalities in Cellular Plasticity</a:t>
            </a:r>
            <a:r>
              <a:rPr lang="en" baseline="30000"/>
              <a:t>6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175" y="1303200"/>
            <a:ext cx="5943600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7491900" y="4463750"/>
            <a:ext cx="1652100" cy="7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(Schloesser et al., 2008)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Cellular Signaling Cascades</a:t>
            </a:r>
            <a:r>
              <a:rPr lang="en" baseline="30000"/>
              <a:t>6</a:t>
            </a:r>
            <a:r>
              <a:rPr lang="en"/>
              <a:t> 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550" y="952950"/>
            <a:ext cx="4700899" cy="407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7367700" y="4475150"/>
            <a:ext cx="1776300" cy="73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(Schloesser et al., 2008)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12" y="41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Affected Brain Regions</a:t>
            </a:r>
            <a:r>
              <a:rPr lang="en" baseline="30000"/>
              <a:t>6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137" y="1152475"/>
            <a:ext cx="389572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7486700" y="4612275"/>
            <a:ext cx="1859700" cy="6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(Schloesser et al., 2008)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01550" y="35600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Post-Mortem Brain Studies</a:t>
            </a:r>
            <a:r>
              <a:rPr lang="en" baseline="30000"/>
              <a:t>6</a:t>
            </a:r>
            <a:r>
              <a:rPr lang="en"/>
              <a:t> 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Cellular brain atrophy / loss 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Brain volume decreases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Reduced neuronal size and/ or density 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Reduced glia 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774" y="67062"/>
            <a:ext cx="3432350" cy="500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0" y="4677900"/>
            <a:ext cx="3000000" cy="46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(Schloesser et al., 2008)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Defining Bipolar Disorder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Symptoms &amp; Diagnosis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Risk Factors &amp; Epidemiology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Pathophysiology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Treatments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Societal Impact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Cycle of Brain Rewiring in BD</a:t>
            </a:r>
            <a:r>
              <a:rPr lang="en" baseline="30000"/>
              <a:t>6</a:t>
            </a:r>
            <a:r>
              <a:rPr lang="en"/>
              <a:t> 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300" y="1173100"/>
            <a:ext cx="6551574" cy="341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7403400" y="4679150"/>
            <a:ext cx="17406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(Schloesser et al., 2008)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Treatments &amp; Management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Types of Care</a:t>
            </a:r>
            <a:r>
              <a:rPr lang="en" baseline="30000"/>
              <a:t>7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755300"/>
            <a:ext cx="4273800" cy="288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buSzPct val="100000"/>
            </a:pPr>
            <a:r>
              <a:rPr lang="en" sz="1600" dirty="0"/>
              <a:t>Primary Care</a:t>
            </a:r>
          </a:p>
          <a:p>
            <a:pPr marL="971550" lvl="1" indent="-285750" algn="l" rtl="0">
              <a:spcBef>
                <a:spcPts val="0"/>
              </a:spcBef>
              <a:buFont typeface="Arial"/>
              <a:buChar char="•"/>
            </a:pPr>
            <a:r>
              <a:rPr lang="en" dirty="0"/>
              <a:t>Manage physical and mental health of patient </a:t>
            </a:r>
            <a:r>
              <a:rPr lang="en" b="1" dirty="0"/>
              <a:t>and</a:t>
            </a:r>
            <a:r>
              <a:rPr lang="en" dirty="0"/>
              <a:t> themselves</a:t>
            </a:r>
          </a:p>
          <a:p>
            <a:pPr marL="971550" lvl="1" indent="-285750" algn="l" rtl="0">
              <a:spcBef>
                <a:spcPts val="0"/>
              </a:spcBef>
              <a:buFont typeface="Arial"/>
              <a:buChar char="•"/>
            </a:pPr>
            <a:r>
              <a:rPr lang="en" dirty="0"/>
              <a:t>Misdiagnosis is </a:t>
            </a:r>
            <a:r>
              <a:rPr lang="en" dirty="0" smtClean="0"/>
              <a:t>common</a:t>
            </a:r>
            <a:endParaRPr sz="1600" dirty="0"/>
          </a:p>
          <a:p>
            <a:pPr marL="457200" lvl="0" indent="-330200" rtl="0">
              <a:spcBef>
                <a:spcPts val="0"/>
              </a:spcBef>
              <a:buSzPct val="100000"/>
            </a:pPr>
            <a:r>
              <a:rPr lang="en" sz="1600" dirty="0"/>
              <a:t>Self Management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Long-term symptom management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Self monitoring (ie. diary, collaborative approach)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9" name="Shape 209"/>
          <p:cNvSpPr txBox="1"/>
          <p:nvPr/>
        </p:nvSpPr>
        <p:spPr>
          <a:xfrm>
            <a:off x="1408350" y="0"/>
            <a:ext cx="63273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75% of individuals with BD do not receive the optimal care.</a:t>
            </a:r>
          </a:p>
        </p:txBody>
      </p:sp>
      <p:pic>
        <p:nvPicPr>
          <p:cNvPr id="210" name="Shape 210" descr="Image result for bipolar disease treatment physici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025" y="2076898"/>
            <a:ext cx="3973300" cy="22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4640025" y="4315200"/>
            <a:ext cx="4082100" cy="39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https://s.sharecare.com/img/video/stills/2538422639001_bipolar_treated.jpg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95424" y="374948"/>
            <a:ext cx="9048575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Psychological Therapy: </a:t>
            </a:r>
            <a:r>
              <a:rPr lang="en" sz="2100" dirty="0"/>
              <a:t>Cognitive Behavioural Therapy</a:t>
            </a:r>
            <a:r>
              <a:rPr lang="en" sz="2100" baseline="30000" dirty="0"/>
              <a:t>7,8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2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200" dirty="0"/>
              <a:t>Short-term </a:t>
            </a:r>
            <a:r>
              <a:rPr lang="en" sz="1200" dirty="0" smtClean="0"/>
              <a:t>psychotherapy</a:t>
            </a:r>
            <a:endParaRPr lang="en-CA" sz="1200" dirty="0" smtClean="0"/>
          </a:p>
          <a:p>
            <a:pPr marL="457200" lvl="0" indent="-3302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200" dirty="0" smtClean="0"/>
              <a:t>Aims</a:t>
            </a:r>
            <a:r>
              <a:rPr lang="en" sz="1200" dirty="0"/>
              <a:t>: 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1200" dirty="0"/>
              <a:t>Collaborative approach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1200" dirty="0"/>
              <a:t>Self-awareness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1200" dirty="0"/>
              <a:t>Collaborative goal development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200" b="1" dirty="0"/>
              <a:t>Psychoeducation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•"/>
            </a:pPr>
            <a:r>
              <a:rPr lang="en" sz="1200" dirty="0">
                <a:solidFill>
                  <a:srgbClr val="666666"/>
                </a:solidFill>
                <a:highlight>
                  <a:srgbClr val="FFFFFF"/>
                </a:highlight>
              </a:rPr>
              <a:t>Delivers modes of intervention to patients and their families </a:t>
            </a: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Arial"/>
              <a:buChar char="•"/>
            </a:pPr>
            <a:r>
              <a:rPr lang="en" sz="1200" dirty="0">
                <a:solidFill>
                  <a:srgbClr val="666666"/>
                </a:solidFill>
                <a:highlight>
                  <a:srgbClr val="FFFFFF"/>
                </a:highlight>
              </a:rPr>
              <a:t>RCT Analysis of Psychoeducation </a:t>
            </a: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14285"/>
              <a:buFont typeface="Arial"/>
              <a:buChar char="•"/>
            </a:pPr>
            <a:r>
              <a:rPr lang="en" sz="1200" dirty="0">
                <a:solidFill>
                  <a:srgbClr val="666666"/>
                </a:solidFill>
                <a:highlight>
                  <a:srgbClr val="FFFFFF"/>
                </a:highlight>
              </a:rPr>
              <a:t>Reduced relapses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Char char="•"/>
            </a:pPr>
            <a:r>
              <a:rPr lang="en" sz="1200" dirty="0">
                <a:solidFill>
                  <a:srgbClr val="666666"/>
                </a:solidFill>
                <a:highlight>
                  <a:srgbClr val="FFFFFF"/>
                </a:highlight>
              </a:rPr>
              <a:t>Reduced recurring symptoms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Char char="•"/>
            </a:pPr>
            <a:r>
              <a:rPr lang="en" sz="1200" dirty="0">
                <a:solidFill>
                  <a:srgbClr val="666666"/>
                </a:solidFill>
                <a:highlight>
                  <a:srgbClr val="FFFFFF"/>
                </a:highlight>
              </a:rPr>
              <a:t>Increased transition periods</a:t>
            </a:r>
          </a:p>
        </p:txBody>
      </p:sp>
      <p:pic>
        <p:nvPicPr>
          <p:cNvPr id="218" name="Shape 218" descr="Image result for cognitive behavioural therapy bipolar disord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300" y="1650987"/>
            <a:ext cx="3810000" cy="257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5117725" y="4312675"/>
            <a:ext cx="3810000" cy="25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http://www.camh.ca/en/hospital/health_information/a_z_mental_health_and_addiction_information/CBT/PublishingImages/cbtmodel.jpg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Group/Family Therapy</a:t>
            </a:r>
            <a:r>
              <a:rPr lang="en" baseline="30000"/>
              <a:t>9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11700" y="1482450"/>
            <a:ext cx="4161600" cy="266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/>
              <a:buChar char="•"/>
            </a:pPr>
            <a:r>
              <a:rPr lang="en" dirty="0"/>
              <a:t>Aims: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Uncover pre-existing issues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Educate family members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Develop coping mechanisms</a:t>
            </a:r>
          </a:p>
          <a:p>
            <a:pPr marL="514350" lvl="0" indent="-28575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Share common experiences</a:t>
            </a:r>
          </a:p>
          <a:p>
            <a:pPr marL="514350" lvl="0" indent="-285750">
              <a:spcBef>
                <a:spcPts val="0"/>
              </a:spcBef>
              <a:buFont typeface="Arial"/>
              <a:buChar char="•"/>
            </a:pPr>
            <a:r>
              <a:rPr lang="en" dirty="0"/>
              <a:t>Provide </a:t>
            </a:r>
            <a:r>
              <a:rPr lang="en" b="1" u="sng" dirty="0"/>
              <a:t>support</a:t>
            </a:r>
          </a:p>
        </p:txBody>
      </p:sp>
      <p:pic>
        <p:nvPicPr>
          <p:cNvPr id="226" name="Shape 226" descr="Image result for group therapy bipolar disord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974" y="1482450"/>
            <a:ext cx="4439149" cy="25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4614975" y="3558000"/>
            <a:ext cx="2875500" cy="12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http://www.eriemha.org/images/support-group.jpg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Pharmacotherapy</a:t>
            </a:r>
            <a:r>
              <a:rPr lang="en" baseline="30000"/>
              <a:t>10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311700" y="1017450"/>
            <a:ext cx="8579700" cy="36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/>
              <a:buChar char="•"/>
            </a:pPr>
            <a:r>
              <a:rPr lang="en" sz="1400" dirty="0"/>
              <a:t>Medications prescribed in conjunction with therapy (ex. CBT)</a:t>
            </a:r>
          </a:p>
          <a:p>
            <a:pPr marL="285750" lvl="0" indent="-285750" rtl="0">
              <a:spcBef>
                <a:spcPts val="0"/>
              </a:spcBef>
              <a:buFont typeface="Arial"/>
              <a:buChar char="•"/>
            </a:pPr>
            <a:r>
              <a:rPr lang="en" sz="1400" dirty="0"/>
              <a:t>Generally 3 classes of medications: </a:t>
            </a:r>
            <a:endParaRPr lang="en" sz="1400" dirty="0" smtClean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400" b="1" dirty="0"/>
              <a:t>Mood Stabilizers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 smtClean="0"/>
              <a:t>Lithium</a:t>
            </a:r>
            <a:endParaRPr lang="en" dirty="0"/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Lamotrigine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400" b="1" dirty="0"/>
              <a:t>Atypical Antipsychotics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Benzodiazepines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400" b="1" dirty="0"/>
              <a:t>Antidepressants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 dirty="0"/>
              <a:t>SSRIs (Selective Serotonin Reuptake Inhibitor)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549" y="1925550"/>
            <a:ext cx="3583849" cy="201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5440725" y="3837650"/>
            <a:ext cx="3391500" cy="5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latin typeface="Calibri"/>
                <a:ea typeface="Calibri"/>
                <a:cs typeface="Calibri"/>
                <a:sym typeface="Calibri"/>
              </a:rPr>
              <a:t>https://www.choice.com.au/~/media/eec68689e4524ce29a75539b9f0ca9c1.ashx?jq=80&amp;w=994&amp;h=559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171650" y="479225"/>
            <a:ext cx="41061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Antidepressant Use in Bipolar Disorder</a:t>
            </a:r>
            <a:r>
              <a:rPr lang="en" baseline="30000"/>
              <a:t>11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1391375"/>
            <a:ext cx="34335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600" dirty="0"/>
              <a:t>Some studies suggest that SSRIs  are more likely to induce mania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600" dirty="0"/>
              <a:t>Study by Post et al.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600" dirty="0"/>
              <a:t>Different antidepressants have have different propensities for triggering a switch</a:t>
            </a:r>
          </a:p>
          <a:p>
            <a:pPr marL="914400" lvl="1" indent="-342900" rtl="0">
              <a:spcBef>
                <a:spcPts val="0"/>
              </a:spcBef>
              <a:buSzPct val="100000"/>
              <a:buFont typeface="Arial"/>
              <a:buChar char="•"/>
            </a:pPr>
            <a:r>
              <a:rPr lang="en" sz="1600" dirty="0"/>
              <a:t>Venlafaxine confers the greatest risk 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375" y="1114100"/>
            <a:ext cx="489585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Societal Impact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Impact on Families</a:t>
            </a:r>
            <a:r>
              <a:rPr lang="en" baseline="30000"/>
              <a:t>12</a:t>
            </a:r>
            <a:r>
              <a:rPr lang="en"/>
              <a:t> 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l="31222" t="20502" r="24683" b="7075"/>
          <a:stretch/>
        </p:blipFill>
        <p:spPr>
          <a:xfrm>
            <a:off x="2445150" y="1017450"/>
            <a:ext cx="4253700" cy="392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 descr="For more information on Bipolar disorder and mental health: http://www.dbsalliance.org/site/PageServer?pagename=home  National Suicide Prevention Helpline. 1-800-273-8255 (1-800-273-TALK)   Check out more awesome BuzzFeedYellow videos! http://bit.ly/YTbuzzfeedyellow  MUSIC Tribal Licensed via Warner Chappell Production Music Inc.  GET MORE BUZZFEED www.buzzfeed.com/videoteam www.facebook.com/buzzfeedvideo www.instagram.com/buzzfeedvideo www.buzzfeed.com/video www.youtube.com/buzzfeedvideo www.youtube.com/buzzfeedyellow www.youtube.com/buzzfeedblue www.youtube.com/buzzfeedviolet  BUZZFEED YELLOW More fun, inspiring, interesting videos from the BuzzFeed crew. New videos posted daily! Subscribe for more BuzzFeedYellow! http://bit.ly/YTbuzzfeedyellow" title="I’m Bipolar, But I’m Not…">
            <a:hlinkClick r:id="rId3"/>
          </p:cNvPr>
          <p:cNvSpPr/>
          <p:nvPr/>
        </p:nvSpPr>
        <p:spPr>
          <a:xfrm>
            <a:off x="1306299" y="122474"/>
            <a:ext cx="6386499" cy="47898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9" name="Shape 259"/>
          <p:cNvSpPr txBox="1"/>
          <p:nvPr/>
        </p:nvSpPr>
        <p:spPr>
          <a:xfrm>
            <a:off x="5565425" y="4856200"/>
            <a:ext cx="3036900" cy="4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https://www.youtube.com/watch?v=7D-15Z9oE2g</a:t>
            </a: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Bipolar Disorder?</a:t>
            </a:r>
            <a:r>
              <a:rPr lang="en" baseline="30000"/>
              <a:t>1</a:t>
            </a:r>
            <a:r>
              <a:rPr lang="en"/>
              <a:t>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05200" y="1017450"/>
            <a:ext cx="8962200" cy="393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“Bipolar disorder (BD), also known as manic depression, is a mental illness that expresses extreme high and low moods.”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Manic Phase: 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“High periods,” happy, energized, confident, impulsive, reckless, delusional, hallucinations may occur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Depression Phase: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 ”Low periods,” sad,                    						</a:t>
            </a:r>
            <a:r>
              <a:rPr lang="en-CA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CA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" dirty="0" smtClean="0">
                <a:solidFill>
                  <a:srgbClr val="000000"/>
                </a:solidFill>
                <a:highlight>
                  <a:srgbClr val="FFFFFF"/>
                </a:highlight>
              </a:rPr>
              <a:t>hopeless                                                 </a:t>
            </a:r>
            <a:endParaRPr lang="en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0000"/>
                </a:solidFill>
                <a:highlight>
                  <a:srgbClr val="FFFFFF"/>
                </a:highlight>
              </a:rPr>
              <a:t>Hypomania: </a:t>
            </a:r>
            <a:r>
              <a:rPr lang="en" dirty="0">
                <a:solidFill>
                  <a:srgbClr val="000000"/>
                </a:solidFill>
                <a:highlight>
                  <a:srgbClr val="FFFFFF"/>
                </a:highlight>
              </a:rPr>
              <a:t> Mild symptoms of mania 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676" y="2408050"/>
            <a:ext cx="4435324" cy="22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11700" y="1084800"/>
            <a:ext cx="8520600" cy="29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Bipolar Disorder. (2005, September). Retrieved March 25, 2017, from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http://www.webmd.com/bipolar-disorder/mental-health-bipolar-disorder#1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 Clinic Staff Print. (2017, February 15). Symptoms and causes. Retrieved March 21, 2017, from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http://www.mayoclinic.org/diseases-conditions/bipolar-disorder/symptoms-causes/dxc-20307970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Bipolar and Related Disorders. (n.a). Retrieved March 25, 2017, from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http://dsm.psychiatryonline.org/doi/10.1176/appi.books.9780890425596.dsm03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Bipolar Disorder: Who's at Risk? (n.d.). Retrieved March 22, 2017, from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http://www.webmd.com/bipolar-disorder/guide/bipolar-disorder-whos-at-risk#2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Prevalence of bipolar disorder. (2011, March 07). Retrieved March 25, 2017, from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 http://www.news-medical.net/news/20110307/Prevalence-of-bipolar-disorder.aspx</a:t>
            </a: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Schloesser, R. J., Huang, J., Klein, P. S., &amp; Manji, H. K. (2008). Cellular Plasticity Cascades in the Pathophysiology and Treatment of Bipolar Disorder. </a:t>
            </a:r>
            <a:r>
              <a:rPr lang="en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Neuropsychopharmacology Reviews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110–133. https://doi.org/10.1038/sj.npp.1301575</a:t>
            </a: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Collaborating Centre for Mental Health (UK). (2006). </a:t>
            </a:r>
            <a:r>
              <a:rPr lang="en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Bipolar disorder: The management of bipolar disorder in adults, children and adolescents, in primary and secondary care.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Leicester, UK: British Psychological Society.</a:t>
            </a: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Colom, F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Vieta. E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Martinez-Aran, A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Reinares, M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Goikolea, JM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Benabarre, A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Torrent, C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Comes, M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Corbella, B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7"/>
              </a:rPr>
              <a:t>Parramon, G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&amp;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8"/>
              </a:rPr>
              <a:t>Corominas, J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(2003). A randomized trial on the efficacy of group psychoeducation in the prophylaxis of recurrences in bipolar patients whose disease is in remission. </a:t>
            </a:r>
            <a:r>
              <a:rPr lang="en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Archives of General Psychiatry, 60,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(4), 402-4027. http://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19"/>
              </a:rPr>
              <a:t>10.1001/archpsyc.60.4.402</a:t>
            </a: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Centre for Addiction and Mental Health. (n.d.). Treatments for bipolar disorder. Retrieved March 29, 2017, from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20"/>
              </a:rPr>
              <a:t>http://www.camh.ca/en/education/about/camh_publications/info_guides/bipolar-info-guide/Pages/Treatments-for-bipolar-disorder.aspx#psych</a:t>
            </a: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 Clinic. (2017). </a:t>
            </a:r>
            <a:r>
              <a:rPr lang="en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Bipolar Disorder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[online] Available at: http://www.mayoclinic.org/diseases-conditions/bipolar-disorder/diagnosis-treatment/treatment/txc-20308001 [Accessed 25 Mar. 2017].</a:t>
            </a:r>
          </a:p>
          <a:p>
            <a: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Post, R., Altshuler, L., Leverich, G., Frye, M., Nolen, W., &amp; Kupka, R. et al. (2006). Mood switch in bipolar depression: comparison of adjunctive venlafaxine, bupropion and sertraline. </a:t>
            </a:r>
            <a:r>
              <a:rPr lang="en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British Journal Of Psychiatry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189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(2), 124-131. http://dx.doi.org/10.1192/bjp.bp.105.013045</a:t>
            </a:r>
          </a:p>
          <a:p>
            <a:pPr marL="457200" lvl="0" indent="-2921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AutoNum type="arabicPeriod"/>
            </a:pP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Bipolar Disorder: Effects on the family. (n.d.). Retrieved March 26, 2017, from </a:t>
            </a:r>
            <a:r>
              <a:rPr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21"/>
              </a:rPr>
              <a:t>http://www.heretohelp.bc.ca/factsheet/bipolar-disorder-effects-on-the-family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Bipolar Disorder: Type I &amp; II, Cyclothymia</a:t>
            </a:r>
            <a:r>
              <a:rPr lang="en" baseline="30000"/>
              <a:t>1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675" y="1197649"/>
            <a:ext cx="7339932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218825" y="4708550"/>
            <a:ext cx="8613600" cy="25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371600" lvl="0" indent="457200" rtl="0">
              <a:spcBef>
                <a:spcPts val="0"/>
              </a:spcBef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http://neurowiki2013.wdfiles.com/local--files/individual%3Acyclothymia/Cyclothymia%20graph.png</a:t>
            </a:r>
            <a:r>
              <a:rPr lang="en" sz="90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Symptoms &amp; Diagnosis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Symptoms</a:t>
            </a:r>
            <a:r>
              <a:rPr lang="en" baseline="30000"/>
              <a:t>2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95000" y="1219797"/>
            <a:ext cx="4108200" cy="336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</a:pPr>
            <a:r>
              <a:rPr lang="en" dirty="0"/>
              <a:t>Mania and hypomania include 3 </a:t>
            </a:r>
            <a:r>
              <a:rPr lang="en" dirty="0" smtClean="0"/>
              <a:t>or</a:t>
            </a:r>
            <a:r>
              <a:rPr lang="en-CA" dirty="0" smtClean="0"/>
              <a:t> </a:t>
            </a:r>
            <a:r>
              <a:rPr lang="en" dirty="0" smtClean="0"/>
              <a:t>more </a:t>
            </a:r>
            <a:r>
              <a:rPr lang="en" dirty="0"/>
              <a:t>of the following symptoms</a:t>
            </a:r>
            <a:r>
              <a:rPr lang="en" dirty="0" smtClean="0"/>
              <a:t>:</a:t>
            </a:r>
            <a:endParaRPr lang="en" dirty="0"/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000" dirty="0"/>
              <a:t>Abnormal upbeat, jumpy, or </a:t>
            </a:r>
            <a:r>
              <a:rPr lang="en" sz="1000" dirty="0" smtClean="0"/>
              <a:t>wired</a:t>
            </a:r>
            <a:endParaRPr lang="en-CA" sz="1000" dirty="0"/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000" dirty="0" smtClean="0"/>
              <a:t>Increased activity</a:t>
            </a:r>
            <a:r>
              <a:rPr lang="en-CA" sz="1000" dirty="0" smtClean="0"/>
              <a:t>, energy or agitation</a:t>
            </a:r>
            <a:endParaRPr lang="en" sz="1000" dirty="0"/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000" dirty="0" smtClean="0"/>
              <a:t>Exaggerated </a:t>
            </a:r>
            <a:r>
              <a:rPr lang="en" sz="1000" dirty="0"/>
              <a:t>sense of well-being and confidence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000" dirty="0"/>
              <a:t>Decreased need for sleep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000" dirty="0"/>
              <a:t>Unusual talkativeness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000" dirty="0"/>
              <a:t>Racing thoughts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000" dirty="0"/>
              <a:t>Distractibility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" sz="1000" dirty="0"/>
              <a:t>Poor decision making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95000" y="881950"/>
            <a:ext cx="7960800" cy="50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" sz="1800" dirty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Includes mania, hypomania and depression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6133350" y="4770900"/>
            <a:ext cx="2941800" cy="37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(Mayo Clinic Saff Print, 2017)</a:t>
            </a:r>
          </a:p>
        </p:txBody>
      </p:sp>
      <p:pic>
        <p:nvPicPr>
          <p:cNvPr id="96" name="Shape 96" descr="mapping-your-energy-can-result-in-increased-profi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350" y="1017448"/>
            <a:ext cx="2481875" cy="20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PAFF_121415_distractibilitytrait_newsfeatur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3347" y="2767666"/>
            <a:ext cx="2481875" cy="2068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Symptoms Cont’d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699" y="891431"/>
            <a:ext cx="4733667" cy="341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Major depressive episode includes </a:t>
            </a:r>
            <a:r>
              <a:rPr lang="en" dirty="0" smtClean="0"/>
              <a:t>5</a:t>
            </a:r>
            <a:r>
              <a:rPr lang="en-CA" dirty="0" smtClean="0"/>
              <a:t> </a:t>
            </a:r>
            <a:r>
              <a:rPr lang="en" dirty="0" smtClean="0"/>
              <a:t>or </a:t>
            </a:r>
            <a:r>
              <a:rPr lang="en" dirty="0"/>
              <a:t>more of the following symptoms: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800" dirty="0"/>
              <a:t>Depressed mood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800" dirty="0"/>
              <a:t>Marked loss of interest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800" dirty="0"/>
              <a:t>Significant weight changes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800" dirty="0"/>
              <a:t>Insomnia or sleeping too much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800" dirty="0"/>
              <a:t>Restlessness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800" dirty="0"/>
              <a:t>Fatigue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800" dirty="0"/>
              <a:t>Feelings of worthlessness or excessive guilt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800" dirty="0"/>
              <a:t>Decreased ability to concentrate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800" dirty="0"/>
              <a:t>Indecisiveness</a:t>
            </a:r>
          </a:p>
          <a:p>
            <a:pPr marL="971550" lvl="1" indent="-285750" rtl="0">
              <a:spcBef>
                <a:spcPts val="0"/>
              </a:spcBef>
              <a:buFont typeface="Arial"/>
              <a:buChar char="•"/>
            </a:pPr>
            <a:r>
              <a:rPr lang="en" sz="800" dirty="0"/>
              <a:t>Planning or attempting suicide</a:t>
            </a:r>
          </a:p>
        </p:txBody>
      </p:sp>
      <p:pic>
        <p:nvPicPr>
          <p:cNvPr id="104" name="Shape 104" descr="insomni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075" y="2959875"/>
            <a:ext cx="3569926" cy="200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Unknow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3700" y="1084962"/>
            <a:ext cx="2742725" cy="18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Diagnosis: Bipolar Disorder Type I, Manic</a:t>
            </a:r>
            <a:r>
              <a:rPr lang="en" baseline="30000"/>
              <a:t>3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19500" y="1017450"/>
            <a:ext cx="4149300" cy="39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Extreme mood and increase in energy, lasting at least 1 week, most of the day, nearly every day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Three (or more) of the following symptom from the chart are present 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The mood is severe enough to cause damage on social or occupational functioning</a:t>
            </a:r>
          </a:p>
          <a:p>
            <a:pPr marL="457200" lvl="0" indent="-3175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Not linked to the physiological effects of a substance or another medical condition 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l="29053" t="22386" r="29806" b="11163"/>
          <a:stretch/>
        </p:blipFill>
        <p:spPr>
          <a:xfrm>
            <a:off x="4563124" y="1153125"/>
            <a:ext cx="4021500" cy="365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Diagnosis: Bipolar Disorder Type I, Depression</a:t>
            </a:r>
            <a:r>
              <a:rPr lang="en" baseline="30000"/>
              <a:t>3</a:t>
            </a:r>
            <a:r>
              <a:rPr lang="en"/>
              <a:t> 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473250"/>
            <a:ext cx="4408500" cy="340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</a:rPr>
              <a:t>Five or more of the following symptoms are present during the same 2-week period</a:t>
            </a:r>
          </a:p>
          <a:p>
            <a:pPr marL="457200" lvl="0" indent="-2286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The symptoms cause impairment in social and occupational situations</a:t>
            </a:r>
          </a:p>
          <a:p>
            <a:pPr marL="457200" lvl="0" indent="-228600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Not attributable to the physiological effects of a substance or another medical condition</a:t>
            </a:r>
          </a:p>
          <a:p>
            <a:pPr lvl="0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l="32835" t="21695" r="33369" b="8520"/>
          <a:stretch/>
        </p:blipFill>
        <p:spPr>
          <a:xfrm>
            <a:off x="5094774" y="1017450"/>
            <a:ext cx="3371749" cy="39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1223</Words>
  <Application>Microsoft Macintosh PowerPoint</Application>
  <PresentationFormat>On-screen Show (16:9)</PresentationFormat>
  <Paragraphs>160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Playfair Display</vt:lpstr>
      <vt:lpstr>Lato</vt:lpstr>
      <vt:lpstr>coral</vt:lpstr>
      <vt:lpstr>BIPOLAR DISORDER</vt:lpstr>
      <vt:lpstr>Introduction</vt:lpstr>
      <vt:lpstr>What is Bipolar Disorder?1 </vt:lpstr>
      <vt:lpstr>Bipolar Disorder: Type I &amp; II, Cyclothymia1</vt:lpstr>
      <vt:lpstr>Symptoms &amp; Diagnosis</vt:lpstr>
      <vt:lpstr>Symptoms2</vt:lpstr>
      <vt:lpstr>Symptoms Cont’d</vt:lpstr>
      <vt:lpstr>Diagnosis: Bipolar Disorder Type I, Manic3</vt:lpstr>
      <vt:lpstr>Diagnosis: Bipolar Disorder Type I, Depression3 </vt:lpstr>
      <vt:lpstr>Diagnosis: Bipolar Disorder Type II, Hypomanic3 </vt:lpstr>
      <vt:lpstr>Diagnosis: Bipolar Disorder Type II, Depression3</vt:lpstr>
      <vt:lpstr>Risk Factors &amp; Epidemiology</vt:lpstr>
      <vt:lpstr>Causes and Risk Factors4 </vt:lpstr>
      <vt:lpstr>Epidemiology5 </vt:lpstr>
      <vt:lpstr>Pathophysiology</vt:lpstr>
      <vt:lpstr>Abnormalities in Cellular Plasticity6</vt:lpstr>
      <vt:lpstr>Cellular Signaling Cascades6 </vt:lpstr>
      <vt:lpstr>Affected Brain Regions6</vt:lpstr>
      <vt:lpstr>Post-Mortem Brain Studies6 </vt:lpstr>
      <vt:lpstr>Cycle of Brain Rewiring in BD6 </vt:lpstr>
      <vt:lpstr>Treatments &amp; Management</vt:lpstr>
      <vt:lpstr>Types of Care7</vt:lpstr>
      <vt:lpstr>Psychological Therapy: Cognitive Behavioural Therapy7,8</vt:lpstr>
      <vt:lpstr>Group/Family Therapy9</vt:lpstr>
      <vt:lpstr>Pharmacotherapy10</vt:lpstr>
      <vt:lpstr>Antidepressant Use in Bipolar Disorder11</vt:lpstr>
      <vt:lpstr>Societal Impact</vt:lpstr>
      <vt:lpstr>Impact on Families12 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BIPOLAR DISORDER</dc:title>
  <cp:lastModifiedBy>T Harris</cp:lastModifiedBy>
  <cp:revision>1</cp:revision>
  <dcterms:modified xsi:type="dcterms:W3CDTF">2017-04-03T06:13:56Z</dcterms:modified>
</cp:coreProperties>
</file>