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Roboto"/>
      <p:regular r:id="rId28"/>
      <p:bold r:id="rId29"/>
      <p:italic r:id="rId30"/>
      <p:boldItalic r:id="rId31"/>
    </p:embeddedFont>
    <p:embeddedFont>
      <p:font typeface="Playfair Display"/>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PlayfairDisplay-bold.fntdata"/><Relationship Id="rId10" Type="http://schemas.openxmlformats.org/officeDocument/2006/relationships/slide" Target="slides/slide6.xml"/><Relationship Id="rId32" Type="http://schemas.openxmlformats.org/officeDocument/2006/relationships/font" Target="fonts/PlayfairDisplay-regular.fntdata"/><Relationship Id="rId13" Type="http://schemas.openxmlformats.org/officeDocument/2006/relationships/slide" Target="slides/slide9.xml"/><Relationship Id="rId35" Type="http://schemas.openxmlformats.org/officeDocument/2006/relationships/font" Target="fonts/PlayfairDisplay-boldItalic.fntdata"/><Relationship Id="rId12" Type="http://schemas.openxmlformats.org/officeDocument/2006/relationships/slide" Target="slides/slide8.xml"/><Relationship Id="rId34" Type="http://schemas.openxmlformats.org/officeDocument/2006/relationships/font" Target="fonts/PlayfairDisplay-italic.fntdata"/><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oc.ucsb.edu/sexinfo/node/107" TargetMode="External"/><Relationship Id="rId3" Type="http://schemas.openxmlformats.org/officeDocument/2006/relationships/hyperlink" Target="http://www.soc.ucsb.edu/sexinfo/article/defining-intersex" TargetMode="External"/><Relationship Id="rId4" Type="http://schemas.openxmlformats.org/officeDocument/2006/relationships/hyperlink" Target="http://www.soc.ucsb.edu/sexinfo/node/49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Shape 5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Shape 13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Shape 13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rgbClr val="000000"/>
              </a:buClr>
              <a:buSzPts val="1100"/>
              <a:buFont typeface="Arial"/>
              <a:buNone/>
            </a:pPr>
            <a:r>
              <a:rPr b="1" lang="en" sz="1000"/>
              <a:t> Fraternal Birth order</a:t>
            </a:r>
            <a:endParaRPr sz="1000"/>
          </a:p>
          <a:p>
            <a:pPr indent="-292100" lvl="0" marL="457200" rtl="0">
              <a:lnSpc>
                <a:spcPct val="115000"/>
              </a:lnSpc>
              <a:spcBef>
                <a:spcPts val="0"/>
              </a:spcBef>
              <a:spcAft>
                <a:spcPts val="0"/>
              </a:spcAft>
              <a:buSzPts val="1000"/>
              <a:buFont typeface="Arial"/>
              <a:buChar char="●"/>
            </a:pPr>
            <a:r>
              <a:rPr lang="en" sz="1000"/>
              <a:t>This theory is based on the mothers body changing during each pregnancy as her in-utero immune response changes</a:t>
            </a:r>
            <a:endParaRPr sz="1000"/>
          </a:p>
          <a:p>
            <a:pPr indent="-292100" lvl="0" marL="457200" rtl="0">
              <a:lnSpc>
                <a:spcPct val="115000"/>
              </a:lnSpc>
              <a:spcBef>
                <a:spcPts val="0"/>
              </a:spcBef>
              <a:spcAft>
                <a:spcPts val="0"/>
              </a:spcAft>
              <a:buSzPts val="1000"/>
              <a:buFont typeface="Arial"/>
              <a:buChar char="●"/>
            </a:pPr>
            <a:r>
              <a:rPr lang="en" sz="1000"/>
              <a:t>The Y chromosome in male fetuses creates H-Y antigens which are involved in sexual differentiation in vertebrates by aiding in the masculinization of the brain leading to sex-typical traits</a:t>
            </a:r>
            <a:endParaRPr sz="1000"/>
          </a:p>
          <a:p>
            <a:pPr indent="-292100" lvl="0" marL="457200" rtl="0">
              <a:lnSpc>
                <a:spcPct val="115000"/>
              </a:lnSpc>
              <a:spcBef>
                <a:spcPts val="0"/>
              </a:spcBef>
              <a:spcAft>
                <a:spcPts val="0"/>
              </a:spcAft>
              <a:buSzPts val="1000"/>
              <a:buFont typeface="Arial"/>
              <a:buChar char="●"/>
            </a:pPr>
            <a:r>
              <a:rPr lang="en" sz="1000"/>
              <a:t>During pregnancy with a male fetus, the mother’s immune system creates anti- H-Y antibodies to fight the H-Y antibodies as they are seen as invaders because of their link to the Y chromosome. With each subsequent pregnancy with a male fetus the mother’s body creates more and more anti- H-Y antibodies that inhibit the masculinization of the fetus and this is believed to be a factor in sexual orientation by interfering with sexual differentiation of the fetuses brain.</a:t>
            </a:r>
            <a:endParaRPr sz="1000"/>
          </a:p>
          <a:p>
            <a:pPr indent="-292100" lvl="0" marL="457200" rtl="0">
              <a:lnSpc>
                <a:spcPct val="115000"/>
              </a:lnSpc>
              <a:spcBef>
                <a:spcPts val="0"/>
              </a:spcBef>
              <a:spcAft>
                <a:spcPts val="0"/>
              </a:spcAft>
              <a:buSzPts val="1000"/>
              <a:buFont typeface="Lato"/>
              <a:buChar char="●"/>
            </a:pPr>
            <a:r>
              <a:rPr lang="en" sz="1000"/>
              <a:t>Graph: </a:t>
            </a:r>
            <a:r>
              <a:rPr lang="en" sz="1000"/>
              <a:t>In men, sexual orientation correlates with an individual’s number of older brothers born from the same mother – each older brother increases the odds of homosexuality by close to 30% (3 of older sisters does not correlate with increasing probability of homosexuality)</a:t>
            </a:r>
            <a:endParaRPr sz="1000"/>
          </a:p>
          <a:p>
            <a:pPr indent="-292100" lvl="0" marL="457200" rtl="0">
              <a:lnSpc>
                <a:spcPct val="115000"/>
              </a:lnSpc>
              <a:spcBef>
                <a:spcPts val="0"/>
              </a:spcBef>
              <a:spcAft>
                <a:spcPts val="0"/>
              </a:spcAft>
              <a:buSzPts val="1000"/>
              <a:buFont typeface="Arial"/>
              <a:buChar char="●"/>
            </a:pPr>
            <a:r>
              <a:rPr lang="en" sz="1000"/>
              <a:t> This theory showcases a possible role of environment in sexual orientation in a developing fetus</a:t>
            </a:r>
            <a:endParaRPr sz="1000"/>
          </a:p>
          <a:p>
            <a:pPr indent="0" lvl="0" marL="0" rtl="0">
              <a:lnSpc>
                <a:spcPct val="115000"/>
              </a:lnSpc>
              <a:spcBef>
                <a:spcPts val="0"/>
              </a:spcBef>
              <a:spcAft>
                <a:spcPts val="0"/>
              </a:spcAft>
              <a:buClr>
                <a:srgbClr val="000000"/>
              </a:buClr>
              <a:buSzPts val="1100"/>
              <a:buFont typeface="Arial"/>
              <a:buNone/>
            </a:pPr>
            <a:r>
              <a:rPr lang="en" sz="1000"/>
              <a:t>·         (Blanchard, 2001) </a:t>
            </a:r>
            <a:endParaRPr sz="1000"/>
          </a:p>
          <a:p>
            <a:pPr indent="0" lvl="0" marL="0" rtl="0">
              <a:lnSpc>
                <a:spcPct val="115000"/>
              </a:lnSpc>
              <a:spcBef>
                <a:spcPts val="0"/>
              </a:spcBef>
              <a:spcAft>
                <a:spcPts val="0"/>
              </a:spcAft>
              <a:buClr>
                <a:srgbClr val="000000"/>
              </a:buClr>
              <a:buSzPts val="1100"/>
              <a:buFont typeface="Arial"/>
              <a:buNone/>
            </a:pPr>
            <a:r>
              <a:t/>
            </a:r>
            <a:endParaRPr sz="1000"/>
          </a:p>
          <a:p>
            <a:pPr indent="0" lvl="0" marL="0" rtl="0">
              <a:lnSpc>
                <a:spcPct val="115000"/>
              </a:lnSpc>
              <a:spcBef>
                <a:spcPts val="0"/>
              </a:spcBef>
              <a:spcAft>
                <a:spcPts val="0"/>
              </a:spcAft>
              <a:buClr>
                <a:srgbClr val="000000"/>
              </a:buClr>
              <a:buSzPts val="1100"/>
              <a:buFont typeface="Arial"/>
              <a:buNone/>
            </a:pPr>
            <a:r>
              <a:rPr lang="en" sz="1000"/>
              <a:t>Wiki description: </a:t>
            </a:r>
            <a:endParaRPr sz="1000"/>
          </a:p>
          <a:p>
            <a:pPr indent="0" lvl="0" marL="0" rtl="0">
              <a:lnSpc>
                <a:spcPct val="115000"/>
              </a:lnSpc>
              <a:spcBef>
                <a:spcPts val="0"/>
              </a:spcBef>
              <a:spcAft>
                <a:spcPts val="0"/>
              </a:spcAft>
              <a:buClr>
                <a:srgbClr val="000000"/>
              </a:buClr>
              <a:buSzPts val="1100"/>
              <a:buFont typeface="Arial"/>
              <a:buNone/>
            </a:pPr>
            <a:r>
              <a:rPr lang="en" sz="1000"/>
              <a:t>Fraternal birth order, or the order in which male offspring are born to the same mother, has been studied for decades as a possible theory underlying differences in male sexuality. Blanchard (2011) describes that the fraternal birth order hypothesis is based upon the mother’s in-utero immune response changing during each subsequent pregnancy in response to presence of the fetus, specifically the Y chromosome. The Y chromosome in the male fetus produces Y-linked minor histocompatibility antigens (H-Y antigens). H-Y antigens are involved in sexual differentiation in vertebrates by aiding in the masculinization of certain brain structures and ultimately, sex-typical traits. During pregnancy with a male fetus, the mother’s immune system mounts a defense against the H-Y antigens because they are seen as foreign invaders, and therefore produces anti-H-Y antibodies. With each subsequent male pregnancy, the mother’s body will create increasing amounts of anti-H-Y antibodies. A visual representation of this process can be seen in Figure #. The effects H-Y antigens normally have on masculinization of male brain structures will be diminished, having an effect on sexual differentiation in the fetal brain and potentially, playing a role in sexual orientation. Based on his review of the literature, Blanchard (2011) summarizes that each older brother increases the odds of homosexuality by close to 30% (Figure #). Conversely, having three older sisters does not correlate with increasing probability of homosexuality.</a:t>
            </a:r>
            <a:endParaRPr sz="1000"/>
          </a:p>
          <a:p>
            <a:pPr indent="0" lvl="0" marL="0" rtl="0">
              <a:lnSpc>
                <a:spcPct val="115000"/>
              </a:lnSpc>
              <a:spcBef>
                <a:spcPts val="0"/>
              </a:spcBef>
              <a:spcAft>
                <a:spcPts val="0"/>
              </a:spcAft>
              <a:buClr>
                <a:srgbClr val="000000"/>
              </a:buClr>
              <a:buSzPts val="1100"/>
              <a:buFont typeface="Arial"/>
              <a:buNone/>
            </a:pPr>
            <a:r>
              <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Shape 14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en" sz="1000"/>
              <a:t>Neurohormonal or Neuroendocrine Theory</a:t>
            </a:r>
            <a:endParaRPr b="1" sz="1000"/>
          </a:p>
          <a:p>
            <a:pPr indent="-292100" lvl="0" marL="457200" rtl="0">
              <a:spcBef>
                <a:spcPts val="0"/>
              </a:spcBef>
              <a:spcAft>
                <a:spcPts val="0"/>
              </a:spcAft>
              <a:buSzPts val="1000"/>
              <a:buChar char="-"/>
            </a:pPr>
            <a:r>
              <a:rPr lang="en" sz="1000"/>
              <a:t>The Fraternal birth order phenomenon is evidence for neurohormonal or neuroendocrine theory, which examines the possibility that homosexual individuals have been exposed to atypical levels of hormones during development, thus causing sex-atypical neural differentiation</a:t>
            </a:r>
            <a:endParaRPr sz="1000"/>
          </a:p>
          <a:p>
            <a:pPr indent="-292100" lvl="0" marL="457200" rtl="0">
              <a:spcBef>
                <a:spcPts val="0"/>
              </a:spcBef>
              <a:spcAft>
                <a:spcPts val="0"/>
              </a:spcAft>
              <a:buSzPts val="1000"/>
              <a:buChar char="-"/>
            </a:pPr>
            <a:r>
              <a:rPr lang="en" sz="1000"/>
              <a:t>Byne et al. (2001) performed a brain autopsy on 34 presumed heterosexual men, 34 presumed heterosexual women, and 14 homosexual men and found that the INAH-3 area of the hypothalamus occupied a smaller volume in homosexual versus heterosexual men. </a:t>
            </a:r>
            <a:endParaRPr sz="1000"/>
          </a:p>
          <a:p>
            <a:pPr indent="-292100" lvl="0" marL="457200" rtl="0">
              <a:spcBef>
                <a:spcPts val="0"/>
              </a:spcBef>
              <a:spcAft>
                <a:spcPts val="0"/>
              </a:spcAft>
              <a:buSzPts val="1000"/>
              <a:buChar char="-"/>
            </a:pPr>
            <a:r>
              <a:rPr lang="en" sz="1000"/>
              <a:t>They also found that the INAH-3 contained more neurons and occupied a greater volume in heterosexual males versus females. The size of INAH-3 in homosexual males therefore showed a greater resemblance to the INAH-3 area of heterosexual females.</a:t>
            </a:r>
            <a:endParaRPr sz="1000"/>
          </a:p>
          <a:p>
            <a:pPr indent="-292100" lvl="0" marL="457200" rtl="0">
              <a:spcBef>
                <a:spcPts val="0"/>
              </a:spcBef>
              <a:spcAft>
                <a:spcPts val="0"/>
              </a:spcAft>
              <a:buSzPts val="1000"/>
              <a:buChar char="-"/>
            </a:pPr>
            <a:r>
              <a:rPr lang="en" sz="1000"/>
              <a:t>This difference in the hypothalamus points to a possible relationship between neural development and sexual orientation</a:t>
            </a:r>
            <a:endParaRPr sz="1000"/>
          </a:p>
          <a:p>
            <a:pPr indent="-292100" lvl="0" marL="457200" rtl="0">
              <a:spcBef>
                <a:spcPts val="0"/>
              </a:spcBef>
              <a:spcAft>
                <a:spcPts val="0"/>
              </a:spcAft>
              <a:buSzPts val="1000"/>
              <a:buChar char="-"/>
            </a:pPr>
            <a:r>
              <a:rPr lang="en" sz="1000"/>
              <a:t>While this study presents significant results, it is important to note that the homosexual men they studied were HIV positive, which may have affected brain tissue development and the validity of their conclusions. Sexual orientation was also presumed and not confirmed, as the autopsy had to be performed post-mortem.</a:t>
            </a:r>
            <a:endParaRPr sz="1000"/>
          </a:p>
          <a:p>
            <a:pPr indent="0" lvl="0" marL="0" rtl="0">
              <a:spcBef>
                <a:spcPts val="0"/>
              </a:spcBef>
              <a:spcAft>
                <a:spcPts val="0"/>
              </a:spcAft>
              <a:buNone/>
            </a:pPr>
            <a:r>
              <a:t/>
            </a:r>
            <a:endParaRPr sz="1000"/>
          </a:p>
          <a:p>
            <a:pPr indent="0" lvl="0" marL="0" rtl="0">
              <a:spcBef>
                <a:spcPts val="0"/>
              </a:spcBef>
              <a:spcAft>
                <a:spcPts val="0"/>
              </a:spcAft>
              <a:buNone/>
            </a:pPr>
            <a:r>
              <a:rPr lang="en" sz="1000"/>
              <a:t>(Byne et al., 2001; Bailey, Dunne &amp; Martin, 2000; Avery et al., 2007)</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Shape 15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a:t>Maternal Stress Theory</a:t>
            </a:r>
            <a:endParaRPr b="1"/>
          </a:p>
          <a:p>
            <a:pPr indent="-298450" lvl="0" marL="457200" marR="0" rtl="0" algn="l">
              <a:lnSpc>
                <a:spcPct val="100000"/>
              </a:lnSpc>
              <a:spcBef>
                <a:spcPts val="0"/>
              </a:spcBef>
              <a:spcAft>
                <a:spcPts val="0"/>
              </a:spcAft>
              <a:buSzPts val="1100"/>
              <a:buChar char="-"/>
            </a:pPr>
            <a:r>
              <a:rPr lang="en"/>
              <a:t>Bailey, Willerman, and Parks (1991) collected stress-proneness data and retrospective reports of stress during pregnancy from mothers of male and female heterosexuals, bisexuals, and homosexuals. Each mother also rated pregnancy stress for a heterosexual sibling of the subject (as a control). There was no significant correlation between sexual orientation and maternal stress found for male offspring.</a:t>
            </a:r>
            <a:endParaRPr/>
          </a:p>
          <a:p>
            <a:pPr indent="-298450" lvl="0" marL="457200" marR="0" rtl="0" algn="l">
              <a:lnSpc>
                <a:spcPct val="100000"/>
              </a:lnSpc>
              <a:spcBef>
                <a:spcPts val="0"/>
              </a:spcBef>
              <a:spcAft>
                <a:spcPts val="0"/>
              </a:spcAft>
              <a:buSzPts val="1100"/>
              <a:buChar char="-"/>
            </a:pPr>
            <a:r>
              <a:rPr lang="en"/>
              <a:t>Research on maternal stress theory in males is ongoing and the literature is mixed on if maternal stress during pregnancy is significantly correlated with sexual orientation, particularly male homosexuality.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Shape 16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Shape 16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SzPts val="1100"/>
              <a:buAutoNum type="arabicPeriod"/>
            </a:pPr>
            <a:r>
              <a:rPr lang="en"/>
              <a:t>Sex differences exist in every brain lobe, including in many ‘cognitive’ regions such as the hippocampus, amygdala and neocortex.</a:t>
            </a:r>
            <a:endParaRPr/>
          </a:p>
          <a:p>
            <a:pPr indent="-298450" lvl="0" marL="457200" rtl="0">
              <a:lnSpc>
                <a:spcPct val="115000"/>
              </a:lnSpc>
              <a:spcBef>
                <a:spcPts val="0"/>
              </a:spcBef>
              <a:spcAft>
                <a:spcPts val="0"/>
              </a:spcAft>
              <a:buSzPts val="1100"/>
              <a:buAutoNum type="arabicPeriod"/>
            </a:pPr>
            <a:r>
              <a:rPr lang="en"/>
              <a:t>The amygdala is a structure in the temporal lobe that has long been known to play a key role in emotional responses and emotional memory in both humans and nonhuman animals. </a:t>
            </a:r>
            <a:endParaRPr/>
          </a:p>
          <a:p>
            <a:pPr indent="-298450" lvl="0" marL="457200" rtl="0">
              <a:lnSpc>
                <a:spcPct val="115000"/>
              </a:lnSpc>
              <a:spcBef>
                <a:spcPts val="0"/>
              </a:spcBef>
              <a:spcAft>
                <a:spcPts val="0"/>
              </a:spcAft>
              <a:buSzPts val="1100"/>
              <a:buAutoNum type="arabicPeriod"/>
            </a:pPr>
            <a:r>
              <a:rPr lang="en"/>
              <a:t>Growing evidence from recent neuroimaging studies points to a new, expanded role for the amygdala as a critical structure that mediates sex differences in emotional memory and sexual responses.</a:t>
            </a:r>
            <a:endParaRPr/>
          </a:p>
          <a:p>
            <a:pPr indent="-298450" lvl="0" marL="457200" rtl="0">
              <a:lnSpc>
                <a:spcPct val="115000"/>
              </a:lnSpc>
              <a:spcBef>
                <a:spcPts val="0"/>
              </a:spcBef>
              <a:spcAft>
                <a:spcPts val="0"/>
              </a:spcAft>
              <a:buSzPts val="1100"/>
              <a:buAutoNum type="arabicPeriod"/>
            </a:pPr>
            <a:r>
              <a:rPr lang="en"/>
              <a:t>Psychological studies have identified a variety of sex differences in emotion-related behavior in humans. For example, women on average retain stronger and more vivid memories for emotional events than men (Seidlitz and Diener 1998; Canli and others 2002). </a:t>
            </a:r>
            <a:endParaRPr/>
          </a:p>
          <a:p>
            <a:pPr indent="-298450" lvl="0" marL="457200" rtl="0">
              <a:lnSpc>
                <a:spcPct val="115000"/>
              </a:lnSpc>
              <a:spcBef>
                <a:spcPts val="0"/>
              </a:spcBef>
              <a:spcAft>
                <a:spcPts val="0"/>
              </a:spcAft>
              <a:buSzPts val="1100"/>
              <a:buAutoNum type="arabicPeriod"/>
            </a:pPr>
            <a:r>
              <a:rPr lang="en"/>
              <a:t>Another prominent human sex difference is the substantially greater role that visual stimuli play in male sexual behaviour. </a:t>
            </a:r>
            <a:endParaRPr/>
          </a:p>
          <a:p>
            <a:pPr indent="-298450" lvl="0" marL="457200" rtl="0">
              <a:lnSpc>
                <a:spcPct val="115000"/>
              </a:lnSpc>
              <a:spcBef>
                <a:spcPts val="0"/>
              </a:spcBef>
              <a:spcAft>
                <a:spcPts val="0"/>
              </a:spcAft>
              <a:buSzPts val="1100"/>
              <a:buAutoNum type="arabicPeriod"/>
            </a:pPr>
            <a:r>
              <a:rPr lang="en"/>
              <a:t>Recent neuroimaging studies using positron emission tomography (PET) and functional MRI (fMRI) have revealed that these and other sex differences in emotional responses are closely linked to differences in amygdala response.</a:t>
            </a:r>
            <a:endParaRPr/>
          </a:p>
          <a:p>
            <a:pPr indent="-298450" lvl="0" marL="457200" rtl="0">
              <a:lnSpc>
                <a:spcPct val="115000"/>
              </a:lnSpc>
              <a:spcBef>
                <a:spcPts val="0"/>
              </a:spcBef>
              <a:spcAft>
                <a:spcPts val="0"/>
              </a:spcAft>
              <a:buSzPts val="1100"/>
              <a:buAutoNum type="arabicPeriod"/>
            </a:pPr>
            <a:r>
              <a:rPr lang="en"/>
              <a:t> In this article, we address these and other recent findings that highlight an emerging new role for the amygdala as a key structure that mediates differences in emotional and sexual responses between men and women</a:t>
            </a:r>
            <a:endParaRPr/>
          </a:p>
          <a:p>
            <a:pPr indent="-298450" lvl="0" marL="457200" rtl="0">
              <a:lnSpc>
                <a:spcPct val="115000"/>
              </a:lnSpc>
              <a:spcBef>
                <a:spcPts val="0"/>
              </a:spcBef>
              <a:spcAft>
                <a:spcPts val="0"/>
              </a:spcAft>
              <a:buSzPts val="1100"/>
              <a:buAutoNum type="arabicPeriod"/>
            </a:pPr>
            <a:r>
              <a:rPr lang="en"/>
              <a:t> These sex differences in the amygdala’s function may be related to the structural and developmental sex differences that have been found previously, such as the high concentration of sex hormone receptors and the larger size of the amygdala in men than women</a:t>
            </a:r>
            <a:endParaRPr/>
          </a:p>
          <a:p>
            <a:pPr indent="-298450" lvl="0" marL="457200" rtl="0">
              <a:lnSpc>
                <a:spcPct val="115000"/>
              </a:lnSpc>
              <a:spcBef>
                <a:spcPts val="0"/>
              </a:spcBef>
              <a:spcAft>
                <a:spcPts val="0"/>
              </a:spcAft>
              <a:buSzPts val="1100"/>
              <a:buAutoNum type="arabicPeriod"/>
            </a:pPr>
            <a:r>
              <a:rPr lang="en"/>
              <a:t> Numerous studies have demonstrated that men are more psychologically and physiologically responsive to visual sexually arousing stimuli and display a greater motivation to seek out and interact with such stimuli </a:t>
            </a:r>
            <a:endParaRPr/>
          </a:p>
          <a:p>
            <a:pPr indent="-298450" lvl="0" marL="457200" rtl="0">
              <a:lnSpc>
                <a:spcPct val="115000"/>
              </a:lnSpc>
              <a:spcBef>
                <a:spcPts val="0"/>
              </a:spcBef>
              <a:spcAft>
                <a:spcPts val="0"/>
              </a:spcAft>
              <a:buSzPts val="1100"/>
              <a:buAutoNum type="arabicPeriod"/>
            </a:pPr>
            <a:r>
              <a:rPr lang="en"/>
              <a:t>This specific sex difference is predicted by evolutionary and sociobiological theories that postulate that it is adaptive for males to react rapidly to visual information that signals an opportunity to mate with a fertile female because this tends to increase their probability of passing on their genes. Because of the greater maternal investment in time and resources for childrearing, a similar rapid arousal response to visual stimuli is not adaptive for females.</a:t>
            </a:r>
            <a:endParaRPr/>
          </a:p>
          <a:p>
            <a:pPr indent="-298450" lvl="0" marL="457200" rtl="0">
              <a:lnSpc>
                <a:spcPct val="115000"/>
              </a:lnSpc>
              <a:spcBef>
                <a:spcPts val="0"/>
              </a:spcBef>
              <a:spcAft>
                <a:spcPts val="0"/>
              </a:spcAft>
              <a:buSzPts val="1100"/>
              <a:buAutoNum type="arabicPeriod"/>
            </a:pPr>
            <a:r>
              <a:rPr lang="en"/>
              <a:t>The primary finding was that the amygdala and hypothalamus exhibited substantially more activation in men than in women when viewing the same sexually arousing visual stimuli. (Throw in a Figure to Illustrate this)</a:t>
            </a:r>
            <a:endParaRPr/>
          </a:p>
          <a:p>
            <a:pPr indent="-298450" lvl="0" marL="457200" rtl="0">
              <a:lnSpc>
                <a:spcPct val="115000"/>
              </a:lnSpc>
              <a:spcBef>
                <a:spcPts val="0"/>
              </a:spcBef>
              <a:spcAft>
                <a:spcPts val="0"/>
              </a:spcAft>
              <a:buSzPts val="1100"/>
              <a:buAutoNum type="arabicPeriod"/>
            </a:pPr>
            <a:r>
              <a:rPr lang="en"/>
              <a:t>Another fMRI study, conducted by Karama and others (2002), also examined sex differences in brain responses to sexually arousing visual stimuli (films). Greater activity for men in the hypothalamus (which receives substantial amygdalar output) was observed with greater left amygdala activity in men</a:t>
            </a:r>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Shape 17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t>Clinical implications:</a:t>
            </a:r>
            <a:r>
              <a:rPr lang="en"/>
              <a:t> </a:t>
            </a:r>
            <a:endParaRPr/>
          </a:p>
          <a:p>
            <a:pPr indent="0" lvl="0" marL="0" rtl="0">
              <a:lnSpc>
                <a:spcPct val="115000"/>
              </a:lnSpc>
              <a:spcBef>
                <a:spcPts val="0"/>
              </a:spcBef>
              <a:spcAft>
                <a:spcPts val="0"/>
              </a:spcAft>
              <a:buNone/>
            </a:pPr>
            <a:r>
              <a:rPr lang="en"/>
              <a:t>Sex differences in the amygdala’s response have been cited by several authors as a potentially important factor that may explain why some psychological disorders are more common in men or women </a:t>
            </a:r>
            <a:endParaRPr/>
          </a:p>
          <a:p>
            <a:pPr indent="-298450" lvl="1" marL="914400" rtl="0">
              <a:lnSpc>
                <a:spcPct val="115000"/>
              </a:lnSpc>
              <a:spcBef>
                <a:spcPts val="0"/>
              </a:spcBef>
              <a:spcAft>
                <a:spcPts val="0"/>
              </a:spcAft>
              <a:buSzPts val="1100"/>
              <a:buAutoNum type="arabicPeriod"/>
            </a:pPr>
            <a:r>
              <a:rPr lang="en"/>
              <a:t> Abnormal amygdala function has been observed in depression (Sheline and others 2001), and sex differences in the amygdala’s role in emotional memory have been linked to the greater prevalence of depression in women. Specifically, the prevalence of ruminative thinking associated with longer and more severe episodes of depression.</a:t>
            </a:r>
            <a:endParaRPr/>
          </a:p>
          <a:p>
            <a:pPr indent="-298450" lvl="1" marL="914400" rtl="0">
              <a:lnSpc>
                <a:spcPct val="115000"/>
              </a:lnSpc>
              <a:spcBef>
                <a:spcPts val="0"/>
              </a:spcBef>
              <a:spcAft>
                <a:spcPts val="0"/>
              </a:spcAft>
              <a:buSzPts val="1100"/>
              <a:buAutoNum type="arabicPeriod"/>
            </a:pPr>
            <a:r>
              <a:rPr lang="en"/>
              <a:t> Because fear conditioning depends critically on the amygdala, sex differences in amygdala response may partly account for the greater prevalence of PTSD in women.</a:t>
            </a:r>
            <a:endParaRPr/>
          </a:p>
          <a:p>
            <a:pPr indent="-298450" lvl="1" marL="914400" rtl="0">
              <a:lnSpc>
                <a:spcPct val="115000"/>
              </a:lnSpc>
              <a:spcBef>
                <a:spcPts val="0"/>
              </a:spcBef>
              <a:spcAft>
                <a:spcPts val="0"/>
              </a:spcAft>
              <a:buSzPts val="1100"/>
              <a:buAutoNum type="arabicPeriod"/>
            </a:pPr>
            <a:r>
              <a:rPr lang="en"/>
              <a:t>voyeurism are far more prevalent in men (Gomez 1991). The greater amygdala response to visual sexual stimuli and greater appetitive motivation elicited by visual sexual stimuli may contribute to the greater rate of such disorders in males.</a:t>
            </a:r>
            <a:endParaRPr/>
          </a:p>
          <a:p>
            <a:pPr indent="-298450" lvl="1" marL="914400" rtl="0">
              <a:lnSpc>
                <a:spcPct val="115000"/>
              </a:lnSpc>
              <a:spcBef>
                <a:spcPts val="0"/>
              </a:spcBef>
              <a:spcAft>
                <a:spcPts val="0"/>
              </a:spcAft>
              <a:buSzPts val="1100"/>
              <a:buAutoNum type="arabicPeriod"/>
            </a:pPr>
            <a:r>
              <a:rPr lang="en"/>
              <a:t>autism, a developmental disability that is characterized by significant deficits in emotion, communication, and social interaction, is approximately four times as common in males than in females. The link between the amygdala and autism is further supported by neuroimaging evidence that the amygdala in children with autism undergoes abnormal development</a:t>
            </a:r>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Shape 18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nSpc>
                <a:spcPct val="136363"/>
              </a:lnSpc>
              <a:spcBef>
                <a:spcPts val="0"/>
              </a:spcBef>
              <a:spcAft>
                <a:spcPts val="1200"/>
              </a:spcAft>
              <a:buClr>
                <a:srgbClr val="000000"/>
              </a:buClr>
              <a:buSzPts val="1100"/>
              <a:buFont typeface="Arial"/>
              <a:buNone/>
            </a:pPr>
            <a:r>
              <a:rPr lang="en" sz="1000"/>
              <a:t>There is considerable evidence that human sexual orientation is genetically influenced, with as many as 4% of the American population identifying as homosexual according to a 2016 poll (Gates, 2017). </a:t>
            </a:r>
            <a:r>
              <a:rPr lang="en" sz="1000"/>
              <a:t>There’s a Darwinian paradox with regards to homosexuality in that selection, according to Darwin, should have eliminated alleles for homosexuality since they reduce individual fecundity and fitness. </a:t>
            </a:r>
            <a:r>
              <a:rPr lang="en" sz="1000"/>
              <a:t>So why doesn’t this occur with homosexuality? </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Shape 18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000"/>
              <a:t>It was previously proposed that homosexuality was maintained through kin selection. Instead of reproducing directly, homosexual individuals would invest in the children of close relatives through resource provision and child care, thereby increase their kin's chance of survival and reproduction as a result. This would enable them to indirectly pass on their genes through their kin. However, when the kin selection hypothesis of homosexuality was tested by David Bobrow and Michael Bailey and once again by Rahman and Hull, it was not supported. They found no significant differences between heterosexual and homosexual men in familial affinity, willingness to provide financial and emotional resources, and benevolent tendencies (such as the willingness to babysit). These findings contradict the theory of homosexuality being maintained through kin selection.</a:t>
            </a:r>
            <a:endParaRPr sz="1000"/>
          </a:p>
          <a:p>
            <a:pPr indent="0" lvl="0" marL="0" marR="0" rtl="0" algn="l">
              <a:lnSpc>
                <a:spcPct val="100000"/>
              </a:lnSpc>
              <a:spcBef>
                <a:spcPts val="0"/>
              </a:spcBef>
              <a:spcAft>
                <a:spcPts val="0"/>
              </a:spcAft>
              <a:buClr>
                <a:srgbClr val="000000"/>
              </a:buClr>
              <a:buSzPts val="1100"/>
              <a:buFont typeface="Arial"/>
              <a:buNone/>
            </a:pPr>
            <a:r>
              <a:rPr lang="en" sz="1000"/>
              <a:t>However, </a:t>
            </a:r>
            <a:r>
              <a:rPr lang="en" sz="1000">
                <a:highlight>
                  <a:srgbClr val="FFFFFF"/>
                </a:highlight>
              </a:rPr>
              <a:t>research has demonstrated that Samoan homosexual men (known locally as </a:t>
            </a:r>
            <a:r>
              <a:rPr i="1" lang="en" sz="1000"/>
              <a:t>fa</a:t>
            </a:r>
            <a:r>
              <a:rPr lang="en" sz="1000">
                <a:highlight>
                  <a:srgbClr val="FFFFFF"/>
                </a:highlight>
              </a:rPr>
              <a:t>'</a:t>
            </a:r>
            <a:r>
              <a:rPr i="1" lang="en" sz="1000"/>
              <a:t>afafine</a:t>
            </a:r>
            <a:r>
              <a:rPr lang="en" sz="1000">
                <a:highlight>
                  <a:srgbClr val="FFFFFF"/>
                </a:highlight>
              </a:rPr>
              <a:t>) exhibit significantly higher altruistic tendencies toward nieces and nephews compared to Samoan women and heterosexual men. Vasey &amp; VanderLaan (2010) used money given to, and received from, oldest and youngest siblings' sons and daughters as a behavioral assay of kin altruism. So they were able to measure the altruistic behaviour directed to nieces and nephews from their respective relatives. They then compared the results to women and heterosexual men, and found that the </a:t>
            </a:r>
            <a:r>
              <a:rPr i="1" lang="en" sz="1000"/>
              <a:t>fa</a:t>
            </a:r>
            <a:r>
              <a:rPr lang="en" sz="1000">
                <a:highlight>
                  <a:srgbClr val="FFFFFF"/>
                </a:highlight>
              </a:rPr>
              <a:t>'</a:t>
            </a:r>
            <a:r>
              <a:rPr i="1" lang="en" sz="1000"/>
              <a:t>afafine</a:t>
            </a:r>
            <a:r>
              <a:rPr lang="en" sz="1000">
                <a:highlight>
                  <a:srgbClr val="FFFFFF"/>
                </a:highlight>
              </a:rPr>
              <a:t> gave significantly more money, particularly to their youngest sibling’s daughters. (Vasey &amp; VanderLaan, 2010)</a:t>
            </a:r>
            <a:endParaRPr sz="1000">
              <a:highlight>
                <a:srgbClr val="FFFFFF"/>
              </a:highlight>
            </a:endParaRPr>
          </a:p>
          <a:p>
            <a:pPr indent="0" lvl="0" marL="0" marR="0" rtl="0" algn="l">
              <a:lnSpc>
                <a:spcPct val="100000"/>
              </a:lnSpc>
              <a:spcBef>
                <a:spcPts val="0"/>
              </a:spcBef>
              <a:spcAft>
                <a:spcPts val="0"/>
              </a:spcAft>
              <a:buClr>
                <a:srgbClr val="000000"/>
              </a:buClr>
              <a:buSzPts val="1100"/>
              <a:buFont typeface="Arial"/>
              <a:buNone/>
            </a:pPr>
            <a:r>
              <a:rPr lang="en" sz="1000">
                <a:highlight>
                  <a:srgbClr val="FFFFFF"/>
                </a:highlight>
              </a:rPr>
              <a:t> </a:t>
            </a:r>
            <a:endParaRPr sz="1000">
              <a:highlight>
                <a:srgbClr val="FFFFFF"/>
              </a:highlight>
            </a:endParaRPr>
          </a:p>
          <a:p>
            <a:pPr indent="0" lvl="0" marL="0" marR="0" rtl="0" algn="l">
              <a:lnSpc>
                <a:spcPct val="100000"/>
              </a:lnSpc>
              <a:spcBef>
                <a:spcPts val="0"/>
              </a:spcBef>
              <a:spcAft>
                <a:spcPts val="0"/>
              </a:spcAft>
              <a:buClr>
                <a:srgbClr val="000000"/>
              </a:buClr>
              <a:buSzPts val="1100"/>
              <a:buFont typeface="Arial"/>
              <a:buNone/>
            </a:pPr>
            <a:r>
              <a:rPr lang="en" sz="1000">
                <a:highlight>
                  <a:srgbClr val="FFFFFF"/>
                </a:highlight>
              </a:rPr>
              <a:t>So there is still some debate with regards to the validity of the kin selection hypothesis with regards to its role in the maintenance of homosexuality. </a:t>
            </a:r>
            <a:endParaRPr sz="1000">
              <a:highlight>
                <a:srgbClr val="FFFFFF"/>
              </a:highlight>
            </a:endParaRPr>
          </a:p>
          <a:p>
            <a:pPr indent="0" lvl="0" marL="0" marR="0" rtl="0" algn="l">
              <a:lnSpc>
                <a:spcPct val="100000"/>
              </a:lnSpc>
              <a:spcBef>
                <a:spcPts val="0"/>
              </a:spcBef>
              <a:spcAft>
                <a:spcPts val="0"/>
              </a:spcAft>
              <a:buClr>
                <a:srgbClr val="000000"/>
              </a:buClr>
              <a:buSzPts val="1100"/>
              <a:buFont typeface="Arial"/>
              <a:buNone/>
            </a:pPr>
            <a:r>
              <a:t/>
            </a: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36363"/>
              </a:lnSpc>
              <a:spcBef>
                <a:spcPts val="0"/>
              </a:spcBef>
              <a:spcAft>
                <a:spcPts val="1200"/>
              </a:spcAft>
              <a:buNone/>
            </a:pPr>
            <a:r>
              <a:rPr lang="en" sz="1000"/>
              <a:t>Another explanation for this Darwinian paradox has been proposed by Miller (2000). He argues that a mechanism (i.e., a gene for homosexuality) which produces only homosexuality would be strongly selected against and could not survive. However, a pleiotropic gene for which homosexuality was one of only several mechanisms could potentially survive selection.</a:t>
            </a:r>
            <a:br>
              <a:rPr lang="en" sz="1000"/>
            </a:br>
            <a:r>
              <a:rPr lang="en" sz="1000"/>
              <a:t>The survival of homosexuality in humans can be explained by sexual orientation being a trait that is influenced by a number of pleiotropic genes (Miller, 2000), which, simply put, are genes that have more than a single effect. Miller (2000) states that one effect could be contributing to homosexuality (with a negative effect on reproductive success), and the other effects could contribute to reproductive success in heterosexuals. For example, increasing desired traits in sexual partners. </a:t>
            </a:r>
            <a:br>
              <a:rPr lang="en" sz="1000"/>
            </a:br>
            <a:r>
              <a:rPr lang="en" sz="1000"/>
              <a:t>He explains in his study that, more often than not, these alleles are inherited along with other genes that make the male heterosexual, wherein the effect of the alleles would be increased sensitivity, empathy, tender-mindedness, and kindness (Miller, 2000), rather than outright homosexuality. Heterosexual individuals (particularly males, in this case) with these traits would make for better caregivers and fathers, and subsequently a more attractive prospective mate - thereby increasing their fitness.</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Shape 6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t>Text: </a:t>
            </a:r>
            <a:endParaRPr sz="1200"/>
          </a:p>
          <a:p>
            <a:pPr indent="0" lvl="0" marL="0" rtl="0">
              <a:lnSpc>
                <a:spcPct val="115000"/>
              </a:lnSpc>
              <a:spcBef>
                <a:spcPts val="0"/>
              </a:spcBef>
              <a:spcAft>
                <a:spcPts val="0"/>
              </a:spcAft>
              <a:buNone/>
            </a:pPr>
            <a:r>
              <a:rPr lang="en" sz="1200"/>
              <a:t>Human Sexuality refers to the way in which we experience and express ourselves as sexual beings. Your awareness of yourself as a female or male is a part of sexuality as well as the capacity to have erotic experiences and responses. </a:t>
            </a:r>
            <a:endParaRPr sz="1200"/>
          </a:p>
          <a:p>
            <a:pPr indent="0" lvl="0" marL="0" rtl="0">
              <a:lnSpc>
                <a:spcPct val="115000"/>
              </a:lnSpc>
              <a:spcBef>
                <a:spcPts val="0"/>
              </a:spcBef>
              <a:spcAft>
                <a:spcPts val="0"/>
              </a:spcAft>
              <a:buNone/>
            </a:pPr>
            <a:r>
              <a:t/>
            </a:r>
            <a:endParaRPr sz="1200"/>
          </a:p>
          <a:p>
            <a:pPr indent="0" lvl="0" marL="0" rtl="0">
              <a:lnSpc>
                <a:spcPct val="115000"/>
              </a:lnSpc>
              <a:spcBef>
                <a:spcPts val="0"/>
              </a:spcBef>
              <a:spcAft>
                <a:spcPts val="0"/>
              </a:spcAft>
              <a:buNone/>
            </a:pPr>
            <a:r>
              <a:rPr lang="en" sz="1200"/>
              <a:t>Human sexuality is studied by biologists, medical researchers, sociologists and psychologists and all fields make a contribution because sexuality </a:t>
            </a:r>
            <a:r>
              <a:rPr lang="en" sz="1200">
                <a:solidFill>
                  <a:srgbClr val="333333"/>
                </a:solidFill>
                <a:highlight>
                  <a:srgbClr val="FFFFFF"/>
                </a:highlight>
              </a:rPr>
              <a:t>is influenced by the interaction of biological, social, economic, cultural, and religious factors. </a:t>
            </a:r>
            <a:endParaRPr sz="1200">
              <a:solidFill>
                <a:srgbClr val="333333"/>
              </a:solidFill>
              <a:highlight>
                <a:srgbClr val="FFFFFF"/>
              </a:highlight>
            </a:endParaRPr>
          </a:p>
          <a:p>
            <a:pPr indent="0" lvl="0" marL="0" rtl="0">
              <a:lnSpc>
                <a:spcPct val="115000"/>
              </a:lnSpc>
              <a:spcBef>
                <a:spcPts val="0"/>
              </a:spcBef>
              <a:spcAft>
                <a:spcPts val="0"/>
              </a:spcAft>
              <a:buNone/>
            </a:pPr>
            <a:r>
              <a:t/>
            </a:r>
            <a:endParaRPr sz="1200"/>
          </a:p>
          <a:p>
            <a:pPr indent="0" lvl="0" marL="0" rtl="0">
              <a:lnSpc>
                <a:spcPct val="115000"/>
              </a:lnSpc>
              <a:spcBef>
                <a:spcPts val="0"/>
              </a:spcBef>
              <a:spcAft>
                <a:spcPts val="0"/>
              </a:spcAft>
              <a:buNone/>
            </a:pPr>
            <a:r>
              <a:rPr lang="en" sz="1200">
                <a:solidFill>
                  <a:srgbClr val="333333"/>
                </a:solidFill>
                <a:highlight>
                  <a:srgbClr val="FFFFFF"/>
                </a:highlight>
              </a:rPr>
              <a:t>Sexuality is both experienced and expressed in thoughts, fantasies, desires, beliefs, attitudes, values, behaviours, practices, roles and relationships. Sexuality can include all of these dimensions, not all of them are always experienced or expressed </a:t>
            </a:r>
            <a:endParaRPr sz="1200">
              <a:solidFill>
                <a:srgbClr val="333333"/>
              </a:solidFill>
              <a:highlight>
                <a:srgbClr val="FFFFFF"/>
              </a:highlight>
            </a:endParaRPr>
          </a:p>
          <a:p>
            <a:pPr indent="0" lvl="0" marL="0" marR="0" rtl="0" algn="l">
              <a:lnSpc>
                <a:spcPct val="100000"/>
              </a:lnSpc>
              <a:spcBef>
                <a:spcPts val="1600"/>
              </a:spcBef>
              <a:spcAft>
                <a:spcPts val="0"/>
              </a:spcAft>
              <a:buClr>
                <a:srgbClr val="000000"/>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Shape 21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000"/>
              <a:t>So to illustrate this, he created a normal curve with masculine and feminine traits on the x-axis and number of individuals on the y-axis. As you can see, most individuals would fall within the masculine, heterosexual range. </a:t>
            </a:r>
            <a:r>
              <a:rPr lang="en" sz="1000"/>
              <a:t>According to Miller (2000), the aforementioned pleiotropic genes would shift male development, including that of the brain, in the female/feminine direction. Should he inherit multiple alleles that shift his development in the feminine direction, he becomes bisexual or homosexual. Males who inherit any such alleles, but still have fewer than five, are heterosexual and benefit from an increase in sensitivity. Additionally, males who inherit none of these alleles are hypermasculine and lacking in the sensitivity, kindness, empathy, and other traits that make them most attractive to females. So, it’s in this way that Miller postulates the alleles for homosexuality have been maintained: through a type of heterozygote advantage.</a:t>
            </a:r>
            <a:endParaRPr i="0" sz="1000" u="none" cap="none" strike="noStrike">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1200"/>
              </a:spcAft>
              <a:buNone/>
            </a:pPr>
            <a:r>
              <a:rPr lang="en" sz="1000"/>
              <a:t>In a twin study conducted by Burri et al. (2015), monozygotic and dizygotic female twins were asked to complete a survey regarding sexual behaviour and sexual orientation, as well as a follow-up survey assessing CGN (childhood gender nonconformity) – a measure for sex typicality. Zygosity of the twins was established using standardized questions about physical similarity and was confirmed by multiplex DNA genotyping in cases of uncertainty. In the first survey, a scale was used to score sexual attraction, ranging from 1 (only with males, never with females) to 5 (only with females, never males) with the option of “no sexual attraction” for asexual participants. As a measure of fitness, lifetime number of sexual partners was employed by the researchers.</a:t>
            </a:r>
            <a:br>
              <a:rPr lang="en" sz="1000"/>
            </a:br>
            <a:r>
              <a:rPr lang="en" sz="1000"/>
              <a:t>The results of the experiment showed low CGN (“masculine”) scores were associated with greater nonheterosexual attractions (score of 2-5 on the scale) and more sexual partners (Burri et al., 2015). Additionally, heterosexual women that scored “masculine” CGN were also associated with more sexual partners (Burri et al., 2015). Overall, the researchers concluded that CGN was associated with female homosexuality, more masculine heterosexual women had greater numbers of lifetime sexual partners, and that these relationships are influenced by common genetic factors via a single shared phenotype with a heritability of 40% (Burri et al., 2015). These results are consistent with the theory that the genetic variation underlying this fitness-reducing trait—female homosexuality—might be maintained through its reproductive benefits (higher number of lifetime partners) in heterosexual individuals.</a:t>
            </a: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Shape 23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solidFill>
                  <a:srgbClr val="333333"/>
                </a:solidFill>
                <a:highlight>
                  <a:srgbClr val="FFFFFF"/>
                </a:highlight>
              </a:rPr>
              <a:t>Gender Identity: </a:t>
            </a:r>
            <a:r>
              <a:rPr lang="en" sz="1200">
                <a:highlight>
                  <a:srgbClr val="FDFEFE"/>
                </a:highlight>
              </a:rPr>
              <a:t>person’s psychological identification with a particular gender, rather than their attraction to people</a:t>
            </a:r>
            <a:endParaRPr sz="1200">
              <a:solidFill>
                <a:srgbClr val="333333"/>
              </a:solidFill>
              <a:highlight>
                <a:srgbClr val="FFFFFF"/>
              </a:highlight>
            </a:endParaRPr>
          </a:p>
          <a:p>
            <a:pPr indent="0" lvl="0" marL="0" rtl="0">
              <a:lnSpc>
                <a:spcPct val="115000"/>
              </a:lnSpc>
              <a:spcBef>
                <a:spcPts val="0"/>
              </a:spcBef>
              <a:spcAft>
                <a:spcPts val="0"/>
              </a:spcAft>
              <a:buNone/>
            </a:pPr>
            <a:r>
              <a:t/>
            </a:r>
            <a:endParaRPr sz="1200">
              <a:solidFill>
                <a:srgbClr val="333333"/>
              </a:solidFill>
              <a:highlight>
                <a:srgbClr val="FFFFFF"/>
              </a:highlight>
            </a:endParaRPr>
          </a:p>
          <a:p>
            <a:pPr indent="0" lvl="0" marL="0" rtl="0">
              <a:lnSpc>
                <a:spcPct val="115000"/>
              </a:lnSpc>
              <a:spcBef>
                <a:spcPts val="0"/>
              </a:spcBef>
              <a:spcAft>
                <a:spcPts val="0"/>
              </a:spcAft>
              <a:buNone/>
            </a:pPr>
            <a:r>
              <a:rPr lang="en" sz="1200">
                <a:solidFill>
                  <a:srgbClr val="333333"/>
                </a:solidFill>
                <a:highlight>
                  <a:srgbClr val="FFFFFF"/>
                </a:highlight>
              </a:rPr>
              <a:t>Sexual Orientation: Term describing a person’s sexual, emotional, or romantic attraction as well as the gender of people they are attracted to</a:t>
            </a:r>
            <a:endParaRPr sz="1200">
              <a:highlight>
                <a:srgbClr val="FDFEFE"/>
              </a:highlight>
            </a:endParaRPr>
          </a:p>
          <a:p>
            <a:pPr indent="0" lvl="0" marL="0" rtl="0">
              <a:lnSpc>
                <a:spcPct val="115000"/>
              </a:lnSpc>
              <a:spcBef>
                <a:spcPts val="0"/>
              </a:spcBef>
              <a:spcAft>
                <a:spcPts val="0"/>
              </a:spcAft>
              <a:buNone/>
            </a:pPr>
            <a:r>
              <a:t/>
            </a:r>
            <a:endParaRPr sz="1200">
              <a:highlight>
                <a:srgbClr val="FDFEFE"/>
              </a:highlight>
            </a:endParaRPr>
          </a:p>
          <a:p>
            <a:pPr indent="0" lvl="0" marL="0" rtl="0">
              <a:lnSpc>
                <a:spcPct val="115000"/>
              </a:lnSpc>
              <a:spcBef>
                <a:spcPts val="0"/>
              </a:spcBef>
              <a:spcAft>
                <a:spcPts val="0"/>
              </a:spcAft>
              <a:buNone/>
            </a:pPr>
            <a:r>
              <a:rPr lang="en" sz="1200">
                <a:highlight>
                  <a:srgbClr val="FDFEFE"/>
                </a:highlight>
              </a:rPr>
              <a:t>Monosexual: Attracted to a single gender. This includes both heterosexual and homosexual people.</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Heterosexual: </a:t>
            </a:r>
            <a:r>
              <a:rPr lang="en" sz="1200">
                <a:highlight>
                  <a:srgbClr val="FDFEFE"/>
                </a:highlight>
                <a:latin typeface="Roboto"/>
                <a:ea typeface="Roboto"/>
                <a:cs typeface="Roboto"/>
                <a:sym typeface="Roboto"/>
              </a:rPr>
              <a:t>one who is physically, emotionally and/or romantically attracted to individuals of a gender other than their own</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Homosexual: o</a:t>
            </a:r>
            <a:r>
              <a:rPr lang="en" sz="1200">
                <a:highlight>
                  <a:srgbClr val="FDFEFE"/>
                </a:highlight>
                <a:latin typeface="Roboto"/>
                <a:ea typeface="Roboto"/>
                <a:cs typeface="Roboto"/>
                <a:sym typeface="Roboto"/>
              </a:rPr>
              <a:t>ne who is physically, romantically and/or emotionally attracted to individuals of the same gender with which they identify</a:t>
            </a:r>
            <a:endParaRPr sz="1200">
              <a:highlight>
                <a:srgbClr val="FDFEFE"/>
              </a:highlight>
            </a:endParaRPr>
          </a:p>
          <a:p>
            <a:pPr indent="0" lvl="0" marL="0" rtl="0">
              <a:lnSpc>
                <a:spcPct val="115000"/>
              </a:lnSpc>
              <a:spcBef>
                <a:spcPts val="0"/>
              </a:spcBef>
              <a:spcAft>
                <a:spcPts val="0"/>
              </a:spcAft>
              <a:buNone/>
            </a:pPr>
            <a:r>
              <a:t/>
            </a:r>
            <a:endParaRPr sz="1200">
              <a:highlight>
                <a:srgbClr val="FDFEFE"/>
              </a:highlight>
            </a:endParaRPr>
          </a:p>
          <a:p>
            <a:pPr indent="0" lvl="0" marL="0" rtl="0">
              <a:lnSpc>
                <a:spcPct val="115000"/>
              </a:lnSpc>
              <a:spcBef>
                <a:spcPts val="0"/>
              </a:spcBef>
              <a:spcAft>
                <a:spcPts val="0"/>
              </a:spcAft>
              <a:buNone/>
            </a:pPr>
            <a:r>
              <a:rPr lang="en" sz="1200">
                <a:highlight>
                  <a:srgbClr val="FDFEFE"/>
                </a:highlight>
              </a:rPr>
              <a:t>Plurisexual: Attracted to multiple genders</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Bisexual: attracted to people of their own and another gender (people attracted to men and women)</a:t>
            </a:r>
            <a:endParaRPr sz="1200">
              <a:highlight>
                <a:srgbClr val="FDFEFE"/>
              </a:highlight>
            </a:endParaRPr>
          </a:p>
          <a:p>
            <a:pPr indent="-304800" lvl="2" marL="1371600" rtl="0">
              <a:lnSpc>
                <a:spcPct val="115000"/>
              </a:lnSpc>
              <a:spcBef>
                <a:spcPts val="0"/>
              </a:spcBef>
              <a:spcAft>
                <a:spcPts val="0"/>
              </a:spcAft>
              <a:buSzPts val="1200"/>
              <a:buChar char="■"/>
            </a:pPr>
            <a:r>
              <a:rPr lang="en" sz="1200">
                <a:highlight>
                  <a:srgbClr val="FDFEFE"/>
                </a:highlight>
              </a:rPr>
              <a:t>Some may have a preference</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Pansexual: Attracted to others regardless of sex or gender. This includes attraction to people who identify as male, female, </a:t>
            </a:r>
            <a:r>
              <a:rPr lang="en" sz="1200">
                <a:highlight>
                  <a:srgbClr val="FDFEFE"/>
                </a:highlight>
                <a:uFill>
                  <a:noFill/>
                </a:uFill>
                <a:hlinkClick r:id="rId2"/>
              </a:rPr>
              <a:t>transgender</a:t>
            </a:r>
            <a:r>
              <a:rPr lang="en" sz="1200">
                <a:highlight>
                  <a:srgbClr val="FDFEFE"/>
                </a:highlight>
              </a:rPr>
              <a:t>, </a:t>
            </a:r>
            <a:r>
              <a:rPr lang="en" sz="1200">
                <a:highlight>
                  <a:srgbClr val="FDFEFE"/>
                </a:highlight>
                <a:uFill>
                  <a:noFill/>
                </a:uFill>
                <a:hlinkClick r:id="rId3"/>
              </a:rPr>
              <a:t>intersex</a:t>
            </a:r>
            <a:r>
              <a:rPr lang="en" sz="1200">
                <a:highlight>
                  <a:srgbClr val="FDFEFE"/>
                </a:highlight>
              </a:rPr>
              <a:t>, third gender, </a:t>
            </a:r>
            <a:r>
              <a:rPr lang="en" sz="1200">
                <a:highlight>
                  <a:srgbClr val="FDFEFE"/>
                </a:highlight>
                <a:uFill>
                  <a:noFill/>
                </a:uFill>
                <a:hlinkClick r:id="rId4"/>
              </a:rPr>
              <a:t>genderqueer</a:t>
            </a:r>
            <a:r>
              <a:rPr lang="en" sz="1200">
                <a:highlight>
                  <a:srgbClr val="FDFEFE"/>
                </a:highlight>
              </a:rPr>
              <a:t>, or anything in between</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Queer: T</a:t>
            </a:r>
            <a:r>
              <a:rPr lang="en" sz="1200">
                <a:highlight>
                  <a:srgbClr val="FDFEFE"/>
                </a:highlight>
                <a:latin typeface="Roboto"/>
                <a:ea typeface="Roboto"/>
                <a:cs typeface="Roboto"/>
                <a:sym typeface="Roboto"/>
              </a:rPr>
              <a:t>erm for all non-heterosexual identities.  For example, a bisexual person who does not feel comfortable identifying as “bisexual” or a lesbian woman who does not wish to identify as “lesbian” can both identify as queer. </a:t>
            </a:r>
            <a:endParaRPr sz="1200">
              <a:highlight>
                <a:srgbClr val="FDFEFE"/>
              </a:highlight>
            </a:endParaRPr>
          </a:p>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nSpc>
                <a:spcPct val="115000"/>
              </a:lnSpc>
              <a:spcBef>
                <a:spcPts val="0"/>
              </a:spcBef>
              <a:spcAft>
                <a:spcPts val="0"/>
              </a:spcAft>
              <a:buClr>
                <a:srgbClr val="333333"/>
              </a:buClr>
              <a:buSzPts val="1200"/>
              <a:buChar char="●"/>
            </a:pPr>
            <a:r>
              <a:rPr lang="en" sz="1200">
                <a:solidFill>
                  <a:srgbClr val="333333"/>
                </a:solidFill>
                <a:highlight>
                  <a:srgbClr val="FDFEFE"/>
                </a:highlight>
              </a:rPr>
              <a:t>LGBTQIAP: Lesbian, Gay, Bisexual, Transgender, Queer/Questioning, Intersex, Asexual, Pansexual</a:t>
            </a:r>
            <a:endParaRPr sz="1200">
              <a:solidFill>
                <a:srgbClr val="333333"/>
              </a:solidFill>
              <a:highlight>
                <a:srgbClr val="FDFEFE"/>
              </a:highlight>
            </a:endParaRPr>
          </a:p>
          <a:p>
            <a:pPr indent="-304800" lvl="1" marL="914400" rtl="0">
              <a:lnSpc>
                <a:spcPct val="115000"/>
              </a:lnSpc>
              <a:spcBef>
                <a:spcPts val="0"/>
              </a:spcBef>
              <a:spcAft>
                <a:spcPts val="0"/>
              </a:spcAft>
              <a:buClr>
                <a:srgbClr val="333333"/>
              </a:buClr>
              <a:buSzPts val="1200"/>
              <a:buChar char="○"/>
            </a:pPr>
            <a:r>
              <a:rPr lang="en" sz="1200">
                <a:solidFill>
                  <a:srgbClr val="333333"/>
                </a:solidFill>
                <a:highlight>
                  <a:srgbClr val="FDFEFE"/>
                </a:highlight>
              </a:rPr>
              <a:t>Used to describe the community of people who identify as something other than heterosexual and/or cisgender</a:t>
            </a:r>
            <a:endParaRPr sz="1200">
              <a:solidFill>
                <a:srgbClr val="333333"/>
              </a:solidFill>
              <a:highlight>
                <a:srgbClr val="FDFEFE"/>
              </a:highlight>
            </a:endParaRPr>
          </a:p>
          <a:p>
            <a:pPr indent="-304800" lvl="1" marL="914400" rtl="0">
              <a:lnSpc>
                <a:spcPct val="115000"/>
              </a:lnSpc>
              <a:spcBef>
                <a:spcPts val="0"/>
              </a:spcBef>
              <a:spcAft>
                <a:spcPts val="0"/>
              </a:spcAft>
              <a:buClr>
                <a:srgbClr val="333333"/>
              </a:buClr>
              <a:buSzPts val="1200"/>
              <a:buChar char="○"/>
            </a:pPr>
            <a:r>
              <a:rPr lang="en" sz="1200">
                <a:solidFill>
                  <a:srgbClr val="333333"/>
                </a:solidFill>
                <a:highlight>
                  <a:srgbClr val="FDFEFE"/>
                </a:highlight>
              </a:rPr>
              <a:t>More incluse term than LGBTQ</a:t>
            </a:r>
            <a:endParaRPr sz="1200">
              <a:solidFill>
                <a:srgbClr val="333333"/>
              </a:solidFill>
              <a:highlight>
                <a:srgbClr val="FDFEFE"/>
              </a:highlight>
            </a:endParaRPr>
          </a:p>
          <a:p>
            <a:pPr indent="-304800" lvl="1" marL="914400" rtl="0">
              <a:lnSpc>
                <a:spcPct val="115000"/>
              </a:lnSpc>
              <a:spcBef>
                <a:spcPts val="0"/>
              </a:spcBef>
              <a:spcAft>
                <a:spcPts val="0"/>
              </a:spcAft>
              <a:buClr>
                <a:srgbClr val="333333"/>
              </a:buClr>
              <a:buSzPts val="1200"/>
              <a:buChar char="○"/>
            </a:pPr>
            <a:r>
              <a:rPr lang="en" sz="1200">
                <a:solidFill>
                  <a:srgbClr val="333333"/>
                </a:solidFill>
                <a:highlight>
                  <a:srgbClr val="FDFEFE"/>
                </a:highlight>
              </a:rPr>
              <a:t>It is possible to identify with multiple orientations and gender identities </a:t>
            </a:r>
            <a:endParaRPr sz="1200">
              <a:solidFill>
                <a:srgbClr val="333333"/>
              </a:solidFill>
              <a:highlight>
                <a:srgbClr val="FDFEFE"/>
              </a:highlight>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highlight>
                  <a:srgbClr val="FDFEFE"/>
                </a:highlight>
              </a:rPr>
              <a:t>Androsexuality/Androphilia: attraction to men or masculinity </a:t>
            </a:r>
            <a:endParaRPr sz="1200">
              <a:solidFill>
                <a:srgbClr val="333333"/>
              </a:solidFill>
              <a:highlight>
                <a:srgbClr val="FDFEFE"/>
              </a:highlight>
            </a:endParaRPr>
          </a:p>
          <a:p>
            <a:pPr indent="-304800" lvl="1" marL="914400" rtl="0">
              <a:lnSpc>
                <a:spcPct val="115000"/>
              </a:lnSpc>
              <a:spcBef>
                <a:spcPts val="0"/>
              </a:spcBef>
              <a:spcAft>
                <a:spcPts val="0"/>
              </a:spcAft>
              <a:buClr>
                <a:srgbClr val="333333"/>
              </a:buClr>
              <a:buSzPts val="1200"/>
              <a:buChar char="○"/>
            </a:pPr>
            <a:r>
              <a:rPr lang="en" sz="1200">
                <a:solidFill>
                  <a:srgbClr val="333333"/>
                </a:solidFill>
                <a:highlight>
                  <a:srgbClr val="FDFEFE"/>
                </a:highlight>
              </a:rPr>
              <a:t>Includes heterosexual women and homosexual men</a:t>
            </a:r>
            <a:endParaRPr sz="1200">
              <a:solidFill>
                <a:srgbClr val="333333"/>
              </a:solidFill>
              <a:highlight>
                <a:srgbClr val="FDFEFE"/>
              </a:highlight>
            </a:endParaRPr>
          </a:p>
          <a:p>
            <a:pPr indent="-304800" lvl="0" marL="457200" rtl="0">
              <a:lnSpc>
                <a:spcPct val="115000"/>
              </a:lnSpc>
              <a:spcBef>
                <a:spcPts val="0"/>
              </a:spcBef>
              <a:spcAft>
                <a:spcPts val="0"/>
              </a:spcAft>
              <a:buClr>
                <a:srgbClr val="333333"/>
              </a:buClr>
              <a:buSzPts val="1200"/>
              <a:buChar char="●"/>
            </a:pPr>
            <a:r>
              <a:rPr lang="en" sz="1200">
                <a:solidFill>
                  <a:srgbClr val="333333"/>
                </a:solidFill>
                <a:highlight>
                  <a:srgbClr val="FDFEFE"/>
                </a:highlight>
              </a:rPr>
              <a:t>Aromanticism: People who do not feel a romantic desire </a:t>
            </a:r>
            <a:endParaRPr sz="1200">
              <a:solidFill>
                <a:srgbClr val="333333"/>
              </a:solidFill>
              <a:highlight>
                <a:srgbClr val="FDFEFE"/>
              </a:highlight>
            </a:endParaRPr>
          </a:p>
          <a:p>
            <a:pPr indent="-304800" lvl="1" marL="914400" rtl="0">
              <a:lnSpc>
                <a:spcPct val="115000"/>
              </a:lnSpc>
              <a:spcBef>
                <a:spcPts val="0"/>
              </a:spcBef>
              <a:spcAft>
                <a:spcPts val="0"/>
              </a:spcAft>
              <a:buClr>
                <a:srgbClr val="333333"/>
              </a:buClr>
              <a:buSzPts val="1200"/>
              <a:buChar char="○"/>
            </a:pPr>
            <a:r>
              <a:rPr lang="en" sz="1200">
                <a:solidFill>
                  <a:srgbClr val="333333"/>
                </a:solidFill>
                <a:highlight>
                  <a:srgbClr val="FDFEFE"/>
                </a:highlight>
              </a:rPr>
              <a:t>Not the same as asexual, as asexual identify does not rule out possible relationships </a:t>
            </a:r>
            <a:endParaRPr sz="1200">
              <a:solidFill>
                <a:srgbClr val="333333"/>
              </a:solidFill>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not interested in pursuing either sexual or romantic relationships with others</a:t>
            </a:r>
            <a:endParaRPr sz="1200">
              <a:highlight>
                <a:srgbClr val="FDFEFE"/>
              </a:highlight>
            </a:endParaRPr>
          </a:p>
          <a:p>
            <a:pPr indent="-304800" lvl="0" marL="457200" rtl="0">
              <a:lnSpc>
                <a:spcPct val="115000"/>
              </a:lnSpc>
              <a:spcBef>
                <a:spcPts val="0"/>
              </a:spcBef>
              <a:spcAft>
                <a:spcPts val="0"/>
              </a:spcAft>
              <a:buSzPts val="1200"/>
              <a:buChar char="●"/>
            </a:pPr>
            <a:r>
              <a:rPr lang="en" sz="1200">
                <a:highlight>
                  <a:srgbClr val="FDFEFE"/>
                </a:highlight>
              </a:rPr>
              <a:t>Asexual: does not experience sexual attraction or has little to no desire to engage in sexual activity </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Derive no physical pleasure or emotional attachment with a sexual act </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Still desire romantic relationships with people of same or other genders </a:t>
            </a:r>
            <a:endParaRPr sz="1200">
              <a:highlight>
                <a:srgbClr val="FDFEFE"/>
              </a:highlight>
            </a:endParaRPr>
          </a:p>
          <a:p>
            <a:pPr indent="-304800" lvl="0" marL="457200" rtl="0">
              <a:lnSpc>
                <a:spcPct val="115000"/>
              </a:lnSpc>
              <a:spcBef>
                <a:spcPts val="0"/>
              </a:spcBef>
              <a:spcAft>
                <a:spcPts val="0"/>
              </a:spcAft>
              <a:buSzPts val="1200"/>
              <a:buChar char="●"/>
            </a:pPr>
            <a:r>
              <a:rPr lang="en" sz="1200">
                <a:highlight>
                  <a:srgbClr val="FDFEFE"/>
                </a:highlight>
              </a:rPr>
              <a:t>Demisexuality: encompasses those who do not feel sexual attraction to others unless they feel emotionally connected to them</a:t>
            </a:r>
            <a:endParaRPr sz="1200">
              <a:highlight>
                <a:srgbClr val="FDFEFE"/>
              </a:highlight>
            </a:endParaRPr>
          </a:p>
          <a:p>
            <a:pPr indent="-304800" lvl="1" marL="914400" rtl="0">
              <a:lnSpc>
                <a:spcPct val="115000"/>
              </a:lnSpc>
              <a:spcBef>
                <a:spcPts val="0"/>
              </a:spcBef>
              <a:spcAft>
                <a:spcPts val="0"/>
              </a:spcAft>
              <a:buSzPts val="1200"/>
              <a:buChar char="○"/>
            </a:pPr>
            <a:r>
              <a:rPr lang="en" sz="1200">
                <a:highlight>
                  <a:srgbClr val="FDFEFE"/>
                </a:highlight>
              </a:rPr>
              <a:t>Relates most to the formation of committed romantic relationships, but does allow for other types of relationships like sexual relationships to form as well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Studies suggest that 50% of gay men have some sort of genetic factor (Kunzig, 2008)</a:t>
            </a:r>
            <a:endParaRPr/>
          </a:p>
          <a:p>
            <a:pPr indent="-298450" lvl="0" marL="457200" rtl="0">
              <a:spcBef>
                <a:spcPts val="0"/>
              </a:spcBef>
              <a:spcAft>
                <a:spcPts val="0"/>
              </a:spcAft>
              <a:buSzPts val="1100"/>
              <a:buChar char="-"/>
            </a:pPr>
            <a:r>
              <a:rPr lang="en"/>
              <a:t>X-linked is suggested because study showed that gay sons had more gay men on their mother’s side of the family than on their father’s </a:t>
            </a:r>
            <a:endParaRPr/>
          </a:p>
          <a:p>
            <a:pPr indent="-298450" lvl="0" marL="457200" rtl="0">
              <a:spcBef>
                <a:spcPts val="0"/>
              </a:spcBef>
              <a:spcAft>
                <a:spcPts val="0"/>
              </a:spcAft>
              <a:buSzPts val="1100"/>
              <a:buChar char="-"/>
            </a:pPr>
            <a:r>
              <a:rPr lang="en"/>
              <a:t>Advantageous to mother → Camperio-Ciani study also found that gay men had more relatives in general -- this suggests that this “man-loving” gene is advantageous to the mother</a:t>
            </a:r>
            <a:endParaRPr/>
          </a:p>
          <a:p>
            <a:pPr indent="-298450" lvl="0" marL="457200" rtl="0">
              <a:spcBef>
                <a:spcPts val="0"/>
              </a:spcBef>
              <a:spcAft>
                <a:spcPts val="0"/>
              </a:spcAft>
              <a:buSzPts val="1100"/>
              <a:buChar char="-"/>
            </a:pPr>
            <a:r>
              <a:rPr lang="en"/>
              <a:t>This gene in particular is one that makes women more attracted to men -- allowing them to reproduce, having more offspring, and thus pass this gene onto their male children</a:t>
            </a:r>
            <a:endParaRPr/>
          </a:p>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Study by Sanders et al focused their study on two different genes</a:t>
            </a:r>
            <a:endParaRPr/>
          </a:p>
          <a:p>
            <a:pPr indent="-298450" lvl="0" marL="457200" rtl="0">
              <a:spcBef>
                <a:spcPts val="0"/>
              </a:spcBef>
              <a:spcAft>
                <a:spcPts val="0"/>
              </a:spcAft>
              <a:buSzPts val="1100"/>
              <a:buChar char="-"/>
            </a:pPr>
            <a:r>
              <a:rPr lang="en"/>
              <a:t>Gene Xq28 on chromosome X</a:t>
            </a:r>
            <a:endParaRPr/>
          </a:p>
          <a:p>
            <a:pPr indent="-298450" lvl="0" marL="457200" rtl="0">
              <a:spcBef>
                <a:spcPts val="0"/>
              </a:spcBef>
              <a:spcAft>
                <a:spcPts val="0"/>
              </a:spcAft>
              <a:buSzPts val="1100"/>
              <a:buChar char="-"/>
            </a:pPr>
            <a:r>
              <a:rPr lang="en"/>
              <a:t>Gene 8q12 on chromosome 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Among these individuals, sanders et al. calculated allele frequency estimates and used a deCODE genetic map</a:t>
            </a:r>
            <a:endParaRPr/>
          </a:p>
          <a:p>
            <a:pPr indent="0" lvl="0" marL="0" rtl="0">
              <a:spcBef>
                <a:spcPts val="0"/>
              </a:spcBef>
              <a:spcAft>
                <a:spcPts val="0"/>
              </a:spcAft>
              <a:buNone/>
            </a:pPr>
            <a:r>
              <a:t/>
            </a:r>
            <a:endParaRPr/>
          </a:p>
          <a:p>
            <a:pPr indent="-298450" lvl="0" marL="457200">
              <a:spcBef>
                <a:spcPts val="0"/>
              </a:spcBef>
              <a:spcAft>
                <a:spcPts val="0"/>
              </a:spcAft>
              <a:buSzPts val="1100"/>
              <a:buChar char="-"/>
            </a:pPr>
            <a:r>
              <a:rPr lang="en"/>
              <a:t>The reason they included mothers and fathers was to look at chromosome X in particular -- ties in with the “Man-loving genes hypothesis” and sanders et al. actually discuss this in their results (how Xq28 SNPs are more common within mothers than in fathers, which suggests another correlation between homosexality and chromosome X)</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Results showed common SNPs throughout MOST homosexual men in the study in chromosomes 8 and X within these given regions (Xq28 and 8q12)</a:t>
            </a:r>
            <a:endParaRPr/>
          </a:p>
          <a:p>
            <a:pPr indent="-298450" lvl="0" marL="457200" rtl="0">
              <a:spcBef>
                <a:spcPts val="0"/>
              </a:spcBef>
              <a:spcAft>
                <a:spcPts val="0"/>
              </a:spcAft>
              <a:buSzPts val="1100"/>
              <a:buChar char="-"/>
            </a:pPr>
            <a:r>
              <a:rPr lang="en"/>
              <a:t>“It is likely that genes contributing to variation in male sexual orientation reside in these regions.”</a:t>
            </a:r>
            <a:endParaRPr/>
          </a:p>
          <a:p>
            <a:pPr indent="-298450" lvl="0" marL="457200" rtl="0">
              <a:spcBef>
                <a:spcPts val="0"/>
              </a:spcBef>
              <a:spcAft>
                <a:spcPts val="0"/>
              </a:spcAft>
              <a:buSzPts val="1100"/>
              <a:buChar char="-"/>
            </a:pPr>
            <a:r>
              <a:rPr lang="en"/>
              <a:t>This graph depicts the LODs of each chromosome -- this just tells us the likelihood of genes on a chromosome being inherited all together (instead of various parts of each gene not being inherited, etc.)</a:t>
            </a:r>
            <a:endParaRPr/>
          </a:p>
          <a:p>
            <a:pPr indent="-298450" lvl="0" marL="457200" rtl="0">
              <a:spcBef>
                <a:spcPts val="0"/>
              </a:spcBef>
              <a:spcAft>
                <a:spcPts val="0"/>
              </a:spcAft>
              <a:buSzPts val="1100"/>
              <a:buChar char="-"/>
            </a:pPr>
            <a:r>
              <a:rPr lang="en"/>
              <a:t>Can be seen that chromosomes 8 and 23 (X chromosome) have an extremely high LOD - meaning that SNPs on genes on these chromosomes are inherited together </a:t>
            </a:r>
            <a:endParaRPr/>
          </a:p>
          <a:p>
            <a:pPr indent="-298450" lvl="0" marL="457200" rtl="0">
              <a:spcBef>
                <a:spcPts val="0"/>
              </a:spcBef>
              <a:spcAft>
                <a:spcPts val="0"/>
              </a:spcAft>
              <a:buSzPts val="1100"/>
              <a:buChar char="-"/>
            </a:pPr>
            <a:r>
              <a:t/>
            </a:r>
            <a:endParaRPr/>
          </a:p>
          <a:p>
            <a:pPr indent="-298450" lvl="0" marL="457200">
              <a:spcBef>
                <a:spcPts val="0"/>
              </a:spcBef>
              <a:spcAft>
                <a:spcPts val="0"/>
              </a:spcAft>
              <a:buSzPts val="1100"/>
              <a:buChar char="-"/>
            </a:pPr>
            <a:r>
              <a:rPr lang="en"/>
              <a:t>Important to note that this study concluded that there are many other contributing factors to homosexuality, since NOT ALL gay men carried this gene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1pPr>
            <a:lvl2pPr lvl="1"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2pPr>
            <a:lvl3pPr lvl="2"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3pPr>
            <a:lvl4pPr lvl="3"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4pPr>
            <a:lvl5pPr lvl="4"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5pPr>
            <a:lvl6pPr lvl="5"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6pPr>
            <a:lvl7pPr lvl="6"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7pPr>
            <a:lvl8pPr lvl="7"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8pPr>
            <a:lvl9pPr lvl="8" marR="0" rtl="0" algn="ctr">
              <a:lnSpc>
                <a:spcPct val="100000"/>
              </a:lnSpc>
              <a:spcBef>
                <a:spcPts val="0"/>
              </a:spcBef>
              <a:spcAft>
                <a:spcPts val="0"/>
              </a:spcAft>
              <a:buClr>
                <a:schemeClr val="lt1"/>
              </a:buClr>
              <a:buSzPts val="3200"/>
              <a:buFont typeface="Lato"/>
              <a:buNone/>
              <a:defRPr b="1" i="0" sz="3200" u="none" cap="none" strike="noStrike">
                <a:solidFill>
                  <a:schemeClr val="lt1"/>
                </a:solidFill>
                <a:latin typeface="Lato"/>
                <a:ea typeface="Lato"/>
                <a:cs typeface="Lato"/>
                <a:sym typeface="Lato"/>
              </a:defRPr>
            </a:lvl9pPr>
          </a:lstStyle>
          <a:p/>
        </p:txBody>
      </p:sp>
      <p:sp>
        <p:nvSpPr>
          <p:cNvPr id="13" name="Shape 13"/>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lt1"/>
              </a:buClr>
              <a:buSzPts val="1800"/>
              <a:buFont typeface="Playfair Display"/>
              <a:buNone/>
              <a:defRPr b="1" i="0" sz="1800" u="none" cap="none" strike="noStrike">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Shape 50"/>
          <p:cNvSpPr txBox="1"/>
          <p:nvPr>
            <p:ph type="title"/>
          </p:nvPr>
        </p:nvSpPr>
        <p:spPr>
          <a:xfrm>
            <a:off x="311700" y="1233100"/>
            <a:ext cx="8520600" cy="16101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1pPr>
            <a:lvl2pPr lvl="1"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2pPr>
            <a:lvl3pPr lvl="2"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3pPr>
            <a:lvl4pPr lvl="3"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4pPr>
            <a:lvl5pPr lvl="4"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5pPr>
            <a:lvl6pPr lvl="5"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6pPr>
            <a:lvl7pPr lvl="6"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7pPr>
            <a:lvl8pPr lvl="7"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8pPr>
            <a:lvl9pPr lvl="8"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ctr">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52" name="Shape 5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18" name="Shape 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9" name="Shape 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0" name="Shape 20"/>
        <p:cNvGrpSpPr/>
        <p:nvPr/>
      </p:nvGrpSpPr>
      <p:grpSpPr>
        <a:xfrm>
          <a:off x="0" y="0"/>
          <a:ext cx="0" cy="0"/>
          <a:chOff x="0" y="0"/>
          <a:chExt cx="0" cy="0"/>
        </a:xfrm>
      </p:grpSpPr>
      <p:sp>
        <p:nvSpPr>
          <p:cNvPr id="21" name="Shape 21"/>
          <p:cNvSpPr txBox="1"/>
          <p:nvPr>
            <p:ph type="title"/>
          </p:nvPr>
        </p:nvSpPr>
        <p:spPr>
          <a:xfrm>
            <a:off x="509550" y="1423875"/>
            <a:ext cx="8124900" cy="17982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1pPr>
            <a:lvl2pPr lvl="1"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2pPr>
            <a:lvl3pPr lvl="2"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3pPr>
            <a:lvl4pPr lvl="3"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4pPr>
            <a:lvl5pPr lvl="4"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5pPr>
            <a:lvl6pPr lvl="5"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6pPr>
            <a:lvl7pPr lvl="6"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7pPr>
            <a:lvl8pPr lvl="7"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8pPr>
            <a:lvl9pPr lvl="8" marR="0" rtl="0" algn="ctr">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9pPr>
          </a:lstStyle>
          <a:p/>
        </p:txBody>
      </p:sp>
      <p:sp>
        <p:nvSpPr>
          <p:cNvPr id="22" name="Shape 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25" name="Shape 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1pPr>
            <a:lvl2pPr indent="-304800" lvl="1" marL="914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2pPr>
            <a:lvl3pPr indent="-304800" lvl="2" marL="1371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3pPr>
            <a:lvl4pPr indent="-304800" lvl="3" marL="18288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4pPr>
            <a:lvl5pPr indent="-304800" lvl="4" marL="22860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5pPr>
            <a:lvl6pPr indent="-304800" lvl="5" marL="27432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6pPr>
            <a:lvl7pPr indent="-304800" lvl="6" marL="3200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7pPr>
            <a:lvl8pPr indent="-304800" lvl="7" marL="3657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8pPr>
            <a:lvl9pPr indent="-304800" lvl="8" marL="4114800" marR="0" rtl="0" algn="l">
              <a:lnSpc>
                <a:spcPct val="115000"/>
              </a:lnSpc>
              <a:spcBef>
                <a:spcPts val="1600"/>
              </a:spcBef>
              <a:spcAft>
                <a:spcPts val="1600"/>
              </a:spcAft>
              <a:buClr>
                <a:schemeClr val="dk2"/>
              </a:buClr>
              <a:buSzPts val="1200"/>
              <a:buFont typeface="Lato"/>
              <a:buChar char="■"/>
              <a:defRPr b="0" i="0" sz="1200" u="none" cap="none" strike="noStrike">
                <a:solidFill>
                  <a:schemeClr val="dk2"/>
                </a:solidFill>
                <a:latin typeface="Lato"/>
                <a:ea typeface="Lato"/>
                <a:cs typeface="Lato"/>
                <a:sym typeface="Lato"/>
              </a:defRPr>
            </a:lvl9pPr>
          </a:lstStyle>
          <a:p/>
        </p:txBody>
      </p:sp>
      <p:sp>
        <p:nvSpPr>
          <p:cNvPr id="26" name="Shape 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1pPr>
            <a:lvl2pPr indent="-304800" lvl="1" marL="914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2pPr>
            <a:lvl3pPr indent="-304800" lvl="2" marL="1371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3pPr>
            <a:lvl4pPr indent="-304800" lvl="3" marL="18288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4pPr>
            <a:lvl5pPr indent="-304800" lvl="4" marL="22860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5pPr>
            <a:lvl6pPr indent="-304800" lvl="5" marL="27432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6pPr>
            <a:lvl7pPr indent="-304800" lvl="6" marL="3200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7pPr>
            <a:lvl8pPr indent="-304800" lvl="7" marL="3657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8pPr>
            <a:lvl9pPr indent="-304800" lvl="8" marL="4114800" marR="0" rtl="0" algn="l">
              <a:lnSpc>
                <a:spcPct val="115000"/>
              </a:lnSpc>
              <a:spcBef>
                <a:spcPts val="1600"/>
              </a:spcBef>
              <a:spcAft>
                <a:spcPts val="1600"/>
              </a:spcAft>
              <a:buClr>
                <a:schemeClr val="dk2"/>
              </a:buClr>
              <a:buSzPts val="1200"/>
              <a:buFont typeface="Lato"/>
              <a:buChar char="■"/>
              <a:defRPr b="0" i="0" sz="1200" u="none" cap="none" strike="noStrike">
                <a:solidFill>
                  <a:schemeClr val="dk2"/>
                </a:solidFill>
                <a:latin typeface="Lato"/>
                <a:ea typeface="Lato"/>
                <a:cs typeface="Lato"/>
                <a:sym typeface="Lato"/>
              </a:defRPr>
            </a:lvl9pPr>
          </a:lstStyle>
          <a:p/>
        </p:txBody>
      </p:sp>
      <p:sp>
        <p:nvSpPr>
          <p:cNvPr id="27" name="Shape 2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30" name="Shape 3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9pPr>
          </a:lstStyle>
          <a:p/>
        </p:txBody>
      </p:sp>
      <p:sp>
        <p:nvSpPr>
          <p:cNvPr id="33" name="Shape 33"/>
          <p:cNvSpPr txBox="1"/>
          <p:nvPr>
            <p:ph idx="1" type="body"/>
          </p:nvPr>
        </p:nvSpPr>
        <p:spPr>
          <a:xfrm>
            <a:off x="311700" y="1391378"/>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1pPr>
            <a:lvl2pPr indent="-304800" lvl="1" marL="914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2pPr>
            <a:lvl3pPr indent="-304800" lvl="2" marL="1371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3pPr>
            <a:lvl4pPr indent="-304800" lvl="3" marL="18288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4pPr>
            <a:lvl5pPr indent="-304800" lvl="4" marL="22860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5pPr>
            <a:lvl6pPr indent="-304800" lvl="5" marL="27432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6pPr>
            <a:lvl7pPr indent="-304800" lvl="6" marL="3200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7pPr>
            <a:lvl8pPr indent="-304800" lvl="7" marL="3657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8pPr>
            <a:lvl9pPr indent="-304800" lvl="8" marL="4114800" marR="0" rtl="0" algn="l">
              <a:lnSpc>
                <a:spcPct val="115000"/>
              </a:lnSpc>
              <a:spcBef>
                <a:spcPts val="1600"/>
              </a:spcBef>
              <a:spcAft>
                <a:spcPts val="1600"/>
              </a:spcAft>
              <a:buClr>
                <a:schemeClr val="dk2"/>
              </a:buClr>
              <a:buSzPts val="1200"/>
              <a:buFont typeface="Lato"/>
              <a:buChar char="■"/>
              <a:defRPr b="0" i="0" sz="1200" u="none" cap="none" strike="noStrike">
                <a:solidFill>
                  <a:schemeClr val="dk2"/>
                </a:solidFill>
                <a:latin typeface="Lato"/>
                <a:ea typeface="Lato"/>
                <a:cs typeface="Lato"/>
                <a:sym typeface="Lato"/>
              </a:defRPr>
            </a:lvl9pPr>
          </a:lstStyle>
          <a:p/>
        </p:txBody>
      </p:sp>
      <p:sp>
        <p:nvSpPr>
          <p:cNvPr id="34" name="Shape 3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2pPr>
            <a:lvl3pPr lvl="2"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3pPr>
            <a:lvl4pPr lvl="3"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4pPr>
            <a:lvl5pPr lvl="4"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5pPr>
            <a:lvl6pPr lvl="5"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6pPr>
            <a:lvl7pPr lvl="6"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7pPr>
            <a:lvl8pPr lvl="7"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8pPr>
            <a:lvl9pPr lvl="8"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Shape 41"/>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9pPr>
          </a:lstStyle>
          <a:p/>
        </p:txBody>
      </p:sp>
      <p:sp>
        <p:nvSpPr>
          <p:cNvPr id="42" name="Shape 42"/>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1pPr>
            <a:lvl2pPr lvl="1"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2pPr>
            <a:lvl3pPr lvl="2"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3pPr>
            <a:lvl4pPr lvl="3"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4pPr>
            <a:lvl5pPr lvl="4"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5pPr>
            <a:lvl6pPr lvl="5"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6pPr>
            <a:lvl7pPr lvl="6"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7pPr>
            <a:lvl8pPr lvl="7"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8pPr>
            <a:lvl9pPr lvl="8"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9pPr>
          </a:lstStyle>
          <a:p/>
        </p:txBody>
      </p:sp>
      <p:sp>
        <p:nvSpPr>
          <p:cNvPr id="43" name="Shape 4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lt1"/>
              </a:buClr>
              <a:buSzPts val="1800"/>
              <a:buFont typeface="Lato"/>
              <a:buChar char="●"/>
              <a:defRPr b="0" i="0" sz="1800" u="none" cap="none" strike="noStrike">
                <a:solidFill>
                  <a:schemeClr val="lt1"/>
                </a:solidFill>
                <a:latin typeface="Lato"/>
                <a:ea typeface="Lato"/>
                <a:cs typeface="Lato"/>
                <a:sym typeface="Lato"/>
              </a:defRPr>
            </a:lvl1pPr>
            <a:lvl2pPr indent="-317500" lvl="1" marL="9144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2pPr>
            <a:lvl3pPr indent="-317500" lvl="2" marL="13716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3pPr>
            <a:lvl4pPr indent="-317500" lvl="3" marL="18288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4pPr>
            <a:lvl5pPr indent="-317500" lvl="4" marL="22860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5pPr>
            <a:lvl6pPr indent="-317500" lvl="5" marL="27432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6pPr>
            <a:lvl7pPr indent="-317500" lvl="6" marL="32004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7pPr>
            <a:lvl8pPr indent="-317500" lvl="7" marL="36576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8pPr>
            <a:lvl9pPr indent="-317500" lvl="8" marL="4114800" marR="0" rtl="0" algn="l">
              <a:lnSpc>
                <a:spcPct val="115000"/>
              </a:lnSpc>
              <a:spcBef>
                <a:spcPts val="1600"/>
              </a:spcBef>
              <a:spcAft>
                <a:spcPts val="1600"/>
              </a:spcAft>
              <a:buClr>
                <a:schemeClr val="lt1"/>
              </a:buClr>
              <a:buSzPts val="1400"/>
              <a:buFont typeface="Lato"/>
              <a:buChar char="■"/>
              <a:defRPr b="0" i="0" sz="1400" u="none" cap="none" strike="noStrike">
                <a:solidFill>
                  <a:schemeClr val="lt1"/>
                </a:solidFill>
                <a:latin typeface="Lato"/>
                <a:ea typeface="Lato"/>
                <a:cs typeface="Lato"/>
                <a:sym typeface="Lato"/>
              </a:defRPr>
            </a:lvl9pPr>
          </a:lstStyle>
          <a:p/>
        </p:txBody>
      </p:sp>
      <p:sp>
        <p:nvSpPr>
          <p:cNvPr id="44" name="Shape 4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Lato"/>
              <a:buNone/>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47" name="Shape 4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200"/>
              <a:buFont typeface="Lato"/>
              <a:buNone/>
            </a:pPr>
            <a:r>
              <a:rPr b="1" i="0" lang="en" sz="3000" u="none" cap="none" strike="noStrike">
                <a:solidFill>
                  <a:schemeClr val="lt1"/>
                </a:solidFill>
                <a:latin typeface="Lato"/>
                <a:ea typeface="Lato"/>
                <a:cs typeface="Lato"/>
                <a:sym typeface="Lato"/>
              </a:rPr>
              <a:t>The Biological Basis of </a:t>
            </a:r>
            <a:r>
              <a:rPr lang="en" sz="3000"/>
              <a:t>S</a:t>
            </a:r>
            <a:r>
              <a:rPr b="1" i="0" lang="en" sz="3000" u="none" cap="none" strike="noStrike">
                <a:solidFill>
                  <a:schemeClr val="lt1"/>
                </a:solidFill>
                <a:latin typeface="Lato"/>
                <a:ea typeface="Lato"/>
                <a:cs typeface="Lato"/>
                <a:sym typeface="Lato"/>
              </a:rPr>
              <a:t>exuality</a:t>
            </a:r>
            <a:endParaRPr b="1" i="0" sz="3000" u="none" cap="none" strike="noStrike">
              <a:solidFill>
                <a:schemeClr val="lt1"/>
              </a:solidFill>
              <a:latin typeface="Lato"/>
              <a:ea typeface="Lato"/>
              <a:cs typeface="Lato"/>
              <a:sym typeface="Lato"/>
            </a:endParaRPr>
          </a:p>
        </p:txBody>
      </p:sp>
      <p:sp>
        <p:nvSpPr>
          <p:cNvPr id="60" name="Shape 60"/>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Playfair Display"/>
              <a:buNone/>
            </a:pPr>
            <a:r>
              <a:rPr b="1" i="0" lang="en" sz="1400" u="none" cap="none" strike="noStrike">
                <a:solidFill>
                  <a:schemeClr val="lt1"/>
                </a:solidFill>
                <a:latin typeface="Lato"/>
                <a:ea typeface="Lato"/>
                <a:cs typeface="Lato"/>
                <a:sym typeface="Lato"/>
              </a:rPr>
              <a:t> Gabrielle Retta, CJ Lin</a:t>
            </a:r>
            <a:r>
              <a:rPr lang="en" sz="1400">
                <a:latin typeface="Lato"/>
                <a:ea typeface="Lato"/>
                <a:cs typeface="Lato"/>
                <a:sym typeface="Lato"/>
              </a:rPr>
              <a:t>do, Franklin Duru, Angelica Dimita, Selina Casalino</a:t>
            </a:r>
            <a:endParaRPr b="1" i="0" sz="1800" u="none" cap="none" strike="noStrike">
              <a:solidFill>
                <a:schemeClr val="lt1"/>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509550" y="1423875"/>
            <a:ext cx="8124900" cy="179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800"/>
              <a:buFont typeface="Lato"/>
              <a:buNone/>
            </a:pPr>
            <a:r>
              <a:rPr lang="en"/>
              <a:t>Sexuality and the Environment</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Lato"/>
                <a:ea typeface="Lato"/>
                <a:cs typeface="Lato"/>
                <a:sym typeface="Lato"/>
              </a:rPr>
              <a:t>Fraternal Birth Order </a:t>
            </a:r>
            <a:endParaRPr b="1" i="0" sz="3200" u="none" cap="none" strike="noStrike">
              <a:solidFill>
                <a:schemeClr val="dk1"/>
              </a:solidFill>
              <a:latin typeface="Lato"/>
              <a:ea typeface="Lato"/>
              <a:cs typeface="Lato"/>
              <a:sym typeface="Lato"/>
            </a:endParaRPr>
          </a:p>
        </p:txBody>
      </p:sp>
      <p:sp>
        <p:nvSpPr>
          <p:cNvPr id="138" name="Shape 1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Lato"/>
              <a:buNone/>
            </a:pPr>
            <a:r>
              <a:t/>
            </a:r>
            <a:endParaRPr b="0" i="0" sz="1800" u="none" cap="none" strike="noStrike">
              <a:solidFill>
                <a:schemeClr val="dk2"/>
              </a:solidFill>
              <a:latin typeface="Lato"/>
              <a:ea typeface="Lato"/>
              <a:cs typeface="Lato"/>
              <a:sym typeface="Lato"/>
            </a:endParaRPr>
          </a:p>
        </p:txBody>
      </p:sp>
      <p:pic>
        <p:nvPicPr>
          <p:cNvPr id="139" name="Shape 139"/>
          <p:cNvPicPr preferRelativeResize="0"/>
          <p:nvPr/>
        </p:nvPicPr>
        <p:blipFill rotWithShape="1">
          <a:blip r:embed="rId3">
            <a:alphaModFix/>
          </a:blip>
          <a:srcRect b="0" l="0" r="0" t="0"/>
          <a:stretch/>
        </p:blipFill>
        <p:spPr>
          <a:xfrm>
            <a:off x="311700" y="1152475"/>
            <a:ext cx="8520598" cy="3416401"/>
          </a:xfrm>
          <a:prstGeom prst="rect">
            <a:avLst/>
          </a:prstGeom>
          <a:noFill/>
          <a:ln>
            <a:noFill/>
          </a:ln>
        </p:spPr>
      </p:pic>
      <p:sp>
        <p:nvSpPr>
          <p:cNvPr id="140" name="Shape 140"/>
          <p:cNvSpPr txBox="1"/>
          <p:nvPr/>
        </p:nvSpPr>
        <p:spPr>
          <a:xfrm>
            <a:off x="4758400" y="4568875"/>
            <a:ext cx="4074000" cy="23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 sz="1100" u="none" cap="none" strike="noStrike">
                <a:solidFill>
                  <a:schemeClr val="dk2"/>
                </a:solidFill>
                <a:latin typeface="Lato"/>
                <a:ea typeface="Lato"/>
                <a:cs typeface="Lato"/>
                <a:sym typeface="Lato"/>
              </a:rPr>
              <a:t>http://www.pnas.org/content/103/28/10531/F1.large.jpg</a:t>
            </a:r>
            <a:endParaRPr b="0" i="0" sz="1100" u="none" cap="none" strike="noStrike">
              <a:solidFill>
                <a:schemeClr val="dk2"/>
              </a:solidFill>
              <a:latin typeface="Lato"/>
              <a:ea typeface="Lato"/>
              <a:cs typeface="Lato"/>
              <a:sym typeface="Lato"/>
            </a:endParaRPr>
          </a:p>
        </p:txBody>
      </p:sp>
      <p:grpSp>
        <p:nvGrpSpPr>
          <p:cNvPr id="141" name="Shape 141"/>
          <p:cNvGrpSpPr/>
          <p:nvPr/>
        </p:nvGrpSpPr>
        <p:grpSpPr>
          <a:xfrm>
            <a:off x="1551573" y="1161489"/>
            <a:ext cx="6040854" cy="3398355"/>
            <a:chOff x="1437805" y="1229275"/>
            <a:chExt cx="6268396" cy="3569700"/>
          </a:xfrm>
        </p:grpSpPr>
        <p:pic>
          <p:nvPicPr>
            <p:cNvPr id="142" name="Shape 142"/>
            <p:cNvPicPr preferRelativeResize="0"/>
            <p:nvPr/>
          </p:nvPicPr>
          <p:blipFill rotWithShape="1">
            <a:blip r:embed="rId4">
              <a:alphaModFix/>
            </a:blip>
            <a:srcRect b="49366" l="31427" r="33370" t="19094"/>
            <a:stretch/>
          </p:blipFill>
          <p:spPr>
            <a:xfrm>
              <a:off x="1437805" y="1229275"/>
              <a:ext cx="6268396" cy="3569700"/>
            </a:xfrm>
            <a:prstGeom prst="rect">
              <a:avLst/>
            </a:prstGeom>
            <a:noFill/>
            <a:ln>
              <a:noFill/>
            </a:ln>
          </p:spPr>
        </p:pic>
        <p:sp>
          <p:nvSpPr>
            <p:cNvPr id="143" name="Shape 143"/>
            <p:cNvSpPr txBox="1"/>
            <p:nvPr/>
          </p:nvSpPr>
          <p:spPr>
            <a:xfrm>
              <a:off x="4830000" y="4449873"/>
              <a:ext cx="2819100" cy="285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0" i="0" lang="en" sz="1100" u="none" cap="none" strike="noStrike">
                  <a:solidFill>
                    <a:srgbClr val="666666"/>
                  </a:solidFill>
                  <a:latin typeface="Lato"/>
                  <a:ea typeface="Lato"/>
                  <a:cs typeface="Lato"/>
                  <a:sym typeface="Lato"/>
                </a:rPr>
                <a:t>(Blanchard, 20</a:t>
              </a:r>
              <a:r>
                <a:rPr lang="en" sz="1100">
                  <a:solidFill>
                    <a:srgbClr val="666666"/>
                  </a:solidFill>
                  <a:latin typeface="Lato"/>
                  <a:ea typeface="Lato"/>
                  <a:cs typeface="Lato"/>
                  <a:sym typeface="Lato"/>
                </a:rPr>
                <a:t>0</a:t>
              </a:r>
              <a:r>
                <a:rPr b="0" i="0" lang="en" sz="1100" u="none" cap="none" strike="noStrike">
                  <a:solidFill>
                    <a:srgbClr val="666666"/>
                  </a:solidFill>
                  <a:latin typeface="Lato"/>
                  <a:ea typeface="Lato"/>
                  <a:cs typeface="Lato"/>
                  <a:sym typeface="Lato"/>
                </a:rPr>
                <a:t>1)</a:t>
              </a:r>
              <a:endParaRPr b="0" i="0" sz="11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lang="en">
                <a:latin typeface="Lato"/>
                <a:ea typeface="Lato"/>
                <a:cs typeface="Lato"/>
                <a:sym typeface="Lato"/>
              </a:rPr>
              <a:t>Neurohormonal or Neuroendocrine Theory</a:t>
            </a:r>
            <a:endParaRPr b="1" i="0" sz="3200" u="none" cap="none" strike="noStrike">
              <a:solidFill>
                <a:schemeClr val="dk1"/>
              </a:solidFill>
              <a:latin typeface="Lato"/>
              <a:ea typeface="Lato"/>
              <a:cs typeface="Lato"/>
              <a:sym typeface="Lato"/>
            </a:endParaRPr>
          </a:p>
        </p:txBody>
      </p:sp>
      <p:sp>
        <p:nvSpPr>
          <p:cNvPr id="149" name="Shape 149"/>
          <p:cNvSpPr txBox="1"/>
          <p:nvPr>
            <p:ph idx="1" type="body"/>
          </p:nvPr>
        </p:nvSpPr>
        <p:spPr>
          <a:xfrm>
            <a:off x="311700" y="1504875"/>
            <a:ext cx="5210400" cy="3416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chemeClr val="dk2"/>
              </a:buClr>
              <a:buSzPts val="1600"/>
              <a:buFont typeface="Lato"/>
              <a:buChar char="●"/>
            </a:pPr>
            <a:r>
              <a:rPr lang="en" sz="1600"/>
              <a:t>Exposure to atypical hormone levels during development results in sex-atypical neural differentiation</a:t>
            </a:r>
            <a:endParaRPr sz="1600"/>
          </a:p>
          <a:p>
            <a:pPr indent="0" lvl="0" marL="0" marR="0" rtl="0" algn="l">
              <a:lnSpc>
                <a:spcPct val="115000"/>
              </a:lnSpc>
              <a:spcBef>
                <a:spcPts val="0"/>
              </a:spcBef>
              <a:spcAft>
                <a:spcPts val="0"/>
              </a:spcAft>
              <a:buNone/>
            </a:pPr>
            <a:r>
              <a:t/>
            </a:r>
            <a:endParaRPr sz="1600"/>
          </a:p>
          <a:p>
            <a:pPr indent="-330200" lvl="0" marL="457200" marR="0" rtl="0" algn="l">
              <a:lnSpc>
                <a:spcPct val="115000"/>
              </a:lnSpc>
              <a:spcBef>
                <a:spcPts val="0"/>
              </a:spcBef>
              <a:spcAft>
                <a:spcPts val="0"/>
              </a:spcAft>
              <a:buClr>
                <a:schemeClr val="dk2"/>
              </a:buClr>
              <a:buSzPts val="1600"/>
              <a:buFont typeface="Lato"/>
              <a:buChar char="●"/>
            </a:pPr>
            <a:r>
              <a:rPr lang="en" sz="1600"/>
              <a:t>The </a:t>
            </a:r>
            <a:r>
              <a:rPr b="1" lang="en" sz="1600"/>
              <a:t>interstitial nucleus of the human anterior hypothalamus (INAH-3) is smaller </a:t>
            </a:r>
            <a:r>
              <a:rPr lang="en" sz="1600"/>
              <a:t>in homosexual</a:t>
            </a:r>
            <a:r>
              <a:rPr b="1" lang="en" sz="1600"/>
              <a:t> </a:t>
            </a:r>
            <a:r>
              <a:rPr lang="en" sz="1600"/>
              <a:t>vs heterosexual men</a:t>
            </a:r>
            <a:endParaRPr sz="1600"/>
          </a:p>
          <a:p>
            <a:pPr indent="0" lvl="0" marL="0" marR="0" rtl="0" algn="l">
              <a:lnSpc>
                <a:spcPct val="115000"/>
              </a:lnSpc>
              <a:spcBef>
                <a:spcPts val="0"/>
              </a:spcBef>
              <a:spcAft>
                <a:spcPts val="0"/>
              </a:spcAft>
              <a:buNone/>
            </a:pPr>
            <a:r>
              <a:t/>
            </a:r>
            <a:endParaRPr sz="1600"/>
          </a:p>
          <a:p>
            <a:pPr indent="-330200" lvl="0" marL="457200" marR="0" rtl="0" algn="l">
              <a:lnSpc>
                <a:spcPct val="115000"/>
              </a:lnSpc>
              <a:spcBef>
                <a:spcPts val="0"/>
              </a:spcBef>
              <a:spcAft>
                <a:spcPts val="0"/>
              </a:spcAft>
              <a:buClr>
                <a:schemeClr val="dk2"/>
              </a:buClr>
              <a:buSzPts val="1600"/>
              <a:buFont typeface="Lato"/>
              <a:buChar char="●"/>
            </a:pPr>
            <a:r>
              <a:rPr lang="en" sz="1600"/>
              <a:t>Resembles the size of INAH-3 in heterosexual women</a:t>
            </a:r>
            <a:endParaRPr sz="1600"/>
          </a:p>
        </p:txBody>
      </p:sp>
      <p:pic>
        <p:nvPicPr>
          <p:cNvPr id="150" name="Shape 150"/>
          <p:cNvPicPr preferRelativeResize="0"/>
          <p:nvPr/>
        </p:nvPicPr>
        <p:blipFill>
          <a:blip r:embed="rId3">
            <a:alphaModFix/>
          </a:blip>
          <a:stretch>
            <a:fillRect/>
          </a:stretch>
        </p:blipFill>
        <p:spPr>
          <a:xfrm>
            <a:off x="5610250" y="1100025"/>
            <a:ext cx="2587450" cy="3765149"/>
          </a:xfrm>
          <a:prstGeom prst="rect">
            <a:avLst/>
          </a:prstGeom>
          <a:noFill/>
          <a:ln>
            <a:noFill/>
          </a:ln>
        </p:spPr>
      </p:pic>
      <p:sp>
        <p:nvSpPr>
          <p:cNvPr id="151" name="Shape 151"/>
          <p:cNvSpPr/>
          <p:nvPr/>
        </p:nvSpPr>
        <p:spPr>
          <a:xfrm>
            <a:off x="7585400" y="2748300"/>
            <a:ext cx="612300" cy="468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nvSpPr>
        <p:spPr>
          <a:xfrm>
            <a:off x="5545581" y="4806423"/>
            <a:ext cx="2716800" cy="271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0" i="0" lang="en" sz="1100" u="none" cap="none" strike="noStrike">
                <a:solidFill>
                  <a:srgbClr val="666666"/>
                </a:solidFill>
                <a:latin typeface="Lato"/>
                <a:ea typeface="Lato"/>
                <a:cs typeface="Lato"/>
                <a:sym typeface="Lato"/>
              </a:rPr>
              <a:t>(</a:t>
            </a:r>
            <a:r>
              <a:rPr lang="en" sz="1100">
                <a:solidFill>
                  <a:srgbClr val="666666"/>
                </a:solidFill>
                <a:latin typeface="Lato"/>
                <a:ea typeface="Lato"/>
                <a:cs typeface="Lato"/>
                <a:sym typeface="Lato"/>
              </a:rPr>
              <a:t>Modified from Byne et al., 2001</a:t>
            </a:r>
            <a:r>
              <a:rPr b="0" i="0" lang="en" sz="1100" u="none" cap="none" strike="noStrike">
                <a:solidFill>
                  <a:srgbClr val="666666"/>
                </a:solidFill>
                <a:latin typeface="Lato"/>
                <a:ea typeface="Lato"/>
                <a:cs typeface="Lato"/>
                <a:sym typeface="Lato"/>
              </a:rPr>
              <a: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Lato"/>
                <a:ea typeface="Lato"/>
                <a:cs typeface="Lato"/>
                <a:sym typeface="Lato"/>
              </a:rPr>
              <a:t>Maternal Stress Theory  </a:t>
            </a:r>
            <a:endParaRPr b="1" i="0" sz="3200" u="none" cap="none" strike="noStrike">
              <a:solidFill>
                <a:schemeClr val="dk1"/>
              </a:solidFill>
              <a:latin typeface="Lato"/>
              <a:ea typeface="Lato"/>
              <a:cs typeface="Lato"/>
              <a:sym typeface="Lato"/>
            </a:endParaRPr>
          </a:p>
        </p:txBody>
      </p:sp>
      <p:sp>
        <p:nvSpPr>
          <p:cNvPr id="158" name="Shape 158"/>
          <p:cNvSpPr txBox="1"/>
          <p:nvPr>
            <p:ph idx="1" type="body"/>
          </p:nvPr>
        </p:nvSpPr>
        <p:spPr>
          <a:xfrm>
            <a:off x="311700" y="1502850"/>
            <a:ext cx="5091300" cy="3416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chemeClr val="dk2"/>
              </a:buClr>
              <a:buSzPts val="1600"/>
              <a:buFont typeface="Lato"/>
              <a:buChar char="●"/>
            </a:pPr>
            <a:r>
              <a:rPr b="0" i="1" lang="en" sz="1600" u="none" cap="none" strike="noStrike">
                <a:solidFill>
                  <a:schemeClr val="dk2"/>
                </a:solidFill>
                <a:latin typeface="Lato"/>
                <a:ea typeface="Lato"/>
                <a:cs typeface="Lato"/>
                <a:sym typeface="Lato"/>
              </a:rPr>
              <a:t>A Test of the Maternal Stress Theory of Human Male Homosexuality </a:t>
            </a:r>
            <a:r>
              <a:rPr b="0" i="1" lang="en" sz="1200" u="none" cap="none" strike="noStrike">
                <a:solidFill>
                  <a:schemeClr val="dk2"/>
                </a:solidFill>
                <a:latin typeface="Lato"/>
                <a:ea typeface="Lato"/>
                <a:cs typeface="Lato"/>
                <a:sym typeface="Lato"/>
              </a:rPr>
              <a:t>(Bailey, Willerman, &amp; Parks, 1991)</a:t>
            </a:r>
            <a:endParaRPr b="0" i="1" sz="1200" u="none" cap="none" strike="noStrike">
              <a:solidFill>
                <a:schemeClr val="dk2"/>
              </a:solidFill>
              <a:latin typeface="Lato"/>
              <a:ea typeface="Lato"/>
              <a:cs typeface="Lato"/>
              <a:sym typeface="Lato"/>
            </a:endParaRPr>
          </a:p>
          <a:p>
            <a:pPr indent="0" lvl="0" marL="0" marR="0" rtl="0" algn="l">
              <a:lnSpc>
                <a:spcPct val="115000"/>
              </a:lnSpc>
              <a:spcBef>
                <a:spcPts val="1600"/>
              </a:spcBef>
              <a:spcAft>
                <a:spcPts val="0"/>
              </a:spcAft>
              <a:buClr>
                <a:schemeClr val="dk2"/>
              </a:buClr>
              <a:buSzPts val="1800"/>
              <a:buFont typeface="Lato"/>
              <a:buNone/>
            </a:pPr>
            <a:r>
              <a:t/>
            </a:r>
            <a:endParaRPr b="0" i="1" sz="1200" u="none" cap="none" strike="noStrike">
              <a:solidFill>
                <a:schemeClr val="dk2"/>
              </a:solidFill>
              <a:latin typeface="Lato"/>
              <a:ea typeface="Lato"/>
              <a:cs typeface="Lato"/>
              <a:sym typeface="Lato"/>
            </a:endParaRPr>
          </a:p>
          <a:p>
            <a:pPr indent="-330200" lvl="0" marL="457200" marR="0" rtl="0" algn="l">
              <a:lnSpc>
                <a:spcPct val="115000"/>
              </a:lnSpc>
              <a:spcBef>
                <a:spcPts val="1600"/>
              </a:spcBef>
              <a:spcAft>
                <a:spcPts val="0"/>
              </a:spcAft>
              <a:buClr>
                <a:schemeClr val="dk2"/>
              </a:buClr>
              <a:buSzPts val="1600"/>
              <a:buFont typeface="Lato"/>
              <a:buChar char="●"/>
            </a:pPr>
            <a:r>
              <a:rPr b="0" i="0" lang="en" sz="1600" u="none" cap="none" strike="noStrike">
                <a:solidFill>
                  <a:schemeClr val="dk2"/>
                </a:solidFill>
                <a:latin typeface="Lato"/>
                <a:ea typeface="Lato"/>
                <a:cs typeface="Lato"/>
                <a:sym typeface="Lato"/>
              </a:rPr>
              <a:t>Does stress during development lead to male homosexuality?</a:t>
            </a:r>
            <a:endParaRPr b="0" i="1" sz="1200" u="none" cap="none" strike="noStrike">
              <a:solidFill>
                <a:schemeClr val="dk2"/>
              </a:solidFill>
              <a:latin typeface="Lato"/>
              <a:ea typeface="Lato"/>
              <a:cs typeface="Lato"/>
              <a:sym typeface="Lato"/>
            </a:endParaRPr>
          </a:p>
          <a:p>
            <a:pPr indent="-330200" lvl="1" marL="914400" marR="0" rtl="0" algn="l">
              <a:lnSpc>
                <a:spcPct val="115000"/>
              </a:lnSpc>
              <a:spcBef>
                <a:spcPts val="0"/>
              </a:spcBef>
              <a:spcAft>
                <a:spcPts val="0"/>
              </a:spcAft>
              <a:buClr>
                <a:schemeClr val="dk2"/>
              </a:buClr>
              <a:buSzPts val="1600"/>
              <a:buFont typeface="Lato"/>
              <a:buChar char="○"/>
            </a:pPr>
            <a:r>
              <a:rPr b="0" i="0" lang="en" sz="1600" u="none" cap="none" strike="noStrike">
                <a:solidFill>
                  <a:schemeClr val="dk2"/>
                </a:solidFill>
                <a:latin typeface="Lato"/>
                <a:ea typeface="Lato"/>
                <a:cs typeface="Lato"/>
                <a:sym typeface="Lato"/>
              </a:rPr>
              <a:t>Found that </a:t>
            </a:r>
            <a:r>
              <a:rPr b="0" i="0" lang="en" sz="1600" u="none" cap="none" strike="noStrike">
                <a:solidFill>
                  <a:srgbClr val="666666"/>
                </a:solidFill>
                <a:latin typeface="Lato"/>
                <a:ea typeface="Lato"/>
                <a:cs typeface="Lato"/>
                <a:sym typeface="Lato"/>
              </a:rPr>
              <a:t>mothers of male non-heterosexuals reported no more stress during their pregnancies than did mothers of heterosexuals </a:t>
            </a:r>
            <a:endParaRPr b="0" i="0" sz="1600" u="none" cap="none" strike="noStrike">
              <a:solidFill>
                <a:srgbClr val="666666"/>
              </a:solidFill>
              <a:latin typeface="Lato"/>
              <a:ea typeface="Lato"/>
              <a:cs typeface="Lato"/>
              <a:sym typeface="Lato"/>
            </a:endParaRPr>
          </a:p>
          <a:p>
            <a:pPr indent="0" lvl="0" marL="0" marR="0" rtl="0" algn="l">
              <a:lnSpc>
                <a:spcPct val="115000"/>
              </a:lnSpc>
              <a:spcBef>
                <a:spcPts val="1600"/>
              </a:spcBef>
              <a:spcAft>
                <a:spcPts val="1600"/>
              </a:spcAft>
              <a:buClr>
                <a:schemeClr val="dk2"/>
              </a:buClr>
              <a:buSzPts val="1800"/>
              <a:buFont typeface="Lato"/>
              <a:buNone/>
            </a:pPr>
            <a:r>
              <a:t/>
            </a:r>
            <a:endParaRPr b="0" i="0" sz="1600" u="none" cap="none" strike="noStrike">
              <a:solidFill>
                <a:schemeClr val="dk2"/>
              </a:solidFill>
              <a:latin typeface="Lato"/>
              <a:ea typeface="Lato"/>
              <a:cs typeface="Lato"/>
              <a:sym typeface="Lato"/>
            </a:endParaRPr>
          </a:p>
        </p:txBody>
      </p:sp>
      <p:pic>
        <p:nvPicPr>
          <p:cNvPr id="159" name="Shape 159"/>
          <p:cNvPicPr preferRelativeResize="0"/>
          <p:nvPr/>
        </p:nvPicPr>
        <p:blipFill rotWithShape="1">
          <a:blip r:embed="rId3">
            <a:alphaModFix/>
          </a:blip>
          <a:srcRect b="0" l="0" r="0" t="0"/>
          <a:stretch/>
        </p:blipFill>
        <p:spPr>
          <a:xfrm>
            <a:off x="5711735" y="1152475"/>
            <a:ext cx="2915615" cy="3892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509550" y="1423875"/>
            <a:ext cx="8124900" cy="179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800"/>
              <a:buFont typeface="Lato"/>
              <a:buNone/>
            </a:pPr>
            <a:r>
              <a:rPr lang="en"/>
              <a:t>Physiology and Sexuality</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lang="en">
                <a:latin typeface="Lato"/>
                <a:ea typeface="Lato"/>
                <a:cs typeface="Lato"/>
                <a:sym typeface="Lato"/>
              </a:rPr>
              <a:t>The Sexually Dimorphic Brain</a:t>
            </a:r>
            <a:endParaRPr b="1" i="0" sz="3200" u="none" cap="none" strike="noStrike">
              <a:solidFill>
                <a:schemeClr val="dk1"/>
              </a:solidFill>
              <a:latin typeface="Lato"/>
              <a:ea typeface="Lato"/>
              <a:cs typeface="Lato"/>
              <a:sym typeface="Lato"/>
            </a:endParaRPr>
          </a:p>
        </p:txBody>
      </p:sp>
      <p:sp>
        <p:nvSpPr>
          <p:cNvPr id="170" name="Shape 17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chemeClr val="dk2"/>
              </a:buClr>
              <a:buSzPts val="1600"/>
              <a:buFont typeface="Lato"/>
              <a:buChar char="●"/>
            </a:pPr>
            <a:r>
              <a:t/>
            </a:r>
            <a:endParaRPr b="0" i="0" sz="1400" u="none" cap="none" strike="noStrike">
              <a:solidFill>
                <a:schemeClr val="dk2"/>
              </a:solidFill>
              <a:latin typeface="Lato"/>
              <a:ea typeface="Lato"/>
              <a:cs typeface="Lato"/>
              <a:sym typeface="Lato"/>
            </a:endParaRPr>
          </a:p>
        </p:txBody>
      </p:sp>
      <p:pic>
        <p:nvPicPr>
          <p:cNvPr id="171" name="Shape 171"/>
          <p:cNvPicPr preferRelativeResize="0"/>
          <p:nvPr/>
        </p:nvPicPr>
        <p:blipFill>
          <a:blip r:embed="rId3">
            <a:alphaModFix/>
          </a:blip>
          <a:stretch>
            <a:fillRect/>
          </a:stretch>
        </p:blipFill>
        <p:spPr>
          <a:xfrm>
            <a:off x="1664075" y="1095275"/>
            <a:ext cx="4966999" cy="3561650"/>
          </a:xfrm>
          <a:prstGeom prst="rect">
            <a:avLst/>
          </a:prstGeom>
          <a:noFill/>
          <a:ln>
            <a:noFill/>
          </a:ln>
        </p:spPr>
      </p:pic>
      <p:sp>
        <p:nvSpPr>
          <p:cNvPr id="172" name="Shape 172"/>
          <p:cNvSpPr txBox="1"/>
          <p:nvPr/>
        </p:nvSpPr>
        <p:spPr>
          <a:xfrm>
            <a:off x="2763000" y="4568875"/>
            <a:ext cx="3618000" cy="214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Hamman et al, 2004</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lang="en">
                <a:latin typeface="Lato"/>
                <a:ea typeface="Lato"/>
                <a:cs typeface="Lato"/>
                <a:sym typeface="Lato"/>
              </a:rPr>
              <a:t>Clinical Implications</a:t>
            </a:r>
            <a:endParaRPr b="1" i="0" sz="3200" u="none" cap="none" strike="noStrike">
              <a:solidFill>
                <a:schemeClr val="dk1"/>
              </a:solidFill>
              <a:latin typeface="Lato"/>
              <a:ea typeface="Lato"/>
              <a:cs typeface="Lato"/>
              <a:sym typeface="Lato"/>
            </a:endParaRPr>
          </a:p>
        </p:txBody>
      </p:sp>
      <p:sp>
        <p:nvSpPr>
          <p:cNvPr id="178" name="Shape 17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chemeClr val="dk2"/>
              </a:buClr>
              <a:buSzPts val="1600"/>
              <a:buFont typeface="Lato"/>
              <a:buChar char="●"/>
            </a:pPr>
            <a:r>
              <a:rPr lang="en" sz="1400"/>
              <a:t>The differing response of Amygdala in both sexes leads to different disorders in both sexes</a:t>
            </a:r>
            <a:endParaRPr sz="1400"/>
          </a:p>
          <a:p>
            <a:pPr indent="0" lvl="0" marL="0" marR="0" rtl="0" algn="l">
              <a:lnSpc>
                <a:spcPct val="115000"/>
              </a:lnSpc>
              <a:spcBef>
                <a:spcPts val="0"/>
              </a:spcBef>
              <a:spcAft>
                <a:spcPts val="0"/>
              </a:spcAft>
              <a:buNone/>
            </a:pPr>
            <a:r>
              <a:t/>
            </a:r>
            <a:endParaRPr sz="1400"/>
          </a:p>
          <a:p>
            <a:pPr indent="-317500" lvl="0" marL="457200" marR="0" rtl="0" algn="l">
              <a:lnSpc>
                <a:spcPct val="115000"/>
              </a:lnSpc>
              <a:spcBef>
                <a:spcPts val="0"/>
              </a:spcBef>
              <a:spcAft>
                <a:spcPts val="0"/>
              </a:spcAft>
              <a:buClr>
                <a:schemeClr val="dk2"/>
              </a:buClr>
              <a:buSzPts val="1400"/>
              <a:buFont typeface="Lato"/>
              <a:buChar char="●"/>
            </a:pPr>
            <a:r>
              <a:rPr lang="en" sz="1400"/>
              <a:t>Males</a:t>
            </a:r>
            <a:endParaRPr sz="1400"/>
          </a:p>
          <a:p>
            <a:pPr indent="-317500" lvl="1" marL="914400" marR="0" rtl="0" algn="l">
              <a:lnSpc>
                <a:spcPct val="115000"/>
              </a:lnSpc>
              <a:spcBef>
                <a:spcPts val="0"/>
              </a:spcBef>
              <a:spcAft>
                <a:spcPts val="0"/>
              </a:spcAft>
              <a:buClr>
                <a:schemeClr val="dk2"/>
              </a:buClr>
              <a:buSzPts val="1400"/>
              <a:buFont typeface="Lato"/>
              <a:buChar char="○"/>
            </a:pPr>
            <a:r>
              <a:rPr lang="en"/>
              <a:t>Voyeurism</a:t>
            </a:r>
            <a:endParaRPr/>
          </a:p>
          <a:p>
            <a:pPr indent="-317500" lvl="1" marL="914400" marR="0" rtl="0" algn="l">
              <a:lnSpc>
                <a:spcPct val="115000"/>
              </a:lnSpc>
              <a:spcBef>
                <a:spcPts val="0"/>
              </a:spcBef>
              <a:spcAft>
                <a:spcPts val="0"/>
              </a:spcAft>
              <a:buClr>
                <a:schemeClr val="dk2"/>
              </a:buClr>
              <a:buSzPts val="1400"/>
              <a:buFont typeface="Lato"/>
              <a:buChar char="○"/>
            </a:pPr>
            <a:r>
              <a:rPr lang="en"/>
              <a:t>Autism</a:t>
            </a:r>
            <a:endParaRPr/>
          </a:p>
          <a:p>
            <a:pPr indent="0" lvl="0" marL="0" marR="0" rtl="0" algn="l">
              <a:lnSpc>
                <a:spcPct val="115000"/>
              </a:lnSpc>
              <a:spcBef>
                <a:spcPts val="0"/>
              </a:spcBef>
              <a:spcAft>
                <a:spcPts val="0"/>
              </a:spcAft>
              <a:buNone/>
            </a:pPr>
            <a:r>
              <a:t/>
            </a:r>
            <a:endParaRPr/>
          </a:p>
          <a:p>
            <a:pPr indent="-330200" lvl="0" marL="457200" marR="0" rtl="0" algn="l">
              <a:lnSpc>
                <a:spcPct val="115000"/>
              </a:lnSpc>
              <a:spcBef>
                <a:spcPts val="0"/>
              </a:spcBef>
              <a:spcAft>
                <a:spcPts val="0"/>
              </a:spcAft>
              <a:buClr>
                <a:schemeClr val="dk2"/>
              </a:buClr>
              <a:buSzPts val="1600"/>
              <a:buFont typeface="Lato"/>
              <a:buChar char="●"/>
            </a:pPr>
            <a:r>
              <a:rPr lang="en"/>
              <a:t>Females</a:t>
            </a:r>
            <a:endParaRPr/>
          </a:p>
          <a:p>
            <a:pPr indent="-317500" lvl="1" marL="914400" marR="0" rtl="0" algn="l">
              <a:lnSpc>
                <a:spcPct val="115000"/>
              </a:lnSpc>
              <a:spcBef>
                <a:spcPts val="0"/>
              </a:spcBef>
              <a:spcAft>
                <a:spcPts val="0"/>
              </a:spcAft>
              <a:buClr>
                <a:schemeClr val="dk2"/>
              </a:buClr>
              <a:buSzPts val="1400"/>
              <a:buFont typeface="Lato"/>
              <a:buChar char="○"/>
            </a:pPr>
            <a:r>
              <a:rPr lang="en"/>
              <a:t>Depression</a:t>
            </a:r>
            <a:endParaRPr/>
          </a:p>
          <a:p>
            <a:pPr indent="-317500" lvl="1" marL="914400" marR="0" rtl="0" algn="l">
              <a:lnSpc>
                <a:spcPct val="115000"/>
              </a:lnSpc>
              <a:spcBef>
                <a:spcPts val="0"/>
              </a:spcBef>
              <a:spcAft>
                <a:spcPts val="0"/>
              </a:spcAft>
              <a:buClr>
                <a:schemeClr val="dk2"/>
              </a:buClr>
              <a:buSzPts val="1400"/>
              <a:buFont typeface="Lato"/>
              <a:buChar char="○"/>
            </a:pPr>
            <a:r>
              <a:rPr lang="en"/>
              <a:t>Post Traumatic Stress Disorder</a:t>
            </a:r>
            <a:endParaRPr/>
          </a:p>
        </p:txBody>
      </p:sp>
      <p:pic>
        <p:nvPicPr>
          <p:cNvPr id="179" name="Shape 179"/>
          <p:cNvPicPr preferRelativeResize="0"/>
          <p:nvPr/>
        </p:nvPicPr>
        <p:blipFill>
          <a:blip r:embed="rId3">
            <a:alphaModFix/>
          </a:blip>
          <a:stretch>
            <a:fillRect/>
          </a:stretch>
        </p:blipFill>
        <p:spPr>
          <a:xfrm>
            <a:off x="4313400" y="1549763"/>
            <a:ext cx="2109125" cy="228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509550" y="1423875"/>
            <a:ext cx="8124900" cy="179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800"/>
              <a:buFont typeface="Lato"/>
              <a:buNone/>
            </a:pPr>
            <a:r>
              <a:rPr lang="en"/>
              <a:t>Evolution and Sexuality</a:t>
            </a:r>
            <a:endParaRPr b="0" i="0" sz="48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lang="en">
                <a:latin typeface="Lato"/>
                <a:ea typeface="Lato"/>
                <a:cs typeface="Lato"/>
                <a:sym typeface="Lato"/>
              </a:rPr>
              <a:t>Homosexuality - </a:t>
            </a:r>
            <a:r>
              <a:rPr b="1" i="0" lang="en" sz="3200" u="none" cap="none" strike="noStrike">
                <a:solidFill>
                  <a:schemeClr val="dk1"/>
                </a:solidFill>
                <a:latin typeface="Lato"/>
                <a:ea typeface="Lato"/>
                <a:cs typeface="Lato"/>
                <a:sym typeface="Lato"/>
              </a:rPr>
              <a:t>Kin Selection</a:t>
            </a:r>
            <a:endParaRPr b="1" i="0" sz="3200" u="none" cap="none" strike="noStrike">
              <a:solidFill>
                <a:schemeClr val="dk1"/>
              </a:solidFill>
              <a:latin typeface="Lato"/>
              <a:ea typeface="Lato"/>
              <a:cs typeface="Lato"/>
              <a:sym typeface="Lato"/>
            </a:endParaRPr>
          </a:p>
        </p:txBody>
      </p:sp>
      <p:sp>
        <p:nvSpPr>
          <p:cNvPr id="190" name="Shape 19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chemeClr val="dk2"/>
              </a:buClr>
              <a:buSzPts val="1600"/>
              <a:buFont typeface="Lato"/>
              <a:buChar char="●"/>
            </a:pPr>
            <a:r>
              <a:rPr b="0" i="0" lang="en" sz="1600" u="none" cap="none" strike="noStrike">
                <a:solidFill>
                  <a:schemeClr val="dk2"/>
                </a:solidFill>
                <a:latin typeface="Lato"/>
                <a:ea typeface="Lato"/>
                <a:cs typeface="Lato"/>
                <a:sym typeface="Lato"/>
              </a:rPr>
              <a:t>Homosexuality and Kin selection </a:t>
            </a:r>
            <a:br>
              <a:rPr lang="en" sz="1600"/>
            </a:br>
            <a:r>
              <a:rPr b="0" i="0" lang="en" sz="1400" u="none" cap="none" strike="noStrike">
                <a:solidFill>
                  <a:schemeClr val="dk2"/>
                </a:solidFill>
                <a:latin typeface="Lato"/>
                <a:ea typeface="Lato"/>
                <a:cs typeface="Lato"/>
                <a:sym typeface="Lato"/>
              </a:rPr>
              <a:t>Bobrow &amp; Bailey (2001)</a:t>
            </a:r>
            <a:r>
              <a:rPr lang="en"/>
              <a:t> + </a:t>
            </a:r>
            <a:r>
              <a:rPr b="0" i="0" lang="en" sz="1400" u="none" cap="none" strike="noStrike">
                <a:solidFill>
                  <a:schemeClr val="dk2"/>
                </a:solidFill>
                <a:latin typeface="Lato"/>
                <a:ea typeface="Lato"/>
                <a:cs typeface="Lato"/>
                <a:sym typeface="Lato"/>
              </a:rPr>
              <a:t>Rahman &amp; Hull (2003) studies</a:t>
            </a:r>
            <a:endParaRPr b="0" i="0" sz="1400" u="none" cap="none" strike="noStrike">
              <a:solidFill>
                <a:schemeClr val="dk2"/>
              </a:solidFill>
              <a:latin typeface="Lato"/>
              <a:ea typeface="Lato"/>
              <a:cs typeface="Lato"/>
              <a:sym typeface="Lato"/>
            </a:endParaRPr>
          </a:p>
          <a:p>
            <a:pPr indent="-317500" lvl="2" marL="1371600" marR="0" rtl="0" algn="l">
              <a:lnSpc>
                <a:spcPct val="115000"/>
              </a:lnSpc>
              <a:spcBef>
                <a:spcPts val="0"/>
              </a:spcBef>
              <a:spcAft>
                <a:spcPts val="0"/>
              </a:spcAft>
              <a:buClr>
                <a:schemeClr val="dk2"/>
              </a:buClr>
              <a:buSzPts val="1400"/>
              <a:buFont typeface="Lato"/>
              <a:buChar char="■"/>
            </a:pPr>
            <a:r>
              <a:rPr b="0" i="0" lang="en" sz="1400" u="none" cap="none" strike="noStrike">
                <a:solidFill>
                  <a:schemeClr val="dk2"/>
                </a:solidFill>
                <a:latin typeface="Lato"/>
                <a:ea typeface="Lato"/>
                <a:cs typeface="Lato"/>
                <a:sym typeface="Lato"/>
              </a:rPr>
              <a:t>Both studies used questionnaire data to conduct a test for the kin selection hypothesis of male homosexuality in a sample of homosexual and heterosexual men </a:t>
            </a:r>
            <a:endParaRPr b="0" i="0" sz="1400" u="none" cap="none" strike="noStrike">
              <a:solidFill>
                <a:schemeClr val="dk2"/>
              </a:solidFill>
              <a:latin typeface="Lato"/>
              <a:ea typeface="Lato"/>
              <a:cs typeface="Lato"/>
              <a:sym typeface="Lato"/>
            </a:endParaRPr>
          </a:p>
          <a:p>
            <a:pPr indent="-317500" lvl="2" marL="1371600" marR="0" rtl="0" algn="l">
              <a:lnSpc>
                <a:spcPct val="115000"/>
              </a:lnSpc>
              <a:spcBef>
                <a:spcPts val="0"/>
              </a:spcBef>
              <a:spcAft>
                <a:spcPts val="0"/>
              </a:spcAft>
              <a:buClr>
                <a:schemeClr val="dk2"/>
              </a:buClr>
              <a:buSzPts val="1400"/>
              <a:buFont typeface="Lato"/>
              <a:buChar char="■"/>
            </a:pPr>
            <a:r>
              <a:rPr b="0" i="0" lang="en" sz="1400" u="none" cap="none" strike="noStrike">
                <a:solidFill>
                  <a:schemeClr val="dk2"/>
                </a:solidFill>
                <a:latin typeface="Lato"/>
                <a:ea typeface="Lato"/>
                <a:cs typeface="Lato"/>
                <a:sym typeface="Lato"/>
              </a:rPr>
              <a:t>Both studies found no significant differences between heterosexual and homosexual men</a:t>
            </a:r>
            <a:br>
              <a:rPr lang="en"/>
            </a:br>
            <a:endParaRPr/>
          </a:p>
          <a:p>
            <a:pPr indent="-330200" lvl="0" marL="457200" marR="0" rtl="0" algn="l">
              <a:lnSpc>
                <a:spcPct val="115000"/>
              </a:lnSpc>
              <a:spcBef>
                <a:spcPts val="0"/>
              </a:spcBef>
              <a:spcAft>
                <a:spcPts val="0"/>
              </a:spcAft>
              <a:buClr>
                <a:schemeClr val="dk2"/>
              </a:buClr>
              <a:buSzPts val="1600"/>
              <a:buFont typeface="Lato"/>
              <a:buChar char="●"/>
            </a:pPr>
            <a:r>
              <a:rPr b="0" i="0" lang="en" sz="1600" u="none" cap="none" strike="noStrike">
                <a:solidFill>
                  <a:schemeClr val="dk2"/>
                </a:solidFill>
                <a:latin typeface="Lato"/>
                <a:ea typeface="Lato"/>
                <a:cs typeface="Lato"/>
                <a:sym typeface="Lato"/>
              </a:rPr>
              <a:t>Samoan Fa’afafine → real world example of kin selection and homosexuality</a:t>
            </a:r>
            <a:endParaRPr b="0" i="0" sz="1200" u="none" cap="none" strike="noStrike">
              <a:solidFill>
                <a:schemeClr val="dk2"/>
              </a:solidFill>
              <a:highlight>
                <a:srgbClr val="FFFFFF"/>
              </a:highlight>
              <a:latin typeface="Lato"/>
              <a:ea typeface="Lato"/>
              <a:cs typeface="Lato"/>
              <a:sym typeface="Lato"/>
            </a:endParaRPr>
          </a:p>
          <a:p>
            <a:pPr indent="-317500" lvl="1" marL="914400" marR="0" rtl="0" algn="l">
              <a:lnSpc>
                <a:spcPct val="115000"/>
              </a:lnSpc>
              <a:spcBef>
                <a:spcPts val="0"/>
              </a:spcBef>
              <a:spcAft>
                <a:spcPts val="0"/>
              </a:spcAft>
              <a:buClr>
                <a:schemeClr val="dk2"/>
              </a:buClr>
              <a:buSzPts val="1400"/>
              <a:buFont typeface="Lato"/>
              <a:buChar char="○"/>
            </a:pPr>
            <a:r>
              <a:rPr b="0" i="0" lang="en" sz="1400" u="none" cap="none" strike="noStrike">
                <a:solidFill>
                  <a:schemeClr val="dk2"/>
                </a:solidFill>
                <a:highlight>
                  <a:srgbClr val="FFFFFF"/>
                </a:highlight>
                <a:latin typeface="Lato"/>
                <a:ea typeface="Lato"/>
                <a:cs typeface="Lato"/>
                <a:sym typeface="Lato"/>
              </a:rPr>
              <a:t>Vasey &amp; VanderLaan (2010)</a:t>
            </a:r>
            <a:r>
              <a:rPr b="0" i="0" lang="en" sz="1400" u="none" cap="none" strike="noStrike">
                <a:solidFill>
                  <a:schemeClr val="dk2"/>
                </a:solidFill>
                <a:latin typeface="Lato"/>
                <a:ea typeface="Lato"/>
                <a:cs typeface="Lato"/>
                <a:sym typeface="Lato"/>
              </a:rPr>
              <a:t> </a:t>
            </a:r>
            <a:endParaRPr b="0" i="0" sz="1400" u="none" cap="none" strike="noStrike">
              <a:solidFill>
                <a:schemeClr val="dk2"/>
              </a:solidFill>
              <a:latin typeface="Lato"/>
              <a:ea typeface="Lato"/>
              <a:cs typeface="Lato"/>
              <a:sym typeface="Lato"/>
            </a:endParaRPr>
          </a:p>
          <a:p>
            <a:pPr indent="-317500" lvl="2" marL="1371600" marR="0" rtl="0" algn="l">
              <a:lnSpc>
                <a:spcPct val="115000"/>
              </a:lnSpc>
              <a:spcBef>
                <a:spcPts val="0"/>
              </a:spcBef>
              <a:spcAft>
                <a:spcPts val="0"/>
              </a:spcAft>
              <a:buClr>
                <a:schemeClr val="dk2"/>
              </a:buClr>
              <a:buSzPts val="1400"/>
              <a:buFont typeface="Lato"/>
              <a:buChar char="■"/>
            </a:pPr>
            <a:r>
              <a:rPr b="0" i="0" lang="en" sz="1400" u="none" cap="none" strike="noStrike">
                <a:solidFill>
                  <a:schemeClr val="dk2"/>
                </a:solidFill>
                <a:latin typeface="Lato"/>
                <a:ea typeface="Lato"/>
                <a:cs typeface="Lato"/>
                <a:sym typeface="Lato"/>
              </a:rPr>
              <a:t>Compared money given to nieces and nephews from female, heterosexual male, and homosexual male relatives</a:t>
            </a:r>
            <a:endParaRPr b="0" i="0" sz="1400" u="none" cap="none" strike="noStrike">
              <a:solidFill>
                <a:schemeClr val="dk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lang="en">
                <a:latin typeface="Lato"/>
                <a:ea typeface="Lato"/>
                <a:cs typeface="Lato"/>
                <a:sym typeface="Lato"/>
              </a:rPr>
              <a:t>Impact of </a:t>
            </a:r>
            <a:r>
              <a:rPr lang="en">
                <a:latin typeface="Lato"/>
                <a:ea typeface="Lato"/>
                <a:cs typeface="Lato"/>
                <a:sym typeface="Lato"/>
              </a:rPr>
              <a:t>Pleiotropic</a:t>
            </a:r>
            <a:r>
              <a:rPr lang="en">
                <a:latin typeface="Lato"/>
                <a:ea typeface="Lato"/>
                <a:cs typeface="Lato"/>
                <a:sym typeface="Lato"/>
              </a:rPr>
              <a:t> Genes on Sexuality</a:t>
            </a:r>
            <a:endParaRPr b="1" i="0" sz="3200" u="none" cap="none" strike="noStrike">
              <a:solidFill>
                <a:schemeClr val="dk1"/>
              </a:solidFill>
              <a:latin typeface="Lato"/>
              <a:ea typeface="Lato"/>
              <a:cs typeface="Lato"/>
              <a:sym typeface="Lato"/>
            </a:endParaRPr>
          </a:p>
        </p:txBody>
      </p:sp>
      <p:sp>
        <p:nvSpPr>
          <p:cNvPr id="196" name="Shape 196"/>
          <p:cNvSpPr/>
          <p:nvPr/>
        </p:nvSpPr>
        <p:spPr>
          <a:xfrm>
            <a:off x="2190900" y="2373950"/>
            <a:ext cx="1650300" cy="1665000"/>
          </a:xfrm>
          <a:prstGeom prst="upArrow">
            <a:avLst>
              <a:gd fmla="val 50000" name="adj1"/>
              <a:gd fmla="val 50000" name="adj2"/>
            </a:avLst>
          </a:prstGeom>
          <a:solidFill>
            <a:srgbClr val="F4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txBox="1"/>
          <p:nvPr/>
        </p:nvSpPr>
        <p:spPr>
          <a:xfrm>
            <a:off x="268750" y="3387775"/>
            <a:ext cx="1888500" cy="708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dk2"/>
                </a:solidFill>
                <a:latin typeface="Lato"/>
                <a:ea typeface="Lato"/>
                <a:cs typeface="Lato"/>
                <a:sym typeface="Lato"/>
              </a:rPr>
              <a:t>Heterosexual Men</a:t>
            </a:r>
            <a:endParaRPr b="1">
              <a:solidFill>
                <a:schemeClr val="dk2"/>
              </a:solidFill>
              <a:latin typeface="Lato"/>
              <a:ea typeface="Lato"/>
              <a:cs typeface="Lato"/>
              <a:sym typeface="Lato"/>
            </a:endParaRPr>
          </a:p>
        </p:txBody>
      </p:sp>
      <p:sp>
        <p:nvSpPr>
          <p:cNvPr id="198" name="Shape 198"/>
          <p:cNvSpPr txBox="1"/>
          <p:nvPr/>
        </p:nvSpPr>
        <p:spPr>
          <a:xfrm>
            <a:off x="311700" y="1296100"/>
            <a:ext cx="8958600" cy="7992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1800">
                <a:solidFill>
                  <a:schemeClr val="dk2"/>
                </a:solidFill>
                <a:latin typeface="Lato"/>
                <a:ea typeface="Lato"/>
                <a:cs typeface="Lato"/>
                <a:sym typeface="Lato"/>
              </a:rPr>
              <a:t>Pleiotropic gene:</a:t>
            </a:r>
            <a:r>
              <a:rPr lang="en" sz="1800">
                <a:solidFill>
                  <a:schemeClr val="dk2"/>
                </a:solidFill>
                <a:latin typeface="Lato"/>
                <a:ea typeface="Lato"/>
                <a:cs typeface="Lato"/>
                <a:sym typeface="Lato"/>
              </a:rPr>
              <a:t> a gene with more than one effect </a:t>
            </a:r>
            <a:endParaRPr sz="1800">
              <a:solidFill>
                <a:schemeClr val="dk2"/>
              </a:solidFill>
              <a:latin typeface="Lato"/>
              <a:ea typeface="Lato"/>
              <a:cs typeface="Lato"/>
              <a:sym typeface="Lato"/>
            </a:endParaRPr>
          </a:p>
          <a:p>
            <a:pPr indent="0" lvl="0" marL="0" rtl="0">
              <a:lnSpc>
                <a:spcPct val="115000"/>
              </a:lnSpc>
              <a:spcBef>
                <a:spcPts val="0"/>
              </a:spcBef>
              <a:spcAft>
                <a:spcPts val="0"/>
              </a:spcAft>
              <a:buNone/>
            </a:pPr>
            <a:r>
              <a:t/>
            </a:r>
            <a:endParaRPr sz="1800">
              <a:solidFill>
                <a:schemeClr val="dk2"/>
              </a:solidFill>
              <a:latin typeface="Lato"/>
              <a:ea typeface="Lato"/>
              <a:cs typeface="Lato"/>
              <a:sym typeface="Lato"/>
            </a:endParaRPr>
          </a:p>
          <a:p>
            <a:pPr indent="0" lvl="0" marL="0" rtl="0">
              <a:lnSpc>
                <a:spcPct val="115000"/>
              </a:lnSpc>
              <a:spcBef>
                <a:spcPts val="0"/>
              </a:spcBef>
              <a:spcAft>
                <a:spcPts val="0"/>
              </a:spcAft>
              <a:buNone/>
            </a:pPr>
            <a:r>
              <a:rPr lang="en" sz="1600">
                <a:solidFill>
                  <a:schemeClr val="dk2"/>
                </a:solidFill>
                <a:latin typeface="Lato"/>
                <a:ea typeface="Lato"/>
                <a:cs typeface="Lato"/>
                <a:sym typeface="Lato"/>
              </a:rPr>
              <a:t>Maintained throughout evolution →  </a:t>
            </a:r>
            <a:r>
              <a:rPr lang="en" sz="1600">
                <a:solidFill>
                  <a:schemeClr val="dk2"/>
                </a:solidFill>
                <a:latin typeface="Lato"/>
                <a:ea typeface="Lato"/>
                <a:cs typeface="Lato"/>
                <a:sym typeface="Lato"/>
              </a:rPr>
              <a:t>Increases desirable partner traits in heterosexual individuals </a:t>
            </a:r>
            <a:endParaRPr sz="1600">
              <a:latin typeface="Lato"/>
              <a:ea typeface="Lato"/>
              <a:cs typeface="Lato"/>
              <a:sym typeface="Lato"/>
            </a:endParaRPr>
          </a:p>
        </p:txBody>
      </p:sp>
      <p:sp>
        <p:nvSpPr>
          <p:cNvPr id="199" name="Shape 199"/>
          <p:cNvSpPr txBox="1"/>
          <p:nvPr/>
        </p:nvSpPr>
        <p:spPr>
          <a:xfrm>
            <a:off x="2624275" y="3058075"/>
            <a:ext cx="807900" cy="708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chemeClr val="dk2"/>
                </a:solidFill>
                <a:latin typeface="Calibri"/>
                <a:ea typeface="Calibri"/>
                <a:cs typeface="Calibri"/>
                <a:sym typeface="Calibri"/>
              </a:rPr>
              <a:t>EMPATHY</a:t>
            </a:r>
            <a:endParaRPr sz="1200">
              <a:solidFill>
                <a:schemeClr val="dk2"/>
              </a:solidFill>
              <a:latin typeface="Calibri"/>
              <a:ea typeface="Calibri"/>
              <a:cs typeface="Calibri"/>
              <a:sym typeface="Calibri"/>
            </a:endParaRPr>
          </a:p>
        </p:txBody>
      </p:sp>
      <p:sp>
        <p:nvSpPr>
          <p:cNvPr id="200" name="Shape 200"/>
          <p:cNvSpPr txBox="1"/>
          <p:nvPr/>
        </p:nvSpPr>
        <p:spPr>
          <a:xfrm>
            <a:off x="2550025" y="3181675"/>
            <a:ext cx="956400" cy="708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200">
              <a:solidFill>
                <a:schemeClr val="dk2"/>
              </a:solidFill>
              <a:latin typeface="Calibri"/>
              <a:ea typeface="Calibri"/>
              <a:cs typeface="Calibri"/>
              <a:sym typeface="Calibri"/>
            </a:endParaRPr>
          </a:p>
          <a:p>
            <a:pPr indent="0" lvl="0" marL="0" rtl="0">
              <a:spcBef>
                <a:spcPts val="0"/>
              </a:spcBef>
              <a:spcAft>
                <a:spcPts val="0"/>
              </a:spcAft>
              <a:buNone/>
            </a:pPr>
            <a:r>
              <a:rPr lang="en" sz="1200">
                <a:solidFill>
                  <a:schemeClr val="dk2"/>
                </a:solidFill>
                <a:latin typeface="Calibri"/>
                <a:ea typeface="Calibri"/>
                <a:cs typeface="Calibri"/>
                <a:sym typeface="Calibri"/>
              </a:rPr>
              <a:t>SENSITIVITY</a:t>
            </a:r>
            <a:endParaRPr sz="1200">
              <a:solidFill>
                <a:schemeClr val="dk2"/>
              </a:solidFill>
              <a:latin typeface="Calibri"/>
              <a:ea typeface="Calibri"/>
              <a:cs typeface="Calibri"/>
              <a:sym typeface="Calibri"/>
            </a:endParaRPr>
          </a:p>
        </p:txBody>
      </p:sp>
      <p:sp>
        <p:nvSpPr>
          <p:cNvPr id="201" name="Shape 201"/>
          <p:cNvSpPr/>
          <p:nvPr/>
        </p:nvSpPr>
        <p:spPr>
          <a:xfrm>
            <a:off x="3874838" y="3387775"/>
            <a:ext cx="675900" cy="2967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a:off x="4646438" y="2373950"/>
            <a:ext cx="1650300" cy="1665000"/>
          </a:xfrm>
          <a:prstGeom prst="upArrow">
            <a:avLst>
              <a:gd fmla="val 50000" name="adj1"/>
              <a:gd fmla="val 50000" name="adj2"/>
            </a:avLst>
          </a:prstGeom>
          <a:solidFill>
            <a:srgbClr val="F4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txBox="1"/>
          <p:nvPr/>
        </p:nvSpPr>
        <p:spPr>
          <a:xfrm>
            <a:off x="4993388" y="3058075"/>
            <a:ext cx="956400" cy="708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200">
                <a:solidFill>
                  <a:schemeClr val="dk2"/>
                </a:solidFill>
                <a:latin typeface="Calibri"/>
                <a:ea typeface="Calibri"/>
                <a:cs typeface="Calibri"/>
                <a:sym typeface="Calibri"/>
              </a:rPr>
              <a:t>DESIRABLE </a:t>
            </a:r>
            <a:endParaRPr sz="1200">
              <a:solidFill>
                <a:schemeClr val="dk2"/>
              </a:solidFill>
              <a:latin typeface="Calibri"/>
              <a:ea typeface="Calibri"/>
              <a:cs typeface="Calibri"/>
              <a:sym typeface="Calibri"/>
            </a:endParaRPr>
          </a:p>
          <a:p>
            <a:pPr indent="0" lvl="0" marL="0" algn="ctr">
              <a:spcBef>
                <a:spcPts val="0"/>
              </a:spcBef>
              <a:spcAft>
                <a:spcPts val="0"/>
              </a:spcAft>
              <a:buNone/>
            </a:pPr>
            <a:r>
              <a:rPr lang="en" sz="1200">
                <a:solidFill>
                  <a:schemeClr val="dk2"/>
                </a:solidFill>
                <a:latin typeface="Calibri"/>
                <a:ea typeface="Calibri"/>
                <a:cs typeface="Calibri"/>
                <a:sym typeface="Calibri"/>
              </a:rPr>
              <a:t>PARTNER</a:t>
            </a:r>
            <a:endParaRPr sz="1200">
              <a:solidFill>
                <a:schemeClr val="dk2"/>
              </a:solidFill>
              <a:latin typeface="Calibri"/>
              <a:ea typeface="Calibri"/>
              <a:cs typeface="Calibri"/>
              <a:sym typeface="Calibri"/>
            </a:endParaRPr>
          </a:p>
          <a:p>
            <a:pPr indent="0" lvl="0" marL="0" rtl="0" algn="ctr">
              <a:spcBef>
                <a:spcPts val="0"/>
              </a:spcBef>
              <a:spcAft>
                <a:spcPts val="0"/>
              </a:spcAft>
              <a:buNone/>
            </a:pPr>
            <a:r>
              <a:rPr lang="en" sz="1200">
                <a:solidFill>
                  <a:schemeClr val="dk2"/>
                </a:solidFill>
                <a:latin typeface="Calibri"/>
                <a:ea typeface="Calibri"/>
                <a:cs typeface="Calibri"/>
                <a:sym typeface="Calibri"/>
              </a:rPr>
              <a:t>TRAITS</a:t>
            </a:r>
            <a:endParaRPr sz="1200">
              <a:solidFill>
                <a:schemeClr val="dk2"/>
              </a:solidFill>
              <a:latin typeface="Calibri"/>
              <a:ea typeface="Calibri"/>
              <a:cs typeface="Calibri"/>
              <a:sym typeface="Calibri"/>
            </a:endParaRPr>
          </a:p>
        </p:txBody>
      </p:sp>
      <p:sp>
        <p:nvSpPr>
          <p:cNvPr id="204" name="Shape 204"/>
          <p:cNvSpPr/>
          <p:nvPr/>
        </p:nvSpPr>
        <p:spPr>
          <a:xfrm>
            <a:off x="6268350" y="3387775"/>
            <a:ext cx="675900" cy="2967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a:off x="7102000" y="2373950"/>
            <a:ext cx="1650300" cy="1665000"/>
          </a:xfrm>
          <a:prstGeom prst="upArrow">
            <a:avLst>
              <a:gd fmla="val 50000" name="adj1"/>
              <a:gd fmla="val 50000" name="adj2"/>
            </a:avLst>
          </a:prstGeom>
          <a:solidFill>
            <a:srgbClr val="F4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txBox="1"/>
          <p:nvPr/>
        </p:nvSpPr>
        <p:spPr>
          <a:xfrm>
            <a:off x="7436775" y="3058075"/>
            <a:ext cx="956400" cy="70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chemeClr val="dk2"/>
              </a:solidFill>
              <a:latin typeface="Calibri"/>
              <a:ea typeface="Calibri"/>
              <a:cs typeface="Calibri"/>
              <a:sym typeface="Calibri"/>
            </a:endParaRPr>
          </a:p>
          <a:p>
            <a:pPr indent="0" lvl="0" marL="0" rtl="0" algn="ctr">
              <a:spcBef>
                <a:spcPts val="0"/>
              </a:spcBef>
              <a:spcAft>
                <a:spcPts val="0"/>
              </a:spcAft>
              <a:buNone/>
            </a:pPr>
            <a:r>
              <a:rPr lang="en" sz="1200">
                <a:solidFill>
                  <a:schemeClr val="dk2"/>
                </a:solidFill>
                <a:latin typeface="Calibri"/>
                <a:ea typeface="Calibri"/>
                <a:cs typeface="Calibri"/>
                <a:sym typeface="Calibri"/>
              </a:rPr>
              <a:t>FITNESS</a:t>
            </a:r>
            <a:endParaRPr sz="1200">
              <a:solidFill>
                <a:schemeClr val="dk2"/>
              </a:solidFill>
              <a:latin typeface="Calibri"/>
              <a:ea typeface="Calibri"/>
              <a:cs typeface="Calibri"/>
              <a:sym typeface="Calibri"/>
            </a:endParaRPr>
          </a:p>
        </p:txBody>
      </p:sp>
      <p:sp>
        <p:nvSpPr>
          <p:cNvPr id="207" name="Shape 207"/>
          <p:cNvSpPr txBox="1"/>
          <p:nvPr/>
        </p:nvSpPr>
        <p:spPr>
          <a:xfrm>
            <a:off x="7773603" y="4659750"/>
            <a:ext cx="1058700" cy="28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Lato"/>
                <a:ea typeface="Lato"/>
                <a:cs typeface="Lato"/>
                <a:sym typeface="Lato"/>
              </a:rPr>
              <a:t>Miller, 2000</a:t>
            </a:r>
            <a:endParaRPr b="0" i="0" sz="1200" u="none" cap="none" strike="noStrike">
              <a:solidFill>
                <a:schemeClr val="dk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Lato"/>
                <a:ea typeface="Lato"/>
                <a:cs typeface="Lato"/>
                <a:sym typeface="Lato"/>
              </a:rPr>
              <a:t>Introduction </a:t>
            </a:r>
            <a:endParaRPr b="1" i="0" sz="3200" u="none" cap="none" strike="noStrike">
              <a:solidFill>
                <a:schemeClr val="dk1"/>
              </a:solidFill>
              <a:latin typeface="Lato"/>
              <a:ea typeface="Lato"/>
              <a:cs typeface="Lato"/>
              <a:sym typeface="Lato"/>
            </a:endParaRPr>
          </a:p>
        </p:txBody>
      </p:sp>
      <p:pic>
        <p:nvPicPr>
          <p:cNvPr id="66" name="Shape 66"/>
          <p:cNvPicPr preferRelativeResize="0"/>
          <p:nvPr/>
        </p:nvPicPr>
        <p:blipFill rotWithShape="1">
          <a:blip r:embed="rId3">
            <a:alphaModFix/>
          </a:blip>
          <a:srcRect b="0" l="0" r="0" t="0"/>
          <a:stretch/>
        </p:blipFill>
        <p:spPr>
          <a:xfrm>
            <a:off x="4758513" y="1152475"/>
            <a:ext cx="4073825" cy="3416400"/>
          </a:xfrm>
          <a:prstGeom prst="rect">
            <a:avLst/>
          </a:prstGeom>
          <a:noFill/>
          <a:ln>
            <a:noFill/>
          </a:ln>
        </p:spPr>
      </p:pic>
      <p:sp>
        <p:nvSpPr>
          <p:cNvPr id="67" name="Shape 67"/>
          <p:cNvSpPr txBox="1"/>
          <p:nvPr/>
        </p:nvSpPr>
        <p:spPr>
          <a:xfrm>
            <a:off x="4495250" y="4568875"/>
            <a:ext cx="4337100" cy="23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Lato"/>
                <a:ea typeface="Lato"/>
                <a:cs typeface="Lato"/>
                <a:sym typeface="Lato"/>
              </a:rPr>
              <a:t>http://voxiitk.com/wp-content/uploads/2015/04/homosexuality-USE.svg_.jpg</a:t>
            </a:r>
            <a:endParaRPr b="0" i="0" sz="1200" u="none" cap="none" strike="noStrike">
              <a:solidFill>
                <a:schemeClr val="dk2"/>
              </a:solidFill>
              <a:latin typeface="Lato"/>
              <a:ea typeface="Lato"/>
              <a:cs typeface="Lato"/>
              <a:sym typeface="Lato"/>
            </a:endParaRPr>
          </a:p>
        </p:txBody>
      </p:sp>
      <p:sp>
        <p:nvSpPr>
          <p:cNvPr id="68" name="Shape 68"/>
          <p:cNvSpPr txBox="1"/>
          <p:nvPr/>
        </p:nvSpPr>
        <p:spPr>
          <a:xfrm>
            <a:off x="385400" y="1289575"/>
            <a:ext cx="3972600" cy="2994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400">
                <a:solidFill>
                  <a:schemeClr val="dk2"/>
                </a:solidFill>
                <a:latin typeface="Lato"/>
                <a:ea typeface="Lato"/>
                <a:cs typeface="Lato"/>
                <a:sym typeface="Lato"/>
              </a:rPr>
              <a:t>Human Sexuality:</a:t>
            </a:r>
            <a:r>
              <a:rPr lang="en" sz="2400">
                <a:solidFill>
                  <a:schemeClr val="dk2"/>
                </a:solidFill>
                <a:latin typeface="Lato"/>
                <a:ea typeface="Lato"/>
                <a:cs typeface="Lato"/>
                <a:sym typeface="Lato"/>
              </a:rPr>
              <a:t> </a:t>
            </a:r>
            <a:endParaRPr sz="2400">
              <a:solidFill>
                <a:schemeClr val="dk2"/>
              </a:solidFill>
              <a:latin typeface="Lato"/>
              <a:ea typeface="Lato"/>
              <a:cs typeface="Lato"/>
              <a:sym typeface="Lato"/>
            </a:endParaRPr>
          </a:p>
          <a:p>
            <a:pPr indent="-381000" lvl="0" marL="457200" rtl="0">
              <a:spcBef>
                <a:spcPts val="0"/>
              </a:spcBef>
              <a:spcAft>
                <a:spcPts val="0"/>
              </a:spcAft>
              <a:buClr>
                <a:schemeClr val="dk2"/>
              </a:buClr>
              <a:buSzPts val="2400"/>
              <a:buFont typeface="Lato"/>
              <a:buChar char="-"/>
            </a:pPr>
            <a:r>
              <a:rPr lang="en" sz="2400">
                <a:solidFill>
                  <a:schemeClr val="dk2"/>
                </a:solidFill>
                <a:latin typeface="Lato"/>
                <a:ea typeface="Lato"/>
                <a:cs typeface="Lato"/>
                <a:sym typeface="Lato"/>
              </a:rPr>
              <a:t>Expression as a sexual being</a:t>
            </a:r>
            <a:endParaRPr sz="2400">
              <a:solidFill>
                <a:schemeClr val="dk2"/>
              </a:solidFill>
              <a:latin typeface="Lato"/>
              <a:ea typeface="Lato"/>
              <a:cs typeface="Lato"/>
              <a:sym typeface="Lato"/>
            </a:endParaRPr>
          </a:p>
          <a:p>
            <a:pPr indent="-381000" lvl="0" marL="457200" rtl="0">
              <a:spcBef>
                <a:spcPts val="0"/>
              </a:spcBef>
              <a:spcAft>
                <a:spcPts val="0"/>
              </a:spcAft>
              <a:buClr>
                <a:schemeClr val="dk2"/>
              </a:buClr>
              <a:buSzPts val="2400"/>
              <a:buFont typeface="Lato"/>
              <a:buChar char="-"/>
            </a:pPr>
            <a:r>
              <a:rPr lang="en" sz="2400">
                <a:solidFill>
                  <a:schemeClr val="dk2"/>
                </a:solidFill>
                <a:latin typeface="Lato"/>
                <a:ea typeface="Lato"/>
                <a:cs typeface="Lato"/>
                <a:sym typeface="Lato"/>
              </a:rPr>
              <a:t>Studied by a variety of professionals</a:t>
            </a:r>
            <a:endParaRPr sz="2400">
              <a:solidFill>
                <a:schemeClr val="dk2"/>
              </a:solidFill>
              <a:latin typeface="Lato"/>
              <a:ea typeface="Lato"/>
              <a:cs typeface="Lato"/>
              <a:sym typeface="Lato"/>
            </a:endParaRPr>
          </a:p>
          <a:p>
            <a:pPr indent="-381000" lvl="0" marL="457200" rtl="0">
              <a:spcBef>
                <a:spcPts val="0"/>
              </a:spcBef>
              <a:spcAft>
                <a:spcPts val="0"/>
              </a:spcAft>
              <a:buClr>
                <a:schemeClr val="dk2"/>
              </a:buClr>
              <a:buSzPts val="2400"/>
              <a:buFont typeface="Lato"/>
              <a:buChar char="-"/>
            </a:pPr>
            <a:r>
              <a:rPr lang="en" sz="2400">
                <a:solidFill>
                  <a:schemeClr val="dk2"/>
                </a:solidFill>
                <a:latin typeface="Lato"/>
                <a:ea typeface="Lato"/>
                <a:cs typeface="Lato"/>
                <a:sym typeface="Lato"/>
              </a:rPr>
              <a:t>Experienced and Expressed</a:t>
            </a:r>
            <a:endParaRPr sz="2400">
              <a:solidFill>
                <a:schemeClr val="dk2"/>
              </a:solidFill>
              <a:latin typeface="Lato"/>
              <a:ea typeface="Lato"/>
              <a:cs typeface="Lato"/>
              <a:sym typeface="Lato"/>
            </a:endParaRPr>
          </a:p>
          <a:p>
            <a:pPr indent="0" lvl="0" marL="0" rtl="0">
              <a:spcBef>
                <a:spcPts val="0"/>
              </a:spcBef>
              <a:spcAft>
                <a:spcPts val="0"/>
              </a:spcAft>
              <a:buNone/>
            </a:pPr>
            <a:r>
              <a:t/>
            </a:r>
            <a:endParaRPr sz="1800">
              <a:solidFill>
                <a:schemeClr val="dk2"/>
              </a:solidFill>
              <a:latin typeface="Lato"/>
              <a:ea typeface="Lato"/>
              <a:cs typeface="Lato"/>
              <a:sym typeface="Lato"/>
            </a:endParaRPr>
          </a:p>
          <a:p>
            <a:pPr indent="0" lvl="0" marL="0" rtl="0">
              <a:spcBef>
                <a:spcPts val="0"/>
              </a:spcBef>
              <a:spcAft>
                <a:spcPts val="0"/>
              </a:spcAft>
              <a:buNone/>
            </a:pPr>
            <a:r>
              <a:t/>
            </a:r>
            <a:endParaRPr sz="1800">
              <a:solidFill>
                <a:schemeClr val="dk2"/>
              </a:solidFill>
              <a:latin typeface="Lato"/>
              <a:ea typeface="Lato"/>
              <a:cs typeface="Lato"/>
              <a:sym typeface="Lato"/>
            </a:endParaRPr>
          </a:p>
          <a:p>
            <a:pPr indent="0" lvl="0" marL="0" rtl="0">
              <a:spcBef>
                <a:spcPts val="0"/>
              </a:spcBef>
              <a:spcAft>
                <a:spcPts val="0"/>
              </a:spcAft>
              <a:buNone/>
            </a:pPr>
            <a:r>
              <a:t/>
            </a:r>
            <a:endParaRPr sz="1600">
              <a:solidFill>
                <a:schemeClr val="dk2"/>
              </a:solidFill>
              <a:latin typeface="Lato"/>
              <a:ea typeface="Lato"/>
              <a:cs typeface="Lato"/>
              <a:sym typeface="Lato"/>
            </a:endParaRPr>
          </a:p>
          <a:p>
            <a:pPr indent="0" lvl="0" marL="0" rtl="0">
              <a:spcBef>
                <a:spcPts val="0"/>
              </a:spcBef>
              <a:spcAft>
                <a:spcPts val="0"/>
              </a:spcAft>
              <a:buNone/>
            </a:pPr>
            <a:r>
              <a:t/>
            </a:r>
            <a:endParaRPr sz="1600">
              <a:solidFill>
                <a:schemeClr val="dk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Lato"/>
                <a:ea typeface="Lato"/>
                <a:cs typeface="Lato"/>
                <a:sym typeface="Lato"/>
              </a:rPr>
              <a:t>Pleiotropic Genes</a:t>
            </a:r>
            <a:endParaRPr b="1" i="0" sz="3200" u="none" cap="none" strike="noStrike">
              <a:solidFill>
                <a:schemeClr val="dk1"/>
              </a:solidFill>
              <a:latin typeface="Lato"/>
              <a:ea typeface="Lato"/>
              <a:cs typeface="Lato"/>
              <a:sym typeface="Lato"/>
            </a:endParaRPr>
          </a:p>
        </p:txBody>
      </p:sp>
      <p:pic>
        <p:nvPicPr>
          <p:cNvPr id="213" name="Shape 213"/>
          <p:cNvPicPr preferRelativeResize="0"/>
          <p:nvPr/>
        </p:nvPicPr>
        <p:blipFill rotWithShape="1">
          <a:blip r:embed="rId3">
            <a:alphaModFix/>
          </a:blip>
          <a:srcRect b="0" l="0" r="0" t="0"/>
          <a:stretch/>
        </p:blipFill>
        <p:spPr>
          <a:xfrm>
            <a:off x="229275" y="1864525"/>
            <a:ext cx="7042999" cy="3140950"/>
          </a:xfrm>
          <a:prstGeom prst="rect">
            <a:avLst/>
          </a:prstGeom>
          <a:noFill/>
          <a:ln>
            <a:noFill/>
          </a:ln>
        </p:spPr>
      </p:pic>
      <p:sp>
        <p:nvSpPr>
          <p:cNvPr id="214" name="Shape 214"/>
          <p:cNvSpPr txBox="1"/>
          <p:nvPr/>
        </p:nvSpPr>
        <p:spPr>
          <a:xfrm>
            <a:off x="7773603" y="4659750"/>
            <a:ext cx="1058700" cy="28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Lato"/>
                <a:ea typeface="Lato"/>
                <a:cs typeface="Lato"/>
                <a:sym typeface="Lato"/>
              </a:rPr>
              <a:t>Miller, 2000</a:t>
            </a:r>
            <a:endParaRPr b="0" i="0" sz="1200" u="none" cap="none" strike="noStrike">
              <a:solidFill>
                <a:schemeClr val="dk2"/>
              </a:solidFill>
              <a:latin typeface="Lato"/>
              <a:ea typeface="Lato"/>
              <a:cs typeface="Lato"/>
              <a:sym typeface="Lato"/>
            </a:endParaRPr>
          </a:p>
        </p:txBody>
      </p:sp>
      <p:sp>
        <p:nvSpPr>
          <p:cNvPr id="215" name="Shape 215"/>
          <p:cNvSpPr txBox="1"/>
          <p:nvPr/>
        </p:nvSpPr>
        <p:spPr>
          <a:xfrm>
            <a:off x="311700" y="1017450"/>
            <a:ext cx="8775300" cy="461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1800">
                <a:solidFill>
                  <a:schemeClr val="dk2"/>
                </a:solidFill>
                <a:latin typeface="Lato"/>
                <a:ea typeface="Lato"/>
                <a:cs typeface="Lato"/>
                <a:sym typeface="Lato"/>
              </a:rPr>
              <a:t>Contributes to homosexual and bisexual phenotype prevalence</a:t>
            </a:r>
            <a:endParaRPr b="1" sz="1800">
              <a:solidFill>
                <a:schemeClr val="dk2"/>
              </a:solidFill>
              <a:latin typeface="Lato"/>
              <a:ea typeface="Lato"/>
              <a:cs typeface="Lato"/>
              <a:sym typeface="Lato"/>
            </a:endParaRPr>
          </a:p>
          <a:p>
            <a:pPr indent="0" lvl="0" marL="0" rtl="0">
              <a:lnSpc>
                <a:spcPct val="115000"/>
              </a:lnSpc>
              <a:spcBef>
                <a:spcPts val="0"/>
              </a:spcBef>
              <a:spcAft>
                <a:spcPts val="0"/>
              </a:spcAft>
              <a:buNone/>
            </a:pPr>
            <a:r>
              <a:rPr lang="en" sz="1800">
                <a:solidFill>
                  <a:schemeClr val="dk2"/>
                </a:solidFill>
                <a:latin typeface="Lato"/>
                <a:ea typeface="Lato"/>
                <a:cs typeface="Lato"/>
                <a:sym typeface="Lato"/>
              </a:rPr>
              <a:t>If pleiotropic genes all code for more ‘feminine’ traits, the individual will fall in bisexual or homosexual area of the Miller curve  </a:t>
            </a:r>
            <a:endParaRPr sz="1800">
              <a:solidFill>
                <a:schemeClr val="dk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lang="en">
                <a:latin typeface="Lato"/>
                <a:ea typeface="Lato"/>
                <a:cs typeface="Lato"/>
                <a:sym typeface="Lato"/>
              </a:rPr>
              <a:t>Female Sexuality and Evolution</a:t>
            </a:r>
            <a:endParaRPr b="1" i="0" sz="3200" u="none" cap="none" strike="noStrike">
              <a:solidFill>
                <a:schemeClr val="dk1"/>
              </a:solidFill>
              <a:latin typeface="Lato"/>
              <a:ea typeface="Lato"/>
              <a:cs typeface="Lato"/>
              <a:sym typeface="Lato"/>
            </a:endParaRPr>
          </a:p>
        </p:txBody>
      </p:sp>
      <p:pic>
        <p:nvPicPr>
          <p:cNvPr id="221" name="Shape 221"/>
          <p:cNvPicPr preferRelativeResize="0"/>
          <p:nvPr/>
        </p:nvPicPr>
        <p:blipFill>
          <a:blip r:embed="rId3">
            <a:alphaModFix/>
          </a:blip>
          <a:stretch>
            <a:fillRect/>
          </a:stretch>
        </p:blipFill>
        <p:spPr>
          <a:xfrm>
            <a:off x="311700" y="1370275"/>
            <a:ext cx="1770894" cy="812975"/>
          </a:xfrm>
          <a:prstGeom prst="rect">
            <a:avLst/>
          </a:prstGeom>
          <a:noFill/>
          <a:ln>
            <a:noFill/>
          </a:ln>
        </p:spPr>
      </p:pic>
      <p:pic>
        <p:nvPicPr>
          <p:cNvPr id="222" name="Shape 222"/>
          <p:cNvPicPr preferRelativeResize="0"/>
          <p:nvPr/>
        </p:nvPicPr>
        <p:blipFill>
          <a:blip r:embed="rId4">
            <a:alphaModFix/>
          </a:blip>
          <a:stretch>
            <a:fillRect/>
          </a:stretch>
        </p:blipFill>
        <p:spPr>
          <a:xfrm>
            <a:off x="3802925" y="1313329"/>
            <a:ext cx="923225" cy="812983"/>
          </a:xfrm>
          <a:prstGeom prst="rect">
            <a:avLst/>
          </a:prstGeom>
          <a:noFill/>
          <a:ln>
            <a:noFill/>
          </a:ln>
        </p:spPr>
      </p:pic>
      <p:pic>
        <p:nvPicPr>
          <p:cNvPr id="223" name="Shape 223"/>
          <p:cNvPicPr preferRelativeResize="0"/>
          <p:nvPr/>
        </p:nvPicPr>
        <p:blipFill>
          <a:blip r:embed="rId4">
            <a:alphaModFix/>
          </a:blip>
          <a:stretch>
            <a:fillRect/>
          </a:stretch>
        </p:blipFill>
        <p:spPr>
          <a:xfrm>
            <a:off x="2879700" y="1313338"/>
            <a:ext cx="923225" cy="812975"/>
          </a:xfrm>
          <a:prstGeom prst="rect">
            <a:avLst/>
          </a:prstGeom>
          <a:noFill/>
          <a:ln>
            <a:noFill/>
          </a:ln>
        </p:spPr>
      </p:pic>
      <p:sp>
        <p:nvSpPr>
          <p:cNvPr id="224" name="Shape 224"/>
          <p:cNvSpPr txBox="1"/>
          <p:nvPr/>
        </p:nvSpPr>
        <p:spPr>
          <a:xfrm>
            <a:off x="-44699" y="2183250"/>
            <a:ext cx="2483700" cy="299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a:solidFill>
                  <a:schemeClr val="dk1"/>
                </a:solidFill>
                <a:latin typeface="Lato"/>
                <a:ea typeface="Lato"/>
                <a:cs typeface="Lato"/>
                <a:sym typeface="Lato"/>
              </a:rPr>
              <a:t>m</a:t>
            </a:r>
            <a:r>
              <a:rPr b="1" lang="en">
                <a:solidFill>
                  <a:schemeClr val="dk1"/>
                </a:solidFill>
                <a:latin typeface="Lato"/>
                <a:ea typeface="Lato"/>
                <a:cs typeface="Lato"/>
                <a:sym typeface="Lato"/>
              </a:rPr>
              <a:t>onozygotic female twins</a:t>
            </a:r>
            <a:endParaRPr b="1">
              <a:solidFill>
                <a:schemeClr val="dk1"/>
              </a:solidFill>
              <a:latin typeface="Lato"/>
              <a:ea typeface="Lato"/>
              <a:cs typeface="Lato"/>
              <a:sym typeface="Lato"/>
            </a:endParaRPr>
          </a:p>
        </p:txBody>
      </p:sp>
      <p:sp>
        <p:nvSpPr>
          <p:cNvPr id="225" name="Shape 225"/>
          <p:cNvSpPr txBox="1"/>
          <p:nvPr/>
        </p:nvSpPr>
        <p:spPr>
          <a:xfrm>
            <a:off x="2776650" y="2183250"/>
            <a:ext cx="2054400" cy="29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Lato"/>
                <a:ea typeface="Lato"/>
                <a:cs typeface="Lato"/>
                <a:sym typeface="Lato"/>
              </a:rPr>
              <a:t>dizygotic female twins</a:t>
            </a:r>
            <a:endParaRPr b="1">
              <a:solidFill>
                <a:schemeClr val="dk1"/>
              </a:solidFill>
              <a:latin typeface="Lato"/>
              <a:ea typeface="Lato"/>
              <a:cs typeface="Lato"/>
              <a:sym typeface="Lato"/>
            </a:endParaRPr>
          </a:p>
        </p:txBody>
      </p:sp>
      <p:sp>
        <p:nvSpPr>
          <p:cNvPr id="226" name="Shape 226"/>
          <p:cNvSpPr txBox="1"/>
          <p:nvPr/>
        </p:nvSpPr>
        <p:spPr>
          <a:xfrm>
            <a:off x="2321250" y="1627213"/>
            <a:ext cx="319800" cy="299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chemeClr val="dk2"/>
                </a:solidFill>
                <a:latin typeface="Lato"/>
                <a:ea typeface="Lato"/>
                <a:cs typeface="Lato"/>
                <a:sym typeface="Lato"/>
              </a:rPr>
              <a:t>+</a:t>
            </a:r>
            <a:endParaRPr b="1" sz="2400">
              <a:solidFill>
                <a:schemeClr val="dk2"/>
              </a:solidFill>
              <a:latin typeface="Lato"/>
              <a:ea typeface="Lato"/>
              <a:cs typeface="Lato"/>
              <a:sym typeface="Lato"/>
            </a:endParaRPr>
          </a:p>
        </p:txBody>
      </p:sp>
      <p:sp>
        <p:nvSpPr>
          <p:cNvPr id="227" name="Shape 227"/>
          <p:cNvSpPr txBox="1"/>
          <p:nvPr/>
        </p:nvSpPr>
        <p:spPr>
          <a:xfrm>
            <a:off x="83100" y="4654375"/>
            <a:ext cx="1420500" cy="29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1200"/>
              </a:spcAft>
              <a:buNone/>
            </a:pPr>
            <a:r>
              <a:rPr lang="en" sz="1200">
                <a:latin typeface="Lato"/>
                <a:ea typeface="Lato"/>
                <a:cs typeface="Lato"/>
                <a:sym typeface="Lato"/>
              </a:rPr>
              <a:t>(</a:t>
            </a:r>
            <a:r>
              <a:rPr lang="en" sz="1200">
                <a:latin typeface="Lato"/>
                <a:ea typeface="Lato"/>
                <a:cs typeface="Lato"/>
                <a:sym typeface="Lato"/>
              </a:rPr>
              <a:t>Burri et al., 2015)</a:t>
            </a:r>
            <a:endParaRPr sz="1200">
              <a:latin typeface="Lato"/>
              <a:ea typeface="Lato"/>
              <a:cs typeface="Lato"/>
              <a:sym typeface="Lato"/>
            </a:endParaRPr>
          </a:p>
        </p:txBody>
      </p:sp>
      <p:grpSp>
        <p:nvGrpSpPr>
          <p:cNvPr id="228" name="Shape 228"/>
          <p:cNvGrpSpPr/>
          <p:nvPr/>
        </p:nvGrpSpPr>
        <p:grpSpPr>
          <a:xfrm>
            <a:off x="576412" y="3420834"/>
            <a:ext cx="1506175" cy="1608833"/>
            <a:chOff x="5632317" y="1189775"/>
            <a:chExt cx="3382384" cy="3483076"/>
          </a:xfrm>
        </p:grpSpPr>
        <p:sp>
          <p:nvSpPr>
            <p:cNvPr id="229" name="Shape 229"/>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b="1" lang="en">
                  <a:solidFill>
                    <a:srgbClr val="FFFFFF"/>
                  </a:solidFill>
                  <a:latin typeface="Roboto"/>
                  <a:ea typeface="Roboto"/>
                  <a:cs typeface="Roboto"/>
                  <a:sym typeface="Roboto"/>
                </a:rPr>
                <a:t>1</a:t>
              </a:r>
              <a:r>
                <a:rPr lang="en">
                  <a:solidFill>
                    <a:srgbClr val="FFFFFF"/>
                  </a:solidFill>
                  <a:latin typeface="Roboto"/>
                  <a:ea typeface="Roboto"/>
                  <a:cs typeface="Roboto"/>
                  <a:sym typeface="Roboto"/>
                </a:rPr>
                <a:t> </a:t>
              </a:r>
              <a:endParaRPr>
                <a:solidFill>
                  <a:srgbClr val="FFFFFF"/>
                </a:solidFill>
                <a:latin typeface="Roboto"/>
                <a:ea typeface="Roboto"/>
                <a:cs typeface="Roboto"/>
                <a:sym typeface="Roboto"/>
              </a:endParaRPr>
            </a:p>
          </p:txBody>
        </p:sp>
        <p:sp>
          <p:nvSpPr>
            <p:cNvPr id="230" name="Shape 230"/>
            <p:cNvSpPr txBox="1"/>
            <p:nvPr/>
          </p:nvSpPr>
          <p:spPr>
            <a:xfrm>
              <a:off x="5824800" y="2057151"/>
              <a:ext cx="3189900" cy="2615700"/>
            </a:xfrm>
            <a:prstGeom prst="rect">
              <a:avLst/>
            </a:prstGeom>
            <a:noFill/>
            <a:ln>
              <a:noFill/>
            </a:ln>
          </p:spPr>
          <p:txBody>
            <a:bodyPr anchorCtr="0" anchor="t" bIns="91425" lIns="91425" spcFirstLastPara="1" rIns="91425" wrap="square" tIns="91425">
              <a:noAutofit/>
            </a:bodyPr>
            <a:lstStyle/>
            <a:p>
              <a:pPr indent="0" lvl="0" marL="0">
                <a:lnSpc>
                  <a:spcPct val="115000"/>
                </a:lnSpc>
                <a:spcBef>
                  <a:spcPts val="0"/>
                </a:spcBef>
                <a:spcAft>
                  <a:spcPts val="0"/>
                </a:spcAft>
                <a:buNone/>
              </a:pPr>
              <a:r>
                <a:rPr b="1" lang="en">
                  <a:solidFill>
                    <a:schemeClr val="dk2"/>
                  </a:solidFill>
                  <a:latin typeface="Lato"/>
                  <a:ea typeface="Lato"/>
                  <a:cs typeface="Lato"/>
                  <a:sym typeface="Lato"/>
                </a:rPr>
                <a:t>Only males, never females</a:t>
              </a:r>
              <a:endParaRPr b="1">
                <a:solidFill>
                  <a:schemeClr val="dk2"/>
                </a:solidFill>
                <a:latin typeface="Lato"/>
                <a:ea typeface="Lato"/>
                <a:cs typeface="Lato"/>
                <a:sym typeface="Lato"/>
              </a:endParaRPr>
            </a:p>
          </p:txBody>
        </p:sp>
      </p:grpSp>
      <p:grpSp>
        <p:nvGrpSpPr>
          <p:cNvPr id="231" name="Shape 231"/>
          <p:cNvGrpSpPr/>
          <p:nvPr/>
        </p:nvGrpSpPr>
        <p:grpSpPr>
          <a:xfrm>
            <a:off x="2879712" y="3420834"/>
            <a:ext cx="1506175" cy="1608833"/>
            <a:chOff x="5632317" y="1189775"/>
            <a:chExt cx="3382383" cy="3483076"/>
          </a:xfrm>
        </p:grpSpPr>
        <p:sp>
          <p:nvSpPr>
            <p:cNvPr id="232" name="Shape 232"/>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5</a:t>
              </a:r>
              <a:r>
                <a:rPr lang="en">
                  <a:solidFill>
                    <a:srgbClr val="FFFFFF"/>
                  </a:solidFill>
                  <a:latin typeface="Roboto"/>
                  <a:ea typeface="Roboto"/>
                  <a:cs typeface="Roboto"/>
                  <a:sym typeface="Roboto"/>
                </a:rPr>
                <a:t> </a:t>
              </a:r>
              <a:endParaRPr>
                <a:solidFill>
                  <a:srgbClr val="FFFFFF"/>
                </a:solidFill>
                <a:latin typeface="Roboto"/>
                <a:ea typeface="Roboto"/>
                <a:cs typeface="Roboto"/>
                <a:sym typeface="Roboto"/>
              </a:endParaRPr>
            </a:p>
          </p:txBody>
        </p:sp>
        <p:sp>
          <p:nvSpPr>
            <p:cNvPr id="233" name="Shape 233"/>
            <p:cNvSpPr txBox="1"/>
            <p:nvPr/>
          </p:nvSpPr>
          <p:spPr>
            <a:xfrm>
              <a:off x="5824800" y="2057151"/>
              <a:ext cx="3189900" cy="2615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chemeClr val="dk2"/>
                  </a:solidFill>
                  <a:latin typeface="Lato"/>
                  <a:ea typeface="Lato"/>
                  <a:cs typeface="Lato"/>
                  <a:sym typeface="Lato"/>
                </a:rPr>
                <a:t>Only females, never males</a:t>
              </a:r>
              <a:endParaRPr b="1">
                <a:solidFill>
                  <a:schemeClr val="dk2"/>
                </a:solidFill>
                <a:latin typeface="Lato"/>
                <a:ea typeface="Lato"/>
                <a:cs typeface="Lato"/>
                <a:sym typeface="Lato"/>
              </a:endParaRPr>
            </a:p>
          </p:txBody>
        </p:sp>
      </p:grpSp>
      <p:sp>
        <p:nvSpPr>
          <p:cNvPr id="234" name="Shape 234"/>
          <p:cNvSpPr txBox="1"/>
          <p:nvPr/>
        </p:nvSpPr>
        <p:spPr>
          <a:xfrm>
            <a:off x="831600" y="2982825"/>
            <a:ext cx="3299100" cy="299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333333"/>
                </a:solidFill>
                <a:latin typeface="Lato"/>
                <a:ea typeface="Lato"/>
                <a:cs typeface="Lato"/>
                <a:sym typeface="Lato"/>
              </a:rPr>
              <a:t>SEXUAL ATTRACTION SCALE</a:t>
            </a:r>
            <a:endParaRPr b="1" sz="1800">
              <a:solidFill>
                <a:srgbClr val="333333"/>
              </a:solidFill>
              <a:latin typeface="Lato"/>
              <a:ea typeface="Lato"/>
              <a:cs typeface="Lato"/>
              <a:sym typeface="Lato"/>
            </a:endParaRPr>
          </a:p>
        </p:txBody>
      </p:sp>
      <p:sp>
        <p:nvSpPr>
          <p:cNvPr id="235" name="Shape 235"/>
          <p:cNvSpPr/>
          <p:nvPr/>
        </p:nvSpPr>
        <p:spPr>
          <a:xfrm>
            <a:off x="2321250" y="3420825"/>
            <a:ext cx="319800" cy="299100"/>
          </a:xfrm>
          <a:prstGeom prst="striped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b="1">
              <a:solidFill>
                <a:srgbClr val="A72A1E"/>
              </a:solidFill>
            </a:endParaRPr>
          </a:p>
        </p:txBody>
      </p:sp>
      <p:sp>
        <p:nvSpPr>
          <p:cNvPr id="236" name="Shape 236"/>
          <p:cNvSpPr txBox="1"/>
          <p:nvPr/>
        </p:nvSpPr>
        <p:spPr>
          <a:xfrm>
            <a:off x="5168700" y="1439550"/>
            <a:ext cx="3974400" cy="288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600">
                <a:latin typeface="Lato"/>
                <a:ea typeface="Lato"/>
                <a:cs typeface="Lato"/>
                <a:sym typeface="Lato"/>
              </a:rPr>
              <a:t>Measured:</a:t>
            </a:r>
            <a:endParaRPr sz="1600">
              <a:latin typeface="Lato"/>
              <a:ea typeface="Lato"/>
              <a:cs typeface="Lato"/>
              <a:sym typeface="Lato"/>
            </a:endParaRPr>
          </a:p>
          <a:p>
            <a:pPr indent="-330200" lvl="0" marL="457200" rtl="0">
              <a:spcBef>
                <a:spcPts val="0"/>
              </a:spcBef>
              <a:spcAft>
                <a:spcPts val="0"/>
              </a:spcAft>
              <a:buSzPts val="1600"/>
              <a:buFont typeface="Lato"/>
              <a:buAutoNum type="arabicPeriod"/>
            </a:pPr>
            <a:r>
              <a:rPr lang="en" sz="1600">
                <a:latin typeface="Lato"/>
                <a:ea typeface="Lato"/>
                <a:cs typeface="Lato"/>
                <a:sym typeface="Lato"/>
              </a:rPr>
              <a:t>Sexual Attraction Scale Number (1-5)</a:t>
            </a:r>
            <a:endParaRPr sz="1600">
              <a:latin typeface="Lato"/>
              <a:ea typeface="Lato"/>
              <a:cs typeface="Lato"/>
              <a:sym typeface="Lato"/>
            </a:endParaRPr>
          </a:p>
          <a:p>
            <a:pPr indent="-330200" lvl="0" marL="457200" rtl="0">
              <a:spcBef>
                <a:spcPts val="0"/>
              </a:spcBef>
              <a:spcAft>
                <a:spcPts val="0"/>
              </a:spcAft>
              <a:buSzPts val="1600"/>
              <a:buFont typeface="Lato"/>
              <a:buAutoNum type="arabicPeriod"/>
            </a:pPr>
            <a:r>
              <a:rPr lang="en" sz="1600">
                <a:latin typeface="Lato"/>
                <a:ea typeface="Lato"/>
                <a:cs typeface="Lato"/>
                <a:sym typeface="Lato"/>
              </a:rPr>
              <a:t>Number of Sexual Partners</a:t>
            </a:r>
            <a:endParaRPr sz="1600">
              <a:latin typeface="Lato"/>
              <a:ea typeface="Lato"/>
              <a:cs typeface="Lato"/>
              <a:sym typeface="Lato"/>
            </a:endParaRPr>
          </a:p>
          <a:p>
            <a:pPr indent="-330200" lvl="0" marL="457200" rtl="0">
              <a:spcBef>
                <a:spcPts val="0"/>
              </a:spcBef>
              <a:spcAft>
                <a:spcPts val="0"/>
              </a:spcAft>
              <a:buSzPts val="1600"/>
              <a:buFont typeface="Lato"/>
              <a:buAutoNum type="arabicPeriod"/>
            </a:pPr>
            <a:r>
              <a:rPr lang="en" sz="1600">
                <a:latin typeface="Lato"/>
                <a:ea typeface="Lato"/>
                <a:cs typeface="Lato"/>
                <a:sym typeface="Lato"/>
              </a:rPr>
              <a:t>CGN </a:t>
            </a:r>
            <a:endParaRPr sz="1600">
              <a:latin typeface="Lato"/>
              <a:ea typeface="Lato"/>
              <a:cs typeface="Lato"/>
              <a:sym typeface="Lato"/>
            </a:endParaRPr>
          </a:p>
          <a:p>
            <a:pPr indent="0" lvl="0" marL="0">
              <a:spcBef>
                <a:spcPts val="0"/>
              </a:spcBef>
              <a:spcAft>
                <a:spcPts val="0"/>
              </a:spcAft>
              <a:buNone/>
            </a:pPr>
            <a:r>
              <a:t/>
            </a:r>
            <a:endParaRPr sz="1600">
              <a:latin typeface="Lato"/>
              <a:ea typeface="Lato"/>
              <a:cs typeface="Lato"/>
              <a:sym typeface="Lato"/>
            </a:endParaRPr>
          </a:p>
          <a:p>
            <a:pPr indent="0" lvl="0" marL="0" rtl="0">
              <a:spcBef>
                <a:spcPts val="0"/>
              </a:spcBef>
              <a:spcAft>
                <a:spcPts val="0"/>
              </a:spcAft>
              <a:buNone/>
            </a:pPr>
            <a:r>
              <a:t/>
            </a:r>
            <a:endParaRPr sz="1600">
              <a:latin typeface="Lato"/>
              <a:ea typeface="Lato"/>
              <a:cs typeface="Lato"/>
              <a:sym typeface="Lato"/>
            </a:endParaRPr>
          </a:p>
          <a:p>
            <a:pPr indent="0" lvl="0" marL="0">
              <a:spcBef>
                <a:spcPts val="0"/>
              </a:spcBef>
              <a:spcAft>
                <a:spcPts val="0"/>
              </a:spcAft>
              <a:buNone/>
            </a:pPr>
            <a:r>
              <a:rPr lang="en" sz="1600">
                <a:latin typeface="Lato"/>
                <a:ea typeface="Lato"/>
                <a:cs typeface="Lato"/>
                <a:sym typeface="Lato"/>
              </a:rPr>
              <a:t>Results:</a:t>
            </a:r>
            <a:endParaRPr sz="1600">
              <a:latin typeface="Lato"/>
              <a:ea typeface="Lato"/>
              <a:cs typeface="Lato"/>
              <a:sym typeface="Lato"/>
            </a:endParaRPr>
          </a:p>
          <a:p>
            <a:pPr indent="-330200" lvl="0" marL="457200" rtl="0">
              <a:spcBef>
                <a:spcPts val="0"/>
              </a:spcBef>
              <a:spcAft>
                <a:spcPts val="0"/>
              </a:spcAft>
              <a:buSzPts val="1600"/>
              <a:buFont typeface="Lato"/>
              <a:buChar char="●"/>
            </a:pPr>
            <a:r>
              <a:rPr lang="en" sz="1600">
                <a:latin typeface="Lato"/>
                <a:ea typeface="Lato"/>
                <a:cs typeface="Lato"/>
                <a:sym typeface="Lato"/>
              </a:rPr>
              <a:t>Low CGN → greater nonheterosexual attractions</a:t>
            </a:r>
            <a:endParaRPr sz="1600">
              <a:latin typeface="Lato"/>
              <a:ea typeface="Lato"/>
              <a:cs typeface="Lato"/>
              <a:sym typeface="Lato"/>
            </a:endParaRPr>
          </a:p>
          <a:p>
            <a:pPr indent="-330200" lvl="0" marL="457200" rtl="0">
              <a:spcBef>
                <a:spcPts val="0"/>
              </a:spcBef>
              <a:spcAft>
                <a:spcPts val="0"/>
              </a:spcAft>
              <a:buSzPts val="1600"/>
              <a:buFont typeface="Lato"/>
              <a:buChar char="●"/>
            </a:pPr>
            <a:r>
              <a:rPr lang="en" sz="1600">
                <a:latin typeface="Lato"/>
                <a:ea typeface="Lato"/>
                <a:cs typeface="Lato"/>
                <a:sym typeface="Lato"/>
              </a:rPr>
              <a:t>Low CGN → more sexual partners in hetero- and nonheterosexual women</a:t>
            </a:r>
            <a:endParaRPr sz="16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161100"/>
            <a:ext cx="8520600" cy="62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Lato"/>
                <a:ea typeface="Lato"/>
                <a:cs typeface="Lato"/>
                <a:sym typeface="Lato"/>
              </a:rPr>
              <a:t>References</a:t>
            </a:r>
            <a:endParaRPr b="1" i="0" sz="3200" u="none" cap="none" strike="noStrike">
              <a:solidFill>
                <a:schemeClr val="dk1"/>
              </a:solidFill>
              <a:latin typeface="Lato"/>
              <a:ea typeface="Lato"/>
              <a:cs typeface="Lato"/>
              <a:sym typeface="Lato"/>
            </a:endParaRPr>
          </a:p>
        </p:txBody>
      </p:sp>
      <p:sp>
        <p:nvSpPr>
          <p:cNvPr id="242" name="Shape 242"/>
          <p:cNvSpPr txBox="1"/>
          <p:nvPr>
            <p:ph idx="1" type="body"/>
          </p:nvPr>
        </p:nvSpPr>
        <p:spPr>
          <a:xfrm>
            <a:off x="311700" y="61062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Lato"/>
              <a:buNone/>
            </a:pPr>
            <a:r>
              <a:t/>
            </a:r>
            <a:endParaRPr b="0" i="0" sz="1000" u="none" cap="none" strike="noStrike">
              <a:solidFill>
                <a:schemeClr val="dk2"/>
              </a:solidFill>
              <a:latin typeface="Lato"/>
              <a:ea typeface="Lato"/>
              <a:cs typeface="Lato"/>
              <a:sym typeface="Lato"/>
            </a:endParaRPr>
          </a:p>
          <a:p>
            <a:pPr indent="-279400" lvl="0" marL="292100" rtl="0">
              <a:lnSpc>
                <a:spcPct val="100000"/>
              </a:lnSpc>
              <a:spcBef>
                <a:spcPts val="900"/>
              </a:spcBef>
              <a:spcAft>
                <a:spcPts val="0"/>
              </a:spcAft>
              <a:buClr>
                <a:schemeClr val="dk2"/>
              </a:buClr>
              <a:buSzPts val="1800"/>
              <a:buFont typeface="Lato"/>
              <a:buNone/>
            </a:pPr>
            <a:r>
              <a:rPr lang="en" sz="1000">
                <a:highlight>
                  <a:schemeClr val="lt1"/>
                </a:highlight>
              </a:rPr>
              <a:t>Avery, A., Chase, J., Johansson, L., Litvak, S., Montero, D., &amp; Wydra, M. (2007). America's Changing Attitudes toward Homosexuality, Civil Unions, and Same-Gender Marriage: 1977-2004. </a:t>
            </a:r>
            <a:r>
              <a:rPr i="1" lang="en" sz="1000">
                <a:highlight>
                  <a:schemeClr val="lt1"/>
                </a:highlight>
              </a:rPr>
              <a:t>Social Work</a:t>
            </a:r>
            <a:r>
              <a:rPr lang="en" sz="1000">
                <a:highlight>
                  <a:schemeClr val="lt1"/>
                </a:highlight>
              </a:rPr>
              <a:t>, </a:t>
            </a:r>
            <a:r>
              <a:rPr i="1" lang="en" sz="1000">
                <a:highlight>
                  <a:schemeClr val="lt1"/>
                </a:highlight>
              </a:rPr>
              <a:t>52</a:t>
            </a:r>
            <a:r>
              <a:rPr lang="en" sz="1000">
                <a:highlight>
                  <a:schemeClr val="lt1"/>
                </a:highlight>
              </a:rPr>
              <a:t>(1), 71-79. http://dx.doi.org/10.1093/sw/52.1.71</a:t>
            </a:r>
            <a:endParaRPr sz="1000">
              <a:highlight>
                <a:schemeClr val="lt1"/>
              </a:highlight>
            </a:endParaRPr>
          </a:p>
          <a:p>
            <a:pPr indent="-279400" lvl="0" marL="292100" rtl="0">
              <a:lnSpc>
                <a:spcPct val="100000"/>
              </a:lnSpc>
              <a:spcBef>
                <a:spcPts val="900"/>
              </a:spcBef>
              <a:spcAft>
                <a:spcPts val="0"/>
              </a:spcAft>
              <a:buClr>
                <a:schemeClr val="dk2"/>
              </a:buClr>
              <a:buSzPts val="1800"/>
              <a:buFont typeface="Lato"/>
              <a:buNone/>
            </a:pPr>
            <a:r>
              <a:rPr lang="en" sz="1000">
                <a:highlight>
                  <a:schemeClr val="lt1"/>
                </a:highlight>
              </a:rPr>
              <a:t>Bailey, J., Dunne, M., &amp; Martin, N. (2000). Genetic and environmental influences on sexual orientation and its correlates in an Australian twin sample. </a:t>
            </a:r>
            <a:r>
              <a:rPr i="1" lang="en" sz="1000">
                <a:highlight>
                  <a:schemeClr val="lt1"/>
                </a:highlight>
              </a:rPr>
              <a:t>Journal Of Personality And Social Psychology</a:t>
            </a:r>
            <a:r>
              <a:rPr lang="en" sz="1000">
                <a:highlight>
                  <a:schemeClr val="lt1"/>
                </a:highlight>
              </a:rPr>
              <a:t>, </a:t>
            </a:r>
            <a:r>
              <a:rPr i="1" lang="en" sz="1000">
                <a:highlight>
                  <a:schemeClr val="lt1"/>
                </a:highlight>
              </a:rPr>
              <a:t>78</a:t>
            </a:r>
            <a:r>
              <a:rPr lang="en" sz="1000">
                <a:highlight>
                  <a:schemeClr val="lt1"/>
                </a:highlight>
              </a:rPr>
              <a:t>(3), 524-536. http://dx.doi.org/10.1037//0022-3514.78.3.524</a:t>
            </a:r>
            <a:endParaRPr sz="1000">
              <a:highlight>
                <a:schemeClr val="lt1"/>
              </a:highlight>
            </a:endParaRPr>
          </a:p>
          <a:p>
            <a:pPr indent="-457200" lvl="0" marL="457200" marR="0" rtl="0" algn="l">
              <a:lnSpc>
                <a:spcPct val="100000"/>
              </a:lnSpc>
              <a:spcBef>
                <a:spcPts val="0"/>
              </a:spcBef>
              <a:spcAft>
                <a:spcPts val="0"/>
              </a:spcAft>
              <a:buClr>
                <a:schemeClr val="dk2"/>
              </a:buClr>
              <a:buSzPts val="1800"/>
              <a:buFont typeface="Lato"/>
              <a:buNone/>
            </a:pPr>
            <a:r>
              <a:t/>
            </a:r>
            <a:endParaRPr sz="1000"/>
          </a:p>
          <a:p>
            <a:pPr indent="-457200" lvl="0" marL="457200" marR="0" rtl="0" algn="l">
              <a:lnSpc>
                <a:spcPct val="100000"/>
              </a:lnSpc>
              <a:spcBef>
                <a:spcPts val="0"/>
              </a:spcBef>
              <a:spcAft>
                <a:spcPts val="0"/>
              </a:spcAft>
              <a:buClr>
                <a:schemeClr val="dk2"/>
              </a:buClr>
              <a:buSzPts val="1800"/>
              <a:buFont typeface="Lato"/>
              <a:buNone/>
            </a:pPr>
            <a:r>
              <a:rPr b="0" i="0" lang="en" sz="1000" u="none" cap="none" strike="noStrike">
                <a:solidFill>
                  <a:schemeClr val="dk2"/>
                </a:solidFill>
                <a:latin typeface="Lato"/>
                <a:ea typeface="Lato"/>
                <a:cs typeface="Lato"/>
                <a:sym typeface="Lato"/>
              </a:rPr>
              <a:t>Bailey, J. M., Willerman, L., &amp; Parks, C. (1991). A test of the maternal stress theory of human male homosexuality. </a:t>
            </a:r>
            <a:r>
              <a:rPr b="0" i="1" lang="en" sz="1000" u="none" cap="none" strike="noStrike">
                <a:solidFill>
                  <a:schemeClr val="dk2"/>
                </a:solidFill>
                <a:latin typeface="Lato"/>
                <a:ea typeface="Lato"/>
                <a:cs typeface="Lato"/>
                <a:sym typeface="Lato"/>
              </a:rPr>
              <a:t>Archives of Sexual Behavior</a:t>
            </a:r>
            <a:r>
              <a:rPr b="0" i="0" lang="en" sz="1000" u="none" cap="none" strike="noStrike">
                <a:solidFill>
                  <a:schemeClr val="dk2"/>
                </a:solidFill>
                <a:latin typeface="Lato"/>
                <a:ea typeface="Lato"/>
                <a:cs typeface="Lato"/>
                <a:sym typeface="Lato"/>
              </a:rPr>
              <a:t>, </a:t>
            </a:r>
            <a:r>
              <a:rPr b="0" i="1" lang="en" sz="1000" u="none" cap="none" strike="noStrike">
                <a:solidFill>
                  <a:schemeClr val="dk2"/>
                </a:solidFill>
                <a:latin typeface="Lato"/>
                <a:ea typeface="Lato"/>
                <a:cs typeface="Lato"/>
                <a:sym typeface="Lato"/>
              </a:rPr>
              <a:t>20</a:t>
            </a:r>
            <a:r>
              <a:rPr b="0" i="0" lang="en" sz="1000" u="none" cap="none" strike="noStrike">
                <a:solidFill>
                  <a:schemeClr val="dk2"/>
                </a:solidFill>
                <a:latin typeface="Lato"/>
                <a:ea typeface="Lato"/>
                <a:cs typeface="Lato"/>
                <a:sym typeface="Lato"/>
              </a:rPr>
              <a:t>(3), 277-293. Retrieved from https://www.researchgate.net/profile/J_Bailey2/publication/288653604_A_test_of_the_maternal_stress_theory_of_human_male_homosexuality/links/5694286f08ae425c68963693.pdf</a:t>
            </a:r>
            <a:endParaRPr b="0" i="0" sz="1000" u="none" cap="none" strike="noStrike">
              <a:solidFill>
                <a:schemeClr val="dk2"/>
              </a:solidFill>
              <a:latin typeface="Lato"/>
              <a:ea typeface="Lato"/>
              <a:cs typeface="Lato"/>
              <a:sym typeface="Lato"/>
            </a:endParaRPr>
          </a:p>
          <a:p>
            <a:pPr indent="0" lvl="0" marL="0" rtl="0">
              <a:lnSpc>
                <a:spcPct val="100000"/>
              </a:lnSpc>
              <a:spcBef>
                <a:spcPts val="900"/>
              </a:spcBef>
              <a:spcAft>
                <a:spcPts val="0"/>
              </a:spcAft>
              <a:buClr>
                <a:schemeClr val="dk2"/>
              </a:buClr>
              <a:buSzPts val="1800"/>
              <a:buFont typeface="Lato"/>
              <a:buNone/>
            </a:pPr>
            <a:r>
              <a:rPr lang="en" sz="1000"/>
              <a:t>Blanchard, R. (2001). Fraternal birth order and the maternal immune hypothesis of male homosexuality. </a:t>
            </a:r>
            <a:r>
              <a:rPr i="1" lang="en" sz="1000"/>
              <a:t>Hormones and Behavior</a:t>
            </a:r>
            <a:r>
              <a:rPr lang="en" sz="1000"/>
              <a:t>, </a:t>
            </a:r>
            <a:r>
              <a:rPr i="1" lang="en" sz="1000"/>
              <a:t>40</a:t>
            </a:r>
            <a:r>
              <a:rPr lang="en" sz="1000"/>
              <a:t>, </a:t>
            </a:r>
            <a:endParaRPr sz="1000"/>
          </a:p>
          <a:p>
            <a:pPr indent="457200" lvl="0" marL="0" rtl="0">
              <a:lnSpc>
                <a:spcPct val="100000"/>
              </a:lnSpc>
              <a:spcBef>
                <a:spcPts val="0"/>
              </a:spcBef>
              <a:spcAft>
                <a:spcPts val="0"/>
              </a:spcAft>
              <a:buClr>
                <a:schemeClr val="dk2"/>
              </a:buClr>
              <a:buSzPts val="1800"/>
              <a:buFont typeface="Lato"/>
              <a:buNone/>
            </a:pPr>
            <a:r>
              <a:rPr lang="en" sz="1000"/>
              <a:t>105-114. https://doi.org/10.1006/hbeh.2001.1681</a:t>
            </a:r>
            <a:endParaRPr sz="1000"/>
          </a:p>
          <a:p>
            <a:pPr indent="457200" lvl="0" marL="0" rtl="0">
              <a:lnSpc>
                <a:spcPct val="100000"/>
              </a:lnSpc>
              <a:spcBef>
                <a:spcPts val="0"/>
              </a:spcBef>
              <a:spcAft>
                <a:spcPts val="0"/>
              </a:spcAft>
              <a:buClr>
                <a:schemeClr val="dk2"/>
              </a:buClr>
              <a:buSzPts val="1800"/>
              <a:buFont typeface="Lato"/>
              <a:buNone/>
            </a:pPr>
            <a:r>
              <a:t/>
            </a:r>
            <a:endParaRPr sz="1000"/>
          </a:p>
          <a:p>
            <a:pPr indent="-279400" lvl="0" marL="292100" rtl="0">
              <a:lnSpc>
                <a:spcPct val="100000"/>
              </a:lnSpc>
              <a:spcBef>
                <a:spcPts val="0"/>
              </a:spcBef>
              <a:spcAft>
                <a:spcPts val="0"/>
              </a:spcAft>
              <a:buClr>
                <a:schemeClr val="dk2"/>
              </a:buClr>
              <a:buSzPts val="1800"/>
              <a:buFont typeface="Lato"/>
              <a:buNone/>
            </a:pPr>
            <a:r>
              <a:rPr lang="en" sz="1000">
                <a:highlight>
                  <a:schemeClr val="lt1"/>
                </a:highlight>
              </a:rPr>
              <a:t>Bobrow, D., &amp; Bailey, J. (2001). Is male homosexuality maintained via kin selection?. </a:t>
            </a:r>
            <a:r>
              <a:rPr i="1" lang="en" sz="1000">
                <a:highlight>
                  <a:schemeClr val="lt1"/>
                </a:highlight>
              </a:rPr>
              <a:t>Evolution And Human Behavior</a:t>
            </a:r>
            <a:r>
              <a:rPr lang="en" sz="1000">
                <a:highlight>
                  <a:schemeClr val="lt1"/>
                </a:highlight>
              </a:rPr>
              <a:t>, </a:t>
            </a:r>
            <a:r>
              <a:rPr i="1" lang="en" sz="1000">
                <a:highlight>
                  <a:schemeClr val="lt1"/>
                </a:highlight>
              </a:rPr>
              <a:t>22</a:t>
            </a:r>
            <a:r>
              <a:rPr lang="en" sz="1000">
                <a:highlight>
                  <a:schemeClr val="lt1"/>
                </a:highlight>
              </a:rPr>
              <a:t>(5), 361-368. http://dx.doi.org/10.1016/s1090-5138(01)00074-5</a:t>
            </a:r>
            <a:endParaRPr sz="1000">
              <a:highlight>
                <a:schemeClr val="lt1"/>
              </a:highlight>
            </a:endParaRPr>
          </a:p>
          <a:p>
            <a:pPr indent="-279400" lvl="0" marL="292100" rtl="0">
              <a:lnSpc>
                <a:spcPct val="100000"/>
              </a:lnSpc>
              <a:spcBef>
                <a:spcPts val="0"/>
              </a:spcBef>
              <a:spcAft>
                <a:spcPts val="0"/>
              </a:spcAft>
              <a:buClr>
                <a:schemeClr val="dk2"/>
              </a:buClr>
              <a:buSzPts val="1800"/>
              <a:buFont typeface="Lato"/>
              <a:buNone/>
            </a:pPr>
            <a:r>
              <a:t/>
            </a:r>
            <a:endParaRPr sz="1000">
              <a:highlight>
                <a:schemeClr val="lt1"/>
              </a:highlight>
            </a:endParaRPr>
          </a:p>
          <a:p>
            <a:pPr indent="-279400" lvl="0" marL="292100" rtl="0">
              <a:lnSpc>
                <a:spcPct val="100000"/>
              </a:lnSpc>
              <a:spcBef>
                <a:spcPts val="0"/>
              </a:spcBef>
              <a:spcAft>
                <a:spcPts val="0"/>
              </a:spcAft>
              <a:buClr>
                <a:srgbClr val="000000"/>
              </a:buClr>
              <a:buSzPts val="1100"/>
              <a:buFont typeface="Arial"/>
              <a:buNone/>
            </a:pPr>
            <a:r>
              <a:rPr lang="en" sz="1000">
                <a:highlight>
                  <a:schemeClr val="lt1"/>
                </a:highlight>
              </a:rPr>
              <a:t>Burri, A., Spector, T., &amp; Rahman, Q. (2015). Common Genetic Factors among Sexual Orientation, Gender Nonconformity, and Number of Sex Partners in Female Twins: Implications for the Evolution of Homosexuality. The Journal of Sexual Medicine, 12(4), 1004–1011.</a:t>
            </a:r>
            <a:endParaRPr sz="1000">
              <a:highlight>
                <a:schemeClr val="lt1"/>
              </a:highlight>
            </a:endParaRPr>
          </a:p>
          <a:p>
            <a:pPr indent="-279400" lvl="0" marL="292100" rtl="0">
              <a:lnSpc>
                <a:spcPct val="100000"/>
              </a:lnSpc>
              <a:spcBef>
                <a:spcPts val="0"/>
              </a:spcBef>
              <a:spcAft>
                <a:spcPts val="0"/>
              </a:spcAft>
              <a:buClr>
                <a:schemeClr val="dk2"/>
              </a:buClr>
              <a:buSzPts val="1800"/>
              <a:buFont typeface="Lato"/>
              <a:buNone/>
            </a:pPr>
            <a:r>
              <a:t/>
            </a:r>
            <a:endParaRPr sz="1000"/>
          </a:p>
          <a:p>
            <a:pPr indent="-279400" lvl="0" marL="292100" rtl="0">
              <a:lnSpc>
                <a:spcPct val="100000"/>
              </a:lnSpc>
              <a:spcBef>
                <a:spcPts val="0"/>
              </a:spcBef>
              <a:spcAft>
                <a:spcPts val="0"/>
              </a:spcAft>
              <a:buClr>
                <a:schemeClr val="dk2"/>
              </a:buClr>
              <a:buSzPts val="1800"/>
              <a:buFont typeface="Lato"/>
              <a:buNone/>
            </a:pPr>
            <a:r>
              <a:rPr lang="en" sz="1000"/>
              <a:t>Byne, W., Mattice, L.A., Lasco, M.S., Kemether, E.K., Edgar, M.A., Morgello, S., Buchsbaum, M.S.,... Liesl, B. (2001). The Interstitial Nuclei of 		the Human Anterior Hypothalamus: An Investigation of Variation with Sex, Sexual Orientation, and HIV Status. </a:t>
            </a:r>
            <a:r>
              <a:rPr i="1" lang="en" sz="1000"/>
              <a:t>Hormones and Behavior</a:t>
            </a:r>
            <a:r>
              <a:rPr lang="en" sz="1000"/>
              <a:t>, </a:t>
            </a:r>
            <a:r>
              <a:rPr i="1" lang="en" sz="1000"/>
              <a:t>40</a:t>
            </a:r>
            <a:r>
              <a:rPr lang="en" sz="1000"/>
              <a:t>, 86-92. doi:10.1006/hbeh.2001.1680</a:t>
            </a:r>
            <a:endParaRPr sz="1000"/>
          </a:p>
          <a:p>
            <a:pPr indent="-457200" lvl="0" marL="457200" rtl="0">
              <a:lnSpc>
                <a:spcPct val="100000"/>
              </a:lnSpc>
              <a:spcBef>
                <a:spcPts val="900"/>
              </a:spcBef>
              <a:spcAft>
                <a:spcPts val="0"/>
              </a:spcAft>
              <a:buClr>
                <a:schemeClr val="dk2"/>
              </a:buClr>
              <a:buSzPts val="1800"/>
              <a:buFont typeface="Lato"/>
              <a:buNone/>
            </a:pPr>
            <a:r>
              <a:rPr lang="en" sz="1000"/>
              <a:t>Camperio-Ciani, A., Corna, F., &amp; Capiluppi, C. (2004). Evidence for maternally inherited factors favouring male homosexuality and promoting female fecundity. </a:t>
            </a:r>
            <a:r>
              <a:rPr i="1" lang="en" sz="1000"/>
              <a:t>Proceedings of the Royal Society of London B: Biological Sciences</a:t>
            </a:r>
            <a:r>
              <a:rPr lang="en" sz="1000"/>
              <a:t>, </a:t>
            </a:r>
            <a:r>
              <a:rPr i="1" lang="en" sz="1000"/>
              <a:t>271</a:t>
            </a:r>
            <a:r>
              <a:rPr lang="en" sz="1000"/>
              <a:t>(1554), 2217-2221. </a:t>
            </a:r>
            <a:br>
              <a:rPr lang="en" sz="1000"/>
            </a:br>
            <a:endParaRPr sz="1000"/>
          </a:p>
          <a:p>
            <a:pPr indent="-457200" lvl="0" marL="457200" rtl="0">
              <a:lnSpc>
                <a:spcPct val="100000"/>
              </a:lnSpc>
              <a:spcBef>
                <a:spcPts val="0"/>
              </a:spcBef>
              <a:spcAft>
                <a:spcPts val="0"/>
              </a:spcAft>
              <a:buClr>
                <a:schemeClr val="dk2"/>
              </a:buClr>
              <a:buSzPts val="1800"/>
              <a:buFont typeface="Lato"/>
              <a:buNone/>
            </a:pPr>
            <a:r>
              <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3200"/>
              <a:buFont typeface="Playfair Display"/>
              <a:buNone/>
            </a:pPr>
            <a:r>
              <a:rPr lang="en">
                <a:latin typeface="Lato"/>
                <a:ea typeface="Lato"/>
                <a:cs typeface="Lato"/>
                <a:sym typeface="Lato"/>
              </a:rPr>
              <a:t>References</a:t>
            </a:r>
            <a:endParaRPr>
              <a:latin typeface="Lato"/>
              <a:ea typeface="Lato"/>
              <a:cs typeface="Lato"/>
              <a:sym typeface="Lato"/>
            </a:endParaRPr>
          </a:p>
          <a:p>
            <a:pPr indent="0" lvl="0" marL="0">
              <a:spcBef>
                <a:spcPts val="0"/>
              </a:spcBef>
              <a:spcAft>
                <a:spcPts val="0"/>
              </a:spcAft>
              <a:buNone/>
            </a:pPr>
            <a:r>
              <a:t/>
            </a:r>
            <a:endParaRPr/>
          </a:p>
        </p:txBody>
      </p:sp>
      <p:sp>
        <p:nvSpPr>
          <p:cNvPr id="248" name="Shape 2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nSpc>
                <a:spcPct val="100000"/>
              </a:lnSpc>
              <a:spcBef>
                <a:spcPts val="0"/>
              </a:spcBef>
              <a:spcAft>
                <a:spcPts val="0"/>
              </a:spcAft>
              <a:buClr>
                <a:schemeClr val="dk2"/>
              </a:buClr>
              <a:buSzPts val="1800"/>
              <a:buFont typeface="Lato"/>
              <a:buNone/>
            </a:pPr>
            <a:r>
              <a:rPr lang="en" sz="1000">
                <a:highlight>
                  <a:schemeClr val="lt1"/>
                </a:highlight>
              </a:rPr>
              <a:t>Gates, G. (2017). </a:t>
            </a:r>
            <a:r>
              <a:rPr i="1" lang="en" sz="1000">
                <a:highlight>
                  <a:schemeClr val="lt1"/>
                </a:highlight>
              </a:rPr>
              <a:t>In U.S., More Adults Identifying as LGBT</a:t>
            </a:r>
            <a:r>
              <a:rPr lang="en" sz="1000">
                <a:highlight>
                  <a:schemeClr val="lt1"/>
                </a:highlight>
              </a:rPr>
              <a:t>. </a:t>
            </a:r>
            <a:r>
              <a:rPr i="1" lang="en" sz="1000">
                <a:highlight>
                  <a:schemeClr val="lt1"/>
                </a:highlight>
              </a:rPr>
              <a:t>Gallup.com</a:t>
            </a:r>
            <a:r>
              <a:rPr lang="en" sz="1000">
                <a:highlight>
                  <a:schemeClr val="lt1"/>
                </a:highlight>
              </a:rPr>
              <a:t>. Retrieved 13 November 2017, from http://news.gallup.com/poll/201731/lgbt-identification-rises.aspx</a:t>
            </a:r>
            <a:endParaRPr sz="1000">
              <a:highlight>
                <a:schemeClr val="lt1"/>
              </a:highlight>
            </a:endParaRPr>
          </a:p>
          <a:p>
            <a:pPr indent="-457200" lvl="0" marL="457200" rtl="0">
              <a:lnSpc>
                <a:spcPct val="100000"/>
              </a:lnSpc>
              <a:spcBef>
                <a:spcPts val="0"/>
              </a:spcBef>
              <a:spcAft>
                <a:spcPts val="0"/>
              </a:spcAft>
              <a:buClr>
                <a:schemeClr val="dk2"/>
              </a:buClr>
              <a:buSzPts val="1800"/>
              <a:buFont typeface="Lato"/>
              <a:buNone/>
            </a:pPr>
            <a:r>
              <a:t/>
            </a:r>
            <a:endParaRPr sz="1000">
              <a:highlight>
                <a:schemeClr val="lt1"/>
              </a:highlight>
            </a:endParaRPr>
          </a:p>
          <a:p>
            <a:pPr indent="-457200" lvl="0" marL="457200" rtl="0">
              <a:lnSpc>
                <a:spcPct val="100000"/>
              </a:lnSpc>
              <a:spcBef>
                <a:spcPts val="0"/>
              </a:spcBef>
              <a:spcAft>
                <a:spcPts val="0"/>
              </a:spcAft>
              <a:buClr>
                <a:schemeClr val="dk2"/>
              </a:buClr>
              <a:buSzPts val="1800"/>
              <a:buFont typeface="Lato"/>
              <a:buNone/>
            </a:pPr>
            <a:r>
              <a:rPr lang="en" sz="1000"/>
              <a:t>Kunzig, R. (2008, May/June). Finding the switch: homosexuality may persist because the associated genes convey surprising advantages on homosexuals' family members. </a:t>
            </a:r>
            <a:r>
              <a:rPr i="1" lang="en" sz="1000"/>
              <a:t>Psychology Today Magazine</a:t>
            </a:r>
            <a:r>
              <a:rPr lang="en" sz="1000"/>
              <a:t>. Retrieved from https://www.psychologytoday.com/us/articles/ 200805/finding-the-switch</a:t>
            </a:r>
            <a:endParaRPr sz="1000">
              <a:highlight>
                <a:schemeClr val="lt1"/>
              </a:highlight>
            </a:endParaRPr>
          </a:p>
          <a:p>
            <a:pPr indent="0" lvl="0" marL="0" rtl="0">
              <a:lnSpc>
                <a:spcPct val="100000"/>
              </a:lnSpc>
              <a:spcBef>
                <a:spcPts val="900"/>
              </a:spcBef>
              <a:spcAft>
                <a:spcPts val="0"/>
              </a:spcAft>
              <a:buClr>
                <a:schemeClr val="dk2"/>
              </a:buClr>
              <a:buSzPts val="1800"/>
              <a:buFont typeface="Lato"/>
              <a:buNone/>
            </a:pPr>
            <a:r>
              <a:rPr lang="en" sz="1000">
                <a:highlight>
                  <a:schemeClr val="lt1"/>
                </a:highlight>
              </a:rPr>
              <a:t>Miller, E. M. (2000). Homosexuality, birth order, and evolution: Toward an equilibrium reproductive economics of </a:t>
            </a:r>
            <a:endParaRPr sz="1000">
              <a:highlight>
                <a:schemeClr val="lt1"/>
              </a:highlight>
            </a:endParaRPr>
          </a:p>
          <a:p>
            <a:pPr indent="457200" lvl="0" marL="0" rtl="0">
              <a:lnSpc>
                <a:spcPct val="100000"/>
              </a:lnSpc>
              <a:spcBef>
                <a:spcPts val="0"/>
              </a:spcBef>
              <a:spcAft>
                <a:spcPts val="0"/>
              </a:spcAft>
              <a:buClr>
                <a:schemeClr val="dk2"/>
              </a:buClr>
              <a:buSzPts val="1800"/>
              <a:buFont typeface="Lato"/>
              <a:buNone/>
            </a:pPr>
            <a:r>
              <a:rPr lang="en" sz="1000">
                <a:highlight>
                  <a:schemeClr val="lt1"/>
                </a:highlight>
              </a:rPr>
              <a:t>homosexuality. </a:t>
            </a:r>
            <a:r>
              <a:rPr i="1" lang="en" sz="1000"/>
              <a:t>Archives of sexual behavior</a:t>
            </a:r>
            <a:r>
              <a:rPr lang="en" sz="1000">
                <a:highlight>
                  <a:schemeClr val="lt1"/>
                </a:highlight>
              </a:rPr>
              <a:t>, </a:t>
            </a:r>
            <a:r>
              <a:rPr i="1" lang="en" sz="1000"/>
              <a:t>29</a:t>
            </a:r>
            <a:r>
              <a:rPr lang="en" sz="1000">
                <a:highlight>
                  <a:schemeClr val="lt1"/>
                </a:highlight>
              </a:rPr>
              <a:t>(1), 1-34.</a:t>
            </a:r>
            <a:endParaRPr sz="1000">
              <a:highlight>
                <a:schemeClr val="lt1"/>
              </a:highlight>
            </a:endParaRPr>
          </a:p>
          <a:p>
            <a:pPr indent="457200" lvl="0" marL="0" rtl="0">
              <a:lnSpc>
                <a:spcPct val="100000"/>
              </a:lnSpc>
              <a:spcBef>
                <a:spcPts val="0"/>
              </a:spcBef>
              <a:spcAft>
                <a:spcPts val="0"/>
              </a:spcAft>
              <a:buClr>
                <a:schemeClr val="dk2"/>
              </a:buClr>
              <a:buSzPts val="1800"/>
              <a:buFont typeface="Lato"/>
              <a:buNone/>
            </a:pPr>
            <a:r>
              <a:t/>
            </a:r>
            <a:endParaRPr sz="1000">
              <a:highlight>
                <a:schemeClr val="lt1"/>
              </a:highlight>
            </a:endParaRPr>
          </a:p>
          <a:p>
            <a:pPr indent="0" lvl="0" marL="0" rtl="0">
              <a:lnSpc>
                <a:spcPct val="100000"/>
              </a:lnSpc>
              <a:spcBef>
                <a:spcPts val="0"/>
              </a:spcBef>
              <a:spcAft>
                <a:spcPts val="0"/>
              </a:spcAft>
              <a:buClr>
                <a:schemeClr val="dk2"/>
              </a:buClr>
              <a:buSzPts val="1800"/>
              <a:buFont typeface="Lato"/>
              <a:buNone/>
            </a:pPr>
            <a:r>
              <a:rPr lang="en" sz="1000">
                <a:highlight>
                  <a:schemeClr val="lt1"/>
                </a:highlight>
              </a:rPr>
              <a:t>Rahman, Q., &amp; Hull, M. (2005). An Empirical Test of the Kin Selection Hypothesis for Male Homosexuality. </a:t>
            </a:r>
            <a:r>
              <a:rPr i="1" lang="en" sz="1000">
                <a:highlight>
                  <a:schemeClr val="lt1"/>
                </a:highlight>
              </a:rPr>
              <a:t>Archives Of Sexual </a:t>
            </a:r>
            <a:endParaRPr i="1" sz="1000">
              <a:highlight>
                <a:schemeClr val="lt1"/>
              </a:highlight>
            </a:endParaRPr>
          </a:p>
          <a:p>
            <a:pPr indent="457200" lvl="0" marL="0" rtl="0">
              <a:lnSpc>
                <a:spcPct val="100000"/>
              </a:lnSpc>
              <a:spcBef>
                <a:spcPts val="0"/>
              </a:spcBef>
              <a:spcAft>
                <a:spcPts val="0"/>
              </a:spcAft>
              <a:buClr>
                <a:schemeClr val="dk2"/>
              </a:buClr>
              <a:buSzPts val="1800"/>
              <a:buFont typeface="Lato"/>
              <a:buNone/>
            </a:pPr>
            <a:r>
              <a:rPr i="1" lang="en" sz="1000">
                <a:highlight>
                  <a:schemeClr val="lt1"/>
                </a:highlight>
              </a:rPr>
              <a:t>Behavior</a:t>
            </a:r>
            <a:r>
              <a:rPr lang="en" sz="1000">
                <a:highlight>
                  <a:schemeClr val="lt1"/>
                </a:highlight>
              </a:rPr>
              <a:t>, </a:t>
            </a:r>
            <a:r>
              <a:rPr i="1" lang="en" sz="1000">
                <a:highlight>
                  <a:schemeClr val="lt1"/>
                </a:highlight>
              </a:rPr>
              <a:t>34</a:t>
            </a:r>
            <a:r>
              <a:rPr lang="en" sz="1000">
                <a:highlight>
                  <a:schemeClr val="lt1"/>
                </a:highlight>
              </a:rPr>
              <a:t>(4), 461-467. http://dx.doi.org/10.1007/s10508-005-4345-6</a:t>
            </a:r>
            <a:endParaRPr sz="1000"/>
          </a:p>
          <a:p>
            <a:pPr indent="-457200" lvl="0" marL="457200" rtl="0">
              <a:lnSpc>
                <a:spcPct val="100000"/>
              </a:lnSpc>
              <a:spcBef>
                <a:spcPts val="0"/>
              </a:spcBef>
              <a:spcAft>
                <a:spcPts val="0"/>
              </a:spcAft>
              <a:buClr>
                <a:schemeClr val="dk2"/>
              </a:buClr>
              <a:buSzPts val="1800"/>
              <a:buFont typeface="Lato"/>
              <a:buNone/>
            </a:pPr>
            <a:r>
              <a:t/>
            </a:r>
            <a:endParaRPr sz="1000"/>
          </a:p>
          <a:p>
            <a:pPr indent="-457200" lvl="0" marL="457200" rtl="0">
              <a:lnSpc>
                <a:spcPct val="100000"/>
              </a:lnSpc>
              <a:spcBef>
                <a:spcPts val="0"/>
              </a:spcBef>
              <a:spcAft>
                <a:spcPts val="0"/>
              </a:spcAft>
              <a:buClr>
                <a:schemeClr val="dk2"/>
              </a:buClr>
              <a:buSzPts val="1800"/>
              <a:buFont typeface="Lato"/>
              <a:buNone/>
            </a:pPr>
            <a:r>
              <a:rPr lang="en" sz="1000"/>
              <a:t>Sanders, A. R., Martin, E. R., Beecham, G. W., Guo, S., Dawood, K., Reiger, G., . . . Bailey, J. M. (2015). Genome-wide scan demonstrates significant linkage for male sexual orientation. </a:t>
            </a:r>
            <a:r>
              <a:rPr i="1" lang="en" sz="1000"/>
              <a:t>Psychological Medicine</a:t>
            </a:r>
            <a:r>
              <a:rPr lang="en" sz="1000"/>
              <a:t>, </a:t>
            </a:r>
            <a:r>
              <a:rPr i="1" lang="en" sz="1000"/>
              <a:t>45</a:t>
            </a:r>
            <a:r>
              <a:rPr lang="en" sz="1000"/>
              <a:t>, 1379-1388. https://doi.org/10.1017/S0033291714002451</a:t>
            </a:r>
            <a:endParaRPr sz="1000"/>
          </a:p>
          <a:p>
            <a:pPr indent="0" lvl="0" marL="0">
              <a:spcBef>
                <a:spcPts val="0"/>
              </a:spcBef>
              <a:spcAft>
                <a:spcPts val="0"/>
              </a:spcAft>
              <a:buNone/>
            </a:pPr>
            <a:r>
              <a:t/>
            </a:r>
            <a:endParaRPr sz="1000"/>
          </a:p>
          <a:p>
            <a:pPr indent="0" lvl="0" marL="0">
              <a:spcBef>
                <a:spcPts val="0"/>
              </a:spcBef>
              <a:spcAft>
                <a:spcPts val="0"/>
              </a:spcAft>
              <a:buNone/>
            </a:pPr>
            <a:r>
              <a:rPr lang="en" sz="1000"/>
              <a:t>Suh, M. J. (2015, April 18). The truth about the “gay gene.” Innovation: Princeton Journal of Science and Technology. Retrieved from</a:t>
            </a:r>
            <a:endParaRPr sz="1000"/>
          </a:p>
          <a:p>
            <a:pPr indent="457200" lvl="0" marL="0" rtl="0">
              <a:spcBef>
                <a:spcPts val="0"/>
              </a:spcBef>
              <a:spcAft>
                <a:spcPts val="0"/>
              </a:spcAft>
              <a:buNone/>
            </a:pPr>
            <a:r>
              <a:rPr lang="en" sz="1000"/>
              <a:t>http://princetoninnovation.org/magazine/2015/04/18/truth-gay-gene/</a:t>
            </a:r>
            <a:endParaRPr sz="1000"/>
          </a:p>
          <a:p>
            <a:pPr indent="457200" lvl="0" marL="0" rtl="0">
              <a:spcBef>
                <a:spcPts val="0"/>
              </a:spcBef>
              <a:spcAft>
                <a:spcPts val="0"/>
              </a:spcAft>
              <a:buNone/>
            </a:pPr>
            <a:r>
              <a:t/>
            </a:r>
            <a:endParaRPr sz="1000"/>
          </a:p>
          <a:p>
            <a:pPr indent="-279400" lvl="0" marL="292100" rtl="0">
              <a:lnSpc>
                <a:spcPct val="100000"/>
              </a:lnSpc>
              <a:spcBef>
                <a:spcPts val="0"/>
              </a:spcBef>
              <a:spcAft>
                <a:spcPts val="0"/>
              </a:spcAft>
              <a:buClr>
                <a:schemeClr val="dk2"/>
              </a:buClr>
              <a:buSzPts val="1800"/>
              <a:buFont typeface="Lato"/>
              <a:buNone/>
            </a:pPr>
            <a:r>
              <a:rPr lang="en" sz="1000">
                <a:highlight>
                  <a:schemeClr val="lt1"/>
                </a:highlight>
              </a:rPr>
              <a:t>Vasey, P., &amp; VanderLaan, D. (2010). Monetary exchanges with nieces and nephews: a comparison of Samoan men, women, and fa'afafine. </a:t>
            </a:r>
            <a:r>
              <a:rPr i="1" lang="en" sz="1000">
                <a:highlight>
                  <a:schemeClr val="lt1"/>
                </a:highlight>
              </a:rPr>
              <a:t>Evolution And Human Behavior</a:t>
            </a:r>
            <a:r>
              <a:rPr lang="en" sz="1000">
                <a:highlight>
                  <a:schemeClr val="lt1"/>
                </a:highlight>
              </a:rPr>
              <a:t>, </a:t>
            </a:r>
            <a:r>
              <a:rPr i="1" lang="en" sz="1000">
                <a:highlight>
                  <a:schemeClr val="lt1"/>
                </a:highlight>
              </a:rPr>
              <a:t>31</a:t>
            </a:r>
            <a:r>
              <a:rPr lang="en" sz="1000">
                <a:highlight>
                  <a:schemeClr val="lt1"/>
                </a:highlight>
              </a:rPr>
              <a:t>(5), 373-380. http://dx.doi.org/10.1016/j.evolhumbehav.2010.04.001</a:t>
            </a:r>
            <a:endParaRPr sz="1000"/>
          </a:p>
          <a:p>
            <a:pPr indent="0" lvl="0" marL="0" rtl="0">
              <a:spcBef>
                <a:spcPts val="900"/>
              </a:spcBef>
              <a:spcAft>
                <a:spcPts val="0"/>
              </a:spcAft>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Key Terms</a:t>
            </a:r>
            <a:endParaRPr>
              <a:latin typeface="Lato"/>
              <a:ea typeface="Lato"/>
              <a:cs typeface="Lato"/>
              <a:sym typeface="Lato"/>
            </a:endParaRPr>
          </a:p>
        </p:txBody>
      </p:sp>
      <p:sp>
        <p:nvSpPr>
          <p:cNvPr id="74" name="Shape 74"/>
          <p:cNvSpPr txBox="1"/>
          <p:nvPr>
            <p:ph idx="1" type="body"/>
          </p:nvPr>
        </p:nvSpPr>
        <p:spPr>
          <a:xfrm rot="404079">
            <a:off x="690068" y="2261888"/>
            <a:ext cx="3156782" cy="492679"/>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Sexual Orientation</a:t>
            </a:r>
            <a:endParaRPr b="1" sz="2600">
              <a:solidFill>
                <a:schemeClr val="dk1"/>
              </a:solidFill>
            </a:endParaRPr>
          </a:p>
        </p:txBody>
      </p:sp>
      <p:sp>
        <p:nvSpPr>
          <p:cNvPr id="75" name="Shape 75"/>
          <p:cNvSpPr txBox="1"/>
          <p:nvPr>
            <p:ph idx="1" type="body"/>
          </p:nvPr>
        </p:nvSpPr>
        <p:spPr>
          <a:xfrm rot="-957344">
            <a:off x="433138" y="1160517"/>
            <a:ext cx="2741415" cy="493303"/>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Gender Identity</a:t>
            </a:r>
            <a:endParaRPr b="1" sz="2600">
              <a:solidFill>
                <a:schemeClr val="dk1"/>
              </a:solidFill>
            </a:endParaRPr>
          </a:p>
        </p:txBody>
      </p:sp>
      <p:sp>
        <p:nvSpPr>
          <p:cNvPr id="76" name="Shape 76"/>
          <p:cNvSpPr txBox="1"/>
          <p:nvPr>
            <p:ph idx="1" type="body"/>
          </p:nvPr>
        </p:nvSpPr>
        <p:spPr>
          <a:xfrm rot="-921378">
            <a:off x="692665" y="3109845"/>
            <a:ext cx="2741477" cy="492793"/>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Monosexual</a:t>
            </a:r>
            <a:endParaRPr b="1" sz="2600">
              <a:solidFill>
                <a:schemeClr val="dk1"/>
              </a:solidFill>
            </a:endParaRPr>
          </a:p>
        </p:txBody>
      </p:sp>
      <p:sp>
        <p:nvSpPr>
          <p:cNvPr id="77" name="Shape 77"/>
          <p:cNvSpPr txBox="1"/>
          <p:nvPr>
            <p:ph idx="1" type="body"/>
          </p:nvPr>
        </p:nvSpPr>
        <p:spPr>
          <a:xfrm rot="447425">
            <a:off x="692666" y="4341818"/>
            <a:ext cx="2741487" cy="493196"/>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Plurisexual</a:t>
            </a:r>
            <a:endParaRPr b="1" sz="2600">
              <a:solidFill>
                <a:schemeClr val="dk1"/>
              </a:solidFill>
            </a:endParaRPr>
          </a:p>
        </p:txBody>
      </p:sp>
      <p:sp>
        <p:nvSpPr>
          <p:cNvPr id="78" name="Shape 78"/>
          <p:cNvSpPr txBox="1"/>
          <p:nvPr/>
        </p:nvSpPr>
        <p:spPr>
          <a:xfrm>
            <a:off x="3865750" y="4403550"/>
            <a:ext cx="5176200" cy="369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chemeClr val="dk2"/>
                </a:solidFill>
                <a:latin typeface="Lato"/>
                <a:ea typeface="Lato"/>
                <a:cs typeface="Lato"/>
                <a:sym typeface="Lato"/>
              </a:rPr>
              <a:t>https://www.huffingtonpost.ca/entry/gender-identity-respect_us_5a0daf8ee4b0b17e5e1483d4</a:t>
            </a:r>
            <a:endParaRPr sz="1200">
              <a:solidFill>
                <a:schemeClr val="dk2"/>
              </a:solidFill>
              <a:latin typeface="Lato"/>
              <a:ea typeface="Lato"/>
              <a:cs typeface="Lato"/>
              <a:sym typeface="Lato"/>
            </a:endParaRPr>
          </a:p>
        </p:txBody>
      </p:sp>
      <p:pic>
        <p:nvPicPr>
          <p:cNvPr id="79" name="Shape 79"/>
          <p:cNvPicPr preferRelativeResize="0"/>
          <p:nvPr/>
        </p:nvPicPr>
        <p:blipFill>
          <a:blip r:embed="rId3">
            <a:alphaModFix/>
          </a:blip>
          <a:stretch>
            <a:fillRect/>
          </a:stretch>
        </p:blipFill>
        <p:spPr>
          <a:xfrm>
            <a:off x="4117763" y="1205675"/>
            <a:ext cx="4672175" cy="300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Key Terms Pt. 2</a:t>
            </a:r>
            <a:r>
              <a:rPr lang="en"/>
              <a:t> </a:t>
            </a:r>
            <a:endParaRPr/>
          </a:p>
        </p:txBody>
      </p:sp>
      <p:sp>
        <p:nvSpPr>
          <p:cNvPr id="85" name="Shape 85"/>
          <p:cNvSpPr txBox="1"/>
          <p:nvPr>
            <p:ph idx="1" type="body"/>
          </p:nvPr>
        </p:nvSpPr>
        <p:spPr>
          <a:xfrm rot="-912338">
            <a:off x="413356" y="2059645"/>
            <a:ext cx="2741684" cy="492766"/>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LGBTQIAP</a:t>
            </a:r>
            <a:endParaRPr b="1" sz="2600">
              <a:solidFill>
                <a:schemeClr val="dk1"/>
              </a:solidFill>
            </a:endParaRPr>
          </a:p>
        </p:txBody>
      </p:sp>
      <p:sp>
        <p:nvSpPr>
          <p:cNvPr id="86" name="Shape 86"/>
          <p:cNvSpPr txBox="1"/>
          <p:nvPr>
            <p:ph idx="1" type="body"/>
          </p:nvPr>
        </p:nvSpPr>
        <p:spPr>
          <a:xfrm rot="448651">
            <a:off x="409657" y="1308148"/>
            <a:ext cx="4499867" cy="492899"/>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Androsexuality/Androphilia</a:t>
            </a:r>
            <a:endParaRPr b="1" sz="2600">
              <a:solidFill>
                <a:schemeClr val="dk1"/>
              </a:solidFill>
            </a:endParaRPr>
          </a:p>
        </p:txBody>
      </p:sp>
      <p:sp>
        <p:nvSpPr>
          <p:cNvPr id="87" name="Shape 87"/>
          <p:cNvSpPr txBox="1"/>
          <p:nvPr>
            <p:ph idx="1" type="body"/>
          </p:nvPr>
        </p:nvSpPr>
        <p:spPr>
          <a:xfrm rot="-920091">
            <a:off x="413289" y="3813749"/>
            <a:ext cx="2741818" cy="492714"/>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Aromanticism</a:t>
            </a:r>
            <a:endParaRPr b="1" sz="2600">
              <a:solidFill>
                <a:schemeClr val="dk1"/>
              </a:solidFill>
            </a:endParaRPr>
          </a:p>
        </p:txBody>
      </p:sp>
      <p:sp>
        <p:nvSpPr>
          <p:cNvPr id="88" name="Shape 88"/>
          <p:cNvSpPr txBox="1"/>
          <p:nvPr>
            <p:ph idx="1" type="body"/>
          </p:nvPr>
        </p:nvSpPr>
        <p:spPr>
          <a:xfrm rot="446257">
            <a:off x="1902384" y="2980247"/>
            <a:ext cx="2741667" cy="49286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Asexual</a:t>
            </a:r>
            <a:endParaRPr b="1" sz="2600">
              <a:solidFill>
                <a:schemeClr val="dk1"/>
              </a:solidFill>
            </a:endParaRPr>
          </a:p>
        </p:txBody>
      </p:sp>
      <p:sp>
        <p:nvSpPr>
          <p:cNvPr id="89" name="Shape 89"/>
          <p:cNvSpPr txBox="1"/>
          <p:nvPr>
            <p:ph idx="1" type="body"/>
          </p:nvPr>
        </p:nvSpPr>
        <p:spPr>
          <a:xfrm rot="-849290">
            <a:off x="5473290" y="1100692"/>
            <a:ext cx="2741847" cy="492882"/>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chemeClr val="dk1"/>
                </a:solidFill>
              </a:rPr>
              <a:t>Demisexual</a:t>
            </a:r>
            <a:endParaRPr b="1" sz="2600">
              <a:solidFill>
                <a:schemeClr val="dk1"/>
              </a:solidFill>
            </a:endParaRPr>
          </a:p>
        </p:txBody>
      </p:sp>
      <p:pic>
        <p:nvPicPr>
          <p:cNvPr id="90" name="Shape 90"/>
          <p:cNvPicPr preferRelativeResize="0"/>
          <p:nvPr/>
        </p:nvPicPr>
        <p:blipFill>
          <a:blip r:embed="rId3">
            <a:alphaModFix/>
          </a:blip>
          <a:stretch>
            <a:fillRect/>
          </a:stretch>
        </p:blipFill>
        <p:spPr>
          <a:xfrm>
            <a:off x="5234900" y="2025050"/>
            <a:ext cx="3597402" cy="2403250"/>
          </a:xfrm>
          <a:prstGeom prst="rect">
            <a:avLst/>
          </a:prstGeom>
          <a:noFill/>
          <a:ln>
            <a:noFill/>
          </a:ln>
        </p:spPr>
      </p:pic>
      <p:sp>
        <p:nvSpPr>
          <p:cNvPr id="91" name="Shape 91"/>
          <p:cNvSpPr txBox="1"/>
          <p:nvPr/>
        </p:nvSpPr>
        <p:spPr>
          <a:xfrm>
            <a:off x="4506125" y="4532025"/>
            <a:ext cx="4525800" cy="391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200">
                <a:solidFill>
                  <a:schemeClr val="dk2"/>
                </a:solidFill>
                <a:latin typeface="Lato"/>
                <a:ea typeface="Lato"/>
                <a:cs typeface="Lato"/>
                <a:sym typeface="Lato"/>
              </a:rPr>
              <a:t>https://gendertrender.wordpress.com/2017/02/23/departments-of-education-and-justice-rescind-obamas-title-ix-gender-identity-guidance/</a:t>
            </a:r>
            <a:endParaRPr sz="12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Genes and Sexuality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Man-Loving Genes Hypothesis</a:t>
            </a:r>
            <a:endParaRPr>
              <a:latin typeface="Lato"/>
              <a:ea typeface="Lato"/>
              <a:cs typeface="Lato"/>
              <a:sym typeface="Lato"/>
            </a:endParaRPr>
          </a:p>
        </p:txBody>
      </p:sp>
      <p:sp>
        <p:nvSpPr>
          <p:cNvPr id="102" name="Shape 102"/>
          <p:cNvSpPr txBox="1"/>
          <p:nvPr>
            <p:ph idx="1" type="body"/>
          </p:nvPr>
        </p:nvSpPr>
        <p:spPr>
          <a:xfrm>
            <a:off x="311700" y="1152475"/>
            <a:ext cx="5555100" cy="3416400"/>
          </a:xfrm>
          <a:prstGeom prst="rect">
            <a:avLst/>
          </a:prstGeom>
        </p:spPr>
        <p:txBody>
          <a:bodyPr anchorCtr="0" anchor="t" bIns="91425" lIns="91425" spcFirstLastPara="1" rIns="91425" wrap="square" tIns="91425">
            <a:noAutofit/>
          </a:bodyPr>
          <a:lstStyle/>
          <a:p>
            <a:pPr indent="-355600" lvl="0" marL="457200" rtl="0">
              <a:lnSpc>
                <a:spcPct val="100000"/>
              </a:lnSpc>
              <a:spcBef>
                <a:spcPts val="0"/>
              </a:spcBef>
              <a:spcAft>
                <a:spcPts val="0"/>
              </a:spcAft>
              <a:buSzPts val="2000"/>
              <a:buChar char="●"/>
            </a:pPr>
            <a:r>
              <a:rPr i="1" lang="en">
                <a:solidFill>
                  <a:srgbClr val="666666"/>
                </a:solidFill>
                <a:highlight>
                  <a:schemeClr val="lt1"/>
                </a:highlight>
              </a:rPr>
              <a:t>“Evidence for maternally inherited factors favouring male homosexuality and promoting female fecundity.”</a:t>
            </a:r>
            <a:endParaRPr/>
          </a:p>
          <a:p>
            <a:pPr indent="-342900" lvl="0" marL="457200" rtl="0">
              <a:spcBef>
                <a:spcPts val="0"/>
              </a:spcBef>
              <a:spcAft>
                <a:spcPts val="0"/>
              </a:spcAft>
              <a:buSzPts val="1800"/>
              <a:buChar char="●"/>
            </a:pPr>
            <a:r>
              <a:rPr lang="en"/>
              <a:t>X-linked</a:t>
            </a:r>
            <a:endParaRPr/>
          </a:p>
          <a:p>
            <a:pPr indent="-342900" lvl="0" marL="457200" rtl="0">
              <a:spcBef>
                <a:spcPts val="0"/>
              </a:spcBef>
              <a:spcAft>
                <a:spcPts val="0"/>
              </a:spcAft>
              <a:buSzPts val="1800"/>
              <a:buChar char="●"/>
            </a:pPr>
            <a:r>
              <a:rPr lang="en"/>
              <a:t>Advantageous to mother </a:t>
            </a:r>
            <a:endParaRPr/>
          </a:p>
          <a:p>
            <a:pPr indent="-342900" lvl="1" marL="914400" rtl="0">
              <a:spcBef>
                <a:spcPts val="0"/>
              </a:spcBef>
              <a:spcAft>
                <a:spcPts val="0"/>
              </a:spcAft>
              <a:buSzPts val="1800"/>
              <a:buChar char="○"/>
            </a:pPr>
            <a:r>
              <a:rPr lang="en" sz="1800"/>
              <a:t>But, may be detrimental to son</a:t>
            </a:r>
            <a:endParaRPr sz="1800"/>
          </a:p>
          <a:p>
            <a:pPr indent="-342900" lvl="0" marL="457200" rtl="0">
              <a:spcBef>
                <a:spcPts val="0"/>
              </a:spcBef>
              <a:spcAft>
                <a:spcPts val="0"/>
              </a:spcAft>
              <a:buSzPts val="1800"/>
              <a:buChar char="●"/>
            </a:pPr>
            <a:r>
              <a:rPr lang="en"/>
              <a:t>Gene codes for sexual attractiveness towards men</a:t>
            </a:r>
            <a:endParaRPr/>
          </a:p>
        </p:txBody>
      </p:sp>
      <p:pic>
        <p:nvPicPr>
          <p:cNvPr id="103" name="Shape 103"/>
          <p:cNvPicPr preferRelativeResize="0"/>
          <p:nvPr/>
        </p:nvPicPr>
        <p:blipFill rotWithShape="1">
          <a:blip r:embed="rId3">
            <a:alphaModFix/>
          </a:blip>
          <a:srcRect b="17662" l="35732" r="43574" t="30268"/>
          <a:stretch/>
        </p:blipFill>
        <p:spPr>
          <a:xfrm>
            <a:off x="6059675" y="868630"/>
            <a:ext cx="2514150" cy="3557071"/>
          </a:xfrm>
          <a:prstGeom prst="rect">
            <a:avLst/>
          </a:prstGeom>
          <a:noFill/>
          <a:ln>
            <a:noFill/>
          </a:ln>
        </p:spPr>
      </p:pic>
      <p:sp>
        <p:nvSpPr>
          <p:cNvPr id="104" name="Shape 104"/>
          <p:cNvSpPr txBox="1"/>
          <p:nvPr/>
        </p:nvSpPr>
        <p:spPr>
          <a:xfrm>
            <a:off x="4974425" y="4425700"/>
            <a:ext cx="4074900" cy="482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666666"/>
                </a:solidFill>
                <a:latin typeface="Lato"/>
                <a:ea typeface="Lato"/>
                <a:cs typeface="Lato"/>
                <a:sym typeface="Lato"/>
              </a:rPr>
              <a:t>(Camperio-Ciani, Corna, &amp; Capiluppi, 2004)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Chromosomes X and 8</a:t>
            </a:r>
            <a:endParaRPr>
              <a:latin typeface="Lato"/>
              <a:ea typeface="Lato"/>
              <a:cs typeface="Lato"/>
              <a:sym typeface="Lato"/>
            </a:endParaRPr>
          </a:p>
        </p:txBody>
      </p:sp>
      <p:sp>
        <p:nvSpPr>
          <p:cNvPr id="110" name="Shape 1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a:spcBef>
                <a:spcPts val="0"/>
              </a:spcBef>
              <a:spcAft>
                <a:spcPts val="0"/>
              </a:spcAft>
              <a:buNone/>
            </a:pPr>
            <a:r>
              <a:t/>
            </a:r>
            <a:endParaRPr/>
          </a:p>
        </p:txBody>
      </p:sp>
      <p:pic>
        <p:nvPicPr>
          <p:cNvPr id="111" name="Shape 111"/>
          <p:cNvPicPr preferRelativeResize="0"/>
          <p:nvPr/>
        </p:nvPicPr>
        <p:blipFill rotWithShape="1">
          <a:blip r:embed="rId3">
            <a:alphaModFix/>
          </a:blip>
          <a:srcRect b="0" l="0" r="0" t="0"/>
          <a:stretch/>
        </p:blipFill>
        <p:spPr>
          <a:xfrm>
            <a:off x="2327674" y="1017450"/>
            <a:ext cx="4488644" cy="3798075"/>
          </a:xfrm>
          <a:prstGeom prst="rect">
            <a:avLst/>
          </a:prstGeom>
          <a:noFill/>
          <a:ln>
            <a:noFill/>
          </a:ln>
        </p:spPr>
      </p:pic>
      <p:sp>
        <p:nvSpPr>
          <p:cNvPr id="112" name="Shape 112"/>
          <p:cNvSpPr txBox="1"/>
          <p:nvPr/>
        </p:nvSpPr>
        <p:spPr>
          <a:xfrm>
            <a:off x="7827750" y="4499950"/>
            <a:ext cx="1153800" cy="450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latin typeface="Lato"/>
                <a:ea typeface="Lato"/>
                <a:cs typeface="Lato"/>
                <a:sym typeface="Lato"/>
              </a:rPr>
              <a:t>(Suh, 2015)</a:t>
            </a:r>
            <a:endParaRPr>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Sanders et al., 2015</a:t>
            </a:r>
            <a:endParaRPr>
              <a:latin typeface="Lato"/>
              <a:ea typeface="Lato"/>
              <a:cs typeface="Lato"/>
              <a:sym typeface="Lato"/>
            </a:endParaRPr>
          </a:p>
          <a:p>
            <a:pPr indent="0" lvl="0" marL="0">
              <a:spcBef>
                <a:spcPts val="0"/>
              </a:spcBef>
              <a:spcAft>
                <a:spcPts val="0"/>
              </a:spcAft>
              <a:buNone/>
            </a:pPr>
            <a:r>
              <a:t/>
            </a:r>
            <a:endParaRPr/>
          </a:p>
        </p:txBody>
      </p:sp>
      <p:sp>
        <p:nvSpPr>
          <p:cNvPr id="118" name="Shape 118"/>
          <p:cNvSpPr txBox="1"/>
          <p:nvPr>
            <p:ph idx="1" type="body"/>
          </p:nvPr>
        </p:nvSpPr>
        <p:spPr>
          <a:xfrm>
            <a:off x="311700" y="1152475"/>
            <a:ext cx="41568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Study consisted of:</a:t>
            </a:r>
            <a:endParaRPr/>
          </a:p>
          <a:p>
            <a:pPr indent="-342900" lvl="0" marL="457200" rtl="0">
              <a:spcBef>
                <a:spcPts val="0"/>
              </a:spcBef>
              <a:spcAft>
                <a:spcPts val="0"/>
              </a:spcAft>
              <a:buSzPts val="1800"/>
              <a:buChar char="●"/>
            </a:pPr>
            <a:r>
              <a:rPr lang="en"/>
              <a:t>351 families</a:t>
            </a:r>
            <a:endParaRPr/>
          </a:p>
          <a:p>
            <a:pPr indent="-342900" lvl="0" marL="457200" rtl="0">
              <a:spcBef>
                <a:spcPts val="0"/>
              </a:spcBef>
              <a:spcAft>
                <a:spcPts val="0"/>
              </a:spcAft>
              <a:buSzPts val="1800"/>
              <a:buChar char="●"/>
            </a:pPr>
            <a:r>
              <a:rPr lang="en"/>
              <a:t>908 genotyped family members</a:t>
            </a:r>
            <a:endParaRPr/>
          </a:p>
          <a:p>
            <a:pPr indent="-342900" lvl="0" marL="457200" rtl="0">
              <a:spcBef>
                <a:spcPts val="0"/>
              </a:spcBef>
              <a:spcAft>
                <a:spcPts val="0"/>
              </a:spcAft>
              <a:buSzPts val="1800"/>
              <a:buChar char="●"/>
            </a:pPr>
            <a:r>
              <a:rPr lang="en"/>
              <a:t>Of these 908 individuals:</a:t>
            </a:r>
            <a:endParaRPr/>
          </a:p>
          <a:p>
            <a:pPr indent="-330200" lvl="1" marL="914400" rtl="0">
              <a:spcBef>
                <a:spcPts val="0"/>
              </a:spcBef>
              <a:spcAft>
                <a:spcPts val="0"/>
              </a:spcAft>
              <a:buSzPts val="1600"/>
              <a:buChar char="○"/>
            </a:pPr>
            <a:r>
              <a:rPr lang="en" sz="1600"/>
              <a:t>793 were homosexual brothers</a:t>
            </a:r>
            <a:endParaRPr sz="1600"/>
          </a:p>
          <a:p>
            <a:pPr indent="-330200" lvl="1" marL="914400" rtl="0">
              <a:spcBef>
                <a:spcPts val="0"/>
              </a:spcBef>
              <a:spcAft>
                <a:spcPts val="0"/>
              </a:spcAft>
              <a:buSzPts val="1600"/>
              <a:buChar char="○"/>
            </a:pPr>
            <a:r>
              <a:rPr lang="en" sz="1600"/>
              <a:t>33 were heterosexual brothers</a:t>
            </a:r>
            <a:endParaRPr sz="1600"/>
          </a:p>
          <a:p>
            <a:pPr indent="-330200" lvl="1" marL="914400" rtl="0">
              <a:spcBef>
                <a:spcPts val="0"/>
              </a:spcBef>
              <a:spcAft>
                <a:spcPts val="0"/>
              </a:spcAft>
              <a:buSzPts val="1600"/>
              <a:buChar char="○"/>
            </a:pPr>
            <a:r>
              <a:rPr lang="en" sz="1600"/>
              <a:t>49 were mothers</a:t>
            </a:r>
            <a:endParaRPr sz="1600"/>
          </a:p>
          <a:p>
            <a:pPr indent="-330200" lvl="1" marL="914400">
              <a:spcBef>
                <a:spcPts val="0"/>
              </a:spcBef>
              <a:spcAft>
                <a:spcPts val="0"/>
              </a:spcAft>
              <a:buSzPts val="1600"/>
              <a:buChar char="○"/>
            </a:pPr>
            <a:r>
              <a:rPr lang="en" sz="1600"/>
              <a:t>33 were fathers </a:t>
            </a:r>
            <a:endParaRPr sz="1600"/>
          </a:p>
        </p:txBody>
      </p:sp>
      <p:sp>
        <p:nvSpPr>
          <p:cNvPr id="119" name="Shape 119"/>
          <p:cNvSpPr txBox="1"/>
          <p:nvPr>
            <p:ph idx="1" type="body"/>
          </p:nvPr>
        </p:nvSpPr>
        <p:spPr>
          <a:xfrm>
            <a:off x="4771775" y="1152475"/>
            <a:ext cx="41568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Calculated allele frequency estimates and used genetic mapping to discover common SNPs</a:t>
            </a:r>
            <a:endParaRPr/>
          </a:p>
        </p:txBody>
      </p:sp>
      <p:pic>
        <p:nvPicPr>
          <p:cNvPr id="120" name="Shape 120"/>
          <p:cNvPicPr preferRelativeResize="0"/>
          <p:nvPr/>
        </p:nvPicPr>
        <p:blipFill>
          <a:blip r:embed="rId3">
            <a:alphaModFix/>
          </a:blip>
          <a:stretch>
            <a:fillRect/>
          </a:stretch>
        </p:blipFill>
        <p:spPr>
          <a:xfrm>
            <a:off x="5322613" y="2313975"/>
            <a:ext cx="3446173" cy="2254900"/>
          </a:xfrm>
          <a:prstGeom prst="rect">
            <a:avLst/>
          </a:prstGeom>
          <a:noFill/>
          <a:ln>
            <a:noFill/>
          </a:ln>
        </p:spPr>
      </p:pic>
      <p:sp>
        <p:nvSpPr>
          <p:cNvPr id="121" name="Shape 121"/>
          <p:cNvSpPr txBox="1"/>
          <p:nvPr/>
        </p:nvSpPr>
        <p:spPr>
          <a:xfrm>
            <a:off x="5386175" y="4568875"/>
            <a:ext cx="3446100" cy="85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https://geneticliteracyproject.org/2016/06/02/no-gay-gene-misconceptions-genetics/</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Lato"/>
                <a:ea typeface="Lato"/>
                <a:cs typeface="Lato"/>
                <a:sym typeface="Lato"/>
              </a:rPr>
              <a:t>Sanders et al., 2015</a:t>
            </a:r>
            <a:endParaRPr>
              <a:latin typeface="Lato"/>
              <a:ea typeface="Lato"/>
              <a:cs typeface="Lato"/>
              <a:sym typeface="Lato"/>
            </a:endParaRPr>
          </a:p>
        </p:txBody>
      </p:sp>
      <p:pic>
        <p:nvPicPr>
          <p:cNvPr id="127" name="Shape 127"/>
          <p:cNvPicPr preferRelativeResize="0"/>
          <p:nvPr/>
        </p:nvPicPr>
        <p:blipFill>
          <a:blip r:embed="rId3">
            <a:alphaModFix/>
          </a:blip>
          <a:stretch>
            <a:fillRect/>
          </a:stretch>
        </p:blipFill>
        <p:spPr>
          <a:xfrm>
            <a:off x="1589850" y="1017450"/>
            <a:ext cx="5964304" cy="3933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