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5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716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ncbi.nlm.nih.gov/books/NBK722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9415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latin typeface="Lobster"/>
                <a:ea typeface="Lobster"/>
                <a:cs typeface="Lobster"/>
                <a:sym typeface="Lobster"/>
              </a:rPr>
              <a:t>Asthma</a:t>
            </a:r>
            <a:r>
              <a:rPr lang="en"/>
              <a:t>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017000" y="1214500"/>
            <a:ext cx="77667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1500">
                <a:solidFill>
                  <a:srgbClr val="F3F3F3"/>
                </a:solidFill>
              </a:rPr>
              <a:t>Nerissa D’Mello, Ahmed Khan, Fadi Hana, Rohan Minhas &amp; Mathushan Sukumar</a:t>
            </a:r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237" y="1716950"/>
            <a:ext cx="5375524" cy="34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16949"/>
            <a:ext cx="2119348" cy="34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4650" y="1716949"/>
            <a:ext cx="2119348" cy="342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Pathogenesis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What initiates the inflammatory process in the first place is still being investigated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New observations suggest that the origins of asthma occurs early in life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Asthma is a complex and interactive process that depends on the interplay between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Host factors: particularly snips and gene markers that are hereditary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Environmental exposures such as: allergens, chemical irritants, cold air, exercise, medications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Pathophysiology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452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300"/>
              </a:spcAft>
              <a:buSzPct val="100000"/>
              <a:buFont typeface="Old Standard TT"/>
            </a:pPr>
            <a:r>
              <a:rPr lang="en"/>
              <a:t>Chronic disease of the respiratory system involving:</a:t>
            </a:r>
          </a:p>
          <a:p>
            <a:pPr marL="914400" lvl="1" indent="-342900" rtl="0">
              <a:spcBef>
                <a:spcPts val="0"/>
              </a:spcBef>
              <a:spcAft>
                <a:spcPts val="300"/>
              </a:spcAft>
              <a:buSzPct val="100000"/>
              <a:buFont typeface="Old Standard TT"/>
            </a:pPr>
            <a:r>
              <a:rPr lang="en" sz="1800"/>
              <a:t>Bronchoconstriction- narrowing of airway</a:t>
            </a:r>
          </a:p>
          <a:p>
            <a:pPr marL="914400" lvl="1" indent="-342900" rtl="0">
              <a:spcBef>
                <a:spcPts val="0"/>
              </a:spcBef>
              <a:spcAft>
                <a:spcPts val="300"/>
              </a:spcAft>
              <a:buSzPct val="100000"/>
              <a:buFont typeface="Old Standard TT"/>
            </a:pPr>
            <a:r>
              <a:rPr lang="en" sz="1800"/>
              <a:t>overdeveloped mucous glands</a:t>
            </a:r>
          </a:p>
          <a:p>
            <a:pPr marL="914400" lvl="1" indent="-342900" rtl="0">
              <a:spcBef>
                <a:spcPts val="0"/>
              </a:spcBef>
              <a:spcAft>
                <a:spcPts val="300"/>
              </a:spcAft>
              <a:buSzPct val="100000"/>
              <a:buFont typeface="Old Standard TT"/>
            </a:pPr>
            <a:r>
              <a:rPr lang="en" sz="1800"/>
              <a:t>airway thickening/bronchial inflammation</a:t>
            </a:r>
          </a:p>
          <a:p>
            <a:pPr marL="914400" lvl="1" indent="-342900" rtl="0">
              <a:spcBef>
                <a:spcPts val="0"/>
              </a:spcBef>
              <a:spcAft>
                <a:spcPts val="300"/>
              </a:spcAft>
              <a:buSzPct val="100000"/>
              <a:buFont typeface="Old Standard TT"/>
            </a:pPr>
            <a:r>
              <a:rPr lang="en" sz="1800"/>
              <a:t>obstruction of the air flow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Font typeface="Old Standard TT"/>
            </a:pPr>
            <a:r>
              <a:rPr lang="en" sz="1800"/>
              <a:t>wheezing and shortness of breath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/>
              <a:t>Involves interplay and combined effect of many cells and signals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224" y="1219575"/>
            <a:ext cx="4068074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978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400" dirty="0"/>
              <a:t>Normally airborne antigens are sampled by antigen presenting cells (i.e. dendritic cells) at the bronchial mucosa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400" dirty="0"/>
              <a:t>The barrier function of the mucosa remains intact via tight junctions and ensures mucociliary clearance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400" dirty="0"/>
              <a:t>Treg cells induce self tolerance and suppress allergy and immune response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Treg cells are non-inflammatory regulatory T cells which help mediate immunological tolerance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Treg cells secrete IL-10 or TGF-beta signals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Pathophysiology: Normal Response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t="34935" r="556" b="6299"/>
          <a:stretch/>
        </p:blipFill>
        <p:spPr>
          <a:xfrm rot="5400000">
            <a:off x="5658187" y="1358838"/>
            <a:ext cx="3325500" cy="3022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3389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</a:pPr>
            <a:r>
              <a:rPr lang="en"/>
              <a:t>T reg cells: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inhibit dendritic cells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inhibit T cells which promote inflammation of airway and bronchoconstriction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inhibit B cells from producing IgE which leads to inflammation caused by histamine production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inhibit mast cells, eosinophils and basophils which cause inflammation and mucous via histamine and prostaglandin release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Pathophysiology: Normal Response Con’t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599" y="1265000"/>
            <a:ext cx="4209673" cy="27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609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300" dirty="0"/>
              <a:t>The barrier is disrupted causing leaky basement membrane and no mucociliary clearance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300" dirty="0"/>
              <a:t>Number of dendritic cells increase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300" dirty="0"/>
              <a:t>Gives rise to T helper 2 cells (Th2) cells which activate inflammatory cells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300" dirty="0"/>
              <a:t>Causes inflamed airways, release of inflammatory mediators, and epithelial damage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300" dirty="0"/>
              <a:t>I.e. IgE dependent release of mediators from mast cells such as histamines and prostaglandins that directly contract smooth muscle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300" dirty="0"/>
              <a:t>I.e. T helper 2 cells induces eosinophilic inflammation</a:t>
            </a:r>
          </a:p>
          <a:p>
            <a:pPr marL="457200" lvl="0" indent="0">
              <a:spcBef>
                <a:spcPts val="0"/>
              </a:spcBef>
              <a:buNone/>
            </a:pPr>
            <a:endParaRPr sz="1300" dirty="0"/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Pathophysiology: Asthmatic Response 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t="34935" r="556" b="6299"/>
          <a:stretch/>
        </p:blipFill>
        <p:spPr>
          <a:xfrm rot="5400000">
            <a:off x="5658187" y="1358838"/>
            <a:ext cx="3325500" cy="3022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Treatments - Management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80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dirty="0"/>
              <a:t>•No permanent cure</a:t>
            </a:r>
          </a:p>
          <a:p>
            <a:pPr marL="4572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•Management techniques implemented to alleviate symptoms of disease</a:t>
            </a:r>
          </a:p>
          <a:p>
            <a:pPr marL="9144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/>
              <a:t>•Avoid irritants that lead to inflammation of the airway</a:t>
            </a:r>
          </a:p>
          <a:p>
            <a:pPr marL="9144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/>
              <a:t>•Symptom relief from short-term medication</a:t>
            </a:r>
          </a:p>
          <a:p>
            <a:pPr marL="13716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dirty="0"/>
              <a:t>•i.e. Inhalers such as Ventolin</a:t>
            </a:r>
          </a:p>
          <a:p>
            <a:pPr marL="13716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•Symptom relief from long-term medication</a:t>
            </a:r>
          </a:p>
          <a:p>
            <a:pPr marL="9144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/>
              <a:t>•Daily supplements that aid in the control to help prevent future aggravation of symptoms</a:t>
            </a:r>
          </a:p>
          <a:p>
            <a:pPr lv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4620" y="1027945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 dirty="0"/>
              <a:t>Inhalers – Bronchodilation</a:t>
            </a:r>
          </a:p>
          <a:p>
            <a:pPr marL="4572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•Classified as beta-agonists</a:t>
            </a:r>
          </a:p>
          <a:p>
            <a:pPr marL="9144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/>
              <a:t>•</a:t>
            </a:r>
            <a:r>
              <a:rPr lang="en" sz="1600" dirty="0"/>
              <a:t>Ventolin / Albuterol</a:t>
            </a:r>
          </a:p>
          <a:p>
            <a:pPr marL="13716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•Bind to beta-adrenergic G-protein coupled receptors (GPCRs) of bronchial smooth muscle</a:t>
            </a:r>
          </a:p>
          <a:p>
            <a:pPr marL="13716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•Leads to production of cyclic AMP (cAMP)</a:t>
            </a:r>
          </a:p>
          <a:p>
            <a:pPr marL="18288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•cAMP pathway signals relaxation of smooth muscle cells</a:t>
            </a:r>
          </a:p>
          <a:p>
            <a:pPr marL="9144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/>
              <a:t>•</a:t>
            </a:r>
            <a:r>
              <a:rPr lang="en" sz="1600" dirty="0"/>
              <a:t>Formoterol</a:t>
            </a:r>
          </a:p>
          <a:p>
            <a:pPr marL="13716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•Similar mechanism to Ventolin</a:t>
            </a:r>
          </a:p>
          <a:p>
            <a:pPr marL="18288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dirty="0"/>
              <a:t>•Long-term solution as therapeutant remains at level of the </a:t>
            </a:r>
          </a:p>
          <a:p>
            <a:pPr marL="18288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cell-membrane for larger periods of time</a:t>
            </a:r>
          </a:p>
          <a:p>
            <a:pPr marL="18288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•Also binds to beta2-adrenergic receptors on mast cell membrane</a:t>
            </a:r>
          </a:p>
          <a:p>
            <a:pPr marL="22860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•Reduction in histamine release (inflammatory agent)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Treatments - Therapeutics 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314" y="3177736"/>
            <a:ext cx="1774500" cy="1774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9225" y="1149131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dirty="0"/>
              <a:t>•Inhalers – Anti-inflammatory corticosteroids</a:t>
            </a:r>
          </a:p>
          <a:p>
            <a:pPr marL="4572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•Pathway</a:t>
            </a:r>
          </a:p>
          <a:p>
            <a:pPr marL="9144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•Minute 1 – Drug reaches target cells</a:t>
            </a:r>
          </a:p>
          <a:p>
            <a:pPr marL="9144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•1-30 Minutes – Bronchial vasoconstriction resulting in closure of vascular microleaks</a:t>
            </a:r>
          </a:p>
          <a:p>
            <a:pPr marL="9144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•Few Hours – Transcription factor activation post-binding to glucocorticoid receptor</a:t>
            </a:r>
          </a:p>
          <a:p>
            <a:pPr marL="13716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•Relaxation of bronchial smooth muscle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dirty="0"/>
              <a:t>•Combination drug therapy</a:t>
            </a:r>
          </a:p>
          <a:p>
            <a:pPr marL="4572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•i.e. Symbicort</a:t>
            </a:r>
          </a:p>
          <a:p>
            <a:pPr marL="9144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dirty="0"/>
              <a:t>•Commonly used inhaler combining bronchodilators and anti-inflammatory </a:t>
            </a:r>
          </a:p>
          <a:p>
            <a:pPr marL="9144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medication</a:t>
            </a:r>
          </a:p>
          <a:p>
            <a:pPr marL="9144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•Results in synergistic effect</a:t>
            </a:r>
          </a:p>
          <a:p>
            <a:pPr marL="13716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dirty="0"/>
              <a:t>•Anti-inflammatory efficiency increased in presence of </a:t>
            </a:r>
          </a:p>
          <a:p>
            <a:pPr marL="1371600" lvl="0" indent="-6985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bronchodilators such as Formoterol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Treatments - Therapeutics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050" y="3109799"/>
            <a:ext cx="1815525" cy="18155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" sz="800" dirty="0">
                <a:solidFill>
                  <a:srgbClr val="222222"/>
                </a:solidFill>
              </a:rPr>
              <a:t>Bacharier, L. B., Boner, A., Carlsen, K. H., Eigenmann, P. A., Frischer, T., Götz, M., ... &amp; Platts‐Mills, T. (2008). Diagnosis and treatment of asthma in childhood: a PRACTALL consensus report. </a:t>
            </a:r>
            <a:r>
              <a:rPr lang="en" sz="800" i="1" dirty="0">
                <a:solidFill>
                  <a:srgbClr val="222222"/>
                </a:solidFill>
              </a:rPr>
              <a:t>Allergy</a:t>
            </a:r>
            <a:r>
              <a:rPr lang="en" sz="800" dirty="0">
                <a:solidFill>
                  <a:srgbClr val="222222"/>
                </a:solidFill>
              </a:rPr>
              <a:t>, </a:t>
            </a:r>
            <a:r>
              <a:rPr lang="en" sz="800" i="1" dirty="0">
                <a:solidFill>
                  <a:srgbClr val="222222"/>
                </a:solidFill>
              </a:rPr>
              <a:t>63</a:t>
            </a:r>
            <a:r>
              <a:rPr lang="en" sz="800" dirty="0">
                <a:solidFill>
                  <a:srgbClr val="222222"/>
                </a:solidFill>
              </a:rPr>
              <a:t>(1), 5-34.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" sz="800" dirty="0">
                <a:solidFill>
                  <a:srgbClr val="000000"/>
                </a:solidFill>
              </a:rPr>
              <a:t>Bryan, S. A., Leckie, M. J., Hansel, T. T., &amp; Barnes, P. J. (2000). Novel therapy for asthma. Expert opinion on investigational drugs, 9(1), 25-42.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" sz="800" dirty="0">
                <a:solidFill>
                  <a:srgbClr val="222222"/>
                </a:solidFill>
              </a:rPr>
              <a:t>Chiang, L. C., Ma, W. F., Huang, J. L., Tseng, L. F., &amp; Hsueh, K. C. (2009). Effect of relaxation-breathing training on anxiety and asthma signs/symptoms of children with moderate-to-severe asthma: a randomized controlled trial.</a:t>
            </a:r>
            <a:r>
              <a:rPr lang="en" sz="800" i="1" dirty="0">
                <a:solidFill>
                  <a:srgbClr val="222222"/>
                </a:solidFill>
              </a:rPr>
              <a:t>International Journal of Nursing Studies</a:t>
            </a:r>
            <a:r>
              <a:rPr lang="en" sz="800" dirty="0">
                <a:solidFill>
                  <a:srgbClr val="222222"/>
                </a:solidFill>
              </a:rPr>
              <a:t>, </a:t>
            </a:r>
            <a:r>
              <a:rPr lang="en" sz="800" i="1" dirty="0">
                <a:solidFill>
                  <a:srgbClr val="222222"/>
                </a:solidFill>
              </a:rPr>
              <a:t>46</a:t>
            </a:r>
            <a:r>
              <a:rPr lang="en" sz="800" dirty="0">
                <a:solidFill>
                  <a:srgbClr val="222222"/>
                </a:solidFill>
              </a:rPr>
              <a:t>(8), 1061-1070.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" sz="800" dirty="0"/>
              <a:t>Cohn L, Elias JA, Chupp GL. Asthma: mechanisms of disease persistence and progression. Annu Rev Immunol. 2004; 22: 789-815. Review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" sz="800" dirty="0"/>
              <a:t>Keller, M., Lowenstein, S. (2002). Epidemiology of Asthma. </a:t>
            </a:r>
            <a:r>
              <a:rPr lang="en" sz="800" i="1" dirty="0"/>
              <a:t>Seminars in Respiratory and Critical Care Medicine</a:t>
            </a:r>
            <a:r>
              <a:rPr lang="en" sz="800" dirty="0"/>
              <a:t>, 23(4). 317-329.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" sz="800" dirty="0"/>
              <a:t>Kuna, P., &amp; Kuprys, I. (2002). Symbicort Turbuhaler: a new concept in asthma management. International journal of clinical practice, 56(10), 797-803.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" sz="800" dirty="0"/>
              <a:t>Lambrecht, B., Hammad, H. (2015). The Immunology of Asthma. </a:t>
            </a:r>
            <a:r>
              <a:rPr lang="en" sz="800" i="1" dirty="0"/>
              <a:t>Nature Immunology</a:t>
            </a:r>
            <a:r>
              <a:rPr lang="en" sz="800" dirty="0"/>
              <a:t>, 16(1), 45-56.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" sz="800" dirty="0">
                <a:solidFill>
                  <a:srgbClr val="222222"/>
                </a:solidFill>
              </a:rPr>
              <a:t>National Asthma Education, Prevention Program (National Heart, &amp; Blood Institute). Second Expert Panel on the Management of Asthma. (1997).</a:t>
            </a:r>
            <a:r>
              <a:rPr lang="en" sz="800" i="1" dirty="0">
                <a:solidFill>
                  <a:srgbClr val="222222"/>
                </a:solidFill>
              </a:rPr>
              <a:t>Expert panel report 2: guidelines for the diagnosis and management of asthma</a:t>
            </a:r>
            <a:r>
              <a:rPr lang="en" sz="800" dirty="0">
                <a:solidFill>
                  <a:srgbClr val="222222"/>
                </a:solidFill>
              </a:rPr>
              <a:t>. DIANE Publishing.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" sz="800" dirty="0">
                <a:solidFill>
                  <a:srgbClr val="000000"/>
                </a:solidFill>
              </a:rPr>
              <a:t>National Asthma Education and Prevention Program, Third Expert Panel on the Diagnosis and Management of Asthma. Expert Panel (Report 3): Guidelines for the Diagnosis and Management of Asthma, Bethesda (MD): National Heart, Lung, and Blood Institute (US); 2007 Aug. Section 2, Definition, Pathophysiology and Pathogenesis of Asthma and Natural History of Asthma. Available from: </a:t>
            </a:r>
            <a:r>
              <a:rPr lang="en" sz="800" dirty="0">
                <a:solidFill>
                  <a:srgbClr val="000000"/>
                </a:solidFill>
                <a:hlinkClick r:id="rId3"/>
              </a:rPr>
              <a:t>http://www.ncbi.nlm.nih.gov/books/NBK7223/</a:t>
            </a:r>
            <a:r>
              <a:rPr lang="en" sz="800" dirty="0">
                <a:solidFill>
                  <a:srgbClr val="000000"/>
                </a:solidFill>
              </a:rPr>
              <a:t> 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" sz="800" dirty="0">
                <a:solidFill>
                  <a:srgbClr val="000000"/>
                </a:solidFill>
              </a:rPr>
              <a:t>Pauwels, R. A., Löfdahl, C. G., Postma, D. S., Tattersfield, A. E., O'Byrne, P., Barnes, P. J., &amp; Ullman, A. (1997). Effect of inhaled formoterol and budesonide on exacerbations of asthma. New England Journal of Medicine, 337(20), 1405-1411.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" sz="800" dirty="0">
                <a:solidFill>
                  <a:srgbClr val="000000"/>
                </a:solidFill>
              </a:rPr>
              <a:t>Pawankar. (2014). Allergic diseases and asthma: a global public health concern and a call to action. World Allergy Organ J., 7(1), 12.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800" dirty="0">
              <a:solidFill>
                <a:srgbClr val="222222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References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Table of Contents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066043"/>
            <a:ext cx="42708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SzPct val="100000"/>
              <a:buAutoNum type="arabicPeriod"/>
            </a:pPr>
            <a:r>
              <a:rPr lang="en" sz="2000" dirty="0"/>
              <a:t>Introduction </a:t>
            </a:r>
          </a:p>
          <a:p>
            <a:pPr marL="457200" lvl="0" indent="-387350" rtl="0">
              <a:spcBef>
                <a:spcPts val="0"/>
              </a:spcBef>
              <a:buSzPct val="100000"/>
              <a:buAutoNum type="arabicPeriod"/>
            </a:pPr>
            <a:r>
              <a:rPr lang="en" sz="2000" dirty="0"/>
              <a:t>Signs and Symptoms </a:t>
            </a:r>
          </a:p>
          <a:p>
            <a:pPr marL="457200" lvl="0" indent="-387350" rtl="0">
              <a:spcBef>
                <a:spcPts val="0"/>
              </a:spcBef>
              <a:buSzPct val="100000"/>
              <a:buAutoNum type="arabicPeriod"/>
            </a:pPr>
            <a:r>
              <a:rPr lang="en" sz="2000" dirty="0"/>
              <a:t>Diagnosis </a:t>
            </a:r>
          </a:p>
          <a:p>
            <a:pPr marL="457200" lvl="0" indent="-387350" rtl="0">
              <a:spcBef>
                <a:spcPts val="0"/>
              </a:spcBef>
              <a:buSzPct val="100000"/>
              <a:buAutoNum type="arabicPeriod"/>
            </a:pPr>
            <a:r>
              <a:rPr lang="en" sz="2000" dirty="0"/>
              <a:t>Pathogenesis </a:t>
            </a:r>
          </a:p>
          <a:p>
            <a:pPr marL="457200" lvl="0" indent="-387350" rtl="0">
              <a:spcBef>
                <a:spcPts val="0"/>
              </a:spcBef>
              <a:buSzPct val="100000"/>
              <a:buAutoNum type="arabicPeriod"/>
            </a:pPr>
            <a:r>
              <a:rPr lang="en" sz="2000" dirty="0"/>
              <a:t>Pathophysiology</a:t>
            </a:r>
          </a:p>
          <a:p>
            <a:pPr marL="457200" lvl="0" indent="-387350" rtl="0">
              <a:spcBef>
                <a:spcPts val="0"/>
              </a:spcBef>
              <a:buSzPct val="100000"/>
              <a:buAutoNum type="arabicPeriod"/>
            </a:pPr>
            <a:r>
              <a:rPr lang="en" sz="2000" dirty="0"/>
              <a:t>Treatments</a:t>
            </a:r>
          </a:p>
          <a:p>
            <a:pPr marL="457200" lvl="0" indent="-387350">
              <a:spcBef>
                <a:spcPts val="0"/>
              </a:spcBef>
              <a:buSzPct val="100000"/>
              <a:buAutoNum type="arabicPeriod"/>
            </a:pPr>
            <a:r>
              <a:rPr lang="en" sz="2000" dirty="0"/>
              <a:t>Conclusion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825" y="1253550"/>
            <a:ext cx="4500475" cy="3431449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Video: Asthma</a:t>
            </a:r>
            <a:r>
              <a:rPr lang="en"/>
              <a:t> 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-12" y="4788225"/>
            <a:ext cx="4173300" cy="2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dirty="0"/>
              <a:t>https://www.youtube.com/watch?v=7EDo9pUYvPE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39675"/>
            <a:ext cx="8520599" cy="3444674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Introduction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5428" y="1063734"/>
            <a:ext cx="55527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1000" dirty="0"/>
              <a:t>Asthma is a chronic inflammatory disease that leads to airway constriction and airway hyperresponsiveness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1000" dirty="0"/>
              <a:t>About 300 million people affected worldwide 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000" dirty="0"/>
              <a:t>250, 000 deaths annually 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1000" dirty="0"/>
              <a:t>Asthma can be divided into two forms: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sz="1000" b="1" dirty="0"/>
              <a:t>Allergic asthma</a:t>
            </a:r>
            <a:r>
              <a:rPr lang="en" sz="1000" dirty="0"/>
              <a:t>:</a:t>
            </a:r>
          </a:p>
          <a:p>
            <a:pPr marL="1371600" lvl="2" indent="-2286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har char="■"/>
            </a:pPr>
            <a:r>
              <a:rPr lang="en" sz="1000" dirty="0"/>
              <a:t>Most commonly found in children</a:t>
            </a:r>
          </a:p>
          <a:p>
            <a:pPr marL="1371600" lvl="2" indent="-2286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har char="■"/>
            </a:pPr>
            <a:r>
              <a:rPr lang="en" sz="1000" dirty="0"/>
              <a:t>An allergic sensitization causes progression of asthma</a:t>
            </a:r>
          </a:p>
          <a:p>
            <a:pPr marL="1828800" lvl="3" indent="-2286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en" sz="1000" dirty="0"/>
              <a:t>Interaction between the IgE antibody in the body and the inhaled/ingested allergen 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sz="1000" b="1" dirty="0"/>
              <a:t>Non - allergic Asthma:</a:t>
            </a:r>
          </a:p>
          <a:p>
            <a:pPr marL="1371600" lvl="2" indent="-2286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har char="■"/>
            </a:pPr>
            <a:r>
              <a:rPr lang="en" sz="1000" dirty="0"/>
              <a:t>Most commonly found in women </a:t>
            </a:r>
          </a:p>
          <a:p>
            <a:pPr marL="1371600" lvl="2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har char="■"/>
            </a:pPr>
            <a:r>
              <a:rPr lang="en" sz="1000" dirty="0"/>
              <a:t>This form is hard to treat and requires a more long-term intervention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875" y="1859774"/>
            <a:ext cx="3028474" cy="19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Epidemiology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990675"/>
            <a:ext cx="4981800" cy="357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300" dirty="0"/>
              <a:t>Prevalence of Asthma varies around the world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300" dirty="0"/>
              <a:t>Mostly prevalent in developed countries (US, Canada, Australia)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300" dirty="0"/>
              <a:t>Factors like increased industrialization, lifestyle and environmental factors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300" dirty="0"/>
              <a:t>Increased prevalence of this disease is leading to increased mortality over time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300" dirty="0"/>
              <a:t>75% increase in prevalence observed between 1980 and 1994</a:t>
            </a:r>
          </a:p>
          <a:p>
            <a:pPr marL="1371600" lvl="2" indent="-228600" rtl="0">
              <a:spcBef>
                <a:spcPts val="0"/>
              </a:spcBef>
              <a:buChar char="■"/>
            </a:pPr>
            <a:r>
              <a:rPr lang="en" sz="1300" dirty="0"/>
              <a:t>Greatest increase in children and young adults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300" dirty="0"/>
              <a:t>Might be due to greater awareness from the public and earlier detection times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624" y="1298575"/>
            <a:ext cx="3666675" cy="270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Risk Factors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60625"/>
            <a:ext cx="86997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Heredity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Two asthmatic parents → 80 - 90% chance of developing asthma; one asthmatic parent → 30 - 40% chance of developing asthma; Family history of asthma → four time increase of developing asthma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Environment of the Fetus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Mother’s exposure to allergens in the first 22 weeks of gestation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Bronchial hyperresponsiveness mostly found in infants with lower birthweight as opposed to infants with a higher birthweight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Mothers younger than 20 years and those who smoke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Environmental factors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Environmental exposures to allergen early in life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Urban environments - indoor/sedentary lifestyle 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Overuse and misuse of Antibiotics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Vitamin C deficiency and diets low in Omega 3’s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Exposure to infections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200" dirty="0"/>
              <a:t>Family size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625" y="2956414"/>
            <a:ext cx="4034375" cy="188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Signs and Symptoms</a:t>
            </a:r>
            <a:r>
              <a:rPr lang="en"/>
              <a:t> 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51801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Mostly physiological abnormalities affecting lung function; sometimes cardiac performance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Checklist: 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" sz="1600" dirty="0"/>
              <a:t>Ability to sleep in the night 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" sz="1600" dirty="0"/>
              <a:t>Coughing associated with tachycardia 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" sz="1600" dirty="0"/>
              <a:t>Wheezing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" sz="1600" dirty="0"/>
              <a:t>Dyspnea- difficulty breathing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Triggers can be attributed to emotional stress faced by children→ Anxiety attacks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16620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Signs and Symptoms</a:t>
            </a:r>
            <a:r>
              <a:rPr lang="en"/>
              <a:t>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211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500" dirty="0"/>
              <a:t>Combination of factors exacerbate activity and the overall inflammation in the airway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500" dirty="0"/>
              <a:t>May just have one of the symptoms, or all at once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500" dirty="0"/>
              <a:t>Can be mistaken for other diseases due to range of common symptoms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1500" dirty="0"/>
              <a:t>Highly dependent on each person: asthma attacks, long periods without asthma, symptoms once a day, or only during fitness activity. 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642" y="3285700"/>
            <a:ext cx="2595625" cy="173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Diagnosis</a:t>
            </a:r>
            <a:r>
              <a:rPr lang="en"/>
              <a:t>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Studies indicate 50-80% children develop asthma-like symptoms &lt; 5 years old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Misdiagnosis is common as these symptoms are representative of most respiratory malfunction: chronic bronchitis, pneumonia, infection etc.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Prognosis directed towards family history of asthma as an allergy, or prenatal exposure to secondhand smoke and allergens</a:t>
            </a:r>
          </a:p>
          <a:p>
            <a:pPr marL="914400" lvl="1" indent="-323850" rtl="0">
              <a:spcBef>
                <a:spcPts val="0"/>
              </a:spcBef>
              <a:buSzPct val="100000"/>
            </a:pPr>
            <a:r>
              <a:rPr lang="en" sz="1500" b="1"/>
              <a:t>In children</a:t>
            </a:r>
            <a:r>
              <a:rPr lang="en" sz="1500"/>
              <a:t>→ hard to obtain qualitative measurements indicating impairment of lung function</a:t>
            </a:r>
          </a:p>
          <a:p>
            <a:pPr marL="914400" lvl="1" indent="-323850">
              <a:spcBef>
                <a:spcPts val="0"/>
              </a:spcBef>
              <a:buSzPct val="100000"/>
            </a:pPr>
            <a:r>
              <a:rPr lang="en" sz="1500" b="1"/>
              <a:t>In adults</a:t>
            </a:r>
            <a:r>
              <a:rPr lang="en" sz="1500"/>
              <a:t>→ more easier since physicals are conducted more frequently, assess quality of life as adult ages, annual checkups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1513</Words>
  <Application>Microsoft Macintosh PowerPoint</Application>
  <PresentationFormat>On-screen Show (16:9)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Lobster</vt:lpstr>
      <vt:lpstr>Old Standard TT</vt:lpstr>
      <vt:lpstr>paperback</vt:lpstr>
      <vt:lpstr>Asthma </vt:lpstr>
      <vt:lpstr>Table of Contents</vt:lpstr>
      <vt:lpstr>Video: Asthma </vt:lpstr>
      <vt:lpstr>Introduction</vt:lpstr>
      <vt:lpstr>Epidemiology</vt:lpstr>
      <vt:lpstr>Risk Factors</vt:lpstr>
      <vt:lpstr>Signs and Symptoms </vt:lpstr>
      <vt:lpstr>Signs and Symptoms </vt:lpstr>
      <vt:lpstr>Diagnosis </vt:lpstr>
      <vt:lpstr>Pathogenesis</vt:lpstr>
      <vt:lpstr>Pathophysiology</vt:lpstr>
      <vt:lpstr>PowerPoint Presentation</vt:lpstr>
      <vt:lpstr>PowerPoint Presentation</vt:lpstr>
      <vt:lpstr>PowerPoint Presentation</vt:lpstr>
      <vt:lpstr>Treatments - Management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</dc:title>
  <cp:lastModifiedBy>Nerissa D'Mello</cp:lastModifiedBy>
  <cp:revision>4</cp:revision>
  <dcterms:modified xsi:type="dcterms:W3CDTF">2016-04-02T03:26:39Z</dcterms:modified>
</cp:coreProperties>
</file>