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comment1.xml" ContentType="application/vnd.openxmlformats-officedocument.presentationml.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GOC DANG"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E65ABF5D-4D5D-46B0-B3A2-8133F518ABC0}">
  <a:tblStyle styleId="{E65ABF5D-4D5D-46B0-B3A2-8133F518ABC0}" styleName="Table_0">
    <a:wholeTbl>
      <a:tcTxStyle>
        <a:font>
          <a:latin typeface="Arial"/>
          <a:ea typeface="Arial"/>
          <a:cs typeface="Arial"/>
        </a:font>
        <a:srgbClr val="000000"/>
      </a:tcTxStyle>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9"/>
    <p:restoredTop sz="27491" autoAdjust="0"/>
  </p:normalViewPr>
  <p:slideViewPr>
    <p:cSldViewPr snapToGrid="0" snapToObjects="1">
      <p:cViewPr varScale="1">
        <p:scale>
          <a:sx n="26" d="100"/>
          <a:sy n="26" d="100"/>
        </p:scale>
        <p:origin x="2670"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7-10-31T22:38:18.410" idx="1">
    <p:pos x="6000" y="0"/>
    <p:text>I would use this figure instead of the one you have now. Here you can visualize see the increase in the number of cells with Tert (purple). Let me know what you think</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wrap="square" lIns="91425" tIns="91425" rIns="91425" bIns="91425" anchor="t" anchorCtr="0"/>
          <a:lstStyle>
            <a:lvl1pPr lvl="0">
              <a:spcBef>
                <a:spcPts val="0"/>
              </a:spcBef>
              <a:buSzPct val="100000"/>
              <a:buChar char="●"/>
              <a:defRPr sz="1100"/>
            </a:lvl1pPr>
            <a:lvl2pPr lvl="1">
              <a:spcBef>
                <a:spcPts val="0"/>
              </a:spcBef>
              <a:buSzPct val="100000"/>
              <a:buChar char="○"/>
              <a:defRPr sz="1100"/>
            </a:lvl2pPr>
            <a:lvl3pPr lvl="2">
              <a:spcBef>
                <a:spcPts val="0"/>
              </a:spcBef>
              <a:buSzPct val="100000"/>
              <a:buChar char="■"/>
              <a:defRPr sz="1100"/>
            </a:lvl3pPr>
            <a:lvl4pPr lvl="3">
              <a:spcBef>
                <a:spcPts val="0"/>
              </a:spcBef>
              <a:buSzPct val="100000"/>
              <a:buChar char="●"/>
              <a:defRPr sz="1100"/>
            </a:lvl4pPr>
            <a:lvl5pPr lvl="4">
              <a:spcBef>
                <a:spcPts val="0"/>
              </a:spcBef>
              <a:buSzPct val="100000"/>
              <a:buChar char="○"/>
              <a:defRPr sz="1100"/>
            </a:lvl5pPr>
            <a:lvl6pPr lvl="5">
              <a:spcBef>
                <a:spcPts val="0"/>
              </a:spcBef>
              <a:buSzPct val="100000"/>
              <a:buChar char="■"/>
              <a:defRPr sz="1100"/>
            </a:lvl6pPr>
            <a:lvl7pPr lvl="6">
              <a:spcBef>
                <a:spcPts val="0"/>
              </a:spcBef>
              <a:buSzPct val="100000"/>
              <a:buChar char="●"/>
              <a:defRPr sz="1100"/>
            </a:lvl7pPr>
            <a:lvl8pPr lvl="7">
              <a:spcBef>
                <a:spcPts val="0"/>
              </a:spcBef>
              <a:buSzPct val="100000"/>
              <a:buChar char="○"/>
              <a:defRPr sz="1100"/>
            </a:lvl8pPr>
            <a:lvl9pPr lvl="8">
              <a:spcBef>
                <a:spcPts val="0"/>
              </a:spcBef>
              <a:buSzPct val="100000"/>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lang="en"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lang="en"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1" name="Shape 16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lang="en"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lang="en"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Shape 1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2" name="Shape 18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lang="en"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lang="en" sz="950" dirty="0">
              <a:highlight>
                <a:srgbClr val="FFFFFF"/>
              </a:highlight>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0" name="Shape 20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marL="457200" lvl="0" indent="-288925" rtl="0">
              <a:spcBef>
                <a:spcPts val="0"/>
              </a:spcBef>
              <a:buSzPct val="95000"/>
              <a:buChar char="-"/>
            </a:pPr>
            <a:endParaRPr sz="950" dirty="0">
              <a:highlight>
                <a:srgbClr val="FFFFFF"/>
              </a:highlight>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Shape 20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solidFill>
                <a:srgbClr val="FFFFFF"/>
              </a:solidFill>
              <a:highlight>
                <a:srgbClr val="000000"/>
              </a:highlight>
            </a:endParaRPr>
          </a:p>
          <a:p>
            <a:pPr lvl="0">
              <a:spcBef>
                <a:spcPts val="0"/>
              </a:spcBef>
              <a:buNone/>
            </a:pPr>
            <a:endParaRPr dirty="0"/>
          </a:p>
          <a:p>
            <a:pPr lvl="0">
              <a:spcBef>
                <a:spcPts val="0"/>
              </a:spcBef>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2" name="Shape 22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9" name="Shape 22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highlight>
                <a:srgbClr val="FFFFFF"/>
              </a:highlight>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8" name="Shape 23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lang="en"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5" name="Shape 24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lang="en"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3" name="Shape 25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Shape 2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2" name="Shape 26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dirty="0"/>
              <a:t> </a:t>
            </a:r>
          </a:p>
          <a:p>
            <a:pPr lvl="0">
              <a:spcBef>
                <a:spcPts val="0"/>
              </a:spcBef>
              <a:buNone/>
            </a:pPr>
            <a:r>
              <a:rPr lang="en" dirty="0"/>
              <a:t> </a:t>
            </a:r>
          </a:p>
          <a:p>
            <a:pPr lvl="0">
              <a:spcBef>
                <a:spcPts val="0"/>
              </a:spcBef>
              <a:buNone/>
            </a:pPr>
            <a:endParaRPr sz="1000" dirty="0"/>
          </a:p>
          <a:p>
            <a:pPr lvl="0">
              <a:spcBef>
                <a:spcPts val="0"/>
              </a:spcBef>
              <a:buNone/>
            </a:pPr>
            <a:endParaRPr dirty="0"/>
          </a:p>
          <a:p>
            <a:pPr lvl="0">
              <a:spcBef>
                <a:spcPts val="0"/>
              </a:spcBef>
              <a:buNone/>
            </a:pPr>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0" name="Shape 27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4" name="Shape 28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0" name="Shape 29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6" name="Shape 29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Shape 301"/>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2" name="Shape 302"/>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8" name="Shape 30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4" name="Shape 31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lang="en" sz="1200" dirty="0">
              <a:latin typeface="Cambria"/>
              <a:ea typeface="Cambria"/>
              <a:cs typeface="Cambria"/>
              <a:sym typeface="Cambria"/>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0" name="Shape 32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sz="1200" dirty="0">
              <a:latin typeface="Cambria"/>
              <a:ea typeface="Cambria"/>
              <a:cs typeface="Cambria"/>
              <a:sym typeface="Cambri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lang="en"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a:p>
            <a:pPr lvl="0">
              <a:spcBef>
                <a:spcPts val="0"/>
              </a:spcBef>
              <a:buNone/>
            </a:pPr>
            <a:endParaRPr sz="1200" dirty="0"/>
          </a:p>
          <a:p>
            <a:pPr lvl="0" rtl="0">
              <a:spcBef>
                <a:spcPts val="0"/>
              </a:spcBef>
              <a:buNone/>
            </a:pPr>
            <a:endParaRPr sz="1200" dirty="0"/>
          </a:p>
          <a:p>
            <a:pPr marL="457200" lvl="0" indent="0" rtl="0">
              <a:spcBef>
                <a:spcPts val="0"/>
              </a:spcBef>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lang="e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125" y="0"/>
            <a:ext cx="9144250" cy="4398100"/>
          </a:xfrm>
          <a:custGeom>
            <a:avLst/>
            <a:gdLst/>
            <a:ahLst/>
            <a:cxnLst/>
            <a:rect l="0" t="0" r="0" b="0"/>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Shape 11"/>
          <p:cNvSpPr txBox="1">
            <a:spLocks noGrp="1"/>
          </p:cNvSpPr>
          <p:nvPr>
            <p:ph type="ctrTitle"/>
          </p:nvPr>
        </p:nvSpPr>
        <p:spPr>
          <a:xfrm>
            <a:off x="311700" y="539725"/>
            <a:ext cx="8520600" cy="1282500"/>
          </a:xfrm>
          <a:prstGeom prst="rect">
            <a:avLst/>
          </a:prstGeom>
        </p:spPr>
        <p:txBody>
          <a:bodyPr wrap="square" lIns="91425" tIns="91425" rIns="91425" bIns="91425" anchor="t" anchorCtr="0"/>
          <a:lstStyle>
            <a:lvl1pPr lvl="0">
              <a:spcBef>
                <a:spcPts val="0"/>
              </a:spcBef>
              <a:buSzPct val="100000"/>
              <a:defRPr sz="3600"/>
            </a:lvl1pPr>
            <a:lvl2pPr lvl="1">
              <a:spcBef>
                <a:spcPts val="0"/>
              </a:spcBef>
              <a:buSzPct val="100000"/>
              <a:defRPr sz="3600"/>
            </a:lvl2pPr>
            <a:lvl3pPr lvl="2">
              <a:spcBef>
                <a:spcPts val="0"/>
              </a:spcBef>
              <a:buSzPct val="100000"/>
              <a:defRPr sz="3600"/>
            </a:lvl3pPr>
            <a:lvl4pPr lvl="3">
              <a:spcBef>
                <a:spcPts val="0"/>
              </a:spcBef>
              <a:buSzPct val="100000"/>
              <a:defRPr sz="3600"/>
            </a:lvl4pPr>
            <a:lvl5pPr lvl="4">
              <a:spcBef>
                <a:spcPts val="0"/>
              </a:spcBef>
              <a:buSzPct val="100000"/>
              <a:defRPr sz="3600"/>
            </a:lvl5pPr>
            <a:lvl6pPr lvl="5">
              <a:spcBef>
                <a:spcPts val="0"/>
              </a:spcBef>
              <a:buSzPct val="100000"/>
              <a:defRPr sz="3600"/>
            </a:lvl6pPr>
            <a:lvl7pPr lvl="6">
              <a:spcBef>
                <a:spcPts val="0"/>
              </a:spcBef>
              <a:buSzPct val="100000"/>
              <a:defRPr sz="3600"/>
            </a:lvl7pPr>
            <a:lvl8pPr lvl="7">
              <a:spcBef>
                <a:spcPts val="0"/>
              </a:spcBef>
              <a:buSzPct val="100000"/>
              <a:defRPr sz="3600"/>
            </a:lvl8pPr>
            <a:lvl9pPr lvl="8">
              <a:spcBef>
                <a:spcPts val="0"/>
              </a:spcBef>
              <a:buSzPct val="100000"/>
              <a:defRPr sz="3600"/>
            </a:lvl9pPr>
          </a:lstStyle>
          <a:p>
            <a:endParaRPr/>
          </a:p>
        </p:txBody>
      </p:sp>
      <p:sp>
        <p:nvSpPr>
          <p:cNvPr id="12" name="Shape 12"/>
          <p:cNvSpPr txBox="1">
            <a:spLocks noGrp="1"/>
          </p:cNvSpPr>
          <p:nvPr>
            <p:ph type="subTitle" idx="1"/>
          </p:nvPr>
        </p:nvSpPr>
        <p:spPr>
          <a:xfrm>
            <a:off x="311700" y="1878560"/>
            <a:ext cx="4242600" cy="738300"/>
          </a:xfrm>
          <a:prstGeom prst="rect">
            <a:avLst/>
          </a:prstGeom>
        </p:spPr>
        <p:txBody>
          <a:bodyPr wrap="square" lIns="91425" tIns="91425" rIns="91425" bIns="91425" anchor="t" anchorCtr="0"/>
          <a:lstStyle>
            <a:lvl1pPr lvl="0">
              <a:lnSpc>
                <a:spcPct val="100000"/>
              </a:lnSpc>
              <a:spcBef>
                <a:spcPts val="0"/>
              </a:spcBef>
              <a:spcAft>
                <a:spcPts val="0"/>
              </a:spcAft>
              <a:buClr>
                <a:schemeClr val="lt2"/>
              </a:buClr>
              <a:buSzPct val="100000"/>
              <a:buNone/>
              <a:defRPr sz="1600">
                <a:solidFill>
                  <a:schemeClr val="lt2"/>
                </a:solidFill>
              </a:defRPr>
            </a:lvl1pPr>
            <a:lvl2pPr lvl="1">
              <a:lnSpc>
                <a:spcPct val="100000"/>
              </a:lnSpc>
              <a:spcBef>
                <a:spcPts val="0"/>
              </a:spcBef>
              <a:spcAft>
                <a:spcPts val="0"/>
              </a:spcAft>
              <a:buClr>
                <a:schemeClr val="lt2"/>
              </a:buClr>
              <a:buSzPct val="100000"/>
              <a:buNone/>
              <a:defRPr sz="1600">
                <a:solidFill>
                  <a:schemeClr val="lt2"/>
                </a:solidFill>
              </a:defRPr>
            </a:lvl2pPr>
            <a:lvl3pPr lvl="2">
              <a:lnSpc>
                <a:spcPct val="100000"/>
              </a:lnSpc>
              <a:spcBef>
                <a:spcPts val="0"/>
              </a:spcBef>
              <a:spcAft>
                <a:spcPts val="0"/>
              </a:spcAft>
              <a:buClr>
                <a:schemeClr val="lt2"/>
              </a:buClr>
              <a:buSzPct val="100000"/>
              <a:buNone/>
              <a:defRPr sz="1600">
                <a:solidFill>
                  <a:schemeClr val="lt2"/>
                </a:solidFill>
              </a:defRPr>
            </a:lvl3pPr>
            <a:lvl4pPr lvl="3">
              <a:lnSpc>
                <a:spcPct val="100000"/>
              </a:lnSpc>
              <a:spcBef>
                <a:spcPts val="0"/>
              </a:spcBef>
              <a:spcAft>
                <a:spcPts val="0"/>
              </a:spcAft>
              <a:buClr>
                <a:schemeClr val="lt2"/>
              </a:buClr>
              <a:buSzPct val="100000"/>
              <a:buNone/>
              <a:defRPr sz="1600">
                <a:solidFill>
                  <a:schemeClr val="lt2"/>
                </a:solidFill>
              </a:defRPr>
            </a:lvl4pPr>
            <a:lvl5pPr lvl="4">
              <a:lnSpc>
                <a:spcPct val="100000"/>
              </a:lnSpc>
              <a:spcBef>
                <a:spcPts val="0"/>
              </a:spcBef>
              <a:spcAft>
                <a:spcPts val="0"/>
              </a:spcAft>
              <a:buClr>
                <a:schemeClr val="lt2"/>
              </a:buClr>
              <a:buSzPct val="100000"/>
              <a:buNone/>
              <a:defRPr sz="1600">
                <a:solidFill>
                  <a:schemeClr val="lt2"/>
                </a:solidFill>
              </a:defRPr>
            </a:lvl5pPr>
            <a:lvl6pPr lvl="5">
              <a:lnSpc>
                <a:spcPct val="100000"/>
              </a:lnSpc>
              <a:spcBef>
                <a:spcPts val="0"/>
              </a:spcBef>
              <a:spcAft>
                <a:spcPts val="0"/>
              </a:spcAft>
              <a:buClr>
                <a:schemeClr val="lt2"/>
              </a:buClr>
              <a:buSzPct val="100000"/>
              <a:buNone/>
              <a:defRPr sz="1600">
                <a:solidFill>
                  <a:schemeClr val="lt2"/>
                </a:solidFill>
              </a:defRPr>
            </a:lvl6pPr>
            <a:lvl7pPr lvl="6">
              <a:lnSpc>
                <a:spcPct val="100000"/>
              </a:lnSpc>
              <a:spcBef>
                <a:spcPts val="0"/>
              </a:spcBef>
              <a:spcAft>
                <a:spcPts val="0"/>
              </a:spcAft>
              <a:buClr>
                <a:schemeClr val="lt2"/>
              </a:buClr>
              <a:buSzPct val="100000"/>
              <a:buNone/>
              <a:defRPr sz="1600">
                <a:solidFill>
                  <a:schemeClr val="lt2"/>
                </a:solidFill>
              </a:defRPr>
            </a:lvl7pPr>
            <a:lvl8pPr lvl="7">
              <a:lnSpc>
                <a:spcPct val="100000"/>
              </a:lnSpc>
              <a:spcBef>
                <a:spcPts val="0"/>
              </a:spcBef>
              <a:spcAft>
                <a:spcPts val="0"/>
              </a:spcAft>
              <a:buClr>
                <a:schemeClr val="lt2"/>
              </a:buClr>
              <a:buSzPct val="100000"/>
              <a:buNone/>
              <a:defRPr sz="1600">
                <a:solidFill>
                  <a:schemeClr val="lt2"/>
                </a:solidFill>
              </a:defRPr>
            </a:lvl8pPr>
            <a:lvl9pPr lvl="8">
              <a:lnSpc>
                <a:spcPct val="100000"/>
              </a:lnSpc>
              <a:spcBef>
                <a:spcPts val="0"/>
              </a:spcBef>
              <a:spcAft>
                <a:spcPts val="0"/>
              </a:spcAft>
              <a:buClr>
                <a:schemeClr val="lt2"/>
              </a:buClr>
              <a:buSzPct val="100000"/>
              <a:buNone/>
              <a:defRPr sz="1600">
                <a:solidFill>
                  <a:schemeClr val="lt2"/>
                </a:solidFill>
              </a:defRPr>
            </a:lvl9pPr>
          </a:lstStyle>
          <a:p>
            <a:endParaRPr/>
          </a:p>
        </p:txBody>
      </p:sp>
      <p:sp>
        <p:nvSpPr>
          <p:cNvPr id="13" name="Shape 13"/>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bg>
      <p:bgPr>
        <a:solidFill>
          <a:schemeClr val="dk1"/>
        </a:solidFill>
        <a:effectLst/>
      </p:bgPr>
    </p:bg>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311750" y="831175"/>
            <a:ext cx="5334900" cy="1244700"/>
          </a:xfrm>
          <a:prstGeom prst="rect">
            <a:avLst/>
          </a:prstGeom>
        </p:spPr>
        <p:txBody>
          <a:bodyPr wrap="square" lIns="91425" tIns="91425" rIns="91425" bIns="91425" anchor="b" anchorCtr="0"/>
          <a:lstStyle>
            <a:lvl1pPr lvl="0">
              <a:spcBef>
                <a:spcPts val="0"/>
              </a:spcBef>
              <a:buClr>
                <a:schemeClr val="lt1"/>
              </a:buClr>
              <a:buSzPct val="100000"/>
              <a:defRPr sz="10000">
                <a:solidFill>
                  <a:schemeClr val="lt1"/>
                </a:solidFill>
              </a:defRPr>
            </a:lvl1pPr>
            <a:lvl2pPr lvl="1">
              <a:spcBef>
                <a:spcPts val="0"/>
              </a:spcBef>
              <a:buClr>
                <a:schemeClr val="lt1"/>
              </a:buClr>
              <a:buSzPct val="100000"/>
              <a:defRPr sz="10000">
                <a:solidFill>
                  <a:schemeClr val="lt1"/>
                </a:solidFill>
              </a:defRPr>
            </a:lvl2pPr>
            <a:lvl3pPr lvl="2">
              <a:spcBef>
                <a:spcPts val="0"/>
              </a:spcBef>
              <a:buClr>
                <a:schemeClr val="lt1"/>
              </a:buClr>
              <a:buSzPct val="100000"/>
              <a:defRPr sz="10000">
                <a:solidFill>
                  <a:schemeClr val="lt1"/>
                </a:solidFill>
              </a:defRPr>
            </a:lvl3pPr>
            <a:lvl4pPr lvl="3">
              <a:spcBef>
                <a:spcPts val="0"/>
              </a:spcBef>
              <a:buClr>
                <a:schemeClr val="lt1"/>
              </a:buClr>
              <a:buSzPct val="100000"/>
              <a:defRPr sz="10000">
                <a:solidFill>
                  <a:schemeClr val="lt1"/>
                </a:solidFill>
              </a:defRPr>
            </a:lvl4pPr>
            <a:lvl5pPr lvl="4">
              <a:spcBef>
                <a:spcPts val="0"/>
              </a:spcBef>
              <a:buClr>
                <a:schemeClr val="lt1"/>
              </a:buClr>
              <a:buSzPct val="100000"/>
              <a:defRPr sz="10000">
                <a:solidFill>
                  <a:schemeClr val="lt1"/>
                </a:solidFill>
              </a:defRPr>
            </a:lvl5pPr>
            <a:lvl6pPr lvl="5">
              <a:spcBef>
                <a:spcPts val="0"/>
              </a:spcBef>
              <a:buClr>
                <a:schemeClr val="lt1"/>
              </a:buClr>
              <a:buSzPct val="100000"/>
              <a:defRPr sz="10000">
                <a:solidFill>
                  <a:schemeClr val="lt1"/>
                </a:solidFill>
              </a:defRPr>
            </a:lvl6pPr>
            <a:lvl7pPr lvl="6">
              <a:spcBef>
                <a:spcPts val="0"/>
              </a:spcBef>
              <a:buClr>
                <a:schemeClr val="lt1"/>
              </a:buClr>
              <a:buSzPct val="100000"/>
              <a:defRPr sz="10000">
                <a:solidFill>
                  <a:schemeClr val="lt1"/>
                </a:solidFill>
              </a:defRPr>
            </a:lvl7pPr>
            <a:lvl8pPr lvl="7">
              <a:spcBef>
                <a:spcPts val="0"/>
              </a:spcBef>
              <a:buClr>
                <a:schemeClr val="lt1"/>
              </a:buClr>
              <a:buSzPct val="100000"/>
              <a:defRPr sz="10000">
                <a:solidFill>
                  <a:schemeClr val="lt1"/>
                </a:solidFill>
              </a:defRPr>
            </a:lvl8pPr>
            <a:lvl9pPr lvl="8">
              <a:spcBef>
                <a:spcPts val="0"/>
              </a:spcBef>
              <a:buClr>
                <a:schemeClr val="lt1"/>
              </a:buClr>
              <a:buSzPct val="100000"/>
              <a:defRPr sz="10000">
                <a:solidFill>
                  <a:schemeClr val="lt1"/>
                </a:solidFill>
              </a:defRPr>
            </a:lvl9pPr>
          </a:lstStyle>
          <a:p>
            <a:endParaRPr/>
          </a:p>
        </p:txBody>
      </p:sp>
      <p:sp>
        <p:nvSpPr>
          <p:cNvPr id="56" name="Shape 56"/>
          <p:cNvSpPr txBox="1">
            <a:spLocks noGrp="1"/>
          </p:cNvSpPr>
          <p:nvPr>
            <p:ph type="body" idx="1"/>
          </p:nvPr>
        </p:nvSpPr>
        <p:spPr>
          <a:xfrm>
            <a:off x="311700" y="2121425"/>
            <a:ext cx="5334900" cy="942600"/>
          </a:xfrm>
          <a:prstGeom prst="rect">
            <a:avLst/>
          </a:prstGeom>
        </p:spPr>
        <p:txBody>
          <a:bodyPr wrap="square" lIns="91425" tIns="91425" rIns="91425" bIns="91425" anchor="t" anchorCtr="0"/>
          <a:lstStyle>
            <a:lvl1pPr lvl="0">
              <a:spcBef>
                <a:spcPts val="0"/>
              </a:spcBef>
              <a:buClr>
                <a:schemeClr val="accent2"/>
              </a:buClr>
              <a:defRPr>
                <a:solidFill>
                  <a:schemeClr val="accent2"/>
                </a:solidFill>
              </a:defRPr>
            </a:lvl1pPr>
            <a:lvl2pPr lvl="1">
              <a:spcBef>
                <a:spcPts val="0"/>
              </a:spcBef>
              <a:buClr>
                <a:schemeClr val="accent2"/>
              </a:buClr>
              <a:defRPr>
                <a:solidFill>
                  <a:schemeClr val="accent2"/>
                </a:solidFill>
              </a:defRPr>
            </a:lvl2pPr>
            <a:lvl3pPr lvl="2">
              <a:spcBef>
                <a:spcPts val="0"/>
              </a:spcBef>
              <a:buClr>
                <a:schemeClr val="accent2"/>
              </a:buClr>
              <a:defRPr>
                <a:solidFill>
                  <a:schemeClr val="accent2"/>
                </a:solidFill>
              </a:defRPr>
            </a:lvl3pPr>
            <a:lvl4pPr lvl="3">
              <a:spcBef>
                <a:spcPts val="0"/>
              </a:spcBef>
              <a:buClr>
                <a:schemeClr val="accent2"/>
              </a:buClr>
              <a:defRPr>
                <a:solidFill>
                  <a:schemeClr val="accent2"/>
                </a:solidFill>
              </a:defRPr>
            </a:lvl4pPr>
            <a:lvl5pPr lvl="4">
              <a:spcBef>
                <a:spcPts val="0"/>
              </a:spcBef>
              <a:buClr>
                <a:schemeClr val="accent2"/>
              </a:buClr>
              <a:defRPr>
                <a:solidFill>
                  <a:schemeClr val="accent2"/>
                </a:solidFill>
              </a:defRPr>
            </a:lvl5pPr>
            <a:lvl6pPr lvl="5">
              <a:spcBef>
                <a:spcPts val="0"/>
              </a:spcBef>
              <a:buClr>
                <a:schemeClr val="accent2"/>
              </a:buClr>
              <a:defRPr>
                <a:solidFill>
                  <a:schemeClr val="accent2"/>
                </a:solidFill>
              </a:defRPr>
            </a:lvl6pPr>
            <a:lvl7pPr lvl="6">
              <a:spcBef>
                <a:spcPts val="0"/>
              </a:spcBef>
              <a:buClr>
                <a:schemeClr val="accent2"/>
              </a:buClr>
              <a:defRPr>
                <a:solidFill>
                  <a:schemeClr val="accent2"/>
                </a:solidFill>
              </a:defRPr>
            </a:lvl7pPr>
            <a:lvl8pPr lvl="7">
              <a:spcBef>
                <a:spcPts val="0"/>
              </a:spcBef>
              <a:buClr>
                <a:schemeClr val="accent2"/>
              </a:buClr>
              <a:defRPr>
                <a:solidFill>
                  <a:schemeClr val="accent2"/>
                </a:solidFill>
              </a:defRPr>
            </a:lvl8pPr>
            <a:lvl9pPr lvl="8">
              <a:spcBef>
                <a:spcPts val="0"/>
              </a:spcBef>
              <a:buClr>
                <a:schemeClr val="accent2"/>
              </a:buClr>
              <a:defRPr>
                <a:solidFill>
                  <a:schemeClr val="accent2"/>
                </a:solidFill>
              </a:defRPr>
            </a:lvl9pPr>
          </a:lstStyle>
          <a:p>
            <a:endParaRPr/>
          </a:p>
        </p:txBody>
      </p:sp>
      <p:sp>
        <p:nvSpPr>
          <p:cNvPr id="57" name="Shape 57"/>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8"/>
        <p:cNvGrpSpPr/>
        <p:nvPr/>
      </p:nvGrpSpPr>
      <p:grpSpPr>
        <a:xfrm>
          <a:off x="0" y="0"/>
          <a:ext cx="0" cy="0"/>
          <a:chOff x="0" y="0"/>
          <a:chExt cx="0" cy="0"/>
        </a:xfrm>
      </p:grpSpPr>
      <p:sp>
        <p:nvSpPr>
          <p:cNvPr id="59" name="Shape 5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accent3"/>
        </a:solidFill>
        <a:effectLst/>
      </p:bgPr>
    </p:bg>
    <p:spTree>
      <p:nvGrpSpPr>
        <p:cNvPr id="1" name="Shape 14"/>
        <p:cNvGrpSpPr/>
        <p:nvPr/>
      </p:nvGrpSpPr>
      <p:grpSpPr>
        <a:xfrm>
          <a:off x="0" y="0"/>
          <a:ext cx="0" cy="0"/>
          <a:chOff x="0" y="0"/>
          <a:chExt cx="0" cy="0"/>
        </a:xfrm>
      </p:grpSpPr>
      <p:sp>
        <p:nvSpPr>
          <p:cNvPr id="15" name="Shape 15"/>
          <p:cNvSpPr/>
          <p:nvPr/>
        </p:nvSpPr>
        <p:spPr>
          <a:xfrm>
            <a:off x="0" y="48099"/>
            <a:ext cx="9144250" cy="4398100"/>
          </a:xfrm>
          <a:custGeom>
            <a:avLst/>
            <a:gdLst/>
            <a:ahLst/>
            <a:cxnLst/>
            <a:rect l="0" t="0" r="0" b="0"/>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Shape 16"/>
          <p:cNvSpPr/>
          <p:nvPr/>
        </p:nvSpPr>
        <p:spPr>
          <a:xfrm>
            <a:off x="0" y="0"/>
            <a:ext cx="9144250" cy="4398100"/>
          </a:xfrm>
          <a:custGeom>
            <a:avLst/>
            <a:gdLst/>
            <a:ahLst/>
            <a:cxnLst/>
            <a:rect l="0" t="0" r="0" b="0"/>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Shape 17"/>
          <p:cNvSpPr txBox="1">
            <a:spLocks noGrp="1"/>
          </p:cNvSpPr>
          <p:nvPr>
            <p:ph type="title"/>
          </p:nvPr>
        </p:nvSpPr>
        <p:spPr>
          <a:xfrm>
            <a:off x="311700" y="539725"/>
            <a:ext cx="8520600" cy="1282500"/>
          </a:xfrm>
          <a:prstGeom prst="rect">
            <a:avLst/>
          </a:prstGeom>
        </p:spPr>
        <p:txBody>
          <a:bodyPr wrap="square" lIns="91425" tIns="91425" rIns="91425" bIns="91425" anchor="t" anchorCtr="0"/>
          <a:lstStyle>
            <a:lvl1pPr lvl="0">
              <a:spcBef>
                <a:spcPts val="0"/>
              </a:spcBef>
              <a:buSzPct val="100000"/>
              <a:defRPr sz="3600"/>
            </a:lvl1pPr>
            <a:lvl2pPr lvl="1">
              <a:spcBef>
                <a:spcPts val="0"/>
              </a:spcBef>
              <a:buSzPct val="100000"/>
              <a:defRPr sz="3600"/>
            </a:lvl2pPr>
            <a:lvl3pPr lvl="2">
              <a:spcBef>
                <a:spcPts val="0"/>
              </a:spcBef>
              <a:buSzPct val="100000"/>
              <a:defRPr sz="3600"/>
            </a:lvl3pPr>
            <a:lvl4pPr lvl="3">
              <a:spcBef>
                <a:spcPts val="0"/>
              </a:spcBef>
              <a:buSzPct val="100000"/>
              <a:defRPr sz="3600"/>
            </a:lvl4pPr>
            <a:lvl5pPr lvl="4">
              <a:spcBef>
                <a:spcPts val="0"/>
              </a:spcBef>
              <a:buSzPct val="100000"/>
              <a:defRPr sz="3600"/>
            </a:lvl5pPr>
            <a:lvl6pPr lvl="5">
              <a:spcBef>
                <a:spcPts val="0"/>
              </a:spcBef>
              <a:buSzPct val="100000"/>
              <a:defRPr sz="3600"/>
            </a:lvl6pPr>
            <a:lvl7pPr lvl="6">
              <a:spcBef>
                <a:spcPts val="0"/>
              </a:spcBef>
              <a:buSzPct val="100000"/>
              <a:defRPr sz="3600"/>
            </a:lvl7pPr>
            <a:lvl8pPr lvl="7">
              <a:spcBef>
                <a:spcPts val="0"/>
              </a:spcBef>
              <a:buSzPct val="100000"/>
              <a:defRPr sz="3600"/>
            </a:lvl8pPr>
            <a:lvl9pPr lvl="8">
              <a:spcBef>
                <a:spcPts val="0"/>
              </a:spcBef>
              <a:buSzPct val="100000"/>
              <a:defRPr sz="3600"/>
            </a:lvl9pPr>
          </a:lstStyle>
          <a:p>
            <a:endParaRPr/>
          </a:p>
        </p:txBody>
      </p:sp>
      <p:sp>
        <p:nvSpPr>
          <p:cNvPr id="18" name="Shape 18"/>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accent1"/>
                </a:solidFill>
              </a:rPr>
              <a:t>‹#›</a:t>
            </a:fld>
            <a:endParaRPr lang="en">
              <a:solidFill>
                <a:schemeClr val="accen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sp>
        <p:nvSpPr>
          <p:cNvPr id="20" name="Shape 20"/>
          <p:cNvSpPr/>
          <p:nvPr/>
        </p:nvSpPr>
        <p:spPr>
          <a:xfrm>
            <a:off x="0" y="0"/>
            <a:ext cx="4314000" cy="5143500"/>
          </a:xfrm>
          <a:prstGeom prst="rect">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21" name="Shape 21"/>
          <p:cNvSpPr/>
          <p:nvPr/>
        </p:nvSpPr>
        <p:spPr>
          <a:xfrm>
            <a:off x="0" y="44125"/>
            <a:ext cx="4313625" cy="4399375"/>
          </a:xfrm>
          <a:custGeom>
            <a:avLst/>
            <a:gdLst/>
            <a:ahLst/>
            <a:cxnLst/>
            <a:rect l="0" t="0" r="0" b="0"/>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Shape 22"/>
          <p:cNvSpPr/>
          <p:nvPr/>
        </p:nvSpPr>
        <p:spPr>
          <a:xfrm>
            <a:off x="-125" y="0"/>
            <a:ext cx="4316900" cy="4395600"/>
          </a:xfrm>
          <a:custGeom>
            <a:avLst/>
            <a:gdLst/>
            <a:ahLst/>
            <a:cxnLst/>
            <a:rect l="0" t="0" r="0" b="0"/>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Shape 23"/>
          <p:cNvSpPr txBox="1">
            <a:spLocks noGrp="1"/>
          </p:cNvSpPr>
          <p:nvPr>
            <p:ph type="title"/>
          </p:nvPr>
        </p:nvSpPr>
        <p:spPr>
          <a:xfrm>
            <a:off x="311725" y="500925"/>
            <a:ext cx="3706500" cy="2508900"/>
          </a:xfrm>
          <a:prstGeom prst="rect">
            <a:avLst/>
          </a:prstGeom>
        </p:spPr>
        <p:txBody>
          <a:bodyPr wrap="square" lIns="91425" tIns="91425" rIns="91425" bIns="91425" anchor="t"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24" name="Shape 24"/>
          <p:cNvSpPr txBox="1">
            <a:spLocks noGrp="1"/>
          </p:cNvSpPr>
          <p:nvPr>
            <p:ph type="body" idx="1"/>
          </p:nvPr>
        </p:nvSpPr>
        <p:spPr>
          <a:xfrm>
            <a:off x="4644675" y="500925"/>
            <a:ext cx="4166400" cy="40986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5" name="Shape 2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6"/>
        <p:cNvGrpSpPr/>
        <p:nvPr/>
      </p:nvGrpSpPr>
      <p:grpSpPr>
        <a:xfrm>
          <a:off x="0" y="0"/>
          <a:ext cx="0" cy="0"/>
          <a:chOff x="0" y="0"/>
          <a:chExt cx="0" cy="0"/>
        </a:xfrm>
      </p:grpSpPr>
      <p:sp>
        <p:nvSpPr>
          <p:cNvPr id="27" name="Shape 27"/>
          <p:cNvSpPr/>
          <p:nvPr/>
        </p:nvSpPr>
        <p:spPr>
          <a:xfrm>
            <a:off x="0" y="0"/>
            <a:ext cx="9144000" cy="1277100"/>
          </a:xfrm>
          <a:prstGeom prst="rect">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28" name="Shape 28"/>
          <p:cNvSpPr txBox="1">
            <a:spLocks noGrp="1"/>
          </p:cNvSpPr>
          <p:nvPr>
            <p:ph type="title"/>
          </p:nvPr>
        </p:nvSpPr>
        <p:spPr>
          <a:xfrm>
            <a:off x="311725" y="500925"/>
            <a:ext cx="8520600" cy="623700"/>
          </a:xfrm>
          <a:prstGeom prst="rect">
            <a:avLst/>
          </a:prstGeom>
        </p:spPr>
        <p:txBody>
          <a:bodyPr wrap="square" lIns="91425" tIns="91425" rIns="91425" bIns="91425" anchor="t"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29" name="Shape 29"/>
          <p:cNvSpPr txBox="1">
            <a:spLocks noGrp="1"/>
          </p:cNvSpPr>
          <p:nvPr>
            <p:ph type="body" idx="1"/>
          </p:nvPr>
        </p:nvSpPr>
        <p:spPr>
          <a:xfrm>
            <a:off x="311700" y="1505700"/>
            <a:ext cx="3999900" cy="30762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body" idx="2"/>
          </p:nvPr>
        </p:nvSpPr>
        <p:spPr>
          <a:xfrm>
            <a:off x="4832400" y="1505700"/>
            <a:ext cx="3999900" cy="30762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2"/>
        <p:cNvGrpSpPr/>
        <p:nvPr/>
      </p:nvGrpSpPr>
      <p:grpSpPr>
        <a:xfrm>
          <a:off x="0" y="0"/>
          <a:ext cx="0" cy="0"/>
          <a:chOff x="0" y="0"/>
          <a:chExt cx="0" cy="0"/>
        </a:xfrm>
      </p:grpSpPr>
      <p:sp>
        <p:nvSpPr>
          <p:cNvPr id="33" name="Shape 33"/>
          <p:cNvSpPr/>
          <p:nvPr/>
        </p:nvSpPr>
        <p:spPr>
          <a:xfrm>
            <a:off x="0" y="0"/>
            <a:ext cx="9144000" cy="1277100"/>
          </a:xfrm>
          <a:prstGeom prst="rect">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34" name="Shape 34"/>
          <p:cNvSpPr txBox="1">
            <a:spLocks noGrp="1"/>
          </p:cNvSpPr>
          <p:nvPr>
            <p:ph type="title"/>
          </p:nvPr>
        </p:nvSpPr>
        <p:spPr>
          <a:xfrm>
            <a:off x="311725" y="500925"/>
            <a:ext cx="8520600" cy="623700"/>
          </a:xfrm>
          <a:prstGeom prst="rect">
            <a:avLst/>
          </a:prstGeom>
        </p:spPr>
        <p:txBody>
          <a:bodyPr wrap="square" lIns="91425" tIns="91425" rIns="91425" bIns="91425" anchor="t"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35" name="Shape 35"/>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6"/>
        <p:cNvGrpSpPr/>
        <p:nvPr/>
      </p:nvGrpSpPr>
      <p:grpSpPr>
        <a:xfrm>
          <a:off x="0" y="0"/>
          <a:ext cx="0" cy="0"/>
          <a:chOff x="0" y="0"/>
          <a:chExt cx="0" cy="0"/>
        </a:xfrm>
      </p:grpSpPr>
      <p:sp>
        <p:nvSpPr>
          <p:cNvPr id="37" name="Shape 37"/>
          <p:cNvSpPr/>
          <p:nvPr/>
        </p:nvSpPr>
        <p:spPr>
          <a:xfrm>
            <a:off x="0" y="0"/>
            <a:ext cx="3764400" cy="5143500"/>
          </a:xfrm>
          <a:prstGeom prst="rect">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38" name="Shape 38"/>
          <p:cNvSpPr txBox="1">
            <a:spLocks noGrp="1"/>
          </p:cNvSpPr>
          <p:nvPr>
            <p:ph type="title"/>
          </p:nvPr>
        </p:nvSpPr>
        <p:spPr>
          <a:xfrm>
            <a:off x="311725" y="500925"/>
            <a:ext cx="3127500" cy="1829100"/>
          </a:xfrm>
          <a:prstGeom prst="rect">
            <a:avLst/>
          </a:prstGeom>
        </p:spPr>
        <p:txBody>
          <a:bodyPr wrap="square" lIns="91425" tIns="91425" rIns="91425" bIns="91425" anchor="t"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39" name="Shape 39"/>
          <p:cNvSpPr txBox="1">
            <a:spLocks noGrp="1"/>
          </p:cNvSpPr>
          <p:nvPr>
            <p:ph type="body" idx="1"/>
          </p:nvPr>
        </p:nvSpPr>
        <p:spPr>
          <a:xfrm>
            <a:off x="311700" y="2390650"/>
            <a:ext cx="3127500" cy="2298000"/>
          </a:xfrm>
          <a:prstGeom prst="rect">
            <a:avLst/>
          </a:prstGeom>
        </p:spPr>
        <p:txBody>
          <a:bodyPr wrap="square" lIns="91425" tIns="91425" rIns="91425" bIns="91425" anchor="t" anchorCtr="0"/>
          <a:lstStyle>
            <a:lvl1pPr lvl="0">
              <a:spcBef>
                <a:spcPts val="0"/>
              </a:spcBef>
              <a:buClr>
                <a:schemeClr val="accent2"/>
              </a:buClr>
              <a:defRPr>
                <a:solidFill>
                  <a:schemeClr val="accent2"/>
                </a:solidFill>
              </a:defRPr>
            </a:lvl1pPr>
            <a:lvl2pPr lvl="1">
              <a:spcBef>
                <a:spcPts val="0"/>
              </a:spcBef>
              <a:buClr>
                <a:schemeClr val="accent2"/>
              </a:buClr>
              <a:defRPr>
                <a:solidFill>
                  <a:schemeClr val="accent2"/>
                </a:solidFill>
              </a:defRPr>
            </a:lvl2pPr>
            <a:lvl3pPr lvl="2">
              <a:spcBef>
                <a:spcPts val="0"/>
              </a:spcBef>
              <a:buClr>
                <a:schemeClr val="accent2"/>
              </a:buClr>
              <a:defRPr>
                <a:solidFill>
                  <a:schemeClr val="accent2"/>
                </a:solidFill>
              </a:defRPr>
            </a:lvl3pPr>
            <a:lvl4pPr lvl="3">
              <a:spcBef>
                <a:spcPts val="0"/>
              </a:spcBef>
              <a:buClr>
                <a:schemeClr val="accent2"/>
              </a:buClr>
              <a:defRPr>
                <a:solidFill>
                  <a:schemeClr val="accent2"/>
                </a:solidFill>
              </a:defRPr>
            </a:lvl4pPr>
            <a:lvl5pPr lvl="4">
              <a:spcBef>
                <a:spcPts val="0"/>
              </a:spcBef>
              <a:buClr>
                <a:schemeClr val="accent2"/>
              </a:buClr>
              <a:defRPr>
                <a:solidFill>
                  <a:schemeClr val="accent2"/>
                </a:solidFill>
              </a:defRPr>
            </a:lvl5pPr>
            <a:lvl6pPr lvl="5">
              <a:spcBef>
                <a:spcPts val="0"/>
              </a:spcBef>
              <a:buClr>
                <a:schemeClr val="accent2"/>
              </a:buClr>
              <a:defRPr>
                <a:solidFill>
                  <a:schemeClr val="accent2"/>
                </a:solidFill>
              </a:defRPr>
            </a:lvl6pPr>
            <a:lvl7pPr lvl="6">
              <a:spcBef>
                <a:spcPts val="0"/>
              </a:spcBef>
              <a:buClr>
                <a:schemeClr val="accent2"/>
              </a:buClr>
              <a:defRPr>
                <a:solidFill>
                  <a:schemeClr val="accent2"/>
                </a:solidFill>
              </a:defRPr>
            </a:lvl7pPr>
            <a:lvl8pPr lvl="7">
              <a:spcBef>
                <a:spcPts val="0"/>
              </a:spcBef>
              <a:buClr>
                <a:schemeClr val="accent2"/>
              </a:buClr>
              <a:defRPr>
                <a:solidFill>
                  <a:schemeClr val="accent2"/>
                </a:solidFill>
              </a:defRPr>
            </a:lvl8pPr>
            <a:lvl9pPr lvl="8">
              <a:spcBef>
                <a:spcPts val="0"/>
              </a:spcBef>
              <a:buClr>
                <a:schemeClr val="accent2"/>
              </a:buClr>
              <a:defRPr>
                <a:solidFill>
                  <a:schemeClr val="accent2"/>
                </a:solidFill>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3"/>
        </a:solidFill>
        <a:effectLst/>
      </p:bgPr>
    </p:bg>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311675" y="798600"/>
            <a:ext cx="6247800" cy="3546300"/>
          </a:xfrm>
          <a:prstGeom prst="rect">
            <a:avLst/>
          </a:prstGeom>
        </p:spPr>
        <p:txBody>
          <a:bodyPr wrap="square" lIns="91425" tIns="91425" rIns="91425" bIns="91425" anchor="ctr" anchorCtr="0"/>
          <a:lstStyle>
            <a:lvl1pPr lvl="0">
              <a:spcBef>
                <a:spcPts val="0"/>
              </a:spcBef>
              <a:buSzPct val="100000"/>
              <a:defRPr sz="3600"/>
            </a:lvl1pPr>
            <a:lvl2pPr lvl="1">
              <a:spcBef>
                <a:spcPts val="0"/>
              </a:spcBef>
              <a:buSzPct val="100000"/>
              <a:defRPr sz="3600"/>
            </a:lvl2pPr>
            <a:lvl3pPr lvl="2">
              <a:spcBef>
                <a:spcPts val="0"/>
              </a:spcBef>
              <a:buSzPct val="100000"/>
              <a:defRPr sz="3600"/>
            </a:lvl3pPr>
            <a:lvl4pPr lvl="3">
              <a:spcBef>
                <a:spcPts val="0"/>
              </a:spcBef>
              <a:buSzPct val="100000"/>
              <a:defRPr sz="3600"/>
            </a:lvl4pPr>
            <a:lvl5pPr lvl="4">
              <a:spcBef>
                <a:spcPts val="0"/>
              </a:spcBef>
              <a:buSzPct val="100000"/>
              <a:defRPr sz="3600"/>
            </a:lvl5pPr>
            <a:lvl6pPr lvl="5">
              <a:spcBef>
                <a:spcPts val="0"/>
              </a:spcBef>
              <a:buSzPct val="100000"/>
              <a:defRPr sz="3600"/>
            </a:lvl6pPr>
            <a:lvl7pPr lvl="6">
              <a:spcBef>
                <a:spcPts val="0"/>
              </a:spcBef>
              <a:buSzPct val="100000"/>
              <a:defRPr sz="3600"/>
            </a:lvl7pPr>
            <a:lvl8pPr lvl="7">
              <a:spcBef>
                <a:spcPts val="0"/>
              </a:spcBef>
              <a:buSzPct val="100000"/>
              <a:defRPr sz="3600"/>
            </a:lvl8pPr>
            <a:lvl9pPr lvl="8">
              <a:spcBef>
                <a:spcPts val="0"/>
              </a:spcBef>
              <a:buSzPct val="100000"/>
              <a:defRPr sz="3600"/>
            </a:lvl9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accent1"/>
                </a:solidFill>
              </a:rPr>
              <a:t>‹#›</a:t>
            </a:fld>
            <a:endParaRPr lang="en">
              <a:solidFill>
                <a:schemeClr val="accen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4"/>
        <p:cNvGrpSpPr/>
        <p:nvPr/>
      </p:nvGrpSpPr>
      <p:grpSpPr>
        <a:xfrm>
          <a:off x="0" y="0"/>
          <a:ext cx="0" cy="0"/>
          <a:chOff x="0" y="0"/>
          <a:chExt cx="0" cy="0"/>
        </a:xfrm>
      </p:grpSpPr>
      <p:sp>
        <p:nvSpPr>
          <p:cNvPr id="45" name="Shape 45"/>
          <p:cNvSpPr/>
          <p:nvPr/>
        </p:nvSpPr>
        <p:spPr>
          <a:xfrm>
            <a:off x="0" y="0"/>
            <a:ext cx="4572000" cy="5143500"/>
          </a:xfrm>
          <a:prstGeom prst="rect">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46" name="Shape 46"/>
          <p:cNvSpPr txBox="1">
            <a:spLocks noGrp="1"/>
          </p:cNvSpPr>
          <p:nvPr>
            <p:ph type="title"/>
          </p:nvPr>
        </p:nvSpPr>
        <p:spPr>
          <a:xfrm>
            <a:off x="311300" y="500925"/>
            <a:ext cx="3704400" cy="2049600"/>
          </a:xfrm>
          <a:prstGeom prst="rect">
            <a:avLst/>
          </a:prstGeom>
        </p:spPr>
        <p:txBody>
          <a:bodyPr wrap="square" lIns="91425" tIns="91425" rIns="91425" bIns="91425" anchor="t"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7" name="Shape 47"/>
          <p:cNvSpPr txBox="1">
            <a:spLocks noGrp="1"/>
          </p:cNvSpPr>
          <p:nvPr>
            <p:ph type="subTitle" idx="1"/>
          </p:nvPr>
        </p:nvSpPr>
        <p:spPr>
          <a:xfrm>
            <a:off x="304800" y="2626725"/>
            <a:ext cx="3704400" cy="926700"/>
          </a:xfrm>
          <a:prstGeom prst="rect">
            <a:avLst/>
          </a:prstGeom>
        </p:spPr>
        <p:txBody>
          <a:bodyPr wrap="square" lIns="91425" tIns="91425" rIns="91425" bIns="91425" anchor="t" anchorCtr="0"/>
          <a:lstStyle>
            <a:lvl1pPr lvl="0">
              <a:lnSpc>
                <a:spcPct val="100000"/>
              </a:lnSpc>
              <a:spcBef>
                <a:spcPts val="0"/>
              </a:spcBef>
              <a:spcAft>
                <a:spcPts val="0"/>
              </a:spcAft>
              <a:buClr>
                <a:schemeClr val="accent2"/>
              </a:buClr>
              <a:buSzPct val="100000"/>
              <a:buNone/>
              <a:defRPr sz="1600">
                <a:solidFill>
                  <a:schemeClr val="accent2"/>
                </a:solidFill>
              </a:defRPr>
            </a:lvl1pPr>
            <a:lvl2pPr lvl="1">
              <a:lnSpc>
                <a:spcPct val="100000"/>
              </a:lnSpc>
              <a:spcBef>
                <a:spcPts val="0"/>
              </a:spcBef>
              <a:spcAft>
                <a:spcPts val="0"/>
              </a:spcAft>
              <a:buClr>
                <a:schemeClr val="accent2"/>
              </a:buClr>
              <a:buSzPct val="100000"/>
              <a:buNone/>
              <a:defRPr sz="1600">
                <a:solidFill>
                  <a:schemeClr val="accent2"/>
                </a:solidFill>
              </a:defRPr>
            </a:lvl2pPr>
            <a:lvl3pPr lvl="2">
              <a:lnSpc>
                <a:spcPct val="100000"/>
              </a:lnSpc>
              <a:spcBef>
                <a:spcPts val="0"/>
              </a:spcBef>
              <a:spcAft>
                <a:spcPts val="0"/>
              </a:spcAft>
              <a:buClr>
                <a:schemeClr val="accent2"/>
              </a:buClr>
              <a:buSzPct val="100000"/>
              <a:buNone/>
              <a:defRPr sz="1600">
                <a:solidFill>
                  <a:schemeClr val="accent2"/>
                </a:solidFill>
              </a:defRPr>
            </a:lvl3pPr>
            <a:lvl4pPr lvl="3">
              <a:lnSpc>
                <a:spcPct val="100000"/>
              </a:lnSpc>
              <a:spcBef>
                <a:spcPts val="0"/>
              </a:spcBef>
              <a:spcAft>
                <a:spcPts val="0"/>
              </a:spcAft>
              <a:buClr>
                <a:schemeClr val="accent2"/>
              </a:buClr>
              <a:buSzPct val="100000"/>
              <a:buNone/>
              <a:defRPr sz="1600">
                <a:solidFill>
                  <a:schemeClr val="accent2"/>
                </a:solidFill>
              </a:defRPr>
            </a:lvl4pPr>
            <a:lvl5pPr lvl="4">
              <a:lnSpc>
                <a:spcPct val="100000"/>
              </a:lnSpc>
              <a:spcBef>
                <a:spcPts val="0"/>
              </a:spcBef>
              <a:spcAft>
                <a:spcPts val="0"/>
              </a:spcAft>
              <a:buClr>
                <a:schemeClr val="accent2"/>
              </a:buClr>
              <a:buSzPct val="100000"/>
              <a:buNone/>
              <a:defRPr sz="1600">
                <a:solidFill>
                  <a:schemeClr val="accent2"/>
                </a:solidFill>
              </a:defRPr>
            </a:lvl5pPr>
            <a:lvl6pPr lvl="5">
              <a:lnSpc>
                <a:spcPct val="100000"/>
              </a:lnSpc>
              <a:spcBef>
                <a:spcPts val="0"/>
              </a:spcBef>
              <a:spcAft>
                <a:spcPts val="0"/>
              </a:spcAft>
              <a:buClr>
                <a:schemeClr val="accent2"/>
              </a:buClr>
              <a:buSzPct val="100000"/>
              <a:buNone/>
              <a:defRPr sz="1600">
                <a:solidFill>
                  <a:schemeClr val="accent2"/>
                </a:solidFill>
              </a:defRPr>
            </a:lvl6pPr>
            <a:lvl7pPr lvl="6">
              <a:lnSpc>
                <a:spcPct val="100000"/>
              </a:lnSpc>
              <a:spcBef>
                <a:spcPts val="0"/>
              </a:spcBef>
              <a:spcAft>
                <a:spcPts val="0"/>
              </a:spcAft>
              <a:buClr>
                <a:schemeClr val="accent2"/>
              </a:buClr>
              <a:buSzPct val="100000"/>
              <a:buNone/>
              <a:defRPr sz="1600">
                <a:solidFill>
                  <a:schemeClr val="accent2"/>
                </a:solidFill>
              </a:defRPr>
            </a:lvl7pPr>
            <a:lvl8pPr lvl="7">
              <a:lnSpc>
                <a:spcPct val="100000"/>
              </a:lnSpc>
              <a:spcBef>
                <a:spcPts val="0"/>
              </a:spcBef>
              <a:spcAft>
                <a:spcPts val="0"/>
              </a:spcAft>
              <a:buClr>
                <a:schemeClr val="accent2"/>
              </a:buClr>
              <a:buSzPct val="100000"/>
              <a:buNone/>
              <a:defRPr sz="1600">
                <a:solidFill>
                  <a:schemeClr val="accent2"/>
                </a:solidFill>
              </a:defRPr>
            </a:lvl8pPr>
            <a:lvl9pPr lvl="8">
              <a:lnSpc>
                <a:spcPct val="100000"/>
              </a:lnSpc>
              <a:spcBef>
                <a:spcPts val="0"/>
              </a:spcBef>
              <a:spcAft>
                <a:spcPts val="0"/>
              </a:spcAft>
              <a:buClr>
                <a:schemeClr val="accent2"/>
              </a:buClr>
              <a:buSzPct val="100000"/>
              <a:buNone/>
              <a:defRPr sz="1600">
                <a:solidFill>
                  <a:schemeClr val="accent2"/>
                </a:solidFill>
              </a:defRPr>
            </a:lvl9pPr>
          </a:lstStyle>
          <a:p>
            <a:endParaRPr/>
          </a:p>
        </p:txBody>
      </p:sp>
      <p:sp>
        <p:nvSpPr>
          <p:cNvPr id="48" name="Shape 48"/>
          <p:cNvSpPr txBox="1">
            <a:spLocks noGrp="1"/>
          </p:cNvSpPr>
          <p:nvPr>
            <p:ph type="body" idx="2"/>
          </p:nvPr>
        </p:nvSpPr>
        <p:spPr>
          <a:xfrm>
            <a:off x="4879025" y="500925"/>
            <a:ext cx="3954000" cy="41115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9" name="Shape 49"/>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0"/>
        <p:cNvGrpSpPr/>
        <p:nvPr/>
      </p:nvGrpSpPr>
      <p:grpSpPr>
        <a:xfrm>
          <a:off x="0" y="0"/>
          <a:ext cx="0" cy="0"/>
          <a:chOff x="0" y="0"/>
          <a:chExt cx="0" cy="0"/>
        </a:xfrm>
      </p:grpSpPr>
      <p:sp>
        <p:nvSpPr>
          <p:cNvPr id="51" name="Shape 51"/>
          <p:cNvSpPr/>
          <p:nvPr/>
        </p:nvSpPr>
        <p:spPr>
          <a:xfrm>
            <a:off x="0" y="4369000"/>
            <a:ext cx="9144000" cy="774300"/>
          </a:xfrm>
          <a:prstGeom prst="rect">
            <a:avLst/>
          </a:prstGeom>
          <a:solidFill>
            <a:schemeClr val="dk1"/>
          </a:solidFill>
          <a:ln>
            <a:noFill/>
          </a:ln>
        </p:spPr>
        <p:txBody>
          <a:bodyPr wrap="square" lIns="91425" tIns="91425" rIns="91425" bIns="91425" anchor="ctr" anchorCtr="0">
            <a:noAutofit/>
          </a:bodyPr>
          <a:lstStyle/>
          <a:p>
            <a:pPr lvl="0">
              <a:spcBef>
                <a:spcPts val="0"/>
              </a:spcBef>
              <a:buNone/>
            </a:pPr>
            <a:endParaRPr/>
          </a:p>
        </p:txBody>
      </p:sp>
      <p:sp>
        <p:nvSpPr>
          <p:cNvPr id="52" name="Shape 52"/>
          <p:cNvSpPr txBox="1">
            <a:spLocks noGrp="1"/>
          </p:cNvSpPr>
          <p:nvPr>
            <p:ph type="body" idx="1"/>
          </p:nvPr>
        </p:nvSpPr>
        <p:spPr>
          <a:xfrm>
            <a:off x="311700" y="4521400"/>
            <a:ext cx="7979400" cy="460500"/>
          </a:xfrm>
          <a:prstGeom prst="rect">
            <a:avLst/>
          </a:prstGeom>
        </p:spPr>
        <p:txBody>
          <a:bodyPr wrap="square" lIns="91425" tIns="91425" rIns="91425" bIns="91425" anchor="ctr" anchorCtr="0"/>
          <a:lstStyle>
            <a:lvl1pPr lvl="0">
              <a:lnSpc>
                <a:spcPct val="100000"/>
              </a:lnSpc>
              <a:spcBef>
                <a:spcPts val="0"/>
              </a:spcBef>
              <a:spcAft>
                <a:spcPts val="0"/>
              </a:spcAft>
              <a:buClr>
                <a:schemeClr val="lt1"/>
              </a:buClr>
              <a:buFont typeface="Merriweather"/>
              <a:buNone/>
              <a:defRPr>
                <a:solidFill>
                  <a:schemeClr val="lt1"/>
                </a:solidFill>
                <a:latin typeface="Merriweather"/>
                <a:ea typeface="Merriweather"/>
                <a:cs typeface="Merriweather"/>
                <a:sym typeface="Merriweather"/>
              </a:defRPr>
            </a:lvl1pPr>
          </a:lstStyle>
          <a:p>
            <a:endParaRPr/>
          </a:p>
        </p:txBody>
      </p:sp>
      <p:sp>
        <p:nvSpPr>
          <p:cNvPr id="53" name="Shape 53"/>
          <p:cNvSpPr txBox="1">
            <a:spLocks noGrp="1"/>
          </p:cNvSpPr>
          <p:nvPr>
            <p:ph type="sldNum" idx="12"/>
          </p:nvPr>
        </p:nvSpPr>
        <p:spPr>
          <a:xfrm>
            <a:off x="8472458" y="4663217"/>
            <a:ext cx="548700" cy="393600"/>
          </a:xfrm>
          <a:prstGeom prst="rect">
            <a:avLst/>
          </a:prstGeom>
        </p:spPr>
        <p:txBody>
          <a:bodyPr wrap="square"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lvl="0">
              <a:spcBef>
                <a:spcPts val="0"/>
              </a:spcBef>
              <a:buClr>
                <a:schemeClr val="accent1"/>
              </a:buClr>
              <a:buSzPct val="100000"/>
              <a:buFont typeface="Merriweather"/>
              <a:buNone/>
              <a:defRPr sz="2800">
                <a:solidFill>
                  <a:schemeClr val="accent1"/>
                </a:solidFill>
                <a:latin typeface="Merriweather"/>
                <a:ea typeface="Merriweather"/>
                <a:cs typeface="Merriweather"/>
                <a:sym typeface="Merriweather"/>
              </a:defRPr>
            </a:lvl1pPr>
            <a:lvl2pPr lvl="1">
              <a:spcBef>
                <a:spcPts val="0"/>
              </a:spcBef>
              <a:buClr>
                <a:schemeClr val="accent1"/>
              </a:buClr>
              <a:buSzPct val="100000"/>
              <a:buFont typeface="Merriweather"/>
              <a:buNone/>
              <a:defRPr sz="2800">
                <a:solidFill>
                  <a:schemeClr val="accent1"/>
                </a:solidFill>
                <a:latin typeface="Merriweather"/>
                <a:ea typeface="Merriweather"/>
                <a:cs typeface="Merriweather"/>
                <a:sym typeface="Merriweather"/>
              </a:defRPr>
            </a:lvl2pPr>
            <a:lvl3pPr lvl="2">
              <a:spcBef>
                <a:spcPts val="0"/>
              </a:spcBef>
              <a:buClr>
                <a:schemeClr val="accent1"/>
              </a:buClr>
              <a:buSzPct val="100000"/>
              <a:buFont typeface="Merriweather"/>
              <a:buNone/>
              <a:defRPr sz="2800">
                <a:solidFill>
                  <a:schemeClr val="accent1"/>
                </a:solidFill>
                <a:latin typeface="Merriweather"/>
                <a:ea typeface="Merriweather"/>
                <a:cs typeface="Merriweather"/>
                <a:sym typeface="Merriweather"/>
              </a:defRPr>
            </a:lvl3pPr>
            <a:lvl4pPr lvl="3">
              <a:spcBef>
                <a:spcPts val="0"/>
              </a:spcBef>
              <a:buClr>
                <a:schemeClr val="accent1"/>
              </a:buClr>
              <a:buSzPct val="100000"/>
              <a:buFont typeface="Merriweather"/>
              <a:buNone/>
              <a:defRPr sz="2800">
                <a:solidFill>
                  <a:schemeClr val="accent1"/>
                </a:solidFill>
                <a:latin typeface="Merriweather"/>
                <a:ea typeface="Merriweather"/>
                <a:cs typeface="Merriweather"/>
                <a:sym typeface="Merriweather"/>
              </a:defRPr>
            </a:lvl4pPr>
            <a:lvl5pPr lvl="4">
              <a:spcBef>
                <a:spcPts val="0"/>
              </a:spcBef>
              <a:buClr>
                <a:schemeClr val="accent1"/>
              </a:buClr>
              <a:buSzPct val="100000"/>
              <a:buFont typeface="Merriweather"/>
              <a:buNone/>
              <a:defRPr sz="2800">
                <a:solidFill>
                  <a:schemeClr val="accent1"/>
                </a:solidFill>
                <a:latin typeface="Merriweather"/>
                <a:ea typeface="Merriweather"/>
                <a:cs typeface="Merriweather"/>
                <a:sym typeface="Merriweather"/>
              </a:defRPr>
            </a:lvl5pPr>
            <a:lvl6pPr lvl="5">
              <a:spcBef>
                <a:spcPts val="0"/>
              </a:spcBef>
              <a:buClr>
                <a:schemeClr val="accent1"/>
              </a:buClr>
              <a:buSzPct val="100000"/>
              <a:buFont typeface="Merriweather"/>
              <a:buNone/>
              <a:defRPr sz="2800">
                <a:solidFill>
                  <a:schemeClr val="accent1"/>
                </a:solidFill>
                <a:latin typeface="Merriweather"/>
                <a:ea typeface="Merriweather"/>
                <a:cs typeface="Merriweather"/>
                <a:sym typeface="Merriweather"/>
              </a:defRPr>
            </a:lvl6pPr>
            <a:lvl7pPr lvl="6">
              <a:spcBef>
                <a:spcPts val="0"/>
              </a:spcBef>
              <a:buClr>
                <a:schemeClr val="accent1"/>
              </a:buClr>
              <a:buSzPct val="100000"/>
              <a:buFont typeface="Merriweather"/>
              <a:buNone/>
              <a:defRPr sz="2800">
                <a:solidFill>
                  <a:schemeClr val="accent1"/>
                </a:solidFill>
                <a:latin typeface="Merriweather"/>
                <a:ea typeface="Merriweather"/>
                <a:cs typeface="Merriweather"/>
                <a:sym typeface="Merriweather"/>
              </a:defRPr>
            </a:lvl7pPr>
            <a:lvl8pPr lvl="7">
              <a:spcBef>
                <a:spcPts val="0"/>
              </a:spcBef>
              <a:buClr>
                <a:schemeClr val="accent1"/>
              </a:buClr>
              <a:buSzPct val="100000"/>
              <a:buFont typeface="Merriweather"/>
              <a:buNone/>
              <a:defRPr sz="2800">
                <a:solidFill>
                  <a:schemeClr val="accent1"/>
                </a:solidFill>
                <a:latin typeface="Merriweather"/>
                <a:ea typeface="Merriweather"/>
                <a:cs typeface="Merriweather"/>
                <a:sym typeface="Merriweather"/>
              </a:defRPr>
            </a:lvl8pPr>
            <a:lvl9pPr lvl="8">
              <a:spcBef>
                <a:spcPts val="0"/>
              </a:spcBef>
              <a:buClr>
                <a:schemeClr val="accent1"/>
              </a:buClr>
              <a:buSzPct val="1000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lvl="0">
              <a:lnSpc>
                <a:spcPct val="115000"/>
              </a:lnSpc>
              <a:spcBef>
                <a:spcPts val="0"/>
              </a:spcBef>
              <a:spcAft>
                <a:spcPts val="1600"/>
              </a:spcAft>
              <a:buClr>
                <a:schemeClr val="dk2"/>
              </a:buClr>
              <a:buSzPct val="100000"/>
              <a:buFont typeface="Roboto"/>
              <a:buChar char="●"/>
              <a:defRPr sz="1300">
                <a:solidFill>
                  <a:schemeClr val="dk2"/>
                </a:solidFill>
                <a:latin typeface="Roboto"/>
                <a:ea typeface="Roboto"/>
                <a:cs typeface="Roboto"/>
                <a:sym typeface="Roboto"/>
              </a:defRPr>
            </a:lvl1pPr>
            <a:lvl2pPr lvl="1">
              <a:lnSpc>
                <a:spcPct val="115000"/>
              </a:lnSpc>
              <a:spcBef>
                <a:spcPts val="0"/>
              </a:spcBef>
              <a:spcAft>
                <a:spcPts val="1600"/>
              </a:spcAft>
              <a:buClr>
                <a:schemeClr val="dk2"/>
              </a:buClr>
              <a:buSzPct val="100000"/>
              <a:buFont typeface="Roboto"/>
              <a:buChar char="○"/>
              <a:defRPr sz="1100">
                <a:solidFill>
                  <a:schemeClr val="dk2"/>
                </a:solidFill>
                <a:latin typeface="Roboto"/>
                <a:ea typeface="Roboto"/>
                <a:cs typeface="Roboto"/>
                <a:sym typeface="Roboto"/>
              </a:defRPr>
            </a:lvl2pPr>
            <a:lvl3pPr lvl="2">
              <a:lnSpc>
                <a:spcPct val="115000"/>
              </a:lnSpc>
              <a:spcBef>
                <a:spcPts val="0"/>
              </a:spcBef>
              <a:spcAft>
                <a:spcPts val="1600"/>
              </a:spcAft>
              <a:buClr>
                <a:schemeClr val="dk2"/>
              </a:buClr>
              <a:buSzPct val="100000"/>
              <a:buFont typeface="Roboto"/>
              <a:buChar char="■"/>
              <a:defRPr sz="1100">
                <a:solidFill>
                  <a:schemeClr val="dk2"/>
                </a:solidFill>
                <a:latin typeface="Roboto"/>
                <a:ea typeface="Roboto"/>
                <a:cs typeface="Roboto"/>
                <a:sym typeface="Roboto"/>
              </a:defRPr>
            </a:lvl3pPr>
            <a:lvl4pPr lvl="3">
              <a:lnSpc>
                <a:spcPct val="115000"/>
              </a:lnSpc>
              <a:spcBef>
                <a:spcPts val="0"/>
              </a:spcBef>
              <a:spcAft>
                <a:spcPts val="1600"/>
              </a:spcAft>
              <a:buClr>
                <a:schemeClr val="dk2"/>
              </a:buClr>
              <a:buSzPct val="100000"/>
              <a:buFont typeface="Roboto"/>
              <a:buChar char="●"/>
              <a:defRPr sz="1100">
                <a:solidFill>
                  <a:schemeClr val="dk2"/>
                </a:solidFill>
                <a:latin typeface="Roboto"/>
                <a:ea typeface="Roboto"/>
                <a:cs typeface="Roboto"/>
                <a:sym typeface="Roboto"/>
              </a:defRPr>
            </a:lvl4pPr>
            <a:lvl5pPr lvl="4">
              <a:lnSpc>
                <a:spcPct val="115000"/>
              </a:lnSpc>
              <a:spcBef>
                <a:spcPts val="0"/>
              </a:spcBef>
              <a:spcAft>
                <a:spcPts val="1600"/>
              </a:spcAft>
              <a:buClr>
                <a:schemeClr val="dk2"/>
              </a:buClr>
              <a:buSzPct val="100000"/>
              <a:buFont typeface="Roboto"/>
              <a:buChar char="○"/>
              <a:defRPr sz="1100">
                <a:solidFill>
                  <a:schemeClr val="dk2"/>
                </a:solidFill>
                <a:latin typeface="Roboto"/>
                <a:ea typeface="Roboto"/>
                <a:cs typeface="Roboto"/>
                <a:sym typeface="Roboto"/>
              </a:defRPr>
            </a:lvl5pPr>
            <a:lvl6pPr lvl="5">
              <a:lnSpc>
                <a:spcPct val="115000"/>
              </a:lnSpc>
              <a:spcBef>
                <a:spcPts val="0"/>
              </a:spcBef>
              <a:spcAft>
                <a:spcPts val="1600"/>
              </a:spcAft>
              <a:buClr>
                <a:schemeClr val="dk2"/>
              </a:buClr>
              <a:buSzPct val="100000"/>
              <a:buFont typeface="Roboto"/>
              <a:buChar char="■"/>
              <a:defRPr sz="1100">
                <a:solidFill>
                  <a:schemeClr val="dk2"/>
                </a:solidFill>
                <a:latin typeface="Roboto"/>
                <a:ea typeface="Roboto"/>
                <a:cs typeface="Roboto"/>
                <a:sym typeface="Roboto"/>
              </a:defRPr>
            </a:lvl6pPr>
            <a:lvl7pPr lvl="6">
              <a:lnSpc>
                <a:spcPct val="115000"/>
              </a:lnSpc>
              <a:spcBef>
                <a:spcPts val="0"/>
              </a:spcBef>
              <a:spcAft>
                <a:spcPts val="1600"/>
              </a:spcAft>
              <a:buClr>
                <a:schemeClr val="dk2"/>
              </a:buClr>
              <a:buSzPct val="100000"/>
              <a:buFont typeface="Roboto"/>
              <a:buChar char="●"/>
              <a:defRPr sz="1100">
                <a:solidFill>
                  <a:schemeClr val="dk2"/>
                </a:solidFill>
                <a:latin typeface="Roboto"/>
                <a:ea typeface="Roboto"/>
                <a:cs typeface="Roboto"/>
                <a:sym typeface="Roboto"/>
              </a:defRPr>
            </a:lvl7pPr>
            <a:lvl8pPr lvl="7">
              <a:lnSpc>
                <a:spcPct val="115000"/>
              </a:lnSpc>
              <a:spcBef>
                <a:spcPts val="0"/>
              </a:spcBef>
              <a:spcAft>
                <a:spcPts val="1600"/>
              </a:spcAft>
              <a:buClr>
                <a:schemeClr val="dk2"/>
              </a:buClr>
              <a:buSzPct val="100000"/>
              <a:buFont typeface="Roboto"/>
              <a:buChar char="○"/>
              <a:defRPr sz="1100">
                <a:solidFill>
                  <a:schemeClr val="dk2"/>
                </a:solidFill>
                <a:latin typeface="Roboto"/>
                <a:ea typeface="Roboto"/>
                <a:cs typeface="Roboto"/>
                <a:sym typeface="Roboto"/>
              </a:defRPr>
            </a:lvl8pPr>
            <a:lvl9pPr lvl="8">
              <a:lnSpc>
                <a:spcPct val="115000"/>
              </a:lnSpc>
              <a:spcBef>
                <a:spcPts val="0"/>
              </a:spcBef>
              <a:spcAft>
                <a:spcPts val="1600"/>
              </a:spcAft>
              <a:buClr>
                <a:schemeClr val="dk2"/>
              </a:buClr>
              <a:buSzPct val="100000"/>
              <a:buFont typeface="Roboto"/>
              <a:buChar char="■"/>
              <a:defRPr sz="1100">
                <a:solidFill>
                  <a:schemeClr val="dk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wrap="square" lIns="91425" tIns="91425" rIns="91425" bIns="91425" anchor="ctr" anchorCtr="0">
            <a:noAutofit/>
          </a:bodyPr>
          <a:lstStyle/>
          <a:p>
            <a:pPr lvl="0" algn="r">
              <a:spcBef>
                <a:spcPts val="0"/>
              </a:spcBef>
              <a:buNone/>
            </a:pPr>
            <a:fld id="{00000000-1234-1234-1234-123412341234}" type="slidenum">
              <a:rPr lang="en" sz="1000">
                <a:solidFill>
                  <a:schemeClr val="dk2"/>
                </a:solidFill>
                <a:latin typeface="Roboto"/>
                <a:ea typeface="Roboto"/>
                <a:cs typeface="Roboto"/>
                <a:sym typeface="Roboto"/>
              </a:rPr>
              <a:t>‹#›</a:t>
            </a:fld>
            <a:endParaRPr lang="en" sz="1000">
              <a:solidFill>
                <a:schemeClr val="dk2"/>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3.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comments" Target="../comments/commen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8" Type="http://schemas.openxmlformats.org/officeDocument/2006/relationships/hyperlink" Target="http://www.health24.com/Lifestyle/Your-Blood/Anaemia-20130216-2" TargetMode="External"/><Relationship Id="rId3" Type="http://schemas.openxmlformats.org/officeDocument/2006/relationships/hyperlink" Target="http://www.aamds.org/glossary/terms#aplastic_anemia" TargetMode="External"/><Relationship Id="rId7" Type="http://schemas.openxmlformats.org/officeDocument/2006/relationships/hyperlink" Target="http://dx.doi.org/10.1016/j.bbmt.2016.12.628"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hyperlink" Target="http://dx.doi.org/10.1182/blood-2015-08-667485" TargetMode="External"/><Relationship Id="rId5" Type="http://schemas.openxmlformats.org/officeDocument/2006/relationships/hyperlink" Target="http://www.aamds.org/diseases/aplastic-anemia/types" TargetMode="External"/><Relationship Id="rId4" Type="http://schemas.openxmlformats.org/officeDocument/2006/relationships/hyperlink" Target="http://www.aamds.org/diseases/aplastic-anemia/caus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hyperlink" Target="https://www.nhlbi.nih.gov/health/health-topics/topics/aplastic/diagnosis"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hyperlink" Target="https://www.nhlbi.nih.gov/health/health-topics/topics/aplastic" TargetMode="External"/><Relationship Id="rId5" Type="http://schemas.openxmlformats.org/officeDocument/2006/relationships/hyperlink" Target="https://www.ncbi.nlm.nih.gov/pubmed/18322256" TargetMode="External"/><Relationship Id="rId4" Type="http://schemas.openxmlformats.org/officeDocument/2006/relationships/hyperlink" Target="https://www.news-medical.net/health/What-is-Hematology.aspx"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63"/>
        <p:cNvGrpSpPr/>
        <p:nvPr/>
      </p:nvGrpSpPr>
      <p:grpSpPr>
        <a:xfrm>
          <a:off x="0" y="0"/>
          <a:ext cx="0" cy="0"/>
          <a:chOff x="0" y="0"/>
          <a:chExt cx="0" cy="0"/>
        </a:xfrm>
      </p:grpSpPr>
      <p:sp>
        <p:nvSpPr>
          <p:cNvPr id="64" name="Shape 64"/>
          <p:cNvSpPr txBox="1">
            <a:spLocks noGrp="1"/>
          </p:cNvSpPr>
          <p:nvPr>
            <p:ph type="ctrTitle"/>
          </p:nvPr>
        </p:nvSpPr>
        <p:spPr>
          <a:xfrm>
            <a:off x="530850" y="576250"/>
            <a:ext cx="8520600" cy="1282500"/>
          </a:xfrm>
          <a:prstGeom prst="rect">
            <a:avLst/>
          </a:prstGeom>
        </p:spPr>
        <p:txBody>
          <a:bodyPr wrap="square" lIns="91425" tIns="91425" rIns="91425" bIns="91425" anchor="t" anchorCtr="0">
            <a:noAutofit/>
          </a:bodyPr>
          <a:lstStyle/>
          <a:p>
            <a:pPr lvl="0">
              <a:spcBef>
                <a:spcPts val="0"/>
              </a:spcBef>
              <a:buNone/>
            </a:pPr>
            <a:r>
              <a:rPr lang="en" sz="4800"/>
              <a:t>Aplastic Anemia</a:t>
            </a:r>
          </a:p>
        </p:txBody>
      </p:sp>
      <p:sp>
        <p:nvSpPr>
          <p:cNvPr id="65" name="Shape 65"/>
          <p:cNvSpPr txBox="1">
            <a:spLocks noGrp="1"/>
          </p:cNvSpPr>
          <p:nvPr>
            <p:ph type="subTitle" idx="1"/>
          </p:nvPr>
        </p:nvSpPr>
        <p:spPr>
          <a:xfrm>
            <a:off x="4463650" y="4569400"/>
            <a:ext cx="4996800" cy="738300"/>
          </a:xfrm>
          <a:prstGeom prst="rect">
            <a:avLst/>
          </a:prstGeom>
        </p:spPr>
        <p:txBody>
          <a:bodyPr wrap="square" lIns="91425" tIns="91425" rIns="91425" bIns="91425" anchor="t" anchorCtr="0">
            <a:noAutofit/>
          </a:bodyPr>
          <a:lstStyle/>
          <a:p>
            <a:pPr lvl="0">
              <a:spcBef>
                <a:spcPts val="0"/>
              </a:spcBef>
              <a:buNone/>
            </a:pPr>
            <a:r>
              <a:rPr lang="en">
                <a:solidFill>
                  <a:srgbClr val="F3F3F3"/>
                </a:solidFill>
              </a:rPr>
              <a:t>Created by: Julia, Melanie, Rebecca, Anna &amp; Josh</a:t>
            </a:r>
          </a:p>
        </p:txBody>
      </p:sp>
      <p:pic>
        <p:nvPicPr>
          <p:cNvPr id="66" name="Shape 66"/>
          <p:cNvPicPr preferRelativeResize="0"/>
          <p:nvPr/>
        </p:nvPicPr>
        <p:blipFill>
          <a:blip r:embed="rId3">
            <a:alphaModFix/>
          </a:blip>
          <a:stretch>
            <a:fillRect/>
          </a:stretch>
        </p:blipFill>
        <p:spPr>
          <a:xfrm rot="-1">
            <a:off x="676975" y="2264700"/>
            <a:ext cx="2701975" cy="2304699"/>
          </a:xfrm>
          <a:prstGeom prst="rect">
            <a:avLst/>
          </a:prstGeom>
          <a:noFill/>
          <a:ln>
            <a:noFill/>
          </a:ln>
        </p:spPr>
      </p:pic>
      <p:pic>
        <p:nvPicPr>
          <p:cNvPr id="67" name="Shape 67"/>
          <p:cNvPicPr preferRelativeResize="0"/>
          <p:nvPr/>
        </p:nvPicPr>
        <p:blipFill>
          <a:blip r:embed="rId4">
            <a:alphaModFix/>
          </a:blip>
          <a:stretch>
            <a:fillRect/>
          </a:stretch>
        </p:blipFill>
        <p:spPr>
          <a:xfrm>
            <a:off x="3817325" y="1858750"/>
            <a:ext cx="1282500" cy="1282500"/>
          </a:xfrm>
          <a:prstGeom prst="rect">
            <a:avLst/>
          </a:prstGeom>
          <a:noFill/>
          <a:ln>
            <a:noFill/>
          </a:ln>
        </p:spPr>
      </p:pic>
      <p:pic>
        <p:nvPicPr>
          <p:cNvPr id="68" name="Shape 68"/>
          <p:cNvPicPr preferRelativeResize="0"/>
          <p:nvPr/>
        </p:nvPicPr>
        <p:blipFill>
          <a:blip r:embed="rId4">
            <a:alphaModFix/>
          </a:blip>
          <a:stretch>
            <a:fillRect/>
          </a:stretch>
        </p:blipFill>
        <p:spPr>
          <a:xfrm rot="-5105341">
            <a:off x="4762944" y="2243747"/>
            <a:ext cx="1255803" cy="1255803"/>
          </a:xfrm>
          <a:prstGeom prst="rect">
            <a:avLst/>
          </a:prstGeom>
          <a:noFill/>
          <a:ln>
            <a:noFill/>
          </a:ln>
        </p:spPr>
      </p:pic>
      <p:pic>
        <p:nvPicPr>
          <p:cNvPr id="69" name="Shape 69"/>
          <p:cNvPicPr preferRelativeResize="0"/>
          <p:nvPr/>
        </p:nvPicPr>
        <p:blipFill>
          <a:blip r:embed="rId4">
            <a:alphaModFix/>
          </a:blip>
          <a:stretch>
            <a:fillRect/>
          </a:stretch>
        </p:blipFill>
        <p:spPr>
          <a:xfrm rot="2172642">
            <a:off x="3852087" y="2930550"/>
            <a:ext cx="1212975" cy="1212975"/>
          </a:xfrm>
          <a:prstGeom prst="rect">
            <a:avLst/>
          </a:prstGeom>
          <a:noFill/>
          <a:ln>
            <a:noFill/>
          </a:ln>
        </p:spPr>
      </p:pic>
      <p:pic>
        <p:nvPicPr>
          <p:cNvPr id="70" name="Shape 70"/>
          <p:cNvPicPr preferRelativeResize="0"/>
          <p:nvPr/>
        </p:nvPicPr>
        <p:blipFill>
          <a:blip r:embed="rId5">
            <a:alphaModFix/>
          </a:blip>
          <a:stretch>
            <a:fillRect/>
          </a:stretch>
        </p:blipFill>
        <p:spPr>
          <a:xfrm rot="2841124">
            <a:off x="6470745" y="1962150"/>
            <a:ext cx="1219200" cy="1219200"/>
          </a:xfrm>
          <a:prstGeom prst="rect">
            <a:avLst/>
          </a:prstGeom>
          <a:noFill/>
          <a:ln>
            <a:noFill/>
          </a:ln>
        </p:spPr>
      </p:pic>
      <p:pic>
        <p:nvPicPr>
          <p:cNvPr id="71" name="Shape 71"/>
          <p:cNvPicPr preferRelativeResize="0"/>
          <p:nvPr/>
        </p:nvPicPr>
        <p:blipFill>
          <a:blip r:embed="rId5">
            <a:alphaModFix/>
          </a:blip>
          <a:stretch>
            <a:fillRect/>
          </a:stretch>
        </p:blipFill>
        <p:spPr>
          <a:xfrm rot="2849955">
            <a:off x="7750795" y="1581400"/>
            <a:ext cx="1219200" cy="1219200"/>
          </a:xfrm>
          <a:prstGeom prst="rect">
            <a:avLst/>
          </a:prstGeom>
          <a:noFill/>
          <a:ln>
            <a:noFill/>
          </a:ln>
        </p:spPr>
      </p:pic>
      <p:pic>
        <p:nvPicPr>
          <p:cNvPr id="72" name="Shape 72"/>
          <p:cNvPicPr preferRelativeResize="0"/>
          <p:nvPr/>
        </p:nvPicPr>
        <p:blipFill>
          <a:blip r:embed="rId5">
            <a:alphaModFix/>
          </a:blip>
          <a:stretch>
            <a:fillRect/>
          </a:stretch>
        </p:blipFill>
        <p:spPr>
          <a:xfrm rot="4460049">
            <a:off x="6287841" y="2518014"/>
            <a:ext cx="1194521" cy="1194521"/>
          </a:xfrm>
          <a:prstGeom prst="rect">
            <a:avLst/>
          </a:prstGeom>
          <a:noFill/>
          <a:ln>
            <a:noFill/>
          </a:ln>
        </p:spPr>
      </p:pic>
      <p:pic>
        <p:nvPicPr>
          <p:cNvPr id="73" name="Shape 73"/>
          <p:cNvPicPr preferRelativeResize="0"/>
          <p:nvPr/>
        </p:nvPicPr>
        <p:blipFill>
          <a:blip r:embed="rId5">
            <a:alphaModFix/>
          </a:blip>
          <a:stretch>
            <a:fillRect/>
          </a:stretch>
        </p:blipFill>
        <p:spPr>
          <a:xfrm rot="3500537">
            <a:off x="7305977" y="2157788"/>
            <a:ext cx="1172718" cy="11727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311725" y="500925"/>
            <a:ext cx="8520600" cy="623700"/>
          </a:xfrm>
          <a:prstGeom prst="rect">
            <a:avLst/>
          </a:prstGeom>
        </p:spPr>
        <p:txBody>
          <a:bodyPr wrap="square" lIns="91425" tIns="91425" rIns="91425" bIns="91425" anchor="t" anchorCtr="0">
            <a:noAutofit/>
          </a:bodyPr>
          <a:lstStyle/>
          <a:p>
            <a:pPr lvl="0">
              <a:spcBef>
                <a:spcPts val="0"/>
              </a:spcBef>
              <a:buNone/>
            </a:pPr>
            <a:r>
              <a:rPr lang="en"/>
              <a:t>Red Blood Cells</a:t>
            </a:r>
          </a:p>
        </p:txBody>
      </p:sp>
      <p:pic>
        <p:nvPicPr>
          <p:cNvPr id="156" name="Shape 156"/>
          <p:cNvPicPr preferRelativeResize="0"/>
          <p:nvPr/>
        </p:nvPicPr>
        <p:blipFill>
          <a:blip r:embed="rId3">
            <a:alphaModFix/>
          </a:blip>
          <a:stretch>
            <a:fillRect/>
          </a:stretch>
        </p:blipFill>
        <p:spPr>
          <a:xfrm rot="-1">
            <a:off x="6130350" y="314175"/>
            <a:ext cx="2701975" cy="2304699"/>
          </a:xfrm>
          <a:prstGeom prst="rect">
            <a:avLst/>
          </a:prstGeom>
          <a:noFill/>
          <a:ln>
            <a:noFill/>
          </a:ln>
        </p:spPr>
      </p:pic>
      <p:pic>
        <p:nvPicPr>
          <p:cNvPr id="157" name="Shape 157"/>
          <p:cNvPicPr preferRelativeResize="0"/>
          <p:nvPr/>
        </p:nvPicPr>
        <p:blipFill>
          <a:blip r:embed="rId4">
            <a:alphaModFix/>
          </a:blip>
          <a:stretch>
            <a:fillRect/>
          </a:stretch>
        </p:blipFill>
        <p:spPr>
          <a:xfrm>
            <a:off x="3896500" y="3158625"/>
            <a:ext cx="4814150" cy="1719675"/>
          </a:xfrm>
          <a:prstGeom prst="rect">
            <a:avLst/>
          </a:prstGeom>
          <a:noFill/>
          <a:ln>
            <a:noFill/>
          </a:ln>
        </p:spPr>
      </p:pic>
      <p:sp>
        <p:nvSpPr>
          <p:cNvPr id="158" name="Shape 158"/>
          <p:cNvSpPr txBox="1"/>
          <p:nvPr/>
        </p:nvSpPr>
        <p:spPr>
          <a:xfrm>
            <a:off x="381825" y="1527325"/>
            <a:ext cx="4918800" cy="3178200"/>
          </a:xfrm>
          <a:prstGeom prst="rect">
            <a:avLst/>
          </a:prstGeom>
          <a:noFill/>
          <a:ln>
            <a:noFill/>
          </a:ln>
        </p:spPr>
        <p:txBody>
          <a:bodyPr wrap="square" lIns="91425" tIns="91425" rIns="91425" bIns="91425" anchor="t" anchorCtr="0">
            <a:noAutofit/>
          </a:bodyPr>
          <a:lstStyle/>
          <a:p>
            <a:pPr marL="457200" lvl="0" indent="-342900" rtl="0">
              <a:spcBef>
                <a:spcPts val="0"/>
              </a:spcBef>
              <a:buSzPct val="100000"/>
              <a:buChar char="●"/>
            </a:pPr>
            <a:r>
              <a:rPr lang="en" sz="1800"/>
              <a:t>Transport oxygen and carbon dioxide </a:t>
            </a:r>
          </a:p>
          <a:p>
            <a:pPr lvl="0" rtl="0">
              <a:spcBef>
                <a:spcPts val="0"/>
              </a:spcBef>
              <a:buNone/>
            </a:pPr>
            <a:endParaRPr sz="1800"/>
          </a:p>
          <a:p>
            <a:pPr marL="457200" lvl="0" indent="-342900" rtl="0">
              <a:spcBef>
                <a:spcPts val="0"/>
              </a:spcBef>
              <a:buSzPct val="100000"/>
              <a:buChar char="●"/>
            </a:pPr>
            <a:r>
              <a:rPr lang="en" sz="1800"/>
              <a:t>Iron-rich hemoglobin protein</a:t>
            </a:r>
          </a:p>
          <a:p>
            <a:pPr lvl="0" rtl="0">
              <a:spcBef>
                <a:spcPts val="0"/>
              </a:spcBef>
              <a:buNone/>
            </a:pPr>
            <a:endParaRPr sz="1800"/>
          </a:p>
          <a:p>
            <a:pPr marL="457200" lvl="0" indent="-342900" rtl="0">
              <a:spcBef>
                <a:spcPts val="0"/>
              </a:spcBef>
              <a:buSzPct val="100000"/>
              <a:buChar char="●"/>
            </a:pPr>
            <a:r>
              <a:rPr lang="en" sz="1800"/>
              <a:t>Result:</a:t>
            </a:r>
          </a:p>
          <a:p>
            <a:pPr marL="914400" lvl="1" indent="-342900" rtl="0">
              <a:spcBef>
                <a:spcPts val="0"/>
              </a:spcBef>
              <a:buSzPct val="100000"/>
              <a:buChar char="○"/>
            </a:pPr>
            <a:r>
              <a:rPr lang="en" sz="1800"/>
              <a:t>Not enough oxygen to tissues</a:t>
            </a:r>
          </a:p>
          <a:p>
            <a:pPr marL="914400" lvl="1" indent="-342900">
              <a:spcBef>
                <a:spcPts val="0"/>
              </a:spcBef>
              <a:buSzPct val="100000"/>
              <a:buChar char="○"/>
            </a:pPr>
            <a:r>
              <a:rPr lang="en" sz="1800"/>
              <a:t>Low iron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311725" y="500925"/>
            <a:ext cx="8520600" cy="623700"/>
          </a:xfrm>
          <a:prstGeom prst="rect">
            <a:avLst/>
          </a:prstGeom>
        </p:spPr>
        <p:txBody>
          <a:bodyPr wrap="square" lIns="91425" tIns="91425" rIns="91425" bIns="91425" anchor="t" anchorCtr="0">
            <a:noAutofit/>
          </a:bodyPr>
          <a:lstStyle/>
          <a:p>
            <a:pPr lvl="0">
              <a:spcBef>
                <a:spcPts val="0"/>
              </a:spcBef>
              <a:buNone/>
            </a:pPr>
            <a:r>
              <a:rPr lang="en"/>
              <a:t>White Blood Cells </a:t>
            </a:r>
          </a:p>
        </p:txBody>
      </p:sp>
      <p:pic>
        <p:nvPicPr>
          <p:cNvPr id="164" name="Shape 164"/>
          <p:cNvPicPr preferRelativeResize="0"/>
          <p:nvPr/>
        </p:nvPicPr>
        <p:blipFill>
          <a:blip r:embed="rId3">
            <a:alphaModFix/>
          </a:blip>
          <a:stretch>
            <a:fillRect/>
          </a:stretch>
        </p:blipFill>
        <p:spPr>
          <a:xfrm rot="-2700000">
            <a:off x="6589625" y="1021150"/>
            <a:ext cx="1282500" cy="1282500"/>
          </a:xfrm>
          <a:prstGeom prst="rect">
            <a:avLst/>
          </a:prstGeom>
          <a:noFill/>
          <a:ln>
            <a:noFill/>
          </a:ln>
        </p:spPr>
      </p:pic>
      <p:pic>
        <p:nvPicPr>
          <p:cNvPr id="165" name="Shape 165"/>
          <p:cNvPicPr preferRelativeResize="0"/>
          <p:nvPr/>
        </p:nvPicPr>
        <p:blipFill>
          <a:blip r:embed="rId3">
            <a:alphaModFix/>
          </a:blip>
          <a:stretch>
            <a:fillRect/>
          </a:stretch>
        </p:blipFill>
        <p:spPr>
          <a:xfrm rot="1782989">
            <a:off x="7284700" y="267375"/>
            <a:ext cx="1282500" cy="1282500"/>
          </a:xfrm>
          <a:prstGeom prst="rect">
            <a:avLst/>
          </a:prstGeom>
          <a:noFill/>
          <a:ln>
            <a:noFill/>
          </a:ln>
        </p:spPr>
      </p:pic>
      <p:pic>
        <p:nvPicPr>
          <p:cNvPr id="166" name="Shape 166"/>
          <p:cNvPicPr preferRelativeResize="0"/>
          <p:nvPr/>
        </p:nvPicPr>
        <p:blipFill>
          <a:blip r:embed="rId3">
            <a:alphaModFix/>
          </a:blip>
          <a:stretch>
            <a:fillRect/>
          </a:stretch>
        </p:blipFill>
        <p:spPr>
          <a:xfrm>
            <a:off x="5768650" y="267375"/>
            <a:ext cx="1282500" cy="1282500"/>
          </a:xfrm>
          <a:prstGeom prst="rect">
            <a:avLst/>
          </a:prstGeom>
          <a:noFill/>
          <a:ln>
            <a:noFill/>
          </a:ln>
        </p:spPr>
      </p:pic>
      <p:sp>
        <p:nvSpPr>
          <p:cNvPr id="167" name="Shape 167"/>
          <p:cNvSpPr txBox="1"/>
          <p:nvPr/>
        </p:nvSpPr>
        <p:spPr>
          <a:xfrm>
            <a:off x="437975" y="1617175"/>
            <a:ext cx="6873000" cy="3166800"/>
          </a:xfrm>
          <a:prstGeom prst="rect">
            <a:avLst/>
          </a:prstGeom>
          <a:noFill/>
          <a:ln>
            <a:noFill/>
          </a:ln>
        </p:spPr>
        <p:txBody>
          <a:bodyPr wrap="square" lIns="91425" tIns="91425" rIns="91425" bIns="91425" anchor="t" anchorCtr="0">
            <a:noAutofit/>
          </a:bodyPr>
          <a:lstStyle/>
          <a:p>
            <a:pPr marL="457200" lvl="0" indent="-342900" rtl="0">
              <a:spcBef>
                <a:spcPts val="0"/>
              </a:spcBef>
              <a:buSzPct val="100000"/>
              <a:buChar char="●"/>
            </a:pPr>
            <a:r>
              <a:rPr lang="en" sz="1800"/>
              <a:t>Mediate immune defense in the body</a:t>
            </a:r>
          </a:p>
          <a:p>
            <a:pPr lvl="0" rtl="0">
              <a:spcBef>
                <a:spcPts val="0"/>
              </a:spcBef>
              <a:buNone/>
            </a:pPr>
            <a:endParaRPr sz="1800"/>
          </a:p>
          <a:p>
            <a:pPr marL="457200" lvl="0" indent="-342900" rtl="0">
              <a:spcBef>
                <a:spcPts val="0"/>
              </a:spcBef>
              <a:buSzPct val="100000"/>
              <a:buChar char="●"/>
            </a:pPr>
            <a:r>
              <a:rPr lang="en" sz="1800"/>
              <a:t>Decrease white blood cells → more susceptible to infection</a:t>
            </a:r>
          </a:p>
          <a:p>
            <a:pPr lvl="0" rtl="0">
              <a:spcBef>
                <a:spcPts val="0"/>
              </a:spcBef>
              <a:buNone/>
            </a:pPr>
            <a:endParaRPr sz="1800"/>
          </a:p>
          <a:p>
            <a:pPr lvl="0">
              <a:spcBef>
                <a:spcPts val="0"/>
              </a:spcBef>
              <a:buNone/>
            </a:pPr>
            <a:endParaRPr sz="1800"/>
          </a:p>
        </p:txBody>
      </p:sp>
      <p:pic>
        <p:nvPicPr>
          <p:cNvPr id="168" name="Shape 168"/>
          <p:cNvPicPr preferRelativeResize="0"/>
          <p:nvPr/>
        </p:nvPicPr>
        <p:blipFill>
          <a:blip r:embed="rId4">
            <a:alphaModFix/>
          </a:blip>
          <a:stretch>
            <a:fillRect/>
          </a:stretch>
        </p:blipFill>
        <p:spPr>
          <a:xfrm>
            <a:off x="2543977" y="2755725"/>
            <a:ext cx="3224675" cy="20282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311725" y="500925"/>
            <a:ext cx="8520600" cy="623700"/>
          </a:xfrm>
          <a:prstGeom prst="rect">
            <a:avLst/>
          </a:prstGeom>
        </p:spPr>
        <p:txBody>
          <a:bodyPr wrap="square" lIns="91425" tIns="91425" rIns="91425" bIns="91425" anchor="t" anchorCtr="0">
            <a:noAutofit/>
          </a:bodyPr>
          <a:lstStyle/>
          <a:p>
            <a:pPr lvl="0">
              <a:spcBef>
                <a:spcPts val="0"/>
              </a:spcBef>
              <a:buNone/>
            </a:pPr>
            <a:r>
              <a:rPr lang="en"/>
              <a:t>Platelets</a:t>
            </a:r>
          </a:p>
        </p:txBody>
      </p:sp>
      <p:pic>
        <p:nvPicPr>
          <p:cNvPr id="174" name="Shape 174"/>
          <p:cNvPicPr preferRelativeResize="0"/>
          <p:nvPr/>
        </p:nvPicPr>
        <p:blipFill>
          <a:blip r:embed="rId3">
            <a:alphaModFix/>
          </a:blip>
          <a:stretch>
            <a:fillRect/>
          </a:stretch>
        </p:blipFill>
        <p:spPr>
          <a:xfrm rot="4357198">
            <a:off x="6466477" y="148363"/>
            <a:ext cx="1172718" cy="1172726"/>
          </a:xfrm>
          <a:prstGeom prst="rect">
            <a:avLst/>
          </a:prstGeom>
          <a:noFill/>
          <a:ln>
            <a:noFill/>
          </a:ln>
        </p:spPr>
      </p:pic>
      <p:pic>
        <p:nvPicPr>
          <p:cNvPr id="175" name="Shape 175"/>
          <p:cNvPicPr preferRelativeResize="0"/>
          <p:nvPr/>
        </p:nvPicPr>
        <p:blipFill>
          <a:blip r:embed="rId3">
            <a:alphaModFix/>
          </a:blip>
          <a:stretch>
            <a:fillRect/>
          </a:stretch>
        </p:blipFill>
        <p:spPr>
          <a:xfrm rot="4180939">
            <a:off x="6691527" y="674113"/>
            <a:ext cx="1172718" cy="1172726"/>
          </a:xfrm>
          <a:prstGeom prst="rect">
            <a:avLst/>
          </a:prstGeom>
          <a:noFill/>
          <a:ln>
            <a:noFill/>
          </a:ln>
        </p:spPr>
      </p:pic>
      <p:pic>
        <p:nvPicPr>
          <p:cNvPr id="176" name="Shape 176"/>
          <p:cNvPicPr preferRelativeResize="0"/>
          <p:nvPr/>
        </p:nvPicPr>
        <p:blipFill>
          <a:blip r:embed="rId3">
            <a:alphaModFix/>
          </a:blip>
          <a:stretch>
            <a:fillRect/>
          </a:stretch>
        </p:blipFill>
        <p:spPr>
          <a:xfrm rot="6324822">
            <a:off x="7575377" y="584013"/>
            <a:ext cx="1172718" cy="1172726"/>
          </a:xfrm>
          <a:prstGeom prst="rect">
            <a:avLst/>
          </a:prstGeom>
          <a:noFill/>
          <a:ln>
            <a:noFill/>
          </a:ln>
        </p:spPr>
      </p:pic>
      <p:pic>
        <p:nvPicPr>
          <p:cNvPr id="177" name="Shape 177"/>
          <p:cNvPicPr preferRelativeResize="0"/>
          <p:nvPr/>
        </p:nvPicPr>
        <p:blipFill>
          <a:blip r:embed="rId3">
            <a:alphaModFix/>
          </a:blip>
          <a:stretch>
            <a:fillRect/>
          </a:stretch>
        </p:blipFill>
        <p:spPr>
          <a:xfrm rot="2699953">
            <a:off x="5822277" y="674113"/>
            <a:ext cx="1172718" cy="1172726"/>
          </a:xfrm>
          <a:prstGeom prst="rect">
            <a:avLst/>
          </a:prstGeom>
          <a:noFill/>
          <a:ln>
            <a:noFill/>
          </a:ln>
        </p:spPr>
      </p:pic>
      <p:pic>
        <p:nvPicPr>
          <p:cNvPr id="178" name="Shape 178"/>
          <p:cNvPicPr preferRelativeResize="0"/>
          <p:nvPr/>
        </p:nvPicPr>
        <p:blipFill>
          <a:blip r:embed="rId4">
            <a:alphaModFix/>
          </a:blip>
          <a:stretch>
            <a:fillRect/>
          </a:stretch>
        </p:blipFill>
        <p:spPr>
          <a:xfrm>
            <a:off x="5662600" y="1755375"/>
            <a:ext cx="3055426" cy="3055426"/>
          </a:xfrm>
          <a:prstGeom prst="rect">
            <a:avLst/>
          </a:prstGeom>
          <a:noFill/>
          <a:ln>
            <a:noFill/>
          </a:ln>
        </p:spPr>
      </p:pic>
      <p:sp>
        <p:nvSpPr>
          <p:cNvPr id="179" name="Shape 179"/>
          <p:cNvSpPr txBox="1"/>
          <p:nvPr/>
        </p:nvSpPr>
        <p:spPr>
          <a:xfrm>
            <a:off x="381825" y="1594700"/>
            <a:ext cx="5267100" cy="3279300"/>
          </a:xfrm>
          <a:prstGeom prst="rect">
            <a:avLst/>
          </a:prstGeom>
          <a:noFill/>
          <a:ln>
            <a:noFill/>
          </a:ln>
        </p:spPr>
        <p:txBody>
          <a:bodyPr wrap="square" lIns="91425" tIns="91425" rIns="91425" bIns="91425" anchor="t" anchorCtr="0">
            <a:noAutofit/>
          </a:bodyPr>
          <a:lstStyle/>
          <a:p>
            <a:pPr marL="457200" lvl="0" indent="-342900" rtl="0">
              <a:spcBef>
                <a:spcPts val="0"/>
              </a:spcBef>
              <a:buSzPct val="100000"/>
              <a:buChar char="●"/>
            </a:pPr>
            <a:r>
              <a:rPr lang="en" sz="1800"/>
              <a:t>Functions with coagulation factors to clot injured vessels</a:t>
            </a:r>
          </a:p>
          <a:p>
            <a:pPr lvl="0" rtl="0">
              <a:spcBef>
                <a:spcPts val="0"/>
              </a:spcBef>
              <a:buNone/>
            </a:pPr>
            <a:endParaRPr sz="1800"/>
          </a:p>
          <a:p>
            <a:pPr marL="457200" lvl="0" indent="-342900" rtl="0">
              <a:spcBef>
                <a:spcPts val="0"/>
              </a:spcBef>
              <a:buSzPct val="100000"/>
              <a:buChar char="●"/>
            </a:pPr>
            <a:r>
              <a:rPr lang="en" sz="1800"/>
              <a:t>Decreased platelets cause excessive, uncontrolled bleeding</a:t>
            </a:r>
          </a:p>
          <a:p>
            <a:pPr lvl="0" rtl="0">
              <a:spcBef>
                <a:spcPts val="0"/>
              </a:spcBef>
              <a:buNone/>
            </a:pPr>
            <a:endParaRPr sz="1800"/>
          </a:p>
          <a:p>
            <a:pPr marL="457200" lvl="0" indent="-342900">
              <a:spcBef>
                <a:spcPts val="0"/>
              </a:spcBef>
              <a:buSzPct val="100000"/>
              <a:buChar char="●"/>
            </a:pPr>
            <a:r>
              <a:rPr lang="en" sz="1800"/>
              <a:t>Impaired clotting mechanism → dangerous!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Shape 184"/>
          <p:cNvSpPr txBox="1">
            <a:spLocks noGrp="1"/>
          </p:cNvSpPr>
          <p:nvPr>
            <p:ph type="title"/>
          </p:nvPr>
        </p:nvSpPr>
        <p:spPr>
          <a:xfrm>
            <a:off x="311725" y="500925"/>
            <a:ext cx="8520600" cy="623700"/>
          </a:xfrm>
          <a:prstGeom prst="rect">
            <a:avLst/>
          </a:prstGeom>
        </p:spPr>
        <p:txBody>
          <a:bodyPr wrap="square" lIns="91425" tIns="91425" rIns="91425" bIns="91425" anchor="t" anchorCtr="0">
            <a:noAutofit/>
          </a:bodyPr>
          <a:lstStyle/>
          <a:p>
            <a:pPr lvl="0">
              <a:spcBef>
                <a:spcPts val="0"/>
              </a:spcBef>
              <a:buNone/>
            </a:pPr>
            <a:r>
              <a:rPr lang="en"/>
              <a:t>What does it look like?</a:t>
            </a:r>
          </a:p>
        </p:txBody>
      </p:sp>
      <p:pic>
        <p:nvPicPr>
          <p:cNvPr id="185" name="Shape 185"/>
          <p:cNvPicPr preferRelativeResize="0"/>
          <p:nvPr/>
        </p:nvPicPr>
        <p:blipFill rotWithShape="1">
          <a:blip r:embed="rId3">
            <a:alphaModFix/>
          </a:blip>
          <a:srcRect l="53955" b="14207"/>
          <a:stretch/>
        </p:blipFill>
        <p:spPr>
          <a:xfrm>
            <a:off x="1117598" y="3056414"/>
            <a:ext cx="1803576" cy="1694336"/>
          </a:xfrm>
          <a:prstGeom prst="rect">
            <a:avLst/>
          </a:prstGeom>
          <a:noFill/>
          <a:ln>
            <a:noFill/>
          </a:ln>
        </p:spPr>
      </p:pic>
      <p:pic>
        <p:nvPicPr>
          <p:cNvPr id="186" name="Shape 186"/>
          <p:cNvPicPr preferRelativeResize="0"/>
          <p:nvPr/>
        </p:nvPicPr>
        <p:blipFill rotWithShape="1">
          <a:blip r:embed="rId3">
            <a:alphaModFix/>
          </a:blip>
          <a:srcRect r="51753" b="13696"/>
          <a:stretch/>
        </p:blipFill>
        <p:spPr>
          <a:xfrm>
            <a:off x="1117600" y="1347975"/>
            <a:ext cx="1803576" cy="1626650"/>
          </a:xfrm>
          <a:prstGeom prst="rect">
            <a:avLst/>
          </a:prstGeom>
          <a:noFill/>
          <a:ln>
            <a:noFill/>
          </a:ln>
        </p:spPr>
      </p:pic>
      <p:pic>
        <p:nvPicPr>
          <p:cNvPr id="187" name="Shape 187"/>
          <p:cNvPicPr preferRelativeResize="0"/>
          <p:nvPr/>
        </p:nvPicPr>
        <p:blipFill>
          <a:blip r:embed="rId4">
            <a:alphaModFix/>
          </a:blip>
          <a:stretch>
            <a:fillRect/>
          </a:stretch>
        </p:blipFill>
        <p:spPr>
          <a:xfrm>
            <a:off x="3323600" y="1407463"/>
            <a:ext cx="4476750" cy="33432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311725" y="500925"/>
            <a:ext cx="8520600" cy="623700"/>
          </a:xfrm>
          <a:prstGeom prst="rect">
            <a:avLst/>
          </a:prstGeom>
        </p:spPr>
        <p:txBody>
          <a:bodyPr wrap="square" lIns="91425" tIns="91425" rIns="91425" bIns="91425" anchor="t" anchorCtr="0">
            <a:noAutofit/>
          </a:bodyPr>
          <a:lstStyle/>
          <a:p>
            <a:pPr lvl="0">
              <a:spcBef>
                <a:spcPts val="0"/>
              </a:spcBef>
              <a:buNone/>
            </a:pPr>
            <a:r>
              <a:rPr lang="en"/>
              <a:t>Screening Tests </a:t>
            </a:r>
          </a:p>
        </p:txBody>
      </p:sp>
      <p:pic>
        <p:nvPicPr>
          <p:cNvPr id="193" name="Shape 193"/>
          <p:cNvPicPr preferRelativeResize="0"/>
          <p:nvPr/>
        </p:nvPicPr>
        <p:blipFill>
          <a:blip r:embed="rId3">
            <a:alphaModFix/>
          </a:blip>
          <a:stretch>
            <a:fillRect/>
          </a:stretch>
        </p:blipFill>
        <p:spPr>
          <a:xfrm>
            <a:off x="504950" y="2305325"/>
            <a:ext cx="2246550" cy="1797250"/>
          </a:xfrm>
          <a:prstGeom prst="rect">
            <a:avLst/>
          </a:prstGeom>
          <a:noFill/>
          <a:ln>
            <a:noFill/>
          </a:ln>
        </p:spPr>
      </p:pic>
      <p:graphicFrame>
        <p:nvGraphicFramePr>
          <p:cNvPr id="194" name="Shape 194"/>
          <p:cNvGraphicFramePr/>
          <p:nvPr/>
        </p:nvGraphicFramePr>
        <p:xfrm>
          <a:off x="292850" y="1456825"/>
          <a:ext cx="8558300" cy="658650"/>
        </p:xfrm>
        <a:graphic>
          <a:graphicData uri="http://schemas.openxmlformats.org/drawingml/2006/table">
            <a:tbl>
              <a:tblPr>
                <a:noFill/>
                <a:tableStyleId>{E65ABF5D-4D5D-46B0-B3A2-8133F518ABC0}</a:tableStyleId>
              </a:tblPr>
              <a:tblGrid>
                <a:gridCol w="2833900">
                  <a:extLst>
                    <a:ext uri="{9D8B030D-6E8A-4147-A177-3AD203B41FA5}">
                      <a16:colId xmlns:a16="http://schemas.microsoft.com/office/drawing/2014/main" val="20000"/>
                    </a:ext>
                  </a:extLst>
                </a:gridCol>
                <a:gridCol w="2901150">
                  <a:extLst>
                    <a:ext uri="{9D8B030D-6E8A-4147-A177-3AD203B41FA5}">
                      <a16:colId xmlns:a16="http://schemas.microsoft.com/office/drawing/2014/main" val="20001"/>
                    </a:ext>
                  </a:extLst>
                </a:gridCol>
                <a:gridCol w="2823250">
                  <a:extLst>
                    <a:ext uri="{9D8B030D-6E8A-4147-A177-3AD203B41FA5}">
                      <a16:colId xmlns:a16="http://schemas.microsoft.com/office/drawing/2014/main" val="20002"/>
                    </a:ext>
                  </a:extLst>
                </a:gridCol>
              </a:tblGrid>
              <a:tr h="658650">
                <a:tc>
                  <a:txBody>
                    <a:bodyPr/>
                    <a:lstStyle/>
                    <a:p>
                      <a:pPr lvl="0" rtl="0">
                        <a:lnSpc>
                          <a:spcPct val="100000"/>
                        </a:lnSpc>
                        <a:spcBef>
                          <a:spcPts val="0"/>
                        </a:spcBef>
                        <a:buNone/>
                      </a:pPr>
                      <a:r>
                        <a:rPr lang="en" sz="1600" b="1">
                          <a:highlight>
                            <a:srgbClr val="FFFFFF"/>
                          </a:highlight>
                        </a:rPr>
                        <a:t>Complete blood count</a:t>
                      </a:r>
                    </a:p>
                  </a:txBody>
                  <a:tcPr marL="91425" marR="91425" marT="91425" marB="91425"/>
                </a:tc>
                <a:tc>
                  <a:txBody>
                    <a:bodyPr/>
                    <a:lstStyle/>
                    <a:p>
                      <a:pPr lvl="0" rtl="0">
                        <a:lnSpc>
                          <a:spcPct val="100000"/>
                        </a:lnSpc>
                        <a:spcBef>
                          <a:spcPts val="0"/>
                        </a:spcBef>
                        <a:buNone/>
                      </a:pPr>
                      <a:r>
                        <a:rPr lang="en" sz="1600" b="1">
                          <a:highlight>
                            <a:srgbClr val="FFFFFF"/>
                          </a:highlight>
                        </a:rPr>
                        <a:t>Leukocyte differential</a:t>
                      </a:r>
                    </a:p>
                  </a:txBody>
                  <a:tcPr marL="91425" marR="91425" marT="91425" marB="91425"/>
                </a:tc>
                <a:tc>
                  <a:txBody>
                    <a:bodyPr/>
                    <a:lstStyle/>
                    <a:p>
                      <a:pPr lvl="0" rtl="0">
                        <a:lnSpc>
                          <a:spcPct val="100000"/>
                        </a:lnSpc>
                        <a:spcBef>
                          <a:spcPts val="0"/>
                        </a:spcBef>
                        <a:buNone/>
                      </a:pPr>
                      <a:r>
                        <a:rPr lang="en" sz="1600" b="1">
                          <a:highlight>
                            <a:srgbClr val="FFFFFF"/>
                          </a:highlight>
                        </a:rPr>
                        <a:t>Reticulocyte count</a:t>
                      </a:r>
                    </a:p>
                  </a:txBody>
                  <a:tcPr marL="91425" marR="91425" marT="91425" marB="91425"/>
                </a:tc>
                <a:extLst>
                  <a:ext uri="{0D108BD9-81ED-4DB2-BD59-A6C34878D82A}">
                    <a16:rowId xmlns:a16="http://schemas.microsoft.com/office/drawing/2014/main" val="10000"/>
                  </a:ext>
                </a:extLst>
              </a:tr>
            </a:tbl>
          </a:graphicData>
        </a:graphic>
      </p:graphicFrame>
      <p:pic>
        <p:nvPicPr>
          <p:cNvPr id="195" name="Shape 195"/>
          <p:cNvPicPr preferRelativeResize="0"/>
          <p:nvPr/>
        </p:nvPicPr>
        <p:blipFill>
          <a:blip r:embed="rId4">
            <a:alphaModFix/>
          </a:blip>
          <a:stretch>
            <a:fillRect/>
          </a:stretch>
        </p:blipFill>
        <p:spPr>
          <a:xfrm>
            <a:off x="3323600" y="2305325"/>
            <a:ext cx="2414350" cy="1931441"/>
          </a:xfrm>
          <a:prstGeom prst="rect">
            <a:avLst/>
          </a:prstGeom>
          <a:noFill/>
          <a:ln>
            <a:noFill/>
          </a:ln>
        </p:spPr>
      </p:pic>
      <p:pic>
        <p:nvPicPr>
          <p:cNvPr id="196" name="Shape 196"/>
          <p:cNvPicPr preferRelativeResize="0"/>
          <p:nvPr/>
        </p:nvPicPr>
        <p:blipFill>
          <a:blip r:embed="rId3">
            <a:alphaModFix/>
          </a:blip>
          <a:stretch>
            <a:fillRect/>
          </a:stretch>
        </p:blipFill>
        <p:spPr>
          <a:xfrm>
            <a:off x="6163175" y="2296213"/>
            <a:ext cx="2246550" cy="1797250"/>
          </a:xfrm>
          <a:prstGeom prst="rect">
            <a:avLst/>
          </a:prstGeom>
          <a:noFill/>
          <a:ln>
            <a:noFill/>
          </a:ln>
        </p:spPr>
      </p:pic>
      <p:sp>
        <p:nvSpPr>
          <p:cNvPr id="197" name="Shape 197"/>
          <p:cNvSpPr txBox="1"/>
          <p:nvPr/>
        </p:nvSpPr>
        <p:spPr>
          <a:xfrm>
            <a:off x="4907225" y="4836125"/>
            <a:ext cx="7122000" cy="242400"/>
          </a:xfrm>
          <a:prstGeom prst="rect">
            <a:avLst/>
          </a:prstGeom>
          <a:noFill/>
          <a:ln>
            <a:noFill/>
          </a:ln>
        </p:spPr>
        <p:txBody>
          <a:bodyPr wrap="square" lIns="91425" tIns="91425" rIns="91425" bIns="91425" anchor="ctr" anchorCtr="0">
            <a:noAutofit/>
          </a:bodyPr>
          <a:lstStyle/>
          <a:p>
            <a:pPr lvl="0" rtl="0">
              <a:spcBef>
                <a:spcPts val="0"/>
              </a:spcBef>
              <a:buNone/>
            </a:pPr>
            <a:r>
              <a:rPr lang="en" sz="1200"/>
              <a:t>https://medlineplus.gov/ency/presentations/100152_2.htm</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311725" y="500925"/>
            <a:ext cx="8520600" cy="623700"/>
          </a:xfrm>
          <a:prstGeom prst="rect">
            <a:avLst/>
          </a:prstGeom>
        </p:spPr>
        <p:txBody>
          <a:bodyPr wrap="square" lIns="91425" tIns="91425" rIns="91425" bIns="91425" anchor="t" anchorCtr="0">
            <a:noAutofit/>
          </a:bodyPr>
          <a:lstStyle/>
          <a:p>
            <a:pPr lvl="0">
              <a:spcBef>
                <a:spcPts val="0"/>
              </a:spcBef>
              <a:buNone/>
            </a:pPr>
            <a:r>
              <a:rPr lang="en"/>
              <a:t>Screening Test</a:t>
            </a:r>
          </a:p>
        </p:txBody>
      </p:sp>
      <p:sp>
        <p:nvSpPr>
          <p:cNvPr id="203" name="Shape 203"/>
          <p:cNvSpPr txBox="1"/>
          <p:nvPr/>
        </p:nvSpPr>
        <p:spPr>
          <a:xfrm>
            <a:off x="2472900" y="1049950"/>
            <a:ext cx="5808900" cy="765000"/>
          </a:xfrm>
          <a:prstGeom prst="rect">
            <a:avLst/>
          </a:prstGeom>
          <a:noFill/>
          <a:ln>
            <a:noFill/>
          </a:ln>
        </p:spPr>
        <p:txBody>
          <a:bodyPr wrap="square" lIns="91425" tIns="91425" rIns="91425" bIns="91425" anchor="ctr" anchorCtr="0">
            <a:noAutofit/>
          </a:bodyPr>
          <a:lstStyle/>
          <a:p>
            <a:pPr lvl="0" rtl="0">
              <a:spcBef>
                <a:spcPts val="0"/>
              </a:spcBef>
              <a:buNone/>
            </a:pPr>
            <a:r>
              <a:rPr lang="en" sz="1600" b="1">
                <a:highlight>
                  <a:srgbClr val="FFFFFF"/>
                </a:highlight>
              </a:rPr>
              <a:t>Bone Marrow Aspirate and Biopsy </a:t>
            </a:r>
          </a:p>
        </p:txBody>
      </p:sp>
      <p:pic>
        <p:nvPicPr>
          <p:cNvPr id="204" name="Shape 204"/>
          <p:cNvPicPr preferRelativeResize="0"/>
          <p:nvPr/>
        </p:nvPicPr>
        <p:blipFill>
          <a:blip r:embed="rId3">
            <a:alphaModFix/>
          </a:blip>
          <a:stretch>
            <a:fillRect/>
          </a:stretch>
        </p:blipFill>
        <p:spPr>
          <a:xfrm>
            <a:off x="1621575" y="1552700"/>
            <a:ext cx="5665374" cy="3248775"/>
          </a:xfrm>
          <a:prstGeom prst="rect">
            <a:avLst/>
          </a:prstGeom>
          <a:noFill/>
          <a:ln>
            <a:noFill/>
          </a:ln>
        </p:spPr>
      </p:pic>
      <p:sp>
        <p:nvSpPr>
          <p:cNvPr id="205" name="Shape 205"/>
          <p:cNvSpPr txBox="1"/>
          <p:nvPr/>
        </p:nvSpPr>
        <p:spPr>
          <a:xfrm>
            <a:off x="3234575" y="4873800"/>
            <a:ext cx="5909400" cy="269700"/>
          </a:xfrm>
          <a:prstGeom prst="rect">
            <a:avLst/>
          </a:prstGeom>
          <a:noFill/>
          <a:ln>
            <a:noFill/>
          </a:ln>
        </p:spPr>
        <p:txBody>
          <a:bodyPr wrap="square" lIns="91425" tIns="91425" rIns="91425" bIns="91425" anchor="ctr" anchorCtr="0">
            <a:noAutofit/>
          </a:bodyPr>
          <a:lstStyle/>
          <a:p>
            <a:pPr lvl="0" rtl="0">
              <a:spcBef>
                <a:spcPts val="0"/>
              </a:spcBef>
              <a:buNone/>
            </a:pPr>
            <a:r>
              <a:rPr lang="en" sz="900"/>
              <a:t>https://www.mayoclinic.org/tests-procedures/bone-marrow-biopsy/multimedia/bone-marrow-biopsy/img-20007021</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311725" y="500925"/>
            <a:ext cx="8520600" cy="623700"/>
          </a:xfrm>
          <a:prstGeom prst="rect">
            <a:avLst/>
          </a:prstGeom>
        </p:spPr>
        <p:txBody>
          <a:bodyPr wrap="square" lIns="91425" tIns="91425" rIns="91425" bIns="91425" anchor="t" anchorCtr="0">
            <a:noAutofit/>
          </a:bodyPr>
          <a:lstStyle/>
          <a:p>
            <a:pPr lvl="0">
              <a:spcBef>
                <a:spcPts val="0"/>
              </a:spcBef>
              <a:buNone/>
            </a:pPr>
            <a:r>
              <a:rPr lang="en"/>
              <a:t>Diagnosis </a:t>
            </a:r>
          </a:p>
        </p:txBody>
      </p:sp>
      <p:graphicFrame>
        <p:nvGraphicFramePr>
          <p:cNvPr id="211" name="Shape 211"/>
          <p:cNvGraphicFramePr/>
          <p:nvPr/>
        </p:nvGraphicFramePr>
        <p:xfrm>
          <a:off x="600688" y="1656713"/>
          <a:ext cx="7942625" cy="2377320"/>
        </p:xfrm>
        <a:graphic>
          <a:graphicData uri="http://schemas.openxmlformats.org/drawingml/2006/table">
            <a:tbl>
              <a:tblPr>
                <a:noFill/>
                <a:tableStyleId>{E65ABF5D-4D5D-46B0-B3A2-8133F518ABC0}</a:tableStyleId>
              </a:tblPr>
              <a:tblGrid>
                <a:gridCol w="1588525">
                  <a:extLst>
                    <a:ext uri="{9D8B030D-6E8A-4147-A177-3AD203B41FA5}">
                      <a16:colId xmlns:a16="http://schemas.microsoft.com/office/drawing/2014/main" val="20000"/>
                    </a:ext>
                  </a:extLst>
                </a:gridCol>
                <a:gridCol w="1588525">
                  <a:extLst>
                    <a:ext uri="{9D8B030D-6E8A-4147-A177-3AD203B41FA5}">
                      <a16:colId xmlns:a16="http://schemas.microsoft.com/office/drawing/2014/main" val="20001"/>
                    </a:ext>
                  </a:extLst>
                </a:gridCol>
                <a:gridCol w="1661150">
                  <a:extLst>
                    <a:ext uri="{9D8B030D-6E8A-4147-A177-3AD203B41FA5}">
                      <a16:colId xmlns:a16="http://schemas.microsoft.com/office/drawing/2014/main" val="20002"/>
                    </a:ext>
                  </a:extLst>
                </a:gridCol>
                <a:gridCol w="1515900">
                  <a:extLst>
                    <a:ext uri="{9D8B030D-6E8A-4147-A177-3AD203B41FA5}">
                      <a16:colId xmlns:a16="http://schemas.microsoft.com/office/drawing/2014/main" val="20003"/>
                    </a:ext>
                  </a:extLst>
                </a:gridCol>
                <a:gridCol w="1588525">
                  <a:extLst>
                    <a:ext uri="{9D8B030D-6E8A-4147-A177-3AD203B41FA5}">
                      <a16:colId xmlns:a16="http://schemas.microsoft.com/office/drawing/2014/main" val="20004"/>
                    </a:ext>
                  </a:extLst>
                </a:gridCol>
              </a:tblGrid>
              <a:tr h="612800">
                <a:tc>
                  <a:txBody>
                    <a:bodyPr/>
                    <a:lstStyle/>
                    <a:p>
                      <a:pPr lvl="0" rtl="0">
                        <a:spcBef>
                          <a:spcPts val="0"/>
                        </a:spcBef>
                        <a:buNone/>
                      </a:pPr>
                      <a:endParaRPr b="1"/>
                    </a:p>
                  </a:txBody>
                  <a:tcPr marL="91425" marR="91425" marT="91425" marB="91425"/>
                </a:tc>
                <a:tc>
                  <a:txBody>
                    <a:bodyPr/>
                    <a:lstStyle/>
                    <a:p>
                      <a:pPr lvl="0" rtl="0">
                        <a:spcBef>
                          <a:spcPts val="0"/>
                        </a:spcBef>
                        <a:buNone/>
                      </a:pPr>
                      <a:r>
                        <a:rPr lang="en" sz="1200" b="1"/>
                        <a:t>Bone Marrow Cellularity</a:t>
                      </a:r>
                    </a:p>
                  </a:txBody>
                  <a:tcPr marL="91425" marR="91425" marT="91425" marB="91425"/>
                </a:tc>
                <a:tc>
                  <a:txBody>
                    <a:bodyPr/>
                    <a:lstStyle/>
                    <a:p>
                      <a:pPr lvl="0">
                        <a:spcBef>
                          <a:spcPts val="0"/>
                        </a:spcBef>
                        <a:buNone/>
                      </a:pPr>
                      <a:r>
                        <a:rPr lang="en" sz="1200" b="1"/>
                        <a:t>Absolute Neutrophil Count (ANC)</a:t>
                      </a:r>
                    </a:p>
                  </a:txBody>
                  <a:tcPr marL="91425" marR="91425" marT="91425" marB="91425"/>
                </a:tc>
                <a:tc>
                  <a:txBody>
                    <a:bodyPr/>
                    <a:lstStyle/>
                    <a:p>
                      <a:pPr lvl="0">
                        <a:spcBef>
                          <a:spcPts val="0"/>
                        </a:spcBef>
                        <a:buNone/>
                      </a:pPr>
                      <a:r>
                        <a:rPr lang="en" sz="1200" b="1"/>
                        <a:t>Absolute Reticulocyte Count (ARC)</a:t>
                      </a:r>
                    </a:p>
                  </a:txBody>
                  <a:tcPr marL="91425" marR="91425" marT="91425" marB="91425"/>
                </a:tc>
                <a:tc>
                  <a:txBody>
                    <a:bodyPr/>
                    <a:lstStyle/>
                    <a:p>
                      <a:pPr lvl="0">
                        <a:spcBef>
                          <a:spcPts val="0"/>
                        </a:spcBef>
                        <a:buNone/>
                      </a:pPr>
                      <a:r>
                        <a:rPr lang="en" sz="1200" b="1"/>
                        <a:t>Platelet Count </a:t>
                      </a:r>
                    </a:p>
                  </a:txBody>
                  <a:tcPr marL="91425" marR="91425" marT="91425" marB="91425"/>
                </a:tc>
                <a:extLst>
                  <a:ext uri="{0D108BD9-81ED-4DB2-BD59-A6C34878D82A}">
                    <a16:rowId xmlns:a16="http://schemas.microsoft.com/office/drawing/2014/main" val="10000"/>
                  </a:ext>
                </a:extLst>
              </a:tr>
              <a:tr h="521225">
                <a:tc>
                  <a:txBody>
                    <a:bodyPr/>
                    <a:lstStyle/>
                    <a:p>
                      <a:pPr lvl="0" rtl="0">
                        <a:spcBef>
                          <a:spcPts val="0"/>
                        </a:spcBef>
                        <a:buNone/>
                      </a:pPr>
                      <a:r>
                        <a:rPr lang="en" sz="1200"/>
                        <a:t>Normal Levels </a:t>
                      </a:r>
                    </a:p>
                  </a:txBody>
                  <a:tcPr marL="91425" marR="91425" marT="91425" marB="91425"/>
                </a:tc>
                <a:tc>
                  <a:txBody>
                    <a:bodyPr/>
                    <a:lstStyle/>
                    <a:p>
                      <a:pPr lvl="0" rtl="0">
                        <a:spcBef>
                          <a:spcPts val="0"/>
                        </a:spcBef>
                        <a:buNone/>
                      </a:pPr>
                      <a:r>
                        <a:rPr lang="en" sz="1200"/>
                        <a:t>50%</a:t>
                      </a:r>
                    </a:p>
                  </a:txBody>
                  <a:tcPr marL="91425" marR="91425" marT="91425" marB="91425"/>
                </a:tc>
                <a:tc>
                  <a:txBody>
                    <a:bodyPr/>
                    <a:lstStyle/>
                    <a:p>
                      <a:pPr lvl="0" rtl="0">
                        <a:spcBef>
                          <a:spcPts val="0"/>
                        </a:spcBef>
                        <a:buNone/>
                      </a:pPr>
                      <a:r>
                        <a:rPr lang="en" sz="1200"/>
                        <a:t>1000 - 500/microL</a:t>
                      </a:r>
                    </a:p>
                  </a:txBody>
                  <a:tcPr marL="91425" marR="91425" marT="91425" marB="91425"/>
                </a:tc>
                <a:tc>
                  <a:txBody>
                    <a:bodyPr/>
                    <a:lstStyle/>
                    <a:p>
                      <a:pPr lvl="0" rtl="0">
                        <a:spcBef>
                          <a:spcPts val="0"/>
                        </a:spcBef>
                        <a:buNone/>
                      </a:pPr>
                      <a:r>
                        <a:rPr lang="en" sz="1200"/>
                        <a:t>20,000 - 105,000/microL</a:t>
                      </a:r>
                    </a:p>
                  </a:txBody>
                  <a:tcPr marL="91425" marR="91425" marT="91425" marB="91425"/>
                </a:tc>
                <a:tc>
                  <a:txBody>
                    <a:bodyPr/>
                    <a:lstStyle/>
                    <a:p>
                      <a:pPr lvl="0" rtl="0">
                        <a:spcBef>
                          <a:spcPts val="0"/>
                        </a:spcBef>
                        <a:buNone/>
                      </a:pPr>
                      <a:r>
                        <a:rPr lang="en" sz="1200"/>
                        <a:t>150,000 - 450,000/microL</a:t>
                      </a:r>
                    </a:p>
                  </a:txBody>
                  <a:tcPr marL="91425" marR="91425" marT="91425" marB="91425"/>
                </a:tc>
                <a:extLst>
                  <a:ext uri="{0D108BD9-81ED-4DB2-BD59-A6C34878D82A}">
                    <a16:rowId xmlns:a16="http://schemas.microsoft.com/office/drawing/2014/main" val="10001"/>
                  </a:ext>
                </a:extLst>
              </a:tr>
              <a:tr h="517475">
                <a:tc>
                  <a:txBody>
                    <a:bodyPr/>
                    <a:lstStyle/>
                    <a:p>
                      <a:pPr lvl="0" rtl="0">
                        <a:spcBef>
                          <a:spcPts val="0"/>
                        </a:spcBef>
                        <a:buNone/>
                      </a:pPr>
                      <a:r>
                        <a:rPr lang="en" sz="1200"/>
                        <a:t>Severe Aplastic Anemia </a:t>
                      </a:r>
                    </a:p>
                  </a:txBody>
                  <a:tcPr marL="91425" marR="91425" marT="91425" marB="91425"/>
                </a:tc>
                <a:tc>
                  <a:txBody>
                    <a:bodyPr/>
                    <a:lstStyle/>
                    <a:p>
                      <a:pPr lvl="0">
                        <a:spcBef>
                          <a:spcPts val="0"/>
                        </a:spcBef>
                        <a:buNone/>
                      </a:pPr>
                      <a:r>
                        <a:rPr lang="en" sz="1200"/>
                        <a:t>&lt; 30%</a:t>
                      </a:r>
                    </a:p>
                    <a:p>
                      <a:pPr lvl="0" rtl="0">
                        <a:spcBef>
                          <a:spcPts val="0"/>
                        </a:spcBef>
                        <a:buNone/>
                      </a:pPr>
                      <a:endParaRPr sz="1200"/>
                    </a:p>
                  </a:txBody>
                  <a:tcPr marL="91425" marR="91425" marT="91425" marB="91425"/>
                </a:tc>
                <a:tc>
                  <a:txBody>
                    <a:bodyPr/>
                    <a:lstStyle/>
                    <a:p>
                      <a:pPr lvl="0">
                        <a:spcBef>
                          <a:spcPts val="0"/>
                        </a:spcBef>
                        <a:buNone/>
                      </a:pPr>
                      <a:r>
                        <a:rPr lang="en" sz="1200"/>
                        <a:t>&lt; 500/microL</a:t>
                      </a:r>
                    </a:p>
                  </a:txBody>
                  <a:tcPr marL="91425" marR="91425" marT="91425" marB="91425"/>
                </a:tc>
                <a:tc>
                  <a:txBody>
                    <a:bodyPr/>
                    <a:lstStyle/>
                    <a:p>
                      <a:pPr lvl="0">
                        <a:spcBef>
                          <a:spcPts val="0"/>
                        </a:spcBef>
                        <a:buNone/>
                      </a:pPr>
                      <a:r>
                        <a:rPr lang="en" sz="1200"/>
                        <a:t>&lt; 20,000/microL</a:t>
                      </a:r>
                    </a:p>
                  </a:txBody>
                  <a:tcPr marL="91425" marR="91425" marT="91425" marB="91425"/>
                </a:tc>
                <a:tc>
                  <a:txBody>
                    <a:bodyPr/>
                    <a:lstStyle/>
                    <a:p>
                      <a:pPr lvl="0">
                        <a:spcBef>
                          <a:spcPts val="0"/>
                        </a:spcBef>
                        <a:buNone/>
                      </a:pPr>
                      <a:r>
                        <a:rPr lang="en" sz="1200"/>
                        <a:t>&lt; 20,000/microL</a:t>
                      </a:r>
                    </a:p>
                  </a:txBody>
                  <a:tcPr marL="91425" marR="91425" marT="91425" marB="91425"/>
                </a:tc>
                <a:extLst>
                  <a:ext uri="{0D108BD9-81ED-4DB2-BD59-A6C34878D82A}">
                    <a16:rowId xmlns:a16="http://schemas.microsoft.com/office/drawing/2014/main" val="10002"/>
                  </a:ext>
                </a:extLst>
              </a:tr>
              <a:tr h="423725">
                <a:tc>
                  <a:txBody>
                    <a:bodyPr/>
                    <a:lstStyle/>
                    <a:p>
                      <a:pPr lvl="0" rtl="0">
                        <a:spcBef>
                          <a:spcPts val="0"/>
                        </a:spcBef>
                        <a:buNone/>
                      </a:pPr>
                      <a:r>
                        <a:rPr lang="en" sz="1200"/>
                        <a:t>Very Severe Aplastic anemia </a:t>
                      </a:r>
                    </a:p>
                  </a:txBody>
                  <a:tcPr marL="91425" marR="91425" marT="91425" marB="91425"/>
                </a:tc>
                <a:tc>
                  <a:txBody>
                    <a:bodyPr/>
                    <a:lstStyle/>
                    <a:p>
                      <a:pPr lvl="0" rtl="0">
                        <a:spcBef>
                          <a:spcPts val="0"/>
                        </a:spcBef>
                        <a:buNone/>
                      </a:pPr>
                      <a:r>
                        <a:rPr lang="en" sz="1200"/>
                        <a:t>____</a:t>
                      </a:r>
                    </a:p>
                  </a:txBody>
                  <a:tcPr marL="91425" marR="91425" marT="91425" marB="91425"/>
                </a:tc>
                <a:tc>
                  <a:txBody>
                    <a:bodyPr/>
                    <a:lstStyle/>
                    <a:p>
                      <a:pPr lvl="0" rtl="0">
                        <a:spcBef>
                          <a:spcPts val="0"/>
                        </a:spcBef>
                        <a:buNone/>
                      </a:pPr>
                      <a:r>
                        <a:rPr lang="en" sz="1200"/>
                        <a:t>&lt;200/microL</a:t>
                      </a:r>
                    </a:p>
                  </a:txBody>
                  <a:tcPr marL="91425" marR="91425" marT="91425" marB="91425"/>
                </a:tc>
                <a:tc>
                  <a:txBody>
                    <a:bodyPr/>
                    <a:lstStyle/>
                    <a:p>
                      <a:pPr lvl="0" rtl="0">
                        <a:spcBef>
                          <a:spcPts val="0"/>
                        </a:spcBef>
                        <a:buNone/>
                      </a:pPr>
                      <a:r>
                        <a:rPr lang="en" sz="1200"/>
                        <a:t>_____</a:t>
                      </a:r>
                    </a:p>
                  </a:txBody>
                  <a:tcPr marL="91425" marR="91425" marT="91425" marB="91425"/>
                </a:tc>
                <a:tc>
                  <a:txBody>
                    <a:bodyPr/>
                    <a:lstStyle/>
                    <a:p>
                      <a:pPr lvl="0" rtl="0">
                        <a:spcBef>
                          <a:spcPts val="0"/>
                        </a:spcBef>
                        <a:buNone/>
                      </a:pPr>
                      <a:r>
                        <a:rPr lang="en" sz="1200"/>
                        <a:t>______</a:t>
                      </a:r>
                    </a:p>
                  </a:txBody>
                  <a:tcPr marL="91425" marR="91425" marT="91425" marB="91425"/>
                </a:tc>
                <a:extLst>
                  <a:ext uri="{0D108BD9-81ED-4DB2-BD59-A6C34878D82A}">
                    <a16:rowId xmlns:a16="http://schemas.microsoft.com/office/drawing/2014/main" val="10003"/>
                  </a:ext>
                </a:extLst>
              </a:tr>
            </a:tbl>
          </a:graphicData>
        </a:graphic>
      </p:graphicFrame>
      <p:pic>
        <p:nvPicPr>
          <p:cNvPr id="212" name="Shape 212"/>
          <p:cNvPicPr preferRelativeResize="0"/>
          <p:nvPr/>
        </p:nvPicPr>
        <p:blipFill>
          <a:blip r:embed="rId3">
            <a:alphaModFix/>
          </a:blip>
          <a:stretch>
            <a:fillRect/>
          </a:stretch>
        </p:blipFill>
        <p:spPr>
          <a:xfrm>
            <a:off x="4854131" y="4159050"/>
            <a:ext cx="479367" cy="464100"/>
          </a:xfrm>
          <a:prstGeom prst="rect">
            <a:avLst/>
          </a:prstGeom>
          <a:noFill/>
          <a:ln>
            <a:noFill/>
          </a:ln>
        </p:spPr>
      </p:pic>
      <p:pic>
        <p:nvPicPr>
          <p:cNvPr id="213" name="Shape 213"/>
          <p:cNvPicPr preferRelativeResize="0"/>
          <p:nvPr/>
        </p:nvPicPr>
        <p:blipFill rotWithShape="1">
          <a:blip r:embed="rId4">
            <a:alphaModFix/>
          </a:blip>
          <a:srcRect l="-8803" t="-7463" r="-10" b="-86"/>
          <a:stretch/>
        </p:blipFill>
        <p:spPr>
          <a:xfrm rot="-3">
            <a:off x="5675372" y="4070826"/>
            <a:ext cx="1103703" cy="930499"/>
          </a:xfrm>
          <a:prstGeom prst="rect">
            <a:avLst/>
          </a:prstGeom>
          <a:noFill/>
          <a:ln>
            <a:noFill/>
          </a:ln>
        </p:spPr>
      </p:pic>
      <p:pic>
        <p:nvPicPr>
          <p:cNvPr id="214" name="Shape 214"/>
          <p:cNvPicPr preferRelativeResize="0"/>
          <p:nvPr/>
        </p:nvPicPr>
        <p:blipFill>
          <a:blip r:embed="rId5">
            <a:alphaModFix/>
          </a:blip>
          <a:stretch>
            <a:fillRect/>
          </a:stretch>
        </p:blipFill>
        <p:spPr>
          <a:xfrm rot="4357184">
            <a:off x="7465433" y="4148778"/>
            <a:ext cx="616082" cy="616094"/>
          </a:xfrm>
          <a:prstGeom prst="rect">
            <a:avLst/>
          </a:prstGeom>
          <a:noFill/>
          <a:ln>
            <a:noFill/>
          </a:ln>
        </p:spPr>
      </p:pic>
      <p:pic>
        <p:nvPicPr>
          <p:cNvPr id="215" name="Shape 215"/>
          <p:cNvPicPr preferRelativeResize="0"/>
          <p:nvPr/>
        </p:nvPicPr>
        <p:blipFill>
          <a:blip r:embed="rId6">
            <a:alphaModFix/>
          </a:blip>
          <a:stretch>
            <a:fillRect/>
          </a:stretch>
        </p:blipFill>
        <p:spPr>
          <a:xfrm>
            <a:off x="2244143" y="4159050"/>
            <a:ext cx="1191956" cy="894750"/>
          </a:xfrm>
          <a:prstGeom prst="rect">
            <a:avLst/>
          </a:prstGeom>
          <a:noFill/>
          <a:ln>
            <a:noFill/>
          </a:ln>
        </p:spPr>
      </p:pic>
      <p:pic>
        <p:nvPicPr>
          <p:cNvPr id="216" name="Shape 216"/>
          <p:cNvPicPr preferRelativeResize="0"/>
          <p:nvPr/>
        </p:nvPicPr>
        <p:blipFill>
          <a:blip r:embed="rId5">
            <a:alphaModFix/>
          </a:blip>
          <a:stretch>
            <a:fillRect/>
          </a:stretch>
        </p:blipFill>
        <p:spPr>
          <a:xfrm rot="4357216">
            <a:off x="7191677" y="4453191"/>
            <a:ext cx="559019" cy="559015"/>
          </a:xfrm>
          <a:prstGeom prst="rect">
            <a:avLst/>
          </a:prstGeom>
          <a:noFill/>
          <a:ln>
            <a:noFill/>
          </a:ln>
        </p:spPr>
      </p:pic>
      <p:pic>
        <p:nvPicPr>
          <p:cNvPr id="217" name="Shape 217"/>
          <p:cNvPicPr preferRelativeResize="0"/>
          <p:nvPr/>
        </p:nvPicPr>
        <p:blipFill>
          <a:blip r:embed="rId5">
            <a:alphaModFix/>
          </a:blip>
          <a:stretch>
            <a:fillRect/>
          </a:stretch>
        </p:blipFill>
        <p:spPr>
          <a:xfrm rot="4357216">
            <a:off x="7815294" y="4375668"/>
            <a:ext cx="714061" cy="714056"/>
          </a:xfrm>
          <a:prstGeom prst="rect">
            <a:avLst/>
          </a:prstGeom>
          <a:noFill/>
          <a:ln>
            <a:noFill/>
          </a:ln>
        </p:spPr>
      </p:pic>
      <p:pic>
        <p:nvPicPr>
          <p:cNvPr id="218" name="Shape 218"/>
          <p:cNvPicPr preferRelativeResize="0"/>
          <p:nvPr/>
        </p:nvPicPr>
        <p:blipFill>
          <a:blip r:embed="rId3">
            <a:alphaModFix/>
          </a:blip>
          <a:stretch>
            <a:fillRect/>
          </a:stretch>
        </p:blipFill>
        <p:spPr>
          <a:xfrm>
            <a:off x="3845539" y="4144960"/>
            <a:ext cx="644186" cy="623700"/>
          </a:xfrm>
          <a:prstGeom prst="rect">
            <a:avLst/>
          </a:prstGeom>
          <a:noFill/>
          <a:ln>
            <a:noFill/>
          </a:ln>
        </p:spPr>
      </p:pic>
      <p:pic>
        <p:nvPicPr>
          <p:cNvPr id="219" name="Shape 219"/>
          <p:cNvPicPr preferRelativeResize="0"/>
          <p:nvPr/>
        </p:nvPicPr>
        <p:blipFill>
          <a:blip r:embed="rId3">
            <a:alphaModFix/>
          </a:blip>
          <a:stretch>
            <a:fillRect/>
          </a:stretch>
        </p:blipFill>
        <p:spPr>
          <a:xfrm>
            <a:off x="4415157" y="4549000"/>
            <a:ext cx="523443" cy="5068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311725" y="500925"/>
            <a:ext cx="8520600" cy="623700"/>
          </a:xfrm>
          <a:prstGeom prst="rect">
            <a:avLst/>
          </a:prstGeom>
        </p:spPr>
        <p:txBody>
          <a:bodyPr wrap="square" lIns="91425" tIns="91425" rIns="91425" bIns="91425" anchor="t" anchorCtr="0">
            <a:noAutofit/>
          </a:bodyPr>
          <a:lstStyle/>
          <a:p>
            <a:pPr lvl="0">
              <a:spcBef>
                <a:spcPts val="0"/>
              </a:spcBef>
              <a:buNone/>
            </a:pPr>
            <a:r>
              <a:rPr lang="en"/>
              <a:t>Immediate Treatment: Blood Transfusion </a:t>
            </a:r>
          </a:p>
          <a:p>
            <a:pPr lvl="0">
              <a:spcBef>
                <a:spcPts val="0"/>
              </a:spcBef>
              <a:buNone/>
            </a:pPr>
            <a:r>
              <a:rPr lang="en"/>
              <a:t> </a:t>
            </a:r>
          </a:p>
        </p:txBody>
      </p:sp>
      <p:pic>
        <p:nvPicPr>
          <p:cNvPr id="225" name="Shape 225"/>
          <p:cNvPicPr preferRelativeResize="0"/>
          <p:nvPr/>
        </p:nvPicPr>
        <p:blipFill>
          <a:blip r:embed="rId3">
            <a:alphaModFix/>
          </a:blip>
          <a:stretch>
            <a:fillRect/>
          </a:stretch>
        </p:blipFill>
        <p:spPr>
          <a:xfrm>
            <a:off x="2476150" y="1323425"/>
            <a:ext cx="3533651" cy="3532550"/>
          </a:xfrm>
          <a:prstGeom prst="rect">
            <a:avLst/>
          </a:prstGeom>
          <a:noFill/>
          <a:ln>
            <a:noFill/>
          </a:ln>
        </p:spPr>
      </p:pic>
      <p:sp>
        <p:nvSpPr>
          <p:cNvPr id="226" name="Shape 226"/>
          <p:cNvSpPr txBox="1"/>
          <p:nvPr/>
        </p:nvSpPr>
        <p:spPr>
          <a:xfrm>
            <a:off x="5150700" y="4855975"/>
            <a:ext cx="3993300" cy="250500"/>
          </a:xfrm>
          <a:prstGeom prst="rect">
            <a:avLst/>
          </a:prstGeom>
          <a:noFill/>
          <a:ln>
            <a:noFill/>
          </a:ln>
        </p:spPr>
        <p:txBody>
          <a:bodyPr wrap="square" lIns="91425" tIns="91425" rIns="91425" bIns="91425" anchor="ctr" anchorCtr="0">
            <a:noAutofit/>
          </a:bodyPr>
          <a:lstStyle/>
          <a:p>
            <a:pPr lvl="0" rtl="0">
              <a:spcBef>
                <a:spcPts val="0"/>
              </a:spcBef>
              <a:buNone/>
            </a:pPr>
            <a:r>
              <a:rPr lang="en" sz="900"/>
              <a:t>https://www.cancer.gov/publications/dictionaries/cancer-terms?cdrid=45991</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311725" y="500925"/>
            <a:ext cx="8666100" cy="623700"/>
          </a:xfrm>
          <a:prstGeom prst="rect">
            <a:avLst/>
          </a:prstGeom>
        </p:spPr>
        <p:txBody>
          <a:bodyPr wrap="square" lIns="91425" tIns="91425" rIns="91425" bIns="91425" anchor="t" anchorCtr="0">
            <a:noAutofit/>
          </a:bodyPr>
          <a:lstStyle/>
          <a:p>
            <a:pPr lvl="0">
              <a:spcBef>
                <a:spcPts val="0"/>
              </a:spcBef>
              <a:buNone/>
            </a:pPr>
            <a:r>
              <a:rPr lang="en"/>
              <a:t>Definitive Treatment: Bone Marrow Transplant</a:t>
            </a:r>
            <a:r>
              <a:rPr lang="en" sz="1800">
                <a:solidFill>
                  <a:srgbClr val="000000"/>
                </a:solidFill>
                <a:latin typeface="Arial"/>
                <a:ea typeface="Arial"/>
                <a:cs typeface="Arial"/>
                <a:sym typeface="Arial"/>
              </a:rPr>
              <a:t> </a:t>
            </a:r>
          </a:p>
          <a:p>
            <a:pPr lvl="0">
              <a:spcBef>
                <a:spcPts val="0"/>
              </a:spcBef>
              <a:buNone/>
            </a:pPr>
            <a:r>
              <a:rPr lang="en"/>
              <a:t> </a:t>
            </a:r>
          </a:p>
          <a:p>
            <a:pPr lvl="0">
              <a:spcBef>
                <a:spcPts val="0"/>
              </a:spcBef>
              <a:buNone/>
            </a:pPr>
            <a:endParaRPr/>
          </a:p>
        </p:txBody>
      </p:sp>
      <p:pic>
        <p:nvPicPr>
          <p:cNvPr id="232" name="Shape 232"/>
          <p:cNvPicPr preferRelativeResize="0"/>
          <p:nvPr/>
        </p:nvPicPr>
        <p:blipFill>
          <a:blip r:embed="rId3">
            <a:alphaModFix/>
          </a:blip>
          <a:stretch>
            <a:fillRect/>
          </a:stretch>
        </p:blipFill>
        <p:spPr>
          <a:xfrm>
            <a:off x="5892700" y="1575825"/>
            <a:ext cx="3159600" cy="2964700"/>
          </a:xfrm>
          <a:prstGeom prst="rect">
            <a:avLst/>
          </a:prstGeom>
          <a:noFill/>
          <a:ln>
            <a:noFill/>
          </a:ln>
        </p:spPr>
      </p:pic>
      <p:pic>
        <p:nvPicPr>
          <p:cNvPr id="233" name="Shape 233"/>
          <p:cNvPicPr preferRelativeResize="0"/>
          <p:nvPr/>
        </p:nvPicPr>
        <p:blipFill>
          <a:blip r:embed="rId4">
            <a:alphaModFix/>
          </a:blip>
          <a:stretch>
            <a:fillRect/>
          </a:stretch>
        </p:blipFill>
        <p:spPr>
          <a:xfrm>
            <a:off x="0" y="1507825"/>
            <a:ext cx="5842236" cy="2935500"/>
          </a:xfrm>
          <a:prstGeom prst="rect">
            <a:avLst/>
          </a:prstGeom>
          <a:noFill/>
          <a:ln>
            <a:noFill/>
          </a:ln>
        </p:spPr>
      </p:pic>
      <p:sp>
        <p:nvSpPr>
          <p:cNvPr id="234" name="Shape 234"/>
          <p:cNvSpPr txBox="1"/>
          <p:nvPr/>
        </p:nvSpPr>
        <p:spPr>
          <a:xfrm>
            <a:off x="5628100" y="4826525"/>
            <a:ext cx="3424200" cy="201600"/>
          </a:xfrm>
          <a:prstGeom prst="rect">
            <a:avLst/>
          </a:prstGeom>
          <a:noFill/>
          <a:ln>
            <a:noFill/>
          </a:ln>
        </p:spPr>
        <p:txBody>
          <a:bodyPr wrap="square" lIns="91425" tIns="91425" rIns="91425" bIns="91425" anchor="ctr" anchorCtr="0">
            <a:noAutofit/>
          </a:bodyPr>
          <a:lstStyle/>
          <a:p>
            <a:pPr lvl="0" rtl="0">
              <a:spcBef>
                <a:spcPts val="0"/>
              </a:spcBef>
              <a:buNone/>
            </a:pPr>
            <a:r>
              <a:rPr lang="en" sz="900"/>
              <a:t>https://www.foxchase.org/blog/2014-02-09-too-old-stem-cell</a:t>
            </a:r>
          </a:p>
        </p:txBody>
      </p:sp>
      <p:sp>
        <p:nvSpPr>
          <p:cNvPr id="235" name="Shape 235"/>
          <p:cNvSpPr txBox="1"/>
          <p:nvPr/>
        </p:nvSpPr>
        <p:spPr>
          <a:xfrm>
            <a:off x="5222503" y="4684950"/>
            <a:ext cx="3829800" cy="201600"/>
          </a:xfrm>
          <a:prstGeom prst="rect">
            <a:avLst/>
          </a:prstGeom>
          <a:noFill/>
          <a:ln>
            <a:noFill/>
          </a:ln>
        </p:spPr>
        <p:txBody>
          <a:bodyPr wrap="square" lIns="91425" tIns="91425" rIns="91425" bIns="91425" anchor="ctr" anchorCtr="0">
            <a:noAutofit/>
          </a:bodyPr>
          <a:lstStyle/>
          <a:p>
            <a:pPr lvl="0" rtl="0">
              <a:spcBef>
                <a:spcPts val="0"/>
              </a:spcBef>
              <a:buNone/>
            </a:pPr>
            <a:r>
              <a:rPr lang="en" sz="900"/>
              <a:t>http://www.bonemarrowmx.com/allogeneic-bone-marrow-transplant/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311725" y="500925"/>
            <a:ext cx="8520600" cy="623700"/>
          </a:xfrm>
          <a:prstGeom prst="rect">
            <a:avLst/>
          </a:prstGeom>
        </p:spPr>
        <p:txBody>
          <a:bodyPr wrap="square" lIns="91425" tIns="91425" rIns="91425" bIns="91425" anchor="t" anchorCtr="0">
            <a:noAutofit/>
          </a:bodyPr>
          <a:lstStyle/>
          <a:p>
            <a:pPr lvl="0">
              <a:spcBef>
                <a:spcPts val="0"/>
              </a:spcBef>
              <a:buNone/>
            </a:pPr>
            <a:r>
              <a:rPr lang="en"/>
              <a:t>Treatment: Medications </a:t>
            </a:r>
          </a:p>
        </p:txBody>
      </p:sp>
      <p:pic>
        <p:nvPicPr>
          <p:cNvPr id="241" name="Shape 241"/>
          <p:cNvPicPr preferRelativeResize="0"/>
          <p:nvPr/>
        </p:nvPicPr>
        <p:blipFill>
          <a:blip r:embed="rId3">
            <a:alphaModFix/>
          </a:blip>
          <a:stretch>
            <a:fillRect/>
          </a:stretch>
        </p:blipFill>
        <p:spPr>
          <a:xfrm>
            <a:off x="4280175" y="2233300"/>
            <a:ext cx="4863825" cy="2731875"/>
          </a:xfrm>
          <a:prstGeom prst="rect">
            <a:avLst/>
          </a:prstGeom>
          <a:noFill/>
          <a:ln>
            <a:noFill/>
          </a:ln>
        </p:spPr>
      </p:pic>
      <p:sp>
        <p:nvSpPr>
          <p:cNvPr id="242" name="Shape 242"/>
          <p:cNvSpPr txBox="1"/>
          <p:nvPr/>
        </p:nvSpPr>
        <p:spPr>
          <a:xfrm>
            <a:off x="487000" y="1708750"/>
            <a:ext cx="6419400" cy="2469600"/>
          </a:xfrm>
          <a:prstGeom prst="rect">
            <a:avLst/>
          </a:prstGeom>
          <a:noFill/>
          <a:ln>
            <a:noFill/>
          </a:ln>
        </p:spPr>
        <p:txBody>
          <a:bodyPr wrap="square" lIns="91425" tIns="91425" rIns="91425" bIns="91425" anchor="ctr" anchorCtr="0">
            <a:noAutofit/>
          </a:bodyPr>
          <a:lstStyle/>
          <a:p>
            <a:pPr marL="457200" lvl="0" indent="-228600" rtl="0">
              <a:lnSpc>
                <a:spcPct val="150000"/>
              </a:lnSpc>
              <a:spcBef>
                <a:spcPts val="0"/>
              </a:spcBef>
              <a:buChar char="●"/>
            </a:pPr>
            <a:r>
              <a:rPr lang="en" sz="1600" b="1">
                <a:highlight>
                  <a:srgbClr val="FFFFFF"/>
                </a:highlight>
              </a:rPr>
              <a:t>Immunosuppressants</a:t>
            </a:r>
            <a:r>
              <a:rPr lang="en" b="1">
                <a:highlight>
                  <a:srgbClr val="FFFFFF"/>
                </a:highlight>
              </a:rPr>
              <a:t> </a:t>
            </a:r>
          </a:p>
          <a:p>
            <a:pPr marL="914400" lvl="1" indent="-228600" rtl="0">
              <a:lnSpc>
                <a:spcPct val="150000"/>
              </a:lnSpc>
              <a:spcBef>
                <a:spcPts val="0"/>
              </a:spcBef>
              <a:buChar char="○"/>
            </a:pPr>
            <a:r>
              <a:rPr lang="en">
                <a:highlight>
                  <a:srgbClr val="FFFFFF"/>
                </a:highlight>
              </a:rPr>
              <a:t>Cyclosporine anti-thymocyte globulin and methylprednisolone </a:t>
            </a:r>
          </a:p>
          <a:p>
            <a:pPr marL="457200" lvl="0" indent="-330200" rtl="0">
              <a:lnSpc>
                <a:spcPct val="150000"/>
              </a:lnSpc>
              <a:spcBef>
                <a:spcPts val="0"/>
              </a:spcBef>
              <a:buSzPct val="100000"/>
              <a:buChar char="●"/>
            </a:pPr>
            <a:r>
              <a:rPr lang="en" sz="1600" b="1">
                <a:highlight>
                  <a:srgbClr val="FFFFFF"/>
                </a:highlight>
              </a:rPr>
              <a:t>Bone marrow stimulants</a:t>
            </a:r>
          </a:p>
          <a:p>
            <a:pPr marL="914400" lvl="1" indent="-228600" rtl="0">
              <a:lnSpc>
                <a:spcPct val="150000"/>
              </a:lnSpc>
              <a:spcBef>
                <a:spcPts val="0"/>
              </a:spcBef>
              <a:buChar char="○"/>
            </a:pPr>
            <a:r>
              <a:rPr lang="en">
                <a:highlight>
                  <a:srgbClr val="FFFFFF"/>
                </a:highlight>
              </a:rPr>
              <a:t>Sargramostim, filgrastim and pegfilgrastim</a:t>
            </a:r>
          </a:p>
          <a:p>
            <a:pPr marL="457200" lvl="0" indent="-330200" rtl="0">
              <a:lnSpc>
                <a:spcPct val="150000"/>
              </a:lnSpc>
              <a:spcBef>
                <a:spcPts val="0"/>
              </a:spcBef>
              <a:buSzPct val="100000"/>
              <a:buChar char="●"/>
            </a:pPr>
            <a:r>
              <a:rPr lang="en" sz="1600" b="1">
                <a:highlight>
                  <a:srgbClr val="FFFFFF"/>
                </a:highlight>
              </a:rPr>
              <a:t>Antibiotics and antiviral medicines</a:t>
            </a:r>
          </a:p>
          <a:p>
            <a:pPr marL="914400" lvl="1" indent="-228600" rtl="0">
              <a:lnSpc>
                <a:spcPct val="150000"/>
              </a:lnSpc>
              <a:spcBef>
                <a:spcPts val="0"/>
              </a:spcBef>
              <a:buChar char="○"/>
            </a:pPr>
            <a:r>
              <a:rPr lang="en" b="1">
                <a:highlight>
                  <a:srgbClr val="FFFFFF"/>
                </a:highlight>
              </a:rPr>
              <a:t>Antibiotics </a:t>
            </a:r>
          </a:p>
          <a:p>
            <a:pPr marL="1371600" lvl="2" indent="-228600" rtl="0">
              <a:lnSpc>
                <a:spcPct val="150000"/>
              </a:lnSpc>
              <a:spcBef>
                <a:spcPts val="0"/>
              </a:spcBef>
              <a:buChar char="■"/>
            </a:pPr>
            <a:r>
              <a:rPr lang="en">
                <a:highlight>
                  <a:srgbClr val="FFFFFF"/>
                </a:highlight>
              </a:rPr>
              <a:t>Ciprofloxacin, neomycin and colistin</a:t>
            </a:r>
          </a:p>
          <a:p>
            <a:pPr marL="914400" lvl="1" indent="-228600" rtl="0">
              <a:lnSpc>
                <a:spcPct val="150000"/>
              </a:lnSpc>
              <a:spcBef>
                <a:spcPts val="0"/>
              </a:spcBef>
              <a:buChar char="○"/>
            </a:pPr>
            <a:r>
              <a:rPr lang="en" b="1"/>
              <a:t>Antivirals </a:t>
            </a:r>
          </a:p>
          <a:p>
            <a:pPr marL="1371600" lvl="2" indent="-228600" rtl="0">
              <a:lnSpc>
                <a:spcPct val="150000"/>
              </a:lnSpc>
              <a:spcBef>
                <a:spcPts val="0"/>
              </a:spcBef>
              <a:buChar char="■"/>
            </a:pPr>
            <a:r>
              <a:rPr lang="en">
                <a:highlight>
                  <a:srgbClr val="FFFFFF"/>
                </a:highlight>
              </a:rPr>
              <a:t>Acyclovir and valaciclovir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311725" y="500925"/>
            <a:ext cx="8520600" cy="623700"/>
          </a:xfrm>
          <a:prstGeom prst="rect">
            <a:avLst/>
          </a:prstGeom>
        </p:spPr>
        <p:txBody>
          <a:bodyPr wrap="square" lIns="91425" tIns="91425" rIns="91425" bIns="91425" anchor="t" anchorCtr="0">
            <a:noAutofit/>
          </a:bodyPr>
          <a:lstStyle/>
          <a:p>
            <a:pPr lvl="0">
              <a:spcBef>
                <a:spcPts val="0"/>
              </a:spcBef>
              <a:buNone/>
            </a:pPr>
            <a:r>
              <a:rPr lang="en"/>
              <a:t>Agenda</a:t>
            </a:r>
          </a:p>
          <a:p>
            <a:pPr lvl="0">
              <a:spcBef>
                <a:spcPts val="0"/>
              </a:spcBef>
              <a:buNone/>
            </a:pPr>
            <a:endParaRPr/>
          </a:p>
        </p:txBody>
      </p:sp>
      <p:sp>
        <p:nvSpPr>
          <p:cNvPr id="79" name="Shape 79"/>
          <p:cNvSpPr/>
          <p:nvPr/>
        </p:nvSpPr>
        <p:spPr>
          <a:xfrm>
            <a:off x="3195146" y="1456766"/>
            <a:ext cx="1350600" cy="1350900"/>
          </a:xfrm>
          <a:prstGeom prst="ellipse">
            <a:avLst/>
          </a:prstGeom>
          <a:solidFill>
            <a:srgbClr val="666666"/>
          </a:solidFill>
          <a:ln w="9525" cap="flat" cmpd="sng">
            <a:solidFill>
              <a:srgbClr val="666666"/>
            </a:solidFill>
            <a:prstDash val="solid"/>
            <a:round/>
            <a:headEnd type="none" w="med" len="med"/>
            <a:tailEnd type="none" w="med" len="med"/>
          </a:ln>
        </p:spPr>
        <p:txBody>
          <a:bodyPr wrap="square" lIns="34300" tIns="17150" rIns="34300" bIns="17150" anchor="ctr" anchorCtr="0">
            <a:noAutofit/>
          </a:bodyPr>
          <a:lstStyle/>
          <a:p>
            <a:pPr lvl="0" algn="ctr" rtl="0">
              <a:spcBef>
                <a:spcPts val="0"/>
              </a:spcBef>
              <a:buClr>
                <a:schemeClr val="lt1"/>
              </a:buClr>
              <a:buSzPct val="25000"/>
              <a:buFont typeface="Arvo"/>
              <a:buNone/>
            </a:pPr>
            <a:r>
              <a:rPr lang="en" sz="6200" b="1">
                <a:solidFill>
                  <a:schemeClr val="lt1"/>
                </a:solidFill>
                <a:latin typeface="Arvo"/>
                <a:ea typeface="Arvo"/>
                <a:cs typeface="Arvo"/>
                <a:sym typeface="Arvo"/>
              </a:rPr>
              <a:t>1.</a:t>
            </a:r>
          </a:p>
        </p:txBody>
      </p:sp>
      <p:sp>
        <p:nvSpPr>
          <p:cNvPr id="80" name="Shape 80"/>
          <p:cNvSpPr/>
          <p:nvPr/>
        </p:nvSpPr>
        <p:spPr>
          <a:xfrm>
            <a:off x="4697664" y="1456766"/>
            <a:ext cx="1350600" cy="1350900"/>
          </a:xfrm>
          <a:prstGeom prst="ellipse">
            <a:avLst/>
          </a:prstGeom>
          <a:solidFill>
            <a:srgbClr val="328CCD"/>
          </a:solidFill>
          <a:ln w="9525" cap="flat" cmpd="sng">
            <a:solidFill>
              <a:srgbClr val="328CCD"/>
            </a:solidFill>
            <a:prstDash val="solid"/>
            <a:round/>
            <a:headEnd type="none" w="med" len="med"/>
            <a:tailEnd type="none" w="med" len="med"/>
          </a:ln>
        </p:spPr>
        <p:txBody>
          <a:bodyPr wrap="square" lIns="34300" tIns="17150" rIns="34300" bIns="17150" anchor="ctr" anchorCtr="0">
            <a:noAutofit/>
          </a:bodyPr>
          <a:lstStyle/>
          <a:p>
            <a:pPr lvl="0" algn="ctr" rtl="0">
              <a:spcBef>
                <a:spcPts val="0"/>
              </a:spcBef>
              <a:buClr>
                <a:schemeClr val="lt1"/>
              </a:buClr>
              <a:buSzPct val="25000"/>
              <a:buFont typeface="Arvo"/>
              <a:buNone/>
            </a:pPr>
            <a:r>
              <a:rPr lang="en" sz="6200" b="1">
                <a:solidFill>
                  <a:schemeClr val="lt1"/>
                </a:solidFill>
                <a:latin typeface="Arvo"/>
                <a:ea typeface="Arvo"/>
                <a:cs typeface="Arvo"/>
                <a:sym typeface="Arvo"/>
              </a:rPr>
              <a:t>2.</a:t>
            </a:r>
          </a:p>
        </p:txBody>
      </p:sp>
      <p:sp>
        <p:nvSpPr>
          <p:cNvPr id="81" name="Shape 81"/>
          <p:cNvSpPr/>
          <p:nvPr/>
        </p:nvSpPr>
        <p:spPr>
          <a:xfrm>
            <a:off x="3195146" y="2946232"/>
            <a:ext cx="1350600" cy="1350900"/>
          </a:xfrm>
          <a:prstGeom prst="ellipse">
            <a:avLst/>
          </a:prstGeom>
          <a:solidFill>
            <a:srgbClr val="000000"/>
          </a:solidFill>
          <a:ln w="9525" cap="flat" cmpd="sng">
            <a:solidFill>
              <a:srgbClr val="000000"/>
            </a:solidFill>
            <a:prstDash val="solid"/>
            <a:round/>
            <a:headEnd type="none" w="med" len="med"/>
            <a:tailEnd type="none" w="med" len="med"/>
          </a:ln>
        </p:spPr>
        <p:txBody>
          <a:bodyPr wrap="square" lIns="34300" tIns="17150" rIns="34300" bIns="17150" anchor="ctr" anchorCtr="0">
            <a:noAutofit/>
          </a:bodyPr>
          <a:lstStyle/>
          <a:p>
            <a:pPr lvl="0" algn="ctr" rtl="0">
              <a:spcBef>
                <a:spcPts val="0"/>
              </a:spcBef>
              <a:buClr>
                <a:schemeClr val="lt1"/>
              </a:buClr>
              <a:buSzPct val="25000"/>
              <a:buFont typeface="Arvo"/>
              <a:buNone/>
            </a:pPr>
            <a:r>
              <a:rPr lang="en" sz="6200" b="1">
                <a:solidFill>
                  <a:schemeClr val="lt1"/>
                </a:solidFill>
                <a:latin typeface="Arvo"/>
                <a:ea typeface="Arvo"/>
                <a:cs typeface="Arvo"/>
                <a:sym typeface="Arvo"/>
              </a:rPr>
              <a:t>3.</a:t>
            </a:r>
          </a:p>
        </p:txBody>
      </p:sp>
      <p:sp>
        <p:nvSpPr>
          <p:cNvPr id="82" name="Shape 82"/>
          <p:cNvSpPr/>
          <p:nvPr/>
        </p:nvSpPr>
        <p:spPr>
          <a:xfrm>
            <a:off x="4614714" y="2946232"/>
            <a:ext cx="1350600" cy="1350900"/>
          </a:xfrm>
          <a:prstGeom prst="ellipse">
            <a:avLst/>
          </a:prstGeom>
          <a:solidFill>
            <a:srgbClr val="91969B"/>
          </a:solidFill>
          <a:ln w="9525" cap="flat" cmpd="sng">
            <a:solidFill>
              <a:srgbClr val="91969B"/>
            </a:solidFill>
            <a:prstDash val="solid"/>
            <a:round/>
            <a:headEnd type="none" w="med" len="med"/>
            <a:tailEnd type="none" w="med" len="med"/>
          </a:ln>
        </p:spPr>
        <p:txBody>
          <a:bodyPr wrap="square" lIns="34300" tIns="17150" rIns="34300" bIns="17150" anchor="ctr" anchorCtr="0">
            <a:noAutofit/>
          </a:bodyPr>
          <a:lstStyle/>
          <a:p>
            <a:pPr lvl="0" algn="ctr" rtl="0">
              <a:spcBef>
                <a:spcPts val="0"/>
              </a:spcBef>
              <a:buClr>
                <a:schemeClr val="lt1"/>
              </a:buClr>
              <a:buSzPct val="25000"/>
              <a:buFont typeface="Arvo"/>
              <a:buNone/>
            </a:pPr>
            <a:r>
              <a:rPr lang="en" sz="6200" b="1">
                <a:solidFill>
                  <a:schemeClr val="lt1"/>
                </a:solidFill>
                <a:latin typeface="Arvo"/>
                <a:ea typeface="Arvo"/>
                <a:cs typeface="Arvo"/>
                <a:sym typeface="Arvo"/>
              </a:rPr>
              <a:t>4.</a:t>
            </a:r>
          </a:p>
        </p:txBody>
      </p:sp>
      <p:sp>
        <p:nvSpPr>
          <p:cNvPr id="83" name="Shape 83"/>
          <p:cNvSpPr txBox="1"/>
          <p:nvPr/>
        </p:nvSpPr>
        <p:spPr>
          <a:xfrm>
            <a:off x="394675" y="1600400"/>
            <a:ext cx="2648700" cy="1092000"/>
          </a:xfrm>
          <a:prstGeom prst="rect">
            <a:avLst/>
          </a:prstGeom>
          <a:noFill/>
          <a:ln>
            <a:noFill/>
          </a:ln>
        </p:spPr>
        <p:txBody>
          <a:bodyPr wrap="square" lIns="34300" tIns="17150" rIns="34300" bIns="17150" anchor="t" anchorCtr="0">
            <a:noAutofit/>
          </a:bodyPr>
          <a:lstStyle/>
          <a:p>
            <a:pPr marL="0" marR="0" lvl="0" indent="0" algn="r" rtl="0">
              <a:lnSpc>
                <a:spcPct val="120000"/>
              </a:lnSpc>
              <a:spcBef>
                <a:spcPts val="0"/>
              </a:spcBef>
              <a:spcAft>
                <a:spcPts val="0"/>
              </a:spcAft>
              <a:buClr>
                <a:srgbClr val="91969B"/>
              </a:buClr>
              <a:buSzPct val="25000"/>
              <a:buFont typeface="Lato"/>
              <a:buNone/>
            </a:pPr>
            <a:r>
              <a:rPr lang="en" sz="1600">
                <a:solidFill>
                  <a:srgbClr val="91969B"/>
                </a:solidFill>
                <a:latin typeface="Arvo"/>
                <a:ea typeface="Arvo"/>
                <a:cs typeface="Arvo"/>
                <a:sym typeface="Arvo"/>
              </a:rPr>
              <a:t>Introduction</a:t>
            </a:r>
          </a:p>
          <a:p>
            <a:pPr marL="0" marR="0" lvl="0" indent="0" algn="r" rtl="0">
              <a:lnSpc>
                <a:spcPct val="120000"/>
              </a:lnSpc>
              <a:spcBef>
                <a:spcPts val="0"/>
              </a:spcBef>
              <a:spcAft>
                <a:spcPts val="0"/>
              </a:spcAft>
              <a:buClr>
                <a:srgbClr val="91969B"/>
              </a:buClr>
              <a:buSzPct val="25000"/>
              <a:buFont typeface="Lato"/>
              <a:buNone/>
            </a:pPr>
            <a:r>
              <a:rPr lang="en" sz="1100">
                <a:solidFill>
                  <a:srgbClr val="91969B"/>
                </a:solidFill>
                <a:latin typeface="Arvo"/>
                <a:ea typeface="Arvo"/>
                <a:cs typeface="Arvo"/>
                <a:sym typeface="Arvo"/>
              </a:rPr>
              <a:t>Introduction to Aplastic Anemia, its risk factors and epidemiolog</a:t>
            </a:r>
            <a:r>
              <a:rPr lang="en" sz="1100">
                <a:solidFill>
                  <a:srgbClr val="91969B"/>
                </a:solidFill>
              </a:rPr>
              <a:t>y  </a:t>
            </a:r>
          </a:p>
        </p:txBody>
      </p:sp>
      <p:sp>
        <p:nvSpPr>
          <p:cNvPr id="84" name="Shape 84"/>
          <p:cNvSpPr txBox="1"/>
          <p:nvPr/>
        </p:nvSpPr>
        <p:spPr>
          <a:xfrm>
            <a:off x="1013573" y="3190725"/>
            <a:ext cx="2112600" cy="861900"/>
          </a:xfrm>
          <a:prstGeom prst="rect">
            <a:avLst/>
          </a:prstGeom>
          <a:noFill/>
          <a:ln>
            <a:noFill/>
          </a:ln>
        </p:spPr>
        <p:txBody>
          <a:bodyPr wrap="square" lIns="34300" tIns="17150" rIns="34300" bIns="17150" anchor="t" anchorCtr="0">
            <a:noAutofit/>
          </a:bodyPr>
          <a:lstStyle/>
          <a:p>
            <a:pPr marL="0" marR="0" lvl="0" indent="0" algn="r" rtl="0">
              <a:lnSpc>
                <a:spcPct val="120000"/>
              </a:lnSpc>
              <a:spcBef>
                <a:spcPts val="0"/>
              </a:spcBef>
              <a:spcAft>
                <a:spcPts val="0"/>
              </a:spcAft>
              <a:buClr>
                <a:srgbClr val="91969B"/>
              </a:buClr>
              <a:buFont typeface="Lato"/>
              <a:buNone/>
            </a:pPr>
            <a:endParaRPr sz="1100"/>
          </a:p>
        </p:txBody>
      </p:sp>
      <p:sp>
        <p:nvSpPr>
          <p:cNvPr id="85" name="Shape 85"/>
          <p:cNvSpPr txBox="1"/>
          <p:nvPr/>
        </p:nvSpPr>
        <p:spPr>
          <a:xfrm>
            <a:off x="6200200" y="1600400"/>
            <a:ext cx="2392200" cy="962700"/>
          </a:xfrm>
          <a:prstGeom prst="rect">
            <a:avLst/>
          </a:prstGeom>
          <a:noFill/>
          <a:ln>
            <a:noFill/>
          </a:ln>
        </p:spPr>
        <p:txBody>
          <a:bodyPr wrap="square" lIns="34300" tIns="17150" rIns="34300" bIns="17150" anchor="t" anchorCtr="0">
            <a:noAutofit/>
          </a:bodyPr>
          <a:lstStyle/>
          <a:p>
            <a:pPr marL="0" marR="0" lvl="0" indent="0" rtl="0">
              <a:lnSpc>
                <a:spcPct val="120000"/>
              </a:lnSpc>
              <a:spcBef>
                <a:spcPts val="0"/>
              </a:spcBef>
              <a:spcAft>
                <a:spcPts val="0"/>
              </a:spcAft>
              <a:buClr>
                <a:srgbClr val="91969B"/>
              </a:buClr>
              <a:buSzPct val="25000"/>
              <a:buFont typeface="Lato"/>
              <a:buNone/>
            </a:pPr>
            <a:r>
              <a:rPr lang="en" sz="1600">
                <a:solidFill>
                  <a:srgbClr val="91969B"/>
                </a:solidFill>
                <a:latin typeface="Arvo"/>
                <a:ea typeface="Arvo"/>
                <a:cs typeface="Arvo"/>
                <a:sym typeface="Arvo"/>
              </a:rPr>
              <a:t>Mechanism </a:t>
            </a:r>
          </a:p>
          <a:p>
            <a:pPr marL="0" marR="0" lvl="0" indent="0" rtl="0">
              <a:lnSpc>
                <a:spcPct val="120000"/>
              </a:lnSpc>
              <a:spcBef>
                <a:spcPts val="0"/>
              </a:spcBef>
              <a:spcAft>
                <a:spcPts val="0"/>
              </a:spcAft>
              <a:buClr>
                <a:srgbClr val="91969B"/>
              </a:buClr>
              <a:buSzPct val="25000"/>
              <a:buFont typeface="Lato"/>
              <a:buNone/>
            </a:pPr>
            <a:r>
              <a:rPr lang="en" sz="1100">
                <a:solidFill>
                  <a:srgbClr val="91969B"/>
                </a:solidFill>
                <a:latin typeface="Arvo"/>
                <a:ea typeface="Arvo"/>
                <a:cs typeface="Arvo"/>
                <a:sym typeface="Arvo"/>
              </a:rPr>
              <a:t>Look at the pathophysiology and the diagnosis of the disease </a:t>
            </a:r>
          </a:p>
        </p:txBody>
      </p:sp>
      <p:sp>
        <p:nvSpPr>
          <p:cNvPr id="86" name="Shape 86"/>
          <p:cNvSpPr txBox="1"/>
          <p:nvPr/>
        </p:nvSpPr>
        <p:spPr>
          <a:xfrm>
            <a:off x="6309473" y="3190725"/>
            <a:ext cx="2112600" cy="861900"/>
          </a:xfrm>
          <a:prstGeom prst="rect">
            <a:avLst/>
          </a:prstGeom>
          <a:noFill/>
          <a:ln>
            <a:noFill/>
          </a:ln>
        </p:spPr>
        <p:txBody>
          <a:bodyPr wrap="square" lIns="34300" tIns="17150" rIns="34300" bIns="17150" anchor="t" anchorCtr="0">
            <a:noAutofit/>
          </a:bodyPr>
          <a:lstStyle/>
          <a:p>
            <a:pPr marL="0" marR="0" lvl="0" indent="0" rtl="0">
              <a:lnSpc>
                <a:spcPct val="120000"/>
              </a:lnSpc>
              <a:spcBef>
                <a:spcPts val="0"/>
              </a:spcBef>
              <a:spcAft>
                <a:spcPts val="0"/>
              </a:spcAft>
              <a:buClr>
                <a:srgbClr val="91969B"/>
              </a:buClr>
              <a:buSzPct val="25000"/>
              <a:buFont typeface="Lato"/>
              <a:buNone/>
            </a:pPr>
            <a:r>
              <a:rPr lang="en" sz="1600">
                <a:solidFill>
                  <a:srgbClr val="91969B"/>
                </a:solidFill>
                <a:latin typeface="Arvo"/>
                <a:ea typeface="Arvo"/>
                <a:cs typeface="Arvo"/>
                <a:sym typeface="Arvo"/>
              </a:rPr>
              <a:t>Next Steps</a:t>
            </a:r>
          </a:p>
          <a:p>
            <a:pPr marL="0" marR="0" lvl="0" indent="0" rtl="0">
              <a:lnSpc>
                <a:spcPct val="120000"/>
              </a:lnSpc>
              <a:spcBef>
                <a:spcPts val="0"/>
              </a:spcBef>
              <a:spcAft>
                <a:spcPts val="0"/>
              </a:spcAft>
              <a:buClr>
                <a:srgbClr val="91969B"/>
              </a:buClr>
              <a:buSzPct val="25000"/>
              <a:buFont typeface="Lato"/>
              <a:buNone/>
            </a:pPr>
            <a:r>
              <a:rPr lang="en" sz="1100">
                <a:solidFill>
                  <a:srgbClr val="91969B"/>
                </a:solidFill>
                <a:latin typeface="Arvo"/>
                <a:ea typeface="Arvo"/>
                <a:cs typeface="Arvo"/>
                <a:sym typeface="Arvo"/>
              </a:rPr>
              <a:t>Take a  closer look at research that is being done </a:t>
            </a:r>
          </a:p>
          <a:p>
            <a:pPr marL="0" marR="0" lvl="0" indent="0" rtl="0">
              <a:lnSpc>
                <a:spcPct val="120000"/>
              </a:lnSpc>
              <a:spcBef>
                <a:spcPts val="0"/>
              </a:spcBef>
              <a:spcAft>
                <a:spcPts val="0"/>
              </a:spcAft>
              <a:buClr>
                <a:srgbClr val="91969B"/>
              </a:buClr>
              <a:buSzPct val="25000"/>
              <a:buFont typeface="Lato"/>
              <a:buNone/>
            </a:pPr>
            <a:r>
              <a:rPr lang="en" sz="1600">
                <a:solidFill>
                  <a:srgbClr val="91969B"/>
                </a:solidFill>
                <a:latin typeface="Lato"/>
                <a:ea typeface="Lato"/>
                <a:cs typeface="Lato"/>
                <a:sym typeface="Lato"/>
              </a:rPr>
              <a:t> </a:t>
            </a:r>
          </a:p>
        </p:txBody>
      </p:sp>
      <p:sp>
        <p:nvSpPr>
          <p:cNvPr id="87" name="Shape 87"/>
          <p:cNvSpPr txBox="1"/>
          <p:nvPr/>
        </p:nvSpPr>
        <p:spPr>
          <a:xfrm>
            <a:off x="930625" y="3075675"/>
            <a:ext cx="2112600" cy="1092000"/>
          </a:xfrm>
          <a:prstGeom prst="rect">
            <a:avLst/>
          </a:prstGeom>
          <a:noFill/>
          <a:ln>
            <a:noFill/>
          </a:ln>
        </p:spPr>
        <p:txBody>
          <a:bodyPr wrap="square" lIns="34300" tIns="17150" rIns="34300" bIns="17150" anchor="t" anchorCtr="0">
            <a:noAutofit/>
          </a:bodyPr>
          <a:lstStyle/>
          <a:p>
            <a:pPr marL="0" marR="0" lvl="0" indent="0" algn="r" rtl="0">
              <a:lnSpc>
                <a:spcPct val="120000"/>
              </a:lnSpc>
              <a:spcBef>
                <a:spcPts val="0"/>
              </a:spcBef>
              <a:spcAft>
                <a:spcPts val="0"/>
              </a:spcAft>
              <a:buClr>
                <a:srgbClr val="91969B"/>
              </a:buClr>
              <a:buSzPct val="25000"/>
              <a:buFont typeface="Lato"/>
              <a:buNone/>
            </a:pPr>
            <a:r>
              <a:rPr lang="en" sz="1600">
                <a:solidFill>
                  <a:srgbClr val="91969B"/>
                </a:solidFill>
                <a:latin typeface="Arvo"/>
                <a:ea typeface="Arvo"/>
                <a:cs typeface="Arvo"/>
                <a:sym typeface="Arvo"/>
              </a:rPr>
              <a:t>Treatment </a:t>
            </a:r>
          </a:p>
          <a:p>
            <a:pPr marL="0" marR="0" lvl="0" indent="0" algn="r" rtl="0">
              <a:lnSpc>
                <a:spcPct val="120000"/>
              </a:lnSpc>
              <a:spcBef>
                <a:spcPts val="0"/>
              </a:spcBef>
              <a:spcAft>
                <a:spcPts val="0"/>
              </a:spcAft>
              <a:buClr>
                <a:srgbClr val="91969B"/>
              </a:buClr>
              <a:buSzPct val="25000"/>
              <a:buFont typeface="Lato"/>
              <a:buNone/>
            </a:pPr>
            <a:r>
              <a:rPr lang="en" sz="1100">
                <a:solidFill>
                  <a:srgbClr val="91969B"/>
                </a:solidFill>
                <a:latin typeface="Arvo"/>
                <a:ea typeface="Arvo"/>
                <a:cs typeface="Arvo"/>
                <a:sym typeface="Arvo"/>
              </a:rPr>
              <a:t>Examine the multiple treatment options availabl</a:t>
            </a:r>
            <a:r>
              <a:rPr lang="en" sz="1100">
                <a:solidFill>
                  <a:srgbClr val="91969B"/>
                </a:solidFill>
              </a:rPr>
              <a:t>e</a:t>
            </a:r>
            <a:r>
              <a:rPr lang="en" sz="1100">
                <a:solidFill>
                  <a:srgbClr val="91969B"/>
                </a:solidFill>
                <a:latin typeface="Lato"/>
                <a:ea typeface="Lato"/>
                <a:cs typeface="Lato"/>
                <a:sym typeface="Lato"/>
              </a:rPr>
              <a:t>  </a:t>
            </a:r>
            <a:r>
              <a:rPr lang="en" sz="1100">
                <a:solidFill>
                  <a:srgbClr val="91969B"/>
                </a:solidFill>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311725" y="500925"/>
            <a:ext cx="8520600" cy="623700"/>
          </a:xfrm>
          <a:prstGeom prst="rect">
            <a:avLst/>
          </a:prstGeom>
        </p:spPr>
        <p:txBody>
          <a:bodyPr wrap="square" lIns="91425" tIns="91425" rIns="91425" bIns="91425" anchor="t" anchorCtr="0">
            <a:noAutofit/>
          </a:bodyPr>
          <a:lstStyle/>
          <a:p>
            <a:pPr lvl="0">
              <a:spcBef>
                <a:spcPts val="0"/>
              </a:spcBef>
              <a:buNone/>
            </a:pPr>
            <a:r>
              <a:rPr lang="en"/>
              <a:t>Myelodysplastic Syndrome</a:t>
            </a:r>
          </a:p>
          <a:p>
            <a:pPr lvl="0">
              <a:spcBef>
                <a:spcPts val="0"/>
              </a:spcBef>
              <a:buNone/>
            </a:pPr>
            <a:endParaRPr/>
          </a:p>
        </p:txBody>
      </p:sp>
      <p:pic>
        <p:nvPicPr>
          <p:cNvPr id="248" name="Shape 248"/>
          <p:cNvPicPr preferRelativeResize="0"/>
          <p:nvPr/>
        </p:nvPicPr>
        <p:blipFill>
          <a:blip r:embed="rId3">
            <a:alphaModFix/>
          </a:blip>
          <a:stretch>
            <a:fillRect/>
          </a:stretch>
        </p:blipFill>
        <p:spPr>
          <a:xfrm>
            <a:off x="4240025" y="1350200"/>
            <a:ext cx="4751481" cy="3714074"/>
          </a:xfrm>
          <a:prstGeom prst="rect">
            <a:avLst/>
          </a:prstGeom>
          <a:noFill/>
          <a:ln>
            <a:noFill/>
          </a:ln>
        </p:spPr>
      </p:pic>
      <p:pic>
        <p:nvPicPr>
          <p:cNvPr id="249" name="Shape 249"/>
          <p:cNvPicPr preferRelativeResize="0"/>
          <p:nvPr/>
        </p:nvPicPr>
        <p:blipFill>
          <a:blip r:embed="rId4">
            <a:alphaModFix/>
          </a:blip>
          <a:stretch>
            <a:fillRect/>
          </a:stretch>
        </p:blipFill>
        <p:spPr>
          <a:xfrm rot="5400000">
            <a:off x="-177363" y="2156176"/>
            <a:ext cx="3192400" cy="2102125"/>
          </a:xfrm>
          <a:prstGeom prst="rect">
            <a:avLst/>
          </a:prstGeom>
          <a:noFill/>
          <a:ln>
            <a:noFill/>
          </a:ln>
        </p:spPr>
      </p:pic>
      <p:sp>
        <p:nvSpPr>
          <p:cNvPr id="250" name="Shape 250"/>
          <p:cNvSpPr/>
          <p:nvPr/>
        </p:nvSpPr>
        <p:spPr>
          <a:xfrm>
            <a:off x="2686263" y="2770400"/>
            <a:ext cx="1337400" cy="512400"/>
          </a:xfrm>
          <a:prstGeom prst="rightArrow">
            <a:avLst>
              <a:gd name="adj1" fmla="val 50000"/>
              <a:gd name="adj2" fmla="val 50000"/>
            </a:avLst>
          </a:prstGeom>
          <a:solidFill>
            <a:srgbClr val="FF0000"/>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title"/>
          </p:nvPr>
        </p:nvSpPr>
        <p:spPr>
          <a:xfrm>
            <a:off x="311700" y="335775"/>
            <a:ext cx="8520600" cy="623700"/>
          </a:xfrm>
          <a:prstGeom prst="rect">
            <a:avLst/>
          </a:prstGeom>
        </p:spPr>
        <p:txBody>
          <a:bodyPr wrap="square" lIns="91425" tIns="91425" rIns="91425" bIns="91425" anchor="t" anchorCtr="0">
            <a:noAutofit/>
          </a:bodyPr>
          <a:lstStyle/>
          <a:p>
            <a:pPr lvl="0">
              <a:spcBef>
                <a:spcPts val="0"/>
              </a:spcBef>
              <a:buNone/>
            </a:pPr>
            <a:r>
              <a:rPr lang="en"/>
              <a:t>Quality of Life </a:t>
            </a:r>
          </a:p>
        </p:txBody>
      </p:sp>
      <p:sp>
        <p:nvSpPr>
          <p:cNvPr id="256" name="Shape 256"/>
          <p:cNvSpPr txBox="1"/>
          <p:nvPr/>
        </p:nvSpPr>
        <p:spPr>
          <a:xfrm>
            <a:off x="4553875" y="4575000"/>
            <a:ext cx="3923100" cy="568500"/>
          </a:xfrm>
          <a:prstGeom prst="rect">
            <a:avLst/>
          </a:prstGeom>
          <a:noFill/>
          <a:ln>
            <a:noFill/>
          </a:ln>
        </p:spPr>
        <p:txBody>
          <a:bodyPr wrap="square" lIns="91425" tIns="91425" rIns="91425" bIns="91425" anchor="t" anchorCtr="0">
            <a:noAutofit/>
          </a:bodyPr>
          <a:lstStyle/>
          <a:p>
            <a:pPr lvl="0" rtl="0">
              <a:spcBef>
                <a:spcPts val="0"/>
              </a:spcBef>
              <a:buNone/>
            </a:pPr>
            <a:r>
              <a:rPr lang="en" sz="800"/>
              <a:t>http://a1.ro/lifestyle/te-simti-mereu-obosit-vezi-care-sunt-motivele-id690468.html</a:t>
            </a:r>
          </a:p>
        </p:txBody>
      </p:sp>
      <p:pic>
        <p:nvPicPr>
          <p:cNvPr id="257" name="Shape 257"/>
          <p:cNvPicPr preferRelativeResize="0"/>
          <p:nvPr/>
        </p:nvPicPr>
        <p:blipFill>
          <a:blip r:embed="rId3">
            <a:alphaModFix/>
          </a:blip>
          <a:stretch>
            <a:fillRect/>
          </a:stretch>
        </p:blipFill>
        <p:spPr>
          <a:xfrm>
            <a:off x="4330875" y="2378050"/>
            <a:ext cx="3923150" cy="2196950"/>
          </a:xfrm>
          <a:prstGeom prst="rect">
            <a:avLst/>
          </a:prstGeom>
          <a:noFill/>
          <a:ln>
            <a:noFill/>
          </a:ln>
        </p:spPr>
      </p:pic>
      <p:sp>
        <p:nvSpPr>
          <p:cNvPr id="258" name="Shape 258"/>
          <p:cNvSpPr txBox="1"/>
          <p:nvPr/>
        </p:nvSpPr>
        <p:spPr>
          <a:xfrm>
            <a:off x="425525" y="1056700"/>
            <a:ext cx="4852800" cy="2034300"/>
          </a:xfrm>
          <a:prstGeom prst="rect">
            <a:avLst/>
          </a:prstGeom>
          <a:noFill/>
          <a:ln>
            <a:noFill/>
          </a:ln>
        </p:spPr>
        <p:txBody>
          <a:bodyPr wrap="square" lIns="91425" tIns="91425" rIns="91425" bIns="91425" anchor="t" anchorCtr="0">
            <a:noAutofit/>
          </a:bodyPr>
          <a:lstStyle/>
          <a:p>
            <a:pPr lvl="0">
              <a:lnSpc>
                <a:spcPct val="200000"/>
              </a:lnSpc>
              <a:spcBef>
                <a:spcPts val="0"/>
              </a:spcBef>
              <a:buNone/>
            </a:pPr>
            <a:endParaRPr sz="1800"/>
          </a:p>
          <a:p>
            <a:pPr marL="457200" lvl="0" indent="-342900" rtl="0">
              <a:lnSpc>
                <a:spcPct val="100000"/>
              </a:lnSpc>
              <a:spcBef>
                <a:spcPts val="0"/>
              </a:spcBef>
              <a:buSzPct val="100000"/>
              <a:buChar char="●"/>
            </a:pPr>
            <a:r>
              <a:rPr lang="en" sz="1800"/>
              <a:t>Fatigue most significantly impacts daily lifestyle</a:t>
            </a:r>
          </a:p>
          <a:p>
            <a:pPr lvl="0" rtl="0">
              <a:lnSpc>
                <a:spcPct val="200000"/>
              </a:lnSpc>
              <a:spcBef>
                <a:spcPts val="0"/>
              </a:spcBef>
              <a:buNone/>
            </a:pPr>
            <a:r>
              <a:rPr lang="en" sz="1800"/>
              <a:t> </a:t>
            </a:r>
          </a:p>
          <a:p>
            <a:pPr marL="457200" lvl="0" indent="-342900">
              <a:lnSpc>
                <a:spcPct val="200000"/>
              </a:lnSpc>
              <a:spcBef>
                <a:spcPts val="0"/>
              </a:spcBef>
              <a:buSzPct val="100000"/>
              <a:buChar char="●"/>
            </a:pPr>
            <a:r>
              <a:rPr lang="en" sz="1800"/>
              <a:t>Management strategies </a:t>
            </a:r>
          </a:p>
        </p:txBody>
      </p:sp>
      <p:sp>
        <p:nvSpPr>
          <p:cNvPr id="259" name="Shape 259"/>
          <p:cNvSpPr txBox="1"/>
          <p:nvPr/>
        </p:nvSpPr>
        <p:spPr>
          <a:xfrm>
            <a:off x="874658" y="3091000"/>
            <a:ext cx="1812300" cy="623700"/>
          </a:xfrm>
          <a:prstGeom prst="rect">
            <a:avLst/>
          </a:prstGeom>
          <a:noFill/>
          <a:ln>
            <a:noFill/>
          </a:ln>
        </p:spPr>
        <p:txBody>
          <a:bodyPr wrap="square" lIns="91425" tIns="91425" rIns="91425" bIns="91425" anchor="ctr" anchorCtr="0">
            <a:noAutofit/>
          </a:bodyPr>
          <a:lstStyle/>
          <a:p>
            <a:pPr lvl="0" rtl="0">
              <a:lnSpc>
                <a:spcPct val="115000"/>
              </a:lnSpc>
              <a:spcBef>
                <a:spcPts val="0"/>
              </a:spcBef>
              <a:buNone/>
            </a:pPr>
            <a:r>
              <a:rPr lang="en" sz="1200"/>
              <a:t>(Escalante et al., 2015)</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Shape 264"/>
          <p:cNvSpPr txBox="1">
            <a:spLocks noGrp="1"/>
          </p:cNvSpPr>
          <p:nvPr>
            <p:ph type="title"/>
          </p:nvPr>
        </p:nvSpPr>
        <p:spPr>
          <a:xfrm>
            <a:off x="165075" y="0"/>
            <a:ext cx="8632500" cy="1038600"/>
          </a:xfrm>
          <a:prstGeom prst="rect">
            <a:avLst/>
          </a:prstGeom>
        </p:spPr>
        <p:txBody>
          <a:bodyPr wrap="square" lIns="91425" tIns="91425" rIns="91425" bIns="91425" anchor="t" anchorCtr="0">
            <a:noAutofit/>
          </a:bodyPr>
          <a:lstStyle/>
          <a:p>
            <a:pPr lvl="0" rtl="0">
              <a:lnSpc>
                <a:spcPct val="115000"/>
              </a:lnSpc>
              <a:spcBef>
                <a:spcPts val="0"/>
              </a:spcBef>
              <a:buNone/>
            </a:pPr>
            <a:endParaRPr/>
          </a:p>
          <a:p>
            <a:pPr lvl="0">
              <a:lnSpc>
                <a:spcPct val="115000"/>
              </a:lnSpc>
              <a:spcBef>
                <a:spcPts val="0"/>
              </a:spcBef>
              <a:buNone/>
            </a:pPr>
            <a:r>
              <a:rPr lang="en"/>
              <a:t>Curre</a:t>
            </a:r>
            <a:r>
              <a:rPr lang="en">
                <a:solidFill>
                  <a:srgbClr val="FFFFFF"/>
                </a:solidFill>
              </a:rPr>
              <a:t>nt Research: </a:t>
            </a:r>
          </a:p>
          <a:p>
            <a:pPr lvl="0">
              <a:lnSpc>
                <a:spcPct val="115000"/>
              </a:lnSpc>
              <a:spcBef>
                <a:spcPts val="0"/>
              </a:spcBef>
              <a:buNone/>
            </a:pPr>
            <a:endParaRPr i="1">
              <a:solidFill>
                <a:srgbClr val="FFFFFF"/>
              </a:solidFill>
            </a:endParaRPr>
          </a:p>
          <a:p>
            <a:pPr lvl="0">
              <a:spcBef>
                <a:spcPts val="0"/>
              </a:spcBef>
              <a:buNone/>
            </a:pPr>
            <a:endParaRPr/>
          </a:p>
          <a:p>
            <a:pPr lvl="0">
              <a:spcBef>
                <a:spcPts val="0"/>
              </a:spcBef>
              <a:buNone/>
            </a:pPr>
            <a:endParaRPr/>
          </a:p>
        </p:txBody>
      </p:sp>
      <p:sp>
        <p:nvSpPr>
          <p:cNvPr id="265" name="Shape 265"/>
          <p:cNvSpPr txBox="1"/>
          <p:nvPr/>
        </p:nvSpPr>
        <p:spPr>
          <a:xfrm>
            <a:off x="5143500" y="1390075"/>
            <a:ext cx="3776100" cy="3000300"/>
          </a:xfrm>
          <a:prstGeom prst="rect">
            <a:avLst/>
          </a:prstGeom>
          <a:noFill/>
          <a:ln w="9525" cap="flat" cmpd="sng">
            <a:solidFill>
              <a:srgbClr val="FFFFFF"/>
            </a:solidFill>
            <a:prstDash val="solid"/>
            <a:round/>
            <a:headEnd type="none" w="med" len="med"/>
            <a:tailEnd type="none" w="med" len="med"/>
          </a:ln>
        </p:spPr>
        <p:txBody>
          <a:bodyPr wrap="square" lIns="91425" tIns="91425" rIns="91425" bIns="91425" anchor="t" anchorCtr="0">
            <a:noAutofit/>
          </a:bodyPr>
          <a:lstStyle/>
          <a:p>
            <a:pPr lvl="0" rtl="0">
              <a:lnSpc>
                <a:spcPct val="115000"/>
              </a:lnSpc>
              <a:spcBef>
                <a:spcPts val="0"/>
              </a:spcBef>
              <a:buNone/>
            </a:pPr>
            <a:r>
              <a:rPr lang="en" sz="2000">
                <a:solidFill>
                  <a:schemeClr val="lt1"/>
                </a:solidFill>
                <a:highlight>
                  <a:srgbClr val="FF0000"/>
                </a:highlight>
              </a:rPr>
              <a:t>Telomerase-based Treatment:</a:t>
            </a:r>
          </a:p>
          <a:p>
            <a:pPr lvl="0" rtl="0">
              <a:lnSpc>
                <a:spcPct val="100000"/>
              </a:lnSpc>
              <a:spcBef>
                <a:spcPts val="0"/>
              </a:spcBef>
              <a:buNone/>
            </a:pPr>
            <a:endParaRPr sz="1600"/>
          </a:p>
          <a:p>
            <a:pPr lvl="0" rtl="0">
              <a:lnSpc>
                <a:spcPct val="100000"/>
              </a:lnSpc>
              <a:spcBef>
                <a:spcPts val="0"/>
              </a:spcBef>
              <a:buNone/>
            </a:pPr>
            <a:r>
              <a:rPr lang="en" sz="1600"/>
              <a:t>Targets the bone marrow and provides increased telomerase expression</a:t>
            </a:r>
          </a:p>
          <a:p>
            <a:pPr lvl="0" rtl="0">
              <a:lnSpc>
                <a:spcPct val="100000"/>
              </a:lnSpc>
              <a:spcBef>
                <a:spcPts val="0"/>
              </a:spcBef>
              <a:buNone/>
            </a:pPr>
            <a:endParaRPr sz="1600"/>
          </a:p>
          <a:p>
            <a:pPr lvl="0" rtl="0">
              <a:lnSpc>
                <a:spcPct val="100000"/>
              </a:lnSpc>
              <a:spcBef>
                <a:spcPts val="0"/>
              </a:spcBef>
              <a:buNone/>
            </a:pPr>
            <a:r>
              <a:rPr lang="en" sz="1600"/>
              <a:t>Telomerase expression</a:t>
            </a:r>
            <a:r>
              <a:rPr lang="en" sz="2200"/>
              <a:t>→</a:t>
            </a:r>
            <a:r>
              <a:rPr lang="en" sz="1600"/>
              <a:t>telomere elongation</a:t>
            </a:r>
          </a:p>
          <a:p>
            <a:pPr marL="457200" lvl="0" indent="-330200" rtl="0">
              <a:lnSpc>
                <a:spcPct val="100000"/>
              </a:lnSpc>
              <a:spcBef>
                <a:spcPts val="0"/>
              </a:spcBef>
              <a:buSzPct val="100000"/>
              <a:buChar char="●"/>
            </a:pPr>
            <a:r>
              <a:rPr lang="en" sz="1600" i="1"/>
              <a:t> </a:t>
            </a:r>
            <a:r>
              <a:rPr lang="en" sz="1600" u="sng"/>
              <a:t>reverses</a:t>
            </a:r>
            <a:r>
              <a:rPr lang="en" sz="1600" i="1"/>
              <a:t> </a:t>
            </a:r>
            <a:r>
              <a:rPr lang="en" sz="1600"/>
              <a:t>aplastic anemia phenotypes</a:t>
            </a:r>
          </a:p>
          <a:p>
            <a:pPr lvl="0" rtl="0">
              <a:lnSpc>
                <a:spcPct val="100000"/>
              </a:lnSpc>
              <a:spcBef>
                <a:spcPts val="0"/>
              </a:spcBef>
              <a:buNone/>
            </a:pPr>
            <a:endParaRPr/>
          </a:p>
        </p:txBody>
      </p:sp>
      <p:sp>
        <p:nvSpPr>
          <p:cNvPr id="266" name="Shape 266"/>
          <p:cNvSpPr txBox="1"/>
          <p:nvPr/>
        </p:nvSpPr>
        <p:spPr>
          <a:xfrm>
            <a:off x="7182000" y="4610850"/>
            <a:ext cx="1737600" cy="421800"/>
          </a:xfrm>
          <a:prstGeom prst="rect">
            <a:avLst/>
          </a:prstGeom>
          <a:noFill/>
          <a:ln>
            <a:noFill/>
          </a:ln>
        </p:spPr>
        <p:txBody>
          <a:bodyPr wrap="square" lIns="91425" tIns="91425" rIns="91425" bIns="91425" anchor="t" anchorCtr="0">
            <a:noAutofit/>
          </a:bodyPr>
          <a:lstStyle/>
          <a:p>
            <a:pPr lvl="0" algn="r">
              <a:spcBef>
                <a:spcPts val="0"/>
              </a:spcBef>
              <a:buNone/>
            </a:pPr>
            <a:r>
              <a:rPr lang="en" sz="1100"/>
              <a:t>(Bar, et al., 2015)</a:t>
            </a:r>
          </a:p>
        </p:txBody>
      </p:sp>
      <p:pic>
        <p:nvPicPr>
          <p:cNvPr id="267" name="Shape 267"/>
          <p:cNvPicPr preferRelativeResize="0"/>
          <p:nvPr/>
        </p:nvPicPr>
        <p:blipFill>
          <a:blip r:embed="rId3">
            <a:alphaModFix/>
          </a:blip>
          <a:stretch>
            <a:fillRect/>
          </a:stretch>
        </p:blipFill>
        <p:spPr>
          <a:xfrm>
            <a:off x="165075" y="1461758"/>
            <a:ext cx="4978425" cy="337821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a:spLocks noGrp="1"/>
          </p:cNvSpPr>
          <p:nvPr>
            <p:ph type="title"/>
          </p:nvPr>
        </p:nvSpPr>
        <p:spPr>
          <a:xfrm>
            <a:off x="311725" y="500925"/>
            <a:ext cx="8520600" cy="623700"/>
          </a:xfrm>
          <a:prstGeom prst="rect">
            <a:avLst/>
          </a:prstGeom>
        </p:spPr>
        <p:txBody>
          <a:bodyPr wrap="square" lIns="91425" tIns="91425" rIns="91425" bIns="91425" anchor="t" anchorCtr="0">
            <a:noAutofit/>
          </a:bodyPr>
          <a:lstStyle/>
          <a:p>
            <a:pPr lvl="0">
              <a:spcBef>
                <a:spcPts val="0"/>
              </a:spcBef>
              <a:buNone/>
            </a:pPr>
            <a:r>
              <a:rPr lang="en"/>
              <a:t>Conclusion</a:t>
            </a:r>
          </a:p>
        </p:txBody>
      </p:sp>
      <p:sp>
        <p:nvSpPr>
          <p:cNvPr id="273" name="Shape 273"/>
          <p:cNvSpPr txBox="1"/>
          <p:nvPr/>
        </p:nvSpPr>
        <p:spPr>
          <a:xfrm>
            <a:off x="115150" y="1379200"/>
            <a:ext cx="5388600" cy="3764700"/>
          </a:xfrm>
          <a:prstGeom prst="rect">
            <a:avLst/>
          </a:prstGeom>
          <a:solidFill>
            <a:srgbClr val="EFEFEF"/>
          </a:solidFill>
          <a:ln w="9525" cap="flat" cmpd="sng">
            <a:solidFill>
              <a:srgbClr val="EFEFEF"/>
            </a:solidFill>
            <a:prstDash val="solid"/>
            <a:round/>
            <a:headEnd type="none" w="med" len="med"/>
            <a:tailEnd type="none" w="med" len="med"/>
          </a:ln>
        </p:spPr>
        <p:txBody>
          <a:bodyPr wrap="square" lIns="91425" tIns="91425" rIns="91425" bIns="91425" anchor="t" anchorCtr="0">
            <a:noAutofit/>
          </a:bodyPr>
          <a:lstStyle/>
          <a:p>
            <a:pPr lvl="0">
              <a:spcBef>
                <a:spcPts val="0"/>
              </a:spcBef>
              <a:buNone/>
            </a:pPr>
            <a:r>
              <a:rPr lang="en" sz="1700" b="1">
                <a:solidFill>
                  <a:srgbClr val="0B5394"/>
                </a:solidFill>
              </a:rPr>
              <a:t>What is it?</a:t>
            </a:r>
          </a:p>
          <a:p>
            <a:pPr marL="457200" lvl="0" indent="-304800">
              <a:spcBef>
                <a:spcPts val="0"/>
              </a:spcBef>
              <a:buClr>
                <a:srgbClr val="0B5394"/>
              </a:buClr>
              <a:buSzPct val="70588"/>
              <a:buChar char="●"/>
            </a:pPr>
            <a:r>
              <a:rPr lang="en" sz="1700">
                <a:solidFill>
                  <a:srgbClr val="0B5394"/>
                </a:solidFill>
              </a:rPr>
              <a:t>disease where the bone marrow stops making blood cells</a:t>
            </a:r>
          </a:p>
          <a:p>
            <a:pPr lvl="0">
              <a:spcBef>
                <a:spcPts val="0"/>
              </a:spcBef>
              <a:buNone/>
            </a:pPr>
            <a:endParaRPr sz="1700">
              <a:solidFill>
                <a:srgbClr val="0B5394"/>
              </a:solidFill>
            </a:endParaRPr>
          </a:p>
          <a:p>
            <a:pPr lvl="0">
              <a:spcBef>
                <a:spcPts val="0"/>
              </a:spcBef>
              <a:buNone/>
            </a:pPr>
            <a:r>
              <a:rPr lang="en" sz="1700" b="1">
                <a:solidFill>
                  <a:srgbClr val="0B5394"/>
                </a:solidFill>
              </a:rPr>
              <a:t>Who does it affect? </a:t>
            </a:r>
          </a:p>
          <a:p>
            <a:pPr marL="457200" lvl="0" indent="-304800" rtl="0">
              <a:spcBef>
                <a:spcPts val="0"/>
              </a:spcBef>
              <a:buClr>
                <a:srgbClr val="0B5394"/>
              </a:buClr>
              <a:buSzPct val="70588"/>
              <a:buChar char="●"/>
            </a:pPr>
            <a:r>
              <a:rPr lang="en" sz="1700">
                <a:solidFill>
                  <a:srgbClr val="0B5394"/>
                </a:solidFill>
              </a:rPr>
              <a:t>older individuals, people of East-Asian descent</a:t>
            </a:r>
          </a:p>
          <a:p>
            <a:pPr lvl="0">
              <a:spcBef>
                <a:spcPts val="0"/>
              </a:spcBef>
              <a:buNone/>
            </a:pPr>
            <a:endParaRPr sz="1700">
              <a:solidFill>
                <a:srgbClr val="0B5394"/>
              </a:solidFill>
            </a:endParaRPr>
          </a:p>
          <a:p>
            <a:pPr lvl="0">
              <a:spcBef>
                <a:spcPts val="0"/>
              </a:spcBef>
              <a:buNone/>
            </a:pPr>
            <a:r>
              <a:rPr lang="en" sz="1700" b="1">
                <a:solidFill>
                  <a:srgbClr val="0B5394"/>
                </a:solidFill>
              </a:rPr>
              <a:t>How to treat it? </a:t>
            </a:r>
          </a:p>
          <a:p>
            <a:pPr marL="457200" lvl="0" indent="-304800" rtl="0">
              <a:spcBef>
                <a:spcPts val="0"/>
              </a:spcBef>
              <a:buClr>
                <a:srgbClr val="0B5394"/>
              </a:buClr>
              <a:buSzPct val="70588"/>
              <a:buChar char="●"/>
            </a:pPr>
            <a:r>
              <a:rPr lang="en" sz="1700">
                <a:solidFill>
                  <a:srgbClr val="0B5394"/>
                </a:solidFill>
              </a:rPr>
              <a:t>bone marrow transplant, blood transfusion, medications</a:t>
            </a:r>
          </a:p>
          <a:p>
            <a:pPr lvl="0" rtl="0">
              <a:spcBef>
                <a:spcPts val="0"/>
              </a:spcBef>
              <a:buNone/>
            </a:pPr>
            <a:endParaRPr sz="1700">
              <a:solidFill>
                <a:srgbClr val="0B5394"/>
              </a:solidFill>
            </a:endParaRPr>
          </a:p>
          <a:p>
            <a:pPr lvl="0">
              <a:spcBef>
                <a:spcPts val="0"/>
              </a:spcBef>
              <a:buNone/>
            </a:pPr>
            <a:r>
              <a:rPr lang="en" sz="1700" b="1">
                <a:solidFill>
                  <a:srgbClr val="0B5394"/>
                </a:solidFill>
              </a:rPr>
              <a:t>Novel Approaches? </a:t>
            </a:r>
            <a:r>
              <a:rPr lang="en" sz="1700">
                <a:solidFill>
                  <a:srgbClr val="0B5394"/>
                </a:solidFill>
              </a:rPr>
              <a:t> </a:t>
            </a:r>
          </a:p>
          <a:p>
            <a:pPr marL="457200" lvl="0" indent="-304800" rtl="0">
              <a:spcBef>
                <a:spcPts val="0"/>
              </a:spcBef>
              <a:buClr>
                <a:srgbClr val="0B5394"/>
              </a:buClr>
              <a:buSzPct val="70588"/>
              <a:buChar char="●"/>
            </a:pPr>
            <a:r>
              <a:rPr lang="en" sz="1700">
                <a:solidFill>
                  <a:srgbClr val="0B5394"/>
                </a:solidFill>
              </a:rPr>
              <a:t>telomerase-based treatment</a:t>
            </a:r>
          </a:p>
          <a:p>
            <a:pPr lvl="0" rtl="0">
              <a:spcBef>
                <a:spcPts val="0"/>
              </a:spcBef>
              <a:buNone/>
            </a:pPr>
            <a:endParaRPr/>
          </a:p>
          <a:p>
            <a:pPr lvl="0">
              <a:spcBef>
                <a:spcPts val="0"/>
              </a:spcBef>
              <a:buNone/>
            </a:pPr>
            <a:endParaRPr/>
          </a:p>
        </p:txBody>
      </p:sp>
      <p:pic>
        <p:nvPicPr>
          <p:cNvPr id="274" name="Shape 274"/>
          <p:cNvPicPr preferRelativeResize="0"/>
          <p:nvPr/>
        </p:nvPicPr>
        <p:blipFill>
          <a:blip r:embed="rId3">
            <a:alphaModFix/>
          </a:blip>
          <a:stretch>
            <a:fillRect/>
          </a:stretch>
        </p:blipFill>
        <p:spPr>
          <a:xfrm rot="-2">
            <a:off x="4735788" y="3367050"/>
            <a:ext cx="1894453" cy="1615924"/>
          </a:xfrm>
          <a:prstGeom prst="rect">
            <a:avLst/>
          </a:prstGeom>
          <a:noFill/>
          <a:ln>
            <a:noFill/>
          </a:ln>
        </p:spPr>
      </p:pic>
      <p:pic>
        <p:nvPicPr>
          <p:cNvPr id="275" name="Shape 275"/>
          <p:cNvPicPr preferRelativeResize="0"/>
          <p:nvPr/>
        </p:nvPicPr>
        <p:blipFill>
          <a:blip r:embed="rId4">
            <a:alphaModFix/>
          </a:blip>
          <a:stretch>
            <a:fillRect/>
          </a:stretch>
        </p:blipFill>
        <p:spPr>
          <a:xfrm rot="403197">
            <a:off x="6187032" y="2205989"/>
            <a:ext cx="2570111" cy="1443572"/>
          </a:xfrm>
          <a:prstGeom prst="rect">
            <a:avLst/>
          </a:prstGeom>
          <a:noFill/>
          <a:ln>
            <a:noFill/>
          </a:ln>
        </p:spPr>
      </p:pic>
      <p:pic>
        <p:nvPicPr>
          <p:cNvPr id="276" name="Shape 276"/>
          <p:cNvPicPr preferRelativeResize="0"/>
          <p:nvPr/>
        </p:nvPicPr>
        <p:blipFill>
          <a:blip r:embed="rId5">
            <a:alphaModFix/>
          </a:blip>
          <a:stretch>
            <a:fillRect/>
          </a:stretch>
        </p:blipFill>
        <p:spPr>
          <a:xfrm rot="1783010">
            <a:off x="5063200" y="1384807"/>
            <a:ext cx="1303976" cy="1303985"/>
          </a:xfrm>
          <a:prstGeom prst="rect">
            <a:avLst/>
          </a:prstGeom>
          <a:noFill/>
          <a:ln>
            <a:noFill/>
          </a:ln>
        </p:spPr>
      </p:pic>
      <p:pic>
        <p:nvPicPr>
          <p:cNvPr id="277" name="Shape 277"/>
          <p:cNvPicPr preferRelativeResize="0"/>
          <p:nvPr/>
        </p:nvPicPr>
        <p:blipFill>
          <a:blip r:embed="rId6">
            <a:alphaModFix/>
          </a:blip>
          <a:stretch>
            <a:fillRect/>
          </a:stretch>
        </p:blipFill>
        <p:spPr>
          <a:xfrm rot="2699995">
            <a:off x="7443839" y="666296"/>
            <a:ext cx="1540347" cy="1540358"/>
          </a:xfrm>
          <a:prstGeom prst="rect">
            <a:avLst/>
          </a:prstGeom>
          <a:noFill/>
          <a:ln>
            <a:noFill/>
          </a:ln>
        </p:spPr>
      </p:pic>
      <p:pic>
        <p:nvPicPr>
          <p:cNvPr id="278" name="Shape 278"/>
          <p:cNvPicPr preferRelativeResize="0"/>
          <p:nvPr/>
        </p:nvPicPr>
        <p:blipFill>
          <a:blip r:embed="rId6">
            <a:alphaModFix/>
          </a:blip>
          <a:stretch>
            <a:fillRect/>
          </a:stretch>
        </p:blipFill>
        <p:spPr>
          <a:xfrm rot="2700007">
            <a:off x="8100518" y="4185577"/>
            <a:ext cx="955289" cy="955296"/>
          </a:xfrm>
          <a:prstGeom prst="rect">
            <a:avLst/>
          </a:prstGeom>
          <a:noFill/>
          <a:ln>
            <a:noFill/>
          </a:ln>
        </p:spPr>
      </p:pic>
      <p:pic>
        <p:nvPicPr>
          <p:cNvPr id="279" name="Shape 279"/>
          <p:cNvPicPr preferRelativeResize="0"/>
          <p:nvPr/>
        </p:nvPicPr>
        <p:blipFill>
          <a:blip r:embed="rId7">
            <a:alphaModFix/>
          </a:blip>
          <a:stretch>
            <a:fillRect/>
          </a:stretch>
        </p:blipFill>
        <p:spPr>
          <a:xfrm rot="894732">
            <a:off x="6851268" y="3784750"/>
            <a:ext cx="1049150" cy="1015775"/>
          </a:xfrm>
          <a:prstGeom prst="rect">
            <a:avLst/>
          </a:prstGeom>
          <a:noFill/>
          <a:ln>
            <a:noFill/>
          </a:ln>
        </p:spPr>
      </p:pic>
      <p:sp>
        <p:nvSpPr>
          <p:cNvPr id="280" name="Shape 280"/>
          <p:cNvSpPr txBox="1"/>
          <p:nvPr/>
        </p:nvSpPr>
        <p:spPr>
          <a:xfrm flipH="1">
            <a:off x="-50" y="1280400"/>
            <a:ext cx="115200" cy="3863100"/>
          </a:xfrm>
          <a:prstGeom prst="rect">
            <a:avLst/>
          </a:prstGeom>
          <a:solidFill>
            <a:srgbClr val="EFEFEF"/>
          </a:solidFill>
          <a:ln w="9525" cap="flat" cmpd="sng">
            <a:solidFill>
              <a:srgbClr val="EFEFEF"/>
            </a:solidFill>
            <a:prstDash val="solid"/>
            <a:round/>
            <a:headEnd type="none" w="med" len="med"/>
            <a:tailEnd type="none" w="med" len="med"/>
          </a:ln>
        </p:spPr>
        <p:txBody>
          <a:bodyPr wrap="square" lIns="91425" tIns="91425" rIns="91425" bIns="91425" anchor="t" anchorCtr="0">
            <a:noAutofit/>
          </a:bodyPr>
          <a:lstStyle/>
          <a:p>
            <a:pPr lvl="0">
              <a:spcBef>
                <a:spcPts val="0"/>
              </a:spcBef>
              <a:buNone/>
            </a:pPr>
            <a:endParaRPr/>
          </a:p>
        </p:txBody>
      </p:sp>
      <p:sp>
        <p:nvSpPr>
          <p:cNvPr id="281" name="Shape 281"/>
          <p:cNvSpPr txBox="1"/>
          <p:nvPr/>
        </p:nvSpPr>
        <p:spPr>
          <a:xfrm>
            <a:off x="76200" y="1280400"/>
            <a:ext cx="5427600" cy="237300"/>
          </a:xfrm>
          <a:prstGeom prst="rect">
            <a:avLst/>
          </a:prstGeom>
          <a:solidFill>
            <a:srgbClr val="EFEFEF"/>
          </a:solidFill>
          <a:ln w="9525" cap="flat" cmpd="sng">
            <a:solidFill>
              <a:srgbClr val="EFEFEF"/>
            </a:solidFill>
            <a:prstDash val="solid"/>
            <a:round/>
            <a:headEnd type="none" w="med" len="med"/>
            <a:tailEnd type="none" w="med" len="med"/>
          </a:ln>
        </p:spPr>
        <p:txBody>
          <a:bodyPr wrap="square" lIns="91425" tIns="91425" rIns="91425" bIns="91425" anchor="t" anchorCtr="0">
            <a:noAutofit/>
          </a:bodyPr>
          <a:lstStyle/>
          <a:p>
            <a:pPr lvl="0">
              <a:spcBef>
                <a:spcPts val="0"/>
              </a:spcBef>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285"/>
        <p:cNvGrpSpPr/>
        <p:nvPr/>
      </p:nvGrpSpPr>
      <p:grpSpPr>
        <a:xfrm>
          <a:off x="0" y="0"/>
          <a:ext cx="0" cy="0"/>
          <a:chOff x="0" y="0"/>
          <a:chExt cx="0" cy="0"/>
        </a:xfrm>
      </p:grpSpPr>
      <p:sp>
        <p:nvSpPr>
          <p:cNvPr id="286" name="Shape 286"/>
          <p:cNvSpPr txBox="1">
            <a:spLocks noGrp="1"/>
          </p:cNvSpPr>
          <p:nvPr>
            <p:ph type="title"/>
          </p:nvPr>
        </p:nvSpPr>
        <p:spPr>
          <a:xfrm>
            <a:off x="1448100" y="116125"/>
            <a:ext cx="6247800" cy="2448900"/>
          </a:xfrm>
          <a:prstGeom prst="rect">
            <a:avLst/>
          </a:prstGeom>
        </p:spPr>
        <p:txBody>
          <a:bodyPr wrap="square" lIns="91425" tIns="91425" rIns="91425" bIns="91425" anchor="ctr" anchorCtr="0">
            <a:noAutofit/>
          </a:bodyPr>
          <a:lstStyle/>
          <a:p>
            <a:pPr lvl="0" algn="ctr">
              <a:spcBef>
                <a:spcPts val="0"/>
              </a:spcBef>
              <a:buNone/>
            </a:pPr>
            <a:r>
              <a:rPr lang="en"/>
              <a:t>QUESTIONS</a:t>
            </a:r>
          </a:p>
        </p:txBody>
      </p:sp>
      <p:pic>
        <p:nvPicPr>
          <p:cNvPr id="287" name="Shape 287"/>
          <p:cNvPicPr preferRelativeResize="0"/>
          <p:nvPr/>
        </p:nvPicPr>
        <p:blipFill>
          <a:blip r:embed="rId3">
            <a:alphaModFix/>
          </a:blip>
          <a:stretch>
            <a:fillRect/>
          </a:stretch>
        </p:blipFill>
        <p:spPr>
          <a:xfrm rot="-6">
            <a:off x="3924211" y="2008082"/>
            <a:ext cx="1543780" cy="258121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311725" y="500925"/>
            <a:ext cx="8520600" cy="623700"/>
          </a:xfrm>
          <a:prstGeom prst="rect">
            <a:avLst/>
          </a:prstGeom>
        </p:spPr>
        <p:txBody>
          <a:bodyPr wrap="square" lIns="91425" tIns="91425" rIns="91425" bIns="91425" anchor="t" anchorCtr="0">
            <a:noAutofit/>
          </a:bodyPr>
          <a:lstStyle/>
          <a:p>
            <a:pPr lvl="0">
              <a:spcBef>
                <a:spcPts val="0"/>
              </a:spcBef>
              <a:buNone/>
            </a:pPr>
            <a:r>
              <a:rPr lang="en"/>
              <a:t>Question 1</a:t>
            </a:r>
          </a:p>
        </p:txBody>
      </p:sp>
      <p:sp>
        <p:nvSpPr>
          <p:cNvPr id="293" name="Shape 293"/>
          <p:cNvSpPr txBox="1"/>
          <p:nvPr/>
        </p:nvSpPr>
        <p:spPr>
          <a:xfrm>
            <a:off x="313800" y="1473475"/>
            <a:ext cx="8295000" cy="3260700"/>
          </a:xfrm>
          <a:prstGeom prst="rect">
            <a:avLst/>
          </a:prstGeom>
          <a:noFill/>
          <a:ln>
            <a:noFill/>
          </a:ln>
        </p:spPr>
        <p:txBody>
          <a:bodyPr wrap="square" lIns="91425" tIns="91425" rIns="91425" bIns="91425" anchor="t" anchorCtr="0">
            <a:noAutofit/>
          </a:bodyPr>
          <a:lstStyle/>
          <a:p>
            <a:pPr lvl="0">
              <a:spcBef>
                <a:spcPts val="0"/>
              </a:spcBef>
              <a:buNone/>
            </a:pPr>
            <a:r>
              <a:rPr lang="en" sz="1600"/>
              <a:t>Which of the following is not a possible symptom of Aplastic Anemia?</a:t>
            </a:r>
          </a:p>
          <a:p>
            <a:pPr lvl="0" rtl="0">
              <a:spcBef>
                <a:spcPts val="0"/>
              </a:spcBef>
              <a:buNone/>
            </a:pPr>
            <a:r>
              <a:rPr lang="en" sz="1600"/>
              <a:t> </a:t>
            </a:r>
          </a:p>
          <a:p>
            <a:pPr lvl="0" rtl="0">
              <a:spcBef>
                <a:spcPts val="0"/>
              </a:spcBef>
              <a:buNone/>
            </a:pPr>
            <a:endParaRPr sz="1600"/>
          </a:p>
          <a:p>
            <a:pPr marL="457200" lvl="0" indent="-330200" rtl="0">
              <a:lnSpc>
                <a:spcPct val="200000"/>
              </a:lnSpc>
              <a:spcBef>
                <a:spcPts val="0"/>
              </a:spcBef>
              <a:buSzPct val="100000"/>
              <a:buAutoNum type="alphaUcParenR"/>
            </a:pPr>
            <a:r>
              <a:rPr lang="en" sz="1600"/>
              <a:t>Frequent or prolonged infections </a:t>
            </a:r>
          </a:p>
          <a:p>
            <a:pPr marL="457200" lvl="0" indent="-330200" rtl="0">
              <a:lnSpc>
                <a:spcPct val="200000"/>
              </a:lnSpc>
              <a:spcBef>
                <a:spcPts val="0"/>
              </a:spcBef>
              <a:buSzPct val="100000"/>
              <a:buAutoNum type="alphaUcParenR"/>
            </a:pPr>
            <a:r>
              <a:rPr lang="en" sz="1600"/>
              <a:t>Increased clotting mechanism leading to blood clots</a:t>
            </a:r>
          </a:p>
          <a:p>
            <a:pPr marL="457200" lvl="0" indent="-330200" rtl="0">
              <a:lnSpc>
                <a:spcPct val="200000"/>
              </a:lnSpc>
              <a:spcBef>
                <a:spcPts val="0"/>
              </a:spcBef>
              <a:buSzPct val="100000"/>
              <a:buAutoNum type="alphaUcParenR"/>
            </a:pPr>
            <a:r>
              <a:rPr lang="en" sz="1600"/>
              <a:t>Skin rash or unexplained bruising</a:t>
            </a:r>
          </a:p>
          <a:p>
            <a:pPr marL="457200" lvl="0" indent="-330200" rtl="0">
              <a:lnSpc>
                <a:spcPct val="200000"/>
              </a:lnSpc>
              <a:spcBef>
                <a:spcPts val="0"/>
              </a:spcBef>
              <a:buSzPct val="100000"/>
              <a:buAutoNum type="alphaUcParenR"/>
            </a:pPr>
            <a:r>
              <a:rPr lang="en" sz="1600"/>
              <a:t>Fatigue</a:t>
            </a:r>
          </a:p>
          <a:p>
            <a:pPr marL="457200" lvl="0" indent="-330200">
              <a:lnSpc>
                <a:spcPct val="200000"/>
              </a:lnSpc>
              <a:spcBef>
                <a:spcPts val="0"/>
              </a:spcBef>
              <a:buSzPct val="100000"/>
              <a:buAutoNum type="alphaUcParenR"/>
            </a:pPr>
            <a:r>
              <a:rPr lang="en" sz="1600"/>
              <a:t>Rapid or irregular heart rate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txBox="1">
            <a:spLocks noGrp="1"/>
          </p:cNvSpPr>
          <p:nvPr>
            <p:ph type="title"/>
          </p:nvPr>
        </p:nvSpPr>
        <p:spPr>
          <a:xfrm>
            <a:off x="311725" y="500925"/>
            <a:ext cx="8520600" cy="623700"/>
          </a:xfrm>
          <a:prstGeom prst="rect">
            <a:avLst/>
          </a:prstGeom>
        </p:spPr>
        <p:txBody>
          <a:bodyPr wrap="square" lIns="91425" tIns="91425" rIns="91425" bIns="91425" anchor="t" anchorCtr="0">
            <a:noAutofit/>
          </a:bodyPr>
          <a:lstStyle/>
          <a:p>
            <a:pPr lvl="0" rtl="0">
              <a:spcBef>
                <a:spcPts val="0"/>
              </a:spcBef>
              <a:buNone/>
            </a:pPr>
            <a:r>
              <a:rPr lang="en"/>
              <a:t>Question 1</a:t>
            </a:r>
          </a:p>
        </p:txBody>
      </p:sp>
      <p:sp>
        <p:nvSpPr>
          <p:cNvPr id="299" name="Shape 299"/>
          <p:cNvSpPr txBox="1"/>
          <p:nvPr/>
        </p:nvSpPr>
        <p:spPr>
          <a:xfrm>
            <a:off x="313800" y="1473475"/>
            <a:ext cx="8295000" cy="3260700"/>
          </a:xfrm>
          <a:prstGeom prst="rect">
            <a:avLst/>
          </a:prstGeom>
          <a:noFill/>
          <a:ln>
            <a:noFill/>
          </a:ln>
        </p:spPr>
        <p:txBody>
          <a:bodyPr wrap="square" lIns="91425" tIns="91425" rIns="91425" bIns="91425" anchor="t" anchorCtr="0">
            <a:noAutofit/>
          </a:bodyPr>
          <a:lstStyle/>
          <a:p>
            <a:pPr lvl="0">
              <a:spcBef>
                <a:spcPts val="0"/>
              </a:spcBef>
              <a:buNone/>
            </a:pPr>
            <a:r>
              <a:rPr lang="en" sz="1600"/>
              <a:t>Which of the following is not a possible symptom of Aplastic Anemia? </a:t>
            </a:r>
          </a:p>
          <a:p>
            <a:pPr lvl="0" rtl="0">
              <a:spcBef>
                <a:spcPts val="0"/>
              </a:spcBef>
              <a:buNone/>
            </a:pPr>
            <a:endParaRPr sz="1600"/>
          </a:p>
          <a:p>
            <a:pPr lvl="0" rtl="0">
              <a:spcBef>
                <a:spcPts val="0"/>
              </a:spcBef>
              <a:buNone/>
            </a:pPr>
            <a:endParaRPr sz="1600"/>
          </a:p>
          <a:p>
            <a:pPr marL="457200" lvl="0" indent="-330200" rtl="0">
              <a:lnSpc>
                <a:spcPct val="200000"/>
              </a:lnSpc>
              <a:spcBef>
                <a:spcPts val="0"/>
              </a:spcBef>
              <a:buSzPct val="100000"/>
              <a:buAutoNum type="alphaUcParenR"/>
            </a:pPr>
            <a:r>
              <a:rPr lang="en" sz="1600"/>
              <a:t>Frequent or prolonged infections </a:t>
            </a:r>
          </a:p>
          <a:p>
            <a:pPr marL="457200" lvl="0" indent="-330200" rtl="0">
              <a:lnSpc>
                <a:spcPct val="200000"/>
              </a:lnSpc>
              <a:spcBef>
                <a:spcPts val="0"/>
              </a:spcBef>
              <a:buSzPct val="100000"/>
              <a:buAutoNum type="alphaUcParenR"/>
            </a:pPr>
            <a:r>
              <a:rPr lang="en" sz="1600"/>
              <a:t>Increased clotting mechanism leading to blood clots##</a:t>
            </a:r>
          </a:p>
          <a:p>
            <a:pPr marL="457200" lvl="0" indent="-330200" rtl="0">
              <a:lnSpc>
                <a:spcPct val="200000"/>
              </a:lnSpc>
              <a:spcBef>
                <a:spcPts val="0"/>
              </a:spcBef>
              <a:buSzPct val="100000"/>
              <a:buAutoNum type="alphaUcParenR"/>
            </a:pPr>
            <a:r>
              <a:rPr lang="en" sz="1600"/>
              <a:t>Skin rash or unexplained bruising</a:t>
            </a:r>
          </a:p>
          <a:p>
            <a:pPr marL="457200" lvl="0" indent="-330200" rtl="0">
              <a:lnSpc>
                <a:spcPct val="200000"/>
              </a:lnSpc>
              <a:spcBef>
                <a:spcPts val="0"/>
              </a:spcBef>
              <a:buSzPct val="100000"/>
              <a:buAutoNum type="alphaUcParenR"/>
            </a:pPr>
            <a:r>
              <a:rPr lang="en" sz="1600"/>
              <a:t>Fatigue</a:t>
            </a:r>
          </a:p>
          <a:p>
            <a:pPr marL="457200" lvl="0" indent="-330200" rtl="0">
              <a:lnSpc>
                <a:spcPct val="200000"/>
              </a:lnSpc>
              <a:spcBef>
                <a:spcPts val="0"/>
              </a:spcBef>
              <a:buSzPct val="100000"/>
              <a:buAutoNum type="alphaUcParenR"/>
            </a:pPr>
            <a:r>
              <a:rPr lang="en" sz="1600"/>
              <a:t>Rapid or irregular heart rate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Shape 304"/>
          <p:cNvSpPr txBox="1">
            <a:spLocks noGrp="1"/>
          </p:cNvSpPr>
          <p:nvPr>
            <p:ph type="title"/>
          </p:nvPr>
        </p:nvSpPr>
        <p:spPr>
          <a:xfrm>
            <a:off x="311725" y="500925"/>
            <a:ext cx="8520600" cy="623700"/>
          </a:xfrm>
          <a:prstGeom prst="rect">
            <a:avLst/>
          </a:prstGeom>
        </p:spPr>
        <p:txBody>
          <a:bodyPr wrap="square" lIns="91425" tIns="91425" rIns="91425" bIns="91425" anchor="t" anchorCtr="0">
            <a:noAutofit/>
          </a:bodyPr>
          <a:lstStyle/>
          <a:p>
            <a:pPr lvl="0">
              <a:spcBef>
                <a:spcPts val="0"/>
              </a:spcBef>
              <a:buNone/>
            </a:pPr>
            <a:r>
              <a:rPr lang="en"/>
              <a:t>Question 2</a:t>
            </a:r>
          </a:p>
        </p:txBody>
      </p:sp>
      <p:sp>
        <p:nvSpPr>
          <p:cNvPr id="305" name="Shape 305"/>
          <p:cNvSpPr txBox="1"/>
          <p:nvPr/>
        </p:nvSpPr>
        <p:spPr>
          <a:xfrm>
            <a:off x="311725" y="1454350"/>
            <a:ext cx="7997100" cy="3198000"/>
          </a:xfrm>
          <a:prstGeom prst="rect">
            <a:avLst/>
          </a:prstGeom>
          <a:noFill/>
          <a:ln>
            <a:noFill/>
          </a:ln>
        </p:spPr>
        <p:txBody>
          <a:bodyPr wrap="square" lIns="91425" tIns="91425" rIns="91425" bIns="91425" anchor="t" anchorCtr="0">
            <a:noAutofit/>
          </a:bodyPr>
          <a:lstStyle/>
          <a:p>
            <a:pPr lvl="0">
              <a:spcBef>
                <a:spcPts val="0"/>
              </a:spcBef>
              <a:buNone/>
            </a:pPr>
            <a:r>
              <a:rPr lang="en" sz="1600"/>
              <a:t>Acquired Aplastic Anemia can be caused by which set of environmental factors? </a:t>
            </a:r>
          </a:p>
          <a:p>
            <a:pPr lvl="0">
              <a:lnSpc>
                <a:spcPct val="200000"/>
              </a:lnSpc>
              <a:spcBef>
                <a:spcPts val="0"/>
              </a:spcBef>
              <a:buNone/>
            </a:pPr>
            <a:endParaRPr sz="1600"/>
          </a:p>
          <a:p>
            <a:pPr marL="457200" lvl="0" indent="-330200" rtl="0">
              <a:lnSpc>
                <a:spcPct val="200000"/>
              </a:lnSpc>
              <a:spcBef>
                <a:spcPts val="0"/>
              </a:spcBef>
              <a:buSzPct val="100000"/>
              <a:buAutoNum type="alphaUcParenR"/>
            </a:pPr>
            <a:r>
              <a:rPr lang="en" sz="1600"/>
              <a:t>Diet, Pregnancy, Medications</a:t>
            </a:r>
          </a:p>
          <a:p>
            <a:pPr marL="457200" lvl="0" indent="-330200" rtl="0">
              <a:lnSpc>
                <a:spcPct val="200000"/>
              </a:lnSpc>
              <a:spcBef>
                <a:spcPts val="0"/>
              </a:spcBef>
              <a:buSzPct val="100000"/>
              <a:buAutoNum type="alphaUcParenR"/>
            </a:pPr>
            <a:r>
              <a:rPr lang="en" sz="1600"/>
              <a:t>Radiation, Chemotherapy, Diet</a:t>
            </a:r>
          </a:p>
          <a:p>
            <a:pPr marL="457200" lvl="0" indent="-330200" rtl="0">
              <a:lnSpc>
                <a:spcPct val="200000"/>
              </a:lnSpc>
              <a:spcBef>
                <a:spcPts val="0"/>
              </a:spcBef>
              <a:buSzPct val="100000"/>
              <a:buAutoNum type="alphaUcParenR"/>
            </a:pPr>
            <a:r>
              <a:rPr lang="en" sz="1600"/>
              <a:t>Infectious diseases, Medications, Weather</a:t>
            </a:r>
          </a:p>
          <a:p>
            <a:pPr marL="457200" lvl="0" indent="-330200" rtl="0">
              <a:lnSpc>
                <a:spcPct val="200000"/>
              </a:lnSpc>
              <a:spcBef>
                <a:spcPts val="0"/>
              </a:spcBef>
              <a:buSzPct val="100000"/>
              <a:buAutoNum type="alphaUcParenR"/>
            </a:pPr>
            <a:r>
              <a:rPr lang="en" sz="1600"/>
              <a:t>Toxins, Radiation, Pregnancy </a:t>
            </a:r>
          </a:p>
          <a:p>
            <a:pPr marL="457200" lvl="0" indent="-330200" rtl="0">
              <a:lnSpc>
                <a:spcPct val="200000"/>
              </a:lnSpc>
              <a:spcBef>
                <a:spcPts val="0"/>
              </a:spcBef>
              <a:buSzPct val="100000"/>
              <a:buAutoNum type="alphaUcParenR"/>
            </a:pPr>
            <a:r>
              <a:rPr lang="en" sz="1600"/>
              <a:t>Pregnancy, Altitude, Diet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txBox="1">
            <a:spLocks noGrp="1"/>
          </p:cNvSpPr>
          <p:nvPr>
            <p:ph type="title"/>
          </p:nvPr>
        </p:nvSpPr>
        <p:spPr>
          <a:xfrm>
            <a:off x="311725" y="500925"/>
            <a:ext cx="8520600" cy="623700"/>
          </a:xfrm>
          <a:prstGeom prst="rect">
            <a:avLst/>
          </a:prstGeom>
        </p:spPr>
        <p:txBody>
          <a:bodyPr wrap="square" lIns="91425" tIns="91425" rIns="91425" bIns="91425" anchor="t" anchorCtr="0">
            <a:noAutofit/>
          </a:bodyPr>
          <a:lstStyle/>
          <a:p>
            <a:pPr lvl="0" rtl="0">
              <a:spcBef>
                <a:spcPts val="0"/>
              </a:spcBef>
              <a:buNone/>
            </a:pPr>
            <a:r>
              <a:rPr lang="en"/>
              <a:t>Question 2</a:t>
            </a:r>
          </a:p>
        </p:txBody>
      </p:sp>
      <p:sp>
        <p:nvSpPr>
          <p:cNvPr id="311" name="Shape 311"/>
          <p:cNvSpPr txBox="1"/>
          <p:nvPr/>
        </p:nvSpPr>
        <p:spPr>
          <a:xfrm>
            <a:off x="311725" y="1454350"/>
            <a:ext cx="7997100" cy="3198000"/>
          </a:xfrm>
          <a:prstGeom prst="rect">
            <a:avLst/>
          </a:prstGeom>
          <a:noFill/>
          <a:ln>
            <a:noFill/>
          </a:ln>
        </p:spPr>
        <p:txBody>
          <a:bodyPr wrap="square" lIns="91425" tIns="91425" rIns="91425" bIns="91425" anchor="t" anchorCtr="0">
            <a:noAutofit/>
          </a:bodyPr>
          <a:lstStyle/>
          <a:p>
            <a:pPr lvl="0" rtl="0">
              <a:spcBef>
                <a:spcPts val="0"/>
              </a:spcBef>
              <a:buNone/>
            </a:pPr>
            <a:r>
              <a:rPr lang="en" sz="1600"/>
              <a:t>Acquired Aplastic Anemia can be caused by which set of environmental factors? </a:t>
            </a:r>
          </a:p>
          <a:p>
            <a:pPr lvl="0" rtl="0">
              <a:lnSpc>
                <a:spcPct val="200000"/>
              </a:lnSpc>
              <a:spcBef>
                <a:spcPts val="0"/>
              </a:spcBef>
              <a:buNone/>
            </a:pPr>
            <a:endParaRPr sz="1600"/>
          </a:p>
          <a:p>
            <a:pPr marL="457200" lvl="0" indent="-330200" rtl="0">
              <a:lnSpc>
                <a:spcPct val="200000"/>
              </a:lnSpc>
              <a:spcBef>
                <a:spcPts val="0"/>
              </a:spcBef>
              <a:buSzPct val="100000"/>
              <a:buAutoNum type="alphaUcParenR"/>
            </a:pPr>
            <a:r>
              <a:rPr lang="en" sz="1600"/>
              <a:t>Diet, Pregnancy, Medications</a:t>
            </a:r>
          </a:p>
          <a:p>
            <a:pPr marL="457200" lvl="0" indent="-330200" rtl="0">
              <a:lnSpc>
                <a:spcPct val="200000"/>
              </a:lnSpc>
              <a:spcBef>
                <a:spcPts val="0"/>
              </a:spcBef>
              <a:buSzPct val="100000"/>
              <a:buAutoNum type="alphaUcParenR"/>
            </a:pPr>
            <a:r>
              <a:rPr lang="en" sz="1600"/>
              <a:t>Radiation, Chemotherapy, Diet</a:t>
            </a:r>
          </a:p>
          <a:p>
            <a:pPr marL="457200" lvl="0" indent="-330200" rtl="0">
              <a:lnSpc>
                <a:spcPct val="200000"/>
              </a:lnSpc>
              <a:spcBef>
                <a:spcPts val="0"/>
              </a:spcBef>
              <a:buSzPct val="100000"/>
              <a:buAutoNum type="alphaUcParenR"/>
            </a:pPr>
            <a:r>
              <a:rPr lang="en" sz="1600"/>
              <a:t>Infectious diseases, Medications, Weather</a:t>
            </a:r>
          </a:p>
          <a:p>
            <a:pPr marL="457200" lvl="0" indent="-330200" rtl="0">
              <a:lnSpc>
                <a:spcPct val="200000"/>
              </a:lnSpc>
              <a:spcBef>
                <a:spcPts val="0"/>
              </a:spcBef>
              <a:buSzPct val="100000"/>
              <a:buAutoNum type="alphaUcParenR"/>
            </a:pPr>
            <a:r>
              <a:rPr lang="en" sz="1600"/>
              <a:t>Toxins, Radiation, Pregnancy##</a:t>
            </a:r>
          </a:p>
          <a:p>
            <a:pPr marL="457200" lvl="0" indent="-330200" rtl="0">
              <a:lnSpc>
                <a:spcPct val="200000"/>
              </a:lnSpc>
              <a:spcBef>
                <a:spcPts val="0"/>
              </a:spcBef>
              <a:buSzPct val="100000"/>
              <a:buAutoNum type="alphaUcParenR"/>
            </a:pPr>
            <a:r>
              <a:rPr lang="en" sz="1600"/>
              <a:t>Pregnancy, Altitude, Diet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title"/>
          </p:nvPr>
        </p:nvSpPr>
        <p:spPr>
          <a:xfrm>
            <a:off x="311725" y="500925"/>
            <a:ext cx="8520600" cy="623700"/>
          </a:xfrm>
          <a:prstGeom prst="rect">
            <a:avLst/>
          </a:prstGeom>
        </p:spPr>
        <p:txBody>
          <a:bodyPr wrap="square" lIns="91425" tIns="91425" rIns="91425" bIns="91425" anchor="t" anchorCtr="0">
            <a:noAutofit/>
          </a:bodyPr>
          <a:lstStyle/>
          <a:p>
            <a:pPr lvl="0">
              <a:spcBef>
                <a:spcPts val="0"/>
              </a:spcBef>
              <a:buNone/>
            </a:pPr>
            <a:r>
              <a:rPr lang="en"/>
              <a:t>References</a:t>
            </a:r>
          </a:p>
        </p:txBody>
      </p:sp>
      <p:sp>
        <p:nvSpPr>
          <p:cNvPr id="317" name="Shape 317"/>
          <p:cNvSpPr txBox="1"/>
          <p:nvPr/>
        </p:nvSpPr>
        <p:spPr>
          <a:xfrm>
            <a:off x="262675" y="1301225"/>
            <a:ext cx="8719200" cy="3690000"/>
          </a:xfrm>
          <a:prstGeom prst="rect">
            <a:avLst/>
          </a:prstGeom>
          <a:noFill/>
          <a:ln>
            <a:noFill/>
          </a:ln>
        </p:spPr>
        <p:txBody>
          <a:bodyPr wrap="square" lIns="91425" tIns="91425" rIns="91425" bIns="91425" anchor="t" anchorCtr="0">
            <a:noAutofit/>
          </a:bodyPr>
          <a:lstStyle/>
          <a:p>
            <a:pPr lvl="0" rtl="0">
              <a:lnSpc>
                <a:spcPct val="115000"/>
              </a:lnSpc>
              <a:spcBef>
                <a:spcPts val="0"/>
              </a:spcBef>
              <a:buNone/>
            </a:pPr>
            <a:r>
              <a:rPr lang="en" sz="900">
                <a:hlinkClick r:id="rId3"/>
              </a:rPr>
              <a:t>Aplastic Anemia</a:t>
            </a:r>
            <a:r>
              <a:rPr lang="en" sz="900"/>
              <a:t> and MDS International Foundation. </a:t>
            </a:r>
            <a:r>
              <a:rPr lang="en" sz="900" i="1"/>
              <a:t>Causes</a:t>
            </a:r>
            <a:r>
              <a:rPr lang="en" sz="900"/>
              <a:t>. (2016). Retrieved October 25, 2017, from</a:t>
            </a:r>
            <a:r>
              <a:rPr lang="en" sz="900">
                <a:hlinkClick r:id="rId4"/>
              </a:rPr>
              <a:t> </a:t>
            </a:r>
            <a:r>
              <a:rPr lang="en" sz="900" u="sng">
                <a:hlinkClick r:id="rId4"/>
              </a:rPr>
              <a:t>http://www.aamds.org/diseases/aplastic-anemia/causes</a:t>
            </a:r>
          </a:p>
          <a:p>
            <a:pPr lvl="0" rtl="0">
              <a:lnSpc>
                <a:spcPct val="115000"/>
              </a:lnSpc>
              <a:spcBef>
                <a:spcPts val="0"/>
              </a:spcBef>
              <a:buNone/>
            </a:pPr>
            <a:r>
              <a:rPr lang="en" sz="900"/>
              <a:t> </a:t>
            </a:r>
          </a:p>
          <a:p>
            <a:pPr lvl="0" rtl="0">
              <a:lnSpc>
                <a:spcPct val="115000"/>
              </a:lnSpc>
              <a:spcBef>
                <a:spcPts val="0"/>
              </a:spcBef>
              <a:buNone/>
            </a:pPr>
            <a:r>
              <a:rPr lang="en" sz="900">
                <a:hlinkClick r:id="rId3"/>
              </a:rPr>
              <a:t>Aplastic Anemia</a:t>
            </a:r>
            <a:r>
              <a:rPr lang="en" sz="900"/>
              <a:t> and MDS International Foundation. </a:t>
            </a:r>
            <a:r>
              <a:rPr lang="en" sz="900" i="1"/>
              <a:t>Types</a:t>
            </a:r>
            <a:r>
              <a:rPr lang="en" sz="900"/>
              <a:t>. (2016). Retrieved October 25, 2017, from</a:t>
            </a:r>
            <a:r>
              <a:rPr lang="en" sz="900">
                <a:hlinkClick r:id="rId5"/>
              </a:rPr>
              <a:t> </a:t>
            </a:r>
            <a:r>
              <a:rPr lang="en" sz="900" u="sng">
                <a:hlinkClick r:id="rId5"/>
              </a:rPr>
              <a:t>http://www.aamds.org/diseases/aplastic-anemia/types</a:t>
            </a:r>
          </a:p>
          <a:p>
            <a:pPr lvl="0" rtl="0">
              <a:lnSpc>
                <a:spcPct val="115000"/>
              </a:lnSpc>
              <a:spcBef>
                <a:spcPts val="0"/>
              </a:spcBef>
              <a:buNone/>
            </a:pPr>
            <a:endParaRPr sz="900" u="sng">
              <a:hlinkClick r:id="rId5"/>
            </a:endParaRPr>
          </a:p>
          <a:p>
            <a:pPr lvl="0" rtl="0">
              <a:lnSpc>
                <a:spcPct val="115000"/>
              </a:lnSpc>
              <a:spcBef>
                <a:spcPts val="0"/>
              </a:spcBef>
              <a:buNone/>
            </a:pPr>
            <a:r>
              <a:rPr lang="en" sz="900"/>
              <a:t>Bar, C., Povedano, J., Serrano, R., Benitez-Buelga, C., Popkes, M., &amp; Formentini, I. et al. (2016). Telomerase gene therapy rescues telomere length, bone marrow </a:t>
            </a:r>
          </a:p>
          <a:p>
            <a:pPr lvl="0" indent="457200" rtl="0">
              <a:lnSpc>
                <a:spcPct val="115000"/>
              </a:lnSpc>
              <a:spcBef>
                <a:spcPts val="0"/>
              </a:spcBef>
              <a:buNone/>
            </a:pPr>
            <a:r>
              <a:rPr lang="en" sz="900"/>
              <a:t>aplasia, and survival in mice with aplastic anemia. Blood, 127(14), 1770-1779.</a:t>
            </a:r>
            <a:r>
              <a:rPr lang="en" sz="900">
                <a:hlinkClick r:id="rId6"/>
              </a:rPr>
              <a:t> </a:t>
            </a:r>
            <a:r>
              <a:rPr lang="en" sz="900" u="sng">
                <a:hlinkClick r:id="rId6"/>
              </a:rPr>
              <a:t>http://dx.doi.org/10.1182/blood-2015-08-667485</a:t>
            </a:r>
          </a:p>
          <a:p>
            <a:pPr lvl="0" rtl="0">
              <a:lnSpc>
                <a:spcPct val="115000"/>
              </a:lnSpc>
              <a:spcBef>
                <a:spcPts val="0"/>
              </a:spcBef>
              <a:buNone/>
            </a:pPr>
            <a:r>
              <a:rPr lang="en" sz="900"/>
              <a:t> </a:t>
            </a:r>
          </a:p>
          <a:p>
            <a:pPr lvl="0" rtl="0">
              <a:lnSpc>
                <a:spcPct val="115000"/>
              </a:lnSpc>
              <a:spcBef>
                <a:spcPts val="0"/>
              </a:spcBef>
              <a:buNone/>
            </a:pPr>
            <a:r>
              <a:rPr lang="en" sz="900">
                <a:highlight>
                  <a:srgbClr val="FFFFFF"/>
                </a:highlight>
              </a:rPr>
              <a:t>Braunstein, M.E. (2016) Aplastic Anemia. Retrieved 28 October 2017, from </a:t>
            </a:r>
          </a:p>
          <a:p>
            <a:pPr lvl="0" indent="457200" rtl="0">
              <a:lnSpc>
                <a:spcPct val="115000"/>
              </a:lnSpc>
              <a:spcBef>
                <a:spcPts val="0"/>
              </a:spcBef>
              <a:buNone/>
            </a:pPr>
            <a:r>
              <a:rPr lang="en" sz="900">
                <a:highlight>
                  <a:srgbClr val="FFFFFF"/>
                </a:highlight>
              </a:rPr>
              <a:t>https://www.merckmanuals.com/en-ca/professional/hematology-and-oncology/anemias-caused-by-deficient-erythropoiesis/aplastic-anemia</a:t>
            </a:r>
          </a:p>
          <a:p>
            <a:pPr lvl="0" rtl="0">
              <a:lnSpc>
                <a:spcPct val="115000"/>
              </a:lnSpc>
              <a:spcBef>
                <a:spcPts val="0"/>
              </a:spcBef>
              <a:buNone/>
            </a:pPr>
            <a:r>
              <a:rPr lang="en" sz="900"/>
              <a:t> </a:t>
            </a:r>
          </a:p>
          <a:p>
            <a:pPr lvl="0" rtl="0">
              <a:lnSpc>
                <a:spcPct val="115000"/>
              </a:lnSpc>
              <a:spcBef>
                <a:spcPts val="0"/>
              </a:spcBef>
              <a:buNone/>
            </a:pPr>
            <a:r>
              <a:rPr lang="en" sz="900"/>
              <a:t>Cuglievan, B., DePombo, A., &amp; De Angulo , G. (2017). Aplastic anemia: the correct nomenclature matters. </a:t>
            </a:r>
            <a:r>
              <a:rPr lang="en" sz="900" i="1"/>
              <a:t>The Hematology Journal</a:t>
            </a:r>
            <a:r>
              <a:rPr lang="en" sz="900"/>
              <a:t> </a:t>
            </a:r>
            <a:r>
              <a:rPr lang="en" sz="900" i="1"/>
              <a:t>, 101</a:t>
            </a:r>
            <a:r>
              <a:rPr lang="en" sz="900"/>
              <a:t> (9).</a:t>
            </a:r>
          </a:p>
          <a:p>
            <a:pPr lvl="0" rtl="0">
              <a:lnSpc>
                <a:spcPct val="115000"/>
              </a:lnSpc>
              <a:spcBef>
                <a:spcPts val="0"/>
              </a:spcBef>
              <a:buNone/>
            </a:pPr>
            <a:r>
              <a:rPr lang="en" sz="900"/>
              <a:t> </a:t>
            </a:r>
          </a:p>
          <a:p>
            <a:pPr lvl="0" rtl="0">
              <a:lnSpc>
                <a:spcPct val="115000"/>
              </a:lnSpc>
              <a:spcBef>
                <a:spcPts val="0"/>
              </a:spcBef>
              <a:buNone/>
            </a:pPr>
            <a:r>
              <a:rPr lang="en" sz="900">
                <a:highlight>
                  <a:srgbClr val="FFFFFF"/>
                </a:highlight>
              </a:rPr>
              <a:t>DeZern, A. E., &amp; Brodsky, R. A. (2011). Clinical management of aplastic anemia. </a:t>
            </a:r>
            <a:r>
              <a:rPr lang="en" sz="900" i="1">
                <a:highlight>
                  <a:srgbClr val="FFFFFF"/>
                </a:highlight>
              </a:rPr>
              <a:t>Expert Review of Hematology</a:t>
            </a:r>
            <a:r>
              <a:rPr lang="en" sz="900">
                <a:highlight>
                  <a:srgbClr val="FFFFFF"/>
                </a:highlight>
              </a:rPr>
              <a:t>, </a:t>
            </a:r>
            <a:r>
              <a:rPr lang="en" sz="900" i="1">
                <a:highlight>
                  <a:srgbClr val="FFFFFF"/>
                </a:highlight>
              </a:rPr>
              <a:t>4</a:t>
            </a:r>
            <a:r>
              <a:rPr lang="en" sz="900">
                <a:highlight>
                  <a:srgbClr val="FFFFFF"/>
                </a:highlight>
              </a:rPr>
              <a:t>(2), 221–230. http://doi.org/10.1586/ehm.11.11	</a:t>
            </a:r>
          </a:p>
          <a:p>
            <a:pPr lvl="0" rtl="0">
              <a:lnSpc>
                <a:spcPct val="115000"/>
              </a:lnSpc>
              <a:spcBef>
                <a:spcPts val="0"/>
              </a:spcBef>
              <a:buNone/>
            </a:pPr>
            <a:r>
              <a:rPr lang="en" sz="900">
                <a:highlight>
                  <a:srgbClr val="FFFFFF"/>
                </a:highlight>
              </a:rPr>
              <a:t> </a:t>
            </a:r>
          </a:p>
          <a:p>
            <a:pPr lvl="0" rtl="0">
              <a:lnSpc>
                <a:spcPct val="115000"/>
              </a:lnSpc>
              <a:spcBef>
                <a:spcPts val="0"/>
              </a:spcBef>
              <a:buNone/>
            </a:pPr>
            <a:r>
              <a:rPr lang="en" sz="900"/>
              <a:t>DeZern, A., Zahurak, M., Symons, H., Cooke, K., Jones, R., &amp; Brodsky, R. (2017). Alternative Donor Transplantation with High-Dose Post-Transplantation </a:t>
            </a:r>
          </a:p>
          <a:p>
            <a:pPr marL="0" lvl="0" indent="457200" rtl="0">
              <a:lnSpc>
                <a:spcPct val="115000"/>
              </a:lnSpc>
              <a:spcBef>
                <a:spcPts val="0"/>
              </a:spcBef>
              <a:buNone/>
            </a:pPr>
            <a:r>
              <a:rPr lang="en" sz="900"/>
              <a:t>Cyclophosphamide for Refractory Severe Aplastic Anemia. </a:t>
            </a:r>
            <a:r>
              <a:rPr lang="en" sz="900" i="1"/>
              <a:t>Biology Of Blood And Marrow Transplantation</a:t>
            </a:r>
            <a:r>
              <a:rPr lang="en" sz="900"/>
              <a:t>, </a:t>
            </a:r>
            <a:r>
              <a:rPr lang="en" sz="900" i="1"/>
              <a:t>23</a:t>
            </a:r>
            <a:r>
              <a:rPr lang="en" sz="900"/>
              <a:t>(3), 498-504.</a:t>
            </a:r>
            <a:r>
              <a:rPr lang="en" sz="900">
                <a:hlinkClick r:id="rId7"/>
              </a:rPr>
              <a:t> </a:t>
            </a:r>
          </a:p>
          <a:p>
            <a:pPr marL="0" lvl="0" indent="457200" rtl="0">
              <a:lnSpc>
                <a:spcPct val="115000"/>
              </a:lnSpc>
              <a:spcBef>
                <a:spcPts val="0"/>
              </a:spcBef>
              <a:buNone/>
            </a:pPr>
            <a:r>
              <a:rPr lang="en" sz="900" u="sng">
                <a:hlinkClick r:id="rId7"/>
              </a:rPr>
              <a:t>http://dx.doi.org/10.1016/j.bbmt.2016.12.628</a:t>
            </a:r>
          </a:p>
          <a:p>
            <a:pPr lvl="0" rtl="0">
              <a:lnSpc>
                <a:spcPct val="115000"/>
              </a:lnSpc>
              <a:spcBef>
                <a:spcPts val="0"/>
              </a:spcBef>
              <a:buNone/>
            </a:pPr>
            <a:r>
              <a:rPr lang="en" sz="900"/>
              <a:t> </a:t>
            </a:r>
          </a:p>
          <a:p>
            <a:pPr lvl="0" rtl="0">
              <a:lnSpc>
                <a:spcPct val="115000"/>
              </a:lnSpc>
              <a:spcBef>
                <a:spcPts val="0"/>
              </a:spcBef>
              <a:buNone/>
            </a:pPr>
            <a:r>
              <a:rPr lang="en" sz="900"/>
              <a:t>Escalante, C. P., Chisolm, S., Song, J., Richardson, M., Ellen, S., Lam, T., et al. (2015). Fatigue, quality of life and related symptoms: patient reported outcomes in </a:t>
            </a:r>
          </a:p>
          <a:p>
            <a:pPr lvl="0" indent="457200" rtl="0">
              <a:lnSpc>
                <a:spcPct val="115000"/>
              </a:lnSpc>
              <a:spcBef>
                <a:spcPts val="0"/>
              </a:spcBef>
              <a:buNone/>
            </a:pPr>
            <a:r>
              <a:rPr lang="en" sz="900"/>
              <a:t>myeloplastic syndrome, aplastic anemia and paroxysmal nocturnal hemoglobinuria. </a:t>
            </a:r>
            <a:r>
              <a:rPr lang="en" sz="900" i="1"/>
              <a:t>Blood</a:t>
            </a:r>
            <a:r>
              <a:rPr lang="en" sz="900"/>
              <a:t> </a:t>
            </a:r>
            <a:r>
              <a:rPr lang="en" sz="900" i="1"/>
              <a:t>, 126</a:t>
            </a:r>
            <a:r>
              <a:rPr lang="en" sz="900"/>
              <a:t> (23).</a:t>
            </a:r>
          </a:p>
          <a:p>
            <a:pPr lvl="0" rtl="0">
              <a:lnSpc>
                <a:spcPct val="115000"/>
              </a:lnSpc>
              <a:spcBef>
                <a:spcPts val="0"/>
              </a:spcBef>
              <a:buNone/>
            </a:pPr>
            <a:r>
              <a:rPr lang="en" sz="900"/>
              <a:t> </a:t>
            </a:r>
          </a:p>
          <a:p>
            <a:pPr lvl="0" rtl="0">
              <a:lnSpc>
                <a:spcPct val="115000"/>
              </a:lnSpc>
              <a:spcBef>
                <a:spcPts val="0"/>
              </a:spcBef>
              <a:buNone/>
            </a:pPr>
            <a:r>
              <a:rPr lang="en" sz="900"/>
              <a:t>Health 24 . (n.d.). </a:t>
            </a:r>
            <a:r>
              <a:rPr lang="en" sz="900" i="1"/>
              <a:t>The seven types of anemia</a:t>
            </a:r>
            <a:r>
              <a:rPr lang="en" sz="900"/>
              <a:t>. Retrieved October 25, 2017, from Health 24:</a:t>
            </a:r>
            <a:r>
              <a:rPr lang="en" sz="900">
                <a:hlinkClick r:id="rId8"/>
              </a:rPr>
              <a:t> </a:t>
            </a:r>
            <a:r>
              <a:rPr lang="en" sz="900" u="sng">
                <a:hlinkClick r:id="rId8"/>
              </a:rPr>
              <a:t>http://www.health24.com/Lifestyle/Your-Blood/Anaemia-20130216-2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311725" y="500925"/>
            <a:ext cx="8520600" cy="623700"/>
          </a:xfrm>
          <a:prstGeom prst="rect">
            <a:avLst/>
          </a:prstGeom>
        </p:spPr>
        <p:txBody>
          <a:bodyPr wrap="square" lIns="91425" tIns="91425" rIns="91425" bIns="91425" anchor="t" anchorCtr="0">
            <a:noAutofit/>
          </a:bodyPr>
          <a:lstStyle/>
          <a:p>
            <a:pPr lvl="0">
              <a:spcBef>
                <a:spcPts val="0"/>
              </a:spcBef>
              <a:buNone/>
            </a:pPr>
            <a:r>
              <a:rPr lang="en"/>
              <a:t>What is Aplastic Anemia?</a:t>
            </a:r>
          </a:p>
        </p:txBody>
      </p:sp>
      <p:pic>
        <p:nvPicPr>
          <p:cNvPr id="93" name="Shape 93"/>
          <p:cNvPicPr preferRelativeResize="0"/>
          <p:nvPr/>
        </p:nvPicPr>
        <p:blipFill rotWithShape="1">
          <a:blip r:embed="rId3">
            <a:alphaModFix/>
          </a:blip>
          <a:srcRect t="31276"/>
          <a:stretch/>
        </p:blipFill>
        <p:spPr>
          <a:xfrm>
            <a:off x="726050" y="1996450"/>
            <a:ext cx="7691950" cy="2054100"/>
          </a:xfrm>
          <a:prstGeom prst="rect">
            <a:avLst/>
          </a:prstGeom>
          <a:noFill/>
          <a:ln>
            <a:noFill/>
          </a:ln>
        </p:spPr>
      </p:pic>
      <p:sp>
        <p:nvSpPr>
          <p:cNvPr id="94" name="Shape 94"/>
          <p:cNvSpPr txBox="1"/>
          <p:nvPr/>
        </p:nvSpPr>
        <p:spPr>
          <a:xfrm>
            <a:off x="5274475" y="4691200"/>
            <a:ext cx="3719700" cy="310500"/>
          </a:xfrm>
          <a:prstGeom prst="rect">
            <a:avLst/>
          </a:prstGeom>
          <a:noFill/>
          <a:ln>
            <a:noFill/>
          </a:ln>
        </p:spPr>
        <p:txBody>
          <a:bodyPr wrap="square" lIns="91425" tIns="91425" rIns="91425" bIns="91425" anchor="ctr" anchorCtr="0">
            <a:noAutofit/>
          </a:bodyPr>
          <a:lstStyle/>
          <a:p>
            <a:pPr lvl="0" algn="r" rtl="0">
              <a:spcBef>
                <a:spcPts val="0"/>
              </a:spcBef>
              <a:buNone/>
            </a:pPr>
            <a:r>
              <a:rPr lang="en" sz="800"/>
              <a:t>https://www.dkms.org/en/aplasticanemia</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Shape 322"/>
          <p:cNvSpPr txBox="1">
            <a:spLocks noGrp="1"/>
          </p:cNvSpPr>
          <p:nvPr>
            <p:ph type="title"/>
          </p:nvPr>
        </p:nvSpPr>
        <p:spPr>
          <a:xfrm>
            <a:off x="311725" y="500925"/>
            <a:ext cx="8520600" cy="623700"/>
          </a:xfrm>
          <a:prstGeom prst="rect">
            <a:avLst/>
          </a:prstGeom>
        </p:spPr>
        <p:txBody>
          <a:bodyPr wrap="square" lIns="91425" tIns="91425" rIns="91425" bIns="91425" anchor="t" anchorCtr="0">
            <a:noAutofit/>
          </a:bodyPr>
          <a:lstStyle/>
          <a:p>
            <a:pPr lvl="0">
              <a:spcBef>
                <a:spcPts val="0"/>
              </a:spcBef>
              <a:buNone/>
            </a:pPr>
            <a:r>
              <a:rPr lang="en"/>
              <a:t>References</a:t>
            </a:r>
          </a:p>
        </p:txBody>
      </p:sp>
      <p:sp>
        <p:nvSpPr>
          <p:cNvPr id="323" name="Shape 323"/>
          <p:cNvSpPr txBox="1"/>
          <p:nvPr/>
        </p:nvSpPr>
        <p:spPr>
          <a:xfrm>
            <a:off x="269350" y="1124625"/>
            <a:ext cx="8749200" cy="4018800"/>
          </a:xfrm>
          <a:prstGeom prst="rect">
            <a:avLst/>
          </a:prstGeom>
          <a:noFill/>
          <a:ln>
            <a:noFill/>
          </a:ln>
        </p:spPr>
        <p:txBody>
          <a:bodyPr wrap="square" lIns="91425" tIns="91425" rIns="91425" bIns="91425" anchor="t" anchorCtr="0">
            <a:noAutofit/>
          </a:bodyPr>
          <a:lstStyle/>
          <a:p>
            <a:pPr lvl="0" rtl="0">
              <a:lnSpc>
                <a:spcPct val="115000"/>
              </a:lnSpc>
              <a:spcBef>
                <a:spcPts val="0"/>
              </a:spcBef>
              <a:buNone/>
            </a:pPr>
            <a:endParaRPr sz="900" u="sng">
              <a:hlinkClick r:id="rId3"/>
            </a:endParaRPr>
          </a:p>
          <a:p>
            <a:pPr lvl="0" rtl="0">
              <a:lnSpc>
                <a:spcPct val="115000"/>
              </a:lnSpc>
              <a:spcBef>
                <a:spcPts val="0"/>
              </a:spcBef>
              <a:buNone/>
            </a:pPr>
            <a:r>
              <a:rPr lang="en" sz="900" i="1"/>
              <a:t>How Is Aplastic Anemia Treated? - NHLBI, NIH</a:t>
            </a:r>
            <a:r>
              <a:rPr lang="en" sz="900"/>
              <a:t>. (2017). </a:t>
            </a:r>
            <a:r>
              <a:rPr lang="en" sz="900" i="1"/>
              <a:t>Nhlbi.nih.gov</a:t>
            </a:r>
            <a:r>
              <a:rPr lang="en" sz="900"/>
              <a:t>. Retrieved 28 October 2017, from </a:t>
            </a:r>
          </a:p>
          <a:p>
            <a:pPr lvl="0" indent="457200" rtl="0">
              <a:lnSpc>
                <a:spcPct val="115000"/>
              </a:lnSpc>
              <a:spcBef>
                <a:spcPts val="0"/>
              </a:spcBef>
              <a:buNone/>
            </a:pPr>
            <a:r>
              <a:rPr lang="en" sz="900"/>
              <a:t>https://www.nhlbi.nih.gov/health/health-topics/topics/aplastic/treatment</a:t>
            </a:r>
          </a:p>
          <a:p>
            <a:pPr lvl="0" rtl="0">
              <a:lnSpc>
                <a:spcPct val="115000"/>
              </a:lnSpc>
              <a:spcBef>
                <a:spcPts val="0"/>
              </a:spcBef>
              <a:buNone/>
            </a:pPr>
            <a:endParaRPr sz="900">
              <a:highlight>
                <a:srgbClr val="FFFFFF"/>
              </a:highlight>
            </a:endParaRPr>
          </a:p>
          <a:p>
            <a:pPr marL="0" lvl="0" indent="0" rtl="0">
              <a:lnSpc>
                <a:spcPct val="115000"/>
              </a:lnSpc>
              <a:spcBef>
                <a:spcPts val="0"/>
              </a:spcBef>
              <a:buNone/>
            </a:pPr>
            <a:r>
              <a:rPr lang="en" sz="900">
                <a:highlight>
                  <a:srgbClr val="FFFFFF"/>
                </a:highlight>
              </a:rPr>
              <a:t>Killick SB, Win N, Marsh JC, et al. (1997) Pilot study of HLA alloimmunization after transfusion with pre-storage leucodepleted blood products in aplastic anaemia. Br. J. </a:t>
            </a:r>
          </a:p>
          <a:p>
            <a:pPr marL="0" lvl="0" indent="457200" rtl="0">
              <a:lnSpc>
                <a:spcPct val="115000"/>
              </a:lnSpc>
              <a:spcBef>
                <a:spcPts val="0"/>
              </a:spcBef>
              <a:buNone/>
            </a:pPr>
            <a:r>
              <a:rPr lang="en" sz="900">
                <a:highlight>
                  <a:srgbClr val="FFFFFF"/>
                </a:highlight>
              </a:rPr>
              <a:t>Haematol. 97(3), 677–684.</a:t>
            </a:r>
          </a:p>
          <a:p>
            <a:pPr lvl="0" rtl="0">
              <a:lnSpc>
                <a:spcPct val="115000"/>
              </a:lnSpc>
              <a:spcBef>
                <a:spcPts val="0"/>
              </a:spcBef>
              <a:buNone/>
            </a:pPr>
            <a:r>
              <a:rPr lang="en" sz="900"/>
              <a:t> </a:t>
            </a:r>
          </a:p>
          <a:p>
            <a:pPr lvl="0" rtl="0">
              <a:lnSpc>
                <a:spcPct val="115000"/>
              </a:lnSpc>
              <a:spcBef>
                <a:spcPts val="0"/>
              </a:spcBef>
              <a:buNone/>
            </a:pPr>
            <a:r>
              <a:rPr lang="en" sz="900"/>
              <a:t>Kojima, S. (2016). Why is the incidence of aplastic anemia higher in Asia? Retrieved October 24, 2017, from </a:t>
            </a:r>
          </a:p>
          <a:p>
            <a:pPr lvl="0" indent="457200" rtl="0">
              <a:lnSpc>
                <a:spcPct val="115000"/>
              </a:lnSpc>
              <a:spcBef>
                <a:spcPts val="0"/>
              </a:spcBef>
              <a:buNone/>
            </a:pPr>
            <a:r>
              <a:rPr lang="en" sz="900"/>
              <a:t>http://www.tandfonline.com/doi/full/10.1080/17474086.2017.1302797</a:t>
            </a:r>
          </a:p>
          <a:p>
            <a:pPr lvl="0" rtl="0">
              <a:lnSpc>
                <a:spcPct val="115000"/>
              </a:lnSpc>
              <a:spcBef>
                <a:spcPts val="0"/>
              </a:spcBef>
              <a:buNone/>
            </a:pPr>
            <a:endParaRPr sz="900">
              <a:highlight>
                <a:srgbClr val="FFFFFF"/>
              </a:highlight>
            </a:endParaRPr>
          </a:p>
          <a:p>
            <a:pPr lvl="0" rtl="0">
              <a:lnSpc>
                <a:spcPct val="115000"/>
              </a:lnSpc>
              <a:spcBef>
                <a:spcPts val="0"/>
              </a:spcBef>
              <a:buNone/>
            </a:pPr>
            <a:r>
              <a:rPr lang="en" sz="900">
                <a:highlight>
                  <a:srgbClr val="FFFFFF"/>
                </a:highlight>
              </a:rPr>
              <a:t>Laundy GJ, Bradley BA, Rees BM, Younie M, Hows JM. (2004) Incidence and specificity of HLA antibodies in multitransfused patients with acquired aplastic anemia. </a:t>
            </a:r>
          </a:p>
          <a:p>
            <a:pPr lvl="0" indent="457200" rtl="0">
              <a:lnSpc>
                <a:spcPct val="115000"/>
              </a:lnSpc>
              <a:spcBef>
                <a:spcPts val="0"/>
              </a:spcBef>
              <a:buNone/>
            </a:pPr>
            <a:r>
              <a:rPr lang="en" sz="900">
                <a:highlight>
                  <a:srgbClr val="FFFFFF"/>
                </a:highlight>
              </a:rPr>
              <a:t>Transfusion. 44(6), 814–825.</a:t>
            </a:r>
          </a:p>
          <a:p>
            <a:pPr lvl="0" rtl="0">
              <a:lnSpc>
                <a:spcPct val="115000"/>
              </a:lnSpc>
              <a:spcBef>
                <a:spcPts val="0"/>
              </a:spcBef>
              <a:buNone/>
            </a:pPr>
            <a:r>
              <a:rPr lang="en" sz="900"/>
              <a:t> </a:t>
            </a:r>
          </a:p>
          <a:p>
            <a:pPr lvl="0" rtl="0">
              <a:lnSpc>
                <a:spcPct val="115000"/>
              </a:lnSpc>
              <a:spcBef>
                <a:spcPts val="0"/>
              </a:spcBef>
              <a:buNone/>
            </a:pPr>
            <a:r>
              <a:rPr lang="en" sz="900"/>
              <a:t>Mandal, A. (2013). </a:t>
            </a:r>
            <a:r>
              <a:rPr lang="en" sz="900" i="1"/>
              <a:t>What is hematology?</a:t>
            </a:r>
            <a:r>
              <a:rPr lang="en" sz="900"/>
              <a:t> Retrieved October 25, 2017, from News Medical Life Sciences :</a:t>
            </a:r>
            <a:r>
              <a:rPr lang="en" sz="900">
                <a:hlinkClick r:id="rId4"/>
              </a:rPr>
              <a:t> </a:t>
            </a:r>
            <a:r>
              <a:rPr lang="en" sz="900" u="sng">
                <a:hlinkClick r:id="rId4"/>
              </a:rPr>
              <a:t>https://www.news-medical.net/health/What-is-Hematology.aspx</a:t>
            </a:r>
          </a:p>
          <a:p>
            <a:pPr lvl="0" rtl="0">
              <a:lnSpc>
                <a:spcPct val="115000"/>
              </a:lnSpc>
              <a:spcBef>
                <a:spcPts val="0"/>
              </a:spcBef>
              <a:buNone/>
            </a:pPr>
            <a:r>
              <a:rPr lang="en" sz="900"/>
              <a:t> </a:t>
            </a:r>
          </a:p>
          <a:p>
            <a:pPr lvl="0" rtl="0">
              <a:lnSpc>
                <a:spcPct val="115000"/>
              </a:lnSpc>
              <a:spcBef>
                <a:spcPts val="0"/>
              </a:spcBef>
              <a:buNone/>
            </a:pPr>
            <a:r>
              <a:rPr lang="en" sz="900">
                <a:highlight>
                  <a:srgbClr val="FFFFFF"/>
                </a:highlight>
              </a:rPr>
              <a:t>Marsh J, Socie G, Tichelli A, et al. (2010) Should irradiated blood products be given routinely to all patients with aplastic anaemia undergoing immunosuppressive </a:t>
            </a:r>
          </a:p>
          <a:p>
            <a:pPr lvl="0" indent="457200" rtl="0">
              <a:lnSpc>
                <a:spcPct val="115000"/>
              </a:lnSpc>
              <a:spcBef>
                <a:spcPts val="0"/>
              </a:spcBef>
              <a:buNone/>
            </a:pPr>
            <a:r>
              <a:rPr lang="en" sz="900">
                <a:highlight>
                  <a:srgbClr val="FFFFFF"/>
                </a:highlight>
              </a:rPr>
              <a:t>therapy with anti-thymocyte globulin (ATG)? A survey from the European Group for Blood and Marrow Transplantation Severe Aplastic Anaemia Working Party. </a:t>
            </a:r>
          </a:p>
          <a:p>
            <a:pPr lvl="0" indent="457200" rtl="0">
              <a:lnSpc>
                <a:spcPct val="115000"/>
              </a:lnSpc>
              <a:spcBef>
                <a:spcPts val="0"/>
              </a:spcBef>
              <a:buNone/>
            </a:pPr>
            <a:r>
              <a:rPr lang="en" sz="900">
                <a:highlight>
                  <a:srgbClr val="FFFFFF"/>
                </a:highlight>
              </a:rPr>
              <a:t>Br. J. Haematol. 150(3), 377–379.</a:t>
            </a:r>
          </a:p>
          <a:p>
            <a:pPr lvl="0" rtl="0">
              <a:lnSpc>
                <a:spcPct val="115000"/>
              </a:lnSpc>
              <a:spcBef>
                <a:spcPts val="0"/>
              </a:spcBef>
              <a:buNone/>
            </a:pPr>
            <a:r>
              <a:rPr lang="en" sz="900"/>
              <a:t> </a:t>
            </a:r>
          </a:p>
          <a:p>
            <a:pPr lvl="0" rtl="0">
              <a:lnSpc>
                <a:spcPct val="115000"/>
              </a:lnSpc>
              <a:spcBef>
                <a:spcPts val="0"/>
              </a:spcBef>
              <a:buNone/>
            </a:pPr>
            <a:r>
              <a:rPr lang="en" sz="900"/>
              <a:t>Montané, E., Ibáñez, L., Vidal, X., Ballarín, E., Puig, R., García, N., . . . Catalan, A. N. (2008). Epidemiology of aplastic anemia: a prospective multicenter study. Retrieved </a:t>
            </a:r>
          </a:p>
          <a:p>
            <a:pPr lvl="0" indent="457200" rtl="0">
              <a:lnSpc>
                <a:spcPct val="115000"/>
              </a:lnSpc>
              <a:spcBef>
                <a:spcPts val="0"/>
              </a:spcBef>
              <a:buNone/>
            </a:pPr>
            <a:r>
              <a:rPr lang="en" sz="900"/>
              <a:t>October 24, 2017, from</a:t>
            </a:r>
            <a:r>
              <a:rPr lang="en" sz="900">
                <a:hlinkClick r:id="rId5"/>
              </a:rPr>
              <a:t> </a:t>
            </a:r>
            <a:r>
              <a:rPr lang="en" sz="900" u="sng">
                <a:hlinkClick r:id="rId5"/>
              </a:rPr>
              <a:t>https://www.ncbi.nlm.nih.gov/pubmed/18322256</a:t>
            </a:r>
          </a:p>
          <a:p>
            <a:pPr lvl="0" rtl="0">
              <a:lnSpc>
                <a:spcPct val="115000"/>
              </a:lnSpc>
              <a:spcBef>
                <a:spcPts val="0"/>
              </a:spcBef>
              <a:buNone/>
            </a:pPr>
            <a:r>
              <a:rPr lang="en" sz="900"/>
              <a:t> </a:t>
            </a:r>
          </a:p>
          <a:p>
            <a:pPr lvl="0" rtl="0">
              <a:lnSpc>
                <a:spcPct val="115000"/>
              </a:lnSpc>
              <a:spcBef>
                <a:spcPts val="0"/>
              </a:spcBef>
              <a:buNone/>
            </a:pPr>
            <a:r>
              <a:rPr lang="en" sz="900"/>
              <a:t>National Heart, Lung and Blood Institute. (2012). </a:t>
            </a:r>
            <a:r>
              <a:rPr lang="en" sz="900" i="1"/>
              <a:t>What is aplastic anemia?</a:t>
            </a:r>
            <a:r>
              <a:rPr lang="en" sz="900"/>
              <a:t> Retrieved October 24, 2017, from National Heart, Lung and Blood Institute:</a:t>
            </a:r>
            <a:r>
              <a:rPr lang="en" sz="900">
                <a:hlinkClick r:id="rId6"/>
              </a:rPr>
              <a:t> </a:t>
            </a:r>
          </a:p>
          <a:p>
            <a:pPr lvl="0" indent="457200" rtl="0">
              <a:lnSpc>
                <a:spcPct val="115000"/>
              </a:lnSpc>
              <a:spcBef>
                <a:spcPts val="0"/>
              </a:spcBef>
              <a:buNone/>
            </a:pPr>
            <a:r>
              <a:rPr lang="en" sz="900" u="sng">
                <a:hlinkClick r:id="rId6"/>
              </a:rPr>
              <a:t>https://www.nhlbi.nih.gov/health/health-topics/topics/aplastic</a:t>
            </a:r>
          </a:p>
          <a:p>
            <a:pPr lvl="0" rtl="0">
              <a:lnSpc>
                <a:spcPct val="115000"/>
              </a:lnSpc>
              <a:spcBef>
                <a:spcPts val="0"/>
              </a:spcBef>
              <a:buNone/>
            </a:pPr>
            <a:r>
              <a:rPr lang="en" sz="900"/>
              <a:t> </a:t>
            </a:r>
          </a:p>
          <a:p>
            <a:pPr lvl="0" rtl="0">
              <a:lnSpc>
                <a:spcPct val="115000"/>
              </a:lnSpc>
              <a:spcBef>
                <a:spcPts val="0"/>
              </a:spcBef>
              <a:buNone/>
            </a:pPr>
            <a:endParaRPr sz="9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311725" y="500925"/>
            <a:ext cx="8520600" cy="623700"/>
          </a:xfrm>
          <a:prstGeom prst="rect">
            <a:avLst/>
          </a:prstGeom>
        </p:spPr>
        <p:txBody>
          <a:bodyPr wrap="square" lIns="91425" tIns="91425" rIns="91425" bIns="91425" anchor="t" anchorCtr="0">
            <a:noAutofit/>
          </a:bodyPr>
          <a:lstStyle/>
          <a:p>
            <a:pPr lvl="0">
              <a:spcBef>
                <a:spcPts val="0"/>
              </a:spcBef>
              <a:buNone/>
            </a:pPr>
            <a:r>
              <a:rPr lang="en"/>
              <a:t>Origin</a:t>
            </a:r>
          </a:p>
        </p:txBody>
      </p:sp>
      <p:pic>
        <p:nvPicPr>
          <p:cNvPr id="100" name="Shape 100"/>
          <p:cNvPicPr preferRelativeResize="0"/>
          <p:nvPr/>
        </p:nvPicPr>
        <p:blipFill>
          <a:blip r:embed="rId3">
            <a:alphaModFix/>
          </a:blip>
          <a:stretch>
            <a:fillRect/>
          </a:stretch>
        </p:blipFill>
        <p:spPr>
          <a:xfrm>
            <a:off x="651350" y="1601938"/>
            <a:ext cx="2156800" cy="3163674"/>
          </a:xfrm>
          <a:prstGeom prst="rect">
            <a:avLst/>
          </a:prstGeom>
          <a:noFill/>
          <a:ln>
            <a:noFill/>
          </a:ln>
        </p:spPr>
      </p:pic>
      <p:sp>
        <p:nvSpPr>
          <p:cNvPr id="101" name="Shape 101"/>
          <p:cNvSpPr txBox="1"/>
          <p:nvPr/>
        </p:nvSpPr>
        <p:spPr>
          <a:xfrm>
            <a:off x="3655700" y="1420600"/>
            <a:ext cx="4788900" cy="3163800"/>
          </a:xfrm>
          <a:prstGeom prst="rect">
            <a:avLst/>
          </a:prstGeom>
          <a:noFill/>
          <a:ln>
            <a:noFill/>
          </a:ln>
        </p:spPr>
        <p:txBody>
          <a:bodyPr wrap="square" lIns="91425" tIns="91425" rIns="91425" bIns="91425" anchor="t" anchorCtr="0">
            <a:noAutofit/>
          </a:bodyPr>
          <a:lstStyle/>
          <a:p>
            <a:pPr lvl="0">
              <a:lnSpc>
                <a:spcPct val="150000"/>
              </a:lnSpc>
              <a:spcBef>
                <a:spcPts val="0"/>
              </a:spcBef>
              <a:buNone/>
            </a:pPr>
            <a:r>
              <a:rPr lang="en" sz="1800" b="1"/>
              <a:t>Dr. Paul Ehrlich</a:t>
            </a:r>
          </a:p>
          <a:p>
            <a:pPr marL="457200" lvl="0" indent="-228600" rtl="0">
              <a:lnSpc>
                <a:spcPct val="100000"/>
              </a:lnSpc>
              <a:spcBef>
                <a:spcPts val="0"/>
              </a:spcBef>
              <a:buChar char="●"/>
            </a:pPr>
            <a:r>
              <a:rPr lang="en" sz="1800"/>
              <a:t>First treated disease in 1888</a:t>
            </a:r>
          </a:p>
          <a:p>
            <a:pPr marL="457200" lvl="0" indent="-228600" rtl="0">
              <a:lnSpc>
                <a:spcPct val="100000"/>
              </a:lnSpc>
              <a:spcBef>
                <a:spcPts val="0"/>
              </a:spcBef>
              <a:buChar char="●"/>
            </a:pPr>
            <a:r>
              <a:rPr lang="en" sz="1800"/>
              <a:t>Patient &amp; symptoms </a:t>
            </a:r>
          </a:p>
          <a:p>
            <a:pPr lvl="0" rtl="0">
              <a:lnSpc>
                <a:spcPct val="150000"/>
              </a:lnSpc>
              <a:spcBef>
                <a:spcPts val="0"/>
              </a:spcBef>
              <a:buNone/>
            </a:pPr>
            <a:endParaRPr sz="1800"/>
          </a:p>
          <a:p>
            <a:pPr lvl="0">
              <a:lnSpc>
                <a:spcPct val="150000"/>
              </a:lnSpc>
              <a:spcBef>
                <a:spcPts val="0"/>
              </a:spcBef>
              <a:buNone/>
            </a:pPr>
            <a:r>
              <a:rPr lang="en" sz="1800" b="1"/>
              <a:t>Dr. Anatole Chauffard</a:t>
            </a:r>
          </a:p>
          <a:p>
            <a:pPr marL="457200" lvl="0" indent="-228600" rtl="0">
              <a:lnSpc>
                <a:spcPct val="100000"/>
              </a:lnSpc>
              <a:spcBef>
                <a:spcPts val="0"/>
              </a:spcBef>
              <a:buChar char="●"/>
            </a:pPr>
            <a:r>
              <a:rPr lang="en" sz="1800"/>
              <a:t>Introduced the official name “Aplastic Anemia”</a:t>
            </a:r>
          </a:p>
          <a:p>
            <a:pPr marL="457200" lvl="0" indent="-228600" rtl="0">
              <a:lnSpc>
                <a:spcPct val="150000"/>
              </a:lnSpc>
              <a:spcBef>
                <a:spcPts val="0"/>
              </a:spcBef>
              <a:buChar char="●"/>
            </a:pPr>
            <a:r>
              <a:rPr lang="en" sz="1800"/>
              <a:t>Red blood cells only </a:t>
            </a:r>
          </a:p>
          <a:p>
            <a:pPr lvl="0" rtl="0">
              <a:lnSpc>
                <a:spcPct val="150000"/>
              </a:lnSpc>
              <a:spcBef>
                <a:spcPts val="0"/>
              </a:spcBef>
              <a:buNone/>
            </a:pPr>
            <a:endParaRPr sz="1800"/>
          </a:p>
          <a:p>
            <a:pPr lvl="0">
              <a:spcBef>
                <a:spcPts val="0"/>
              </a:spcBef>
              <a:buNone/>
            </a:pPr>
            <a:endParaRPr/>
          </a:p>
        </p:txBody>
      </p:sp>
      <p:sp>
        <p:nvSpPr>
          <p:cNvPr id="102" name="Shape 102"/>
          <p:cNvSpPr txBox="1"/>
          <p:nvPr/>
        </p:nvSpPr>
        <p:spPr>
          <a:xfrm>
            <a:off x="415425" y="4674925"/>
            <a:ext cx="2880000" cy="623700"/>
          </a:xfrm>
          <a:prstGeom prst="rect">
            <a:avLst/>
          </a:prstGeom>
          <a:noFill/>
          <a:ln>
            <a:noFill/>
          </a:ln>
        </p:spPr>
        <p:txBody>
          <a:bodyPr wrap="square" lIns="91425" tIns="91425" rIns="91425" bIns="91425" anchor="ctr" anchorCtr="0">
            <a:noAutofit/>
          </a:bodyPr>
          <a:lstStyle/>
          <a:p>
            <a:pPr lvl="0" rtl="0">
              <a:lnSpc>
                <a:spcPct val="115000"/>
              </a:lnSpc>
              <a:spcBef>
                <a:spcPts val="0"/>
              </a:spcBef>
              <a:buNone/>
            </a:pPr>
            <a:r>
              <a:rPr lang="en" sz="1100">
                <a:latin typeface="Times New Roman"/>
                <a:ea typeface="Times New Roman"/>
                <a:cs typeface="Times New Roman"/>
                <a:sym typeface="Times New Roman"/>
              </a:rPr>
              <a:t>https://www.uab.edu/reynolds/histfigs/ehrlich</a:t>
            </a:r>
          </a:p>
        </p:txBody>
      </p:sp>
      <p:sp>
        <p:nvSpPr>
          <p:cNvPr id="103" name="Shape 103"/>
          <p:cNvSpPr txBox="1"/>
          <p:nvPr/>
        </p:nvSpPr>
        <p:spPr>
          <a:xfrm>
            <a:off x="6264000" y="4674925"/>
            <a:ext cx="2880000" cy="460500"/>
          </a:xfrm>
          <a:prstGeom prst="rect">
            <a:avLst/>
          </a:prstGeom>
          <a:noFill/>
          <a:ln>
            <a:noFill/>
          </a:ln>
        </p:spPr>
        <p:txBody>
          <a:bodyPr wrap="square" lIns="91425" tIns="91425" rIns="91425" bIns="91425" anchor="t" anchorCtr="0">
            <a:noAutofit/>
          </a:bodyPr>
          <a:lstStyle/>
          <a:p>
            <a:pPr lvl="0" algn="r" rtl="0">
              <a:lnSpc>
                <a:spcPct val="150000"/>
              </a:lnSpc>
              <a:spcBef>
                <a:spcPts val="0"/>
              </a:spcBef>
              <a:buNone/>
            </a:pPr>
            <a:r>
              <a:rPr lang="en" sz="1000"/>
              <a:t>(Cuglievan, DePombo, &amp; De Angulo , 2017)</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311725" y="500925"/>
            <a:ext cx="8520600" cy="623700"/>
          </a:xfrm>
          <a:prstGeom prst="rect">
            <a:avLst/>
          </a:prstGeom>
        </p:spPr>
        <p:txBody>
          <a:bodyPr wrap="square" lIns="91425" tIns="91425" rIns="91425" bIns="91425" anchor="t" anchorCtr="0">
            <a:noAutofit/>
          </a:bodyPr>
          <a:lstStyle/>
          <a:p>
            <a:pPr lvl="0">
              <a:spcBef>
                <a:spcPts val="0"/>
              </a:spcBef>
              <a:buNone/>
            </a:pPr>
            <a:r>
              <a:rPr lang="en"/>
              <a:t>Epidemiology</a:t>
            </a:r>
          </a:p>
        </p:txBody>
      </p:sp>
      <p:graphicFrame>
        <p:nvGraphicFramePr>
          <p:cNvPr id="109" name="Shape 109"/>
          <p:cNvGraphicFramePr/>
          <p:nvPr/>
        </p:nvGraphicFramePr>
        <p:xfrm>
          <a:off x="251800" y="2132000"/>
          <a:ext cx="3801975" cy="1500520"/>
        </p:xfrm>
        <a:graphic>
          <a:graphicData uri="http://schemas.openxmlformats.org/drawingml/2006/table">
            <a:tbl>
              <a:tblPr>
                <a:noFill/>
                <a:tableStyleId>{E65ABF5D-4D5D-46B0-B3A2-8133F518ABC0}</a:tableStyleId>
              </a:tblPr>
              <a:tblGrid>
                <a:gridCol w="1368225">
                  <a:extLst>
                    <a:ext uri="{9D8B030D-6E8A-4147-A177-3AD203B41FA5}">
                      <a16:colId xmlns:a16="http://schemas.microsoft.com/office/drawing/2014/main" val="20000"/>
                    </a:ext>
                  </a:extLst>
                </a:gridCol>
                <a:gridCol w="2433750">
                  <a:extLst>
                    <a:ext uri="{9D8B030D-6E8A-4147-A177-3AD203B41FA5}">
                      <a16:colId xmlns:a16="http://schemas.microsoft.com/office/drawing/2014/main" val="20001"/>
                    </a:ext>
                  </a:extLst>
                </a:gridCol>
              </a:tblGrid>
              <a:tr h="543350">
                <a:tc>
                  <a:txBody>
                    <a:bodyPr/>
                    <a:lstStyle/>
                    <a:p>
                      <a:pPr lvl="0">
                        <a:spcBef>
                          <a:spcPts val="0"/>
                        </a:spcBef>
                        <a:buNone/>
                      </a:pPr>
                      <a:r>
                        <a:rPr lang="en" sz="1800"/>
                        <a:t>&gt; 3 months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accent3"/>
                    </a:solidFill>
                  </a:tcPr>
                </a:tc>
                <a:tc>
                  <a:txBody>
                    <a:bodyPr/>
                    <a:lstStyle/>
                    <a:p>
                      <a:pPr lvl="0" algn="ctr">
                        <a:spcBef>
                          <a:spcPts val="0"/>
                        </a:spcBef>
                        <a:buNone/>
                      </a:pPr>
                      <a:r>
                        <a:rPr lang="en" sz="1800"/>
                        <a:t>73%</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val="10000"/>
                  </a:ext>
                </a:extLst>
              </a:tr>
              <a:tr h="453225">
                <a:tc>
                  <a:txBody>
                    <a:bodyPr/>
                    <a:lstStyle/>
                    <a:p>
                      <a:pPr lvl="0">
                        <a:spcBef>
                          <a:spcPts val="0"/>
                        </a:spcBef>
                        <a:buNone/>
                      </a:pPr>
                      <a:r>
                        <a:rPr lang="en" sz="1800"/>
                        <a:t>&gt; 2 years </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accent3"/>
                    </a:solidFill>
                  </a:tcPr>
                </a:tc>
                <a:tc>
                  <a:txBody>
                    <a:bodyPr/>
                    <a:lstStyle/>
                    <a:p>
                      <a:pPr lvl="0" algn="ctr">
                        <a:spcBef>
                          <a:spcPts val="0"/>
                        </a:spcBef>
                        <a:buNone/>
                      </a:pPr>
                      <a:r>
                        <a:rPr lang="en" sz="1800"/>
                        <a:t>57%</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val="10001"/>
                  </a:ext>
                </a:extLst>
              </a:tr>
              <a:tr h="500000">
                <a:tc>
                  <a:txBody>
                    <a:bodyPr/>
                    <a:lstStyle/>
                    <a:p>
                      <a:pPr lvl="0">
                        <a:spcBef>
                          <a:spcPts val="0"/>
                        </a:spcBef>
                        <a:buNone/>
                      </a:pPr>
                      <a:r>
                        <a:rPr lang="en" sz="1800"/>
                        <a:t>&gt; 15 years</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accent3"/>
                    </a:solidFill>
                  </a:tcPr>
                </a:tc>
                <a:tc>
                  <a:txBody>
                    <a:bodyPr/>
                    <a:lstStyle/>
                    <a:p>
                      <a:pPr lvl="0" algn="ctr">
                        <a:spcBef>
                          <a:spcPts val="0"/>
                        </a:spcBef>
                        <a:buNone/>
                      </a:pPr>
                      <a:r>
                        <a:rPr lang="en" sz="1800"/>
                        <a:t>51%</a:t>
                      </a:r>
                    </a:p>
                  </a:txBody>
                  <a:tcPr marL="91425" marR="91425" marT="91425" marB="91425">
                    <a:lnL w="9525" cap="flat" cmpd="sng">
                      <a:solidFill>
                        <a:srgbClr val="000000"/>
                      </a:solidFill>
                      <a:prstDash val="solid"/>
                      <a:round/>
                      <a:headEnd type="none" w="med" len="med"/>
                      <a:tailEnd type="none" w="med" len="med"/>
                    </a:lnL>
                    <a:lnR w="9525" cap="flat" cmpd="sng">
                      <a:solidFill>
                        <a:srgbClr val="000000"/>
                      </a:solidFill>
                      <a:prstDash val="solid"/>
                      <a:round/>
                      <a:headEnd type="none" w="med" len="med"/>
                      <a:tailEnd type="none" w="med" len="med"/>
                    </a:lnR>
                    <a:lnT w="9525" cap="flat" cmpd="sng">
                      <a:solidFill>
                        <a:srgbClr val="000000"/>
                      </a:solidFill>
                      <a:prstDash val="solid"/>
                      <a:round/>
                      <a:headEnd type="none" w="med" len="med"/>
                      <a:tailEnd type="none" w="med" len="med"/>
                    </a:lnT>
                    <a:lnB w="9525" cap="flat" cmpd="sng">
                      <a:solidFill>
                        <a:srgbClr val="000000"/>
                      </a:solidFill>
                      <a:prstDash val="solid"/>
                      <a:round/>
                      <a:headEnd type="none" w="med" len="med"/>
                      <a:tailEnd type="none" w="med" len="med"/>
                    </a:lnB>
                    <a:solidFill>
                      <a:schemeClr val="accent3"/>
                    </a:solidFill>
                  </a:tcPr>
                </a:tc>
                <a:extLst>
                  <a:ext uri="{0D108BD9-81ED-4DB2-BD59-A6C34878D82A}">
                    <a16:rowId xmlns:a16="http://schemas.microsoft.com/office/drawing/2014/main" val="10002"/>
                  </a:ext>
                </a:extLst>
              </a:tr>
            </a:tbl>
          </a:graphicData>
        </a:graphic>
      </p:graphicFrame>
      <p:sp>
        <p:nvSpPr>
          <p:cNvPr id="110" name="Shape 110"/>
          <p:cNvSpPr txBox="1"/>
          <p:nvPr/>
        </p:nvSpPr>
        <p:spPr>
          <a:xfrm>
            <a:off x="251825" y="1778525"/>
            <a:ext cx="3801900" cy="417600"/>
          </a:xfrm>
          <a:prstGeom prst="rect">
            <a:avLst/>
          </a:prstGeom>
          <a:solidFill>
            <a:srgbClr val="990000"/>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lgn="ctr">
              <a:spcBef>
                <a:spcPts val="0"/>
              </a:spcBef>
              <a:buNone/>
            </a:pPr>
            <a:r>
              <a:rPr lang="en" sz="1900">
                <a:solidFill>
                  <a:srgbClr val="FFFFFF"/>
                </a:solidFill>
              </a:rPr>
              <a:t>SURVIVAL RATE</a:t>
            </a:r>
          </a:p>
        </p:txBody>
      </p:sp>
      <p:pic>
        <p:nvPicPr>
          <p:cNvPr id="111" name="Shape 111"/>
          <p:cNvPicPr preferRelativeResize="0"/>
          <p:nvPr/>
        </p:nvPicPr>
        <p:blipFill rotWithShape="1">
          <a:blip r:embed="rId3">
            <a:alphaModFix/>
          </a:blip>
          <a:srcRect l="-3230" t="-7600" r="3229" b="7599"/>
          <a:stretch/>
        </p:blipFill>
        <p:spPr>
          <a:xfrm>
            <a:off x="6049600" y="1635659"/>
            <a:ext cx="3094400" cy="3381691"/>
          </a:xfrm>
          <a:prstGeom prst="rect">
            <a:avLst/>
          </a:prstGeom>
          <a:noFill/>
          <a:ln>
            <a:noFill/>
          </a:ln>
        </p:spPr>
      </p:pic>
      <p:sp>
        <p:nvSpPr>
          <p:cNvPr id="112" name="Shape 112"/>
          <p:cNvSpPr/>
          <p:nvPr/>
        </p:nvSpPr>
        <p:spPr>
          <a:xfrm>
            <a:off x="251800" y="4135450"/>
            <a:ext cx="4955425" cy="735325"/>
          </a:xfrm>
          <a:prstGeom prst="flowChartProcess">
            <a:avLst/>
          </a:prstGeom>
          <a:solidFill>
            <a:srgbClr val="FFFFFF"/>
          </a:solidFill>
          <a:ln w="9525" cap="flat" cmpd="sng">
            <a:solidFill>
              <a:srgbClr val="FF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r>
              <a:rPr lang="en" sz="1800">
                <a:highlight>
                  <a:srgbClr val="FFFF00"/>
                </a:highlight>
              </a:rPr>
              <a:t>Most affected:</a:t>
            </a:r>
          </a:p>
          <a:p>
            <a:pPr lvl="0">
              <a:spcBef>
                <a:spcPts val="0"/>
              </a:spcBef>
              <a:buNone/>
            </a:pPr>
            <a:r>
              <a:rPr lang="en" sz="1800"/>
              <a:t>older individuals over the age of 60 years </a:t>
            </a:r>
          </a:p>
          <a:p>
            <a:pPr lvl="0">
              <a:spcBef>
                <a:spcPts val="0"/>
              </a:spcBef>
              <a:buNone/>
            </a:pPr>
            <a:endParaRPr/>
          </a:p>
        </p:txBody>
      </p:sp>
      <p:sp>
        <p:nvSpPr>
          <p:cNvPr id="113" name="Shape 113"/>
          <p:cNvSpPr/>
          <p:nvPr/>
        </p:nvSpPr>
        <p:spPr>
          <a:xfrm>
            <a:off x="4330675" y="1487225"/>
            <a:ext cx="2973300" cy="1000200"/>
          </a:xfrm>
          <a:prstGeom prst="ellipse">
            <a:avLst/>
          </a:prstGeom>
          <a:solidFill>
            <a:srgbClr val="FFFFFF"/>
          </a:solidFill>
          <a:ln w="19050" cap="flat" cmpd="sng">
            <a:solidFill>
              <a:srgbClr val="434343"/>
            </a:solidFill>
            <a:prstDash val="dot"/>
            <a:round/>
            <a:headEnd type="none" w="med" len="med"/>
            <a:tailEnd type="none" w="med" len="med"/>
          </a:ln>
        </p:spPr>
        <p:txBody>
          <a:bodyPr wrap="square" lIns="91425" tIns="91425" rIns="91425" bIns="91425" anchor="ctr" anchorCtr="0">
            <a:noAutofit/>
          </a:bodyPr>
          <a:lstStyle/>
          <a:p>
            <a:pPr lvl="0">
              <a:spcBef>
                <a:spcPts val="0"/>
              </a:spcBef>
              <a:buNone/>
            </a:pPr>
            <a:r>
              <a:rPr lang="en" sz="1800">
                <a:solidFill>
                  <a:srgbClr val="FF0000"/>
                </a:solidFill>
                <a:highlight>
                  <a:srgbClr val="FFFFFF"/>
                </a:highlight>
              </a:rPr>
              <a:t>severe form, lower survival rate </a:t>
            </a:r>
          </a:p>
        </p:txBody>
      </p:sp>
      <p:cxnSp>
        <p:nvCxnSpPr>
          <p:cNvPr id="114" name="Shape 114"/>
          <p:cNvCxnSpPr>
            <a:endCxn id="113" idx="5"/>
          </p:cNvCxnSpPr>
          <p:nvPr/>
        </p:nvCxnSpPr>
        <p:spPr>
          <a:xfrm rot="10800000">
            <a:off x="6868545" y="2340949"/>
            <a:ext cx="913200" cy="451200"/>
          </a:xfrm>
          <a:prstGeom prst="straightConnector1">
            <a:avLst/>
          </a:prstGeom>
          <a:noFill/>
          <a:ln w="9525" cap="flat" cmpd="sng">
            <a:solidFill>
              <a:srgbClr val="000000"/>
            </a:solidFill>
            <a:prstDash val="solid"/>
            <a:round/>
            <a:headEnd type="none" w="lg" len="lg"/>
            <a:tailEnd type="triangle" w="lg" len="lg"/>
          </a:ln>
        </p:spPr>
      </p:cxnSp>
      <p:sp>
        <p:nvSpPr>
          <p:cNvPr id="115" name="Shape 115"/>
          <p:cNvSpPr txBox="1"/>
          <p:nvPr/>
        </p:nvSpPr>
        <p:spPr>
          <a:xfrm>
            <a:off x="106650" y="4778950"/>
            <a:ext cx="2170200" cy="238500"/>
          </a:xfrm>
          <a:prstGeom prst="rect">
            <a:avLst/>
          </a:prstGeom>
          <a:noFill/>
          <a:ln>
            <a:noFill/>
          </a:ln>
        </p:spPr>
        <p:txBody>
          <a:bodyPr wrap="square" lIns="91425" tIns="91425" rIns="91425" bIns="91425" anchor="t" anchorCtr="0">
            <a:noAutofit/>
          </a:bodyPr>
          <a:lstStyle/>
          <a:p>
            <a:pPr lvl="0">
              <a:spcBef>
                <a:spcPts val="0"/>
              </a:spcBef>
              <a:buNone/>
            </a:pPr>
            <a:r>
              <a:rPr lang="en" sz="1000"/>
              <a:t>(Montane et al., 2008)</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311725" y="500925"/>
            <a:ext cx="8520600" cy="623700"/>
          </a:xfrm>
          <a:prstGeom prst="rect">
            <a:avLst/>
          </a:prstGeom>
        </p:spPr>
        <p:txBody>
          <a:bodyPr wrap="square" lIns="91425" tIns="91425" rIns="91425" bIns="91425" anchor="t" anchorCtr="0">
            <a:noAutofit/>
          </a:bodyPr>
          <a:lstStyle/>
          <a:p>
            <a:pPr lvl="0">
              <a:spcBef>
                <a:spcPts val="0"/>
              </a:spcBef>
              <a:buNone/>
            </a:pPr>
            <a:r>
              <a:rPr lang="en"/>
              <a:t>Acquired Aplastic Anemia </a:t>
            </a:r>
          </a:p>
        </p:txBody>
      </p:sp>
      <p:sp>
        <p:nvSpPr>
          <p:cNvPr id="121" name="Shape 121"/>
          <p:cNvSpPr txBox="1"/>
          <p:nvPr/>
        </p:nvSpPr>
        <p:spPr>
          <a:xfrm>
            <a:off x="369550" y="1238450"/>
            <a:ext cx="8040900" cy="3339300"/>
          </a:xfrm>
          <a:prstGeom prst="rect">
            <a:avLst/>
          </a:prstGeom>
          <a:noFill/>
          <a:ln>
            <a:noFill/>
          </a:ln>
        </p:spPr>
        <p:txBody>
          <a:bodyPr wrap="square" lIns="91425" tIns="91425" rIns="91425" bIns="91425" anchor="t" anchorCtr="0">
            <a:noAutofit/>
          </a:bodyPr>
          <a:lstStyle/>
          <a:p>
            <a:pPr marR="0" lvl="0" algn="l" rtl="0">
              <a:lnSpc>
                <a:spcPct val="100000"/>
              </a:lnSpc>
              <a:spcBef>
                <a:spcPts val="0"/>
              </a:spcBef>
              <a:spcAft>
                <a:spcPts val="0"/>
              </a:spcAft>
              <a:buNone/>
            </a:pPr>
            <a:r>
              <a:rPr lang="en" sz="1800"/>
              <a:t>Environmental Factors:</a:t>
            </a:r>
          </a:p>
          <a:p>
            <a:pPr marR="0" lvl="0" algn="l" rtl="0">
              <a:lnSpc>
                <a:spcPct val="100000"/>
              </a:lnSpc>
              <a:spcBef>
                <a:spcPts val="0"/>
              </a:spcBef>
              <a:spcAft>
                <a:spcPts val="0"/>
              </a:spcAft>
              <a:buNone/>
            </a:pPr>
            <a:endParaRPr sz="1800"/>
          </a:p>
          <a:p>
            <a:pPr marL="457200" marR="0" lvl="0" indent="-228600" algn="l" rtl="0">
              <a:lnSpc>
                <a:spcPct val="100000"/>
              </a:lnSpc>
              <a:spcBef>
                <a:spcPts val="0"/>
              </a:spcBef>
              <a:spcAft>
                <a:spcPts val="0"/>
              </a:spcAft>
              <a:buChar char="●"/>
            </a:pPr>
            <a:r>
              <a:rPr lang="en" sz="1800"/>
              <a:t>Toxins </a:t>
            </a:r>
          </a:p>
          <a:p>
            <a:pPr marL="457200" marR="0" lvl="0" indent="-228600" algn="l" rtl="0">
              <a:lnSpc>
                <a:spcPct val="100000"/>
              </a:lnSpc>
              <a:spcBef>
                <a:spcPts val="0"/>
              </a:spcBef>
              <a:spcAft>
                <a:spcPts val="0"/>
              </a:spcAft>
              <a:buChar char="●"/>
            </a:pPr>
            <a:r>
              <a:rPr lang="en" sz="1800"/>
              <a:t>Radiation</a:t>
            </a:r>
          </a:p>
          <a:p>
            <a:pPr marL="457200" marR="0" lvl="0" indent="-228600" algn="l" rtl="0">
              <a:lnSpc>
                <a:spcPct val="100000"/>
              </a:lnSpc>
              <a:spcBef>
                <a:spcPts val="0"/>
              </a:spcBef>
              <a:spcAft>
                <a:spcPts val="0"/>
              </a:spcAft>
              <a:buChar char="●"/>
            </a:pPr>
            <a:r>
              <a:rPr lang="en" sz="1800"/>
              <a:t>Chemotherapy</a:t>
            </a:r>
          </a:p>
          <a:p>
            <a:pPr marL="457200" marR="0" lvl="0" indent="-228600" algn="l" rtl="0">
              <a:lnSpc>
                <a:spcPct val="100000"/>
              </a:lnSpc>
              <a:spcBef>
                <a:spcPts val="0"/>
              </a:spcBef>
              <a:spcAft>
                <a:spcPts val="0"/>
              </a:spcAft>
              <a:buChar char="●"/>
            </a:pPr>
            <a:r>
              <a:rPr lang="en" sz="1800"/>
              <a:t>Infectious diseases</a:t>
            </a:r>
          </a:p>
          <a:p>
            <a:pPr marL="457200" marR="0" lvl="0" indent="-228600" algn="l" rtl="0">
              <a:lnSpc>
                <a:spcPct val="100000"/>
              </a:lnSpc>
              <a:spcBef>
                <a:spcPts val="0"/>
              </a:spcBef>
              <a:spcAft>
                <a:spcPts val="0"/>
              </a:spcAft>
              <a:buChar char="●"/>
            </a:pPr>
            <a:r>
              <a:rPr lang="en" sz="1800"/>
              <a:t>Medications</a:t>
            </a:r>
          </a:p>
          <a:p>
            <a:pPr marL="457200" marR="0" lvl="0" indent="-228600" algn="l" rtl="0">
              <a:lnSpc>
                <a:spcPct val="100000"/>
              </a:lnSpc>
              <a:spcBef>
                <a:spcPts val="0"/>
              </a:spcBef>
              <a:spcAft>
                <a:spcPts val="0"/>
              </a:spcAft>
              <a:buChar char="●"/>
            </a:pPr>
            <a:r>
              <a:rPr lang="en" sz="1800"/>
              <a:t>Pregnancy</a:t>
            </a:r>
          </a:p>
        </p:txBody>
      </p:sp>
      <p:pic>
        <p:nvPicPr>
          <p:cNvPr id="122" name="Shape 122"/>
          <p:cNvPicPr preferRelativeResize="0"/>
          <p:nvPr/>
        </p:nvPicPr>
        <p:blipFill rotWithShape="1">
          <a:blip r:embed="rId3">
            <a:alphaModFix/>
          </a:blip>
          <a:srcRect l="37180" t="13748" r="40965"/>
          <a:stretch/>
        </p:blipFill>
        <p:spPr>
          <a:xfrm>
            <a:off x="4257013" y="3874138"/>
            <a:ext cx="1078100" cy="1185575"/>
          </a:xfrm>
          <a:prstGeom prst="rect">
            <a:avLst/>
          </a:prstGeom>
          <a:noFill/>
          <a:ln>
            <a:noFill/>
          </a:ln>
        </p:spPr>
      </p:pic>
      <p:pic>
        <p:nvPicPr>
          <p:cNvPr id="123" name="Shape 123"/>
          <p:cNvPicPr preferRelativeResize="0"/>
          <p:nvPr/>
        </p:nvPicPr>
        <p:blipFill rotWithShape="1">
          <a:blip r:embed="rId3">
            <a:alphaModFix/>
          </a:blip>
          <a:srcRect l="72930" t="13748" r="3962"/>
          <a:stretch/>
        </p:blipFill>
        <p:spPr>
          <a:xfrm>
            <a:off x="2852913" y="3859537"/>
            <a:ext cx="1167975" cy="1214775"/>
          </a:xfrm>
          <a:prstGeom prst="rect">
            <a:avLst/>
          </a:prstGeom>
          <a:noFill/>
          <a:ln>
            <a:noFill/>
          </a:ln>
        </p:spPr>
      </p:pic>
      <p:pic>
        <p:nvPicPr>
          <p:cNvPr id="124" name="Shape 124"/>
          <p:cNvPicPr preferRelativeResize="0"/>
          <p:nvPr/>
        </p:nvPicPr>
        <p:blipFill rotWithShape="1">
          <a:blip r:embed="rId4">
            <a:alphaModFix/>
          </a:blip>
          <a:srcRect l="25703" t="22163" r="16275" b="10614"/>
          <a:stretch/>
        </p:blipFill>
        <p:spPr>
          <a:xfrm>
            <a:off x="5571250" y="3790350"/>
            <a:ext cx="1167975" cy="1353150"/>
          </a:xfrm>
          <a:prstGeom prst="rect">
            <a:avLst/>
          </a:prstGeom>
          <a:noFill/>
          <a:ln>
            <a:noFill/>
          </a:ln>
        </p:spPr>
      </p:pic>
      <p:pic>
        <p:nvPicPr>
          <p:cNvPr id="125" name="Shape 125"/>
          <p:cNvPicPr preferRelativeResize="0"/>
          <p:nvPr/>
        </p:nvPicPr>
        <p:blipFill>
          <a:blip r:embed="rId5">
            <a:alphaModFix/>
          </a:blip>
          <a:stretch>
            <a:fillRect/>
          </a:stretch>
        </p:blipFill>
        <p:spPr>
          <a:xfrm>
            <a:off x="8117700" y="3477850"/>
            <a:ext cx="870251" cy="1481375"/>
          </a:xfrm>
          <a:prstGeom prst="rect">
            <a:avLst/>
          </a:prstGeom>
          <a:noFill/>
          <a:ln>
            <a:noFill/>
          </a:ln>
        </p:spPr>
      </p:pic>
      <p:pic>
        <p:nvPicPr>
          <p:cNvPr id="126" name="Shape 126"/>
          <p:cNvPicPr preferRelativeResize="0"/>
          <p:nvPr/>
        </p:nvPicPr>
        <p:blipFill>
          <a:blip r:embed="rId6">
            <a:alphaModFix/>
          </a:blip>
          <a:stretch>
            <a:fillRect/>
          </a:stretch>
        </p:blipFill>
        <p:spPr>
          <a:xfrm>
            <a:off x="6558500" y="4167257"/>
            <a:ext cx="1379525" cy="737725"/>
          </a:xfrm>
          <a:prstGeom prst="rect">
            <a:avLst/>
          </a:prstGeom>
          <a:noFill/>
          <a:ln>
            <a:noFill/>
          </a:ln>
        </p:spPr>
      </p:pic>
      <p:pic>
        <p:nvPicPr>
          <p:cNvPr id="127" name="Shape 127"/>
          <p:cNvPicPr preferRelativeResize="0"/>
          <p:nvPr/>
        </p:nvPicPr>
        <p:blipFill>
          <a:blip r:embed="rId7">
            <a:alphaModFix/>
          </a:blip>
          <a:stretch>
            <a:fillRect/>
          </a:stretch>
        </p:blipFill>
        <p:spPr>
          <a:xfrm>
            <a:off x="1471275" y="3974656"/>
            <a:ext cx="1004675" cy="98456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311725" y="500925"/>
            <a:ext cx="8520600" cy="623700"/>
          </a:xfrm>
          <a:prstGeom prst="rect">
            <a:avLst/>
          </a:prstGeom>
        </p:spPr>
        <p:txBody>
          <a:bodyPr wrap="square" lIns="91425" tIns="91425" rIns="91425" bIns="91425" anchor="t" anchorCtr="0">
            <a:noAutofit/>
          </a:bodyPr>
          <a:lstStyle/>
          <a:p>
            <a:pPr lvl="0">
              <a:spcBef>
                <a:spcPts val="0"/>
              </a:spcBef>
              <a:buNone/>
            </a:pPr>
            <a:r>
              <a:rPr lang="en"/>
              <a:t>Hereditary Aplastic Anemia </a:t>
            </a:r>
          </a:p>
        </p:txBody>
      </p:sp>
      <p:pic>
        <p:nvPicPr>
          <p:cNvPr id="133" name="Shape 133"/>
          <p:cNvPicPr preferRelativeResize="0"/>
          <p:nvPr/>
        </p:nvPicPr>
        <p:blipFill>
          <a:blip r:embed="rId3">
            <a:alphaModFix/>
          </a:blip>
          <a:stretch>
            <a:fillRect/>
          </a:stretch>
        </p:blipFill>
        <p:spPr>
          <a:xfrm>
            <a:off x="435625" y="1344425"/>
            <a:ext cx="3398150" cy="3513000"/>
          </a:xfrm>
          <a:prstGeom prst="rect">
            <a:avLst/>
          </a:prstGeom>
          <a:noFill/>
          <a:ln>
            <a:noFill/>
          </a:ln>
        </p:spPr>
      </p:pic>
      <p:sp>
        <p:nvSpPr>
          <p:cNvPr id="134" name="Shape 134"/>
          <p:cNvSpPr txBox="1"/>
          <p:nvPr/>
        </p:nvSpPr>
        <p:spPr>
          <a:xfrm>
            <a:off x="4525700" y="1482125"/>
            <a:ext cx="4482900" cy="3513000"/>
          </a:xfrm>
          <a:prstGeom prst="rect">
            <a:avLst/>
          </a:prstGeom>
          <a:noFill/>
          <a:ln>
            <a:noFill/>
          </a:ln>
        </p:spPr>
        <p:txBody>
          <a:bodyPr wrap="square" lIns="91425" tIns="91425" rIns="91425" bIns="91425" anchor="t" anchorCtr="0">
            <a:noAutofit/>
          </a:bodyPr>
          <a:lstStyle/>
          <a:p>
            <a:pPr lvl="0" rtl="0">
              <a:spcBef>
                <a:spcPts val="0"/>
              </a:spcBef>
              <a:buNone/>
            </a:pPr>
            <a:r>
              <a:rPr lang="en" sz="1800" b="1"/>
              <a:t>Inherited conditions contribute to AA:</a:t>
            </a:r>
          </a:p>
          <a:p>
            <a:pPr lvl="0" rtl="0">
              <a:spcBef>
                <a:spcPts val="0"/>
              </a:spcBef>
              <a:buNone/>
            </a:pPr>
            <a:endParaRPr sz="1800" b="1"/>
          </a:p>
          <a:p>
            <a:pPr marL="457200" lvl="0" indent="-304800">
              <a:lnSpc>
                <a:spcPct val="200000"/>
              </a:lnSpc>
              <a:spcBef>
                <a:spcPts val="0"/>
              </a:spcBef>
              <a:buSzPct val="66666"/>
              <a:buChar char="●"/>
            </a:pPr>
            <a:r>
              <a:rPr lang="en" sz="1800"/>
              <a:t>Fanconi anemia</a:t>
            </a:r>
          </a:p>
          <a:p>
            <a:pPr marL="457200" lvl="0" indent="-304800">
              <a:lnSpc>
                <a:spcPct val="200000"/>
              </a:lnSpc>
              <a:spcBef>
                <a:spcPts val="0"/>
              </a:spcBef>
              <a:buSzPct val="66666"/>
              <a:buChar char="●"/>
            </a:pPr>
            <a:r>
              <a:rPr lang="en" sz="1800"/>
              <a:t>Shwachman-Diamond syndrome</a:t>
            </a:r>
          </a:p>
          <a:p>
            <a:pPr marL="457200" lvl="0" indent="-304800">
              <a:lnSpc>
                <a:spcPct val="200000"/>
              </a:lnSpc>
              <a:spcBef>
                <a:spcPts val="0"/>
              </a:spcBef>
              <a:buSzPct val="66666"/>
              <a:buChar char="●"/>
            </a:pPr>
            <a:r>
              <a:rPr lang="en" sz="1800"/>
              <a:t>Dyskeratosis </a:t>
            </a:r>
          </a:p>
          <a:p>
            <a:pPr marL="457200" lvl="0" indent="-304800">
              <a:lnSpc>
                <a:spcPct val="200000"/>
              </a:lnSpc>
              <a:spcBef>
                <a:spcPts val="0"/>
              </a:spcBef>
              <a:buSzPct val="66666"/>
              <a:buChar char="●"/>
            </a:pPr>
            <a:r>
              <a:rPr lang="en" sz="1800"/>
              <a:t>Diamond-Blackfan anemia </a:t>
            </a:r>
          </a:p>
          <a:p>
            <a:pPr lvl="0">
              <a:spcBef>
                <a:spcPts val="0"/>
              </a:spcBef>
              <a:buNone/>
            </a:pPr>
            <a:endParaRPr/>
          </a:p>
          <a:p>
            <a:pPr lvl="0">
              <a:spcBef>
                <a:spcPts val="0"/>
              </a:spcBef>
              <a:buNone/>
            </a:pPr>
            <a:endParaRPr/>
          </a:p>
        </p:txBody>
      </p:sp>
      <p:sp>
        <p:nvSpPr>
          <p:cNvPr id="135" name="Shape 135"/>
          <p:cNvSpPr txBox="1"/>
          <p:nvPr/>
        </p:nvSpPr>
        <p:spPr>
          <a:xfrm>
            <a:off x="815800" y="4313275"/>
            <a:ext cx="2461200" cy="416700"/>
          </a:xfrm>
          <a:prstGeom prst="rect">
            <a:avLst/>
          </a:prstGeom>
          <a:solidFill>
            <a:srgbClr val="FF0000"/>
          </a:solidFill>
          <a:ln w="9525" cap="flat" cmpd="sng">
            <a:solidFill>
              <a:srgbClr val="FF0000"/>
            </a:solidFill>
            <a:prstDash val="solid"/>
            <a:round/>
            <a:headEnd type="none" w="med" len="med"/>
            <a:tailEnd type="none" w="med" len="med"/>
          </a:ln>
        </p:spPr>
        <p:txBody>
          <a:bodyPr wrap="square" lIns="91425" tIns="91425" rIns="91425" bIns="91425" anchor="t" anchorCtr="0">
            <a:noAutofit/>
          </a:bodyPr>
          <a:lstStyle/>
          <a:p>
            <a:pPr lvl="0" algn="l">
              <a:spcBef>
                <a:spcPts val="0"/>
              </a:spcBef>
              <a:buNone/>
            </a:pPr>
            <a:r>
              <a:rPr lang="en" sz="1800" b="1">
                <a:solidFill>
                  <a:srgbClr val="FFFFFF"/>
                </a:solidFill>
                <a:latin typeface="Raleway"/>
                <a:ea typeface="Raleway"/>
                <a:cs typeface="Raleway"/>
                <a:sym typeface="Raleway"/>
              </a:rPr>
              <a:t>PARENT          CHILD</a:t>
            </a:r>
          </a:p>
        </p:txBody>
      </p:sp>
      <p:cxnSp>
        <p:nvCxnSpPr>
          <p:cNvPr id="136" name="Shape 136"/>
          <p:cNvCxnSpPr/>
          <p:nvPr/>
        </p:nvCxnSpPr>
        <p:spPr>
          <a:xfrm rot="10800000" flipH="1">
            <a:off x="1823800" y="4512025"/>
            <a:ext cx="516300" cy="9300"/>
          </a:xfrm>
          <a:prstGeom prst="straightConnector1">
            <a:avLst/>
          </a:prstGeom>
          <a:noFill/>
          <a:ln w="28575" cap="flat" cmpd="sng">
            <a:solidFill>
              <a:srgbClr val="FFFFFF"/>
            </a:solidFill>
            <a:prstDash val="solid"/>
            <a:round/>
            <a:headEnd type="none" w="lg" len="lg"/>
            <a:tailEnd type="stealth" w="lg" len="lg"/>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Shape 141"/>
          <p:cNvPicPr preferRelativeResize="0"/>
          <p:nvPr/>
        </p:nvPicPr>
        <p:blipFill rotWithShape="1">
          <a:blip r:embed="rId3">
            <a:alphaModFix/>
          </a:blip>
          <a:srcRect t="13464"/>
          <a:stretch/>
        </p:blipFill>
        <p:spPr>
          <a:xfrm>
            <a:off x="5807900" y="2188125"/>
            <a:ext cx="3132300" cy="2764975"/>
          </a:xfrm>
          <a:prstGeom prst="rect">
            <a:avLst/>
          </a:prstGeom>
          <a:noFill/>
          <a:ln>
            <a:noFill/>
          </a:ln>
        </p:spPr>
      </p:pic>
      <p:sp>
        <p:nvSpPr>
          <p:cNvPr id="142" name="Shape 142"/>
          <p:cNvSpPr txBox="1">
            <a:spLocks noGrp="1"/>
          </p:cNvSpPr>
          <p:nvPr>
            <p:ph type="title"/>
          </p:nvPr>
        </p:nvSpPr>
        <p:spPr>
          <a:xfrm>
            <a:off x="311725" y="500925"/>
            <a:ext cx="8520600" cy="623700"/>
          </a:xfrm>
          <a:prstGeom prst="rect">
            <a:avLst/>
          </a:prstGeom>
        </p:spPr>
        <p:txBody>
          <a:bodyPr wrap="square" lIns="91425" tIns="91425" rIns="91425" bIns="91425" anchor="t" anchorCtr="0">
            <a:noAutofit/>
          </a:bodyPr>
          <a:lstStyle/>
          <a:p>
            <a:pPr lvl="0">
              <a:spcBef>
                <a:spcPts val="0"/>
              </a:spcBef>
              <a:buNone/>
            </a:pPr>
            <a:r>
              <a:rPr lang="en"/>
              <a:t>Pathophysiology</a:t>
            </a:r>
          </a:p>
        </p:txBody>
      </p:sp>
      <p:sp>
        <p:nvSpPr>
          <p:cNvPr id="143" name="Shape 143"/>
          <p:cNvSpPr txBox="1"/>
          <p:nvPr/>
        </p:nvSpPr>
        <p:spPr>
          <a:xfrm>
            <a:off x="370575" y="1493625"/>
            <a:ext cx="8175600" cy="3099600"/>
          </a:xfrm>
          <a:prstGeom prst="rect">
            <a:avLst/>
          </a:prstGeom>
          <a:noFill/>
          <a:ln>
            <a:noFill/>
          </a:ln>
        </p:spPr>
        <p:txBody>
          <a:bodyPr wrap="square" lIns="91425" tIns="91425" rIns="91425" bIns="91425" anchor="t" anchorCtr="0">
            <a:noAutofit/>
          </a:bodyPr>
          <a:lstStyle/>
          <a:p>
            <a:pPr marL="457200" lvl="0" indent="-342900" rtl="0">
              <a:spcBef>
                <a:spcPts val="0"/>
              </a:spcBef>
              <a:buSzPct val="100000"/>
              <a:buChar char="●"/>
            </a:pPr>
            <a:r>
              <a:rPr lang="en" sz="1800"/>
              <a:t>Damage to bone marrow → shuts down blood cell production</a:t>
            </a:r>
          </a:p>
          <a:p>
            <a:pPr lvl="0" rtl="0">
              <a:spcBef>
                <a:spcPts val="0"/>
              </a:spcBef>
              <a:buNone/>
            </a:pPr>
            <a:endParaRPr sz="1800"/>
          </a:p>
          <a:p>
            <a:pPr marL="457200" lvl="0" indent="-342900" rtl="0">
              <a:spcBef>
                <a:spcPts val="0"/>
              </a:spcBef>
              <a:buSzPct val="100000"/>
              <a:buChar char="●"/>
            </a:pPr>
            <a:r>
              <a:rPr lang="en" sz="1800"/>
              <a:t>Stem cell damage renders cells unable to regenerate</a:t>
            </a:r>
          </a:p>
          <a:p>
            <a:pPr lvl="0" rtl="0">
              <a:spcBef>
                <a:spcPts val="0"/>
              </a:spcBef>
              <a:buNone/>
            </a:pPr>
            <a:endParaRPr sz="1800"/>
          </a:p>
          <a:p>
            <a:pPr marL="457200" lvl="0" indent="-342900">
              <a:spcBef>
                <a:spcPts val="0"/>
              </a:spcBef>
              <a:buSzPct val="100000"/>
              <a:buChar char="●"/>
            </a:pPr>
            <a:r>
              <a:rPr lang="en" sz="1800"/>
              <a:t>Few blood cells are released into bloodstream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311700" y="371150"/>
            <a:ext cx="8520600" cy="623700"/>
          </a:xfrm>
          <a:prstGeom prst="rect">
            <a:avLst/>
          </a:prstGeom>
        </p:spPr>
        <p:txBody>
          <a:bodyPr wrap="square" lIns="91425" tIns="91425" rIns="91425" bIns="91425" anchor="t" anchorCtr="0">
            <a:noAutofit/>
          </a:bodyPr>
          <a:lstStyle/>
          <a:p>
            <a:pPr lvl="0">
              <a:spcBef>
                <a:spcPts val="0"/>
              </a:spcBef>
              <a:buNone/>
            </a:pPr>
            <a:r>
              <a:rPr lang="en"/>
              <a:t>Stem Cell Development</a:t>
            </a:r>
          </a:p>
        </p:txBody>
      </p:sp>
      <p:pic>
        <p:nvPicPr>
          <p:cNvPr id="149" name="Shape 149"/>
          <p:cNvPicPr preferRelativeResize="0"/>
          <p:nvPr/>
        </p:nvPicPr>
        <p:blipFill>
          <a:blip r:embed="rId3">
            <a:alphaModFix/>
          </a:blip>
          <a:stretch>
            <a:fillRect/>
          </a:stretch>
        </p:blipFill>
        <p:spPr>
          <a:xfrm>
            <a:off x="2084250" y="1390425"/>
            <a:ext cx="5131000" cy="3387125"/>
          </a:xfrm>
          <a:prstGeom prst="rect">
            <a:avLst/>
          </a:prstGeom>
          <a:noFill/>
          <a:ln w="19050" cap="flat" cmpd="sng">
            <a:solidFill>
              <a:srgbClr val="000000"/>
            </a:solidFill>
            <a:prstDash val="solid"/>
            <a:round/>
            <a:headEnd type="none" w="med" len="med"/>
            <a:tailEnd type="none" w="med" len="med"/>
          </a:ln>
        </p:spPr>
      </p:pic>
      <p:sp>
        <p:nvSpPr>
          <p:cNvPr id="150" name="Shape 150"/>
          <p:cNvSpPr txBox="1"/>
          <p:nvPr/>
        </p:nvSpPr>
        <p:spPr>
          <a:xfrm>
            <a:off x="5697000" y="4777550"/>
            <a:ext cx="3793500" cy="418200"/>
          </a:xfrm>
          <a:prstGeom prst="rect">
            <a:avLst/>
          </a:prstGeom>
          <a:noFill/>
          <a:ln>
            <a:noFill/>
          </a:ln>
        </p:spPr>
        <p:txBody>
          <a:bodyPr wrap="square" lIns="91425" tIns="91425" rIns="91425" bIns="91425" anchor="ctr" anchorCtr="0">
            <a:noAutofit/>
          </a:bodyPr>
          <a:lstStyle/>
          <a:p>
            <a:pPr lvl="0" rtl="0">
              <a:spcBef>
                <a:spcPts val="0"/>
              </a:spcBef>
              <a:buNone/>
            </a:pPr>
            <a:r>
              <a:rPr lang="en" sz="900"/>
              <a:t>https://www.frontiersin.org/articles/10.3389/fphys.2012.00107/full</a:t>
            </a:r>
          </a:p>
        </p:txBody>
      </p:sp>
    </p:spTree>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1415</Words>
  <Application>Microsoft Office PowerPoint</Application>
  <PresentationFormat>On-screen Show (16:9)</PresentationFormat>
  <Paragraphs>249</Paragraphs>
  <Slides>30</Slides>
  <Notes>30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Arial</vt:lpstr>
      <vt:lpstr>Arvo</vt:lpstr>
      <vt:lpstr>Cambria</vt:lpstr>
      <vt:lpstr>Lato</vt:lpstr>
      <vt:lpstr>Merriweather</vt:lpstr>
      <vt:lpstr>Raleway</vt:lpstr>
      <vt:lpstr>Roboto</vt:lpstr>
      <vt:lpstr>Times New Roman</vt:lpstr>
      <vt:lpstr>Paradigm</vt:lpstr>
      <vt:lpstr>Aplastic Anemia</vt:lpstr>
      <vt:lpstr>Agenda </vt:lpstr>
      <vt:lpstr>What is Aplastic Anemia?</vt:lpstr>
      <vt:lpstr>Origin</vt:lpstr>
      <vt:lpstr>Epidemiology</vt:lpstr>
      <vt:lpstr>Acquired Aplastic Anemia </vt:lpstr>
      <vt:lpstr>Hereditary Aplastic Anemia </vt:lpstr>
      <vt:lpstr>Pathophysiology</vt:lpstr>
      <vt:lpstr>Stem Cell Development</vt:lpstr>
      <vt:lpstr>Red Blood Cells</vt:lpstr>
      <vt:lpstr>White Blood Cells </vt:lpstr>
      <vt:lpstr>Platelets</vt:lpstr>
      <vt:lpstr>What does it look like?</vt:lpstr>
      <vt:lpstr>Screening Tests </vt:lpstr>
      <vt:lpstr>Screening Test</vt:lpstr>
      <vt:lpstr>Diagnosis </vt:lpstr>
      <vt:lpstr>Immediate Treatment: Blood Transfusion   </vt:lpstr>
      <vt:lpstr>Definitive Treatment: Bone Marrow Transplant    </vt:lpstr>
      <vt:lpstr>Treatment: Medications </vt:lpstr>
      <vt:lpstr>Myelodysplastic Syndrome </vt:lpstr>
      <vt:lpstr>Quality of Life </vt:lpstr>
      <vt:lpstr> Current Research:    </vt:lpstr>
      <vt:lpstr>Conclusion</vt:lpstr>
      <vt:lpstr>QUESTIONS</vt:lpstr>
      <vt:lpstr>Question 1</vt:lpstr>
      <vt:lpstr>Question 1</vt:lpstr>
      <vt:lpstr>Question 2</vt:lpstr>
      <vt:lpstr>Question 2</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Aplastic Anemia</dc:title>
  <cp:lastModifiedBy>N. Dang</cp:lastModifiedBy>
  <cp:revision>4</cp:revision>
  <dcterms:modified xsi:type="dcterms:W3CDTF">2017-11-03T00:22:43Z</dcterms:modified>
</cp:coreProperties>
</file>