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Dosis"/>
      <p:regular r:id="rId23"/>
      <p:bold r:id="rId24"/>
    </p:embeddedFont>
    <p:embeddedFont>
      <p:font typeface="Roboto"/>
      <p:regular r:id="rId25"/>
      <p:bold r:id="rId26"/>
      <p:italic r:id="rId27"/>
      <p:boldItalic r:id="rId28"/>
    </p:embeddedFont>
    <p:embeddedFont>
      <p:font typeface="Lato"/>
      <p:regular r:id="rId29"/>
      <p:bold r:id="rId30"/>
      <p:italic r:id="rId31"/>
      <p:boldItalic r:id="rId32"/>
    </p:embeddedFont>
    <p:embeddedFont>
      <p:font typeface="Lato Hairline"/>
      <p:regular r:id="rId33"/>
      <p:bold r:id="rId34"/>
      <p:italic r:id="rId35"/>
      <p:boldItalic r:id="rId36"/>
    </p:embeddedFont>
    <p:embeddedFont>
      <p:font typeface="Lato Light"/>
      <p:regular r:id="rId37"/>
      <p:bold r:id="rId38"/>
      <p:italic r:id="rId39"/>
      <p:boldItalic r:id="rId40"/>
    </p:embeddedFont>
    <p:embeddedFont>
      <p:font typeface="Lato Black"/>
      <p:bold r:id="rId41"/>
      <p:boldItalic r:id="rId42"/>
    </p:embeddedFont>
    <p:embeddedFont>
      <p:font typeface="Special Elit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TIFFANE ANANDARAJ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5.xml"/><Relationship Id="rId42" Type="http://schemas.openxmlformats.org/officeDocument/2006/relationships/font" Target="fonts/LatoBlack-boldItalic.fntdata"/><Relationship Id="rId41" Type="http://schemas.openxmlformats.org/officeDocument/2006/relationships/font" Target="fonts/LatoBlack-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SpecialElite-regular.fntdata"/><Relationship Id="rId24" Type="http://schemas.openxmlformats.org/officeDocument/2006/relationships/font" Target="fonts/Dosis-bold.fntdata"/><Relationship Id="rId23" Type="http://schemas.openxmlformats.org/officeDocument/2006/relationships/font" Target="fonts/Dosi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LatoHairline-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LatoHairline-italic.fntdata"/><Relationship Id="rId12" Type="http://schemas.openxmlformats.org/officeDocument/2006/relationships/slide" Target="slides/slide7.xml"/><Relationship Id="rId34" Type="http://schemas.openxmlformats.org/officeDocument/2006/relationships/font" Target="fonts/LatoHairline-bold.fntdata"/><Relationship Id="rId15" Type="http://schemas.openxmlformats.org/officeDocument/2006/relationships/slide" Target="slides/slide10.xml"/><Relationship Id="rId37" Type="http://schemas.openxmlformats.org/officeDocument/2006/relationships/font" Target="fonts/LatoLight-regular.fntdata"/><Relationship Id="rId14" Type="http://schemas.openxmlformats.org/officeDocument/2006/relationships/slide" Target="slides/slide9.xml"/><Relationship Id="rId36" Type="http://schemas.openxmlformats.org/officeDocument/2006/relationships/font" Target="fonts/LatoHairline-boldItalic.fntdata"/><Relationship Id="rId17" Type="http://schemas.openxmlformats.org/officeDocument/2006/relationships/slide" Target="slides/slide12.xml"/><Relationship Id="rId39" Type="http://schemas.openxmlformats.org/officeDocument/2006/relationships/font" Target="fonts/LatoLight-italic.fntdata"/><Relationship Id="rId16" Type="http://schemas.openxmlformats.org/officeDocument/2006/relationships/slide" Target="slides/slide11.xml"/><Relationship Id="rId38" Type="http://schemas.openxmlformats.org/officeDocument/2006/relationships/font" Target="fonts/LatoLight-bold.fntdata"/><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3-29T07:15:02.362">
    <p:pos x="6000" y="0"/>
    <p:text>hey kulsum my part is about 7 minutes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Persistent behaviours that interfere with maintaining an adequate weight for health.  Typically, these behaviours include: restricting food, compensating for food intake through intense exercise, and/or purging through self-induced vomiting or misuse of medications like laxatives, diuretics, enemas, or insulin. Anorexia was previously associated specifically with weight loss, making it difficult to recognize in children and adolescents. Children and adolescents need to gain weight in order to support healthy growth and development; therefore failing to gain weight or grow is just as concerning as weight loss;</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 </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A powerful fear of gaining weight or becoming fat. The individual may feel this way even if they are maintaining a weight that is too low for their health. Their fear may translate into the use of a variety of techniques to evaluate their body size or weight – behaviour known as body checking. These techniques can include frequent weighing, obsessive measuring of body parts and the persistent use of mirrors to check for “fat.” It is important to note that weight loss or a lack of weight gain rarely calms body anxieties;</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 </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Disturbance in how the person experiences their weight and shape. The person overestimates their body size, usually evaluates it negatively, and feels their weight and shape matter more than most anything else about them; and</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 </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The person does not fully appreciate the seriousness of their condition. Anorexia is linked with cardiac arrest, suicidality, and other causes of death.</a:t>
            </a:r>
            <a:endParaRPr>
              <a:latin typeface="Roboto"/>
              <a:ea typeface="Roboto"/>
              <a:cs typeface="Roboto"/>
              <a:sym typeface="Roboto"/>
            </a:endParaRPr>
          </a:p>
          <a:p>
            <a:pPr indent="-298450" lvl="0" marL="457200" rtl="0">
              <a:lnSpc>
                <a:spcPct val="115000"/>
              </a:lnSpc>
              <a:spcBef>
                <a:spcPts val="0"/>
              </a:spcBef>
              <a:spcAft>
                <a:spcPts val="0"/>
              </a:spcAft>
              <a:buClr>
                <a:srgbClr val="000000"/>
              </a:buClr>
              <a:buSzPts val="1100"/>
              <a:buFont typeface="Roboto"/>
              <a:buAutoNum type="arabicPeriod"/>
            </a:pPr>
            <a:r>
              <a:rPr lang="en">
                <a:latin typeface="Roboto"/>
                <a:ea typeface="Roboto"/>
                <a:cs typeface="Roboto"/>
                <a:sym typeface="Roboto"/>
              </a:rPr>
              <a:t>Anorexia was previously associated with the loss of menstrual periods which made it difficult or impossible to identify in males or in pre-pubescent children or teens – this aspect is no longer necessary for diagnosis.</a:t>
            </a:r>
            <a:endParaRPr>
              <a:latin typeface="Roboto"/>
              <a:ea typeface="Roboto"/>
              <a:cs typeface="Roboto"/>
              <a:sym typeface="Roboto"/>
            </a:endParaRPr>
          </a:p>
          <a:p>
            <a:pPr indent="0" lvl="0" marL="0" rtl="0">
              <a:spcBef>
                <a:spcPts val="9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insula is a small region of the cerebral cortex - it is seperated into the anterior, mid and prosterior. We will be focusing on the anterior insula where the focus is the intensity of the experience and perception</a:t>
            </a:r>
            <a:endParaRPr/>
          </a:p>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 In healthy individuals, the presentation of food‑related stimuli is associated with ascending interoceptive afferents that converge on the anterior insula, which processes state‑related positive o</a:t>
            </a:r>
            <a:r>
              <a:rPr b="1" lang="en"/>
              <a:t>r negative valuation of these signals. </a:t>
            </a:r>
            <a:endParaRPr b="1"/>
          </a:p>
          <a:p>
            <a:pPr indent="0" lvl="0" marL="0">
              <a:spcBef>
                <a:spcPts val="0"/>
              </a:spcBef>
              <a:spcAft>
                <a:spcPts val="0"/>
              </a:spcAft>
              <a:buNone/>
            </a:pPr>
            <a:r>
              <a:t/>
            </a:r>
            <a:endParaRPr/>
          </a:p>
          <a:p>
            <a:pPr indent="0" lvl="0" marL="0">
              <a:spcBef>
                <a:spcPts val="0"/>
              </a:spcBef>
              <a:spcAft>
                <a:spcPts val="0"/>
              </a:spcAft>
              <a:buNone/>
            </a:pPr>
            <a:r>
              <a:rPr lang="en"/>
              <a:t> In individuals with AN this interoceptive information is </a:t>
            </a:r>
            <a:r>
              <a:rPr b="1" lang="en"/>
              <a:t>biased</a:t>
            </a:r>
            <a:r>
              <a:rPr lang="en"/>
              <a:t> towards the negative or aversive properties of food</a:t>
            </a:r>
            <a:endParaRPr/>
          </a:p>
          <a:p>
            <a:pPr indent="0" lvl="0" marL="0">
              <a:spcBef>
                <a:spcPts val="0"/>
              </a:spcBef>
              <a:spcAft>
                <a:spcPts val="0"/>
              </a:spcAft>
              <a:buNone/>
            </a:pPr>
            <a:r>
              <a:t/>
            </a:r>
            <a:endParaRPr/>
          </a:p>
          <a:p>
            <a:pPr indent="0" lvl="0" marL="0" rtl="0">
              <a:lnSpc>
                <a:spcPct val="115000"/>
              </a:lnSpc>
              <a:spcBef>
                <a:spcPts val="0"/>
              </a:spcBef>
              <a:spcAft>
                <a:spcPts val="0"/>
              </a:spcAft>
              <a:buClr>
                <a:schemeClr val="dk1"/>
              </a:buClr>
              <a:buSzPts val="1100"/>
              <a:buFont typeface="Arial"/>
              <a:buNone/>
            </a:pPr>
            <a:r>
              <a:rPr lang="en" sz="1000">
                <a:solidFill>
                  <a:srgbClr val="222222"/>
                </a:solidFill>
                <a:highlight>
                  <a:srgbClr val="FFFFFF"/>
                </a:highlight>
              </a:rPr>
              <a:t>Individuals who have AN will usually experience an aversive visceral sensation when they are exposed to food or a form of food-related stimuli. This creates a bias towards the reward-related properties of food and creates a more negative emotion. This minimizes the exposure to food stimuli</a:t>
            </a:r>
            <a:endParaRPr/>
          </a:p>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increase in postsynaptic 5-HT1A receptor binding potential. Moreover, 5-HT2A receptor binding is positively related to harm avoidance in subjects suffering from AN. Therefore, when individuals with AN are forced to eat (FIG. 2), it is likely that they have a relative increase in extracellular 5-HT concentrations in the brain, leading to an exaggeration of dysphoric mood. </a:t>
            </a:r>
            <a:endParaRPr>
              <a:solidFill>
                <a:schemeClr val="dk1"/>
              </a:solidFill>
              <a:latin typeface="Calibri"/>
              <a:ea typeface="Calibri"/>
              <a:cs typeface="Calibri"/>
              <a:sym typeface="Calibri"/>
            </a:endParaRPr>
          </a:p>
          <a:p>
            <a:pPr indent="-298450" lvl="0" marL="457200" rtl="0">
              <a:lnSpc>
                <a:spcPct val="115000"/>
              </a:lnSpc>
              <a:spcBef>
                <a:spcPts val="0"/>
              </a:spcBef>
              <a:spcAft>
                <a:spcPts val="0"/>
              </a:spcAft>
              <a:buClr>
                <a:schemeClr val="dk1"/>
              </a:buClr>
              <a:buSzPts val="1100"/>
              <a:buFont typeface="Calibri"/>
              <a:buChar char="●"/>
            </a:pPr>
            <a:r>
              <a:t/>
            </a:r>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a:solidFill>
                  <a:schemeClr val="dk1"/>
                </a:solidFill>
              </a:rPr>
              <a:t>Anorexia is not a straightforward disease to diagnose. It can all be agreed however that a low body weight is the main component for diagnosis. Following such, an individual may also possess fear for gaining weight, as well as have an altered interpretation of healthy weight </a:t>
            </a:r>
            <a:r>
              <a:rPr lang="en">
                <a:solidFill>
                  <a:schemeClr val="dk1"/>
                </a:solidFill>
                <a:highlight>
                  <a:srgbClr val="FFFFFF"/>
                </a:highlight>
              </a:rPr>
              <a:t>(Rothenberg, 1988)</a:t>
            </a:r>
            <a:r>
              <a:rPr lang="en">
                <a:solidFill>
                  <a:schemeClr val="dk1"/>
                </a:solidFill>
              </a:rPr>
              <a:t>. </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rPr lang="en">
                <a:solidFill>
                  <a:schemeClr val="dk1"/>
                </a:solidFill>
              </a:rPr>
              <a:t>	The first step for diagnosis by the physician is to confirm that the weight loss is not attributed by any other factor. He or she may run several tests to confirm this: a physical exam to determine if the patient’s BMI is under 17.5, and blood tests to measure electrolytes, protein, and thyroid, liver and kidney function. If the tests reveal no abnormalities and the physician believes it is mental, a referral to a mental health professional is commonly seen </a:t>
            </a:r>
            <a:r>
              <a:rPr lang="en">
                <a:solidFill>
                  <a:schemeClr val="dk1"/>
                </a:solidFill>
                <a:highlight>
                  <a:srgbClr val="FFFFFF"/>
                </a:highlight>
              </a:rPr>
              <a:t>("Diagnosis of anorexia nervosa", 2018)</a:t>
            </a:r>
            <a:r>
              <a:rPr lang="en">
                <a:solidFill>
                  <a:schemeClr val="dk1"/>
                </a:solidFill>
              </a:rPr>
              <a:t>.  </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rPr lang="en">
                <a:solidFill>
                  <a:schemeClr val="dk1"/>
                </a:solidFill>
              </a:rPr>
              <a:t>	The second step for diagnosis is conducted by a mental health professional, who utilizes the Diagnostic &amp; Statistics of Mental Disorders Manual 5 (DSM-5) as an aid. The professional determines through questionnaires, and evaluations if the patient has fears of gaining weight or has restrictive eating patterns </a:t>
            </a:r>
            <a:r>
              <a:rPr lang="en">
                <a:solidFill>
                  <a:schemeClr val="dk1"/>
                </a:solidFill>
                <a:highlight>
                  <a:srgbClr val="FFFFFF"/>
                </a:highlight>
              </a:rPr>
              <a:t>("Diagnosis of anorexia nervosa", 2018)</a:t>
            </a:r>
            <a:r>
              <a:rPr lang="en">
                <a:solidFill>
                  <a:schemeClr val="dk1"/>
                </a:solidFill>
              </a:rPr>
              <a:t>. </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rPr lang="en">
                <a:solidFill>
                  <a:schemeClr val="dk1"/>
                </a:solidFill>
              </a:rPr>
              <a:t>	Some common symptoms for patients with anorexia are: extreme weight loss, fatigue, insomnia, dizziness or insomnia, constipation and abdominal pain, low blood pressure, and dehydration. Lastly, some patients present with bulimic symptoms - binging and purging </a:t>
            </a:r>
            <a:r>
              <a:rPr lang="en">
                <a:solidFill>
                  <a:schemeClr val="dk1"/>
                </a:solidFill>
                <a:highlight>
                  <a:srgbClr val="FFFFFF"/>
                </a:highlight>
              </a:rPr>
              <a:t>("Anorexia nervosa - Symptoms and causes", 2018)</a:t>
            </a:r>
            <a:r>
              <a:rPr lang="en">
                <a:solidFill>
                  <a:schemeClr val="dk1"/>
                </a:solidFill>
              </a:rPr>
              <a:t>. </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7187"/>
              </a:lnSpc>
              <a:spcBef>
                <a:spcPts val="0"/>
              </a:spcBef>
              <a:spcAft>
                <a:spcPts val="0"/>
              </a:spcAft>
              <a:buClr>
                <a:schemeClr val="dk1"/>
              </a:buClr>
              <a:buSzPts val="1100"/>
              <a:buFont typeface="Arial"/>
              <a:buNone/>
            </a:pPr>
            <a:r>
              <a:rPr b="1" lang="en" sz="1600">
                <a:solidFill>
                  <a:srgbClr val="54585A"/>
                </a:solidFill>
              </a:rPr>
              <a:t>Where to start</a:t>
            </a:r>
            <a:endParaRPr sz="1200">
              <a:solidFill>
                <a:srgbClr val="111111"/>
              </a:solidFill>
            </a:endParaRPr>
          </a:p>
          <a:p>
            <a:pPr indent="-304800" lvl="0" marL="685800" rtl="0">
              <a:lnSpc>
                <a:spcPct val="115000"/>
              </a:lnSpc>
              <a:spcBef>
                <a:spcPts val="900"/>
              </a:spcBef>
              <a:spcAft>
                <a:spcPts val="0"/>
              </a:spcAft>
              <a:buClr>
                <a:srgbClr val="111111"/>
              </a:buClr>
              <a:buSzPts val="1200"/>
              <a:buChar char="●"/>
            </a:pPr>
            <a:r>
              <a:rPr b="1" lang="en" sz="1200">
                <a:solidFill>
                  <a:srgbClr val="111111"/>
                </a:solidFill>
              </a:rPr>
              <a:t>A mental health professional,</a:t>
            </a:r>
            <a:r>
              <a:rPr lang="en" sz="1200">
                <a:solidFill>
                  <a:srgbClr val="111111"/>
                </a:solidFill>
              </a:rPr>
              <a:t> such as a psychologist to provide psychological therapy. If you need medication prescription and management, you may see a psychiatrist. Some psychiatrists also provide psychological therapy.</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A registered dietitian</a:t>
            </a:r>
            <a:r>
              <a:rPr lang="en" sz="1200">
                <a:solidFill>
                  <a:srgbClr val="111111"/>
                </a:solidFill>
              </a:rPr>
              <a:t> to provide education on nutrition and meal planning.</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Medical or dental specialists</a:t>
            </a:r>
            <a:r>
              <a:rPr lang="en" sz="1200">
                <a:solidFill>
                  <a:srgbClr val="111111"/>
                </a:solidFill>
              </a:rPr>
              <a:t> to treat health or dental problems that result from your eating disorder.</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Your partner, parents or other family members.</a:t>
            </a:r>
            <a:r>
              <a:rPr lang="en" sz="1200">
                <a:solidFill>
                  <a:srgbClr val="111111"/>
                </a:solidFill>
              </a:rPr>
              <a:t> For young people still living at home, parents should be actively involved in treatment and may supervise meals.</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It's best if everyone involved in your treatment communicates about your progress so that adjustments can be made to treatment as needed.</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Managing an eating disorder can be a long-term challenge. You may need to continue to see members of your treatment team on a regular basis, even if your eating disorder and related health problems are under control.</a:t>
            </a:r>
            <a:endParaRPr sz="1200">
              <a:solidFill>
                <a:srgbClr val="111111"/>
              </a:solidFill>
            </a:endParaRPr>
          </a:p>
          <a:p>
            <a:pPr indent="0" lvl="0" marL="0" rtl="0">
              <a:lnSpc>
                <a:spcPct val="117187"/>
              </a:lnSpc>
              <a:spcBef>
                <a:spcPts val="900"/>
              </a:spcBef>
              <a:spcAft>
                <a:spcPts val="0"/>
              </a:spcAft>
              <a:buClr>
                <a:schemeClr val="dk1"/>
              </a:buClr>
              <a:buSzPts val="1100"/>
              <a:buFont typeface="Arial"/>
              <a:buNone/>
            </a:pPr>
            <a:r>
              <a:rPr b="1" lang="en" sz="1600">
                <a:solidFill>
                  <a:srgbClr val="54585A"/>
                </a:solidFill>
              </a:rPr>
              <a:t>Setting up a treatment plan</a:t>
            </a:r>
            <a:endParaRPr b="1" sz="1600">
              <a:solidFill>
                <a:srgbClr val="54585A"/>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You and your treatment team determine what your needs are and come up with goals and guidelines. Your treatment team works with you to:</a:t>
            </a:r>
            <a:endParaRPr sz="1200">
              <a:solidFill>
                <a:srgbClr val="111111"/>
              </a:solidFill>
            </a:endParaRPr>
          </a:p>
          <a:p>
            <a:pPr indent="-304800" lvl="0" marL="685800" rtl="0">
              <a:lnSpc>
                <a:spcPct val="115000"/>
              </a:lnSpc>
              <a:spcBef>
                <a:spcPts val="900"/>
              </a:spcBef>
              <a:spcAft>
                <a:spcPts val="0"/>
              </a:spcAft>
              <a:buClr>
                <a:srgbClr val="111111"/>
              </a:buClr>
              <a:buSzPts val="1200"/>
              <a:buChar char="●"/>
            </a:pPr>
            <a:r>
              <a:rPr b="1" lang="en" sz="1200">
                <a:solidFill>
                  <a:srgbClr val="111111"/>
                </a:solidFill>
              </a:rPr>
              <a:t>Develop a treatment plan.</a:t>
            </a:r>
            <a:r>
              <a:rPr lang="en" sz="1200">
                <a:solidFill>
                  <a:srgbClr val="111111"/>
                </a:solidFill>
              </a:rPr>
              <a:t> This includes a plan for treating your eating disorder and setting treatment goals. It also makes it clear what to do if you're not able to stick with your plan.</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Treat physical complications.</a:t>
            </a:r>
            <a:r>
              <a:rPr lang="en" sz="1200">
                <a:solidFill>
                  <a:srgbClr val="111111"/>
                </a:solidFill>
              </a:rPr>
              <a:t> Your treatment team monitors and addresses any health and medical issues that are a result of your eating disorder.</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Identify resources.</a:t>
            </a:r>
            <a:r>
              <a:rPr lang="en" sz="1200">
                <a:solidFill>
                  <a:srgbClr val="111111"/>
                </a:solidFill>
              </a:rPr>
              <a:t> Your treatment team can help you discover what resources are available in your area to help you meet your goals.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Work to identify affordable treatment options.</a:t>
            </a:r>
            <a:r>
              <a:rPr lang="en" sz="1200">
                <a:solidFill>
                  <a:srgbClr val="111111"/>
                </a:solidFill>
              </a:rPr>
              <a:t>Hospitalization and outpatient programs for treating eating disorders can be expensive, and insurance may not cover all the costs of your care. Talk with your treatment team about financial issues and any concerns — don't avoid treatment because of the potential cost.</a:t>
            </a:r>
            <a:endParaRPr sz="1200">
              <a:solidFill>
                <a:srgbClr val="111111"/>
              </a:solidFill>
            </a:endParaRPr>
          </a:p>
          <a:p>
            <a:pPr indent="0" lvl="0" marL="0" rtl="0">
              <a:lnSpc>
                <a:spcPct val="117187"/>
              </a:lnSpc>
              <a:spcBef>
                <a:spcPts val="900"/>
              </a:spcBef>
              <a:spcAft>
                <a:spcPts val="0"/>
              </a:spcAft>
              <a:buClr>
                <a:schemeClr val="dk1"/>
              </a:buClr>
              <a:buSzPts val="1100"/>
              <a:buFont typeface="Arial"/>
              <a:buNone/>
            </a:pPr>
            <a:r>
              <a:rPr b="1" lang="en" sz="1600">
                <a:solidFill>
                  <a:srgbClr val="54585A"/>
                </a:solidFill>
              </a:rPr>
              <a:t>Psychological therapy</a:t>
            </a:r>
            <a:endParaRPr b="1" sz="1600">
              <a:solidFill>
                <a:srgbClr val="54585A"/>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Psychological therapy is the most important component of eating disorder treatment. It involves seeing a psychologist or another mental health professional on a regular basis.</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Therapy may last from a few months to years. It can help you to:</a:t>
            </a:r>
            <a:endParaRPr sz="1200">
              <a:solidFill>
                <a:srgbClr val="111111"/>
              </a:solidFill>
            </a:endParaRPr>
          </a:p>
          <a:p>
            <a:pPr indent="-304800" lvl="0" marL="685800" rtl="0">
              <a:lnSpc>
                <a:spcPct val="115000"/>
              </a:lnSpc>
              <a:spcBef>
                <a:spcPts val="900"/>
              </a:spcBef>
              <a:spcAft>
                <a:spcPts val="0"/>
              </a:spcAft>
              <a:buClr>
                <a:srgbClr val="111111"/>
              </a:buClr>
              <a:buSzPts val="1200"/>
              <a:buChar char="●"/>
            </a:pPr>
            <a:r>
              <a:rPr lang="en" sz="1200">
                <a:solidFill>
                  <a:srgbClr val="111111"/>
                </a:solidFill>
              </a:rPr>
              <a:t>Normalize your eating patterns and achieve a healthy weight</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Exchange unhealthy habits for healthy ones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Learn how to monitor your eating and your moods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Develop problem-solving skills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Explore healthy ways to cope with stressful situations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Improve your relationships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Improve your mood</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Treatment may involve a combination of different types of therapy, such as:</a:t>
            </a:r>
            <a:endParaRPr sz="1200">
              <a:solidFill>
                <a:srgbClr val="111111"/>
              </a:solidFill>
            </a:endParaRPr>
          </a:p>
          <a:p>
            <a:pPr indent="-304800" lvl="0" marL="685800" rtl="0">
              <a:lnSpc>
                <a:spcPct val="115000"/>
              </a:lnSpc>
              <a:spcBef>
                <a:spcPts val="900"/>
              </a:spcBef>
              <a:spcAft>
                <a:spcPts val="0"/>
              </a:spcAft>
              <a:buClr>
                <a:srgbClr val="111111"/>
              </a:buClr>
              <a:buSzPts val="1200"/>
              <a:buChar char="●"/>
            </a:pPr>
            <a:r>
              <a:rPr b="1" lang="en" sz="1200">
                <a:solidFill>
                  <a:srgbClr val="111111"/>
                </a:solidFill>
              </a:rPr>
              <a:t>Cognitive behavioral therapy.</a:t>
            </a:r>
            <a:r>
              <a:rPr lang="en" sz="1200">
                <a:solidFill>
                  <a:srgbClr val="111111"/>
                </a:solidFill>
              </a:rPr>
              <a:t> This type of psychotherapy focuses on behaviors, thoughts and feelings related to your eating disorder. After helping you gain healthy eating behaviors, it helps you learn to recognize and change distorted thoughts that lead to eating disorder behaviors.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Family-based therapy.</a:t>
            </a:r>
            <a:r>
              <a:rPr lang="en" sz="1200">
                <a:solidFill>
                  <a:srgbClr val="111111"/>
                </a:solidFill>
              </a:rPr>
              <a:t> During this therapy, family members learn to help you restore healthy eating patterns and achieve a healthy weight until you can do it on your own. This type of therapy can be especially useful for parents learning how to help a teen with an eating disorder.</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b="1" lang="en" sz="1200">
                <a:solidFill>
                  <a:srgbClr val="111111"/>
                </a:solidFill>
              </a:rPr>
              <a:t>Group cognitive behavioral therapy.</a:t>
            </a:r>
            <a:r>
              <a:rPr lang="en" sz="1200">
                <a:solidFill>
                  <a:srgbClr val="111111"/>
                </a:solidFill>
              </a:rPr>
              <a:t> This type of therapy involves meeting with a psychologist or other mental health professional along with others who are diagnosed with an eating disorder. It can help you address thoughts, feelings and behaviors related to your eating disorder, learn skills to manage symptoms, and regain healthy eating patterns.</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Your psychologist or other mental health professional may ask you to do homework, such as keep a food journal to review in therapy sessions and identify triggers that cause you to binge, purge or do other unhealthy eating behaviors.</a:t>
            </a:r>
            <a:endParaRPr sz="1200">
              <a:solidFill>
                <a:srgbClr val="111111"/>
              </a:solidFill>
            </a:endParaRPr>
          </a:p>
          <a:p>
            <a:pPr indent="0" lvl="0" marL="0" rtl="0">
              <a:lnSpc>
                <a:spcPct val="117187"/>
              </a:lnSpc>
              <a:spcBef>
                <a:spcPts val="900"/>
              </a:spcBef>
              <a:spcAft>
                <a:spcPts val="0"/>
              </a:spcAft>
              <a:buClr>
                <a:schemeClr val="dk1"/>
              </a:buClr>
              <a:buSzPts val="1100"/>
              <a:buFont typeface="Arial"/>
              <a:buNone/>
            </a:pPr>
            <a:r>
              <a:rPr b="1" lang="en" sz="1600">
                <a:solidFill>
                  <a:srgbClr val="54585A"/>
                </a:solidFill>
              </a:rPr>
              <a:t>Nutrition education</a:t>
            </a:r>
            <a:endParaRPr b="1" sz="1600">
              <a:solidFill>
                <a:srgbClr val="54585A"/>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Registered dietitians and other professionals involved in your treatment can help you better understand your eating disorder and help you develop a plan to achieve and maintain healthy eating habits. Goals of nutrition education may be to:</a:t>
            </a:r>
            <a:endParaRPr sz="1200">
              <a:solidFill>
                <a:srgbClr val="111111"/>
              </a:solidFill>
            </a:endParaRPr>
          </a:p>
          <a:p>
            <a:pPr indent="-304800" lvl="0" marL="685800" rtl="0">
              <a:lnSpc>
                <a:spcPct val="115000"/>
              </a:lnSpc>
              <a:spcBef>
                <a:spcPts val="900"/>
              </a:spcBef>
              <a:spcAft>
                <a:spcPts val="0"/>
              </a:spcAft>
              <a:buClr>
                <a:srgbClr val="111111"/>
              </a:buClr>
              <a:buSzPts val="1200"/>
              <a:buChar char="●"/>
            </a:pPr>
            <a:r>
              <a:rPr lang="en" sz="1200">
                <a:solidFill>
                  <a:srgbClr val="111111"/>
                </a:solidFill>
              </a:rPr>
              <a:t>Work toward a healthy weight</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Understand how nutrition affects your body, including recognizing how your eating disorder causes nutrition issues and physical problems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Practice meal planning</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Establish regular eating patterns — generally, three meals a day with regular snacks</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Take steps to avoid dieting or bingeing</a:t>
            </a:r>
            <a:endParaRPr sz="1200">
              <a:solidFill>
                <a:srgbClr val="111111"/>
              </a:solidFill>
            </a:endParaRPr>
          </a:p>
          <a:p>
            <a:pPr indent="-304800" lvl="0" marL="685800" rtl="0">
              <a:lnSpc>
                <a:spcPct val="115000"/>
              </a:lnSpc>
              <a:spcBef>
                <a:spcPts val="0"/>
              </a:spcBef>
              <a:spcAft>
                <a:spcPts val="0"/>
              </a:spcAft>
              <a:buClr>
                <a:srgbClr val="111111"/>
              </a:buClr>
              <a:buSzPts val="1200"/>
              <a:buChar char="●"/>
            </a:pPr>
            <a:r>
              <a:rPr lang="en" sz="1200">
                <a:solidFill>
                  <a:srgbClr val="111111"/>
                </a:solidFill>
              </a:rPr>
              <a:t>Correct health problems that are a result of malnutrition or obesity</a:t>
            </a:r>
            <a:endParaRPr sz="1200">
              <a:solidFill>
                <a:srgbClr val="111111"/>
              </a:solidFill>
            </a:endParaRPr>
          </a:p>
          <a:p>
            <a:pPr indent="0" lvl="0" marL="0" rtl="0">
              <a:lnSpc>
                <a:spcPct val="117187"/>
              </a:lnSpc>
              <a:spcBef>
                <a:spcPts val="900"/>
              </a:spcBef>
              <a:spcAft>
                <a:spcPts val="0"/>
              </a:spcAft>
              <a:buClr>
                <a:schemeClr val="dk1"/>
              </a:buClr>
              <a:buSzPts val="1100"/>
              <a:buFont typeface="Arial"/>
              <a:buNone/>
            </a:pPr>
            <a:r>
              <a:rPr b="1" lang="en" sz="1600">
                <a:solidFill>
                  <a:srgbClr val="54585A"/>
                </a:solidFill>
              </a:rPr>
              <a:t>Medications for eating disorders</a:t>
            </a:r>
            <a:endParaRPr b="1" sz="1600">
              <a:solidFill>
                <a:srgbClr val="54585A"/>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Medications can't cure an eating disorder. They're most effective when combined with psychological therapy.</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Antidepressants are the most common medications used to treat eating disorders that involve binge-eating or purging behaviors, but depending on the situation, other medications are sometimes prescribed.</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Taking an antidepressant may be especially helpful if you have bulimia or binge-eating disorder. Antidepressants can also help reduce symptoms of depression or anxiety, which frequently occur along with eating disorders.</a:t>
            </a:r>
            <a:endParaRPr sz="1200">
              <a:solidFill>
                <a:srgbClr val="111111"/>
              </a:solidFill>
            </a:endParaRPr>
          </a:p>
          <a:p>
            <a:pPr indent="0" lvl="0" marL="0" rtl="0">
              <a:lnSpc>
                <a:spcPct val="115000"/>
              </a:lnSpc>
              <a:spcBef>
                <a:spcPts val="900"/>
              </a:spcBef>
              <a:spcAft>
                <a:spcPts val="0"/>
              </a:spcAft>
              <a:buClr>
                <a:schemeClr val="dk1"/>
              </a:buClr>
              <a:buSzPts val="1100"/>
              <a:buFont typeface="Arial"/>
              <a:buNone/>
            </a:pPr>
            <a:r>
              <a:rPr lang="en" sz="1200">
                <a:solidFill>
                  <a:srgbClr val="111111"/>
                </a:solidFill>
              </a:rPr>
              <a:t>You may also need to take medications for physical health problems caused by your eating disorder.</a:t>
            </a:r>
            <a:endParaRPr sz="1200">
              <a:solidFill>
                <a:srgbClr val="111111"/>
              </a:solidFill>
            </a:endParaRPr>
          </a:p>
          <a:p>
            <a:pPr indent="0" lvl="0" marL="0">
              <a:spcBef>
                <a:spcPts val="9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Has been seen since the </a:t>
            </a:r>
            <a:r>
              <a:rPr b="1" lang="en" sz="1400">
                <a:solidFill>
                  <a:schemeClr val="dk1"/>
                </a:solidFill>
                <a:latin typeface="Lato"/>
                <a:ea typeface="Lato"/>
                <a:cs typeface="Lato"/>
                <a:sym typeface="Lato"/>
              </a:rPr>
              <a:t>Hellenistic era</a:t>
            </a:r>
            <a:r>
              <a:rPr lang="en" sz="1400">
                <a:solidFill>
                  <a:schemeClr val="dk1"/>
                </a:solidFill>
                <a:latin typeface="Lato Light"/>
                <a:ea typeface="Lato Light"/>
                <a:cs typeface="Lato Light"/>
                <a:sym typeface="Lato Light"/>
              </a:rPr>
              <a:t> and has continued through the </a:t>
            </a:r>
            <a:r>
              <a:rPr b="1" lang="en" sz="1400">
                <a:solidFill>
                  <a:schemeClr val="dk1"/>
                </a:solidFill>
                <a:latin typeface="Lato"/>
                <a:ea typeface="Lato"/>
                <a:cs typeface="Lato"/>
                <a:sym typeface="Lato"/>
              </a:rPr>
              <a:t>Middle Ages</a:t>
            </a:r>
            <a:endParaRPr b="1" sz="1400">
              <a:solidFill>
                <a:schemeClr val="dk1"/>
              </a:solidFill>
              <a:latin typeface="Lato"/>
              <a:ea typeface="Lato"/>
              <a:cs typeface="Lato"/>
              <a:sym typeface="Lato"/>
            </a:endParaRPr>
          </a:p>
          <a:p>
            <a:pPr indent="-317500" lvl="1" marL="9144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In earlier history, it was focused on religious fasting, spiritual purity and self- sacrifice</a:t>
            </a:r>
            <a:endParaRPr sz="1400">
              <a:solidFill>
                <a:schemeClr val="dk1"/>
              </a:solidFill>
              <a:latin typeface="Lato Light"/>
              <a:ea typeface="Lato Light"/>
              <a:cs typeface="Lato Light"/>
              <a:sym typeface="Lato Light"/>
            </a:endParaRPr>
          </a:p>
          <a:p>
            <a:pPr indent="-317500" lvl="0" marL="4572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The term, </a:t>
            </a:r>
            <a:r>
              <a:rPr b="1" lang="en" sz="1400">
                <a:solidFill>
                  <a:schemeClr val="dk1"/>
                </a:solidFill>
                <a:latin typeface="Lato"/>
                <a:ea typeface="Lato"/>
                <a:cs typeface="Lato"/>
                <a:sym typeface="Lato"/>
              </a:rPr>
              <a:t>anorexia nervosa </a:t>
            </a:r>
            <a:r>
              <a:rPr lang="en" sz="1400">
                <a:solidFill>
                  <a:schemeClr val="dk1"/>
                </a:solidFill>
                <a:latin typeface="Lato Light"/>
                <a:ea typeface="Lato Light"/>
                <a:cs typeface="Lato Light"/>
                <a:sym typeface="Lato Light"/>
              </a:rPr>
              <a:t>was first established by </a:t>
            </a:r>
            <a:r>
              <a:rPr b="1" lang="en" sz="1400">
                <a:solidFill>
                  <a:schemeClr val="dk1"/>
                </a:solidFill>
                <a:latin typeface="Lato"/>
                <a:ea typeface="Lato"/>
                <a:cs typeface="Lato"/>
                <a:sym typeface="Lato"/>
              </a:rPr>
              <a:t>Sir William Gull in 1873</a:t>
            </a:r>
            <a:endParaRPr b="1" sz="1400">
              <a:solidFill>
                <a:schemeClr val="dk1"/>
              </a:solidFill>
              <a:latin typeface="Lato"/>
              <a:ea typeface="Lato"/>
              <a:cs typeface="Lato"/>
              <a:sym typeface="Lato"/>
            </a:endParaRPr>
          </a:p>
          <a:p>
            <a:pPr indent="-317500" lvl="1" marL="9144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Sir William Gull made observations of this condition and presented it to the British Medical Association in Oxford</a:t>
            </a:r>
            <a:endParaRPr sz="1400">
              <a:solidFill>
                <a:schemeClr val="dk1"/>
              </a:solidFill>
              <a:latin typeface="Lato Light"/>
              <a:ea typeface="Lato Light"/>
              <a:cs typeface="Lato Light"/>
              <a:sym typeface="Lato Light"/>
            </a:endParaRPr>
          </a:p>
          <a:p>
            <a:pPr indent="-317500" lvl="0" marL="4572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French physician, </a:t>
            </a:r>
            <a:r>
              <a:rPr b="1" lang="en" sz="1400">
                <a:solidFill>
                  <a:schemeClr val="dk1"/>
                </a:solidFill>
                <a:latin typeface="Lato"/>
                <a:ea typeface="Lato"/>
                <a:cs typeface="Lato"/>
                <a:sym typeface="Lato"/>
              </a:rPr>
              <a:t>Ernest- Charles Lasègue </a:t>
            </a:r>
            <a:r>
              <a:rPr lang="en" sz="1400">
                <a:solidFill>
                  <a:schemeClr val="dk1"/>
                </a:solidFill>
                <a:latin typeface="Lato Light"/>
                <a:ea typeface="Lato Light"/>
                <a:cs typeface="Lato Light"/>
                <a:sym typeface="Lato Light"/>
              </a:rPr>
              <a:t>also published details of cases the same year that the term was created, his work concentrated more on the psychological symptoms and examined the role of parental and family interactions</a:t>
            </a:r>
            <a:endParaRPr sz="1400">
              <a:solidFill>
                <a:schemeClr val="dk1"/>
              </a:solidFill>
              <a:latin typeface="Lato Light"/>
              <a:ea typeface="Lato Light"/>
              <a:cs typeface="Lato Light"/>
              <a:sym typeface="Lato Light"/>
            </a:endParaRPr>
          </a:p>
          <a:p>
            <a:pPr indent="-317500" lvl="0" marL="457200" rtl="0">
              <a:lnSpc>
                <a:spcPct val="115000"/>
              </a:lnSpc>
              <a:spcBef>
                <a:spcPts val="0"/>
              </a:spcBef>
              <a:spcAft>
                <a:spcPts val="0"/>
              </a:spcAft>
              <a:buClr>
                <a:schemeClr val="dk1"/>
              </a:buClr>
              <a:buSzPts val="1400"/>
              <a:buFont typeface="Lato"/>
              <a:buChar char="●"/>
            </a:pPr>
            <a:r>
              <a:rPr b="1" lang="en" sz="1400">
                <a:solidFill>
                  <a:schemeClr val="dk1"/>
                </a:solidFill>
                <a:latin typeface="Lato"/>
                <a:ea typeface="Lato"/>
                <a:cs typeface="Lato"/>
                <a:sym typeface="Lato"/>
              </a:rPr>
              <a:t>AN was the first eating disorder to be placed into the first DSM edition</a:t>
            </a:r>
            <a:endParaRPr b="1" sz="1400">
              <a:solidFill>
                <a:schemeClr val="dk1"/>
              </a:solidFill>
              <a:latin typeface="Lato"/>
              <a:ea typeface="Lato"/>
              <a:cs typeface="Lato"/>
              <a:sym typeface="Lato"/>
            </a:endParaRPr>
          </a:p>
          <a:p>
            <a:pPr indent="-317500" lvl="1" marL="9144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It was not until 1980 that the body image disturbance criteria was a diagnostic criterion</a:t>
            </a:r>
            <a:endParaRPr sz="1400">
              <a:solidFill>
                <a:schemeClr val="dk1"/>
              </a:solidFill>
              <a:latin typeface="Lato Light"/>
              <a:ea typeface="Lato Light"/>
              <a:cs typeface="Lato Light"/>
              <a:sym typeface="Lato Light"/>
            </a:endParaRPr>
          </a:p>
          <a:p>
            <a:pPr indent="-317500" lvl="0" marL="457200" rtl="0">
              <a:lnSpc>
                <a:spcPct val="115000"/>
              </a:lnSpc>
              <a:spcBef>
                <a:spcPts val="0"/>
              </a:spcBef>
              <a:spcAft>
                <a:spcPts val="0"/>
              </a:spcAft>
              <a:buClr>
                <a:schemeClr val="dk1"/>
              </a:buClr>
              <a:buSzPts val="1400"/>
              <a:buFont typeface="Lato Light"/>
              <a:buChar char="●"/>
            </a:pPr>
            <a:r>
              <a:rPr lang="en" sz="1400">
                <a:solidFill>
                  <a:schemeClr val="dk1"/>
                </a:solidFill>
                <a:latin typeface="Lato Light"/>
                <a:ea typeface="Lato Light"/>
                <a:cs typeface="Lato Light"/>
                <a:sym typeface="Lato Light"/>
              </a:rPr>
              <a:t>In </a:t>
            </a:r>
            <a:r>
              <a:rPr b="1" lang="en" sz="1400">
                <a:solidFill>
                  <a:schemeClr val="dk1"/>
                </a:solidFill>
                <a:latin typeface="Lato"/>
                <a:ea typeface="Lato"/>
                <a:cs typeface="Lato"/>
                <a:sym typeface="Lato"/>
              </a:rPr>
              <a:t>DSM 5</a:t>
            </a:r>
            <a:r>
              <a:rPr lang="en" sz="1400">
                <a:solidFill>
                  <a:schemeClr val="dk1"/>
                </a:solidFill>
                <a:latin typeface="Lato Light"/>
                <a:ea typeface="Lato Light"/>
                <a:cs typeface="Lato Light"/>
                <a:sym typeface="Lato Light"/>
              </a:rPr>
              <a:t>, it is now under the “other specified feeding or eating disorder” along with bulimia nervosa (BN), binge eating disorder (BED), avoidant/restrictive food intake disorder (ARFID), rumination disorder and pica</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nSpc>
                <a:spcPct val="115000"/>
              </a:lnSpc>
              <a:spcBef>
                <a:spcPts val="0"/>
              </a:spcBef>
              <a:spcAft>
                <a:spcPts val="0"/>
              </a:spcAft>
              <a:buClr>
                <a:schemeClr val="dk1"/>
              </a:buClr>
              <a:buSzPts val="1100"/>
              <a:buChar char="●"/>
            </a:pPr>
            <a:r>
              <a:rPr lang="en" sz="1200">
                <a:solidFill>
                  <a:srgbClr val="444444"/>
                </a:solidFill>
                <a:highlight>
                  <a:srgbClr val="FFFFFF"/>
                </a:highlight>
                <a:latin typeface="Dosis"/>
                <a:ea typeface="Dosis"/>
                <a:cs typeface="Dosis"/>
                <a:sym typeface="Dosis"/>
              </a:rPr>
              <a:t>Nine out of 10 people with anorexia are female and about 1 percent of U.S. females between ages 10 and 25 is anorexic. </a:t>
            </a:r>
            <a:endParaRPr b="1">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 Lifetime prevalence, incidence rates and 5 year recovery rates were calculated from data from 2882 women from 1975-1979 birth cohorts of Finnish twins:</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Incidence in women aged 15 to 19 years was 270 per 100,000 person- years</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5 year clinical recovery rate was 66.8% at which complete or nearly complete psychological recovery was seen</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Average prevalence in Western Europe and North America is 0.3%</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Lifetime prevalence in females is 0.9% and in males is 0.3%; note lifetime prevalence is defined as the proportion of individuals in a population that at some point in their life have experienced the disease</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 Western countries have a higher prevalence than non- Western countries</a:t>
            </a:r>
            <a:endParaRPr>
              <a:solidFill>
                <a:schemeClr val="dk1"/>
              </a:solidFill>
            </a:endParaRPr>
          </a:p>
          <a:p>
            <a:pPr indent="-298450" lvl="0" marL="457200" rtl="0">
              <a:lnSpc>
                <a:spcPct val="115000"/>
              </a:lnSpc>
              <a:spcBef>
                <a:spcPts val="0"/>
              </a:spcBef>
              <a:spcAft>
                <a:spcPts val="0"/>
              </a:spcAft>
              <a:buClr>
                <a:schemeClr val="dk1"/>
              </a:buClr>
              <a:buSzPts val="1100"/>
              <a:buChar char="●"/>
            </a:pPr>
            <a:r>
              <a:rPr lang="en">
                <a:solidFill>
                  <a:schemeClr val="dk1"/>
                </a:solidFill>
              </a:rPr>
              <a:t>Affected countries include not only the United States but Austria, France, Turkey, Poland</a:t>
            </a:r>
            <a:endParaRPr>
              <a:solidFill>
                <a:schemeClr val="dk1"/>
              </a:solidFill>
            </a:endParaRPr>
          </a:p>
          <a:p>
            <a:pPr indent="0" lvl="0" marL="0" rtl="0">
              <a:lnSpc>
                <a:spcPct val="115000"/>
              </a:lnSpc>
              <a:spcBef>
                <a:spcPts val="0"/>
              </a:spcBef>
              <a:spcAft>
                <a:spcPts val="0"/>
              </a:spcAft>
              <a:buNone/>
            </a:pPr>
            <a:r>
              <a:t/>
            </a:r>
            <a:endParaRPr>
              <a:solidFill>
                <a:schemeClr val="dk1"/>
              </a:solidFill>
            </a:endParaRPr>
          </a:p>
          <a:p>
            <a:pPr indent="0" lvl="0" marL="0" rtl="0">
              <a:lnSpc>
                <a:spcPct val="115000"/>
              </a:lnSpc>
              <a:spcBef>
                <a:spcPts val="0"/>
              </a:spcBef>
              <a:spcAft>
                <a:spcPts val="0"/>
              </a:spcAft>
              <a:buNone/>
            </a:pPr>
            <a:r>
              <a:rPr lang="en">
                <a:solidFill>
                  <a:schemeClr val="dk1"/>
                </a:solidFill>
              </a:rPr>
              <a:t>Individuals with AN are unable to maintain a normal healthy body weight, often dropping well below 85% of their ideal weight. Youth who are still growing fail to make expected increases in weight (and often height). </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40000"/>
              </a:lnSpc>
              <a:spcBef>
                <a:spcPts val="0"/>
              </a:spcBef>
              <a:spcAft>
                <a:spcPts val="0"/>
              </a:spcAft>
              <a:buNone/>
            </a:pPr>
            <a:r>
              <a:rPr b="1" lang="en" sz="1200">
                <a:solidFill>
                  <a:srgbClr val="111111"/>
                </a:solidFill>
              </a:rPr>
              <a:t>Biological.</a:t>
            </a:r>
            <a:r>
              <a:rPr lang="en" sz="1200">
                <a:solidFill>
                  <a:srgbClr val="111111"/>
                </a:solidFill>
              </a:rPr>
              <a:t> Although it's not yet clear which genes are involved, there may be genetic changes that make some people at higher risk of developing anorexia. Some people may have a genetic tendency toward perfectionism, sensitivity and perseverance — all traits associated with anorexia.</a:t>
            </a:r>
            <a:endParaRPr sz="1200">
              <a:solidFill>
                <a:srgbClr val="111111"/>
              </a:solidFill>
            </a:endParaRPr>
          </a:p>
          <a:p>
            <a:pPr indent="0" lvl="0" marL="0" rtl="0">
              <a:lnSpc>
                <a:spcPct val="140000"/>
              </a:lnSpc>
              <a:spcBef>
                <a:spcPts val="900"/>
              </a:spcBef>
              <a:spcAft>
                <a:spcPts val="0"/>
              </a:spcAft>
              <a:buNone/>
            </a:pPr>
            <a:r>
              <a:rPr b="1" lang="en" sz="1200">
                <a:solidFill>
                  <a:srgbClr val="111111"/>
                </a:solidFill>
              </a:rPr>
              <a:t>Psychological.</a:t>
            </a:r>
            <a:r>
              <a:rPr lang="en" sz="1200">
                <a:solidFill>
                  <a:srgbClr val="111111"/>
                </a:solidFill>
              </a:rPr>
              <a:t> Some people with anorexia may have obsessive-compulsive personality traits that make it easier to stick to strict diets and forgo food despite being hungry. They may have an extreme drive for perfectionism, which causes them to think they're never thin enough. And they may have high levels of anxiety and engage in restrictive eating to reduce it.</a:t>
            </a:r>
            <a:endParaRPr sz="1200">
              <a:solidFill>
                <a:srgbClr val="111111"/>
              </a:solidFill>
            </a:endParaRPr>
          </a:p>
          <a:p>
            <a:pPr indent="0" lvl="0" marL="0" rtl="0">
              <a:lnSpc>
                <a:spcPct val="140000"/>
              </a:lnSpc>
              <a:spcBef>
                <a:spcPts val="900"/>
              </a:spcBef>
              <a:spcAft>
                <a:spcPts val="0"/>
              </a:spcAft>
              <a:buNone/>
            </a:pPr>
            <a:r>
              <a:rPr b="1" lang="en" sz="1200">
                <a:solidFill>
                  <a:srgbClr val="111111"/>
                </a:solidFill>
              </a:rPr>
              <a:t>Environmental.</a:t>
            </a:r>
            <a:r>
              <a:rPr lang="en" sz="1200">
                <a:solidFill>
                  <a:srgbClr val="111111"/>
                </a:solidFill>
              </a:rPr>
              <a:t> Modern Western culture emphasizes thinness. Success and worth are often equated with being thin. Peer pressure may help fuel the desire to be thin, particularly among young girls.</a:t>
            </a:r>
            <a:endParaRPr sz="1200">
              <a:solidFill>
                <a:srgbClr val="111111"/>
              </a:solidFill>
            </a:endParaRPr>
          </a:p>
          <a:p>
            <a:pPr indent="0" lvl="0" marL="0">
              <a:spcBef>
                <a:spcPts val="9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chemeClr val="dk1"/>
                </a:solidFill>
              </a:rPr>
              <a:t>Previous research has demonstrated that women with AN and BN seem to overestimate their own body dimensions to a similar degree, whereas healthy women show a tendency to underestimate them.5,6 The cognitive–affective component of a disturbed body image comprises negative body-related attitudes and emotions. Although in Western cultures, discontent with one’s shape and weight seems to be widespread in the general female population,7women with eating disorders exceed healthy women in terms of body dissatisfaction. </a:t>
            </a:r>
            <a:br>
              <a:rPr lang="en">
                <a:solidFill>
                  <a:schemeClr val="dk1"/>
                </a:solidFill>
              </a:rPr>
            </a:br>
            <a:r>
              <a:rPr lang="en">
                <a:solidFill>
                  <a:schemeClr val="dk1"/>
                </a:solidFill>
                <a:latin typeface="Calibri"/>
                <a:ea typeface="Calibri"/>
                <a:cs typeface="Calibri"/>
                <a:sym typeface="Calibri"/>
              </a:rPr>
              <a:t> Individuals have a distorted body image and, even when emaciated, tend to see themselves as ‘fat’, express denial of being underweight and compulsively over-exercise. They are often resistant to treatment and lack insight regarding the seriousness of the medical consequences of the disorder. Two types of</a:t>
            </a:r>
            <a:endParaRPr>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Although AN is characterized as an eating disorder, it remains unknown whether there is a primary disturbance of appetitive pathways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It has been found that there are several risk factors for developing anorexia. These include: perfectionism, negative self-evaluation, obesity, family history of anorexia, affective disorder, substance abuse, obsessive-compulsive disorder and a stress/trigger. It was also found that a lot of these risk factors were correlated to being risk factors of other psychological conditions (Fairburn, Cooper, Doll &amp; Welch, 1999). It should also be mentioned that all of the aforementioned risk factors are not known in detail - their significance is unknown at this point. Social determinants, culture and family also play a role, and vary significantly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chemeClr val="dk1"/>
                </a:solidFill>
              </a:rPr>
              <a:t> If they have a personality or temperament predesposition trait it can contribute to one’ vulnerability of developing anorexia. It is usually seen that it becomes intensified during adolescence.</a:t>
            </a:r>
            <a:endParaRPr>
              <a:solidFill>
                <a:schemeClr val="dk1"/>
              </a:solidFill>
            </a:endParaRPr>
          </a:p>
          <a:p>
            <a:pPr indent="0" lvl="0" marL="0" rtl="0">
              <a:lnSpc>
                <a:spcPct val="115000"/>
              </a:lnSpc>
              <a:spcBef>
                <a:spcPts val="0"/>
              </a:spcBef>
              <a:spcAft>
                <a:spcPts val="0"/>
              </a:spcAft>
              <a:buNone/>
            </a:pPr>
            <a:r>
              <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descr="paint_transparent1.png" id="10" name="Shape 10"/>
          <p:cNvPicPr preferRelativeResize="0"/>
          <p:nvPr/>
        </p:nvPicPr>
        <p:blipFill rotWithShape="1">
          <a:blip r:embed="rId3">
            <a:alphaModFix/>
          </a:blip>
          <a:srcRect b="0" l="55211" r="0" t="0"/>
          <a:stretch/>
        </p:blipFill>
        <p:spPr>
          <a:xfrm>
            <a:off x="1" y="0"/>
            <a:ext cx="4095677" cy="5143500"/>
          </a:xfrm>
          <a:prstGeom prst="rect">
            <a:avLst/>
          </a:prstGeom>
          <a:noFill/>
          <a:ln>
            <a:noFill/>
          </a:ln>
        </p:spPr>
      </p:pic>
      <p:sp>
        <p:nvSpPr>
          <p:cNvPr id="11" name="Shape 11"/>
          <p:cNvSpPr txBox="1"/>
          <p:nvPr>
            <p:ph type="ctrTitle"/>
          </p:nvPr>
        </p:nvSpPr>
        <p:spPr>
          <a:xfrm>
            <a:off x="3208125" y="3287225"/>
            <a:ext cx="5250300" cy="1159800"/>
          </a:xfrm>
          <a:prstGeom prst="rect">
            <a:avLst/>
          </a:prstGeom>
        </p:spPr>
        <p:txBody>
          <a:bodyPr anchorCtr="0" anchor="b" bIns="91425" lIns="91425" spcFirstLastPara="1" rIns="91425" wrap="square" tIns="91425"/>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rectangle">
  <p:cSld name="BLANK_1">
    <p:bg>
      <p:bgPr>
        <a:blipFill>
          <a:blip r:embed="rId2">
            <a:alphaModFix/>
          </a:blip>
          <a:stretch>
            <a:fillRect/>
          </a:stretch>
        </a:blipFill>
      </p:bgPr>
    </p:bg>
    <p:spTree>
      <p:nvGrpSpPr>
        <p:cNvPr id="50" name="Shape 50"/>
        <p:cNvGrpSpPr/>
        <p:nvPr/>
      </p:nvGrpSpPr>
      <p:grpSpPr>
        <a:xfrm>
          <a:off x="0" y="0"/>
          <a:ext cx="0" cy="0"/>
          <a:chOff x="0" y="0"/>
          <a:chExt cx="0" cy="0"/>
        </a:xfrm>
      </p:grpSpPr>
      <p:pic>
        <p:nvPicPr>
          <p:cNvPr descr="paint_transparent3.png" id="51" name="Shape 51"/>
          <p:cNvPicPr preferRelativeResize="0"/>
          <p:nvPr/>
        </p:nvPicPr>
        <p:blipFill>
          <a:blip r:embed="rId3">
            <a:alphaModFix/>
          </a:blip>
          <a:stretch>
            <a:fillRect/>
          </a:stretch>
        </p:blipFill>
        <p:spPr>
          <a:xfrm>
            <a:off x="0" y="0"/>
            <a:ext cx="9144000" cy="5143503"/>
          </a:xfrm>
          <a:prstGeom prst="rect">
            <a:avLst/>
          </a:prstGeom>
          <a:noFill/>
          <a:ln>
            <a:noFill/>
          </a:ln>
        </p:spPr>
      </p:pic>
      <p:sp>
        <p:nvSpPr>
          <p:cNvPr id="52" name="Shape 52"/>
          <p:cNvSpPr txBox="1"/>
          <p:nvPr>
            <p:ph idx="12" type="sldNum"/>
          </p:nvPr>
        </p:nvSpPr>
        <p:spPr>
          <a:xfrm>
            <a:off x="4297650" y="4447973"/>
            <a:ext cx="548700" cy="393600"/>
          </a:xfrm>
          <a:prstGeom prst="rect">
            <a:avLst/>
          </a:prstGeom>
        </p:spPr>
        <p:txBody>
          <a:bodyPr anchorCtr="0" anchor="ctr" bIns="91425" lIns="91425" spcFirstLastPara="1" rIns="91425" wrap="square" tIns="91425">
            <a:noAutofit/>
          </a:bodyPr>
          <a:lstStyle>
            <a:lvl1pPr lvl="0" rtl="0" algn="ctr">
              <a:buNone/>
              <a:defRPr>
                <a:solidFill>
                  <a:srgbClr val="999999"/>
                </a:solidFill>
              </a:defRPr>
            </a:lvl1pPr>
            <a:lvl2pPr lvl="1" rtl="0" algn="ctr">
              <a:buNone/>
              <a:defRPr>
                <a:solidFill>
                  <a:srgbClr val="999999"/>
                </a:solidFill>
              </a:defRPr>
            </a:lvl2pPr>
            <a:lvl3pPr lvl="2" rtl="0" algn="ctr">
              <a:buNone/>
              <a:defRPr>
                <a:solidFill>
                  <a:srgbClr val="999999"/>
                </a:solidFill>
              </a:defRPr>
            </a:lvl3pPr>
            <a:lvl4pPr lvl="3" rtl="0" algn="ctr">
              <a:buNone/>
              <a:defRPr>
                <a:solidFill>
                  <a:srgbClr val="999999"/>
                </a:solidFill>
              </a:defRPr>
            </a:lvl4pPr>
            <a:lvl5pPr lvl="4" rtl="0" algn="ctr">
              <a:buNone/>
              <a:defRPr>
                <a:solidFill>
                  <a:srgbClr val="999999"/>
                </a:solidFill>
              </a:defRPr>
            </a:lvl5pPr>
            <a:lvl6pPr lvl="5" rtl="0" algn="ctr">
              <a:buNone/>
              <a:defRPr>
                <a:solidFill>
                  <a:srgbClr val="999999"/>
                </a:solidFill>
              </a:defRPr>
            </a:lvl6pPr>
            <a:lvl7pPr lvl="6" rtl="0" algn="ctr">
              <a:buNone/>
              <a:defRPr>
                <a:solidFill>
                  <a:srgbClr val="999999"/>
                </a:solidFill>
              </a:defRPr>
            </a:lvl7pPr>
            <a:lvl8pPr lvl="7" rtl="0" algn="ctr">
              <a:buNone/>
              <a:defRPr>
                <a:solidFill>
                  <a:srgbClr val="999999"/>
                </a:solidFill>
              </a:defRPr>
            </a:lvl8pPr>
            <a:lvl9pPr lvl="8" rtl="0" algn="ctr">
              <a:buNone/>
              <a:defRPr>
                <a:solidFill>
                  <a:srgbClr val="999999"/>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half">
  <p:cSld name="BLANK_1_1">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pic>
        <p:nvPicPr>
          <p:cNvPr descr="paint_transparent1.png" id="55" name="Shape 55"/>
          <p:cNvPicPr preferRelativeResize="0"/>
          <p:nvPr/>
        </p:nvPicPr>
        <p:blipFill rotWithShape="1">
          <a:blip r:embed="rId3">
            <a:alphaModFix/>
          </a:blip>
          <a:srcRect b="0" l="27161" r="0" t="0"/>
          <a:stretch/>
        </p:blipFill>
        <p:spPr>
          <a:xfrm>
            <a:off x="0" y="0"/>
            <a:ext cx="6660552"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bg>
      <p:bgPr>
        <a:solidFill>
          <a:schemeClr val="accent6"/>
        </a:solidFill>
      </p:bgPr>
    </p:bg>
    <p:spTree>
      <p:nvGrpSpPr>
        <p:cNvPr id="56" name="Shape 56"/>
        <p:cNvGrpSpPr/>
        <p:nvPr/>
      </p:nvGrpSpPr>
      <p:grpSpPr>
        <a:xfrm>
          <a:off x="0" y="0"/>
          <a:ext cx="0" cy="0"/>
          <a:chOff x="0" y="0"/>
          <a:chExt cx="0" cy="0"/>
        </a:xfrm>
      </p:grpSpPr>
      <p:sp>
        <p:nvSpPr>
          <p:cNvPr id="57" name="Shape 57"/>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61" name="Shape 61"/>
          <p:cNvGrpSpPr/>
          <p:nvPr/>
        </p:nvGrpSpPr>
        <p:grpSpPr>
          <a:xfrm>
            <a:off x="255200" y="592"/>
            <a:ext cx="2250363" cy="1044300"/>
            <a:chOff x="255200" y="592"/>
            <a:chExt cx="2250363" cy="1044300"/>
          </a:xfrm>
        </p:grpSpPr>
        <p:sp>
          <p:nvSpPr>
            <p:cNvPr id="62" name="Shape 6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3" name="Shape 63"/>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 name="Shape 64"/>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65" name="Shape 65"/>
          <p:cNvGrpSpPr/>
          <p:nvPr/>
        </p:nvGrpSpPr>
        <p:grpSpPr>
          <a:xfrm>
            <a:off x="905395" y="592"/>
            <a:ext cx="2250363" cy="1044300"/>
            <a:chOff x="905395" y="592"/>
            <a:chExt cx="2250363" cy="1044300"/>
          </a:xfrm>
        </p:grpSpPr>
        <p:sp>
          <p:nvSpPr>
            <p:cNvPr id="66" name="Shape 66"/>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69" name="Shape 69"/>
          <p:cNvGrpSpPr/>
          <p:nvPr/>
        </p:nvGrpSpPr>
        <p:grpSpPr>
          <a:xfrm>
            <a:off x="7057468" y="5088"/>
            <a:ext cx="1851282" cy="752108"/>
            <a:chOff x="6917201" y="0"/>
            <a:chExt cx="2227777" cy="863400"/>
          </a:xfrm>
        </p:grpSpPr>
        <p:sp>
          <p:nvSpPr>
            <p:cNvPr id="70" name="Shape 70"/>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1" name="Shape 7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73" name="Shape 73"/>
          <p:cNvGrpSpPr/>
          <p:nvPr/>
        </p:nvGrpSpPr>
        <p:grpSpPr>
          <a:xfrm>
            <a:off x="6553032" y="4217852"/>
            <a:ext cx="2389068" cy="925737"/>
            <a:chOff x="6917201" y="0"/>
            <a:chExt cx="2227777" cy="863400"/>
          </a:xfrm>
        </p:grpSpPr>
        <p:sp>
          <p:nvSpPr>
            <p:cNvPr id="74" name="Shape 74"/>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77" name="Shape 77"/>
          <p:cNvGrpSpPr/>
          <p:nvPr/>
        </p:nvGrpSpPr>
        <p:grpSpPr>
          <a:xfrm>
            <a:off x="199149" y="4055652"/>
            <a:ext cx="2795414" cy="1083308"/>
            <a:chOff x="6917201" y="0"/>
            <a:chExt cx="2227777" cy="863400"/>
          </a:xfrm>
        </p:grpSpPr>
        <p:sp>
          <p:nvSpPr>
            <p:cNvPr id="78" name="Shape 7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81" name="Shape 81"/>
          <p:cNvSpPr txBox="1"/>
          <p:nvPr>
            <p:ph type="ctrTitle"/>
          </p:nvPr>
        </p:nvSpPr>
        <p:spPr>
          <a:xfrm>
            <a:off x="1858703" y="1822833"/>
            <a:ext cx="5361300" cy="1448100"/>
          </a:xfrm>
          <a:prstGeom prst="rect">
            <a:avLst/>
          </a:prstGeom>
        </p:spPr>
        <p:txBody>
          <a:bodyPr anchorCtr="0" anchor="ctr" bIns="91425" lIns="91425" spcFirstLastPara="1" rIns="91425" wrap="square" tIns="91425"/>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2" name="Shape 82"/>
          <p:cNvSpPr txBox="1"/>
          <p:nvPr>
            <p:ph idx="1" type="subTitle"/>
          </p:nvPr>
        </p:nvSpPr>
        <p:spPr>
          <a:xfrm>
            <a:off x="1858700" y="3413158"/>
            <a:ext cx="5361300" cy="522600"/>
          </a:xfrm>
          <a:prstGeom prst="rect">
            <a:avLst/>
          </a:prstGeom>
        </p:spPr>
        <p:txBody>
          <a:bodyPr anchorCtr="0" anchor="t" bIns="91425" lIns="91425" spcFirstLastPara="1" rIns="91425" wrap="square" tIns="91425"/>
          <a:lstStyle>
            <a:lvl1pPr lvl="0" rtl="0" algn="ctr">
              <a:lnSpc>
                <a:spcPct val="100000"/>
              </a:lnSpc>
              <a:spcBef>
                <a:spcPts val="60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83" name="Shape 8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descr="paint_transparent4.png" id="13" name="Shape 13"/>
          <p:cNvPicPr preferRelativeResize="0"/>
          <p:nvPr/>
        </p:nvPicPr>
        <p:blipFill rotWithShape="1">
          <a:blip r:embed="rId3">
            <a:alphaModFix/>
          </a:blip>
          <a:srcRect b="0" l="0" r="49954" t="0"/>
          <a:stretch/>
        </p:blipFill>
        <p:spPr>
          <a:xfrm>
            <a:off x="4567925" y="0"/>
            <a:ext cx="4576075" cy="5143524"/>
          </a:xfrm>
          <a:prstGeom prst="rect">
            <a:avLst/>
          </a:prstGeom>
          <a:noFill/>
          <a:ln>
            <a:noFill/>
          </a:ln>
        </p:spPr>
      </p:pic>
      <p:sp>
        <p:nvSpPr>
          <p:cNvPr id="14" name="Shape 14"/>
          <p:cNvSpPr/>
          <p:nvPr/>
        </p:nvSpPr>
        <p:spPr>
          <a:xfrm>
            <a:off x="0" y="-150"/>
            <a:ext cx="5300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txBox="1"/>
          <p:nvPr>
            <p:ph type="ctrTitle"/>
          </p:nvPr>
        </p:nvSpPr>
        <p:spPr>
          <a:xfrm>
            <a:off x="685800" y="2878750"/>
            <a:ext cx="3914700" cy="11598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 name="Shape 16"/>
          <p:cNvSpPr txBox="1"/>
          <p:nvPr>
            <p:ph idx="1" type="subTitle"/>
          </p:nvPr>
        </p:nvSpPr>
        <p:spPr>
          <a:xfrm>
            <a:off x="685800" y="4135454"/>
            <a:ext cx="3914700" cy="7848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blipFill>
          <a:blip r:embed="rId2">
            <a:alphaModFix/>
          </a:blip>
          <a:stretch>
            <a:fillRect/>
          </a:stretch>
        </a:blipFill>
      </p:bgPr>
    </p:bg>
    <p:spTree>
      <p:nvGrpSpPr>
        <p:cNvPr id="17" name="Shape 17"/>
        <p:cNvGrpSpPr/>
        <p:nvPr/>
      </p:nvGrpSpPr>
      <p:grpSpPr>
        <a:xfrm>
          <a:off x="0" y="0"/>
          <a:ext cx="0" cy="0"/>
          <a:chOff x="0" y="0"/>
          <a:chExt cx="0" cy="0"/>
        </a:xfrm>
      </p:grpSpPr>
      <p:pic>
        <p:nvPicPr>
          <p:cNvPr descr="paint_transparent4.png" id="18" name="Shape 18"/>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9" name="Shape 19"/>
          <p:cNvSpPr txBox="1"/>
          <p:nvPr>
            <p:ph idx="1" type="body"/>
          </p:nvPr>
        </p:nvSpPr>
        <p:spPr>
          <a:xfrm>
            <a:off x="2483350" y="836125"/>
            <a:ext cx="4177200" cy="3471300"/>
          </a:xfrm>
          <a:prstGeom prst="rect">
            <a:avLst/>
          </a:prstGeom>
        </p:spPr>
        <p:txBody>
          <a:bodyPr anchorCtr="0" anchor="ctr" bIns="91425" lIns="91425" spcFirstLastPara="1" rIns="91425" wrap="square" tIns="91425"/>
          <a:lstStyle>
            <a:lvl1pPr indent="-381000" lvl="0" marL="457200" rtl="0" algn="ctr">
              <a:spcBef>
                <a:spcPts val="600"/>
              </a:spcBef>
              <a:spcAft>
                <a:spcPts val="0"/>
              </a:spcAft>
              <a:buClr>
                <a:srgbClr val="FFFFFF"/>
              </a:buClr>
              <a:buSzPts val="2400"/>
              <a:buChar char="×"/>
              <a:defRPr i="1" sz="2400">
                <a:solidFill>
                  <a:srgbClr val="FFFFFF"/>
                </a:solidFill>
              </a:defRPr>
            </a:lvl1pPr>
            <a:lvl2pPr indent="-381000" lvl="1" marL="914400" rtl="0" algn="ctr">
              <a:spcBef>
                <a:spcPts val="0"/>
              </a:spcBef>
              <a:spcAft>
                <a:spcPts val="0"/>
              </a:spcAft>
              <a:buClr>
                <a:srgbClr val="FFFFFF"/>
              </a:buClr>
              <a:buSzPts val="2400"/>
              <a:buChar char="×"/>
              <a:defRPr i="1" sz="2400">
                <a:solidFill>
                  <a:srgbClr val="FFFFFF"/>
                </a:solidFill>
              </a:defRPr>
            </a:lvl2pPr>
            <a:lvl3pPr indent="-381000" lvl="2" marL="1371600" rtl="0" algn="ctr">
              <a:spcBef>
                <a:spcPts val="0"/>
              </a:spcBef>
              <a:spcAft>
                <a:spcPts val="0"/>
              </a:spcAft>
              <a:buClr>
                <a:srgbClr val="FFFFFF"/>
              </a:buClr>
              <a:buSzPts val="2400"/>
              <a:buChar char="×"/>
              <a:defRPr i="1" sz="2400">
                <a:solidFill>
                  <a:srgbClr val="FFFFFF"/>
                </a:solidFill>
              </a:defRPr>
            </a:lvl3pPr>
            <a:lvl4pPr indent="-381000" lvl="3" marL="1828800" rtl="0" algn="ctr">
              <a:spcBef>
                <a:spcPts val="0"/>
              </a:spcBef>
              <a:spcAft>
                <a:spcPts val="0"/>
              </a:spcAft>
              <a:buClr>
                <a:srgbClr val="FFFFFF"/>
              </a:buClr>
              <a:buSzPts val="2400"/>
              <a:buChar char="×"/>
              <a:defRPr i="1" sz="2400">
                <a:solidFill>
                  <a:srgbClr val="FFFFFF"/>
                </a:solidFill>
              </a:defRPr>
            </a:lvl4pPr>
            <a:lvl5pPr indent="-381000" lvl="4" marL="2286000" rtl="0" algn="ctr">
              <a:spcBef>
                <a:spcPts val="0"/>
              </a:spcBef>
              <a:spcAft>
                <a:spcPts val="0"/>
              </a:spcAft>
              <a:buClr>
                <a:srgbClr val="FFFFFF"/>
              </a:buClr>
              <a:buSzPts val="2400"/>
              <a:buChar char="○"/>
              <a:defRPr i="1" sz="2400">
                <a:solidFill>
                  <a:srgbClr val="FFFFFF"/>
                </a:solidFill>
              </a:defRPr>
            </a:lvl5pPr>
            <a:lvl6pPr indent="-381000" lvl="5" marL="2743200" rtl="0" algn="ctr">
              <a:spcBef>
                <a:spcPts val="0"/>
              </a:spcBef>
              <a:spcAft>
                <a:spcPts val="0"/>
              </a:spcAft>
              <a:buClr>
                <a:srgbClr val="FFFFFF"/>
              </a:buClr>
              <a:buSzPts val="2400"/>
              <a:buChar char="■"/>
              <a:defRPr i="1" sz="2400">
                <a:solidFill>
                  <a:srgbClr val="FFFFFF"/>
                </a:solidFill>
              </a:defRPr>
            </a:lvl6pPr>
            <a:lvl7pPr indent="-381000" lvl="6" marL="3200400" rtl="0" algn="ctr">
              <a:spcBef>
                <a:spcPts val="0"/>
              </a:spcBef>
              <a:spcAft>
                <a:spcPts val="0"/>
              </a:spcAft>
              <a:buClr>
                <a:srgbClr val="FFFFFF"/>
              </a:buClr>
              <a:buSzPts val="2400"/>
              <a:buChar char="●"/>
              <a:defRPr i="1" sz="2400">
                <a:solidFill>
                  <a:srgbClr val="FFFFFF"/>
                </a:solidFill>
              </a:defRPr>
            </a:lvl7pPr>
            <a:lvl8pPr indent="-381000" lvl="7" marL="3657600" rtl="0" algn="ctr">
              <a:spcBef>
                <a:spcPts val="0"/>
              </a:spcBef>
              <a:spcAft>
                <a:spcPts val="0"/>
              </a:spcAft>
              <a:buClr>
                <a:srgbClr val="FFFFFF"/>
              </a:buClr>
              <a:buSzPts val="2400"/>
              <a:buChar char="○"/>
              <a:defRPr i="1" sz="2400">
                <a:solidFill>
                  <a:srgbClr val="FFFFFF"/>
                </a:solidFill>
              </a:defRPr>
            </a:lvl8pPr>
            <a:lvl9pPr indent="-381000" lvl="8" marL="4114800" algn="ctr">
              <a:spcBef>
                <a:spcPts val="0"/>
              </a:spcBef>
              <a:spcAft>
                <a:spcPts val="0"/>
              </a:spcAft>
              <a:buClr>
                <a:srgbClr val="FFFFFF"/>
              </a:buClr>
              <a:buSzPts val="2400"/>
              <a:buChar char="■"/>
              <a:defRPr i="1" sz="2400">
                <a:solidFill>
                  <a:srgbClr val="FFFFFF"/>
                </a:solidFill>
              </a:defRPr>
            </a:lvl9pPr>
          </a:lstStyle>
          <a:p/>
        </p:txBody>
      </p:sp>
      <p:sp>
        <p:nvSpPr>
          <p:cNvPr id="20" name="Shape 20"/>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bg>
      <p:bgPr>
        <a:blipFill>
          <a:blip r:embed="rId2">
            <a:alphaModFix/>
          </a:blip>
          <a:stretch>
            <a:fillRect/>
          </a:stretch>
        </a:blipFill>
      </p:bgPr>
    </p:bg>
    <p:spTree>
      <p:nvGrpSpPr>
        <p:cNvPr id="21" name="Shape 21"/>
        <p:cNvGrpSpPr/>
        <p:nvPr/>
      </p:nvGrpSpPr>
      <p:grpSpPr>
        <a:xfrm>
          <a:off x="0" y="0"/>
          <a:ext cx="0" cy="0"/>
          <a:chOff x="0" y="0"/>
          <a:chExt cx="0" cy="0"/>
        </a:xfrm>
      </p:grpSpPr>
      <p:pic>
        <p:nvPicPr>
          <p:cNvPr descr="paint_transparent1.png" id="22" name="Shape 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Shape 23"/>
          <p:cNvSpPr txBox="1"/>
          <p:nvPr>
            <p:ph type="title"/>
          </p:nvPr>
        </p:nvSpPr>
        <p:spPr>
          <a:xfrm>
            <a:off x="457200" y="1348975"/>
            <a:ext cx="5511300" cy="857400"/>
          </a:xfrm>
          <a:prstGeom prst="rect">
            <a:avLst/>
          </a:prstGeom>
        </p:spPr>
        <p:txBody>
          <a:bodyPr anchorCtr="0" anchor="b" bIns="91425" lIns="91425" spcFirstLastPara="1" rIns="91425" wrap="square" tIns="91425"/>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p:txBody>
      </p:sp>
      <p:sp>
        <p:nvSpPr>
          <p:cNvPr id="24" name="Shape 24"/>
          <p:cNvSpPr txBox="1"/>
          <p:nvPr>
            <p:ph idx="1" type="body"/>
          </p:nvPr>
        </p:nvSpPr>
        <p:spPr>
          <a:xfrm>
            <a:off x="457200" y="2244400"/>
            <a:ext cx="5511300" cy="26052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5" name="Shape 25"/>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bg>
      <p:bgPr>
        <a:blipFill>
          <a:blip r:embed="rId2">
            <a:alphaModFix/>
          </a:blip>
          <a:stretch>
            <a:fillRect/>
          </a:stretch>
        </a:blipFill>
      </p:bgPr>
    </p:bg>
    <p:spTree>
      <p:nvGrpSpPr>
        <p:cNvPr id="26" name="Shape 26"/>
        <p:cNvGrpSpPr/>
        <p:nvPr/>
      </p:nvGrpSpPr>
      <p:grpSpPr>
        <a:xfrm>
          <a:off x="0" y="0"/>
          <a:ext cx="0" cy="0"/>
          <a:chOff x="0" y="0"/>
          <a:chExt cx="0" cy="0"/>
        </a:xfrm>
      </p:grpSpPr>
      <p:pic>
        <p:nvPicPr>
          <p:cNvPr descr="paint_transparent1.png" id="27" name="Shape 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 name="Shape 28"/>
          <p:cNvSpPr txBox="1"/>
          <p:nvPr>
            <p:ph type="title"/>
          </p:nvPr>
        </p:nvSpPr>
        <p:spPr>
          <a:xfrm>
            <a:off x="457200" y="1348975"/>
            <a:ext cx="5511300" cy="857400"/>
          </a:xfrm>
          <a:prstGeom prst="rect">
            <a:avLst/>
          </a:prstGeom>
        </p:spPr>
        <p:txBody>
          <a:bodyPr anchorCtr="0" anchor="b" bIns="91425" lIns="91425" spcFirstLastPara="1" rIns="91425" wrap="square" tIns="91425"/>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29" name="Shape 29"/>
          <p:cNvSpPr txBox="1"/>
          <p:nvPr>
            <p:ph idx="1" type="body"/>
          </p:nvPr>
        </p:nvSpPr>
        <p:spPr>
          <a:xfrm>
            <a:off x="457200" y="2211825"/>
            <a:ext cx="2675100" cy="2637900"/>
          </a:xfrm>
          <a:prstGeom prst="rect">
            <a:avLst/>
          </a:prstGeom>
        </p:spPr>
        <p:txBody>
          <a:bodyPr anchorCtr="0" anchor="t" bIns="91425" lIns="91425" spcFirstLastPara="1" rIns="91425" wrap="square" tIns="91425"/>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0" name="Shape 30"/>
          <p:cNvSpPr txBox="1"/>
          <p:nvPr>
            <p:ph idx="2" type="body"/>
          </p:nvPr>
        </p:nvSpPr>
        <p:spPr>
          <a:xfrm>
            <a:off x="3293406" y="2211825"/>
            <a:ext cx="2675100" cy="2637900"/>
          </a:xfrm>
          <a:prstGeom prst="rect">
            <a:avLst/>
          </a:prstGeom>
        </p:spPr>
        <p:txBody>
          <a:bodyPr anchorCtr="0" anchor="t" bIns="91425" lIns="91425" spcFirstLastPara="1" rIns="91425" wrap="square" tIns="91425"/>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Shape 31"/>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bg>
      <p:bgPr>
        <a:blipFill>
          <a:blip r:embed="rId2">
            <a:alphaModFix/>
          </a:blip>
          <a:stretch>
            <a:fillRect/>
          </a:stretch>
        </a:blipFill>
      </p:bgPr>
    </p:bg>
    <p:spTree>
      <p:nvGrpSpPr>
        <p:cNvPr id="32" name="Shape 32"/>
        <p:cNvGrpSpPr/>
        <p:nvPr/>
      </p:nvGrpSpPr>
      <p:grpSpPr>
        <a:xfrm>
          <a:off x="0" y="0"/>
          <a:ext cx="0" cy="0"/>
          <a:chOff x="0" y="0"/>
          <a:chExt cx="0" cy="0"/>
        </a:xfrm>
      </p:grpSpPr>
      <p:pic>
        <p:nvPicPr>
          <p:cNvPr descr="paint_transparent1.png" id="33" name="Shape 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 name="Shape 34"/>
          <p:cNvSpPr txBox="1"/>
          <p:nvPr>
            <p:ph type="title"/>
          </p:nvPr>
        </p:nvSpPr>
        <p:spPr>
          <a:xfrm>
            <a:off x="457200" y="1348975"/>
            <a:ext cx="5511300" cy="857400"/>
          </a:xfrm>
          <a:prstGeom prst="rect">
            <a:avLst/>
          </a:prstGeom>
        </p:spPr>
        <p:txBody>
          <a:bodyPr anchorCtr="0" anchor="b" bIns="91425" lIns="91425" spcFirstLastPara="1" rIns="91425" wrap="square" tIns="91425"/>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35" name="Shape 35"/>
          <p:cNvSpPr txBox="1"/>
          <p:nvPr>
            <p:ph idx="1" type="body"/>
          </p:nvPr>
        </p:nvSpPr>
        <p:spPr>
          <a:xfrm>
            <a:off x="489775" y="2312475"/>
            <a:ext cx="1831500" cy="2613300"/>
          </a:xfrm>
          <a:prstGeom prst="rect">
            <a:avLst/>
          </a:prstGeom>
        </p:spPr>
        <p:txBody>
          <a:bodyPr anchorCtr="0" anchor="t" bIns="91425" lIns="91425" spcFirstLastPara="1" rIns="91425" wrap="square" tIns="91425"/>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 name="Shape 36"/>
          <p:cNvSpPr txBox="1"/>
          <p:nvPr>
            <p:ph idx="2" type="body"/>
          </p:nvPr>
        </p:nvSpPr>
        <p:spPr>
          <a:xfrm>
            <a:off x="2415136" y="2312475"/>
            <a:ext cx="1831500" cy="2613300"/>
          </a:xfrm>
          <a:prstGeom prst="rect">
            <a:avLst/>
          </a:prstGeom>
        </p:spPr>
        <p:txBody>
          <a:bodyPr anchorCtr="0" anchor="t" bIns="91425" lIns="91425" spcFirstLastPara="1" rIns="91425" wrap="square" tIns="91425"/>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 name="Shape 37"/>
          <p:cNvSpPr txBox="1"/>
          <p:nvPr>
            <p:ph idx="3" type="body"/>
          </p:nvPr>
        </p:nvSpPr>
        <p:spPr>
          <a:xfrm>
            <a:off x="4340497" y="2312475"/>
            <a:ext cx="1831500" cy="2613300"/>
          </a:xfrm>
          <a:prstGeom prst="rect">
            <a:avLst/>
          </a:prstGeom>
        </p:spPr>
        <p:txBody>
          <a:bodyPr anchorCtr="0" anchor="t" bIns="91425" lIns="91425" spcFirstLastPara="1" rIns="91425" wrap="square" tIns="91425"/>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Shape 38"/>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39" name="Shape 39"/>
        <p:cNvGrpSpPr/>
        <p:nvPr/>
      </p:nvGrpSpPr>
      <p:grpSpPr>
        <a:xfrm>
          <a:off x="0" y="0"/>
          <a:ext cx="0" cy="0"/>
          <a:chOff x="0" y="0"/>
          <a:chExt cx="0" cy="0"/>
        </a:xfrm>
      </p:grpSpPr>
      <p:pic>
        <p:nvPicPr>
          <p:cNvPr descr="paint_transparent1.png" id="40" name="Shape 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Shape 41"/>
          <p:cNvSpPr txBox="1"/>
          <p:nvPr>
            <p:ph type="title"/>
          </p:nvPr>
        </p:nvSpPr>
        <p:spPr>
          <a:xfrm>
            <a:off x="457200" y="1348975"/>
            <a:ext cx="5511300" cy="857400"/>
          </a:xfrm>
          <a:prstGeom prst="rect">
            <a:avLst/>
          </a:prstGeom>
        </p:spPr>
        <p:txBody>
          <a:bodyPr anchorCtr="0" anchor="b" bIns="91425" lIns="91425" spcFirstLastPara="1" rIns="91425" wrap="square" tIns="91425"/>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42" name="Shape 42"/>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blipFill>
          <a:blip r:embed="rId2">
            <a:alphaModFix/>
          </a:blip>
          <a:stretch>
            <a:fillRect/>
          </a:stretch>
        </a:blipFill>
      </p:bgPr>
    </p:bg>
    <p:spTree>
      <p:nvGrpSpPr>
        <p:cNvPr id="43" name="Shape 43"/>
        <p:cNvGrpSpPr/>
        <p:nvPr/>
      </p:nvGrpSpPr>
      <p:grpSpPr>
        <a:xfrm>
          <a:off x="0" y="0"/>
          <a:ext cx="0" cy="0"/>
          <a:chOff x="0" y="0"/>
          <a:chExt cx="0" cy="0"/>
        </a:xfrm>
      </p:grpSpPr>
      <p:pic>
        <p:nvPicPr>
          <p:cNvPr descr="paint_transparent1.png" id="44" name="Shape 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 name="Shape 45"/>
          <p:cNvSpPr txBox="1"/>
          <p:nvPr>
            <p:ph idx="1" type="body"/>
          </p:nvPr>
        </p:nvSpPr>
        <p:spPr>
          <a:xfrm>
            <a:off x="457200" y="4406309"/>
            <a:ext cx="8229600" cy="519600"/>
          </a:xfrm>
          <a:prstGeom prst="rect">
            <a:avLst/>
          </a:prstGeom>
        </p:spPr>
        <p:txBody>
          <a:bodyPr anchorCtr="0" anchor="t" bIns="91425" lIns="91425" spcFirstLastPara="1" rIns="91425" wrap="square" tIns="91425"/>
          <a:lstStyle>
            <a:lvl1pPr indent="-228600" lvl="0" marL="457200">
              <a:spcBef>
                <a:spcPts val="360"/>
              </a:spcBef>
              <a:spcAft>
                <a:spcPts val="0"/>
              </a:spcAft>
              <a:buSzPts val="1400"/>
              <a:buNone/>
              <a:defRPr sz="1400"/>
            </a:lvl1pPr>
          </a:lstStyle>
          <a:p/>
        </p:txBody>
      </p:sp>
      <p:sp>
        <p:nvSpPr>
          <p:cNvPr id="46" name="Shape 46"/>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ircle" type="blank">
  <p:cSld name="BLANK">
    <p:bg>
      <p:bgPr>
        <a:blipFill>
          <a:blip r:embed="rId2">
            <a:alphaModFix/>
          </a:blip>
          <a:stretch>
            <a:fillRect/>
          </a:stretch>
        </a:blipFill>
      </p:bgPr>
    </p:bg>
    <p:spTree>
      <p:nvGrpSpPr>
        <p:cNvPr id="47" name="Shape 47"/>
        <p:cNvGrpSpPr/>
        <p:nvPr/>
      </p:nvGrpSpPr>
      <p:grpSpPr>
        <a:xfrm>
          <a:off x="0" y="0"/>
          <a:ext cx="0" cy="0"/>
          <a:chOff x="0" y="0"/>
          <a:chExt cx="0" cy="0"/>
        </a:xfrm>
      </p:grpSpPr>
      <p:pic>
        <p:nvPicPr>
          <p:cNvPr descr="paint_transparent4.png" id="48" name="Shape 48"/>
          <p:cNvPicPr preferRelativeResize="0"/>
          <p:nvPr/>
        </p:nvPicPr>
        <p:blipFill>
          <a:blip r:embed="rId3">
            <a:alphaModFix/>
          </a:blip>
          <a:stretch>
            <a:fillRect/>
          </a:stretch>
        </p:blipFill>
        <p:spPr>
          <a:xfrm>
            <a:off x="0" y="0"/>
            <a:ext cx="9144000" cy="5143513"/>
          </a:xfrm>
          <a:prstGeom prst="rect">
            <a:avLst/>
          </a:prstGeom>
          <a:noFill/>
          <a:ln>
            <a:noFill/>
          </a:ln>
        </p:spPr>
      </p:pic>
      <p:sp>
        <p:nvSpPr>
          <p:cNvPr id="49" name="Shape 49"/>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CCCCCC"/>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p:txBody>
      </p:sp>
      <p:sp>
        <p:nvSpPr>
          <p:cNvPr id="7" name="Shape 7"/>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lstStyle>
            <a:lvl1pPr indent="-342900" lvl="0" marL="4572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indent="-342900" lvl="1" marL="9144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indent="-342900" lvl="2" marL="13716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indent="-342900" lvl="3" marL="18288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indent="-342900" lvl="4" marL="22860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indent="-342900" lvl="5" marL="27432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indent="-342900" lvl="6" marL="32004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indent="-342900" lvl="7" marL="36576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indent="-342900" lvl="8" marL="41148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p:txBody>
      </p:sp>
      <p:sp>
        <p:nvSpPr>
          <p:cNvPr id="8" name="Shape 8"/>
          <p:cNvSpPr txBox="1"/>
          <p:nvPr>
            <p:ph idx="12" type="sldNum"/>
          </p:nvPr>
        </p:nvSpPr>
        <p:spPr>
          <a:xfrm>
            <a:off x="8480584" y="4673651"/>
            <a:ext cx="548700" cy="393600"/>
          </a:xfrm>
          <a:prstGeom prst="rect">
            <a:avLst/>
          </a:prstGeom>
          <a:noFill/>
          <a:ln>
            <a:noFill/>
          </a:ln>
        </p:spPr>
        <p:txBody>
          <a:bodyPr anchorCtr="0" anchor="ctr" bIns="91425" lIns="91425" spcFirstLastPara="1" rIns="91425" wrap="square" tIns="91425">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s://www.mayoclinic.org/diseases-conditions/anorexia/symptoms-causes/syc-20353591" TargetMode="External"/><Relationship Id="rId4" Type="http://schemas.openxmlformats.org/officeDocument/2006/relationships/hyperlink" Target="https://www.healthdirect.gov.au/diagnosis-of-anorexia-nervosa" TargetMode="External"/><Relationship Id="rId5" Type="http://schemas.openxmlformats.org/officeDocument/2006/relationships/hyperlink" Target="http://dx.doi.org/10.1016/0010-440x(88)90024-7" TargetMode="External"/><Relationship Id="rId6" Type="http://schemas.openxmlformats.org/officeDocument/2006/relationships/hyperlink" Target="http://doi.org/10.1503/jpn.090048" TargetMode="External"/><Relationship Id="rId7" Type="http://schemas.openxmlformats.org/officeDocument/2006/relationships/hyperlink" Target="http://doi.org/10.1503/jpn.09004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ctrTitle"/>
          </p:nvPr>
        </p:nvSpPr>
        <p:spPr>
          <a:xfrm>
            <a:off x="3162500" y="1612750"/>
            <a:ext cx="5250300" cy="1436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a:latin typeface="Lato"/>
                <a:ea typeface="Lato"/>
                <a:cs typeface="Lato"/>
                <a:sym typeface="Lato"/>
              </a:rPr>
              <a:t>ANOREXIA NERVOSA</a:t>
            </a:r>
            <a:endParaRPr b="1">
              <a:latin typeface="Lato"/>
              <a:ea typeface="Lato"/>
              <a:cs typeface="Lato"/>
              <a:sym typeface="Lato"/>
            </a:endParaRPr>
          </a:p>
        </p:txBody>
      </p:sp>
      <p:pic>
        <p:nvPicPr>
          <p:cNvPr id="89" name="Shape 89"/>
          <p:cNvPicPr preferRelativeResize="0"/>
          <p:nvPr/>
        </p:nvPicPr>
        <p:blipFill>
          <a:blip r:embed="rId3">
            <a:alphaModFix/>
          </a:blip>
          <a:stretch>
            <a:fillRect/>
          </a:stretch>
        </p:blipFill>
        <p:spPr>
          <a:xfrm>
            <a:off x="0" y="-1"/>
            <a:ext cx="2300451" cy="2381425"/>
          </a:xfrm>
          <a:prstGeom prst="rect">
            <a:avLst/>
          </a:prstGeom>
          <a:noFill/>
          <a:ln>
            <a:noFill/>
          </a:ln>
        </p:spPr>
      </p:pic>
      <p:sp>
        <p:nvSpPr>
          <p:cNvPr id="90" name="Shape 90"/>
          <p:cNvSpPr txBox="1"/>
          <p:nvPr/>
        </p:nvSpPr>
        <p:spPr>
          <a:xfrm>
            <a:off x="5558450" y="3889000"/>
            <a:ext cx="3541500" cy="1159800"/>
          </a:xfrm>
          <a:prstGeom prst="rect">
            <a:avLst/>
          </a:prstGeom>
          <a:noFill/>
          <a:ln>
            <a:noFill/>
          </a:ln>
        </p:spPr>
        <p:txBody>
          <a:bodyPr anchorCtr="0" anchor="t" bIns="91425" lIns="91425" spcFirstLastPara="1" rIns="91425" wrap="square" tIns="91425">
            <a:noAutofit/>
          </a:bodyPr>
          <a:lstStyle/>
          <a:p>
            <a:pPr indent="0" lvl="0" marL="0" algn="r">
              <a:spcBef>
                <a:spcPts val="0"/>
              </a:spcBef>
              <a:spcAft>
                <a:spcPts val="0"/>
              </a:spcAft>
              <a:buNone/>
            </a:pPr>
            <a:r>
              <a:rPr lang="en">
                <a:solidFill>
                  <a:srgbClr val="FFFFFF"/>
                </a:solidFill>
                <a:latin typeface="Lato"/>
                <a:ea typeface="Lato"/>
                <a:cs typeface="Lato"/>
                <a:sym typeface="Lato"/>
              </a:rPr>
              <a:t>Tiffane Anandarajan</a:t>
            </a:r>
            <a:endParaRPr>
              <a:solidFill>
                <a:srgbClr val="FFFFFF"/>
              </a:solidFill>
              <a:latin typeface="Lato"/>
              <a:ea typeface="Lato"/>
              <a:cs typeface="Lato"/>
              <a:sym typeface="Lato"/>
            </a:endParaRPr>
          </a:p>
          <a:p>
            <a:pPr indent="0" lvl="0" marL="0" algn="r">
              <a:spcBef>
                <a:spcPts val="0"/>
              </a:spcBef>
              <a:spcAft>
                <a:spcPts val="0"/>
              </a:spcAft>
              <a:buNone/>
            </a:pPr>
            <a:r>
              <a:rPr lang="en">
                <a:solidFill>
                  <a:srgbClr val="FFFFFF"/>
                </a:solidFill>
                <a:latin typeface="Lato"/>
                <a:ea typeface="Lato"/>
                <a:cs typeface="Lato"/>
                <a:sym typeface="Lato"/>
              </a:rPr>
              <a:t>Vaidehi Bhatt</a:t>
            </a:r>
            <a:endParaRPr>
              <a:solidFill>
                <a:srgbClr val="FFFFFF"/>
              </a:solidFill>
              <a:latin typeface="Lato"/>
              <a:ea typeface="Lato"/>
              <a:cs typeface="Lato"/>
              <a:sym typeface="Lato"/>
            </a:endParaRPr>
          </a:p>
          <a:p>
            <a:pPr indent="0" lvl="0" marL="0" algn="r">
              <a:spcBef>
                <a:spcPts val="0"/>
              </a:spcBef>
              <a:spcAft>
                <a:spcPts val="0"/>
              </a:spcAft>
              <a:buNone/>
            </a:pPr>
            <a:r>
              <a:rPr lang="en">
                <a:solidFill>
                  <a:srgbClr val="FFFFFF"/>
                </a:solidFill>
                <a:latin typeface="Lato"/>
                <a:ea typeface="Lato"/>
                <a:cs typeface="Lato"/>
                <a:sym typeface="Lato"/>
              </a:rPr>
              <a:t>Giulia Coletta </a:t>
            </a:r>
            <a:endParaRPr>
              <a:solidFill>
                <a:srgbClr val="FFFFFF"/>
              </a:solidFill>
              <a:latin typeface="Lato"/>
              <a:ea typeface="Lato"/>
              <a:cs typeface="Lato"/>
              <a:sym typeface="Lato"/>
            </a:endParaRPr>
          </a:p>
          <a:p>
            <a:pPr indent="0" lvl="0" marL="0" algn="r">
              <a:spcBef>
                <a:spcPts val="0"/>
              </a:spcBef>
              <a:spcAft>
                <a:spcPts val="0"/>
              </a:spcAft>
              <a:buNone/>
            </a:pPr>
            <a:r>
              <a:rPr lang="en">
                <a:solidFill>
                  <a:srgbClr val="FFFFFF"/>
                </a:solidFill>
                <a:latin typeface="Lato"/>
                <a:ea typeface="Lato"/>
                <a:cs typeface="Lato"/>
                <a:sym typeface="Lato"/>
              </a:rPr>
              <a:t>Michael Kwok</a:t>
            </a:r>
            <a:endParaRPr>
              <a:solidFill>
                <a:srgbClr val="FFFFFF"/>
              </a:solidFill>
              <a:latin typeface="Lato"/>
              <a:ea typeface="Lato"/>
              <a:cs typeface="Lato"/>
              <a:sym typeface="Lato"/>
            </a:endParaRPr>
          </a:p>
          <a:p>
            <a:pPr indent="0" lvl="0" marL="0" algn="r">
              <a:spcBef>
                <a:spcPts val="0"/>
              </a:spcBef>
              <a:spcAft>
                <a:spcPts val="0"/>
              </a:spcAft>
              <a:buNone/>
            </a:pPr>
            <a:r>
              <a:rPr lang="en">
                <a:solidFill>
                  <a:srgbClr val="FFFFFF"/>
                </a:solidFill>
                <a:latin typeface="Lato"/>
                <a:ea typeface="Lato"/>
                <a:cs typeface="Lato"/>
                <a:sym typeface="Lato"/>
              </a:rPr>
              <a:t>Kulsum Saeed</a:t>
            </a:r>
            <a:endParaRPr>
              <a:solidFill>
                <a:srgbClr val="FFFFFF"/>
              </a:solidFill>
              <a:latin typeface="Lato"/>
              <a:ea typeface="Lato"/>
              <a:cs typeface="Lato"/>
              <a:sym typeface="Lato"/>
            </a:endParaRPr>
          </a:p>
          <a:p>
            <a:pPr indent="0" lvl="0" marL="0">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Shape 196"/>
          <p:cNvPicPr preferRelativeResize="0"/>
          <p:nvPr/>
        </p:nvPicPr>
        <p:blipFill>
          <a:blip r:embed="rId3">
            <a:alphaModFix/>
          </a:blip>
          <a:stretch>
            <a:fillRect/>
          </a:stretch>
        </p:blipFill>
        <p:spPr>
          <a:xfrm>
            <a:off x="200575" y="-161925"/>
            <a:ext cx="4479225" cy="2678750"/>
          </a:xfrm>
          <a:prstGeom prst="rect">
            <a:avLst/>
          </a:prstGeom>
          <a:noFill/>
          <a:ln>
            <a:noFill/>
          </a:ln>
        </p:spPr>
      </p:pic>
      <p:pic>
        <p:nvPicPr>
          <p:cNvPr id="197" name="Shape 197"/>
          <p:cNvPicPr preferRelativeResize="0"/>
          <p:nvPr/>
        </p:nvPicPr>
        <p:blipFill>
          <a:blip r:embed="rId4">
            <a:alphaModFix/>
          </a:blip>
          <a:stretch>
            <a:fillRect/>
          </a:stretch>
        </p:blipFill>
        <p:spPr>
          <a:xfrm>
            <a:off x="2658275" y="2516825"/>
            <a:ext cx="4137001" cy="33275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1407325" y="142375"/>
            <a:ext cx="5511300" cy="857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Anterior Insula</a:t>
            </a:r>
            <a:r>
              <a:rPr lang="en">
                <a:latin typeface="Lato Light"/>
                <a:ea typeface="Lato Light"/>
                <a:cs typeface="Lato Light"/>
                <a:sym typeface="Lato Light"/>
              </a:rPr>
              <a:t> </a:t>
            </a:r>
            <a:endParaRPr>
              <a:latin typeface="Lato Light"/>
              <a:ea typeface="Lato Light"/>
              <a:cs typeface="Lato Light"/>
              <a:sym typeface="Lato Light"/>
            </a:endParaRPr>
          </a:p>
        </p:txBody>
      </p:sp>
      <p:sp>
        <p:nvSpPr>
          <p:cNvPr id="203" name="Shape 203"/>
          <p:cNvSpPr txBox="1"/>
          <p:nvPr>
            <p:ph idx="2" type="body"/>
          </p:nvPr>
        </p:nvSpPr>
        <p:spPr>
          <a:xfrm>
            <a:off x="457200" y="3823850"/>
            <a:ext cx="5511300" cy="11412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None/>
            </a:pPr>
            <a:r>
              <a:t/>
            </a:r>
            <a:endParaRPr sz="1000">
              <a:solidFill>
                <a:srgbClr val="B45F06"/>
              </a:solidFill>
            </a:endParaRPr>
          </a:p>
        </p:txBody>
      </p:sp>
      <p:sp>
        <p:nvSpPr>
          <p:cNvPr id="204" name="Shape 204"/>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
        <p:nvSpPr>
          <p:cNvPr id="205" name="Shape 205"/>
          <p:cNvSpPr txBox="1"/>
          <p:nvPr/>
        </p:nvSpPr>
        <p:spPr>
          <a:xfrm>
            <a:off x="1155275" y="913675"/>
            <a:ext cx="5541300" cy="3870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a:p>
            <a:pPr indent="0" lvl="0" marL="0">
              <a:spcBef>
                <a:spcPts val="0"/>
              </a:spcBef>
              <a:spcAft>
                <a:spcPts val="0"/>
              </a:spcAft>
              <a:buNone/>
            </a:pPr>
            <a:r>
              <a:rPr lang="en" sz="1800">
                <a:latin typeface="Lato"/>
                <a:ea typeface="Lato"/>
                <a:cs typeface="Lato"/>
                <a:sym typeface="Lato"/>
              </a:rPr>
              <a:t>Integration of interceptive information</a:t>
            </a:r>
            <a:endParaRPr sz="1800">
              <a:latin typeface="Lato"/>
              <a:ea typeface="Lato"/>
              <a:cs typeface="Lato"/>
              <a:sym typeface="Lato"/>
            </a:endParaRPr>
          </a:p>
          <a:p>
            <a:pPr indent="0" lvl="0" marL="0">
              <a:spcBef>
                <a:spcPts val="0"/>
              </a:spcBef>
              <a:spcAft>
                <a:spcPts val="0"/>
              </a:spcAft>
              <a:buNone/>
            </a:pPr>
            <a:r>
              <a:rPr lang="en" sz="1800">
                <a:latin typeface="Lato"/>
                <a:ea typeface="Lato"/>
                <a:cs typeface="Lato"/>
                <a:sym typeface="Lato"/>
              </a:rPr>
              <a:t> </a:t>
            </a:r>
            <a:endParaRPr sz="1800">
              <a:latin typeface="Lato"/>
              <a:ea typeface="Lato"/>
              <a:cs typeface="Lato"/>
              <a:sym typeface="Lato"/>
            </a:endParaRPr>
          </a:p>
          <a:p>
            <a:pPr indent="0" lvl="0" marL="0">
              <a:spcBef>
                <a:spcPts val="0"/>
              </a:spcBef>
              <a:spcAft>
                <a:spcPts val="0"/>
              </a:spcAft>
              <a:buNone/>
            </a:pPr>
            <a:r>
              <a:rPr lang="en" sz="1800">
                <a:latin typeface="Lato"/>
                <a:ea typeface="Lato"/>
                <a:cs typeface="Lato"/>
                <a:sym typeface="Lato"/>
              </a:rPr>
              <a:t>Altered sense of self because of an altered insula activity </a:t>
            </a:r>
            <a:endParaRPr sz="1800">
              <a:latin typeface="Lato"/>
              <a:ea typeface="Lato"/>
              <a:cs typeface="Lato"/>
              <a:sym typeface="Lato"/>
            </a:endParaRPr>
          </a:p>
          <a:p>
            <a:pPr indent="0" lvl="0" marL="0">
              <a:spcBef>
                <a:spcPts val="0"/>
              </a:spcBef>
              <a:spcAft>
                <a:spcPts val="0"/>
              </a:spcAft>
              <a:buNone/>
            </a:pPr>
            <a:r>
              <a:t/>
            </a:r>
            <a:endParaRPr sz="1800">
              <a:latin typeface="Lato"/>
              <a:ea typeface="Lato"/>
              <a:cs typeface="Lato"/>
              <a:sym typeface="Lato"/>
            </a:endParaRPr>
          </a:p>
          <a:p>
            <a:pPr indent="0" lvl="0" marL="0">
              <a:spcBef>
                <a:spcPts val="0"/>
              </a:spcBef>
              <a:spcAft>
                <a:spcPts val="0"/>
              </a:spcAft>
              <a:buNone/>
            </a:pPr>
            <a:r>
              <a:rPr lang="en" sz="1800">
                <a:latin typeface="Lato"/>
                <a:ea typeface="Lato"/>
                <a:cs typeface="Lato"/>
                <a:sym typeface="Lato"/>
              </a:rPr>
              <a:t>Strong conflict between the biological need for food and acquired aversive association with food </a:t>
            </a:r>
            <a:endParaRPr sz="1800">
              <a:latin typeface="Lato"/>
              <a:ea typeface="Lato"/>
              <a:cs typeface="Lato"/>
              <a:sym typeface="Lato"/>
            </a:endParaRPr>
          </a:p>
          <a:p>
            <a:pPr indent="0" lvl="0" marL="0" rtl="0">
              <a:lnSpc>
                <a:spcPct val="115000"/>
              </a:lnSpc>
              <a:spcBef>
                <a:spcPts val="0"/>
              </a:spcBef>
              <a:spcAft>
                <a:spcPts val="0"/>
              </a:spcAft>
              <a:buNone/>
            </a:pPr>
            <a:r>
              <a:t/>
            </a:r>
            <a:endParaRPr sz="1800">
              <a:latin typeface="Lato"/>
              <a:ea typeface="Lato"/>
              <a:cs typeface="Lato"/>
              <a:sym typeface="Lato"/>
            </a:endParaRPr>
          </a:p>
          <a:p>
            <a:pPr indent="0" lvl="0" marL="0" rtl="0">
              <a:lnSpc>
                <a:spcPct val="115000"/>
              </a:lnSpc>
              <a:spcBef>
                <a:spcPts val="0"/>
              </a:spcBef>
              <a:spcAft>
                <a:spcPts val="0"/>
              </a:spcAft>
              <a:buNone/>
            </a:pPr>
            <a:r>
              <a:rPr lang="en" sz="1800">
                <a:solidFill>
                  <a:schemeClr val="dk1"/>
                </a:solidFill>
                <a:latin typeface="Lato"/>
                <a:ea typeface="Lato"/>
                <a:cs typeface="Lato"/>
                <a:sym typeface="Lato"/>
              </a:rPr>
              <a:t>A failure to appropriately respond to hunger and diminished motivation to change</a:t>
            </a:r>
            <a:endParaRPr sz="18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rot="-5400000">
            <a:off x="-1699500" y="1636675"/>
            <a:ext cx="5511300" cy="857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Anterior Insula</a:t>
            </a:r>
            <a:r>
              <a:rPr b="1" lang="en">
                <a:latin typeface="Special Elite"/>
                <a:ea typeface="Special Elite"/>
                <a:cs typeface="Special Elite"/>
                <a:sym typeface="Special Elite"/>
              </a:rPr>
              <a:t> </a:t>
            </a:r>
            <a:endParaRPr b="1">
              <a:latin typeface="Special Elite"/>
              <a:ea typeface="Special Elite"/>
              <a:cs typeface="Special Elite"/>
              <a:sym typeface="Special Elite"/>
            </a:endParaRPr>
          </a:p>
        </p:txBody>
      </p:sp>
      <p:sp>
        <p:nvSpPr>
          <p:cNvPr id="211" name="Shape 211"/>
          <p:cNvSpPr txBox="1"/>
          <p:nvPr>
            <p:ph idx="2" type="body"/>
          </p:nvPr>
        </p:nvSpPr>
        <p:spPr>
          <a:xfrm>
            <a:off x="457200" y="3926050"/>
            <a:ext cx="5511300" cy="11412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None/>
            </a:pPr>
            <a:r>
              <a:t/>
            </a:r>
            <a:endParaRPr sz="1000">
              <a:solidFill>
                <a:srgbClr val="B45F06"/>
              </a:solidFill>
            </a:endParaRPr>
          </a:p>
        </p:txBody>
      </p:sp>
      <p:sp>
        <p:nvSpPr>
          <p:cNvPr id="212" name="Shape 212"/>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pic>
        <p:nvPicPr>
          <p:cNvPr id="213" name="Shape 213"/>
          <p:cNvPicPr preferRelativeResize="0"/>
          <p:nvPr/>
        </p:nvPicPr>
        <p:blipFill>
          <a:blip r:embed="rId3">
            <a:alphaModFix/>
          </a:blip>
          <a:stretch>
            <a:fillRect/>
          </a:stretch>
        </p:blipFill>
        <p:spPr>
          <a:xfrm>
            <a:off x="2016775" y="231375"/>
            <a:ext cx="3363413" cy="4835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1064075" y="-41075"/>
            <a:ext cx="6511200" cy="857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Serotonin Pathway</a:t>
            </a:r>
            <a:r>
              <a:rPr lang="en"/>
              <a:t> </a:t>
            </a:r>
            <a:endParaRPr/>
          </a:p>
        </p:txBody>
      </p:sp>
      <p:sp>
        <p:nvSpPr>
          <p:cNvPr id="219" name="Shape 219"/>
          <p:cNvSpPr txBox="1"/>
          <p:nvPr>
            <p:ph idx="2" type="body"/>
          </p:nvPr>
        </p:nvSpPr>
        <p:spPr>
          <a:xfrm>
            <a:off x="457200" y="3823850"/>
            <a:ext cx="5511300" cy="11412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Clr>
                <a:schemeClr val="dk1"/>
              </a:buClr>
              <a:buSzPts val="1100"/>
              <a:buFont typeface="Arial"/>
              <a:buNone/>
            </a:pPr>
            <a:r>
              <a:t/>
            </a:r>
            <a:endParaRPr sz="1000">
              <a:solidFill>
                <a:srgbClr val="B45F06"/>
              </a:solidFill>
            </a:endParaRPr>
          </a:p>
          <a:p>
            <a:pPr indent="0" lvl="0" marL="0" rtl="0">
              <a:spcBef>
                <a:spcPts val="0"/>
              </a:spcBef>
              <a:spcAft>
                <a:spcPts val="0"/>
              </a:spcAft>
              <a:buNone/>
            </a:pPr>
            <a:r>
              <a:t/>
            </a:r>
            <a:endParaRPr sz="1000">
              <a:solidFill>
                <a:srgbClr val="B45F06"/>
              </a:solidFill>
            </a:endParaRPr>
          </a:p>
        </p:txBody>
      </p:sp>
      <p:sp>
        <p:nvSpPr>
          <p:cNvPr id="220" name="Shape 220"/>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pic>
        <p:nvPicPr>
          <p:cNvPr id="221" name="Shape 221"/>
          <p:cNvPicPr preferRelativeResize="0"/>
          <p:nvPr/>
        </p:nvPicPr>
        <p:blipFill>
          <a:blip r:embed="rId4">
            <a:alphaModFix/>
          </a:blip>
          <a:stretch>
            <a:fillRect/>
          </a:stretch>
        </p:blipFill>
        <p:spPr>
          <a:xfrm>
            <a:off x="660375" y="757425"/>
            <a:ext cx="5545125" cy="4309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Shape 226"/>
          <p:cNvSpPr txBox="1"/>
          <p:nvPr>
            <p:ph type="title"/>
          </p:nvPr>
        </p:nvSpPr>
        <p:spPr>
          <a:xfrm>
            <a:off x="457200" y="598175"/>
            <a:ext cx="55113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DIAGNOSIS</a:t>
            </a:r>
            <a:endParaRPr/>
          </a:p>
        </p:txBody>
      </p:sp>
      <p:sp>
        <p:nvSpPr>
          <p:cNvPr id="227" name="Shape 227"/>
          <p:cNvSpPr txBox="1"/>
          <p:nvPr>
            <p:ph idx="1" type="body"/>
          </p:nvPr>
        </p:nvSpPr>
        <p:spPr>
          <a:xfrm>
            <a:off x="457200" y="1628075"/>
            <a:ext cx="5511300" cy="26052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lang="en">
                <a:latin typeface="Lato"/>
                <a:ea typeface="Lato"/>
                <a:cs typeface="Lato"/>
                <a:sym typeface="Lato"/>
              </a:rPr>
              <a:t>Confirmation that weight loss is not attributed to any other factor</a:t>
            </a:r>
            <a:endParaRPr>
              <a:latin typeface="Lato"/>
              <a:ea typeface="Lato"/>
              <a:cs typeface="Lato"/>
              <a:sym typeface="Lato"/>
            </a:endParaRPr>
          </a:p>
          <a:p>
            <a:pPr indent="0" lvl="0" marL="0">
              <a:spcBef>
                <a:spcPts val="600"/>
              </a:spcBef>
              <a:spcAft>
                <a:spcPts val="0"/>
              </a:spcAft>
              <a:buNone/>
            </a:pPr>
            <a:r>
              <a:rPr lang="en">
                <a:latin typeface="Lato"/>
                <a:ea typeface="Lato"/>
                <a:cs typeface="Lato"/>
                <a:sym typeface="Lato"/>
              </a:rPr>
              <a:t>A Physical Exam: </a:t>
            </a:r>
            <a:endParaRPr>
              <a:latin typeface="Lato"/>
              <a:ea typeface="Lato"/>
              <a:cs typeface="Lato"/>
              <a:sym typeface="Lato"/>
            </a:endParaRPr>
          </a:p>
          <a:p>
            <a:pPr indent="0" lvl="0" marL="0" rtl="0">
              <a:spcBef>
                <a:spcPts val="600"/>
              </a:spcBef>
              <a:spcAft>
                <a:spcPts val="0"/>
              </a:spcAft>
              <a:buNone/>
            </a:pPr>
            <a:r>
              <a:rPr lang="en">
                <a:latin typeface="Lato"/>
                <a:ea typeface="Lato"/>
                <a:cs typeface="Lato"/>
                <a:sym typeface="Lato"/>
              </a:rPr>
              <a:t>BMI, electrolytes, protein</a:t>
            </a:r>
            <a:endParaRPr>
              <a:latin typeface="Lato"/>
              <a:ea typeface="Lato"/>
              <a:cs typeface="Lato"/>
              <a:sym typeface="Lato"/>
            </a:endParaRPr>
          </a:p>
          <a:p>
            <a:pPr indent="0" lvl="0" marL="0" rtl="0">
              <a:spcBef>
                <a:spcPts val="600"/>
              </a:spcBef>
              <a:spcAft>
                <a:spcPts val="0"/>
              </a:spcAft>
              <a:buNone/>
            </a:pPr>
            <a:r>
              <a:rPr lang="en">
                <a:latin typeface="Lato"/>
                <a:ea typeface="Lato"/>
                <a:cs typeface="Lato"/>
                <a:sym typeface="Lato"/>
              </a:rPr>
              <a:t>Thryoid, liver and kidney function</a:t>
            </a:r>
            <a:endParaRPr>
              <a:latin typeface="Lato"/>
              <a:ea typeface="Lato"/>
              <a:cs typeface="Lato"/>
              <a:sym typeface="Lato"/>
            </a:endParaRPr>
          </a:p>
          <a:p>
            <a:pPr indent="0" lvl="0" marL="0">
              <a:spcBef>
                <a:spcPts val="600"/>
              </a:spcBef>
              <a:spcAft>
                <a:spcPts val="0"/>
              </a:spcAft>
              <a:buNone/>
            </a:pPr>
            <a:r>
              <a:rPr lang="en">
                <a:latin typeface="Lato"/>
                <a:ea typeface="Lato"/>
                <a:cs typeface="Lato"/>
                <a:sym typeface="Lato"/>
              </a:rPr>
              <a:t>Refer to Mental Health Professionals</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457200" y="615000"/>
            <a:ext cx="55113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DIAGNOSIS</a:t>
            </a:r>
            <a:endParaRPr/>
          </a:p>
        </p:txBody>
      </p:sp>
      <p:sp>
        <p:nvSpPr>
          <p:cNvPr id="233" name="Shape 233"/>
          <p:cNvSpPr txBox="1"/>
          <p:nvPr>
            <p:ph idx="1" type="body"/>
          </p:nvPr>
        </p:nvSpPr>
        <p:spPr>
          <a:xfrm>
            <a:off x="412475" y="1582000"/>
            <a:ext cx="5511300" cy="2605200"/>
          </a:xfrm>
          <a:prstGeom prst="rect">
            <a:avLst/>
          </a:prstGeom>
        </p:spPr>
        <p:txBody>
          <a:bodyPr anchorCtr="0" anchor="t" bIns="91425" lIns="91425" spcFirstLastPara="1" rIns="91425" wrap="square" tIns="91425">
            <a:noAutofit/>
          </a:bodyPr>
          <a:lstStyle/>
          <a:p>
            <a:pPr indent="-342900" lvl="0" marL="457200" rtl="0">
              <a:spcBef>
                <a:spcPts val="600"/>
              </a:spcBef>
              <a:spcAft>
                <a:spcPts val="0"/>
              </a:spcAft>
              <a:buSzPts val="1800"/>
              <a:buFont typeface="Lato"/>
              <a:buChar char="-"/>
            </a:pPr>
            <a:r>
              <a:rPr lang="en">
                <a:latin typeface="Lato"/>
                <a:ea typeface="Lato"/>
                <a:cs typeface="Lato"/>
                <a:sym typeface="Lato"/>
              </a:rPr>
              <a:t>DSM-5</a:t>
            </a:r>
            <a:endParaRPr>
              <a:latin typeface="Lato"/>
              <a:ea typeface="Lato"/>
              <a:cs typeface="Lato"/>
              <a:sym typeface="Lato"/>
            </a:endParaRPr>
          </a:p>
          <a:p>
            <a:pPr indent="-342900" lvl="0" marL="457200" rtl="0">
              <a:spcBef>
                <a:spcPts val="0"/>
              </a:spcBef>
              <a:spcAft>
                <a:spcPts val="0"/>
              </a:spcAft>
              <a:buSzPts val="1800"/>
              <a:buFont typeface="Lato"/>
              <a:buChar char="-"/>
            </a:pPr>
            <a:r>
              <a:rPr lang="en">
                <a:latin typeface="Lato"/>
                <a:ea typeface="Lato"/>
                <a:cs typeface="Lato"/>
                <a:sym typeface="Lato"/>
              </a:rPr>
              <a:t>Q</a:t>
            </a:r>
            <a:r>
              <a:rPr lang="en">
                <a:latin typeface="Lato"/>
                <a:ea typeface="Lato"/>
                <a:cs typeface="Lato"/>
                <a:sym typeface="Lato"/>
              </a:rPr>
              <a:t>uestionnaires</a:t>
            </a:r>
            <a:r>
              <a:rPr lang="en">
                <a:latin typeface="Lato"/>
                <a:ea typeface="Lato"/>
                <a:cs typeface="Lato"/>
                <a:sym typeface="Lato"/>
              </a:rPr>
              <a:t> and Evaluations </a:t>
            </a:r>
            <a:endParaRPr>
              <a:latin typeface="Lato"/>
              <a:ea typeface="Lato"/>
              <a:cs typeface="Lato"/>
              <a:sym typeface="Lato"/>
            </a:endParaRPr>
          </a:p>
          <a:p>
            <a:pPr indent="-342900" lvl="0" marL="457200" rtl="0">
              <a:spcBef>
                <a:spcPts val="0"/>
              </a:spcBef>
              <a:spcAft>
                <a:spcPts val="0"/>
              </a:spcAft>
              <a:buSzPts val="1800"/>
              <a:buFont typeface="Lato"/>
              <a:buChar char="-"/>
            </a:pPr>
            <a:r>
              <a:rPr lang="en">
                <a:latin typeface="Lato"/>
                <a:ea typeface="Lato"/>
                <a:cs typeface="Lato"/>
                <a:sym typeface="Lato"/>
              </a:rPr>
              <a:t>Fear of Gaining Weight</a:t>
            </a:r>
            <a:endParaRPr>
              <a:latin typeface="Lato"/>
              <a:ea typeface="Lato"/>
              <a:cs typeface="Lato"/>
              <a:sym typeface="Lato"/>
            </a:endParaRPr>
          </a:p>
          <a:p>
            <a:pPr indent="0" lvl="0" marL="0" rtl="0">
              <a:spcBef>
                <a:spcPts val="600"/>
              </a:spcBef>
              <a:spcAft>
                <a:spcPts val="0"/>
              </a:spcAft>
              <a:buNone/>
            </a:pPr>
            <a:r>
              <a:t/>
            </a:r>
            <a:endParaRPr>
              <a:latin typeface="Lato"/>
              <a:ea typeface="Lato"/>
              <a:cs typeface="Lato"/>
              <a:sym typeface="Lato"/>
            </a:endParaRPr>
          </a:p>
          <a:p>
            <a:pPr indent="0" lvl="0" marL="0" rtl="0">
              <a:spcBef>
                <a:spcPts val="600"/>
              </a:spcBef>
              <a:spcAft>
                <a:spcPts val="0"/>
              </a:spcAft>
              <a:buNone/>
            </a:pPr>
            <a:r>
              <a:rPr lang="en">
                <a:latin typeface="Lato"/>
                <a:ea typeface="Lato"/>
                <a:cs typeface="Lato"/>
                <a:sym typeface="Lato"/>
              </a:rPr>
              <a:t>Common Symptoms: </a:t>
            </a:r>
            <a:endParaRPr>
              <a:latin typeface="Lato"/>
              <a:ea typeface="Lato"/>
              <a:cs typeface="Lato"/>
              <a:sym typeface="Lato"/>
            </a:endParaRPr>
          </a:p>
          <a:p>
            <a:pPr indent="0" lvl="0" marL="0">
              <a:spcBef>
                <a:spcPts val="600"/>
              </a:spcBef>
              <a:spcAft>
                <a:spcPts val="0"/>
              </a:spcAft>
              <a:buNone/>
            </a:pPr>
            <a:r>
              <a:rPr lang="en">
                <a:latin typeface="Lato"/>
                <a:ea typeface="Lato"/>
                <a:cs typeface="Lato"/>
                <a:sym typeface="Lato"/>
              </a:rPr>
              <a:t>Extreme weight loss, fatigue, insomnia, dizziness, abdominal pain, low blood pressure and dehydration</a:t>
            </a: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0" y="0"/>
            <a:ext cx="33294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Treatments</a:t>
            </a:r>
            <a:endParaRPr/>
          </a:p>
        </p:txBody>
      </p:sp>
      <p:sp>
        <p:nvSpPr>
          <p:cNvPr id="239" name="Shape 239"/>
          <p:cNvSpPr/>
          <p:nvPr/>
        </p:nvSpPr>
        <p:spPr>
          <a:xfrm>
            <a:off x="1656211" y="814748"/>
            <a:ext cx="4345500" cy="3934500"/>
          </a:xfrm>
          <a:prstGeom prst="ellipse">
            <a:avLst/>
          </a:prstGeom>
          <a:solidFill>
            <a:srgbClr val="EDA29B"/>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grpSp>
        <p:nvGrpSpPr>
          <p:cNvPr id="240" name="Shape 240"/>
          <p:cNvGrpSpPr/>
          <p:nvPr/>
        </p:nvGrpSpPr>
        <p:grpSpPr>
          <a:xfrm>
            <a:off x="2642428" y="640650"/>
            <a:ext cx="2384116" cy="2158636"/>
            <a:chOff x="3619861" y="407378"/>
            <a:chExt cx="2166000" cy="2166000"/>
          </a:xfrm>
        </p:grpSpPr>
        <p:sp>
          <p:nvSpPr>
            <p:cNvPr id="241" name="Shape 241"/>
            <p:cNvSpPr/>
            <p:nvPr/>
          </p:nvSpPr>
          <p:spPr>
            <a:xfrm>
              <a:off x="3619861" y="407378"/>
              <a:ext cx="2166000" cy="2166000"/>
            </a:xfrm>
            <a:prstGeom prst="ellipse">
              <a:avLst/>
            </a:prstGeom>
            <a:solidFill>
              <a:srgbClr val="BE2F2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sp>
          <p:nvSpPr>
            <p:cNvPr id="242" name="Shape 242"/>
            <p:cNvSpPr txBox="1"/>
            <p:nvPr/>
          </p:nvSpPr>
          <p:spPr>
            <a:xfrm>
              <a:off x="4024522" y="707737"/>
              <a:ext cx="1328400" cy="6615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Lato"/>
                  <a:ea typeface="Lato"/>
                  <a:cs typeface="Lato"/>
                  <a:sym typeface="Lato"/>
                </a:rPr>
                <a:t>Familial Assistance</a:t>
              </a:r>
              <a:endParaRPr sz="1800">
                <a:solidFill>
                  <a:srgbClr val="FFFFFF"/>
                </a:solidFill>
                <a:latin typeface="Lato"/>
                <a:ea typeface="Lato"/>
                <a:cs typeface="Lato"/>
                <a:sym typeface="Lato"/>
              </a:endParaRPr>
            </a:p>
          </p:txBody>
        </p:sp>
      </p:grpSp>
      <p:grpSp>
        <p:nvGrpSpPr>
          <p:cNvPr id="243" name="Shape 243"/>
          <p:cNvGrpSpPr/>
          <p:nvPr/>
        </p:nvGrpSpPr>
        <p:grpSpPr>
          <a:xfrm>
            <a:off x="3774222" y="1373813"/>
            <a:ext cx="2384116" cy="2158636"/>
            <a:chOff x="4648111" y="1143043"/>
            <a:chExt cx="2166000" cy="2166000"/>
          </a:xfrm>
        </p:grpSpPr>
        <p:sp>
          <p:nvSpPr>
            <p:cNvPr id="244" name="Shape 244"/>
            <p:cNvSpPr/>
            <p:nvPr/>
          </p:nvSpPr>
          <p:spPr>
            <a:xfrm>
              <a:off x="4648111" y="1143043"/>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sp>
          <p:nvSpPr>
            <p:cNvPr id="245" name="Shape 245"/>
            <p:cNvSpPr txBox="1"/>
            <p:nvPr/>
          </p:nvSpPr>
          <p:spPr>
            <a:xfrm>
              <a:off x="5431956" y="1669515"/>
              <a:ext cx="1328400" cy="6615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Lato"/>
                  <a:ea typeface="Lato"/>
                  <a:cs typeface="Lato"/>
                  <a:sym typeface="Lato"/>
                </a:rPr>
                <a:t>Behavioural Therapy</a:t>
              </a:r>
              <a:r>
                <a:rPr lang="en" sz="1800">
                  <a:solidFill>
                    <a:srgbClr val="FFFFFF"/>
                  </a:solidFill>
                  <a:latin typeface="Lato"/>
                  <a:ea typeface="Lato"/>
                  <a:cs typeface="Lato"/>
                  <a:sym typeface="Lato"/>
                </a:rPr>
                <a:t> </a:t>
              </a:r>
              <a:endParaRPr sz="1800">
                <a:solidFill>
                  <a:srgbClr val="FFFFFF"/>
                </a:solidFill>
                <a:latin typeface="Lato"/>
                <a:ea typeface="Lato"/>
                <a:cs typeface="Lato"/>
                <a:sym typeface="Lato"/>
              </a:endParaRPr>
            </a:p>
          </p:txBody>
        </p:sp>
      </p:grpSp>
      <p:grpSp>
        <p:nvGrpSpPr>
          <p:cNvPr id="246" name="Shape 246"/>
          <p:cNvGrpSpPr/>
          <p:nvPr/>
        </p:nvGrpSpPr>
        <p:grpSpPr>
          <a:xfrm>
            <a:off x="2636869" y="2799280"/>
            <a:ext cx="2384116" cy="2158636"/>
            <a:chOff x="4238812" y="2357689"/>
            <a:chExt cx="2166000" cy="2166000"/>
          </a:xfrm>
        </p:grpSpPr>
        <p:sp>
          <p:nvSpPr>
            <p:cNvPr id="247" name="Shape 247"/>
            <p:cNvSpPr/>
            <p:nvPr/>
          </p:nvSpPr>
          <p:spPr>
            <a:xfrm>
              <a:off x="4238812" y="2357689"/>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sp>
          <p:nvSpPr>
            <p:cNvPr id="248" name="Shape 248"/>
            <p:cNvSpPr txBox="1"/>
            <p:nvPr/>
          </p:nvSpPr>
          <p:spPr>
            <a:xfrm>
              <a:off x="4606240" y="3244338"/>
              <a:ext cx="1328400" cy="6615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Lato"/>
                  <a:ea typeface="Lato"/>
                  <a:cs typeface="Lato"/>
                  <a:sym typeface="Lato"/>
                </a:rPr>
                <a:t>Medication</a:t>
              </a:r>
              <a:endParaRPr sz="1800">
                <a:solidFill>
                  <a:srgbClr val="FFFFFF"/>
                </a:solidFill>
                <a:latin typeface="Lato"/>
                <a:ea typeface="Lato"/>
                <a:cs typeface="Lato"/>
                <a:sym typeface="Lato"/>
              </a:endParaRPr>
            </a:p>
          </p:txBody>
        </p:sp>
      </p:grpSp>
      <p:grpSp>
        <p:nvGrpSpPr>
          <p:cNvPr id="249" name="Shape 249"/>
          <p:cNvGrpSpPr/>
          <p:nvPr/>
        </p:nvGrpSpPr>
        <p:grpSpPr>
          <a:xfrm>
            <a:off x="1510761" y="1373820"/>
            <a:ext cx="2384116" cy="2158636"/>
            <a:chOff x="2591728" y="1143012"/>
            <a:chExt cx="2166000" cy="2166000"/>
          </a:xfrm>
        </p:grpSpPr>
        <p:sp>
          <p:nvSpPr>
            <p:cNvPr id="250" name="Shape 250"/>
            <p:cNvSpPr/>
            <p:nvPr/>
          </p:nvSpPr>
          <p:spPr>
            <a:xfrm>
              <a:off x="2591728" y="1143012"/>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sp>
          <p:nvSpPr>
            <p:cNvPr id="251" name="Shape 251"/>
            <p:cNvSpPr txBox="1"/>
            <p:nvPr/>
          </p:nvSpPr>
          <p:spPr>
            <a:xfrm>
              <a:off x="2830556" y="1666262"/>
              <a:ext cx="1328400" cy="6615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Lato"/>
                  <a:ea typeface="Lato"/>
                  <a:cs typeface="Lato"/>
                  <a:sym typeface="Lato"/>
                </a:rPr>
                <a:t>Nutritional Guidance</a:t>
              </a:r>
              <a:endParaRPr sz="1800">
                <a:solidFill>
                  <a:srgbClr val="FFFFFF"/>
                </a:solidFill>
                <a:latin typeface="Lato"/>
                <a:ea typeface="Lato"/>
                <a:cs typeface="Lato"/>
                <a:sym typeface="Lato"/>
              </a:endParaRPr>
            </a:p>
          </p:txBody>
        </p:sp>
      </p:grpSp>
      <p:sp>
        <p:nvSpPr>
          <p:cNvPr id="252" name="Shape 252"/>
          <p:cNvSpPr/>
          <p:nvPr/>
        </p:nvSpPr>
        <p:spPr>
          <a:xfrm>
            <a:off x="3154366" y="2171164"/>
            <a:ext cx="1349100" cy="1221600"/>
          </a:xfrm>
          <a:prstGeom prst="ellipse">
            <a:avLst/>
          </a:prstGeom>
          <a:solidFill>
            <a:srgbClr val="EDA29B"/>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367725" y="221625"/>
            <a:ext cx="5511300" cy="857400"/>
          </a:xfrm>
          <a:prstGeom prst="rect">
            <a:avLst/>
          </a:prstGeom>
        </p:spPr>
        <p:txBody>
          <a:bodyPr anchorCtr="0" anchor="b" bIns="91425" lIns="91425" spcFirstLastPara="1" rIns="91425" wrap="square" tIns="91425">
            <a:noAutofit/>
          </a:bodyPr>
          <a:lstStyle/>
          <a:p>
            <a:pPr indent="0" lvl="0" marL="0" algn="ctr">
              <a:spcBef>
                <a:spcPts val="0"/>
              </a:spcBef>
              <a:spcAft>
                <a:spcPts val="0"/>
              </a:spcAft>
              <a:buNone/>
            </a:pPr>
            <a:r>
              <a:rPr lang="en"/>
              <a:t>References</a:t>
            </a:r>
            <a:endParaRPr/>
          </a:p>
        </p:txBody>
      </p:sp>
      <p:sp>
        <p:nvSpPr>
          <p:cNvPr id="258" name="Shape 258"/>
          <p:cNvSpPr txBox="1"/>
          <p:nvPr>
            <p:ph idx="1" type="body"/>
          </p:nvPr>
        </p:nvSpPr>
        <p:spPr>
          <a:xfrm>
            <a:off x="621525" y="902175"/>
            <a:ext cx="5328300" cy="39225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solidFill>
                  <a:schemeClr val="dk1"/>
                </a:solidFill>
                <a:highlight>
                  <a:srgbClr val="FFFFFF"/>
                </a:highlight>
                <a:latin typeface="Lato"/>
                <a:ea typeface="Lato"/>
                <a:cs typeface="Lato"/>
                <a:sym typeface="Lato"/>
              </a:rPr>
              <a:t>Anorexia nervosa - Symptoms and causes</a:t>
            </a:r>
            <a:r>
              <a:rPr lang="en" sz="1000">
                <a:solidFill>
                  <a:schemeClr val="dk1"/>
                </a:solidFill>
                <a:highlight>
                  <a:srgbClr val="FFFFFF"/>
                </a:highlight>
                <a:latin typeface="Lato"/>
                <a:ea typeface="Lato"/>
                <a:cs typeface="Lato"/>
                <a:sym typeface="Lato"/>
              </a:rPr>
              <a:t>. (2018). </a:t>
            </a:r>
            <a:r>
              <a:rPr i="1" lang="en" sz="1000">
                <a:solidFill>
                  <a:schemeClr val="dk1"/>
                </a:solidFill>
                <a:highlight>
                  <a:srgbClr val="FFFFFF"/>
                </a:highlight>
                <a:latin typeface="Lato"/>
                <a:ea typeface="Lato"/>
                <a:cs typeface="Lato"/>
                <a:sym typeface="Lato"/>
              </a:rPr>
              <a:t>Mayo Clinic</a:t>
            </a:r>
            <a:r>
              <a:rPr lang="en" sz="1000">
                <a:solidFill>
                  <a:schemeClr val="dk1"/>
                </a:solidFill>
                <a:highlight>
                  <a:srgbClr val="FFFFFF"/>
                </a:highlight>
                <a:latin typeface="Lato"/>
                <a:ea typeface="Lato"/>
                <a:cs typeface="Lato"/>
                <a:sym typeface="Lato"/>
              </a:rPr>
              <a:t>. Retrieved 26 March 2018, from </a:t>
            </a:r>
            <a:r>
              <a:rPr lang="en" sz="1000" u="sng">
                <a:solidFill>
                  <a:schemeClr val="dk1"/>
                </a:solidFill>
                <a:highlight>
                  <a:srgbClr val="FFFFFF"/>
                </a:highlight>
                <a:latin typeface="Lato"/>
                <a:ea typeface="Lato"/>
                <a:cs typeface="Lato"/>
                <a:sym typeface="Lato"/>
                <a:hlinkClick r:id="rId3"/>
              </a:rPr>
              <a:t>https://www.mayoclinic.org/diseases-conditions/anorexia/symptoms-causes/syc-20353591</a:t>
            </a:r>
            <a:endParaRPr sz="1000">
              <a:solidFill>
                <a:schemeClr val="dk1"/>
              </a:solidFill>
              <a:highlight>
                <a:srgbClr val="FFFFFF"/>
              </a:highlight>
              <a:latin typeface="Lato"/>
              <a:ea typeface="Lato"/>
              <a:cs typeface="Lato"/>
              <a:sym typeface="Lato"/>
            </a:endParaRPr>
          </a:p>
          <a:p>
            <a:pPr indent="0" lvl="0" marL="0" rtl="0">
              <a:lnSpc>
                <a:spcPct val="115000"/>
              </a:lnSpc>
              <a:spcBef>
                <a:spcPts val="0"/>
              </a:spcBef>
              <a:spcAft>
                <a:spcPts val="0"/>
              </a:spcAft>
              <a:buNone/>
            </a:pPr>
            <a:r>
              <a:t/>
            </a:r>
            <a:endParaRPr i="1" sz="1000">
              <a:solidFill>
                <a:schemeClr val="dk1"/>
              </a:solidFill>
              <a:highlight>
                <a:srgbClr val="FFFFFF"/>
              </a:highlight>
              <a:latin typeface="Lato"/>
              <a:ea typeface="Lato"/>
              <a:cs typeface="Lato"/>
              <a:sym typeface="Lato"/>
            </a:endParaRPr>
          </a:p>
          <a:p>
            <a:pPr indent="0" lvl="0" marL="0" rtl="0">
              <a:lnSpc>
                <a:spcPct val="115000"/>
              </a:lnSpc>
              <a:spcBef>
                <a:spcPts val="0"/>
              </a:spcBef>
              <a:spcAft>
                <a:spcPts val="0"/>
              </a:spcAft>
              <a:buNone/>
            </a:pPr>
            <a:r>
              <a:rPr i="1" lang="en" sz="1000">
                <a:solidFill>
                  <a:schemeClr val="dk1"/>
                </a:solidFill>
                <a:highlight>
                  <a:srgbClr val="FFFFFF"/>
                </a:highlight>
                <a:latin typeface="Lato"/>
                <a:ea typeface="Lato"/>
                <a:cs typeface="Lato"/>
                <a:sym typeface="Lato"/>
              </a:rPr>
              <a:t>Diagnosis of anorexia nervosa</a:t>
            </a:r>
            <a:r>
              <a:rPr lang="en" sz="1000">
                <a:solidFill>
                  <a:schemeClr val="dk1"/>
                </a:solidFill>
                <a:highlight>
                  <a:srgbClr val="FFFFFF"/>
                </a:highlight>
                <a:latin typeface="Lato"/>
                <a:ea typeface="Lato"/>
                <a:cs typeface="Lato"/>
                <a:sym typeface="Lato"/>
              </a:rPr>
              <a:t>. (2018). </a:t>
            </a:r>
            <a:r>
              <a:rPr i="1" lang="en" sz="1000">
                <a:solidFill>
                  <a:schemeClr val="dk1"/>
                </a:solidFill>
                <a:highlight>
                  <a:srgbClr val="FFFFFF"/>
                </a:highlight>
                <a:latin typeface="Lato"/>
                <a:ea typeface="Lato"/>
                <a:cs typeface="Lato"/>
                <a:sym typeface="Lato"/>
              </a:rPr>
              <a:t>Healthdirect.gov.au</a:t>
            </a:r>
            <a:r>
              <a:rPr lang="en" sz="1000">
                <a:solidFill>
                  <a:schemeClr val="dk1"/>
                </a:solidFill>
                <a:highlight>
                  <a:srgbClr val="FFFFFF"/>
                </a:highlight>
                <a:latin typeface="Lato"/>
                <a:ea typeface="Lato"/>
                <a:cs typeface="Lato"/>
                <a:sym typeface="Lato"/>
              </a:rPr>
              <a:t>. Retrieved 26 March 2018, from </a:t>
            </a:r>
            <a:r>
              <a:rPr lang="en" sz="1000" u="sng">
                <a:solidFill>
                  <a:schemeClr val="dk1"/>
                </a:solidFill>
                <a:highlight>
                  <a:srgbClr val="FFFFFF"/>
                </a:highlight>
                <a:latin typeface="Lato"/>
                <a:ea typeface="Lato"/>
                <a:cs typeface="Lato"/>
                <a:sym typeface="Lato"/>
                <a:hlinkClick r:id="rId4"/>
              </a:rPr>
              <a:t>https://www.healthdirect.gov.au/diagnosis-of-anorexia-nervosa</a:t>
            </a:r>
            <a:endParaRPr sz="1000">
              <a:solidFill>
                <a:schemeClr val="dk1"/>
              </a:solidFill>
              <a:highlight>
                <a:srgbClr val="FFFFFF"/>
              </a:highlight>
              <a:latin typeface="Lato"/>
              <a:ea typeface="Lato"/>
              <a:cs typeface="Lato"/>
              <a:sym typeface="Lato"/>
            </a:endParaRPr>
          </a:p>
          <a:p>
            <a:pPr indent="0" lvl="0" marL="0" rtl="0">
              <a:lnSpc>
                <a:spcPct val="115000"/>
              </a:lnSpc>
              <a:spcBef>
                <a:spcPts val="1500"/>
              </a:spcBef>
              <a:spcAft>
                <a:spcPts val="0"/>
              </a:spcAft>
              <a:buNone/>
            </a:pPr>
            <a:r>
              <a:rPr lang="en" sz="1000">
                <a:solidFill>
                  <a:srgbClr val="222222"/>
                </a:solidFill>
                <a:highlight>
                  <a:srgbClr val="FFFFFF"/>
                </a:highlight>
                <a:latin typeface="Lato"/>
                <a:ea typeface="Lato"/>
                <a:cs typeface="Lato"/>
                <a:sym typeface="Lato"/>
              </a:rPr>
              <a:t>Kaye, W. H., Fudge, J. L., &amp; Paulus, M. (2009). New insights into symptoms and neurocircuit function of anorexia nervosa. </a:t>
            </a:r>
            <a:r>
              <a:rPr i="1" lang="en" sz="1000">
                <a:solidFill>
                  <a:srgbClr val="222222"/>
                </a:solidFill>
                <a:highlight>
                  <a:srgbClr val="FFFFFF"/>
                </a:highlight>
                <a:latin typeface="Lato"/>
                <a:ea typeface="Lato"/>
                <a:cs typeface="Lato"/>
                <a:sym typeface="Lato"/>
              </a:rPr>
              <a:t>Nature Reviews Neuroscience</a:t>
            </a:r>
            <a:r>
              <a:rPr lang="en" sz="1000">
                <a:solidFill>
                  <a:srgbClr val="222222"/>
                </a:solidFill>
                <a:highlight>
                  <a:srgbClr val="FFFFFF"/>
                </a:highlight>
                <a:latin typeface="Lato"/>
                <a:ea typeface="Lato"/>
                <a:cs typeface="Lato"/>
                <a:sym typeface="Lato"/>
              </a:rPr>
              <a:t>, </a:t>
            </a:r>
            <a:r>
              <a:rPr i="1" lang="en" sz="1000">
                <a:solidFill>
                  <a:srgbClr val="222222"/>
                </a:solidFill>
                <a:highlight>
                  <a:srgbClr val="FFFFFF"/>
                </a:highlight>
                <a:latin typeface="Lato"/>
                <a:ea typeface="Lato"/>
                <a:cs typeface="Lato"/>
                <a:sym typeface="Lato"/>
              </a:rPr>
              <a:t>10</a:t>
            </a:r>
            <a:r>
              <a:rPr lang="en" sz="1000">
                <a:solidFill>
                  <a:srgbClr val="222222"/>
                </a:solidFill>
                <a:highlight>
                  <a:srgbClr val="FFFFFF"/>
                </a:highlight>
                <a:latin typeface="Lato"/>
                <a:ea typeface="Lato"/>
                <a:cs typeface="Lato"/>
                <a:sym typeface="Lato"/>
              </a:rPr>
              <a:t>(8), 573.</a:t>
            </a:r>
            <a:endParaRPr sz="1000">
              <a:solidFill>
                <a:schemeClr val="dk1"/>
              </a:solidFill>
              <a:highlight>
                <a:srgbClr val="FFFFFF"/>
              </a:highlight>
              <a:latin typeface="Lato"/>
              <a:ea typeface="Lato"/>
              <a:cs typeface="Lato"/>
              <a:sym typeface="Lato"/>
            </a:endParaRPr>
          </a:p>
          <a:p>
            <a:pPr indent="0" lvl="0" marL="0" rtl="0">
              <a:lnSpc>
                <a:spcPct val="115000"/>
              </a:lnSpc>
              <a:spcBef>
                <a:spcPts val="1500"/>
              </a:spcBef>
              <a:spcAft>
                <a:spcPts val="0"/>
              </a:spcAft>
              <a:buNone/>
            </a:pPr>
            <a:r>
              <a:rPr lang="en" sz="1000">
                <a:solidFill>
                  <a:schemeClr val="dk1"/>
                </a:solidFill>
                <a:highlight>
                  <a:srgbClr val="FFFFFF"/>
                </a:highlight>
                <a:latin typeface="Lato"/>
                <a:ea typeface="Lato"/>
                <a:cs typeface="Lato"/>
                <a:sym typeface="Lato"/>
              </a:rPr>
              <a:t>Rothenberg, A. (1988). Differential diagnosis of anorexia nervosa and depressive illness: A review of 11 studies. </a:t>
            </a:r>
            <a:r>
              <a:rPr i="1" lang="en" sz="1000">
                <a:solidFill>
                  <a:schemeClr val="dk1"/>
                </a:solidFill>
                <a:highlight>
                  <a:srgbClr val="FFFFFF"/>
                </a:highlight>
                <a:latin typeface="Lato"/>
                <a:ea typeface="Lato"/>
                <a:cs typeface="Lato"/>
                <a:sym typeface="Lato"/>
              </a:rPr>
              <a:t>Comprehensive Psychiatry</a:t>
            </a:r>
            <a:r>
              <a:rPr lang="en" sz="1000">
                <a:solidFill>
                  <a:schemeClr val="dk1"/>
                </a:solidFill>
                <a:highlight>
                  <a:srgbClr val="FFFFFF"/>
                </a:highlight>
                <a:latin typeface="Lato"/>
                <a:ea typeface="Lato"/>
                <a:cs typeface="Lato"/>
                <a:sym typeface="Lato"/>
              </a:rPr>
              <a:t>, </a:t>
            </a:r>
            <a:r>
              <a:rPr i="1" lang="en" sz="1000">
                <a:solidFill>
                  <a:schemeClr val="dk1"/>
                </a:solidFill>
                <a:highlight>
                  <a:srgbClr val="FFFFFF"/>
                </a:highlight>
                <a:latin typeface="Lato"/>
                <a:ea typeface="Lato"/>
                <a:cs typeface="Lato"/>
                <a:sym typeface="Lato"/>
              </a:rPr>
              <a:t>29</a:t>
            </a:r>
            <a:r>
              <a:rPr lang="en" sz="1000">
                <a:solidFill>
                  <a:schemeClr val="dk1"/>
                </a:solidFill>
                <a:highlight>
                  <a:srgbClr val="FFFFFF"/>
                </a:highlight>
                <a:latin typeface="Lato"/>
                <a:ea typeface="Lato"/>
                <a:cs typeface="Lato"/>
                <a:sym typeface="Lato"/>
              </a:rPr>
              <a:t>(4), 427-432. </a:t>
            </a:r>
            <a:r>
              <a:rPr lang="en" sz="1000" u="sng">
                <a:solidFill>
                  <a:schemeClr val="dk1"/>
                </a:solidFill>
                <a:highlight>
                  <a:srgbClr val="FFFFFF"/>
                </a:highlight>
                <a:latin typeface="Lato"/>
                <a:ea typeface="Lato"/>
                <a:cs typeface="Lato"/>
                <a:sym typeface="Lato"/>
                <a:hlinkClick r:id="rId5"/>
              </a:rPr>
              <a:t>http://dx.doi.org/10.1016/0010-440x(88)90024-7</a:t>
            </a:r>
            <a:endParaRPr sz="1000">
              <a:solidFill>
                <a:schemeClr val="dk1"/>
              </a:solidFill>
              <a:highlight>
                <a:srgbClr val="FFFFFF"/>
              </a:highlight>
              <a:latin typeface="Lato"/>
              <a:ea typeface="Lato"/>
              <a:cs typeface="Lato"/>
              <a:sym typeface="Lato"/>
            </a:endParaRPr>
          </a:p>
          <a:p>
            <a:pPr indent="0" lvl="0" marL="0" rtl="0">
              <a:lnSpc>
                <a:spcPct val="115000"/>
              </a:lnSpc>
              <a:spcBef>
                <a:spcPts val="1500"/>
              </a:spcBef>
              <a:spcAft>
                <a:spcPts val="0"/>
              </a:spcAft>
              <a:buNone/>
            </a:pPr>
            <a:r>
              <a:rPr lang="en" sz="1000">
                <a:solidFill>
                  <a:srgbClr val="222222"/>
                </a:solidFill>
                <a:highlight>
                  <a:srgbClr val="FFFFFF"/>
                </a:highlight>
                <a:latin typeface="Lato"/>
                <a:ea typeface="Lato"/>
                <a:cs typeface="Lato"/>
                <a:sym typeface="Lato"/>
              </a:rPr>
              <a:t>Støving, R. K., Chen, J. W., Glintborg, D., Brixen, K., Flyvbjerg, A., Hørder, K., &amp; Frystyk, J. (2007). Bioactive insulin-like growth factor (IGF) I and IGF-binding protein-1 in anorexia nervosa. </a:t>
            </a:r>
            <a:r>
              <a:rPr i="1" lang="en" sz="1000">
                <a:solidFill>
                  <a:srgbClr val="222222"/>
                </a:solidFill>
                <a:highlight>
                  <a:srgbClr val="FFFFFF"/>
                </a:highlight>
                <a:latin typeface="Lato"/>
                <a:ea typeface="Lato"/>
                <a:cs typeface="Lato"/>
                <a:sym typeface="Lato"/>
              </a:rPr>
              <a:t>The Journal of Clinical Endocrinology &amp; Metabolism</a:t>
            </a:r>
            <a:r>
              <a:rPr lang="en" sz="1000">
                <a:solidFill>
                  <a:srgbClr val="222222"/>
                </a:solidFill>
                <a:highlight>
                  <a:srgbClr val="FFFFFF"/>
                </a:highlight>
                <a:latin typeface="Lato"/>
                <a:ea typeface="Lato"/>
                <a:cs typeface="Lato"/>
                <a:sym typeface="Lato"/>
              </a:rPr>
              <a:t>, </a:t>
            </a:r>
            <a:r>
              <a:rPr i="1" lang="en" sz="1000">
                <a:solidFill>
                  <a:srgbClr val="222222"/>
                </a:solidFill>
                <a:highlight>
                  <a:srgbClr val="FFFFFF"/>
                </a:highlight>
                <a:latin typeface="Lato"/>
                <a:ea typeface="Lato"/>
                <a:cs typeface="Lato"/>
                <a:sym typeface="Lato"/>
              </a:rPr>
              <a:t>92</a:t>
            </a:r>
            <a:r>
              <a:rPr lang="en" sz="1000">
                <a:solidFill>
                  <a:srgbClr val="222222"/>
                </a:solidFill>
                <a:highlight>
                  <a:srgbClr val="FFFFFF"/>
                </a:highlight>
                <a:latin typeface="Lato"/>
                <a:ea typeface="Lato"/>
                <a:cs typeface="Lato"/>
                <a:sym typeface="Lato"/>
              </a:rPr>
              <a:t>(6), 2323-2329.</a:t>
            </a:r>
            <a:endParaRPr sz="1000">
              <a:solidFill>
                <a:srgbClr val="222222"/>
              </a:solidFill>
              <a:highlight>
                <a:srgbClr val="FFFFFF"/>
              </a:highlight>
              <a:latin typeface="Lato"/>
              <a:ea typeface="Lato"/>
              <a:cs typeface="Lato"/>
              <a:sym typeface="Lato"/>
            </a:endParaRPr>
          </a:p>
          <a:p>
            <a:pPr indent="0" lvl="0" marL="0" rtl="0">
              <a:lnSpc>
                <a:spcPct val="115000"/>
              </a:lnSpc>
              <a:spcBef>
                <a:spcPts val="1500"/>
              </a:spcBef>
              <a:spcAft>
                <a:spcPts val="0"/>
              </a:spcAft>
              <a:buNone/>
            </a:pPr>
            <a:r>
              <a:rPr lang="en" sz="1000">
                <a:solidFill>
                  <a:srgbClr val="303030"/>
                </a:solidFill>
                <a:highlight>
                  <a:srgbClr val="FFFFFF"/>
                </a:highlight>
                <a:latin typeface="Lato"/>
                <a:ea typeface="Lato"/>
                <a:cs typeface="Lato"/>
                <a:sym typeface="Lato"/>
              </a:rPr>
              <a:t>Vocks, S., Busch, M., Grönemeyer, D., Schulte, D., Herpertz, S., &amp; Suchan, B. (2010). Neural correlates of viewing photographs of one’s own body and another woman’s body in anorexia and bulimia nervosa: an fMRI study. </a:t>
            </a:r>
            <a:r>
              <a:rPr i="1" lang="en" sz="1000">
                <a:solidFill>
                  <a:srgbClr val="303030"/>
                </a:solidFill>
                <a:highlight>
                  <a:srgbClr val="FFFFFF"/>
                </a:highlight>
                <a:latin typeface="Lato"/>
                <a:ea typeface="Lato"/>
                <a:cs typeface="Lato"/>
                <a:sym typeface="Lato"/>
              </a:rPr>
              <a:t>Journal of Psychiatry &amp; Neuroscience : JPN</a:t>
            </a:r>
            <a:r>
              <a:rPr lang="en" sz="1000">
                <a:solidFill>
                  <a:srgbClr val="303030"/>
                </a:solidFill>
                <a:highlight>
                  <a:srgbClr val="FFFFFF"/>
                </a:highlight>
                <a:latin typeface="Lato"/>
                <a:ea typeface="Lato"/>
                <a:cs typeface="Lato"/>
                <a:sym typeface="Lato"/>
              </a:rPr>
              <a:t>, </a:t>
            </a:r>
            <a:r>
              <a:rPr i="1" lang="en" sz="1000">
                <a:solidFill>
                  <a:srgbClr val="303030"/>
                </a:solidFill>
                <a:highlight>
                  <a:srgbClr val="FFFFFF"/>
                </a:highlight>
                <a:latin typeface="Lato"/>
                <a:ea typeface="Lato"/>
                <a:cs typeface="Lato"/>
                <a:sym typeface="Lato"/>
              </a:rPr>
              <a:t>35</a:t>
            </a:r>
            <a:r>
              <a:rPr lang="en" sz="1000">
                <a:solidFill>
                  <a:srgbClr val="303030"/>
                </a:solidFill>
                <a:highlight>
                  <a:srgbClr val="FFFFFF"/>
                </a:highlight>
                <a:latin typeface="Lato"/>
                <a:ea typeface="Lato"/>
                <a:cs typeface="Lato"/>
                <a:sym typeface="Lato"/>
              </a:rPr>
              <a:t>(3), 163–176. </a:t>
            </a:r>
            <a:r>
              <a:rPr lang="en" sz="1000" u="sng">
                <a:solidFill>
                  <a:schemeClr val="hlink"/>
                </a:solidFill>
                <a:highlight>
                  <a:srgbClr val="FFFFFF"/>
                </a:highlight>
                <a:latin typeface="Lato"/>
                <a:ea typeface="Lato"/>
                <a:cs typeface="Lato"/>
                <a:sym typeface="Lato"/>
                <a:hlinkClick r:id="rId6"/>
              </a:rPr>
              <a:t>http://doi.org/10.1503/jpn.09004</a:t>
            </a:r>
            <a:r>
              <a:rPr lang="en" sz="1000" u="sng">
                <a:solidFill>
                  <a:schemeClr val="hlink"/>
                </a:solidFill>
                <a:highlight>
                  <a:srgbClr val="FFFFFF"/>
                </a:highlight>
                <a:latin typeface="Lato"/>
                <a:ea typeface="Lato"/>
                <a:cs typeface="Lato"/>
                <a:sym typeface="Lato"/>
                <a:hlinkClick r:id="rId7"/>
              </a:rPr>
              <a:t>8</a:t>
            </a:r>
            <a:endParaRPr sz="1000">
              <a:solidFill>
                <a:schemeClr val="dk1"/>
              </a:solidFill>
              <a:latin typeface="Lato"/>
              <a:ea typeface="Lato"/>
              <a:cs typeface="Lato"/>
              <a:sym typeface="Lato"/>
            </a:endParaRPr>
          </a:p>
          <a:p>
            <a:pPr indent="0" lvl="0" marL="0" rtl="0">
              <a:lnSpc>
                <a:spcPct val="115000"/>
              </a:lnSpc>
              <a:spcBef>
                <a:spcPts val="15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idx="1" type="body"/>
          </p:nvPr>
        </p:nvSpPr>
        <p:spPr>
          <a:xfrm>
            <a:off x="2483350" y="836125"/>
            <a:ext cx="4177200" cy="3471300"/>
          </a:xfrm>
          <a:prstGeom prst="rect">
            <a:avLst/>
          </a:prstGeom>
        </p:spPr>
        <p:txBody>
          <a:bodyPr anchorCtr="0" anchor="ctr" bIns="91425" lIns="91425" spcFirstLastPara="1" rIns="91425" wrap="square" tIns="91425">
            <a:noAutofit/>
          </a:bodyPr>
          <a:lstStyle/>
          <a:p>
            <a:pPr indent="0" lvl="0" marL="0">
              <a:spcBef>
                <a:spcPts val="600"/>
              </a:spcBef>
              <a:spcAft>
                <a:spcPts val="0"/>
              </a:spcAft>
              <a:buNone/>
            </a:pPr>
            <a:r>
              <a:rPr lang="en"/>
              <a:t>“We clean our plates, yet we’re still famished - starving for something other than food.”</a:t>
            </a:r>
            <a:endParaRPr/>
          </a:p>
          <a:p>
            <a:pPr indent="0" lvl="0" marL="0" rtl="0">
              <a:spcBef>
                <a:spcPts val="600"/>
              </a:spcBef>
              <a:spcAft>
                <a:spcPts val="0"/>
              </a:spcAft>
              <a:buNone/>
            </a:pPr>
            <a:r>
              <a:rPr lang="en"/>
              <a:t>Kate Wicker</a:t>
            </a:r>
            <a:endParaRPr/>
          </a:p>
        </p:txBody>
      </p:sp>
      <p:sp>
        <p:nvSpPr>
          <p:cNvPr id="96" name="Shape 96"/>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type="title"/>
          </p:nvPr>
        </p:nvSpPr>
        <p:spPr>
          <a:xfrm>
            <a:off x="457200" y="119450"/>
            <a:ext cx="5511300" cy="655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History</a:t>
            </a:r>
            <a:endParaRPr/>
          </a:p>
        </p:txBody>
      </p:sp>
      <p:grpSp>
        <p:nvGrpSpPr>
          <p:cNvPr id="102" name="Shape 102"/>
          <p:cNvGrpSpPr/>
          <p:nvPr/>
        </p:nvGrpSpPr>
        <p:grpSpPr>
          <a:xfrm>
            <a:off x="4" y="1803490"/>
            <a:ext cx="2427614" cy="1616550"/>
            <a:chOff x="466175" y="2247800"/>
            <a:chExt cx="1971106" cy="1616550"/>
          </a:xfrm>
        </p:grpSpPr>
        <p:sp>
          <p:nvSpPr>
            <p:cNvPr id="103" name="Shape 103"/>
            <p:cNvSpPr/>
            <p:nvPr/>
          </p:nvSpPr>
          <p:spPr>
            <a:xfrm>
              <a:off x="902781" y="3080265"/>
              <a:ext cx="1534500" cy="133500"/>
            </a:xfrm>
            <a:prstGeom prst="rect">
              <a:avLst/>
            </a:prstGeom>
            <a:solidFill>
              <a:srgbClr val="249C9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4" name="Shape 104"/>
            <p:cNvSpPr txBox="1"/>
            <p:nvPr/>
          </p:nvSpPr>
          <p:spPr>
            <a:xfrm>
              <a:off x="466175" y="3216050"/>
              <a:ext cx="1781700" cy="648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200">
                  <a:solidFill>
                    <a:schemeClr val="dk1"/>
                  </a:solidFill>
                  <a:latin typeface="Lato Black"/>
                  <a:ea typeface="Lato Black"/>
                  <a:cs typeface="Lato Black"/>
                  <a:sym typeface="Lato Black"/>
                </a:rPr>
                <a:t>Hellenistic Era</a:t>
              </a:r>
              <a:endParaRPr sz="1200">
                <a:latin typeface="Lato Black"/>
                <a:ea typeface="Lato Black"/>
                <a:cs typeface="Lato Black"/>
                <a:sym typeface="Lato Black"/>
              </a:endParaRPr>
            </a:p>
          </p:txBody>
        </p:sp>
        <p:grpSp>
          <p:nvGrpSpPr>
            <p:cNvPr id="105" name="Shape 105"/>
            <p:cNvGrpSpPr/>
            <p:nvPr/>
          </p:nvGrpSpPr>
          <p:grpSpPr>
            <a:xfrm>
              <a:off x="851208" y="2800855"/>
              <a:ext cx="92400" cy="411825"/>
              <a:chOff x="845575" y="2563700"/>
              <a:chExt cx="92400" cy="411825"/>
            </a:xfrm>
          </p:grpSpPr>
          <p:cxnSp>
            <p:nvCxnSpPr>
              <p:cNvPr id="106" name="Shape 10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7" name="Shape 10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08" name="Shape 108"/>
            <p:cNvSpPr txBox="1"/>
            <p:nvPr/>
          </p:nvSpPr>
          <p:spPr>
            <a:xfrm>
              <a:off x="540671" y="2247800"/>
              <a:ext cx="1781700" cy="943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en" sz="1100">
                  <a:solidFill>
                    <a:schemeClr val="dk1"/>
                  </a:solidFill>
                  <a:latin typeface="Lato"/>
                  <a:ea typeface="Lato"/>
                  <a:cs typeface="Lato"/>
                  <a:sym typeface="Lato"/>
                </a:rPr>
                <a:t>R</a:t>
              </a:r>
              <a:r>
                <a:rPr b="1" lang="en" sz="1100">
                  <a:solidFill>
                    <a:schemeClr val="dk1"/>
                  </a:solidFill>
                  <a:latin typeface="Lato"/>
                  <a:ea typeface="Lato"/>
                  <a:cs typeface="Lato"/>
                  <a:sym typeface="Lato"/>
                </a:rPr>
                <a:t>eligious fasting, spiritual purity and self- sacrifice</a:t>
              </a:r>
              <a:endParaRPr b="1" sz="1100">
                <a:latin typeface="Lato"/>
                <a:ea typeface="Lato"/>
                <a:cs typeface="Lato"/>
                <a:sym typeface="Lato"/>
              </a:endParaRPr>
            </a:p>
          </p:txBody>
        </p:sp>
      </p:grpSp>
      <p:grpSp>
        <p:nvGrpSpPr>
          <p:cNvPr id="109" name="Shape 109"/>
          <p:cNvGrpSpPr/>
          <p:nvPr/>
        </p:nvGrpSpPr>
        <p:grpSpPr>
          <a:xfrm>
            <a:off x="1977375" y="2259076"/>
            <a:ext cx="2505009" cy="1733124"/>
            <a:chOff x="2071705" y="2703387"/>
            <a:chExt cx="2033947" cy="1733124"/>
          </a:xfrm>
        </p:grpSpPr>
        <p:sp>
          <p:nvSpPr>
            <p:cNvPr id="110" name="Shape 110"/>
            <p:cNvSpPr/>
            <p:nvPr/>
          </p:nvSpPr>
          <p:spPr>
            <a:xfrm>
              <a:off x="2437281" y="3080265"/>
              <a:ext cx="1534500" cy="133500"/>
            </a:xfrm>
            <a:prstGeom prst="rect">
              <a:avLst/>
            </a:prstGeom>
            <a:solidFill>
              <a:srgbClr val="155B5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1" name="Shape 111"/>
            <p:cNvSpPr txBox="1"/>
            <p:nvPr/>
          </p:nvSpPr>
          <p:spPr>
            <a:xfrm>
              <a:off x="2323952" y="3492711"/>
              <a:ext cx="1781700" cy="94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100">
                  <a:latin typeface="Roboto"/>
                  <a:ea typeface="Roboto"/>
                  <a:cs typeface="Roboto"/>
                  <a:sym typeface="Roboto"/>
                </a:rPr>
                <a:t>Sir William Gull</a:t>
              </a:r>
              <a:endParaRPr b="1" sz="1100">
                <a:latin typeface="Roboto"/>
                <a:ea typeface="Roboto"/>
                <a:cs typeface="Roboto"/>
                <a:sym typeface="Roboto"/>
              </a:endParaRPr>
            </a:p>
          </p:txBody>
        </p:sp>
        <p:sp>
          <p:nvSpPr>
            <p:cNvPr id="112" name="Shape 112"/>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algn="ctr">
                <a:lnSpc>
                  <a:spcPct val="115000"/>
                </a:lnSpc>
                <a:spcBef>
                  <a:spcPts val="0"/>
                </a:spcBef>
                <a:spcAft>
                  <a:spcPts val="1600"/>
                </a:spcAft>
                <a:buNone/>
              </a:pPr>
              <a:r>
                <a:rPr b="1" lang="en" sz="1200">
                  <a:latin typeface="Roboto"/>
                  <a:ea typeface="Roboto"/>
                  <a:cs typeface="Roboto"/>
                  <a:sym typeface="Roboto"/>
                </a:rPr>
                <a:t>1873</a:t>
              </a:r>
              <a:endParaRPr b="1" sz="1200">
                <a:latin typeface="Roboto"/>
                <a:ea typeface="Roboto"/>
                <a:cs typeface="Roboto"/>
                <a:sym typeface="Roboto"/>
              </a:endParaRPr>
            </a:p>
          </p:txBody>
        </p:sp>
        <p:grpSp>
          <p:nvGrpSpPr>
            <p:cNvPr id="113" name="Shape 113"/>
            <p:cNvGrpSpPr/>
            <p:nvPr/>
          </p:nvGrpSpPr>
          <p:grpSpPr>
            <a:xfrm rot="10800000">
              <a:off x="2395183" y="3080258"/>
              <a:ext cx="92400" cy="411825"/>
              <a:chOff x="2070100" y="2563700"/>
              <a:chExt cx="92400" cy="411825"/>
            </a:xfrm>
          </p:grpSpPr>
          <p:cxnSp>
            <p:nvCxnSpPr>
              <p:cNvPr id="114" name="Shape 11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5" name="Shape 11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grpSp>
        <p:nvGrpSpPr>
          <p:cNvPr id="116" name="Shape 116"/>
          <p:cNvGrpSpPr/>
          <p:nvPr/>
        </p:nvGrpSpPr>
        <p:grpSpPr>
          <a:xfrm>
            <a:off x="3912467" y="1689865"/>
            <a:ext cx="2367274" cy="1453268"/>
            <a:chOff x="3642907" y="2134175"/>
            <a:chExt cx="1922113" cy="1453268"/>
          </a:xfrm>
        </p:grpSpPr>
        <p:sp>
          <p:nvSpPr>
            <p:cNvPr id="117" name="Shape 117"/>
            <p:cNvSpPr/>
            <p:nvPr/>
          </p:nvSpPr>
          <p:spPr>
            <a:xfrm>
              <a:off x="3971778" y="3080265"/>
              <a:ext cx="1534500" cy="133500"/>
            </a:xfrm>
            <a:prstGeom prst="rect">
              <a:avLst/>
            </a:prstGeom>
            <a:solidFill>
              <a:srgbClr val="249C9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18" name="Shape 118"/>
            <p:cNvGrpSpPr/>
            <p:nvPr/>
          </p:nvGrpSpPr>
          <p:grpSpPr>
            <a:xfrm>
              <a:off x="3924544" y="2800855"/>
              <a:ext cx="92400" cy="411825"/>
              <a:chOff x="845575" y="2563700"/>
              <a:chExt cx="92400" cy="411825"/>
            </a:xfrm>
          </p:grpSpPr>
          <p:cxnSp>
            <p:nvCxnSpPr>
              <p:cNvPr id="119" name="Shape 11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0" name="Shape 120"/>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1" name="Shape 121"/>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algn="ctr">
                <a:lnSpc>
                  <a:spcPct val="115000"/>
                </a:lnSpc>
                <a:spcBef>
                  <a:spcPts val="0"/>
                </a:spcBef>
                <a:spcAft>
                  <a:spcPts val="1600"/>
                </a:spcAft>
                <a:buNone/>
              </a:pPr>
              <a:r>
                <a:rPr b="1" lang="en" sz="1200">
                  <a:latin typeface="Roboto"/>
                  <a:ea typeface="Roboto"/>
                  <a:cs typeface="Roboto"/>
                  <a:sym typeface="Roboto"/>
                </a:rPr>
                <a:t>1980</a:t>
              </a:r>
              <a:endParaRPr b="1" sz="1200">
                <a:latin typeface="Roboto"/>
                <a:ea typeface="Roboto"/>
                <a:cs typeface="Roboto"/>
                <a:sym typeface="Roboto"/>
              </a:endParaRPr>
            </a:p>
          </p:txBody>
        </p:sp>
        <p:sp>
          <p:nvSpPr>
            <p:cNvPr id="122" name="Shape 122"/>
            <p:cNvSpPr txBox="1"/>
            <p:nvPr/>
          </p:nvSpPr>
          <p:spPr>
            <a:xfrm>
              <a:off x="3783320" y="2134175"/>
              <a:ext cx="1781700" cy="943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200">
                  <a:latin typeface="Roboto"/>
                  <a:ea typeface="Roboto"/>
                  <a:cs typeface="Roboto"/>
                  <a:sym typeface="Roboto"/>
                </a:rPr>
                <a:t>DSM 1</a:t>
              </a:r>
              <a:endParaRPr b="1" sz="1200">
                <a:latin typeface="Roboto"/>
                <a:ea typeface="Roboto"/>
                <a:cs typeface="Roboto"/>
                <a:sym typeface="Roboto"/>
              </a:endParaRPr>
            </a:p>
            <a:p>
              <a:pPr indent="0" lvl="0" marL="0">
                <a:spcBef>
                  <a:spcPts val="0"/>
                </a:spcBef>
                <a:spcAft>
                  <a:spcPts val="0"/>
                </a:spcAft>
                <a:buNone/>
              </a:pPr>
              <a:r>
                <a:rPr b="1" lang="en" sz="1100">
                  <a:latin typeface="Lato"/>
                  <a:ea typeface="Lato"/>
                  <a:cs typeface="Lato"/>
                  <a:sym typeface="Lato"/>
                </a:rPr>
                <a:t>First eating disorder listed</a:t>
              </a:r>
              <a:endParaRPr b="1" sz="1100">
                <a:latin typeface="Lato"/>
                <a:ea typeface="Lato"/>
                <a:cs typeface="Lato"/>
                <a:sym typeface="Lato"/>
              </a:endParaRPr>
            </a:p>
            <a:p>
              <a:pPr indent="0" lvl="0" marL="0">
                <a:spcBef>
                  <a:spcPts val="0"/>
                </a:spcBef>
                <a:spcAft>
                  <a:spcPts val="0"/>
                </a:spcAft>
                <a:buNone/>
              </a:pPr>
              <a:r>
                <a:t/>
              </a:r>
              <a:endParaRPr b="1" sz="800">
                <a:latin typeface="Roboto"/>
                <a:ea typeface="Roboto"/>
                <a:cs typeface="Roboto"/>
                <a:sym typeface="Roboto"/>
              </a:endParaRPr>
            </a:p>
            <a:p>
              <a:pPr indent="0" lvl="0" marL="0">
                <a:spcBef>
                  <a:spcPts val="0"/>
                </a:spcBef>
                <a:spcAft>
                  <a:spcPts val="1600"/>
                </a:spcAft>
                <a:buNone/>
              </a:pPr>
              <a:r>
                <a:t/>
              </a:r>
              <a:endParaRPr b="1" sz="800">
                <a:latin typeface="Roboto"/>
                <a:ea typeface="Roboto"/>
                <a:cs typeface="Roboto"/>
                <a:sym typeface="Roboto"/>
              </a:endParaRPr>
            </a:p>
          </p:txBody>
        </p:sp>
      </p:grpSp>
      <p:grpSp>
        <p:nvGrpSpPr>
          <p:cNvPr id="123" name="Shape 123"/>
          <p:cNvGrpSpPr/>
          <p:nvPr/>
        </p:nvGrpSpPr>
        <p:grpSpPr>
          <a:xfrm>
            <a:off x="5745559" y="2259076"/>
            <a:ext cx="2488890" cy="1733124"/>
            <a:chOff x="5131289" y="2703387"/>
            <a:chExt cx="2020859" cy="1733124"/>
          </a:xfrm>
        </p:grpSpPr>
        <p:sp>
          <p:nvSpPr>
            <p:cNvPr id="124" name="Shape 124"/>
            <p:cNvSpPr/>
            <p:nvPr/>
          </p:nvSpPr>
          <p:spPr>
            <a:xfrm>
              <a:off x="5506276" y="3080265"/>
              <a:ext cx="1534500" cy="133500"/>
            </a:xfrm>
            <a:prstGeom prst="rect">
              <a:avLst/>
            </a:prstGeom>
            <a:solidFill>
              <a:srgbClr val="155B5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25" name="Shape 125"/>
            <p:cNvGrpSpPr/>
            <p:nvPr/>
          </p:nvGrpSpPr>
          <p:grpSpPr>
            <a:xfrm rot="10800000">
              <a:off x="5455515" y="3080258"/>
              <a:ext cx="92400" cy="411825"/>
              <a:chOff x="2070100" y="2563700"/>
              <a:chExt cx="92400" cy="411825"/>
            </a:xfrm>
          </p:grpSpPr>
          <p:cxnSp>
            <p:nvCxnSpPr>
              <p:cNvPr id="126" name="Shape 12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7" name="Shape 12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28" name="Shape 128"/>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algn="ctr">
                <a:lnSpc>
                  <a:spcPct val="115000"/>
                </a:lnSpc>
                <a:spcBef>
                  <a:spcPts val="0"/>
                </a:spcBef>
                <a:spcAft>
                  <a:spcPts val="1600"/>
                </a:spcAft>
                <a:buNone/>
              </a:pPr>
              <a:r>
                <a:rPr b="1" lang="en" sz="1200">
                  <a:latin typeface="Roboto"/>
                  <a:ea typeface="Roboto"/>
                  <a:cs typeface="Roboto"/>
                  <a:sym typeface="Roboto"/>
                </a:rPr>
                <a:t>2013</a:t>
              </a:r>
              <a:endParaRPr b="1" sz="1200">
                <a:latin typeface="Roboto"/>
                <a:ea typeface="Roboto"/>
                <a:cs typeface="Roboto"/>
                <a:sym typeface="Roboto"/>
              </a:endParaRPr>
            </a:p>
          </p:txBody>
        </p:sp>
        <p:sp>
          <p:nvSpPr>
            <p:cNvPr id="129" name="Shape 129"/>
            <p:cNvSpPr txBox="1"/>
            <p:nvPr/>
          </p:nvSpPr>
          <p:spPr>
            <a:xfrm>
              <a:off x="5370448" y="3492711"/>
              <a:ext cx="1781700" cy="943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200">
                  <a:solidFill>
                    <a:schemeClr val="dk1"/>
                  </a:solidFill>
                  <a:latin typeface="Roboto"/>
                  <a:ea typeface="Roboto"/>
                  <a:cs typeface="Roboto"/>
                  <a:sym typeface="Roboto"/>
                </a:rPr>
                <a:t>DSM 5</a:t>
              </a:r>
              <a:endParaRPr b="1" sz="1200">
                <a:solidFill>
                  <a:schemeClr val="dk1"/>
                </a:solidFill>
                <a:latin typeface="Roboto"/>
                <a:ea typeface="Roboto"/>
                <a:cs typeface="Roboto"/>
                <a:sym typeface="Roboto"/>
              </a:endParaRPr>
            </a:p>
            <a:p>
              <a:pPr indent="0" lvl="0" marL="0" rtl="0">
                <a:lnSpc>
                  <a:spcPct val="115000"/>
                </a:lnSpc>
                <a:spcBef>
                  <a:spcPts val="0"/>
                </a:spcBef>
                <a:spcAft>
                  <a:spcPts val="0"/>
                </a:spcAft>
                <a:buNone/>
              </a:pPr>
              <a:r>
                <a:rPr b="1" lang="en" sz="1100">
                  <a:solidFill>
                    <a:schemeClr val="dk1"/>
                  </a:solidFill>
                  <a:latin typeface="Lato"/>
                  <a:ea typeface="Lato"/>
                  <a:cs typeface="Lato"/>
                  <a:sym typeface="Lato"/>
                </a:rPr>
                <a:t>“other specified feeding or eating disorder”</a:t>
              </a:r>
              <a:endParaRPr b="1" sz="1100">
                <a:solidFill>
                  <a:schemeClr val="dk1"/>
                </a:solidFill>
                <a:latin typeface="Lato"/>
                <a:ea typeface="Lato"/>
                <a:cs typeface="Lato"/>
                <a:sym typeface="Lato"/>
              </a:endParaRPr>
            </a:p>
            <a:p>
              <a:pPr indent="0" lvl="0" marL="0" rtl="0">
                <a:spcBef>
                  <a:spcPts val="0"/>
                </a:spcBef>
                <a:spcAft>
                  <a:spcPts val="0"/>
                </a:spcAft>
                <a:buClr>
                  <a:schemeClr val="dk1"/>
                </a:buClr>
                <a:buSzPts val="1100"/>
                <a:buFont typeface="Arial"/>
                <a:buNone/>
              </a:pPr>
              <a:r>
                <a:t/>
              </a:r>
              <a:endParaRPr b="1" sz="1200">
                <a:solidFill>
                  <a:schemeClr val="dk1"/>
                </a:solidFill>
                <a:latin typeface="Roboto"/>
                <a:ea typeface="Roboto"/>
                <a:cs typeface="Roboto"/>
                <a:sym typeface="Roboto"/>
              </a:endParaRPr>
            </a:p>
          </p:txBody>
        </p:sp>
      </p:grpSp>
      <p:pic>
        <p:nvPicPr>
          <p:cNvPr id="130" name="Shape 130"/>
          <p:cNvPicPr preferRelativeResize="0"/>
          <p:nvPr/>
        </p:nvPicPr>
        <p:blipFill>
          <a:blip r:embed="rId3">
            <a:alphaModFix/>
          </a:blip>
          <a:stretch>
            <a:fillRect/>
          </a:stretch>
        </p:blipFill>
        <p:spPr>
          <a:xfrm>
            <a:off x="2286088" y="3354200"/>
            <a:ext cx="1153087" cy="1733125"/>
          </a:xfrm>
          <a:prstGeom prst="rect">
            <a:avLst/>
          </a:prstGeom>
          <a:noFill/>
          <a:ln cap="flat" cmpd="sng" w="28575">
            <a:solidFill>
              <a:srgbClr val="000000"/>
            </a:solidFill>
            <a:prstDash val="solid"/>
            <a:round/>
            <a:headEnd len="sm" w="sm" type="none"/>
            <a:tailEnd len="sm" w="sm" type="none"/>
          </a:ln>
        </p:spPr>
      </p:pic>
      <p:pic>
        <p:nvPicPr>
          <p:cNvPr id="131" name="Shape 131"/>
          <p:cNvPicPr preferRelativeResize="0"/>
          <p:nvPr/>
        </p:nvPicPr>
        <p:blipFill>
          <a:blip r:embed="rId4">
            <a:alphaModFix/>
          </a:blip>
          <a:stretch>
            <a:fillRect/>
          </a:stretch>
        </p:blipFill>
        <p:spPr>
          <a:xfrm>
            <a:off x="2507525" y="728875"/>
            <a:ext cx="1088075" cy="1327075"/>
          </a:xfrm>
          <a:prstGeom prst="rect">
            <a:avLst/>
          </a:prstGeom>
          <a:noFill/>
          <a:ln cap="flat" cmpd="sng" w="28575">
            <a:solidFill>
              <a:srgbClr val="000000"/>
            </a:solidFill>
            <a:prstDash val="solid"/>
            <a:round/>
            <a:headEnd len="sm" w="sm" type="none"/>
            <a:tailEnd len="sm" w="sm" type="none"/>
          </a:ln>
        </p:spPr>
      </p:pic>
      <p:sp>
        <p:nvSpPr>
          <p:cNvPr id="132" name="Shape 132"/>
          <p:cNvSpPr txBox="1"/>
          <p:nvPr/>
        </p:nvSpPr>
        <p:spPr>
          <a:xfrm>
            <a:off x="2373225" y="2004300"/>
            <a:ext cx="1797900" cy="320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100">
                <a:latin typeface="Lato"/>
                <a:ea typeface="Lato"/>
                <a:cs typeface="Lato"/>
                <a:sym typeface="Lato"/>
              </a:rPr>
              <a:t>Ernest - Charles Las</a:t>
            </a:r>
            <a:r>
              <a:rPr b="1" lang="en" sz="1100">
                <a:solidFill>
                  <a:schemeClr val="dk1"/>
                </a:solidFill>
                <a:latin typeface="Lato"/>
                <a:ea typeface="Lato"/>
                <a:cs typeface="Lato"/>
                <a:sym typeface="Lato"/>
              </a:rPr>
              <a:t>è</a:t>
            </a:r>
            <a:r>
              <a:rPr b="1" lang="en" sz="1100">
                <a:latin typeface="Lato"/>
                <a:ea typeface="Lato"/>
                <a:cs typeface="Lato"/>
                <a:sym typeface="Lato"/>
              </a:rPr>
              <a:t>gue</a:t>
            </a:r>
            <a:r>
              <a:rPr lang="en"/>
              <a:t> </a:t>
            </a:r>
            <a:endParaRPr/>
          </a:p>
        </p:txBody>
      </p:sp>
      <p:pic>
        <p:nvPicPr>
          <p:cNvPr id="133" name="Shape 133"/>
          <p:cNvPicPr preferRelativeResize="0"/>
          <p:nvPr/>
        </p:nvPicPr>
        <p:blipFill>
          <a:blip r:embed="rId5">
            <a:alphaModFix/>
          </a:blip>
          <a:stretch>
            <a:fillRect/>
          </a:stretch>
        </p:blipFill>
        <p:spPr>
          <a:xfrm>
            <a:off x="3919063" y="3263249"/>
            <a:ext cx="1346600" cy="1824075"/>
          </a:xfrm>
          <a:prstGeom prst="rect">
            <a:avLst/>
          </a:prstGeom>
          <a:noFill/>
          <a:ln cap="flat" cmpd="sng" w="28575">
            <a:solidFill>
              <a:srgbClr val="000000"/>
            </a:solidFill>
            <a:prstDash val="solid"/>
            <a:round/>
            <a:headEnd len="sm" w="sm" type="none"/>
            <a:tailEnd len="sm" w="sm" type="none"/>
          </a:ln>
        </p:spPr>
      </p:pic>
      <p:pic>
        <p:nvPicPr>
          <p:cNvPr id="134" name="Shape 134"/>
          <p:cNvPicPr preferRelativeResize="0"/>
          <p:nvPr/>
        </p:nvPicPr>
        <p:blipFill>
          <a:blip r:embed="rId6">
            <a:alphaModFix/>
          </a:blip>
          <a:stretch>
            <a:fillRect/>
          </a:stretch>
        </p:blipFill>
        <p:spPr>
          <a:xfrm>
            <a:off x="5968500" y="286451"/>
            <a:ext cx="1421450" cy="197262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461550" y="157300"/>
            <a:ext cx="55113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Epidemiology</a:t>
            </a:r>
            <a:endParaRPr/>
          </a:p>
        </p:txBody>
      </p:sp>
      <p:sp>
        <p:nvSpPr>
          <p:cNvPr id="140" name="Shape 140"/>
          <p:cNvSpPr txBox="1"/>
          <p:nvPr>
            <p:ph idx="1" type="body"/>
          </p:nvPr>
        </p:nvSpPr>
        <p:spPr>
          <a:xfrm>
            <a:off x="457200" y="3263075"/>
            <a:ext cx="2425800" cy="7734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b="1" lang="en">
                <a:solidFill>
                  <a:srgbClr val="000000"/>
                </a:solidFill>
                <a:latin typeface="Lato"/>
                <a:ea typeface="Lato"/>
                <a:cs typeface="Lato"/>
                <a:sym typeface="Lato"/>
              </a:rPr>
              <a:t>9 out of 10 are female. </a:t>
            </a:r>
            <a:endParaRPr b="1">
              <a:solidFill>
                <a:srgbClr val="000000"/>
              </a:solidFill>
              <a:latin typeface="Lato"/>
              <a:ea typeface="Lato"/>
              <a:cs typeface="Lato"/>
              <a:sym typeface="Lato"/>
            </a:endParaRPr>
          </a:p>
        </p:txBody>
      </p:sp>
      <p:pic>
        <p:nvPicPr>
          <p:cNvPr id="141" name="Shape 141"/>
          <p:cNvPicPr preferRelativeResize="0"/>
          <p:nvPr/>
        </p:nvPicPr>
        <p:blipFill rotWithShape="1">
          <a:blip r:embed="rId3">
            <a:alphaModFix/>
          </a:blip>
          <a:srcRect b="0" l="0" r="48662" t="-1491"/>
          <a:stretch/>
        </p:blipFill>
        <p:spPr>
          <a:xfrm>
            <a:off x="457200" y="1164150"/>
            <a:ext cx="458250" cy="978175"/>
          </a:xfrm>
          <a:prstGeom prst="rect">
            <a:avLst/>
          </a:prstGeom>
          <a:noFill/>
          <a:ln>
            <a:noFill/>
          </a:ln>
        </p:spPr>
      </p:pic>
      <p:pic>
        <p:nvPicPr>
          <p:cNvPr id="142" name="Shape 142"/>
          <p:cNvPicPr preferRelativeResize="0"/>
          <p:nvPr/>
        </p:nvPicPr>
        <p:blipFill rotWithShape="1">
          <a:blip r:embed="rId3">
            <a:alphaModFix/>
          </a:blip>
          <a:srcRect b="0" l="0" r="48662" t="-1491"/>
          <a:stretch/>
        </p:blipFill>
        <p:spPr>
          <a:xfrm>
            <a:off x="1219200" y="1164150"/>
            <a:ext cx="458250" cy="978175"/>
          </a:xfrm>
          <a:prstGeom prst="rect">
            <a:avLst/>
          </a:prstGeom>
          <a:noFill/>
          <a:ln>
            <a:noFill/>
          </a:ln>
        </p:spPr>
      </p:pic>
      <p:pic>
        <p:nvPicPr>
          <p:cNvPr id="143" name="Shape 143"/>
          <p:cNvPicPr preferRelativeResize="0"/>
          <p:nvPr/>
        </p:nvPicPr>
        <p:blipFill rotWithShape="1">
          <a:blip r:embed="rId3">
            <a:alphaModFix/>
          </a:blip>
          <a:srcRect b="0" l="0" r="48662" t="-1491"/>
          <a:stretch/>
        </p:blipFill>
        <p:spPr>
          <a:xfrm>
            <a:off x="846850" y="1164150"/>
            <a:ext cx="458250" cy="978175"/>
          </a:xfrm>
          <a:prstGeom prst="rect">
            <a:avLst/>
          </a:prstGeom>
          <a:noFill/>
          <a:ln>
            <a:noFill/>
          </a:ln>
        </p:spPr>
      </p:pic>
      <p:pic>
        <p:nvPicPr>
          <p:cNvPr id="144" name="Shape 144"/>
          <p:cNvPicPr preferRelativeResize="0"/>
          <p:nvPr/>
        </p:nvPicPr>
        <p:blipFill rotWithShape="1">
          <a:blip r:embed="rId3">
            <a:alphaModFix/>
          </a:blip>
          <a:srcRect b="0" l="0" r="48662" t="-1491"/>
          <a:stretch/>
        </p:blipFill>
        <p:spPr>
          <a:xfrm>
            <a:off x="915450" y="2142325"/>
            <a:ext cx="458250" cy="978175"/>
          </a:xfrm>
          <a:prstGeom prst="rect">
            <a:avLst/>
          </a:prstGeom>
          <a:noFill/>
          <a:ln>
            <a:noFill/>
          </a:ln>
        </p:spPr>
      </p:pic>
      <p:pic>
        <p:nvPicPr>
          <p:cNvPr id="145" name="Shape 145"/>
          <p:cNvPicPr preferRelativeResize="0"/>
          <p:nvPr/>
        </p:nvPicPr>
        <p:blipFill rotWithShape="1">
          <a:blip r:embed="rId3">
            <a:alphaModFix/>
          </a:blip>
          <a:srcRect b="0" l="0" r="48662" t="-1491"/>
          <a:stretch/>
        </p:blipFill>
        <p:spPr>
          <a:xfrm>
            <a:off x="457200" y="2142325"/>
            <a:ext cx="458250" cy="978175"/>
          </a:xfrm>
          <a:prstGeom prst="rect">
            <a:avLst/>
          </a:prstGeom>
          <a:noFill/>
          <a:ln>
            <a:noFill/>
          </a:ln>
        </p:spPr>
      </p:pic>
      <p:pic>
        <p:nvPicPr>
          <p:cNvPr id="146" name="Shape 146"/>
          <p:cNvPicPr preferRelativeResize="0"/>
          <p:nvPr/>
        </p:nvPicPr>
        <p:blipFill rotWithShape="1">
          <a:blip r:embed="rId3">
            <a:alphaModFix/>
          </a:blip>
          <a:srcRect b="0" l="0" r="48662" t="-1491"/>
          <a:stretch/>
        </p:blipFill>
        <p:spPr>
          <a:xfrm>
            <a:off x="1373700" y="2142325"/>
            <a:ext cx="458250" cy="978175"/>
          </a:xfrm>
          <a:prstGeom prst="rect">
            <a:avLst/>
          </a:prstGeom>
          <a:noFill/>
          <a:ln>
            <a:noFill/>
          </a:ln>
        </p:spPr>
      </p:pic>
      <p:pic>
        <p:nvPicPr>
          <p:cNvPr id="147" name="Shape 147"/>
          <p:cNvPicPr preferRelativeResize="0"/>
          <p:nvPr/>
        </p:nvPicPr>
        <p:blipFill rotWithShape="1">
          <a:blip r:embed="rId3">
            <a:alphaModFix/>
          </a:blip>
          <a:srcRect b="0" l="0" r="48662" t="-1491"/>
          <a:stretch/>
        </p:blipFill>
        <p:spPr>
          <a:xfrm>
            <a:off x="1676400" y="1164150"/>
            <a:ext cx="458250" cy="978175"/>
          </a:xfrm>
          <a:prstGeom prst="rect">
            <a:avLst/>
          </a:prstGeom>
          <a:noFill/>
          <a:ln>
            <a:noFill/>
          </a:ln>
        </p:spPr>
      </p:pic>
      <p:pic>
        <p:nvPicPr>
          <p:cNvPr id="148" name="Shape 148"/>
          <p:cNvPicPr preferRelativeResize="0"/>
          <p:nvPr/>
        </p:nvPicPr>
        <p:blipFill rotWithShape="1">
          <a:blip r:embed="rId3">
            <a:alphaModFix/>
          </a:blip>
          <a:srcRect b="0" l="0" r="48662" t="-1491"/>
          <a:stretch/>
        </p:blipFill>
        <p:spPr>
          <a:xfrm>
            <a:off x="1831950" y="2142325"/>
            <a:ext cx="458250" cy="978175"/>
          </a:xfrm>
          <a:prstGeom prst="rect">
            <a:avLst/>
          </a:prstGeom>
          <a:noFill/>
          <a:ln>
            <a:noFill/>
          </a:ln>
        </p:spPr>
      </p:pic>
      <p:pic>
        <p:nvPicPr>
          <p:cNvPr id="149" name="Shape 149"/>
          <p:cNvPicPr preferRelativeResize="0"/>
          <p:nvPr/>
        </p:nvPicPr>
        <p:blipFill rotWithShape="1">
          <a:blip r:embed="rId3">
            <a:alphaModFix/>
          </a:blip>
          <a:srcRect b="0" l="0" r="48662" t="-1491"/>
          <a:stretch/>
        </p:blipFill>
        <p:spPr>
          <a:xfrm>
            <a:off x="2134650" y="1164150"/>
            <a:ext cx="458250" cy="978175"/>
          </a:xfrm>
          <a:prstGeom prst="rect">
            <a:avLst/>
          </a:prstGeom>
          <a:noFill/>
          <a:ln>
            <a:noFill/>
          </a:ln>
        </p:spPr>
      </p:pic>
      <p:pic>
        <p:nvPicPr>
          <p:cNvPr id="150" name="Shape 150"/>
          <p:cNvPicPr preferRelativeResize="0"/>
          <p:nvPr/>
        </p:nvPicPr>
        <p:blipFill>
          <a:blip r:embed="rId4">
            <a:alphaModFix/>
          </a:blip>
          <a:stretch>
            <a:fillRect/>
          </a:stretch>
        </p:blipFill>
        <p:spPr>
          <a:xfrm>
            <a:off x="2290200" y="2142325"/>
            <a:ext cx="379062" cy="978176"/>
          </a:xfrm>
          <a:prstGeom prst="rect">
            <a:avLst/>
          </a:prstGeom>
          <a:noFill/>
          <a:ln>
            <a:noFill/>
          </a:ln>
        </p:spPr>
      </p:pic>
      <p:cxnSp>
        <p:nvCxnSpPr>
          <p:cNvPr id="151" name="Shape 151"/>
          <p:cNvCxnSpPr/>
          <p:nvPr/>
        </p:nvCxnSpPr>
        <p:spPr>
          <a:xfrm>
            <a:off x="3206700" y="1164150"/>
            <a:ext cx="21000" cy="1528500"/>
          </a:xfrm>
          <a:prstGeom prst="straightConnector1">
            <a:avLst/>
          </a:prstGeom>
          <a:noFill/>
          <a:ln cap="flat" cmpd="sng" w="76200">
            <a:solidFill>
              <a:srgbClr val="FF0000"/>
            </a:solidFill>
            <a:prstDash val="solid"/>
            <a:round/>
            <a:headEnd len="med" w="med" type="none"/>
            <a:tailEnd len="med" w="med" type="triangle"/>
          </a:ln>
        </p:spPr>
      </p:cxnSp>
      <p:sp>
        <p:nvSpPr>
          <p:cNvPr id="152" name="Shape 152"/>
          <p:cNvSpPr/>
          <p:nvPr/>
        </p:nvSpPr>
        <p:spPr>
          <a:xfrm>
            <a:off x="3545600" y="1260700"/>
            <a:ext cx="1463398" cy="857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85%</a:t>
            </a:r>
          </a:p>
        </p:txBody>
      </p:sp>
      <p:sp>
        <p:nvSpPr>
          <p:cNvPr id="153" name="Shape 153"/>
          <p:cNvSpPr txBox="1"/>
          <p:nvPr/>
        </p:nvSpPr>
        <p:spPr>
          <a:xfrm>
            <a:off x="3432575" y="2009650"/>
            <a:ext cx="1389600" cy="1631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3000">
                <a:latin typeface="Lato"/>
                <a:ea typeface="Lato"/>
                <a:cs typeface="Lato"/>
                <a:sym typeface="Lato"/>
              </a:rPr>
              <a:t>o</a:t>
            </a:r>
            <a:r>
              <a:rPr b="1" lang="en" sz="3000">
                <a:latin typeface="Lato"/>
                <a:ea typeface="Lato"/>
                <a:cs typeface="Lato"/>
                <a:sym typeface="Lato"/>
              </a:rPr>
              <a:t>f </a:t>
            </a:r>
            <a:endParaRPr b="1" sz="3000">
              <a:latin typeface="Lato"/>
              <a:ea typeface="Lato"/>
              <a:cs typeface="Lato"/>
              <a:sym typeface="Lato"/>
            </a:endParaRPr>
          </a:p>
          <a:p>
            <a:pPr indent="0" lvl="0" marL="0" algn="ctr">
              <a:spcBef>
                <a:spcPts val="0"/>
              </a:spcBef>
              <a:spcAft>
                <a:spcPts val="0"/>
              </a:spcAft>
              <a:buNone/>
            </a:pPr>
            <a:r>
              <a:rPr b="1" lang="en" sz="3000">
                <a:latin typeface="Lato"/>
                <a:ea typeface="Lato"/>
                <a:cs typeface="Lato"/>
                <a:sym typeface="Lato"/>
              </a:rPr>
              <a:t>body weight</a:t>
            </a:r>
            <a:r>
              <a:rPr lang="en"/>
              <a:t> </a:t>
            </a:r>
            <a:endParaRPr/>
          </a:p>
        </p:txBody>
      </p:sp>
      <p:sp>
        <p:nvSpPr>
          <p:cNvPr id="154" name="Shape 154"/>
          <p:cNvSpPr/>
          <p:nvPr/>
        </p:nvSpPr>
        <p:spPr>
          <a:xfrm>
            <a:off x="5597950" y="1218700"/>
            <a:ext cx="1389599" cy="773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0.9%</a:t>
            </a:r>
          </a:p>
        </p:txBody>
      </p:sp>
      <p:pic>
        <p:nvPicPr>
          <p:cNvPr id="155" name="Shape 155"/>
          <p:cNvPicPr preferRelativeResize="0"/>
          <p:nvPr/>
        </p:nvPicPr>
        <p:blipFill>
          <a:blip r:embed="rId5">
            <a:alphaModFix/>
          </a:blip>
          <a:stretch>
            <a:fillRect/>
          </a:stretch>
        </p:blipFill>
        <p:spPr>
          <a:xfrm>
            <a:off x="5856950" y="2142325"/>
            <a:ext cx="871600" cy="1714624"/>
          </a:xfrm>
          <a:prstGeom prst="rect">
            <a:avLst/>
          </a:prstGeom>
          <a:noFill/>
          <a:ln>
            <a:noFill/>
          </a:ln>
        </p:spPr>
      </p:pic>
      <p:sp>
        <p:nvSpPr>
          <p:cNvPr id="156" name="Shape 156"/>
          <p:cNvSpPr/>
          <p:nvPr/>
        </p:nvSpPr>
        <p:spPr>
          <a:xfrm>
            <a:off x="7339300" y="1182550"/>
            <a:ext cx="1463398" cy="857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0.3%</a:t>
            </a:r>
          </a:p>
        </p:txBody>
      </p:sp>
      <p:pic>
        <p:nvPicPr>
          <p:cNvPr id="157" name="Shape 157"/>
          <p:cNvPicPr preferRelativeResize="0"/>
          <p:nvPr/>
        </p:nvPicPr>
        <p:blipFill>
          <a:blip r:embed="rId4">
            <a:alphaModFix/>
          </a:blip>
          <a:stretch>
            <a:fillRect/>
          </a:stretch>
        </p:blipFill>
        <p:spPr>
          <a:xfrm>
            <a:off x="7763325" y="2118100"/>
            <a:ext cx="730299" cy="1714626"/>
          </a:xfrm>
          <a:prstGeom prst="rect">
            <a:avLst/>
          </a:prstGeom>
          <a:noFill/>
          <a:ln>
            <a:noFill/>
          </a:ln>
        </p:spPr>
      </p:pic>
      <p:sp>
        <p:nvSpPr>
          <p:cNvPr id="158" name="Shape 158"/>
          <p:cNvSpPr txBox="1"/>
          <p:nvPr/>
        </p:nvSpPr>
        <p:spPr>
          <a:xfrm>
            <a:off x="987425" y="4347650"/>
            <a:ext cx="3345600" cy="515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9" name="Shape 159"/>
          <p:cNvSpPr/>
          <p:nvPr/>
        </p:nvSpPr>
        <p:spPr>
          <a:xfrm>
            <a:off x="1305100" y="4192075"/>
            <a:ext cx="6937026" cy="857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270 per 100,000</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165" name="Shape 165"/>
          <p:cNvSpPr txBox="1"/>
          <p:nvPr/>
        </p:nvSpPr>
        <p:spPr>
          <a:xfrm>
            <a:off x="132625" y="-88425"/>
            <a:ext cx="4745700" cy="11052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4800">
                <a:solidFill>
                  <a:srgbClr val="434343"/>
                </a:solidFill>
                <a:latin typeface="Lato Hairline"/>
                <a:ea typeface="Lato Hairline"/>
                <a:cs typeface="Lato Hairline"/>
                <a:sym typeface="Lato Hairline"/>
              </a:rPr>
              <a:t>Etiology</a:t>
            </a:r>
            <a:endParaRPr/>
          </a:p>
        </p:txBody>
      </p:sp>
      <p:pic>
        <p:nvPicPr>
          <p:cNvPr id="166" name="Shape 166"/>
          <p:cNvPicPr preferRelativeResize="0"/>
          <p:nvPr/>
        </p:nvPicPr>
        <p:blipFill rotWithShape="1">
          <a:blip r:embed="rId3">
            <a:alphaModFix/>
          </a:blip>
          <a:srcRect b="0" l="9247" r="8482" t="0"/>
          <a:stretch/>
        </p:blipFill>
        <p:spPr>
          <a:xfrm>
            <a:off x="132625" y="840775"/>
            <a:ext cx="2888277" cy="3040251"/>
          </a:xfrm>
          <a:prstGeom prst="rect">
            <a:avLst/>
          </a:prstGeom>
          <a:noFill/>
          <a:ln cap="flat" cmpd="sng" w="28575">
            <a:solidFill>
              <a:schemeClr val="dk2"/>
            </a:solidFill>
            <a:prstDash val="solid"/>
            <a:round/>
            <a:headEnd len="sm" w="sm" type="none"/>
            <a:tailEnd len="sm" w="sm" type="none"/>
          </a:ln>
        </p:spPr>
      </p:pic>
      <p:pic>
        <p:nvPicPr>
          <p:cNvPr id="167" name="Shape 167"/>
          <p:cNvPicPr preferRelativeResize="0"/>
          <p:nvPr/>
        </p:nvPicPr>
        <p:blipFill rotWithShape="1">
          <a:blip r:embed="rId4">
            <a:alphaModFix/>
          </a:blip>
          <a:srcRect b="17722" l="10174" r="10586" t="0"/>
          <a:stretch/>
        </p:blipFill>
        <p:spPr>
          <a:xfrm>
            <a:off x="3139150" y="840775"/>
            <a:ext cx="3111124" cy="3040250"/>
          </a:xfrm>
          <a:prstGeom prst="rect">
            <a:avLst/>
          </a:prstGeom>
          <a:noFill/>
          <a:ln cap="flat" cmpd="sng" w="28575">
            <a:solidFill>
              <a:srgbClr val="000000"/>
            </a:solidFill>
            <a:prstDash val="solid"/>
            <a:round/>
            <a:headEnd len="sm" w="sm" type="none"/>
            <a:tailEnd len="sm" w="sm" type="none"/>
          </a:ln>
        </p:spPr>
      </p:pic>
      <p:pic>
        <p:nvPicPr>
          <p:cNvPr id="168" name="Shape 168"/>
          <p:cNvPicPr preferRelativeResize="0"/>
          <p:nvPr/>
        </p:nvPicPr>
        <p:blipFill>
          <a:blip r:embed="rId5">
            <a:alphaModFix/>
          </a:blip>
          <a:stretch>
            <a:fillRect/>
          </a:stretch>
        </p:blipFill>
        <p:spPr>
          <a:xfrm>
            <a:off x="6368525" y="840775"/>
            <a:ext cx="2282575" cy="3040253"/>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Shape 173"/>
          <p:cNvPicPr preferRelativeResize="0"/>
          <p:nvPr/>
        </p:nvPicPr>
        <p:blipFill>
          <a:blip r:embed="rId3">
            <a:alphaModFix/>
          </a:blip>
          <a:stretch>
            <a:fillRect/>
          </a:stretch>
        </p:blipFill>
        <p:spPr>
          <a:xfrm>
            <a:off x="0" y="89775"/>
            <a:ext cx="3238625" cy="4865400"/>
          </a:xfrm>
          <a:prstGeom prst="rect">
            <a:avLst/>
          </a:prstGeom>
          <a:noFill/>
          <a:ln>
            <a:noFill/>
          </a:ln>
        </p:spPr>
      </p:pic>
      <p:sp>
        <p:nvSpPr>
          <p:cNvPr id="174" name="Shape 174"/>
          <p:cNvSpPr txBox="1"/>
          <p:nvPr/>
        </p:nvSpPr>
        <p:spPr>
          <a:xfrm>
            <a:off x="3292550" y="1168500"/>
            <a:ext cx="3453600" cy="4330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4800">
                <a:latin typeface="Special Elite"/>
                <a:ea typeface="Special Elite"/>
                <a:cs typeface="Special Elite"/>
                <a:sym typeface="Special Elite"/>
              </a:rPr>
              <a:t>Distorted Body Image</a:t>
            </a:r>
            <a:endParaRPr sz="4800">
              <a:latin typeface="Special Elite"/>
              <a:ea typeface="Special Elite"/>
              <a:cs typeface="Special Elite"/>
              <a:sym typeface="Special Elit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516525" y="769475"/>
            <a:ext cx="5511300" cy="857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Risk Factors</a:t>
            </a:r>
            <a:endParaRPr/>
          </a:p>
        </p:txBody>
      </p:sp>
      <p:sp>
        <p:nvSpPr>
          <p:cNvPr id="180" name="Shape 180"/>
          <p:cNvSpPr txBox="1"/>
          <p:nvPr>
            <p:ph idx="1" type="body"/>
          </p:nvPr>
        </p:nvSpPr>
        <p:spPr>
          <a:xfrm>
            <a:off x="516525" y="1801800"/>
            <a:ext cx="5511300" cy="2605200"/>
          </a:xfrm>
          <a:prstGeom prst="rect">
            <a:avLst/>
          </a:prstGeom>
        </p:spPr>
        <p:txBody>
          <a:bodyPr anchorCtr="0" anchor="t" bIns="91425" lIns="91425" spcFirstLastPara="1" rIns="91425" wrap="square" tIns="91425">
            <a:noAutofit/>
          </a:bodyPr>
          <a:lstStyle/>
          <a:p>
            <a:pPr indent="-381000" lvl="0" marL="457200" rtl="0">
              <a:spcBef>
                <a:spcPts val="600"/>
              </a:spcBef>
              <a:spcAft>
                <a:spcPts val="0"/>
              </a:spcAft>
              <a:buSzPts val="2400"/>
              <a:buChar char="-"/>
            </a:pPr>
            <a:r>
              <a:rPr lang="en" sz="2400"/>
              <a:t>Perfectionisms</a:t>
            </a:r>
            <a:endParaRPr sz="2400"/>
          </a:p>
          <a:p>
            <a:pPr indent="-381000" lvl="0" marL="457200" rtl="0">
              <a:spcBef>
                <a:spcPts val="0"/>
              </a:spcBef>
              <a:spcAft>
                <a:spcPts val="0"/>
              </a:spcAft>
              <a:buSzPts val="2400"/>
              <a:buChar char="-"/>
            </a:pPr>
            <a:r>
              <a:rPr lang="en" sz="2400"/>
              <a:t>Negative Self-Evaluation</a:t>
            </a:r>
            <a:endParaRPr sz="2400"/>
          </a:p>
          <a:p>
            <a:pPr indent="-381000" lvl="0" marL="457200" rtl="0">
              <a:spcBef>
                <a:spcPts val="0"/>
              </a:spcBef>
              <a:spcAft>
                <a:spcPts val="0"/>
              </a:spcAft>
              <a:buSzPts val="2400"/>
              <a:buChar char="-"/>
            </a:pPr>
            <a:r>
              <a:rPr lang="en" sz="2400"/>
              <a:t>Obesity</a:t>
            </a:r>
            <a:endParaRPr sz="2400"/>
          </a:p>
          <a:p>
            <a:pPr indent="-381000" lvl="0" marL="457200" rtl="0">
              <a:spcBef>
                <a:spcPts val="0"/>
              </a:spcBef>
              <a:spcAft>
                <a:spcPts val="0"/>
              </a:spcAft>
              <a:buSzPts val="2400"/>
              <a:buChar char="-"/>
            </a:pPr>
            <a:r>
              <a:rPr lang="en" sz="2400"/>
              <a:t>Obsessive Compulsive Disorder</a:t>
            </a:r>
            <a:endParaRPr sz="2400"/>
          </a:p>
          <a:p>
            <a:pPr indent="-381000" lvl="0" marL="457200">
              <a:spcBef>
                <a:spcPts val="0"/>
              </a:spcBef>
              <a:spcAft>
                <a:spcPts val="0"/>
              </a:spcAft>
              <a:buSzPts val="2400"/>
              <a:buChar char="-"/>
            </a:pPr>
            <a:r>
              <a:rPr lang="en" sz="2400"/>
              <a:t>Stress/trigger</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idx="4294967295" type="ctrTitle"/>
          </p:nvPr>
        </p:nvSpPr>
        <p:spPr>
          <a:xfrm>
            <a:off x="401550" y="378675"/>
            <a:ext cx="8058000" cy="273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Lato"/>
                <a:ea typeface="Lato"/>
                <a:cs typeface="Lato"/>
                <a:sym typeface="Lato"/>
              </a:rPr>
              <a:t>PATHOPHYSIOLOGY</a:t>
            </a:r>
            <a:endParaRPr b="1" sz="6000">
              <a:solidFill>
                <a:srgbClr val="FFFFFF"/>
              </a:solidFill>
              <a:latin typeface="Lato"/>
              <a:ea typeface="Lato"/>
              <a:cs typeface="Lato"/>
              <a:sym typeface="Lato"/>
            </a:endParaRPr>
          </a:p>
        </p:txBody>
      </p:sp>
      <p:sp>
        <p:nvSpPr>
          <p:cNvPr id="186" name="Shape 186"/>
          <p:cNvSpPr txBox="1"/>
          <p:nvPr>
            <p:ph idx="12" type="sldNum"/>
          </p:nvPr>
        </p:nvSpPr>
        <p:spPr>
          <a:xfrm>
            <a:off x="4297650" y="4447973"/>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solidFill>
                  <a:srgbClr val="999999"/>
                </a:solidFill>
              </a:rPr>
              <a:t>‹#›</a:t>
            </a:fld>
            <a:endParaRPr>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Shape 191"/>
          <p:cNvPicPr preferRelativeResize="0"/>
          <p:nvPr/>
        </p:nvPicPr>
        <p:blipFill>
          <a:blip r:embed="rId3">
            <a:alphaModFix/>
          </a:blip>
          <a:stretch>
            <a:fillRect/>
          </a:stretch>
        </p:blipFill>
        <p:spPr>
          <a:xfrm>
            <a:off x="712675" y="152400"/>
            <a:ext cx="5231026" cy="4838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