
<file path=[Content_Types].xml><?xml version="1.0" encoding="utf-8"?>
<Types xmlns="http://schemas.openxmlformats.org/package/2006/content-types">
  <Default Extension="xml" ContentType="application/xml"/>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8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A79675-0863-4777-A1C6-028F0CEA4768}">
  <a:tblStyle styleId="{F7A79675-0863-4777-A1C6-028F0CEA476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8"/>
    <p:restoredTop sz="50000"/>
  </p:normalViewPr>
  <p:slideViewPr>
    <p:cSldViewPr snapToGrid="0" snapToObjects="1">
      <p:cViewPr varScale="1">
        <p:scale>
          <a:sx n="70" d="100"/>
          <a:sy n="70" d="100"/>
        </p:scale>
        <p:origin x="20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80022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12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Stages of Alzheimer's</a:t>
            </a:r>
          </a:p>
          <a:p>
            <a:pPr lvl="0" rtl="0">
              <a:lnSpc>
                <a:spcPct val="115000"/>
              </a:lnSpc>
              <a:spcBef>
                <a:spcPts val="0"/>
              </a:spcBef>
              <a:buClr>
                <a:schemeClr val="dk1"/>
              </a:buClr>
              <a:buSzPct val="100000"/>
              <a:buFont typeface="Arial"/>
              <a:buNone/>
            </a:pPr>
            <a:r>
              <a:rPr lang="en">
                <a:solidFill>
                  <a:schemeClr val="dk1"/>
                </a:solidFill>
              </a:rPr>
              <a:t>Early Onset</a:t>
            </a:r>
          </a:p>
          <a:p>
            <a:pPr marL="457200" lvl="0" indent="-298450" rtl="0">
              <a:lnSpc>
                <a:spcPct val="115000"/>
              </a:lnSpc>
              <a:spcBef>
                <a:spcPts val="0"/>
              </a:spcBef>
              <a:buClr>
                <a:schemeClr val="dk1"/>
              </a:buClr>
              <a:buSzPct val="100000"/>
              <a:buChar char="●"/>
            </a:pPr>
            <a:r>
              <a:rPr lang="en">
                <a:solidFill>
                  <a:schemeClr val="dk1"/>
                </a:solidFill>
              </a:rPr>
              <a:t>Starts in entorhinal cortex and hippocampus (regions associated with memory. Thus, pathology in these regions would affect memory) </a:t>
            </a:r>
          </a:p>
          <a:p>
            <a:pPr marL="457200" lvl="0" indent="-298450" rtl="0">
              <a:lnSpc>
                <a:spcPct val="115000"/>
              </a:lnSpc>
              <a:spcBef>
                <a:spcPts val="0"/>
              </a:spcBef>
              <a:buClr>
                <a:schemeClr val="dk1"/>
              </a:buClr>
              <a:buSzPct val="100000"/>
              <a:buChar char="●"/>
            </a:pPr>
            <a:r>
              <a:rPr lang="en">
                <a:solidFill>
                  <a:schemeClr val="dk1"/>
                </a:solidFill>
              </a:rPr>
              <a:t>Shrinking of Amygdala, leading to mood and emotional changes </a:t>
            </a:r>
          </a:p>
          <a:p>
            <a:pPr lvl="0" rtl="0">
              <a:lnSpc>
                <a:spcPct val="115000"/>
              </a:lnSpc>
              <a:spcBef>
                <a:spcPts val="0"/>
              </a:spcBef>
              <a:buClr>
                <a:schemeClr val="dk1"/>
              </a:buClr>
              <a:buSzPct val="100000"/>
              <a:buFont typeface="Arial"/>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Mid Onset</a:t>
            </a:r>
          </a:p>
          <a:p>
            <a:pPr marL="457200" lvl="0" indent="-298450" rtl="0">
              <a:lnSpc>
                <a:spcPct val="115000"/>
              </a:lnSpc>
              <a:spcBef>
                <a:spcPts val="0"/>
              </a:spcBef>
              <a:buClr>
                <a:schemeClr val="dk1"/>
              </a:buClr>
              <a:buSzPct val="100000"/>
              <a:buChar char="●"/>
            </a:pPr>
            <a:r>
              <a:rPr lang="en">
                <a:solidFill>
                  <a:schemeClr val="dk1"/>
                </a:solidFill>
              </a:rPr>
              <a:t>Continuation of memory loss, mood changes, inability to accomplish daily tasks, language impairment, confusion with location of familiar environments </a:t>
            </a:r>
          </a:p>
          <a:p>
            <a:pPr marL="457200" lvl="0" indent="-298450" rtl="0">
              <a:lnSpc>
                <a:spcPct val="115000"/>
              </a:lnSpc>
              <a:spcBef>
                <a:spcPts val="0"/>
              </a:spcBef>
              <a:buClr>
                <a:schemeClr val="dk1"/>
              </a:buClr>
              <a:buSzPct val="100000"/>
              <a:buChar char="●"/>
            </a:pPr>
            <a:r>
              <a:rPr lang="en">
                <a:solidFill>
                  <a:schemeClr val="dk1"/>
                </a:solidFill>
              </a:rPr>
              <a:t>Cortical shrinkage, shrinkage of hippocampus, widening of ventricles within the brain </a:t>
            </a:r>
          </a:p>
          <a:p>
            <a:pPr lvl="0" rtl="0">
              <a:lnSpc>
                <a:spcPct val="115000"/>
              </a:lnSpc>
              <a:spcBef>
                <a:spcPts val="0"/>
              </a:spcBef>
              <a:buClr>
                <a:schemeClr val="dk1"/>
              </a:buClr>
              <a:buSzPct val="100000"/>
              <a:buFont typeface="Arial"/>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Late Onset</a:t>
            </a:r>
          </a:p>
          <a:p>
            <a:pPr marL="457200" lvl="0" indent="-298450" rtl="0">
              <a:lnSpc>
                <a:spcPct val="115000"/>
              </a:lnSpc>
              <a:spcBef>
                <a:spcPts val="0"/>
              </a:spcBef>
              <a:buClr>
                <a:schemeClr val="dk1"/>
              </a:buClr>
              <a:buSzPct val="100000"/>
              <a:buChar char="●"/>
            </a:pPr>
            <a:r>
              <a:rPr lang="en">
                <a:solidFill>
                  <a:schemeClr val="dk1"/>
                </a:solidFill>
              </a:rPr>
              <a:t>Plaques and tangles spread throughout brain</a:t>
            </a:r>
          </a:p>
          <a:p>
            <a:pPr marL="457200" lvl="0" indent="-298450" rtl="0">
              <a:lnSpc>
                <a:spcPct val="115000"/>
              </a:lnSpc>
              <a:spcBef>
                <a:spcPts val="0"/>
              </a:spcBef>
              <a:buClr>
                <a:schemeClr val="dk1"/>
              </a:buClr>
              <a:buSzPct val="100000"/>
              <a:buChar char="●"/>
            </a:pPr>
            <a:r>
              <a:rPr lang="en">
                <a:solidFill>
                  <a:schemeClr val="dk1"/>
                </a:solidFill>
              </a:rPr>
              <a:t>Extreme atrophies of cerebral cortex and hippocampus and more widening of ventricles</a:t>
            </a:r>
          </a:p>
          <a:p>
            <a:pPr marL="457200" lvl="0" indent="-298450" rtl="0">
              <a:lnSpc>
                <a:spcPct val="115000"/>
              </a:lnSpc>
              <a:spcBef>
                <a:spcPts val="0"/>
              </a:spcBef>
              <a:buClr>
                <a:schemeClr val="dk1"/>
              </a:buClr>
              <a:buSzPct val="100000"/>
              <a:buChar char="●"/>
            </a:pPr>
            <a:r>
              <a:rPr lang="en">
                <a:solidFill>
                  <a:schemeClr val="dk1"/>
                </a:solidFill>
              </a:rPr>
              <a:t>Severe dementia, loss of autonomic functions and complete dependence on others for care</a:t>
            </a:r>
          </a:p>
        </p:txBody>
      </p:sp>
    </p:spTree>
    <p:extLst>
      <p:ext uri="{BB962C8B-B14F-4D97-AF65-F5344CB8AC3E}">
        <p14:creationId xmlns:p14="http://schemas.microsoft.com/office/powerpoint/2010/main" val="43879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This picture explains the plaques found throughout the brain of AD patients. </a:t>
            </a:r>
          </a:p>
          <a:p>
            <a:pPr marL="457200" lvl="0" indent="-298450" rtl="0">
              <a:lnSpc>
                <a:spcPct val="115000"/>
              </a:lnSpc>
              <a:spcBef>
                <a:spcPts val="0"/>
              </a:spcBef>
              <a:buClr>
                <a:schemeClr val="dk1"/>
              </a:buClr>
              <a:buSzPct val="100000"/>
              <a:buChar char="-"/>
            </a:pPr>
            <a:r>
              <a:rPr lang="en">
                <a:solidFill>
                  <a:schemeClr val="dk1"/>
                </a:solidFill>
              </a:rPr>
              <a:t>It starts off with the Amyloid Precursor Protein (APP) but little is known about the function of this protein. </a:t>
            </a:r>
          </a:p>
          <a:p>
            <a:pPr marL="457200" lvl="0" indent="-298450" rtl="0">
              <a:lnSpc>
                <a:spcPct val="115000"/>
              </a:lnSpc>
              <a:spcBef>
                <a:spcPts val="0"/>
              </a:spcBef>
              <a:buClr>
                <a:schemeClr val="dk1"/>
              </a:buClr>
              <a:buSzPct val="100000"/>
              <a:buChar char="-"/>
            </a:pPr>
            <a:r>
              <a:rPr lang="en">
                <a:solidFill>
                  <a:schemeClr val="dk1"/>
                </a:solidFill>
              </a:rPr>
              <a:t>If APP is cleaved by alpha secretase, there is no buildup of amyloid plaque (seen in the left of the picture) </a:t>
            </a:r>
          </a:p>
          <a:p>
            <a:pPr marL="457200" lvl="0" indent="-298450" rtl="0">
              <a:lnSpc>
                <a:spcPct val="115000"/>
              </a:lnSpc>
              <a:spcBef>
                <a:spcPts val="0"/>
              </a:spcBef>
              <a:buClr>
                <a:schemeClr val="dk1"/>
              </a:buClr>
              <a:buSzPct val="100000"/>
              <a:buChar char="-"/>
            </a:pPr>
            <a:r>
              <a:rPr lang="en">
                <a:solidFill>
                  <a:schemeClr val="dk1"/>
                </a:solidFill>
              </a:rPr>
              <a:t>If APP is cleaved by beta and/or gamma secretase, alpha beta peptide fragments are released due to an abnormal cleavage of the protein by these enzymes (seen in right of pic)</a:t>
            </a:r>
          </a:p>
          <a:p>
            <a:pPr marL="457200" lvl="0" indent="-298450" rtl="0">
              <a:lnSpc>
                <a:spcPct val="115000"/>
              </a:lnSpc>
              <a:spcBef>
                <a:spcPts val="0"/>
              </a:spcBef>
              <a:buClr>
                <a:schemeClr val="dk1"/>
              </a:buClr>
              <a:buSzPct val="100000"/>
              <a:buChar char="-"/>
            </a:pPr>
            <a:r>
              <a:rPr lang="en">
                <a:solidFill>
                  <a:schemeClr val="dk1"/>
                </a:solidFill>
              </a:rPr>
              <a:t>These fragments aggregate and form plaque in the extracellular space. </a:t>
            </a:r>
          </a:p>
          <a:p>
            <a:pPr marL="457200" lvl="0" indent="-298450" rtl="0">
              <a:lnSpc>
                <a:spcPct val="115000"/>
              </a:lnSpc>
              <a:spcBef>
                <a:spcPts val="0"/>
              </a:spcBef>
              <a:buClr>
                <a:schemeClr val="dk1"/>
              </a:buClr>
              <a:buSzPct val="100000"/>
              <a:buChar char="-"/>
            </a:pPr>
            <a:r>
              <a:rPr lang="en">
                <a:solidFill>
                  <a:schemeClr val="dk1"/>
                </a:solidFill>
              </a:rPr>
              <a:t>Huge component of the amyloid plaques are found throughout the brain in AD patients</a:t>
            </a:r>
          </a:p>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a:solidFill>
                  <a:schemeClr val="dk1"/>
                </a:solidFill>
              </a:rPr>
              <a:t>PSEN1 and PSEN2 (blue box) play a role in regulating APP processing through gamma secretase</a:t>
            </a:r>
          </a:p>
          <a:p>
            <a:pPr marL="457200" lvl="0" indent="-298450" rtl="0">
              <a:lnSpc>
                <a:spcPct val="115000"/>
              </a:lnSpc>
              <a:spcBef>
                <a:spcPts val="0"/>
              </a:spcBef>
              <a:buClr>
                <a:schemeClr val="dk1"/>
              </a:buClr>
              <a:buSzPct val="100000"/>
              <a:buChar char="-"/>
            </a:pPr>
            <a:r>
              <a:rPr lang="en">
                <a:solidFill>
                  <a:schemeClr val="dk1"/>
                </a:solidFill>
              </a:rPr>
              <a:t>Mutations in these increase gamma secretase activity leading to more plaque formation </a:t>
            </a:r>
          </a:p>
          <a:p>
            <a:pPr lvl="0">
              <a:spcBef>
                <a:spcPts val="0"/>
              </a:spcBef>
              <a:buNone/>
            </a:pPr>
            <a:endParaRPr/>
          </a:p>
        </p:txBody>
      </p:sp>
    </p:spTree>
    <p:extLst>
      <p:ext uri="{BB962C8B-B14F-4D97-AF65-F5344CB8AC3E}">
        <p14:creationId xmlns:p14="http://schemas.microsoft.com/office/powerpoint/2010/main" val="191116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In this picture: </a:t>
            </a:r>
          </a:p>
          <a:p>
            <a:pPr marL="457200" lvl="0" indent="-298450" rtl="0">
              <a:lnSpc>
                <a:spcPct val="115000"/>
              </a:lnSpc>
              <a:spcBef>
                <a:spcPts val="0"/>
              </a:spcBef>
              <a:buClr>
                <a:schemeClr val="dk1"/>
              </a:buClr>
              <a:buSzPct val="100000"/>
              <a:buChar char="-"/>
            </a:pPr>
            <a:r>
              <a:rPr lang="en">
                <a:solidFill>
                  <a:schemeClr val="dk1"/>
                </a:solidFill>
              </a:rPr>
              <a:t>Microtubules run along the length of the axon acting like tracks for transportation of motor proteins kinesin and dynein carrying neuro signals </a:t>
            </a:r>
          </a:p>
          <a:p>
            <a:pPr marL="457200" lvl="0" indent="-298450" rtl="0">
              <a:lnSpc>
                <a:spcPct val="115000"/>
              </a:lnSpc>
              <a:spcBef>
                <a:spcPts val="0"/>
              </a:spcBef>
              <a:buClr>
                <a:schemeClr val="dk1"/>
              </a:buClr>
              <a:buSzPct val="100000"/>
              <a:buChar char="-"/>
            </a:pPr>
            <a:r>
              <a:rPr lang="en">
                <a:solidFill>
                  <a:schemeClr val="dk1"/>
                </a:solidFill>
              </a:rPr>
              <a:t>The Tau protein prevents depolymerization of these microtubules by binding to them</a:t>
            </a:r>
          </a:p>
          <a:p>
            <a:pPr marL="457200" lvl="0" indent="-298450" rtl="0">
              <a:lnSpc>
                <a:spcPct val="115000"/>
              </a:lnSpc>
              <a:spcBef>
                <a:spcPts val="0"/>
              </a:spcBef>
              <a:buClr>
                <a:schemeClr val="dk1"/>
              </a:buClr>
              <a:buSzPct val="100000"/>
              <a:buChar char="-"/>
            </a:pPr>
            <a:r>
              <a:rPr lang="en">
                <a:solidFill>
                  <a:schemeClr val="dk1"/>
                </a:solidFill>
              </a:rPr>
              <a:t>in normal physiology (healthy neuron), protein kinases phosphorylate Tau lifting them off the microtubule, allowing passage of motor proteins kinesin and dynein to move along the microtubule; and then tau reattaches after its dephosphorylation</a:t>
            </a:r>
          </a:p>
          <a:p>
            <a:pPr marL="457200" lvl="0" indent="-298450" rtl="0">
              <a:lnSpc>
                <a:spcPct val="115000"/>
              </a:lnSpc>
              <a:spcBef>
                <a:spcPts val="0"/>
              </a:spcBef>
              <a:buClr>
                <a:schemeClr val="dk1"/>
              </a:buClr>
              <a:buSzPct val="100000"/>
              <a:buChar char="-"/>
            </a:pPr>
            <a:r>
              <a:rPr lang="en">
                <a:solidFill>
                  <a:schemeClr val="dk1"/>
                </a:solidFill>
              </a:rPr>
              <a:t>in pathology (diseased neuron), there’s hyperphosphorylation of tau proteins which causes tau to aggregate with other taus, and form tangles</a:t>
            </a:r>
          </a:p>
          <a:p>
            <a:pPr marL="457200" lvl="0" indent="-298450" rtl="0">
              <a:lnSpc>
                <a:spcPct val="115000"/>
              </a:lnSpc>
              <a:spcBef>
                <a:spcPts val="0"/>
              </a:spcBef>
              <a:buClr>
                <a:schemeClr val="dk1"/>
              </a:buClr>
              <a:buSzPct val="100000"/>
              <a:buChar char="-"/>
            </a:pPr>
            <a:r>
              <a:rPr lang="en">
                <a:solidFill>
                  <a:schemeClr val="dk1"/>
                </a:solidFill>
              </a:rPr>
              <a:t>Thus, neuro signals cannot be transported if this occurs</a:t>
            </a:r>
          </a:p>
        </p:txBody>
      </p:sp>
    </p:spTree>
    <p:extLst>
      <p:ext uri="{BB962C8B-B14F-4D97-AF65-F5344CB8AC3E}">
        <p14:creationId xmlns:p14="http://schemas.microsoft.com/office/powerpoint/2010/main" val="26944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Definitive diagnosis of Alzheimer’s can only be made post-mortem by examining brain tissues!</a:t>
            </a:r>
          </a:p>
          <a:p>
            <a:pPr lvl="0">
              <a:spcBef>
                <a:spcPts val="0"/>
              </a:spcBef>
              <a:buNone/>
            </a:pPr>
            <a:endParaRPr>
              <a:solidFill>
                <a:schemeClr val="dk1"/>
              </a:solidFill>
            </a:endParaRPr>
          </a:p>
          <a:p>
            <a:pPr lvl="0">
              <a:spcBef>
                <a:spcPts val="0"/>
              </a:spcBef>
              <a:buClr>
                <a:schemeClr val="dk1"/>
              </a:buClr>
              <a:buSzPct val="100000"/>
              <a:buFont typeface="Arial"/>
              <a:buNone/>
            </a:pPr>
            <a:r>
              <a:rPr lang="en">
                <a:solidFill>
                  <a:schemeClr val="dk1"/>
                </a:solidFill>
              </a:rPr>
              <a:t>Alzheimer’s disease can be categorized into three stages; Early, Mild-to-severe, and Advanced. The clinical diagnosis is most often made during the mild-to-severe stage. </a:t>
            </a:r>
          </a:p>
          <a:p>
            <a:pPr lvl="0">
              <a:spcBef>
                <a:spcPts val="0"/>
              </a:spcBef>
              <a:buClr>
                <a:schemeClr val="dk1"/>
              </a:buClr>
              <a:buSzPct val="100000"/>
              <a:buFont typeface="Arial"/>
              <a:buNone/>
            </a:pPr>
            <a:r>
              <a:rPr lang="en">
                <a:solidFill>
                  <a:schemeClr val="dk1"/>
                </a:solidFill>
              </a:rPr>
              <a:t> </a:t>
            </a:r>
          </a:p>
          <a:p>
            <a:pPr lvl="0">
              <a:spcBef>
                <a:spcPts val="0"/>
              </a:spcBef>
              <a:buNone/>
            </a:pPr>
            <a:r>
              <a:rPr lang="en" sz="1200">
                <a:solidFill>
                  <a:schemeClr val="dk1"/>
                </a:solidFill>
                <a:latin typeface="Calibri"/>
                <a:ea typeface="Calibri"/>
                <a:cs typeface="Calibri"/>
                <a:sym typeface="Calibri"/>
              </a:rPr>
              <a:t>Clinicians can diagnose the presence of Alzheimer’s disease with an adequate amount of certainty using several factors. These factors include the individual’s medical history, history from relatives, behaviour observations, presence of characteristic neurological and neuropsychological features</a:t>
            </a:r>
          </a:p>
          <a:p>
            <a:pPr lvl="0">
              <a:spcBef>
                <a:spcPts val="0"/>
              </a:spcBef>
              <a:buNone/>
            </a:pPr>
            <a:endParaRPr sz="1200">
              <a:solidFill>
                <a:schemeClr val="dk1"/>
              </a:solidFill>
              <a:latin typeface="Calibri"/>
              <a:ea typeface="Calibri"/>
              <a:cs typeface="Calibri"/>
              <a:sym typeface="Calibri"/>
            </a:endParaRPr>
          </a:p>
          <a:p>
            <a:pPr lvl="0">
              <a:spcBef>
                <a:spcPts val="0"/>
              </a:spcBef>
              <a:buNone/>
            </a:pPr>
            <a:r>
              <a:rPr lang="en" sz="1200">
                <a:solidFill>
                  <a:schemeClr val="dk1"/>
                </a:solidFill>
                <a:latin typeface="Calibri"/>
                <a:ea typeface="Calibri"/>
                <a:cs typeface="Calibri"/>
                <a:sym typeface="Calibri"/>
              </a:rPr>
              <a:t>Clinicians focus heavily on a combination of both brain imaging and clinical assessments for diagnosis and focus on declining mental ability</a:t>
            </a:r>
          </a:p>
        </p:txBody>
      </p:sp>
    </p:spTree>
    <p:extLst>
      <p:ext uri="{BB962C8B-B14F-4D97-AF65-F5344CB8AC3E}">
        <p14:creationId xmlns:p14="http://schemas.microsoft.com/office/powerpoint/2010/main" val="214275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order to identify the presence of neurological features, a number of brain imaging techniques are used, such as, </a:t>
            </a:r>
          </a:p>
          <a:p>
            <a:pPr lvl="0">
              <a:spcBef>
                <a:spcPts val="0"/>
              </a:spcBef>
              <a:buNone/>
            </a:pPr>
            <a:r>
              <a:rPr lang="en"/>
              <a:t>computed tomography (CT), magnetic resonance imaging (MRI), single-photon emission computed tomography (SPECT), and positron emission tomography (PET). </a:t>
            </a:r>
          </a:p>
          <a:p>
            <a:pPr lvl="0">
              <a:spcBef>
                <a:spcPts val="0"/>
              </a:spcBef>
              <a:buNone/>
            </a:pPr>
            <a:endParaRPr/>
          </a:p>
          <a:p>
            <a:pPr lvl="0">
              <a:spcBef>
                <a:spcPts val="0"/>
              </a:spcBef>
              <a:buNone/>
            </a:pPr>
            <a:r>
              <a:rPr lang="en"/>
              <a:t>Figure shows a PET scan in which we can compare a healthy brain to a mild-to-moderate Alzheimer’s Disease brain. Not only is there a shrinkage in mass of the Alzheimer’s Disease brain (ATROPHY), but glucose metabolism, indicated by the red probe, seems to be significantly decreased in the Alzheimer’s Disease brain relative to the healthy brain.  </a:t>
            </a:r>
          </a:p>
          <a:p>
            <a:pPr lvl="0">
              <a:spcBef>
                <a:spcPts val="0"/>
              </a:spcBef>
              <a:buNone/>
            </a:pPr>
            <a:endParaRPr/>
          </a:p>
          <a:p>
            <a:pPr lvl="0">
              <a:spcBef>
                <a:spcPts val="0"/>
              </a:spcBef>
              <a:buClr>
                <a:schemeClr val="dk1"/>
              </a:buClr>
              <a:buSzPct val="100000"/>
              <a:buFont typeface="Arial"/>
              <a:buNone/>
            </a:pPr>
            <a:r>
              <a:rPr lang="en"/>
              <a:t>In addition, assessment of the individual’s intellectual functioning can further help support a diagnosis. The Mini-Mental State Examination (MMSE) (Contains a series of questions and tests) is the most common administered test to evaluate cognitive impairments such as problems with memory, attention and language. Further examinations are crucial to diagnose Alzheimer’s with sufficient certainty, including, interviews with family members and caregivers, who can provide important information about daily living abilities. </a:t>
            </a:r>
          </a:p>
          <a:p>
            <a:pPr lvl="0">
              <a:spcBef>
                <a:spcPts val="0"/>
              </a:spcBef>
              <a:buNone/>
            </a:pPr>
            <a:endParaRPr/>
          </a:p>
        </p:txBody>
      </p:sp>
    </p:spTree>
    <p:extLst>
      <p:ext uri="{BB962C8B-B14F-4D97-AF65-F5344CB8AC3E}">
        <p14:creationId xmlns:p14="http://schemas.microsoft.com/office/powerpoint/2010/main" val="15532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Biomarkers can provide valuable indications of health and disease, and contain high sensitivity and specificity that defines their diagnostic utility.  Biomarkers can help distinguish between different types of dementias that may appear very similar to Alzheimer’s Disease. </a:t>
            </a:r>
          </a:p>
          <a:p>
            <a:pPr lvl="0">
              <a:spcBef>
                <a:spcPts val="0"/>
              </a:spcBef>
              <a:buNone/>
            </a:pPr>
            <a:endParaRPr/>
          </a:p>
          <a:p>
            <a:pPr lvl="0">
              <a:spcBef>
                <a:spcPts val="0"/>
              </a:spcBef>
              <a:buNone/>
            </a:pPr>
            <a:r>
              <a:rPr lang="en"/>
              <a:t>However...</a:t>
            </a:r>
          </a:p>
          <a:p>
            <a:pPr lvl="0">
              <a:spcBef>
                <a:spcPts val="0"/>
              </a:spcBef>
              <a:buNone/>
            </a:pPr>
            <a:endParaRPr/>
          </a:p>
          <a:p>
            <a:pPr lvl="0">
              <a:spcBef>
                <a:spcPts val="0"/>
              </a:spcBef>
              <a:buNone/>
            </a:pPr>
            <a:r>
              <a:rPr lang="en" b="1"/>
              <a:t>There are no specific biomarkers that can confirm Alzheimer’s Disease with 100% certainty.</a:t>
            </a:r>
            <a:r>
              <a:rPr lang="en"/>
              <a:t> </a:t>
            </a:r>
          </a:p>
          <a:p>
            <a:pPr lvl="0">
              <a:spcBef>
                <a:spcPts val="0"/>
              </a:spcBef>
              <a:buNone/>
            </a:pPr>
            <a:endParaRPr/>
          </a:p>
          <a:p>
            <a:pPr lvl="0">
              <a:spcBef>
                <a:spcPts val="0"/>
              </a:spcBef>
              <a:buNone/>
            </a:pPr>
            <a:r>
              <a:rPr lang="en"/>
              <a:t>However, it is possible to use measurements of B-amyloid (1-42), total tau, and phosphorylated-tau—181 in the cerebrospinal fluid as biomarkers for Alzheimer’s Disease. The combination of all three can significantly increase the diagnosis of Alzheimer’s Disease. In patients with Alzheimer’s, due to aggregation of B-Amyloid (1-42) in the brain, B-amyloid (1-42) would essentially be reduced in the cerebrospinal fluid, whereas total tau and phosphorylated tau would be enhanced. </a:t>
            </a:r>
          </a:p>
          <a:p>
            <a:pPr lvl="0">
              <a:spcBef>
                <a:spcPts val="0"/>
              </a:spcBef>
              <a:buNone/>
            </a:pPr>
            <a:endParaRPr/>
          </a:p>
          <a:p>
            <a:pPr lvl="0">
              <a:spcBef>
                <a:spcPts val="0"/>
              </a:spcBef>
              <a:buNone/>
            </a:pPr>
            <a:r>
              <a:rPr lang="en"/>
              <a:t>Could possibly lead to early diagnosis</a:t>
            </a:r>
          </a:p>
          <a:p>
            <a:pPr lvl="0">
              <a:spcBef>
                <a:spcPts val="0"/>
              </a:spcBef>
              <a:buNone/>
            </a:pPr>
            <a:endParaRPr>
              <a:solidFill>
                <a:schemeClr val="dk1"/>
              </a:solidFill>
            </a:endParaRPr>
          </a:p>
          <a:p>
            <a:pPr lvl="0">
              <a:spcBef>
                <a:spcPts val="0"/>
              </a:spcBef>
              <a:buClr>
                <a:schemeClr val="dk1"/>
              </a:buClr>
              <a:buSzPct val="100000"/>
              <a:buFont typeface="Arial"/>
              <a:buNone/>
            </a:pPr>
            <a:r>
              <a:rPr lang="en"/>
              <a:t>Note: B-amyloid is increased probably because it is deposited in the plaques in the brain and not available in diffusible form in the CSF</a:t>
            </a:r>
          </a:p>
          <a:p>
            <a:pPr lvl="0">
              <a:spcBef>
                <a:spcPts val="0"/>
              </a:spcBef>
              <a:buNone/>
            </a:pPr>
            <a:endParaRPr/>
          </a:p>
        </p:txBody>
      </p:sp>
    </p:spTree>
    <p:extLst>
      <p:ext uri="{BB962C8B-B14F-4D97-AF65-F5344CB8AC3E}">
        <p14:creationId xmlns:p14="http://schemas.microsoft.com/office/powerpoint/2010/main" val="893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Just a random video lol</a:t>
            </a:r>
          </a:p>
        </p:txBody>
      </p:sp>
    </p:spTree>
    <p:extLst>
      <p:ext uri="{BB962C8B-B14F-4D97-AF65-F5344CB8AC3E}">
        <p14:creationId xmlns:p14="http://schemas.microsoft.com/office/powerpoint/2010/main" val="19822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t>Candidate gene studies for Alzheimer’s Disease do not allow conclusive evidence for the presence of disease beyond a simple hypothesis. The Genome-wide association studies (GWAS) test many genetic markers to detect the presence of diseases related to Alzheimer’s Disease. This form of study is most often used in clinical trials rather than clinical diagnosis.</a:t>
            </a:r>
          </a:p>
          <a:p>
            <a:pPr lvl="0">
              <a:spcBef>
                <a:spcPts val="0"/>
              </a:spcBef>
              <a:buNone/>
            </a:pPr>
            <a:endParaRPr/>
          </a:p>
          <a:p>
            <a:pPr lvl="0">
              <a:spcBef>
                <a:spcPts val="0"/>
              </a:spcBef>
              <a:buNone/>
            </a:pPr>
            <a:r>
              <a:rPr lang="en"/>
              <a:t>Image shows a chart of Genes associated with Alzheimer’s Disease. Reiterate that mutations of any does not mean you will definitely get Alzheimer’s!</a:t>
            </a:r>
          </a:p>
        </p:txBody>
      </p:sp>
    </p:spTree>
    <p:extLst>
      <p:ext uri="{BB962C8B-B14F-4D97-AF65-F5344CB8AC3E}">
        <p14:creationId xmlns:p14="http://schemas.microsoft.com/office/powerpoint/2010/main" val="127537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dirty="0">
                <a:solidFill>
                  <a:schemeClr val="dk1"/>
                </a:solidFill>
                <a:latin typeface="Calibri"/>
                <a:ea typeface="Calibri"/>
                <a:cs typeface="Calibri"/>
                <a:sym typeface="Calibri"/>
              </a:rPr>
              <a:t>Similar to the diagnosis of the disease, there has yet to be an effective cure for Alzheimer’s Disease. Although there are several treatments available that help treat the symptoms of the disease, they provide relatively few benefits. They have not shown to delay the onset of AD or halt the progression of the disease.</a:t>
            </a:r>
          </a:p>
          <a:p>
            <a:pPr lvl="0">
              <a:spcBef>
                <a:spcPts val="0"/>
              </a:spcBef>
              <a:buNone/>
            </a:pPr>
            <a:endParaRPr sz="1200" dirty="0">
              <a:solidFill>
                <a:schemeClr val="dk1"/>
              </a:solidFill>
              <a:latin typeface="Calibri"/>
              <a:ea typeface="Calibri"/>
              <a:cs typeface="Calibri"/>
              <a:sym typeface="Calibri"/>
            </a:endParaRPr>
          </a:p>
          <a:p>
            <a:pPr lvl="0">
              <a:spcBef>
                <a:spcPts val="0"/>
              </a:spcBef>
              <a:buNone/>
            </a:pPr>
            <a:r>
              <a:rPr lang="en" sz="1200" dirty="0">
                <a:solidFill>
                  <a:schemeClr val="dk1"/>
                </a:solidFill>
                <a:latin typeface="Calibri"/>
                <a:ea typeface="Calibri"/>
                <a:cs typeface="Calibri"/>
                <a:sym typeface="Calibri"/>
              </a:rPr>
              <a:t>Pharmaceutical treatments include acetylcholinesterase inhibitors and as well as a NMDA receptor antagonist. </a:t>
            </a:r>
          </a:p>
          <a:p>
            <a:pPr lvl="0">
              <a:spcBef>
                <a:spcPts val="0"/>
              </a:spcBef>
              <a:buNone/>
            </a:pPr>
            <a:endParaRPr sz="1200" dirty="0">
              <a:solidFill>
                <a:schemeClr val="dk1"/>
              </a:solidFill>
              <a:latin typeface="Calibri"/>
              <a:ea typeface="Calibri"/>
              <a:cs typeface="Calibri"/>
              <a:sym typeface="Calibri"/>
            </a:endParaRPr>
          </a:p>
          <a:p>
            <a:pPr lvl="0">
              <a:spcBef>
                <a:spcPts val="0"/>
              </a:spcBef>
              <a:buNone/>
            </a:pPr>
            <a:r>
              <a:rPr lang="en" sz="1200" dirty="0" err="1">
                <a:solidFill>
                  <a:schemeClr val="dk1"/>
                </a:solidFill>
                <a:latin typeface="Calibri"/>
                <a:ea typeface="Calibri"/>
                <a:cs typeface="Calibri"/>
                <a:sym typeface="Calibri"/>
              </a:rPr>
              <a:t>Donzepil</a:t>
            </a:r>
            <a:r>
              <a:rPr lang="en" sz="1200" dirty="0">
                <a:solidFill>
                  <a:schemeClr val="dk1"/>
                </a:solidFill>
                <a:latin typeface="Calibri"/>
                <a:ea typeface="Calibri"/>
                <a:cs typeface="Calibri"/>
                <a:sym typeface="Calibri"/>
              </a:rPr>
              <a:t>, </a:t>
            </a:r>
            <a:r>
              <a:rPr lang="en" sz="1200" dirty="0" err="1">
                <a:solidFill>
                  <a:schemeClr val="dk1"/>
                </a:solidFill>
                <a:latin typeface="Calibri"/>
                <a:ea typeface="Calibri"/>
                <a:cs typeface="Calibri"/>
                <a:sym typeface="Calibri"/>
              </a:rPr>
              <a:t>Rivastigmine</a:t>
            </a:r>
            <a:r>
              <a:rPr lang="en" sz="1200" dirty="0">
                <a:solidFill>
                  <a:schemeClr val="dk1"/>
                </a:solidFill>
                <a:latin typeface="Calibri"/>
                <a:ea typeface="Calibri"/>
                <a:cs typeface="Calibri"/>
                <a:sym typeface="Calibri"/>
              </a:rPr>
              <a:t>, and </a:t>
            </a:r>
            <a:r>
              <a:rPr lang="en" sz="1200" dirty="0" err="1">
                <a:solidFill>
                  <a:schemeClr val="dk1"/>
                </a:solidFill>
                <a:latin typeface="Calibri"/>
                <a:ea typeface="Calibri"/>
                <a:cs typeface="Calibri"/>
                <a:sym typeface="Calibri"/>
              </a:rPr>
              <a:t>Galantime</a:t>
            </a:r>
            <a:r>
              <a:rPr lang="en" sz="1200" dirty="0">
                <a:solidFill>
                  <a:schemeClr val="dk1"/>
                </a:solidFill>
                <a:latin typeface="Calibri"/>
                <a:ea typeface="Calibri"/>
                <a:cs typeface="Calibri"/>
                <a:sym typeface="Calibri"/>
              </a:rPr>
              <a:t> are acetylcholinesterase inhibitors most often used in the mild-to-moderate stage of the disease. </a:t>
            </a:r>
          </a:p>
          <a:p>
            <a:pPr marL="457200" lvl="0" indent="-304800">
              <a:spcBef>
                <a:spcPts val="0"/>
              </a:spcBef>
              <a:buClr>
                <a:schemeClr val="dk1"/>
              </a:buClr>
              <a:buSzPct val="100000"/>
              <a:buFont typeface="Calibri"/>
            </a:pPr>
            <a:r>
              <a:rPr lang="en" sz="1200" dirty="0">
                <a:solidFill>
                  <a:schemeClr val="dk1"/>
                </a:solidFill>
                <a:latin typeface="Calibri"/>
                <a:ea typeface="Calibri"/>
                <a:cs typeface="Calibri"/>
                <a:sym typeface="Calibri"/>
              </a:rPr>
              <a:t>Alzheimer’s Disease is correlated with a decrease in the activity cholinergic neurons, and these drugs inhibit the activity acetylcholinesterase (breakdown of acetylcholine), therefore increasing the concentration of acetylcholine in the brain to make up for the decrease in cholinergic neurons from the disease. </a:t>
            </a:r>
          </a:p>
          <a:p>
            <a:pPr marL="457200" lvl="0" indent="-304800">
              <a:spcBef>
                <a:spcPts val="0"/>
              </a:spcBef>
              <a:buClr>
                <a:schemeClr val="dk1"/>
              </a:buClr>
              <a:buSzPct val="100000"/>
              <a:buFont typeface="Calibri"/>
            </a:pPr>
            <a:r>
              <a:rPr lang="en" sz="1200" dirty="0">
                <a:solidFill>
                  <a:schemeClr val="dk1"/>
                </a:solidFill>
                <a:latin typeface="Calibri"/>
                <a:ea typeface="Calibri"/>
                <a:cs typeface="Calibri"/>
                <a:sym typeface="Calibri"/>
              </a:rPr>
              <a:t>Approximately 20% of patients taking one of these three drugs may show common side effects associated with cholinergic access such as, nausea and vomiting. </a:t>
            </a:r>
          </a:p>
          <a:p>
            <a:pPr lvl="0">
              <a:spcBef>
                <a:spcPts val="0"/>
              </a:spcBef>
              <a:buNone/>
            </a:pPr>
            <a:endParaRPr sz="1200" dirty="0">
              <a:solidFill>
                <a:schemeClr val="dk1"/>
              </a:solidFill>
              <a:latin typeface="Calibri"/>
              <a:ea typeface="Calibri"/>
              <a:cs typeface="Calibri"/>
              <a:sym typeface="Calibri"/>
            </a:endParaRPr>
          </a:p>
          <a:p>
            <a:pPr lvl="0">
              <a:spcBef>
                <a:spcPts val="0"/>
              </a:spcBef>
              <a:buNone/>
            </a:pPr>
            <a:r>
              <a:rPr lang="en" sz="1200" dirty="0" err="1">
                <a:solidFill>
                  <a:schemeClr val="dk1"/>
                </a:solidFill>
                <a:latin typeface="Calibri"/>
                <a:ea typeface="Calibri"/>
                <a:cs typeface="Calibri"/>
                <a:sym typeface="Calibri"/>
              </a:rPr>
              <a:t>Memantine</a:t>
            </a:r>
            <a:r>
              <a:rPr lang="en" sz="1200" dirty="0">
                <a:solidFill>
                  <a:schemeClr val="dk1"/>
                </a:solidFill>
                <a:latin typeface="Calibri"/>
                <a:ea typeface="Calibri"/>
                <a:cs typeface="Calibri"/>
                <a:sym typeface="Calibri"/>
              </a:rPr>
              <a:t> is a NMDA receptor antagonist, which is most used in the moderate-to-severe stages of the disease.  </a:t>
            </a:r>
          </a:p>
          <a:p>
            <a:pPr marL="457200" lvl="0" indent="-304800">
              <a:spcBef>
                <a:spcPts val="0"/>
              </a:spcBef>
              <a:buClr>
                <a:schemeClr val="dk1"/>
              </a:buClr>
              <a:buSzPct val="100000"/>
              <a:buFont typeface="Calibri"/>
            </a:pPr>
            <a:r>
              <a:rPr lang="en" sz="1200" dirty="0">
                <a:solidFill>
                  <a:schemeClr val="dk1"/>
                </a:solidFill>
                <a:latin typeface="Calibri"/>
                <a:ea typeface="Calibri"/>
                <a:cs typeface="Calibri"/>
                <a:sym typeface="Calibri"/>
              </a:rPr>
              <a:t>In Alzheimer’s Disease the excitatory neurotransmitter Glutamate is overstimulated, ultimately causing cell death through a process known as </a:t>
            </a:r>
            <a:r>
              <a:rPr lang="en" sz="1200" dirty="0" err="1">
                <a:solidFill>
                  <a:schemeClr val="dk1"/>
                </a:solidFill>
                <a:latin typeface="Calibri"/>
                <a:ea typeface="Calibri"/>
                <a:cs typeface="Calibri"/>
                <a:sym typeface="Calibri"/>
              </a:rPr>
              <a:t>excitotoxicity</a:t>
            </a:r>
            <a:r>
              <a:rPr lang="en" sz="1200" dirty="0">
                <a:solidFill>
                  <a:schemeClr val="dk1"/>
                </a:solidFill>
                <a:latin typeface="Calibri"/>
                <a:ea typeface="Calibri"/>
                <a:cs typeface="Calibri"/>
                <a:sym typeface="Calibri"/>
              </a:rPr>
              <a:t>. </a:t>
            </a:r>
            <a:r>
              <a:rPr lang="en" sz="1200" dirty="0" err="1">
                <a:solidFill>
                  <a:schemeClr val="dk1"/>
                </a:solidFill>
                <a:latin typeface="Calibri"/>
                <a:ea typeface="Calibri"/>
                <a:cs typeface="Calibri"/>
                <a:sym typeface="Calibri"/>
              </a:rPr>
              <a:t>Memantine</a:t>
            </a:r>
            <a:r>
              <a:rPr lang="en" sz="1200" dirty="0">
                <a:solidFill>
                  <a:schemeClr val="dk1"/>
                </a:solidFill>
                <a:latin typeface="Calibri"/>
                <a:ea typeface="Calibri"/>
                <a:cs typeface="Calibri"/>
                <a:sym typeface="Calibri"/>
              </a:rPr>
              <a:t> acts on the </a:t>
            </a:r>
            <a:r>
              <a:rPr lang="en" sz="1200" dirty="0" err="1">
                <a:solidFill>
                  <a:schemeClr val="dk1"/>
                </a:solidFill>
                <a:latin typeface="Calibri"/>
                <a:ea typeface="Calibri"/>
                <a:cs typeface="Calibri"/>
                <a:sym typeface="Calibri"/>
              </a:rPr>
              <a:t>glutamatergic</a:t>
            </a:r>
            <a:r>
              <a:rPr lang="en" sz="1200" dirty="0">
                <a:solidFill>
                  <a:schemeClr val="dk1"/>
                </a:solidFill>
                <a:latin typeface="Calibri"/>
                <a:ea typeface="Calibri"/>
                <a:cs typeface="Calibri"/>
                <a:sym typeface="Calibri"/>
              </a:rPr>
              <a:t> system by inhibiting the overstimulation of glutamate. </a:t>
            </a:r>
          </a:p>
          <a:p>
            <a:pPr marL="457200" lvl="0" indent="-304800">
              <a:spcBef>
                <a:spcPts val="0"/>
              </a:spcBef>
              <a:buClr>
                <a:schemeClr val="dk1"/>
              </a:buClr>
              <a:buSzPct val="100000"/>
              <a:buFont typeface="Calibri"/>
            </a:pPr>
            <a:r>
              <a:rPr lang="en" sz="1200" dirty="0">
                <a:solidFill>
                  <a:schemeClr val="dk1"/>
                </a:solidFill>
                <a:latin typeface="Calibri"/>
                <a:ea typeface="Calibri"/>
                <a:cs typeface="Calibri"/>
                <a:sym typeface="Calibri"/>
              </a:rPr>
              <a:t>Common side effects of this drug include, hallucinations, confusion, fatigue, headache, and dizziness. </a:t>
            </a:r>
          </a:p>
          <a:p>
            <a:pPr lvl="0">
              <a:spcBef>
                <a:spcPts val="0"/>
              </a:spcBef>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4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addition to pharmaceutical treatments, many Alzheimer's patients will undergo psychosocial and caregiving treatments.  Psychosocial treatments specifically target the cognition, emotion, behaviour, and stimulation-oriented aspects of the disease. </a:t>
            </a:r>
          </a:p>
          <a:p>
            <a:pPr marL="457200" lvl="0" indent="-304800">
              <a:spcBef>
                <a:spcPts val="0"/>
              </a:spcBef>
              <a:buClr>
                <a:schemeClr val="dk1"/>
              </a:buClr>
              <a:buSzPct val="100000"/>
              <a:buFont typeface="Calibri"/>
            </a:pPr>
            <a:r>
              <a:rPr lang="en" sz="1200">
                <a:solidFill>
                  <a:schemeClr val="dk1"/>
                </a:solidFill>
                <a:latin typeface="Calibri"/>
                <a:ea typeface="Calibri"/>
                <a:cs typeface="Calibri"/>
                <a:sym typeface="Calibri"/>
              </a:rPr>
              <a:t>A common example of a psychosocial intervention is known as Reminiscence Therapy, in which patients are involved in a discussion of past experiences with photographs, music, and other familiar items. This type of intervention tends to show minor improvements in the cognition and mood of the patients. </a:t>
            </a:r>
          </a:p>
          <a:p>
            <a:pPr lvl="0">
              <a:spcBef>
                <a:spcPts val="0"/>
              </a:spcBef>
              <a:buNone/>
            </a:pPr>
            <a:endParaRPr/>
          </a:p>
          <a:p>
            <a:pPr lvl="0">
              <a:spcBef>
                <a:spcPts val="0"/>
              </a:spcBef>
              <a:buNone/>
            </a:pPr>
            <a:endParaRPr/>
          </a:p>
          <a:p>
            <a:pPr lvl="0">
              <a:spcBef>
                <a:spcPts val="0"/>
              </a:spcBef>
              <a:buClr>
                <a:schemeClr val="dk1"/>
              </a:buClr>
              <a:buSzPct val="100000"/>
              <a:buFont typeface="Arial"/>
              <a:buNone/>
            </a:pPr>
            <a:r>
              <a:rPr lang="en"/>
              <a:t>Caregiving is essential to help patients who are incapable of carrying out common day-to-day activities. Both have received minimal scientific support but seem to be significant in helping patients adjust to the illness. </a:t>
            </a:r>
          </a:p>
          <a:p>
            <a:pPr lvl="0">
              <a:spcBef>
                <a:spcPts val="0"/>
              </a:spcBef>
              <a:buNone/>
            </a:pPr>
            <a:endParaRPr/>
          </a:p>
        </p:txBody>
      </p:sp>
    </p:spTree>
    <p:extLst>
      <p:ext uri="{BB962C8B-B14F-4D97-AF65-F5344CB8AC3E}">
        <p14:creationId xmlns:p14="http://schemas.microsoft.com/office/powerpoint/2010/main" val="35032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Alzheimer’s disease is a type of dementia specifically targeting areas of the brain responsible for memory, behaviour and language. Individuals with this disease have weakened connections between neurons, causing cell death in these particular regions. Alzheimer’s is a progressive disease where its symptoms accumulate very slowly, and worsen over time. Beginning stages are typically very mild, however eventually individual’s are no longer able to engage in meaningful conversation and respond to environmental cues. Though Alzheimer’s is not a normal side effect of aging, its greatest risk factor is age. However, approximately five percent of people between the ages of 40-50 develop early-onset Alzheimer’s.</a:t>
            </a:r>
          </a:p>
        </p:txBody>
      </p:sp>
    </p:spTree>
    <p:extLst>
      <p:ext uri="{BB962C8B-B14F-4D97-AF65-F5344CB8AC3E}">
        <p14:creationId xmlns:p14="http://schemas.microsoft.com/office/powerpoint/2010/main" val="43949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t>Researchers are continually looking at possible ways to delay and halt the progression of Alzheimer’s Disease. Current treatments only provide minimal relief to the symptoms of the disease and not the underlying disease itself.</a:t>
            </a:r>
          </a:p>
          <a:p>
            <a:pPr lvl="0">
              <a:spcBef>
                <a:spcPts val="0"/>
              </a:spcBef>
              <a:buClr>
                <a:schemeClr val="dk1"/>
              </a:buClr>
              <a:buSzPct val="100000"/>
              <a:buFont typeface="Arial"/>
              <a:buNone/>
            </a:pPr>
            <a:r>
              <a:rPr lang="en"/>
              <a:t> </a:t>
            </a:r>
          </a:p>
          <a:p>
            <a:pPr lvl="0">
              <a:spcBef>
                <a:spcPts val="0"/>
              </a:spcBef>
              <a:buClr>
                <a:schemeClr val="dk1"/>
              </a:buClr>
              <a:buSzPct val="100000"/>
              <a:buFont typeface="Arial"/>
              <a:buNone/>
            </a:pPr>
            <a:r>
              <a:rPr lang="en"/>
              <a:t>Some possible therapeutics include drugs that decrease the production of B-amyloid plaques and tau, removing the toxic aggregates, or preventing the aggregation.</a:t>
            </a:r>
          </a:p>
          <a:p>
            <a:pPr lvl="0">
              <a:spcBef>
                <a:spcPts val="0"/>
              </a:spcBef>
              <a:buClr>
                <a:schemeClr val="dk1"/>
              </a:buClr>
              <a:buSzPct val="100000"/>
              <a:buFont typeface="Arial"/>
              <a:buNone/>
            </a:pPr>
            <a:r>
              <a:rPr lang="en"/>
              <a:t> </a:t>
            </a:r>
          </a:p>
          <a:p>
            <a:pPr lvl="0">
              <a:spcBef>
                <a:spcPts val="0"/>
              </a:spcBef>
              <a:buNone/>
            </a:pPr>
            <a:r>
              <a:rPr lang="en"/>
              <a:t>Figure 1 depicts therapeutics that target Tau aggregates through kinase inhibitors, which block the formation of the tau aggregates. </a:t>
            </a:r>
          </a:p>
          <a:p>
            <a:pPr lvl="0">
              <a:spcBef>
                <a:spcPts val="0"/>
              </a:spcBef>
              <a:buClr>
                <a:schemeClr val="dk1"/>
              </a:buClr>
              <a:buSzPct val="100000"/>
              <a:buFont typeface="Arial"/>
              <a:buNone/>
            </a:pPr>
            <a:r>
              <a:rPr lang="en"/>
              <a:t>Figure 2 shows four distinct ways amyloid specific antibodies may be able to degenerate the B-amyloid plaques.</a:t>
            </a:r>
          </a:p>
          <a:p>
            <a:pPr lvl="0">
              <a:spcBef>
                <a:spcPts val="0"/>
              </a:spcBef>
              <a:buClr>
                <a:schemeClr val="dk1"/>
              </a:buClr>
              <a:buSzPct val="100000"/>
              <a:buFont typeface="Arial"/>
              <a:buNone/>
            </a:pPr>
            <a:r>
              <a:rPr lang="en"/>
              <a:t> </a:t>
            </a:r>
          </a:p>
          <a:p>
            <a:pPr lvl="0">
              <a:spcBef>
                <a:spcPts val="0"/>
              </a:spcBef>
              <a:buClr>
                <a:schemeClr val="dk1"/>
              </a:buClr>
              <a:buSzPct val="100000"/>
              <a:buFont typeface="Arial"/>
              <a:buNone/>
            </a:pPr>
            <a:r>
              <a:rPr lang="en"/>
              <a:t>In addition to future treatments, it is important to focus on advancing research and development in biomarkers that can help assess risk and monitor the underlying disease. </a:t>
            </a:r>
          </a:p>
          <a:p>
            <a:pPr lvl="0">
              <a:spcBef>
                <a:spcPts val="0"/>
              </a:spcBef>
              <a:buNone/>
            </a:pPr>
            <a:endParaRPr/>
          </a:p>
        </p:txBody>
      </p:sp>
    </p:spTree>
    <p:extLst>
      <p:ext uri="{BB962C8B-B14F-4D97-AF65-F5344CB8AC3E}">
        <p14:creationId xmlns:p14="http://schemas.microsoft.com/office/powerpoint/2010/main" val="84114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On slide </a:t>
            </a:r>
          </a:p>
        </p:txBody>
      </p:sp>
    </p:spTree>
    <p:extLst>
      <p:ext uri="{BB962C8B-B14F-4D97-AF65-F5344CB8AC3E}">
        <p14:creationId xmlns:p14="http://schemas.microsoft.com/office/powerpoint/2010/main" val="196070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0281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115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Alzheimer’s is the most common neurodegenerative disease. Individuals diagnosed with this disease live approximately eight years after symptoms become noticeable. This is because this disease causes nerve cell death and tissue loss within the brain. As an individual continues to age the size of the brain drastically shrinks, causing loss of function to almost all areas.</a:t>
            </a:r>
          </a:p>
          <a:p>
            <a:pPr lvl="0" rtl="0">
              <a:lnSpc>
                <a:spcPct val="115000"/>
              </a:lnSpc>
              <a:spcBef>
                <a:spcPts val="0"/>
              </a:spcBef>
              <a:buClr>
                <a:schemeClr val="dk1"/>
              </a:buClr>
              <a:buSzPct val="100000"/>
              <a:buFont typeface="Arial"/>
              <a:buNone/>
            </a:pPr>
            <a:r>
              <a:rPr lang="en">
                <a:solidFill>
                  <a:schemeClr val="dk1"/>
                </a:solidFill>
              </a:rPr>
              <a:t>(Image shows reduced size of Alzheimer’s brain)</a:t>
            </a:r>
          </a:p>
        </p:txBody>
      </p:sp>
    </p:spTree>
    <p:extLst>
      <p:ext uri="{BB962C8B-B14F-4D97-AF65-F5344CB8AC3E}">
        <p14:creationId xmlns:p14="http://schemas.microsoft.com/office/powerpoint/2010/main" val="99089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a:solidFill>
                  <a:schemeClr val="dk1"/>
                </a:solidFill>
              </a:rPr>
              <a:t>A few of the major early symptoms of Alzheimer’s are:</a:t>
            </a:r>
          </a:p>
          <a:p>
            <a:pPr marL="457200" lvl="0" indent="-298450" rtl="0">
              <a:lnSpc>
                <a:spcPct val="115000"/>
              </a:lnSpc>
              <a:spcBef>
                <a:spcPts val="0"/>
              </a:spcBef>
              <a:buClr>
                <a:schemeClr val="dk1"/>
              </a:buClr>
              <a:buSzPct val="100000"/>
              <a:buAutoNum type="arabicPeriod"/>
            </a:pPr>
            <a:r>
              <a:rPr lang="en" dirty="0">
                <a:solidFill>
                  <a:schemeClr val="dk1"/>
                </a:solidFill>
              </a:rPr>
              <a:t>Memory loss affecting daily life (important dates, asking the same questions)</a:t>
            </a:r>
          </a:p>
          <a:p>
            <a:pPr marL="457200" lvl="0" indent="-298450" rtl="0">
              <a:lnSpc>
                <a:spcPct val="115000"/>
              </a:lnSpc>
              <a:spcBef>
                <a:spcPts val="0"/>
              </a:spcBef>
              <a:buClr>
                <a:schemeClr val="dk1"/>
              </a:buClr>
              <a:buSzPct val="100000"/>
              <a:buAutoNum type="arabicPeriod"/>
            </a:pPr>
            <a:r>
              <a:rPr lang="en" dirty="0">
                <a:solidFill>
                  <a:schemeClr val="dk1"/>
                </a:solidFill>
              </a:rPr>
              <a:t>Difficulty with familiar tasks (driving to familiar locations, remembering how to play a game)</a:t>
            </a:r>
          </a:p>
          <a:p>
            <a:pPr marL="457200" lvl="0" indent="-298450" rtl="0">
              <a:lnSpc>
                <a:spcPct val="115000"/>
              </a:lnSpc>
              <a:spcBef>
                <a:spcPts val="0"/>
              </a:spcBef>
              <a:buClr>
                <a:schemeClr val="dk1"/>
              </a:buClr>
              <a:buSzPct val="100000"/>
              <a:buAutoNum type="arabicPeriod"/>
            </a:pPr>
            <a:r>
              <a:rPr lang="en" dirty="0">
                <a:solidFill>
                  <a:schemeClr val="dk1"/>
                </a:solidFill>
              </a:rPr>
              <a:t>Confusion with time or place (losing track of dates/seasons, not remembering where they are or how they got there)</a:t>
            </a:r>
          </a:p>
          <a:p>
            <a:pPr marL="457200" lvl="0" indent="-298450" rtl="0">
              <a:lnSpc>
                <a:spcPct val="115000"/>
              </a:lnSpc>
              <a:spcBef>
                <a:spcPts val="0"/>
              </a:spcBef>
              <a:buClr>
                <a:schemeClr val="dk1"/>
              </a:buClr>
              <a:buSzPct val="100000"/>
              <a:buAutoNum type="arabicPeriod"/>
            </a:pPr>
            <a:r>
              <a:rPr lang="en" dirty="0">
                <a:solidFill>
                  <a:schemeClr val="dk1"/>
                </a:solidFill>
              </a:rPr>
              <a:t>New issues with speaking or writing (trouble following/ joining a conversation, repeating themselves)</a:t>
            </a:r>
          </a:p>
          <a:p>
            <a:pPr marL="457200" lvl="0" indent="-298450" rtl="0">
              <a:lnSpc>
                <a:spcPct val="115000"/>
              </a:lnSpc>
              <a:spcBef>
                <a:spcPts val="0"/>
              </a:spcBef>
              <a:buClr>
                <a:schemeClr val="dk1"/>
              </a:buClr>
              <a:buSzPct val="100000"/>
              <a:buAutoNum type="arabicPeriod"/>
            </a:pPr>
            <a:r>
              <a:rPr lang="en" dirty="0">
                <a:solidFill>
                  <a:schemeClr val="dk1"/>
                </a:solidFill>
              </a:rPr>
              <a:t>Changes in mood and personality (may become confused, depressed, anxious)</a:t>
            </a:r>
          </a:p>
        </p:txBody>
      </p:sp>
    </p:spTree>
    <p:extLst>
      <p:ext uri="{BB962C8B-B14F-4D97-AF65-F5344CB8AC3E}">
        <p14:creationId xmlns:p14="http://schemas.microsoft.com/office/powerpoint/2010/main" val="176024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will introduce a case study now before we get into more of the disease just so you can refer back to this subject’s symptoms while you learn about the diagnosis, symptoms and treatments of Alzheimer’s disease.</a:t>
            </a:r>
          </a:p>
          <a:p>
            <a:pPr lvl="0">
              <a:spcBef>
                <a:spcPts val="0"/>
              </a:spcBef>
              <a:buNone/>
            </a:pPr>
            <a:endParaRPr/>
          </a:p>
          <a:p>
            <a:pPr lvl="0">
              <a:spcBef>
                <a:spcPts val="0"/>
              </a:spcBef>
              <a:buNone/>
            </a:pPr>
            <a:r>
              <a:rPr lang="en"/>
              <a:t>The subject we will focus on is a 59 year old male, his occupation as a physician.</a:t>
            </a:r>
          </a:p>
          <a:p>
            <a:pPr lvl="0">
              <a:spcBef>
                <a:spcPts val="0"/>
              </a:spcBef>
              <a:buNone/>
            </a:pPr>
            <a:r>
              <a:rPr lang="en"/>
              <a:t>The symptoms we will be focusing on are:</a:t>
            </a:r>
          </a:p>
          <a:p>
            <a:pPr marL="457200" lvl="0" indent="-228600" rtl="0">
              <a:spcBef>
                <a:spcPts val="0"/>
              </a:spcBef>
              <a:buChar char="-"/>
            </a:pPr>
            <a:r>
              <a:rPr lang="en"/>
              <a:t>The man making puzzling mistakes in everyday activities </a:t>
            </a:r>
          </a:p>
          <a:p>
            <a:pPr marL="457200" lvl="0" indent="-228600" rtl="0">
              <a:spcBef>
                <a:spcPts val="0"/>
              </a:spcBef>
              <a:buChar char="-"/>
            </a:pPr>
            <a:r>
              <a:rPr lang="en"/>
              <a:t>Most of these mistakes having to do with vision and inattentiveness </a:t>
            </a:r>
          </a:p>
          <a:p>
            <a:pPr marL="914400" lvl="1" indent="-228600" rtl="0">
              <a:spcBef>
                <a:spcPts val="0"/>
              </a:spcBef>
              <a:buChar char="-"/>
            </a:pPr>
            <a:r>
              <a:rPr lang="en"/>
              <a:t>Like visual passiveness </a:t>
            </a:r>
          </a:p>
          <a:p>
            <a:pPr marL="914400" lvl="1" indent="-228600" rtl="0">
              <a:spcBef>
                <a:spcPts val="0"/>
              </a:spcBef>
              <a:buChar char="-"/>
            </a:pPr>
            <a:r>
              <a:rPr lang="en"/>
              <a:t>He was not aware but others were about his behaviour. The patient blamed it on fatigue </a:t>
            </a:r>
          </a:p>
          <a:p>
            <a:pPr marL="914400" lvl="1" indent="-228600" rtl="0">
              <a:spcBef>
                <a:spcPts val="0"/>
              </a:spcBef>
              <a:buChar char="-"/>
            </a:pPr>
            <a:r>
              <a:rPr lang="en"/>
              <a:t>These behavours appeared gradually, therefore hard to distinguish the onset of the disease and when it it began </a:t>
            </a:r>
          </a:p>
          <a:p>
            <a:pPr marL="457200" lvl="0" indent="-228600" rtl="0">
              <a:spcBef>
                <a:spcPts val="0"/>
              </a:spcBef>
              <a:buChar char="-"/>
            </a:pPr>
            <a:r>
              <a:rPr lang="en"/>
              <a:t>There was loss in his right peripheral vision - inability to perceive depth and distance </a:t>
            </a:r>
          </a:p>
          <a:p>
            <a:pPr marL="914400" lvl="1" indent="-228600" rtl="0">
              <a:spcBef>
                <a:spcPts val="0"/>
              </a:spcBef>
              <a:buChar char="-"/>
            </a:pPr>
            <a:r>
              <a:rPr lang="en"/>
              <a:t>Complained when reading, the print was smaller </a:t>
            </a:r>
          </a:p>
          <a:p>
            <a:pPr marL="914400" lvl="1" indent="-228600" rtl="0">
              <a:spcBef>
                <a:spcPts val="0"/>
              </a:spcBef>
              <a:buChar char="-"/>
            </a:pPr>
            <a:r>
              <a:rPr lang="en"/>
              <a:t>Didn’t realize while driving that he drove into a curb and ripped the bottom right part of the car </a:t>
            </a:r>
          </a:p>
          <a:p>
            <a:pPr marL="457200" lvl="0" indent="-228600" rtl="0">
              <a:spcBef>
                <a:spcPts val="0"/>
              </a:spcBef>
              <a:buChar char="-"/>
            </a:pPr>
            <a:r>
              <a:rPr lang="en"/>
              <a:t>His depth perception was very off- he mistook a poster being a postcard </a:t>
            </a:r>
          </a:p>
          <a:p>
            <a:pPr marL="457200" lvl="0" indent="-228600" rtl="0">
              <a:spcBef>
                <a:spcPts val="0"/>
              </a:spcBef>
              <a:buChar char="-"/>
            </a:pPr>
            <a:r>
              <a:rPr lang="en"/>
              <a:t>After being diagnosed, the patient came back for tests </a:t>
            </a:r>
          </a:p>
          <a:p>
            <a:pPr marL="914400" lvl="1" indent="-228600" rtl="0">
              <a:spcBef>
                <a:spcPts val="0"/>
              </a:spcBef>
              <a:buChar char="-"/>
            </a:pPr>
            <a:r>
              <a:rPr lang="en"/>
              <a:t>One particular test being identification test where the patient is told to identify everyday objects </a:t>
            </a:r>
          </a:p>
          <a:p>
            <a:pPr marL="914400" lvl="1" indent="-228600" rtl="0">
              <a:spcBef>
                <a:spcPts val="0"/>
              </a:spcBef>
              <a:buChar char="-"/>
            </a:pPr>
            <a:r>
              <a:rPr lang="en"/>
              <a:t>The subject was shown a toothbrush and was not able to identify it at a certain orientation. When he was given the object to hold, he was able to identify it.</a:t>
            </a:r>
          </a:p>
          <a:p>
            <a:pPr marL="457200" lvl="0" indent="-228600" rtl="0">
              <a:spcBef>
                <a:spcPts val="0"/>
              </a:spcBef>
              <a:buChar char="-"/>
            </a:pPr>
            <a:r>
              <a:rPr lang="en"/>
              <a:t>The subject also preferred having light come from behind him and not directly towards his eyes because he had a hard time seeing. Therefore any bright objects were a difficulty.</a:t>
            </a:r>
          </a:p>
          <a:p>
            <a:pPr marL="457200" lvl="0" indent="-228600" rtl="0">
              <a:spcBef>
                <a:spcPts val="0"/>
              </a:spcBef>
              <a:buChar char="-"/>
            </a:pPr>
            <a:r>
              <a:rPr lang="en"/>
              <a:t>Although perseverance, social aspects and manners stayed normal</a:t>
            </a:r>
          </a:p>
          <a:p>
            <a:pPr marL="914400" lvl="1" indent="-228600" rtl="0">
              <a:spcBef>
                <a:spcPts val="0"/>
              </a:spcBef>
              <a:buChar char="-"/>
            </a:pPr>
            <a:r>
              <a:rPr lang="en"/>
              <a:t>In his late stage there was deterioration of memory and social skills</a:t>
            </a:r>
          </a:p>
          <a:p>
            <a:pPr lvl="0" rtl="0">
              <a:spcBef>
                <a:spcPts val="0"/>
              </a:spcBef>
              <a:buNone/>
            </a:pPr>
            <a:endParaRPr/>
          </a:p>
          <a:p>
            <a:pPr lvl="0">
              <a:spcBef>
                <a:spcPts val="0"/>
              </a:spcBef>
              <a:buNone/>
            </a:pPr>
            <a:r>
              <a:rPr lang="en"/>
              <a:t>We will return to this subject after learning more about the disease</a:t>
            </a:r>
          </a:p>
        </p:txBody>
      </p:sp>
    </p:spTree>
    <p:extLst>
      <p:ext uri="{BB962C8B-B14F-4D97-AF65-F5344CB8AC3E}">
        <p14:creationId xmlns:p14="http://schemas.microsoft.com/office/powerpoint/2010/main" val="123119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Read slide</a:t>
            </a:r>
          </a:p>
        </p:txBody>
      </p:sp>
    </p:spTree>
    <p:extLst>
      <p:ext uri="{BB962C8B-B14F-4D97-AF65-F5344CB8AC3E}">
        <p14:creationId xmlns:p14="http://schemas.microsoft.com/office/powerpoint/2010/main" val="162259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050">
                <a:solidFill>
                  <a:srgbClr val="1D2129"/>
                </a:solidFill>
                <a:highlight>
                  <a:srgbClr val="FFFFFF"/>
                </a:highlight>
              </a:rPr>
              <a:t>As you can see the rapid increase of dementia, individuals would also be at increased risk of AD due to the fact that AD composes 50-70% of all forms of dementia, making it the leading cause of this neurodegenerative disease</a:t>
            </a:r>
          </a:p>
        </p:txBody>
      </p:sp>
    </p:spTree>
    <p:extLst>
      <p:ext uri="{BB962C8B-B14F-4D97-AF65-F5344CB8AC3E}">
        <p14:creationId xmlns:p14="http://schemas.microsoft.com/office/powerpoint/2010/main" val="11153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world map just indicates the number of deaths in 2012. so almost basically you can see that there are more deaths in developed countries, maybe due to the fact there is more of an aging population</a:t>
            </a:r>
          </a:p>
        </p:txBody>
      </p:sp>
    </p:spTree>
    <p:extLst>
      <p:ext uri="{BB962C8B-B14F-4D97-AF65-F5344CB8AC3E}">
        <p14:creationId xmlns:p14="http://schemas.microsoft.com/office/powerpoint/2010/main" val="33888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solidFill>
                  <a:srgbClr val="222222"/>
                </a:solidFill>
                <a:highlight>
                  <a:srgbClr val="FFFFFF"/>
                </a:highlight>
              </a:rPr>
              <a:t>The </a:t>
            </a:r>
            <a:r>
              <a:rPr lang="en" sz="1200" b="1">
                <a:solidFill>
                  <a:srgbClr val="222222"/>
                </a:solidFill>
                <a:highlight>
                  <a:srgbClr val="FFFFFF"/>
                </a:highlight>
              </a:rPr>
              <a:t>incidence rate</a:t>
            </a:r>
            <a:r>
              <a:rPr lang="en" sz="1200">
                <a:solidFill>
                  <a:srgbClr val="222222"/>
                </a:solidFill>
                <a:highlight>
                  <a:srgbClr val="FFFFFF"/>
                </a:highlight>
              </a:rPr>
              <a:t> is the number of new cases per population at risk in a given time period, whereas the </a:t>
            </a:r>
            <a:r>
              <a:rPr lang="en" b="1">
                <a:solidFill>
                  <a:srgbClr val="6A6A6A"/>
                </a:solidFill>
                <a:highlight>
                  <a:srgbClr val="FFFFFF"/>
                </a:highlight>
              </a:rPr>
              <a:t>prevalence rate</a:t>
            </a:r>
            <a:r>
              <a:rPr lang="en">
                <a:solidFill>
                  <a:srgbClr val="545454"/>
                </a:solidFill>
                <a:highlight>
                  <a:srgbClr val="FFFFFF"/>
                </a:highlight>
              </a:rPr>
              <a:t> the number of people in a population who have a disease at a given time</a:t>
            </a:r>
          </a:p>
          <a:p>
            <a:pPr lvl="0" rtl="0">
              <a:lnSpc>
                <a:spcPct val="115000"/>
              </a:lnSpc>
              <a:spcBef>
                <a:spcPts val="0"/>
              </a:spcBef>
              <a:buClr>
                <a:schemeClr val="dk1"/>
              </a:buClr>
              <a:buSzPct val="100000"/>
              <a:buFont typeface="Arial"/>
              <a:buNone/>
            </a:pPr>
            <a:r>
              <a:rPr lang="en" sz="1050">
                <a:solidFill>
                  <a:srgbClr val="1D2129"/>
                </a:solidFill>
                <a:highlight>
                  <a:srgbClr val="FFFFFF"/>
                </a:highlight>
              </a:rPr>
              <a:t>One of the primary risk factor for AD, where there is a correlation of the incidence rate of every five years after the age of 65, the risk of acquiring AD approximately doubles (2).  Furthermore, there is also higher incidence rates in women compared to men of developing AD particularly in the population older than 85 (3).</a:t>
            </a:r>
          </a:p>
          <a:p>
            <a:pPr lvl="0" rtl="0">
              <a:lnSpc>
                <a:spcPct val="115000"/>
              </a:lnSpc>
              <a:spcBef>
                <a:spcPts val="0"/>
              </a:spcBef>
              <a:buClr>
                <a:schemeClr val="dk1"/>
              </a:buClr>
              <a:buSzPct val="100000"/>
              <a:buFont typeface="Arial"/>
              <a:buNone/>
            </a:pPr>
            <a:endParaRPr/>
          </a:p>
        </p:txBody>
      </p:sp>
    </p:spTree>
    <p:extLst>
      <p:ext uri="{BB962C8B-B14F-4D97-AF65-F5344CB8AC3E}">
        <p14:creationId xmlns:p14="http://schemas.microsoft.com/office/powerpoint/2010/main" val="214746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6.xml"/><Relationship Id="rId5" Type="http://schemas.openxmlformats.org/officeDocument/2006/relationships/image" Target="../media/image1.png"/><Relationship Id="rId6" Type="http://schemas.openxmlformats.org/officeDocument/2006/relationships/image" Target="../media/image16.png"/><Relationship Id="rId1" Type="http://schemas.microsoft.com/office/2007/relationships/media" Target="../media/media1.mp4"/><Relationship Id="rId2" Type="http://schemas.openxmlformats.org/officeDocument/2006/relationships/video" Target="../media/media1.mp4"/></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sz="2400" dirty="0" err="1">
                <a:solidFill>
                  <a:srgbClr val="000000"/>
                </a:solidFill>
                <a:latin typeface="Calibri" charset="0"/>
                <a:ea typeface="Calibri" charset="0"/>
                <a:cs typeface="Calibri" charset="0"/>
              </a:rPr>
              <a:t>Aman</a:t>
            </a:r>
            <a:r>
              <a:rPr lang="en" sz="2400" dirty="0">
                <a:solidFill>
                  <a:srgbClr val="000000"/>
                </a:solidFill>
                <a:latin typeface="Calibri" charset="0"/>
                <a:ea typeface="Calibri" charset="0"/>
                <a:cs typeface="Calibri" charset="0"/>
              </a:rPr>
              <a:t>, Harris, </a:t>
            </a:r>
            <a:r>
              <a:rPr lang="en" sz="2400" dirty="0" err="1">
                <a:solidFill>
                  <a:srgbClr val="000000"/>
                </a:solidFill>
                <a:latin typeface="Calibri" charset="0"/>
                <a:ea typeface="Calibri" charset="0"/>
                <a:cs typeface="Calibri" charset="0"/>
              </a:rPr>
              <a:t>Isha</a:t>
            </a:r>
            <a:r>
              <a:rPr lang="en" sz="2400" dirty="0">
                <a:solidFill>
                  <a:srgbClr val="000000"/>
                </a:solidFill>
                <a:latin typeface="Calibri" charset="0"/>
                <a:ea typeface="Calibri" charset="0"/>
                <a:cs typeface="Calibri" charset="0"/>
              </a:rPr>
              <a:t>, Sarah, </a:t>
            </a:r>
            <a:r>
              <a:rPr lang="en" sz="2400" dirty="0" err="1">
                <a:solidFill>
                  <a:srgbClr val="000000"/>
                </a:solidFill>
                <a:latin typeface="Calibri" charset="0"/>
                <a:ea typeface="Calibri" charset="0"/>
                <a:cs typeface="Calibri" charset="0"/>
              </a:rPr>
              <a:t>Vandevi</a:t>
            </a:r>
            <a:endParaRPr lang="en" sz="2400" dirty="0">
              <a:solidFill>
                <a:srgbClr val="000000"/>
              </a:solidFill>
              <a:latin typeface="Calibri" charset="0"/>
              <a:ea typeface="Calibri" charset="0"/>
              <a:cs typeface="Calibri" charset="0"/>
            </a:endParaRPr>
          </a:p>
        </p:txBody>
      </p:sp>
      <p:sp>
        <p:nvSpPr>
          <p:cNvPr id="56" name="Shape 5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dirty="0">
                <a:solidFill>
                  <a:srgbClr val="C00000"/>
                </a:solidFill>
                <a:latin typeface="Phosphate Inline" charset="0"/>
                <a:ea typeface="Phosphate Inline" charset="0"/>
                <a:cs typeface="Phosphate Inline" charset="0"/>
              </a:rPr>
              <a:t>Alzheimer's Disease</a:t>
            </a:r>
          </a:p>
        </p:txBody>
      </p:sp>
      <p:pic>
        <p:nvPicPr>
          <p:cNvPr id="57" name="Shape 57"/>
          <p:cNvPicPr preferRelativeResize="0"/>
          <p:nvPr/>
        </p:nvPicPr>
        <p:blipFill>
          <a:blip r:embed="rId4">
            <a:alphaModFix/>
          </a:blip>
          <a:stretch>
            <a:fillRect/>
          </a:stretch>
        </p:blipFill>
        <p:spPr>
          <a:xfrm>
            <a:off x="2607124" y="103275"/>
            <a:ext cx="3782124" cy="17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000" dirty="0">
                <a:solidFill>
                  <a:srgbClr val="2F78FF"/>
                </a:solidFill>
                <a:latin typeface="Abadi MT Condensed Extra Bold" charset="0"/>
                <a:ea typeface="Abadi MT Condensed Extra Bold" charset="0"/>
                <a:cs typeface="Abadi MT Condensed Extra Bold" charset="0"/>
              </a:rPr>
              <a:t>Pathophysiology: Stages of Alzheimer’s</a:t>
            </a:r>
          </a:p>
        </p:txBody>
      </p:sp>
      <p:sp>
        <p:nvSpPr>
          <p:cNvPr id="138" name="Shape 138"/>
          <p:cNvSpPr txBox="1">
            <a:spLocks noGrp="1"/>
          </p:cNvSpPr>
          <p:nvPr>
            <p:ph type="body" idx="1"/>
          </p:nvPr>
        </p:nvSpPr>
        <p:spPr>
          <a:xfrm>
            <a:off x="437206" y="1372412"/>
            <a:ext cx="4807800"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91666"/>
              <a:buFont typeface="Arial"/>
              <a:buNone/>
            </a:pPr>
            <a:r>
              <a:rPr lang="en" sz="1200" b="1" u="sng" dirty="0">
                <a:solidFill>
                  <a:schemeClr val="dk1"/>
                </a:solidFill>
              </a:rPr>
              <a:t>Early Onset</a:t>
            </a:r>
          </a:p>
          <a:p>
            <a:pPr marL="457200" lvl="0" indent="-304800" rtl="0">
              <a:spcBef>
                <a:spcPts val="0"/>
              </a:spcBef>
              <a:spcAft>
                <a:spcPts val="0"/>
              </a:spcAft>
              <a:buClr>
                <a:schemeClr val="dk1"/>
              </a:buClr>
              <a:buSzPct val="100000"/>
              <a:buChar char="●"/>
            </a:pPr>
            <a:r>
              <a:rPr lang="en" sz="1200" dirty="0">
                <a:solidFill>
                  <a:schemeClr val="dk1"/>
                </a:solidFill>
              </a:rPr>
              <a:t>Starts in </a:t>
            </a:r>
            <a:r>
              <a:rPr lang="en" sz="1200" dirty="0" err="1">
                <a:solidFill>
                  <a:srgbClr val="FF0000"/>
                </a:solidFill>
              </a:rPr>
              <a:t>entorhinal</a:t>
            </a:r>
            <a:r>
              <a:rPr lang="en" sz="1200" dirty="0">
                <a:solidFill>
                  <a:srgbClr val="FF0000"/>
                </a:solidFill>
              </a:rPr>
              <a:t> cortex </a:t>
            </a:r>
            <a:r>
              <a:rPr lang="en" sz="1200" dirty="0">
                <a:solidFill>
                  <a:schemeClr val="dk1"/>
                </a:solidFill>
              </a:rPr>
              <a:t>and </a:t>
            </a:r>
            <a:r>
              <a:rPr lang="en" sz="1200" dirty="0">
                <a:solidFill>
                  <a:srgbClr val="FF0000"/>
                </a:solidFill>
              </a:rPr>
              <a:t>hippocampus </a:t>
            </a:r>
          </a:p>
          <a:p>
            <a:pPr marL="457200" lvl="0" indent="-304800" rtl="0">
              <a:spcBef>
                <a:spcPts val="0"/>
              </a:spcBef>
              <a:spcAft>
                <a:spcPts val="0"/>
              </a:spcAft>
              <a:buClr>
                <a:schemeClr val="dk1"/>
              </a:buClr>
              <a:buSzPct val="100000"/>
              <a:buChar char="●"/>
            </a:pPr>
            <a:r>
              <a:rPr lang="en" sz="1200" dirty="0">
                <a:solidFill>
                  <a:schemeClr val="dk1"/>
                </a:solidFill>
              </a:rPr>
              <a:t>Shrinking of Amygdala, leading to mood and emotional changes </a:t>
            </a:r>
          </a:p>
          <a:p>
            <a:pPr lvl="0" rtl="0">
              <a:spcBef>
                <a:spcPts val="0"/>
              </a:spcBef>
              <a:spcAft>
                <a:spcPts val="0"/>
              </a:spcAft>
              <a:buClr>
                <a:schemeClr val="dk1"/>
              </a:buClr>
              <a:buSzPct val="91666"/>
              <a:buFont typeface="Arial"/>
              <a:buNone/>
            </a:pPr>
            <a:endParaRPr sz="1200" dirty="0">
              <a:solidFill>
                <a:schemeClr val="dk1"/>
              </a:solidFill>
            </a:endParaRPr>
          </a:p>
          <a:p>
            <a:pPr lvl="0" rtl="0">
              <a:spcBef>
                <a:spcPts val="0"/>
              </a:spcBef>
              <a:spcAft>
                <a:spcPts val="0"/>
              </a:spcAft>
              <a:buClr>
                <a:schemeClr val="dk1"/>
              </a:buClr>
              <a:buSzPct val="91666"/>
              <a:buFont typeface="Arial"/>
              <a:buNone/>
            </a:pPr>
            <a:r>
              <a:rPr lang="en" sz="1200" b="1" u="sng" dirty="0">
                <a:solidFill>
                  <a:schemeClr val="dk1"/>
                </a:solidFill>
              </a:rPr>
              <a:t>Mid Onset</a:t>
            </a:r>
          </a:p>
          <a:p>
            <a:pPr marL="457200" lvl="0" indent="-304800" rtl="0">
              <a:spcBef>
                <a:spcPts val="0"/>
              </a:spcBef>
              <a:spcAft>
                <a:spcPts val="0"/>
              </a:spcAft>
              <a:buClr>
                <a:schemeClr val="dk1"/>
              </a:buClr>
              <a:buSzPct val="100000"/>
              <a:buChar char="●"/>
            </a:pPr>
            <a:r>
              <a:rPr lang="en" sz="1200" dirty="0">
                <a:solidFill>
                  <a:schemeClr val="dk1"/>
                </a:solidFill>
              </a:rPr>
              <a:t>Cortical and hippocampal shrinkage, widening of ventricles </a:t>
            </a:r>
          </a:p>
          <a:p>
            <a:pPr marL="457200" lvl="0" indent="-304800" rtl="0">
              <a:spcBef>
                <a:spcPts val="0"/>
              </a:spcBef>
              <a:spcAft>
                <a:spcPts val="0"/>
              </a:spcAft>
              <a:buClr>
                <a:schemeClr val="dk1"/>
              </a:buClr>
              <a:buSzPct val="100000"/>
              <a:buChar char="●"/>
            </a:pPr>
            <a:r>
              <a:rPr lang="en" sz="1200" dirty="0">
                <a:solidFill>
                  <a:schemeClr val="dk1"/>
                </a:solidFill>
              </a:rPr>
              <a:t>Memory loss, mood changes, </a:t>
            </a:r>
            <a:r>
              <a:rPr lang="en" sz="1200" dirty="0">
                <a:solidFill>
                  <a:srgbClr val="FF0000"/>
                </a:solidFill>
              </a:rPr>
              <a:t>inability to accomplish daily tasks</a:t>
            </a:r>
            <a:r>
              <a:rPr lang="en" sz="1200" dirty="0">
                <a:solidFill>
                  <a:schemeClr val="dk1"/>
                </a:solidFill>
              </a:rPr>
              <a:t>, language impairment, confusion with location of familiar environments </a:t>
            </a:r>
          </a:p>
          <a:p>
            <a:pPr lvl="0" rtl="0">
              <a:spcBef>
                <a:spcPts val="0"/>
              </a:spcBef>
              <a:spcAft>
                <a:spcPts val="0"/>
              </a:spcAft>
              <a:buClr>
                <a:schemeClr val="dk1"/>
              </a:buClr>
              <a:buSzPct val="91666"/>
              <a:buFont typeface="Arial"/>
              <a:buNone/>
            </a:pPr>
            <a:endParaRPr sz="1200" dirty="0">
              <a:solidFill>
                <a:schemeClr val="dk1"/>
              </a:solidFill>
            </a:endParaRPr>
          </a:p>
          <a:p>
            <a:pPr lvl="0" rtl="0">
              <a:spcBef>
                <a:spcPts val="0"/>
              </a:spcBef>
              <a:spcAft>
                <a:spcPts val="0"/>
              </a:spcAft>
              <a:buClr>
                <a:schemeClr val="dk1"/>
              </a:buClr>
              <a:buSzPct val="91666"/>
              <a:buFont typeface="Arial"/>
              <a:buNone/>
            </a:pPr>
            <a:r>
              <a:rPr lang="en" sz="1200" b="1" u="sng" dirty="0">
                <a:solidFill>
                  <a:schemeClr val="dk1"/>
                </a:solidFill>
              </a:rPr>
              <a:t>Late Onset</a:t>
            </a:r>
          </a:p>
          <a:p>
            <a:pPr marL="457200" lvl="0" indent="-304800" rtl="0">
              <a:spcBef>
                <a:spcPts val="0"/>
              </a:spcBef>
              <a:spcAft>
                <a:spcPts val="0"/>
              </a:spcAft>
              <a:buClr>
                <a:schemeClr val="dk1"/>
              </a:buClr>
              <a:buSzPct val="100000"/>
              <a:buChar char="●"/>
            </a:pPr>
            <a:r>
              <a:rPr lang="en" sz="1200" dirty="0">
                <a:solidFill>
                  <a:srgbClr val="FF0000"/>
                </a:solidFill>
              </a:rPr>
              <a:t>Plaques and tangles spread </a:t>
            </a:r>
          </a:p>
          <a:p>
            <a:pPr marL="457200" lvl="0" indent="-304800" rtl="0">
              <a:spcBef>
                <a:spcPts val="0"/>
              </a:spcBef>
              <a:spcAft>
                <a:spcPts val="0"/>
              </a:spcAft>
              <a:buClr>
                <a:schemeClr val="dk1"/>
              </a:buClr>
              <a:buSzPct val="100000"/>
              <a:buChar char="●"/>
            </a:pPr>
            <a:r>
              <a:rPr lang="en" sz="1200" dirty="0">
                <a:solidFill>
                  <a:schemeClr val="dk1"/>
                </a:solidFill>
              </a:rPr>
              <a:t>Extreme atrophies of cerebral cortex and hippocampus </a:t>
            </a:r>
          </a:p>
          <a:p>
            <a:pPr marL="457200" lvl="0" indent="-304800" rtl="0">
              <a:spcBef>
                <a:spcPts val="0"/>
              </a:spcBef>
              <a:spcAft>
                <a:spcPts val="0"/>
              </a:spcAft>
              <a:buClr>
                <a:schemeClr val="dk1"/>
              </a:buClr>
              <a:buSzPct val="100000"/>
              <a:buChar char="●"/>
            </a:pPr>
            <a:r>
              <a:rPr lang="en" sz="1200" dirty="0">
                <a:solidFill>
                  <a:schemeClr val="dk1"/>
                </a:solidFill>
              </a:rPr>
              <a:t>Severe </a:t>
            </a:r>
            <a:r>
              <a:rPr lang="en" sz="1200" dirty="0">
                <a:solidFill>
                  <a:srgbClr val="FF0000"/>
                </a:solidFill>
              </a:rPr>
              <a:t>dementia</a:t>
            </a:r>
            <a:r>
              <a:rPr lang="en" sz="1200" dirty="0">
                <a:solidFill>
                  <a:schemeClr val="dk1"/>
                </a:solidFill>
              </a:rPr>
              <a:t>, loss of autonomic functions and complete </a:t>
            </a:r>
            <a:r>
              <a:rPr lang="en" sz="1200" dirty="0">
                <a:solidFill>
                  <a:srgbClr val="FF0000"/>
                </a:solidFill>
              </a:rPr>
              <a:t>dependence</a:t>
            </a:r>
            <a:r>
              <a:rPr lang="en" sz="1200" dirty="0">
                <a:solidFill>
                  <a:schemeClr val="dk1"/>
                </a:solidFill>
              </a:rPr>
              <a:t> on others for care</a:t>
            </a:r>
          </a:p>
          <a:p>
            <a:pPr lvl="0">
              <a:spcBef>
                <a:spcPts val="0"/>
              </a:spcBef>
              <a:buNone/>
            </a:pPr>
            <a:endParaRPr dirty="0"/>
          </a:p>
        </p:txBody>
      </p:sp>
      <p:pic>
        <p:nvPicPr>
          <p:cNvPr id="139" name="Shape 139"/>
          <p:cNvPicPr preferRelativeResize="0"/>
          <p:nvPr/>
        </p:nvPicPr>
        <p:blipFill>
          <a:blip r:embed="rId4">
            <a:alphaModFix/>
          </a:blip>
          <a:stretch>
            <a:fillRect/>
          </a:stretch>
        </p:blipFill>
        <p:spPr>
          <a:xfrm>
            <a:off x="5043299" y="1914999"/>
            <a:ext cx="3795324" cy="1738949"/>
          </a:xfrm>
          <a:prstGeom prst="rect">
            <a:avLst/>
          </a:prstGeom>
          <a:noFill/>
          <a:ln>
            <a:noFill/>
          </a:ln>
        </p:spPr>
      </p:pic>
      <p:sp>
        <p:nvSpPr>
          <p:cNvPr id="140" name="Shape 140"/>
          <p:cNvSpPr txBox="1"/>
          <p:nvPr/>
        </p:nvSpPr>
        <p:spPr>
          <a:xfrm>
            <a:off x="6780800" y="3653950"/>
            <a:ext cx="2301000" cy="330900"/>
          </a:xfrm>
          <a:prstGeom prst="rect">
            <a:avLst/>
          </a:prstGeom>
          <a:noFill/>
          <a:ln>
            <a:noFill/>
          </a:ln>
        </p:spPr>
        <p:txBody>
          <a:bodyPr lIns="91425" tIns="91425" rIns="91425" bIns="91425" anchor="t" anchorCtr="0">
            <a:noAutofit/>
          </a:bodyPr>
          <a:lstStyle/>
          <a:p>
            <a:pPr lvl="0">
              <a:spcBef>
                <a:spcPts val="0"/>
              </a:spcBef>
              <a:buNone/>
            </a:pPr>
            <a:r>
              <a:rPr lang="en" sz="1200"/>
              <a:t>(Whole Health Insider, 2013)</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200" dirty="0">
                <a:solidFill>
                  <a:srgbClr val="2F78FF"/>
                </a:solidFill>
                <a:latin typeface="Abadi MT Condensed Extra Bold" charset="0"/>
                <a:ea typeface="Abadi MT Condensed Extra Bold" charset="0"/>
                <a:cs typeface="Abadi MT Condensed Extra Bold" charset="0"/>
              </a:rPr>
              <a:t>Pathophysiology: Extracellular Amyloid Plaques</a:t>
            </a:r>
          </a:p>
        </p:txBody>
      </p:sp>
      <p:pic>
        <p:nvPicPr>
          <p:cNvPr id="147" name="Shape 147"/>
          <p:cNvPicPr preferRelativeResize="0"/>
          <p:nvPr/>
        </p:nvPicPr>
        <p:blipFill>
          <a:blip r:embed="rId4">
            <a:alphaModFix/>
          </a:blip>
          <a:stretch>
            <a:fillRect/>
          </a:stretch>
        </p:blipFill>
        <p:spPr>
          <a:xfrm>
            <a:off x="813875" y="1093925"/>
            <a:ext cx="7707550" cy="3612650"/>
          </a:xfrm>
          <a:prstGeom prst="rect">
            <a:avLst/>
          </a:prstGeom>
          <a:noFill/>
          <a:ln>
            <a:noFill/>
          </a:ln>
        </p:spPr>
      </p:pic>
      <p:sp>
        <p:nvSpPr>
          <p:cNvPr id="148" name="Shape 148"/>
          <p:cNvSpPr txBox="1"/>
          <p:nvPr/>
        </p:nvSpPr>
        <p:spPr>
          <a:xfrm>
            <a:off x="7154925" y="4722400"/>
            <a:ext cx="1518900" cy="210600"/>
          </a:xfrm>
          <a:prstGeom prst="rect">
            <a:avLst/>
          </a:prstGeom>
          <a:noFill/>
          <a:ln>
            <a:noFill/>
          </a:ln>
        </p:spPr>
        <p:txBody>
          <a:bodyPr lIns="91425" tIns="91425" rIns="91425" bIns="91425" anchor="t" anchorCtr="0">
            <a:noAutofit/>
          </a:bodyPr>
          <a:lstStyle/>
          <a:p>
            <a:pPr lvl="0" rtl="0">
              <a:spcBef>
                <a:spcPts val="0"/>
              </a:spcBef>
              <a:buNone/>
            </a:pPr>
            <a:r>
              <a:rPr lang="en"/>
              <a:t>(da Silva, 2015)</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a:solidFill>
                  <a:srgbClr val="2F78FF"/>
                </a:solidFill>
                <a:latin typeface="Abadi MT Condensed Extra Bold" charset="0"/>
                <a:ea typeface="Abadi MT Condensed Extra Bold" charset="0"/>
                <a:cs typeface="Abadi MT Condensed Extra Bold" charset="0"/>
              </a:rPr>
              <a:t>Pathophysiology: Intracellular Neurofibrillary Tangles</a:t>
            </a:r>
          </a:p>
        </p:txBody>
      </p:sp>
      <p:pic>
        <p:nvPicPr>
          <p:cNvPr id="155" name="Shape 155"/>
          <p:cNvPicPr preferRelativeResize="0"/>
          <p:nvPr/>
        </p:nvPicPr>
        <p:blipFill>
          <a:blip r:embed="rId4">
            <a:alphaModFix/>
          </a:blip>
          <a:stretch>
            <a:fillRect/>
          </a:stretch>
        </p:blipFill>
        <p:spPr>
          <a:xfrm>
            <a:off x="1044087" y="1135725"/>
            <a:ext cx="7179024" cy="3683525"/>
          </a:xfrm>
          <a:prstGeom prst="rect">
            <a:avLst/>
          </a:prstGeom>
          <a:noFill/>
          <a:ln>
            <a:noFill/>
          </a:ln>
        </p:spPr>
      </p:pic>
      <p:sp>
        <p:nvSpPr>
          <p:cNvPr id="156" name="Shape 156"/>
          <p:cNvSpPr txBox="1"/>
          <p:nvPr/>
        </p:nvSpPr>
        <p:spPr>
          <a:xfrm>
            <a:off x="7113625" y="4666850"/>
            <a:ext cx="1839000" cy="240600"/>
          </a:xfrm>
          <a:prstGeom prst="rect">
            <a:avLst/>
          </a:prstGeom>
          <a:noFill/>
          <a:ln>
            <a:noFill/>
          </a:ln>
        </p:spPr>
        <p:txBody>
          <a:bodyPr lIns="91425" tIns="91425" rIns="91425" bIns="91425" anchor="t" anchorCtr="0">
            <a:noAutofit/>
          </a:bodyPr>
          <a:lstStyle/>
          <a:p>
            <a:pPr lvl="0">
              <a:spcBef>
                <a:spcPts val="0"/>
              </a:spcBef>
              <a:buNone/>
            </a:pPr>
            <a:r>
              <a:rPr lang="en"/>
              <a:t>(Brunden, 2009)</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600" dirty="0">
                <a:solidFill>
                  <a:srgbClr val="2F78FF"/>
                </a:solidFill>
                <a:latin typeface="Abadi MT Condensed Extra Bold" charset="0"/>
                <a:ea typeface="Abadi MT Condensed Extra Bold" charset="0"/>
                <a:cs typeface="Abadi MT Condensed Extra Bold" charset="0"/>
              </a:rPr>
              <a:t>Diagnosis</a:t>
            </a:r>
          </a:p>
        </p:txBody>
      </p:sp>
      <p:sp>
        <p:nvSpPr>
          <p:cNvPr id="163" name="Shape 163"/>
          <p:cNvSpPr txBox="1">
            <a:spLocks noGrp="1"/>
          </p:cNvSpPr>
          <p:nvPr>
            <p:ph type="body" idx="1"/>
          </p:nvPr>
        </p:nvSpPr>
        <p:spPr>
          <a:xfrm>
            <a:off x="311700" y="1152475"/>
            <a:ext cx="8520600" cy="3416400"/>
          </a:xfrm>
          <a:prstGeom prst="rect">
            <a:avLst/>
          </a:prstGeom>
          <a:ln w="9525" cap="flat" cmpd="sng">
            <a:solidFill>
              <a:srgbClr val="B7B7B7"/>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b="1" dirty="0">
                <a:solidFill>
                  <a:srgbClr val="000000"/>
                </a:solidFill>
              </a:rPr>
              <a:t>Definitive</a:t>
            </a:r>
            <a:r>
              <a:rPr lang="en" dirty="0">
                <a:solidFill>
                  <a:srgbClr val="000000"/>
                </a:solidFill>
              </a:rPr>
              <a:t> diagnosis of Alzheimer’s can only be made post-mortem by examining brain tissues</a:t>
            </a:r>
          </a:p>
          <a:p>
            <a:pPr lvl="0">
              <a:spcBef>
                <a:spcPts val="0"/>
              </a:spcBef>
              <a:buNone/>
            </a:pPr>
            <a:r>
              <a:rPr lang="en" dirty="0">
                <a:solidFill>
                  <a:srgbClr val="000000"/>
                </a:solidFill>
              </a:rPr>
              <a:t>Clinical diagnosis made during the mild-to-severe stage</a:t>
            </a:r>
          </a:p>
          <a:p>
            <a:pPr marL="457200" lvl="0" indent="-317500">
              <a:spcBef>
                <a:spcPts val="0"/>
              </a:spcBef>
              <a:buClr>
                <a:srgbClr val="000000"/>
              </a:buClr>
              <a:buSzPct val="100000"/>
            </a:pPr>
            <a:r>
              <a:rPr lang="en" sz="1400" dirty="0">
                <a:solidFill>
                  <a:srgbClr val="000000"/>
                </a:solidFill>
              </a:rPr>
              <a:t>Using factors: medical history, history from relatives, </a:t>
            </a:r>
            <a:r>
              <a:rPr lang="en" sz="1400" dirty="0" err="1">
                <a:solidFill>
                  <a:srgbClr val="000000"/>
                </a:solidFill>
              </a:rPr>
              <a:t>behaviour</a:t>
            </a:r>
            <a:r>
              <a:rPr lang="en" sz="1400" dirty="0">
                <a:solidFill>
                  <a:srgbClr val="000000"/>
                </a:solidFill>
              </a:rPr>
              <a:t> observations, presence of characteristic neurological and neuropsychological features</a:t>
            </a:r>
          </a:p>
          <a:p>
            <a:pPr marL="457200" lvl="0" indent="-317500">
              <a:spcBef>
                <a:spcPts val="0"/>
              </a:spcBef>
              <a:buClr>
                <a:srgbClr val="000000"/>
              </a:buClr>
              <a:buSzPct val="100000"/>
            </a:pPr>
            <a:r>
              <a:rPr lang="en" sz="1400" dirty="0">
                <a:solidFill>
                  <a:srgbClr val="000000"/>
                </a:solidFill>
              </a:rPr>
              <a:t>Clinicians often use brain imaging and clinical assessments and focus on declining mental ability</a:t>
            </a:r>
          </a:p>
          <a:p>
            <a:pPr lvl="0">
              <a:spcBef>
                <a:spcPts val="0"/>
              </a:spcBef>
              <a:buNone/>
            </a:pPr>
            <a:endParaRPr dirty="0">
              <a:solidFill>
                <a:srgbClr val="000000"/>
              </a:solidFill>
            </a:endParaRPr>
          </a:p>
          <a:p>
            <a:pPr lvl="0">
              <a:spcBef>
                <a:spcPts val="0"/>
              </a:spcBef>
              <a:buNone/>
            </a:pPr>
            <a:endParaRPr dirty="0">
              <a:solidFill>
                <a:srgbClr val="000000"/>
              </a:solidFill>
            </a:endParaRPr>
          </a:p>
          <a:p>
            <a:pPr lvl="0">
              <a:spcBef>
                <a:spcPts val="0"/>
              </a:spcBef>
              <a:buNone/>
            </a:pPr>
            <a:endParaRPr dirty="0">
              <a:solidFill>
                <a:srgbClr val="000000"/>
              </a:solidFill>
            </a:endParaRPr>
          </a:p>
        </p:txBody>
      </p:sp>
      <p:sp>
        <p:nvSpPr>
          <p:cNvPr id="164" name="Shape 164"/>
          <p:cNvSpPr txBox="1"/>
          <p:nvPr/>
        </p:nvSpPr>
        <p:spPr>
          <a:xfrm>
            <a:off x="6872700" y="4189025"/>
            <a:ext cx="2386200" cy="1537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a:solidFill>
                  <a:srgbClr val="222222"/>
                </a:solidFill>
                <a:highlight>
                  <a:srgbClr val="FFFFFF"/>
                </a:highlight>
              </a:rPr>
              <a:t>(Ladenson, Laterza, &amp; Modur, 2013)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dirty="0">
                <a:solidFill>
                  <a:srgbClr val="2F78FF"/>
                </a:solidFill>
                <a:latin typeface="Abadi MT Condensed Extra Bold" charset="0"/>
                <a:ea typeface="Abadi MT Condensed Extra Bold" charset="0"/>
                <a:cs typeface="Abadi MT Condensed Extra Bold" charset="0"/>
              </a:rPr>
              <a:t>Diagnosis (Brain Imaging/MMSE)</a:t>
            </a:r>
          </a:p>
        </p:txBody>
      </p:sp>
      <p:sp>
        <p:nvSpPr>
          <p:cNvPr id="171" name="Shape 171"/>
          <p:cNvSpPr txBox="1">
            <a:spLocks noGrp="1"/>
          </p:cNvSpPr>
          <p:nvPr>
            <p:ph type="body" idx="1"/>
          </p:nvPr>
        </p:nvSpPr>
        <p:spPr>
          <a:xfrm>
            <a:off x="311700" y="1152475"/>
            <a:ext cx="3880500" cy="34164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Identifying Neurological features</a:t>
            </a:r>
          </a:p>
          <a:p>
            <a:pPr marL="457200" lvl="0" indent="-317500">
              <a:spcBef>
                <a:spcPts val="0"/>
              </a:spcBef>
              <a:buClr>
                <a:schemeClr val="dk1"/>
              </a:buClr>
              <a:buSzPct val="100000"/>
            </a:pPr>
            <a:r>
              <a:rPr lang="en" sz="1400" dirty="0">
                <a:solidFill>
                  <a:schemeClr val="dk1"/>
                </a:solidFill>
              </a:rPr>
              <a:t>Computed tomography </a:t>
            </a:r>
            <a:r>
              <a:rPr lang="en" sz="1400" dirty="0">
                <a:solidFill>
                  <a:srgbClr val="00B0F0"/>
                </a:solidFill>
              </a:rPr>
              <a:t>(CT)</a:t>
            </a:r>
          </a:p>
          <a:p>
            <a:pPr marL="457200" lvl="0" indent="-317500">
              <a:spcBef>
                <a:spcPts val="0"/>
              </a:spcBef>
              <a:buClr>
                <a:schemeClr val="dk1"/>
              </a:buClr>
              <a:buSzPct val="100000"/>
            </a:pPr>
            <a:r>
              <a:rPr lang="en" sz="1400" dirty="0">
                <a:solidFill>
                  <a:schemeClr val="dk1"/>
                </a:solidFill>
              </a:rPr>
              <a:t>Magnetic resonance imaging </a:t>
            </a:r>
            <a:r>
              <a:rPr lang="en" sz="1400" dirty="0">
                <a:solidFill>
                  <a:srgbClr val="00B0F0"/>
                </a:solidFill>
              </a:rPr>
              <a:t>(MRI), </a:t>
            </a:r>
          </a:p>
          <a:p>
            <a:pPr marL="457200" lvl="0" indent="-317500">
              <a:spcBef>
                <a:spcPts val="0"/>
              </a:spcBef>
              <a:buClr>
                <a:schemeClr val="dk1"/>
              </a:buClr>
              <a:buSzPct val="100000"/>
            </a:pPr>
            <a:r>
              <a:rPr lang="en" sz="1400" dirty="0">
                <a:solidFill>
                  <a:schemeClr val="dk1"/>
                </a:solidFill>
              </a:rPr>
              <a:t>Single-photon emission computed tomography </a:t>
            </a:r>
            <a:r>
              <a:rPr lang="en" sz="1400" dirty="0">
                <a:solidFill>
                  <a:srgbClr val="00B0F0"/>
                </a:solidFill>
              </a:rPr>
              <a:t>(SPECT)</a:t>
            </a:r>
          </a:p>
          <a:p>
            <a:pPr marL="457200" lvl="0" indent="-317500" rtl="0">
              <a:spcBef>
                <a:spcPts val="0"/>
              </a:spcBef>
              <a:buClr>
                <a:schemeClr val="dk1"/>
              </a:buClr>
              <a:buSzPct val="100000"/>
            </a:pPr>
            <a:r>
              <a:rPr lang="en" sz="1400" dirty="0">
                <a:solidFill>
                  <a:schemeClr val="dk1"/>
                </a:solidFill>
              </a:rPr>
              <a:t>Positron emission tomography </a:t>
            </a:r>
            <a:r>
              <a:rPr lang="en" sz="1400" dirty="0">
                <a:solidFill>
                  <a:srgbClr val="00B0F0"/>
                </a:solidFill>
              </a:rPr>
              <a:t>(PET)</a:t>
            </a:r>
          </a:p>
          <a:p>
            <a:pPr lvl="0">
              <a:spcBef>
                <a:spcPts val="0"/>
              </a:spcBef>
              <a:buNone/>
            </a:pPr>
            <a:r>
              <a:rPr lang="en" dirty="0">
                <a:solidFill>
                  <a:schemeClr val="dk1"/>
                </a:solidFill>
                <a:latin typeface="Calibri"/>
                <a:ea typeface="Calibri"/>
                <a:cs typeface="Calibri"/>
                <a:sym typeface="Calibri"/>
              </a:rPr>
              <a:t>Individual's intellectual functioning </a:t>
            </a:r>
          </a:p>
          <a:p>
            <a:pPr marL="457200" lvl="0" indent="-317500">
              <a:spcBef>
                <a:spcPts val="0"/>
              </a:spcBef>
              <a:buClr>
                <a:schemeClr val="dk1"/>
              </a:buClr>
              <a:buSzPct val="100000"/>
            </a:pPr>
            <a:r>
              <a:rPr lang="en" sz="1400" dirty="0">
                <a:solidFill>
                  <a:schemeClr val="dk1"/>
                </a:solidFill>
              </a:rPr>
              <a:t>Mini-Mental State Examination </a:t>
            </a:r>
            <a:r>
              <a:rPr lang="en" sz="1400" dirty="0">
                <a:solidFill>
                  <a:srgbClr val="00B0F0"/>
                </a:solidFill>
              </a:rPr>
              <a:t>(MMSE)</a:t>
            </a:r>
          </a:p>
          <a:p>
            <a:pPr marL="457200" lvl="0" indent="-317500">
              <a:spcBef>
                <a:spcPts val="0"/>
              </a:spcBef>
              <a:buClr>
                <a:schemeClr val="dk1"/>
              </a:buClr>
              <a:buSzPct val="100000"/>
            </a:pPr>
            <a:r>
              <a:rPr lang="en" sz="1400" dirty="0">
                <a:solidFill>
                  <a:schemeClr val="dk1"/>
                </a:solidFill>
              </a:rPr>
              <a:t>Interview with family members/caregivers</a:t>
            </a:r>
          </a:p>
          <a:p>
            <a:pPr lvl="0" rtl="0">
              <a:spcBef>
                <a:spcPts val="0"/>
              </a:spcBef>
              <a:buNone/>
            </a:pPr>
            <a:endParaRPr sz="1200" dirty="0">
              <a:solidFill>
                <a:schemeClr val="dk1"/>
              </a:solidFill>
              <a:latin typeface="Calibri"/>
              <a:ea typeface="Calibri"/>
              <a:cs typeface="Calibri"/>
              <a:sym typeface="Calibri"/>
            </a:endParaRPr>
          </a:p>
          <a:p>
            <a:pPr lvl="0">
              <a:spcBef>
                <a:spcPts val="0"/>
              </a:spcBef>
              <a:buNone/>
            </a:pPr>
            <a:endParaRPr dirty="0">
              <a:solidFill>
                <a:schemeClr val="dk1"/>
              </a:solidFill>
              <a:latin typeface="Calibri"/>
              <a:ea typeface="Calibri"/>
              <a:cs typeface="Calibri"/>
              <a:sym typeface="Calibri"/>
            </a:endParaRPr>
          </a:p>
        </p:txBody>
      </p:sp>
      <p:pic>
        <p:nvPicPr>
          <p:cNvPr id="172" name="Shape 172"/>
          <p:cNvPicPr preferRelativeResize="0"/>
          <p:nvPr/>
        </p:nvPicPr>
        <p:blipFill>
          <a:blip r:embed="rId4">
            <a:alphaModFix/>
          </a:blip>
          <a:stretch>
            <a:fillRect/>
          </a:stretch>
        </p:blipFill>
        <p:spPr>
          <a:xfrm>
            <a:off x="4043324" y="1152475"/>
            <a:ext cx="5015874" cy="2962325"/>
          </a:xfrm>
          <a:prstGeom prst="rect">
            <a:avLst/>
          </a:prstGeom>
          <a:noFill/>
          <a:ln>
            <a:noFill/>
          </a:ln>
        </p:spPr>
      </p:pic>
      <p:sp>
        <p:nvSpPr>
          <p:cNvPr id="173" name="Shape 173"/>
          <p:cNvSpPr txBox="1"/>
          <p:nvPr/>
        </p:nvSpPr>
        <p:spPr>
          <a:xfrm>
            <a:off x="6902175" y="4329100"/>
            <a:ext cx="2518800" cy="11526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a:solidFill>
                  <a:srgbClr val="222222"/>
                </a:solidFill>
                <a:highlight>
                  <a:srgbClr val="FFFFFF"/>
                </a:highlight>
              </a:rPr>
              <a:t>(Ladenson, Laterza, &amp; Modur, 2013)</a:t>
            </a: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79" name="Shape 1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dirty="0">
                <a:solidFill>
                  <a:srgbClr val="2F78FF"/>
                </a:solidFill>
                <a:latin typeface="Abadi MT Condensed Extra Bold" charset="0"/>
                <a:ea typeface="Abadi MT Condensed Extra Bold" charset="0"/>
                <a:cs typeface="Abadi MT Condensed Extra Bold" charset="0"/>
              </a:rPr>
              <a:t>Diagnosis (Biomarkers in research)</a:t>
            </a:r>
          </a:p>
        </p:txBody>
      </p:sp>
      <p:sp>
        <p:nvSpPr>
          <p:cNvPr id="180" name="Shape 1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No specific biomarker that can confirm Alzheimer’s Disease with 100% certainty</a:t>
            </a:r>
          </a:p>
          <a:p>
            <a:pPr lvl="0">
              <a:spcBef>
                <a:spcPts val="0"/>
              </a:spcBef>
              <a:buNone/>
            </a:pPr>
            <a:r>
              <a:rPr lang="en" dirty="0">
                <a:solidFill>
                  <a:srgbClr val="000000"/>
                </a:solidFill>
              </a:rPr>
              <a:t>Possible to use CSF measurements of</a:t>
            </a:r>
          </a:p>
          <a:p>
            <a:pPr marL="457200" lvl="0" indent="-317500">
              <a:spcBef>
                <a:spcPts val="0"/>
              </a:spcBef>
              <a:buClr>
                <a:srgbClr val="000000"/>
              </a:buClr>
              <a:buSzPct val="100000"/>
            </a:pPr>
            <a:r>
              <a:rPr lang="en" sz="1400" dirty="0">
                <a:solidFill>
                  <a:srgbClr val="FF0000"/>
                </a:solidFill>
              </a:rPr>
              <a:t>B-amyloid (1-42) (Reduced)</a:t>
            </a:r>
          </a:p>
          <a:p>
            <a:pPr marL="457200" lvl="0" indent="-317500">
              <a:spcBef>
                <a:spcPts val="0"/>
              </a:spcBef>
              <a:buClr>
                <a:srgbClr val="000000"/>
              </a:buClr>
              <a:buSzPct val="100000"/>
            </a:pPr>
            <a:r>
              <a:rPr lang="en" sz="1400" dirty="0">
                <a:solidFill>
                  <a:srgbClr val="FF0000"/>
                </a:solidFill>
              </a:rPr>
              <a:t>Total Tau (Enhanced)</a:t>
            </a:r>
          </a:p>
          <a:p>
            <a:pPr marL="457200" lvl="0" indent="-317500" rtl="0">
              <a:spcBef>
                <a:spcPts val="0"/>
              </a:spcBef>
              <a:buClr>
                <a:srgbClr val="000000"/>
              </a:buClr>
              <a:buSzPct val="100000"/>
            </a:pPr>
            <a:r>
              <a:rPr lang="en" sz="1400" dirty="0">
                <a:solidFill>
                  <a:srgbClr val="FF0000"/>
                </a:solidFill>
              </a:rPr>
              <a:t>Phosphorylated-tau-181(Enhanced)</a:t>
            </a:r>
          </a:p>
          <a:p>
            <a:pPr lvl="0" rtl="0">
              <a:spcBef>
                <a:spcPts val="0"/>
              </a:spcBef>
              <a:buNone/>
            </a:pPr>
            <a:endParaRPr sz="1400" dirty="0">
              <a:solidFill>
                <a:srgbClr val="000000"/>
              </a:solidFill>
            </a:endParaRPr>
          </a:p>
          <a:p>
            <a:pPr lvl="0" rtl="0">
              <a:spcBef>
                <a:spcPts val="0"/>
              </a:spcBef>
              <a:buNone/>
            </a:pPr>
            <a:r>
              <a:rPr lang="en" sz="1400" b="1" dirty="0">
                <a:solidFill>
                  <a:srgbClr val="000000"/>
                </a:solidFill>
              </a:rPr>
              <a:t>Still being studied and not used in diagnosis</a:t>
            </a:r>
            <a:br>
              <a:rPr lang="en" sz="1400" b="1" dirty="0">
                <a:solidFill>
                  <a:srgbClr val="000000"/>
                </a:solidFill>
              </a:rPr>
            </a:br>
            <a:r>
              <a:rPr lang="en" sz="1400" b="1" dirty="0">
                <a:solidFill>
                  <a:srgbClr val="000000"/>
                </a:solidFill>
              </a:rPr>
              <a:t>due to lack of scientific support/validation</a:t>
            </a:r>
          </a:p>
          <a:p>
            <a:pPr lvl="0">
              <a:spcBef>
                <a:spcPts val="0"/>
              </a:spcBef>
              <a:buNone/>
            </a:pPr>
            <a:endParaRPr dirty="0"/>
          </a:p>
        </p:txBody>
      </p:sp>
      <p:pic>
        <p:nvPicPr>
          <p:cNvPr id="181" name="Shape 181"/>
          <p:cNvPicPr preferRelativeResize="0"/>
          <p:nvPr/>
        </p:nvPicPr>
        <p:blipFill>
          <a:blip r:embed="rId4">
            <a:alphaModFix/>
          </a:blip>
          <a:stretch>
            <a:fillRect/>
          </a:stretch>
        </p:blipFill>
        <p:spPr>
          <a:xfrm>
            <a:off x="4782150" y="1847225"/>
            <a:ext cx="3945199" cy="2958899"/>
          </a:xfrm>
          <a:prstGeom prst="rect">
            <a:avLst/>
          </a:prstGeom>
          <a:noFill/>
          <a:ln>
            <a:noFill/>
          </a:ln>
        </p:spPr>
      </p:pic>
      <p:sp>
        <p:nvSpPr>
          <p:cNvPr id="182" name="Shape 182"/>
          <p:cNvSpPr txBox="1"/>
          <p:nvPr/>
        </p:nvSpPr>
        <p:spPr>
          <a:xfrm>
            <a:off x="7012849" y="4746449"/>
            <a:ext cx="1714500" cy="185700"/>
          </a:xfrm>
          <a:prstGeom prst="rect">
            <a:avLst/>
          </a:prstGeom>
          <a:noFill/>
          <a:ln>
            <a:noFill/>
          </a:ln>
        </p:spPr>
        <p:txBody>
          <a:bodyPr lIns="91425" tIns="91425" rIns="91425" bIns="91425" anchor="t" anchorCtr="0">
            <a:noAutofit/>
          </a:bodyPr>
          <a:lstStyle/>
          <a:p>
            <a:pPr lvl="0">
              <a:spcBef>
                <a:spcPts val="0"/>
              </a:spcBef>
              <a:buNone/>
            </a:pPr>
            <a:r>
              <a:rPr lang="en" dirty="0"/>
              <a:t>(</a:t>
            </a:r>
            <a:r>
              <a:rPr lang="en" dirty="0" err="1"/>
              <a:t>Humpel</a:t>
            </a:r>
            <a:r>
              <a:rPr lang="en" dirty="0"/>
              <a:t>, 2011)</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5">
            <a:alphaModFix amt="45000"/>
          </a:blip>
          <a:stretch>
            <a:fillRect/>
          </a:stretch>
        </p:blipFill>
        <p:spPr>
          <a:xfrm>
            <a:off x="0" y="0"/>
            <a:ext cx="9143998" cy="5143500"/>
          </a:xfrm>
          <a:prstGeom prst="rect">
            <a:avLst/>
          </a:prstGeom>
          <a:noFill/>
          <a:ln>
            <a:noFill/>
          </a:ln>
        </p:spPr>
      </p:pic>
      <p:sp>
        <p:nvSpPr>
          <p:cNvPr id="188" name="Shape 1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200" dirty="0">
                <a:solidFill>
                  <a:srgbClr val="2F78FF"/>
                </a:solidFill>
                <a:latin typeface="Abadi MT Condensed Extra Bold" charset="0"/>
                <a:ea typeface="Abadi MT Condensed Extra Bold" charset="0"/>
                <a:cs typeface="Abadi MT Condensed Extra Bold" charset="0"/>
              </a:rPr>
              <a:t>Diagnosis - A clip for the Grey’s Anatomy fans...</a:t>
            </a:r>
          </a:p>
        </p:txBody>
      </p:sp>
      <p:pic>
        <p:nvPicPr>
          <p:cNvPr id="2" name="Grey's Anatomy Sneak Peek 9x20 - Meredith Alzheimer's Result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396998" y="1226667"/>
            <a:ext cx="6247385" cy="3514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95" name="Shape 195"/>
          <p:cNvSpPr txBox="1">
            <a:spLocks noGrp="1"/>
          </p:cNvSpPr>
          <p:nvPr>
            <p:ph type="title"/>
          </p:nvPr>
        </p:nvSpPr>
        <p:spPr>
          <a:xfrm>
            <a:off x="311699" y="298713"/>
            <a:ext cx="8520600" cy="572700"/>
          </a:xfrm>
          <a:prstGeom prst="rect">
            <a:avLst/>
          </a:prstGeom>
        </p:spPr>
        <p:txBody>
          <a:bodyPr lIns="91425" tIns="91425" rIns="91425" bIns="91425" anchor="t" anchorCtr="0">
            <a:noAutofit/>
          </a:bodyPr>
          <a:lstStyle/>
          <a:p>
            <a:pPr lvl="0" rtl="0">
              <a:spcBef>
                <a:spcPts val="0"/>
              </a:spcBef>
              <a:buNone/>
            </a:pPr>
            <a:r>
              <a:rPr lang="en" sz="4000" dirty="0">
                <a:solidFill>
                  <a:srgbClr val="2F78FF"/>
                </a:solidFill>
                <a:latin typeface="Abadi MT Condensed Extra Bold" charset="0"/>
                <a:ea typeface="Abadi MT Condensed Extra Bold" charset="0"/>
                <a:cs typeface="Abadi MT Condensed Extra Bold" charset="0"/>
              </a:rPr>
              <a:t>Diagnosis - Genome Studies?</a:t>
            </a:r>
          </a:p>
        </p:txBody>
      </p:sp>
      <p:pic>
        <p:nvPicPr>
          <p:cNvPr id="196" name="Shape 196"/>
          <p:cNvPicPr preferRelativeResize="0"/>
          <p:nvPr/>
        </p:nvPicPr>
        <p:blipFill>
          <a:blip r:embed="rId4">
            <a:alphaModFix/>
          </a:blip>
          <a:stretch>
            <a:fillRect/>
          </a:stretch>
        </p:blipFill>
        <p:spPr>
          <a:xfrm>
            <a:off x="1252062" y="1170125"/>
            <a:ext cx="6639880" cy="3820975"/>
          </a:xfrm>
          <a:prstGeom prst="rect">
            <a:avLst/>
          </a:prstGeom>
          <a:noFill/>
          <a:ln>
            <a:noFill/>
          </a:ln>
        </p:spPr>
      </p:pic>
      <p:sp>
        <p:nvSpPr>
          <p:cNvPr id="197" name="Shape 197"/>
          <p:cNvSpPr txBox="1"/>
          <p:nvPr/>
        </p:nvSpPr>
        <p:spPr>
          <a:xfrm>
            <a:off x="7785950" y="4787975"/>
            <a:ext cx="1776600" cy="318000"/>
          </a:xfrm>
          <a:prstGeom prst="rect">
            <a:avLst/>
          </a:prstGeom>
          <a:noFill/>
          <a:ln>
            <a:noFill/>
          </a:ln>
        </p:spPr>
        <p:txBody>
          <a:bodyPr lIns="91425" tIns="91425" rIns="91425" bIns="91425" anchor="t" anchorCtr="0">
            <a:noAutofit/>
          </a:bodyPr>
          <a:lstStyle/>
          <a:p>
            <a:pPr lvl="0">
              <a:spcBef>
                <a:spcPts val="0"/>
              </a:spcBef>
              <a:buNone/>
            </a:pPr>
            <a:r>
              <a:rPr lang="en"/>
              <a:t>(daSilva, 2015)</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03" name="Shape 2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dirty="0">
                <a:solidFill>
                  <a:srgbClr val="2F78FF"/>
                </a:solidFill>
                <a:latin typeface="Abadi MT Condensed Extra Bold" charset="0"/>
                <a:ea typeface="Abadi MT Condensed Extra Bold" charset="0"/>
                <a:cs typeface="Abadi MT Condensed Extra Bold" charset="0"/>
              </a:rPr>
              <a:t>Treatments (Pharmaceutical)</a:t>
            </a:r>
          </a:p>
        </p:txBody>
      </p:sp>
      <p:graphicFrame>
        <p:nvGraphicFramePr>
          <p:cNvPr id="204" name="Shape 204"/>
          <p:cNvGraphicFramePr/>
          <p:nvPr/>
        </p:nvGraphicFramePr>
        <p:xfrm>
          <a:off x="883650" y="1329125"/>
          <a:ext cx="7519275" cy="2301475"/>
        </p:xfrm>
        <a:graphic>
          <a:graphicData uri="http://schemas.openxmlformats.org/drawingml/2006/table">
            <a:tbl>
              <a:tblPr>
                <a:noFill/>
                <a:tableStyleId>{F7A79675-0863-4777-A1C6-028F0CEA4768}</a:tableStyleId>
              </a:tblPr>
              <a:tblGrid>
                <a:gridCol w="2506425"/>
                <a:gridCol w="2506425"/>
                <a:gridCol w="2506425"/>
              </a:tblGrid>
              <a:tr h="434150">
                <a:tc>
                  <a:txBody>
                    <a:bodyPr/>
                    <a:lstStyle/>
                    <a:p>
                      <a:pPr lvl="0">
                        <a:spcBef>
                          <a:spcPts val="0"/>
                        </a:spcBef>
                        <a:buNone/>
                      </a:pPr>
                      <a:r>
                        <a:rPr lang="en"/>
                        <a:t>Name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a:t>Stage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a:t>Type of pharmaceutical</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r>
              <a:tr h="602750">
                <a:tc>
                  <a:txBody>
                    <a:bodyPr/>
                    <a:lstStyle/>
                    <a:p>
                      <a:pPr lvl="0">
                        <a:spcBef>
                          <a:spcPts val="0"/>
                        </a:spcBef>
                        <a:buNone/>
                      </a:pPr>
                      <a:r>
                        <a:rPr lang="en" sz="1200"/>
                        <a:t>Donzepil</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t>Mild-to-moderate/Moderate-to-severe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solidFill>
                            <a:schemeClr val="dk1"/>
                          </a:solidFill>
                        </a:rPr>
                        <a:t>Acetylcholinesterase inhibitors</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r>
              <a:tr h="421525">
                <a:tc>
                  <a:txBody>
                    <a:bodyPr/>
                    <a:lstStyle/>
                    <a:p>
                      <a:pPr lvl="0">
                        <a:spcBef>
                          <a:spcPts val="0"/>
                        </a:spcBef>
                        <a:buNone/>
                      </a:pPr>
                      <a:r>
                        <a:rPr lang="en" sz="1200">
                          <a:solidFill>
                            <a:schemeClr val="dk1"/>
                          </a:solidFill>
                        </a:rPr>
                        <a:t>Rivastigmine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Clr>
                          <a:schemeClr val="dk1"/>
                        </a:buClr>
                        <a:buSzPct val="91666"/>
                        <a:buFont typeface="Arial"/>
                        <a:buNone/>
                      </a:pPr>
                      <a:r>
                        <a:rPr lang="en" sz="1200">
                          <a:solidFill>
                            <a:schemeClr val="dk1"/>
                          </a:solidFill>
                        </a:rPr>
                        <a:t>Mild-to-moderate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solidFill>
                            <a:schemeClr val="dk1"/>
                          </a:solidFill>
                        </a:rPr>
                        <a:t>Acetylcholinesterase inhibitors</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r>
              <a:tr h="421525">
                <a:tc>
                  <a:txBody>
                    <a:bodyPr/>
                    <a:lstStyle/>
                    <a:p>
                      <a:pPr lvl="0">
                        <a:spcBef>
                          <a:spcPts val="0"/>
                        </a:spcBef>
                        <a:buNone/>
                      </a:pPr>
                      <a:r>
                        <a:rPr lang="en" sz="1200">
                          <a:solidFill>
                            <a:schemeClr val="dk1"/>
                          </a:solidFill>
                        </a:rPr>
                        <a:t>Galantime </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Clr>
                          <a:schemeClr val="dk1"/>
                        </a:buClr>
                        <a:buSzPct val="91666"/>
                        <a:buFont typeface="Arial"/>
                        <a:buNone/>
                      </a:pPr>
                      <a:r>
                        <a:rPr lang="en" sz="1200">
                          <a:solidFill>
                            <a:schemeClr val="dk1"/>
                          </a:solidFill>
                        </a:rPr>
                        <a:t>Mild-to-moderate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solidFill>
                            <a:schemeClr val="dk1"/>
                          </a:solidFill>
                        </a:rPr>
                        <a:t>Acetylcholinesterase inhibitors</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r>
              <a:tr h="421525">
                <a:tc>
                  <a:txBody>
                    <a:bodyPr/>
                    <a:lstStyle/>
                    <a:p>
                      <a:pPr lvl="0">
                        <a:spcBef>
                          <a:spcPts val="0"/>
                        </a:spcBef>
                        <a:buNone/>
                      </a:pPr>
                      <a:r>
                        <a:rPr lang="en" sz="1200">
                          <a:solidFill>
                            <a:schemeClr val="dk1"/>
                          </a:solidFill>
                        </a:rPr>
                        <a:t>Memantine </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t>Moderate-to-severe</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c>
                  <a:txBody>
                    <a:bodyPr/>
                    <a:lstStyle/>
                    <a:p>
                      <a:pPr lvl="0">
                        <a:spcBef>
                          <a:spcPts val="0"/>
                        </a:spcBef>
                        <a:buNone/>
                      </a:pPr>
                      <a:r>
                        <a:rPr lang="en" sz="1200">
                          <a:solidFill>
                            <a:schemeClr val="dk1"/>
                          </a:solidFill>
                        </a:rPr>
                        <a:t>NMDA receptor antagonist</a:t>
                      </a:r>
                    </a:p>
                  </a:txBody>
                  <a:tcPr marL="91425" marR="91425" marT="91425" marB="91425">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D9D9D9"/>
                    </a:solidFill>
                  </a:tcPr>
                </a:tc>
              </a:tr>
            </a:tbl>
          </a:graphicData>
        </a:graphic>
      </p:graphicFrame>
      <p:pic>
        <p:nvPicPr>
          <p:cNvPr id="205" name="Shape 205"/>
          <p:cNvPicPr preferRelativeResize="0"/>
          <p:nvPr/>
        </p:nvPicPr>
        <p:blipFill>
          <a:blip r:embed="rId4">
            <a:alphaModFix/>
          </a:blip>
          <a:stretch>
            <a:fillRect/>
          </a:stretch>
        </p:blipFill>
        <p:spPr>
          <a:xfrm>
            <a:off x="1565275" y="3946619"/>
            <a:ext cx="1223950" cy="892450"/>
          </a:xfrm>
          <a:prstGeom prst="rect">
            <a:avLst/>
          </a:prstGeom>
          <a:noFill/>
          <a:ln>
            <a:noFill/>
          </a:ln>
        </p:spPr>
      </p:pic>
      <p:pic>
        <p:nvPicPr>
          <p:cNvPr id="206" name="Shape 206"/>
          <p:cNvPicPr preferRelativeResize="0"/>
          <p:nvPr/>
        </p:nvPicPr>
        <p:blipFill>
          <a:blip r:embed="rId5">
            <a:alphaModFix/>
          </a:blip>
          <a:stretch>
            <a:fillRect/>
          </a:stretch>
        </p:blipFill>
        <p:spPr>
          <a:xfrm>
            <a:off x="5428975" y="3759450"/>
            <a:ext cx="2920600" cy="1266799"/>
          </a:xfrm>
          <a:prstGeom prst="rect">
            <a:avLst/>
          </a:prstGeom>
          <a:noFill/>
          <a:ln>
            <a:noFill/>
          </a:ln>
        </p:spPr>
      </p:pic>
      <p:sp>
        <p:nvSpPr>
          <p:cNvPr id="207" name="Shape 207"/>
          <p:cNvSpPr txBox="1"/>
          <p:nvPr/>
        </p:nvSpPr>
        <p:spPr>
          <a:xfrm>
            <a:off x="4681275" y="3759450"/>
            <a:ext cx="1022700" cy="363900"/>
          </a:xfrm>
          <a:prstGeom prst="rect">
            <a:avLst/>
          </a:prstGeom>
          <a:noFill/>
          <a:ln>
            <a:noFill/>
          </a:ln>
        </p:spPr>
        <p:txBody>
          <a:bodyPr lIns="91425" tIns="91425" rIns="91425" bIns="91425" anchor="t" anchorCtr="0">
            <a:noAutofit/>
          </a:bodyPr>
          <a:lstStyle/>
          <a:p>
            <a:pPr lvl="0">
              <a:spcBef>
                <a:spcPts val="0"/>
              </a:spcBef>
              <a:buNone/>
            </a:pPr>
            <a:r>
              <a:rPr lang="en" dirty="0" err="1">
                <a:solidFill>
                  <a:srgbClr val="FF0000"/>
                </a:solidFill>
              </a:rPr>
              <a:t>Donzepil</a:t>
            </a:r>
            <a:endParaRPr lang="en" dirty="0">
              <a:solidFill>
                <a:srgbClr val="FF0000"/>
              </a:solidFill>
            </a:endParaRPr>
          </a:p>
        </p:txBody>
      </p:sp>
      <p:sp>
        <p:nvSpPr>
          <p:cNvPr id="208" name="Shape 208"/>
          <p:cNvSpPr txBox="1"/>
          <p:nvPr/>
        </p:nvSpPr>
        <p:spPr>
          <a:xfrm>
            <a:off x="434275" y="3759450"/>
            <a:ext cx="1131000" cy="413100"/>
          </a:xfrm>
          <a:prstGeom prst="rect">
            <a:avLst/>
          </a:prstGeom>
          <a:noFill/>
          <a:ln>
            <a:noFill/>
          </a:ln>
        </p:spPr>
        <p:txBody>
          <a:bodyPr lIns="91425" tIns="91425" rIns="91425" bIns="91425" anchor="t" anchorCtr="0">
            <a:noAutofit/>
          </a:bodyPr>
          <a:lstStyle/>
          <a:p>
            <a:pPr lvl="0">
              <a:spcBef>
                <a:spcPts val="0"/>
              </a:spcBef>
              <a:buNone/>
            </a:pPr>
            <a:r>
              <a:rPr lang="en" dirty="0" err="1">
                <a:solidFill>
                  <a:srgbClr val="FF0000"/>
                </a:solidFill>
              </a:rPr>
              <a:t>Memantine</a:t>
            </a:r>
            <a:endParaRPr lang="en" dirty="0">
              <a:solidFill>
                <a:srgbClr val="FF0000"/>
              </a:solidFill>
            </a:endParaRPr>
          </a:p>
        </p:txBody>
      </p:sp>
      <p:sp>
        <p:nvSpPr>
          <p:cNvPr id="209" name="Shape 209"/>
          <p:cNvSpPr txBox="1"/>
          <p:nvPr/>
        </p:nvSpPr>
        <p:spPr>
          <a:xfrm>
            <a:off x="7375535" y="4710262"/>
            <a:ext cx="1685329" cy="257613"/>
          </a:xfrm>
          <a:prstGeom prst="rect">
            <a:avLst/>
          </a:prstGeom>
          <a:noFill/>
          <a:ln>
            <a:noFill/>
          </a:ln>
        </p:spPr>
        <p:txBody>
          <a:bodyPr lIns="91425" tIns="91425" rIns="91425" bIns="91425" anchor="t" anchorCtr="0">
            <a:noAutofit/>
          </a:bodyPr>
          <a:lstStyle/>
          <a:p>
            <a:pPr lvl="0">
              <a:spcBef>
                <a:spcPts val="0"/>
              </a:spcBef>
              <a:buNone/>
            </a:pPr>
            <a:r>
              <a:rPr lang="en"/>
              <a:t>(Tan et al., 2014)</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15" name="Shape 215"/>
          <p:cNvSpPr txBox="1">
            <a:spLocks noGrp="1"/>
          </p:cNvSpPr>
          <p:nvPr>
            <p:ph type="title"/>
          </p:nvPr>
        </p:nvSpPr>
        <p:spPr>
          <a:xfrm>
            <a:off x="311700" y="141350"/>
            <a:ext cx="8520600" cy="572700"/>
          </a:xfrm>
          <a:prstGeom prst="rect">
            <a:avLst/>
          </a:prstGeom>
        </p:spPr>
        <p:txBody>
          <a:bodyPr lIns="91425" tIns="91425" rIns="91425" bIns="91425" anchor="t" anchorCtr="0">
            <a:noAutofit/>
          </a:bodyPr>
          <a:lstStyle/>
          <a:p>
            <a:pPr lvl="0">
              <a:spcBef>
                <a:spcPts val="0"/>
              </a:spcBef>
              <a:buNone/>
            </a:pPr>
            <a:r>
              <a:rPr lang="en" sz="4000" dirty="0">
                <a:solidFill>
                  <a:srgbClr val="2F78FF"/>
                </a:solidFill>
                <a:latin typeface="Abadi MT Condensed Extra Bold" charset="0"/>
                <a:ea typeface="Abadi MT Condensed Extra Bold" charset="0"/>
                <a:cs typeface="Abadi MT Condensed Extra Bold" charset="0"/>
              </a:rPr>
              <a:t>Treatments (Psychosocial/Caregiving)</a:t>
            </a:r>
          </a:p>
        </p:txBody>
      </p:sp>
      <p:sp>
        <p:nvSpPr>
          <p:cNvPr id="216" name="Shape 216"/>
          <p:cNvSpPr txBox="1">
            <a:spLocks noGrp="1"/>
          </p:cNvSpPr>
          <p:nvPr>
            <p:ph type="body" idx="1"/>
          </p:nvPr>
        </p:nvSpPr>
        <p:spPr>
          <a:xfrm>
            <a:off x="311700" y="855400"/>
            <a:ext cx="8520600" cy="3416400"/>
          </a:xfrm>
          <a:prstGeom prst="rect">
            <a:avLst/>
          </a:prstGeom>
        </p:spPr>
        <p:txBody>
          <a:bodyPr lIns="91425" tIns="91425" rIns="91425" bIns="91425" anchor="t" anchorCtr="0">
            <a:noAutofit/>
          </a:bodyPr>
          <a:lstStyle/>
          <a:p>
            <a:pPr lvl="0">
              <a:spcBef>
                <a:spcPts val="0"/>
              </a:spcBef>
              <a:buNone/>
            </a:pPr>
            <a:r>
              <a:rPr lang="en" sz="1400" b="1" u="sng" dirty="0">
                <a:solidFill>
                  <a:srgbClr val="000000"/>
                </a:solidFill>
              </a:rPr>
              <a:t>Psychosocial</a:t>
            </a:r>
          </a:p>
          <a:p>
            <a:pPr marL="457200" lvl="0" indent="-228600">
              <a:spcBef>
                <a:spcPts val="0"/>
              </a:spcBef>
              <a:buClr>
                <a:srgbClr val="000000"/>
              </a:buClr>
            </a:pPr>
            <a:r>
              <a:rPr lang="en" sz="1400" dirty="0">
                <a:solidFill>
                  <a:srgbClr val="000000"/>
                </a:solidFill>
              </a:rPr>
              <a:t>Cognition</a:t>
            </a:r>
          </a:p>
          <a:p>
            <a:pPr marL="457200" lvl="0" indent="-228600">
              <a:spcBef>
                <a:spcPts val="0"/>
              </a:spcBef>
              <a:buClr>
                <a:srgbClr val="000000"/>
              </a:buClr>
            </a:pPr>
            <a:r>
              <a:rPr lang="en" sz="1400" dirty="0" err="1">
                <a:solidFill>
                  <a:srgbClr val="000000"/>
                </a:solidFill>
              </a:rPr>
              <a:t>Behaviour</a:t>
            </a:r>
            <a:r>
              <a:rPr lang="en" sz="1400" dirty="0">
                <a:solidFill>
                  <a:srgbClr val="000000"/>
                </a:solidFill>
              </a:rPr>
              <a:t> </a:t>
            </a:r>
          </a:p>
          <a:p>
            <a:pPr marL="457200" lvl="0" indent="-228600">
              <a:spcBef>
                <a:spcPts val="0"/>
              </a:spcBef>
              <a:buClr>
                <a:srgbClr val="000000"/>
              </a:buClr>
            </a:pPr>
            <a:r>
              <a:rPr lang="en" sz="1400" dirty="0">
                <a:solidFill>
                  <a:srgbClr val="000000"/>
                </a:solidFill>
              </a:rPr>
              <a:t>Emotion</a:t>
            </a:r>
          </a:p>
          <a:p>
            <a:pPr marL="457200" lvl="0" indent="-228600" rtl="0">
              <a:spcBef>
                <a:spcPts val="0"/>
              </a:spcBef>
              <a:buClr>
                <a:srgbClr val="000000"/>
              </a:buClr>
            </a:pPr>
            <a:r>
              <a:rPr lang="en" sz="1400" dirty="0">
                <a:solidFill>
                  <a:srgbClr val="000000"/>
                </a:solidFill>
              </a:rPr>
              <a:t>Stimulation-oriented</a:t>
            </a:r>
          </a:p>
          <a:p>
            <a:pPr marL="457200" lvl="0" indent="-228600" rtl="0">
              <a:spcBef>
                <a:spcPts val="0"/>
              </a:spcBef>
              <a:buClr>
                <a:srgbClr val="000000"/>
              </a:buClr>
            </a:pPr>
            <a:r>
              <a:rPr lang="en" sz="1400" dirty="0">
                <a:solidFill>
                  <a:srgbClr val="000000"/>
                </a:solidFill>
              </a:rPr>
              <a:t>Example: Reminiscence Therapy</a:t>
            </a:r>
          </a:p>
          <a:p>
            <a:pPr lvl="0" rtl="0">
              <a:spcBef>
                <a:spcPts val="0"/>
              </a:spcBef>
              <a:buNone/>
            </a:pPr>
            <a:r>
              <a:rPr lang="en" sz="1400" b="1" u="sng" dirty="0">
                <a:solidFill>
                  <a:srgbClr val="000000"/>
                </a:solidFill>
              </a:rPr>
              <a:t>Caregiving</a:t>
            </a:r>
          </a:p>
          <a:p>
            <a:pPr marL="457200" lvl="0" indent="-228600" rtl="0">
              <a:spcBef>
                <a:spcPts val="0"/>
              </a:spcBef>
              <a:buClr>
                <a:srgbClr val="000000"/>
              </a:buClr>
            </a:pPr>
            <a:r>
              <a:rPr lang="en" sz="1400" dirty="0">
                <a:solidFill>
                  <a:srgbClr val="000000"/>
                </a:solidFill>
              </a:rPr>
              <a:t>Help carry out day-to-day activities</a:t>
            </a:r>
          </a:p>
          <a:p>
            <a:pPr marL="457200" lvl="0" indent="-228600" rtl="0">
              <a:spcBef>
                <a:spcPts val="0"/>
              </a:spcBef>
              <a:buClr>
                <a:srgbClr val="000000"/>
              </a:buClr>
            </a:pPr>
            <a:r>
              <a:rPr lang="en" sz="1400" dirty="0">
                <a:solidFill>
                  <a:srgbClr val="000000"/>
                </a:solidFill>
              </a:rPr>
              <a:t>Helps patients adjust to the illness</a:t>
            </a:r>
          </a:p>
          <a:p>
            <a:pPr lvl="0">
              <a:spcBef>
                <a:spcPts val="0"/>
              </a:spcBef>
              <a:buNone/>
            </a:pPr>
            <a:endParaRPr sz="1400" dirty="0">
              <a:solidFill>
                <a:srgbClr val="000000"/>
              </a:solidFill>
            </a:endParaRPr>
          </a:p>
        </p:txBody>
      </p:sp>
      <p:pic>
        <p:nvPicPr>
          <p:cNvPr id="217" name="Shape 217"/>
          <p:cNvPicPr preferRelativeResize="0"/>
          <p:nvPr/>
        </p:nvPicPr>
        <p:blipFill>
          <a:blip r:embed="rId4">
            <a:alphaModFix/>
          </a:blip>
          <a:stretch>
            <a:fillRect/>
          </a:stretch>
        </p:blipFill>
        <p:spPr>
          <a:xfrm>
            <a:off x="3941469" y="1593713"/>
            <a:ext cx="4460525" cy="2230249"/>
          </a:xfrm>
          <a:prstGeom prst="rect">
            <a:avLst/>
          </a:prstGeom>
          <a:noFill/>
          <a:ln>
            <a:noFill/>
          </a:ln>
        </p:spPr>
      </p:pic>
      <p:sp>
        <p:nvSpPr>
          <p:cNvPr id="218" name="Shape 218"/>
          <p:cNvSpPr txBox="1"/>
          <p:nvPr/>
        </p:nvSpPr>
        <p:spPr>
          <a:xfrm>
            <a:off x="7202675" y="4703625"/>
            <a:ext cx="1785300" cy="318300"/>
          </a:xfrm>
          <a:prstGeom prst="rect">
            <a:avLst/>
          </a:prstGeom>
          <a:noFill/>
          <a:ln>
            <a:noFill/>
          </a:ln>
        </p:spPr>
        <p:txBody>
          <a:bodyPr lIns="91425" tIns="91425" rIns="91425" bIns="91425" anchor="t" anchorCtr="0">
            <a:noAutofit/>
          </a:bodyPr>
          <a:lstStyle/>
          <a:p>
            <a:pPr lvl="0">
              <a:spcBef>
                <a:spcPts val="0"/>
              </a:spcBef>
              <a:buNone/>
            </a:pPr>
            <a:r>
              <a:rPr lang="en"/>
              <a:t>(Schmid, 2017)</a:t>
            </a:r>
          </a:p>
        </p:txBody>
      </p:sp>
    </p:spTree>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63" name="Shape 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800" dirty="0">
                <a:solidFill>
                  <a:srgbClr val="2F78FF"/>
                </a:solidFill>
                <a:latin typeface="Abadi MT Condensed Extra Bold" charset="0"/>
                <a:ea typeface="Abadi MT Condensed Extra Bold" charset="0"/>
                <a:cs typeface="Abadi MT Condensed Extra Bold" charset="0"/>
              </a:rPr>
              <a:t>Introduction</a:t>
            </a:r>
          </a:p>
        </p:txBody>
      </p:sp>
      <p:sp>
        <p:nvSpPr>
          <p:cNvPr id="64" name="Shape 64"/>
          <p:cNvSpPr txBox="1">
            <a:spLocks noGrp="1"/>
          </p:cNvSpPr>
          <p:nvPr>
            <p:ph type="body" idx="1"/>
          </p:nvPr>
        </p:nvSpPr>
        <p:spPr>
          <a:xfrm>
            <a:off x="154250" y="1137350"/>
            <a:ext cx="3457800" cy="31617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 dirty="0">
                <a:solidFill>
                  <a:srgbClr val="FF0000"/>
                </a:solidFill>
              </a:rPr>
              <a:t>Target areas</a:t>
            </a:r>
            <a:r>
              <a:rPr lang="en" dirty="0">
                <a:solidFill>
                  <a:srgbClr val="000000"/>
                </a:solidFill>
              </a:rPr>
              <a:t>: memory, </a:t>
            </a:r>
            <a:r>
              <a:rPr lang="en" dirty="0" err="1">
                <a:solidFill>
                  <a:srgbClr val="000000"/>
                </a:solidFill>
              </a:rPr>
              <a:t>behaviour</a:t>
            </a:r>
            <a:r>
              <a:rPr lang="en" dirty="0">
                <a:solidFill>
                  <a:srgbClr val="000000"/>
                </a:solidFill>
              </a:rPr>
              <a:t>, language</a:t>
            </a:r>
          </a:p>
          <a:p>
            <a:pPr marL="457200" lvl="0" indent="-228600" rtl="0">
              <a:spcBef>
                <a:spcPts val="0"/>
              </a:spcBef>
              <a:buClr>
                <a:srgbClr val="000000"/>
              </a:buClr>
              <a:buChar char="-"/>
            </a:pPr>
            <a:r>
              <a:rPr lang="en" dirty="0">
                <a:solidFill>
                  <a:srgbClr val="000000"/>
                </a:solidFill>
              </a:rPr>
              <a:t>Causes neuronal death</a:t>
            </a:r>
          </a:p>
          <a:p>
            <a:pPr marL="457200" lvl="0" indent="-228600" rtl="0">
              <a:spcBef>
                <a:spcPts val="0"/>
              </a:spcBef>
              <a:buClr>
                <a:srgbClr val="000000"/>
              </a:buClr>
              <a:buChar char="-"/>
            </a:pPr>
            <a:r>
              <a:rPr lang="en" dirty="0">
                <a:solidFill>
                  <a:srgbClr val="000000"/>
                </a:solidFill>
              </a:rPr>
              <a:t>Progressive disease</a:t>
            </a:r>
          </a:p>
          <a:p>
            <a:pPr marL="457200" lvl="0" indent="-228600" rtl="0">
              <a:spcBef>
                <a:spcPts val="0"/>
              </a:spcBef>
              <a:buClr>
                <a:srgbClr val="000000"/>
              </a:buClr>
              <a:buChar char="-"/>
            </a:pPr>
            <a:r>
              <a:rPr lang="en" dirty="0">
                <a:solidFill>
                  <a:srgbClr val="000000"/>
                </a:solidFill>
              </a:rPr>
              <a:t>Greatest risk factor is aging</a:t>
            </a:r>
          </a:p>
        </p:txBody>
      </p:sp>
      <p:pic>
        <p:nvPicPr>
          <p:cNvPr id="65" name="Shape 65"/>
          <p:cNvPicPr preferRelativeResize="0"/>
          <p:nvPr/>
        </p:nvPicPr>
        <p:blipFill>
          <a:blip r:embed="rId4">
            <a:alphaModFix/>
          </a:blip>
          <a:stretch>
            <a:fillRect/>
          </a:stretch>
        </p:blipFill>
        <p:spPr>
          <a:xfrm>
            <a:off x="3612149" y="1478775"/>
            <a:ext cx="5318724" cy="3341850"/>
          </a:xfrm>
          <a:prstGeom prst="rect">
            <a:avLst/>
          </a:prstGeom>
          <a:noFill/>
          <a:ln>
            <a:noFill/>
          </a:ln>
        </p:spPr>
      </p:pic>
      <p:sp>
        <p:nvSpPr>
          <p:cNvPr id="66" name="Shape 66"/>
          <p:cNvSpPr txBox="1"/>
          <p:nvPr/>
        </p:nvSpPr>
        <p:spPr>
          <a:xfrm>
            <a:off x="7777600" y="4744425"/>
            <a:ext cx="1485900" cy="265200"/>
          </a:xfrm>
          <a:prstGeom prst="rect">
            <a:avLst/>
          </a:prstGeom>
          <a:noFill/>
          <a:ln>
            <a:noFill/>
          </a:ln>
        </p:spPr>
        <p:txBody>
          <a:bodyPr lIns="91425" tIns="91425" rIns="91425" bIns="91425" anchor="t" anchorCtr="0">
            <a:noAutofit/>
          </a:bodyPr>
          <a:lstStyle/>
          <a:p>
            <a:pPr lvl="0">
              <a:spcBef>
                <a:spcPts val="0"/>
              </a:spcBef>
              <a:buNone/>
            </a:pPr>
            <a:r>
              <a:rPr lang="en" sz="1000"/>
              <a:t>(Healthwise, 2015)</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24" name="Shape 2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000" dirty="0">
                <a:solidFill>
                  <a:srgbClr val="2F78FF"/>
                </a:solidFill>
                <a:latin typeface="Abadi MT Condensed Extra Bold" charset="0"/>
                <a:ea typeface="Abadi MT Condensed Extra Bold" charset="0"/>
                <a:cs typeface="Abadi MT Condensed Extra Bold" charset="0"/>
              </a:rPr>
              <a:t>Future Advances</a:t>
            </a:r>
          </a:p>
        </p:txBody>
      </p:sp>
      <p:pic>
        <p:nvPicPr>
          <p:cNvPr id="225" name="Shape 225"/>
          <p:cNvPicPr preferRelativeResize="0"/>
          <p:nvPr/>
        </p:nvPicPr>
        <p:blipFill>
          <a:blip r:embed="rId4">
            <a:alphaModFix/>
          </a:blip>
          <a:stretch>
            <a:fillRect/>
          </a:stretch>
        </p:blipFill>
        <p:spPr>
          <a:xfrm>
            <a:off x="380525" y="1836950"/>
            <a:ext cx="3949924" cy="2224099"/>
          </a:xfrm>
          <a:prstGeom prst="rect">
            <a:avLst/>
          </a:prstGeom>
          <a:noFill/>
          <a:ln>
            <a:noFill/>
          </a:ln>
        </p:spPr>
      </p:pic>
      <p:pic>
        <p:nvPicPr>
          <p:cNvPr id="226" name="Shape 226"/>
          <p:cNvPicPr preferRelativeResize="0"/>
          <p:nvPr/>
        </p:nvPicPr>
        <p:blipFill>
          <a:blip r:embed="rId5">
            <a:alphaModFix/>
          </a:blip>
          <a:stretch>
            <a:fillRect/>
          </a:stretch>
        </p:blipFill>
        <p:spPr>
          <a:xfrm>
            <a:off x="4692775" y="1836950"/>
            <a:ext cx="4325323" cy="2433000"/>
          </a:xfrm>
          <a:prstGeom prst="rect">
            <a:avLst/>
          </a:prstGeom>
          <a:noFill/>
          <a:ln>
            <a:noFill/>
          </a:ln>
        </p:spPr>
      </p:pic>
      <p:sp>
        <p:nvSpPr>
          <p:cNvPr id="227" name="Shape 227"/>
          <p:cNvSpPr txBox="1"/>
          <p:nvPr/>
        </p:nvSpPr>
        <p:spPr>
          <a:xfrm>
            <a:off x="574450" y="1211925"/>
            <a:ext cx="3221852" cy="430812"/>
          </a:xfrm>
          <a:prstGeom prst="rect">
            <a:avLst/>
          </a:prstGeom>
          <a:noFill/>
          <a:ln>
            <a:noFill/>
          </a:ln>
        </p:spPr>
        <p:txBody>
          <a:bodyPr lIns="91425" tIns="91425" rIns="91425" bIns="91425" anchor="t" anchorCtr="0">
            <a:noAutofit/>
          </a:bodyPr>
          <a:lstStyle/>
          <a:p>
            <a:pPr lvl="0">
              <a:spcBef>
                <a:spcPts val="0"/>
              </a:spcBef>
              <a:buNone/>
            </a:pPr>
            <a:r>
              <a:rPr lang="en" sz="1600" b="1" dirty="0">
                <a:latin typeface="Calibri" charset="0"/>
                <a:ea typeface="Calibri" charset="0"/>
                <a:cs typeface="Calibri" charset="0"/>
              </a:rPr>
              <a:t>Tau aggregates (Kinase inhibitors)</a:t>
            </a:r>
          </a:p>
        </p:txBody>
      </p:sp>
      <p:sp>
        <p:nvSpPr>
          <p:cNvPr id="228" name="Shape 228"/>
          <p:cNvSpPr txBox="1"/>
          <p:nvPr/>
        </p:nvSpPr>
        <p:spPr>
          <a:xfrm>
            <a:off x="5048450" y="1211937"/>
            <a:ext cx="2843400" cy="430800"/>
          </a:xfrm>
          <a:prstGeom prst="rect">
            <a:avLst/>
          </a:prstGeom>
          <a:noFill/>
          <a:ln>
            <a:noFill/>
          </a:ln>
        </p:spPr>
        <p:txBody>
          <a:bodyPr lIns="91425" tIns="91425" rIns="91425" bIns="91425" anchor="ctr" anchorCtr="0">
            <a:noAutofit/>
          </a:bodyPr>
          <a:lstStyle/>
          <a:p>
            <a:pPr lvl="0" rtl="0">
              <a:spcBef>
                <a:spcPts val="0"/>
              </a:spcBef>
              <a:buNone/>
            </a:pPr>
            <a:r>
              <a:rPr lang="en" sz="1600" b="1" dirty="0">
                <a:solidFill>
                  <a:schemeClr val="dk1"/>
                </a:solidFill>
                <a:latin typeface="Calibri" charset="0"/>
                <a:ea typeface="Calibri" charset="0"/>
                <a:cs typeface="Calibri" charset="0"/>
              </a:rPr>
              <a:t>B-amyloid plaques (antibodies)</a:t>
            </a:r>
          </a:p>
        </p:txBody>
      </p:sp>
      <p:sp>
        <p:nvSpPr>
          <p:cNvPr id="229" name="Shape 229"/>
          <p:cNvSpPr txBox="1"/>
          <p:nvPr/>
        </p:nvSpPr>
        <p:spPr>
          <a:xfrm>
            <a:off x="7520825" y="4754650"/>
            <a:ext cx="1732200" cy="247500"/>
          </a:xfrm>
          <a:prstGeom prst="rect">
            <a:avLst/>
          </a:prstGeom>
          <a:noFill/>
          <a:ln>
            <a:noFill/>
          </a:ln>
        </p:spPr>
        <p:txBody>
          <a:bodyPr lIns="91425" tIns="91425" rIns="91425" bIns="91425" anchor="t" anchorCtr="0">
            <a:noAutofit/>
          </a:bodyPr>
          <a:lstStyle/>
          <a:p>
            <a:pPr lvl="0">
              <a:spcBef>
                <a:spcPts val="0"/>
              </a:spcBef>
              <a:buNone/>
            </a:pPr>
            <a:r>
              <a:rPr lang="en"/>
              <a:t>(Citron, 2010)</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4" name="Shape 223"/>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34" name="Shape 234"/>
          <p:cNvSpPr txBox="1">
            <a:spLocks noGrp="1"/>
          </p:cNvSpPr>
          <p:nvPr>
            <p:ph type="title"/>
          </p:nvPr>
        </p:nvSpPr>
        <p:spPr>
          <a:xfrm>
            <a:off x="311699" y="140225"/>
            <a:ext cx="8520600" cy="572700"/>
          </a:xfrm>
          <a:prstGeom prst="rect">
            <a:avLst/>
          </a:prstGeom>
        </p:spPr>
        <p:txBody>
          <a:bodyPr lIns="91425" tIns="91425" rIns="91425" bIns="91425" anchor="t" anchorCtr="0">
            <a:noAutofit/>
          </a:bodyPr>
          <a:lstStyle/>
          <a:p>
            <a:pPr lvl="0">
              <a:spcBef>
                <a:spcPts val="0"/>
              </a:spcBef>
              <a:buNone/>
            </a:pPr>
            <a:r>
              <a:rPr lang="en" sz="4400" dirty="0">
                <a:solidFill>
                  <a:srgbClr val="2F78FF"/>
                </a:solidFill>
                <a:latin typeface="Abadi MT Condensed Extra Bold" charset="0"/>
                <a:ea typeface="Abadi MT Condensed Extra Bold" charset="0"/>
                <a:cs typeface="Abadi MT Condensed Extra Bold" charset="0"/>
              </a:rPr>
              <a:t>Returning to Case study </a:t>
            </a:r>
          </a:p>
        </p:txBody>
      </p:sp>
      <p:sp>
        <p:nvSpPr>
          <p:cNvPr id="235" name="Shape 235"/>
          <p:cNvSpPr txBox="1">
            <a:spLocks noGrp="1"/>
          </p:cNvSpPr>
          <p:nvPr>
            <p:ph type="body" idx="1"/>
          </p:nvPr>
        </p:nvSpPr>
        <p:spPr>
          <a:xfrm>
            <a:off x="311699" y="889821"/>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sz="1400" dirty="0">
                <a:latin typeface="Calibri" charset="0"/>
                <a:ea typeface="Calibri" charset="0"/>
                <a:cs typeface="Calibri" charset="0"/>
              </a:rPr>
              <a:t>There was loss in peripheral vision and depth perception, which parts of the brain were </a:t>
            </a:r>
            <a:r>
              <a:rPr lang="en" sz="1400" dirty="0" smtClean="0">
                <a:latin typeface="Calibri" charset="0"/>
                <a:ea typeface="Calibri" charset="0"/>
                <a:cs typeface="Calibri" charset="0"/>
              </a:rPr>
              <a:t>targeted </a:t>
            </a:r>
            <a:r>
              <a:rPr lang="en" sz="1400" dirty="0">
                <a:latin typeface="Calibri" charset="0"/>
                <a:ea typeface="Calibri" charset="0"/>
                <a:cs typeface="Calibri" charset="0"/>
              </a:rPr>
              <a:t>by the disease?</a:t>
            </a:r>
          </a:p>
          <a:p>
            <a:pPr marL="914400" lvl="1" indent="-228600" rtl="0">
              <a:spcBef>
                <a:spcPts val="0"/>
              </a:spcBef>
              <a:buChar char="-"/>
            </a:pPr>
            <a:r>
              <a:rPr lang="en" b="1" dirty="0">
                <a:solidFill>
                  <a:srgbClr val="FF0000"/>
                </a:solidFill>
                <a:latin typeface="Calibri" charset="0"/>
                <a:ea typeface="Calibri" charset="0"/>
                <a:cs typeface="Calibri" charset="0"/>
              </a:rPr>
              <a:t>ANS: </a:t>
            </a:r>
            <a:r>
              <a:rPr lang="en" b="1" dirty="0" err="1">
                <a:solidFill>
                  <a:srgbClr val="FF0000"/>
                </a:solidFill>
                <a:latin typeface="Calibri" charset="0"/>
                <a:ea typeface="Calibri" charset="0"/>
                <a:cs typeface="Calibri" charset="0"/>
              </a:rPr>
              <a:t>occipitopareital</a:t>
            </a:r>
            <a:r>
              <a:rPr lang="en" b="1" dirty="0">
                <a:solidFill>
                  <a:srgbClr val="FF0000"/>
                </a:solidFill>
                <a:latin typeface="Calibri" charset="0"/>
                <a:ea typeface="Calibri" charset="0"/>
                <a:cs typeface="Calibri" charset="0"/>
              </a:rPr>
              <a:t> areas </a:t>
            </a:r>
          </a:p>
          <a:p>
            <a:pPr marL="457200" lvl="0" indent="-228600" rtl="0">
              <a:spcBef>
                <a:spcPts val="0"/>
              </a:spcBef>
              <a:buChar char="-"/>
            </a:pPr>
            <a:r>
              <a:rPr lang="en" sz="1400" dirty="0" err="1">
                <a:latin typeface="Calibri" charset="0"/>
                <a:ea typeface="Calibri" charset="0"/>
                <a:cs typeface="Calibri" charset="0"/>
              </a:rPr>
              <a:t>Colour</a:t>
            </a:r>
            <a:r>
              <a:rPr lang="en" sz="1400" dirty="0">
                <a:latin typeface="Calibri" charset="0"/>
                <a:ea typeface="Calibri" charset="0"/>
                <a:cs typeface="Calibri" charset="0"/>
              </a:rPr>
              <a:t> identification was preserved, what can we say about this? (what was not damaged, related to the occipital lobe)</a:t>
            </a:r>
          </a:p>
          <a:p>
            <a:pPr marL="914400" lvl="1" indent="-228600" rtl="0">
              <a:spcBef>
                <a:spcPts val="0"/>
              </a:spcBef>
              <a:buChar char="-"/>
            </a:pPr>
            <a:r>
              <a:rPr lang="en-US" b="1" dirty="0" smtClean="0">
                <a:solidFill>
                  <a:srgbClr val="FF0000"/>
                </a:solidFill>
                <a:latin typeface="Calibri" charset="0"/>
                <a:ea typeface="Calibri" charset="0"/>
                <a:cs typeface="Calibri" charset="0"/>
              </a:rPr>
              <a:t>ANS: </a:t>
            </a:r>
            <a:r>
              <a:rPr lang="en" b="1" dirty="0" smtClean="0">
                <a:solidFill>
                  <a:srgbClr val="FF0000"/>
                </a:solidFill>
                <a:latin typeface="Calibri" charset="0"/>
                <a:ea typeface="Calibri" charset="0"/>
                <a:cs typeface="Calibri" charset="0"/>
              </a:rPr>
              <a:t>Cones </a:t>
            </a:r>
            <a:r>
              <a:rPr lang="en" b="1" dirty="0">
                <a:solidFill>
                  <a:srgbClr val="FF0000"/>
                </a:solidFill>
                <a:latin typeface="Calibri" charset="0"/>
                <a:ea typeface="Calibri" charset="0"/>
                <a:cs typeface="Calibri" charset="0"/>
              </a:rPr>
              <a:t>(bipolar cells located in the retina)</a:t>
            </a:r>
          </a:p>
          <a:p>
            <a:pPr marL="457200" lvl="0" indent="-228600" rtl="0">
              <a:spcBef>
                <a:spcPts val="0"/>
              </a:spcBef>
              <a:buChar char="-"/>
            </a:pPr>
            <a:r>
              <a:rPr lang="en" sz="1400" dirty="0">
                <a:latin typeface="Calibri" charset="0"/>
                <a:ea typeface="Calibri" charset="0"/>
                <a:cs typeface="Calibri" charset="0"/>
              </a:rPr>
              <a:t>What distinguishes that the frontal lobe was least affected by the plaques and tangles?</a:t>
            </a:r>
          </a:p>
          <a:p>
            <a:pPr marL="914400" lvl="1" indent="-228600" rtl="0">
              <a:spcBef>
                <a:spcPts val="0"/>
              </a:spcBef>
              <a:buChar char="-"/>
            </a:pPr>
            <a:r>
              <a:rPr lang="en-US" b="1" dirty="0" smtClean="0">
                <a:solidFill>
                  <a:srgbClr val="FF0000"/>
                </a:solidFill>
                <a:latin typeface="Calibri" charset="0"/>
                <a:ea typeface="Calibri" charset="0"/>
                <a:cs typeface="Calibri" charset="0"/>
              </a:rPr>
              <a:t>ANS: </a:t>
            </a:r>
            <a:r>
              <a:rPr lang="en" b="1" dirty="0" smtClean="0">
                <a:solidFill>
                  <a:srgbClr val="FF0000"/>
                </a:solidFill>
                <a:latin typeface="Calibri" charset="0"/>
                <a:ea typeface="Calibri" charset="0"/>
                <a:cs typeface="Calibri" charset="0"/>
              </a:rPr>
              <a:t>Social </a:t>
            </a:r>
            <a:r>
              <a:rPr lang="en" b="1" dirty="0">
                <a:solidFill>
                  <a:srgbClr val="FF0000"/>
                </a:solidFill>
                <a:latin typeface="Calibri" charset="0"/>
                <a:ea typeface="Calibri" charset="0"/>
                <a:cs typeface="Calibri" charset="0"/>
              </a:rPr>
              <a:t>manners and perseverance were still in tact</a:t>
            </a:r>
          </a:p>
          <a:p>
            <a:pPr marL="457200" lvl="0" indent="-228600" rtl="0">
              <a:spcBef>
                <a:spcPts val="0"/>
              </a:spcBef>
              <a:buChar char="-"/>
            </a:pPr>
            <a:r>
              <a:rPr lang="en" sz="1400" dirty="0">
                <a:latin typeface="Calibri" charset="0"/>
                <a:ea typeface="Calibri" charset="0"/>
                <a:cs typeface="Calibri" charset="0"/>
              </a:rPr>
              <a:t>Memory and language skills failed during the last stages of the disease, what part of the brain was affected?</a:t>
            </a:r>
          </a:p>
          <a:p>
            <a:pPr marL="914400" lvl="1" indent="-228600" rtl="0">
              <a:spcBef>
                <a:spcPts val="0"/>
              </a:spcBef>
              <a:buChar char="-"/>
            </a:pPr>
            <a:r>
              <a:rPr lang="en-US" b="1" dirty="0" smtClean="0">
                <a:solidFill>
                  <a:srgbClr val="FF0000"/>
                </a:solidFill>
                <a:latin typeface="Calibri" charset="0"/>
                <a:ea typeface="Calibri" charset="0"/>
                <a:cs typeface="Calibri" charset="0"/>
              </a:rPr>
              <a:t>ANS: </a:t>
            </a:r>
            <a:r>
              <a:rPr lang="en" b="1" dirty="0" smtClean="0">
                <a:solidFill>
                  <a:srgbClr val="FF0000"/>
                </a:solidFill>
                <a:latin typeface="Calibri" charset="0"/>
                <a:ea typeface="Calibri" charset="0"/>
                <a:cs typeface="Calibri" charset="0"/>
              </a:rPr>
              <a:t>Frontal </a:t>
            </a:r>
            <a:r>
              <a:rPr lang="en" b="1" dirty="0">
                <a:solidFill>
                  <a:srgbClr val="FF0000"/>
                </a:solidFill>
                <a:latin typeface="Calibri" charset="0"/>
                <a:ea typeface="Calibri" charset="0"/>
                <a:cs typeface="Calibri" charset="0"/>
              </a:rPr>
              <a:t>lobe and hippocampus amygdala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41" name="Shape 2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42" name="Shape 242"/>
          <p:cNvSpPr txBox="1">
            <a:spLocks noGrp="1"/>
          </p:cNvSpPr>
          <p:nvPr>
            <p:ph type="body" idx="1"/>
          </p:nvPr>
        </p:nvSpPr>
        <p:spPr>
          <a:xfrm>
            <a:off x="311700" y="1152475"/>
            <a:ext cx="8520600" cy="34164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0"/>
              </a:spcAft>
              <a:buNone/>
            </a:pPr>
            <a:r>
              <a:rPr lang="en" sz="1000">
                <a:solidFill>
                  <a:schemeClr val="dk1"/>
                </a:solidFill>
              </a:rPr>
              <a:t>Alzheimer's Association. (2011). Healthy Brain Versus Alzheimer's Brain. Retrieved March 03, 2017, from http://www.alz.org/braintour/healthy_vs_alzheimers.asp</a:t>
            </a:r>
          </a:p>
          <a:p>
            <a:pPr lvl="0" rtl="0">
              <a:spcBef>
                <a:spcPts val="0"/>
              </a:spcBef>
              <a:spcAft>
                <a:spcPts val="0"/>
              </a:spcAft>
              <a:buClr>
                <a:schemeClr val="dk1"/>
              </a:buClr>
              <a:buSzPct val="91666"/>
              <a:buFont typeface="Arial"/>
              <a:buNone/>
            </a:pPr>
            <a:endParaRPr sz="1200">
              <a:solidFill>
                <a:schemeClr val="dk1"/>
              </a:solidFill>
            </a:endParaRPr>
          </a:p>
          <a:p>
            <a:pPr lvl="0">
              <a:spcBef>
                <a:spcPts val="0"/>
              </a:spcBef>
              <a:buNone/>
            </a:pPr>
            <a:r>
              <a:rPr lang="en" sz="1000">
                <a:solidFill>
                  <a:srgbClr val="222222"/>
                </a:solidFill>
                <a:highlight>
                  <a:srgbClr val="FFFFFF"/>
                </a:highlight>
              </a:rPr>
              <a:t>Citron, M. (2010). Alzheimer's disease: strategies for disease modification. </a:t>
            </a:r>
            <a:r>
              <a:rPr lang="en" sz="1000" i="1">
                <a:solidFill>
                  <a:srgbClr val="222222"/>
                </a:solidFill>
                <a:highlight>
                  <a:srgbClr val="FFFFFF"/>
                </a:highlight>
              </a:rPr>
              <a:t>Nature reviews Drug discovery</a:t>
            </a:r>
            <a:r>
              <a:rPr lang="en" sz="1000">
                <a:solidFill>
                  <a:srgbClr val="222222"/>
                </a:solidFill>
                <a:highlight>
                  <a:srgbClr val="FFFFFF"/>
                </a:highlight>
              </a:rPr>
              <a:t>, </a:t>
            </a:r>
            <a:r>
              <a:rPr lang="en" sz="1000" i="1">
                <a:solidFill>
                  <a:srgbClr val="222222"/>
                </a:solidFill>
                <a:highlight>
                  <a:srgbClr val="FFFFFF"/>
                </a:highlight>
              </a:rPr>
              <a:t>9</a:t>
            </a:r>
            <a:r>
              <a:rPr lang="en" sz="1000">
                <a:solidFill>
                  <a:srgbClr val="222222"/>
                </a:solidFill>
                <a:highlight>
                  <a:srgbClr val="FFFFFF"/>
                </a:highlight>
              </a:rPr>
              <a:t>(5), 387-398.</a:t>
            </a:r>
          </a:p>
          <a:p>
            <a:pPr lvl="0" rtl="0">
              <a:spcBef>
                <a:spcPts val="0"/>
              </a:spcBef>
              <a:spcAft>
                <a:spcPts val="0"/>
              </a:spcAft>
              <a:buNone/>
            </a:pPr>
            <a:r>
              <a:rPr lang="en" sz="1000">
                <a:solidFill>
                  <a:schemeClr val="dk1"/>
                </a:solidFill>
              </a:rPr>
              <a:t>Healthwise. (2015, November). Areas of the Brain Affected by Alzheimer's and Other Dementias. Retrieved March 03, 2017, from http://www.webmd.com/alzheimers/areas-of-the-brain-affected-by-alzheimers-and-other-dementias</a:t>
            </a:r>
          </a:p>
          <a:p>
            <a:pPr lvl="0" rtl="0">
              <a:spcBef>
                <a:spcPts val="0"/>
              </a:spcBef>
              <a:spcAft>
                <a:spcPts val="0"/>
              </a:spcAft>
              <a:buClr>
                <a:schemeClr val="dk1"/>
              </a:buClr>
              <a:buSzPct val="110000"/>
              <a:buFont typeface="Arial"/>
              <a:buNone/>
            </a:pPr>
            <a:endParaRPr sz="1000">
              <a:solidFill>
                <a:schemeClr val="dk1"/>
              </a:solidFill>
            </a:endParaRPr>
          </a:p>
          <a:p>
            <a:pPr lvl="0">
              <a:spcBef>
                <a:spcPts val="0"/>
              </a:spcBef>
              <a:buNone/>
            </a:pPr>
            <a:r>
              <a:rPr lang="en" sz="1000">
                <a:solidFill>
                  <a:srgbClr val="222222"/>
                </a:solidFill>
                <a:highlight>
                  <a:srgbClr val="FFFFFF"/>
                </a:highlight>
              </a:rPr>
              <a:t>Humpel, C. (2011). Identifying and validating biomarkers for Alzheimer's disease. </a:t>
            </a:r>
            <a:r>
              <a:rPr lang="en" sz="1000" i="1">
                <a:solidFill>
                  <a:srgbClr val="222222"/>
                </a:solidFill>
                <a:highlight>
                  <a:srgbClr val="FFFFFF"/>
                </a:highlight>
              </a:rPr>
              <a:t>Trends in biotechnology</a:t>
            </a:r>
            <a:r>
              <a:rPr lang="en" sz="1000">
                <a:solidFill>
                  <a:srgbClr val="222222"/>
                </a:solidFill>
                <a:highlight>
                  <a:srgbClr val="FFFFFF"/>
                </a:highlight>
              </a:rPr>
              <a:t>, </a:t>
            </a:r>
            <a:r>
              <a:rPr lang="en" sz="1000" i="1">
                <a:solidFill>
                  <a:srgbClr val="222222"/>
                </a:solidFill>
                <a:highlight>
                  <a:srgbClr val="FFFFFF"/>
                </a:highlight>
              </a:rPr>
              <a:t>29</a:t>
            </a:r>
            <a:r>
              <a:rPr lang="en" sz="1000">
                <a:solidFill>
                  <a:srgbClr val="222222"/>
                </a:solidFill>
                <a:highlight>
                  <a:srgbClr val="FFFFFF"/>
                </a:highlight>
              </a:rPr>
              <a:t>(1), 26-32.</a:t>
            </a:r>
          </a:p>
          <a:p>
            <a:pPr lvl="0">
              <a:spcBef>
                <a:spcPts val="0"/>
              </a:spcBef>
              <a:buNone/>
            </a:pPr>
            <a:r>
              <a:rPr lang="en" sz="1000">
                <a:solidFill>
                  <a:srgbClr val="222222"/>
                </a:solidFill>
                <a:highlight>
                  <a:srgbClr val="FFFFFF"/>
                </a:highlight>
              </a:rPr>
              <a:t>Ladenson, J. H., Laterza, O., &amp; Modur, V. (2013). </a:t>
            </a:r>
            <a:r>
              <a:rPr lang="en" sz="1000" i="1">
                <a:solidFill>
                  <a:srgbClr val="222222"/>
                </a:solidFill>
                <a:highlight>
                  <a:srgbClr val="FFFFFF"/>
                </a:highlight>
              </a:rPr>
              <a:t>U.S. Patent No. 8,481,277</a:t>
            </a:r>
            <a:r>
              <a:rPr lang="en" sz="1000">
                <a:solidFill>
                  <a:srgbClr val="222222"/>
                </a:solidFill>
                <a:highlight>
                  <a:srgbClr val="FFFFFF"/>
                </a:highlight>
              </a:rPr>
              <a:t>. Washington, DC: U.S. Patent and Trademark Office.</a:t>
            </a:r>
          </a:p>
          <a:p>
            <a:pPr lvl="0">
              <a:spcBef>
                <a:spcPts val="0"/>
              </a:spcBef>
              <a:buNone/>
            </a:pPr>
            <a:r>
              <a:rPr lang="en" sz="1000">
                <a:solidFill>
                  <a:srgbClr val="000000"/>
                </a:solidFill>
                <a:highlight>
                  <a:srgbClr val="FFFFFF"/>
                </a:highlight>
              </a:rPr>
              <a:t>Schmid, J. (2017, February 02). Reminiscence and Alzheimer's Disease. Retrieved March 05, 2017, from http://www.best-alzheimers-products.com/reminiscence-and-alzheimers-disease.html</a:t>
            </a:r>
          </a:p>
          <a:p>
            <a:pPr lvl="0">
              <a:spcBef>
                <a:spcPts val="0"/>
              </a:spcBef>
              <a:buNone/>
            </a:pPr>
            <a:r>
              <a:rPr lang="en" sz="1000">
                <a:solidFill>
                  <a:srgbClr val="222222"/>
                </a:solidFill>
                <a:highlight>
                  <a:srgbClr val="FFFFFF"/>
                </a:highlight>
              </a:rPr>
              <a:t>Tan, C. C., Yu, J. T., Wang, H. F., Tan, M. S., Meng, X. F., Wang, C., ... &amp; Tan, L. (2014). Efficacy and safety of donepezil, galantamine, rivastigmine, and memantine for the treatment of Alzheimer's disease: a systematic review and meta-analysis. </a:t>
            </a:r>
            <a:r>
              <a:rPr lang="en" sz="1000" i="1">
                <a:solidFill>
                  <a:srgbClr val="222222"/>
                </a:solidFill>
                <a:highlight>
                  <a:srgbClr val="FFFFFF"/>
                </a:highlight>
              </a:rPr>
              <a:t>Journal of Alzheimer's Disease</a:t>
            </a:r>
            <a:r>
              <a:rPr lang="en" sz="1000">
                <a:solidFill>
                  <a:srgbClr val="222222"/>
                </a:solidFill>
                <a:highlight>
                  <a:srgbClr val="FFFFFF"/>
                </a:highlight>
              </a:rPr>
              <a:t>, </a:t>
            </a:r>
            <a:r>
              <a:rPr lang="en" sz="1000" i="1">
                <a:solidFill>
                  <a:srgbClr val="222222"/>
                </a:solidFill>
                <a:highlight>
                  <a:srgbClr val="FFFFFF"/>
                </a:highlight>
              </a:rPr>
              <a:t>41</a:t>
            </a:r>
            <a:r>
              <a:rPr lang="en" sz="1000">
                <a:solidFill>
                  <a:srgbClr val="222222"/>
                </a:solidFill>
                <a:highlight>
                  <a:srgbClr val="FFFFFF"/>
                </a:highlight>
              </a:rPr>
              <a:t>(2), 615-631.</a:t>
            </a:r>
          </a:p>
          <a:p>
            <a:pPr lvl="0">
              <a:spcBef>
                <a:spcPts val="0"/>
              </a:spcBef>
              <a:buNone/>
            </a:pPr>
            <a:r>
              <a:rPr lang="en" sz="1000">
                <a:solidFill>
                  <a:srgbClr val="666666"/>
                </a:solidFill>
                <a:highlight>
                  <a:srgbClr val="FFF5AA"/>
                </a:highlight>
              </a:rPr>
              <a:t>Levine, D. N. "The Visual Variant Of Alzheimer's Disease: A Clinicopathologic Case Study". </a:t>
            </a:r>
            <a:r>
              <a:rPr lang="en" sz="1000" i="1">
                <a:solidFill>
                  <a:srgbClr val="666666"/>
                </a:solidFill>
                <a:highlight>
                  <a:srgbClr val="FFF5AA"/>
                </a:highlight>
              </a:rPr>
              <a:t>Neurocase</a:t>
            </a:r>
            <a:r>
              <a:rPr lang="en" sz="1000">
                <a:solidFill>
                  <a:srgbClr val="666666"/>
                </a:solidFill>
                <a:highlight>
                  <a:srgbClr val="FFF5AA"/>
                </a:highlight>
              </a:rPr>
              <a:t> 1.4 (1995): 345f-348. Web.</a:t>
            </a:r>
          </a:p>
          <a:p>
            <a:pPr lvl="0">
              <a:spcBef>
                <a:spcPts val="0"/>
              </a:spcBef>
              <a:buNone/>
            </a:pPr>
            <a:endParaRPr sz="1000">
              <a:solidFill>
                <a:srgbClr val="222222"/>
              </a:solidFill>
              <a:highlight>
                <a:srgbClr val="FFFFFF"/>
              </a:highlight>
            </a:endParaRPr>
          </a:p>
          <a:p>
            <a:pPr lvl="0">
              <a:spcBef>
                <a:spcPts val="0"/>
              </a:spcBef>
              <a:buNone/>
            </a:pPr>
            <a:endParaRPr sz="1000">
              <a:solidFill>
                <a:srgbClr val="222222"/>
              </a:solidFill>
              <a:highlight>
                <a:srgbClr val="FFFFFF"/>
              </a:highligh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248" name="Shape 2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References Cont’d</a:t>
            </a:r>
          </a:p>
        </p:txBody>
      </p:sp>
      <p:sp>
        <p:nvSpPr>
          <p:cNvPr id="249" name="Shape 249"/>
          <p:cNvSpPr txBox="1">
            <a:spLocks noGrp="1"/>
          </p:cNvSpPr>
          <p:nvPr>
            <p:ph type="body" idx="1"/>
          </p:nvPr>
        </p:nvSpPr>
        <p:spPr>
          <a:xfrm>
            <a:off x="311700" y="1152475"/>
            <a:ext cx="8520600" cy="34164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0"/>
              </a:spcAft>
              <a:buNone/>
            </a:pPr>
            <a:r>
              <a:rPr lang="en" sz="1000">
                <a:solidFill>
                  <a:srgbClr val="222222"/>
                </a:solidFill>
                <a:highlight>
                  <a:srgbClr val="FFFFFF"/>
                </a:highlight>
              </a:rPr>
              <a:t>Brookmeyer, R., Johnson, E., Ziegler-Graham, K., &amp; Arrighi, H. M. (2007). Forecasting the global burden of Alzheimer’s disease. </a:t>
            </a:r>
            <a:r>
              <a:rPr lang="en" sz="1050" i="1">
                <a:solidFill>
                  <a:srgbClr val="1D2129"/>
                </a:solidFill>
                <a:highlight>
                  <a:srgbClr val="FFFFFF"/>
                </a:highlight>
              </a:rPr>
              <a:t>Alzheimer's &amp; dementia</a:t>
            </a:r>
            <a:r>
              <a:rPr lang="en" sz="1050">
                <a:solidFill>
                  <a:srgbClr val="1D2129"/>
                </a:solidFill>
                <a:highlight>
                  <a:srgbClr val="FFFFFF"/>
                </a:highlight>
              </a:rPr>
              <a:t>, </a:t>
            </a:r>
            <a:r>
              <a:rPr lang="en" sz="1050" i="1">
                <a:solidFill>
                  <a:srgbClr val="1D2129"/>
                </a:solidFill>
                <a:highlight>
                  <a:srgbClr val="FFFFFF"/>
                </a:highlight>
              </a:rPr>
              <a:t>3</a:t>
            </a:r>
            <a:r>
              <a:rPr lang="en" sz="1050">
                <a:solidFill>
                  <a:srgbClr val="1D2129"/>
                </a:solidFill>
                <a:highlight>
                  <a:srgbClr val="FFFFFF"/>
                </a:highlight>
              </a:rPr>
              <a:t>(3), 186-191.</a:t>
            </a:r>
          </a:p>
          <a:p>
            <a:pPr lvl="0" rtl="0">
              <a:spcBef>
                <a:spcPts val="0"/>
              </a:spcBef>
              <a:spcAft>
                <a:spcPts val="0"/>
              </a:spcAft>
              <a:buClr>
                <a:schemeClr val="dk1"/>
              </a:buClr>
              <a:buSzPct val="100000"/>
              <a:buFont typeface="Arial"/>
              <a:buNone/>
            </a:pPr>
            <a:endParaRPr sz="1050">
              <a:solidFill>
                <a:srgbClr val="1D2129"/>
              </a:solidFill>
              <a:highlight>
                <a:srgbClr val="FFFFFF"/>
              </a:highlight>
            </a:endParaRPr>
          </a:p>
          <a:p>
            <a:pPr lvl="0" rtl="0">
              <a:spcBef>
                <a:spcPts val="0"/>
              </a:spcBef>
              <a:spcAft>
                <a:spcPts val="0"/>
              </a:spcAft>
              <a:buClr>
                <a:schemeClr val="dk1"/>
              </a:buClr>
              <a:buSzPct val="110000"/>
              <a:buFont typeface="Arial"/>
              <a:buNone/>
            </a:pPr>
            <a:r>
              <a:rPr lang="en" sz="1000">
                <a:solidFill>
                  <a:srgbClr val="222222"/>
                </a:solidFill>
                <a:highlight>
                  <a:srgbClr val="FFFFFF"/>
                </a:highlight>
              </a:rPr>
              <a:t>Qiu, C., Kivipelto, M., &amp; von Strauss, E. (2009). Epidemiology of Alzheimer’s disease: occurrence, determinants, and strategies toward intervention. </a:t>
            </a:r>
            <a:r>
              <a:rPr lang="en" sz="1050" i="1">
                <a:solidFill>
                  <a:srgbClr val="1D2129"/>
                </a:solidFill>
                <a:highlight>
                  <a:srgbClr val="FFFFFF"/>
                </a:highlight>
              </a:rPr>
              <a:t>Dialogues Clin Neurosci</a:t>
            </a:r>
            <a:r>
              <a:rPr lang="en" sz="1050">
                <a:solidFill>
                  <a:srgbClr val="1D2129"/>
                </a:solidFill>
                <a:highlight>
                  <a:srgbClr val="FFFFFF"/>
                </a:highlight>
              </a:rPr>
              <a:t>, </a:t>
            </a:r>
            <a:r>
              <a:rPr lang="en" sz="1050" i="1">
                <a:solidFill>
                  <a:srgbClr val="1D2129"/>
                </a:solidFill>
                <a:highlight>
                  <a:srgbClr val="FFFFFF"/>
                </a:highlight>
              </a:rPr>
              <a:t>11</a:t>
            </a:r>
            <a:r>
              <a:rPr lang="en" sz="1050">
                <a:solidFill>
                  <a:srgbClr val="1D2129"/>
                </a:solidFill>
                <a:highlight>
                  <a:srgbClr val="FFFFFF"/>
                </a:highlight>
              </a:rPr>
              <a:t>(2), 111-128.</a:t>
            </a:r>
          </a:p>
          <a:p>
            <a:pPr lvl="0" rtl="0">
              <a:spcBef>
                <a:spcPts val="0"/>
              </a:spcBef>
              <a:buNone/>
            </a:pPr>
            <a:endParaRPr sz="1000">
              <a:solidFill>
                <a:schemeClr val="dk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800" dirty="0">
                <a:solidFill>
                  <a:srgbClr val="2F78FF"/>
                </a:solidFill>
                <a:latin typeface="Abadi MT Condensed Extra Bold" charset="0"/>
                <a:ea typeface="Abadi MT Condensed Extra Bold" charset="0"/>
                <a:cs typeface="Abadi MT Condensed Extra Bold" charset="0"/>
              </a:rPr>
              <a:t>Introduction cont’d</a:t>
            </a:r>
          </a:p>
        </p:txBody>
      </p:sp>
      <p:sp>
        <p:nvSpPr>
          <p:cNvPr id="73" name="Shape 73"/>
          <p:cNvSpPr txBox="1">
            <a:spLocks noGrp="1"/>
          </p:cNvSpPr>
          <p:nvPr>
            <p:ph type="body" idx="1"/>
          </p:nvPr>
        </p:nvSpPr>
        <p:spPr>
          <a:xfrm>
            <a:off x="311700" y="1152475"/>
            <a:ext cx="3989100" cy="3416400"/>
          </a:xfrm>
          <a:prstGeom prst="rect">
            <a:avLst/>
          </a:prstGeom>
        </p:spPr>
        <p:txBody>
          <a:bodyPr lIns="91425" tIns="91425" rIns="91425" bIns="91425" anchor="t" anchorCtr="0">
            <a:noAutofit/>
          </a:bodyPr>
          <a:lstStyle/>
          <a:p>
            <a:pPr marL="514350" lvl="0" indent="-285750" rtl="0">
              <a:spcBef>
                <a:spcPts val="0"/>
              </a:spcBef>
              <a:buClr>
                <a:srgbClr val="000000"/>
              </a:buClr>
              <a:buFont typeface="Arial" charset="0"/>
              <a:buChar char="•"/>
            </a:pPr>
            <a:r>
              <a:rPr lang="en" dirty="0">
                <a:solidFill>
                  <a:srgbClr val="000000"/>
                </a:solidFill>
              </a:rPr>
              <a:t>Most </a:t>
            </a:r>
            <a:r>
              <a:rPr lang="en" dirty="0">
                <a:solidFill>
                  <a:srgbClr val="FF0000"/>
                </a:solidFill>
              </a:rPr>
              <a:t>common</a:t>
            </a:r>
            <a:r>
              <a:rPr lang="en" dirty="0">
                <a:solidFill>
                  <a:srgbClr val="000000"/>
                </a:solidFill>
              </a:rPr>
              <a:t> neurodegenerative disease</a:t>
            </a:r>
          </a:p>
          <a:p>
            <a:pPr marL="514350" lvl="0" indent="-285750" rtl="0">
              <a:spcBef>
                <a:spcPts val="0"/>
              </a:spcBef>
              <a:buClr>
                <a:srgbClr val="000000"/>
              </a:buClr>
              <a:buFont typeface="Arial" charset="0"/>
              <a:buChar char="•"/>
            </a:pPr>
            <a:r>
              <a:rPr lang="en" dirty="0">
                <a:solidFill>
                  <a:srgbClr val="000000"/>
                </a:solidFill>
              </a:rPr>
              <a:t>Eight year life span after diagnosis</a:t>
            </a:r>
          </a:p>
          <a:p>
            <a:pPr marL="514350" lvl="0" indent="-285750" rtl="0">
              <a:spcBef>
                <a:spcPts val="0"/>
              </a:spcBef>
              <a:buClr>
                <a:srgbClr val="000000"/>
              </a:buClr>
              <a:buFont typeface="Arial" charset="0"/>
              <a:buChar char="•"/>
            </a:pPr>
            <a:r>
              <a:rPr lang="en" dirty="0">
                <a:solidFill>
                  <a:srgbClr val="000000"/>
                </a:solidFill>
              </a:rPr>
              <a:t>Disease causes:</a:t>
            </a:r>
          </a:p>
          <a:p>
            <a:pPr marL="971550" lvl="1" indent="-285750" rtl="0">
              <a:spcBef>
                <a:spcPts val="0"/>
              </a:spcBef>
              <a:buClr>
                <a:srgbClr val="000000"/>
              </a:buClr>
              <a:buFont typeface="Arial" charset="0"/>
              <a:buChar char="•"/>
            </a:pPr>
            <a:r>
              <a:rPr lang="en" dirty="0">
                <a:solidFill>
                  <a:srgbClr val="FF0000"/>
                </a:solidFill>
              </a:rPr>
              <a:t>Nerve cell death</a:t>
            </a:r>
          </a:p>
          <a:p>
            <a:pPr marL="971550" lvl="1" indent="-285750">
              <a:spcBef>
                <a:spcPts val="0"/>
              </a:spcBef>
              <a:buClr>
                <a:srgbClr val="000000"/>
              </a:buClr>
              <a:buFont typeface="Arial" charset="0"/>
              <a:buChar char="•"/>
            </a:pPr>
            <a:r>
              <a:rPr lang="en" dirty="0">
                <a:solidFill>
                  <a:srgbClr val="FF0000"/>
                </a:solidFill>
              </a:rPr>
              <a:t>Tissue loss</a:t>
            </a:r>
          </a:p>
        </p:txBody>
      </p:sp>
      <p:pic>
        <p:nvPicPr>
          <p:cNvPr id="74" name="Shape 74"/>
          <p:cNvPicPr preferRelativeResize="0"/>
          <p:nvPr/>
        </p:nvPicPr>
        <p:blipFill>
          <a:blip r:embed="rId4">
            <a:alphaModFix/>
          </a:blip>
          <a:stretch>
            <a:fillRect/>
          </a:stretch>
        </p:blipFill>
        <p:spPr>
          <a:xfrm>
            <a:off x="4973750" y="823912"/>
            <a:ext cx="3505200" cy="3495675"/>
          </a:xfrm>
          <a:prstGeom prst="rect">
            <a:avLst/>
          </a:prstGeom>
          <a:noFill/>
          <a:ln>
            <a:noFill/>
          </a:ln>
        </p:spPr>
      </p:pic>
      <p:sp>
        <p:nvSpPr>
          <p:cNvPr id="75" name="Shape 75"/>
          <p:cNvSpPr txBox="1"/>
          <p:nvPr/>
        </p:nvSpPr>
        <p:spPr>
          <a:xfrm>
            <a:off x="6659625" y="4241475"/>
            <a:ext cx="2505000" cy="288300"/>
          </a:xfrm>
          <a:prstGeom prst="rect">
            <a:avLst/>
          </a:prstGeom>
          <a:noFill/>
          <a:ln>
            <a:noFill/>
          </a:ln>
        </p:spPr>
        <p:txBody>
          <a:bodyPr lIns="91425" tIns="91425" rIns="91425" bIns="91425" anchor="t" anchorCtr="0">
            <a:noAutofit/>
          </a:bodyPr>
          <a:lstStyle/>
          <a:p>
            <a:pPr lvl="0">
              <a:spcBef>
                <a:spcPts val="0"/>
              </a:spcBef>
              <a:buNone/>
            </a:pPr>
            <a:r>
              <a:rPr lang="en" sz="1000"/>
              <a:t>(Alzheimer’s Association, 2011)</a:t>
            </a:r>
          </a:p>
        </p:txBody>
      </p:sp>
    </p:spTree>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81" name="Shape 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400" dirty="0">
                <a:solidFill>
                  <a:srgbClr val="2F78FF"/>
                </a:solidFill>
                <a:latin typeface="Abadi MT Condensed Extra Bold" charset="0"/>
                <a:ea typeface="Abadi MT Condensed Extra Bold" charset="0"/>
                <a:cs typeface="Abadi MT Condensed Extra Bold" charset="0"/>
              </a:rPr>
              <a:t>Introduction cont’d</a:t>
            </a:r>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u="sng" dirty="0">
                <a:solidFill>
                  <a:srgbClr val="000000"/>
                </a:solidFill>
              </a:rPr>
              <a:t>Early Symptoms</a:t>
            </a:r>
            <a:r>
              <a:rPr lang="en" dirty="0">
                <a:solidFill>
                  <a:srgbClr val="000000"/>
                </a:solidFill>
              </a:rPr>
              <a:t>:</a:t>
            </a:r>
          </a:p>
          <a:p>
            <a:pPr marL="457200" lvl="0" indent="-228600" rtl="0">
              <a:spcBef>
                <a:spcPts val="0"/>
              </a:spcBef>
              <a:buClr>
                <a:srgbClr val="000000"/>
              </a:buClr>
              <a:buAutoNum type="arabicPeriod"/>
            </a:pPr>
            <a:r>
              <a:rPr lang="en" dirty="0">
                <a:solidFill>
                  <a:srgbClr val="000000"/>
                </a:solidFill>
              </a:rPr>
              <a:t>Memory loss</a:t>
            </a:r>
          </a:p>
          <a:p>
            <a:pPr marL="457200" lvl="0" indent="-228600" rtl="0">
              <a:spcBef>
                <a:spcPts val="0"/>
              </a:spcBef>
              <a:buClr>
                <a:srgbClr val="000000"/>
              </a:buClr>
              <a:buAutoNum type="arabicPeriod"/>
            </a:pPr>
            <a:r>
              <a:rPr lang="en" dirty="0">
                <a:solidFill>
                  <a:srgbClr val="000000"/>
                </a:solidFill>
              </a:rPr>
              <a:t>Difficulty with familiar tasks</a:t>
            </a:r>
          </a:p>
          <a:p>
            <a:pPr marL="457200" lvl="0" indent="-228600" rtl="0">
              <a:spcBef>
                <a:spcPts val="0"/>
              </a:spcBef>
              <a:buClr>
                <a:srgbClr val="000000"/>
              </a:buClr>
              <a:buAutoNum type="arabicPeriod"/>
            </a:pPr>
            <a:r>
              <a:rPr lang="en" dirty="0">
                <a:solidFill>
                  <a:srgbClr val="000000"/>
                </a:solidFill>
              </a:rPr>
              <a:t>Confusion of time or place</a:t>
            </a:r>
          </a:p>
          <a:p>
            <a:pPr marL="457200" lvl="0" indent="-228600" rtl="0">
              <a:spcBef>
                <a:spcPts val="0"/>
              </a:spcBef>
              <a:buClr>
                <a:srgbClr val="000000"/>
              </a:buClr>
              <a:buAutoNum type="arabicPeriod"/>
            </a:pPr>
            <a:r>
              <a:rPr lang="en" dirty="0">
                <a:solidFill>
                  <a:srgbClr val="000000"/>
                </a:solidFill>
              </a:rPr>
              <a:t>Issues with speaking or writing</a:t>
            </a:r>
          </a:p>
          <a:p>
            <a:pPr marL="457200" lvl="0" indent="-228600">
              <a:spcBef>
                <a:spcPts val="0"/>
              </a:spcBef>
              <a:buClr>
                <a:srgbClr val="000000"/>
              </a:buClr>
              <a:buAutoNum type="arabicPeriod"/>
            </a:pPr>
            <a:r>
              <a:rPr lang="en" dirty="0">
                <a:solidFill>
                  <a:srgbClr val="000000"/>
                </a:solidFill>
              </a:rPr>
              <a:t>Changes in mood and personality</a:t>
            </a:r>
          </a:p>
        </p:txBody>
      </p:sp>
      <p:pic>
        <p:nvPicPr>
          <p:cNvPr id="83" name="Shape 83"/>
          <p:cNvPicPr preferRelativeResize="0"/>
          <p:nvPr/>
        </p:nvPicPr>
        <p:blipFill>
          <a:blip r:embed="rId4">
            <a:alphaModFix/>
          </a:blip>
          <a:stretch>
            <a:fillRect/>
          </a:stretch>
        </p:blipFill>
        <p:spPr>
          <a:xfrm>
            <a:off x="4605524" y="380025"/>
            <a:ext cx="4226775" cy="4402900"/>
          </a:xfrm>
          <a:prstGeom prst="rect">
            <a:avLst/>
          </a:prstGeom>
          <a:noFill/>
          <a:ln>
            <a:noFill/>
          </a:ln>
        </p:spPr>
      </p:pic>
      <p:sp>
        <p:nvSpPr>
          <p:cNvPr id="84" name="Shape 84"/>
          <p:cNvSpPr txBox="1"/>
          <p:nvPr/>
        </p:nvSpPr>
        <p:spPr>
          <a:xfrm>
            <a:off x="6986950" y="4782925"/>
            <a:ext cx="2721600" cy="196200"/>
          </a:xfrm>
          <a:prstGeom prst="rect">
            <a:avLst/>
          </a:prstGeom>
          <a:noFill/>
          <a:ln>
            <a:noFill/>
          </a:ln>
        </p:spPr>
        <p:txBody>
          <a:bodyPr lIns="91425" tIns="91425" rIns="91425" bIns="91425" anchor="t" anchorCtr="0">
            <a:noAutofit/>
          </a:bodyPr>
          <a:lstStyle/>
          <a:p>
            <a:pPr lvl="0">
              <a:spcBef>
                <a:spcPts val="0"/>
              </a:spcBef>
              <a:buNone/>
            </a:pPr>
            <a:r>
              <a:rPr lang="en" sz="1000">
                <a:solidFill>
                  <a:schemeClr val="dk1"/>
                </a:solidFill>
              </a:rPr>
              <a:t>(Alzheimer’s Association, 2011)</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90" name="Shape 90"/>
          <p:cNvSpPr txBox="1">
            <a:spLocks noGrp="1"/>
          </p:cNvSpPr>
          <p:nvPr>
            <p:ph type="title"/>
          </p:nvPr>
        </p:nvSpPr>
        <p:spPr>
          <a:xfrm>
            <a:off x="311699" y="16900"/>
            <a:ext cx="8520600" cy="572700"/>
          </a:xfrm>
          <a:prstGeom prst="rect">
            <a:avLst/>
          </a:prstGeom>
        </p:spPr>
        <p:txBody>
          <a:bodyPr lIns="91425" tIns="91425" rIns="91425" bIns="91425" anchor="t" anchorCtr="0">
            <a:noAutofit/>
          </a:bodyPr>
          <a:lstStyle/>
          <a:p>
            <a:pPr lvl="0">
              <a:spcBef>
                <a:spcPts val="0"/>
              </a:spcBef>
              <a:buNone/>
            </a:pPr>
            <a:r>
              <a:rPr lang="en" sz="4800" dirty="0">
                <a:solidFill>
                  <a:srgbClr val="2F78FF"/>
                </a:solidFill>
                <a:latin typeface="Abadi MT Condensed Extra Bold" charset="0"/>
                <a:ea typeface="Abadi MT Condensed Extra Bold" charset="0"/>
                <a:cs typeface="Abadi MT Condensed Extra Bold" charset="0"/>
              </a:rPr>
              <a:t>Case Study </a:t>
            </a:r>
          </a:p>
        </p:txBody>
      </p:sp>
      <p:pic>
        <p:nvPicPr>
          <p:cNvPr id="92" name="Shape 92" descr="A_Colorful_Cartoon_Grandpa_Looking_Over_Correspondence_Royalty_Free_Clipart_Picture_100718-194482-954053.jpg"/>
          <p:cNvPicPr preferRelativeResize="0"/>
          <p:nvPr/>
        </p:nvPicPr>
        <p:blipFill>
          <a:blip r:embed="rId4">
            <a:alphaModFix/>
          </a:blip>
          <a:stretch>
            <a:fillRect/>
          </a:stretch>
        </p:blipFill>
        <p:spPr>
          <a:xfrm>
            <a:off x="3597075" y="1355821"/>
            <a:ext cx="2266950" cy="2857500"/>
          </a:xfrm>
          <a:prstGeom prst="rect">
            <a:avLst/>
          </a:prstGeom>
          <a:noFill/>
          <a:ln>
            <a:noFill/>
          </a:ln>
        </p:spPr>
      </p:pic>
      <p:sp>
        <p:nvSpPr>
          <p:cNvPr id="93" name="Shape 93"/>
          <p:cNvSpPr txBox="1"/>
          <p:nvPr/>
        </p:nvSpPr>
        <p:spPr>
          <a:xfrm>
            <a:off x="3413700" y="700625"/>
            <a:ext cx="2316600" cy="317100"/>
          </a:xfrm>
          <a:prstGeom prst="rect">
            <a:avLst/>
          </a:prstGeom>
          <a:noFill/>
          <a:ln>
            <a:noFill/>
          </a:ln>
        </p:spPr>
        <p:txBody>
          <a:bodyPr lIns="91425" tIns="91425" rIns="91425" bIns="91425" anchor="t" anchorCtr="0">
            <a:noAutofit/>
          </a:bodyPr>
          <a:lstStyle/>
          <a:p>
            <a:pPr lvl="0" algn="ctr" rtl="0">
              <a:spcBef>
                <a:spcPts val="0"/>
              </a:spcBef>
              <a:buNone/>
            </a:pPr>
            <a:r>
              <a:rPr lang="en" b="1" dirty="0"/>
              <a:t>Subject: 59 year old male</a:t>
            </a:r>
          </a:p>
          <a:p>
            <a:pPr lvl="0" algn="ctr" rtl="0">
              <a:spcBef>
                <a:spcPts val="0"/>
              </a:spcBef>
              <a:buNone/>
            </a:pPr>
            <a:r>
              <a:rPr lang="en" b="1" dirty="0"/>
              <a:t>Occupation: Physician</a:t>
            </a:r>
          </a:p>
          <a:p>
            <a:pPr lvl="0" algn="ctr">
              <a:spcBef>
                <a:spcPts val="0"/>
              </a:spcBef>
              <a:buNone/>
            </a:pPr>
            <a:r>
              <a:rPr lang="en" dirty="0"/>
              <a:t> </a:t>
            </a:r>
          </a:p>
        </p:txBody>
      </p:sp>
      <p:sp>
        <p:nvSpPr>
          <p:cNvPr id="94" name="Shape 94"/>
          <p:cNvSpPr txBox="1"/>
          <p:nvPr/>
        </p:nvSpPr>
        <p:spPr>
          <a:xfrm>
            <a:off x="3572250" y="4364725"/>
            <a:ext cx="2316600" cy="146400"/>
          </a:xfrm>
          <a:prstGeom prst="rect">
            <a:avLst/>
          </a:prstGeom>
          <a:noFill/>
          <a:ln>
            <a:noFill/>
          </a:ln>
        </p:spPr>
        <p:txBody>
          <a:bodyPr lIns="91425" tIns="91425" rIns="91425" bIns="91425" anchor="t" anchorCtr="0">
            <a:noAutofit/>
          </a:bodyPr>
          <a:lstStyle/>
          <a:p>
            <a:pPr lvl="0">
              <a:spcBef>
                <a:spcPts val="0"/>
              </a:spcBef>
              <a:buNone/>
            </a:pPr>
            <a:r>
              <a:rPr lang="en" sz="900"/>
              <a:t>http://www.picturesof.net/pages/100718-194482-954053.html</a:t>
            </a:r>
          </a:p>
        </p:txBody>
      </p:sp>
      <p:sp>
        <p:nvSpPr>
          <p:cNvPr id="95" name="Shape 95"/>
          <p:cNvSpPr txBox="1"/>
          <p:nvPr/>
        </p:nvSpPr>
        <p:spPr>
          <a:xfrm>
            <a:off x="317000" y="1231400"/>
            <a:ext cx="3121500" cy="317100"/>
          </a:xfrm>
          <a:prstGeom prst="rect">
            <a:avLst/>
          </a:prstGeom>
          <a:noFill/>
          <a:ln>
            <a:noFill/>
          </a:ln>
        </p:spPr>
        <p:txBody>
          <a:bodyPr lIns="91425" tIns="91425" rIns="91425" bIns="91425" anchor="t" anchorCtr="0">
            <a:noAutofit/>
          </a:bodyPr>
          <a:lstStyle/>
          <a:p>
            <a:pPr marL="514350" lvl="0" indent="-285750" rtl="0">
              <a:spcBef>
                <a:spcPts val="0"/>
              </a:spcBef>
              <a:buFont typeface="Arial" charset="0"/>
              <a:buChar char="•"/>
            </a:pPr>
            <a:r>
              <a:rPr lang="en" dirty="0"/>
              <a:t>Began making puzzling mistakes in everyday activities</a:t>
            </a:r>
          </a:p>
          <a:p>
            <a:pPr marL="285750" lvl="0" indent="-285750" rtl="0">
              <a:spcBef>
                <a:spcPts val="0"/>
              </a:spcBef>
              <a:buFont typeface="Arial" charset="0"/>
              <a:buChar char="•"/>
            </a:pPr>
            <a:endParaRPr lang="en" dirty="0"/>
          </a:p>
          <a:p>
            <a:pPr marL="514350" lvl="0" indent="-285750" rtl="0">
              <a:spcBef>
                <a:spcPts val="0"/>
              </a:spcBef>
              <a:buFont typeface="Arial" charset="0"/>
              <a:buChar char="•"/>
            </a:pPr>
            <a:r>
              <a:rPr lang="en" dirty="0"/>
              <a:t>Mistakes had to do with vision and inattentiveness</a:t>
            </a:r>
          </a:p>
          <a:p>
            <a:pPr marL="971550" lvl="1" indent="-285750" rtl="0">
              <a:spcBef>
                <a:spcPts val="0"/>
              </a:spcBef>
              <a:buFont typeface="Arial" charset="0"/>
              <a:buChar char="•"/>
            </a:pPr>
            <a:r>
              <a:rPr lang="en" dirty="0">
                <a:solidFill>
                  <a:srgbClr val="FF0000"/>
                </a:solidFill>
              </a:rPr>
              <a:t>Visual passiveness </a:t>
            </a:r>
          </a:p>
          <a:p>
            <a:pPr marL="971550" lvl="1" indent="-285750" rtl="0">
              <a:spcBef>
                <a:spcPts val="0"/>
              </a:spcBef>
              <a:buFont typeface="Arial" charset="0"/>
              <a:buChar char="•"/>
            </a:pPr>
            <a:r>
              <a:rPr lang="en" dirty="0">
                <a:solidFill>
                  <a:srgbClr val="FF0000"/>
                </a:solidFill>
              </a:rPr>
              <a:t>Uninterested in surroundings</a:t>
            </a:r>
          </a:p>
          <a:p>
            <a:pPr marL="742950" lvl="0" indent="-285750" rtl="0">
              <a:spcBef>
                <a:spcPts val="0"/>
              </a:spcBef>
              <a:buFont typeface="Arial" charset="0"/>
              <a:buChar char="•"/>
            </a:pPr>
            <a:endParaRPr dirty="0"/>
          </a:p>
          <a:p>
            <a:pPr marL="514350" lvl="0" indent="-285750" rtl="0">
              <a:spcBef>
                <a:spcPts val="0"/>
              </a:spcBef>
              <a:buFont typeface="Arial" charset="0"/>
              <a:buChar char="•"/>
            </a:pPr>
            <a:r>
              <a:rPr lang="en" dirty="0"/>
              <a:t>Loss in right peripheral vision </a:t>
            </a:r>
          </a:p>
          <a:p>
            <a:pPr marL="971550" lvl="1" indent="-285750" rtl="0">
              <a:spcBef>
                <a:spcPts val="0"/>
              </a:spcBef>
              <a:buFont typeface="Arial" charset="0"/>
              <a:buChar char="•"/>
            </a:pPr>
            <a:r>
              <a:rPr lang="en" dirty="0"/>
              <a:t>Inability to perceive </a:t>
            </a:r>
            <a:r>
              <a:rPr lang="en" dirty="0">
                <a:solidFill>
                  <a:srgbClr val="FF0000"/>
                </a:solidFill>
              </a:rPr>
              <a:t>depth and distance</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solidFill>
                  <a:srgbClr val="FF0000"/>
                </a:solidFill>
              </a:rPr>
              <a:t>Trouble with hand eye coordination</a:t>
            </a:r>
          </a:p>
          <a:p>
            <a:pPr marL="457200" lvl="0" indent="0" rtl="0">
              <a:spcBef>
                <a:spcPts val="0"/>
              </a:spcBef>
              <a:buNone/>
            </a:pPr>
            <a:endParaRPr dirty="0"/>
          </a:p>
        </p:txBody>
      </p:sp>
      <p:sp>
        <p:nvSpPr>
          <p:cNvPr id="96" name="Shape 96"/>
          <p:cNvSpPr txBox="1"/>
          <p:nvPr/>
        </p:nvSpPr>
        <p:spPr>
          <a:xfrm>
            <a:off x="6071625" y="1060700"/>
            <a:ext cx="2938200" cy="3303900"/>
          </a:xfrm>
          <a:prstGeom prst="rect">
            <a:avLst/>
          </a:prstGeom>
          <a:noFill/>
          <a:ln>
            <a:noFill/>
          </a:ln>
        </p:spPr>
        <p:txBody>
          <a:bodyPr lIns="91425" tIns="91425" rIns="91425" bIns="91425" anchor="t" anchorCtr="0">
            <a:noAutofit/>
          </a:bodyPr>
          <a:lstStyle/>
          <a:p>
            <a:pPr marL="514350" lvl="0" indent="-285750" rtl="0">
              <a:spcBef>
                <a:spcPts val="0"/>
              </a:spcBef>
              <a:buFont typeface="Arial" charset="0"/>
              <a:buChar char="•"/>
            </a:pPr>
            <a:r>
              <a:rPr lang="en" dirty="0"/>
              <a:t>Later stages revealing the </a:t>
            </a:r>
            <a:r>
              <a:rPr lang="en" dirty="0">
                <a:solidFill>
                  <a:srgbClr val="FF0000"/>
                </a:solidFill>
              </a:rPr>
              <a:t>inability to identify everyday objects </a:t>
            </a:r>
            <a:r>
              <a:rPr lang="en" dirty="0"/>
              <a:t>as sufficiently as before</a:t>
            </a:r>
          </a:p>
          <a:p>
            <a:pPr marL="971550" lvl="1" indent="-285750" rtl="0">
              <a:spcBef>
                <a:spcPts val="0"/>
              </a:spcBef>
              <a:buFont typeface="Arial" charset="0"/>
              <a:buChar char="•"/>
            </a:pPr>
            <a:r>
              <a:rPr lang="en" dirty="0">
                <a:solidFill>
                  <a:schemeClr val="dk1"/>
                </a:solidFill>
              </a:rPr>
              <a:t>Orientation of the object was a factor</a:t>
            </a:r>
          </a:p>
          <a:p>
            <a:pPr marL="971550" lvl="1" indent="-285750" rtl="0">
              <a:spcBef>
                <a:spcPts val="0"/>
              </a:spcBef>
              <a:buClr>
                <a:schemeClr val="dk1"/>
              </a:buClr>
              <a:buFont typeface="Arial" charset="0"/>
              <a:buChar char="•"/>
            </a:pPr>
            <a:endParaRPr dirty="0">
              <a:solidFill>
                <a:schemeClr val="dk1"/>
              </a:solidFill>
            </a:endParaRPr>
          </a:p>
          <a:p>
            <a:pPr marL="514350" lvl="0" indent="-285750" rtl="0">
              <a:spcBef>
                <a:spcPts val="0"/>
              </a:spcBef>
              <a:buFont typeface="Arial" charset="0"/>
              <a:buChar char="•"/>
            </a:pPr>
            <a:r>
              <a:rPr lang="en" dirty="0"/>
              <a:t>Patient complained about bright objects </a:t>
            </a:r>
          </a:p>
          <a:p>
            <a:pPr marL="971550" lvl="1" indent="-285750" rtl="0">
              <a:spcBef>
                <a:spcPts val="0"/>
              </a:spcBef>
              <a:buFont typeface="Arial" charset="0"/>
              <a:buChar char="•"/>
            </a:pPr>
            <a:r>
              <a:rPr lang="en" dirty="0">
                <a:solidFill>
                  <a:srgbClr val="FF0000"/>
                </a:solidFill>
              </a:rPr>
              <a:t>preferred light to appear from behind </a:t>
            </a:r>
            <a:r>
              <a:rPr lang="en" dirty="0"/>
              <a:t>him rather than looking at the lit object or bright object</a:t>
            </a:r>
          </a:p>
          <a:p>
            <a:pPr marL="914400" lvl="0" indent="0" rtl="0">
              <a:spcBef>
                <a:spcPts val="0"/>
              </a:spcBef>
              <a:buNone/>
            </a:pPr>
            <a:r>
              <a:rPr lang="en" dirty="0"/>
              <a:t> </a:t>
            </a:r>
          </a:p>
        </p:txBody>
      </p:sp>
      <p:sp>
        <p:nvSpPr>
          <p:cNvPr id="97" name="Shape 97"/>
          <p:cNvSpPr txBox="1"/>
          <p:nvPr/>
        </p:nvSpPr>
        <p:spPr>
          <a:xfrm>
            <a:off x="7742100" y="4835700"/>
            <a:ext cx="1401900" cy="307800"/>
          </a:xfrm>
          <a:prstGeom prst="rect">
            <a:avLst/>
          </a:prstGeom>
          <a:noFill/>
          <a:ln>
            <a:noFill/>
          </a:ln>
        </p:spPr>
        <p:txBody>
          <a:bodyPr lIns="91425" tIns="91425" rIns="91425" bIns="91425" anchor="t" anchorCtr="0">
            <a:noAutofit/>
          </a:bodyPr>
          <a:lstStyle/>
          <a:p>
            <a:pPr lvl="0">
              <a:spcBef>
                <a:spcPts val="0"/>
              </a:spcBef>
              <a:buNone/>
            </a:pPr>
            <a:r>
              <a:rPr lang="en"/>
              <a:t>(Levine, 1995)</a:t>
            </a: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400" dirty="0">
                <a:solidFill>
                  <a:srgbClr val="2F78FF"/>
                </a:solidFill>
                <a:latin typeface="Abadi MT Condensed Extra Bold" charset="0"/>
                <a:ea typeface="Abadi MT Condensed Extra Bold" charset="0"/>
                <a:cs typeface="Abadi MT Condensed Extra Bold" charset="0"/>
              </a:rPr>
              <a:t>Epidemiology</a:t>
            </a:r>
          </a:p>
        </p:txBody>
      </p:sp>
      <p:sp>
        <p:nvSpPr>
          <p:cNvPr id="104" name="Shape 1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solidFill>
                  <a:srgbClr val="1D2129"/>
                </a:solidFill>
                <a:highlight>
                  <a:srgbClr val="FFFFFF"/>
                </a:highlight>
              </a:rPr>
              <a:t>Worldwide, nearly </a:t>
            </a:r>
            <a:r>
              <a:rPr lang="en" dirty="0">
                <a:solidFill>
                  <a:srgbClr val="FF0000"/>
                </a:solidFill>
                <a:highlight>
                  <a:srgbClr val="FFFFFF"/>
                </a:highlight>
              </a:rPr>
              <a:t>44 million </a:t>
            </a:r>
            <a:r>
              <a:rPr lang="en" dirty="0">
                <a:solidFill>
                  <a:srgbClr val="1D2129"/>
                </a:solidFill>
                <a:highlight>
                  <a:srgbClr val="FFFFFF"/>
                </a:highlight>
              </a:rPr>
              <a:t>people have Alzheimer’s or a related dementia </a:t>
            </a:r>
            <a:r>
              <a:rPr lang="en" sz="1200" dirty="0">
                <a:solidFill>
                  <a:srgbClr val="1D2129"/>
                </a:solidFill>
                <a:highlight>
                  <a:srgbClr val="FFFFFF"/>
                </a:highlight>
              </a:rPr>
              <a:t>(Alzheimer’s Disease International)</a:t>
            </a:r>
          </a:p>
          <a:p>
            <a:pPr marL="457200" lvl="0" indent="-228600" rtl="0">
              <a:spcBef>
                <a:spcPts val="0"/>
              </a:spcBef>
              <a:spcAft>
                <a:spcPts val="0"/>
              </a:spcAft>
            </a:pPr>
            <a:r>
              <a:rPr lang="en" dirty="0">
                <a:solidFill>
                  <a:srgbClr val="1D2129"/>
                </a:solidFill>
                <a:highlight>
                  <a:srgbClr val="FFFFFF"/>
                </a:highlight>
              </a:rPr>
              <a:t>Only </a:t>
            </a:r>
            <a:r>
              <a:rPr lang="en" dirty="0">
                <a:solidFill>
                  <a:srgbClr val="FF0000"/>
                </a:solidFill>
                <a:highlight>
                  <a:srgbClr val="FFFFFF"/>
                </a:highlight>
              </a:rPr>
              <a:t>1-in-4 people </a:t>
            </a:r>
            <a:r>
              <a:rPr lang="en" dirty="0">
                <a:solidFill>
                  <a:srgbClr val="1D2129"/>
                </a:solidFill>
                <a:highlight>
                  <a:srgbClr val="FFFFFF"/>
                </a:highlight>
              </a:rPr>
              <a:t>with Alzheimer’s disease have been diagnosed </a:t>
            </a:r>
            <a:r>
              <a:rPr lang="en" sz="1200" dirty="0">
                <a:solidFill>
                  <a:srgbClr val="1D2129"/>
                </a:solidFill>
                <a:highlight>
                  <a:srgbClr val="FFFFFF"/>
                </a:highlight>
              </a:rPr>
              <a:t>(Alzheimer’s Disease International)</a:t>
            </a:r>
          </a:p>
          <a:p>
            <a:pPr marL="457200" lvl="0" indent="-228600" rtl="0">
              <a:spcBef>
                <a:spcPts val="0"/>
              </a:spcBef>
              <a:spcAft>
                <a:spcPts val="0"/>
              </a:spcAft>
            </a:pPr>
            <a:r>
              <a:rPr lang="en" dirty="0">
                <a:solidFill>
                  <a:srgbClr val="1D2129"/>
                </a:solidFill>
                <a:highlight>
                  <a:srgbClr val="FFFFFF"/>
                </a:highlight>
              </a:rPr>
              <a:t>Alzheimer’s and dementia is most common in </a:t>
            </a:r>
            <a:r>
              <a:rPr lang="en" dirty="0">
                <a:solidFill>
                  <a:srgbClr val="FF0000"/>
                </a:solidFill>
                <a:highlight>
                  <a:srgbClr val="FFFFFF"/>
                </a:highlight>
              </a:rPr>
              <a:t>Western Europe </a:t>
            </a:r>
            <a:r>
              <a:rPr lang="en" dirty="0">
                <a:solidFill>
                  <a:srgbClr val="1D2129"/>
                </a:solidFill>
                <a:highlight>
                  <a:srgbClr val="FFFFFF"/>
                </a:highlight>
              </a:rPr>
              <a:t>(North America is close behind)</a:t>
            </a:r>
          </a:p>
          <a:p>
            <a:pPr marL="457200" lvl="0" indent="-228600" rtl="0">
              <a:spcBef>
                <a:spcPts val="0"/>
              </a:spcBef>
              <a:spcAft>
                <a:spcPts val="0"/>
              </a:spcAft>
            </a:pPr>
            <a:r>
              <a:rPr lang="en" dirty="0">
                <a:solidFill>
                  <a:srgbClr val="1D2129"/>
                </a:solidFill>
                <a:highlight>
                  <a:srgbClr val="FFFFFF"/>
                </a:highlight>
              </a:rPr>
              <a:t>Alzheimer’s is least prevalent in </a:t>
            </a:r>
            <a:r>
              <a:rPr lang="en" dirty="0">
                <a:solidFill>
                  <a:srgbClr val="FF0000"/>
                </a:solidFill>
                <a:highlight>
                  <a:srgbClr val="FFFFFF"/>
                </a:highlight>
              </a:rPr>
              <a:t>Sub-Saharan Africa</a:t>
            </a:r>
            <a:r>
              <a:rPr lang="en" dirty="0">
                <a:solidFill>
                  <a:srgbClr val="1D2129"/>
                </a:solidFill>
                <a:highlight>
                  <a:srgbClr val="FFFFFF"/>
                </a:highlight>
              </a:rPr>
              <a:t>. </a:t>
            </a:r>
            <a:r>
              <a:rPr lang="en" sz="1200" dirty="0">
                <a:solidFill>
                  <a:srgbClr val="1D2129"/>
                </a:solidFill>
                <a:highlight>
                  <a:srgbClr val="FFFFFF"/>
                </a:highlight>
              </a:rPr>
              <a:t>(Alzheimer’s Disease International)</a:t>
            </a:r>
          </a:p>
          <a:p>
            <a:pPr marL="457200" lvl="0" indent="-228600" rtl="0">
              <a:spcBef>
                <a:spcPts val="0"/>
              </a:spcBef>
              <a:spcAft>
                <a:spcPts val="0"/>
              </a:spcAft>
            </a:pPr>
            <a:r>
              <a:rPr lang="en" dirty="0">
                <a:solidFill>
                  <a:srgbClr val="1D2129"/>
                </a:solidFill>
                <a:highlight>
                  <a:srgbClr val="FFFFFF"/>
                </a:highlight>
              </a:rPr>
              <a:t>Alzheimer’s and other dementias are the </a:t>
            </a:r>
            <a:r>
              <a:rPr lang="en" dirty="0">
                <a:solidFill>
                  <a:srgbClr val="FF0000"/>
                </a:solidFill>
                <a:highlight>
                  <a:srgbClr val="FFFFFF"/>
                </a:highlight>
              </a:rPr>
              <a:t>top cause for disabilities in later life </a:t>
            </a:r>
            <a:r>
              <a:rPr lang="en" sz="1200" dirty="0">
                <a:solidFill>
                  <a:srgbClr val="1D2129"/>
                </a:solidFill>
                <a:highlight>
                  <a:srgbClr val="FFFFFF"/>
                </a:highlight>
              </a:rPr>
              <a:t>(Alzheimer’s Disease International)</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4400" dirty="0">
                <a:solidFill>
                  <a:srgbClr val="2F78FF"/>
                </a:solidFill>
                <a:latin typeface="Abadi MT Condensed Extra Bold" charset="0"/>
                <a:ea typeface="Abadi MT Condensed Extra Bold" charset="0"/>
                <a:cs typeface="Abadi MT Condensed Extra Bold" charset="0"/>
              </a:rPr>
              <a:t>Epidemiology Cont’d</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000000"/>
              </a:buClr>
            </a:pPr>
            <a:r>
              <a:rPr lang="en" b="1" dirty="0">
                <a:solidFill>
                  <a:srgbClr val="000000"/>
                </a:solidFill>
              </a:rPr>
              <a:t>Expected growth of dementia</a:t>
            </a:r>
          </a:p>
        </p:txBody>
      </p:sp>
      <p:pic>
        <p:nvPicPr>
          <p:cNvPr id="112" name="Shape 112"/>
          <p:cNvPicPr preferRelativeResize="0"/>
          <p:nvPr/>
        </p:nvPicPr>
        <p:blipFill rotWithShape="1">
          <a:blip r:embed="rId4">
            <a:alphaModFix/>
          </a:blip>
          <a:srcRect t="3586"/>
          <a:stretch/>
        </p:blipFill>
        <p:spPr>
          <a:xfrm>
            <a:off x="1600200" y="1657825"/>
            <a:ext cx="5943600" cy="2911049"/>
          </a:xfrm>
          <a:prstGeom prst="rect">
            <a:avLst/>
          </a:prstGeom>
          <a:noFill/>
          <a:ln>
            <a:noFill/>
          </a:ln>
        </p:spPr>
      </p:pic>
      <p:sp>
        <p:nvSpPr>
          <p:cNvPr id="113" name="Shape 113"/>
          <p:cNvSpPr txBox="1"/>
          <p:nvPr/>
        </p:nvSpPr>
        <p:spPr>
          <a:xfrm>
            <a:off x="5405825" y="4568875"/>
            <a:ext cx="3273000" cy="250800"/>
          </a:xfrm>
          <a:prstGeom prst="rect">
            <a:avLst/>
          </a:prstGeom>
          <a:noFill/>
          <a:ln>
            <a:noFill/>
          </a:ln>
        </p:spPr>
        <p:txBody>
          <a:bodyPr lIns="91425" tIns="91425" rIns="91425" bIns="91425" anchor="t" anchorCtr="0">
            <a:noAutofit/>
          </a:bodyPr>
          <a:lstStyle/>
          <a:p>
            <a:pPr lvl="0">
              <a:spcBef>
                <a:spcPts val="0"/>
              </a:spcBef>
              <a:buNone/>
            </a:pPr>
            <a:r>
              <a:rPr lang="en" sz="900">
                <a:solidFill>
                  <a:srgbClr val="FF0000"/>
                </a:solidFill>
              </a:rPr>
              <a:t>(Alzheimer's Disease International, 2015)</a:t>
            </a:r>
          </a:p>
        </p:txBody>
      </p:sp>
    </p:spTree>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4400" dirty="0">
                <a:solidFill>
                  <a:srgbClr val="2F78FF"/>
                </a:solidFill>
                <a:latin typeface="Abadi MT Condensed Extra Bold" charset="0"/>
                <a:ea typeface="Abadi MT Condensed Extra Bold" charset="0"/>
                <a:cs typeface="Abadi MT Condensed Extra Bold" charset="0"/>
              </a:rPr>
              <a:t>Epidemiology Cont’d</a:t>
            </a:r>
          </a:p>
        </p:txBody>
      </p:sp>
      <p:sp>
        <p:nvSpPr>
          <p:cNvPr id="120" name="Shape 1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buClr>
                <a:srgbClr val="000000"/>
              </a:buClr>
            </a:pPr>
            <a:r>
              <a:rPr lang="en" b="1" dirty="0">
                <a:solidFill>
                  <a:srgbClr val="000000"/>
                </a:solidFill>
              </a:rPr>
              <a:t>Number of deaths due to Alzheimer's in 2012</a:t>
            </a:r>
          </a:p>
        </p:txBody>
      </p:sp>
      <p:pic>
        <p:nvPicPr>
          <p:cNvPr id="121" name="Shape 121" descr="435px-Alzheimer's_disease_and_other_dementias_world_map-Deaths_per_million_persons-WHO2012.svg.png"/>
          <p:cNvPicPr preferRelativeResize="0"/>
          <p:nvPr/>
        </p:nvPicPr>
        <p:blipFill>
          <a:blip r:embed="rId4">
            <a:alphaModFix/>
          </a:blip>
          <a:stretch>
            <a:fillRect/>
          </a:stretch>
        </p:blipFill>
        <p:spPr>
          <a:xfrm>
            <a:off x="1585299" y="1542400"/>
            <a:ext cx="5973400" cy="2636550"/>
          </a:xfrm>
          <a:prstGeom prst="rect">
            <a:avLst/>
          </a:prstGeom>
          <a:noFill/>
          <a:ln>
            <a:noFill/>
          </a:ln>
        </p:spPr>
      </p:pic>
      <p:sp>
        <p:nvSpPr>
          <p:cNvPr id="122" name="Shape 122"/>
          <p:cNvSpPr txBox="1"/>
          <p:nvPr/>
        </p:nvSpPr>
        <p:spPr>
          <a:xfrm>
            <a:off x="5405825" y="4272350"/>
            <a:ext cx="3273000" cy="250800"/>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FF0000"/>
                </a:solidFill>
              </a:rPr>
              <a:t>(Wikipedia, 2017)</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mt="45000"/>
          </a:blip>
          <a:stretch>
            <a:fillRect/>
          </a:stretch>
        </p:blipFill>
        <p:spPr>
          <a:xfrm>
            <a:off x="0" y="0"/>
            <a:ext cx="9143998" cy="5143500"/>
          </a:xfrm>
          <a:prstGeom prst="rect">
            <a:avLst/>
          </a:prstGeom>
          <a:noFill/>
          <a:ln>
            <a:noFill/>
          </a:ln>
        </p:spPr>
      </p:pic>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4000" dirty="0">
                <a:solidFill>
                  <a:srgbClr val="2F78FF"/>
                </a:solidFill>
                <a:latin typeface="Abadi MT Condensed Extra Bold" charset="0"/>
                <a:ea typeface="Abadi MT Condensed Extra Bold" charset="0"/>
                <a:cs typeface="Abadi MT Condensed Extra Bold" charset="0"/>
              </a:rPr>
              <a:t>Epidemiology Cont’d</a:t>
            </a:r>
          </a:p>
        </p:txBody>
      </p:sp>
      <p:pic>
        <p:nvPicPr>
          <p:cNvPr id="129" name="Shape 129" descr="DialoguesClinNeurosci-11-111-g001.jpg"/>
          <p:cNvPicPr preferRelativeResize="0"/>
          <p:nvPr/>
        </p:nvPicPr>
        <p:blipFill>
          <a:blip r:embed="rId4">
            <a:alphaModFix/>
          </a:blip>
          <a:stretch>
            <a:fillRect/>
          </a:stretch>
        </p:blipFill>
        <p:spPr>
          <a:xfrm>
            <a:off x="227049" y="1139512"/>
            <a:ext cx="4302625" cy="3678215"/>
          </a:xfrm>
          <a:prstGeom prst="rect">
            <a:avLst/>
          </a:prstGeom>
          <a:noFill/>
          <a:ln>
            <a:noFill/>
          </a:ln>
        </p:spPr>
      </p:pic>
      <p:pic>
        <p:nvPicPr>
          <p:cNvPr id="130" name="Shape 130" descr="DialoguesClinNeurosci-11-111-g002.jpg"/>
          <p:cNvPicPr preferRelativeResize="0"/>
          <p:nvPr/>
        </p:nvPicPr>
        <p:blipFill>
          <a:blip r:embed="rId5">
            <a:alphaModFix/>
          </a:blip>
          <a:stretch>
            <a:fillRect/>
          </a:stretch>
        </p:blipFill>
        <p:spPr>
          <a:xfrm>
            <a:off x="4529674" y="1140775"/>
            <a:ext cx="4302625" cy="3675700"/>
          </a:xfrm>
          <a:prstGeom prst="rect">
            <a:avLst/>
          </a:prstGeom>
          <a:noFill/>
          <a:ln>
            <a:noFill/>
          </a:ln>
        </p:spPr>
      </p:pic>
      <p:sp>
        <p:nvSpPr>
          <p:cNvPr id="131" name="Shape 131"/>
          <p:cNvSpPr txBox="1"/>
          <p:nvPr/>
        </p:nvSpPr>
        <p:spPr>
          <a:xfrm>
            <a:off x="6455050" y="4816475"/>
            <a:ext cx="3273000" cy="250800"/>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FF0000"/>
                </a:solidFill>
              </a:rPr>
              <a:t>(Qiu, Kivipelto &amp; Strauss, 2009)</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3336</Words>
  <Application>Microsoft Macintosh PowerPoint</Application>
  <PresentationFormat>On-screen Show (16:9)</PresentationFormat>
  <Paragraphs>280</Paragraphs>
  <Slides>23</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Abadi MT Condensed Extra Bold</vt:lpstr>
      <vt:lpstr>Arial</vt:lpstr>
      <vt:lpstr>Calibri</vt:lpstr>
      <vt:lpstr>Phosphate Inline</vt:lpstr>
      <vt:lpstr>simple-light-2</vt:lpstr>
      <vt:lpstr>Alzheimer's Disease</vt:lpstr>
      <vt:lpstr>Introduction</vt:lpstr>
      <vt:lpstr>Introduction cont’d</vt:lpstr>
      <vt:lpstr>Introduction cont’d</vt:lpstr>
      <vt:lpstr>Case Study </vt:lpstr>
      <vt:lpstr>Epidemiology</vt:lpstr>
      <vt:lpstr>Epidemiology Cont’d</vt:lpstr>
      <vt:lpstr>Epidemiology Cont’d</vt:lpstr>
      <vt:lpstr>Epidemiology Cont’d</vt:lpstr>
      <vt:lpstr>Pathophysiology: Stages of Alzheimer’s</vt:lpstr>
      <vt:lpstr>Pathophysiology: Extracellular Amyloid Plaques</vt:lpstr>
      <vt:lpstr>Pathophysiology: Intracellular Neurofibrillary Tangles</vt:lpstr>
      <vt:lpstr>Diagnosis</vt:lpstr>
      <vt:lpstr>Diagnosis (Brain Imaging/MMSE)</vt:lpstr>
      <vt:lpstr>Diagnosis (Biomarkers in research)</vt:lpstr>
      <vt:lpstr>Diagnosis - A clip for the Grey’s Anatomy fans...</vt:lpstr>
      <vt:lpstr>Diagnosis - Genome Studies?</vt:lpstr>
      <vt:lpstr>Treatments (Pharmaceutical)</vt:lpstr>
      <vt:lpstr>Treatments (Psychosocial/Caregiving)</vt:lpstr>
      <vt:lpstr>Future Advances</vt:lpstr>
      <vt:lpstr>Returning to Case study </vt:lpstr>
      <vt:lpstr>References</vt:lpstr>
      <vt:lpstr>References Cont’d</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dc:title>
  <cp:lastModifiedBy>Aman Gill</cp:lastModifiedBy>
  <cp:revision>9</cp:revision>
  <dcterms:modified xsi:type="dcterms:W3CDTF">2017-03-06T05:46:26Z</dcterms:modified>
</cp:coreProperties>
</file>