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118979-FDCE-4C9B-8914-06E9917F6590}">
  <a:tblStyle styleId="{9B118979-FDCE-4C9B-8914-06E9917F65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a.org/about-als/facts-you-should-know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Presenters: Olivia &amp; Susanna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from https://www.livescience.com/39583-als-lou-gehrigs-disease.html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8a94d6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d8a94d6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Main drug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Blocks glutamate release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excitatory functions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Stops calcium influx &amp; stops neuron death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e60737d4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e60737d4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Susanna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Stem cells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glial-rich neural progenitors from hiPSCs into the lumbar spinal cord of mice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Had ALS, mutant SOD1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Differentiated to astrocytes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Restored mutated astrocytes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Longer life span due to AKT pathway being activated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d8a94d6a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d8a94d6a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CuATSM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reduce/slows symptoms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Delivers Cu to prevent misfolding of SOD1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Improved cognitive functions and breathing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Higher doses have more effects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2019 - phase 2 clinical trials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d8a94d6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d8a94d6a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conclusion,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ALS is a motor neuron disease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Affects many people worldwide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is still no clear cause for it but </a:t>
            </a:r>
            <a:r>
              <a:rPr lang="en">
                <a:solidFill>
                  <a:srgbClr val="222222"/>
                </a:solidFill>
              </a:rPr>
              <a:t>the origin is seen as multifactorial, as the onset of the disease can be due to many disturbances in the molecular pathways.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No cure 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Few treatment options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common treatment: Riluzole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New treatments still under study: Stem cells &amp; CuATSM which offer a promising future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Thank you for listening and we’d be happy to take your questions now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d8a94d6a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d8a94d6a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Doble, A. (1996). The pharmacology and mechanism of action of riluzole. </a:t>
            </a:r>
            <a:r>
              <a:rPr lang="en" i="1"/>
              <a:t>Neurology</a:t>
            </a:r>
            <a:r>
              <a:rPr lang="en"/>
              <a:t>, </a:t>
            </a:r>
            <a:r>
              <a:rPr lang="en" i="1"/>
              <a:t>47</a:t>
            </a:r>
            <a:r>
              <a:rPr lang="en"/>
              <a:t>(6 Suppl 4), S233-241.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Riluzole Oral : Uses, Side Effects, Interactions, Pictures, Warnings &amp;amp; Dosing - WebMD. (n.d.). Retrieved January 30, 2019, from https://www.webmd.com/drugs/2/drug-12138/riluzole-oral/details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f177fe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f177fe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e695f97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e695f97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df177fe6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df177fe6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e695f97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e695f97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8a94d6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8a94d6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A-myo-trophic Lateral Sclerosis: </a:t>
            </a:r>
            <a:endParaRPr/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Is also known as ALS, Lou Gehrig’s disease, or motor neuron disease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Gradually paralyzes people as the brain is no longer able to communicate with the muscles of the body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is progressive, meaning it gets worse over time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people with this disease eventually lose the ability to walk, talk, eat, swallow, and breathe as their muscles break down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is no cure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few treatment options available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e4aae48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e4aae48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 of ALS:</a:t>
            </a:r>
            <a:endParaRPr>
              <a:highlight>
                <a:srgbClr val="FFFF00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Sporadic ALS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type the disease can affect anyone regardless of gender, age or ethnicity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 is the most common form, presented in approximately 95% of ALS cases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In contrast, Familial ALS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Heritable, meaning it can be passed on from parent to child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Seen in approx. 5-10% of ALS cases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4aae48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4aae48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First symptoms of ALS are reduced strength in the arms and/or legs, or difficulty speaking, swallowing, and even breathing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 the nerve cells begin to die, they send fewer and fewer signals, causing the muscles to </a:t>
            </a:r>
            <a:r>
              <a:rPr lang="en" b="1"/>
              <a:t>atrophy</a:t>
            </a:r>
            <a:r>
              <a:rPr lang="en"/>
              <a:t>, meaning that they get smaller and thinner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After the nerve cells completely die, the patient is effectively paralyzed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Respiratory failure is the most common cause of death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4aae48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4aae48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most often affects people between the ages of 40 and 60 </a:t>
            </a:r>
            <a:r>
              <a:rPr lang="en" b="1"/>
              <a:t>(prevalence)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 than 200,000 people around the world are living with ALS currently </a:t>
            </a:r>
            <a:r>
              <a:rPr lang="en" b="1"/>
              <a:t>(prevalence)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With an estimated 3,000 Canadians </a:t>
            </a:r>
            <a:r>
              <a:rPr lang="en" b="1"/>
              <a:t>(prevalence)</a:t>
            </a:r>
            <a:r>
              <a:rPr lang="en"/>
              <a:t>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 day about 2-3 people in Canada die of ALS </a:t>
            </a:r>
            <a:r>
              <a:rPr lang="en" b="1"/>
              <a:t>(mortality rate)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a little over 5,000 people in the U.S. are diagnosed with ALS each year (15 new cases a day) </a:t>
            </a:r>
            <a:r>
              <a:rPr lang="en" b="1"/>
              <a:t>(incidence) </a:t>
            </a:r>
            <a:r>
              <a:rPr lang="en" u="sng">
                <a:solidFill>
                  <a:srgbClr val="1155CC"/>
                </a:solidFill>
                <a:hlinkClick r:id="rId3"/>
              </a:rPr>
              <a:t>http://www.alsa.org/about-als/facts-you-should-know.html</a:t>
            </a:r>
            <a:r>
              <a:rPr lang="en"/>
              <a:t>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lastly, 80% of people with ALS die within 2-5 years of diagnosis </a:t>
            </a:r>
            <a:r>
              <a:rPr lang="en" b="1"/>
              <a:t>(prognosis)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8a94d6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8a94d6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clear answer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Gene mutations - SOD1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Chemical imbalances - glutamate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Altered immune system - attacks nerve cells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Toxins - smoke &amp; lead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Physical trauma - earlier = higher risk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Increased PA - higher association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8a94d6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8a94d6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Pathophysiology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Mutant SOD1 -&gt; aggregation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222222"/>
                </a:solidFill>
              </a:rPr>
              <a:t>Free radical-mediated oxidative stress</a:t>
            </a:r>
            <a:endParaRPr b="1"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Mutant SOD1 can’t bind Zn &amp; Cu to break down radicals/toxins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222222"/>
                </a:solidFill>
              </a:rPr>
              <a:t>Functional Abnormalities of Mitochondria</a:t>
            </a:r>
            <a:endParaRPr b="1"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Mutant SOD1 accumulates in intermembrane space &amp; matrix of mitochondria 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Leads to ATP deficits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Bcl-2 regulates apoptosis - cannot function properly with mutant SOD1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</a:rPr>
              <a:t>Glutamate Excitotoxicity</a:t>
            </a:r>
            <a:endParaRPr b="1"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For neurotransmission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Removed by excitatory amino acid transporters (EAATS) after postsynaptic receptors are activated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Increased EAATs in ALS patients → over-stimulation of receptors</a:t>
            </a:r>
            <a:endParaRPr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Impairment of Axonal Structure or Transport Defects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Due to many pathways caused by mutant SOD1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en">
                <a:solidFill>
                  <a:srgbClr val="222222"/>
                </a:solidFill>
              </a:rPr>
              <a:t>Build up of mitochondria, autophagosomes, and neurofilaments in the damaged motor neurons → death of the neurons.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d8a94d6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d8a94d6a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Diagnosis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is no distinct biological marker available for study in the diagnosis of ALS.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Due to this, various medical and lab tests need to be completed to rule out other diseases that exhibit identical or similar symptoms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El Escorial criteria was typically used as the international standard of guidelines for diagnosis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However, a conference held in April 1998 by the World Federation of Neurology Research Committee on Motor Neuron Diseases developed a consensus document with new requirements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this revision of the El Escorial criteria, it was re-named as the Airlie House criteria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set of guidelines went under further revision to produce the Awaji-Shima criteria (which you can see in the image displayed here)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criteria was introduced in 2008, and they key difference is that a diagnosis of ALS now requires: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clinical or electrophysiological evidence with more regional specifications to ensure that an accurate ALS diagnosis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example looking for signs in bulbar, spinal regions etc.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e5bcbb9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e5bcbb9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Seeing as there is no unique biomarker to ALS and its cause is undetermined, much research has gone into searching for potential biomarkers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example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Potential Biomarkers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2000 study by Bogdanov et al. discusses how damage to neurons could be attributed to oxidation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biomarker in cerebrospinal fluid, urine, and plasma that indicates DNA damage is 8-hydroxy-2’-deoxyguanosine (8OH2’dG).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study, involving 165 subjects, examined this marker in ALS patients against a control group for almost a year.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results indicated that as the neurodegenerative properties worsened in ALS subjects over the course of the study, the levels of this biomarker increased.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results are coherent with the hypothesis that “oxidative pathology accompanies…ALS and [suggests] that [this biomarker] may provide a useful tool for monitoring therapeutic interventions” across the progression of the disease.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Another study by Gonzalez-Garza and colleagues in 2018, studied adipsin, MIP-1b, and IL-8 as potential biomarkers for diagnosis of ALS.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ALS could be an autoimmune disease as there is evidence that an immune-mediated inflammatory process parallels the progression of ALS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their study, the researchers “analyzed 19 different cytokines and growth factors in the cerebrospinal fluid of 77 ALS patients and 13 controls…”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Their results showed an increase of adipsin, MIP-1b, and IL-6, and a decrease of IL-8 thresholds, related with ALS patients”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Diagnosis and Progression of ALS</a:t>
            </a:r>
            <a:endParaRPr b="1"/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single test can give an explicit ALS diagnosis.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Neurological tests can assist in an initial visual-based diagnosis; however, further examinations, such as EMG, blood and urine tests, and muscle and nerve biopsies can be used to confirm or refute the diagnosis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EMG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is a helpful test in the beginning stages of ALS as it detects lower motor neuron degeneration in specific regions and will help rule out other potential illnesses.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EMGs involve nerve conduction studies and examinations that use needle electrodes on the tongue and lower face.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tests measure a regular or decreased amplitude of compound motor action potentials and other factors to support a diagnosis of ALS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Neuroimaging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Includes tests such as radiography, myelography, CT scans, and MRIs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However, in recent times, MRIs have effectively been deemed to replace the role played by myelography and CT scans.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MRIs are especially useful in recognizing whether any tumours or lesions can cause upper motor neuron symptoms.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Muscle and Nerve Biopsy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Are optional tests performed for the “differential diagnosis of ALS”.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Particular cases of inclusion body myo-sitis appear nearly identical to the lower motor neuron symptoms of ALS.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 such, biopsies may be performed to rule out such conditions.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Laboratory Tests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Such as blood and urine tests are taken for blood counts, and measures of certain electrolytes and proteins (antibodies). 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tests can rule out conditions such as hyper-para-thyroid-ism and my-as-thenia.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amyotrophic-lateral-sclerosis/symptoms-causes/syc-203540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ls.net/news/copper-compound-cuatsm-shows-promise-in-als-laboratory-resul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a.org/about-als/facts-you-should-know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watlas.com/als-mnd-drug-clinical-trial-success/58026/?fbclid=IwAR2b0PRNHR7mmPCO0UVCq6KSHvwAQonjQtZgvQDgsb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175543/pdf/mai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ademic.oup.com/aje/article/183/4/294/219544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hr.nlm.nih.gov/gene/SOD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x.doi.org/10.4103/2152-7806.169561" TargetMode="External"/><Relationship Id="rId4" Type="http://schemas.openxmlformats.org/officeDocument/2006/relationships/hyperlink" Target="https://www.als.ca/about-als/what-is-al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71975" y="546600"/>
            <a:ext cx="79266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ALS</a:t>
            </a:r>
            <a:endParaRPr sz="62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05550" y="4282800"/>
            <a:ext cx="73329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/>
              <a:t>Group 1</a:t>
            </a:r>
            <a:r>
              <a:rPr lang="en" sz="2200" b="1"/>
              <a:t>:</a:t>
            </a:r>
            <a:r>
              <a:rPr lang="en" sz="2200"/>
              <a:t> Abhishek Achunair, Susanna Chen,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Sandeep Ghotra, Olivia Kohlmaier, Jayson Subaskaran</a:t>
            </a:r>
            <a:endParaRPr sz="22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2607550" y="1668600"/>
            <a:ext cx="4019515" cy="2509575"/>
          </a:xfrm>
          <a:prstGeom prst="rect">
            <a:avLst/>
          </a:prstGeom>
          <a:noFill/>
          <a:ln>
            <a:noFill/>
          </a:ln>
          <a:effectLst>
            <a:outerShdw blurRad="485775" dist="180975" dir="8100000" algn="bl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Treatments - Riluzole 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Reduction in levels of glutamate in the brain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Available through pill and liquid form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Side effects include </a:t>
            </a:r>
            <a:endParaRPr sz="1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Dizziness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GI conditions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Liver function alterations </a:t>
            </a:r>
            <a:endParaRPr sz="1600"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086" y="2078875"/>
            <a:ext cx="2760438" cy="24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6000" y="530550"/>
            <a:ext cx="1910624" cy="14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5861300" y="4663625"/>
            <a:ext cx="30000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https://www.mdpi.com/1420-3049/20/5/7775/htm</a:t>
            </a:r>
            <a:endParaRPr sz="800"/>
          </a:p>
        </p:txBody>
      </p:sp>
      <p:sp>
        <p:nvSpPr>
          <p:cNvPr id="160" name="Google Shape;160;p22"/>
          <p:cNvSpPr txBox="1"/>
          <p:nvPr/>
        </p:nvSpPr>
        <p:spPr>
          <a:xfrm>
            <a:off x="5981075" y="1562725"/>
            <a:ext cx="30000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https://www.researchgate.net/figure/The-chemical-structure-of-riluzole-RilutekR_fig1_267557809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27650" y="12994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Treatments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420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hiPSCs (Mice)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Stem cell therapy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Transplantation of glial-rich neural progenitors of hiPSCs into lumbar spinal cord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Post transplantation → astrocytes → increased life span </a:t>
            </a:r>
            <a:endParaRPr sz="1800"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575" y="966213"/>
            <a:ext cx="5251425" cy="16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7359900" y="4824600"/>
            <a:ext cx="1784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27650" y="129598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Treatments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6485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CuATSM (Humans)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Delivers copper to copper-deficient cells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Prevents misfolding of proteins      </a:t>
            </a:r>
            <a:r>
              <a:rPr lang="en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Phase 1 Clinical Trials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Improved lung and cognitive functions </a:t>
            </a:r>
            <a:endParaRPr sz="1100"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400" y="1479112"/>
            <a:ext cx="3578924" cy="2339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6199763" y="3818575"/>
            <a:ext cx="22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https://commons.wikimedia.org/wiki/File:Cu-ATSM_skeletal.svg</a:t>
            </a:r>
            <a:endParaRPr sz="800"/>
          </a:p>
        </p:txBody>
      </p:sp>
      <p:sp>
        <p:nvSpPr>
          <p:cNvPr id="177" name="Google Shape;177;p24"/>
          <p:cNvSpPr txBox="1"/>
          <p:nvPr/>
        </p:nvSpPr>
        <p:spPr>
          <a:xfrm>
            <a:off x="6876238" y="1296000"/>
            <a:ext cx="14226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CuATSM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5572875" y="4391275"/>
            <a:ext cx="30366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727650" y="588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(1)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186875" y="1208725"/>
            <a:ext cx="8871600" cy="4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About - Project MinE. (n.d.). Retrieved from https://www.projectmine.com/about/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Amyotrophic lateral sclerosis (ALS). (2018). Retrieved from https://www.mayoclinic.org/diseases-conditions/amyotrophic-lateral-sclerosis/symptoms-causes/syc-20354022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Amyotrophic Lateral Sclerosis (ALS) Fact Sheet | National Institute of Neurological Disorders and Stroke. (2018, August 9). Retrieved from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https://www.ninds.nih.gov/Disorders/Patient-Caregiver-Education/Fact-Sheets/Amyotrophic-Lateral-Sclerosis-ALS-Fact-Sheet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Amyotrophic lateral sclerosis (ALS) - Symptoms and causes. (2018). Retrieved from  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uFill>
                  <a:noFill/>
                </a:uFill>
                <a:hlinkClick r:id="rId3"/>
              </a:rPr>
              <a:t>https://www.mayoclinic.org/diseases-conditions/amyotrophic-lateral-sclerosis/symptoms-causes/syc-20354022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Carvalho, J. (2019). ALS Progression May Be Slowed With CuATSM Treatment, Trial Shows. Retrieved from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https://alsnewstoday.com/2019/01/10/cuatsm-may-slow-als-progression-improve-cognition-respiration-phase-1-trial/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Copper Compound (CuATSM) Shows Promise in ALS Lab Studies. (n.d.). Retrieved from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uFill>
                  <a:noFill/>
                </a:uFill>
                <a:hlinkClick r:id="rId4"/>
              </a:rPr>
              <a:t>https://www.als.net/news/copper-compound-cuatsm-shows-promise-in-als-laboratory-results/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Costa, J., Swash, M., &amp; de Carvalho, M. (2012). Awaji criteria for the diagnosis of amyotrophic lateral sclerosis: a systematic review. </a:t>
            </a:r>
            <a:r>
              <a:rPr lang="en" sz="900" i="1">
                <a:solidFill>
                  <a:srgbClr val="434343"/>
                </a:solidFill>
              </a:rPr>
              <a:t>Archives of neurology, 69</a:t>
            </a:r>
            <a:r>
              <a:rPr lang="en" sz="900">
                <a:solidFill>
                  <a:srgbClr val="434343"/>
                </a:solidFill>
              </a:rPr>
              <a:t>(11), 1410-1416.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27650" y="564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References (2)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61125" y="1358075"/>
            <a:ext cx="7688700" cy="3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Doble, A. (1996). The pharmacology and mechanism of action of riluzole. </a:t>
            </a:r>
            <a:r>
              <a:rPr lang="en" sz="900" i="1">
                <a:solidFill>
                  <a:srgbClr val="434343"/>
                </a:solidFill>
              </a:rPr>
              <a:t>Neurology</a:t>
            </a:r>
            <a:r>
              <a:rPr lang="en" sz="900">
                <a:solidFill>
                  <a:srgbClr val="434343"/>
                </a:solidFill>
              </a:rPr>
              <a:t>, </a:t>
            </a:r>
            <a:r>
              <a:rPr lang="en" sz="900" i="1">
                <a:solidFill>
                  <a:srgbClr val="434343"/>
                </a:solidFill>
              </a:rPr>
              <a:t>47</a:t>
            </a:r>
            <a:r>
              <a:rPr lang="en" sz="900">
                <a:solidFill>
                  <a:srgbClr val="434343"/>
                </a:solidFill>
              </a:rPr>
              <a:t>(6 Suppl 4), S233-241.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Facts You Should Know. (n.d.). Retrieved from </a:t>
            </a:r>
            <a:r>
              <a:rPr lang="en" sz="900">
                <a:solidFill>
                  <a:srgbClr val="434343"/>
                </a:solidFill>
                <a:uFill>
                  <a:noFill/>
                </a:uFill>
                <a:hlinkClick r:id="rId3"/>
              </a:rPr>
              <a:t>http://www.alsa.org/about-als/facts-you-should-know.html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Fischer, L. R., Igoudjil, A., Magrane, J., Li, Y., Hansen, J. M., Manfredi, G., &amp; Glass, J. D. (2010). SOD1 targeted to the mitochondrial intermembrane space </a:t>
            </a:r>
            <a:endParaRPr sz="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prevents motor neuropathy in the Sod1 knockout mouse. </a:t>
            </a:r>
            <a:r>
              <a:rPr lang="en" sz="900" i="1">
                <a:solidFill>
                  <a:srgbClr val="222222"/>
                </a:solidFill>
                <a:highlight>
                  <a:srgbClr val="FFFFFF"/>
                </a:highlight>
              </a:rPr>
              <a:t>Brain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" sz="900" i="1">
                <a:solidFill>
                  <a:srgbClr val="222222"/>
                </a:solidFill>
                <a:highlight>
                  <a:srgbClr val="FFFFFF"/>
                </a:highlight>
              </a:rPr>
              <a:t>134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(1), 196-209.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</a:rPr>
              <a:t>Irving, M. (2019). New ALS drug slows disease progression in groundbreaking clinical trial. Retrieved from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uFill>
                  <a:noFill/>
                </a:uFill>
                <a:hlinkClick r:id="rId4"/>
              </a:rPr>
              <a:t>https://newatlas.com/als-mnd-drug-clinical-trial-success/58026/?fbclid=IwAR2b0PRNHR7mmPCO0UVCq6KSHvwAQonjQtZgvQDgsbUrE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C2Unrw7k0qROzU 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Kamel, F., Umbach, D., Hu, H., Munsat, T., Shefner, J., Taylor, J., &amp; Sandler, D. (2005). Lead Exposure as a Risk Factor for Amyotrophic Lateral Sclerosis.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434343"/>
                </a:solidFill>
              </a:rPr>
              <a:t>Neurodegenerative Diseases,2</a:t>
            </a:r>
            <a:r>
              <a:rPr lang="en" sz="900">
                <a:solidFill>
                  <a:srgbClr val="434343"/>
                </a:solidFill>
              </a:rPr>
              <a:t>(3-4), 195-201. doi:10.1159/000089625 (https://www.ncbi.nlm.nih.gov/pubmed/16909025)</a:t>
            </a:r>
            <a:endParaRPr sz="9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27650" y="588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(3)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293400" y="1334825"/>
            <a:ext cx="8850600" cy="3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Kiernan, M. C., Vucic, S., Cheah, B. C., Turner, M. R., Eisen, A., Hardiman, O., ... &amp; Zoing, M. C. (2011). Amyotrophic lateral sclerosis. </a:t>
            </a:r>
            <a:r>
              <a:rPr lang="en" sz="900" i="1">
                <a:solidFill>
                  <a:srgbClr val="222222"/>
                </a:solidFill>
                <a:highlight>
                  <a:srgbClr val="FFFFFF"/>
                </a:highlight>
              </a:rPr>
              <a:t>The lancet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" sz="900" i="1">
                <a:solidFill>
                  <a:srgbClr val="222222"/>
                </a:solidFill>
                <a:highlight>
                  <a:srgbClr val="FFFFFF"/>
                </a:highlight>
              </a:rPr>
              <a:t>377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(9769), 942-955.</a:t>
            </a:r>
            <a:endParaRPr sz="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Kondo, T., Funayama, M., Tsukita, K., Hotta, A., Yasuda, A., Nori, S., . . . Inoue, H. (2014). Focal Transplantation of Human iPSC-Derived Glial-Rich Neural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Progenitors Improves Lifespan of ALS Mice.</a:t>
            </a:r>
            <a:r>
              <a:rPr lang="en" sz="900" i="1">
                <a:solidFill>
                  <a:srgbClr val="434343"/>
                </a:solidFill>
              </a:rPr>
              <a:t> Stem Cell Reports,3</a:t>
            </a:r>
            <a:r>
              <a:rPr lang="en" sz="900">
                <a:solidFill>
                  <a:srgbClr val="434343"/>
                </a:solidFill>
              </a:rPr>
              <a:t>(2), 242-249. doi:10.1016/j.stemcr.2014.05.017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https://www.ncbi.nlm.nih.gov/pmc/articles/PMC4175543/pdf/main.pdf</a:t>
            </a:r>
            <a:r>
              <a:rPr lang="en" sz="900">
                <a:solidFill>
                  <a:srgbClr val="434343"/>
                </a:solidFill>
              </a:rPr>
              <a:t>)</a:t>
            </a:r>
            <a:endParaRPr sz="9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232"/>
                </a:solidFill>
                <a:highlight>
                  <a:srgbClr val="FFFFFF"/>
                </a:highlight>
              </a:rPr>
              <a:t>Learning, L. (n.d.). Biology for Majors I. Retrieved January 25th, 2019, from https://courses.lumenlearning.com/wm-biology1/chapter/reading-electron-transport-chain/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Pehar, M., Harlan, B. A., Killoy, K. M., &amp; Vargas, M. R. (2018). Role and Therapeutic Potential of Astrocytes in Amyotrophic Lateral Sclerosis. </a:t>
            </a:r>
            <a:r>
              <a:rPr lang="en" sz="900" i="1">
                <a:solidFill>
                  <a:srgbClr val="434343"/>
                </a:solidFill>
              </a:rPr>
              <a:t>Current Pharmaceutical </a:t>
            </a:r>
            <a:endParaRPr sz="900" i="1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434343"/>
                </a:solidFill>
              </a:rPr>
              <a:t>Design,23</a:t>
            </a:r>
            <a:r>
              <a:rPr lang="en" sz="900">
                <a:solidFill>
                  <a:srgbClr val="434343"/>
                </a:solidFill>
              </a:rPr>
              <a:t>(33). doi:10.2174/1381612823666170622095802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Riluzole Oral : Uses, Side Effects, Interactions, Pictures, Warnings &amp;amp; Dosing - WebMD. (n.d.). Retrieved January 30, 2019, from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https://www.webmd.com/drugs/2/drug-12138/riluzole-oral/details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Seals, R. M., Hansen, J., Gredal, O., &amp; Weisskopf, M. G. (2016). Physical Trauma and Amyotrophic Lateral Sclerosis: A Population-Based Study Using Danish National Registries.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434343"/>
                </a:solidFill>
              </a:rPr>
              <a:t>American Journal of Epidemiology,183</a:t>
            </a:r>
            <a:r>
              <a:rPr lang="en" sz="900">
                <a:solidFill>
                  <a:srgbClr val="434343"/>
                </a:solidFill>
              </a:rPr>
              <a:t>(4), 294-301. doi:10.1093/aje/kwv169 (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https://academic.oup.com/aje/article/183/4/294/2195444</a:t>
            </a:r>
            <a:r>
              <a:rPr lang="en" sz="900">
                <a:solidFill>
                  <a:srgbClr val="434343"/>
                </a:solidFill>
              </a:rPr>
              <a:t>)</a:t>
            </a:r>
            <a:endParaRPr sz="9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232"/>
                </a:solidFill>
                <a:highlight>
                  <a:srgbClr val="FFFFFF"/>
                </a:highlight>
              </a:rPr>
              <a:t> 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727650" y="588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(4)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293400" y="1334825"/>
            <a:ext cx="8850600" cy="3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232"/>
                </a:solidFill>
                <a:highlight>
                  <a:srgbClr val="FFFFFF"/>
                </a:highlight>
              </a:rPr>
              <a:t>SOD1 gene - Genetics Home Reference - NIH. (2016, March). Retrieved January 26th, 2019, from </a:t>
            </a:r>
            <a:r>
              <a:rPr lang="en" sz="9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https://ghr.nlm.nih.gov/gene/SOD1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Swash, M. (2018). Physical activity as a risk factor in ALS. </a:t>
            </a:r>
            <a:r>
              <a:rPr lang="en" sz="900" i="1">
                <a:solidFill>
                  <a:srgbClr val="434343"/>
                </a:solidFill>
              </a:rPr>
              <a:t>Journal of Neurology, Neurosurgery &amp; Psychiatry,89</a:t>
            </a:r>
            <a:r>
              <a:rPr lang="en" sz="900">
                <a:solidFill>
                  <a:srgbClr val="434343"/>
                </a:solidFill>
              </a:rPr>
              <a:t>(8), 793-793. doi:10.1136/jnnp-2018-318147 </a:t>
            </a:r>
            <a:endParaRPr sz="9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(https://jnnp.bmj.com/content/89/8/793)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What is ALS? - ALS Society of Canada. (n.d.). Retrieved from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https://www.als.ca/about-als/what-is-als/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What is ALS? What Are the Types and Causes? (2016). Retrieved from https://www.webmd.com/brain/understanding-als-basics#1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Xia, M. (n.d.). Investigating the role of PICK1 in regulating mutant SOD1 in amyotrophic lateral sclerosis. </a:t>
            </a:r>
            <a:r>
              <a:rPr lang="en" sz="900" i="1">
                <a:solidFill>
                  <a:srgbClr val="434343"/>
                </a:solidFill>
              </a:rPr>
              <a:t>Nature Education, 8</a:t>
            </a:r>
            <a:r>
              <a:rPr lang="en" sz="900">
                <a:solidFill>
                  <a:srgbClr val="434343"/>
                </a:solidFill>
              </a:rPr>
              <a:t>(3),4.  doi:10.14711/thesis-991012588267103412 </a:t>
            </a:r>
            <a:endParaRPr sz="9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232"/>
                </a:solidFill>
              </a:rPr>
              <a:t>Zarei, S., Carr, K., Reiley, L., Diaz, K., Guerra, O., Altamirano, P. F., . . . Chinea, A. (2015). </a:t>
            </a:r>
            <a:r>
              <a:rPr lang="en" sz="900" i="1">
                <a:solidFill>
                  <a:srgbClr val="323232"/>
                </a:solidFill>
              </a:rPr>
              <a:t>Surgical Neurology International,</a:t>
            </a:r>
            <a:r>
              <a:rPr lang="en" sz="900">
                <a:solidFill>
                  <a:srgbClr val="323232"/>
                </a:solidFill>
              </a:rPr>
              <a:t> </a:t>
            </a:r>
            <a:r>
              <a:rPr lang="en" sz="900" i="1">
                <a:solidFill>
                  <a:srgbClr val="323232"/>
                </a:solidFill>
              </a:rPr>
              <a:t>6</a:t>
            </a:r>
            <a:r>
              <a:rPr lang="en" sz="900">
                <a:solidFill>
                  <a:srgbClr val="323232"/>
                </a:solidFill>
              </a:rPr>
              <a:t>, 171st ser. </a:t>
            </a:r>
            <a:endParaRPr sz="900">
              <a:solidFill>
                <a:srgbClr val="323232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23232"/>
                </a:solidFill>
              </a:rPr>
              <a:t>doi:</a:t>
            </a:r>
            <a:r>
              <a:rPr lang="en" sz="900" u="sng">
                <a:solidFill>
                  <a:srgbClr val="1155CC"/>
                </a:solidFill>
                <a:hlinkClick r:id="rId5"/>
              </a:rPr>
              <a:t>https://dx.doi.org/10.4103/2152-7806.169561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727650" y="1881150"/>
            <a:ext cx="76887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 for listening!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Questions?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7650" y="1307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Amyotrophic Lateral Sclerosis (ALS)?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7650" y="1965750"/>
            <a:ext cx="81048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Also known as</a:t>
            </a:r>
            <a:endParaRPr sz="14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Lou Gehrig’s disease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Motor Neuron disease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Brain cannot communicate with muscles =&gt; paralysis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Progressive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Lose the ability to: Walk, Talk, Eat, Swallow, Breathe</a:t>
            </a:r>
            <a:endParaRPr sz="16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No cure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Few treatment options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285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Two types of ALS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813750" y="2037225"/>
            <a:ext cx="3859200" cy="28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Sporadic ALS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Can affect anyone 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Most common form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95% of cases 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Familial ALS</a:t>
            </a:r>
            <a:endParaRPr sz="1800" b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Heritable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5 to 10% of cases</a:t>
            </a:r>
            <a:endParaRPr sz="18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769" y="3091400"/>
            <a:ext cx="1815906" cy="17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526" y="1509850"/>
            <a:ext cx="3100401" cy="135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7650" y="1298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Signs &amp; Symptoms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7650" y="2020950"/>
            <a:ext cx="5003700" cy="29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Reduced strength in the arms and/or legs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Difficulty speaking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Difficulty swallowing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Difficulty breathing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Muscles atrophy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Paralysis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Most common cause of death: respiratory failure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350" y="2020950"/>
            <a:ext cx="3325050" cy="22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7650" y="1289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Relevant Statistics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7650" y="2032000"/>
            <a:ext cx="7688700" cy="28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Ages of 40-60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More than 200,000 globally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About 3,000 Canadians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 Canada </a:t>
            </a:r>
            <a:r>
              <a:rPr lang="en" sz="1800" b="1">
                <a:solidFill>
                  <a:schemeClr val="accent3"/>
                </a:solidFill>
              </a:rPr>
              <a:t>2-3 </a:t>
            </a:r>
            <a:r>
              <a:rPr lang="en" sz="1800"/>
              <a:t>people</a:t>
            </a:r>
            <a:r>
              <a:rPr lang="en" sz="1800" b="1">
                <a:solidFill>
                  <a:schemeClr val="accent3"/>
                </a:solidFill>
              </a:rPr>
              <a:t> die</a:t>
            </a:r>
            <a:r>
              <a:rPr lang="en" sz="1800">
                <a:solidFill>
                  <a:schemeClr val="accent3"/>
                </a:solidFill>
              </a:rPr>
              <a:t> </a:t>
            </a:r>
            <a:r>
              <a:rPr lang="en" sz="1800"/>
              <a:t>of ALS </a:t>
            </a:r>
            <a:r>
              <a:rPr lang="en" sz="1800" b="1">
                <a:solidFill>
                  <a:schemeClr val="accent3"/>
                </a:solidFill>
              </a:rPr>
              <a:t>each day </a:t>
            </a:r>
            <a:endParaRPr sz="1800" b="1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Over 5,000 people in the U.S. diagnosed each year</a:t>
            </a:r>
            <a:endParaRPr sz="180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b="1">
                <a:solidFill>
                  <a:schemeClr val="accent3"/>
                </a:solidFill>
              </a:rPr>
              <a:t>15 new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/>
              <a:t>cases </a:t>
            </a:r>
            <a:r>
              <a:rPr lang="en" sz="1800" b="1">
                <a:solidFill>
                  <a:schemeClr val="accent3"/>
                </a:solidFill>
              </a:rPr>
              <a:t>each day</a:t>
            </a:r>
            <a:endParaRPr sz="1800" b="1">
              <a:solidFill>
                <a:schemeClr val="accent3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80% of people with ALS die within 2-5 years of diagnosis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7650" y="127963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9450" y="1909925"/>
            <a:ext cx="6474000" cy="2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Genetics</a:t>
            </a:r>
            <a:endParaRPr sz="18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Gene mutations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Chemical imbalances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Altered immune system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Environment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Toxins/infectious agents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Physical trauma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Increased physical activity</a:t>
            </a:r>
            <a:endParaRPr sz="16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850" y="888975"/>
            <a:ext cx="3329026" cy="19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429000" y="4818275"/>
            <a:ext cx="19563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000" y="2880450"/>
            <a:ext cx="28575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546725" y="390175"/>
            <a:ext cx="27969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http://newsroom.ucla.edu/releases/study-reveals-white-nationalists-reactions-when-genetics-test-results-challenge-their-identity0</a:t>
            </a:r>
            <a:endParaRPr sz="800"/>
          </a:p>
        </p:txBody>
      </p:sp>
      <p:sp>
        <p:nvSpPr>
          <p:cNvPr id="126" name="Google Shape;126;p18"/>
          <p:cNvSpPr txBox="1"/>
          <p:nvPr/>
        </p:nvSpPr>
        <p:spPr>
          <a:xfrm>
            <a:off x="6257450" y="4715975"/>
            <a:ext cx="25899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https://www.healthlinkbc.ca/health-topics/aa165656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51650" y="1278500"/>
            <a:ext cx="3905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Pathophysiology </a:t>
            </a:r>
            <a:endParaRPr sz="240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66950" y="2046700"/>
            <a:ext cx="435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Free radical-mediated Oxidative stress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Functional Abnormalities of Mitochondria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Glutamate Excitotoxicity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Impairment of Axonal Structure &amp; Transport  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175" y="2405319"/>
            <a:ext cx="3905101" cy="213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099175" y="4540800"/>
            <a:ext cx="39051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http://diglib.tugraz.at/download.php?id=582ed2225ac7d&amp;location=browse</a:t>
            </a:r>
            <a:endParaRPr sz="800">
              <a:solidFill>
                <a:srgbClr val="999999"/>
              </a:solidFill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175" y="663500"/>
            <a:ext cx="1925724" cy="156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7104725" y="1583900"/>
            <a:ext cx="1925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https://commons.wikimedia.org/wiki/File:Saltatory_Conduction.gif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27650" y="128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Diagnosis: Formal Criteria 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871400" cy="1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 Escorial Criteria (1994)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 Escorial/Airlie House Criteria (1998)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Awaji-Shima Criteria (2008)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872525" y="4868400"/>
            <a:ext cx="3124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Source: Costa et al., 2012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575" y="568975"/>
            <a:ext cx="2884700" cy="43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7650" y="12994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Tests, Examinations, &amp; Potential Biomarkers </a:t>
            </a:r>
            <a:endParaRPr/>
          </a:p>
        </p:txBody>
      </p:sp>
      <p:graphicFrame>
        <p:nvGraphicFramePr>
          <p:cNvPr id="150" name="Google Shape;150;p21"/>
          <p:cNvGraphicFramePr/>
          <p:nvPr/>
        </p:nvGraphicFramePr>
        <p:xfrm>
          <a:off x="754100" y="210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{9B118979-FDCE-4C9B-8914-06E9917F6590}</a:tableStyleId>
              </a:tblPr>
              <a:tblGrid>
                <a:gridCol w="319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Potential Biomarkers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8OH2’dG, adipsin, MIP-1b, IL-8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EMG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</a:rPr>
                        <a:t>Lower motor neuron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Neuroimaging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</a:rPr>
                        <a:t>Upper motor neuron, tumors &amp; lesions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Muscle &amp; Nerve Biopsy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</a:rPr>
                        <a:t>Differential diagnosis 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Laboratory Tests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</a:rPr>
                        <a:t>Blood test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</a:rPr>
                        <a:t>Urine test</a:t>
                      </a:r>
                      <a:endParaRPr sz="16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2422</Words>
  <Application>Microsoft Office PowerPoint</Application>
  <PresentationFormat>On-screen Show (16:9)</PresentationFormat>
  <Paragraphs>302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Raleway</vt:lpstr>
      <vt:lpstr>Lato</vt:lpstr>
      <vt:lpstr>Times New Roman</vt:lpstr>
      <vt:lpstr>Streamline</vt:lpstr>
      <vt:lpstr>ALS</vt:lpstr>
      <vt:lpstr>What is Amyotrophic Lateral Sclerosis (ALS)?  </vt:lpstr>
      <vt:lpstr>Two types of ALS</vt:lpstr>
      <vt:lpstr>Signs &amp; Symptoms</vt:lpstr>
      <vt:lpstr>Relevant Statistics </vt:lpstr>
      <vt:lpstr>Etiology</vt:lpstr>
      <vt:lpstr>Pathophysiology </vt:lpstr>
      <vt:lpstr>Diagnosis: Formal Criteria </vt:lpstr>
      <vt:lpstr>Tests, Examinations, &amp; Potential Biomarkers </vt:lpstr>
      <vt:lpstr>Current Treatments - Riluzole </vt:lpstr>
      <vt:lpstr>New Treatments</vt:lpstr>
      <vt:lpstr>New Treatments</vt:lpstr>
      <vt:lpstr>Conclusion</vt:lpstr>
      <vt:lpstr>References (1)</vt:lpstr>
      <vt:lpstr>References (2) </vt:lpstr>
      <vt:lpstr>References (3)</vt:lpstr>
      <vt:lpstr>References (4)</vt:lpstr>
      <vt:lpstr>Thank you for listening!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</dc:title>
  <cp:lastModifiedBy>Susanna Chen</cp:lastModifiedBy>
  <cp:revision>1</cp:revision>
  <dcterms:modified xsi:type="dcterms:W3CDTF">2019-01-30T14:18:40Z</dcterms:modified>
</cp:coreProperties>
</file>