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9" r:id="rId22"/>
    <p:sldId id="280" r:id="rId23"/>
    <p:sldId id="281" r:id="rId24"/>
    <p:sldId id="282" r:id="rId25"/>
    <p:sldId id="283" r:id="rId26"/>
    <p:sldId id="284"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TIKA SE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7"/>
    <p:restoredTop sz="75068"/>
  </p:normalViewPr>
  <p:slideViewPr>
    <p:cSldViewPr snapToGrid="0" snapToObjects="1">
      <p:cViewPr varScale="1">
        <p:scale>
          <a:sx n="95" d="100"/>
          <a:sy n="95" d="100"/>
        </p:scale>
        <p:origin x="169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02T21:46:12.717" idx="1">
    <p:pos x="6000" y="0"/>
    <p:text>add a picture of the diagnosis techniques ex. a ct scan showing adissons diagnosis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3219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integrativepro.com/Resources/Integrative-Blog/2016/The-HPA-Axi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prn.org/index.php/complications/article/hiv_osteoporosis_adrenal_insufficiency_85"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shutterstock.com/search/blood+via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cguffmedical.com/content/images/thumbs/0002255_cortefreg-10mg-100-tabl.jpeg" TargetMode="External"/><Relationship Id="rId4" Type="http://schemas.openxmlformats.org/officeDocument/2006/relationships/hyperlink" Target="http://www.drsfostersmith.com/images/Categoryimages/normal/p-50023-45490-fludrocortiso.jpg"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ddisons.org.uk/index.php/articles.html/_/articles-for/emergencies/obtaining-your-emergency-injection-kit-r36" TargetMode="External"/><Relationship Id="rId4" Type="http://schemas.openxmlformats.org/officeDocument/2006/relationships/hyperlink" Target="http://www.addisonsociety.ca/injection-kit.html" TargetMode="External"/><Relationship Id="rId5" Type="http://schemas.openxmlformats.org/officeDocument/2006/relationships/hyperlink" Target="https://s-media-cache-ak0.pinimg.com/736x/6a/da/2b/6ada2bd89bf21d62e0c99c6c0d12d22a.jpg"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lackwell.ge/res/images/images/2015071418392830770.jpg" TargetMode="External"/><Relationship Id="rId4" Type="http://schemas.openxmlformats.org/officeDocument/2006/relationships/hyperlink" Target="http://ichef-1.bbci.co.uk/news/660/media/images/80748000/jpg/_80748739_jog464584343.jpg"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academic-oup-com.libaccess.lib.mcmaster.ca/jcem/article-lookup/doi/10.1210/jc.2013-425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3636818/" TargetMode="External"/><Relationship Id="rId4" Type="http://schemas.openxmlformats.org/officeDocument/2006/relationships/hyperlink" Target="http://slideplayer.com/slide/7053912/"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merfinancials.com/7-quickest-reactions-every-homeowner-must-have-in-an-emergency/" TargetMode="External"/><Relationship Id="rId4" Type="http://schemas.openxmlformats.org/officeDocument/2006/relationships/hyperlink" Target="http://www.animationartwork.com/artwork/taz_art.sku14122"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britannica.com/science/adrenal-glan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58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http://www.integrativepro.com/Resources/Integrative-Blog/2016/The-HPA-Axis</a:t>
            </a:r>
          </a:p>
          <a:p>
            <a:pPr lvl="0">
              <a:spcBef>
                <a:spcPts val="0"/>
              </a:spcBef>
              <a:buNone/>
            </a:pPr>
            <a:endParaRPr dirty="0"/>
          </a:p>
        </p:txBody>
      </p:sp>
    </p:spTree>
    <p:extLst>
      <p:ext uri="{BB962C8B-B14F-4D97-AF65-F5344CB8AC3E}">
        <p14:creationId xmlns:p14="http://schemas.microsoft.com/office/powerpoint/2010/main" val="48145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endParaRPr lang="en" sz="1200" dirty="0">
              <a:solidFill>
                <a:srgbClr val="353535"/>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6603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http://www.prn.org/index.php/complications/article/hiv_osteoporosis_adrenal_insufficiency_85</a:t>
            </a:r>
          </a:p>
          <a:p>
            <a:pPr lvl="0" rtl="0">
              <a:lnSpc>
                <a:spcPct val="115000"/>
              </a:lnSpc>
              <a:spcBef>
                <a:spcPts val="600"/>
              </a:spcBef>
              <a:spcAft>
                <a:spcPts val="600"/>
              </a:spcAft>
              <a:buNone/>
            </a:pPr>
            <a:r>
              <a:rPr lang="en" sz="1200">
                <a:solidFill>
                  <a:srgbClr val="353535"/>
                </a:solidFill>
                <a:latin typeface="Source Sans Pro"/>
                <a:ea typeface="Source Sans Pro"/>
                <a:cs typeface="Source Sans Pro"/>
                <a:sym typeface="Source Sans Pro"/>
              </a:rPr>
              <a:t>Addison’s disease can </a:t>
            </a:r>
            <a:r>
              <a:rPr lang="en" sz="1200" b="1">
                <a:solidFill>
                  <a:srgbClr val="353535"/>
                </a:solidFill>
                <a:latin typeface="Source Sans Pro"/>
                <a:ea typeface="Source Sans Pro"/>
                <a:cs typeface="Source Sans Pro"/>
                <a:sym typeface="Source Sans Pro"/>
              </a:rPr>
              <a:t>manifest in one of two ways</a:t>
            </a:r>
            <a:r>
              <a:rPr lang="en" sz="1200">
                <a:solidFill>
                  <a:srgbClr val="353535"/>
                </a:solidFill>
                <a:latin typeface="Source Sans Pro"/>
                <a:ea typeface="Source Sans Pro"/>
                <a:cs typeface="Source Sans Pro"/>
                <a:sym typeface="Source Sans Pro"/>
              </a:rPr>
              <a:t>, either as primary adrenal insufficiency, or secondary adrenal insufficiency</a:t>
            </a:r>
          </a:p>
        </p:txBody>
      </p:sp>
    </p:spTree>
    <p:extLst>
      <p:ext uri="{BB962C8B-B14F-4D97-AF65-F5344CB8AC3E}">
        <p14:creationId xmlns:p14="http://schemas.microsoft.com/office/powerpoint/2010/main" val="179754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600"/>
              </a:spcBef>
              <a:spcAft>
                <a:spcPts val="600"/>
              </a:spcAft>
              <a:buClr>
                <a:srgbClr val="353535"/>
              </a:buClr>
              <a:buSzPct val="100000"/>
              <a:buFont typeface="Source Sans Pro"/>
            </a:pPr>
            <a:endParaRPr lang="en" sz="12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47327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r>
              <a:rPr lang="en-CA" sz="1200" b="1" dirty="0" smtClean="0">
                <a:solidFill>
                  <a:srgbClr val="353535"/>
                </a:solidFill>
                <a:latin typeface="Source Sans Pro"/>
                <a:ea typeface="Source Sans Pro"/>
                <a:cs typeface="Source Sans Pro"/>
                <a:sym typeface="Source Sans Pro"/>
              </a:rPr>
              <a:t>http://</a:t>
            </a:r>
            <a:r>
              <a:rPr lang="en-CA" sz="1200" b="1" dirty="0" err="1" smtClean="0">
                <a:solidFill>
                  <a:srgbClr val="353535"/>
                </a:solidFill>
                <a:latin typeface="Source Sans Pro"/>
                <a:ea typeface="Source Sans Pro"/>
                <a:cs typeface="Source Sans Pro"/>
                <a:sym typeface="Source Sans Pro"/>
              </a:rPr>
              <a:t>blog.medillsb.com</a:t>
            </a:r>
            <a:r>
              <a:rPr lang="en-CA" sz="1200" b="1" dirty="0" smtClean="0">
                <a:solidFill>
                  <a:srgbClr val="353535"/>
                </a:solidFill>
                <a:latin typeface="Source Sans Pro"/>
                <a:ea typeface="Source Sans Pro"/>
                <a:cs typeface="Source Sans Pro"/>
                <a:sym typeface="Source Sans Pro"/>
              </a:rPr>
              <a:t>/10-medicall-illustrations-that-shed-light-on-tumors/ </a:t>
            </a:r>
          </a:p>
          <a:p>
            <a:pPr lvl="0" rtl="0">
              <a:lnSpc>
                <a:spcPct val="115000"/>
              </a:lnSpc>
              <a:spcBef>
                <a:spcPts val="600"/>
              </a:spcBef>
              <a:spcAft>
                <a:spcPts val="600"/>
              </a:spcAft>
              <a:buNone/>
            </a:pPr>
            <a:endParaRPr lang="en-CA" sz="1200" b="1" dirty="0" smtClean="0">
              <a:solidFill>
                <a:srgbClr val="353535"/>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62671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https://www.shutterstock.com/search/blood+vial</a:t>
            </a:r>
          </a:p>
          <a:p>
            <a:pPr lvl="0" rtl="0">
              <a:lnSpc>
                <a:spcPct val="115000"/>
              </a:lnSpc>
              <a:spcBef>
                <a:spcPts val="600"/>
              </a:spcBef>
              <a:spcAft>
                <a:spcPts val="600"/>
              </a:spcAft>
              <a:buNone/>
            </a:pPr>
            <a:r>
              <a:rPr lang="en" sz="1200" dirty="0">
                <a:latin typeface="Source Sans Pro"/>
                <a:ea typeface="Source Sans Pro"/>
                <a:cs typeface="Source Sans Pro"/>
                <a:sym typeface="Source Sans Pro"/>
              </a:rPr>
              <a:t>presentation of all symptoms relate to the levels of cortisol, mineralocorticoid, and adrenal androgen deficiency at the time. </a:t>
            </a:r>
          </a:p>
        </p:txBody>
      </p:sp>
    </p:spTree>
    <p:extLst>
      <p:ext uri="{BB962C8B-B14F-4D97-AF65-F5344CB8AC3E}">
        <p14:creationId xmlns:p14="http://schemas.microsoft.com/office/powerpoint/2010/main" val="59457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Image: </a:t>
            </a:r>
            <a:r>
              <a:rPr lang="en" u="sng" dirty="0">
                <a:solidFill>
                  <a:schemeClr val="hlink"/>
                </a:solidFill>
                <a:hlinkClick r:id="rId3"/>
              </a:rPr>
              <a:t>https://www.mcguffmedical.com/content/images/thumbs/0002255_cortefreg-10mg-100-tabl.jpeg</a:t>
            </a:r>
          </a:p>
          <a:p>
            <a:pPr lvl="0">
              <a:spcBef>
                <a:spcPts val="0"/>
              </a:spcBef>
              <a:buNone/>
            </a:pPr>
            <a:r>
              <a:rPr lang="en" dirty="0"/>
              <a:t>Image: </a:t>
            </a:r>
            <a:r>
              <a:rPr lang="en" u="sng" dirty="0">
                <a:solidFill>
                  <a:schemeClr val="hlink"/>
                </a:solidFill>
                <a:hlinkClick r:id="rId4"/>
              </a:rPr>
              <a:t>http://www.drsfostersmith.com/images/Categoryimages/normal/p-50023-45490-fludrocortiso.jpg</a:t>
            </a:r>
          </a:p>
          <a:p>
            <a:pPr lvl="0" rtl="0">
              <a:lnSpc>
                <a:spcPct val="115000"/>
              </a:lnSpc>
              <a:spcBef>
                <a:spcPts val="0"/>
              </a:spcBef>
              <a:buNone/>
            </a:pPr>
            <a:endParaRPr sz="12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82362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Image: </a:t>
            </a:r>
            <a:r>
              <a:rPr lang="en" u="sng" dirty="0">
                <a:solidFill>
                  <a:schemeClr val="hlink"/>
                </a:solidFill>
                <a:hlinkClick r:id="rId3"/>
              </a:rPr>
              <a:t>http://www.addisons.org.uk/index.php/articles.html/_/articles-for/emergencies/obtaining-your-emergency-injection-kit-r36</a:t>
            </a:r>
          </a:p>
          <a:p>
            <a:pPr lvl="0">
              <a:spcBef>
                <a:spcPts val="0"/>
              </a:spcBef>
              <a:buNone/>
            </a:pPr>
            <a:r>
              <a:rPr lang="en" dirty="0"/>
              <a:t>Image: </a:t>
            </a:r>
            <a:r>
              <a:rPr lang="en" sz="1200" u="sng" dirty="0">
                <a:solidFill>
                  <a:schemeClr val="hlink"/>
                </a:solidFill>
                <a:latin typeface="Cambria"/>
                <a:ea typeface="Cambria"/>
                <a:cs typeface="Cambria"/>
                <a:sym typeface="Cambria"/>
                <a:hlinkClick r:id="rId4"/>
              </a:rPr>
              <a:t>http://www.addisonsociety.ca/injection-kit.html</a:t>
            </a:r>
            <a:r>
              <a:rPr lang="en" sz="1200" dirty="0">
                <a:latin typeface="Cambria"/>
                <a:ea typeface="Cambria"/>
                <a:cs typeface="Cambria"/>
                <a:sym typeface="Cambria"/>
              </a:rPr>
              <a:t> </a:t>
            </a:r>
          </a:p>
          <a:p>
            <a:pPr lvl="0">
              <a:spcBef>
                <a:spcPts val="0"/>
              </a:spcBef>
              <a:buNone/>
            </a:pPr>
            <a:r>
              <a:rPr lang="en" sz="1200" dirty="0">
                <a:latin typeface="Cambria"/>
                <a:ea typeface="Cambria"/>
                <a:cs typeface="Cambria"/>
                <a:sym typeface="Cambria"/>
              </a:rPr>
              <a:t>Image: </a:t>
            </a:r>
            <a:r>
              <a:rPr lang="en" sz="1200" u="sng" dirty="0">
                <a:solidFill>
                  <a:schemeClr val="hlink"/>
                </a:solidFill>
                <a:latin typeface="Cambria"/>
                <a:ea typeface="Cambria"/>
                <a:cs typeface="Cambria"/>
                <a:sym typeface="Cambria"/>
                <a:hlinkClick r:id="rId5"/>
              </a:rPr>
              <a:t>https://s-media-cache-ak0.pinimg.com/736x/6a/da/2b/6ada2bd89bf21d62e0c99c6c0d12d22a.jpg</a:t>
            </a:r>
          </a:p>
          <a:p>
            <a:pPr lvl="0" rtl="0">
              <a:lnSpc>
                <a:spcPct val="115000"/>
              </a:lnSpc>
              <a:spcBef>
                <a:spcPts val="0"/>
              </a:spcBef>
              <a:buNone/>
            </a:pPr>
            <a:endParaRPr sz="12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12691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Image: </a:t>
            </a:r>
            <a:r>
              <a:rPr lang="en" u="sng" dirty="0">
                <a:solidFill>
                  <a:schemeClr val="hlink"/>
                </a:solidFill>
                <a:hlinkClick r:id="rId3"/>
              </a:rPr>
              <a:t>http://www.blackwell.ge/res/images/images/2015071418392830770.jpg</a:t>
            </a:r>
          </a:p>
          <a:p>
            <a:pPr lvl="0">
              <a:spcBef>
                <a:spcPts val="0"/>
              </a:spcBef>
              <a:buNone/>
            </a:pPr>
            <a:r>
              <a:rPr lang="en" dirty="0"/>
              <a:t>Image: </a:t>
            </a:r>
            <a:r>
              <a:rPr lang="en" u="sng" dirty="0">
                <a:solidFill>
                  <a:schemeClr val="hlink"/>
                </a:solidFill>
                <a:hlinkClick r:id="rId4"/>
              </a:rPr>
              <a:t>http://ichef-1.bbci.co.uk/news/660/media/images/80748000/jpg/_80748739_jog464584343.jpg</a:t>
            </a:r>
          </a:p>
          <a:p>
            <a:pPr lvl="0" rtl="0">
              <a:lnSpc>
                <a:spcPct val="115000"/>
              </a:lnSpc>
              <a:spcBef>
                <a:spcPts val="0"/>
              </a:spcBef>
              <a:buNone/>
            </a:pPr>
            <a:r>
              <a:rPr lang="en" sz="1200" dirty="0">
                <a:latin typeface="Source Sans Pro"/>
                <a:ea typeface="Source Sans Pro"/>
                <a:cs typeface="Source Sans Pro"/>
                <a:sym typeface="Source Sans Pro"/>
              </a:rPr>
              <a:t>androgens also deficient </a:t>
            </a:r>
          </a:p>
        </p:txBody>
      </p:sp>
    </p:spTree>
    <p:extLst>
      <p:ext uri="{BB962C8B-B14F-4D97-AF65-F5344CB8AC3E}">
        <p14:creationId xmlns:p14="http://schemas.microsoft.com/office/powerpoint/2010/main" val="8188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Image: </a:t>
            </a:r>
            <a:r>
              <a:rPr lang="en" u="sng" dirty="0">
                <a:solidFill>
                  <a:schemeClr val="hlink"/>
                </a:solidFill>
                <a:hlinkClick r:id="rId3"/>
              </a:rPr>
              <a:t>https://academic-oup-com.libaccess.lib.mcmaster.ca/jcem/article-lookup/doi/10.1210/jc.2013-4253</a:t>
            </a:r>
          </a:p>
          <a:p>
            <a:pPr lvl="0" rtl="0">
              <a:lnSpc>
                <a:spcPct val="115000"/>
              </a:lnSpc>
              <a:spcBef>
                <a:spcPts val="0"/>
              </a:spcBef>
              <a:buNone/>
            </a:pPr>
            <a:endParaRPr sz="12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87705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r>
              <a:rPr lang="en" sz="1800">
                <a:solidFill>
                  <a:srgbClr val="252525"/>
                </a:solidFill>
                <a:highlight>
                  <a:srgbClr val="FFFFFF"/>
                </a:highlight>
                <a:latin typeface="Source Sans Pro"/>
                <a:ea typeface="Source Sans Pro"/>
                <a:cs typeface="Source Sans Pro"/>
                <a:sym typeface="Source Sans Pro"/>
              </a:rPr>
              <a:t>Extreme weakness, confusion, the chills, dizziness and low blood pressure - Addisonian crisis. </a:t>
            </a:r>
          </a:p>
        </p:txBody>
      </p:sp>
    </p:spTree>
    <p:extLst>
      <p:ext uri="{BB962C8B-B14F-4D97-AF65-F5344CB8AC3E}">
        <p14:creationId xmlns:p14="http://schemas.microsoft.com/office/powerpoint/2010/main" val="45561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r>
              <a:rPr lang="en" sz="1400" dirty="0">
                <a:latin typeface="Source Sans Pro"/>
                <a:ea typeface="Source Sans Pro"/>
                <a:cs typeface="Source Sans Pro"/>
                <a:sym typeface="Source Sans Pro"/>
              </a:rPr>
              <a:t>In terms of prognosis, the average Addison’s patient can anticipate a fairly good outcome, if the disease is treated adequately. </a:t>
            </a:r>
          </a:p>
          <a:p>
            <a:pPr lvl="0" rtl="0">
              <a:lnSpc>
                <a:spcPct val="115000"/>
              </a:lnSpc>
              <a:spcBef>
                <a:spcPts val="600"/>
              </a:spcBef>
              <a:spcAft>
                <a:spcPts val="600"/>
              </a:spcAft>
              <a:buNone/>
            </a:pPr>
            <a:r>
              <a:rPr lang="en" sz="1400" dirty="0">
                <a:latin typeface="Source Sans Pro"/>
                <a:ea typeface="Source Sans Pro"/>
                <a:cs typeface="Source Sans Pro"/>
                <a:sym typeface="Source Sans Pro"/>
              </a:rPr>
              <a:t>A relatively normal quality of life can be expected for these patients. </a:t>
            </a:r>
          </a:p>
          <a:p>
            <a:pPr lvl="0" rtl="0">
              <a:lnSpc>
                <a:spcPct val="115000"/>
              </a:lnSpc>
              <a:spcBef>
                <a:spcPts val="600"/>
              </a:spcBef>
              <a:spcAft>
                <a:spcPts val="600"/>
              </a:spcAft>
              <a:buNone/>
            </a:pPr>
            <a:r>
              <a:rPr lang="en" sz="1400" dirty="0">
                <a:latin typeface="Source Sans Pro"/>
                <a:ea typeface="Source Sans Pro"/>
                <a:cs typeface="Source Sans Pro"/>
                <a:sym typeface="Source Sans Pro"/>
              </a:rPr>
              <a:t>It is important for these patients, who are typically free of other disease, to maintain upkeep of their medication and self-care.</a:t>
            </a:r>
          </a:p>
          <a:p>
            <a:pPr lvl="0">
              <a:spcBef>
                <a:spcPts val="0"/>
              </a:spcBef>
              <a:buNone/>
            </a:pPr>
            <a:endParaRPr sz="1400" dirty="0"/>
          </a:p>
        </p:txBody>
      </p:sp>
    </p:spTree>
    <p:extLst>
      <p:ext uri="{BB962C8B-B14F-4D97-AF65-F5344CB8AC3E}">
        <p14:creationId xmlns:p14="http://schemas.microsoft.com/office/powerpoint/2010/main" val="115040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lang="en" sz="1200" dirty="0">
              <a:highlight>
                <a:srgbClr val="FFFFFF"/>
              </a:highlight>
              <a:latin typeface="Source Sans Pro"/>
              <a:ea typeface="Source Sans Pro"/>
              <a:cs typeface="Source Sans Pro"/>
              <a:sym typeface="Source Sans Pro"/>
            </a:endParaRPr>
          </a:p>
        </p:txBody>
      </p:sp>
    </p:spTree>
    <p:extLst>
      <p:ext uri="{BB962C8B-B14F-4D97-AF65-F5344CB8AC3E}">
        <p14:creationId xmlns:p14="http://schemas.microsoft.com/office/powerpoint/2010/main" val="52998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 sz="1200" dirty="0" err="1" smtClean="0">
                <a:latin typeface="Avenir Book" charset="0"/>
                <a:ea typeface="Avenir Book" charset="0"/>
                <a:cs typeface="Avenir Book" charset="0"/>
              </a:rPr>
              <a:t>Michels</a:t>
            </a:r>
            <a:r>
              <a:rPr lang="en" sz="1200" dirty="0" smtClean="0">
                <a:latin typeface="Avenir Book" charset="0"/>
                <a:ea typeface="Avenir Book" charset="0"/>
                <a:cs typeface="Avenir Book" charset="0"/>
              </a:rPr>
              <a:t> and </a:t>
            </a:r>
            <a:r>
              <a:rPr lang="en" sz="1200" dirty="0" err="1" smtClean="0">
                <a:latin typeface="Avenir Book" charset="0"/>
                <a:ea typeface="Avenir Book" charset="0"/>
                <a:cs typeface="Avenir Book" charset="0"/>
              </a:rPr>
              <a:t>Michels</a:t>
            </a:r>
            <a:r>
              <a:rPr lang="en" sz="1200" dirty="0" smtClean="0">
                <a:latin typeface="Avenir Book" charset="0"/>
                <a:ea typeface="Avenir Book" charset="0"/>
                <a:cs typeface="Avenir Book" charset="0"/>
              </a:rPr>
              <a:t>, 2014, </a:t>
            </a:r>
            <a:r>
              <a:rPr lang="en" sz="1200" dirty="0" err="1" smtClean="0">
                <a:latin typeface="Avenir Book" charset="0"/>
                <a:ea typeface="Avenir Book" charset="0"/>
                <a:cs typeface="Avenir Book" charset="0"/>
              </a:rPr>
              <a:t>MayoClinic</a:t>
            </a:r>
            <a:r>
              <a:rPr lang="en" sz="1200" dirty="0" smtClean="0">
                <a:latin typeface="Avenir Book" charset="0"/>
                <a:ea typeface="Avenir Book" charset="0"/>
                <a:cs typeface="Avenir Book" charset="0"/>
              </a:rPr>
              <a:t>, 2017)</a:t>
            </a:r>
            <a:endParaRPr lang="en-CA" sz="1200" dirty="0" smtClean="0">
              <a:highlight>
                <a:srgbClr val="FFFFFF"/>
              </a:highlight>
              <a:latin typeface="Source Sans Pro"/>
              <a:ea typeface="Source Sans Pro"/>
              <a:cs typeface="Source Sans Pro"/>
              <a:sym typeface="Source Sans Pro"/>
            </a:endParaRPr>
          </a:p>
          <a:p>
            <a:pPr lvl="0" rtl="0">
              <a:lnSpc>
                <a:spcPct val="115000"/>
              </a:lnSpc>
              <a:spcBef>
                <a:spcPts val="0"/>
              </a:spcBef>
              <a:buNone/>
            </a:pPr>
            <a:endParaRPr lang="en-CA" sz="1200" dirty="0" smtClean="0">
              <a:highlight>
                <a:srgbClr val="FFFFFF"/>
              </a:highlight>
              <a:latin typeface="Source Sans Pro"/>
              <a:ea typeface="Source Sans Pro"/>
              <a:cs typeface="Source Sans Pro"/>
              <a:sym typeface="Source Sans Pro"/>
            </a:endParaRPr>
          </a:p>
        </p:txBody>
      </p:sp>
    </p:spTree>
    <p:extLst>
      <p:ext uri="{BB962C8B-B14F-4D97-AF65-F5344CB8AC3E}">
        <p14:creationId xmlns:p14="http://schemas.microsoft.com/office/powerpoint/2010/main" val="1760520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solidFill>
                  <a:srgbClr val="2A2A2A"/>
                </a:solidFill>
                <a:highlight>
                  <a:srgbClr val="FFFFFF"/>
                </a:highlight>
                <a:latin typeface="Source Sans Pro"/>
                <a:ea typeface="Source Sans Pro"/>
                <a:cs typeface="Source Sans Pro"/>
                <a:sym typeface="Source Sans Pro"/>
              </a:rPr>
              <a:t>Can you guess who the case study was referring to? If you didn’t know, the case study is about John F Kennedy. He was the 35th president of the United States. He stayed silent about this condition, and suffered with it a for a majority of his life. However, with the proper treatment and management, individuals with Addison’s disease do not have to suffer in the same way. Thank you for listening to our presentation. </a:t>
            </a:r>
          </a:p>
          <a:p>
            <a:pPr lvl="0" rtl="0">
              <a:lnSpc>
                <a:spcPct val="115000"/>
              </a:lnSpc>
              <a:spcBef>
                <a:spcPts val="0"/>
              </a:spcBef>
              <a:buNone/>
            </a:pPr>
            <a:endParaRPr sz="1200">
              <a:latin typeface="Source Sans Pro"/>
              <a:ea typeface="Source Sans Pro"/>
              <a:cs typeface="Source Sans Pro"/>
              <a:sym typeface="Source Sans Pro"/>
            </a:endParaRPr>
          </a:p>
          <a:p>
            <a:pPr lvl="0">
              <a:spcBef>
                <a:spcPts val="0"/>
              </a:spcBef>
              <a:buNone/>
            </a:pPr>
            <a:endParaRPr/>
          </a:p>
        </p:txBody>
      </p:sp>
    </p:spTree>
    <p:extLst>
      <p:ext uri="{BB962C8B-B14F-4D97-AF65-F5344CB8AC3E}">
        <p14:creationId xmlns:p14="http://schemas.microsoft.com/office/powerpoint/2010/main" val="103753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236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738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65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r>
              <a:rPr lang="en" sz="1800">
                <a:solidFill>
                  <a:srgbClr val="353535"/>
                </a:solidFill>
                <a:highlight>
                  <a:srgbClr val="FFFFFF"/>
                </a:highlight>
                <a:latin typeface="Source Sans Pro"/>
                <a:ea typeface="Source Sans Pro"/>
                <a:cs typeface="Source Sans Pro"/>
                <a:sym typeface="Source Sans Pro"/>
              </a:rPr>
              <a:t>Endocrine disorder - the adrenal glands do not produce enough of the hormones cortisol and in some cases aldosterone, due to the destruction or dysfunction of the adrenal cortex.</a:t>
            </a:r>
          </a:p>
          <a:p>
            <a:pPr lvl="0">
              <a:spcBef>
                <a:spcPts val="0"/>
              </a:spcBef>
              <a:buNone/>
            </a:pPr>
            <a:endParaRPr>
              <a:solidFill>
                <a:srgbClr val="353535"/>
              </a:solidFill>
              <a:latin typeface="Calibri"/>
              <a:ea typeface="Calibri"/>
              <a:cs typeface="Calibri"/>
              <a:sym typeface="Calibri"/>
            </a:endParaRPr>
          </a:p>
        </p:txBody>
      </p:sp>
    </p:spTree>
    <p:extLst>
      <p:ext uri="{BB962C8B-B14F-4D97-AF65-F5344CB8AC3E}">
        <p14:creationId xmlns:p14="http://schemas.microsoft.com/office/powerpoint/2010/main" val="181363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https://www.theatlantic.com/magazine/archive/2013/08/the-medical-ordeals-of-jfk/309469/</a:t>
            </a:r>
          </a:p>
        </p:txBody>
      </p:sp>
    </p:spTree>
    <p:extLst>
      <p:ext uri="{BB962C8B-B14F-4D97-AF65-F5344CB8AC3E}">
        <p14:creationId xmlns:p14="http://schemas.microsoft.com/office/powerpoint/2010/main" val="36437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6367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https://www.ncbi.nlm.nih.gov/pmc/articles/PMC3636818/</a:t>
            </a:r>
          </a:p>
          <a:p>
            <a:pPr lvl="0">
              <a:spcBef>
                <a:spcPts val="0"/>
              </a:spcBef>
              <a:buNone/>
            </a:pPr>
            <a:r>
              <a:rPr lang="en" u="sng" dirty="0">
                <a:solidFill>
                  <a:schemeClr val="hlink"/>
                </a:solidFill>
                <a:hlinkClick r:id="rId4"/>
              </a:rPr>
              <a:t>http://slideplayer.com/slide/7053912/</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87102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http://www.umerfinancials.com/7-quickest-reactions-every-homeowner-must-have-in-an-emergency/</a:t>
            </a:r>
          </a:p>
          <a:p>
            <a:pPr lvl="0" rtl="0">
              <a:spcBef>
                <a:spcPts val="0"/>
              </a:spcBef>
              <a:buNone/>
            </a:pPr>
            <a:r>
              <a:rPr lang="en" u="sng" dirty="0">
                <a:solidFill>
                  <a:schemeClr val="hlink"/>
                </a:solidFill>
                <a:hlinkClick r:id="rId4"/>
              </a:rPr>
              <a:t>http://www.animationartwork.com/artwork/taz_art.sku14122</a:t>
            </a:r>
          </a:p>
          <a:p>
            <a:pPr lvl="0" rtl="0">
              <a:spcBef>
                <a:spcPts val="0"/>
              </a:spcBef>
              <a:buNone/>
            </a:pPr>
            <a:endParaRPr sz="12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71061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dirty="0">
                <a:solidFill>
                  <a:schemeClr val="hlink"/>
                </a:solidFill>
                <a:hlinkClick r:id="rId3"/>
              </a:rPr>
              <a:t>https://www.britannica.com/science/adrenal-gland</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22228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600"/>
              </a:spcBef>
              <a:spcAft>
                <a:spcPts val="600"/>
              </a:spcAft>
              <a:buNone/>
            </a:pPr>
            <a:endParaRPr lang="en" sz="1200" dirty="0">
              <a:solidFill>
                <a:srgbClr val="353535"/>
              </a:solidFill>
              <a:highlight>
                <a:srgbClr val="FFFFFF"/>
              </a:highlight>
              <a:latin typeface="Source Sans Pro"/>
              <a:ea typeface="Source Sans Pro"/>
              <a:cs typeface="Source Sans Pro"/>
              <a:sym typeface="Source Sans Pro"/>
            </a:endParaRPr>
          </a:p>
        </p:txBody>
      </p:sp>
    </p:spTree>
    <p:extLst>
      <p:ext uri="{BB962C8B-B14F-4D97-AF65-F5344CB8AC3E}">
        <p14:creationId xmlns:p14="http://schemas.microsoft.com/office/powerpoint/2010/main" val="8257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4235850"/>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421100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362666"/>
            <a:ext cx="7136667" cy="203194"/>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5292001"/>
            <a:ext cx="7136667" cy="203194"/>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2335685"/>
            <a:ext cx="7136700" cy="13632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3800052"/>
            <a:ext cx="48705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6727600"/>
            <a:ext cx="9144000" cy="130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739800"/>
            <a:ext cx="8520600" cy="20511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3994200"/>
            <a:ext cx="8520600" cy="14289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3429200"/>
            <a:ext cx="9144000" cy="34287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1086400"/>
            <a:ext cx="8571300" cy="12561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688233"/>
            <a:ext cx="3999900" cy="4403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688233"/>
            <a:ext cx="3999900" cy="4403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701800"/>
            <a:ext cx="5613600" cy="54543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68580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386233"/>
            <a:ext cx="4045200" cy="2234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36358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5640966"/>
            <a:ext cx="5998800" cy="7983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9432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688433"/>
            <a:ext cx="8520600" cy="4403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68650" y="2247727"/>
            <a:ext cx="7136700" cy="1363200"/>
          </a:xfrm>
          <a:prstGeom prst="rect">
            <a:avLst/>
          </a:prstGeom>
        </p:spPr>
        <p:txBody>
          <a:bodyPr lIns="91425" tIns="91425" rIns="91425" bIns="91425" anchor="b" anchorCtr="0">
            <a:noAutofit/>
          </a:bodyPr>
          <a:lstStyle/>
          <a:p>
            <a:pPr lvl="0">
              <a:spcBef>
                <a:spcPts val="0"/>
              </a:spcBef>
              <a:buNone/>
            </a:pPr>
            <a:r>
              <a:rPr lang="en" sz="7000"/>
              <a:t>Addison’s Disease</a:t>
            </a:r>
          </a:p>
        </p:txBody>
      </p:sp>
      <p:sp>
        <p:nvSpPr>
          <p:cNvPr id="67" name="Shape 67"/>
          <p:cNvSpPr txBox="1">
            <a:spLocks noGrp="1"/>
          </p:cNvSpPr>
          <p:nvPr>
            <p:ph type="subTitle" idx="1"/>
          </p:nvPr>
        </p:nvSpPr>
        <p:spPr>
          <a:xfrm>
            <a:off x="2061050" y="3601126"/>
            <a:ext cx="5285700" cy="1363200"/>
          </a:xfrm>
          <a:prstGeom prst="rect">
            <a:avLst/>
          </a:prstGeom>
        </p:spPr>
        <p:txBody>
          <a:bodyPr lIns="91425" tIns="91425" rIns="91425" bIns="91425" anchor="t" anchorCtr="0">
            <a:noAutofit/>
          </a:bodyPr>
          <a:lstStyle/>
          <a:p>
            <a:pPr lvl="0">
              <a:spcBef>
                <a:spcPts val="0"/>
              </a:spcBef>
              <a:buNone/>
            </a:pPr>
            <a:r>
              <a:rPr lang="en" sz="3000" dirty="0">
                <a:latin typeface="Avenir Light" charset="0"/>
                <a:ea typeface="Avenir Light" charset="0"/>
                <a:cs typeface="Avenir Light" charset="0"/>
              </a:rPr>
              <a:t>Adrenal Insufficiency </a:t>
            </a:r>
          </a:p>
          <a:p>
            <a:pPr lvl="0">
              <a:spcBef>
                <a:spcPts val="0"/>
              </a:spcBef>
              <a:buNone/>
            </a:pPr>
            <a:r>
              <a:rPr lang="en" sz="2000" dirty="0">
                <a:latin typeface="Avenir Light" charset="0"/>
                <a:ea typeface="Avenir Light" charset="0"/>
                <a:cs typeface="Avenir Light" charset="0"/>
              </a:rPr>
              <a:t/>
            </a:r>
            <a:br>
              <a:rPr lang="en" sz="2000" dirty="0">
                <a:latin typeface="Avenir Light" charset="0"/>
                <a:ea typeface="Avenir Light" charset="0"/>
                <a:cs typeface="Avenir Light" charset="0"/>
              </a:rPr>
            </a:br>
            <a:r>
              <a:rPr lang="en" sz="2000" dirty="0">
                <a:latin typeface="Avenir Light" charset="0"/>
                <a:ea typeface="Avenir Light" charset="0"/>
                <a:cs typeface="Avenir Light" charset="0"/>
              </a:rPr>
              <a:t>Sabrina </a:t>
            </a:r>
            <a:r>
              <a:rPr lang="en" sz="2000" dirty="0" err="1">
                <a:latin typeface="Avenir Light" charset="0"/>
                <a:ea typeface="Avenir Light" charset="0"/>
                <a:cs typeface="Avenir Light" charset="0"/>
              </a:rPr>
              <a:t>Fisico</a:t>
            </a:r>
            <a:r>
              <a:rPr lang="en" sz="2000" dirty="0">
                <a:latin typeface="Avenir Light" charset="0"/>
                <a:ea typeface="Avenir Light" charset="0"/>
                <a:cs typeface="Avenir Light" charset="0"/>
              </a:rPr>
              <a:t>, Ayesha </a:t>
            </a:r>
            <a:r>
              <a:rPr lang="en" sz="2000" dirty="0" err="1">
                <a:latin typeface="Avenir Light" charset="0"/>
                <a:ea typeface="Avenir Light" charset="0"/>
                <a:cs typeface="Avenir Light" charset="0"/>
              </a:rPr>
              <a:t>Javed</a:t>
            </a:r>
            <a:r>
              <a:rPr lang="en" sz="2000" dirty="0">
                <a:latin typeface="Avenir Light" charset="0"/>
                <a:ea typeface="Avenir Light" charset="0"/>
                <a:cs typeface="Avenir Light" charset="0"/>
              </a:rPr>
              <a:t>, </a:t>
            </a:r>
            <a:r>
              <a:rPr lang="en" sz="2000" dirty="0" err="1">
                <a:latin typeface="Avenir Light" charset="0"/>
                <a:ea typeface="Avenir Light" charset="0"/>
                <a:cs typeface="Avenir Light" charset="0"/>
              </a:rPr>
              <a:t>Yumna</a:t>
            </a:r>
            <a:r>
              <a:rPr lang="en" sz="2000" dirty="0">
                <a:latin typeface="Avenir Light" charset="0"/>
                <a:ea typeface="Avenir Light" charset="0"/>
                <a:cs typeface="Avenir Light" charset="0"/>
              </a:rPr>
              <a:t> </a:t>
            </a:r>
            <a:r>
              <a:rPr lang="en" sz="2000" dirty="0" err="1">
                <a:latin typeface="Avenir Light" charset="0"/>
                <a:ea typeface="Avenir Light" charset="0"/>
                <a:cs typeface="Avenir Light" charset="0"/>
              </a:rPr>
              <a:t>Makda</a:t>
            </a:r>
            <a:r>
              <a:rPr lang="en" sz="2000" dirty="0">
                <a:latin typeface="Avenir Light" charset="0"/>
                <a:ea typeface="Avenir Light" charset="0"/>
                <a:cs typeface="Avenir Light" charset="0"/>
              </a:rPr>
              <a:t>, </a:t>
            </a:r>
            <a:r>
              <a:rPr lang="en" sz="2000" dirty="0" err="1">
                <a:latin typeface="Avenir Light" charset="0"/>
                <a:ea typeface="Avenir Light" charset="0"/>
                <a:cs typeface="Avenir Light" charset="0"/>
              </a:rPr>
              <a:t>Kritika</a:t>
            </a:r>
            <a:r>
              <a:rPr lang="en" sz="2000" dirty="0">
                <a:latin typeface="Avenir Light" charset="0"/>
                <a:ea typeface="Avenir Light" charset="0"/>
                <a:cs typeface="Avenir Light" charset="0"/>
              </a:rPr>
              <a:t> Seth, Reda Siddiqui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45041"/>
            <a:ext cx="8520600" cy="943200"/>
          </a:xfrm>
          <a:prstGeom prst="rect">
            <a:avLst/>
          </a:prstGeom>
        </p:spPr>
        <p:txBody>
          <a:bodyPr lIns="91425" tIns="91425" rIns="91425" bIns="91425" anchor="t" anchorCtr="0">
            <a:noAutofit/>
          </a:bodyPr>
          <a:lstStyle/>
          <a:p>
            <a:pPr lvl="0">
              <a:spcBef>
                <a:spcPts val="0"/>
              </a:spcBef>
              <a:buNone/>
            </a:pPr>
            <a:r>
              <a:rPr lang="en"/>
              <a:t>HYPOTHALAMIC-PITUITARY-ADRENAL AXIS (HPA)</a:t>
            </a:r>
          </a:p>
        </p:txBody>
      </p:sp>
      <p:sp>
        <p:nvSpPr>
          <p:cNvPr id="128" name="Shape 128"/>
          <p:cNvSpPr txBox="1">
            <a:spLocks noGrp="1"/>
          </p:cNvSpPr>
          <p:nvPr>
            <p:ph type="body" idx="1"/>
          </p:nvPr>
        </p:nvSpPr>
        <p:spPr>
          <a:xfrm>
            <a:off x="311700" y="1188250"/>
            <a:ext cx="4329900" cy="4903800"/>
          </a:xfrm>
          <a:prstGeom prst="rect">
            <a:avLst/>
          </a:prstGeom>
        </p:spPr>
        <p:txBody>
          <a:bodyPr lIns="91425" tIns="91425" rIns="91425" bIns="91425" anchor="t" anchorCtr="0">
            <a:noAutofit/>
          </a:bodyPr>
          <a:lstStyle/>
          <a:p>
            <a:pPr marL="457200" lvl="0" indent="-228600" rtl="0">
              <a:spcBef>
                <a:spcPts val="0"/>
              </a:spcBef>
              <a:spcAft>
                <a:spcPts val="0"/>
              </a:spcAft>
              <a:buAutoNum type="arabicParenR"/>
            </a:pPr>
            <a:r>
              <a:rPr lang="en" dirty="0" smtClean="0">
                <a:latin typeface="Avenir Book" charset="0"/>
                <a:ea typeface="Avenir Book" charset="0"/>
                <a:cs typeface="Avenir Book" charset="0"/>
              </a:rPr>
              <a:t>Corticotrophin-releasing </a:t>
            </a:r>
            <a:r>
              <a:rPr lang="en" dirty="0">
                <a:latin typeface="Avenir Book" charset="0"/>
                <a:ea typeface="Avenir Book" charset="0"/>
                <a:cs typeface="Avenir Book" charset="0"/>
              </a:rPr>
              <a:t>hormone </a:t>
            </a:r>
            <a:r>
              <a:rPr lang="en" b="1" dirty="0">
                <a:solidFill>
                  <a:schemeClr val="accent1"/>
                </a:solidFill>
                <a:latin typeface="Avenir Book" charset="0"/>
                <a:ea typeface="Avenir Book" charset="0"/>
                <a:cs typeface="Avenir Book" charset="0"/>
              </a:rPr>
              <a:t>(CRH)</a:t>
            </a:r>
            <a:r>
              <a:rPr lang="en" b="1" dirty="0">
                <a:latin typeface="Avenir Book" charset="0"/>
                <a:ea typeface="Avenir Book" charset="0"/>
                <a:cs typeface="Avenir Book" charset="0"/>
              </a:rPr>
              <a:t> </a:t>
            </a:r>
            <a:r>
              <a:rPr lang="en" dirty="0">
                <a:latin typeface="Avenir Book" charset="0"/>
                <a:ea typeface="Avenir Book" charset="0"/>
                <a:cs typeface="Avenir Book" charset="0"/>
              </a:rPr>
              <a:t>is a released from the </a:t>
            </a:r>
            <a:r>
              <a:rPr lang="en" i="1" dirty="0">
                <a:latin typeface="Avenir Book" charset="0"/>
                <a:ea typeface="Avenir Book" charset="0"/>
                <a:cs typeface="Avenir Book" charset="0"/>
              </a:rPr>
              <a:t>hypothalamus</a:t>
            </a:r>
            <a:r>
              <a:rPr lang="en" dirty="0">
                <a:latin typeface="Avenir Book" charset="0"/>
                <a:ea typeface="Avenir Book" charset="0"/>
                <a:cs typeface="Avenir Book" charset="0"/>
              </a:rPr>
              <a:t>.</a:t>
            </a:r>
          </a:p>
          <a:p>
            <a:pPr marL="457200" lvl="0" indent="-228600" rtl="0">
              <a:spcBef>
                <a:spcPts val="0"/>
              </a:spcBef>
              <a:spcAft>
                <a:spcPts val="0"/>
              </a:spcAft>
              <a:buAutoNum type="arabicParenR"/>
            </a:pPr>
            <a:r>
              <a:rPr lang="en" dirty="0">
                <a:latin typeface="Avenir Book" charset="0"/>
                <a:ea typeface="Avenir Book" charset="0"/>
                <a:cs typeface="Avenir Book" charset="0"/>
              </a:rPr>
              <a:t>Stimulates the release of adrenocorticotropic hormone </a:t>
            </a:r>
            <a:r>
              <a:rPr lang="en" b="1" dirty="0">
                <a:solidFill>
                  <a:schemeClr val="accent1"/>
                </a:solidFill>
                <a:latin typeface="Avenir Book" charset="0"/>
                <a:ea typeface="Avenir Book" charset="0"/>
                <a:cs typeface="Avenir Book" charset="0"/>
              </a:rPr>
              <a:t>(ACTH) </a:t>
            </a:r>
            <a:r>
              <a:rPr lang="en" dirty="0">
                <a:latin typeface="Avenir Book" charset="0"/>
                <a:ea typeface="Avenir Book" charset="0"/>
                <a:cs typeface="Avenir Book" charset="0"/>
              </a:rPr>
              <a:t>from the anterior </a:t>
            </a:r>
            <a:r>
              <a:rPr lang="en" i="1" dirty="0">
                <a:latin typeface="Avenir Book" charset="0"/>
                <a:ea typeface="Avenir Book" charset="0"/>
                <a:cs typeface="Avenir Book" charset="0"/>
              </a:rPr>
              <a:t>pituitary gland</a:t>
            </a:r>
            <a:r>
              <a:rPr lang="en" dirty="0">
                <a:latin typeface="Avenir Book" charset="0"/>
                <a:ea typeface="Avenir Book" charset="0"/>
                <a:cs typeface="Avenir Book" charset="0"/>
              </a:rPr>
              <a:t>.</a:t>
            </a:r>
          </a:p>
          <a:p>
            <a:pPr marL="457200" lvl="0" indent="-228600" rtl="0">
              <a:spcBef>
                <a:spcPts val="0"/>
              </a:spcBef>
              <a:spcAft>
                <a:spcPts val="0"/>
              </a:spcAft>
              <a:buAutoNum type="arabicParenR"/>
            </a:pPr>
            <a:r>
              <a:rPr lang="en" dirty="0">
                <a:latin typeface="Avenir Book" charset="0"/>
                <a:ea typeface="Avenir Book" charset="0"/>
                <a:cs typeface="Avenir Book" charset="0"/>
              </a:rPr>
              <a:t>Production and release of </a:t>
            </a:r>
            <a:r>
              <a:rPr lang="en" b="1" dirty="0">
                <a:solidFill>
                  <a:schemeClr val="accent1"/>
                </a:solidFill>
                <a:latin typeface="Avenir Book" charset="0"/>
                <a:ea typeface="Avenir Book" charset="0"/>
                <a:cs typeface="Avenir Book" charset="0"/>
              </a:rPr>
              <a:t>cortisol</a:t>
            </a:r>
            <a:r>
              <a:rPr lang="en" b="1" dirty="0">
                <a:latin typeface="Avenir Book" charset="0"/>
                <a:ea typeface="Avenir Book" charset="0"/>
                <a:cs typeface="Avenir Book" charset="0"/>
              </a:rPr>
              <a:t> </a:t>
            </a:r>
            <a:r>
              <a:rPr lang="en" dirty="0">
                <a:latin typeface="Avenir Book" charset="0"/>
                <a:ea typeface="Avenir Book" charset="0"/>
                <a:cs typeface="Avenir Book" charset="0"/>
              </a:rPr>
              <a:t>from the</a:t>
            </a:r>
            <a:r>
              <a:rPr lang="en" i="1" dirty="0">
                <a:latin typeface="Avenir Book" charset="0"/>
                <a:ea typeface="Avenir Book" charset="0"/>
                <a:cs typeface="Avenir Book" charset="0"/>
              </a:rPr>
              <a:t> adrenal cortex</a:t>
            </a:r>
            <a:r>
              <a:rPr lang="en" dirty="0">
                <a:latin typeface="Avenir Book" charset="0"/>
                <a:ea typeface="Avenir Book" charset="0"/>
                <a:cs typeface="Avenir Book" charset="0"/>
              </a:rPr>
              <a:t>. </a:t>
            </a:r>
          </a:p>
          <a:p>
            <a:pPr lvl="0" rtl="0">
              <a:spcBef>
                <a:spcPts val="0"/>
              </a:spcBef>
              <a:spcAft>
                <a:spcPts val="0"/>
              </a:spcAft>
              <a:buNone/>
            </a:pPr>
            <a:endParaRPr dirty="0">
              <a:latin typeface="Avenir Book" charset="0"/>
              <a:ea typeface="Avenir Book" charset="0"/>
              <a:cs typeface="Avenir Book" charset="0"/>
            </a:endParaRPr>
          </a:p>
          <a:p>
            <a:pPr lvl="0" rtl="0">
              <a:spcBef>
                <a:spcPts val="0"/>
              </a:spcBef>
              <a:spcAft>
                <a:spcPts val="0"/>
              </a:spcAft>
              <a:buNone/>
            </a:pPr>
            <a:r>
              <a:rPr lang="en" dirty="0">
                <a:latin typeface="Avenir Book" charset="0"/>
                <a:ea typeface="Avenir Book" charset="0"/>
                <a:cs typeface="Avenir Book" charset="0"/>
              </a:rPr>
              <a:t>Systemic levels of cortisol act in a </a:t>
            </a:r>
            <a:r>
              <a:rPr lang="en" b="1" dirty="0">
                <a:latin typeface="Avenir Book" charset="0"/>
                <a:ea typeface="Avenir Book" charset="0"/>
                <a:cs typeface="Avenir Book" charset="0"/>
              </a:rPr>
              <a:t>negative feedback </a:t>
            </a:r>
            <a:r>
              <a:rPr lang="en" dirty="0">
                <a:latin typeface="Avenir Book" charset="0"/>
                <a:ea typeface="Avenir Book" charset="0"/>
                <a:cs typeface="Avenir Book" charset="0"/>
              </a:rPr>
              <a:t>system throughout the HPA axis</a:t>
            </a:r>
            <a:r>
              <a:rPr lang="en" dirty="0"/>
              <a:t>.</a:t>
            </a:r>
          </a:p>
        </p:txBody>
      </p:sp>
      <p:pic>
        <p:nvPicPr>
          <p:cNvPr id="129" name="Shape 129"/>
          <p:cNvPicPr preferRelativeResize="0"/>
          <p:nvPr/>
        </p:nvPicPr>
        <p:blipFill>
          <a:blip r:embed="rId3">
            <a:alphaModFix/>
          </a:blip>
          <a:stretch>
            <a:fillRect/>
          </a:stretch>
        </p:blipFill>
        <p:spPr>
          <a:xfrm>
            <a:off x="5452550" y="1188250"/>
            <a:ext cx="3251525" cy="52103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306166"/>
            <a:ext cx="8520600" cy="943200"/>
          </a:xfrm>
          <a:prstGeom prst="rect">
            <a:avLst/>
          </a:prstGeom>
        </p:spPr>
        <p:txBody>
          <a:bodyPr lIns="91425" tIns="91425" rIns="91425" bIns="91425" anchor="t" anchorCtr="0">
            <a:noAutofit/>
          </a:bodyPr>
          <a:lstStyle/>
          <a:p>
            <a:pPr lvl="0" rtl="0">
              <a:spcBef>
                <a:spcPts val="0"/>
              </a:spcBef>
              <a:buNone/>
            </a:pPr>
            <a:r>
              <a:rPr lang="en" sz="4800" dirty="0"/>
              <a:t>AETIOLOGY </a:t>
            </a:r>
          </a:p>
        </p:txBody>
      </p:sp>
      <p:sp>
        <p:nvSpPr>
          <p:cNvPr id="135" name="Shape 135"/>
          <p:cNvSpPr txBox="1">
            <a:spLocks noGrp="1"/>
          </p:cNvSpPr>
          <p:nvPr>
            <p:ph type="body" idx="1"/>
          </p:nvPr>
        </p:nvSpPr>
        <p:spPr>
          <a:xfrm>
            <a:off x="311700" y="1140111"/>
            <a:ext cx="4359000" cy="4950300"/>
          </a:xfrm>
          <a:prstGeom prst="rect">
            <a:avLst/>
          </a:prstGeom>
        </p:spPr>
        <p:txBody>
          <a:bodyPr lIns="91425" tIns="91425" rIns="91425" bIns="91425" anchor="t" anchorCtr="0">
            <a:noAutofit/>
          </a:bodyPr>
          <a:lstStyle/>
          <a:p>
            <a:pPr lvl="0" rtl="0">
              <a:lnSpc>
                <a:spcPct val="150000"/>
              </a:lnSpc>
              <a:spcBef>
                <a:spcPts val="0"/>
              </a:spcBef>
              <a:spcAft>
                <a:spcPts val="400"/>
              </a:spcAft>
              <a:buNone/>
            </a:pPr>
            <a:r>
              <a:rPr lang="en" sz="2200" dirty="0">
                <a:latin typeface="Avenir Book" charset="0"/>
                <a:ea typeface="Avenir Book" charset="0"/>
                <a:cs typeface="Avenir Book" charset="0"/>
              </a:rPr>
              <a:t>Genetic &amp; Environmental Causes </a:t>
            </a:r>
          </a:p>
          <a:p>
            <a:pPr marL="457200" lvl="0" indent="-228600" rtl="0">
              <a:lnSpc>
                <a:spcPct val="150000"/>
              </a:lnSpc>
              <a:spcBef>
                <a:spcPts val="0"/>
              </a:spcBef>
              <a:spcAft>
                <a:spcPts val="400"/>
              </a:spcAft>
              <a:buAutoNum type="arabicPeriod"/>
            </a:pPr>
            <a:r>
              <a:rPr lang="en" b="1" dirty="0">
                <a:latin typeface="Avenir Book" charset="0"/>
                <a:ea typeface="Avenir Book" charset="0"/>
                <a:cs typeface="Avenir Book" charset="0"/>
              </a:rPr>
              <a:t>Adrenal Dysgenesis: </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Inadequate development of adrenal gland (genetic causes)</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DAX1 mutations</a:t>
            </a:r>
          </a:p>
          <a:p>
            <a:pPr marL="457200" lvl="0" indent="-228600" rtl="0">
              <a:lnSpc>
                <a:spcPct val="150000"/>
              </a:lnSpc>
              <a:spcBef>
                <a:spcPts val="0"/>
              </a:spcBef>
              <a:spcAft>
                <a:spcPts val="400"/>
              </a:spcAft>
              <a:buAutoNum type="arabicPeriod"/>
            </a:pPr>
            <a:r>
              <a:rPr lang="en" b="1" dirty="0">
                <a:latin typeface="Avenir Book" charset="0"/>
                <a:ea typeface="Avenir Book" charset="0"/>
                <a:cs typeface="Avenir Book" charset="0"/>
              </a:rPr>
              <a:t>Impaired Steroidogenesis</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Impaired biochemical production </a:t>
            </a:r>
          </a:p>
          <a:p>
            <a:pPr marL="457200" lvl="0" indent="-228600" rtl="0">
              <a:lnSpc>
                <a:spcPct val="150000"/>
              </a:lnSpc>
              <a:spcBef>
                <a:spcPts val="0"/>
              </a:spcBef>
              <a:spcAft>
                <a:spcPts val="400"/>
              </a:spcAft>
              <a:buAutoNum type="arabicPeriod"/>
            </a:pPr>
            <a:r>
              <a:rPr lang="en" b="1" dirty="0">
                <a:latin typeface="Avenir Book" charset="0"/>
                <a:ea typeface="Avenir Book" charset="0"/>
                <a:cs typeface="Avenir Book" charset="0"/>
              </a:rPr>
              <a:t>Adrenal Destruction: </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Pathological glandular damage</a:t>
            </a:r>
          </a:p>
          <a:p>
            <a:pPr marL="971550" lvl="1" indent="-285750" rtl="0">
              <a:lnSpc>
                <a:spcPct val="150000"/>
              </a:lnSpc>
              <a:spcBef>
                <a:spcPts val="0"/>
              </a:spcBef>
              <a:spcAft>
                <a:spcPts val="400"/>
              </a:spcAft>
              <a:buFont typeface="Arial" charset="0"/>
              <a:buChar char="•"/>
            </a:pPr>
            <a:r>
              <a:rPr lang="en" sz="1600" i="1" dirty="0">
                <a:latin typeface="Avenir Book" charset="0"/>
                <a:ea typeface="Avenir Book" charset="0"/>
                <a:cs typeface="Avenir Book" charset="0"/>
              </a:rPr>
              <a:t>Autoimmune response </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Infections (environmental)</a:t>
            </a:r>
          </a:p>
          <a:p>
            <a:pPr marL="971550" lvl="1" indent="-285750" rtl="0">
              <a:lnSpc>
                <a:spcPct val="150000"/>
              </a:lnSpc>
              <a:spcBef>
                <a:spcPts val="0"/>
              </a:spcBef>
              <a:spcAft>
                <a:spcPts val="400"/>
              </a:spcAft>
              <a:buFont typeface="Arial" charset="0"/>
              <a:buChar char="•"/>
            </a:pPr>
            <a:r>
              <a:rPr lang="en" sz="1600" dirty="0">
                <a:latin typeface="Avenir Book" charset="0"/>
                <a:ea typeface="Avenir Book" charset="0"/>
                <a:cs typeface="Avenir Book" charset="0"/>
              </a:rPr>
              <a:t>Metastatic Malignancy </a:t>
            </a:r>
          </a:p>
          <a:p>
            <a:pPr lvl="0" rtl="0">
              <a:lnSpc>
                <a:spcPct val="150000"/>
              </a:lnSpc>
              <a:spcBef>
                <a:spcPts val="0"/>
              </a:spcBef>
              <a:spcAft>
                <a:spcPts val="400"/>
              </a:spcAft>
              <a:buNone/>
            </a:pPr>
            <a:endParaRPr dirty="0"/>
          </a:p>
        </p:txBody>
      </p:sp>
      <p:pic>
        <p:nvPicPr>
          <p:cNvPr id="136" name="Shape 136"/>
          <p:cNvPicPr preferRelativeResize="0"/>
          <p:nvPr/>
        </p:nvPicPr>
        <p:blipFill rotWithShape="1">
          <a:blip r:embed="rId3">
            <a:alphaModFix/>
          </a:blip>
          <a:srcRect t="35144" b="42158"/>
          <a:stretch/>
        </p:blipFill>
        <p:spPr>
          <a:xfrm>
            <a:off x="5037975" y="458574"/>
            <a:ext cx="4359000" cy="1363075"/>
          </a:xfrm>
          <a:prstGeom prst="rect">
            <a:avLst/>
          </a:prstGeom>
          <a:noFill/>
          <a:ln>
            <a:noFill/>
          </a:ln>
        </p:spPr>
      </p:pic>
      <p:pic>
        <p:nvPicPr>
          <p:cNvPr id="137" name="Shape 137"/>
          <p:cNvPicPr preferRelativeResize="0"/>
          <p:nvPr/>
        </p:nvPicPr>
        <p:blipFill rotWithShape="1">
          <a:blip r:embed="rId3">
            <a:alphaModFix/>
          </a:blip>
          <a:srcRect t="57855"/>
          <a:stretch/>
        </p:blipFill>
        <p:spPr>
          <a:xfrm>
            <a:off x="5037975" y="4185750"/>
            <a:ext cx="4359000" cy="2416100"/>
          </a:xfrm>
          <a:prstGeom prst="rect">
            <a:avLst/>
          </a:prstGeom>
          <a:noFill/>
          <a:ln>
            <a:noFill/>
          </a:ln>
        </p:spPr>
      </p:pic>
      <p:pic>
        <p:nvPicPr>
          <p:cNvPr id="138" name="Shape 138"/>
          <p:cNvPicPr preferRelativeResize="0"/>
          <p:nvPr/>
        </p:nvPicPr>
        <p:blipFill rotWithShape="1">
          <a:blip r:embed="rId3">
            <a:alphaModFix/>
          </a:blip>
          <a:srcRect b="64040"/>
          <a:stretch/>
        </p:blipFill>
        <p:spPr>
          <a:xfrm>
            <a:off x="5037975" y="1866900"/>
            <a:ext cx="4359000" cy="228789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45016"/>
            <a:ext cx="8520600" cy="943200"/>
          </a:xfrm>
          <a:prstGeom prst="rect">
            <a:avLst/>
          </a:prstGeom>
        </p:spPr>
        <p:txBody>
          <a:bodyPr lIns="91425" tIns="91425" rIns="91425" bIns="91425" anchor="t" anchorCtr="0">
            <a:noAutofit/>
          </a:bodyPr>
          <a:lstStyle/>
          <a:p>
            <a:pPr lvl="0">
              <a:spcBef>
                <a:spcPts val="0"/>
              </a:spcBef>
              <a:buNone/>
            </a:pPr>
            <a:r>
              <a:rPr lang="en" sz="4800"/>
              <a:t>PATHOPHYSIOLOGY </a:t>
            </a:r>
          </a:p>
        </p:txBody>
      </p:sp>
      <p:pic>
        <p:nvPicPr>
          <p:cNvPr id="144" name="Shape 144"/>
          <p:cNvPicPr preferRelativeResize="0"/>
          <p:nvPr/>
        </p:nvPicPr>
        <p:blipFill>
          <a:blip r:embed="rId3">
            <a:alphaModFix/>
          </a:blip>
          <a:stretch>
            <a:fillRect/>
          </a:stretch>
        </p:blipFill>
        <p:spPr>
          <a:xfrm>
            <a:off x="701025" y="1656704"/>
            <a:ext cx="7782875" cy="44751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332116"/>
            <a:ext cx="8520600" cy="943200"/>
          </a:xfrm>
          <a:prstGeom prst="rect">
            <a:avLst/>
          </a:prstGeom>
        </p:spPr>
        <p:txBody>
          <a:bodyPr lIns="91425" tIns="91425" rIns="91425" bIns="91425" anchor="t" anchorCtr="0">
            <a:noAutofit/>
          </a:bodyPr>
          <a:lstStyle/>
          <a:p>
            <a:pPr lvl="0">
              <a:spcBef>
                <a:spcPts val="0"/>
              </a:spcBef>
              <a:buNone/>
            </a:pPr>
            <a:r>
              <a:rPr lang="en" sz="4800"/>
              <a:t>Primary Adrenal Insufficiency</a:t>
            </a:r>
          </a:p>
        </p:txBody>
      </p:sp>
      <p:sp>
        <p:nvSpPr>
          <p:cNvPr id="150" name="Shape 150"/>
          <p:cNvSpPr txBox="1">
            <a:spLocks noGrp="1"/>
          </p:cNvSpPr>
          <p:nvPr>
            <p:ph type="body" idx="1"/>
          </p:nvPr>
        </p:nvSpPr>
        <p:spPr>
          <a:xfrm>
            <a:off x="311700" y="1275325"/>
            <a:ext cx="8520600" cy="4816800"/>
          </a:xfrm>
          <a:prstGeom prst="rect">
            <a:avLst/>
          </a:prstGeom>
        </p:spPr>
        <p:txBody>
          <a:bodyPr lIns="91425" tIns="91425" rIns="91425" bIns="91425" anchor="t" anchorCtr="0">
            <a:noAutofit/>
          </a:bodyPr>
          <a:lstStyle/>
          <a:p>
            <a:pPr marL="457200" lvl="0" indent="-355600" rtl="0">
              <a:spcBef>
                <a:spcPts val="600"/>
              </a:spcBef>
              <a:spcAft>
                <a:spcPts val="600"/>
              </a:spcAft>
              <a:buSzPct val="100000"/>
              <a:buChar char="●"/>
            </a:pPr>
            <a:r>
              <a:rPr lang="en" sz="2000" dirty="0">
                <a:solidFill>
                  <a:srgbClr val="353535"/>
                </a:solidFill>
                <a:latin typeface="Avenir Book" charset="0"/>
                <a:ea typeface="Avenir Book" charset="0"/>
                <a:cs typeface="Avenir Book" charset="0"/>
              </a:rPr>
              <a:t>Most common presentation of AD</a:t>
            </a:r>
          </a:p>
          <a:p>
            <a:pPr marL="457200" lvl="0" indent="-355600" rtl="0">
              <a:spcBef>
                <a:spcPts val="600"/>
              </a:spcBef>
              <a:spcAft>
                <a:spcPts val="600"/>
              </a:spcAft>
              <a:buSzPct val="100000"/>
              <a:buChar char="●"/>
            </a:pPr>
            <a:r>
              <a:rPr lang="en" sz="2000" dirty="0">
                <a:solidFill>
                  <a:srgbClr val="353535"/>
                </a:solidFill>
                <a:latin typeface="Avenir Book" charset="0"/>
                <a:ea typeface="Avenir Book" charset="0"/>
                <a:cs typeface="Avenir Book" charset="0"/>
              </a:rPr>
              <a:t>Destruction of adrenal glands by the production of antibodies against cells in the adrenal cortex</a:t>
            </a:r>
          </a:p>
          <a:p>
            <a:pPr marL="457200" lvl="0" indent="-355600" rtl="0">
              <a:spcBef>
                <a:spcPts val="600"/>
              </a:spcBef>
              <a:spcAft>
                <a:spcPts val="600"/>
              </a:spcAft>
              <a:buClr>
                <a:srgbClr val="353535"/>
              </a:buClr>
              <a:buSzPct val="100000"/>
              <a:buChar char="●"/>
            </a:pPr>
            <a:r>
              <a:rPr lang="en" sz="2000" dirty="0">
                <a:solidFill>
                  <a:srgbClr val="353535"/>
                </a:solidFill>
                <a:latin typeface="Avenir Book" charset="0"/>
                <a:ea typeface="Avenir Book" charset="0"/>
                <a:cs typeface="Avenir Book" charset="0"/>
              </a:rPr>
              <a:t>Human leukocyte antigen (HLA) complex: self vs. foreign antigens</a:t>
            </a:r>
          </a:p>
          <a:p>
            <a:pPr marL="914400" lvl="1" indent="-342900" rtl="0">
              <a:spcBef>
                <a:spcPts val="600"/>
              </a:spcBef>
              <a:spcAft>
                <a:spcPts val="600"/>
              </a:spcAft>
              <a:buSzPct val="100000"/>
              <a:buChar char="○"/>
            </a:pPr>
            <a:r>
              <a:rPr lang="en" sz="1800" dirty="0">
                <a:solidFill>
                  <a:srgbClr val="000000"/>
                </a:solidFill>
                <a:latin typeface="Avenir Book" charset="0"/>
                <a:ea typeface="Avenir Book" charset="0"/>
                <a:cs typeface="Avenir Book" charset="0"/>
              </a:rPr>
              <a:t>Variant of the </a:t>
            </a:r>
            <a:r>
              <a:rPr lang="en" sz="1800" i="1" dirty="0">
                <a:solidFill>
                  <a:srgbClr val="000000"/>
                </a:solidFill>
                <a:latin typeface="Avenir Book" charset="0"/>
                <a:ea typeface="Avenir Book" charset="0"/>
                <a:cs typeface="Avenir Book" charset="0"/>
              </a:rPr>
              <a:t>HLA-DRB1</a:t>
            </a:r>
            <a:r>
              <a:rPr lang="en" sz="1800" dirty="0">
                <a:solidFill>
                  <a:srgbClr val="000000"/>
                </a:solidFill>
                <a:latin typeface="Avenir Book" charset="0"/>
                <a:ea typeface="Avenir Book" charset="0"/>
                <a:cs typeface="Avenir Book" charset="0"/>
              </a:rPr>
              <a:t> gene called </a:t>
            </a:r>
            <a:r>
              <a:rPr lang="en" sz="1800" i="1" dirty="0">
                <a:solidFill>
                  <a:srgbClr val="000000"/>
                </a:solidFill>
                <a:latin typeface="Avenir Book" charset="0"/>
                <a:ea typeface="Avenir Book" charset="0"/>
                <a:cs typeface="Avenir Book" charset="0"/>
              </a:rPr>
              <a:t>HLA-DRB1*04:04</a:t>
            </a:r>
            <a:r>
              <a:rPr lang="en" sz="1800" dirty="0">
                <a:solidFill>
                  <a:srgbClr val="000000"/>
                </a:solidFill>
                <a:latin typeface="Avenir Book" charset="0"/>
                <a:ea typeface="Avenir Book" charset="0"/>
                <a:cs typeface="Avenir Book" charset="0"/>
              </a:rPr>
              <a:t>.</a:t>
            </a:r>
          </a:p>
          <a:p>
            <a:pPr marL="457200" lvl="0" indent="-355600" rtl="0">
              <a:spcBef>
                <a:spcPts val="600"/>
              </a:spcBef>
              <a:spcAft>
                <a:spcPts val="600"/>
              </a:spcAft>
              <a:buClr>
                <a:srgbClr val="000000"/>
              </a:buClr>
              <a:buSzPct val="100000"/>
              <a:buChar char="●"/>
            </a:pPr>
            <a:r>
              <a:rPr lang="en" sz="2000" dirty="0">
                <a:solidFill>
                  <a:srgbClr val="000000"/>
                </a:solidFill>
                <a:latin typeface="Avenir Book" charset="0"/>
                <a:ea typeface="Avenir Book" charset="0"/>
                <a:cs typeface="Avenir Book" charset="0"/>
              </a:rPr>
              <a:t>Circulating antibodies against </a:t>
            </a:r>
            <a:r>
              <a:rPr lang="en" sz="2000" b="1" dirty="0">
                <a:solidFill>
                  <a:schemeClr val="accent1"/>
                </a:solidFill>
                <a:latin typeface="Avenir Book" charset="0"/>
                <a:ea typeface="Avenir Book" charset="0"/>
                <a:cs typeface="Avenir Book" charset="0"/>
              </a:rPr>
              <a:t>21-hydroxylase</a:t>
            </a:r>
            <a:r>
              <a:rPr lang="en" sz="2000" dirty="0">
                <a:solidFill>
                  <a:srgbClr val="000000"/>
                </a:solidFill>
                <a:latin typeface="Avenir Book" charset="0"/>
                <a:ea typeface="Avenir Book" charset="0"/>
                <a:cs typeface="Avenir Book" charset="0"/>
              </a:rPr>
              <a:t> can be detected in around 85% of patients</a:t>
            </a:r>
          </a:p>
          <a:p>
            <a:pPr marL="914400" lvl="1" indent="-342900" rtl="0">
              <a:spcBef>
                <a:spcPts val="600"/>
              </a:spcBef>
              <a:spcAft>
                <a:spcPts val="600"/>
              </a:spcAft>
              <a:buClr>
                <a:srgbClr val="000000"/>
              </a:buClr>
              <a:buSzPct val="100000"/>
              <a:buChar char="○"/>
            </a:pPr>
            <a:r>
              <a:rPr lang="en" sz="1800" dirty="0">
                <a:solidFill>
                  <a:srgbClr val="000000"/>
                </a:solidFill>
                <a:latin typeface="Avenir Book" charset="0"/>
                <a:ea typeface="Avenir Book" charset="0"/>
                <a:cs typeface="Avenir Book" charset="0"/>
              </a:rPr>
              <a:t>Steroidogenic enzyme 21-hydroxylase</a:t>
            </a:r>
          </a:p>
          <a:p>
            <a:pPr marL="914400" lvl="1" indent="-342900" rtl="0">
              <a:spcBef>
                <a:spcPts val="600"/>
              </a:spcBef>
              <a:spcAft>
                <a:spcPts val="600"/>
              </a:spcAft>
              <a:buClr>
                <a:srgbClr val="000000"/>
              </a:buClr>
              <a:buSzPct val="100000"/>
              <a:buChar char="○"/>
            </a:pPr>
            <a:r>
              <a:rPr lang="en" sz="1800" dirty="0">
                <a:solidFill>
                  <a:srgbClr val="000000"/>
                </a:solidFill>
                <a:latin typeface="Avenir Book" charset="0"/>
                <a:ea typeface="Avenir Book" charset="0"/>
                <a:cs typeface="Avenir Book" charset="0"/>
              </a:rPr>
              <a:t>Damaged adrenal glands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66800"/>
            <a:ext cx="8832300" cy="943200"/>
          </a:xfrm>
          <a:prstGeom prst="rect">
            <a:avLst/>
          </a:prstGeom>
        </p:spPr>
        <p:txBody>
          <a:bodyPr lIns="91425" tIns="91425" rIns="91425" bIns="91425" anchor="t" anchorCtr="0">
            <a:noAutofit/>
          </a:bodyPr>
          <a:lstStyle/>
          <a:p>
            <a:pPr lvl="0">
              <a:spcBef>
                <a:spcPts val="0"/>
              </a:spcBef>
              <a:buNone/>
            </a:pPr>
            <a:r>
              <a:rPr lang="en" sz="4600" dirty="0"/>
              <a:t>Secondary/Tertiary Adrenal Insufficiency </a:t>
            </a:r>
          </a:p>
          <a:p>
            <a:pPr lvl="0" rtl="0">
              <a:lnSpc>
                <a:spcPct val="115000"/>
              </a:lnSpc>
              <a:spcBef>
                <a:spcPts val="0"/>
              </a:spcBef>
              <a:spcAft>
                <a:spcPts val="1600"/>
              </a:spcAft>
              <a:buNone/>
            </a:pPr>
            <a:endParaRPr dirty="0"/>
          </a:p>
          <a:p>
            <a:pPr lvl="0">
              <a:spcBef>
                <a:spcPts val="0"/>
              </a:spcBef>
              <a:buNone/>
            </a:pPr>
            <a:endParaRPr dirty="0"/>
          </a:p>
        </p:txBody>
      </p:sp>
      <p:sp>
        <p:nvSpPr>
          <p:cNvPr id="162" name="Shape 162"/>
          <p:cNvSpPr txBox="1">
            <a:spLocks noGrp="1"/>
          </p:cNvSpPr>
          <p:nvPr>
            <p:ph type="body" idx="1"/>
          </p:nvPr>
        </p:nvSpPr>
        <p:spPr>
          <a:xfrm>
            <a:off x="311699" y="1651199"/>
            <a:ext cx="4554769" cy="4655100"/>
          </a:xfrm>
          <a:prstGeom prst="rect">
            <a:avLst/>
          </a:prstGeom>
        </p:spPr>
        <p:txBody>
          <a:bodyPr lIns="91425" tIns="91425" rIns="91425" bIns="91425" anchor="t" anchorCtr="0">
            <a:noAutofit/>
          </a:bodyPr>
          <a:lstStyle/>
          <a:p>
            <a:pPr marL="457200" lvl="0" indent="-355600" rtl="0">
              <a:spcBef>
                <a:spcPts val="600"/>
              </a:spcBef>
              <a:spcAft>
                <a:spcPts val="600"/>
              </a:spcAft>
              <a:buSzPct val="100000"/>
              <a:buChar char="●"/>
            </a:pPr>
            <a:r>
              <a:rPr lang="en" sz="2000" dirty="0">
                <a:solidFill>
                  <a:srgbClr val="353535"/>
                </a:solidFill>
                <a:latin typeface="Avenir Book" charset="0"/>
                <a:ea typeface="Avenir Book" charset="0"/>
                <a:cs typeface="Avenir Book" charset="0"/>
              </a:rPr>
              <a:t>Hypothalamic or pituitary dysfunction</a:t>
            </a:r>
          </a:p>
          <a:p>
            <a:pPr marL="914400" lvl="1" indent="-342900" rtl="0">
              <a:spcBef>
                <a:spcPts val="600"/>
              </a:spcBef>
              <a:spcAft>
                <a:spcPts val="600"/>
              </a:spcAft>
              <a:buSzPct val="100000"/>
              <a:buChar char="○"/>
            </a:pPr>
            <a:r>
              <a:rPr lang="en" sz="1600" dirty="0">
                <a:solidFill>
                  <a:srgbClr val="353535"/>
                </a:solidFill>
                <a:latin typeface="Avenir Book" charset="0"/>
                <a:ea typeface="Avenir Book" charset="0"/>
                <a:cs typeface="Avenir Book" charset="0"/>
              </a:rPr>
              <a:t>Tumors</a:t>
            </a:r>
          </a:p>
          <a:p>
            <a:pPr marL="914400" lvl="1" indent="-342900" rtl="0">
              <a:spcBef>
                <a:spcPts val="600"/>
              </a:spcBef>
              <a:spcAft>
                <a:spcPts val="600"/>
              </a:spcAft>
              <a:buSzPct val="100000"/>
              <a:buChar char="○"/>
            </a:pPr>
            <a:r>
              <a:rPr lang="en" sz="1600" dirty="0">
                <a:solidFill>
                  <a:srgbClr val="353535"/>
                </a:solidFill>
                <a:latin typeface="Avenir Book" charset="0"/>
                <a:ea typeface="Avenir Book" charset="0"/>
                <a:cs typeface="Avenir Book" charset="0"/>
              </a:rPr>
              <a:t>Head injuries</a:t>
            </a:r>
          </a:p>
          <a:p>
            <a:pPr marL="914400" lvl="1" indent="-342900" rtl="0">
              <a:spcBef>
                <a:spcPts val="600"/>
              </a:spcBef>
              <a:spcAft>
                <a:spcPts val="600"/>
              </a:spcAft>
              <a:buSzPct val="100000"/>
              <a:buChar char="○"/>
            </a:pPr>
            <a:r>
              <a:rPr lang="en" sz="1600" dirty="0">
                <a:solidFill>
                  <a:srgbClr val="353535"/>
                </a:solidFill>
                <a:latin typeface="Avenir Book" charset="0"/>
                <a:ea typeface="Avenir Book" charset="0"/>
                <a:cs typeface="Avenir Book" charset="0"/>
              </a:rPr>
              <a:t>Sudden withdrawal of steroid therapy</a:t>
            </a:r>
          </a:p>
          <a:p>
            <a:pPr marL="457200" lvl="0" indent="-355600" rtl="0">
              <a:spcBef>
                <a:spcPts val="600"/>
              </a:spcBef>
              <a:spcAft>
                <a:spcPts val="600"/>
              </a:spcAft>
              <a:buClr>
                <a:srgbClr val="353535"/>
              </a:buClr>
              <a:buSzPct val="100000"/>
              <a:buChar char="●"/>
            </a:pPr>
            <a:r>
              <a:rPr lang="en" sz="2000" dirty="0">
                <a:solidFill>
                  <a:srgbClr val="353535"/>
                </a:solidFill>
                <a:latin typeface="Avenir Book" charset="0"/>
                <a:ea typeface="Avenir Book" charset="0"/>
                <a:cs typeface="Avenir Book" charset="0"/>
              </a:rPr>
              <a:t>Lack of ACTH</a:t>
            </a:r>
          </a:p>
          <a:p>
            <a:pPr marL="457200" lvl="0" indent="-355600" rtl="0">
              <a:spcBef>
                <a:spcPts val="600"/>
              </a:spcBef>
              <a:spcAft>
                <a:spcPts val="600"/>
              </a:spcAft>
              <a:buClr>
                <a:srgbClr val="353535"/>
              </a:buClr>
              <a:buSzPct val="100000"/>
              <a:buChar char="●"/>
            </a:pPr>
            <a:r>
              <a:rPr lang="en" sz="2000" dirty="0">
                <a:solidFill>
                  <a:srgbClr val="353535"/>
                </a:solidFill>
                <a:latin typeface="Avenir Book" charset="0"/>
                <a:ea typeface="Avenir Book" charset="0"/>
                <a:cs typeface="Avenir Book" charset="0"/>
              </a:rPr>
              <a:t>Decreased stimulation of adrenal cortex</a:t>
            </a:r>
          </a:p>
          <a:p>
            <a:pPr lvl="0" rtl="0">
              <a:spcBef>
                <a:spcPts val="600"/>
              </a:spcBef>
              <a:spcAft>
                <a:spcPts val="600"/>
              </a:spcAft>
              <a:buNone/>
            </a:pPr>
            <a:endParaRPr dirty="0">
              <a:solidFill>
                <a:srgbClr val="353535"/>
              </a:solidFill>
              <a:latin typeface="Avenir Book" charset="0"/>
              <a:ea typeface="Avenir Book" charset="0"/>
              <a:cs typeface="Avenir Book" charset="0"/>
            </a:endParaRPr>
          </a:p>
          <a:p>
            <a:pPr lvl="0" rtl="0">
              <a:spcBef>
                <a:spcPts val="600"/>
              </a:spcBef>
              <a:spcAft>
                <a:spcPts val="600"/>
              </a:spcAft>
              <a:buNone/>
            </a:pPr>
            <a:endParaRPr dirty="0">
              <a:solidFill>
                <a:srgbClr val="353535"/>
              </a:solidFill>
              <a:latin typeface="Avenir Book" charset="0"/>
              <a:ea typeface="Avenir Book" charset="0"/>
              <a:cs typeface="Avenir Book"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468" y="1474706"/>
            <a:ext cx="4277532" cy="32469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295075"/>
            <a:ext cx="8520600" cy="943200"/>
          </a:xfrm>
          <a:prstGeom prst="rect">
            <a:avLst/>
          </a:prstGeom>
        </p:spPr>
        <p:txBody>
          <a:bodyPr lIns="91425" tIns="91425" rIns="91425" bIns="91425" anchor="t" anchorCtr="0">
            <a:noAutofit/>
          </a:bodyPr>
          <a:lstStyle/>
          <a:p>
            <a:pPr lvl="0">
              <a:spcBef>
                <a:spcPts val="0"/>
              </a:spcBef>
              <a:buNone/>
            </a:pPr>
            <a:r>
              <a:rPr lang="en" sz="4800"/>
              <a:t>DIAGNOSIS</a:t>
            </a:r>
          </a:p>
        </p:txBody>
      </p:sp>
      <p:sp>
        <p:nvSpPr>
          <p:cNvPr id="168" name="Shape 168"/>
          <p:cNvSpPr txBox="1">
            <a:spLocks noGrp="1"/>
          </p:cNvSpPr>
          <p:nvPr>
            <p:ph type="body" idx="1"/>
          </p:nvPr>
        </p:nvSpPr>
        <p:spPr>
          <a:xfrm>
            <a:off x="311700" y="1238275"/>
            <a:ext cx="8520600" cy="4403700"/>
          </a:xfrm>
          <a:prstGeom prst="rect">
            <a:avLst/>
          </a:prstGeom>
        </p:spPr>
        <p:txBody>
          <a:bodyPr lIns="91425" tIns="91425" rIns="91425" bIns="91425" anchor="t" anchorCtr="0">
            <a:noAutofit/>
          </a:bodyPr>
          <a:lstStyle/>
          <a:p>
            <a:pPr marL="457200" lvl="0" indent="-381000" rtl="0">
              <a:lnSpc>
                <a:spcPct val="100000"/>
              </a:lnSpc>
              <a:spcBef>
                <a:spcPts val="0"/>
              </a:spcBef>
              <a:buSzPct val="100000"/>
              <a:buAutoNum type="arabicPeriod"/>
            </a:pPr>
            <a:r>
              <a:rPr lang="en" sz="2400" dirty="0" err="1">
                <a:latin typeface="Avenir Book" charset="0"/>
                <a:ea typeface="Avenir Book" charset="0"/>
                <a:cs typeface="Avenir Book" charset="0"/>
              </a:rPr>
              <a:t>Cosyntropin</a:t>
            </a:r>
            <a:r>
              <a:rPr lang="en" sz="2400" dirty="0">
                <a:latin typeface="Avenir Book" charset="0"/>
                <a:ea typeface="Avenir Book" charset="0"/>
                <a:cs typeface="Avenir Book" charset="0"/>
              </a:rPr>
              <a:t> Stimulation Test</a:t>
            </a:r>
          </a:p>
          <a:p>
            <a:pPr marL="914400" lvl="1" indent="-342900" rtl="0">
              <a:lnSpc>
                <a:spcPct val="100000"/>
              </a:lnSpc>
              <a:spcBef>
                <a:spcPts val="0"/>
              </a:spcBef>
              <a:buSzPct val="100000"/>
              <a:buAutoNum type="alphaLcPeriod"/>
            </a:pPr>
            <a:r>
              <a:rPr lang="en" sz="1800" dirty="0">
                <a:latin typeface="Avenir Book" charset="0"/>
                <a:ea typeface="Avenir Book" charset="0"/>
                <a:cs typeface="Avenir Book" charset="0"/>
              </a:rPr>
              <a:t>Test levels of plasma cortisol after synthetic ACTH injection</a:t>
            </a:r>
          </a:p>
          <a:p>
            <a:pPr marL="914400" lvl="1" indent="-342900" rtl="0">
              <a:lnSpc>
                <a:spcPct val="100000"/>
              </a:lnSpc>
              <a:spcBef>
                <a:spcPts val="0"/>
              </a:spcBef>
              <a:buSzPct val="100000"/>
              <a:buAutoNum type="alphaLcPeriod"/>
            </a:pPr>
            <a:r>
              <a:rPr lang="en" sz="1800" dirty="0">
                <a:latin typeface="Avenir Book" charset="0"/>
                <a:ea typeface="Avenir Book" charset="0"/>
                <a:cs typeface="Avenir Book" charset="0"/>
              </a:rPr>
              <a:t>Low levels indicate Addison’s</a:t>
            </a:r>
          </a:p>
          <a:p>
            <a:pPr marL="457200" lvl="0" indent="-381000" rtl="0">
              <a:lnSpc>
                <a:spcPct val="100000"/>
              </a:lnSpc>
              <a:spcBef>
                <a:spcPts val="0"/>
              </a:spcBef>
              <a:buSzPct val="100000"/>
              <a:buAutoNum type="arabicPeriod"/>
            </a:pPr>
            <a:r>
              <a:rPr lang="en" sz="2400" dirty="0">
                <a:latin typeface="Avenir Book" charset="0"/>
                <a:ea typeface="Avenir Book" charset="0"/>
                <a:cs typeface="Avenir Book" charset="0"/>
              </a:rPr>
              <a:t>Immunologic test</a:t>
            </a:r>
          </a:p>
          <a:p>
            <a:pPr marL="914400" lvl="1" indent="-342900" rtl="0">
              <a:lnSpc>
                <a:spcPct val="100000"/>
              </a:lnSpc>
              <a:spcBef>
                <a:spcPts val="0"/>
              </a:spcBef>
              <a:buSzPct val="100000"/>
              <a:buAutoNum type="alphaLcPeriod"/>
            </a:pPr>
            <a:r>
              <a:rPr lang="en" sz="1800" dirty="0">
                <a:latin typeface="Avenir Book" charset="0"/>
                <a:ea typeface="Avenir Book" charset="0"/>
                <a:cs typeface="Avenir Book" charset="0"/>
              </a:rPr>
              <a:t>21-hydroxylase antibody test</a:t>
            </a:r>
          </a:p>
          <a:p>
            <a:pPr marL="457200" lvl="0" indent="-381000" rtl="0">
              <a:lnSpc>
                <a:spcPct val="100000"/>
              </a:lnSpc>
              <a:spcBef>
                <a:spcPts val="0"/>
              </a:spcBef>
              <a:buSzPct val="100000"/>
              <a:buAutoNum type="arabicPeriod"/>
            </a:pPr>
            <a:r>
              <a:rPr lang="en" sz="2400" dirty="0">
                <a:latin typeface="Avenir Book" charset="0"/>
                <a:ea typeface="Avenir Book" charset="0"/>
                <a:cs typeface="Avenir Book" charset="0"/>
              </a:rPr>
              <a:t>CT scan of adrenal glands</a:t>
            </a:r>
          </a:p>
          <a:p>
            <a:pPr marL="914400" lvl="1" indent="-342900">
              <a:lnSpc>
                <a:spcPct val="100000"/>
              </a:lnSpc>
              <a:spcBef>
                <a:spcPts val="0"/>
              </a:spcBef>
              <a:buSzPct val="100000"/>
              <a:buAutoNum type="alphaLcPeriod"/>
            </a:pPr>
            <a:r>
              <a:rPr lang="en" sz="1800" dirty="0">
                <a:latin typeface="Avenir Book" charset="0"/>
                <a:ea typeface="Avenir Book" charset="0"/>
                <a:cs typeface="Avenir Book" charset="0"/>
              </a:rPr>
              <a:t>Supporting test</a:t>
            </a:r>
          </a:p>
        </p:txBody>
      </p:sp>
      <p:pic>
        <p:nvPicPr>
          <p:cNvPr id="169" name="Shape 169" descr="Screen Shot 2017-03-05 at 1.48.43 PM.png"/>
          <p:cNvPicPr preferRelativeResize="0"/>
          <p:nvPr/>
        </p:nvPicPr>
        <p:blipFill>
          <a:blip r:embed="rId3">
            <a:alphaModFix/>
          </a:blip>
          <a:stretch>
            <a:fillRect/>
          </a:stretch>
        </p:blipFill>
        <p:spPr>
          <a:xfrm>
            <a:off x="5046298" y="2293749"/>
            <a:ext cx="3570760" cy="429142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397416"/>
            <a:ext cx="8520600" cy="943200"/>
          </a:xfrm>
          <a:prstGeom prst="rect">
            <a:avLst/>
          </a:prstGeom>
        </p:spPr>
        <p:txBody>
          <a:bodyPr lIns="91425" tIns="91425" rIns="91425" bIns="91425" anchor="t" anchorCtr="0">
            <a:noAutofit/>
          </a:bodyPr>
          <a:lstStyle/>
          <a:p>
            <a:pPr lvl="0">
              <a:spcBef>
                <a:spcPts val="0"/>
              </a:spcBef>
              <a:buNone/>
            </a:pPr>
            <a:r>
              <a:rPr lang="en" sz="4800"/>
              <a:t>TREATMENT</a:t>
            </a:r>
          </a:p>
        </p:txBody>
      </p:sp>
      <p:sp>
        <p:nvSpPr>
          <p:cNvPr id="175" name="Shape 175"/>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lvl="0">
              <a:lnSpc>
                <a:spcPct val="100000"/>
              </a:lnSpc>
              <a:spcBef>
                <a:spcPts val="0"/>
              </a:spcBef>
              <a:spcAft>
                <a:spcPts val="600"/>
              </a:spcAft>
            </a:pPr>
            <a:r>
              <a:rPr lang="en" sz="3000" b="1" dirty="0">
                <a:latin typeface="Avenir Book" charset="0"/>
                <a:ea typeface="Avenir Book" charset="0"/>
                <a:cs typeface="Avenir Book" charset="0"/>
              </a:rPr>
              <a:t>Oral Medications</a:t>
            </a:r>
          </a:p>
          <a:p>
            <a:pPr marL="419100" lvl="0" indent="-342900" rtl="0">
              <a:lnSpc>
                <a:spcPct val="100000"/>
              </a:lnSpc>
              <a:spcBef>
                <a:spcPts val="0"/>
              </a:spcBef>
              <a:spcAft>
                <a:spcPts val="600"/>
              </a:spcAft>
              <a:buSzPct val="100000"/>
              <a:buFont typeface="Arial" charset="0"/>
              <a:buChar char="•"/>
            </a:pPr>
            <a:r>
              <a:rPr lang="en" sz="2400" b="1" dirty="0">
                <a:latin typeface="Avenir Book" charset="0"/>
                <a:ea typeface="Avenir Book" charset="0"/>
                <a:cs typeface="Avenir Book" charset="0"/>
              </a:rPr>
              <a:t>Cortisol Replacement</a:t>
            </a:r>
          </a:p>
          <a:p>
            <a:pPr marL="901700" lvl="1"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Hydrocortisone</a:t>
            </a:r>
          </a:p>
          <a:p>
            <a:pPr marL="1358900" lvl="2"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2-3 times daily; 2.5, 10 &amp; 20mg tablets</a:t>
            </a:r>
          </a:p>
          <a:p>
            <a:pPr marL="901700" lvl="1"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Cortisone Acetate</a:t>
            </a:r>
          </a:p>
          <a:p>
            <a:pPr marL="1358900" lvl="2"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2-3 times daily; 5 &amp; 25mg tablets</a:t>
            </a:r>
          </a:p>
          <a:p>
            <a:pPr marL="901700" lvl="1"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Prednisone </a:t>
            </a:r>
          </a:p>
          <a:p>
            <a:pPr marL="1358900" lvl="2"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1-2 times daily; 1-5mg tablets </a:t>
            </a:r>
          </a:p>
          <a:p>
            <a:pPr marL="419100" lvl="0" indent="-342900" rtl="0">
              <a:lnSpc>
                <a:spcPct val="100000"/>
              </a:lnSpc>
              <a:spcBef>
                <a:spcPts val="0"/>
              </a:spcBef>
              <a:spcAft>
                <a:spcPts val="600"/>
              </a:spcAft>
              <a:buSzPct val="100000"/>
              <a:buFont typeface="Arial" charset="0"/>
              <a:buChar char="•"/>
            </a:pPr>
            <a:r>
              <a:rPr lang="en" sz="2400" b="1" dirty="0">
                <a:latin typeface="Avenir Book" charset="0"/>
                <a:ea typeface="Avenir Book" charset="0"/>
                <a:cs typeface="Avenir Book" charset="0"/>
              </a:rPr>
              <a:t>Aldosterone Replacement </a:t>
            </a:r>
          </a:p>
          <a:p>
            <a:pPr marL="901700" lvl="1"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Fludrocortisone </a:t>
            </a:r>
          </a:p>
          <a:p>
            <a:pPr marL="1358900" lvl="2" indent="-342900" rtl="0">
              <a:lnSpc>
                <a:spcPct val="100000"/>
              </a:lnSpc>
              <a:spcBef>
                <a:spcPts val="0"/>
              </a:spcBef>
              <a:spcAft>
                <a:spcPts val="600"/>
              </a:spcAft>
              <a:buSzPct val="100000"/>
              <a:buFont typeface="Arial" charset="0"/>
              <a:buChar char="•"/>
            </a:pPr>
            <a:r>
              <a:rPr lang="en" sz="2000" dirty="0">
                <a:latin typeface="Avenir Book" charset="0"/>
                <a:ea typeface="Avenir Book" charset="0"/>
                <a:cs typeface="Avenir Book" charset="0"/>
              </a:rPr>
              <a:t>1 daily dose; 0.05 or 0.1mg tablet</a:t>
            </a:r>
          </a:p>
          <a:p>
            <a:pPr marR="0" lvl="0" algn="l" rtl="0">
              <a:lnSpc>
                <a:spcPct val="115000"/>
              </a:lnSpc>
              <a:spcBef>
                <a:spcPts val="0"/>
              </a:spcBef>
              <a:spcAft>
                <a:spcPts val="1600"/>
              </a:spcAft>
              <a:buNone/>
            </a:pPr>
            <a:endParaRPr b="1" dirty="0"/>
          </a:p>
        </p:txBody>
      </p:sp>
      <p:pic>
        <p:nvPicPr>
          <p:cNvPr id="176" name="Shape 176"/>
          <p:cNvPicPr preferRelativeResize="0"/>
          <p:nvPr/>
        </p:nvPicPr>
        <p:blipFill>
          <a:blip r:embed="rId3">
            <a:alphaModFix/>
          </a:blip>
          <a:stretch>
            <a:fillRect/>
          </a:stretch>
        </p:blipFill>
        <p:spPr>
          <a:xfrm>
            <a:off x="6423125" y="1621004"/>
            <a:ext cx="2269025" cy="2269025"/>
          </a:xfrm>
          <a:prstGeom prst="rect">
            <a:avLst/>
          </a:prstGeom>
          <a:noFill/>
          <a:ln>
            <a:noFill/>
          </a:ln>
        </p:spPr>
      </p:pic>
      <p:pic>
        <p:nvPicPr>
          <p:cNvPr id="177" name="Shape 177"/>
          <p:cNvPicPr preferRelativeResize="0"/>
          <p:nvPr/>
        </p:nvPicPr>
        <p:blipFill>
          <a:blip r:embed="rId4">
            <a:alphaModFix/>
          </a:blip>
          <a:stretch>
            <a:fillRect/>
          </a:stretch>
        </p:blipFill>
        <p:spPr>
          <a:xfrm>
            <a:off x="6423125" y="3974461"/>
            <a:ext cx="2269024" cy="2298238"/>
          </a:xfrm>
          <a:prstGeom prst="rect">
            <a:avLst/>
          </a:prstGeom>
          <a:noFill/>
          <a:ln>
            <a:noFill/>
          </a:ln>
        </p:spPr>
      </p:pic>
      <p:sp>
        <p:nvSpPr>
          <p:cNvPr id="178" name="Shape 178"/>
          <p:cNvSpPr txBox="1"/>
          <p:nvPr/>
        </p:nvSpPr>
        <p:spPr>
          <a:xfrm>
            <a:off x="4255125" y="1616233"/>
            <a:ext cx="1475400" cy="451200"/>
          </a:xfrm>
          <a:prstGeom prst="rect">
            <a:avLst/>
          </a:prstGeom>
          <a:noFill/>
          <a:ln>
            <a:noFill/>
          </a:ln>
        </p:spPr>
        <p:txBody>
          <a:bodyPr lIns="91425" tIns="91425" rIns="91425" bIns="91425" anchor="t" anchorCtr="0">
            <a:noAutofit/>
          </a:bodyPr>
          <a:lstStyle/>
          <a:p>
            <a:pPr lvl="0">
              <a:spcBef>
                <a:spcPts val="0"/>
              </a:spcBef>
              <a:buNone/>
            </a:pPr>
            <a:endParaRPr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157916"/>
            <a:ext cx="8520600" cy="943200"/>
          </a:xfrm>
          <a:prstGeom prst="rect">
            <a:avLst/>
          </a:prstGeom>
        </p:spPr>
        <p:txBody>
          <a:bodyPr lIns="91425" tIns="91425" rIns="91425" bIns="91425" anchor="t" anchorCtr="0">
            <a:noAutofit/>
          </a:bodyPr>
          <a:lstStyle/>
          <a:p>
            <a:pPr lvl="0">
              <a:spcBef>
                <a:spcPts val="0"/>
              </a:spcBef>
              <a:buNone/>
            </a:pPr>
            <a:r>
              <a:rPr lang="en" sz="4800"/>
              <a:t>TREATMENT </a:t>
            </a:r>
          </a:p>
        </p:txBody>
      </p:sp>
      <p:sp>
        <p:nvSpPr>
          <p:cNvPr id="184" name="Shape 184"/>
          <p:cNvSpPr txBox="1">
            <a:spLocks noGrp="1"/>
          </p:cNvSpPr>
          <p:nvPr>
            <p:ph type="body" idx="1"/>
          </p:nvPr>
        </p:nvSpPr>
        <p:spPr>
          <a:xfrm>
            <a:off x="311700" y="1430858"/>
            <a:ext cx="8520600" cy="4403700"/>
          </a:xfrm>
          <a:prstGeom prst="rect">
            <a:avLst/>
          </a:prstGeom>
        </p:spPr>
        <p:txBody>
          <a:bodyPr lIns="91425" tIns="91425" rIns="91425" bIns="91425" anchor="t" anchorCtr="0">
            <a:noAutofit/>
          </a:bodyPr>
          <a:lstStyle/>
          <a:p>
            <a:pPr lvl="0">
              <a:spcBef>
                <a:spcPts val="0"/>
              </a:spcBef>
              <a:buNone/>
            </a:pPr>
            <a:endParaRPr sz="3000" b="1" dirty="0"/>
          </a:p>
          <a:p>
            <a:pPr lvl="0">
              <a:spcBef>
                <a:spcPts val="0"/>
              </a:spcBef>
              <a:buNone/>
            </a:pPr>
            <a:r>
              <a:rPr lang="en" sz="3000" b="1" dirty="0">
                <a:latin typeface="Avenir Book" charset="0"/>
                <a:ea typeface="Avenir Book" charset="0"/>
                <a:cs typeface="Avenir Book" charset="0"/>
              </a:rPr>
              <a:t>Injection Alternatives </a:t>
            </a:r>
          </a:p>
          <a:p>
            <a:pPr marL="457200" lvl="0" indent="-381000" rtl="0">
              <a:spcBef>
                <a:spcPts val="0"/>
              </a:spcBef>
              <a:buSzPct val="100000"/>
              <a:buChar char="●"/>
            </a:pPr>
            <a:r>
              <a:rPr lang="en" sz="2400" dirty="0">
                <a:latin typeface="Avenir Book" charset="0"/>
                <a:ea typeface="Avenir Book" charset="0"/>
                <a:cs typeface="Avenir Book" charset="0"/>
              </a:rPr>
              <a:t>Intravenous </a:t>
            </a:r>
          </a:p>
          <a:p>
            <a:pPr marL="457200" lvl="0" indent="-381000" rtl="0">
              <a:spcBef>
                <a:spcPts val="0"/>
              </a:spcBef>
              <a:buSzPct val="100000"/>
              <a:buChar char="●"/>
            </a:pPr>
            <a:r>
              <a:rPr lang="en" sz="2400" dirty="0">
                <a:latin typeface="Avenir Book" charset="0"/>
                <a:ea typeface="Avenir Book" charset="0"/>
                <a:cs typeface="Avenir Book" charset="0"/>
              </a:rPr>
              <a:t>Intramuscular </a:t>
            </a:r>
          </a:p>
          <a:p>
            <a:pPr marL="914400" lvl="1" indent="-381000" rtl="0">
              <a:spcBef>
                <a:spcPts val="0"/>
              </a:spcBef>
              <a:buSzPct val="100000"/>
              <a:buChar char="○"/>
            </a:pPr>
            <a:r>
              <a:rPr lang="en" sz="2400" dirty="0">
                <a:latin typeface="Avenir Book" charset="0"/>
                <a:ea typeface="Avenir Book" charset="0"/>
                <a:cs typeface="Avenir Book" charset="0"/>
              </a:rPr>
              <a:t>Injection Kit </a:t>
            </a:r>
          </a:p>
          <a:p>
            <a:pPr marL="457200" lvl="0" indent="-381000" rtl="0">
              <a:spcBef>
                <a:spcPts val="0"/>
              </a:spcBef>
              <a:buSzPct val="100000"/>
              <a:buChar char="●"/>
            </a:pPr>
            <a:r>
              <a:rPr lang="en" sz="2400" dirty="0">
                <a:latin typeface="Avenir Book" charset="0"/>
                <a:ea typeface="Avenir Book" charset="0"/>
                <a:cs typeface="Avenir Book" charset="0"/>
              </a:rPr>
              <a:t>Addisonian Crisis</a:t>
            </a:r>
          </a:p>
          <a:p>
            <a:pPr lvl="0" rtl="0">
              <a:spcBef>
                <a:spcPts val="0"/>
              </a:spcBef>
              <a:buNone/>
            </a:pPr>
            <a:endParaRPr dirty="0"/>
          </a:p>
          <a:p>
            <a:pPr lvl="0" rtl="0">
              <a:spcBef>
                <a:spcPts val="0"/>
              </a:spcBef>
              <a:buNone/>
            </a:pPr>
            <a:r>
              <a:rPr lang="en" sz="2400" dirty="0"/>
              <a:t> </a:t>
            </a:r>
          </a:p>
        </p:txBody>
      </p:sp>
      <p:pic>
        <p:nvPicPr>
          <p:cNvPr id="185" name="Shape 185"/>
          <p:cNvPicPr preferRelativeResize="0"/>
          <p:nvPr/>
        </p:nvPicPr>
        <p:blipFill rotWithShape="1">
          <a:blip r:embed="rId3">
            <a:alphaModFix/>
          </a:blip>
          <a:srcRect t="-8830" b="8829"/>
          <a:stretch/>
        </p:blipFill>
        <p:spPr>
          <a:xfrm>
            <a:off x="4781824" y="1221600"/>
            <a:ext cx="3951074" cy="2416749"/>
          </a:xfrm>
          <a:prstGeom prst="rect">
            <a:avLst/>
          </a:prstGeom>
          <a:noFill/>
          <a:ln>
            <a:noFill/>
          </a:ln>
        </p:spPr>
      </p:pic>
      <p:pic>
        <p:nvPicPr>
          <p:cNvPr id="186" name="Shape 186"/>
          <p:cNvPicPr preferRelativeResize="0"/>
          <p:nvPr/>
        </p:nvPicPr>
        <p:blipFill rotWithShape="1">
          <a:blip r:embed="rId4">
            <a:alphaModFix/>
          </a:blip>
          <a:srcRect t="20628"/>
          <a:stretch/>
        </p:blipFill>
        <p:spPr>
          <a:xfrm>
            <a:off x="4781825" y="3907224"/>
            <a:ext cx="3951075" cy="21414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109400"/>
            <a:ext cx="3759600" cy="1007700"/>
          </a:xfrm>
          <a:prstGeom prst="rect">
            <a:avLst/>
          </a:prstGeom>
        </p:spPr>
        <p:txBody>
          <a:bodyPr lIns="91425" tIns="91425" rIns="91425" bIns="91425" anchor="b" anchorCtr="0">
            <a:noAutofit/>
          </a:bodyPr>
          <a:lstStyle/>
          <a:p>
            <a:pPr lvl="0">
              <a:spcBef>
                <a:spcPts val="0"/>
              </a:spcBef>
              <a:buNone/>
            </a:pPr>
            <a:r>
              <a:rPr lang="en" sz="4800"/>
              <a:t>TREATMENT</a:t>
            </a:r>
          </a:p>
        </p:txBody>
      </p:sp>
      <p:sp>
        <p:nvSpPr>
          <p:cNvPr id="192" name="Shape 192"/>
          <p:cNvSpPr txBox="1">
            <a:spLocks noGrp="1"/>
          </p:cNvSpPr>
          <p:nvPr>
            <p:ph type="body" idx="1"/>
          </p:nvPr>
        </p:nvSpPr>
        <p:spPr>
          <a:xfrm>
            <a:off x="311700" y="1168409"/>
            <a:ext cx="4850400" cy="5066724"/>
          </a:xfrm>
          <a:prstGeom prst="rect">
            <a:avLst/>
          </a:prstGeom>
        </p:spPr>
        <p:txBody>
          <a:bodyPr lIns="91425" tIns="91425" rIns="91425" bIns="91425" anchor="t" anchorCtr="0">
            <a:noAutofit/>
          </a:bodyPr>
          <a:lstStyle/>
          <a:p>
            <a:pPr lvl="0">
              <a:lnSpc>
                <a:spcPct val="100000"/>
              </a:lnSpc>
              <a:spcBef>
                <a:spcPts val="0"/>
              </a:spcBef>
              <a:spcAft>
                <a:spcPts val="800"/>
              </a:spcAft>
              <a:buNone/>
            </a:pPr>
            <a:r>
              <a:rPr lang="en" sz="3000" b="1" dirty="0">
                <a:latin typeface="Avenir Book" charset="0"/>
                <a:ea typeface="Avenir Book" charset="0"/>
                <a:cs typeface="Avenir Book" charset="0"/>
              </a:rPr>
              <a:t>Considerations…</a:t>
            </a:r>
          </a:p>
          <a:p>
            <a:pPr marL="457200" lvl="0" indent="-381000" rtl="0">
              <a:lnSpc>
                <a:spcPct val="100000"/>
              </a:lnSpc>
              <a:spcBef>
                <a:spcPts val="0"/>
              </a:spcBef>
              <a:spcAft>
                <a:spcPts val="800"/>
              </a:spcAft>
              <a:buSzPct val="100000"/>
              <a:buChar char="●"/>
            </a:pPr>
            <a:r>
              <a:rPr lang="en" sz="2400" dirty="0">
                <a:latin typeface="Avenir Book" charset="0"/>
                <a:ea typeface="Avenir Book" charset="0"/>
                <a:cs typeface="Avenir Book" charset="0"/>
              </a:rPr>
              <a:t>Androgen Replacement</a:t>
            </a:r>
          </a:p>
          <a:p>
            <a:pPr marL="914400" lvl="1" indent="-342900" rtl="0">
              <a:lnSpc>
                <a:spcPct val="100000"/>
              </a:lnSpc>
              <a:spcBef>
                <a:spcPts val="0"/>
              </a:spcBef>
              <a:spcAft>
                <a:spcPts val="800"/>
              </a:spcAft>
              <a:buSzPct val="100000"/>
              <a:buChar char="○"/>
            </a:pPr>
            <a:r>
              <a:rPr lang="en" sz="1800" dirty="0" err="1">
                <a:latin typeface="Avenir Book" charset="0"/>
                <a:ea typeface="Avenir Book" charset="0"/>
                <a:cs typeface="Avenir Book" charset="0"/>
              </a:rPr>
              <a:t>Dehydroepiandrosterone</a:t>
            </a:r>
            <a:r>
              <a:rPr lang="en" sz="1800" dirty="0">
                <a:latin typeface="Avenir Book" charset="0"/>
                <a:ea typeface="Avenir Book" charset="0"/>
                <a:cs typeface="Avenir Book" charset="0"/>
              </a:rPr>
              <a:t> (DHEA) for women </a:t>
            </a:r>
          </a:p>
          <a:p>
            <a:pPr marL="457200" lvl="0" indent="-381000" rtl="0">
              <a:lnSpc>
                <a:spcPct val="100000"/>
              </a:lnSpc>
              <a:spcBef>
                <a:spcPts val="0"/>
              </a:spcBef>
              <a:spcAft>
                <a:spcPts val="800"/>
              </a:spcAft>
              <a:buSzPct val="100000"/>
              <a:buChar char="●"/>
            </a:pPr>
            <a:r>
              <a:rPr lang="en" sz="2400" dirty="0">
                <a:latin typeface="Avenir Book" charset="0"/>
                <a:ea typeface="Avenir Book" charset="0"/>
                <a:cs typeface="Avenir Book" charset="0"/>
              </a:rPr>
              <a:t>Medical Procedures</a:t>
            </a:r>
          </a:p>
          <a:p>
            <a:pPr marL="914400" lvl="1" indent="-342900" rtl="0">
              <a:lnSpc>
                <a:spcPct val="100000"/>
              </a:lnSpc>
              <a:spcBef>
                <a:spcPts val="0"/>
              </a:spcBef>
              <a:spcAft>
                <a:spcPts val="800"/>
              </a:spcAft>
              <a:buSzPct val="100000"/>
              <a:buChar char="○"/>
            </a:pPr>
            <a:r>
              <a:rPr lang="en" sz="1800" dirty="0">
                <a:latin typeface="Avenir Book" charset="0"/>
                <a:ea typeface="Avenir Book" charset="0"/>
                <a:cs typeface="Avenir Book" charset="0"/>
              </a:rPr>
              <a:t>Surgery  </a:t>
            </a:r>
          </a:p>
          <a:p>
            <a:pPr marL="914400" lvl="1" indent="-342900" rtl="0">
              <a:lnSpc>
                <a:spcPct val="100000"/>
              </a:lnSpc>
              <a:spcBef>
                <a:spcPts val="0"/>
              </a:spcBef>
              <a:spcAft>
                <a:spcPts val="800"/>
              </a:spcAft>
              <a:buSzPct val="100000"/>
              <a:buChar char="○"/>
            </a:pPr>
            <a:r>
              <a:rPr lang="en" sz="1800" dirty="0">
                <a:latin typeface="Avenir Book" charset="0"/>
                <a:ea typeface="Avenir Book" charset="0"/>
                <a:cs typeface="Avenir Book" charset="0"/>
              </a:rPr>
              <a:t>Increase cortisol and aldosterone doses </a:t>
            </a:r>
          </a:p>
          <a:p>
            <a:pPr marL="457200" lvl="0" indent="-381000" rtl="0">
              <a:lnSpc>
                <a:spcPct val="100000"/>
              </a:lnSpc>
              <a:spcBef>
                <a:spcPts val="0"/>
              </a:spcBef>
              <a:spcAft>
                <a:spcPts val="800"/>
              </a:spcAft>
              <a:buSzPct val="100000"/>
              <a:buChar char="●"/>
            </a:pPr>
            <a:r>
              <a:rPr lang="en" sz="2400" dirty="0">
                <a:latin typeface="Avenir Book" charset="0"/>
                <a:ea typeface="Avenir Book" charset="0"/>
                <a:cs typeface="Avenir Book" charset="0"/>
              </a:rPr>
              <a:t>Exercise </a:t>
            </a:r>
          </a:p>
          <a:p>
            <a:pPr marL="914400" lvl="1" indent="-342900" rtl="0">
              <a:lnSpc>
                <a:spcPct val="100000"/>
              </a:lnSpc>
              <a:spcBef>
                <a:spcPts val="0"/>
              </a:spcBef>
              <a:spcAft>
                <a:spcPts val="800"/>
              </a:spcAft>
              <a:buSzPct val="100000"/>
              <a:buChar char="○"/>
            </a:pPr>
            <a:r>
              <a:rPr lang="en" sz="1800" dirty="0">
                <a:latin typeface="Avenir Book" charset="0"/>
                <a:ea typeface="Avenir Book" charset="0"/>
                <a:cs typeface="Avenir Book" charset="0"/>
              </a:rPr>
              <a:t>Loss of fluids and electrolytes </a:t>
            </a:r>
          </a:p>
          <a:p>
            <a:pPr marL="914400" lvl="1" indent="-342900">
              <a:lnSpc>
                <a:spcPct val="100000"/>
              </a:lnSpc>
              <a:spcBef>
                <a:spcPts val="0"/>
              </a:spcBef>
              <a:spcAft>
                <a:spcPts val="800"/>
              </a:spcAft>
              <a:buSzPct val="100000"/>
              <a:buChar char="○"/>
            </a:pPr>
            <a:r>
              <a:rPr lang="en" sz="1800" dirty="0">
                <a:latin typeface="Avenir Book" charset="0"/>
                <a:ea typeface="Avenir Book" charset="0"/>
                <a:cs typeface="Avenir Book" charset="0"/>
              </a:rPr>
              <a:t>Increase in hydrocortisone, fluid and salt intake </a:t>
            </a:r>
          </a:p>
        </p:txBody>
      </p:sp>
      <p:pic>
        <p:nvPicPr>
          <p:cNvPr id="193" name="Shape 193"/>
          <p:cNvPicPr preferRelativeResize="0"/>
          <p:nvPr/>
        </p:nvPicPr>
        <p:blipFill>
          <a:blip r:embed="rId3">
            <a:alphaModFix/>
          </a:blip>
          <a:stretch>
            <a:fillRect/>
          </a:stretch>
        </p:blipFill>
        <p:spPr>
          <a:xfrm>
            <a:off x="5162150" y="983525"/>
            <a:ext cx="3571299" cy="2458474"/>
          </a:xfrm>
          <a:prstGeom prst="rect">
            <a:avLst/>
          </a:prstGeom>
          <a:noFill/>
          <a:ln>
            <a:noFill/>
          </a:ln>
        </p:spPr>
      </p:pic>
      <p:pic>
        <p:nvPicPr>
          <p:cNvPr id="194" name="Shape 194"/>
          <p:cNvPicPr preferRelativeResize="0"/>
          <p:nvPr/>
        </p:nvPicPr>
        <p:blipFill>
          <a:blip r:embed="rId4">
            <a:alphaModFix/>
          </a:blip>
          <a:stretch>
            <a:fillRect/>
          </a:stretch>
        </p:blipFill>
        <p:spPr>
          <a:xfrm>
            <a:off x="5083919" y="3928103"/>
            <a:ext cx="3649531" cy="20515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83225"/>
            <a:ext cx="3067500" cy="1007700"/>
          </a:xfrm>
          <a:prstGeom prst="rect">
            <a:avLst/>
          </a:prstGeom>
        </p:spPr>
        <p:txBody>
          <a:bodyPr lIns="91425" tIns="91425" rIns="91425" bIns="91425" anchor="b" anchorCtr="0">
            <a:noAutofit/>
          </a:bodyPr>
          <a:lstStyle/>
          <a:p>
            <a:pPr lvl="0">
              <a:spcBef>
                <a:spcPts val="0"/>
              </a:spcBef>
              <a:buNone/>
            </a:pPr>
            <a:r>
              <a:rPr lang="en" sz="4800"/>
              <a:t>TREATMENT</a:t>
            </a:r>
          </a:p>
        </p:txBody>
      </p:sp>
      <p:sp>
        <p:nvSpPr>
          <p:cNvPr id="200" name="Shape 200"/>
          <p:cNvSpPr txBox="1">
            <a:spLocks noGrp="1"/>
          </p:cNvSpPr>
          <p:nvPr>
            <p:ph type="body" idx="1"/>
          </p:nvPr>
        </p:nvSpPr>
        <p:spPr>
          <a:xfrm>
            <a:off x="311700" y="1632500"/>
            <a:ext cx="4037100" cy="4305900"/>
          </a:xfrm>
          <a:prstGeom prst="rect">
            <a:avLst/>
          </a:prstGeom>
        </p:spPr>
        <p:txBody>
          <a:bodyPr lIns="91425" tIns="91425" rIns="91425" bIns="91425" anchor="t" anchorCtr="0">
            <a:noAutofit/>
          </a:bodyPr>
          <a:lstStyle/>
          <a:p>
            <a:pPr marL="457200" lvl="0" indent="-342900" rtl="0">
              <a:spcBef>
                <a:spcPts val="0"/>
              </a:spcBef>
              <a:buSzPct val="75000"/>
              <a:buChar char="●"/>
            </a:pPr>
            <a:r>
              <a:rPr lang="en" sz="2400" b="1" dirty="0" err="1">
                <a:latin typeface="Avenir Book" charset="0"/>
                <a:ea typeface="Avenir Book" charset="0"/>
                <a:cs typeface="Avenir Book" charset="0"/>
              </a:rPr>
              <a:t>Oksnes</a:t>
            </a:r>
            <a:r>
              <a:rPr lang="en" sz="2400" b="1" dirty="0">
                <a:latin typeface="Avenir Book" charset="0"/>
                <a:ea typeface="Avenir Book" charset="0"/>
                <a:cs typeface="Avenir Book" charset="0"/>
              </a:rPr>
              <a:t> et al.:</a:t>
            </a:r>
            <a:r>
              <a:rPr lang="en" sz="1800" b="1" dirty="0">
                <a:latin typeface="Avenir Book" charset="0"/>
                <a:ea typeface="Avenir Book" charset="0"/>
                <a:cs typeface="Avenir Book" charset="0"/>
              </a:rPr>
              <a:t/>
            </a:r>
            <a:br>
              <a:rPr lang="en" sz="1800" b="1" dirty="0">
                <a:latin typeface="Avenir Book" charset="0"/>
                <a:ea typeface="Avenir Book" charset="0"/>
                <a:cs typeface="Avenir Book" charset="0"/>
              </a:rPr>
            </a:br>
            <a:r>
              <a:rPr lang="en" sz="2000" dirty="0">
                <a:latin typeface="Avenir Book" charset="0"/>
                <a:ea typeface="Avenir Book" charset="0"/>
                <a:cs typeface="Avenir Book" charset="0"/>
              </a:rPr>
              <a:t>A randomized clinical trial comparing Continuous Subcutaneous Hydrocortisone Infusion (CSHI) versus Oral Hydrocortisone Replacement (OHC)</a:t>
            </a:r>
          </a:p>
          <a:p>
            <a:pPr marL="914400" lvl="1" indent="-355600" rtl="0">
              <a:spcBef>
                <a:spcPts val="0"/>
              </a:spcBef>
              <a:buSzPct val="100000"/>
              <a:buChar char="○"/>
            </a:pPr>
            <a:r>
              <a:rPr lang="en" sz="2000" dirty="0">
                <a:latin typeface="Avenir Book" charset="0"/>
                <a:ea typeface="Avenir Book" charset="0"/>
                <a:cs typeface="Avenir Book" charset="0"/>
              </a:rPr>
              <a:t>CSHI shown to be more effective than OHC</a:t>
            </a:r>
          </a:p>
          <a:p>
            <a:pPr marL="914400" lvl="1" indent="-355600" rtl="0">
              <a:spcBef>
                <a:spcPts val="0"/>
              </a:spcBef>
              <a:buSzPct val="100000"/>
              <a:buChar char="○"/>
            </a:pPr>
            <a:r>
              <a:rPr lang="en" sz="2000" dirty="0">
                <a:latin typeface="Avenir Book" charset="0"/>
                <a:ea typeface="Avenir Book" charset="0"/>
                <a:cs typeface="Avenir Book" charset="0"/>
              </a:rPr>
              <a:t>Reestablished circadian cortisol rhythm </a:t>
            </a:r>
          </a:p>
          <a:p>
            <a:pPr marL="0" lvl="0" indent="0" rtl="0">
              <a:spcBef>
                <a:spcPts val="0"/>
              </a:spcBef>
              <a:buNone/>
            </a:pPr>
            <a:endParaRPr b="1" dirty="0"/>
          </a:p>
          <a:p>
            <a:pPr lvl="0">
              <a:spcBef>
                <a:spcPts val="0"/>
              </a:spcBef>
              <a:buNone/>
            </a:pPr>
            <a:endParaRPr b="1" dirty="0"/>
          </a:p>
        </p:txBody>
      </p:sp>
      <p:pic>
        <p:nvPicPr>
          <p:cNvPr id="201" name="Shape 201"/>
          <p:cNvPicPr preferRelativeResize="0"/>
          <p:nvPr/>
        </p:nvPicPr>
        <p:blipFill>
          <a:blip r:embed="rId3">
            <a:alphaModFix/>
          </a:blip>
          <a:stretch>
            <a:fillRect/>
          </a:stretch>
        </p:blipFill>
        <p:spPr>
          <a:xfrm>
            <a:off x="4598275" y="2024837"/>
            <a:ext cx="4340150" cy="28083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51525"/>
            <a:ext cx="8520600" cy="943200"/>
          </a:xfrm>
          <a:prstGeom prst="rect">
            <a:avLst/>
          </a:prstGeom>
        </p:spPr>
        <p:txBody>
          <a:bodyPr lIns="91425" tIns="91425" rIns="91425" bIns="91425" anchor="t" anchorCtr="0">
            <a:noAutofit/>
          </a:bodyPr>
          <a:lstStyle/>
          <a:p>
            <a:pPr lvl="0">
              <a:spcBef>
                <a:spcPts val="0"/>
              </a:spcBef>
              <a:buNone/>
            </a:pPr>
            <a:r>
              <a:rPr lang="en" sz="4800"/>
              <a:t>OVERVIEW</a:t>
            </a:r>
            <a:r>
              <a:rPr lang="en"/>
              <a:t> </a:t>
            </a:r>
          </a:p>
        </p:txBody>
      </p:sp>
      <p:sp>
        <p:nvSpPr>
          <p:cNvPr id="73" name="Shape 73"/>
          <p:cNvSpPr txBox="1">
            <a:spLocks noGrp="1"/>
          </p:cNvSpPr>
          <p:nvPr>
            <p:ph type="body" idx="1"/>
          </p:nvPr>
        </p:nvSpPr>
        <p:spPr>
          <a:xfrm>
            <a:off x="479100" y="1695471"/>
            <a:ext cx="8185800" cy="3660300"/>
          </a:xfrm>
          <a:prstGeom prst="rect">
            <a:avLst/>
          </a:prstGeom>
        </p:spPr>
        <p:txBody>
          <a:bodyPr lIns="91425" tIns="91425" rIns="91425" bIns="91425" numCol="2" anchor="t" anchorCtr="0">
            <a:noAutofit/>
          </a:bodyPr>
          <a:lstStyle/>
          <a:p>
            <a:pPr marL="457200" lvl="0" indent="-381000" rtl="0">
              <a:lnSpc>
                <a:spcPct val="100000"/>
              </a:lnSpc>
              <a:spcBef>
                <a:spcPts val="0"/>
              </a:spcBef>
              <a:buClr>
                <a:schemeClr val="dk2"/>
              </a:buClr>
              <a:buSzPct val="100000"/>
              <a:buFont typeface="Open Sans"/>
              <a:buAutoNum type="arabicPeriod"/>
            </a:pPr>
            <a:r>
              <a:rPr lang="en" sz="2400" dirty="0">
                <a:latin typeface="Avenir Book" charset="0"/>
                <a:ea typeface="Avenir Book" charset="0"/>
                <a:cs typeface="Avenir Book" charset="0"/>
              </a:rPr>
              <a:t>Case Study</a:t>
            </a:r>
          </a:p>
          <a:p>
            <a:pPr marL="457200" lvl="0" indent="-381000" rtl="0">
              <a:lnSpc>
                <a:spcPct val="100000"/>
              </a:lnSpc>
              <a:spcBef>
                <a:spcPts val="0"/>
              </a:spcBef>
              <a:buClr>
                <a:schemeClr val="dk2"/>
              </a:buClr>
              <a:buSzPct val="100000"/>
              <a:buFont typeface="Open Sans"/>
              <a:buAutoNum type="arabicPeriod"/>
            </a:pPr>
            <a:r>
              <a:rPr lang="en" sz="2400" dirty="0">
                <a:latin typeface="Avenir Book" charset="0"/>
                <a:ea typeface="Avenir Book" charset="0"/>
                <a:cs typeface="Avenir Book" charset="0"/>
              </a:rPr>
              <a:t>Introduction</a:t>
            </a:r>
          </a:p>
          <a:p>
            <a:pPr marL="457200" lvl="0" indent="-381000" rtl="0">
              <a:lnSpc>
                <a:spcPct val="100000"/>
              </a:lnSpc>
              <a:spcBef>
                <a:spcPts val="0"/>
              </a:spcBef>
              <a:buClr>
                <a:schemeClr val="dk2"/>
              </a:buClr>
              <a:buSzPct val="100000"/>
              <a:buFont typeface="Open Sans"/>
              <a:buAutoNum type="arabicPeriod"/>
            </a:pPr>
            <a:r>
              <a:rPr lang="en" sz="2400" dirty="0">
                <a:latin typeface="Avenir Book" charset="0"/>
                <a:ea typeface="Avenir Book" charset="0"/>
                <a:cs typeface="Avenir Book" charset="0"/>
              </a:rPr>
              <a:t>Epidemiology</a:t>
            </a:r>
          </a:p>
          <a:p>
            <a:pPr marL="457200" lvl="0" indent="-381000" rtl="0">
              <a:lnSpc>
                <a:spcPct val="100000"/>
              </a:lnSpc>
              <a:spcBef>
                <a:spcPts val="0"/>
              </a:spcBef>
              <a:buClr>
                <a:schemeClr val="dk2"/>
              </a:buClr>
              <a:buSzPct val="100000"/>
              <a:buFont typeface="Open Sans"/>
              <a:buAutoNum type="arabicPeriod"/>
            </a:pPr>
            <a:r>
              <a:rPr lang="en" sz="2400" dirty="0">
                <a:latin typeface="Avenir Book" charset="0"/>
                <a:ea typeface="Avenir Book" charset="0"/>
                <a:cs typeface="Avenir Book" charset="0"/>
              </a:rPr>
              <a:t>Signs and Symptoms </a:t>
            </a:r>
          </a:p>
          <a:p>
            <a:pPr marL="457200" lvl="0" indent="-381000" rtl="0">
              <a:lnSpc>
                <a:spcPct val="100000"/>
              </a:lnSpc>
              <a:spcBef>
                <a:spcPts val="0"/>
              </a:spcBef>
              <a:buClr>
                <a:schemeClr val="dk2"/>
              </a:buClr>
              <a:buSzPct val="100000"/>
              <a:buFont typeface="Open Sans"/>
              <a:buAutoNum type="arabicPeriod"/>
            </a:pPr>
            <a:r>
              <a:rPr lang="en" sz="2400" dirty="0" smtClean="0">
                <a:latin typeface="Avenir Book" charset="0"/>
                <a:ea typeface="Avenir Book" charset="0"/>
                <a:cs typeface="Avenir Book" charset="0"/>
              </a:rPr>
              <a:t>Aetiology</a:t>
            </a:r>
            <a:endParaRPr lang="en" sz="2400" dirty="0">
              <a:latin typeface="Avenir Book" charset="0"/>
              <a:ea typeface="Avenir Book" charset="0"/>
              <a:cs typeface="Avenir Book" charset="0"/>
            </a:endParaRPr>
          </a:p>
          <a:p>
            <a:pPr marL="457200" lvl="0" indent="-381000" rtl="0">
              <a:lnSpc>
                <a:spcPct val="100000"/>
              </a:lnSpc>
              <a:spcBef>
                <a:spcPts val="0"/>
              </a:spcBef>
              <a:buClr>
                <a:schemeClr val="dk2"/>
              </a:buClr>
              <a:buSzPct val="100000"/>
              <a:buFont typeface="Open Sans"/>
              <a:buAutoNum type="arabicPeriod"/>
            </a:pPr>
            <a:r>
              <a:rPr lang="en" sz="2400" dirty="0">
                <a:latin typeface="Avenir Book" charset="0"/>
                <a:ea typeface="Avenir Book" charset="0"/>
                <a:cs typeface="Avenir Book" charset="0"/>
              </a:rPr>
              <a:t>Pathophysiology</a:t>
            </a:r>
          </a:p>
          <a:p>
            <a:pPr marL="457200" indent="-381000">
              <a:lnSpc>
                <a:spcPct val="100000"/>
              </a:lnSpc>
              <a:buFont typeface="Open Sans"/>
              <a:buAutoNum type="arabicPeriod"/>
            </a:pPr>
            <a:r>
              <a:rPr lang="en" sz="2400" dirty="0">
                <a:latin typeface="Avenir Book" charset="0"/>
                <a:ea typeface="Avenir Book" charset="0"/>
                <a:cs typeface="Avenir Book" charset="0"/>
              </a:rPr>
              <a:t>Diagnosis</a:t>
            </a:r>
          </a:p>
          <a:p>
            <a:pPr marL="457200" lvl="0" indent="-381000">
              <a:lnSpc>
                <a:spcPct val="100000"/>
              </a:lnSpc>
              <a:buFont typeface="Open Sans"/>
              <a:buAutoNum type="arabicPeriod"/>
            </a:pPr>
            <a:r>
              <a:rPr lang="en" sz="2400" dirty="0" smtClean="0">
                <a:latin typeface="Avenir Book" charset="0"/>
                <a:ea typeface="Avenir Book" charset="0"/>
                <a:cs typeface="Avenir Book" charset="0"/>
              </a:rPr>
              <a:t>Treatment</a:t>
            </a:r>
            <a:r>
              <a:rPr lang="en-CA" sz="2400" dirty="0" smtClean="0">
                <a:latin typeface="Avenir Book" charset="0"/>
                <a:ea typeface="Avenir Book" charset="0"/>
                <a:cs typeface="Avenir Book" charset="0"/>
              </a:rPr>
              <a:t> </a:t>
            </a:r>
          </a:p>
          <a:p>
            <a:pPr marL="457200" lvl="0" indent="-381000">
              <a:lnSpc>
                <a:spcPct val="100000"/>
              </a:lnSpc>
              <a:buFont typeface="Open Sans"/>
              <a:buAutoNum type="arabicPeriod"/>
            </a:pPr>
            <a:r>
              <a:rPr lang="en" sz="2400" dirty="0" smtClean="0">
                <a:latin typeface="Avenir Book" charset="0"/>
                <a:ea typeface="Avenir Book" charset="0"/>
                <a:cs typeface="Avenir Book" charset="0"/>
              </a:rPr>
              <a:t>Prognosis</a:t>
            </a:r>
            <a:r>
              <a:rPr lang="en-CA" sz="2400" dirty="0">
                <a:latin typeface="Avenir Book" charset="0"/>
                <a:ea typeface="Avenir Book" charset="0"/>
                <a:cs typeface="Avenir Book" charset="0"/>
              </a:rPr>
              <a:t> </a:t>
            </a:r>
            <a:r>
              <a:rPr lang="en" sz="2400" dirty="0" smtClean="0">
                <a:latin typeface="Avenir Book" charset="0"/>
                <a:ea typeface="Avenir Book" charset="0"/>
                <a:cs typeface="Avenir Book" charset="0"/>
              </a:rPr>
              <a:t>and </a:t>
            </a:r>
            <a:r>
              <a:rPr lang="en" sz="2400" dirty="0">
                <a:latin typeface="Avenir Book" charset="0"/>
                <a:ea typeface="Avenir Book" charset="0"/>
                <a:cs typeface="Avenir Book" charset="0"/>
              </a:rPr>
              <a:t>Management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sz="4800"/>
              <a:t>PROGNOSIS</a:t>
            </a:r>
          </a:p>
        </p:txBody>
      </p:sp>
      <p:sp>
        <p:nvSpPr>
          <p:cNvPr id="207" name="Shape 207"/>
          <p:cNvSpPr txBox="1">
            <a:spLocks noGrp="1"/>
          </p:cNvSpPr>
          <p:nvPr>
            <p:ph type="body" idx="1"/>
          </p:nvPr>
        </p:nvSpPr>
        <p:spPr>
          <a:xfrm>
            <a:off x="440475" y="2139202"/>
            <a:ext cx="4289700" cy="2883600"/>
          </a:xfrm>
          <a:prstGeom prst="rect">
            <a:avLst/>
          </a:prstGeom>
        </p:spPr>
        <p:txBody>
          <a:bodyPr lIns="91425" tIns="91425" rIns="91425" bIns="91425" anchor="t" anchorCtr="0">
            <a:noAutofit/>
          </a:bodyPr>
          <a:lstStyle/>
          <a:p>
            <a:pPr lvl="0" algn="ctr" rtl="0">
              <a:spcBef>
                <a:spcPts val="0"/>
              </a:spcBef>
              <a:buNone/>
            </a:pPr>
            <a:r>
              <a:rPr lang="en" sz="2400" dirty="0">
                <a:latin typeface="Avenir Book" charset="0"/>
                <a:ea typeface="Avenir Book" charset="0"/>
                <a:cs typeface="Avenir Book" charset="0"/>
              </a:rPr>
              <a:t>When Addison’s Disease is well-treated and managed...</a:t>
            </a:r>
          </a:p>
          <a:p>
            <a:pPr lvl="0" algn="ctr" rtl="0">
              <a:spcBef>
                <a:spcPts val="0"/>
              </a:spcBef>
              <a:buNone/>
            </a:pPr>
            <a:endParaRPr sz="2400" dirty="0">
              <a:latin typeface="Avenir Book" charset="0"/>
              <a:ea typeface="Avenir Book" charset="0"/>
              <a:cs typeface="Avenir Book" charset="0"/>
            </a:endParaRPr>
          </a:p>
          <a:p>
            <a:pPr lvl="0" algn="ctr" rtl="0">
              <a:spcBef>
                <a:spcPts val="0"/>
              </a:spcBef>
              <a:buNone/>
            </a:pPr>
            <a:r>
              <a:rPr lang="en" sz="2400" dirty="0">
                <a:latin typeface="Avenir Book" charset="0"/>
                <a:ea typeface="Avenir Book" charset="0"/>
                <a:cs typeface="Avenir Book" charset="0"/>
              </a:rPr>
              <a:t>Expect a good outcome and quality of life! </a:t>
            </a:r>
          </a:p>
          <a:p>
            <a:pPr lvl="0" algn="ctr" rtl="0">
              <a:spcBef>
                <a:spcPts val="0"/>
              </a:spcBef>
              <a:buNone/>
            </a:pPr>
            <a:r>
              <a:rPr lang="en" dirty="0">
                <a:latin typeface="Avenir Book" charset="0"/>
                <a:ea typeface="Avenir Book" charset="0"/>
                <a:cs typeface="Avenir Book" charset="0"/>
              </a:rPr>
              <a:t>(NHS Choices, 2017)</a:t>
            </a:r>
          </a:p>
          <a:p>
            <a:pPr lvl="0" rtl="0">
              <a:spcBef>
                <a:spcPts val="0"/>
              </a:spcBef>
              <a:buNone/>
            </a:pPr>
            <a:endParaRPr sz="2400" dirty="0">
              <a:latin typeface="Avenir Book" charset="0"/>
              <a:ea typeface="Avenir Book" charset="0"/>
              <a:cs typeface="Avenir Book" charset="0"/>
            </a:endParaRPr>
          </a:p>
        </p:txBody>
      </p:sp>
      <p:pic>
        <p:nvPicPr>
          <p:cNvPr id="208" name="Shape 208"/>
          <p:cNvPicPr preferRelativeResize="0"/>
          <p:nvPr/>
        </p:nvPicPr>
        <p:blipFill>
          <a:blip r:embed="rId3">
            <a:alphaModFix/>
          </a:blip>
          <a:stretch>
            <a:fillRect/>
          </a:stretch>
        </p:blipFill>
        <p:spPr>
          <a:xfrm>
            <a:off x="5029200" y="1327175"/>
            <a:ext cx="3803099" cy="2139257"/>
          </a:xfrm>
          <a:prstGeom prst="rect">
            <a:avLst/>
          </a:prstGeom>
          <a:noFill/>
          <a:ln>
            <a:noFill/>
          </a:ln>
        </p:spPr>
      </p:pic>
      <p:pic>
        <p:nvPicPr>
          <p:cNvPr id="209" name="Shape 209"/>
          <p:cNvPicPr preferRelativeResize="0"/>
          <p:nvPr/>
        </p:nvPicPr>
        <p:blipFill rotWithShape="1">
          <a:blip r:embed="rId4">
            <a:alphaModFix/>
          </a:blip>
          <a:srcRect l="11436" r="31521"/>
          <a:stretch/>
        </p:blipFill>
        <p:spPr>
          <a:xfrm>
            <a:off x="5029199" y="3551983"/>
            <a:ext cx="3803100" cy="254013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sz="4800"/>
              <a:t>MANAGEMENT</a:t>
            </a:r>
          </a:p>
        </p:txBody>
      </p:sp>
      <p:sp>
        <p:nvSpPr>
          <p:cNvPr id="229" name="Shape 229"/>
          <p:cNvSpPr txBox="1">
            <a:spLocks noGrp="1"/>
          </p:cNvSpPr>
          <p:nvPr>
            <p:ph type="body" idx="1"/>
          </p:nvPr>
        </p:nvSpPr>
        <p:spPr>
          <a:xfrm>
            <a:off x="311700" y="1538674"/>
            <a:ext cx="4693800" cy="4709700"/>
          </a:xfrm>
          <a:prstGeom prst="rect">
            <a:avLst/>
          </a:prstGeom>
        </p:spPr>
        <p:txBody>
          <a:bodyPr lIns="91425" tIns="91425" rIns="91425" bIns="91425" anchor="t" anchorCtr="0">
            <a:noAutofit/>
          </a:bodyPr>
          <a:lstStyle/>
          <a:p>
            <a:pPr marL="457200" lvl="0" indent="-381000" rtl="0">
              <a:spcBef>
                <a:spcPts val="0"/>
              </a:spcBef>
              <a:buSzPct val="100000"/>
            </a:pPr>
            <a:r>
              <a:rPr lang="en" sz="2400" dirty="0">
                <a:latin typeface="Avenir Book" charset="0"/>
                <a:ea typeface="Avenir Book" charset="0"/>
                <a:cs typeface="Avenir Book" charset="0"/>
              </a:rPr>
              <a:t>Self-maintenance is key! (NHS Choices, 2017)</a:t>
            </a:r>
          </a:p>
          <a:p>
            <a:pPr lvl="0" rtl="0">
              <a:spcBef>
                <a:spcPts val="0"/>
              </a:spcBef>
              <a:buNone/>
            </a:pPr>
            <a:r>
              <a:rPr lang="en" sz="2400" b="1" dirty="0">
                <a:latin typeface="Avenir Book" charset="0"/>
                <a:ea typeface="Avenir Book" charset="0"/>
                <a:cs typeface="Avenir Book" charset="0"/>
              </a:rPr>
              <a:t>1. Managing medication</a:t>
            </a:r>
          </a:p>
          <a:p>
            <a:pPr marL="457200" lvl="0" indent="-355600" rtl="0">
              <a:spcBef>
                <a:spcPts val="0"/>
              </a:spcBef>
              <a:buSzPct val="100000"/>
              <a:buChar char="●"/>
            </a:pPr>
            <a:r>
              <a:rPr lang="en" sz="2000" dirty="0">
                <a:latin typeface="Avenir Book" charset="0"/>
                <a:ea typeface="Avenir Book" charset="0"/>
                <a:cs typeface="Avenir Book" charset="0"/>
              </a:rPr>
              <a:t>Prescriptions</a:t>
            </a:r>
          </a:p>
          <a:p>
            <a:pPr marL="457200" lvl="0" indent="-355600" rtl="0">
              <a:spcBef>
                <a:spcPts val="0"/>
              </a:spcBef>
              <a:buSzPct val="100000"/>
              <a:buChar char="●"/>
            </a:pPr>
            <a:r>
              <a:rPr lang="en" sz="2000" dirty="0">
                <a:latin typeface="Avenir Book" charset="0"/>
                <a:ea typeface="Avenir Book" charset="0"/>
                <a:cs typeface="Avenir Book" charset="0"/>
              </a:rPr>
              <a:t>Spare or extra medication</a:t>
            </a:r>
          </a:p>
          <a:p>
            <a:pPr marL="457200" lvl="0" indent="-355600" rtl="0">
              <a:spcBef>
                <a:spcPts val="0"/>
              </a:spcBef>
              <a:buSzPct val="100000"/>
              <a:buChar char="●"/>
            </a:pPr>
            <a:r>
              <a:rPr lang="en" sz="2000" dirty="0">
                <a:latin typeface="Avenir Book" charset="0"/>
                <a:ea typeface="Avenir Book" charset="0"/>
                <a:cs typeface="Avenir Book" charset="0"/>
              </a:rPr>
              <a:t>Correct daily treatment</a:t>
            </a:r>
          </a:p>
          <a:p>
            <a:pPr marL="0" lvl="0" indent="0" rtl="0">
              <a:spcBef>
                <a:spcPts val="0"/>
              </a:spcBef>
              <a:buNone/>
            </a:pPr>
            <a:r>
              <a:rPr lang="en" sz="2400" b="1" dirty="0">
                <a:latin typeface="Avenir Book" charset="0"/>
                <a:ea typeface="Avenir Book" charset="0"/>
                <a:cs typeface="Avenir Book" charset="0"/>
              </a:rPr>
              <a:t>2. Injectable forms of medication</a:t>
            </a:r>
          </a:p>
          <a:p>
            <a:pPr marL="457200" lvl="0" indent="-355600" rtl="0">
              <a:spcBef>
                <a:spcPts val="0"/>
              </a:spcBef>
              <a:buSzPct val="100000"/>
              <a:buChar char="●"/>
            </a:pPr>
            <a:r>
              <a:rPr lang="en" sz="2000" dirty="0">
                <a:latin typeface="Avenir Book" charset="0"/>
                <a:ea typeface="Avenir Book" charset="0"/>
                <a:cs typeface="Avenir Book" charset="0"/>
              </a:rPr>
              <a:t>In case of emergency or adrenal shock</a:t>
            </a:r>
          </a:p>
          <a:p>
            <a:pPr lvl="0" rtl="0">
              <a:spcBef>
                <a:spcPts val="0"/>
              </a:spcBef>
              <a:buNone/>
            </a:pPr>
            <a:endParaRPr sz="2400" dirty="0"/>
          </a:p>
        </p:txBody>
      </p:sp>
      <p:pic>
        <p:nvPicPr>
          <p:cNvPr id="230" name="Shape 230"/>
          <p:cNvPicPr preferRelativeResize="0"/>
          <p:nvPr/>
        </p:nvPicPr>
        <p:blipFill>
          <a:blip r:embed="rId3">
            <a:alphaModFix/>
          </a:blip>
          <a:stretch>
            <a:fillRect/>
          </a:stretch>
        </p:blipFill>
        <p:spPr>
          <a:xfrm>
            <a:off x="5197352" y="1114476"/>
            <a:ext cx="3634951" cy="2045699"/>
          </a:xfrm>
          <a:prstGeom prst="rect">
            <a:avLst/>
          </a:prstGeom>
          <a:noFill/>
          <a:ln>
            <a:noFill/>
          </a:ln>
        </p:spPr>
      </p:pic>
      <p:pic>
        <p:nvPicPr>
          <p:cNvPr id="231" name="Shape 231"/>
          <p:cNvPicPr preferRelativeResize="0"/>
          <p:nvPr/>
        </p:nvPicPr>
        <p:blipFill>
          <a:blip r:embed="rId4">
            <a:alphaModFix/>
          </a:blip>
          <a:stretch>
            <a:fillRect/>
          </a:stretch>
        </p:blipFill>
        <p:spPr>
          <a:xfrm rot="5400000">
            <a:off x="5571860" y="2858335"/>
            <a:ext cx="2885925" cy="358164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sz="4800"/>
              <a:t>MANAGEMENT</a:t>
            </a:r>
          </a:p>
        </p:txBody>
      </p:sp>
      <p:sp>
        <p:nvSpPr>
          <p:cNvPr id="237" name="Shape 237"/>
          <p:cNvSpPr txBox="1">
            <a:spLocks noGrp="1"/>
          </p:cNvSpPr>
          <p:nvPr>
            <p:ph type="body" idx="1"/>
          </p:nvPr>
        </p:nvSpPr>
        <p:spPr>
          <a:xfrm>
            <a:off x="311700" y="1688424"/>
            <a:ext cx="4654500" cy="4486500"/>
          </a:xfrm>
          <a:prstGeom prst="rect">
            <a:avLst/>
          </a:prstGeom>
        </p:spPr>
        <p:txBody>
          <a:bodyPr lIns="91425" tIns="91425" rIns="91425" bIns="91425" anchor="t" anchorCtr="0">
            <a:noAutofit/>
          </a:bodyPr>
          <a:lstStyle/>
          <a:p>
            <a:pPr lvl="0" rtl="0">
              <a:spcBef>
                <a:spcPts val="0"/>
              </a:spcBef>
              <a:buNone/>
            </a:pPr>
            <a:r>
              <a:rPr lang="en" sz="2400" b="1" dirty="0">
                <a:latin typeface="Avenir Book" charset="0"/>
                <a:ea typeface="Avenir Book" charset="0"/>
                <a:cs typeface="Avenir Book" charset="0"/>
              </a:rPr>
              <a:t>3. Relationship with healthcare professionals</a:t>
            </a:r>
          </a:p>
          <a:p>
            <a:pPr marL="457200" lvl="0" indent="-355600" rtl="0">
              <a:spcBef>
                <a:spcPts val="0"/>
              </a:spcBef>
              <a:buSzPct val="100000"/>
              <a:buChar char="●"/>
            </a:pPr>
            <a:r>
              <a:rPr lang="en" sz="2000" dirty="0">
                <a:latin typeface="Avenir Book" charset="0"/>
                <a:ea typeface="Avenir Book" charset="0"/>
                <a:cs typeface="Avenir Book" charset="0"/>
              </a:rPr>
              <a:t>Regular visits</a:t>
            </a:r>
          </a:p>
          <a:p>
            <a:pPr marL="457200" lvl="0" indent="-228600" rtl="0">
              <a:spcBef>
                <a:spcPts val="0"/>
              </a:spcBef>
              <a:buChar char="●"/>
            </a:pPr>
            <a:r>
              <a:rPr lang="en" sz="2000" dirty="0">
                <a:latin typeface="Avenir Book" charset="0"/>
                <a:ea typeface="Avenir Book" charset="0"/>
                <a:cs typeface="Avenir Book" charset="0"/>
              </a:rPr>
              <a:t>Open line of communication </a:t>
            </a:r>
            <a:r>
              <a:rPr lang="en" sz="1800" dirty="0">
                <a:latin typeface="Avenir Book" charset="0"/>
                <a:ea typeface="Avenir Book" charset="0"/>
                <a:cs typeface="Avenir Book" charset="0"/>
              </a:rPr>
              <a:t/>
            </a:r>
            <a:br>
              <a:rPr lang="en" sz="1800" dirty="0">
                <a:latin typeface="Avenir Book" charset="0"/>
                <a:ea typeface="Avenir Book" charset="0"/>
                <a:cs typeface="Avenir Book" charset="0"/>
              </a:rPr>
            </a:br>
            <a:endParaRPr lang="en" sz="1800" dirty="0">
              <a:latin typeface="Avenir Book" charset="0"/>
              <a:ea typeface="Avenir Book" charset="0"/>
              <a:cs typeface="Avenir Book" charset="0"/>
            </a:endParaRPr>
          </a:p>
          <a:p>
            <a:pPr lvl="0" rtl="0">
              <a:spcBef>
                <a:spcPts val="0"/>
              </a:spcBef>
              <a:buNone/>
            </a:pPr>
            <a:r>
              <a:rPr lang="en" sz="2400" b="1" dirty="0">
                <a:latin typeface="Avenir Book" charset="0"/>
                <a:ea typeface="Avenir Book" charset="0"/>
                <a:cs typeface="Avenir Book" charset="0"/>
              </a:rPr>
              <a:t>4. Providing information to others</a:t>
            </a:r>
          </a:p>
          <a:p>
            <a:pPr marL="457200" lvl="0" indent="-342900" rtl="0">
              <a:spcBef>
                <a:spcPts val="0"/>
              </a:spcBef>
              <a:buSzPct val="100000"/>
              <a:buChar char="●"/>
            </a:pPr>
            <a:r>
              <a:rPr lang="en" sz="1800" dirty="0">
                <a:latin typeface="Avenir Book" charset="0"/>
                <a:ea typeface="Avenir Book" charset="0"/>
                <a:cs typeface="Avenir Book" charset="0"/>
              </a:rPr>
              <a:t>Family, friends and colleagues </a:t>
            </a:r>
          </a:p>
          <a:p>
            <a:pPr marL="457200" lvl="0" indent="-342900" rtl="0">
              <a:spcBef>
                <a:spcPts val="0"/>
              </a:spcBef>
              <a:buSzPct val="100000"/>
              <a:buChar char="●"/>
            </a:pPr>
            <a:r>
              <a:rPr lang="en" sz="1800" dirty="0">
                <a:latin typeface="Avenir Book" charset="0"/>
                <a:ea typeface="Avenir Book" charset="0"/>
                <a:cs typeface="Avenir Book" charset="0"/>
              </a:rPr>
              <a:t>Medical bracelets or information </a:t>
            </a:r>
            <a:r>
              <a:rPr lang="en" sz="1800" dirty="0" smtClean="0">
                <a:latin typeface="Avenir Book" charset="0"/>
                <a:ea typeface="Avenir Book" charset="0"/>
                <a:cs typeface="Avenir Book" charset="0"/>
              </a:rPr>
              <a:t>booklets</a:t>
            </a:r>
            <a:endParaRPr dirty="0"/>
          </a:p>
        </p:txBody>
      </p:sp>
      <p:pic>
        <p:nvPicPr>
          <p:cNvPr id="238" name="Shape 238"/>
          <p:cNvPicPr preferRelativeResize="0"/>
          <p:nvPr/>
        </p:nvPicPr>
        <p:blipFill>
          <a:blip r:embed="rId3">
            <a:alphaModFix/>
          </a:blip>
          <a:stretch>
            <a:fillRect/>
          </a:stretch>
        </p:blipFill>
        <p:spPr>
          <a:xfrm>
            <a:off x="5139625" y="1356976"/>
            <a:ext cx="3735550" cy="2486818"/>
          </a:xfrm>
          <a:prstGeom prst="rect">
            <a:avLst/>
          </a:prstGeom>
          <a:noFill/>
          <a:ln>
            <a:noFill/>
          </a:ln>
        </p:spPr>
      </p:pic>
      <p:pic>
        <p:nvPicPr>
          <p:cNvPr id="239" name="Shape 239"/>
          <p:cNvPicPr preferRelativeResize="0"/>
          <p:nvPr/>
        </p:nvPicPr>
        <p:blipFill rotWithShape="1">
          <a:blip r:embed="rId4">
            <a:alphaModFix/>
          </a:blip>
          <a:srcRect t="20077" b="36163"/>
          <a:stretch/>
        </p:blipFill>
        <p:spPr>
          <a:xfrm>
            <a:off x="5073525" y="3873926"/>
            <a:ext cx="3801640" cy="2218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sz="4800"/>
              <a:t>Case Study Reveal </a:t>
            </a:r>
          </a:p>
        </p:txBody>
      </p:sp>
      <p:pic>
        <p:nvPicPr>
          <p:cNvPr id="245" name="Shape 245"/>
          <p:cNvPicPr preferRelativeResize="0"/>
          <p:nvPr/>
        </p:nvPicPr>
        <p:blipFill>
          <a:blip r:embed="rId3">
            <a:alphaModFix/>
          </a:blip>
          <a:stretch>
            <a:fillRect/>
          </a:stretch>
        </p:blipFill>
        <p:spPr>
          <a:xfrm>
            <a:off x="214125" y="2342175"/>
            <a:ext cx="4127700" cy="2938150"/>
          </a:xfrm>
          <a:prstGeom prst="rect">
            <a:avLst/>
          </a:prstGeom>
          <a:noFill/>
          <a:ln>
            <a:noFill/>
          </a:ln>
        </p:spPr>
      </p:pic>
      <p:sp>
        <p:nvSpPr>
          <p:cNvPr id="246" name="Shape 246"/>
          <p:cNvSpPr txBox="1"/>
          <p:nvPr/>
        </p:nvSpPr>
        <p:spPr>
          <a:xfrm>
            <a:off x="4470400" y="1766325"/>
            <a:ext cx="4529100" cy="4342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2600" i="1">
                <a:solidFill>
                  <a:schemeClr val="dk2"/>
                </a:solidFill>
                <a:latin typeface="Open Sans"/>
                <a:ea typeface="Open Sans"/>
                <a:cs typeface="Open Sans"/>
                <a:sym typeface="Open Sans"/>
              </a:rPr>
              <a:t>“It is a story of iron-willed fortitude in mastering the difficulties of chronic illness … [his] collective health problems were not enough to deter him from running for president.”</a:t>
            </a:r>
          </a:p>
        </p:txBody>
      </p:sp>
      <p:sp>
        <p:nvSpPr>
          <p:cNvPr id="247" name="Shape 247"/>
          <p:cNvSpPr txBox="1"/>
          <p:nvPr/>
        </p:nvSpPr>
        <p:spPr>
          <a:xfrm>
            <a:off x="523425" y="5280325"/>
            <a:ext cx="3509100" cy="394200"/>
          </a:xfrm>
          <a:prstGeom prst="rect">
            <a:avLst/>
          </a:prstGeom>
          <a:noFill/>
          <a:ln>
            <a:noFill/>
          </a:ln>
        </p:spPr>
        <p:txBody>
          <a:bodyPr lIns="91425" tIns="91425" rIns="91425" bIns="91425" anchor="t" anchorCtr="0">
            <a:noAutofit/>
          </a:bodyPr>
          <a:lstStyle/>
          <a:p>
            <a:pPr lvl="0">
              <a:spcBef>
                <a:spcPts val="0"/>
              </a:spcBef>
              <a:buNone/>
            </a:pPr>
            <a:r>
              <a:rPr lang="en" sz="2000" b="1" i="1">
                <a:solidFill>
                  <a:schemeClr val="dk2"/>
                </a:solidFill>
                <a:latin typeface="Open Sans"/>
                <a:ea typeface="Open Sans"/>
                <a:cs typeface="Open Sans"/>
                <a:sym typeface="Open Sans"/>
              </a:rPr>
              <a:t>President John F. Kennedy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228600"/>
            <a:ext cx="8520600" cy="2051100"/>
          </a:xfrm>
          <a:prstGeom prst="rect">
            <a:avLst/>
          </a:prstGeom>
        </p:spPr>
        <p:txBody>
          <a:bodyPr lIns="91425" tIns="91425" rIns="91425" bIns="91425" anchor="ctr" anchorCtr="0">
            <a:noAutofit/>
          </a:bodyPr>
          <a:lstStyle/>
          <a:p>
            <a:pPr lvl="0" algn="l">
              <a:spcBef>
                <a:spcPts val="0"/>
              </a:spcBef>
              <a:buNone/>
            </a:pPr>
            <a:r>
              <a:rPr lang="en" sz="4800">
                <a:solidFill>
                  <a:schemeClr val="accent1"/>
                </a:solidFill>
              </a:rPr>
              <a:t>References</a:t>
            </a:r>
          </a:p>
        </p:txBody>
      </p:sp>
      <p:sp>
        <p:nvSpPr>
          <p:cNvPr id="253" name="Shape 253"/>
          <p:cNvSpPr txBox="1">
            <a:spLocks noGrp="1"/>
          </p:cNvSpPr>
          <p:nvPr>
            <p:ph type="body" idx="1"/>
          </p:nvPr>
        </p:nvSpPr>
        <p:spPr>
          <a:xfrm>
            <a:off x="311700" y="1647289"/>
            <a:ext cx="8671200" cy="4779600"/>
          </a:xfrm>
          <a:prstGeom prst="rect">
            <a:avLst/>
          </a:prstGeom>
        </p:spPr>
        <p:txBody>
          <a:bodyPr lIns="91425" tIns="91425" rIns="91425" bIns="91425" anchor="t" anchorCtr="0">
            <a:noAutofit/>
          </a:bodyPr>
          <a:lstStyle/>
          <a:p>
            <a:pPr marL="421200" lvl="0" indent="-285750" algn="l" rtl="0">
              <a:lnSpc>
                <a:spcPct val="100000"/>
              </a:lnSpc>
              <a:spcBef>
                <a:spcPts val="0"/>
              </a:spcBef>
              <a:spcAft>
                <a:spcPts val="0"/>
              </a:spcAft>
              <a:buSzPct val="100000"/>
              <a:buAutoNum type="arabicPeriod"/>
            </a:pPr>
            <a:r>
              <a:rPr lang="en" sz="900" dirty="0">
                <a:solidFill>
                  <a:srgbClr val="323232"/>
                </a:solidFill>
                <a:highlight>
                  <a:srgbClr val="FFFFFF"/>
                </a:highlight>
                <a:latin typeface="Arial"/>
                <a:ea typeface="Arial"/>
                <a:cs typeface="Arial"/>
                <a:sym typeface="Arial"/>
              </a:rPr>
              <a:t>Adrenal Insufficiency &amp; Addison's Disease | NIDDK. (</a:t>
            </a:r>
            <a:r>
              <a:rPr lang="en" sz="900" dirty="0" err="1">
                <a:solidFill>
                  <a:srgbClr val="323232"/>
                </a:solidFill>
                <a:highlight>
                  <a:srgbClr val="FFFFFF"/>
                </a:highlight>
                <a:latin typeface="Arial"/>
                <a:ea typeface="Arial"/>
                <a:cs typeface="Arial"/>
                <a:sym typeface="Arial"/>
              </a:rPr>
              <a:t>n.d.</a:t>
            </a:r>
            <a:r>
              <a:rPr lang="en" sz="900" dirty="0">
                <a:solidFill>
                  <a:srgbClr val="323232"/>
                </a:solidFill>
                <a:highlight>
                  <a:srgbClr val="FFFFFF"/>
                </a:highlight>
                <a:latin typeface="Arial"/>
                <a:ea typeface="Arial"/>
                <a:cs typeface="Arial"/>
                <a:sym typeface="Arial"/>
              </a:rPr>
              <a:t>). Retrieved March 01,  2017, from https://</a:t>
            </a:r>
            <a:r>
              <a:rPr lang="en" sz="900" dirty="0" err="1">
                <a:solidFill>
                  <a:srgbClr val="323232"/>
                </a:solidFill>
                <a:highlight>
                  <a:srgbClr val="FFFFFF"/>
                </a:highlight>
                <a:latin typeface="Arial"/>
                <a:ea typeface="Arial"/>
                <a:cs typeface="Arial"/>
                <a:sym typeface="Arial"/>
              </a:rPr>
              <a:t>www.niddk.nih.gov</a:t>
            </a:r>
            <a:r>
              <a:rPr lang="en" sz="900" dirty="0">
                <a:solidFill>
                  <a:srgbClr val="323232"/>
                </a:solidFill>
                <a:highlight>
                  <a:srgbClr val="FFFFFF"/>
                </a:highlight>
                <a:latin typeface="Arial"/>
                <a:ea typeface="Arial"/>
                <a:cs typeface="Arial"/>
                <a:sym typeface="Arial"/>
              </a:rPr>
              <a:t>/health-information/endocrine-diseases/</a:t>
            </a:r>
            <a:r>
              <a:rPr lang="en" sz="900" dirty="0" err="1">
                <a:solidFill>
                  <a:srgbClr val="323232"/>
                </a:solidFill>
                <a:highlight>
                  <a:srgbClr val="FFFFFF"/>
                </a:highlight>
                <a:latin typeface="Arial"/>
                <a:ea typeface="Arial"/>
                <a:cs typeface="Arial"/>
                <a:sym typeface="Arial"/>
              </a:rPr>
              <a:t>adrenal-insufficiency-addisons-disease#prepare</a:t>
            </a:r>
            <a:endParaRPr lang="en" sz="900" dirty="0">
              <a:solidFill>
                <a:srgbClr val="323232"/>
              </a:solidFill>
              <a:highlight>
                <a:srgbClr val="FFFFFF"/>
              </a:highlight>
              <a:latin typeface="Arial"/>
              <a:ea typeface="Arial"/>
              <a:cs typeface="Arial"/>
              <a:sym typeface="Arial"/>
            </a:endParaRPr>
          </a:p>
          <a:p>
            <a:pPr marL="421200" lvl="0" indent="-285750" algn="l" rtl="0">
              <a:lnSpc>
                <a:spcPct val="100000"/>
              </a:lnSpc>
              <a:spcBef>
                <a:spcPts val="0"/>
              </a:spcBef>
              <a:spcAft>
                <a:spcPts val="0"/>
              </a:spcAft>
              <a:buClr>
                <a:srgbClr val="323232"/>
              </a:buClr>
              <a:buSzPct val="100000"/>
              <a:buFont typeface="Arial"/>
              <a:buAutoNum type="arabicPeriod"/>
            </a:pPr>
            <a:r>
              <a:rPr lang="en" sz="900" dirty="0" err="1">
                <a:solidFill>
                  <a:srgbClr val="323232"/>
                </a:solidFill>
                <a:highlight>
                  <a:srgbClr val="FFFFFF"/>
                </a:highlight>
                <a:latin typeface="Arial"/>
                <a:ea typeface="Arial"/>
                <a:cs typeface="Arial"/>
                <a:sym typeface="Arial"/>
              </a:rPr>
              <a:t>Dallek</a:t>
            </a:r>
            <a:r>
              <a:rPr lang="en" sz="900" dirty="0">
                <a:solidFill>
                  <a:srgbClr val="323232"/>
                </a:solidFill>
                <a:highlight>
                  <a:srgbClr val="FFFFFF"/>
                </a:highlight>
                <a:latin typeface="Arial"/>
                <a:ea typeface="Arial"/>
                <a:cs typeface="Arial"/>
                <a:sym typeface="Arial"/>
              </a:rPr>
              <a:t>, R. (2013, November 05). The Medical Ordeals of JFK. Retrieved Feb 20th 2017, from https://</a:t>
            </a:r>
            <a:r>
              <a:rPr lang="en" sz="900" dirty="0" err="1">
                <a:solidFill>
                  <a:srgbClr val="323232"/>
                </a:solidFill>
                <a:highlight>
                  <a:srgbClr val="FFFFFF"/>
                </a:highlight>
                <a:latin typeface="Arial"/>
                <a:ea typeface="Arial"/>
                <a:cs typeface="Arial"/>
                <a:sym typeface="Arial"/>
              </a:rPr>
              <a:t>www.theatlantic.com</a:t>
            </a:r>
            <a:r>
              <a:rPr lang="en" sz="900" dirty="0">
                <a:solidFill>
                  <a:srgbClr val="323232"/>
                </a:solidFill>
                <a:highlight>
                  <a:srgbClr val="FFFFFF"/>
                </a:highlight>
                <a:latin typeface="Arial"/>
                <a:ea typeface="Arial"/>
                <a:cs typeface="Arial"/>
                <a:sym typeface="Arial"/>
              </a:rPr>
              <a:t>/magazine/archive/2013/08/the-medical-ordeals-of-</a:t>
            </a:r>
            <a:r>
              <a:rPr lang="en" sz="900" dirty="0" err="1">
                <a:solidFill>
                  <a:srgbClr val="323232"/>
                </a:solidFill>
                <a:highlight>
                  <a:srgbClr val="FFFFFF"/>
                </a:highlight>
                <a:latin typeface="Arial"/>
                <a:ea typeface="Arial"/>
                <a:cs typeface="Arial"/>
                <a:sym typeface="Arial"/>
              </a:rPr>
              <a:t>jfk</a:t>
            </a:r>
            <a:r>
              <a:rPr lang="en" sz="900" dirty="0">
                <a:solidFill>
                  <a:srgbClr val="323232"/>
                </a:solidFill>
                <a:highlight>
                  <a:srgbClr val="FFFFFF"/>
                </a:highlight>
                <a:latin typeface="Arial"/>
                <a:ea typeface="Arial"/>
                <a:cs typeface="Arial"/>
                <a:sym typeface="Arial"/>
              </a:rPr>
              <a:t>/309469/</a:t>
            </a:r>
          </a:p>
          <a:p>
            <a:pPr marL="421200" lvl="0" indent="-285750" algn="l" rtl="0">
              <a:lnSpc>
                <a:spcPct val="100000"/>
              </a:lnSpc>
              <a:spcBef>
                <a:spcPts val="0"/>
              </a:spcBef>
              <a:spcAft>
                <a:spcPts val="0"/>
              </a:spcAft>
              <a:buClr>
                <a:srgbClr val="323232"/>
              </a:buClr>
              <a:buSzPct val="100000"/>
              <a:buFont typeface="Arial"/>
              <a:buAutoNum type="arabicPeriod"/>
            </a:pPr>
            <a:r>
              <a:rPr lang="en" sz="900" dirty="0" err="1">
                <a:solidFill>
                  <a:srgbClr val="222222"/>
                </a:solidFill>
                <a:highlight>
                  <a:srgbClr val="FFFFFF"/>
                </a:highlight>
                <a:latin typeface="Arial"/>
                <a:ea typeface="Arial"/>
                <a:cs typeface="Arial"/>
                <a:sym typeface="Arial"/>
              </a:rPr>
              <a:t>Odeke</a:t>
            </a:r>
            <a:r>
              <a:rPr lang="en" sz="900" dirty="0">
                <a:solidFill>
                  <a:srgbClr val="222222"/>
                </a:solidFill>
                <a:highlight>
                  <a:srgbClr val="FFFFFF"/>
                </a:highlight>
                <a:latin typeface="Arial"/>
                <a:ea typeface="Arial"/>
                <a:cs typeface="Arial"/>
                <a:sym typeface="Arial"/>
              </a:rPr>
              <a:t>, S., &amp; </a:t>
            </a:r>
            <a:r>
              <a:rPr lang="en" sz="900" dirty="0" err="1">
                <a:solidFill>
                  <a:srgbClr val="222222"/>
                </a:solidFill>
                <a:highlight>
                  <a:srgbClr val="FFFFFF"/>
                </a:highlight>
                <a:latin typeface="Arial"/>
                <a:ea typeface="Arial"/>
                <a:cs typeface="Arial"/>
                <a:sym typeface="Arial"/>
              </a:rPr>
              <a:t>Nagelberg</a:t>
            </a:r>
            <a:r>
              <a:rPr lang="en" sz="900" dirty="0">
                <a:solidFill>
                  <a:srgbClr val="222222"/>
                </a:solidFill>
                <a:highlight>
                  <a:srgbClr val="FFFFFF"/>
                </a:highlight>
                <a:latin typeface="Arial"/>
                <a:ea typeface="Arial"/>
                <a:cs typeface="Arial"/>
                <a:sym typeface="Arial"/>
              </a:rPr>
              <a:t>, S. (2001). Addison disease. </a:t>
            </a:r>
            <a:r>
              <a:rPr lang="en" sz="900" i="1" dirty="0" err="1">
                <a:solidFill>
                  <a:srgbClr val="222222"/>
                </a:solidFill>
                <a:highlight>
                  <a:srgbClr val="FFFFFF"/>
                </a:highlight>
                <a:latin typeface="Arial"/>
                <a:ea typeface="Arial"/>
                <a:cs typeface="Arial"/>
                <a:sym typeface="Arial"/>
              </a:rPr>
              <a:t>eMedicine</a:t>
            </a:r>
            <a:r>
              <a:rPr lang="en" sz="900" i="1" dirty="0">
                <a:solidFill>
                  <a:srgbClr val="222222"/>
                </a:solidFill>
                <a:highlight>
                  <a:srgbClr val="FFFFFF"/>
                </a:highlight>
                <a:latin typeface="Arial"/>
                <a:ea typeface="Arial"/>
                <a:cs typeface="Arial"/>
                <a:sym typeface="Arial"/>
              </a:rPr>
              <a:t> Journal</a:t>
            </a:r>
            <a:r>
              <a:rPr lang="en" sz="900" dirty="0">
                <a:solidFill>
                  <a:srgbClr val="222222"/>
                </a:solidFill>
                <a:highlight>
                  <a:srgbClr val="FFFFFF"/>
                </a:highlight>
                <a:latin typeface="Arial"/>
                <a:ea typeface="Arial"/>
                <a:cs typeface="Arial"/>
                <a:sym typeface="Arial"/>
              </a:rPr>
              <a:t>, </a:t>
            </a:r>
            <a:r>
              <a:rPr lang="en" sz="900" i="1" dirty="0">
                <a:solidFill>
                  <a:srgbClr val="222222"/>
                </a:solidFill>
                <a:highlight>
                  <a:srgbClr val="FFFFFF"/>
                </a:highlight>
                <a:latin typeface="Arial"/>
                <a:ea typeface="Arial"/>
                <a:cs typeface="Arial"/>
                <a:sym typeface="Arial"/>
              </a:rPr>
              <a:t>2</a:t>
            </a:r>
            <a:r>
              <a:rPr lang="en" sz="900" dirty="0">
                <a:solidFill>
                  <a:srgbClr val="222222"/>
                </a:solidFill>
                <a:highlight>
                  <a:srgbClr val="FFFFFF"/>
                </a:highlight>
                <a:latin typeface="Arial"/>
                <a:ea typeface="Arial"/>
                <a:cs typeface="Arial"/>
                <a:sym typeface="Arial"/>
              </a:rPr>
              <a:t>, 5.</a:t>
            </a:r>
          </a:p>
          <a:p>
            <a:pPr marL="421200" lvl="0" indent="-285750" algn="l" rtl="0">
              <a:lnSpc>
                <a:spcPct val="100000"/>
              </a:lnSpc>
              <a:spcBef>
                <a:spcPts val="0"/>
              </a:spcBef>
              <a:spcAft>
                <a:spcPts val="0"/>
              </a:spcAft>
              <a:buClr>
                <a:srgbClr val="323232"/>
              </a:buClr>
              <a:buSzPct val="100000"/>
              <a:buFont typeface="Arial"/>
              <a:buAutoNum type="arabicPeriod"/>
            </a:pPr>
            <a:r>
              <a:rPr lang="en" sz="900" dirty="0" err="1">
                <a:solidFill>
                  <a:srgbClr val="222222"/>
                </a:solidFill>
                <a:highlight>
                  <a:srgbClr val="FFFFFF"/>
                </a:highlight>
                <a:latin typeface="Arial"/>
                <a:ea typeface="Arial"/>
                <a:cs typeface="Arial"/>
                <a:sym typeface="Arial"/>
              </a:rPr>
              <a:t>Volpé</a:t>
            </a:r>
            <a:r>
              <a:rPr lang="en" sz="900" dirty="0">
                <a:solidFill>
                  <a:srgbClr val="222222"/>
                </a:solidFill>
                <a:highlight>
                  <a:srgbClr val="FFFFFF"/>
                </a:highlight>
                <a:latin typeface="Arial"/>
                <a:ea typeface="Arial"/>
                <a:cs typeface="Arial"/>
                <a:sym typeface="Arial"/>
              </a:rPr>
              <a:t>, R. (1990). </a:t>
            </a:r>
            <a:r>
              <a:rPr lang="en" sz="900" i="1" dirty="0">
                <a:solidFill>
                  <a:srgbClr val="222222"/>
                </a:solidFill>
                <a:highlight>
                  <a:srgbClr val="FFFFFF"/>
                </a:highlight>
                <a:latin typeface="Arial"/>
                <a:ea typeface="Arial"/>
                <a:cs typeface="Arial"/>
                <a:sym typeface="Arial"/>
              </a:rPr>
              <a:t>Autoimmune diseases of the endocrine system</a:t>
            </a:r>
            <a:r>
              <a:rPr lang="en" sz="900" dirty="0">
                <a:solidFill>
                  <a:srgbClr val="222222"/>
                </a:solidFill>
                <a:highlight>
                  <a:srgbClr val="FFFFFF"/>
                </a:highlight>
                <a:latin typeface="Arial"/>
                <a:ea typeface="Arial"/>
                <a:cs typeface="Arial"/>
                <a:sym typeface="Arial"/>
              </a:rPr>
              <a:t>. Boca Raton: CRC Press.</a:t>
            </a:r>
          </a:p>
          <a:p>
            <a:pPr marL="421200" lvl="0" indent="-285750" algn="l" rtl="0">
              <a:lnSpc>
                <a:spcPct val="100000"/>
              </a:lnSpc>
              <a:spcBef>
                <a:spcPts val="0"/>
              </a:spcBef>
              <a:spcAft>
                <a:spcPts val="0"/>
              </a:spcAft>
              <a:buSzPct val="100000"/>
              <a:buAutoNum type="arabicPeriod"/>
            </a:pPr>
            <a:r>
              <a:rPr lang="en" sz="900" dirty="0">
                <a:solidFill>
                  <a:srgbClr val="303030"/>
                </a:solidFill>
                <a:highlight>
                  <a:srgbClr val="FFFFFF"/>
                </a:highlight>
                <a:latin typeface="Arial"/>
                <a:ea typeface="Arial"/>
                <a:cs typeface="Arial"/>
                <a:sym typeface="Arial"/>
              </a:rPr>
              <a:t>Sarkar, S. B., Sarkar, S., Ghosh, S., &amp; </a:t>
            </a:r>
            <a:r>
              <a:rPr lang="en" sz="900" dirty="0" err="1">
                <a:solidFill>
                  <a:srgbClr val="303030"/>
                </a:solidFill>
                <a:highlight>
                  <a:srgbClr val="FFFFFF"/>
                </a:highlight>
                <a:latin typeface="Arial"/>
                <a:ea typeface="Arial"/>
                <a:cs typeface="Arial"/>
                <a:sym typeface="Arial"/>
              </a:rPr>
              <a:t>Bandyopadhyay</a:t>
            </a:r>
            <a:r>
              <a:rPr lang="en" sz="900" dirty="0">
                <a:solidFill>
                  <a:srgbClr val="303030"/>
                </a:solidFill>
                <a:highlight>
                  <a:srgbClr val="FFFFFF"/>
                </a:highlight>
                <a:latin typeface="Arial"/>
                <a:ea typeface="Arial"/>
                <a:cs typeface="Arial"/>
                <a:sym typeface="Arial"/>
              </a:rPr>
              <a:t>, S. (2012). Addison’s disease. </a:t>
            </a:r>
            <a:r>
              <a:rPr lang="en" sz="900" i="1" dirty="0">
                <a:solidFill>
                  <a:srgbClr val="303030"/>
                </a:solidFill>
                <a:highlight>
                  <a:srgbClr val="FFFFFF"/>
                </a:highlight>
                <a:latin typeface="Arial"/>
                <a:ea typeface="Arial"/>
                <a:cs typeface="Arial"/>
                <a:sym typeface="Arial"/>
              </a:rPr>
              <a:t>Contemporary Clinical Dentistry</a:t>
            </a:r>
            <a:r>
              <a:rPr lang="en" sz="900" dirty="0">
                <a:solidFill>
                  <a:srgbClr val="303030"/>
                </a:solidFill>
                <a:highlight>
                  <a:srgbClr val="FFFFFF"/>
                </a:highlight>
                <a:latin typeface="Arial"/>
                <a:ea typeface="Arial"/>
                <a:cs typeface="Arial"/>
                <a:sym typeface="Arial"/>
              </a:rPr>
              <a:t>, </a:t>
            </a:r>
            <a:r>
              <a:rPr lang="en" sz="900" i="1" dirty="0">
                <a:solidFill>
                  <a:srgbClr val="303030"/>
                </a:solidFill>
                <a:highlight>
                  <a:srgbClr val="FFFFFF"/>
                </a:highlight>
                <a:latin typeface="Arial"/>
                <a:ea typeface="Arial"/>
                <a:cs typeface="Arial"/>
                <a:sym typeface="Arial"/>
              </a:rPr>
              <a:t>3</a:t>
            </a:r>
            <a:r>
              <a:rPr lang="en" sz="900" dirty="0">
                <a:solidFill>
                  <a:srgbClr val="303030"/>
                </a:solidFill>
                <a:highlight>
                  <a:srgbClr val="FFFFFF"/>
                </a:highlight>
                <a:latin typeface="Arial"/>
                <a:ea typeface="Arial"/>
                <a:cs typeface="Arial"/>
                <a:sym typeface="Arial"/>
              </a:rPr>
              <a:t>(4), 484–486. http://</a:t>
            </a:r>
            <a:r>
              <a:rPr lang="en" sz="900" dirty="0" err="1">
                <a:solidFill>
                  <a:srgbClr val="303030"/>
                </a:solidFill>
                <a:highlight>
                  <a:srgbClr val="FFFFFF"/>
                </a:highlight>
                <a:latin typeface="Arial"/>
                <a:ea typeface="Arial"/>
                <a:cs typeface="Arial"/>
                <a:sym typeface="Arial"/>
              </a:rPr>
              <a:t>doi.org</a:t>
            </a:r>
            <a:r>
              <a:rPr lang="en" sz="900" dirty="0">
                <a:solidFill>
                  <a:srgbClr val="303030"/>
                </a:solidFill>
                <a:highlight>
                  <a:srgbClr val="FFFFFF"/>
                </a:highlight>
                <a:latin typeface="Arial"/>
                <a:ea typeface="Arial"/>
                <a:cs typeface="Arial"/>
                <a:sym typeface="Arial"/>
              </a:rPr>
              <a:t>/10.4103/0976-237X.107450</a:t>
            </a:r>
          </a:p>
          <a:p>
            <a:pPr marL="421200" lvl="0" indent="-285750" algn="l" rtl="0">
              <a:lnSpc>
                <a:spcPct val="100000"/>
              </a:lnSpc>
              <a:spcBef>
                <a:spcPts val="0"/>
              </a:spcBef>
              <a:spcAft>
                <a:spcPts val="0"/>
              </a:spcAft>
              <a:buClr>
                <a:srgbClr val="303030"/>
              </a:buClr>
              <a:buSzPct val="100000"/>
              <a:buFont typeface="Arial"/>
              <a:buAutoNum type="arabicPeriod"/>
            </a:pPr>
            <a:r>
              <a:rPr lang="en" sz="900" dirty="0" err="1">
                <a:solidFill>
                  <a:srgbClr val="444444"/>
                </a:solidFill>
                <a:highlight>
                  <a:srgbClr val="FFFFFF"/>
                </a:highlight>
                <a:latin typeface="Arial"/>
                <a:ea typeface="Arial"/>
                <a:cs typeface="Arial"/>
                <a:sym typeface="Arial"/>
              </a:rPr>
              <a:t>Chernecky</a:t>
            </a:r>
            <a:r>
              <a:rPr lang="en" sz="900" dirty="0">
                <a:solidFill>
                  <a:srgbClr val="444444"/>
                </a:solidFill>
                <a:highlight>
                  <a:srgbClr val="FFFFFF"/>
                </a:highlight>
                <a:latin typeface="Arial"/>
                <a:ea typeface="Arial"/>
                <a:cs typeface="Arial"/>
                <a:sym typeface="Arial"/>
              </a:rPr>
              <a:t> CC, Berger BJ. ACTH stimulation test - diagnostic. In: </a:t>
            </a:r>
            <a:r>
              <a:rPr lang="en" sz="900" dirty="0" err="1">
                <a:solidFill>
                  <a:srgbClr val="444444"/>
                </a:solidFill>
                <a:highlight>
                  <a:srgbClr val="FFFFFF"/>
                </a:highlight>
                <a:latin typeface="Arial"/>
                <a:ea typeface="Arial"/>
                <a:cs typeface="Arial"/>
                <a:sym typeface="Arial"/>
              </a:rPr>
              <a:t>Chernecky</a:t>
            </a:r>
            <a:r>
              <a:rPr lang="en" sz="900" dirty="0">
                <a:solidFill>
                  <a:srgbClr val="444444"/>
                </a:solidFill>
                <a:highlight>
                  <a:srgbClr val="FFFFFF"/>
                </a:highlight>
                <a:latin typeface="Arial"/>
                <a:ea typeface="Arial"/>
                <a:cs typeface="Arial"/>
                <a:sym typeface="Arial"/>
              </a:rPr>
              <a:t> CC, Berger BJ, eds. </a:t>
            </a:r>
            <a:r>
              <a:rPr lang="en" sz="900" i="1" dirty="0">
                <a:solidFill>
                  <a:srgbClr val="444444"/>
                </a:solidFill>
                <a:highlight>
                  <a:srgbClr val="FFFFFF"/>
                </a:highlight>
                <a:latin typeface="Arial"/>
                <a:ea typeface="Arial"/>
                <a:cs typeface="Arial"/>
                <a:sym typeface="Arial"/>
              </a:rPr>
              <a:t>Laboratory Tests and Diagnostic Procedures</a:t>
            </a:r>
            <a:r>
              <a:rPr lang="en" sz="900" dirty="0">
                <a:solidFill>
                  <a:srgbClr val="444444"/>
                </a:solidFill>
                <a:highlight>
                  <a:srgbClr val="FFFFFF"/>
                </a:highlight>
                <a:latin typeface="Arial"/>
                <a:ea typeface="Arial"/>
                <a:cs typeface="Arial"/>
                <a:sym typeface="Arial"/>
              </a:rPr>
              <a:t>. 6th ed. Philadelphia, PA: Elsevier Saunders; 2013:98.</a:t>
            </a:r>
          </a:p>
          <a:p>
            <a:pPr marL="421200" lvl="0" indent="-285750" algn="l" rtl="0">
              <a:lnSpc>
                <a:spcPct val="100000"/>
              </a:lnSpc>
              <a:spcBef>
                <a:spcPts val="0"/>
              </a:spcBef>
              <a:spcAft>
                <a:spcPts val="0"/>
              </a:spcAft>
              <a:buClr>
                <a:srgbClr val="444444"/>
              </a:buClr>
              <a:buSzPct val="100000"/>
              <a:buFont typeface="Arial"/>
              <a:buAutoNum type="arabicPeriod"/>
            </a:pPr>
            <a:r>
              <a:rPr lang="en" sz="900" dirty="0" err="1">
                <a:solidFill>
                  <a:srgbClr val="222222"/>
                </a:solidFill>
                <a:highlight>
                  <a:srgbClr val="FFFFFF"/>
                </a:highlight>
                <a:latin typeface="Arial"/>
                <a:ea typeface="Arial"/>
                <a:cs typeface="Arial"/>
                <a:sym typeface="Arial"/>
              </a:rPr>
              <a:t>Michels</a:t>
            </a:r>
            <a:r>
              <a:rPr lang="en" sz="900" dirty="0">
                <a:solidFill>
                  <a:srgbClr val="222222"/>
                </a:solidFill>
                <a:highlight>
                  <a:srgbClr val="FFFFFF"/>
                </a:highlight>
                <a:latin typeface="Arial"/>
                <a:ea typeface="Arial"/>
                <a:cs typeface="Arial"/>
                <a:sym typeface="Arial"/>
              </a:rPr>
              <a:t>, A., &amp; </a:t>
            </a:r>
            <a:r>
              <a:rPr lang="en" sz="900" dirty="0" err="1">
                <a:solidFill>
                  <a:srgbClr val="222222"/>
                </a:solidFill>
                <a:highlight>
                  <a:srgbClr val="FFFFFF"/>
                </a:highlight>
                <a:latin typeface="Arial"/>
                <a:ea typeface="Arial"/>
                <a:cs typeface="Arial"/>
                <a:sym typeface="Arial"/>
              </a:rPr>
              <a:t>Michels</a:t>
            </a:r>
            <a:r>
              <a:rPr lang="en" sz="900" dirty="0">
                <a:solidFill>
                  <a:srgbClr val="222222"/>
                </a:solidFill>
                <a:highlight>
                  <a:srgbClr val="FFFFFF"/>
                </a:highlight>
                <a:latin typeface="Arial"/>
                <a:ea typeface="Arial"/>
                <a:cs typeface="Arial"/>
                <a:sym typeface="Arial"/>
              </a:rPr>
              <a:t>, N. (2014). Addison disease: early detection and treatment principles. </a:t>
            </a:r>
            <a:r>
              <a:rPr lang="en" sz="900" i="1" dirty="0">
                <a:solidFill>
                  <a:srgbClr val="222222"/>
                </a:solidFill>
                <a:highlight>
                  <a:srgbClr val="FFFFFF"/>
                </a:highlight>
                <a:latin typeface="Arial"/>
                <a:ea typeface="Arial"/>
                <a:cs typeface="Arial"/>
                <a:sym typeface="Arial"/>
              </a:rPr>
              <a:t>Indian Journal of Clinical Practice</a:t>
            </a:r>
            <a:r>
              <a:rPr lang="en" sz="900" dirty="0">
                <a:solidFill>
                  <a:srgbClr val="222222"/>
                </a:solidFill>
                <a:highlight>
                  <a:srgbClr val="FFFFFF"/>
                </a:highlight>
                <a:latin typeface="Arial"/>
                <a:ea typeface="Arial"/>
                <a:cs typeface="Arial"/>
                <a:sym typeface="Arial"/>
              </a:rPr>
              <a:t>, </a:t>
            </a:r>
            <a:r>
              <a:rPr lang="en" sz="900" i="1" dirty="0">
                <a:solidFill>
                  <a:srgbClr val="222222"/>
                </a:solidFill>
                <a:highlight>
                  <a:srgbClr val="FFFFFF"/>
                </a:highlight>
                <a:latin typeface="Arial"/>
                <a:ea typeface="Arial"/>
                <a:cs typeface="Arial"/>
                <a:sym typeface="Arial"/>
              </a:rPr>
              <a:t>25</a:t>
            </a:r>
            <a:r>
              <a:rPr lang="en" sz="900" dirty="0">
                <a:solidFill>
                  <a:srgbClr val="222222"/>
                </a:solidFill>
                <a:highlight>
                  <a:srgbClr val="FFFFFF"/>
                </a:highlight>
                <a:latin typeface="Arial"/>
                <a:ea typeface="Arial"/>
                <a:cs typeface="Arial"/>
                <a:sym typeface="Arial"/>
              </a:rPr>
              <a:t>(6).</a:t>
            </a:r>
          </a:p>
          <a:p>
            <a:pPr marL="421200" lvl="0" indent="-285750" algn="l" rtl="0">
              <a:lnSpc>
                <a:spcPct val="100000"/>
              </a:lnSpc>
              <a:spcBef>
                <a:spcPts val="0"/>
              </a:spcBef>
              <a:spcAft>
                <a:spcPts val="0"/>
              </a:spcAft>
              <a:buClr>
                <a:srgbClr val="222222"/>
              </a:buClr>
              <a:buSzPct val="100000"/>
              <a:buFont typeface="Arial"/>
              <a:buAutoNum type="arabicPeriod"/>
            </a:pPr>
            <a:r>
              <a:rPr lang="en" sz="900" dirty="0">
                <a:solidFill>
                  <a:srgbClr val="222222"/>
                </a:solidFill>
                <a:highlight>
                  <a:srgbClr val="FFFFFF"/>
                </a:highlight>
                <a:latin typeface="Arial"/>
                <a:ea typeface="Arial"/>
                <a:cs typeface="Arial"/>
                <a:sym typeface="Arial"/>
              </a:rPr>
              <a:t>Ten, S., New, M., &amp; Maclaren, N. (2001). Addison’s disease 2001. </a:t>
            </a:r>
            <a:r>
              <a:rPr lang="en" sz="900" i="1" dirty="0">
                <a:solidFill>
                  <a:srgbClr val="222222"/>
                </a:solidFill>
                <a:highlight>
                  <a:srgbClr val="FFFFFF"/>
                </a:highlight>
                <a:latin typeface="Arial"/>
                <a:ea typeface="Arial"/>
                <a:cs typeface="Arial"/>
                <a:sym typeface="Arial"/>
              </a:rPr>
              <a:t>The Journal of Clinical Endocrinology &amp; Metabolism</a:t>
            </a:r>
            <a:r>
              <a:rPr lang="en" sz="900" dirty="0">
                <a:solidFill>
                  <a:srgbClr val="222222"/>
                </a:solidFill>
                <a:highlight>
                  <a:srgbClr val="FFFFFF"/>
                </a:highlight>
                <a:latin typeface="Arial"/>
                <a:ea typeface="Arial"/>
                <a:cs typeface="Arial"/>
                <a:sym typeface="Arial"/>
              </a:rPr>
              <a:t>, </a:t>
            </a:r>
            <a:r>
              <a:rPr lang="en" sz="900" i="1" dirty="0">
                <a:solidFill>
                  <a:srgbClr val="222222"/>
                </a:solidFill>
                <a:highlight>
                  <a:srgbClr val="FFFFFF"/>
                </a:highlight>
                <a:latin typeface="Arial"/>
                <a:ea typeface="Arial"/>
                <a:cs typeface="Arial"/>
                <a:sym typeface="Arial"/>
              </a:rPr>
              <a:t>86</a:t>
            </a:r>
            <a:r>
              <a:rPr lang="en" sz="900" dirty="0">
                <a:solidFill>
                  <a:srgbClr val="222222"/>
                </a:solidFill>
                <a:highlight>
                  <a:srgbClr val="FFFFFF"/>
                </a:highlight>
                <a:latin typeface="Arial"/>
                <a:ea typeface="Arial"/>
                <a:cs typeface="Arial"/>
                <a:sym typeface="Arial"/>
              </a:rPr>
              <a:t>(7), 2909-2922.</a:t>
            </a:r>
          </a:p>
          <a:p>
            <a:pPr marL="421200" lvl="0" indent="-285750" algn="l" rtl="0">
              <a:lnSpc>
                <a:spcPct val="100000"/>
              </a:lnSpc>
              <a:spcBef>
                <a:spcPts val="0"/>
              </a:spcBef>
              <a:spcAft>
                <a:spcPts val="0"/>
              </a:spcAft>
              <a:buClr>
                <a:srgbClr val="222222"/>
              </a:buClr>
              <a:buSzPct val="100000"/>
              <a:buFont typeface="Arial"/>
              <a:buAutoNum type="arabicPeriod"/>
            </a:pPr>
            <a:r>
              <a:rPr lang="en" sz="900" dirty="0">
                <a:solidFill>
                  <a:srgbClr val="454545"/>
                </a:solidFill>
                <a:latin typeface="Arial"/>
                <a:ea typeface="Arial"/>
                <a:cs typeface="Arial"/>
                <a:sym typeface="Arial"/>
              </a:rPr>
              <a:t>Brooke, A. M., &amp; Monson, J. P. (2009). Addison's disease. </a:t>
            </a:r>
            <a:r>
              <a:rPr lang="en" sz="900" i="1" dirty="0">
                <a:solidFill>
                  <a:srgbClr val="454545"/>
                </a:solidFill>
                <a:latin typeface="Arial"/>
                <a:ea typeface="Arial"/>
                <a:cs typeface="Arial"/>
                <a:sym typeface="Arial"/>
              </a:rPr>
              <a:t>Medicine</a:t>
            </a:r>
            <a:r>
              <a:rPr lang="en" sz="900" dirty="0">
                <a:solidFill>
                  <a:srgbClr val="454545"/>
                </a:solidFill>
                <a:latin typeface="Arial"/>
                <a:ea typeface="Arial"/>
                <a:cs typeface="Arial"/>
                <a:sym typeface="Arial"/>
              </a:rPr>
              <a:t>, </a:t>
            </a:r>
            <a:r>
              <a:rPr lang="en" sz="900" i="1" dirty="0">
                <a:solidFill>
                  <a:srgbClr val="454545"/>
                </a:solidFill>
                <a:latin typeface="Arial"/>
                <a:ea typeface="Arial"/>
                <a:cs typeface="Arial"/>
                <a:sym typeface="Arial"/>
              </a:rPr>
              <a:t>37</a:t>
            </a:r>
            <a:r>
              <a:rPr lang="en" sz="900" dirty="0">
                <a:solidFill>
                  <a:srgbClr val="454545"/>
                </a:solidFill>
                <a:latin typeface="Arial"/>
                <a:ea typeface="Arial"/>
                <a:cs typeface="Arial"/>
                <a:sym typeface="Arial"/>
              </a:rPr>
              <a:t>(8), 416-419.</a:t>
            </a:r>
          </a:p>
          <a:p>
            <a:pPr marL="457200" lvl="0" indent="-285750" algn="l" rtl="0">
              <a:lnSpc>
                <a:spcPct val="100000"/>
              </a:lnSpc>
              <a:spcBef>
                <a:spcPts val="0"/>
              </a:spcBef>
              <a:spcAft>
                <a:spcPts val="0"/>
              </a:spcAft>
              <a:buClr>
                <a:srgbClr val="222222"/>
              </a:buClr>
              <a:buSzPct val="100000"/>
              <a:buFont typeface="Arial"/>
              <a:buAutoNum type="arabicPeriod"/>
            </a:pPr>
            <a:r>
              <a:rPr lang="en" sz="900" dirty="0" err="1">
                <a:solidFill>
                  <a:srgbClr val="454545"/>
                </a:solidFill>
                <a:latin typeface="Arial"/>
                <a:ea typeface="Arial"/>
                <a:cs typeface="Arial"/>
                <a:sym typeface="Arial"/>
              </a:rPr>
              <a:t>Fujieda</a:t>
            </a:r>
            <a:r>
              <a:rPr lang="en" sz="900" dirty="0">
                <a:solidFill>
                  <a:srgbClr val="454545"/>
                </a:solidFill>
                <a:latin typeface="Arial"/>
                <a:ea typeface="Arial"/>
                <a:cs typeface="Arial"/>
                <a:sym typeface="Arial"/>
              </a:rPr>
              <a:t>, K., &amp; Tajima, T. (2005). Molecular basis of adrenal insufficiency. </a:t>
            </a:r>
            <a:r>
              <a:rPr lang="en" sz="900" i="1" dirty="0">
                <a:solidFill>
                  <a:srgbClr val="454545"/>
                </a:solidFill>
                <a:latin typeface="Arial"/>
                <a:ea typeface="Arial"/>
                <a:cs typeface="Arial"/>
                <a:sym typeface="Arial"/>
              </a:rPr>
              <a:t>Pediatric research</a:t>
            </a:r>
            <a:r>
              <a:rPr lang="en" sz="900" dirty="0">
                <a:solidFill>
                  <a:srgbClr val="454545"/>
                </a:solidFill>
                <a:latin typeface="Arial"/>
                <a:ea typeface="Arial"/>
                <a:cs typeface="Arial"/>
                <a:sym typeface="Arial"/>
              </a:rPr>
              <a:t>, </a:t>
            </a:r>
            <a:r>
              <a:rPr lang="en" sz="900" i="1" dirty="0">
                <a:solidFill>
                  <a:srgbClr val="454545"/>
                </a:solidFill>
                <a:latin typeface="Arial"/>
                <a:ea typeface="Arial"/>
                <a:cs typeface="Arial"/>
                <a:sym typeface="Arial"/>
              </a:rPr>
              <a:t>57</a:t>
            </a:r>
            <a:r>
              <a:rPr lang="en" sz="900" dirty="0">
                <a:solidFill>
                  <a:srgbClr val="454545"/>
                </a:solidFill>
                <a:latin typeface="Arial"/>
                <a:ea typeface="Arial"/>
                <a:cs typeface="Arial"/>
                <a:sym typeface="Arial"/>
              </a:rPr>
              <a:t>, 62R-69R.</a:t>
            </a:r>
          </a:p>
          <a:p>
            <a:pPr marL="457200" lvl="0" indent="-285750" algn="l" rtl="0">
              <a:lnSpc>
                <a:spcPct val="100000"/>
              </a:lnSpc>
              <a:spcBef>
                <a:spcPts val="0"/>
              </a:spcBef>
              <a:spcAft>
                <a:spcPts val="0"/>
              </a:spcAft>
              <a:buClr>
                <a:srgbClr val="222222"/>
              </a:buClr>
              <a:buSzPct val="100000"/>
              <a:buFont typeface="Arial"/>
              <a:buAutoNum type="arabicPeriod"/>
            </a:pPr>
            <a:r>
              <a:rPr lang="en" sz="900" dirty="0" err="1">
                <a:solidFill>
                  <a:srgbClr val="454545"/>
                </a:solidFill>
                <a:latin typeface="Arial"/>
                <a:ea typeface="Arial"/>
                <a:cs typeface="Arial"/>
                <a:sym typeface="Arial"/>
              </a:rPr>
              <a:t>Charmandari</a:t>
            </a:r>
            <a:r>
              <a:rPr lang="en" sz="900" dirty="0">
                <a:solidFill>
                  <a:srgbClr val="454545"/>
                </a:solidFill>
                <a:latin typeface="Arial"/>
                <a:ea typeface="Arial"/>
                <a:cs typeface="Arial"/>
                <a:sym typeface="Arial"/>
              </a:rPr>
              <a:t>, E., </a:t>
            </a:r>
            <a:r>
              <a:rPr lang="en" sz="900" dirty="0" err="1">
                <a:solidFill>
                  <a:srgbClr val="454545"/>
                </a:solidFill>
                <a:latin typeface="Arial"/>
                <a:ea typeface="Arial"/>
                <a:cs typeface="Arial"/>
                <a:sym typeface="Arial"/>
              </a:rPr>
              <a:t>Nicolaides</a:t>
            </a:r>
            <a:r>
              <a:rPr lang="en" sz="900" dirty="0">
                <a:solidFill>
                  <a:srgbClr val="454545"/>
                </a:solidFill>
                <a:latin typeface="Arial"/>
                <a:ea typeface="Arial"/>
                <a:cs typeface="Arial"/>
                <a:sym typeface="Arial"/>
              </a:rPr>
              <a:t>, N. C., &amp; </a:t>
            </a:r>
            <a:r>
              <a:rPr lang="en" sz="900" dirty="0" err="1">
                <a:solidFill>
                  <a:srgbClr val="454545"/>
                </a:solidFill>
                <a:latin typeface="Arial"/>
                <a:ea typeface="Arial"/>
                <a:cs typeface="Arial"/>
                <a:sym typeface="Arial"/>
              </a:rPr>
              <a:t>Chrousos</a:t>
            </a:r>
            <a:r>
              <a:rPr lang="en" sz="900" dirty="0">
                <a:solidFill>
                  <a:srgbClr val="454545"/>
                </a:solidFill>
                <a:latin typeface="Arial"/>
                <a:ea typeface="Arial"/>
                <a:cs typeface="Arial"/>
                <a:sym typeface="Arial"/>
              </a:rPr>
              <a:t>, G. P. (2014). Adrenal insufficiency. </a:t>
            </a:r>
            <a:r>
              <a:rPr lang="en" sz="900" i="1" dirty="0">
                <a:solidFill>
                  <a:srgbClr val="454545"/>
                </a:solidFill>
                <a:latin typeface="Arial"/>
                <a:ea typeface="Arial"/>
                <a:cs typeface="Arial"/>
                <a:sym typeface="Arial"/>
              </a:rPr>
              <a:t>The Lancet</a:t>
            </a:r>
            <a:r>
              <a:rPr lang="en" sz="900" dirty="0">
                <a:solidFill>
                  <a:srgbClr val="454545"/>
                </a:solidFill>
                <a:latin typeface="Arial"/>
                <a:ea typeface="Arial"/>
                <a:cs typeface="Arial"/>
                <a:sym typeface="Arial"/>
              </a:rPr>
              <a:t>, </a:t>
            </a:r>
            <a:r>
              <a:rPr lang="en" sz="900" i="1" dirty="0">
                <a:solidFill>
                  <a:srgbClr val="454545"/>
                </a:solidFill>
                <a:latin typeface="Arial"/>
                <a:ea typeface="Arial"/>
                <a:cs typeface="Arial"/>
                <a:sym typeface="Arial"/>
              </a:rPr>
              <a:t>383</a:t>
            </a:r>
            <a:r>
              <a:rPr lang="en" sz="900" dirty="0">
                <a:solidFill>
                  <a:srgbClr val="454545"/>
                </a:solidFill>
                <a:latin typeface="Arial"/>
                <a:ea typeface="Arial"/>
                <a:cs typeface="Arial"/>
                <a:sym typeface="Arial"/>
              </a:rPr>
              <a:t>(9935), 2152-2167.</a:t>
            </a:r>
          </a:p>
          <a:p>
            <a:pPr marL="457200" lvl="0" indent="-285750" algn="l" rtl="0">
              <a:lnSpc>
                <a:spcPct val="100000"/>
              </a:lnSpc>
              <a:spcBef>
                <a:spcPts val="0"/>
              </a:spcBef>
              <a:spcAft>
                <a:spcPts val="0"/>
              </a:spcAft>
              <a:buClr>
                <a:srgbClr val="222222"/>
              </a:buClr>
              <a:buSzPct val="100000"/>
              <a:buFont typeface="Arial"/>
              <a:buAutoNum type="arabicPeriod"/>
            </a:pPr>
            <a:r>
              <a:rPr lang="en" sz="900" dirty="0">
                <a:solidFill>
                  <a:srgbClr val="454545"/>
                </a:solidFill>
                <a:latin typeface="Arial"/>
                <a:ea typeface="Arial"/>
                <a:cs typeface="Arial"/>
                <a:sym typeface="Arial"/>
              </a:rPr>
              <a:t>Mitchell, A. L., &amp; Pearce, S. H. (2012). Autoimmune Addison disease: pathophysiology and genetic complexity. </a:t>
            </a:r>
            <a:r>
              <a:rPr lang="en" sz="900" i="1" dirty="0">
                <a:solidFill>
                  <a:srgbClr val="454545"/>
                </a:solidFill>
                <a:latin typeface="Arial"/>
                <a:ea typeface="Arial"/>
                <a:cs typeface="Arial"/>
                <a:sym typeface="Arial"/>
              </a:rPr>
              <a:t>Nature reviews Endocrinology</a:t>
            </a:r>
            <a:r>
              <a:rPr lang="en" sz="900" dirty="0">
                <a:solidFill>
                  <a:srgbClr val="454545"/>
                </a:solidFill>
                <a:latin typeface="Arial"/>
                <a:ea typeface="Arial"/>
                <a:cs typeface="Arial"/>
                <a:sym typeface="Arial"/>
              </a:rPr>
              <a:t>, </a:t>
            </a:r>
            <a:r>
              <a:rPr lang="en" sz="900" i="1" dirty="0">
                <a:solidFill>
                  <a:srgbClr val="454545"/>
                </a:solidFill>
                <a:latin typeface="Arial"/>
                <a:ea typeface="Arial"/>
                <a:cs typeface="Arial"/>
                <a:sym typeface="Arial"/>
              </a:rPr>
              <a:t>8</a:t>
            </a:r>
            <a:r>
              <a:rPr lang="en" sz="900" dirty="0">
                <a:solidFill>
                  <a:srgbClr val="454545"/>
                </a:solidFill>
                <a:latin typeface="Arial"/>
                <a:ea typeface="Arial"/>
                <a:cs typeface="Arial"/>
                <a:sym typeface="Arial"/>
              </a:rPr>
              <a:t>(5), 306-316.</a:t>
            </a:r>
          </a:p>
          <a:p>
            <a:pPr marL="457200" lvl="0" indent="-285750" algn="l" rtl="0">
              <a:lnSpc>
                <a:spcPct val="100000"/>
              </a:lnSpc>
              <a:spcBef>
                <a:spcPts val="0"/>
              </a:spcBef>
              <a:spcAft>
                <a:spcPts val="0"/>
              </a:spcAft>
              <a:buClr>
                <a:srgbClr val="454545"/>
              </a:buClr>
              <a:buSzPct val="100000"/>
              <a:buFont typeface="Arial"/>
              <a:buAutoNum type="arabicPeriod"/>
            </a:pPr>
            <a:r>
              <a:rPr lang="en" sz="900" dirty="0">
                <a:solidFill>
                  <a:srgbClr val="454545"/>
                </a:solidFill>
                <a:latin typeface="Arial"/>
                <a:ea typeface="Arial"/>
                <a:cs typeface="Arial"/>
                <a:sym typeface="Arial"/>
              </a:rPr>
              <a:t>Addison’s Disease. (2015). Mayo Clinic. Retrieved February 28, 2017 from, http://</a:t>
            </a:r>
            <a:r>
              <a:rPr lang="en" sz="900" dirty="0" err="1">
                <a:solidFill>
                  <a:srgbClr val="454545"/>
                </a:solidFill>
                <a:latin typeface="Arial"/>
                <a:ea typeface="Arial"/>
                <a:cs typeface="Arial"/>
                <a:sym typeface="Arial"/>
              </a:rPr>
              <a:t>www.mayoclinic.org</a:t>
            </a:r>
            <a:r>
              <a:rPr lang="en" sz="900" dirty="0">
                <a:solidFill>
                  <a:srgbClr val="454545"/>
                </a:solidFill>
                <a:latin typeface="Arial"/>
                <a:ea typeface="Arial"/>
                <a:cs typeface="Arial"/>
                <a:sym typeface="Arial"/>
              </a:rPr>
              <a:t>/diseases-conditions/</a:t>
            </a:r>
            <a:r>
              <a:rPr lang="en" sz="900" dirty="0" err="1">
                <a:solidFill>
                  <a:srgbClr val="454545"/>
                </a:solidFill>
                <a:latin typeface="Arial"/>
                <a:ea typeface="Arial"/>
                <a:cs typeface="Arial"/>
                <a:sym typeface="Arial"/>
              </a:rPr>
              <a:t>addisons</a:t>
            </a:r>
            <a:r>
              <a:rPr lang="en" sz="900" dirty="0">
                <a:solidFill>
                  <a:srgbClr val="454545"/>
                </a:solidFill>
                <a:latin typeface="Arial"/>
                <a:ea typeface="Arial"/>
                <a:cs typeface="Arial"/>
                <a:sym typeface="Arial"/>
              </a:rPr>
              <a:t>-disease/diagnosis-treatment/treatment/txc-20156064</a:t>
            </a:r>
          </a:p>
          <a:p>
            <a:pPr marL="457200" lvl="0" indent="-285750" algn="l" rtl="0">
              <a:lnSpc>
                <a:spcPct val="100000"/>
              </a:lnSpc>
              <a:spcBef>
                <a:spcPts val="0"/>
              </a:spcBef>
              <a:spcAft>
                <a:spcPts val="0"/>
              </a:spcAft>
              <a:buClr>
                <a:srgbClr val="454545"/>
              </a:buClr>
              <a:buSzPct val="100000"/>
              <a:buFont typeface="Arial"/>
              <a:buAutoNum type="arabicPeriod"/>
            </a:pPr>
            <a:r>
              <a:rPr lang="en" sz="900" dirty="0" err="1">
                <a:solidFill>
                  <a:srgbClr val="000000"/>
                </a:solidFill>
                <a:latin typeface="Arial"/>
                <a:ea typeface="Arial"/>
                <a:cs typeface="Arial"/>
                <a:sym typeface="Arial"/>
              </a:rPr>
              <a:t>Oksnes</a:t>
            </a:r>
            <a:r>
              <a:rPr lang="en" sz="900" dirty="0">
                <a:solidFill>
                  <a:srgbClr val="000000"/>
                </a:solidFill>
                <a:latin typeface="Arial"/>
                <a:ea typeface="Arial"/>
                <a:cs typeface="Arial"/>
                <a:sym typeface="Arial"/>
              </a:rPr>
              <a:t>, M. (2014). Continuous Subcutaneous Hydrocortisone Infusion versus Oral Hydrocortisone Replacement for Treatment of Addison's Disease: A Randomized Clinical Trial. </a:t>
            </a:r>
            <a:r>
              <a:rPr lang="en" sz="900" i="1" dirty="0">
                <a:solidFill>
                  <a:srgbClr val="000000"/>
                </a:solidFill>
                <a:latin typeface="Arial"/>
                <a:ea typeface="Arial"/>
                <a:cs typeface="Arial"/>
                <a:sym typeface="Arial"/>
              </a:rPr>
              <a:t>The Journal of Clinical Endocrinology &amp; Metabolism, </a:t>
            </a:r>
            <a:r>
              <a:rPr lang="en" sz="900" dirty="0">
                <a:solidFill>
                  <a:srgbClr val="000000"/>
                </a:solidFill>
                <a:latin typeface="Arial"/>
                <a:ea typeface="Arial"/>
                <a:cs typeface="Arial"/>
                <a:sym typeface="Arial"/>
              </a:rPr>
              <a:t>99 (5): 1665-1674. </a:t>
            </a:r>
          </a:p>
          <a:p>
            <a:pPr marL="457200" lvl="0" indent="-285750" algn="l" rtl="0">
              <a:lnSpc>
                <a:spcPct val="100000"/>
              </a:lnSpc>
              <a:spcBef>
                <a:spcPts val="0"/>
              </a:spcBef>
              <a:spcAft>
                <a:spcPts val="0"/>
              </a:spcAft>
              <a:buClr>
                <a:srgbClr val="454545"/>
              </a:buClr>
              <a:buSzPct val="100000"/>
              <a:buFont typeface="Arial"/>
              <a:buAutoNum type="arabicPeriod"/>
            </a:pPr>
            <a:r>
              <a:rPr lang="en" sz="900" dirty="0" err="1">
                <a:solidFill>
                  <a:srgbClr val="000000"/>
                </a:solidFill>
                <a:latin typeface="Arial"/>
                <a:ea typeface="Arial"/>
                <a:cs typeface="Arial"/>
                <a:sym typeface="Arial"/>
              </a:rPr>
              <a:t>Husebye</a:t>
            </a:r>
            <a:r>
              <a:rPr lang="en" sz="900" dirty="0">
                <a:solidFill>
                  <a:srgbClr val="000000"/>
                </a:solidFill>
                <a:latin typeface="Arial"/>
                <a:ea typeface="Arial"/>
                <a:cs typeface="Arial"/>
                <a:sym typeface="Arial"/>
              </a:rPr>
              <a:t>, E. S. (2013). Consensus statement on the diagnosis, treatment and follow-up of patients with primary adrenal insufficiency. </a:t>
            </a:r>
            <a:r>
              <a:rPr lang="en" sz="900" i="1" dirty="0">
                <a:solidFill>
                  <a:srgbClr val="000000"/>
                </a:solidFill>
                <a:latin typeface="Arial"/>
                <a:ea typeface="Arial"/>
                <a:cs typeface="Arial"/>
                <a:sym typeface="Arial"/>
              </a:rPr>
              <a:t>The Journal of Internal Medicine, </a:t>
            </a:r>
            <a:r>
              <a:rPr lang="en" sz="900" dirty="0">
                <a:solidFill>
                  <a:srgbClr val="000000"/>
                </a:solidFill>
                <a:latin typeface="Arial"/>
                <a:ea typeface="Arial"/>
                <a:cs typeface="Arial"/>
                <a:sym typeface="Arial"/>
              </a:rPr>
              <a:t>275 (2): 104-115. </a:t>
            </a:r>
          </a:p>
          <a:p>
            <a:pPr marL="457200" lvl="0" indent="-285750" algn="l" rtl="0">
              <a:lnSpc>
                <a:spcPct val="100000"/>
              </a:lnSpc>
              <a:spcBef>
                <a:spcPts val="0"/>
              </a:spcBef>
              <a:spcAft>
                <a:spcPts val="0"/>
              </a:spcAft>
              <a:buClr>
                <a:srgbClr val="000000"/>
              </a:buClr>
              <a:buSzPct val="100000"/>
              <a:buFont typeface="Arial"/>
              <a:buAutoNum type="arabicPeriod"/>
            </a:pPr>
            <a:r>
              <a:rPr lang="en" sz="900" dirty="0">
                <a:solidFill>
                  <a:srgbClr val="000000"/>
                </a:solidFill>
                <a:latin typeface="Arial"/>
                <a:ea typeface="Arial"/>
                <a:cs typeface="Arial"/>
                <a:sym typeface="Arial"/>
              </a:rPr>
              <a:t>Injection Kit. (2017). Canadian Addison Society. Retrieved February 28, 2017 from http://</a:t>
            </a:r>
            <a:r>
              <a:rPr lang="en" sz="900" dirty="0" err="1">
                <a:solidFill>
                  <a:srgbClr val="000000"/>
                </a:solidFill>
                <a:latin typeface="Arial"/>
                <a:ea typeface="Arial"/>
                <a:cs typeface="Arial"/>
                <a:sym typeface="Arial"/>
              </a:rPr>
              <a:t>www.addisonsociety.ca</a:t>
            </a:r>
            <a:r>
              <a:rPr lang="en" sz="900" dirty="0">
                <a:solidFill>
                  <a:srgbClr val="000000"/>
                </a:solidFill>
                <a:latin typeface="Arial"/>
                <a:ea typeface="Arial"/>
                <a:cs typeface="Arial"/>
                <a:sym typeface="Arial"/>
              </a:rPr>
              <a:t>/injection-</a:t>
            </a:r>
            <a:r>
              <a:rPr lang="en" sz="900" dirty="0" err="1">
                <a:solidFill>
                  <a:srgbClr val="000000"/>
                </a:solidFill>
                <a:latin typeface="Arial"/>
                <a:ea typeface="Arial"/>
                <a:cs typeface="Arial"/>
                <a:sym typeface="Arial"/>
              </a:rPr>
              <a:t>kit.html</a:t>
            </a:r>
            <a:endParaRPr lang="en" sz="900" dirty="0">
              <a:solidFill>
                <a:srgbClr val="000000"/>
              </a:solidFill>
              <a:latin typeface="Arial"/>
              <a:ea typeface="Arial"/>
              <a:cs typeface="Arial"/>
              <a:sym typeface="Arial"/>
            </a:endParaRPr>
          </a:p>
          <a:p>
            <a:pPr marL="457200" lvl="0" indent="-285750" algn="l" rtl="0">
              <a:lnSpc>
                <a:spcPct val="100000"/>
              </a:lnSpc>
              <a:spcBef>
                <a:spcPts val="0"/>
              </a:spcBef>
              <a:spcAft>
                <a:spcPts val="0"/>
              </a:spcAft>
              <a:buClr>
                <a:srgbClr val="000000"/>
              </a:buClr>
              <a:buSzPct val="100000"/>
              <a:buFont typeface="Arial"/>
              <a:buAutoNum type="arabicPeriod"/>
            </a:pPr>
            <a:r>
              <a:rPr lang="en" sz="900" dirty="0" err="1">
                <a:solidFill>
                  <a:srgbClr val="000000"/>
                </a:solidFill>
                <a:latin typeface="Arial"/>
                <a:ea typeface="Arial"/>
                <a:cs typeface="Arial"/>
                <a:sym typeface="Arial"/>
              </a:rPr>
              <a:t>Michels</a:t>
            </a:r>
            <a:r>
              <a:rPr lang="en" sz="900" dirty="0">
                <a:solidFill>
                  <a:srgbClr val="000000"/>
                </a:solidFill>
                <a:latin typeface="Arial"/>
                <a:ea typeface="Arial"/>
                <a:cs typeface="Arial"/>
                <a:sym typeface="Arial"/>
              </a:rPr>
              <a:t>, A., </a:t>
            </a:r>
            <a:r>
              <a:rPr lang="en" sz="900" dirty="0" err="1">
                <a:solidFill>
                  <a:srgbClr val="000000"/>
                </a:solidFill>
                <a:latin typeface="Arial"/>
                <a:ea typeface="Arial"/>
                <a:cs typeface="Arial"/>
                <a:sym typeface="Arial"/>
              </a:rPr>
              <a:t>Michels</a:t>
            </a:r>
            <a:r>
              <a:rPr lang="en" sz="900" dirty="0">
                <a:solidFill>
                  <a:srgbClr val="000000"/>
                </a:solidFill>
                <a:latin typeface="Arial"/>
                <a:ea typeface="Arial"/>
                <a:cs typeface="Arial"/>
                <a:sym typeface="Arial"/>
              </a:rPr>
              <a:t>, N. (2014). Addison Disease: Early Detection and Treatment Principles. </a:t>
            </a:r>
            <a:r>
              <a:rPr lang="en" sz="900" i="1" dirty="0">
                <a:solidFill>
                  <a:srgbClr val="000000"/>
                </a:solidFill>
                <a:latin typeface="Arial"/>
                <a:ea typeface="Arial"/>
                <a:cs typeface="Arial"/>
                <a:sym typeface="Arial"/>
              </a:rPr>
              <a:t>Am Fam Physician. </a:t>
            </a:r>
            <a:r>
              <a:rPr lang="en" sz="900" dirty="0">
                <a:solidFill>
                  <a:srgbClr val="000000"/>
                </a:solidFill>
                <a:latin typeface="Arial"/>
                <a:ea typeface="Arial"/>
                <a:cs typeface="Arial"/>
                <a:sym typeface="Arial"/>
              </a:rPr>
              <a:t>89 (7): 563-568.</a:t>
            </a:r>
          </a:p>
          <a:p>
            <a:pPr marL="457200" lvl="0" indent="-285750" algn="l" rtl="0">
              <a:lnSpc>
                <a:spcPct val="100000"/>
              </a:lnSpc>
              <a:spcBef>
                <a:spcPts val="0"/>
              </a:spcBef>
              <a:spcAft>
                <a:spcPts val="0"/>
              </a:spcAft>
              <a:buClr>
                <a:srgbClr val="000000"/>
              </a:buClr>
              <a:buSzPct val="100000"/>
              <a:buFont typeface="Arial"/>
              <a:buAutoNum type="arabicPeriod"/>
            </a:pPr>
            <a:r>
              <a:rPr lang="en" sz="900" dirty="0">
                <a:solidFill>
                  <a:srgbClr val="000000"/>
                </a:solidFill>
                <a:latin typeface="Arial"/>
                <a:ea typeface="Arial"/>
                <a:cs typeface="Arial"/>
                <a:sym typeface="Arial"/>
              </a:rPr>
              <a:t>“Addison's disease - Treatment". NHS Choices. Retrieved 2017-02-25</a:t>
            </a:r>
          </a:p>
          <a:p>
            <a:pPr marL="457200" lvl="0" indent="-285750" algn="l" rtl="0">
              <a:lnSpc>
                <a:spcPct val="100000"/>
              </a:lnSpc>
              <a:spcBef>
                <a:spcPts val="0"/>
              </a:spcBef>
              <a:spcAft>
                <a:spcPts val="0"/>
              </a:spcAft>
              <a:buClr>
                <a:srgbClr val="000000"/>
              </a:buClr>
              <a:buSzPct val="100000"/>
              <a:buFont typeface="Arial"/>
              <a:buAutoNum type="arabicPeriod"/>
            </a:pPr>
            <a:r>
              <a:rPr lang="en" sz="900" dirty="0">
                <a:solidFill>
                  <a:srgbClr val="000000"/>
                </a:solidFill>
                <a:latin typeface="Arial"/>
                <a:ea typeface="Arial"/>
                <a:cs typeface="Arial"/>
                <a:sym typeface="Arial"/>
              </a:rPr>
              <a:t>“Overview: Addison’s disease”. Mayo Clinic. Retrieved from http://</a:t>
            </a:r>
            <a:r>
              <a:rPr lang="en" sz="900" dirty="0" err="1">
                <a:solidFill>
                  <a:srgbClr val="000000"/>
                </a:solidFill>
                <a:latin typeface="Arial"/>
                <a:ea typeface="Arial"/>
                <a:cs typeface="Arial"/>
                <a:sym typeface="Arial"/>
              </a:rPr>
              <a:t>www.mayoclinic.org</a:t>
            </a:r>
            <a:r>
              <a:rPr lang="en" sz="900" dirty="0">
                <a:solidFill>
                  <a:srgbClr val="000000"/>
                </a:solidFill>
                <a:latin typeface="Arial"/>
                <a:ea typeface="Arial"/>
                <a:cs typeface="Arial"/>
                <a:sym typeface="Arial"/>
              </a:rPr>
              <a:t>/diseases-conditions/</a:t>
            </a:r>
            <a:r>
              <a:rPr lang="en" sz="900" dirty="0" err="1">
                <a:solidFill>
                  <a:srgbClr val="000000"/>
                </a:solidFill>
                <a:latin typeface="Arial"/>
                <a:ea typeface="Arial"/>
                <a:cs typeface="Arial"/>
                <a:sym typeface="Arial"/>
              </a:rPr>
              <a:t>addisons</a:t>
            </a:r>
            <a:r>
              <a:rPr lang="en" sz="900" dirty="0">
                <a:solidFill>
                  <a:srgbClr val="000000"/>
                </a:solidFill>
                <a:latin typeface="Arial"/>
                <a:ea typeface="Arial"/>
                <a:cs typeface="Arial"/>
                <a:sym typeface="Arial"/>
              </a:rPr>
              <a:t>-disease/manage/ptc-20156068.</a:t>
            </a:r>
          </a:p>
          <a:p>
            <a:pPr marL="457200" lvl="0" indent="-285750" algn="l" rtl="0">
              <a:lnSpc>
                <a:spcPct val="100000"/>
              </a:lnSpc>
              <a:spcBef>
                <a:spcPts val="0"/>
              </a:spcBef>
              <a:spcAft>
                <a:spcPts val="0"/>
              </a:spcAft>
              <a:buClr>
                <a:srgbClr val="000000"/>
              </a:buClr>
              <a:buSzPct val="100000"/>
              <a:buFont typeface="Arial"/>
              <a:buAutoNum type="arabicPeriod"/>
            </a:pPr>
            <a:r>
              <a:rPr lang="en" sz="900" dirty="0">
                <a:solidFill>
                  <a:srgbClr val="000000"/>
                </a:solidFill>
                <a:latin typeface="Arial"/>
                <a:ea typeface="Arial"/>
                <a:cs typeface="Arial"/>
                <a:sym typeface="Arial"/>
              </a:rPr>
              <a:t>mature mortality in patients with Addison’s disease: a population-based study. </a:t>
            </a:r>
            <a:r>
              <a:rPr lang="en" sz="900" i="1" dirty="0">
                <a:solidFill>
                  <a:srgbClr val="000000"/>
                </a:solidFill>
                <a:latin typeface="Arial"/>
                <a:ea typeface="Arial"/>
                <a:cs typeface="Arial"/>
                <a:sym typeface="Arial"/>
              </a:rPr>
              <a:t>The Journal of Clinical Endocrinology &amp; Metabolism</a:t>
            </a:r>
            <a:r>
              <a:rPr lang="en" sz="900" dirty="0">
                <a:solidFill>
                  <a:srgbClr val="000000"/>
                </a:solidFill>
                <a:latin typeface="Arial"/>
                <a:ea typeface="Arial"/>
                <a:cs typeface="Arial"/>
                <a:sym typeface="Arial"/>
              </a:rPr>
              <a:t>, 91(12), 4849-4853.</a:t>
            </a:r>
          </a:p>
          <a:p>
            <a:pPr marL="457200" lvl="0" indent="-285750" algn="l" rtl="0">
              <a:lnSpc>
                <a:spcPct val="100000"/>
              </a:lnSpc>
              <a:spcBef>
                <a:spcPts val="0"/>
              </a:spcBef>
              <a:spcAft>
                <a:spcPts val="0"/>
              </a:spcAft>
              <a:buClr>
                <a:srgbClr val="000000"/>
              </a:buClr>
              <a:buSzPct val="100000"/>
              <a:buFont typeface="Arial"/>
              <a:buAutoNum type="arabicPeriod"/>
            </a:pPr>
            <a:r>
              <a:rPr lang="en" sz="900" dirty="0" err="1">
                <a:solidFill>
                  <a:srgbClr val="000000"/>
                </a:solidFill>
                <a:latin typeface="Arial"/>
                <a:ea typeface="Arial"/>
                <a:cs typeface="Arial"/>
                <a:sym typeface="Arial"/>
              </a:rPr>
              <a:t>Chantzichristos</a:t>
            </a:r>
            <a:r>
              <a:rPr lang="en" sz="900" dirty="0">
                <a:solidFill>
                  <a:srgbClr val="000000"/>
                </a:solidFill>
                <a:latin typeface="Arial"/>
                <a:ea typeface="Arial"/>
                <a:cs typeface="Arial"/>
                <a:sym typeface="Arial"/>
              </a:rPr>
              <a:t>, D., </a:t>
            </a:r>
            <a:r>
              <a:rPr lang="en" sz="900" dirty="0" err="1">
                <a:solidFill>
                  <a:srgbClr val="000000"/>
                </a:solidFill>
                <a:latin typeface="Arial"/>
                <a:ea typeface="Arial"/>
                <a:cs typeface="Arial"/>
                <a:sym typeface="Arial"/>
              </a:rPr>
              <a:t>Persson</a:t>
            </a:r>
            <a:r>
              <a:rPr lang="en" sz="900" dirty="0">
                <a:solidFill>
                  <a:srgbClr val="000000"/>
                </a:solidFill>
                <a:latin typeface="Arial"/>
                <a:ea typeface="Arial"/>
                <a:cs typeface="Arial"/>
                <a:sym typeface="Arial"/>
              </a:rPr>
              <a:t>, A., </a:t>
            </a:r>
            <a:r>
              <a:rPr lang="en" sz="900" dirty="0" err="1">
                <a:solidFill>
                  <a:srgbClr val="000000"/>
                </a:solidFill>
                <a:latin typeface="Arial"/>
                <a:ea typeface="Arial"/>
                <a:cs typeface="Arial"/>
                <a:sym typeface="Arial"/>
              </a:rPr>
              <a:t>Eliasson</a:t>
            </a:r>
            <a:r>
              <a:rPr lang="en" sz="900" dirty="0">
                <a:solidFill>
                  <a:srgbClr val="000000"/>
                </a:solidFill>
                <a:latin typeface="Arial"/>
                <a:ea typeface="Arial"/>
                <a:cs typeface="Arial"/>
                <a:sym typeface="Arial"/>
              </a:rPr>
              <a:t>, B., </a:t>
            </a:r>
            <a:r>
              <a:rPr lang="en" sz="900" dirty="0" err="1">
                <a:solidFill>
                  <a:srgbClr val="000000"/>
                </a:solidFill>
                <a:latin typeface="Arial"/>
                <a:ea typeface="Arial"/>
                <a:cs typeface="Arial"/>
                <a:sym typeface="Arial"/>
              </a:rPr>
              <a:t>Miftaraj</a:t>
            </a:r>
            <a:r>
              <a:rPr lang="en" sz="900" dirty="0">
                <a:solidFill>
                  <a:srgbClr val="000000"/>
                </a:solidFill>
                <a:latin typeface="Arial"/>
                <a:ea typeface="Arial"/>
                <a:cs typeface="Arial"/>
                <a:sym typeface="Arial"/>
              </a:rPr>
              <a:t>, M., </a:t>
            </a:r>
            <a:r>
              <a:rPr lang="en" sz="900" dirty="0" err="1">
                <a:solidFill>
                  <a:srgbClr val="000000"/>
                </a:solidFill>
                <a:latin typeface="Arial"/>
                <a:ea typeface="Arial"/>
                <a:cs typeface="Arial"/>
                <a:sym typeface="Arial"/>
              </a:rPr>
              <a:t>Franzén</a:t>
            </a:r>
            <a:r>
              <a:rPr lang="en" sz="900" dirty="0">
                <a:solidFill>
                  <a:srgbClr val="000000"/>
                </a:solidFill>
                <a:latin typeface="Arial"/>
                <a:ea typeface="Arial"/>
                <a:cs typeface="Arial"/>
                <a:sym typeface="Arial"/>
              </a:rPr>
              <a:t>, S., </a:t>
            </a:r>
            <a:r>
              <a:rPr lang="en" sz="900" dirty="0" err="1">
                <a:solidFill>
                  <a:srgbClr val="000000"/>
                </a:solidFill>
                <a:latin typeface="Arial"/>
                <a:ea typeface="Arial"/>
                <a:cs typeface="Arial"/>
                <a:sym typeface="Arial"/>
              </a:rPr>
              <a:t>Bergthorsdottir</a:t>
            </a:r>
            <a:r>
              <a:rPr lang="en" sz="900" dirty="0">
                <a:solidFill>
                  <a:srgbClr val="000000"/>
                </a:solidFill>
                <a:latin typeface="Arial"/>
                <a:ea typeface="Arial"/>
                <a:cs typeface="Arial"/>
                <a:sym typeface="Arial"/>
              </a:rPr>
              <a:t>, R., ... &amp; Johannsson, G. (2016). Patients with Diabetes Mellitus Diagnosed with Addison´ s Disease Have a Markedly Increased Additional Risk of Death. In Cushing Syndrome and Primary Adrenal Disorders (pp. OR25-4). </a:t>
            </a:r>
            <a:r>
              <a:rPr lang="en" sz="900" i="1" dirty="0">
                <a:solidFill>
                  <a:srgbClr val="000000"/>
                </a:solidFill>
                <a:latin typeface="Arial"/>
                <a:ea typeface="Arial"/>
                <a:cs typeface="Arial"/>
                <a:sym typeface="Arial"/>
              </a:rPr>
              <a:t>Endocrine</a:t>
            </a:r>
            <a:r>
              <a:rPr lang="en" sz="900" dirty="0">
                <a:solidFill>
                  <a:srgbClr val="000000"/>
                </a:solidFill>
                <a:latin typeface="Arial"/>
                <a:ea typeface="Arial"/>
                <a:cs typeface="Arial"/>
                <a:sym typeface="Arial"/>
              </a:rPr>
              <a:t> </a:t>
            </a:r>
            <a:r>
              <a:rPr lang="en" sz="900" i="1" dirty="0">
                <a:solidFill>
                  <a:srgbClr val="000000"/>
                </a:solidFill>
                <a:latin typeface="Arial"/>
                <a:ea typeface="Arial"/>
                <a:cs typeface="Arial"/>
                <a:sym typeface="Arial"/>
              </a:rPr>
              <a:t>Society</a:t>
            </a:r>
            <a:r>
              <a:rPr lang="en" sz="900" dirty="0">
                <a:solidFill>
                  <a:srgbClr val="000000"/>
                </a:solidFill>
                <a:latin typeface="Arial"/>
                <a:ea typeface="Arial"/>
                <a:cs typeface="Arial"/>
                <a:sym typeface="Arial"/>
              </a:rPr>
              <a:t>.</a:t>
            </a:r>
          </a:p>
          <a:p>
            <a:pPr lvl="0" algn="l" rtl="0">
              <a:lnSpc>
                <a:spcPct val="100000"/>
              </a:lnSpc>
              <a:spcBef>
                <a:spcPts val="0"/>
              </a:spcBef>
              <a:spcAft>
                <a:spcPts val="0"/>
              </a:spcAft>
              <a:buNone/>
            </a:pPr>
            <a:endParaRPr sz="900" dirty="0">
              <a:solidFill>
                <a:srgbClr val="000000"/>
              </a:solidFill>
              <a:latin typeface="Arial"/>
              <a:ea typeface="Arial"/>
              <a:cs typeface="Arial"/>
              <a:sym typeface="Arial"/>
            </a:endParaRPr>
          </a:p>
          <a:p>
            <a:pPr lvl="0" algn="l" rtl="0">
              <a:spcBef>
                <a:spcPts val="0"/>
              </a:spcBef>
              <a:buNone/>
            </a:pPr>
            <a:endParaRPr sz="900" dirty="0">
              <a:solidFill>
                <a:srgbClr val="222222"/>
              </a:solidFill>
              <a:highlight>
                <a:srgbClr val="FFFFFF"/>
              </a:highlight>
              <a:latin typeface="Arial"/>
              <a:ea typeface="Arial"/>
              <a:cs typeface="Arial"/>
              <a:sym typeface="Arial"/>
            </a:endParaRPr>
          </a:p>
          <a:p>
            <a:pPr lvl="0" algn="l">
              <a:spcBef>
                <a:spcPts val="0"/>
              </a:spcBef>
              <a:buNone/>
            </a:pPr>
            <a:endParaRPr sz="900" dirty="0">
              <a:solidFill>
                <a:srgbClr val="222222"/>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11700" y="2238850"/>
            <a:ext cx="8520600" cy="2051100"/>
          </a:xfrm>
          <a:prstGeom prst="rect">
            <a:avLst/>
          </a:prstGeom>
        </p:spPr>
        <p:txBody>
          <a:bodyPr lIns="91425" tIns="91425" rIns="91425" bIns="91425" anchor="ctr" anchorCtr="0">
            <a:noAutofit/>
          </a:bodyPr>
          <a:lstStyle/>
          <a:p>
            <a:pPr lvl="0">
              <a:spcBef>
                <a:spcPts val="0"/>
              </a:spcBef>
              <a:buNone/>
            </a:pPr>
            <a:r>
              <a:rPr lang="en" sz="9000">
                <a:solidFill>
                  <a:schemeClr val="accent1"/>
                </a:solidFill>
              </a:rPr>
              <a:t>Questions?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a:t>Multiple Choice Questions </a:t>
            </a:r>
          </a:p>
        </p:txBody>
      </p:sp>
      <p:sp>
        <p:nvSpPr>
          <p:cNvPr id="264" name="Shape 264"/>
          <p:cNvSpPr txBox="1">
            <a:spLocks noGrp="1"/>
          </p:cNvSpPr>
          <p:nvPr>
            <p:ph type="body" idx="1"/>
          </p:nvPr>
        </p:nvSpPr>
        <p:spPr>
          <a:xfrm>
            <a:off x="311700" y="1688233"/>
            <a:ext cx="3999900" cy="4403700"/>
          </a:xfrm>
          <a:prstGeom prst="rect">
            <a:avLst/>
          </a:prstGeom>
        </p:spPr>
        <p:txBody>
          <a:bodyPr lIns="91425" tIns="91425" rIns="91425" bIns="91425" anchor="t" anchorCtr="0">
            <a:noAutofit/>
          </a:bodyPr>
          <a:lstStyle/>
          <a:p>
            <a:pPr marL="457200" lvl="0" indent="-342900" rtl="0">
              <a:spcBef>
                <a:spcPts val="0"/>
              </a:spcBef>
              <a:buSzPct val="100000"/>
              <a:buAutoNum type="arabicPeriod"/>
            </a:pPr>
            <a:r>
              <a:rPr lang="en" sz="2000" dirty="0">
                <a:latin typeface="Avenir Book" charset="0"/>
                <a:ea typeface="Avenir Book" charset="0"/>
                <a:cs typeface="Avenir Book" charset="0"/>
              </a:rPr>
              <a:t>What is the characteristic early symptom of Addison’s Disease?</a:t>
            </a:r>
            <a:br>
              <a:rPr lang="en" sz="2000" dirty="0">
                <a:latin typeface="Avenir Book" charset="0"/>
                <a:ea typeface="Avenir Book" charset="0"/>
                <a:cs typeface="Avenir Book" charset="0"/>
              </a:rPr>
            </a:br>
            <a:endParaRPr lang="en" sz="2000" dirty="0">
              <a:latin typeface="Avenir Book" charset="0"/>
              <a:ea typeface="Avenir Book" charset="0"/>
              <a:cs typeface="Avenir Book" charset="0"/>
            </a:endParaRPr>
          </a:p>
          <a:p>
            <a:pPr marL="571500" indent="-457200">
              <a:buFont typeface="+mj-lt"/>
              <a:buAutoNum type="alphaUcPeriod"/>
            </a:pPr>
            <a:r>
              <a:rPr lang="en" sz="2000" dirty="0">
                <a:latin typeface="Avenir Book" charset="0"/>
                <a:ea typeface="Avenir Book" charset="0"/>
                <a:cs typeface="Avenir Book" charset="0"/>
              </a:rPr>
              <a:t>Low BP</a:t>
            </a:r>
          </a:p>
          <a:p>
            <a:pPr marL="571500" indent="-457200">
              <a:buFont typeface="+mj-lt"/>
              <a:buAutoNum type="alphaUcPeriod"/>
            </a:pPr>
            <a:r>
              <a:rPr lang="en" sz="2000" dirty="0">
                <a:latin typeface="Avenir Book" charset="0"/>
                <a:ea typeface="Avenir Book" charset="0"/>
                <a:cs typeface="Avenir Book" charset="0"/>
              </a:rPr>
              <a:t>Craving for salt ##</a:t>
            </a:r>
          </a:p>
          <a:p>
            <a:pPr marL="571500" indent="-457200">
              <a:buFont typeface="+mj-lt"/>
              <a:buAutoNum type="alphaUcPeriod"/>
            </a:pPr>
            <a:r>
              <a:rPr lang="en" sz="2000" dirty="0">
                <a:latin typeface="Avenir Book" charset="0"/>
                <a:ea typeface="Avenir Book" charset="0"/>
                <a:cs typeface="Avenir Book" charset="0"/>
              </a:rPr>
              <a:t>Hyperpigmentation </a:t>
            </a:r>
          </a:p>
          <a:p>
            <a:pPr marL="571500" indent="-457200">
              <a:buFont typeface="+mj-lt"/>
              <a:buAutoNum type="alphaUcPeriod"/>
            </a:pPr>
            <a:r>
              <a:rPr lang="en" sz="2000" dirty="0" err="1">
                <a:latin typeface="Avenir Book" charset="0"/>
                <a:ea typeface="Avenir Book" charset="0"/>
                <a:cs typeface="Avenir Book" charset="0"/>
              </a:rPr>
              <a:t>Generalised</a:t>
            </a:r>
            <a:r>
              <a:rPr lang="en" sz="2000" dirty="0">
                <a:latin typeface="Avenir Book" charset="0"/>
                <a:ea typeface="Avenir Book" charset="0"/>
                <a:cs typeface="Avenir Book" charset="0"/>
              </a:rPr>
              <a:t> muscle weakness</a:t>
            </a:r>
          </a:p>
          <a:p>
            <a:pPr marL="571500" indent="-457200">
              <a:buFont typeface="+mj-lt"/>
              <a:buAutoNum type="alphaUcPeriod"/>
            </a:pPr>
            <a:r>
              <a:rPr lang="en-CA" sz="2000" dirty="0" smtClean="0">
                <a:latin typeface="Avenir Book" charset="0"/>
                <a:ea typeface="Avenir Book" charset="0"/>
                <a:cs typeface="Avenir Book" charset="0"/>
              </a:rPr>
              <a:t>More than one of the above</a:t>
            </a:r>
            <a:r>
              <a:rPr lang="en" sz="2000" dirty="0" smtClean="0">
                <a:latin typeface="Avenir Book" charset="0"/>
                <a:ea typeface="Avenir Book" charset="0"/>
                <a:cs typeface="Avenir Book" charset="0"/>
              </a:rPr>
              <a:t> </a:t>
            </a:r>
            <a:endParaRPr lang="en" sz="2000" dirty="0">
              <a:latin typeface="Avenir Book" charset="0"/>
              <a:ea typeface="Avenir Book" charset="0"/>
              <a:cs typeface="Avenir Book" charset="0"/>
            </a:endParaRPr>
          </a:p>
        </p:txBody>
      </p:sp>
      <p:sp>
        <p:nvSpPr>
          <p:cNvPr id="265" name="Shape 265"/>
          <p:cNvSpPr txBox="1">
            <a:spLocks noGrp="1"/>
          </p:cNvSpPr>
          <p:nvPr>
            <p:ph type="body" idx="2"/>
          </p:nvPr>
        </p:nvSpPr>
        <p:spPr>
          <a:xfrm>
            <a:off x="4832400" y="1688233"/>
            <a:ext cx="3999900" cy="4403700"/>
          </a:xfrm>
          <a:prstGeom prst="rect">
            <a:avLst/>
          </a:prstGeom>
        </p:spPr>
        <p:txBody>
          <a:bodyPr lIns="91425" tIns="91425" rIns="91425" bIns="91425" anchor="t" anchorCtr="0">
            <a:noAutofit/>
          </a:bodyPr>
          <a:lstStyle/>
          <a:p>
            <a:pPr lvl="0">
              <a:spcBef>
                <a:spcPts val="0"/>
              </a:spcBef>
              <a:buNone/>
            </a:pPr>
            <a:r>
              <a:rPr lang="en" sz="1800" dirty="0">
                <a:latin typeface="Avenir Book" charset="0"/>
                <a:ea typeface="Avenir Book" charset="0"/>
                <a:cs typeface="Avenir Book" charset="0"/>
              </a:rPr>
              <a:t>2. </a:t>
            </a:r>
            <a:r>
              <a:rPr lang="en" sz="2000" dirty="0">
                <a:latin typeface="Avenir Book" charset="0"/>
                <a:ea typeface="Avenir Book" charset="0"/>
                <a:cs typeface="Avenir Book" charset="0"/>
              </a:rPr>
              <a:t>What is the most common cause of Addison’s Disease?</a:t>
            </a:r>
          </a:p>
          <a:p>
            <a:pPr marL="457200" lvl="0" indent="-342900" rtl="0">
              <a:spcBef>
                <a:spcPts val="0"/>
              </a:spcBef>
              <a:buSzPct val="100000"/>
              <a:buAutoNum type="alphaUcPeriod"/>
            </a:pPr>
            <a:r>
              <a:rPr lang="en" sz="2000" dirty="0">
                <a:latin typeface="Avenir Book" charset="0"/>
                <a:ea typeface="Avenir Book" charset="0"/>
                <a:cs typeface="Avenir Book" charset="0"/>
              </a:rPr>
              <a:t>Autoimmune response ##</a:t>
            </a:r>
          </a:p>
          <a:p>
            <a:pPr marL="457200" lvl="0" indent="-342900" rtl="0">
              <a:spcBef>
                <a:spcPts val="0"/>
              </a:spcBef>
              <a:buSzPct val="100000"/>
              <a:buAutoNum type="alphaUcPeriod"/>
            </a:pPr>
            <a:r>
              <a:rPr lang="en" sz="2000" dirty="0">
                <a:latin typeface="Avenir Book" charset="0"/>
                <a:ea typeface="Avenir Book" charset="0"/>
                <a:cs typeface="Avenir Book" charset="0"/>
              </a:rPr>
              <a:t>Infection </a:t>
            </a:r>
          </a:p>
          <a:p>
            <a:pPr marL="457200" lvl="0" indent="-342900" rtl="0">
              <a:spcBef>
                <a:spcPts val="0"/>
              </a:spcBef>
              <a:buSzPct val="100000"/>
              <a:buAutoNum type="alphaUcPeriod"/>
            </a:pPr>
            <a:r>
              <a:rPr lang="en" sz="2000" dirty="0">
                <a:latin typeface="Avenir Book" charset="0"/>
                <a:ea typeface="Avenir Book" charset="0"/>
                <a:cs typeface="Avenir Book" charset="0"/>
              </a:rPr>
              <a:t>Withdrawal of steroid therapy </a:t>
            </a:r>
          </a:p>
          <a:p>
            <a:pPr marL="457200" lvl="0" indent="-342900" rtl="0">
              <a:spcBef>
                <a:spcPts val="0"/>
              </a:spcBef>
              <a:buSzPct val="100000"/>
              <a:buAutoNum type="alphaUcPeriod"/>
            </a:pPr>
            <a:r>
              <a:rPr lang="en" sz="2000" dirty="0">
                <a:latin typeface="Avenir Book" charset="0"/>
                <a:ea typeface="Avenir Book" charset="0"/>
                <a:cs typeface="Avenir Book" charset="0"/>
              </a:rPr>
              <a:t>Cardiovascular disease </a:t>
            </a:r>
          </a:p>
          <a:p>
            <a:pPr marL="457200" lvl="0" indent="-342900" rtl="0">
              <a:spcBef>
                <a:spcPts val="0"/>
              </a:spcBef>
              <a:buSzPct val="100000"/>
              <a:buAutoNum type="alphaUcPeriod"/>
            </a:pPr>
            <a:r>
              <a:rPr lang="en" sz="2000" dirty="0">
                <a:latin typeface="Avenir Book" charset="0"/>
                <a:ea typeface="Avenir Book" charset="0"/>
                <a:cs typeface="Avenir Book" charset="0"/>
              </a:rPr>
              <a:t>None of the above </a:t>
            </a:r>
          </a:p>
          <a:p>
            <a:pPr lvl="0">
              <a:spcBef>
                <a:spcPts val="0"/>
              </a:spcBef>
              <a:buNone/>
            </a:pPr>
            <a:endParaRPr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45041"/>
            <a:ext cx="8520600" cy="943200"/>
          </a:xfrm>
          <a:prstGeom prst="rect">
            <a:avLst/>
          </a:prstGeom>
        </p:spPr>
        <p:txBody>
          <a:bodyPr lIns="91425" tIns="91425" rIns="91425" bIns="91425" anchor="t" anchorCtr="0">
            <a:noAutofit/>
          </a:bodyPr>
          <a:lstStyle/>
          <a:p>
            <a:pPr lvl="0">
              <a:spcBef>
                <a:spcPts val="0"/>
              </a:spcBef>
              <a:buNone/>
            </a:pPr>
            <a:r>
              <a:rPr lang="en" sz="4800"/>
              <a:t>What is Addison’s Disease (AD) ? </a:t>
            </a:r>
          </a:p>
        </p:txBody>
      </p:sp>
      <p:pic>
        <p:nvPicPr>
          <p:cNvPr id="79" name="Shape 79"/>
          <p:cNvPicPr preferRelativeResize="0"/>
          <p:nvPr/>
        </p:nvPicPr>
        <p:blipFill>
          <a:blip r:embed="rId3">
            <a:alphaModFix/>
          </a:blip>
          <a:stretch>
            <a:fillRect/>
          </a:stretch>
        </p:blipFill>
        <p:spPr>
          <a:xfrm>
            <a:off x="1648074" y="1188250"/>
            <a:ext cx="5643474" cy="498679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319008"/>
            <a:ext cx="8520600" cy="943200"/>
          </a:xfrm>
          <a:prstGeom prst="rect">
            <a:avLst/>
          </a:prstGeom>
        </p:spPr>
        <p:txBody>
          <a:bodyPr lIns="91425" tIns="91425" rIns="91425" bIns="91425" anchor="t" anchorCtr="0">
            <a:noAutofit/>
          </a:bodyPr>
          <a:lstStyle/>
          <a:p>
            <a:pPr lvl="0">
              <a:spcBef>
                <a:spcPts val="0"/>
              </a:spcBef>
              <a:buNone/>
            </a:pPr>
            <a:r>
              <a:rPr lang="en" sz="4800"/>
              <a:t>CASE STUDY</a:t>
            </a:r>
          </a:p>
        </p:txBody>
      </p:sp>
      <p:sp>
        <p:nvSpPr>
          <p:cNvPr id="85" name="Shape 85"/>
          <p:cNvSpPr txBox="1">
            <a:spLocks noGrp="1"/>
          </p:cNvSpPr>
          <p:nvPr>
            <p:ph type="body" idx="1"/>
          </p:nvPr>
        </p:nvSpPr>
        <p:spPr>
          <a:xfrm>
            <a:off x="4216300" y="1927841"/>
            <a:ext cx="4177200" cy="4085100"/>
          </a:xfrm>
          <a:prstGeom prst="rect">
            <a:avLst/>
          </a:prstGeom>
        </p:spPr>
        <p:txBody>
          <a:bodyPr lIns="91425" tIns="91425" rIns="91425" bIns="91425" anchor="t" anchorCtr="0">
            <a:noAutofit/>
          </a:bodyPr>
          <a:lstStyle/>
          <a:p>
            <a:pPr lvl="0">
              <a:spcBef>
                <a:spcPts val="0"/>
              </a:spcBef>
              <a:buNone/>
            </a:pPr>
            <a:r>
              <a:rPr lang="en" sz="2600" i="1">
                <a:highlight>
                  <a:srgbClr val="FFFFFF"/>
                </a:highlight>
              </a:rPr>
              <a:t>“It is a story of iron-willed fortitude in mastering the difficulties of chronic illness … [his] collective health problems were not enough to deter him from running for president.”</a:t>
            </a:r>
          </a:p>
          <a:p>
            <a:pPr lvl="0">
              <a:spcBef>
                <a:spcPts val="0"/>
              </a:spcBef>
              <a:buNone/>
            </a:pPr>
            <a:endParaRPr/>
          </a:p>
        </p:txBody>
      </p:sp>
      <p:pic>
        <p:nvPicPr>
          <p:cNvPr id="86" name="Shape 86"/>
          <p:cNvPicPr preferRelativeResize="0"/>
          <p:nvPr/>
        </p:nvPicPr>
        <p:blipFill>
          <a:blip r:embed="rId3">
            <a:alphaModFix/>
          </a:blip>
          <a:stretch>
            <a:fillRect/>
          </a:stretch>
        </p:blipFill>
        <p:spPr>
          <a:xfrm>
            <a:off x="641974" y="1927851"/>
            <a:ext cx="3220674" cy="32206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89216"/>
            <a:ext cx="8520600" cy="943200"/>
          </a:xfrm>
          <a:prstGeom prst="rect">
            <a:avLst/>
          </a:prstGeom>
        </p:spPr>
        <p:txBody>
          <a:bodyPr lIns="91425" tIns="91425" rIns="91425" bIns="91425" anchor="t" anchorCtr="0">
            <a:noAutofit/>
          </a:bodyPr>
          <a:lstStyle/>
          <a:p>
            <a:pPr lvl="0">
              <a:spcBef>
                <a:spcPts val="0"/>
              </a:spcBef>
              <a:buNone/>
            </a:pPr>
            <a:r>
              <a:rPr lang="en" sz="4800"/>
              <a:t>EPIDEMIOLOGY  </a:t>
            </a:r>
          </a:p>
        </p:txBody>
      </p:sp>
      <p:sp>
        <p:nvSpPr>
          <p:cNvPr id="92" name="Shape 92"/>
          <p:cNvSpPr txBox="1">
            <a:spLocks noGrp="1"/>
          </p:cNvSpPr>
          <p:nvPr>
            <p:ph type="body" idx="1"/>
          </p:nvPr>
        </p:nvSpPr>
        <p:spPr>
          <a:xfrm>
            <a:off x="311700" y="3197797"/>
            <a:ext cx="8520600" cy="3331800"/>
          </a:xfrm>
          <a:prstGeom prst="rect">
            <a:avLst/>
          </a:prstGeom>
        </p:spPr>
        <p:txBody>
          <a:bodyPr lIns="91425" tIns="91425" rIns="91425" bIns="91425" anchor="t" anchorCtr="0">
            <a:noAutofit/>
          </a:bodyPr>
          <a:lstStyle/>
          <a:p>
            <a:pPr marL="457200" lvl="0" indent="-355600" rtl="0">
              <a:lnSpc>
                <a:spcPct val="150000"/>
              </a:lnSpc>
              <a:spcBef>
                <a:spcPts val="600"/>
              </a:spcBef>
              <a:spcAft>
                <a:spcPts val="600"/>
              </a:spcAft>
              <a:buSzPct val="100000"/>
              <a:buChar char="●"/>
            </a:pPr>
            <a:r>
              <a:rPr lang="en" sz="2000" dirty="0">
                <a:highlight>
                  <a:srgbClr val="FFFFFF"/>
                </a:highlight>
                <a:latin typeface="Avenir Light" charset="0"/>
                <a:ea typeface="Avenir Light" charset="0"/>
                <a:cs typeface="Avenir Light" charset="0"/>
              </a:rPr>
              <a:t>The frequency rate of Addison's disease is roughly </a:t>
            </a:r>
            <a:r>
              <a:rPr lang="en" sz="2000" dirty="0">
                <a:solidFill>
                  <a:schemeClr val="accent1"/>
                </a:solidFill>
                <a:highlight>
                  <a:srgbClr val="FFFFFF"/>
                </a:highlight>
                <a:latin typeface="Avenir Light" charset="0"/>
                <a:ea typeface="Avenir Light" charset="0"/>
                <a:cs typeface="Avenir Light" charset="0"/>
              </a:rPr>
              <a:t>one in 100,000.</a:t>
            </a:r>
          </a:p>
          <a:p>
            <a:pPr marL="914400" lvl="1" indent="-355600" rtl="0">
              <a:lnSpc>
                <a:spcPct val="150000"/>
              </a:lnSpc>
              <a:spcBef>
                <a:spcPts val="600"/>
              </a:spcBef>
              <a:spcAft>
                <a:spcPts val="600"/>
              </a:spcAft>
              <a:buSzPct val="100000"/>
              <a:buChar char="○"/>
            </a:pPr>
            <a:r>
              <a:rPr lang="en" sz="2000" dirty="0">
                <a:highlight>
                  <a:srgbClr val="FFFFFF"/>
                </a:highlight>
                <a:latin typeface="Avenir Light" charset="0"/>
                <a:ea typeface="Avenir Light" charset="0"/>
                <a:cs typeface="Avenir Light" charset="0"/>
              </a:rPr>
              <a:t> </a:t>
            </a:r>
            <a:r>
              <a:rPr lang="en" sz="1800" dirty="0" smtClean="0">
                <a:highlight>
                  <a:srgbClr val="FFFFFF"/>
                </a:highlight>
                <a:latin typeface="Avenir Light" charset="0"/>
                <a:ea typeface="Avenir Light" charset="0"/>
                <a:cs typeface="Avenir Light" charset="0"/>
              </a:rPr>
              <a:t>40–144 </a:t>
            </a:r>
            <a:r>
              <a:rPr lang="en" sz="1800" dirty="0">
                <a:highlight>
                  <a:srgbClr val="FFFFFF"/>
                </a:highlight>
                <a:latin typeface="Avenir Light" charset="0"/>
                <a:ea typeface="Avenir Light" charset="0"/>
                <a:cs typeface="Avenir Light" charset="0"/>
              </a:rPr>
              <a:t>cases per million population (1/25,000–1/7,000</a:t>
            </a:r>
            <a:r>
              <a:rPr lang="en" sz="1800" dirty="0" smtClean="0">
                <a:highlight>
                  <a:srgbClr val="FFFFFF"/>
                </a:highlight>
                <a:latin typeface="Avenir Light" charset="0"/>
                <a:ea typeface="Avenir Light" charset="0"/>
                <a:cs typeface="Avenir Light" charset="0"/>
              </a:rPr>
              <a:t>)</a:t>
            </a:r>
            <a:endParaRPr sz="1800" dirty="0">
              <a:highlight>
                <a:srgbClr val="FFFFFF"/>
              </a:highlight>
              <a:latin typeface="Avenir Light" charset="0"/>
              <a:ea typeface="Avenir Light" charset="0"/>
              <a:cs typeface="Avenir Light" charset="0"/>
            </a:endParaRPr>
          </a:p>
          <a:p>
            <a:pPr marL="457200" lvl="0" indent="-355600" rtl="0">
              <a:lnSpc>
                <a:spcPct val="150000"/>
              </a:lnSpc>
              <a:spcBef>
                <a:spcPts val="600"/>
              </a:spcBef>
              <a:spcAft>
                <a:spcPts val="600"/>
              </a:spcAft>
              <a:buSzPct val="100000"/>
              <a:buChar char="●"/>
            </a:pPr>
            <a:r>
              <a:rPr lang="en" sz="2000" dirty="0">
                <a:highlight>
                  <a:srgbClr val="FFFFFF"/>
                </a:highlight>
                <a:latin typeface="Avenir Light" charset="0"/>
                <a:ea typeface="Avenir Light" charset="0"/>
                <a:cs typeface="Avenir Light" charset="0"/>
              </a:rPr>
              <a:t>This disease can can affect persons of </a:t>
            </a:r>
            <a:r>
              <a:rPr lang="en" sz="2000" dirty="0">
                <a:solidFill>
                  <a:schemeClr val="accent1"/>
                </a:solidFill>
                <a:highlight>
                  <a:srgbClr val="FFFFFF"/>
                </a:highlight>
                <a:latin typeface="Avenir Light" charset="0"/>
                <a:ea typeface="Avenir Light" charset="0"/>
                <a:cs typeface="Avenir Light" charset="0"/>
              </a:rPr>
              <a:t>any age, sex, or </a:t>
            </a:r>
            <a:r>
              <a:rPr lang="en" sz="2000" dirty="0" smtClean="0">
                <a:solidFill>
                  <a:schemeClr val="accent1"/>
                </a:solidFill>
                <a:highlight>
                  <a:srgbClr val="FFFFFF"/>
                </a:highlight>
                <a:latin typeface="Avenir Light" charset="0"/>
                <a:ea typeface="Avenir Light" charset="0"/>
                <a:cs typeface="Avenir Light" charset="0"/>
              </a:rPr>
              <a:t>ethnicity</a:t>
            </a:r>
            <a:endParaRPr sz="2000" dirty="0">
              <a:highlight>
                <a:srgbClr val="FFFFFF"/>
              </a:highlight>
              <a:latin typeface="Avenir Light" charset="0"/>
              <a:ea typeface="Avenir Light" charset="0"/>
              <a:cs typeface="Avenir Light" charset="0"/>
            </a:endParaRPr>
          </a:p>
          <a:p>
            <a:pPr marL="457200" lvl="0" indent="-355600" rtl="0">
              <a:lnSpc>
                <a:spcPct val="150000"/>
              </a:lnSpc>
              <a:spcBef>
                <a:spcPts val="600"/>
              </a:spcBef>
              <a:spcAft>
                <a:spcPts val="600"/>
              </a:spcAft>
              <a:buSzPct val="100000"/>
              <a:buChar char="●"/>
            </a:pPr>
            <a:r>
              <a:rPr lang="en" sz="2000" dirty="0">
                <a:highlight>
                  <a:srgbClr val="FFFFFF"/>
                </a:highlight>
                <a:latin typeface="Avenir Light" charset="0"/>
                <a:ea typeface="Avenir Light" charset="0"/>
                <a:cs typeface="Avenir Light" charset="0"/>
              </a:rPr>
              <a:t>It typically presents in adults between </a:t>
            </a:r>
            <a:r>
              <a:rPr lang="en" sz="2000" dirty="0">
                <a:solidFill>
                  <a:schemeClr val="accent1"/>
                </a:solidFill>
                <a:highlight>
                  <a:srgbClr val="FFFFFF"/>
                </a:highlight>
                <a:latin typeface="Avenir Light" charset="0"/>
                <a:ea typeface="Avenir Light" charset="0"/>
                <a:cs typeface="Avenir Light" charset="0"/>
              </a:rPr>
              <a:t>30 and 50 years of age</a:t>
            </a:r>
            <a:r>
              <a:rPr lang="en" sz="2000" dirty="0" smtClean="0">
                <a:solidFill>
                  <a:schemeClr val="accent1"/>
                </a:solidFill>
                <a:highlight>
                  <a:srgbClr val="FFFFFF"/>
                </a:highlight>
                <a:latin typeface="Avenir Light" charset="0"/>
                <a:ea typeface="Avenir Light" charset="0"/>
                <a:cs typeface="Avenir Light" charset="0"/>
              </a:rPr>
              <a:t>.</a:t>
            </a:r>
            <a:endParaRPr sz="2000" dirty="0">
              <a:highlight>
                <a:srgbClr val="FFFFFF"/>
              </a:highlight>
              <a:latin typeface="Avenir Light" charset="0"/>
              <a:ea typeface="Avenir Light" charset="0"/>
              <a:cs typeface="Avenir Light" charset="0"/>
            </a:endParaRPr>
          </a:p>
          <a:p>
            <a:pPr marL="457200" lvl="0" indent="-355600" rtl="0">
              <a:lnSpc>
                <a:spcPct val="150000"/>
              </a:lnSpc>
              <a:spcBef>
                <a:spcPts val="600"/>
              </a:spcBef>
              <a:spcAft>
                <a:spcPts val="600"/>
              </a:spcAft>
              <a:buSzPct val="100000"/>
              <a:buChar char="●"/>
            </a:pPr>
            <a:r>
              <a:rPr lang="en" sz="2000" dirty="0">
                <a:highlight>
                  <a:srgbClr val="FFFFFF"/>
                </a:highlight>
                <a:latin typeface="Avenir Light" charset="0"/>
                <a:ea typeface="Avenir Light" charset="0"/>
                <a:cs typeface="Avenir Light" charset="0"/>
              </a:rPr>
              <a:t>More common in </a:t>
            </a:r>
            <a:r>
              <a:rPr lang="en" sz="2000" dirty="0">
                <a:solidFill>
                  <a:schemeClr val="accent1"/>
                </a:solidFill>
                <a:highlight>
                  <a:srgbClr val="FFFFFF"/>
                </a:highlight>
                <a:latin typeface="Avenir Light" charset="0"/>
                <a:ea typeface="Avenir Light" charset="0"/>
                <a:cs typeface="Avenir Light" charset="0"/>
              </a:rPr>
              <a:t>females and </a:t>
            </a:r>
            <a:r>
              <a:rPr lang="en" sz="2000" dirty="0" smtClean="0">
                <a:solidFill>
                  <a:schemeClr val="accent1"/>
                </a:solidFill>
                <a:highlight>
                  <a:srgbClr val="FFFFFF"/>
                </a:highlight>
                <a:latin typeface="Avenir Light" charset="0"/>
                <a:ea typeface="Avenir Light" charset="0"/>
                <a:cs typeface="Avenir Light" charset="0"/>
              </a:rPr>
              <a:t>children</a:t>
            </a:r>
            <a:endParaRPr lang="en" sz="2000" dirty="0">
              <a:solidFill>
                <a:schemeClr val="accent1"/>
              </a:solidFill>
              <a:highlight>
                <a:srgbClr val="FFFFFF"/>
              </a:highlight>
              <a:latin typeface="Avenir Light" charset="0"/>
              <a:ea typeface="Avenir Light" charset="0"/>
              <a:cs typeface="Avenir Light" charset="0"/>
            </a:endParaRPr>
          </a:p>
        </p:txBody>
      </p:sp>
      <p:pic>
        <p:nvPicPr>
          <p:cNvPr id="93" name="Shape 93"/>
          <p:cNvPicPr preferRelativeResize="0"/>
          <p:nvPr/>
        </p:nvPicPr>
        <p:blipFill>
          <a:blip r:embed="rId3">
            <a:alphaModFix/>
          </a:blip>
          <a:stretch>
            <a:fillRect/>
          </a:stretch>
        </p:blipFill>
        <p:spPr>
          <a:xfrm>
            <a:off x="1082375" y="1392873"/>
            <a:ext cx="6379950" cy="16444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186200"/>
            <a:ext cx="8520600" cy="943200"/>
          </a:xfrm>
          <a:prstGeom prst="rect">
            <a:avLst/>
          </a:prstGeom>
        </p:spPr>
        <p:txBody>
          <a:bodyPr lIns="91425" tIns="91425" rIns="91425" bIns="91425" anchor="t" anchorCtr="0">
            <a:noAutofit/>
          </a:bodyPr>
          <a:lstStyle/>
          <a:p>
            <a:pPr lvl="0">
              <a:spcBef>
                <a:spcPts val="0"/>
              </a:spcBef>
              <a:buNone/>
            </a:pPr>
            <a:r>
              <a:rPr lang="en" sz="4800"/>
              <a:t>SYMPTOMS</a:t>
            </a:r>
          </a:p>
        </p:txBody>
      </p:sp>
      <p:sp>
        <p:nvSpPr>
          <p:cNvPr id="99" name="Shape 99"/>
          <p:cNvSpPr txBox="1">
            <a:spLocks noGrp="1"/>
          </p:cNvSpPr>
          <p:nvPr>
            <p:ph type="body" idx="1"/>
          </p:nvPr>
        </p:nvSpPr>
        <p:spPr>
          <a:xfrm>
            <a:off x="311700" y="1227523"/>
            <a:ext cx="8767800" cy="4530900"/>
          </a:xfrm>
          <a:prstGeom prst="rect">
            <a:avLst/>
          </a:prstGeom>
        </p:spPr>
        <p:txBody>
          <a:bodyPr lIns="91425" tIns="91425" rIns="91425" bIns="91425" anchor="t" anchorCtr="0">
            <a:noAutofit/>
          </a:bodyPr>
          <a:lstStyle/>
          <a:p>
            <a:pPr marL="457200" lvl="0" indent="-355600" rtl="0">
              <a:lnSpc>
                <a:spcPct val="150000"/>
              </a:lnSpc>
              <a:spcBef>
                <a:spcPts val="0"/>
              </a:spcBef>
              <a:spcAft>
                <a:spcPts val="0"/>
              </a:spcAft>
              <a:buSzPct val="100000"/>
              <a:buFont typeface="Arial" charset="0"/>
              <a:buChar char="•"/>
            </a:pPr>
            <a:r>
              <a:rPr lang="en" sz="2000" b="1" dirty="0">
                <a:solidFill>
                  <a:schemeClr val="accent1"/>
                </a:solidFill>
                <a:highlight>
                  <a:srgbClr val="FFFFFF"/>
                </a:highlight>
                <a:latin typeface="Avenir Light" charset="0"/>
                <a:ea typeface="Avenir Light" charset="0"/>
                <a:cs typeface="Avenir Light" charset="0"/>
              </a:rPr>
              <a:t>Hyperpigmentation </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Chronic fatigue</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Loss of appetite</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Generalized weakness</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Hypotension</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Weight loss</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Gastrointestinal upset</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Dehydration and </a:t>
            </a:r>
            <a:r>
              <a:rPr lang="en" sz="2000" dirty="0">
                <a:solidFill>
                  <a:schemeClr val="accent1"/>
                </a:solidFill>
                <a:highlight>
                  <a:srgbClr val="FFFFFF"/>
                </a:highlight>
                <a:latin typeface="Avenir Light" charset="0"/>
                <a:ea typeface="Avenir Light" charset="0"/>
                <a:cs typeface="Avenir Light" charset="0"/>
              </a:rPr>
              <a:t>craving for salt</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Hyponatremia </a:t>
            </a:r>
          </a:p>
          <a:p>
            <a:pPr marL="457200" lvl="0" indent="-355600" rtl="0">
              <a:lnSpc>
                <a:spcPct val="150000"/>
              </a:lnSpc>
              <a:spcBef>
                <a:spcPts val="0"/>
              </a:spcBef>
              <a:spcAft>
                <a:spcPts val="0"/>
              </a:spcAft>
              <a:buSzPct val="100000"/>
              <a:buFont typeface="Arial" charset="0"/>
              <a:buChar char="•"/>
            </a:pPr>
            <a:r>
              <a:rPr lang="en" sz="2000" dirty="0">
                <a:highlight>
                  <a:srgbClr val="FFFFFF"/>
                </a:highlight>
                <a:latin typeface="Avenir Light" charset="0"/>
                <a:ea typeface="Avenir Light" charset="0"/>
                <a:cs typeface="Avenir Light" charset="0"/>
              </a:rPr>
              <a:t>Hyperkalemia</a:t>
            </a:r>
          </a:p>
        </p:txBody>
      </p:sp>
      <p:pic>
        <p:nvPicPr>
          <p:cNvPr id="100" name="Shape 100" descr="Screen Shot 2017-03-05 at 1.29.55 PM.png"/>
          <p:cNvPicPr preferRelativeResize="0"/>
          <p:nvPr/>
        </p:nvPicPr>
        <p:blipFill>
          <a:blip r:embed="rId3">
            <a:alphaModFix/>
          </a:blip>
          <a:stretch>
            <a:fillRect/>
          </a:stretch>
        </p:blipFill>
        <p:spPr>
          <a:xfrm>
            <a:off x="5876050" y="905799"/>
            <a:ext cx="2212650" cy="1867575"/>
          </a:xfrm>
          <a:prstGeom prst="rect">
            <a:avLst/>
          </a:prstGeom>
          <a:noFill/>
          <a:ln>
            <a:noFill/>
          </a:ln>
        </p:spPr>
      </p:pic>
      <p:pic>
        <p:nvPicPr>
          <p:cNvPr id="101" name="Shape 101" descr="Screen Shot 2017-03-05 at 1.33.49 PM.png"/>
          <p:cNvPicPr preferRelativeResize="0"/>
          <p:nvPr/>
        </p:nvPicPr>
        <p:blipFill>
          <a:blip r:embed="rId4">
            <a:alphaModFix/>
          </a:blip>
          <a:stretch>
            <a:fillRect/>
          </a:stretch>
        </p:blipFill>
        <p:spPr>
          <a:xfrm>
            <a:off x="5132450" y="3180549"/>
            <a:ext cx="3699850" cy="34884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53716"/>
            <a:ext cx="8520600" cy="943200"/>
          </a:xfrm>
          <a:prstGeom prst="rect">
            <a:avLst/>
          </a:prstGeom>
        </p:spPr>
        <p:txBody>
          <a:bodyPr lIns="91425" tIns="91425" rIns="91425" bIns="91425" anchor="t" anchorCtr="0">
            <a:noAutofit/>
          </a:bodyPr>
          <a:lstStyle/>
          <a:p>
            <a:pPr lvl="0">
              <a:spcBef>
                <a:spcPts val="0"/>
              </a:spcBef>
              <a:buNone/>
            </a:pPr>
            <a:r>
              <a:rPr lang="en" sz="4800"/>
              <a:t>ADDISONIAN CRISIS </a:t>
            </a:r>
          </a:p>
        </p:txBody>
      </p:sp>
      <p:sp>
        <p:nvSpPr>
          <p:cNvPr id="107" name="Shape 107"/>
          <p:cNvSpPr txBox="1">
            <a:spLocks noGrp="1"/>
          </p:cNvSpPr>
          <p:nvPr>
            <p:ph type="body" idx="1"/>
          </p:nvPr>
        </p:nvSpPr>
        <p:spPr>
          <a:xfrm>
            <a:off x="311700" y="1196916"/>
            <a:ext cx="8520600" cy="4403700"/>
          </a:xfrm>
          <a:prstGeom prst="rect">
            <a:avLst/>
          </a:prstGeom>
        </p:spPr>
        <p:txBody>
          <a:bodyPr lIns="91425" tIns="91425" rIns="91425" bIns="91425" anchor="t" anchorCtr="0">
            <a:noAutofit/>
          </a:bodyPr>
          <a:lstStyle/>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Severe dehydration</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Pale, cold, clammy skin</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Sweating</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Rapid, shallow breathing</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Dizziness</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Severe vomiting and diarrhea</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Severe muscle weakness</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Headache</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Severe drowsiness </a:t>
            </a:r>
          </a:p>
          <a:p>
            <a:pPr marL="457200" lvl="0" indent="-368300" rtl="0">
              <a:lnSpc>
                <a:spcPct val="150000"/>
              </a:lnSpc>
              <a:spcBef>
                <a:spcPts val="0"/>
              </a:spcBef>
              <a:spcAft>
                <a:spcPts val="0"/>
              </a:spcAft>
              <a:buSzPct val="100000"/>
              <a:buFont typeface="Arial" charset="0"/>
              <a:buChar char="•"/>
            </a:pPr>
            <a:r>
              <a:rPr lang="en" sz="2200" dirty="0">
                <a:highlight>
                  <a:srgbClr val="FFFFFF"/>
                </a:highlight>
                <a:latin typeface="Avenir Light" charset="0"/>
                <a:ea typeface="Avenir Light" charset="0"/>
                <a:cs typeface="Avenir Light" charset="0"/>
              </a:rPr>
              <a:t>Loss of consciousness</a:t>
            </a:r>
          </a:p>
        </p:txBody>
      </p:sp>
      <p:pic>
        <p:nvPicPr>
          <p:cNvPr id="108" name="Shape 108" descr="Screen Shot 2017-03-05 at 1.41.25 PM.png"/>
          <p:cNvPicPr preferRelativeResize="0"/>
          <p:nvPr/>
        </p:nvPicPr>
        <p:blipFill>
          <a:blip r:embed="rId3">
            <a:alphaModFix/>
          </a:blip>
          <a:stretch>
            <a:fillRect/>
          </a:stretch>
        </p:blipFill>
        <p:spPr>
          <a:xfrm>
            <a:off x="4791474" y="3325849"/>
            <a:ext cx="4125474" cy="3222749"/>
          </a:xfrm>
          <a:prstGeom prst="rect">
            <a:avLst/>
          </a:prstGeom>
          <a:noFill/>
          <a:ln>
            <a:noFill/>
          </a:ln>
        </p:spPr>
      </p:pic>
      <p:pic>
        <p:nvPicPr>
          <p:cNvPr id="109" name="Shape 109" descr="Screen Shot 2017-03-05 at 1.43.24 PM.png"/>
          <p:cNvPicPr preferRelativeResize="0"/>
          <p:nvPr/>
        </p:nvPicPr>
        <p:blipFill rotWithShape="1">
          <a:blip r:embed="rId4">
            <a:alphaModFix/>
          </a:blip>
          <a:srcRect t="10086" b="15308"/>
          <a:stretch/>
        </p:blipFill>
        <p:spPr>
          <a:xfrm>
            <a:off x="4875225" y="1196924"/>
            <a:ext cx="4041725" cy="2013024"/>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53891"/>
            <a:ext cx="8520600" cy="943200"/>
          </a:xfrm>
          <a:prstGeom prst="rect">
            <a:avLst/>
          </a:prstGeom>
        </p:spPr>
        <p:txBody>
          <a:bodyPr lIns="91425" tIns="91425" rIns="91425" bIns="91425" anchor="t" anchorCtr="0">
            <a:noAutofit/>
          </a:bodyPr>
          <a:lstStyle/>
          <a:p>
            <a:pPr lvl="0">
              <a:spcBef>
                <a:spcPts val="0"/>
              </a:spcBef>
              <a:buNone/>
            </a:pPr>
            <a:r>
              <a:rPr lang="en" sz="4800"/>
              <a:t>ADRENAL GLANDS</a:t>
            </a:r>
          </a:p>
        </p:txBody>
      </p:sp>
      <p:sp>
        <p:nvSpPr>
          <p:cNvPr id="115" name="Shape 115"/>
          <p:cNvSpPr txBox="1">
            <a:spLocks noGrp="1"/>
          </p:cNvSpPr>
          <p:nvPr>
            <p:ph type="body" idx="1"/>
          </p:nvPr>
        </p:nvSpPr>
        <p:spPr>
          <a:xfrm>
            <a:off x="387900" y="1393375"/>
            <a:ext cx="3884400" cy="4698600"/>
          </a:xfrm>
          <a:prstGeom prst="rect">
            <a:avLst/>
          </a:prstGeom>
        </p:spPr>
        <p:txBody>
          <a:bodyPr lIns="91425" tIns="91425" rIns="91425" bIns="91425" anchor="t" anchorCtr="0">
            <a:noAutofit/>
          </a:bodyPr>
          <a:lstStyle/>
          <a:p>
            <a:pPr marL="457200" lvl="0" indent="-355600" rtl="0">
              <a:spcBef>
                <a:spcPts val="600"/>
              </a:spcBef>
              <a:spcAft>
                <a:spcPts val="600"/>
              </a:spcAft>
              <a:buSzPct val="100000"/>
              <a:buChar char="●"/>
            </a:pPr>
            <a:r>
              <a:rPr lang="en" sz="2000" dirty="0">
                <a:latin typeface="Avenir Light" charset="0"/>
                <a:ea typeface="Avenir Light" charset="0"/>
                <a:cs typeface="Avenir Light" charset="0"/>
              </a:rPr>
              <a:t>Located above the kidneys</a:t>
            </a:r>
          </a:p>
          <a:p>
            <a:pPr marL="457200" lvl="0" indent="-355600" rtl="0">
              <a:spcBef>
                <a:spcPts val="600"/>
              </a:spcBef>
              <a:spcAft>
                <a:spcPts val="600"/>
              </a:spcAft>
              <a:buSzPct val="100000"/>
              <a:buChar char="●"/>
            </a:pPr>
            <a:r>
              <a:rPr lang="en" sz="2000" b="1" dirty="0">
                <a:solidFill>
                  <a:schemeClr val="accent1"/>
                </a:solidFill>
                <a:latin typeface="Avenir Light" charset="0"/>
                <a:ea typeface="Avenir Light" charset="0"/>
                <a:cs typeface="Avenir Light" charset="0"/>
              </a:rPr>
              <a:t>Outer adrenal cortex </a:t>
            </a:r>
            <a:r>
              <a:rPr lang="en" sz="2000" dirty="0">
                <a:latin typeface="Avenir Light" charset="0"/>
                <a:ea typeface="Avenir Light" charset="0"/>
                <a:cs typeface="Avenir Light" charset="0"/>
              </a:rPr>
              <a:t>produces steroid hormones:</a:t>
            </a:r>
          </a:p>
          <a:p>
            <a:pPr marL="914400" lvl="1" indent="-342900" rtl="0">
              <a:spcBef>
                <a:spcPts val="600"/>
              </a:spcBef>
              <a:spcAft>
                <a:spcPts val="600"/>
              </a:spcAft>
              <a:buSzPct val="100000"/>
              <a:buChar char="○"/>
            </a:pPr>
            <a:r>
              <a:rPr lang="en" sz="1800" dirty="0">
                <a:latin typeface="Avenir Light" charset="0"/>
                <a:ea typeface="Avenir Light" charset="0"/>
                <a:cs typeface="Avenir Light" charset="0"/>
              </a:rPr>
              <a:t>Mineralocorticoids</a:t>
            </a:r>
          </a:p>
          <a:p>
            <a:pPr marL="914400" lvl="1" indent="-342900" rtl="0">
              <a:spcBef>
                <a:spcPts val="600"/>
              </a:spcBef>
              <a:spcAft>
                <a:spcPts val="600"/>
              </a:spcAft>
              <a:buSzPct val="100000"/>
              <a:buChar char="○"/>
            </a:pPr>
            <a:r>
              <a:rPr lang="en" sz="1800" dirty="0">
                <a:latin typeface="Avenir Light" charset="0"/>
                <a:ea typeface="Avenir Light" charset="0"/>
                <a:cs typeface="Avenir Light" charset="0"/>
              </a:rPr>
              <a:t>Glucocorticoids</a:t>
            </a:r>
          </a:p>
          <a:p>
            <a:pPr marL="914400" lvl="1" indent="-342900" rtl="0">
              <a:spcBef>
                <a:spcPts val="600"/>
              </a:spcBef>
              <a:spcAft>
                <a:spcPts val="600"/>
              </a:spcAft>
              <a:buSzPct val="100000"/>
              <a:buChar char="○"/>
            </a:pPr>
            <a:r>
              <a:rPr lang="en" sz="1800" dirty="0">
                <a:latin typeface="Avenir Light" charset="0"/>
                <a:ea typeface="Avenir Light" charset="0"/>
                <a:cs typeface="Avenir Light" charset="0"/>
              </a:rPr>
              <a:t>Androgens</a:t>
            </a:r>
          </a:p>
          <a:p>
            <a:pPr marL="457200" lvl="0" indent="-355600" rtl="0">
              <a:spcBef>
                <a:spcPts val="600"/>
              </a:spcBef>
              <a:spcAft>
                <a:spcPts val="600"/>
              </a:spcAft>
              <a:buSzPct val="100000"/>
              <a:buChar char="●"/>
            </a:pPr>
            <a:r>
              <a:rPr lang="en" sz="2000" dirty="0">
                <a:latin typeface="Avenir Light" charset="0"/>
                <a:ea typeface="Avenir Light" charset="0"/>
                <a:cs typeface="Avenir Light" charset="0"/>
              </a:rPr>
              <a:t>3 zones including: zona glomerulosa, the zona </a:t>
            </a:r>
            <a:r>
              <a:rPr lang="en" sz="2000" dirty="0" err="1">
                <a:latin typeface="Avenir Light" charset="0"/>
                <a:ea typeface="Avenir Light" charset="0"/>
                <a:cs typeface="Avenir Light" charset="0"/>
              </a:rPr>
              <a:t>fasciculata</a:t>
            </a:r>
            <a:r>
              <a:rPr lang="en" sz="2000" dirty="0">
                <a:latin typeface="Avenir Light" charset="0"/>
                <a:ea typeface="Avenir Light" charset="0"/>
                <a:cs typeface="Avenir Light" charset="0"/>
              </a:rPr>
              <a:t> and zona reticularis. </a:t>
            </a:r>
          </a:p>
          <a:p>
            <a:pPr lvl="0" rtl="0">
              <a:spcBef>
                <a:spcPts val="0"/>
              </a:spcBef>
              <a:buNone/>
            </a:pPr>
            <a:endParaRPr sz="2000" dirty="0"/>
          </a:p>
        </p:txBody>
      </p:sp>
      <p:pic>
        <p:nvPicPr>
          <p:cNvPr id="116" name="Shape 116"/>
          <p:cNvPicPr preferRelativeResize="0"/>
          <p:nvPr/>
        </p:nvPicPr>
        <p:blipFill>
          <a:blip r:embed="rId3">
            <a:alphaModFix/>
          </a:blip>
          <a:stretch>
            <a:fillRect/>
          </a:stretch>
        </p:blipFill>
        <p:spPr>
          <a:xfrm>
            <a:off x="4497050" y="1376749"/>
            <a:ext cx="4335250" cy="469859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88566"/>
            <a:ext cx="8520600" cy="943200"/>
          </a:xfrm>
          <a:prstGeom prst="rect">
            <a:avLst/>
          </a:prstGeom>
        </p:spPr>
        <p:txBody>
          <a:bodyPr lIns="91425" tIns="91425" rIns="91425" bIns="91425" anchor="t" anchorCtr="0">
            <a:noAutofit/>
          </a:bodyPr>
          <a:lstStyle/>
          <a:p>
            <a:pPr lvl="0" rtl="0">
              <a:spcBef>
                <a:spcPts val="0"/>
              </a:spcBef>
              <a:buNone/>
            </a:pPr>
            <a:r>
              <a:rPr lang="en" sz="4800"/>
              <a:t>AD ASSOCIATED HORMONES</a:t>
            </a:r>
          </a:p>
        </p:txBody>
      </p:sp>
      <p:sp>
        <p:nvSpPr>
          <p:cNvPr id="122" name="Shape 122"/>
          <p:cNvSpPr txBox="1">
            <a:spLocks noGrp="1"/>
          </p:cNvSpPr>
          <p:nvPr>
            <p:ph type="body" idx="1"/>
          </p:nvPr>
        </p:nvSpPr>
        <p:spPr>
          <a:xfrm>
            <a:off x="311700" y="1231766"/>
            <a:ext cx="8520600" cy="2404800"/>
          </a:xfrm>
          <a:prstGeom prst="rect">
            <a:avLst/>
          </a:prstGeom>
        </p:spPr>
        <p:txBody>
          <a:bodyPr lIns="91425" tIns="91425" rIns="91425" bIns="91425" anchor="t" anchorCtr="0">
            <a:noAutofit/>
          </a:bodyPr>
          <a:lstStyle/>
          <a:p>
            <a:pPr marL="101600" lvl="0" rtl="0">
              <a:lnSpc>
                <a:spcPct val="100000"/>
              </a:lnSpc>
              <a:spcBef>
                <a:spcPts val="0"/>
              </a:spcBef>
              <a:spcAft>
                <a:spcPts val="1200"/>
              </a:spcAft>
              <a:buClr>
                <a:schemeClr val="accent1"/>
              </a:buClr>
              <a:buSzPct val="100000"/>
            </a:pPr>
            <a:r>
              <a:rPr lang="en" sz="2000" dirty="0">
                <a:solidFill>
                  <a:schemeClr val="accent1"/>
                </a:solidFill>
                <a:latin typeface="Avenir Light" charset="0"/>
                <a:ea typeface="Avenir Light" charset="0"/>
                <a:cs typeface="Avenir Light" charset="0"/>
              </a:rPr>
              <a:t>MINERALOCORTICOIDS</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Aldosterone</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Produced in zona glomerulosa </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Regulates blood pressure and electrolyte balance</a:t>
            </a:r>
          </a:p>
          <a:p>
            <a:pPr marL="101600" lvl="0" rtl="0">
              <a:lnSpc>
                <a:spcPct val="100000"/>
              </a:lnSpc>
              <a:spcBef>
                <a:spcPts val="0"/>
              </a:spcBef>
              <a:spcAft>
                <a:spcPts val="1200"/>
              </a:spcAft>
              <a:buClr>
                <a:schemeClr val="accent1"/>
              </a:buClr>
              <a:buSzPct val="100000"/>
            </a:pPr>
            <a:r>
              <a:rPr lang="en" sz="2000" dirty="0">
                <a:solidFill>
                  <a:schemeClr val="accent1"/>
                </a:solidFill>
                <a:latin typeface="Avenir Light" charset="0"/>
                <a:ea typeface="Avenir Light" charset="0"/>
                <a:cs typeface="Avenir Light" charset="0"/>
              </a:rPr>
              <a:t>GLUCOCORTICOIDS</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Cortisol, Corticosterone</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Synthesized in zona </a:t>
            </a:r>
            <a:r>
              <a:rPr lang="en" sz="1800" dirty="0" err="1" smtClean="0">
                <a:latin typeface="Avenir Light" charset="0"/>
                <a:ea typeface="Avenir Light" charset="0"/>
                <a:cs typeface="Avenir Light" charset="0"/>
              </a:rPr>
              <a:t>fas</a:t>
            </a:r>
            <a:r>
              <a:rPr lang="en-CA" sz="1800" dirty="0" smtClean="0">
                <a:latin typeface="Avenir Light" charset="0"/>
                <a:ea typeface="Avenir Light" charset="0"/>
                <a:cs typeface="Avenir Light" charset="0"/>
              </a:rPr>
              <a:t>c</a:t>
            </a:r>
            <a:r>
              <a:rPr lang="en" sz="1800" dirty="0" err="1" smtClean="0">
                <a:latin typeface="Avenir Light" charset="0"/>
                <a:ea typeface="Avenir Light" charset="0"/>
                <a:cs typeface="Avenir Light" charset="0"/>
              </a:rPr>
              <a:t>iculata</a:t>
            </a:r>
            <a:r>
              <a:rPr lang="en" sz="1800" dirty="0" smtClean="0">
                <a:latin typeface="Avenir Light" charset="0"/>
                <a:ea typeface="Avenir Light" charset="0"/>
                <a:cs typeface="Avenir Light" charset="0"/>
              </a:rPr>
              <a:t> </a:t>
            </a:r>
            <a:endParaRPr lang="en" sz="1800" dirty="0">
              <a:latin typeface="Avenir Light" charset="0"/>
              <a:ea typeface="Avenir Light" charset="0"/>
              <a:cs typeface="Avenir Light" charset="0"/>
            </a:endParaRP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Metabolism and immune system suppression </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Cortisol released in response to </a:t>
            </a:r>
            <a:r>
              <a:rPr lang="en" sz="1800" dirty="0" smtClean="0">
                <a:latin typeface="Avenir Light" charset="0"/>
                <a:ea typeface="Avenir Light" charset="0"/>
                <a:cs typeface="Avenir Light" charset="0"/>
              </a:rPr>
              <a:t>stress </a:t>
            </a:r>
          </a:p>
          <a:p>
            <a:pPr marL="101600" lvl="0" rtl="0">
              <a:lnSpc>
                <a:spcPct val="100000"/>
              </a:lnSpc>
              <a:spcBef>
                <a:spcPts val="0"/>
              </a:spcBef>
              <a:spcAft>
                <a:spcPts val="1200"/>
              </a:spcAft>
              <a:buSzPct val="100000"/>
            </a:pPr>
            <a:r>
              <a:rPr lang="en" sz="2000" dirty="0" smtClean="0">
                <a:solidFill>
                  <a:schemeClr val="accent1"/>
                </a:solidFill>
                <a:latin typeface="Avenir Light" charset="0"/>
                <a:ea typeface="Avenir Light" charset="0"/>
                <a:cs typeface="Avenir Light" charset="0"/>
              </a:rPr>
              <a:t>ANDROGEN </a:t>
            </a:r>
          </a:p>
          <a:p>
            <a:pPr marL="857250" lvl="1" indent="-285750" rtl="0">
              <a:lnSpc>
                <a:spcPct val="100000"/>
              </a:lnSpc>
              <a:spcBef>
                <a:spcPts val="0"/>
              </a:spcBef>
              <a:spcAft>
                <a:spcPts val="1200"/>
              </a:spcAft>
              <a:buSzPct val="100000"/>
              <a:buFont typeface="Arial" charset="0"/>
              <a:buChar char="•"/>
            </a:pPr>
            <a:r>
              <a:rPr lang="en" sz="1800" dirty="0" smtClean="0">
                <a:latin typeface="Avenir Light" charset="0"/>
                <a:ea typeface="Avenir Light" charset="0"/>
                <a:cs typeface="Avenir Light" charset="0"/>
              </a:rPr>
              <a:t>Zona </a:t>
            </a:r>
            <a:r>
              <a:rPr lang="en" sz="1800" dirty="0">
                <a:latin typeface="Avenir Light" charset="0"/>
                <a:ea typeface="Avenir Light" charset="0"/>
                <a:cs typeface="Avenir Light" charset="0"/>
              </a:rPr>
              <a:t>reticularis </a:t>
            </a:r>
          </a:p>
          <a:p>
            <a:pPr marL="857250" lvl="1" indent="-285750" rtl="0">
              <a:lnSpc>
                <a:spcPct val="100000"/>
              </a:lnSpc>
              <a:spcBef>
                <a:spcPts val="0"/>
              </a:spcBef>
              <a:spcAft>
                <a:spcPts val="1200"/>
              </a:spcAft>
              <a:buSzPct val="100000"/>
              <a:buFont typeface="Arial" charset="0"/>
              <a:buChar char="•"/>
            </a:pPr>
            <a:r>
              <a:rPr lang="en" sz="1800" dirty="0">
                <a:latin typeface="Avenir Light" charset="0"/>
                <a:ea typeface="Avenir Light" charset="0"/>
                <a:cs typeface="Avenir Light" charset="0"/>
              </a:rPr>
              <a:t>Sex hormones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1624</Words>
  <Application>Microsoft Macintosh PowerPoint</Application>
  <PresentationFormat>On-screen Show (4:3)</PresentationFormat>
  <Paragraphs>229</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Avenir Book</vt:lpstr>
      <vt:lpstr>Avenir Light</vt:lpstr>
      <vt:lpstr>Calibri</vt:lpstr>
      <vt:lpstr>Cambria</vt:lpstr>
      <vt:lpstr>Open Sans</vt:lpstr>
      <vt:lpstr>PT Sans Narrow</vt:lpstr>
      <vt:lpstr>Source Sans Pro</vt:lpstr>
      <vt:lpstr>Arial</vt:lpstr>
      <vt:lpstr>tropic</vt:lpstr>
      <vt:lpstr>Addison’s Disease</vt:lpstr>
      <vt:lpstr>OVERVIEW </vt:lpstr>
      <vt:lpstr>What is Addison’s Disease (AD) ? </vt:lpstr>
      <vt:lpstr>CASE STUDY</vt:lpstr>
      <vt:lpstr>EPIDEMIOLOGY  </vt:lpstr>
      <vt:lpstr>SYMPTOMS</vt:lpstr>
      <vt:lpstr>ADDISONIAN CRISIS </vt:lpstr>
      <vt:lpstr>ADRENAL GLANDS</vt:lpstr>
      <vt:lpstr>AD ASSOCIATED HORMONES</vt:lpstr>
      <vt:lpstr>HYPOTHALAMIC-PITUITARY-ADRENAL AXIS (HPA)</vt:lpstr>
      <vt:lpstr>AETIOLOGY </vt:lpstr>
      <vt:lpstr>PATHOPHYSIOLOGY </vt:lpstr>
      <vt:lpstr>Primary Adrenal Insufficiency</vt:lpstr>
      <vt:lpstr>Secondary/Tertiary Adrenal Insufficiency   </vt:lpstr>
      <vt:lpstr>DIAGNOSIS</vt:lpstr>
      <vt:lpstr>TREATMENT</vt:lpstr>
      <vt:lpstr>TREATMENT </vt:lpstr>
      <vt:lpstr>TREATMENT</vt:lpstr>
      <vt:lpstr>TREATMENT</vt:lpstr>
      <vt:lpstr>PROGNOSIS</vt:lpstr>
      <vt:lpstr>MANAGEMENT</vt:lpstr>
      <vt:lpstr>MANAGEMENT</vt:lpstr>
      <vt:lpstr>Case Study Reveal </vt:lpstr>
      <vt:lpstr>References</vt:lpstr>
      <vt:lpstr>Questions?</vt:lpstr>
      <vt:lpstr>Multiple Choice Questions </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Addison’s Disease</dc:title>
  <cp:lastModifiedBy>RAYYAN MAKDA</cp:lastModifiedBy>
  <cp:revision>9</cp:revision>
  <dcterms:modified xsi:type="dcterms:W3CDTF">2017-03-06T19:10:34Z</dcterms:modified>
</cp:coreProperties>
</file>