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62A9B24-3EA8-4011-9772-616EE47FCE4B}">
  <a:tblStyle styleId="{062A9B24-3EA8-4011-9772-616EE47FCE4B}"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243" autoAdjust="0"/>
  </p:normalViewPr>
  <p:slideViewPr>
    <p:cSldViewPr snapToGrid="0" snapToObjects="1">
      <p:cViewPr varScale="1">
        <p:scale>
          <a:sx n="96" d="100"/>
          <a:sy n="96" d="100"/>
        </p:scale>
        <p:origin x="-1464" y="-1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2535523233"/>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Nucleotide" TargetMode="External"/><Relationship Id="rId4" Type="http://schemas.openxmlformats.org/officeDocument/2006/relationships/hyperlink" Target="https://en.wikipedia.org/wiki/DNA" TargetMode="External"/><Relationship Id="rId5" Type="http://schemas.openxmlformats.org/officeDocument/2006/relationships/hyperlink" Target="http://www.medscape.org/content/2004/00/48/73/487390/487390_fig.html" TargetMode="External"/><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jamanetwork.com/journals/jama/article-abstract/2632503"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 Id="rId3" Type="http://schemas.openxmlformats.org/officeDocument/2006/relationships/hyperlink" Target="http://www.sciencedirect.com/science/article/pii/S0092867411001279"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28600" rtl="0">
              <a:spcBef>
                <a:spcPts val="0"/>
              </a:spcBef>
              <a:buChar char="-"/>
            </a:pPr>
            <a:r>
              <a:rPr lang="en-GB"/>
              <a:t>Names, representing group one</a:t>
            </a:r>
          </a:p>
          <a:p>
            <a:pPr marL="457200" lvl="0" indent="-228600">
              <a:spcBef>
                <a:spcPts val="0"/>
              </a:spcBef>
              <a:buChar char="-"/>
            </a:pPr>
            <a:r>
              <a:rPr lang="en-GB"/>
              <a:t>Today we are going to be doing a presentation on breast cancer which ties well into this month as it is breast cancer awareness month</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GB">
                <a:highlight>
                  <a:srgbClr val="FFFFFF"/>
                </a:highlight>
              </a:rPr>
              <a:t>Screening for breast cancer involves testing healthy women for the presence of abnormalities to achieve an early diagnosis and result in lower mortality rates. Some detected cancers are benign and may not progress at all. At the same time, not all cancers found by screening can be cured.</a:t>
            </a:r>
          </a:p>
          <a:p>
            <a:pPr lvl="0">
              <a:spcBef>
                <a:spcPts val="0"/>
              </a:spcBef>
              <a:buNone/>
            </a:pPr>
            <a:endParaRPr>
              <a:highlight>
                <a:srgbClr val="FFFFFF"/>
              </a:highlight>
            </a:endParaRPr>
          </a:p>
          <a:p>
            <a:pPr lvl="0">
              <a:spcBef>
                <a:spcPts val="0"/>
              </a:spcBef>
              <a:buNone/>
            </a:pPr>
            <a:r>
              <a:rPr lang="en-GB">
                <a:highlight>
                  <a:srgbClr val="FFFFFF"/>
                </a:highlight>
              </a:rPr>
              <a:t>Genetic screening involves searching through an individual’s DNA for cancerous mutations. Type 1 looks through all mutations linked to cancer development while Type 2 compares an individual’s DNA to at least 4 family members that possess the BRCA mutation.</a:t>
            </a:r>
          </a:p>
          <a:p>
            <a:pPr lvl="0">
              <a:spcBef>
                <a:spcPts val="0"/>
              </a:spcBef>
              <a:buNone/>
            </a:pPr>
            <a:r>
              <a:rPr lang="en-GB">
                <a:highlight>
                  <a:srgbClr val="FFFFFF"/>
                </a:highlight>
              </a:rPr>
              <a:t>Mammography produces images of the breast to allow for visual examination. This allows for early detection of cancerous cells before physical manifestation.</a:t>
            </a:r>
          </a:p>
          <a:p>
            <a:pPr lvl="0">
              <a:spcBef>
                <a:spcPts val="0"/>
              </a:spcBef>
              <a:buNone/>
            </a:pPr>
            <a:r>
              <a:rPr lang="en-GB">
                <a:highlight>
                  <a:srgbClr val="FFFFFF"/>
                </a:highlight>
              </a:rPr>
              <a:t>Fine needle aspiration involves using a fine needle to extract and examine fluid from abnormal lumps in the breast. </a:t>
            </a:r>
          </a:p>
          <a:p>
            <a:pPr lvl="0">
              <a:spcBef>
                <a:spcPts val="0"/>
              </a:spcBef>
              <a:buNone/>
            </a:pPr>
            <a:r>
              <a:rPr lang="en-GB">
                <a:highlight>
                  <a:srgbClr val="FFFFFF"/>
                </a:highlight>
              </a:rPr>
              <a:t>Core needle biopsies use a slightly larger, hollow needle to remove layers of tissue and determine the progression of the cancer in breast tissue.</a:t>
            </a:r>
          </a:p>
          <a:p>
            <a:pPr lvl="0">
              <a:spcBef>
                <a:spcPts val="0"/>
              </a:spcBef>
              <a:buNone/>
            </a:pPr>
            <a:r>
              <a:rPr lang="en-GB">
                <a:highlight>
                  <a:srgbClr val="FFFFFF"/>
                </a:highlight>
              </a:rPr>
              <a:t>Excisional biopsy involves removing part of or all of the abnormal mass in the breast. This form of screening helps determine the best and most efficient course of treatment for breast cancer.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GB"/>
              <a:t>Follow ups to abnormal screening results may be required to determine whether abnormal masses are cancerous or not. Abnormal cell growth is commonly categorized as Fibrocystic breast disease (FBD) and result from </a:t>
            </a:r>
            <a:r>
              <a:rPr lang="en-GB">
                <a:highlight>
                  <a:srgbClr val="FFFFFF"/>
                </a:highlight>
              </a:rPr>
              <a:t>non-proliferative and proliferative lesions in the breast. Non-proliferative lesions are lesions that occur due to trauma, irregularities in secretion, and clogging of ducts. This may form cysts, ductal ectasia (clogging of lactiferous duct), periductal fibrosis and columnar cell change.</a:t>
            </a:r>
          </a:p>
          <a:p>
            <a:pPr lvl="0">
              <a:spcBef>
                <a:spcPts val="0"/>
              </a:spcBef>
              <a:buNone/>
            </a:pPr>
            <a:endParaRPr>
              <a:highlight>
                <a:srgbClr val="FFFFFF"/>
              </a:highlight>
            </a:endParaRPr>
          </a:p>
          <a:p>
            <a:pPr lvl="0">
              <a:spcBef>
                <a:spcPts val="0"/>
              </a:spcBef>
              <a:buNone/>
            </a:pPr>
            <a:r>
              <a:rPr lang="en-GB">
                <a:highlight>
                  <a:srgbClr val="FFFFFF"/>
                </a:highlight>
              </a:rPr>
              <a:t>Proliferative lesions are a result of rapid growth of cells. </a:t>
            </a:r>
          </a:p>
          <a:p>
            <a:pPr lvl="0">
              <a:spcBef>
                <a:spcPts val="0"/>
              </a:spcBef>
              <a:buNone/>
            </a:pPr>
            <a:r>
              <a:rPr lang="en-GB">
                <a:highlight>
                  <a:srgbClr val="FFFFFF"/>
                </a:highlight>
              </a:rPr>
              <a:t>A proliferative lesion without atypia is the growth of normal cells. In this case, ducts and lobules are growing quickly but appear to be normal. This includes the formation of ductal hyperplasia (overgrowth of cells), radial scars, and intraductal papilloma (tumor found in milk duct).</a:t>
            </a:r>
          </a:p>
          <a:p>
            <a:pPr lvl="0">
              <a:spcBef>
                <a:spcPts val="0"/>
              </a:spcBef>
              <a:buNone/>
            </a:pPr>
            <a:endParaRPr>
              <a:highlight>
                <a:srgbClr val="FFFFFF"/>
              </a:highlight>
            </a:endParaRPr>
          </a:p>
          <a:p>
            <a:pPr lvl="0">
              <a:spcBef>
                <a:spcPts val="0"/>
              </a:spcBef>
              <a:buNone/>
            </a:pPr>
            <a:r>
              <a:rPr lang="en-GB">
                <a:highlight>
                  <a:srgbClr val="FFFFFF"/>
                </a:highlight>
              </a:rPr>
              <a:t>Proliferative lesions with atypia refer to the excessive growth of ducts and lobules that are growing rapidly and appear to be abnormal. Possible conditions include atypical ductal and lobular hyperplasia.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GB"/>
              <a:t>-Breasts are organs that have a specialized function which is the production of milk for lactation. The breast is made up of lobes, ducts, connective tissues, fats, and glands. </a:t>
            </a:r>
          </a:p>
          <a:p>
            <a:pPr lvl="0">
              <a:spcBef>
                <a:spcPts val="0"/>
              </a:spcBef>
              <a:buNone/>
            </a:pPr>
            <a:r>
              <a:rPr lang="en-GB"/>
              <a:t>-Female breasts have specialization as both the lobes and ducts are connected to allow for secretion of nutrients. </a:t>
            </a:r>
          </a:p>
          <a:p>
            <a:pPr lvl="0">
              <a:spcBef>
                <a:spcPts val="0"/>
              </a:spcBef>
              <a:buNone/>
            </a:pPr>
            <a:r>
              <a:rPr lang="en-GB"/>
              <a:t>-Male breasts however only have the ducts that have a blunt end and do not connect to the lobes.</a:t>
            </a:r>
          </a:p>
          <a:p>
            <a:pPr lvl="0">
              <a:spcBef>
                <a:spcPts val="0"/>
              </a:spcBef>
              <a:buNone/>
            </a:pPr>
            <a:r>
              <a:rPr lang="en-GB"/>
              <a:t>-Both the male and female breasts sit atop of the pectoralis muscle.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0" name="Shape 2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28600" rtl="0">
              <a:lnSpc>
                <a:spcPct val="115000"/>
              </a:lnSpc>
              <a:spcBef>
                <a:spcPts val="0"/>
              </a:spcBef>
              <a:buChar char="-"/>
            </a:pPr>
            <a:r>
              <a:rPr lang="en-GB"/>
              <a:t>The breasts are connected to the blood and lymph vessels. The lymph vessels collect and move the lymph fluid away from the breast into lymphatic tissue (lymph nodes) around the breast. </a:t>
            </a:r>
          </a:p>
          <a:p>
            <a:pPr marL="457200" lvl="0" indent="-228600" rtl="0">
              <a:lnSpc>
                <a:spcPct val="115000"/>
              </a:lnSpc>
              <a:spcBef>
                <a:spcPts val="0"/>
              </a:spcBef>
              <a:buChar char="-"/>
            </a:pPr>
            <a:r>
              <a:rPr lang="en-GB"/>
              <a:t>The lymph vessels and lymph nodes compose the lymphatic system of the breast. The axillary lymph nodes are under the arm, and are divided into three levels:</a:t>
            </a:r>
          </a:p>
          <a:p>
            <a:pPr marL="1371600" lvl="0" indent="-228600" rtl="0">
              <a:lnSpc>
                <a:spcPct val="115000"/>
              </a:lnSpc>
              <a:spcBef>
                <a:spcPts val="0"/>
              </a:spcBef>
              <a:buNone/>
            </a:pPr>
            <a:r>
              <a:rPr lang="en-GB"/>
              <a:t>·</a:t>
            </a:r>
            <a:r>
              <a:rPr lang="en-GB" sz="700">
                <a:latin typeface="Times New Roman"/>
                <a:ea typeface="Times New Roman"/>
                <a:cs typeface="Times New Roman"/>
                <a:sym typeface="Times New Roman"/>
              </a:rPr>
              <a:t>      </a:t>
            </a:r>
            <a:r>
              <a:rPr lang="en-GB"/>
              <a:t>Level I is low axilla, which is along the outer border of the pectoralis minor</a:t>
            </a:r>
          </a:p>
          <a:p>
            <a:pPr marL="1371600" lvl="0" indent="-228600" rtl="0">
              <a:lnSpc>
                <a:spcPct val="115000"/>
              </a:lnSpc>
              <a:spcBef>
                <a:spcPts val="0"/>
              </a:spcBef>
              <a:buNone/>
            </a:pPr>
            <a:r>
              <a:rPr lang="en-GB"/>
              <a:t>·</a:t>
            </a:r>
            <a:r>
              <a:rPr lang="en-GB" sz="700">
                <a:latin typeface="Times New Roman"/>
                <a:ea typeface="Times New Roman"/>
                <a:cs typeface="Times New Roman"/>
                <a:sym typeface="Times New Roman"/>
              </a:rPr>
              <a:t>      </a:t>
            </a:r>
            <a:r>
              <a:rPr lang="en-GB"/>
              <a:t>Level II is mid axilla, beneath the pectoralis minor</a:t>
            </a:r>
          </a:p>
          <a:p>
            <a:pPr marL="1371600" lvl="0" indent="-228600" rtl="0">
              <a:lnSpc>
                <a:spcPct val="115000"/>
              </a:lnSpc>
              <a:spcBef>
                <a:spcPts val="0"/>
              </a:spcBef>
              <a:buNone/>
            </a:pPr>
            <a:r>
              <a:rPr lang="en-GB"/>
              <a:t>·</a:t>
            </a:r>
            <a:r>
              <a:rPr lang="en-GB" sz="700">
                <a:latin typeface="Times New Roman"/>
                <a:ea typeface="Times New Roman"/>
                <a:cs typeface="Times New Roman"/>
                <a:sym typeface="Times New Roman"/>
              </a:rPr>
              <a:t>      </a:t>
            </a:r>
            <a:r>
              <a:rPr lang="en-GB"/>
              <a:t>Level III is high axilla, along the inner border of pectoralis minor</a:t>
            </a:r>
          </a:p>
          <a:p>
            <a:pPr marL="457200" lvl="0" indent="-304800" rtl="0">
              <a:lnSpc>
                <a:spcPct val="115000"/>
              </a:lnSpc>
              <a:spcBef>
                <a:spcPts val="0"/>
              </a:spcBef>
              <a:buSzPct val="100000"/>
              <a:buFont typeface="Cambria"/>
              <a:buChar char="-"/>
            </a:pPr>
            <a:r>
              <a:rPr lang="en-GB" sz="1200">
                <a:latin typeface="Cambria"/>
                <a:ea typeface="Cambria"/>
                <a:cs typeface="Cambria"/>
                <a:sym typeface="Cambria"/>
              </a:rPr>
              <a:t>When breast cancer spreads, it spreads to level I lymph nodes first, followed by level II, and level III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GB" b="1"/>
              <a:t>TNM System</a:t>
            </a:r>
          </a:p>
          <a:p>
            <a:pPr lvl="0">
              <a:spcBef>
                <a:spcPts val="0"/>
              </a:spcBef>
              <a:buNone/>
            </a:pPr>
            <a:r>
              <a:rPr lang="en-GB"/>
              <a:t>The Tumour, Lymph Node, and Metastasis  (TNM) system is widely recognized when labeling the stages of breast cancer.</a:t>
            </a:r>
          </a:p>
          <a:p>
            <a:pPr lvl="0">
              <a:spcBef>
                <a:spcPts val="0"/>
              </a:spcBef>
              <a:buNone/>
            </a:pPr>
            <a:r>
              <a:rPr lang="en-GB"/>
              <a:t> </a:t>
            </a:r>
          </a:p>
          <a:p>
            <a:pPr lvl="0">
              <a:spcBef>
                <a:spcPts val="0"/>
              </a:spcBef>
              <a:buNone/>
            </a:pPr>
            <a:r>
              <a:rPr lang="en-GB" b="1"/>
              <a:t>Stage 0: carcinoma In situ stage:</a:t>
            </a:r>
          </a:p>
          <a:p>
            <a:pPr lvl="0">
              <a:spcBef>
                <a:spcPts val="0"/>
              </a:spcBef>
              <a:buNone/>
            </a:pPr>
            <a:r>
              <a:rPr lang="en-GB"/>
              <a:t>There is abnormal but non-invasive cellular growth in the ducts, lobule, or nipple region. Generally clinical breast exams or mammograms are recommended followed by a tamoxifen hormone therapy</a:t>
            </a:r>
          </a:p>
          <a:p>
            <a:pPr lvl="0">
              <a:spcBef>
                <a:spcPts val="0"/>
              </a:spcBef>
              <a:buNone/>
            </a:pPr>
            <a:r>
              <a:rPr lang="en-GB"/>
              <a:t> </a:t>
            </a:r>
          </a:p>
          <a:p>
            <a:pPr lvl="0">
              <a:spcBef>
                <a:spcPts val="0"/>
              </a:spcBef>
              <a:buNone/>
            </a:pPr>
            <a:r>
              <a:rPr lang="en-GB" b="1"/>
              <a:t>Stage 1:</a:t>
            </a:r>
          </a:p>
          <a:p>
            <a:pPr lvl="0">
              <a:spcBef>
                <a:spcPts val="0"/>
              </a:spcBef>
              <a:buNone/>
            </a:pPr>
            <a:r>
              <a:rPr lang="en-GB"/>
              <a:t>The cancer is found and contained in the regions where abnormal cells began to grow. If the cancer is </a:t>
            </a:r>
            <a:r>
              <a:rPr lang="en-GB" b="1"/>
              <a:t>stage 1a, </a:t>
            </a:r>
            <a:r>
              <a:rPr lang="en-GB"/>
              <a:t>the tumour is less than 2cm in size and has not spread to lymph nodes. If the cancer is in </a:t>
            </a:r>
            <a:r>
              <a:rPr lang="en-GB" b="1"/>
              <a:t>stage 1b, </a:t>
            </a:r>
            <a:r>
              <a:rPr lang="en-GB"/>
              <a:t>the cancer has moved to the lymph nodes but is less than 0.2-2mm in size.</a:t>
            </a:r>
          </a:p>
          <a:p>
            <a:pPr lvl="0">
              <a:spcBef>
                <a:spcPts val="0"/>
              </a:spcBef>
              <a:buNone/>
            </a:pPr>
            <a:r>
              <a:rPr lang="en-GB"/>
              <a:t> </a:t>
            </a:r>
          </a:p>
          <a:p>
            <a:pPr lvl="0">
              <a:spcBef>
                <a:spcPts val="0"/>
              </a:spcBef>
              <a:buNone/>
            </a:pPr>
            <a:r>
              <a:rPr lang="en-GB" b="1"/>
              <a:t>Stage 2:</a:t>
            </a:r>
          </a:p>
          <a:p>
            <a:pPr lvl="0">
              <a:spcBef>
                <a:spcPts val="0"/>
              </a:spcBef>
              <a:buNone/>
            </a:pPr>
            <a:r>
              <a:rPr lang="en-GB"/>
              <a:t>The cancer continues to grow but remains either in the breast or has extended a little beyond the lymph nodes. </a:t>
            </a:r>
            <a:r>
              <a:rPr lang="en-GB" b="1"/>
              <a:t>Stage 2a </a:t>
            </a:r>
            <a:r>
              <a:rPr lang="en-GB"/>
              <a:t>means the tumour is either less than 2cm but has crossed less than 4 auxiliary lymph nodes or the tumour is between 2-5cm in size but has not spread towards the lymph nodes. </a:t>
            </a:r>
            <a:r>
              <a:rPr lang="en-GB" b="1"/>
              <a:t>Stage 2b </a:t>
            </a:r>
            <a:r>
              <a:rPr lang="en-GB"/>
              <a:t>can be characterized by the size of the cancer being between 2-5cm in size spreading into the lymph nodes or the tumour being about 5cm but has remaining stationary.</a:t>
            </a:r>
          </a:p>
          <a:p>
            <a:pPr lvl="0">
              <a:spcBef>
                <a:spcPts val="0"/>
              </a:spcBef>
              <a:buNone/>
            </a:pPr>
            <a:r>
              <a:rPr lang="en-GB" b="1"/>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GB" b="1"/>
              <a:t>Stage 3:</a:t>
            </a:r>
          </a:p>
          <a:p>
            <a:pPr lvl="0">
              <a:spcBef>
                <a:spcPts val="0"/>
              </a:spcBef>
              <a:buNone/>
            </a:pPr>
            <a:r>
              <a:rPr lang="en-GB"/>
              <a:t>The breast cancer has now spread beyond the region of the original tumour growth and is beginning to affect muscles and lymph nodes beyond the original site. In </a:t>
            </a:r>
            <a:r>
              <a:rPr lang="en-GB" b="1"/>
              <a:t>stage 3a </a:t>
            </a:r>
            <a:r>
              <a:rPr lang="en-GB"/>
              <a:t>the tumour is growing beyond 5cm in size. There are also small clusters of cancerous cells found in the lymph node region. Otherwise, the tumour is larger than 5cm and spreading to lymph nodes and nearby regions like the breastbone or under the arm. In </a:t>
            </a:r>
            <a:r>
              <a:rPr lang="en-GB" b="1"/>
              <a:t>stage 3b, </a:t>
            </a:r>
            <a:r>
              <a:rPr lang="en-GB"/>
              <a:t>the tumour can grow to any size as it spreads and invades of the skin near the breast and chest walls.</a:t>
            </a:r>
          </a:p>
          <a:p>
            <a:pPr lvl="0">
              <a:spcBef>
                <a:spcPts val="0"/>
              </a:spcBef>
              <a:buNone/>
            </a:pPr>
            <a:r>
              <a:rPr lang="en-GB"/>
              <a:t> </a:t>
            </a:r>
          </a:p>
          <a:p>
            <a:pPr lvl="0">
              <a:spcBef>
                <a:spcPts val="0"/>
              </a:spcBef>
              <a:buNone/>
            </a:pPr>
            <a:r>
              <a:rPr lang="en-GB" b="1"/>
              <a:t>Stage 4:</a:t>
            </a:r>
          </a:p>
          <a:p>
            <a:pPr lvl="0">
              <a:spcBef>
                <a:spcPts val="0"/>
              </a:spcBef>
              <a:buNone/>
            </a:pPr>
            <a:r>
              <a:rPr lang="en-GB" sz="1200"/>
              <a:t>This is considered the most dangerous stage, as there is no treatment to cure the cancer. The cancer has spread to other regions around the body and has metastasized into regions of the brain, bones, liver, and lungs. Treatment can only prolong the individual’s lifespan.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7" name="Shape 24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88925" rtl="0">
              <a:spcBef>
                <a:spcPts val="0"/>
              </a:spcBef>
              <a:buSzPct val="95000"/>
              <a:buChar char="-"/>
            </a:pPr>
            <a:r>
              <a:rPr lang="en-GB" sz="950"/>
              <a:t>The breast cancer susceptibility gene 1 (BRCA1) and breast cancer susceptibility gene 2 (BRCA2) are tumour suppressor genes, and translational protein products expressed in all humans. </a:t>
            </a:r>
          </a:p>
          <a:p>
            <a:pPr marL="457200" lvl="0" indent="-288925" rtl="0">
              <a:spcBef>
                <a:spcPts val="0"/>
              </a:spcBef>
              <a:buSzPct val="95000"/>
              <a:buChar char="-"/>
            </a:pPr>
            <a:r>
              <a:rPr lang="en-GB" sz="950"/>
              <a:t>When the BRCA gene is translated into its BRCA protein product, it plays a role in repairing double DNA breaks such as non-homologous end-joining and homologous recombination DNA repair</a:t>
            </a:r>
          </a:p>
          <a:p>
            <a:pPr marL="457200" lvl="0" indent="-288925" rtl="0">
              <a:spcBef>
                <a:spcPts val="0"/>
              </a:spcBef>
              <a:buSzPct val="86363"/>
              <a:buChar char="-"/>
            </a:pPr>
            <a:r>
              <a:rPr lang="en-GB" sz="1050">
                <a:solidFill>
                  <a:srgbClr val="222222"/>
                </a:solidFill>
                <a:highlight>
                  <a:srgbClr val="FFFFFF"/>
                </a:highlight>
              </a:rPr>
              <a:t> </a:t>
            </a:r>
            <a:r>
              <a:rPr lang="en-GB" sz="1050" u="sng">
                <a:solidFill>
                  <a:srgbClr val="0B0080"/>
                </a:solidFill>
                <a:highlight>
                  <a:srgbClr val="FFFFFF"/>
                </a:highlight>
                <a:hlinkClick r:id="rId3"/>
              </a:rPr>
              <a:t>nucleotide</a:t>
            </a:r>
            <a:r>
              <a:rPr lang="en-GB" sz="1050">
                <a:solidFill>
                  <a:srgbClr val="222222"/>
                </a:solidFill>
                <a:highlight>
                  <a:srgbClr val="FFFFFF"/>
                </a:highlight>
              </a:rPr>
              <a:t> sequences are exchanged between two similar or identical molecules of </a:t>
            </a:r>
            <a:r>
              <a:rPr lang="en-GB" sz="1050" u="sng">
                <a:solidFill>
                  <a:srgbClr val="0B0080"/>
                </a:solidFill>
                <a:highlight>
                  <a:srgbClr val="FFFFFF"/>
                </a:highlight>
                <a:hlinkClick r:id="rId4"/>
              </a:rPr>
              <a:t>DNA</a:t>
            </a:r>
            <a:r>
              <a:rPr lang="en-GB" sz="1050">
                <a:solidFill>
                  <a:srgbClr val="222222"/>
                </a:solidFill>
                <a:highlight>
                  <a:srgbClr val="FFFFFF"/>
                </a:highlight>
              </a:rPr>
              <a:t>. </a:t>
            </a:r>
          </a:p>
          <a:p>
            <a:pPr marL="457200" lvl="0" indent="-288925" rtl="0">
              <a:spcBef>
                <a:spcPts val="0"/>
              </a:spcBef>
              <a:buSzPct val="95000"/>
              <a:buChar char="-"/>
            </a:pPr>
            <a:r>
              <a:rPr lang="en-GB" sz="950"/>
              <a:t>It also functions to facilitates cellular responses to DNA damage through blockage of cell proliferation and induction of apoptosis </a:t>
            </a:r>
          </a:p>
          <a:p>
            <a:pPr marL="457200" lvl="0" indent="-288925" rtl="0">
              <a:spcBef>
                <a:spcPts val="0"/>
              </a:spcBef>
              <a:buSzPct val="95000"/>
              <a:buChar char="-"/>
            </a:pPr>
            <a:r>
              <a:rPr lang="en-GB" sz="950"/>
              <a:t>Therefore, a genetic mutation in BRCA1 and BRCA2 could affect function of its protein products, impairing the ability to repair damaged DNA, and as a result lead to the susceptibility to breast cancer </a:t>
            </a:r>
          </a:p>
          <a:p>
            <a:pPr lvl="0" rtl="0">
              <a:spcBef>
                <a:spcPts val="0"/>
              </a:spcBef>
              <a:buNone/>
            </a:pPr>
            <a:endParaRPr sz="950"/>
          </a:p>
          <a:p>
            <a:pPr lvl="0" rtl="0">
              <a:spcBef>
                <a:spcPts val="0"/>
              </a:spcBef>
              <a:buNone/>
            </a:pPr>
            <a:endParaRPr sz="950"/>
          </a:p>
          <a:p>
            <a:pPr lvl="0" rtl="0">
              <a:spcBef>
                <a:spcPts val="0"/>
              </a:spcBef>
              <a:buNone/>
            </a:pPr>
            <a:r>
              <a:rPr lang="en-GB" sz="1000"/>
              <a:t>(Lee Moffitt Cancer Centre and Research Institute, 2004 ) </a:t>
            </a:r>
          </a:p>
          <a:p>
            <a:pPr lvl="0">
              <a:spcBef>
                <a:spcPts val="0"/>
              </a:spcBef>
              <a:buNone/>
            </a:pPr>
            <a:r>
              <a:rPr lang="en-GB" sz="950"/>
              <a:t>Reference: </a:t>
            </a:r>
            <a:r>
              <a:rPr lang="en-GB" sz="950" u="sng">
                <a:solidFill>
                  <a:schemeClr val="hlink"/>
                </a:solidFill>
                <a:hlinkClick r:id="rId5"/>
              </a:rPr>
              <a:t>http://www.medscape.org/content/2004/00/48/73/487390/487390_fig.html</a:t>
            </a:r>
          </a:p>
          <a:p>
            <a:pPr lvl="0" rtl="0">
              <a:spcBef>
                <a:spcPts val="0"/>
              </a:spcBef>
              <a:buNone/>
            </a:pPr>
            <a:endParaRPr sz="95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6" name="Shape 2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88925" rtl="0">
              <a:spcBef>
                <a:spcPts val="0"/>
              </a:spcBef>
              <a:buSzPct val="95000"/>
              <a:buChar char="-"/>
            </a:pPr>
            <a:r>
              <a:rPr lang="en-GB" sz="950"/>
              <a:t>The significance of such genes are predominantly due to the associated lifetime risk for breast cancer (BC) when mutations are present </a:t>
            </a:r>
          </a:p>
          <a:p>
            <a:pPr marL="457200" lvl="0" indent="-288925" rtl="0">
              <a:spcBef>
                <a:spcPts val="0"/>
              </a:spcBef>
              <a:buSzPct val="95000"/>
              <a:buChar char="-"/>
            </a:pPr>
            <a:r>
              <a:rPr lang="en-GB" sz="950"/>
              <a:t>This is shown through a prospective cohort study by Kuchenbaecker et al. which revealed the cumulative BC risk to age 80 years to be 72% for BRCA1 and 69% for BRCA2</a:t>
            </a:r>
          </a:p>
          <a:p>
            <a:pPr marL="457200" lvl="0" indent="-288925" rtl="0">
              <a:spcBef>
                <a:spcPts val="0"/>
              </a:spcBef>
              <a:buSzPct val="95000"/>
              <a:buChar char="-"/>
            </a:pPr>
            <a:r>
              <a:rPr lang="en-GB" sz="950"/>
              <a:t>The study also shows that a rapid increase in BC incidence from adulthood until ages 30-40 for BRCA1, and until ages 40-50 for BRCA2 </a:t>
            </a:r>
          </a:p>
          <a:p>
            <a:pPr marL="457200" lvl="0" indent="-288925" rtl="0">
              <a:spcBef>
                <a:spcPts val="0"/>
              </a:spcBef>
              <a:buSzPct val="95000"/>
              <a:buChar char="-"/>
            </a:pPr>
            <a:r>
              <a:rPr lang="en-GB" sz="950"/>
              <a:t>However, past the range of highest incidence of both BRCA, the frequency of BC presentation remains constant at 20-30 per 1000 persons until age 80 </a:t>
            </a:r>
          </a:p>
          <a:p>
            <a:pPr lvl="0" rtl="0">
              <a:spcBef>
                <a:spcPts val="0"/>
              </a:spcBef>
              <a:buNone/>
            </a:pPr>
            <a:endParaRPr sz="1000"/>
          </a:p>
          <a:p>
            <a:pPr lvl="0" rtl="0">
              <a:spcBef>
                <a:spcPts val="0"/>
              </a:spcBef>
              <a:buNone/>
            </a:pPr>
            <a:r>
              <a:rPr lang="en-GB" sz="1000"/>
              <a:t>(Kuchenbaecker, 2017)  </a:t>
            </a:r>
          </a:p>
          <a:p>
            <a:pPr lvl="0">
              <a:spcBef>
                <a:spcPts val="0"/>
              </a:spcBef>
              <a:buNone/>
            </a:pPr>
            <a:r>
              <a:rPr lang="en-GB" sz="1000" u="sng">
                <a:solidFill>
                  <a:schemeClr val="hlink"/>
                </a:solidFill>
                <a:hlinkClick r:id="rId3"/>
              </a:rPr>
              <a:t>http://jamanetwork.com/journals/jama/article-abstract/2632503</a:t>
            </a:r>
          </a:p>
          <a:p>
            <a:pPr lvl="0">
              <a:spcBef>
                <a:spcPts val="0"/>
              </a:spcBef>
              <a:buNone/>
            </a:pPr>
            <a:endParaRPr sz="1000"/>
          </a:p>
          <a:p>
            <a:pPr lvl="0">
              <a:spcBef>
                <a:spcPts val="0"/>
              </a:spcBef>
              <a:buNone/>
            </a:pPr>
            <a:endParaRPr sz="1000"/>
          </a:p>
          <a:p>
            <a:pPr marL="457200" lvl="0" indent="-317500" rtl="0">
              <a:lnSpc>
                <a:spcPct val="115000"/>
              </a:lnSpc>
              <a:spcBef>
                <a:spcPts val="0"/>
              </a:spcBef>
              <a:spcAft>
                <a:spcPts val="1600"/>
              </a:spcAft>
              <a:buClr>
                <a:schemeClr val="dk2"/>
              </a:buClr>
              <a:buSzPct val="100000"/>
              <a:buFont typeface="Calibri"/>
            </a:pPr>
            <a:r>
              <a:rPr lang="en-GB" sz="1400">
                <a:solidFill>
                  <a:schemeClr val="dk2"/>
                </a:solidFill>
                <a:latin typeface="Calibri"/>
                <a:ea typeface="Calibri"/>
                <a:cs typeface="Calibri"/>
                <a:sym typeface="Calibri"/>
              </a:rPr>
              <a:t>Associated lifetime risk of breast cancer </a:t>
            </a:r>
          </a:p>
          <a:p>
            <a:pPr marL="914400" lvl="1" indent="-317500" rtl="0">
              <a:lnSpc>
                <a:spcPct val="115000"/>
              </a:lnSpc>
              <a:spcBef>
                <a:spcPts val="0"/>
              </a:spcBef>
              <a:spcAft>
                <a:spcPts val="1600"/>
              </a:spcAft>
              <a:buClr>
                <a:schemeClr val="dk2"/>
              </a:buClr>
              <a:buSzPct val="100000"/>
              <a:buFont typeface="Calibri"/>
            </a:pPr>
            <a:r>
              <a:rPr lang="en-GB" sz="1400">
                <a:solidFill>
                  <a:schemeClr val="dk2"/>
                </a:solidFill>
                <a:latin typeface="Calibri"/>
                <a:ea typeface="Calibri"/>
                <a:cs typeface="Calibri"/>
                <a:sym typeface="Calibri"/>
              </a:rPr>
              <a:t>BRCA1 </a:t>
            </a:r>
          </a:p>
          <a:p>
            <a:pPr marL="1371600" lvl="2" indent="-317500" rtl="0">
              <a:lnSpc>
                <a:spcPct val="115000"/>
              </a:lnSpc>
              <a:spcBef>
                <a:spcPts val="0"/>
              </a:spcBef>
              <a:spcAft>
                <a:spcPts val="1600"/>
              </a:spcAft>
              <a:buClr>
                <a:schemeClr val="dk2"/>
              </a:buClr>
              <a:buSzPct val="100000"/>
              <a:buFont typeface="Calibri"/>
            </a:pPr>
            <a:r>
              <a:rPr lang="en-GB" sz="1400">
                <a:solidFill>
                  <a:schemeClr val="dk2"/>
                </a:solidFill>
                <a:latin typeface="Calibri"/>
                <a:ea typeface="Calibri"/>
                <a:cs typeface="Calibri"/>
                <a:sym typeface="Calibri"/>
              </a:rPr>
              <a:t>Lifetime risk to age 80: 72% </a:t>
            </a:r>
          </a:p>
          <a:p>
            <a:pPr marL="1371600" lvl="2" indent="-317500" rtl="0">
              <a:lnSpc>
                <a:spcPct val="115000"/>
              </a:lnSpc>
              <a:spcBef>
                <a:spcPts val="0"/>
              </a:spcBef>
              <a:spcAft>
                <a:spcPts val="1600"/>
              </a:spcAft>
              <a:buClr>
                <a:schemeClr val="dk2"/>
              </a:buClr>
              <a:buSzPct val="100000"/>
              <a:buFont typeface="Calibri"/>
            </a:pPr>
            <a:r>
              <a:rPr lang="en-GB" sz="1400">
                <a:solidFill>
                  <a:schemeClr val="dk2"/>
                </a:solidFill>
                <a:latin typeface="Calibri"/>
                <a:ea typeface="Calibri"/>
                <a:cs typeface="Calibri"/>
                <a:sym typeface="Calibri"/>
              </a:rPr>
              <a:t>High incidence to ages 30-40 </a:t>
            </a:r>
          </a:p>
          <a:p>
            <a:pPr marL="914400" lvl="1" indent="-317500" rtl="0">
              <a:lnSpc>
                <a:spcPct val="115000"/>
              </a:lnSpc>
              <a:spcBef>
                <a:spcPts val="0"/>
              </a:spcBef>
              <a:spcAft>
                <a:spcPts val="1600"/>
              </a:spcAft>
              <a:buClr>
                <a:schemeClr val="dk2"/>
              </a:buClr>
              <a:buSzPct val="100000"/>
              <a:buFont typeface="Calibri"/>
            </a:pPr>
            <a:r>
              <a:rPr lang="en-GB" sz="1400">
                <a:solidFill>
                  <a:schemeClr val="dk2"/>
                </a:solidFill>
                <a:latin typeface="Calibri"/>
                <a:ea typeface="Calibri"/>
                <a:cs typeface="Calibri"/>
                <a:sym typeface="Calibri"/>
              </a:rPr>
              <a:t>BRCA2: </a:t>
            </a:r>
          </a:p>
          <a:p>
            <a:pPr marL="1371600" lvl="2" indent="-317500" rtl="0">
              <a:lnSpc>
                <a:spcPct val="115000"/>
              </a:lnSpc>
              <a:spcBef>
                <a:spcPts val="0"/>
              </a:spcBef>
              <a:spcAft>
                <a:spcPts val="1600"/>
              </a:spcAft>
              <a:buClr>
                <a:schemeClr val="dk2"/>
              </a:buClr>
              <a:buSzPct val="100000"/>
              <a:buFont typeface="Calibri"/>
            </a:pPr>
            <a:r>
              <a:rPr lang="en-GB" sz="1400">
                <a:solidFill>
                  <a:schemeClr val="dk2"/>
                </a:solidFill>
                <a:latin typeface="Calibri"/>
                <a:ea typeface="Calibri"/>
                <a:cs typeface="Calibri"/>
                <a:sym typeface="Calibri"/>
              </a:rPr>
              <a:t>Lifetime risk to age 80: 69%</a:t>
            </a:r>
          </a:p>
          <a:p>
            <a:pPr marL="1371600" lvl="2" indent="-317500" rtl="0">
              <a:lnSpc>
                <a:spcPct val="115000"/>
              </a:lnSpc>
              <a:spcBef>
                <a:spcPts val="0"/>
              </a:spcBef>
              <a:spcAft>
                <a:spcPts val="1600"/>
              </a:spcAft>
              <a:buClr>
                <a:schemeClr val="dk2"/>
              </a:buClr>
              <a:buSzPct val="100000"/>
              <a:buFont typeface="Calibri"/>
            </a:pPr>
            <a:r>
              <a:rPr lang="en-GB" sz="1400">
                <a:solidFill>
                  <a:schemeClr val="dk2"/>
                </a:solidFill>
                <a:latin typeface="Calibri"/>
                <a:ea typeface="Calibri"/>
                <a:cs typeface="Calibri"/>
                <a:sym typeface="Calibri"/>
              </a:rPr>
              <a:t>High incidence to ages 40-50 </a:t>
            </a:r>
          </a:p>
          <a:p>
            <a:pPr marL="914400" lvl="1" indent="-317500" rtl="0">
              <a:lnSpc>
                <a:spcPct val="115000"/>
              </a:lnSpc>
              <a:spcBef>
                <a:spcPts val="0"/>
              </a:spcBef>
              <a:spcAft>
                <a:spcPts val="1600"/>
              </a:spcAft>
              <a:buClr>
                <a:schemeClr val="dk2"/>
              </a:buClr>
              <a:buSzPct val="100000"/>
              <a:buFont typeface="Calibri"/>
            </a:pPr>
            <a:r>
              <a:rPr lang="en-GB" sz="1400">
                <a:solidFill>
                  <a:schemeClr val="dk2"/>
                </a:solidFill>
                <a:latin typeface="Calibri"/>
                <a:ea typeface="Calibri"/>
                <a:cs typeface="Calibri"/>
                <a:sym typeface="Calibri"/>
              </a:rPr>
              <a:t>Past the peak incidence until age 80 </a:t>
            </a:r>
          </a:p>
          <a:p>
            <a:pPr marL="1371600" lvl="2" indent="-317500" rtl="0">
              <a:lnSpc>
                <a:spcPct val="115000"/>
              </a:lnSpc>
              <a:spcBef>
                <a:spcPts val="0"/>
              </a:spcBef>
              <a:spcAft>
                <a:spcPts val="1600"/>
              </a:spcAft>
              <a:buClr>
                <a:schemeClr val="dk2"/>
              </a:buClr>
              <a:buSzPct val="100000"/>
              <a:buFont typeface="Calibri"/>
            </a:pPr>
            <a:r>
              <a:rPr lang="en-GB" sz="1400">
                <a:solidFill>
                  <a:schemeClr val="dk2"/>
                </a:solidFill>
                <a:latin typeface="Calibri"/>
                <a:ea typeface="Calibri"/>
                <a:cs typeface="Calibri"/>
                <a:sym typeface="Calibri"/>
              </a:rPr>
              <a:t>Constant at 20-30/1000 mutant-BRCA carriers </a:t>
            </a:r>
          </a:p>
          <a:p>
            <a:pPr lvl="0" rtl="0">
              <a:spcBef>
                <a:spcPts val="0"/>
              </a:spcBef>
              <a:buNone/>
            </a:pPr>
            <a:endParaRPr sz="1200"/>
          </a:p>
          <a:p>
            <a:pPr lvl="0" rtl="0">
              <a:spcBef>
                <a:spcPts val="0"/>
              </a:spcBef>
              <a:buNone/>
            </a:pPr>
            <a:endParaRP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28600" rtl="0">
              <a:spcBef>
                <a:spcPts val="0"/>
              </a:spcBef>
              <a:buChar char="-"/>
            </a:pPr>
            <a:r>
              <a:rPr lang="en-GB" sz="950"/>
              <a:t>There are several studies which validate the role of  BRCA1 and BRCA2 in DNA repair </a:t>
            </a:r>
          </a:p>
          <a:p>
            <a:pPr marL="457200" lvl="0" indent="-228600" rtl="0">
              <a:spcBef>
                <a:spcPts val="0"/>
              </a:spcBef>
              <a:buChar char="-"/>
            </a:pPr>
            <a:r>
              <a:rPr lang="en-GB" sz="950"/>
              <a:t>Firstly, a study conducted by Foray et al. reveals the inability of irradiated cells to repair DNA double-strand breaks due dysfunctional BRCA1 and BRCA2 </a:t>
            </a:r>
          </a:p>
          <a:p>
            <a:pPr marL="457200" lvl="0" indent="-288925" rtl="0">
              <a:spcBef>
                <a:spcPts val="0"/>
              </a:spcBef>
              <a:buSzPct val="95000"/>
              <a:buChar char="-"/>
            </a:pPr>
            <a:r>
              <a:rPr lang="en-GB" sz="950"/>
              <a:t>Secondly, additional studies have demonstrated the impairment of homologous recombination repair on chromosomal-breaks in BRCA1- and BRCA2-mutant cell-lines </a:t>
            </a:r>
          </a:p>
          <a:p>
            <a:pPr marL="457200" lvl="0" indent="-288925" rtl="0">
              <a:spcBef>
                <a:spcPts val="0"/>
              </a:spcBef>
              <a:buSzPct val="95000"/>
              <a:buChar char="-"/>
            </a:pPr>
            <a:r>
              <a:rPr lang="en-GB" sz="950"/>
              <a:t>This study further explained how BRCA proteins conjugate with Rad51 recombinase to effectively repair DNA damage, and thus allowing for chromosomal stability </a:t>
            </a:r>
          </a:p>
          <a:p>
            <a:pPr marL="457200" lvl="0" indent="-288925" rtl="0">
              <a:spcBef>
                <a:spcPts val="0"/>
              </a:spcBef>
              <a:buSzPct val="95000"/>
              <a:buChar char="-"/>
            </a:pPr>
            <a:r>
              <a:rPr lang="en-GB" sz="950"/>
              <a:t>Lastly, Chen et al. reveals the colocalization of BRCA1 and BRCA2 at the DNA replication sites after the applying hydroxyurea or UV radiation to cause double DNA breaks in cells</a:t>
            </a:r>
          </a:p>
          <a:p>
            <a:pPr marL="457200" lvl="0" indent="-288925" rtl="0">
              <a:spcBef>
                <a:spcPts val="0"/>
              </a:spcBef>
              <a:buSzPct val="95000"/>
              <a:buChar char="-"/>
            </a:pPr>
            <a:r>
              <a:rPr lang="en-GB" sz="950"/>
              <a:t>These studies evidently concludes that BRCA1 and BRCA2 are protein compounds that have a role in proper DNA repair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88925" rtl="0">
              <a:spcBef>
                <a:spcPts val="0"/>
              </a:spcBef>
              <a:buSzPct val="95000"/>
              <a:buChar char="-"/>
            </a:pPr>
            <a:r>
              <a:rPr lang="en-GB" sz="950"/>
              <a:t>There are additional genes, when unregulated, results in cancerous-cell phenotypes of the breast tissue </a:t>
            </a:r>
          </a:p>
          <a:p>
            <a:pPr marL="457200" lvl="0" indent="-288925" rtl="0">
              <a:spcBef>
                <a:spcPts val="0"/>
              </a:spcBef>
              <a:buSzPct val="95000"/>
              <a:buChar char="-"/>
            </a:pPr>
            <a:r>
              <a:rPr lang="en-GB" sz="950"/>
              <a:t>These genes are primarily responsible for regulation of the cell cycle which is an important mechanism for normal cell growth, survivability and replication</a:t>
            </a:r>
          </a:p>
          <a:p>
            <a:pPr marL="457200" lvl="0" indent="-288925" rtl="0">
              <a:spcBef>
                <a:spcPts val="0"/>
              </a:spcBef>
              <a:buSzPct val="95000"/>
              <a:buChar char="-"/>
            </a:pPr>
            <a:r>
              <a:rPr lang="en-GB" sz="950"/>
              <a:t>Therefore, mutations in these genes may lead to sustained proliferative signaling, evasion of growth suppressors, replicative immortality, activation of invasion and metastasis, induction of angiogenesis, and resistance to cell death</a:t>
            </a:r>
          </a:p>
          <a:p>
            <a:pPr marL="457200" lvl="0" indent="-288925" rtl="0">
              <a:spcBef>
                <a:spcPts val="0"/>
              </a:spcBef>
              <a:buSzPct val="95000"/>
              <a:buChar char="-"/>
            </a:pPr>
            <a:r>
              <a:rPr lang="en-GB" sz="950"/>
              <a:t>In breast cancer, there is either an overexpression of cyclin D1 and E, down-regulation of cyclin-dependent kinase inhibitors, or the activation of tumour suppressor proteins, retinoblastoma and p55</a:t>
            </a:r>
          </a:p>
          <a:p>
            <a:pPr marL="457200" lvl="0" indent="-288925" rtl="0">
              <a:spcBef>
                <a:spcPts val="0"/>
              </a:spcBef>
              <a:buSzPct val="95000"/>
              <a:buChar char="-"/>
            </a:pPr>
            <a:r>
              <a:rPr lang="en-GB" sz="950"/>
              <a:t>This will ultimately lead to misregulation in cell-cycle resulting in the development of cell-malignancy</a:t>
            </a:r>
          </a:p>
          <a:p>
            <a:pPr lvl="0">
              <a:spcBef>
                <a:spcPts val="0"/>
              </a:spcBef>
              <a:buNone/>
            </a:pPr>
            <a:endParaRPr sz="950"/>
          </a:p>
          <a:p>
            <a:pPr lvl="0">
              <a:spcBef>
                <a:spcPts val="0"/>
              </a:spcBef>
              <a:buNone/>
            </a:pPr>
            <a:endParaRPr sz="950"/>
          </a:p>
          <a:p>
            <a:pPr lvl="0" rtl="0">
              <a:spcBef>
                <a:spcPts val="0"/>
              </a:spcBef>
              <a:buNone/>
            </a:pPr>
            <a:r>
              <a:rPr lang="en-GB" sz="950"/>
              <a:t>Image reference </a:t>
            </a:r>
          </a:p>
          <a:p>
            <a:pPr lvl="0" rtl="0">
              <a:spcBef>
                <a:spcPts val="0"/>
              </a:spcBef>
              <a:buNone/>
            </a:pPr>
            <a:r>
              <a:rPr lang="en-GB" sz="950"/>
              <a:t>Hanahan, 2011 - </a:t>
            </a:r>
            <a:r>
              <a:rPr lang="en-GB" sz="950" u="sng">
                <a:solidFill>
                  <a:schemeClr val="hlink"/>
                </a:solidFill>
                <a:hlinkClick r:id="rId3"/>
              </a:rPr>
              <a:t>http://www.sciencedirect.com/science/article/pii/S0092867411001279</a:t>
            </a:r>
          </a:p>
          <a:p>
            <a:pPr lvl="0" rtl="0">
              <a:spcBef>
                <a:spcPts val="0"/>
              </a:spcBef>
              <a:buNone/>
            </a:pPr>
            <a:endParaRPr sz="95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GB"/>
              <a:t>ZIL</a:t>
            </a:r>
          </a:p>
          <a:p>
            <a:pPr lvl="0">
              <a:spcBef>
                <a:spcPts val="0"/>
              </a:spcBef>
              <a:buNone/>
            </a:pPr>
            <a:r>
              <a:rPr lang="en-GB"/>
              <a:t>These are the topics we are going to be covering. </a:t>
            </a:r>
          </a:p>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3" name="Shape 28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28600" rtl="0">
              <a:lnSpc>
                <a:spcPct val="115000"/>
              </a:lnSpc>
              <a:spcBef>
                <a:spcPts val="0"/>
              </a:spcBef>
              <a:buChar char="-"/>
            </a:pPr>
            <a:r>
              <a:rPr lang="en-GB"/>
              <a:t>Surgery depends on the size and location of tumour, and if the cancer has spread to the lymph nodes. Before surgery, neoadjuvant chemotherapy is commonly used to shrink the tumour so it is relatively easier to remove.</a:t>
            </a:r>
          </a:p>
          <a:p>
            <a:pPr marL="457200" lvl="0" indent="-304800" rtl="0">
              <a:spcBef>
                <a:spcPts val="0"/>
              </a:spcBef>
              <a:buSzPct val="100000"/>
              <a:buFont typeface="Cambria"/>
              <a:buChar char="-"/>
            </a:pPr>
            <a:r>
              <a:rPr lang="en-GB" sz="1200">
                <a:latin typeface="Cambria"/>
                <a:ea typeface="Cambria"/>
                <a:cs typeface="Cambria"/>
                <a:sym typeface="Cambria"/>
              </a:rPr>
              <a:t>Lumpectomy is one of the surgical interventions that is the least invasive and is also referred to breast-conserving surgery (BCS), and is always followed up by radiation therapy. </a:t>
            </a:r>
          </a:p>
          <a:p>
            <a:pPr marL="457200" lvl="0" indent="-304800" rtl="0">
              <a:spcBef>
                <a:spcPts val="0"/>
              </a:spcBef>
              <a:buSzPct val="100000"/>
              <a:buFont typeface="Cambria"/>
              <a:buChar char="-"/>
            </a:pPr>
            <a:r>
              <a:rPr lang="en-GB" sz="1200">
                <a:latin typeface="Cambria"/>
                <a:ea typeface="Cambria"/>
                <a:cs typeface="Cambria"/>
                <a:sym typeface="Cambria"/>
              </a:rPr>
              <a:t>This involves the removal of a tumour that is small without removing the entire breast tissue. </a:t>
            </a:r>
          </a:p>
          <a:p>
            <a:pPr marL="457200" lvl="0" indent="-304800" rtl="0">
              <a:spcBef>
                <a:spcPts val="0"/>
              </a:spcBef>
              <a:buSzPct val="100000"/>
              <a:buFont typeface="Cambria"/>
              <a:buChar char="-"/>
            </a:pPr>
            <a:r>
              <a:rPr lang="en-GB" sz="1200">
                <a:latin typeface="Cambria"/>
                <a:ea typeface="Cambria"/>
                <a:cs typeface="Cambria"/>
                <a:sym typeface="Cambria"/>
              </a:rPr>
              <a:t>The surgeon makes small incision near the abnormal area, and removes the abnormal mass along with a margin of healthy tissue. </a:t>
            </a:r>
          </a:p>
          <a:p>
            <a:pPr marL="457200" lvl="0" indent="-304800">
              <a:spcBef>
                <a:spcPts val="0"/>
              </a:spcBef>
              <a:buSzPct val="100000"/>
              <a:buFont typeface="Cambria"/>
              <a:buChar char="-"/>
            </a:pPr>
            <a:r>
              <a:rPr lang="en-GB" sz="1200">
                <a:latin typeface="Cambria"/>
                <a:ea typeface="Cambria"/>
                <a:cs typeface="Cambria"/>
                <a:sym typeface="Cambria"/>
              </a:rPr>
              <a:t>BCS is very effective at the early stages of breast cancer when the tumours are locally invasive.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304800">
              <a:spcBef>
                <a:spcPts val="0"/>
              </a:spcBef>
              <a:buSzPct val="100000"/>
              <a:buFont typeface="Cambria"/>
              <a:buChar char="-"/>
            </a:pPr>
            <a:r>
              <a:rPr lang="en-GB" sz="1200">
                <a:latin typeface="Cambria"/>
                <a:ea typeface="Cambria"/>
                <a:cs typeface="Cambria"/>
                <a:sym typeface="Cambria"/>
              </a:rPr>
              <a:t>Mastectomy is another surgical intervention that is used to treat large tumours that have spread to more than one area in the breast. </a:t>
            </a:r>
          </a:p>
          <a:p>
            <a:pPr marL="457200" lvl="0" indent="-304800">
              <a:spcBef>
                <a:spcPts val="0"/>
              </a:spcBef>
              <a:buSzPct val="100000"/>
              <a:buFont typeface="Cambria"/>
              <a:buChar char="-"/>
            </a:pPr>
            <a:r>
              <a:rPr lang="en-GB" sz="1200">
                <a:latin typeface="Cambria"/>
                <a:ea typeface="Cambria"/>
                <a:cs typeface="Cambria"/>
                <a:sym typeface="Cambria"/>
              </a:rPr>
              <a:t>Mastectomy involves the complete removal of the breast tissue, and the removal of the fascia over the pectoralis muscle. After the removal, the surgeon places tubes where removal has occurred, and these tubes function to remove blood and lymph fluid that collect during the healing process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Shape 3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3" name="Shape 30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28600" rtl="0">
              <a:spcBef>
                <a:spcPts val="0"/>
              </a:spcBef>
              <a:buChar char="-"/>
            </a:pPr>
            <a:r>
              <a:rPr lang="en-GB"/>
              <a:t>Radiation therapy uses high-energy rays (like X rays and gamma rays) to destroy cancer cells, and prevent cancer cells from recurring after surgery. </a:t>
            </a:r>
          </a:p>
          <a:p>
            <a:pPr marL="457200" lvl="0" indent="-228600" rtl="0">
              <a:spcBef>
                <a:spcPts val="0"/>
              </a:spcBef>
              <a:buChar char="-"/>
            </a:pPr>
            <a:r>
              <a:rPr lang="en-GB"/>
              <a:t>It is also used to shrink tumour size before surgery. </a:t>
            </a:r>
          </a:p>
          <a:p>
            <a:pPr marL="457200" lvl="0" indent="-228600" rtl="0">
              <a:spcBef>
                <a:spcPts val="0"/>
              </a:spcBef>
              <a:buChar char="-"/>
            </a:pPr>
            <a:r>
              <a:rPr lang="en-GB"/>
              <a:t>The therapy damages the genetic material of the cancer cells and stops growth.  </a:t>
            </a:r>
          </a:p>
          <a:p>
            <a:pPr marL="457200" lvl="0" indent="-228600" rtl="0">
              <a:spcBef>
                <a:spcPts val="0"/>
              </a:spcBef>
              <a:buChar char="-"/>
            </a:pPr>
            <a:r>
              <a:rPr lang="en-GB"/>
              <a:t>The high-energy rays can also damage the normal cells,  however the normal cells have the ability to repair themselves after the radiation therapy is applied. </a:t>
            </a:r>
          </a:p>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1" name="Shape 3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GB"/>
              <a:t>This one is probably the most popular. Chemotherapy is a highly invasive treatment that kills rapidly dividing cells. There are two forms: Neoadjuvant and adjuvant. Neoadjuvant therapy is used before surgery to reduce the size of the tumor. It also increases the chance for the patient to have breast conserving surgery. Adjuvant therapy is used after the surgery to destroy any lingering cancer cells that were either left behind or have metastasized. </a:t>
            </a:r>
          </a:p>
          <a:p>
            <a:pPr lvl="0">
              <a:spcBef>
                <a:spcPts val="0"/>
              </a:spcBef>
              <a:buNone/>
            </a:pPr>
            <a:endParaRPr/>
          </a:p>
          <a:p>
            <a:pPr lvl="0">
              <a:spcBef>
                <a:spcPts val="0"/>
              </a:spcBef>
              <a:buNone/>
            </a:pPr>
            <a:r>
              <a:rPr lang="en-GB"/>
              <a:t>One form of chemotherapy is taxol therapy. In this, Taxol binds to tubulin subunits to stabilize MT against depolymerization. This causes the cells to remain in the metaphase-anaphase stage leading any cancer cells to engage in apoptosis. </a:t>
            </a:r>
          </a:p>
          <a:p>
            <a:pPr lvl="0">
              <a:spcBef>
                <a:spcPts val="0"/>
              </a:spcBef>
              <a:buNone/>
            </a:pPr>
            <a:endParaRPr/>
          </a:p>
          <a:p>
            <a:pPr lvl="0">
              <a:spcBef>
                <a:spcPts val="0"/>
              </a:spcBef>
              <a:buNone/>
            </a:pPr>
            <a:r>
              <a:rPr lang="en-GB"/>
              <a:t>Although productive, chemotherapy also has side effects such as low blood cell count, hair loss and infection. </a:t>
            </a:r>
          </a:p>
          <a:p>
            <a:pPr lvl="0">
              <a:spcBef>
                <a:spcPts val="0"/>
              </a:spcBef>
              <a:buNone/>
            </a:pPr>
            <a:endParaRPr/>
          </a:p>
          <a:p>
            <a:pPr lvl="0" rtl="0">
              <a:spcBef>
                <a:spcPts val="0"/>
              </a:spcBef>
              <a:buNone/>
            </a:pPr>
            <a:endParaRPr/>
          </a:p>
          <a:p>
            <a:pPr marL="457200" lvl="0" indent="-228600" rtl="0">
              <a:spcBef>
                <a:spcPts val="0"/>
              </a:spcBef>
              <a:buChar char="-"/>
            </a:pPr>
            <a:r>
              <a:rPr lang="en-GB"/>
              <a:t>Chemotherapy is a treatment that is used to kill rapidly diving cells, and is highly invasive</a:t>
            </a:r>
          </a:p>
          <a:p>
            <a:pPr marL="457200" lvl="0" indent="-228600" rtl="0">
              <a:spcBef>
                <a:spcPts val="0"/>
              </a:spcBef>
              <a:buChar char="-"/>
            </a:pPr>
            <a:r>
              <a:rPr lang="en-GB"/>
              <a:t> There are two types of chemotherapy: neoadjuvant and adjuvant therapy.</a:t>
            </a:r>
          </a:p>
          <a:p>
            <a:pPr marL="457200" lvl="0" indent="-228600" rtl="0">
              <a:spcBef>
                <a:spcPts val="0"/>
              </a:spcBef>
              <a:buChar char="-"/>
            </a:pPr>
            <a:r>
              <a:rPr lang="en-GB"/>
              <a:t> Neoadjuvant therapy is used before surgery, and targets to shrink the large tumour to increase the chance of patient to have a breast-conserving surgery. The patient is treated with high risk of metastasis without delay, and the therapy can also show if the tumour is responding to the treatment, making the removal of the tumour safer. </a:t>
            </a:r>
          </a:p>
          <a:p>
            <a:pPr marL="457200" lvl="0" indent="-228600" rtl="0">
              <a:spcBef>
                <a:spcPts val="0"/>
              </a:spcBef>
              <a:buChar char="-"/>
            </a:pPr>
            <a:r>
              <a:rPr lang="en-GB"/>
              <a:t>Adjuvant therapy is used after surgery for patients who have no evidence of cancer. The therapy targets to destroy any cancer cells that may be left behind or cells that have metastasized. </a:t>
            </a:r>
          </a:p>
          <a:p>
            <a:pPr marL="457200" lvl="0" indent="-228600" rtl="0">
              <a:spcBef>
                <a:spcPts val="0"/>
              </a:spcBef>
              <a:buChar char="-"/>
            </a:pPr>
            <a:r>
              <a:rPr lang="en-GB"/>
              <a:t>Taxol chemotherapy is another specific branch of chemotherapy where taxol binds to the tubulin subunits and stabilizes the microtubules against depolymerisation. This results in the cell to remain in metaphase-anaphase stage, and leads to cell apoptosis than cell replication. Chemotherapy is usually offered to treat early stage breast cancer with a high risk of recurrence or locally advanced breast cancer.  </a:t>
            </a:r>
          </a:p>
          <a:p>
            <a:pPr marL="457200" lvl="0" indent="-228600" rtl="0">
              <a:spcBef>
                <a:spcPts val="0"/>
              </a:spcBef>
              <a:buChar char="-"/>
            </a:pPr>
            <a:r>
              <a:rPr lang="en-GB"/>
              <a:t>Chemotherapy can also cause side effects depending on the type of drug used, the dosage, and overall health. Some common side effects include low blood cell count, hair loss, infection, nausea and vomiting, nervous system damage, and loss of appetite.</a:t>
            </a:r>
          </a:p>
          <a:p>
            <a:pPr lvl="0" rtl="0">
              <a:spcBef>
                <a:spcPts val="0"/>
              </a:spcBef>
              <a:buNone/>
            </a:pPr>
            <a:endParaRPr/>
          </a:p>
          <a:p>
            <a:pPr lvl="0" rtl="0">
              <a:spcBef>
                <a:spcPts val="0"/>
              </a:spcBef>
              <a:buNone/>
            </a:pPr>
            <a:endParaRPr/>
          </a:p>
          <a:p>
            <a:pPr lvl="0">
              <a:spcBef>
                <a:spcPts val="0"/>
              </a:spcBef>
              <a:buNone/>
            </a:pPr>
            <a:r>
              <a:rPr lang="en-GB"/>
              <a:t> </a:t>
            </a:r>
          </a:p>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en-GB"/>
              <a:t>Hormone therapy is used to treat breast cancer by adding, blocking or removing hormones. Basically some breast cancer tissue can be hormone receptor positive meaning the cells have receptors for estrogen, progesterone, or both. Tamoxifen is most commonly used as anti-estrogen drug, which blocks the estrogen receptors on cancer cells so cancer cells are not able to use estrogen. Aromatase is an enzyme that the body uses to make estrogen in areas of the body other than the ovaries, such as fat tissues and adrenal glands. Aromatase inhibitors block the action of aromatase enzyme, which decreases levels of estrogen in the body. A decrease in estrogen levels is beneficial because very little estrogen can be used by the cancer cells, minimizing growth of the tumour cell. </a:t>
            </a:r>
          </a:p>
          <a:p>
            <a:pPr lvl="0" rtl="0">
              <a:spcBef>
                <a:spcPts val="0"/>
              </a:spcBef>
              <a:buNone/>
            </a:pPr>
            <a:endParaRPr/>
          </a:p>
          <a:p>
            <a:pPr lvl="0" rtl="0">
              <a:spcBef>
                <a:spcPts val="0"/>
              </a:spcBef>
              <a:buNone/>
            </a:pPr>
            <a:endParaRPr/>
          </a:p>
          <a:p>
            <a:pPr marL="457200" lvl="0" indent="-228600">
              <a:spcBef>
                <a:spcPts val="0"/>
              </a:spcBef>
              <a:buChar char="-"/>
            </a:pPr>
            <a:r>
              <a:rPr lang="en-GB"/>
              <a:t>Hormonal therapy is used to treat breast cancer by adding, blocking, or removing hormones. </a:t>
            </a:r>
          </a:p>
          <a:p>
            <a:pPr marL="457200" lvl="0" indent="-228600">
              <a:spcBef>
                <a:spcPts val="0"/>
              </a:spcBef>
              <a:buChar char="-"/>
            </a:pPr>
            <a:r>
              <a:rPr lang="en-GB"/>
              <a:t>Hormone therapy is used for breast cancer tissue tested for </a:t>
            </a:r>
            <a:r>
              <a:rPr lang="en-GB" b="1"/>
              <a:t>hormone receptor positive,</a:t>
            </a:r>
            <a:r>
              <a:rPr lang="en-GB"/>
              <a:t> which means that the cancer cells have receptors for estrogen, progesterone, or both. With these receptors present on the cancer cell, the hormones can attach to the receptors, and help these cells to grow</a:t>
            </a:r>
          </a:p>
          <a:p>
            <a:pPr marL="457200" lvl="0" indent="-228600" rtl="0">
              <a:lnSpc>
                <a:spcPct val="115000"/>
              </a:lnSpc>
              <a:spcBef>
                <a:spcPts val="0"/>
              </a:spcBef>
              <a:buChar char="-"/>
            </a:pPr>
            <a:r>
              <a:rPr lang="en-GB"/>
              <a:t>The two common therapies to treat hormone receptor-positive breast cancer are anti-estrogen drugs, and aromatase inhibitors. </a:t>
            </a:r>
          </a:p>
          <a:p>
            <a:pPr marL="457200" lvl="0" indent="-228600" rtl="0">
              <a:lnSpc>
                <a:spcPct val="115000"/>
              </a:lnSpc>
              <a:spcBef>
                <a:spcPts val="0"/>
              </a:spcBef>
              <a:buChar char="-"/>
            </a:pPr>
            <a:r>
              <a:rPr lang="en-GB"/>
              <a:t>Tamoxifen is most commonly used as anti-estrogen drug, which blocks the estrogen receptors on cancer cells so cancer cells are not able to use estrogen. </a:t>
            </a:r>
          </a:p>
          <a:p>
            <a:pPr marL="457200" lvl="0" indent="-228600" rtl="0">
              <a:lnSpc>
                <a:spcPct val="115000"/>
              </a:lnSpc>
              <a:spcBef>
                <a:spcPts val="0"/>
              </a:spcBef>
              <a:buChar char="-"/>
            </a:pPr>
            <a:r>
              <a:rPr lang="en-GB"/>
              <a:t>Aromatase is an enzyme that the body uses to make estrogen in areas of the body other than the ovaries, such as fat tissues and adrenal glands. Aromatase inhibitors block the action of aromatase enzyme, which decreases levels of estrogen in the body. A decrease in estrogen levels is beneficial because very little estrogen can be used by the cancer cells, minimizing growth of the tumour cell. </a:t>
            </a:r>
          </a:p>
          <a:p>
            <a:pPr marL="457200" lvl="0" indent="-228600" rtl="0">
              <a:lnSpc>
                <a:spcPct val="115000"/>
              </a:lnSpc>
              <a:spcBef>
                <a:spcPts val="0"/>
              </a:spcBef>
              <a:buChar char="-"/>
            </a:pPr>
            <a:r>
              <a:rPr lang="en-GB"/>
              <a:t>The figure explains the mechanism of action of aromatase inhibitor and tamoxifen. Estrogen binds to the estrogen receptor, and Tamoxifen competes with with estrogen for ER binding,  and aromatase inhibitor reduce synthesis of estrogen from their androgenic precursor. </a:t>
            </a:r>
          </a:p>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9" name="Shape 3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GB" sz="1200"/>
              <a:t>This study looked at natural killer cells and their role in breast cancer treatment. For example a study found that expanding NK cells in vivo provide highly effective cytotoxicity in breast cancer cell lines leading to their destruction. From this, we can now look into accumulating personalized activated NK cells in patients to restore of boost their NK levels to fight against cancer.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Shape 34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6" name="Shape 3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1" name="Shape 35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GB"/>
              <a:t>Breast cancer is characterized by an uncontrollable division of cells in the breast tissue. It is the second leading cancer in the world affecting 1 in 8 women during their lifetime. Although found globally, the prevalence is highest in developing countries.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Shape 3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6" name="Shape 3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GB"/>
              <a:t>D</a:t>
            </a:r>
          </a:p>
          <a:p>
            <a:pPr lvl="0">
              <a:spcBef>
                <a:spcPts val="0"/>
              </a:spcBef>
              <a:buNone/>
            </a:pPr>
            <a:r>
              <a:rPr lang="en-GB"/>
              <a:t>B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 name="Shape 1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28600" rtl="0">
              <a:spcBef>
                <a:spcPts val="0"/>
              </a:spcBef>
              <a:buChar char="-"/>
            </a:pPr>
            <a:r>
              <a:rPr lang="en-GB"/>
              <a:t>Although breast cancer affects both women and men, women are diagnosed on a much larger scale.</a:t>
            </a:r>
          </a:p>
          <a:p>
            <a:pPr marL="457200" lvl="0" indent="-228600" rtl="0">
              <a:spcBef>
                <a:spcPts val="0"/>
              </a:spcBef>
              <a:buChar char="-"/>
            </a:pPr>
            <a:r>
              <a:rPr lang="en-GB"/>
              <a:t>Looking at rates in Canada: </a:t>
            </a:r>
          </a:p>
          <a:p>
            <a:pPr marL="457200" lvl="0" indent="-228600">
              <a:spcBef>
                <a:spcPts val="0"/>
              </a:spcBef>
              <a:buChar char="-"/>
            </a:pPr>
            <a:r>
              <a:rPr lang="en-GB"/>
              <a:t>The incidence for females is about 130.0 cases for every 100 000 people and only 1.2 cases in men per 100 000 people</a:t>
            </a:r>
          </a:p>
          <a:p>
            <a:pPr marL="457200" lvl="0" indent="-228600" rtl="0">
              <a:spcBef>
                <a:spcPts val="0"/>
              </a:spcBef>
              <a:buChar char="-"/>
            </a:pPr>
            <a:r>
              <a:rPr lang="en-GB"/>
              <a:t>The death rate for females is about 23.2 cases per 100 000 in females and only 0.3 cases per 100 000 in males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GB"/>
              <a:t>The world wide statistics are not as updated as the Canadian statistics however they provide a good understanding of incidence and death rates. </a:t>
            </a:r>
          </a:p>
          <a:p>
            <a:pPr lvl="0" rtl="0">
              <a:lnSpc>
                <a:spcPct val="115000"/>
              </a:lnSpc>
              <a:spcBef>
                <a:spcPts val="0"/>
              </a:spcBef>
              <a:spcAft>
                <a:spcPts val="1600"/>
              </a:spcAft>
              <a:buNone/>
            </a:pPr>
            <a:r>
              <a:rPr lang="en-GB" sz="1800">
                <a:solidFill>
                  <a:schemeClr val="dk2"/>
                </a:solidFill>
                <a:latin typeface="Calibri"/>
                <a:ea typeface="Calibri"/>
                <a:cs typeface="Calibri"/>
                <a:sym typeface="Calibri"/>
              </a:rPr>
              <a:t>Highest rates are found in Western European countries, America, and Canada. Rates are significantly lower in African countries.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lnSpc>
                <a:spcPct val="115000"/>
              </a:lnSpc>
              <a:spcBef>
                <a:spcPts val="0"/>
              </a:spcBef>
              <a:spcAft>
                <a:spcPts val="1600"/>
              </a:spcAft>
              <a:buNone/>
            </a:pPr>
            <a:r>
              <a:rPr lang="en-GB" sz="1000">
                <a:solidFill>
                  <a:schemeClr val="dk2"/>
                </a:solidFill>
                <a:latin typeface="Calibri"/>
                <a:ea typeface="Calibri"/>
                <a:cs typeface="Calibri"/>
                <a:sym typeface="Calibri"/>
              </a:rPr>
              <a:t>From there we can conclude that the highest rates of breast cancer are found in developed countries such as Western European countries and the US whereas the lowest rates are found in African countries, particularly East Africa. Although the incident rates </a:t>
            </a:r>
          </a:p>
          <a:p>
            <a:pPr lvl="0" rtl="0">
              <a:lnSpc>
                <a:spcPct val="115000"/>
              </a:lnSpc>
              <a:spcBef>
                <a:spcPts val="0"/>
              </a:spcBef>
              <a:spcAft>
                <a:spcPts val="1600"/>
              </a:spcAft>
              <a:buNone/>
            </a:pPr>
            <a:r>
              <a:rPr lang="en-GB"/>
              <a:t>The reason for low rates was due to a lack of intervention and treatment opportunities. Women are greater diagnosed in much later stages, where chances of survival are low Even for the treatment options that are available, they tend to be expensive  </a:t>
            </a:r>
          </a:p>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GB"/>
              <a:t>There are 3 types of genetic predisposition to breast cancer: familial, hereditary and sporadic, with sporadic accounting for a majority of cases. However, inherited or hereditary predisposition is of great interest to us. </a:t>
            </a:r>
            <a:r>
              <a:rPr lang="en-GB">
                <a:highlight>
                  <a:srgbClr val="FFFFFF"/>
                </a:highlight>
              </a:rPr>
              <a:t> The genetic predisposition to breast cancer is commonly caused by the abnormalities in the BRCA1 and BRCA2 genes</a:t>
            </a:r>
            <a:r>
              <a:rPr lang="en-GB"/>
              <a:t> Despite it being quite rare, once the mutation has been inherited and activated, there is a 65-85% chance of developing breast cancer by age 70.</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a:p>
            <a:pPr lvl="0">
              <a:spcBef>
                <a:spcPts val="0"/>
              </a:spcBef>
              <a:buNone/>
            </a:pPr>
            <a:r>
              <a:rPr lang="en-GB"/>
              <a:t>The most common symptoms of breast cancer include:</a:t>
            </a:r>
          </a:p>
          <a:p>
            <a:pPr marL="673100" lvl="0" indent="-298450" rtl="0">
              <a:lnSpc>
                <a:spcPct val="150000"/>
              </a:lnSpc>
              <a:spcBef>
                <a:spcPts val="300"/>
              </a:spcBef>
              <a:spcAft>
                <a:spcPts val="1200"/>
              </a:spcAft>
              <a:buSzPct val="100000"/>
            </a:pPr>
            <a:r>
              <a:rPr lang="en-GB"/>
              <a:t>Formation of a new lump</a:t>
            </a:r>
          </a:p>
          <a:p>
            <a:pPr marL="673100" lvl="0" indent="-298450" rtl="0">
              <a:lnSpc>
                <a:spcPct val="150000"/>
              </a:lnSpc>
              <a:spcBef>
                <a:spcPts val="300"/>
              </a:spcBef>
              <a:spcAft>
                <a:spcPts val="1200"/>
              </a:spcAft>
              <a:buSzPct val="100000"/>
            </a:pPr>
            <a:r>
              <a:rPr lang="en-GB"/>
              <a:t>Change in nipple shape</a:t>
            </a:r>
          </a:p>
          <a:p>
            <a:pPr marL="673100" lvl="0" indent="-298450" rtl="0">
              <a:lnSpc>
                <a:spcPct val="150000"/>
              </a:lnSpc>
              <a:spcBef>
                <a:spcPts val="300"/>
              </a:spcBef>
              <a:spcAft>
                <a:spcPts val="1200"/>
              </a:spcAft>
              <a:buSzPct val="100000"/>
            </a:pPr>
            <a:r>
              <a:rPr lang="en-GB"/>
              <a:t>Change in breast and surrounding skin size, shape and colour</a:t>
            </a:r>
          </a:p>
          <a:p>
            <a:pPr marL="673100" lvl="0" indent="-298450" rtl="0">
              <a:lnSpc>
                <a:spcPct val="150000"/>
              </a:lnSpc>
              <a:spcBef>
                <a:spcPts val="300"/>
              </a:spcBef>
              <a:spcAft>
                <a:spcPts val="1200"/>
              </a:spcAft>
              <a:buSzPct val="100000"/>
            </a:pPr>
            <a:r>
              <a:rPr lang="en-GB"/>
              <a:t>Fluid discharge from the nipple(s)</a:t>
            </a:r>
          </a:p>
          <a:p>
            <a:pPr lvl="0" rtl="0">
              <a:lnSpc>
                <a:spcPct val="150000"/>
              </a:lnSpc>
              <a:spcBef>
                <a:spcPts val="300"/>
              </a:spcBef>
              <a:spcAft>
                <a:spcPts val="1200"/>
              </a:spcAft>
              <a:buNone/>
            </a:pPr>
            <a:endParaRPr sz="950"/>
          </a:p>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6" name="Shape 16"/>
            <p:cNvSpPr/>
            <p:nvPr/>
          </p:nvSpPr>
          <p:spPr>
            <a:xfrm>
              <a:off x="509632"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17" name="Shape 17"/>
            <p:cNvSpPr/>
            <p:nvPr/>
          </p:nvSpPr>
          <p:spPr>
            <a:xfrm>
              <a:off x="255200" y="592"/>
              <a:ext cx="1741500" cy="10443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20" name="Shape 20"/>
            <p:cNvSpPr/>
            <p:nvPr/>
          </p:nvSpPr>
          <p:spPr>
            <a:xfrm>
              <a:off x="1159826"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21" name="Shape 21"/>
            <p:cNvSpPr/>
            <p:nvPr/>
          </p:nvSpPr>
          <p:spPr>
            <a:xfrm>
              <a:off x="905395" y="592"/>
              <a:ext cx="1741500" cy="1044300"/>
            </a:xfrm>
            <a:prstGeom prst="parallelogram">
              <a:avLst>
                <a:gd name="adj" fmla="val 153193"/>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24" name="Shape 24"/>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25" name="Shape 25"/>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28" name="Shape 28"/>
            <p:cNvSpPr/>
            <p:nvPr/>
          </p:nvSpPr>
          <p:spPr>
            <a:xfrm>
              <a:off x="7279439"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29" name="Shape 29"/>
            <p:cNvSpPr/>
            <p:nvPr/>
          </p:nvSpPr>
          <p:spPr>
            <a:xfrm>
              <a:off x="6917201" y="0"/>
              <a:ext cx="1503300" cy="863400"/>
            </a:xfrm>
            <a:prstGeom prst="parallelogram">
              <a:avLst>
                <a:gd name="adj" fmla="val 158024"/>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32" name="Shape 32"/>
            <p:cNvSpPr/>
            <p:nvPr/>
          </p:nvSpPr>
          <p:spPr>
            <a:xfrm>
              <a:off x="7279439"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33" name="Shape 33"/>
            <p:cNvSpPr/>
            <p:nvPr/>
          </p:nvSpPr>
          <p:spPr>
            <a:xfrm>
              <a:off x="6917201"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grpSp>
      <p:sp>
        <p:nvSpPr>
          <p:cNvPr id="34" name="Shape 34"/>
          <p:cNvSpPr txBox="1">
            <a:spLocks noGrp="1"/>
          </p:cNvSpPr>
          <p:nvPr>
            <p:ph type="ctrTitle"/>
          </p:nvPr>
        </p:nvSpPr>
        <p:spPr>
          <a:xfrm>
            <a:off x="1858703" y="1822833"/>
            <a:ext cx="5361300" cy="1448100"/>
          </a:xfrm>
          <a:prstGeom prst="rect">
            <a:avLst/>
          </a:prstGeom>
        </p:spPr>
        <p:txBody>
          <a:bodyPr wrap="square" lIns="91425" tIns="91425" rIns="91425" bIns="91425" anchor="ctr"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35" name="Shape 35"/>
          <p:cNvSpPr txBox="1">
            <a:spLocks noGrp="1"/>
          </p:cNvSpPr>
          <p:nvPr>
            <p:ph type="subTitle" idx="1"/>
          </p:nvPr>
        </p:nvSpPr>
        <p:spPr>
          <a:xfrm>
            <a:off x="1858700" y="3413158"/>
            <a:ext cx="5361300" cy="522600"/>
          </a:xfrm>
          <a:prstGeom prst="rect">
            <a:avLst/>
          </a:prstGeom>
        </p:spPr>
        <p:txBody>
          <a:bodyPr wrap="square" lIns="91425" tIns="91425" rIns="91425" bIns="91425" anchor="t" anchorCtr="0"/>
          <a:lstStyle>
            <a:lvl1pPr lvl="0" algn="ctr">
              <a:lnSpc>
                <a:spcPct val="100000"/>
              </a:lnSpc>
              <a:spcBef>
                <a:spcPts val="0"/>
              </a:spcBef>
              <a:spcAft>
                <a:spcPts val="0"/>
              </a:spcAft>
              <a:buClr>
                <a:schemeClr val="lt1"/>
              </a:buClr>
              <a:buSzPct val="100000"/>
              <a:buNone/>
              <a:defRPr sz="1600">
                <a:solidFill>
                  <a:schemeClr val="lt1"/>
                </a:solidFill>
              </a:defRPr>
            </a:lvl1pPr>
            <a:lvl2pPr lvl="1" algn="ctr">
              <a:lnSpc>
                <a:spcPct val="100000"/>
              </a:lnSpc>
              <a:spcBef>
                <a:spcPts val="0"/>
              </a:spcBef>
              <a:spcAft>
                <a:spcPts val="0"/>
              </a:spcAft>
              <a:buClr>
                <a:schemeClr val="lt1"/>
              </a:buClr>
              <a:buSzPct val="100000"/>
              <a:buNone/>
              <a:defRPr sz="1600">
                <a:solidFill>
                  <a:schemeClr val="lt1"/>
                </a:solidFill>
              </a:defRPr>
            </a:lvl2pPr>
            <a:lvl3pPr lvl="2" algn="ctr">
              <a:lnSpc>
                <a:spcPct val="100000"/>
              </a:lnSpc>
              <a:spcBef>
                <a:spcPts val="0"/>
              </a:spcBef>
              <a:spcAft>
                <a:spcPts val="0"/>
              </a:spcAft>
              <a:buClr>
                <a:schemeClr val="lt1"/>
              </a:buClr>
              <a:buSzPct val="100000"/>
              <a:buNone/>
              <a:defRPr sz="1600">
                <a:solidFill>
                  <a:schemeClr val="lt1"/>
                </a:solidFill>
              </a:defRPr>
            </a:lvl3pPr>
            <a:lvl4pPr lvl="3" algn="ctr">
              <a:lnSpc>
                <a:spcPct val="100000"/>
              </a:lnSpc>
              <a:spcBef>
                <a:spcPts val="0"/>
              </a:spcBef>
              <a:spcAft>
                <a:spcPts val="0"/>
              </a:spcAft>
              <a:buClr>
                <a:schemeClr val="lt1"/>
              </a:buClr>
              <a:buSzPct val="100000"/>
              <a:buNone/>
              <a:defRPr sz="1600">
                <a:solidFill>
                  <a:schemeClr val="lt1"/>
                </a:solidFill>
              </a:defRPr>
            </a:lvl4pPr>
            <a:lvl5pPr lvl="4" algn="ctr">
              <a:lnSpc>
                <a:spcPct val="100000"/>
              </a:lnSpc>
              <a:spcBef>
                <a:spcPts val="0"/>
              </a:spcBef>
              <a:spcAft>
                <a:spcPts val="0"/>
              </a:spcAft>
              <a:buClr>
                <a:schemeClr val="lt1"/>
              </a:buClr>
              <a:buSzPct val="100000"/>
              <a:buNone/>
              <a:defRPr sz="1600">
                <a:solidFill>
                  <a:schemeClr val="lt1"/>
                </a:solidFill>
              </a:defRPr>
            </a:lvl5pPr>
            <a:lvl6pPr lvl="5" algn="ctr">
              <a:lnSpc>
                <a:spcPct val="100000"/>
              </a:lnSpc>
              <a:spcBef>
                <a:spcPts val="0"/>
              </a:spcBef>
              <a:spcAft>
                <a:spcPts val="0"/>
              </a:spcAft>
              <a:buClr>
                <a:schemeClr val="lt1"/>
              </a:buClr>
              <a:buSzPct val="100000"/>
              <a:buNone/>
              <a:defRPr sz="1600">
                <a:solidFill>
                  <a:schemeClr val="lt1"/>
                </a:solidFill>
              </a:defRPr>
            </a:lvl6pPr>
            <a:lvl7pPr lvl="6" algn="ctr">
              <a:lnSpc>
                <a:spcPct val="100000"/>
              </a:lnSpc>
              <a:spcBef>
                <a:spcPts val="0"/>
              </a:spcBef>
              <a:spcAft>
                <a:spcPts val="0"/>
              </a:spcAft>
              <a:buClr>
                <a:schemeClr val="lt1"/>
              </a:buClr>
              <a:buSzPct val="100000"/>
              <a:buNone/>
              <a:defRPr sz="1600">
                <a:solidFill>
                  <a:schemeClr val="lt1"/>
                </a:solidFill>
              </a:defRPr>
            </a:lvl7pPr>
            <a:lvl8pPr lvl="7" algn="ctr">
              <a:lnSpc>
                <a:spcPct val="100000"/>
              </a:lnSpc>
              <a:spcBef>
                <a:spcPts val="0"/>
              </a:spcBef>
              <a:spcAft>
                <a:spcPts val="0"/>
              </a:spcAft>
              <a:buClr>
                <a:schemeClr val="lt1"/>
              </a:buClr>
              <a:buSzPct val="100000"/>
              <a:buNone/>
              <a:defRPr sz="1600">
                <a:solidFill>
                  <a:schemeClr val="lt1"/>
                </a:solidFill>
              </a:defRPr>
            </a:lvl8pPr>
            <a:lvl9pPr lvl="8" algn="ctr">
              <a:lnSpc>
                <a:spcPct val="100000"/>
              </a:lnSpc>
              <a:spcBef>
                <a:spcPts val="0"/>
              </a:spcBef>
              <a:spcAft>
                <a:spcPts val="0"/>
              </a:spcAft>
              <a:buClr>
                <a:schemeClr val="lt1"/>
              </a:buClr>
              <a:buSzPct val="100000"/>
              <a:buNone/>
              <a:defRPr sz="1600">
                <a:solidFill>
                  <a:schemeClr val="lt1"/>
                </a:solidFill>
              </a:defRPr>
            </a:lvl9pPr>
          </a:lstStyle>
          <a:p>
            <a:endParaRPr/>
          </a:p>
        </p:txBody>
      </p:sp>
      <p:sp>
        <p:nvSpPr>
          <p:cNvPr id="36" name="Shape 36"/>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113" name="Shape 113"/>
            <p:cNvSpPr/>
            <p:nvPr/>
          </p:nvSpPr>
          <p:spPr>
            <a:xfrm>
              <a:off x="7279439"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114" name="Shape 114"/>
            <p:cNvSpPr/>
            <p:nvPr/>
          </p:nvSpPr>
          <p:spPr>
            <a:xfrm>
              <a:off x="6917201"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17" name="Shape 117"/>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18" name="Shape 118"/>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grpSp>
      <p:sp>
        <p:nvSpPr>
          <p:cNvPr id="119" name="Shape 119"/>
          <p:cNvSpPr txBox="1">
            <a:spLocks noGrp="1"/>
          </p:cNvSpPr>
          <p:nvPr>
            <p:ph type="title"/>
          </p:nvPr>
        </p:nvSpPr>
        <p:spPr>
          <a:xfrm>
            <a:off x="1385850" y="1383850"/>
            <a:ext cx="6372300" cy="1379700"/>
          </a:xfrm>
          <a:prstGeom prst="rect">
            <a:avLst/>
          </a:prstGeom>
        </p:spPr>
        <p:txBody>
          <a:bodyPr wrap="square" lIns="91425" tIns="91425" rIns="91425" bIns="91425" anchor="ctr" anchorCtr="0"/>
          <a:lstStyle>
            <a:lvl1pPr lvl="0" algn="ctr">
              <a:spcBef>
                <a:spcPts val="0"/>
              </a:spcBef>
              <a:buClr>
                <a:schemeClr val="dk2"/>
              </a:buClr>
              <a:buSzPct val="100000"/>
              <a:defRPr sz="8600">
                <a:solidFill>
                  <a:schemeClr val="dk2"/>
                </a:solidFill>
              </a:defRPr>
            </a:lvl1pPr>
            <a:lvl2pPr lvl="1" algn="ctr">
              <a:spcBef>
                <a:spcPts val="0"/>
              </a:spcBef>
              <a:buClr>
                <a:schemeClr val="dk2"/>
              </a:buClr>
              <a:buSzPct val="100000"/>
              <a:defRPr sz="8600">
                <a:solidFill>
                  <a:schemeClr val="dk2"/>
                </a:solidFill>
              </a:defRPr>
            </a:lvl2pPr>
            <a:lvl3pPr lvl="2" algn="ctr">
              <a:spcBef>
                <a:spcPts val="0"/>
              </a:spcBef>
              <a:buClr>
                <a:schemeClr val="dk2"/>
              </a:buClr>
              <a:buSzPct val="100000"/>
              <a:defRPr sz="8600">
                <a:solidFill>
                  <a:schemeClr val="dk2"/>
                </a:solidFill>
              </a:defRPr>
            </a:lvl3pPr>
            <a:lvl4pPr lvl="3" algn="ctr">
              <a:spcBef>
                <a:spcPts val="0"/>
              </a:spcBef>
              <a:buClr>
                <a:schemeClr val="dk2"/>
              </a:buClr>
              <a:buSzPct val="100000"/>
              <a:defRPr sz="8600">
                <a:solidFill>
                  <a:schemeClr val="dk2"/>
                </a:solidFill>
              </a:defRPr>
            </a:lvl4pPr>
            <a:lvl5pPr lvl="4" algn="ctr">
              <a:spcBef>
                <a:spcPts val="0"/>
              </a:spcBef>
              <a:buClr>
                <a:schemeClr val="dk2"/>
              </a:buClr>
              <a:buSzPct val="100000"/>
              <a:defRPr sz="8600">
                <a:solidFill>
                  <a:schemeClr val="dk2"/>
                </a:solidFill>
              </a:defRPr>
            </a:lvl5pPr>
            <a:lvl6pPr lvl="5" algn="ctr">
              <a:spcBef>
                <a:spcPts val="0"/>
              </a:spcBef>
              <a:buClr>
                <a:schemeClr val="dk2"/>
              </a:buClr>
              <a:buSzPct val="100000"/>
              <a:defRPr sz="8600">
                <a:solidFill>
                  <a:schemeClr val="dk2"/>
                </a:solidFill>
              </a:defRPr>
            </a:lvl6pPr>
            <a:lvl7pPr lvl="6" algn="ctr">
              <a:spcBef>
                <a:spcPts val="0"/>
              </a:spcBef>
              <a:buClr>
                <a:schemeClr val="dk2"/>
              </a:buClr>
              <a:buSzPct val="100000"/>
              <a:defRPr sz="8600">
                <a:solidFill>
                  <a:schemeClr val="dk2"/>
                </a:solidFill>
              </a:defRPr>
            </a:lvl7pPr>
            <a:lvl8pPr lvl="7" algn="ctr">
              <a:spcBef>
                <a:spcPts val="0"/>
              </a:spcBef>
              <a:buClr>
                <a:schemeClr val="dk2"/>
              </a:buClr>
              <a:buSzPct val="100000"/>
              <a:defRPr sz="8600">
                <a:solidFill>
                  <a:schemeClr val="dk2"/>
                </a:solidFill>
              </a:defRPr>
            </a:lvl8pPr>
            <a:lvl9pPr lvl="8" algn="ctr">
              <a:spcBef>
                <a:spcPts val="0"/>
              </a:spcBef>
              <a:buClr>
                <a:schemeClr val="dk2"/>
              </a:buClr>
              <a:buSzPct val="100000"/>
              <a:defRPr sz="8600">
                <a:solidFill>
                  <a:schemeClr val="dk2"/>
                </a:solidFill>
              </a:defRPr>
            </a:lvl9pPr>
          </a:lstStyle>
          <a:p>
            <a:endParaRPr/>
          </a:p>
        </p:txBody>
      </p:sp>
      <p:sp>
        <p:nvSpPr>
          <p:cNvPr id="120" name="Shape 120"/>
          <p:cNvSpPr txBox="1">
            <a:spLocks noGrp="1"/>
          </p:cNvSpPr>
          <p:nvPr>
            <p:ph type="body" idx="1"/>
          </p:nvPr>
        </p:nvSpPr>
        <p:spPr>
          <a:xfrm>
            <a:off x="1385850" y="2863850"/>
            <a:ext cx="6372300" cy="641100"/>
          </a:xfrm>
          <a:prstGeom prst="rect">
            <a:avLst/>
          </a:prstGeom>
        </p:spPr>
        <p:txBody>
          <a:bodyPr wrap="square"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121" name="Shape 121"/>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22"/>
        <p:cNvGrpSpPr/>
        <p:nvPr/>
      </p:nvGrpSpPr>
      <p:grpSpPr>
        <a:xfrm>
          <a:off x="0" y="0"/>
          <a:ext cx="0" cy="0"/>
          <a:chOff x="0" y="0"/>
          <a:chExt cx="0" cy="0"/>
        </a:xfrm>
      </p:grpSpPr>
      <p:sp>
        <p:nvSpPr>
          <p:cNvPr id="123" name="Shape 123"/>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41" name="Shape 41"/>
            <p:cNvSpPr/>
            <p:nvPr/>
          </p:nvSpPr>
          <p:spPr>
            <a:xfrm>
              <a:off x="7279439"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42" name="Shape 42"/>
            <p:cNvSpPr/>
            <p:nvPr/>
          </p:nvSpPr>
          <p:spPr>
            <a:xfrm>
              <a:off x="6917201" y="0"/>
              <a:ext cx="1503300" cy="863400"/>
            </a:xfrm>
            <a:prstGeom prst="parallelogram">
              <a:avLst>
                <a:gd name="adj" fmla="val 158024"/>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45" name="Shape 45"/>
            <p:cNvSpPr/>
            <p:nvPr/>
          </p:nvSpPr>
          <p:spPr>
            <a:xfrm>
              <a:off x="7279439"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46" name="Shape 46"/>
            <p:cNvSpPr/>
            <p:nvPr/>
          </p:nvSpPr>
          <p:spPr>
            <a:xfrm>
              <a:off x="6917201" y="0"/>
              <a:ext cx="1503300" cy="863400"/>
            </a:xfrm>
            <a:prstGeom prst="parallelogram">
              <a:avLst>
                <a:gd name="adj" fmla="val 158024"/>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grpSp>
      <p:sp>
        <p:nvSpPr>
          <p:cNvPr id="47" name="Shape 47"/>
          <p:cNvSpPr txBox="1">
            <a:spLocks noGrp="1"/>
          </p:cNvSpPr>
          <p:nvPr>
            <p:ph type="title"/>
          </p:nvPr>
        </p:nvSpPr>
        <p:spPr>
          <a:xfrm>
            <a:off x="1888684" y="1746100"/>
            <a:ext cx="5377500" cy="1646100"/>
          </a:xfrm>
          <a:prstGeom prst="rect">
            <a:avLst/>
          </a:prstGeom>
        </p:spPr>
        <p:txBody>
          <a:bodyPr wrap="square" lIns="91425" tIns="91425" rIns="91425" bIns="91425" anchor="ctr" anchorCtr="0"/>
          <a:lstStyle>
            <a:lvl1pPr lvl="0" algn="ctr">
              <a:spcBef>
                <a:spcPts val="0"/>
              </a:spcBef>
              <a:buClr>
                <a:schemeClr val="dk2"/>
              </a:buClr>
              <a:buSzPct val="100000"/>
              <a:defRPr sz="3200">
                <a:solidFill>
                  <a:schemeClr val="dk2"/>
                </a:solidFill>
              </a:defRPr>
            </a:lvl1pPr>
            <a:lvl2pPr lvl="1" algn="ctr">
              <a:spcBef>
                <a:spcPts val="0"/>
              </a:spcBef>
              <a:buClr>
                <a:schemeClr val="dk2"/>
              </a:buClr>
              <a:buSzPct val="100000"/>
              <a:defRPr sz="3200">
                <a:solidFill>
                  <a:schemeClr val="dk2"/>
                </a:solidFill>
              </a:defRPr>
            </a:lvl2pPr>
            <a:lvl3pPr lvl="2" algn="ctr">
              <a:spcBef>
                <a:spcPts val="0"/>
              </a:spcBef>
              <a:buClr>
                <a:schemeClr val="dk2"/>
              </a:buClr>
              <a:buSzPct val="100000"/>
              <a:defRPr sz="3200">
                <a:solidFill>
                  <a:schemeClr val="dk2"/>
                </a:solidFill>
              </a:defRPr>
            </a:lvl3pPr>
            <a:lvl4pPr lvl="3" algn="ctr">
              <a:spcBef>
                <a:spcPts val="0"/>
              </a:spcBef>
              <a:buClr>
                <a:schemeClr val="dk2"/>
              </a:buClr>
              <a:buSzPct val="100000"/>
              <a:defRPr sz="3200">
                <a:solidFill>
                  <a:schemeClr val="dk2"/>
                </a:solidFill>
              </a:defRPr>
            </a:lvl4pPr>
            <a:lvl5pPr lvl="4" algn="ctr">
              <a:spcBef>
                <a:spcPts val="0"/>
              </a:spcBef>
              <a:buClr>
                <a:schemeClr val="dk2"/>
              </a:buClr>
              <a:buSzPct val="100000"/>
              <a:defRPr sz="3200">
                <a:solidFill>
                  <a:schemeClr val="dk2"/>
                </a:solidFill>
              </a:defRPr>
            </a:lvl5pPr>
            <a:lvl6pPr lvl="5" algn="ctr">
              <a:spcBef>
                <a:spcPts val="0"/>
              </a:spcBef>
              <a:buClr>
                <a:schemeClr val="dk2"/>
              </a:buClr>
              <a:buSzPct val="100000"/>
              <a:defRPr sz="3200">
                <a:solidFill>
                  <a:schemeClr val="dk2"/>
                </a:solidFill>
              </a:defRPr>
            </a:lvl6pPr>
            <a:lvl7pPr lvl="6" algn="ctr">
              <a:spcBef>
                <a:spcPts val="0"/>
              </a:spcBef>
              <a:buClr>
                <a:schemeClr val="dk2"/>
              </a:buClr>
              <a:buSzPct val="100000"/>
              <a:defRPr sz="3200">
                <a:solidFill>
                  <a:schemeClr val="dk2"/>
                </a:solidFill>
              </a:defRPr>
            </a:lvl7pPr>
            <a:lvl8pPr lvl="7" algn="ctr">
              <a:spcBef>
                <a:spcPts val="0"/>
              </a:spcBef>
              <a:buClr>
                <a:schemeClr val="dk2"/>
              </a:buClr>
              <a:buSzPct val="100000"/>
              <a:defRPr sz="3200">
                <a:solidFill>
                  <a:schemeClr val="dk2"/>
                </a:solidFill>
              </a:defRPr>
            </a:lvl8pPr>
            <a:lvl9pPr lvl="8" algn="ctr">
              <a:spcBef>
                <a:spcPts val="0"/>
              </a:spcBef>
              <a:buClr>
                <a:schemeClr val="dk2"/>
              </a:buClr>
              <a:buSzPct val="100000"/>
              <a:defRPr sz="3200">
                <a:solidFill>
                  <a:schemeClr val="dk2"/>
                </a:solidFill>
              </a:defRPr>
            </a:lvl9pPr>
          </a:lstStyle>
          <a:p>
            <a:endParaRPr/>
          </a:p>
        </p:txBody>
      </p:sp>
      <p:sp>
        <p:nvSpPr>
          <p:cNvPr id="48" name="Shape 48"/>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51" name="Shape 51"/>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53" name="Shape 53"/>
          <p:cNvSpPr txBox="1">
            <a:spLocks noGrp="1"/>
          </p:cNvSpPr>
          <p:nvPr>
            <p:ph type="title"/>
          </p:nvPr>
        </p:nvSpPr>
        <p:spPr>
          <a:xfrm>
            <a:off x="819150" y="845600"/>
            <a:ext cx="7505700" cy="954600"/>
          </a:xfrm>
          <a:prstGeom prst="rect">
            <a:avLst/>
          </a:prstGeom>
        </p:spPr>
        <p:txBody>
          <a:bodyPr wrap="square" lIns="91425" tIns="91425" rIns="91425" bIns="91425" anchor="t"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54" name="Shape 54"/>
          <p:cNvSpPr txBox="1">
            <a:spLocks noGrp="1"/>
          </p:cNvSpPr>
          <p:nvPr>
            <p:ph type="body" idx="1"/>
          </p:nvPr>
        </p:nvSpPr>
        <p:spPr>
          <a:xfrm>
            <a:off x="819150" y="1990725"/>
            <a:ext cx="7505700" cy="2448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5" name="Shape 55"/>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58" name="Shape 58"/>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60" name="Shape 60"/>
          <p:cNvSpPr txBox="1">
            <a:spLocks noGrp="1"/>
          </p:cNvSpPr>
          <p:nvPr>
            <p:ph type="title"/>
          </p:nvPr>
        </p:nvSpPr>
        <p:spPr>
          <a:xfrm>
            <a:off x="819150" y="845600"/>
            <a:ext cx="7505700" cy="954600"/>
          </a:xfrm>
          <a:prstGeom prst="rect">
            <a:avLst/>
          </a:prstGeom>
        </p:spPr>
        <p:txBody>
          <a:bodyPr wrap="square" lIns="91425" tIns="91425" rIns="91425" bIns="91425" anchor="t"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61" name="Shape 61"/>
          <p:cNvSpPr txBox="1">
            <a:spLocks noGrp="1"/>
          </p:cNvSpPr>
          <p:nvPr>
            <p:ph type="body" idx="1"/>
          </p:nvPr>
        </p:nvSpPr>
        <p:spPr>
          <a:xfrm>
            <a:off x="819150" y="1990725"/>
            <a:ext cx="3686100" cy="2448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2" name="Shape 62"/>
          <p:cNvSpPr txBox="1">
            <a:spLocks noGrp="1"/>
          </p:cNvSpPr>
          <p:nvPr>
            <p:ph type="body" idx="2"/>
          </p:nvPr>
        </p:nvSpPr>
        <p:spPr>
          <a:xfrm>
            <a:off x="4638675" y="1990725"/>
            <a:ext cx="3686100" cy="24480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3" name="Shape 63"/>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66" name="Shape 66"/>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68" name="Shape 68"/>
          <p:cNvSpPr txBox="1">
            <a:spLocks noGrp="1"/>
          </p:cNvSpPr>
          <p:nvPr>
            <p:ph type="title"/>
          </p:nvPr>
        </p:nvSpPr>
        <p:spPr>
          <a:xfrm>
            <a:off x="819150" y="845600"/>
            <a:ext cx="7505700" cy="954600"/>
          </a:xfrm>
          <a:prstGeom prst="rect">
            <a:avLst/>
          </a:prstGeom>
        </p:spPr>
        <p:txBody>
          <a:bodyPr wrap="square" lIns="91425" tIns="91425" rIns="91425" bIns="91425" anchor="t"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69" name="Shape 69"/>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72" name="Shape 72"/>
          <p:cNvSpPr/>
          <p:nvPr/>
        </p:nvSpPr>
        <p:spPr>
          <a:xfrm>
            <a:off x="31" y="2824500"/>
            <a:ext cx="7370400" cy="2319000"/>
          </a:xfrm>
          <a:prstGeom prst="rtTriangle">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74" name="Shape 74"/>
          <p:cNvSpPr txBox="1">
            <a:spLocks noGrp="1"/>
          </p:cNvSpPr>
          <p:nvPr>
            <p:ph type="title"/>
          </p:nvPr>
        </p:nvSpPr>
        <p:spPr>
          <a:xfrm>
            <a:off x="819150" y="845600"/>
            <a:ext cx="3709200" cy="1383000"/>
          </a:xfrm>
          <a:prstGeom prst="rect">
            <a:avLst/>
          </a:prstGeom>
        </p:spPr>
        <p:txBody>
          <a:bodyPr wrap="square" lIns="91425" tIns="91425" rIns="91425" bIns="91425" anchor="t"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75" name="Shape 75"/>
          <p:cNvSpPr txBox="1">
            <a:spLocks noGrp="1"/>
          </p:cNvSpPr>
          <p:nvPr>
            <p:ph type="body" idx="1"/>
          </p:nvPr>
        </p:nvSpPr>
        <p:spPr>
          <a:xfrm>
            <a:off x="830700" y="2319050"/>
            <a:ext cx="3709200" cy="21198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6" name="Shape 76"/>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1"/>
        </a:solidFill>
        <a:effectLst/>
      </p:bgPr>
    </p:bg>
    <p:spTree>
      <p:nvGrpSpPr>
        <p:cNvPr id="1"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82" name="Shape 82"/>
            <p:cNvSpPr/>
            <p:nvPr/>
          </p:nvSpPr>
          <p:spPr>
            <a:xfrm>
              <a:off x="4093430" y="4383950"/>
              <a:ext cx="897600" cy="5487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83" name="Shape 83"/>
            <p:cNvSpPr/>
            <p:nvPr/>
          </p:nvSpPr>
          <p:spPr>
            <a:xfrm>
              <a:off x="3961956" y="4383950"/>
              <a:ext cx="897600" cy="548700"/>
            </a:xfrm>
            <a:prstGeom prst="parallelogram">
              <a:avLst>
                <a:gd name="adj" fmla="val 153193"/>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name="adj" fmla="val 158024"/>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87" name="Shape 87"/>
            <p:cNvSpPr/>
            <p:nvPr/>
          </p:nvSpPr>
          <p:spPr>
            <a:xfrm>
              <a:off x="7279439" y="0"/>
              <a:ext cx="1503300" cy="863400"/>
            </a:xfrm>
            <a:prstGeom prst="parallelogram">
              <a:avLst>
                <a:gd name="adj" fmla="val 158024"/>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sp>
          <p:nvSpPr>
            <p:cNvPr id="88" name="Shape 88"/>
            <p:cNvSpPr/>
            <p:nvPr/>
          </p:nvSpPr>
          <p:spPr>
            <a:xfrm>
              <a:off x="6917201" y="0"/>
              <a:ext cx="1503300" cy="863400"/>
            </a:xfrm>
            <a:prstGeom prst="parallelogram">
              <a:avLst>
                <a:gd name="adj" fmla="val 158024"/>
              </a:avLst>
            </a:prstGeom>
            <a:solidFill>
              <a:schemeClr val="accent6"/>
            </a:solidFill>
            <a:ln>
              <a:noFill/>
            </a:ln>
          </p:spPr>
          <p:txBody>
            <a:bodyPr wrap="square" lIns="91425" tIns="91425" rIns="91425" bIns="91425" anchor="ctr" anchorCtr="0">
              <a:noAutofit/>
            </a:bodyPr>
            <a:lstStyle/>
            <a:p>
              <a:pPr lvl="0">
                <a:spcBef>
                  <a:spcPts val="0"/>
                </a:spcBef>
                <a:buNone/>
              </a:pP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91" name="Shape 91"/>
            <p:cNvSpPr/>
            <p:nvPr/>
          </p:nvSpPr>
          <p:spPr>
            <a:xfrm>
              <a:off x="7279439"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sp>
          <p:nvSpPr>
            <p:cNvPr id="92" name="Shape 92"/>
            <p:cNvSpPr/>
            <p:nvPr/>
          </p:nvSpPr>
          <p:spPr>
            <a:xfrm>
              <a:off x="6917201" y="0"/>
              <a:ext cx="1503300" cy="863400"/>
            </a:xfrm>
            <a:prstGeom prst="parallelogram">
              <a:avLst>
                <a:gd name="adj" fmla="val 158024"/>
              </a:avLst>
            </a:prstGeom>
            <a:solidFill>
              <a:schemeClr val="accent1"/>
            </a:solidFill>
            <a:ln>
              <a:noFill/>
            </a:ln>
          </p:spPr>
          <p:txBody>
            <a:bodyPr wrap="square" lIns="91425" tIns="91425" rIns="91425" bIns="91425" anchor="ctr" anchorCtr="0">
              <a:noAutofit/>
            </a:bodyPr>
            <a:lstStyle/>
            <a:p>
              <a:pPr lvl="0">
                <a:spcBef>
                  <a:spcPts val="0"/>
                </a:spcBef>
                <a:buNone/>
              </a:pPr>
              <a:endParaRPr/>
            </a:p>
          </p:txBody>
        </p:sp>
      </p:grpSp>
      <p:sp>
        <p:nvSpPr>
          <p:cNvPr id="93" name="Shape 93"/>
          <p:cNvSpPr txBox="1">
            <a:spLocks noGrp="1"/>
          </p:cNvSpPr>
          <p:nvPr>
            <p:ph type="title"/>
          </p:nvPr>
        </p:nvSpPr>
        <p:spPr>
          <a:xfrm>
            <a:off x="1393929" y="1301146"/>
            <a:ext cx="6366900" cy="2539200"/>
          </a:xfrm>
          <a:prstGeom prst="rect">
            <a:avLst/>
          </a:prstGeom>
        </p:spPr>
        <p:txBody>
          <a:bodyPr wrap="square" lIns="91425" tIns="91425" rIns="91425" bIns="91425" anchor="ctr" anchorCtr="0"/>
          <a:lstStyle>
            <a:lvl1pPr lvl="0" algn="ctr">
              <a:spcBef>
                <a:spcPts val="0"/>
              </a:spcBef>
              <a:buSzPct val="100000"/>
              <a:defRPr sz="3200"/>
            </a:lvl1pPr>
            <a:lvl2pPr lvl="1" algn="ctr">
              <a:spcBef>
                <a:spcPts val="0"/>
              </a:spcBef>
              <a:buSzPct val="100000"/>
              <a:defRPr sz="3200"/>
            </a:lvl2pPr>
            <a:lvl3pPr lvl="2" algn="ctr">
              <a:spcBef>
                <a:spcPts val="0"/>
              </a:spcBef>
              <a:buSzPct val="100000"/>
              <a:defRPr sz="3200"/>
            </a:lvl3pPr>
            <a:lvl4pPr lvl="3" algn="ctr">
              <a:spcBef>
                <a:spcPts val="0"/>
              </a:spcBef>
              <a:buSzPct val="100000"/>
              <a:defRPr sz="3200"/>
            </a:lvl4pPr>
            <a:lvl5pPr lvl="4" algn="ctr">
              <a:spcBef>
                <a:spcPts val="0"/>
              </a:spcBef>
              <a:buSzPct val="100000"/>
              <a:defRPr sz="3200"/>
            </a:lvl5pPr>
            <a:lvl6pPr lvl="5" algn="ctr">
              <a:spcBef>
                <a:spcPts val="0"/>
              </a:spcBef>
              <a:buSzPct val="100000"/>
              <a:defRPr sz="3200"/>
            </a:lvl6pPr>
            <a:lvl7pPr lvl="6" algn="ctr">
              <a:spcBef>
                <a:spcPts val="0"/>
              </a:spcBef>
              <a:buSzPct val="100000"/>
              <a:defRPr sz="3200"/>
            </a:lvl7pPr>
            <a:lvl8pPr lvl="7" algn="ctr">
              <a:spcBef>
                <a:spcPts val="0"/>
              </a:spcBef>
              <a:buSzPct val="100000"/>
              <a:defRPr sz="3200"/>
            </a:lvl8pPr>
            <a:lvl9pPr lvl="8" algn="ctr">
              <a:spcBef>
                <a:spcPts val="0"/>
              </a:spcBef>
              <a:buSzPct val="100000"/>
              <a:defRPr sz="3200"/>
            </a:lvl9pPr>
          </a:lstStyle>
          <a:p>
            <a:endParaRPr/>
          </a:p>
        </p:txBody>
      </p:sp>
      <p:sp>
        <p:nvSpPr>
          <p:cNvPr id="94" name="Shape 94"/>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97" name="Shape 97"/>
          <p:cNvSpPr/>
          <p:nvPr/>
        </p:nvSpPr>
        <p:spPr>
          <a:xfrm>
            <a:off x="31" y="2824500"/>
            <a:ext cx="7370400" cy="2319000"/>
          </a:xfrm>
          <a:prstGeom prst="rtTriangle">
            <a:avLst/>
          </a:prstGeom>
          <a:solidFill>
            <a:schemeClr val="accent3"/>
          </a:solidFill>
          <a:ln>
            <a:noFill/>
          </a:ln>
        </p:spPr>
        <p:txBody>
          <a:bodyPr wrap="square" lIns="91425" tIns="91425" rIns="91425" bIns="91425" anchor="ctr" anchorCtr="0">
            <a:noAutofit/>
          </a:bodyPr>
          <a:lstStyle/>
          <a:p>
            <a:pPr lvl="0">
              <a:spcBef>
                <a:spcPts val="0"/>
              </a:spcBef>
              <a:buNone/>
            </a:pP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99" name="Shape 99"/>
          <p:cNvSpPr txBox="1">
            <a:spLocks noGrp="1"/>
          </p:cNvSpPr>
          <p:nvPr>
            <p:ph type="title"/>
          </p:nvPr>
        </p:nvSpPr>
        <p:spPr>
          <a:xfrm>
            <a:off x="819150" y="845600"/>
            <a:ext cx="6424200" cy="705000"/>
          </a:xfrm>
          <a:prstGeom prst="rect">
            <a:avLst/>
          </a:prstGeom>
        </p:spPr>
        <p:txBody>
          <a:bodyPr wrap="square" lIns="91425" tIns="91425" rIns="91425" bIns="91425" anchor="t" anchorCtr="0"/>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a:endParaRPr/>
          </a:p>
        </p:txBody>
      </p:sp>
      <p:sp>
        <p:nvSpPr>
          <p:cNvPr id="100" name="Shape 100"/>
          <p:cNvSpPr txBox="1">
            <a:spLocks noGrp="1"/>
          </p:cNvSpPr>
          <p:nvPr>
            <p:ph type="subTitle" idx="1"/>
          </p:nvPr>
        </p:nvSpPr>
        <p:spPr>
          <a:xfrm>
            <a:off x="819150" y="1550700"/>
            <a:ext cx="5859900" cy="393600"/>
          </a:xfrm>
          <a:prstGeom prst="rect">
            <a:avLst/>
          </a:prstGeom>
        </p:spPr>
        <p:txBody>
          <a:bodyPr wrap="square" lIns="91425" tIns="91425" rIns="91425" bIns="91425" anchor="t" anchorCtr="0"/>
          <a:lstStyle>
            <a:lvl1pPr lvl="0">
              <a:lnSpc>
                <a:spcPct val="100000"/>
              </a:lnSpc>
              <a:spcBef>
                <a:spcPts val="0"/>
              </a:spcBef>
              <a:spcAft>
                <a:spcPts val="0"/>
              </a:spcAft>
              <a:buClr>
                <a:schemeClr val="lt1"/>
              </a:buClr>
              <a:buSzPct val="100000"/>
              <a:buNone/>
              <a:defRPr sz="1600">
                <a:solidFill>
                  <a:schemeClr val="lt1"/>
                </a:solidFill>
              </a:defRPr>
            </a:lvl1pPr>
            <a:lvl2pPr lvl="1">
              <a:lnSpc>
                <a:spcPct val="100000"/>
              </a:lnSpc>
              <a:spcBef>
                <a:spcPts val="0"/>
              </a:spcBef>
              <a:spcAft>
                <a:spcPts val="0"/>
              </a:spcAft>
              <a:buClr>
                <a:schemeClr val="lt1"/>
              </a:buClr>
              <a:buSzPct val="100000"/>
              <a:buNone/>
              <a:defRPr sz="1600">
                <a:solidFill>
                  <a:schemeClr val="lt1"/>
                </a:solidFill>
              </a:defRPr>
            </a:lvl2pPr>
            <a:lvl3pPr lvl="2">
              <a:lnSpc>
                <a:spcPct val="100000"/>
              </a:lnSpc>
              <a:spcBef>
                <a:spcPts val="0"/>
              </a:spcBef>
              <a:spcAft>
                <a:spcPts val="0"/>
              </a:spcAft>
              <a:buClr>
                <a:schemeClr val="lt1"/>
              </a:buClr>
              <a:buSzPct val="100000"/>
              <a:buNone/>
              <a:defRPr sz="1600">
                <a:solidFill>
                  <a:schemeClr val="lt1"/>
                </a:solidFill>
              </a:defRPr>
            </a:lvl3pPr>
            <a:lvl4pPr lvl="3">
              <a:lnSpc>
                <a:spcPct val="100000"/>
              </a:lnSpc>
              <a:spcBef>
                <a:spcPts val="0"/>
              </a:spcBef>
              <a:spcAft>
                <a:spcPts val="0"/>
              </a:spcAft>
              <a:buClr>
                <a:schemeClr val="lt1"/>
              </a:buClr>
              <a:buSzPct val="100000"/>
              <a:buNone/>
              <a:defRPr sz="1600">
                <a:solidFill>
                  <a:schemeClr val="lt1"/>
                </a:solidFill>
              </a:defRPr>
            </a:lvl4pPr>
            <a:lvl5pPr lvl="4">
              <a:lnSpc>
                <a:spcPct val="100000"/>
              </a:lnSpc>
              <a:spcBef>
                <a:spcPts val="0"/>
              </a:spcBef>
              <a:spcAft>
                <a:spcPts val="0"/>
              </a:spcAft>
              <a:buClr>
                <a:schemeClr val="lt1"/>
              </a:buClr>
              <a:buSzPct val="100000"/>
              <a:buNone/>
              <a:defRPr sz="1600">
                <a:solidFill>
                  <a:schemeClr val="lt1"/>
                </a:solidFill>
              </a:defRPr>
            </a:lvl5pPr>
            <a:lvl6pPr lvl="5">
              <a:lnSpc>
                <a:spcPct val="100000"/>
              </a:lnSpc>
              <a:spcBef>
                <a:spcPts val="0"/>
              </a:spcBef>
              <a:spcAft>
                <a:spcPts val="0"/>
              </a:spcAft>
              <a:buClr>
                <a:schemeClr val="lt1"/>
              </a:buClr>
              <a:buSzPct val="100000"/>
              <a:buNone/>
              <a:defRPr sz="1600">
                <a:solidFill>
                  <a:schemeClr val="lt1"/>
                </a:solidFill>
              </a:defRPr>
            </a:lvl6pPr>
            <a:lvl7pPr lvl="6">
              <a:lnSpc>
                <a:spcPct val="100000"/>
              </a:lnSpc>
              <a:spcBef>
                <a:spcPts val="0"/>
              </a:spcBef>
              <a:spcAft>
                <a:spcPts val="0"/>
              </a:spcAft>
              <a:buClr>
                <a:schemeClr val="lt1"/>
              </a:buClr>
              <a:buSzPct val="100000"/>
              <a:buNone/>
              <a:defRPr sz="1600">
                <a:solidFill>
                  <a:schemeClr val="lt1"/>
                </a:solidFill>
              </a:defRPr>
            </a:lvl7pPr>
            <a:lvl8pPr lvl="7">
              <a:lnSpc>
                <a:spcPct val="100000"/>
              </a:lnSpc>
              <a:spcBef>
                <a:spcPts val="0"/>
              </a:spcBef>
              <a:spcAft>
                <a:spcPts val="0"/>
              </a:spcAft>
              <a:buClr>
                <a:schemeClr val="lt1"/>
              </a:buClr>
              <a:buSzPct val="100000"/>
              <a:buNone/>
              <a:defRPr sz="1600">
                <a:solidFill>
                  <a:schemeClr val="lt1"/>
                </a:solidFill>
              </a:defRPr>
            </a:lvl8pPr>
            <a:lvl9pPr lvl="8">
              <a:lnSpc>
                <a:spcPct val="100000"/>
              </a:lnSpc>
              <a:spcBef>
                <a:spcPts val="0"/>
              </a:spcBef>
              <a:spcAft>
                <a:spcPts val="0"/>
              </a:spcAft>
              <a:buClr>
                <a:schemeClr val="lt1"/>
              </a:buClr>
              <a:buSzPct val="100000"/>
              <a:buNone/>
              <a:defRPr sz="1600">
                <a:solidFill>
                  <a:schemeClr val="lt1"/>
                </a:solidFill>
              </a:defRPr>
            </a:lvl9pPr>
          </a:lstStyle>
          <a:p>
            <a:endParaRPr/>
          </a:p>
        </p:txBody>
      </p:sp>
      <p:sp>
        <p:nvSpPr>
          <p:cNvPr id="101" name="Shape 101"/>
          <p:cNvSpPr txBox="1">
            <a:spLocks noGrp="1"/>
          </p:cNvSpPr>
          <p:nvPr>
            <p:ph type="body" idx="2"/>
          </p:nvPr>
        </p:nvSpPr>
        <p:spPr>
          <a:xfrm>
            <a:off x="819150" y="2467050"/>
            <a:ext cx="5859900" cy="20955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02" name="Shape 102"/>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bg>
      <p:bgPr>
        <a:solidFill>
          <a:schemeClr val="accent1"/>
        </a:solidFill>
        <a:effectLst/>
      </p:bgPr>
    </p:bg>
    <p:spTree>
      <p:nvGrpSpPr>
        <p:cNvPr id="1"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wrap="square" lIns="91425" tIns="91425" rIns="91425" bIns="91425" anchor="ctr" anchorCtr="0">
            <a:noAutofit/>
          </a:bodyPr>
          <a:lstStyle/>
          <a:p>
            <a:pPr lvl="0">
              <a:spcBef>
                <a:spcPts val="0"/>
              </a:spcBef>
              <a:buNone/>
            </a:pP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wrap="square" lIns="91425" tIns="91425" rIns="91425" bIns="91425" anchor="ctr" anchorCtr="0">
            <a:noAutofit/>
          </a:bodyPr>
          <a:lstStyle/>
          <a:p>
            <a:pPr lvl="0">
              <a:spcBef>
                <a:spcPts val="0"/>
              </a:spcBef>
              <a:buNone/>
            </a:pP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wrap="square" lIns="91425" tIns="91425" rIns="91425" bIns="91425" anchor="ctr" anchorCtr="0">
            <a:noAutofit/>
          </a:bodyPr>
          <a:lstStyle/>
          <a:p>
            <a:pPr lvl="0">
              <a:spcBef>
                <a:spcPts val="0"/>
              </a:spcBef>
              <a:buNone/>
            </a:pPr>
            <a:endParaRPr/>
          </a:p>
        </p:txBody>
      </p:sp>
      <p:sp>
        <p:nvSpPr>
          <p:cNvPr id="107" name="Shape 107"/>
          <p:cNvSpPr txBox="1">
            <a:spLocks noGrp="1"/>
          </p:cNvSpPr>
          <p:nvPr>
            <p:ph type="body" idx="1"/>
          </p:nvPr>
        </p:nvSpPr>
        <p:spPr>
          <a:xfrm>
            <a:off x="328025" y="4163500"/>
            <a:ext cx="7415100" cy="605100"/>
          </a:xfrm>
          <a:prstGeom prst="rect">
            <a:avLst/>
          </a:prstGeom>
        </p:spPr>
        <p:txBody>
          <a:bodyPr wrap="square" lIns="91425" tIns="91425" rIns="91425" bIns="91425" anchor="b" anchorCtr="0"/>
          <a:lstStyle>
            <a:lvl1pPr lvl="0">
              <a:lnSpc>
                <a:spcPct val="100000"/>
              </a:lnSpc>
              <a:spcBef>
                <a:spcPts val="0"/>
              </a:spcBef>
              <a:spcAft>
                <a:spcPts val="0"/>
              </a:spcAft>
              <a:buNone/>
              <a:defRPr/>
            </a:lvl1pPr>
          </a:lstStyle>
          <a:p>
            <a:endParaRPr/>
          </a:p>
        </p:txBody>
      </p:sp>
      <p:sp>
        <p:nvSpPr>
          <p:cNvPr id="108" name="Shape 108"/>
          <p:cNvSpPr txBox="1">
            <a:spLocks noGrp="1"/>
          </p:cNvSpPr>
          <p:nvPr>
            <p:ph type="sldNum" idx="12"/>
          </p:nvPr>
        </p:nvSpPr>
        <p:spPr>
          <a:xfrm>
            <a:off x="8390734" y="4543668"/>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lt1"/>
              </a:buClr>
              <a:buSzPct val="100000"/>
              <a:buFont typeface="Nunito"/>
              <a:buNone/>
              <a:defRPr sz="2800">
                <a:solidFill>
                  <a:schemeClr val="lt1"/>
                </a:solidFill>
                <a:latin typeface="Nunito"/>
                <a:ea typeface="Nunito"/>
                <a:cs typeface="Nunito"/>
                <a:sym typeface="Nunito"/>
              </a:defRPr>
            </a:lvl1pPr>
            <a:lvl2pPr lvl="1">
              <a:spcBef>
                <a:spcPts val="0"/>
              </a:spcBef>
              <a:buClr>
                <a:schemeClr val="lt1"/>
              </a:buClr>
              <a:buSzPct val="100000"/>
              <a:buFont typeface="Nunito"/>
              <a:buNone/>
              <a:defRPr sz="2800">
                <a:solidFill>
                  <a:schemeClr val="lt1"/>
                </a:solidFill>
                <a:latin typeface="Nunito"/>
                <a:ea typeface="Nunito"/>
                <a:cs typeface="Nunito"/>
                <a:sym typeface="Nunito"/>
              </a:defRPr>
            </a:lvl2pPr>
            <a:lvl3pPr lvl="2">
              <a:spcBef>
                <a:spcPts val="0"/>
              </a:spcBef>
              <a:buClr>
                <a:schemeClr val="lt1"/>
              </a:buClr>
              <a:buSzPct val="100000"/>
              <a:buFont typeface="Nunito"/>
              <a:buNone/>
              <a:defRPr sz="2800">
                <a:solidFill>
                  <a:schemeClr val="lt1"/>
                </a:solidFill>
                <a:latin typeface="Nunito"/>
                <a:ea typeface="Nunito"/>
                <a:cs typeface="Nunito"/>
                <a:sym typeface="Nunito"/>
              </a:defRPr>
            </a:lvl3pPr>
            <a:lvl4pPr lvl="3">
              <a:spcBef>
                <a:spcPts val="0"/>
              </a:spcBef>
              <a:buClr>
                <a:schemeClr val="lt1"/>
              </a:buClr>
              <a:buSzPct val="100000"/>
              <a:buFont typeface="Nunito"/>
              <a:buNone/>
              <a:defRPr sz="2800">
                <a:solidFill>
                  <a:schemeClr val="lt1"/>
                </a:solidFill>
                <a:latin typeface="Nunito"/>
                <a:ea typeface="Nunito"/>
                <a:cs typeface="Nunito"/>
                <a:sym typeface="Nunito"/>
              </a:defRPr>
            </a:lvl4pPr>
            <a:lvl5pPr lvl="4">
              <a:spcBef>
                <a:spcPts val="0"/>
              </a:spcBef>
              <a:buClr>
                <a:schemeClr val="lt1"/>
              </a:buClr>
              <a:buSzPct val="100000"/>
              <a:buFont typeface="Nunito"/>
              <a:buNone/>
              <a:defRPr sz="2800">
                <a:solidFill>
                  <a:schemeClr val="lt1"/>
                </a:solidFill>
                <a:latin typeface="Nunito"/>
                <a:ea typeface="Nunito"/>
                <a:cs typeface="Nunito"/>
                <a:sym typeface="Nunito"/>
              </a:defRPr>
            </a:lvl5pPr>
            <a:lvl6pPr lvl="5">
              <a:spcBef>
                <a:spcPts val="0"/>
              </a:spcBef>
              <a:buClr>
                <a:schemeClr val="lt1"/>
              </a:buClr>
              <a:buSzPct val="100000"/>
              <a:buFont typeface="Nunito"/>
              <a:buNone/>
              <a:defRPr sz="2800">
                <a:solidFill>
                  <a:schemeClr val="lt1"/>
                </a:solidFill>
                <a:latin typeface="Nunito"/>
                <a:ea typeface="Nunito"/>
                <a:cs typeface="Nunito"/>
                <a:sym typeface="Nunito"/>
              </a:defRPr>
            </a:lvl6pPr>
            <a:lvl7pPr lvl="6">
              <a:spcBef>
                <a:spcPts val="0"/>
              </a:spcBef>
              <a:buClr>
                <a:schemeClr val="lt1"/>
              </a:buClr>
              <a:buSzPct val="100000"/>
              <a:buFont typeface="Nunito"/>
              <a:buNone/>
              <a:defRPr sz="2800">
                <a:solidFill>
                  <a:schemeClr val="lt1"/>
                </a:solidFill>
                <a:latin typeface="Nunito"/>
                <a:ea typeface="Nunito"/>
                <a:cs typeface="Nunito"/>
                <a:sym typeface="Nunito"/>
              </a:defRPr>
            </a:lvl7pPr>
            <a:lvl8pPr lvl="7">
              <a:spcBef>
                <a:spcPts val="0"/>
              </a:spcBef>
              <a:buClr>
                <a:schemeClr val="lt1"/>
              </a:buClr>
              <a:buSzPct val="100000"/>
              <a:buFont typeface="Nunito"/>
              <a:buNone/>
              <a:defRPr sz="2800">
                <a:solidFill>
                  <a:schemeClr val="lt1"/>
                </a:solidFill>
                <a:latin typeface="Nunito"/>
                <a:ea typeface="Nunito"/>
                <a:cs typeface="Nunito"/>
                <a:sym typeface="Nunito"/>
              </a:defRPr>
            </a:lvl8pPr>
            <a:lvl9pPr lvl="8">
              <a:spcBef>
                <a:spcPts val="0"/>
              </a:spcBef>
              <a:buClr>
                <a:schemeClr val="lt1"/>
              </a:buClr>
              <a:buSzPct val="100000"/>
              <a:buFont typeface="Nunito"/>
              <a:buNone/>
              <a:defRPr sz="2800">
                <a:solidFill>
                  <a:schemeClr val="lt1"/>
                </a:solidFill>
                <a:latin typeface="Nunito"/>
                <a:ea typeface="Nunito"/>
                <a:cs typeface="Nunito"/>
                <a:sym typeface="Nunito"/>
              </a:defRPr>
            </a:lvl9pPr>
          </a:lstStyle>
          <a:p>
            <a:endParaRPr/>
          </a:p>
        </p:txBody>
      </p:sp>
      <p:sp>
        <p:nvSpPr>
          <p:cNvPr id="7" name="Shape 7"/>
          <p:cNvSpPr txBox="1">
            <a:spLocks noGrp="1"/>
          </p:cNvSpPr>
          <p:nvPr>
            <p:ph type="body" idx="1"/>
          </p:nvPr>
        </p:nvSpPr>
        <p:spPr>
          <a:xfrm>
            <a:off x="311700" y="1152475"/>
            <a:ext cx="8520600" cy="33912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Font typeface="Calibri"/>
              <a:buChar char="●"/>
              <a:defRPr sz="1300">
                <a:solidFill>
                  <a:schemeClr val="dk2"/>
                </a:solidFill>
                <a:latin typeface="Calibri"/>
                <a:ea typeface="Calibri"/>
                <a:cs typeface="Calibri"/>
                <a:sym typeface="Calibri"/>
              </a:defRPr>
            </a:lvl1pPr>
            <a:lvl2pPr lvl="1">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2pPr>
            <a:lvl3pPr lvl="2">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3pPr>
            <a:lvl4pPr lvl="3">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4pPr>
            <a:lvl5pPr lvl="4">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5pPr>
            <a:lvl6pPr lvl="5">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6pPr>
            <a:lvl7pPr lvl="6">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7pPr>
            <a:lvl8pPr lvl="7">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8pPr>
            <a:lvl9pPr lvl="8">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8390734" y="4543668"/>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GB" sz="1000">
                <a:solidFill>
                  <a:schemeClr val="dk2"/>
                </a:solidFill>
                <a:latin typeface="Nunito"/>
                <a:ea typeface="Nunito"/>
                <a:cs typeface="Nunito"/>
                <a:sym typeface="Nunito"/>
              </a:rPr>
              <a:t>‹#›</a:t>
            </a:fld>
            <a:endParaRPr lang="en-GB" sz="1000">
              <a:solidFill>
                <a:schemeClr val="dk2"/>
              </a:solidFill>
              <a:latin typeface="Nunito"/>
              <a:ea typeface="Nunito"/>
              <a:cs typeface="Nunito"/>
              <a:sym typeface="Nuni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s://doi.org/10.1016/j.canlet.2005.08.003" TargetMode="External"/><Relationship Id="rId4" Type="http://schemas.openxmlformats.org/officeDocument/2006/relationships/hyperlink" Target="http://www.who.int/cancer/detection/breastcancer/en/" TargetMode="External"/><Relationship Id="rId5" Type="http://schemas.openxmlformats.org/officeDocument/2006/relationships/hyperlink" Target="https://www.cdc.gov/cancer/breast/statistics/index.htm" TargetMode="External"/><Relationship Id="rId6" Type="http://schemas.openxmlformats.org/officeDocument/2006/relationships/hyperlink" Target="https://doi.org/10.1038/mt.2011.113" TargetMode="External"/><Relationship Id="rId7" Type="http://schemas.openxmlformats.org/officeDocument/2006/relationships/hyperlink" Target="https://doi.org/10.1016/S1097-2765(00)80276-2" TargetMode="External"/><Relationship Id="rId8" Type="http://schemas.openxmlformats.org/officeDocument/2006/relationships/hyperlink" Target="https://doi.org/10.1093/nar/gkl010" TargetMode="External"/><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hyperlink" Target="https://doi.org/10.1038/sj.onc.1203165" TargetMode="External"/><Relationship Id="rId4" Type="http://schemas.openxmlformats.org/officeDocument/2006/relationships/hyperlink" Target="https://doi.org/10.18632/oncotarget.2901" TargetMode="External"/><Relationship Id="rId5" Type="http://schemas.openxmlformats.org/officeDocument/2006/relationships/hyperlink" Target="http://doi.org/10.1159/000211368" TargetMode="External"/><Relationship Id="rId6" Type="http://schemas.openxmlformats.org/officeDocument/2006/relationships/hyperlink" Target="https://doi.org/10.1001/jama.2017.7112" TargetMode="External"/><Relationship Id="rId7" Type="http://schemas.openxmlformats.org/officeDocument/2006/relationships/hyperlink" Target="https://doi.org/10.1111/j.1699-0463.1997.tb05056.x" TargetMode="External"/><Relationship Id="rId8" Type="http://schemas.openxmlformats.org/officeDocument/2006/relationships/hyperlink" Target="https://doi.org/10.1126/science.7545954" TargetMode="External"/><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hyperlink" Target="https://doi.org/10.1016/S1097-2765(01)00174-5" TargetMode="External"/><Relationship Id="rId4" Type="http://schemas.openxmlformats.org/officeDocument/2006/relationships/hyperlink" Target="https://doi.org/10.2174/1389450114666140106095432" TargetMode="External"/><Relationship Id="rId5" Type="http://schemas.openxmlformats.org/officeDocument/2006/relationships/hyperlink" Target="https://doi.org/10.1038/378789a0" TargetMode="External"/><Relationship Id="rId6" Type="http://schemas.openxmlformats.org/officeDocument/2006/relationships/hyperlink" Target="https://doi.org/10.1016/S0092-8674(00)81847-4" TargetMode="External"/><Relationship Id="rId7" Type="http://schemas.openxmlformats.org/officeDocument/2006/relationships/hyperlink" Target="https://doi.org/10.1186/s13058-017-0867-9" TargetMode="External"/><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ctrTitle"/>
          </p:nvPr>
        </p:nvSpPr>
        <p:spPr>
          <a:xfrm>
            <a:off x="1858703" y="1822833"/>
            <a:ext cx="5361300" cy="1448100"/>
          </a:xfrm>
          <a:prstGeom prst="rect">
            <a:avLst/>
          </a:prstGeom>
        </p:spPr>
        <p:txBody>
          <a:bodyPr wrap="square" lIns="91425" tIns="91425" rIns="91425" bIns="91425" anchor="ctr" anchorCtr="0">
            <a:noAutofit/>
          </a:bodyPr>
          <a:lstStyle/>
          <a:p>
            <a:pPr lvl="0">
              <a:spcBef>
                <a:spcPts val="0"/>
              </a:spcBef>
              <a:buNone/>
            </a:pPr>
            <a:r>
              <a:rPr lang="en-GB"/>
              <a:t>A Look Inside Breast Cancer</a:t>
            </a:r>
          </a:p>
        </p:txBody>
      </p:sp>
      <p:sp>
        <p:nvSpPr>
          <p:cNvPr id="129" name="Shape 129"/>
          <p:cNvSpPr txBox="1">
            <a:spLocks noGrp="1"/>
          </p:cNvSpPr>
          <p:nvPr>
            <p:ph type="subTitle" idx="1"/>
          </p:nvPr>
        </p:nvSpPr>
        <p:spPr>
          <a:xfrm>
            <a:off x="1858700" y="3413158"/>
            <a:ext cx="5361300" cy="522600"/>
          </a:xfrm>
          <a:prstGeom prst="rect">
            <a:avLst/>
          </a:prstGeom>
        </p:spPr>
        <p:txBody>
          <a:bodyPr wrap="square" lIns="91425" tIns="91425" rIns="91425" bIns="91425" anchor="t" anchorCtr="0">
            <a:noAutofit/>
          </a:bodyPr>
          <a:lstStyle/>
          <a:p>
            <a:pPr lvl="0">
              <a:spcBef>
                <a:spcPts val="0"/>
              </a:spcBef>
              <a:buNone/>
            </a:pPr>
            <a:r>
              <a:rPr lang="en-GB"/>
              <a:t>Zil Nasir, Allan Tran, Kunal Mehta, Noor Tariq, Arani Muthurajah</a:t>
            </a:r>
          </a:p>
        </p:txBody>
      </p:sp>
      <p:pic>
        <p:nvPicPr>
          <p:cNvPr id="130" name="Shape 130"/>
          <p:cNvPicPr preferRelativeResize="0"/>
          <p:nvPr/>
        </p:nvPicPr>
        <p:blipFill>
          <a:blip r:embed="rId3">
            <a:alphaModFix/>
          </a:blip>
          <a:stretch>
            <a:fillRect/>
          </a:stretch>
        </p:blipFill>
        <p:spPr>
          <a:xfrm>
            <a:off x="4040601" y="374825"/>
            <a:ext cx="1342925" cy="1688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GB"/>
              <a:t>Screening</a:t>
            </a:r>
          </a:p>
        </p:txBody>
      </p:sp>
      <p:sp>
        <p:nvSpPr>
          <p:cNvPr id="196" name="Shape 196"/>
          <p:cNvSpPr txBox="1">
            <a:spLocks noGrp="1"/>
          </p:cNvSpPr>
          <p:nvPr>
            <p:ph type="body" idx="1"/>
          </p:nvPr>
        </p:nvSpPr>
        <p:spPr>
          <a:xfrm>
            <a:off x="819150" y="1435007"/>
            <a:ext cx="7505700" cy="2975100"/>
          </a:xfrm>
          <a:prstGeom prst="rect">
            <a:avLst/>
          </a:prstGeom>
        </p:spPr>
        <p:txBody>
          <a:bodyPr wrap="square" lIns="91425" tIns="91425" rIns="91425" bIns="91425" anchor="t" anchorCtr="0">
            <a:noAutofit/>
          </a:bodyPr>
          <a:lstStyle/>
          <a:p>
            <a:pPr marL="457200" lvl="0" indent="-368300" rtl="0">
              <a:spcBef>
                <a:spcPts val="0"/>
              </a:spcBef>
              <a:buSzPct val="100000"/>
            </a:pPr>
            <a:r>
              <a:rPr lang="en-GB" sz="2200" dirty="0"/>
              <a:t>Genetic Screening Type 1</a:t>
            </a:r>
          </a:p>
          <a:p>
            <a:pPr marL="457200" lvl="0" indent="-368300" rtl="0">
              <a:spcBef>
                <a:spcPts val="0"/>
              </a:spcBef>
              <a:buSzPct val="100000"/>
            </a:pPr>
            <a:r>
              <a:rPr lang="en-GB" sz="2200" dirty="0"/>
              <a:t>Genetic Screening Type 2</a:t>
            </a:r>
          </a:p>
          <a:p>
            <a:pPr marL="457200" lvl="0" indent="-368300" rtl="0">
              <a:spcBef>
                <a:spcPts val="0"/>
              </a:spcBef>
              <a:buSzPct val="100000"/>
            </a:pPr>
            <a:r>
              <a:rPr lang="en-GB" sz="2200" dirty="0"/>
              <a:t>Mammography</a:t>
            </a:r>
          </a:p>
          <a:p>
            <a:pPr marL="457200" lvl="0" indent="-368300" rtl="0">
              <a:spcBef>
                <a:spcPts val="0"/>
              </a:spcBef>
              <a:buSzPct val="100000"/>
            </a:pPr>
            <a:r>
              <a:rPr lang="en-GB" sz="2200" dirty="0"/>
              <a:t>Fine Needle Aspiration</a:t>
            </a:r>
          </a:p>
          <a:p>
            <a:pPr marL="457200" lvl="0" indent="-368300" rtl="0">
              <a:spcBef>
                <a:spcPts val="0"/>
              </a:spcBef>
              <a:buSzPct val="100000"/>
            </a:pPr>
            <a:r>
              <a:rPr lang="en-GB" sz="2200" dirty="0"/>
              <a:t>Core Needle Biopsy</a:t>
            </a:r>
          </a:p>
          <a:p>
            <a:pPr marL="457200" lvl="0" indent="-368300">
              <a:spcBef>
                <a:spcPts val="0"/>
              </a:spcBef>
              <a:buSzPct val="100000"/>
            </a:pPr>
            <a:r>
              <a:rPr lang="en-GB" sz="2200" dirty="0"/>
              <a:t>Excisional Biopsy</a:t>
            </a:r>
          </a:p>
        </p:txBody>
      </p:sp>
      <p:pic>
        <p:nvPicPr>
          <p:cNvPr id="197" name="Shape 197"/>
          <p:cNvPicPr preferRelativeResize="0"/>
          <p:nvPr/>
        </p:nvPicPr>
        <p:blipFill>
          <a:blip r:embed="rId3">
            <a:alphaModFix/>
          </a:blip>
          <a:stretch>
            <a:fillRect/>
          </a:stretch>
        </p:blipFill>
        <p:spPr>
          <a:xfrm>
            <a:off x="5114100" y="1662550"/>
            <a:ext cx="3249875" cy="2421176"/>
          </a:xfrm>
          <a:prstGeom prst="rect">
            <a:avLst/>
          </a:prstGeom>
          <a:noFill/>
          <a:ln>
            <a:noFill/>
          </a:ln>
        </p:spPr>
      </p:pic>
      <p:sp>
        <p:nvSpPr>
          <p:cNvPr id="198" name="Shape 198"/>
          <p:cNvSpPr txBox="1"/>
          <p:nvPr/>
        </p:nvSpPr>
        <p:spPr>
          <a:xfrm>
            <a:off x="123175" y="4700975"/>
            <a:ext cx="1378200" cy="264000"/>
          </a:xfrm>
          <a:prstGeom prst="rect">
            <a:avLst/>
          </a:prstGeom>
          <a:noFill/>
          <a:ln>
            <a:noFill/>
          </a:ln>
        </p:spPr>
        <p:txBody>
          <a:bodyPr wrap="square" lIns="91425" tIns="91425" rIns="91425" bIns="91425" anchor="t" anchorCtr="0">
            <a:noAutofit/>
          </a:bodyPr>
          <a:lstStyle/>
          <a:p>
            <a:pPr lvl="0">
              <a:spcBef>
                <a:spcPts val="0"/>
              </a:spcBef>
              <a:buNone/>
            </a:pPr>
            <a:r>
              <a:rPr lang="en-GB" sz="1000">
                <a:highlight>
                  <a:srgbClr val="FFFFFF"/>
                </a:highlight>
                <a:latin typeface="Calibri"/>
                <a:ea typeface="Calibri"/>
                <a:cs typeface="Calibri"/>
                <a:sym typeface="Calibri"/>
              </a:rPr>
              <a:t>(Warner et al., 2001)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Shape 203"/>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GB"/>
              <a:t>Abnormalities with Screening</a:t>
            </a:r>
          </a:p>
        </p:txBody>
      </p:sp>
      <p:pic>
        <p:nvPicPr>
          <p:cNvPr id="204" name="Shape 204" descr="Fibrocystic Breast Disease.png"/>
          <p:cNvPicPr preferRelativeResize="0"/>
          <p:nvPr/>
        </p:nvPicPr>
        <p:blipFill>
          <a:blip r:embed="rId3">
            <a:alphaModFix/>
          </a:blip>
          <a:stretch>
            <a:fillRect/>
          </a:stretch>
        </p:blipFill>
        <p:spPr>
          <a:xfrm>
            <a:off x="4676675" y="1800200"/>
            <a:ext cx="3912200" cy="2298825"/>
          </a:xfrm>
          <a:prstGeom prst="rect">
            <a:avLst/>
          </a:prstGeom>
          <a:noFill/>
          <a:ln>
            <a:noFill/>
          </a:ln>
        </p:spPr>
      </p:pic>
      <p:sp>
        <p:nvSpPr>
          <p:cNvPr id="205" name="Shape 205"/>
          <p:cNvSpPr txBox="1"/>
          <p:nvPr/>
        </p:nvSpPr>
        <p:spPr>
          <a:xfrm>
            <a:off x="303725" y="1882200"/>
            <a:ext cx="4907700" cy="2482800"/>
          </a:xfrm>
          <a:prstGeom prst="rect">
            <a:avLst/>
          </a:prstGeom>
          <a:noFill/>
          <a:ln>
            <a:noFill/>
          </a:ln>
        </p:spPr>
        <p:txBody>
          <a:bodyPr wrap="square" lIns="91425" tIns="91425" rIns="91425" bIns="91425" anchor="t" anchorCtr="0">
            <a:noAutofit/>
          </a:bodyPr>
          <a:lstStyle/>
          <a:p>
            <a:pPr lvl="0">
              <a:spcBef>
                <a:spcPts val="0"/>
              </a:spcBef>
              <a:buNone/>
            </a:pPr>
            <a:r>
              <a:rPr lang="en-GB" sz="1600"/>
              <a:t>Fibrocystic Breast Disease</a:t>
            </a:r>
          </a:p>
          <a:p>
            <a:pPr lvl="0">
              <a:spcBef>
                <a:spcPts val="0"/>
              </a:spcBef>
              <a:buNone/>
            </a:pPr>
            <a:endParaRPr sz="1600"/>
          </a:p>
          <a:p>
            <a:pPr marL="457200" lvl="0" indent="-330200" rtl="0">
              <a:spcBef>
                <a:spcPts val="0"/>
              </a:spcBef>
              <a:buSzPct val="100000"/>
              <a:buChar char="●"/>
            </a:pPr>
            <a:r>
              <a:rPr lang="en-GB" sz="1600"/>
              <a:t>Non-proliferative lesion (~1)</a:t>
            </a:r>
          </a:p>
          <a:p>
            <a:pPr marL="457200" lvl="0" indent="-330200" rtl="0">
              <a:spcBef>
                <a:spcPts val="0"/>
              </a:spcBef>
              <a:buSzPct val="100000"/>
              <a:buChar char="●"/>
            </a:pPr>
            <a:r>
              <a:rPr lang="en-GB" sz="1600"/>
              <a:t>Proliferative lesion without atypia (1.3-1.9)</a:t>
            </a:r>
          </a:p>
          <a:p>
            <a:pPr marL="457200" lvl="0" indent="-330200">
              <a:spcBef>
                <a:spcPts val="0"/>
              </a:spcBef>
              <a:buSzPct val="100000"/>
              <a:buChar char="●"/>
            </a:pPr>
            <a:r>
              <a:rPr lang="en-GB" sz="1600"/>
              <a:t>Proliferative lesion with atypia (2.9-12.0)</a:t>
            </a:r>
          </a:p>
        </p:txBody>
      </p:sp>
      <p:sp>
        <p:nvSpPr>
          <p:cNvPr id="206" name="Shape 206"/>
          <p:cNvSpPr txBox="1"/>
          <p:nvPr/>
        </p:nvSpPr>
        <p:spPr>
          <a:xfrm>
            <a:off x="140450" y="4677200"/>
            <a:ext cx="1316400" cy="317100"/>
          </a:xfrm>
          <a:prstGeom prst="rect">
            <a:avLst/>
          </a:prstGeom>
          <a:noFill/>
          <a:ln>
            <a:noFill/>
          </a:ln>
        </p:spPr>
        <p:txBody>
          <a:bodyPr wrap="square" lIns="91425" tIns="91425" rIns="91425" bIns="91425" anchor="t" anchorCtr="0">
            <a:noAutofit/>
          </a:bodyPr>
          <a:lstStyle/>
          <a:p>
            <a:pPr lvl="0">
              <a:spcBef>
                <a:spcPts val="0"/>
              </a:spcBef>
              <a:buNone/>
            </a:pPr>
            <a:r>
              <a:rPr lang="en-GB" sz="1000">
                <a:highlight>
                  <a:srgbClr val="FFFFFF"/>
                </a:highlight>
                <a:latin typeface="Calibri"/>
                <a:ea typeface="Calibri"/>
                <a:cs typeface="Calibri"/>
                <a:sym typeface="Calibri"/>
              </a:rPr>
              <a:t>(Dupont, 1993)</a:t>
            </a:r>
          </a:p>
        </p:txBody>
      </p:sp>
      <p:sp>
        <p:nvSpPr>
          <p:cNvPr id="207" name="Shape 207"/>
          <p:cNvSpPr txBox="1"/>
          <p:nvPr/>
        </p:nvSpPr>
        <p:spPr>
          <a:xfrm>
            <a:off x="4120225" y="4677200"/>
            <a:ext cx="4799400" cy="153900"/>
          </a:xfrm>
          <a:prstGeom prst="rect">
            <a:avLst/>
          </a:prstGeom>
          <a:noFill/>
          <a:ln>
            <a:noFill/>
          </a:ln>
        </p:spPr>
        <p:txBody>
          <a:bodyPr wrap="square" lIns="91425" tIns="91425" rIns="91425" bIns="91425" anchor="t" anchorCtr="0">
            <a:noAutofit/>
          </a:bodyPr>
          <a:lstStyle/>
          <a:p>
            <a:pPr lvl="0">
              <a:spcBef>
                <a:spcPts val="0"/>
              </a:spcBef>
              <a:buNone/>
            </a:pPr>
            <a:r>
              <a:rPr lang="en-GB" sz="800"/>
              <a:t>Image from: http://www.mayoclinic.org/diseases-conditions/fibrocystic-breasts/home/ovc-20194898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484300" y="644700"/>
            <a:ext cx="4519500" cy="729600"/>
          </a:xfrm>
          <a:prstGeom prst="rect">
            <a:avLst/>
          </a:prstGeom>
        </p:spPr>
        <p:txBody>
          <a:bodyPr wrap="square" lIns="91425" tIns="91425" rIns="91425" bIns="91425" anchor="t" anchorCtr="0">
            <a:noAutofit/>
          </a:bodyPr>
          <a:lstStyle/>
          <a:p>
            <a:pPr lvl="0">
              <a:spcBef>
                <a:spcPts val="0"/>
              </a:spcBef>
              <a:buNone/>
            </a:pPr>
            <a:r>
              <a:rPr lang="en-GB"/>
              <a:t>Anatomy and Physiology </a:t>
            </a:r>
          </a:p>
        </p:txBody>
      </p:sp>
      <p:sp>
        <p:nvSpPr>
          <p:cNvPr id="213" name="Shape 213"/>
          <p:cNvSpPr txBox="1">
            <a:spLocks noGrp="1"/>
          </p:cNvSpPr>
          <p:nvPr>
            <p:ph type="body" idx="1"/>
          </p:nvPr>
        </p:nvSpPr>
        <p:spPr>
          <a:xfrm>
            <a:off x="553625" y="1626850"/>
            <a:ext cx="4131000" cy="2234700"/>
          </a:xfrm>
          <a:prstGeom prst="rect">
            <a:avLst/>
          </a:prstGeom>
        </p:spPr>
        <p:txBody>
          <a:bodyPr wrap="square" lIns="91425" tIns="91425" rIns="91425" bIns="91425" anchor="t" anchorCtr="0">
            <a:noAutofit/>
          </a:bodyPr>
          <a:lstStyle/>
          <a:p>
            <a:pPr marL="457200" lvl="0" indent="-355600" rtl="0">
              <a:spcBef>
                <a:spcPts val="0"/>
              </a:spcBef>
              <a:buSzPct val="100000"/>
            </a:pPr>
            <a:r>
              <a:rPr lang="en-GB" sz="2000"/>
              <a:t>Specialized function - production of milk for lactation </a:t>
            </a:r>
          </a:p>
          <a:p>
            <a:pPr marL="457200" lvl="0" indent="-355600" rtl="0">
              <a:spcBef>
                <a:spcPts val="0"/>
              </a:spcBef>
              <a:buSzPct val="100000"/>
            </a:pPr>
            <a:r>
              <a:rPr lang="en-GB" sz="2000"/>
              <a:t>Sit atop pectoralis muscle </a:t>
            </a:r>
          </a:p>
          <a:p>
            <a:pPr marL="457200" lvl="0" indent="-355600" rtl="0">
              <a:spcBef>
                <a:spcPts val="0"/>
              </a:spcBef>
              <a:buSzPct val="100000"/>
            </a:pPr>
            <a:r>
              <a:rPr lang="en-GB" sz="2000"/>
              <a:t>Female breasts - lobes and ducts</a:t>
            </a:r>
          </a:p>
          <a:p>
            <a:pPr marL="457200" lvl="0" indent="-355600">
              <a:spcBef>
                <a:spcPts val="0"/>
              </a:spcBef>
              <a:buSzPct val="100000"/>
            </a:pPr>
            <a:r>
              <a:rPr lang="en-GB" sz="2000"/>
              <a:t>Male breasts - ducts with blunt ends</a:t>
            </a:r>
          </a:p>
        </p:txBody>
      </p:sp>
      <p:pic>
        <p:nvPicPr>
          <p:cNvPr id="214" name="Shape 214" descr="ANATOMY.png"/>
          <p:cNvPicPr preferRelativeResize="0"/>
          <p:nvPr/>
        </p:nvPicPr>
        <p:blipFill>
          <a:blip r:embed="rId3">
            <a:alphaModFix/>
          </a:blip>
          <a:stretch>
            <a:fillRect/>
          </a:stretch>
        </p:blipFill>
        <p:spPr>
          <a:xfrm>
            <a:off x="5003801" y="539550"/>
            <a:ext cx="3823775" cy="3597699"/>
          </a:xfrm>
          <a:prstGeom prst="rect">
            <a:avLst/>
          </a:prstGeom>
          <a:noFill/>
          <a:ln>
            <a:noFill/>
          </a:ln>
        </p:spPr>
      </p:pic>
      <p:sp>
        <p:nvSpPr>
          <p:cNvPr id="215" name="Shape 215"/>
          <p:cNvSpPr txBox="1"/>
          <p:nvPr/>
        </p:nvSpPr>
        <p:spPr>
          <a:xfrm>
            <a:off x="183850" y="4622750"/>
            <a:ext cx="2239200" cy="320700"/>
          </a:xfrm>
          <a:prstGeom prst="rect">
            <a:avLst/>
          </a:prstGeom>
          <a:noFill/>
          <a:ln>
            <a:noFill/>
          </a:ln>
        </p:spPr>
        <p:txBody>
          <a:bodyPr wrap="square" lIns="91425" tIns="91425" rIns="91425" bIns="91425" anchor="t" anchorCtr="0">
            <a:noAutofit/>
          </a:bodyPr>
          <a:lstStyle/>
          <a:p>
            <a:pPr lvl="0">
              <a:spcBef>
                <a:spcPts val="0"/>
              </a:spcBef>
              <a:buNone/>
            </a:pPr>
            <a:r>
              <a:rPr lang="en-GB" sz="1000">
                <a:latin typeface="Calibri"/>
                <a:ea typeface="Calibri"/>
                <a:cs typeface="Calibri"/>
                <a:sym typeface="Calibri"/>
              </a:rPr>
              <a:t>(National Cancer Institute, 2015) </a:t>
            </a:r>
          </a:p>
        </p:txBody>
      </p:sp>
      <p:sp>
        <p:nvSpPr>
          <p:cNvPr id="216" name="Shape 216"/>
          <p:cNvSpPr txBox="1"/>
          <p:nvPr/>
        </p:nvSpPr>
        <p:spPr>
          <a:xfrm>
            <a:off x="5341325" y="4137250"/>
            <a:ext cx="3394200" cy="434700"/>
          </a:xfrm>
          <a:prstGeom prst="rect">
            <a:avLst/>
          </a:prstGeom>
          <a:noFill/>
          <a:ln>
            <a:noFill/>
          </a:ln>
        </p:spPr>
        <p:txBody>
          <a:bodyPr wrap="square" lIns="91425" tIns="91425" rIns="91425" bIns="91425" anchor="t" anchorCtr="0">
            <a:noAutofit/>
          </a:bodyPr>
          <a:lstStyle/>
          <a:p>
            <a:pPr lvl="0" rtl="0">
              <a:spcBef>
                <a:spcPts val="0"/>
              </a:spcBef>
              <a:buNone/>
            </a:pPr>
            <a:r>
              <a:rPr lang="en-GB" sz="1200">
                <a:latin typeface="Calibri"/>
                <a:ea typeface="Calibri"/>
                <a:cs typeface="Calibri"/>
                <a:sym typeface="Calibri"/>
              </a:rPr>
              <a:t>Figure : Compares the male breast anatomy and the female breast anatomy. </a:t>
            </a:r>
          </a:p>
        </p:txBody>
      </p:sp>
      <p:sp>
        <p:nvSpPr>
          <p:cNvPr id="217" name="Shape 217"/>
          <p:cNvSpPr txBox="1"/>
          <p:nvPr/>
        </p:nvSpPr>
        <p:spPr>
          <a:xfrm>
            <a:off x="3819900" y="4718400"/>
            <a:ext cx="5324100" cy="320700"/>
          </a:xfrm>
          <a:prstGeom prst="rect">
            <a:avLst/>
          </a:prstGeom>
          <a:noFill/>
          <a:ln>
            <a:noFill/>
          </a:ln>
        </p:spPr>
        <p:txBody>
          <a:bodyPr wrap="square" lIns="91425" tIns="91425" rIns="91425" bIns="91425" anchor="t" anchorCtr="0">
            <a:noAutofit/>
          </a:bodyPr>
          <a:lstStyle/>
          <a:p>
            <a:pPr lvl="0" rtl="0">
              <a:spcBef>
                <a:spcPts val="0"/>
              </a:spcBef>
              <a:buNone/>
            </a:pPr>
            <a:r>
              <a:rPr lang="en-GB" sz="800">
                <a:latin typeface="Calibri"/>
                <a:ea typeface="Calibri"/>
                <a:cs typeface="Calibri"/>
                <a:sym typeface="Calibri"/>
              </a:rPr>
              <a:t>Image from: http://www.cancer.ca/en/cancer-information/cancer-type/breast/breast-cancer/the-breasts/?region=on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446975" y="941650"/>
            <a:ext cx="4073400" cy="2898900"/>
          </a:xfrm>
          <a:prstGeom prst="rect">
            <a:avLst/>
          </a:prstGeom>
        </p:spPr>
        <p:txBody>
          <a:bodyPr wrap="square" lIns="91425" tIns="91425" rIns="91425" bIns="91425" anchor="t" anchorCtr="0">
            <a:noAutofit/>
          </a:bodyPr>
          <a:lstStyle/>
          <a:p>
            <a:pPr marL="457200" lvl="0" indent="-342900" rtl="0">
              <a:spcBef>
                <a:spcPts val="0"/>
              </a:spcBef>
              <a:buSzPct val="100000"/>
            </a:pPr>
            <a:r>
              <a:rPr lang="en-GB" sz="1800"/>
              <a:t>Connected to blood and lymph vessels</a:t>
            </a:r>
          </a:p>
          <a:p>
            <a:pPr marL="457200" lvl="0" indent="-342900" rtl="0">
              <a:spcBef>
                <a:spcPts val="0"/>
              </a:spcBef>
              <a:buSzPct val="100000"/>
            </a:pPr>
            <a:r>
              <a:rPr lang="en-GB" sz="1800"/>
              <a:t>Lymph vessels move lymph fluid into lymph nodes</a:t>
            </a:r>
          </a:p>
          <a:p>
            <a:pPr marL="457200" lvl="0" indent="-342900" rtl="0">
              <a:spcBef>
                <a:spcPts val="0"/>
              </a:spcBef>
              <a:buSzPct val="100000"/>
            </a:pPr>
            <a:r>
              <a:rPr lang="en-GB" sz="1800"/>
              <a:t>Axillary lymph nodes</a:t>
            </a:r>
          </a:p>
          <a:p>
            <a:pPr marL="914400" lvl="1" indent="-342900" rtl="0">
              <a:spcBef>
                <a:spcPts val="0"/>
              </a:spcBef>
              <a:buSzPct val="100000"/>
            </a:pPr>
            <a:r>
              <a:rPr lang="en-GB" sz="1800"/>
              <a:t>Level I  - low axilla</a:t>
            </a:r>
          </a:p>
          <a:p>
            <a:pPr marL="914400" lvl="1" indent="-342900" rtl="0">
              <a:spcBef>
                <a:spcPts val="0"/>
              </a:spcBef>
              <a:buSzPct val="100000"/>
            </a:pPr>
            <a:r>
              <a:rPr lang="en-GB" sz="1800"/>
              <a:t>Level II - mid axilla</a:t>
            </a:r>
          </a:p>
          <a:p>
            <a:pPr marL="914400" lvl="1" indent="-342900" rtl="0">
              <a:spcBef>
                <a:spcPts val="0"/>
              </a:spcBef>
              <a:buSzPct val="100000"/>
            </a:pPr>
            <a:r>
              <a:rPr lang="en-GB" sz="1800"/>
              <a:t>Level III - high axilla </a:t>
            </a:r>
          </a:p>
        </p:txBody>
      </p:sp>
      <p:sp>
        <p:nvSpPr>
          <p:cNvPr id="223" name="Shape 223"/>
          <p:cNvSpPr txBox="1"/>
          <p:nvPr/>
        </p:nvSpPr>
        <p:spPr>
          <a:xfrm>
            <a:off x="5116200" y="4013475"/>
            <a:ext cx="3289800" cy="513600"/>
          </a:xfrm>
          <a:prstGeom prst="rect">
            <a:avLst/>
          </a:prstGeom>
          <a:noFill/>
          <a:ln>
            <a:noFill/>
          </a:ln>
        </p:spPr>
        <p:txBody>
          <a:bodyPr wrap="square" lIns="91425" tIns="91425" rIns="91425" bIns="91425" anchor="t" anchorCtr="0">
            <a:noAutofit/>
          </a:bodyPr>
          <a:lstStyle/>
          <a:p>
            <a:pPr lvl="0" rtl="0">
              <a:spcBef>
                <a:spcPts val="0"/>
              </a:spcBef>
              <a:buNone/>
            </a:pPr>
            <a:r>
              <a:rPr lang="en-GB" sz="1200">
                <a:latin typeface="Calibri"/>
                <a:ea typeface="Calibri"/>
                <a:cs typeface="Calibri"/>
                <a:sym typeface="Calibri"/>
              </a:rPr>
              <a:t>Figure : Illustrates the axillary lymph nodes : level I, level II, and level III. </a:t>
            </a:r>
          </a:p>
        </p:txBody>
      </p:sp>
      <p:sp>
        <p:nvSpPr>
          <p:cNvPr id="224" name="Shape 224"/>
          <p:cNvSpPr txBox="1"/>
          <p:nvPr/>
        </p:nvSpPr>
        <p:spPr>
          <a:xfrm>
            <a:off x="162550" y="4644975"/>
            <a:ext cx="2164800" cy="403800"/>
          </a:xfrm>
          <a:prstGeom prst="rect">
            <a:avLst/>
          </a:prstGeom>
          <a:noFill/>
          <a:ln>
            <a:noFill/>
          </a:ln>
        </p:spPr>
        <p:txBody>
          <a:bodyPr wrap="square" lIns="91425" tIns="91425" rIns="91425" bIns="91425" anchor="t" anchorCtr="0">
            <a:noAutofit/>
          </a:bodyPr>
          <a:lstStyle/>
          <a:p>
            <a:pPr lvl="0" rtl="0">
              <a:spcBef>
                <a:spcPts val="0"/>
              </a:spcBef>
              <a:buNone/>
            </a:pPr>
            <a:r>
              <a:rPr lang="en-GB" sz="1000">
                <a:latin typeface="Calibri"/>
                <a:ea typeface="Calibri"/>
                <a:cs typeface="Calibri"/>
                <a:sym typeface="Calibri"/>
              </a:rPr>
              <a:t>(Canadian Cancer Society, 2017) </a:t>
            </a:r>
          </a:p>
        </p:txBody>
      </p:sp>
      <p:sp>
        <p:nvSpPr>
          <p:cNvPr id="225" name="Shape 225"/>
          <p:cNvSpPr txBox="1"/>
          <p:nvPr/>
        </p:nvSpPr>
        <p:spPr>
          <a:xfrm>
            <a:off x="3819900" y="4686525"/>
            <a:ext cx="5324100" cy="320700"/>
          </a:xfrm>
          <a:prstGeom prst="rect">
            <a:avLst/>
          </a:prstGeom>
          <a:noFill/>
          <a:ln>
            <a:noFill/>
          </a:ln>
        </p:spPr>
        <p:txBody>
          <a:bodyPr wrap="square" lIns="91425" tIns="91425" rIns="91425" bIns="91425" anchor="t" anchorCtr="0">
            <a:noAutofit/>
          </a:bodyPr>
          <a:lstStyle/>
          <a:p>
            <a:pPr lvl="0" rtl="0">
              <a:spcBef>
                <a:spcPts val="0"/>
              </a:spcBef>
              <a:buNone/>
            </a:pPr>
            <a:r>
              <a:rPr lang="en-GB" sz="800">
                <a:latin typeface="Calibri"/>
                <a:ea typeface="Calibri"/>
                <a:cs typeface="Calibri"/>
                <a:sym typeface="Calibri"/>
              </a:rPr>
              <a:t>Image from: http://www.cancer.ca/en/cancer-information/cancer-type/breast/breast-cancer/the-breasts/?region=on</a:t>
            </a:r>
          </a:p>
        </p:txBody>
      </p:sp>
      <p:pic>
        <p:nvPicPr>
          <p:cNvPr id="226" name="Shape 226" descr="Screen Shot 2017-10-02 at 11.35.32 PM.png"/>
          <p:cNvPicPr preferRelativeResize="0"/>
          <p:nvPr/>
        </p:nvPicPr>
        <p:blipFill>
          <a:blip r:embed="rId3">
            <a:alphaModFix/>
          </a:blip>
          <a:stretch>
            <a:fillRect/>
          </a:stretch>
        </p:blipFill>
        <p:spPr>
          <a:xfrm>
            <a:off x="5116199" y="941638"/>
            <a:ext cx="3289800" cy="30718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518450" y="395425"/>
            <a:ext cx="7505700" cy="954600"/>
          </a:xfrm>
          <a:prstGeom prst="rect">
            <a:avLst/>
          </a:prstGeom>
        </p:spPr>
        <p:txBody>
          <a:bodyPr wrap="square" lIns="91425" tIns="91425" rIns="91425" bIns="91425" anchor="t" anchorCtr="0">
            <a:noAutofit/>
          </a:bodyPr>
          <a:lstStyle/>
          <a:p>
            <a:pPr lvl="0">
              <a:spcBef>
                <a:spcPts val="0"/>
              </a:spcBef>
              <a:buNone/>
            </a:pPr>
            <a:r>
              <a:rPr lang="en-GB"/>
              <a:t>Stages of breast cancer</a:t>
            </a:r>
          </a:p>
        </p:txBody>
      </p:sp>
      <p:sp>
        <p:nvSpPr>
          <p:cNvPr id="232" name="Shape 232"/>
          <p:cNvSpPr txBox="1">
            <a:spLocks noGrp="1"/>
          </p:cNvSpPr>
          <p:nvPr>
            <p:ph type="body" idx="1"/>
          </p:nvPr>
        </p:nvSpPr>
        <p:spPr>
          <a:xfrm>
            <a:off x="226450" y="887924"/>
            <a:ext cx="4774724" cy="2803899"/>
          </a:xfrm>
          <a:prstGeom prst="rect">
            <a:avLst/>
          </a:prstGeom>
        </p:spPr>
        <p:txBody>
          <a:bodyPr wrap="square" lIns="91425" tIns="91425" rIns="91425" bIns="91425" anchor="t" anchorCtr="0">
            <a:noAutofit/>
          </a:bodyPr>
          <a:lstStyle/>
          <a:p>
            <a:pPr lvl="0">
              <a:spcBef>
                <a:spcPts val="0"/>
              </a:spcBef>
              <a:buNone/>
            </a:pPr>
            <a:r>
              <a:rPr lang="en-GB" sz="1400" dirty="0"/>
              <a:t>TNM system is used to diagnose the stage of the breast cancer </a:t>
            </a:r>
            <a:endParaRPr lang="en-GB" sz="1400" dirty="0" smtClean="0"/>
          </a:p>
          <a:p>
            <a:pPr lvl="0">
              <a:spcBef>
                <a:spcPts val="0"/>
              </a:spcBef>
              <a:buNone/>
            </a:pPr>
            <a:r>
              <a:rPr lang="en-GB" sz="1400" b="1" dirty="0" smtClean="0"/>
              <a:t>Stage </a:t>
            </a:r>
            <a:r>
              <a:rPr lang="en-GB" sz="1400" b="1" dirty="0"/>
              <a:t>0: </a:t>
            </a:r>
            <a:r>
              <a:rPr lang="en-GB" sz="1400" dirty="0"/>
              <a:t>Carcinoma in situ stage</a:t>
            </a:r>
          </a:p>
          <a:p>
            <a:pPr lvl="0">
              <a:spcBef>
                <a:spcPts val="0"/>
              </a:spcBef>
              <a:buNone/>
            </a:pPr>
            <a:r>
              <a:rPr lang="en-GB" sz="1400" b="1" dirty="0"/>
              <a:t>Stage 1: </a:t>
            </a:r>
            <a:r>
              <a:rPr lang="en-GB" sz="1400" dirty="0"/>
              <a:t>Cancer contained in regions of abnormal cell growth</a:t>
            </a:r>
          </a:p>
          <a:p>
            <a:pPr marL="457200" lvl="0" indent="-317500" rtl="0">
              <a:spcBef>
                <a:spcPts val="0"/>
              </a:spcBef>
              <a:buSzPct val="100000"/>
            </a:pPr>
            <a:r>
              <a:rPr lang="en-GB" sz="1400" dirty="0"/>
              <a:t>1a: tumour is less than 2 cm</a:t>
            </a:r>
          </a:p>
          <a:p>
            <a:pPr marL="457200" lvl="0" indent="-317500">
              <a:spcBef>
                <a:spcPts val="0"/>
              </a:spcBef>
              <a:buSzPct val="100000"/>
            </a:pPr>
            <a:r>
              <a:rPr lang="en-GB" sz="1400" dirty="0"/>
              <a:t>1b: tumour is 0.2-2mm and has moved to lymph nodes</a:t>
            </a:r>
          </a:p>
          <a:p>
            <a:pPr lvl="0">
              <a:spcBef>
                <a:spcPts val="0"/>
              </a:spcBef>
              <a:buNone/>
            </a:pPr>
            <a:r>
              <a:rPr lang="en-GB" sz="1400" b="1" dirty="0"/>
              <a:t>Stage 2:</a:t>
            </a:r>
            <a:r>
              <a:rPr lang="en-GB" sz="1400" dirty="0"/>
              <a:t> Cancer either remains in the same spot and grows in size or has extended to the lymph nodes</a:t>
            </a:r>
          </a:p>
          <a:p>
            <a:pPr marL="457200" lvl="0" indent="-317500" rtl="0">
              <a:spcBef>
                <a:spcPts val="0"/>
              </a:spcBef>
              <a:buSzPct val="100000"/>
            </a:pPr>
            <a:r>
              <a:rPr lang="en-GB" sz="1400" dirty="0"/>
              <a:t>2a: tumour is less than 2 cm and crossed lymph nodes</a:t>
            </a:r>
          </a:p>
          <a:p>
            <a:pPr marL="457200" lvl="0" indent="-317500">
              <a:spcBef>
                <a:spcPts val="0"/>
              </a:spcBef>
              <a:buSzPct val="100000"/>
            </a:pPr>
            <a:r>
              <a:rPr lang="en-GB" sz="1400" dirty="0"/>
              <a:t>2b: tumour is between 2-5cm </a:t>
            </a:r>
          </a:p>
        </p:txBody>
      </p:sp>
      <p:pic>
        <p:nvPicPr>
          <p:cNvPr id="233" name="Shape 233"/>
          <p:cNvPicPr preferRelativeResize="0"/>
          <p:nvPr/>
        </p:nvPicPr>
        <p:blipFill>
          <a:blip r:embed="rId3">
            <a:alphaModFix/>
          </a:blip>
          <a:stretch>
            <a:fillRect/>
          </a:stretch>
        </p:blipFill>
        <p:spPr>
          <a:xfrm>
            <a:off x="4862425" y="1784275"/>
            <a:ext cx="3934250" cy="2174799"/>
          </a:xfrm>
          <a:prstGeom prst="rect">
            <a:avLst/>
          </a:prstGeom>
          <a:noFill/>
          <a:ln>
            <a:noFill/>
          </a:ln>
        </p:spPr>
      </p:pic>
      <p:sp>
        <p:nvSpPr>
          <p:cNvPr id="234" name="Shape 234"/>
          <p:cNvSpPr txBox="1"/>
          <p:nvPr/>
        </p:nvSpPr>
        <p:spPr>
          <a:xfrm>
            <a:off x="7203400" y="4035275"/>
            <a:ext cx="3186300" cy="657600"/>
          </a:xfrm>
          <a:prstGeom prst="rect">
            <a:avLst/>
          </a:prstGeom>
          <a:noFill/>
          <a:ln>
            <a:noFill/>
          </a:ln>
        </p:spPr>
        <p:txBody>
          <a:bodyPr wrap="square" lIns="91425" tIns="91425" rIns="91425" bIns="91425" anchor="t" anchorCtr="0">
            <a:noAutofit/>
          </a:bodyPr>
          <a:lstStyle/>
          <a:p>
            <a:pPr lvl="0">
              <a:spcBef>
                <a:spcPts val="0"/>
              </a:spcBef>
              <a:buNone/>
            </a:pPr>
            <a:r>
              <a:rPr lang="en-GB" sz="800"/>
              <a:t>Image from worldbreastcancer.org</a:t>
            </a:r>
          </a:p>
        </p:txBody>
      </p:sp>
      <p:sp>
        <p:nvSpPr>
          <p:cNvPr id="235" name="Shape 235"/>
          <p:cNvSpPr txBox="1"/>
          <p:nvPr/>
        </p:nvSpPr>
        <p:spPr>
          <a:xfrm>
            <a:off x="7143925" y="4554275"/>
            <a:ext cx="1878300" cy="467700"/>
          </a:xfrm>
          <a:prstGeom prst="rect">
            <a:avLst/>
          </a:prstGeom>
          <a:noFill/>
          <a:ln>
            <a:noFill/>
          </a:ln>
        </p:spPr>
        <p:txBody>
          <a:bodyPr wrap="square" lIns="91425" tIns="91425" rIns="91425" bIns="91425" anchor="ctr" anchorCtr="0">
            <a:noAutofit/>
          </a:bodyPr>
          <a:lstStyle/>
          <a:p>
            <a:pPr lvl="0" rtl="0">
              <a:spcBef>
                <a:spcPts val="0"/>
              </a:spcBef>
              <a:buNone/>
            </a:pPr>
            <a:r>
              <a:rPr lang="en-GB" sz="1000">
                <a:latin typeface="Calibri"/>
                <a:ea typeface="Calibri"/>
                <a:cs typeface="Calibri"/>
                <a:sym typeface="Calibri"/>
              </a:rPr>
              <a:t>(National Cancer Institute, 2015)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GB"/>
              <a:t>Stages of Breast cancer (continued)</a:t>
            </a:r>
          </a:p>
        </p:txBody>
      </p:sp>
      <p:sp>
        <p:nvSpPr>
          <p:cNvPr id="241" name="Shape 241"/>
          <p:cNvSpPr txBox="1">
            <a:spLocks noGrp="1"/>
          </p:cNvSpPr>
          <p:nvPr>
            <p:ph type="body" idx="1"/>
          </p:nvPr>
        </p:nvSpPr>
        <p:spPr>
          <a:xfrm>
            <a:off x="377050" y="1509625"/>
            <a:ext cx="3849900" cy="3127200"/>
          </a:xfrm>
          <a:prstGeom prst="rect">
            <a:avLst/>
          </a:prstGeom>
        </p:spPr>
        <p:txBody>
          <a:bodyPr wrap="square" lIns="91425" tIns="91425" rIns="91425" bIns="91425" anchor="t" anchorCtr="0">
            <a:noAutofit/>
          </a:bodyPr>
          <a:lstStyle/>
          <a:p>
            <a:pPr lvl="0">
              <a:spcBef>
                <a:spcPts val="0"/>
              </a:spcBef>
              <a:buNone/>
            </a:pPr>
            <a:r>
              <a:rPr lang="en-GB" sz="1400" b="1" dirty="0"/>
              <a:t>Stage 3: </a:t>
            </a:r>
            <a:r>
              <a:rPr lang="en-GB" sz="1400" dirty="0"/>
              <a:t>Cancer has now spread beyond the region of the original tumour such as the skin near the breast and chest walls</a:t>
            </a:r>
          </a:p>
          <a:p>
            <a:pPr marL="457200" lvl="0" indent="-317500" rtl="0">
              <a:spcBef>
                <a:spcPts val="0"/>
              </a:spcBef>
              <a:buSzPct val="100000"/>
            </a:pPr>
            <a:r>
              <a:rPr lang="en-GB" sz="1400" dirty="0"/>
              <a:t>3a: tumour is growing beyond 5 cm and has spread to lymph nodes beyond the original site</a:t>
            </a:r>
          </a:p>
          <a:p>
            <a:pPr marL="457200" lvl="0" indent="-317500">
              <a:spcBef>
                <a:spcPts val="0"/>
              </a:spcBef>
              <a:buSzPct val="100000"/>
            </a:pPr>
            <a:r>
              <a:rPr lang="en-GB" sz="1400" dirty="0"/>
              <a:t>3b: tumour has grown to any size, spreading nearby tissue and muscle </a:t>
            </a:r>
          </a:p>
          <a:p>
            <a:pPr lvl="0">
              <a:spcBef>
                <a:spcPts val="0"/>
              </a:spcBef>
              <a:buNone/>
            </a:pPr>
            <a:r>
              <a:rPr lang="en-GB" sz="1400" b="1" dirty="0"/>
              <a:t>Stage 4: </a:t>
            </a:r>
            <a:r>
              <a:rPr lang="en-GB" sz="1400" dirty="0"/>
              <a:t>Cancer has metastasized to other organs and regions of the body</a:t>
            </a:r>
          </a:p>
        </p:txBody>
      </p:sp>
      <p:pic>
        <p:nvPicPr>
          <p:cNvPr id="242" name="Shape 242"/>
          <p:cNvPicPr preferRelativeResize="0"/>
          <p:nvPr/>
        </p:nvPicPr>
        <p:blipFill>
          <a:blip r:embed="rId3">
            <a:alphaModFix/>
          </a:blip>
          <a:stretch>
            <a:fillRect/>
          </a:stretch>
        </p:blipFill>
        <p:spPr>
          <a:xfrm>
            <a:off x="4476375" y="1692950"/>
            <a:ext cx="4159276" cy="2299201"/>
          </a:xfrm>
          <a:prstGeom prst="rect">
            <a:avLst/>
          </a:prstGeom>
          <a:noFill/>
          <a:ln>
            <a:noFill/>
          </a:ln>
        </p:spPr>
      </p:pic>
      <p:sp>
        <p:nvSpPr>
          <p:cNvPr id="243" name="Shape 243"/>
          <p:cNvSpPr txBox="1"/>
          <p:nvPr/>
        </p:nvSpPr>
        <p:spPr>
          <a:xfrm>
            <a:off x="7143925" y="4554275"/>
            <a:ext cx="1878300" cy="467700"/>
          </a:xfrm>
          <a:prstGeom prst="rect">
            <a:avLst/>
          </a:prstGeom>
          <a:noFill/>
          <a:ln>
            <a:noFill/>
          </a:ln>
        </p:spPr>
        <p:txBody>
          <a:bodyPr wrap="square" lIns="91425" tIns="91425" rIns="91425" bIns="91425" anchor="ctr" anchorCtr="0">
            <a:noAutofit/>
          </a:bodyPr>
          <a:lstStyle/>
          <a:p>
            <a:pPr lvl="0" rtl="0">
              <a:spcBef>
                <a:spcPts val="0"/>
              </a:spcBef>
              <a:buNone/>
            </a:pPr>
            <a:r>
              <a:rPr lang="en-GB" sz="1000">
                <a:latin typeface="Calibri"/>
                <a:ea typeface="Calibri"/>
                <a:cs typeface="Calibri"/>
                <a:sym typeface="Calibri"/>
              </a:rPr>
              <a:t>(National Cancer Institute, 2015)</a:t>
            </a:r>
          </a:p>
        </p:txBody>
      </p:sp>
      <p:sp>
        <p:nvSpPr>
          <p:cNvPr id="244" name="Shape 244"/>
          <p:cNvSpPr txBox="1"/>
          <p:nvPr/>
        </p:nvSpPr>
        <p:spPr>
          <a:xfrm>
            <a:off x="7203400" y="4035275"/>
            <a:ext cx="3186300" cy="657600"/>
          </a:xfrm>
          <a:prstGeom prst="rect">
            <a:avLst/>
          </a:prstGeom>
          <a:noFill/>
          <a:ln>
            <a:noFill/>
          </a:ln>
        </p:spPr>
        <p:txBody>
          <a:bodyPr wrap="square" lIns="91425" tIns="91425" rIns="91425" bIns="91425" anchor="t" anchorCtr="0">
            <a:noAutofit/>
          </a:bodyPr>
          <a:lstStyle/>
          <a:p>
            <a:pPr lvl="0" rtl="0">
              <a:spcBef>
                <a:spcPts val="0"/>
              </a:spcBef>
              <a:buNone/>
            </a:pPr>
            <a:r>
              <a:rPr lang="en-GB" sz="800"/>
              <a:t>Image from worldbreastcancer.org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615975" y="493650"/>
            <a:ext cx="7505700" cy="954600"/>
          </a:xfrm>
          <a:prstGeom prst="rect">
            <a:avLst/>
          </a:prstGeom>
        </p:spPr>
        <p:txBody>
          <a:bodyPr wrap="square" lIns="91425" tIns="91425" rIns="91425" bIns="91425" anchor="t" anchorCtr="0">
            <a:noAutofit/>
          </a:bodyPr>
          <a:lstStyle/>
          <a:p>
            <a:pPr lvl="0">
              <a:spcBef>
                <a:spcPts val="0"/>
              </a:spcBef>
              <a:buNone/>
            </a:pPr>
            <a:r>
              <a:rPr lang="en-GB"/>
              <a:t>Pathophysiology </a:t>
            </a:r>
          </a:p>
        </p:txBody>
      </p:sp>
      <p:sp>
        <p:nvSpPr>
          <p:cNvPr id="250" name="Shape 250"/>
          <p:cNvSpPr txBox="1">
            <a:spLocks noGrp="1"/>
          </p:cNvSpPr>
          <p:nvPr>
            <p:ph type="body" idx="1"/>
          </p:nvPr>
        </p:nvSpPr>
        <p:spPr>
          <a:xfrm>
            <a:off x="808087" y="1153419"/>
            <a:ext cx="5059450" cy="2476958"/>
          </a:xfrm>
          <a:prstGeom prst="rect">
            <a:avLst/>
          </a:prstGeom>
        </p:spPr>
        <p:txBody>
          <a:bodyPr wrap="square" lIns="91425" tIns="91425" rIns="91425" bIns="91425" anchor="t" anchorCtr="0">
            <a:noAutofit/>
          </a:bodyPr>
          <a:lstStyle/>
          <a:p>
            <a:pPr lvl="0">
              <a:lnSpc>
                <a:spcPct val="100000"/>
              </a:lnSpc>
              <a:spcBef>
                <a:spcPts val="0"/>
              </a:spcBef>
              <a:spcAft>
                <a:spcPts val="800"/>
              </a:spcAft>
              <a:buNone/>
            </a:pPr>
            <a:r>
              <a:rPr lang="en-GB" sz="1400" b="1" dirty="0"/>
              <a:t>Breast Cancer Susceptibility Gene (BRCA) </a:t>
            </a:r>
          </a:p>
          <a:p>
            <a:pPr marL="457200" lvl="0" indent="-317500" rtl="0">
              <a:lnSpc>
                <a:spcPct val="100000"/>
              </a:lnSpc>
              <a:spcBef>
                <a:spcPts val="0"/>
              </a:spcBef>
              <a:spcAft>
                <a:spcPts val="800"/>
              </a:spcAft>
              <a:buSzPct val="100000"/>
            </a:pPr>
            <a:r>
              <a:rPr lang="en-GB" sz="1400" dirty="0"/>
              <a:t>BRCA1 and BRCA2 </a:t>
            </a:r>
          </a:p>
          <a:p>
            <a:pPr marL="914400" lvl="1" indent="-317500" rtl="0">
              <a:lnSpc>
                <a:spcPct val="100000"/>
              </a:lnSpc>
              <a:spcBef>
                <a:spcPts val="0"/>
              </a:spcBef>
              <a:spcAft>
                <a:spcPts val="800"/>
              </a:spcAft>
              <a:buSzPct val="100000"/>
            </a:pPr>
            <a:r>
              <a:rPr lang="en-GB" sz="1400" dirty="0"/>
              <a:t>Tumour suppressor genes </a:t>
            </a:r>
          </a:p>
          <a:p>
            <a:pPr marL="914400" lvl="1" indent="-317500" rtl="0">
              <a:lnSpc>
                <a:spcPct val="100000"/>
              </a:lnSpc>
              <a:spcBef>
                <a:spcPts val="0"/>
              </a:spcBef>
              <a:spcAft>
                <a:spcPts val="800"/>
              </a:spcAft>
              <a:buSzPct val="100000"/>
            </a:pPr>
            <a:r>
              <a:rPr lang="en-GB" sz="1400" dirty="0"/>
              <a:t>Chromosome 13 and 17 </a:t>
            </a:r>
          </a:p>
          <a:p>
            <a:pPr marL="457200" lvl="0" indent="-317500" rtl="0">
              <a:lnSpc>
                <a:spcPct val="100000"/>
              </a:lnSpc>
              <a:spcBef>
                <a:spcPts val="0"/>
              </a:spcBef>
              <a:spcAft>
                <a:spcPts val="800"/>
              </a:spcAft>
              <a:buSzPct val="100000"/>
            </a:pPr>
            <a:r>
              <a:rPr lang="en-GB" sz="1400" dirty="0"/>
              <a:t>Function:</a:t>
            </a:r>
          </a:p>
          <a:p>
            <a:pPr marL="914400" lvl="1" indent="-317500" rtl="0">
              <a:lnSpc>
                <a:spcPct val="100000"/>
              </a:lnSpc>
              <a:spcBef>
                <a:spcPts val="0"/>
              </a:spcBef>
              <a:spcAft>
                <a:spcPts val="800"/>
              </a:spcAft>
              <a:buSzPct val="100000"/>
            </a:pPr>
            <a:r>
              <a:rPr lang="en-GB" sz="1400" dirty="0"/>
              <a:t>Repair of double DNA breakages </a:t>
            </a:r>
          </a:p>
          <a:p>
            <a:pPr marL="1371600" lvl="2" indent="-317500" rtl="0">
              <a:lnSpc>
                <a:spcPct val="100000"/>
              </a:lnSpc>
              <a:spcBef>
                <a:spcPts val="0"/>
              </a:spcBef>
              <a:spcAft>
                <a:spcPts val="800"/>
              </a:spcAft>
              <a:buSzPct val="100000"/>
            </a:pPr>
            <a:r>
              <a:rPr lang="en-GB" sz="1400" dirty="0"/>
              <a:t>Homologous recombination DNA repair </a:t>
            </a:r>
          </a:p>
          <a:p>
            <a:pPr marL="1371600" lvl="2" indent="-317500" rtl="0">
              <a:lnSpc>
                <a:spcPct val="100000"/>
              </a:lnSpc>
              <a:spcBef>
                <a:spcPts val="0"/>
              </a:spcBef>
              <a:spcAft>
                <a:spcPts val="800"/>
              </a:spcAft>
              <a:buSzPct val="100000"/>
            </a:pPr>
            <a:r>
              <a:rPr lang="en-GB" sz="1400" dirty="0"/>
              <a:t>Non-homologous end-joining </a:t>
            </a:r>
          </a:p>
          <a:p>
            <a:pPr marL="914400" lvl="1" indent="-317500" rtl="0">
              <a:lnSpc>
                <a:spcPct val="100000"/>
              </a:lnSpc>
              <a:spcBef>
                <a:spcPts val="0"/>
              </a:spcBef>
              <a:spcAft>
                <a:spcPts val="800"/>
              </a:spcAft>
              <a:buSzPct val="100000"/>
            </a:pPr>
            <a:r>
              <a:rPr lang="en-GB" sz="1400" dirty="0"/>
              <a:t>Cellular responses to DNA damage </a:t>
            </a:r>
          </a:p>
          <a:p>
            <a:pPr marL="1371600" lvl="2" indent="-317500" rtl="0">
              <a:lnSpc>
                <a:spcPct val="100000"/>
              </a:lnSpc>
              <a:spcBef>
                <a:spcPts val="0"/>
              </a:spcBef>
              <a:spcAft>
                <a:spcPts val="800"/>
              </a:spcAft>
              <a:buSzPct val="100000"/>
            </a:pPr>
            <a:r>
              <a:rPr lang="en-GB" sz="1400" dirty="0"/>
              <a:t>Block cell proliferation </a:t>
            </a:r>
          </a:p>
          <a:p>
            <a:pPr marL="1371600" lvl="2" indent="-317500" rtl="0">
              <a:lnSpc>
                <a:spcPct val="100000"/>
              </a:lnSpc>
              <a:spcBef>
                <a:spcPts val="0"/>
              </a:spcBef>
              <a:spcAft>
                <a:spcPts val="800"/>
              </a:spcAft>
              <a:buSzPct val="100000"/>
            </a:pPr>
            <a:r>
              <a:rPr lang="en-GB" sz="1400" dirty="0"/>
              <a:t>Induction of  apoptosis </a:t>
            </a:r>
          </a:p>
          <a:p>
            <a:pPr lvl="0">
              <a:lnSpc>
                <a:spcPct val="100000"/>
              </a:lnSpc>
              <a:spcBef>
                <a:spcPts val="0"/>
              </a:spcBef>
              <a:spcAft>
                <a:spcPts val="1000"/>
              </a:spcAft>
              <a:buNone/>
            </a:pPr>
            <a:endParaRPr sz="1100" b="1" dirty="0"/>
          </a:p>
          <a:p>
            <a:pPr lvl="0">
              <a:lnSpc>
                <a:spcPct val="100000"/>
              </a:lnSpc>
              <a:spcBef>
                <a:spcPts val="0"/>
              </a:spcBef>
              <a:spcAft>
                <a:spcPts val="1000"/>
              </a:spcAft>
              <a:buNone/>
            </a:pPr>
            <a:endParaRPr sz="1100" b="1" dirty="0"/>
          </a:p>
          <a:p>
            <a:pPr lvl="0">
              <a:lnSpc>
                <a:spcPct val="100000"/>
              </a:lnSpc>
              <a:spcBef>
                <a:spcPts val="0"/>
              </a:spcBef>
              <a:spcAft>
                <a:spcPts val="1000"/>
              </a:spcAft>
              <a:buNone/>
            </a:pPr>
            <a:endParaRPr sz="1100" b="1" dirty="0"/>
          </a:p>
        </p:txBody>
      </p:sp>
      <p:pic>
        <p:nvPicPr>
          <p:cNvPr id="251" name="Shape 251" descr="1200px-BRCA_Genes.svg.png"/>
          <p:cNvPicPr preferRelativeResize="0"/>
          <p:nvPr/>
        </p:nvPicPr>
        <p:blipFill>
          <a:blip r:embed="rId3">
            <a:alphaModFix/>
          </a:blip>
          <a:stretch>
            <a:fillRect/>
          </a:stretch>
        </p:blipFill>
        <p:spPr>
          <a:xfrm>
            <a:off x="5238175" y="1762600"/>
            <a:ext cx="3621849" cy="2037275"/>
          </a:xfrm>
          <a:prstGeom prst="rect">
            <a:avLst/>
          </a:prstGeom>
          <a:noFill/>
          <a:ln>
            <a:noFill/>
          </a:ln>
        </p:spPr>
      </p:pic>
      <p:sp>
        <p:nvSpPr>
          <p:cNvPr id="252" name="Shape 252"/>
          <p:cNvSpPr txBox="1"/>
          <p:nvPr/>
        </p:nvSpPr>
        <p:spPr>
          <a:xfrm>
            <a:off x="5078700" y="3799875"/>
            <a:ext cx="3940800" cy="569700"/>
          </a:xfrm>
          <a:prstGeom prst="rect">
            <a:avLst/>
          </a:prstGeom>
          <a:noFill/>
          <a:ln>
            <a:noFill/>
          </a:ln>
        </p:spPr>
        <p:txBody>
          <a:bodyPr wrap="square" lIns="91425" tIns="91425" rIns="91425" bIns="91425" anchor="t" anchorCtr="0">
            <a:noAutofit/>
          </a:bodyPr>
          <a:lstStyle/>
          <a:p>
            <a:pPr lvl="0">
              <a:spcBef>
                <a:spcPts val="0"/>
              </a:spcBef>
              <a:buNone/>
            </a:pPr>
            <a:r>
              <a:rPr lang="en-GB" sz="1200">
                <a:latin typeface="Calibri"/>
                <a:ea typeface="Calibri"/>
                <a:cs typeface="Calibri"/>
                <a:sym typeface="Calibri"/>
              </a:rPr>
              <a:t>(Lee Moffitt Cancer Centre and Research Institute, 2004 ) </a:t>
            </a:r>
          </a:p>
        </p:txBody>
      </p:sp>
      <p:sp>
        <p:nvSpPr>
          <p:cNvPr id="253" name="Shape 253"/>
          <p:cNvSpPr txBox="1"/>
          <p:nvPr/>
        </p:nvSpPr>
        <p:spPr>
          <a:xfrm>
            <a:off x="178725" y="4618750"/>
            <a:ext cx="4533600" cy="272100"/>
          </a:xfrm>
          <a:prstGeom prst="rect">
            <a:avLst/>
          </a:prstGeom>
          <a:noFill/>
          <a:ln>
            <a:noFill/>
          </a:ln>
        </p:spPr>
        <p:txBody>
          <a:bodyPr wrap="square" lIns="91425" tIns="91425" rIns="91425" bIns="91425" anchor="t" anchorCtr="0">
            <a:noAutofit/>
          </a:bodyPr>
          <a:lstStyle/>
          <a:p>
            <a:pPr lvl="0">
              <a:spcBef>
                <a:spcPts val="0"/>
              </a:spcBef>
              <a:buNone/>
            </a:pPr>
            <a:r>
              <a:rPr lang="en-GB" sz="1000">
                <a:latin typeface="Calibri"/>
                <a:ea typeface="Calibri"/>
                <a:cs typeface="Calibri"/>
                <a:sym typeface="Calibri"/>
              </a:rPr>
              <a:t>(Miki, 1994; Rosen, 2014; Wooster, 1995)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a:spLocks noGrp="1"/>
          </p:cNvSpPr>
          <p:nvPr>
            <p:ph type="title"/>
          </p:nvPr>
        </p:nvSpPr>
        <p:spPr>
          <a:xfrm>
            <a:off x="659875" y="424000"/>
            <a:ext cx="7505700" cy="954600"/>
          </a:xfrm>
          <a:prstGeom prst="rect">
            <a:avLst/>
          </a:prstGeom>
        </p:spPr>
        <p:txBody>
          <a:bodyPr wrap="square" lIns="91425" tIns="91425" rIns="91425" bIns="91425" anchor="t" anchorCtr="0">
            <a:noAutofit/>
          </a:bodyPr>
          <a:lstStyle/>
          <a:p>
            <a:pPr lvl="0">
              <a:spcBef>
                <a:spcPts val="0"/>
              </a:spcBef>
              <a:buNone/>
            </a:pPr>
            <a:r>
              <a:rPr lang="en-GB"/>
              <a:t>Pathophysiology (Cont.) </a:t>
            </a:r>
          </a:p>
        </p:txBody>
      </p:sp>
      <p:sp>
        <p:nvSpPr>
          <p:cNvPr id="259" name="Shape 259"/>
          <p:cNvSpPr txBox="1">
            <a:spLocks noGrp="1"/>
          </p:cNvSpPr>
          <p:nvPr>
            <p:ph type="body" idx="1"/>
          </p:nvPr>
        </p:nvSpPr>
        <p:spPr>
          <a:xfrm>
            <a:off x="577075" y="1203750"/>
            <a:ext cx="7671300" cy="3244800"/>
          </a:xfrm>
          <a:prstGeom prst="rect">
            <a:avLst/>
          </a:prstGeom>
        </p:spPr>
        <p:txBody>
          <a:bodyPr wrap="square" lIns="91425" tIns="91425" rIns="91425" bIns="91425" anchor="t" anchorCtr="0">
            <a:noAutofit/>
          </a:bodyPr>
          <a:lstStyle/>
          <a:p>
            <a:pPr lvl="0" rtl="0">
              <a:spcBef>
                <a:spcPts val="0"/>
              </a:spcBef>
              <a:buNone/>
            </a:pPr>
            <a:r>
              <a:rPr lang="en-GB" sz="1400" b="1"/>
              <a:t>Lifetime risk of Mutant-BRCA Carriers</a:t>
            </a:r>
          </a:p>
          <a:p>
            <a:pPr lvl="0">
              <a:spcBef>
                <a:spcPts val="0"/>
              </a:spcBef>
              <a:buNone/>
            </a:pPr>
            <a:endParaRPr b="1"/>
          </a:p>
          <a:p>
            <a:pPr lvl="0">
              <a:spcBef>
                <a:spcPts val="0"/>
              </a:spcBef>
              <a:buNone/>
            </a:pPr>
            <a:r>
              <a:rPr lang="en-GB" b="1"/>
              <a:t> </a:t>
            </a:r>
          </a:p>
          <a:p>
            <a:pPr lvl="0">
              <a:spcBef>
                <a:spcPts val="0"/>
              </a:spcBef>
              <a:buNone/>
            </a:pPr>
            <a:endParaRPr b="1"/>
          </a:p>
        </p:txBody>
      </p:sp>
      <p:pic>
        <p:nvPicPr>
          <p:cNvPr id="260" name="Shape 260"/>
          <p:cNvPicPr preferRelativeResize="0"/>
          <p:nvPr/>
        </p:nvPicPr>
        <p:blipFill>
          <a:blip r:embed="rId3">
            <a:alphaModFix/>
          </a:blip>
          <a:stretch>
            <a:fillRect/>
          </a:stretch>
        </p:blipFill>
        <p:spPr>
          <a:xfrm>
            <a:off x="1985188" y="1624279"/>
            <a:ext cx="5080625" cy="3138751"/>
          </a:xfrm>
          <a:prstGeom prst="rect">
            <a:avLst/>
          </a:prstGeom>
          <a:noFill/>
          <a:ln>
            <a:noFill/>
          </a:ln>
        </p:spPr>
      </p:pic>
      <p:sp>
        <p:nvSpPr>
          <p:cNvPr id="261" name="Shape 261"/>
          <p:cNvSpPr txBox="1"/>
          <p:nvPr/>
        </p:nvSpPr>
        <p:spPr>
          <a:xfrm>
            <a:off x="7401050" y="3662850"/>
            <a:ext cx="6733200" cy="785700"/>
          </a:xfrm>
          <a:prstGeom prst="rect">
            <a:avLst/>
          </a:prstGeom>
          <a:noFill/>
          <a:ln>
            <a:noFill/>
          </a:ln>
        </p:spPr>
        <p:txBody>
          <a:bodyPr wrap="square" lIns="91425" tIns="91425" rIns="91425" bIns="91425" anchor="t" anchorCtr="0">
            <a:noAutofit/>
          </a:bodyPr>
          <a:lstStyle/>
          <a:p>
            <a:pPr lvl="0">
              <a:spcBef>
                <a:spcPts val="0"/>
              </a:spcBef>
              <a:buNone/>
            </a:pPr>
            <a:r>
              <a:rPr lang="en-GB" sz="800"/>
              <a:t>Image from jacobsintl.org</a:t>
            </a:r>
          </a:p>
        </p:txBody>
      </p:sp>
      <p:sp>
        <p:nvSpPr>
          <p:cNvPr id="262" name="Shape 262"/>
          <p:cNvSpPr txBox="1"/>
          <p:nvPr/>
        </p:nvSpPr>
        <p:spPr>
          <a:xfrm>
            <a:off x="144550" y="4656675"/>
            <a:ext cx="1505400" cy="353100"/>
          </a:xfrm>
          <a:prstGeom prst="rect">
            <a:avLst/>
          </a:prstGeom>
          <a:noFill/>
          <a:ln>
            <a:noFill/>
          </a:ln>
        </p:spPr>
        <p:txBody>
          <a:bodyPr wrap="square" lIns="91425" tIns="91425" rIns="91425" bIns="91425" anchor="t" anchorCtr="0">
            <a:noAutofit/>
          </a:bodyPr>
          <a:lstStyle/>
          <a:p>
            <a:pPr lvl="0">
              <a:spcBef>
                <a:spcPts val="0"/>
              </a:spcBef>
              <a:buNone/>
            </a:pPr>
            <a:r>
              <a:rPr lang="en-GB" sz="1000">
                <a:latin typeface="Calibri"/>
                <a:ea typeface="Calibri"/>
                <a:cs typeface="Calibri"/>
                <a:sym typeface="Calibri"/>
              </a:rPr>
              <a:t>(Kuchenbaecker, 2017)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494425" y="530200"/>
            <a:ext cx="7505700" cy="954600"/>
          </a:xfrm>
          <a:prstGeom prst="rect">
            <a:avLst/>
          </a:prstGeom>
        </p:spPr>
        <p:txBody>
          <a:bodyPr wrap="square" lIns="91425" tIns="91425" rIns="91425" bIns="91425" anchor="t" anchorCtr="0">
            <a:noAutofit/>
          </a:bodyPr>
          <a:lstStyle/>
          <a:p>
            <a:pPr lvl="0" rtl="0">
              <a:spcBef>
                <a:spcPts val="0"/>
              </a:spcBef>
              <a:buNone/>
            </a:pPr>
            <a:r>
              <a:rPr lang="en-GB"/>
              <a:t>Pathophysiology (Cont.) </a:t>
            </a:r>
          </a:p>
        </p:txBody>
      </p:sp>
      <p:sp>
        <p:nvSpPr>
          <p:cNvPr id="268" name="Shape 268"/>
          <p:cNvSpPr txBox="1">
            <a:spLocks noGrp="1"/>
          </p:cNvSpPr>
          <p:nvPr>
            <p:ph type="body" idx="1"/>
          </p:nvPr>
        </p:nvSpPr>
        <p:spPr>
          <a:xfrm>
            <a:off x="461260" y="1186050"/>
            <a:ext cx="8324850" cy="3182950"/>
          </a:xfrm>
          <a:prstGeom prst="rect">
            <a:avLst/>
          </a:prstGeom>
        </p:spPr>
        <p:txBody>
          <a:bodyPr wrap="square" lIns="91425" tIns="91425" rIns="91425" bIns="91425" anchor="t" anchorCtr="0">
            <a:noAutofit/>
          </a:bodyPr>
          <a:lstStyle/>
          <a:p>
            <a:pPr lvl="0" rtl="0">
              <a:spcBef>
                <a:spcPts val="0"/>
              </a:spcBef>
              <a:spcAft>
                <a:spcPts val="1000"/>
              </a:spcAft>
              <a:buNone/>
            </a:pPr>
            <a:r>
              <a:rPr lang="en-GB" sz="1400" b="1" dirty="0"/>
              <a:t>BRCA Involved  in DNA Repair </a:t>
            </a:r>
          </a:p>
          <a:p>
            <a:pPr marL="457200" lvl="0" indent="-317500" rtl="0">
              <a:spcBef>
                <a:spcPts val="0"/>
              </a:spcBef>
              <a:spcAft>
                <a:spcPts val="1000"/>
              </a:spcAft>
              <a:buSzPct val="100000"/>
            </a:pPr>
            <a:r>
              <a:rPr lang="en-GB" sz="1400" dirty="0" smtClean="0"/>
              <a:t>Study by </a:t>
            </a:r>
            <a:r>
              <a:rPr lang="en-GB" sz="1400" dirty="0" err="1" smtClean="0"/>
              <a:t>Moynahan</a:t>
            </a:r>
            <a:r>
              <a:rPr lang="en-GB" sz="1400" dirty="0" smtClean="0"/>
              <a:t> </a:t>
            </a:r>
            <a:r>
              <a:rPr lang="en-GB" sz="1400" dirty="0"/>
              <a:t>et al. </a:t>
            </a:r>
          </a:p>
          <a:p>
            <a:pPr marL="914400" lvl="1" indent="-317500" rtl="0">
              <a:spcBef>
                <a:spcPts val="0"/>
              </a:spcBef>
              <a:spcAft>
                <a:spcPts val="1000"/>
              </a:spcAft>
              <a:buSzPct val="100000"/>
            </a:pPr>
            <a:r>
              <a:rPr lang="en-GB" sz="1400" dirty="0"/>
              <a:t>BRCA1 and BRCA2 mutant cell-lines </a:t>
            </a:r>
          </a:p>
          <a:p>
            <a:pPr marL="914400" lvl="1" indent="-317500" rtl="0">
              <a:spcBef>
                <a:spcPts val="0"/>
              </a:spcBef>
              <a:spcAft>
                <a:spcPts val="1000"/>
              </a:spcAft>
              <a:buSzPct val="100000"/>
            </a:pPr>
            <a:r>
              <a:rPr lang="en-GB" sz="1400" dirty="0"/>
              <a:t>Impairment of chromosome-break repair </a:t>
            </a:r>
          </a:p>
          <a:p>
            <a:pPr marL="914400" lvl="1" indent="-317500" rtl="0">
              <a:spcBef>
                <a:spcPts val="0"/>
              </a:spcBef>
              <a:spcAft>
                <a:spcPts val="1000"/>
              </a:spcAft>
              <a:buSzPct val="100000"/>
            </a:pPr>
            <a:r>
              <a:rPr lang="en-GB" sz="1400" dirty="0"/>
              <a:t>BRCA coupled with Rad51</a:t>
            </a:r>
          </a:p>
          <a:p>
            <a:pPr marL="457200" lvl="0" indent="-317500" rtl="0">
              <a:spcBef>
                <a:spcPts val="0"/>
              </a:spcBef>
              <a:spcAft>
                <a:spcPts val="1000"/>
              </a:spcAft>
              <a:buSzPct val="100000"/>
            </a:pPr>
            <a:r>
              <a:rPr lang="en-GB" sz="1400" dirty="0"/>
              <a:t>Chen et al. </a:t>
            </a:r>
          </a:p>
          <a:p>
            <a:pPr marL="914400" lvl="1" indent="-317500" rtl="0">
              <a:spcBef>
                <a:spcPts val="0"/>
              </a:spcBef>
              <a:spcAft>
                <a:spcPts val="1000"/>
              </a:spcAft>
              <a:buSzPct val="100000"/>
            </a:pPr>
            <a:r>
              <a:rPr lang="en-GB" sz="1400" dirty="0"/>
              <a:t>DNA breakage via </a:t>
            </a:r>
            <a:r>
              <a:rPr lang="en-GB" sz="1400" dirty="0" err="1"/>
              <a:t>hydroxyurea</a:t>
            </a:r>
            <a:r>
              <a:rPr lang="en-GB" sz="1400" dirty="0"/>
              <a:t> or UV radiation </a:t>
            </a:r>
          </a:p>
          <a:p>
            <a:pPr marL="914400" lvl="1" indent="-317500" rtl="0">
              <a:spcBef>
                <a:spcPts val="0"/>
              </a:spcBef>
              <a:spcAft>
                <a:spcPts val="1000"/>
              </a:spcAft>
              <a:buSzPct val="100000"/>
            </a:pPr>
            <a:r>
              <a:rPr lang="en-GB" sz="1400" dirty="0"/>
              <a:t>BRCA1 and BRCA </a:t>
            </a:r>
            <a:r>
              <a:rPr lang="en-GB" sz="1400" dirty="0" err="1"/>
              <a:t>colocalization</a:t>
            </a:r>
            <a:r>
              <a:rPr lang="en-GB" sz="1400" dirty="0"/>
              <a:t>; DNA replication sites </a:t>
            </a:r>
          </a:p>
          <a:p>
            <a:pPr marL="0" lvl="0" indent="0" rtl="0">
              <a:spcBef>
                <a:spcPts val="0"/>
              </a:spcBef>
              <a:buNone/>
            </a:pPr>
            <a:endParaRPr sz="1400" dirty="0"/>
          </a:p>
          <a:p>
            <a:pPr lvl="0" rtl="0">
              <a:spcBef>
                <a:spcPts val="0"/>
              </a:spcBef>
              <a:buNone/>
            </a:pPr>
            <a:endParaRPr sz="1400" b="1" dirty="0"/>
          </a:p>
        </p:txBody>
      </p:sp>
      <p:pic>
        <p:nvPicPr>
          <p:cNvPr id="269" name="Shape 269"/>
          <p:cNvPicPr preferRelativeResize="0"/>
          <p:nvPr/>
        </p:nvPicPr>
        <p:blipFill>
          <a:blip r:embed="rId3">
            <a:alphaModFix/>
          </a:blip>
          <a:stretch>
            <a:fillRect/>
          </a:stretch>
        </p:blipFill>
        <p:spPr>
          <a:xfrm>
            <a:off x="5143525" y="888300"/>
            <a:ext cx="3617526" cy="2808726"/>
          </a:xfrm>
          <a:prstGeom prst="rect">
            <a:avLst/>
          </a:prstGeom>
          <a:noFill/>
          <a:ln>
            <a:noFill/>
          </a:ln>
        </p:spPr>
      </p:pic>
      <p:sp>
        <p:nvSpPr>
          <p:cNvPr id="270" name="Shape 270"/>
          <p:cNvSpPr txBox="1"/>
          <p:nvPr/>
        </p:nvSpPr>
        <p:spPr>
          <a:xfrm>
            <a:off x="5505175" y="3583300"/>
            <a:ext cx="6733200" cy="785700"/>
          </a:xfrm>
          <a:prstGeom prst="rect">
            <a:avLst/>
          </a:prstGeom>
          <a:noFill/>
          <a:ln>
            <a:noFill/>
          </a:ln>
        </p:spPr>
        <p:txBody>
          <a:bodyPr wrap="square" lIns="91425" tIns="91425" rIns="91425" bIns="91425" anchor="t" anchorCtr="0">
            <a:noAutofit/>
          </a:bodyPr>
          <a:lstStyle/>
          <a:p>
            <a:pPr lvl="0" rtl="0">
              <a:spcBef>
                <a:spcPts val="0"/>
              </a:spcBef>
              <a:buNone/>
            </a:pPr>
            <a:r>
              <a:rPr lang="en-GB" sz="1200">
                <a:latin typeface="Calibri"/>
                <a:ea typeface="Calibri"/>
                <a:cs typeface="Calibri"/>
                <a:sym typeface="Calibri"/>
              </a:rPr>
              <a:t>Image from world journal of clinical oncology</a:t>
            </a:r>
          </a:p>
        </p:txBody>
      </p:sp>
      <p:sp>
        <p:nvSpPr>
          <p:cNvPr id="271" name="Shape 271"/>
          <p:cNvSpPr txBox="1"/>
          <p:nvPr/>
        </p:nvSpPr>
        <p:spPr>
          <a:xfrm>
            <a:off x="146000" y="4642800"/>
            <a:ext cx="6231300" cy="262800"/>
          </a:xfrm>
          <a:prstGeom prst="rect">
            <a:avLst/>
          </a:prstGeom>
          <a:noFill/>
          <a:ln>
            <a:noFill/>
          </a:ln>
        </p:spPr>
        <p:txBody>
          <a:bodyPr wrap="square" lIns="91425" tIns="91425" rIns="91425" bIns="91425" anchor="t" anchorCtr="0">
            <a:noAutofit/>
          </a:bodyPr>
          <a:lstStyle/>
          <a:p>
            <a:pPr lvl="0" rtl="0">
              <a:spcBef>
                <a:spcPts val="0"/>
              </a:spcBef>
              <a:buNone/>
            </a:pPr>
            <a:r>
              <a:rPr lang="en-GB" sz="1000">
                <a:latin typeface="Calibri"/>
                <a:ea typeface="Calibri"/>
                <a:cs typeface="Calibri"/>
                <a:sym typeface="Calibri"/>
              </a:rPr>
              <a:t>(Chen, 1998; Foray, 1999; Moynahan, 2001; Moynahan 1999; Scully, 1997)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753575" y="452100"/>
            <a:ext cx="7505700" cy="954600"/>
          </a:xfrm>
          <a:prstGeom prst="rect">
            <a:avLst/>
          </a:prstGeom>
        </p:spPr>
        <p:txBody>
          <a:bodyPr wrap="square" lIns="91425" tIns="91425" rIns="91425" bIns="91425" anchor="t" anchorCtr="0">
            <a:noAutofit/>
          </a:bodyPr>
          <a:lstStyle/>
          <a:p>
            <a:pPr lvl="0" rtl="0">
              <a:spcBef>
                <a:spcPts val="0"/>
              </a:spcBef>
              <a:buNone/>
            </a:pPr>
            <a:r>
              <a:rPr lang="en-GB"/>
              <a:t>Pathophysiology (Cont.) </a:t>
            </a:r>
          </a:p>
        </p:txBody>
      </p:sp>
      <p:sp>
        <p:nvSpPr>
          <p:cNvPr id="277" name="Shape 277"/>
          <p:cNvSpPr txBox="1">
            <a:spLocks noGrp="1"/>
          </p:cNvSpPr>
          <p:nvPr>
            <p:ph type="body" idx="1"/>
          </p:nvPr>
        </p:nvSpPr>
        <p:spPr>
          <a:xfrm>
            <a:off x="624325" y="1072350"/>
            <a:ext cx="5240700" cy="3284100"/>
          </a:xfrm>
          <a:prstGeom prst="rect">
            <a:avLst/>
          </a:prstGeom>
        </p:spPr>
        <p:txBody>
          <a:bodyPr wrap="square" lIns="91425" tIns="91425" rIns="91425" bIns="91425" anchor="t" anchorCtr="0">
            <a:noAutofit/>
          </a:bodyPr>
          <a:lstStyle/>
          <a:p>
            <a:pPr lvl="0" rtl="0">
              <a:spcBef>
                <a:spcPts val="0"/>
              </a:spcBef>
              <a:spcAft>
                <a:spcPts val="600"/>
              </a:spcAft>
              <a:buNone/>
            </a:pPr>
            <a:r>
              <a:rPr lang="en-GB" sz="1500" b="1" dirty="0"/>
              <a:t>Additional Genes involved in Cell-cycle </a:t>
            </a:r>
            <a:r>
              <a:rPr lang="en-GB" sz="1500" b="1" dirty="0" err="1"/>
              <a:t>Misregulation</a:t>
            </a:r>
            <a:r>
              <a:rPr lang="en-GB" sz="1500" b="1" dirty="0"/>
              <a:t> </a:t>
            </a:r>
          </a:p>
          <a:p>
            <a:pPr marL="457200" lvl="0" indent="-317500" rtl="0">
              <a:spcBef>
                <a:spcPts val="0"/>
              </a:spcBef>
              <a:spcAft>
                <a:spcPts val="600"/>
              </a:spcAft>
              <a:buSzPct val="100000"/>
            </a:pPr>
            <a:r>
              <a:rPr lang="en-GB" sz="1400" dirty="0"/>
              <a:t>Genes vital for: </a:t>
            </a:r>
          </a:p>
          <a:p>
            <a:pPr marL="914400" lvl="1" indent="-317500" rtl="0">
              <a:spcBef>
                <a:spcPts val="0"/>
              </a:spcBef>
              <a:spcAft>
                <a:spcPts val="600"/>
              </a:spcAft>
              <a:buSzPct val="100000"/>
            </a:pPr>
            <a:r>
              <a:rPr lang="en-GB" sz="1400" dirty="0"/>
              <a:t>Normal cell growth, survivability, replication </a:t>
            </a:r>
          </a:p>
          <a:p>
            <a:pPr marL="914400" lvl="1" indent="-317500" rtl="0">
              <a:spcBef>
                <a:spcPts val="0"/>
              </a:spcBef>
              <a:spcAft>
                <a:spcPts val="600"/>
              </a:spcAft>
              <a:buSzPct val="100000"/>
            </a:pPr>
            <a:r>
              <a:rPr lang="en-GB" sz="1400" dirty="0"/>
              <a:t>Disruption → Sustained proliferation, evasion of growth suppressors, replicative immortality, activation of invasion and metastasis, induction of angiogenesis, resistance to cell death </a:t>
            </a:r>
          </a:p>
          <a:p>
            <a:pPr marL="457200" lvl="0" indent="-317500" rtl="0">
              <a:spcBef>
                <a:spcPts val="0"/>
              </a:spcBef>
              <a:spcAft>
                <a:spcPts val="600"/>
              </a:spcAft>
              <a:buSzPct val="100000"/>
            </a:pPr>
            <a:r>
              <a:rPr lang="en-GB" sz="1400" dirty="0"/>
              <a:t>Genes involved in Breast Cancer: </a:t>
            </a:r>
          </a:p>
          <a:p>
            <a:pPr marL="914400" lvl="1" indent="-317500" rtl="0">
              <a:spcBef>
                <a:spcPts val="0"/>
              </a:spcBef>
              <a:spcAft>
                <a:spcPts val="600"/>
              </a:spcAft>
              <a:buSzPct val="100000"/>
            </a:pPr>
            <a:r>
              <a:rPr lang="en-GB" sz="1400" dirty="0"/>
              <a:t>Overexpression of </a:t>
            </a:r>
            <a:r>
              <a:rPr lang="en-GB" sz="1400" dirty="0" err="1"/>
              <a:t>Cyclin</a:t>
            </a:r>
            <a:r>
              <a:rPr lang="en-GB" sz="1400" dirty="0"/>
              <a:t> D1 or E </a:t>
            </a:r>
          </a:p>
          <a:p>
            <a:pPr marL="914400" lvl="1" indent="-317500" rtl="0">
              <a:spcBef>
                <a:spcPts val="0"/>
              </a:spcBef>
              <a:spcAft>
                <a:spcPts val="600"/>
              </a:spcAft>
              <a:buSzPct val="100000"/>
            </a:pPr>
            <a:r>
              <a:rPr lang="en-GB" sz="1400" dirty="0" err="1"/>
              <a:t>Downregulation</a:t>
            </a:r>
            <a:r>
              <a:rPr lang="en-GB" sz="1400" dirty="0"/>
              <a:t> of </a:t>
            </a:r>
            <a:r>
              <a:rPr lang="en-GB" sz="1400" dirty="0" err="1"/>
              <a:t>cyclin</a:t>
            </a:r>
            <a:r>
              <a:rPr lang="en-GB" sz="1400" dirty="0"/>
              <a:t> dependent kinase inhibitors </a:t>
            </a:r>
          </a:p>
          <a:p>
            <a:pPr marL="914400" lvl="1" indent="-317500" rtl="0">
              <a:spcBef>
                <a:spcPts val="0"/>
              </a:spcBef>
              <a:spcAft>
                <a:spcPts val="600"/>
              </a:spcAft>
              <a:buSzPct val="100000"/>
            </a:pPr>
            <a:r>
              <a:rPr lang="en-GB" sz="1400" dirty="0"/>
              <a:t>Activation of retinoblastoma or p55 </a:t>
            </a:r>
          </a:p>
          <a:p>
            <a:pPr marL="0" lvl="0" indent="0" rtl="0">
              <a:spcBef>
                <a:spcPts val="0"/>
              </a:spcBef>
              <a:buNone/>
            </a:pPr>
            <a:endParaRPr sz="1400" dirty="0"/>
          </a:p>
          <a:p>
            <a:pPr lvl="0" rtl="0">
              <a:spcBef>
                <a:spcPts val="0"/>
              </a:spcBef>
              <a:buNone/>
            </a:pPr>
            <a:endParaRPr sz="1400" b="1" dirty="0"/>
          </a:p>
        </p:txBody>
      </p:sp>
      <p:pic>
        <p:nvPicPr>
          <p:cNvPr id="278" name="Shape 278" descr="1-s2.0-S0092867411001279-gr1.jpg"/>
          <p:cNvPicPr preferRelativeResize="0"/>
          <p:nvPr/>
        </p:nvPicPr>
        <p:blipFill rotWithShape="1">
          <a:blip r:embed="rId3">
            <a:alphaModFix/>
          </a:blip>
          <a:srcRect l="-8143" t="-6450"/>
          <a:stretch/>
        </p:blipFill>
        <p:spPr>
          <a:xfrm>
            <a:off x="5577200" y="1406700"/>
            <a:ext cx="3134325" cy="1853650"/>
          </a:xfrm>
          <a:prstGeom prst="rect">
            <a:avLst/>
          </a:prstGeom>
          <a:noFill/>
          <a:ln>
            <a:noFill/>
          </a:ln>
        </p:spPr>
      </p:pic>
      <p:sp>
        <p:nvSpPr>
          <p:cNvPr id="279" name="Shape 279"/>
          <p:cNvSpPr txBox="1"/>
          <p:nvPr/>
        </p:nvSpPr>
        <p:spPr>
          <a:xfrm>
            <a:off x="7363925" y="3372750"/>
            <a:ext cx="1527000" cy="281100"/>
          </a:xfrm>
          <a:prstGeom prst="rect">
            <a:avLst/>
          </a:prstGeom>
          <a:noFill/>
          <a:ln>
            <a:noFill/>
          </a:ln>
        </p:spPr>
        <p:txBody>
          <a:bodyPr wrap="square" lIns="91425" tIns="91425" rIns="91425" bIns="91425" anchor="t" anchorCtr="0">
            <a:noAutofit/>
          </a:bodyPr>
          <a:lstStyle/>
          <a:p>
            <a:pPr lvl="0">
              <a:spcBef>
                <a:spcPts val="0"/>
              </a:spcBef>
              <a:buNone/>
            </a:pPr>
            <a:r>
              <a:rPr lang="en-GB" sz="1000"/>
              <a:t>(Hanahan, 2011) </a:t>
            </a:r>
          </a:p>
        </p:txBody>
      </p:sp>
      <p:sp>
        <p:nvSpPr>
          <p:cNvPr id="280" name="Shape 280"/>
          <p:cNvSpPr txBox="1"/>
          <p:nvPr/>
        </p:nvSpPr>
        <p:spPr>
          <a:xfrm>
            <a:off x="184600" y="4674600"/>
            <a:ext cx="4245300" cy="468900"/>
          </a:xfrm>
          <a:prstGeom prst="rect">
            <a:avLst/>
          </a:prstGeom>
          <a:noFill/>
          <a:ln>
            <a:noFill/>
          </a:ln>
        </p:spPr>
        <p:txBody>
          <a:bodyPr wrap="square" lIns="91425" tIns="91425" rIns="91425" bIns="91425" anchor="t" anchorCtr="0">
            <a:noAutofit/>
          </a:bodyPr>
          <a:lstStyle/>
          <a:p>
            <a:pPr lvl="0">
              <a:spcBef>
                <a:spcPts val="0"/>
              </a:spcBef>
              <a:buNone/>
            </a:pPr>
            <a:r>
              <a:rPr lang="en-GB" sz="1000">
                <a:latin typeface="Calibri"/>
                <a:ea typeface="Calibri"/>
                <a:cs typeface="Calibri"/>
                <a:sym typeface="Calibri"/>
              </a:rPr>
              <a:t>(Ahmad, 2012; Landberg, 1997)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GB"/>
              <a:t>Outline: </a:t>
            </a:r>
          </a:p>
        </p:txBody>
      </p:sp>
      <p:sp>
        <p:nvSpPr>
          <p:cNvPr id="136" name="Shape 136"/>
          <p:cNvSpPr txBox="1">
            <a:spLocks noGrp="1"/>
          </p:cNvSpPr>
          <p:nvPr>
            <p:ph type="body" idx="1"/>
          </p:nvPr>
        </p:nvSpPr>
        <p:spPr>
          <a:xfrm>
            <a:off x="3333750" y="312800"/>
            <a:ext cx="6165600" cy="2448000"/>
          </a:xfrm>
          <a:prstGeom prst="rect">
            <a:avLst/>
          </a:prstGeom>
        </p:spPr>
        <p:txBody>
          <a:bodyPr wrap="square" lIns="91425" tIns="91425" rIns="91425" bIns="91425" anchor="t" anchorCtr="0">
            <a:noAutofit/>
          </a:bodyPr>
          <a:lstStyle/>
          <a:p>
            <a:pPr lvl="0" algn="ctr">
              <a:lnSpc>
                <a:spcPct val="100000"/>
              </a:lnSpc>
              <a:spcBef>
                <a:spcPts val="0"/>
              </a:spcBef>
              <a:buNone/>
            </a:pPr>
            <a:r>
              <a:rPr lang="en-GB" sz="2000"/>
              <a:t>Introduction</a:t>
            </a:r>
          </a:p>
          <a:p>
            <a:pPr lvl="0" algn="ctr">
              <a:lnSpc>
                <a:spcPct val="100000"/>
              </a:lnSpc>
              <a:spcBef>
                <a:spcPts val="0"/>
              </a:spcBef>
              <a:buNone/>
            </a:pPr>
            <a:r>
              <a:rPr lang="en-GB" sz="2000"/>
              <a:t>Etiology and Epidemiology</a:t>
            </a:r>
          </a:p>
          <a:p>
            <a:pPr lvl="0" algn="ctr">
              <a:lnSpc>
                <a:spcPct val="100000"/>
              </a:lnSpc>
              <a:spcBef>
                <a:spcPts val="0"/>
              </a:spcBef>
              <a:buNone/>
            </a:pPr>
            <a:r>
              <a:rPr lang="en-GB" sz="2000"/>
              <a:t>Global distribution</a:t>
            </a:r>
          </a:p>
          <a:p>
            <a:pPr lvl="0" algn="ctr">
              <a:lnSpc>
                <a:spcPct val="100000"/>
              </a:lnSpc>
              <a:spcBef>
                <a:spcPts val="0"/>
              </a:spcBef>
              <a:buNone/>
            </a:pPr>
            <a:r>
              <a:rPr lang="en-GB" sz="2000"/>
              <a:t>Predisposition </a:t>
            </a:r>
          </a:p>
          <a:p>
            <a:pPr lvl="0" algn="ctr">
              <a:lnSpc>
                <a:spcPct val="100000"/>
              </a:lnSpc>
              <a:spcBef>
                <a:spcPts val="0"/>
              </a:spcBef>
              <a:buNone/>
            </a:pPr>
            <a:r>
              <a:rPr lang="en-GB" sz="2000"/>
              <a:t>Screening and Symptoms</a:t>
            </a:r>
          </a:p>
          <a:p>
            <a:pPr lvl="0" algn="ctr">
              <a:lnSpc>
                <a:spcPct val="100000"/>
              </a:lnSpc>
              <a:spcBef>
                <a:spcPts val="0"/>
              </a:spcBef>
              <a:buNone/>
            </a:pPr>
            <a:r>
              <a:rPr lang="en-GB" sz="2000"/>
              <a:t>Anatomy and Physiology</a:t>
            </a:r>
          </a:p>
          <a:p>
            <a:pPr lvl="0" algn="ctr">
              <a:lnSpc>
                <a:spcPct val="100000"/>
              </a:lnSpc>
              <a:spcBef>
                <a:spcPts val="0"/>
              </a:spcBef>
              <a:buNone/>
            </a:pPr>
            <a:r>
              <a:rPr lang="en-GB" sz="2000"/>
              <a:t>Stages of breast cancer</a:t>
            </a:r>
          </a:p>
          <a:p>
            <a:pPr lvl="0" algn="ctr" rtl="0">
              <a:lnSpc>
                <a:spcPct val="100000"/>
              </a:lnSpc>
              <a:spcBef>
                <a:spcPts val="0"/>
              </a:spcBef>
              <a:buNone/>
            </a:pPr>
            <a:r>
              <a:rPr lang="en-GB" sz="2000"/>
              <a:t>Pathophysiology</a:t>
            </a:r>
          </a:p>
          <a:p>
            <a:pPr lvl="0" algn="ctr" rtl="0">
              <a:lnSpc>
                <a:spcPct val="100000"/>
              </a:lnSpc>
              <a:spcBef>
                <a:spcPts val="0"/>
              </a:spcBef>
              <a:buNone/>
            </a:pPr>
            <a:r>
              <a:rPr lang="en-GB" sz="2000"/>
              <a:t>Therapies and treatment</a:t>
            </a:r>
          </a:p>
        </p:txBody>
      </p:sp>
      <p:pic>
        <p:nvPicPr>
          <p:cNvPr id="137" name="Shape 137"/>
          <p:cNvPicPr preferRelativeResize="0"/>
          <p:nvPr/>
        </p:nvPicPr>
        <p:blipFill>
          <a:blip r:embed="rId3">
            <a:alphaModFix/>
          </a:blip>
          <a:stretch>
            <a:fillRect/>
          </a:stretch>
        </p:blipFill>
        <p:spPr>
          <a:xfrm>
            <a:off x="481575" y="1851725"/>
            <a:ext cx="3568494" cy="1925500"/>
          </a:xfrm>
          <a:prstGeom prst="rect">
            <a:avLst/>
          </a:prstGeom>
          <a:noFill/>
          <a:ln>
            <a:noFill/>
          </a:ln>
        </p:spPr>
      </p:pic>
      <p:sp>
        <p:nvSpPr>
          <p:cNvPr id="138" name="Shape 138"/>
          <p:cNvSpPr txBox="1"/>
          <p:nvPr/>
        </p:nvSpPr>
        <p:spPr>
          <a:xfrm>
            <a:off x="467600" y="3950700"/>
            <a:ext cx="3382500" cy="598200"/>
          </a:xfrm>
          <a:prstGeom prst="rect">
            <a:avLst/>
          </a:prstGeom>
          <a:noFill/>
          <a:ln>
            <a:noFill/>
          </a:ln>
        </p:spPr>
        <p:txBody>
          <a:bodyPr wrap="square" lIns="91425" tIns="91425" rIns="91425" bIns="91425" anchor="t" anchorCtr="0">
            <a:noAutofit/>
          </a:bodyPr>
          <a:lstStyle/>
          <a:p>
            <a:pPr lvl="0">
              <a:spcBef>
                <a:spcPts val="0"/>
              </a:spcBef>
              <a:buNone/>
            </a:pPr>
            <a:r>
              <a:rPr lang="en-GB" sz="800">
                <a:latin typeface="Calibri"/>
                <a:ea typeface="Calibri"/>
                <a:cs typeface="Calibri"/>
                <a:sym typeface="Calibri"/>
              </a:rPr>
              <a:t>Image from: National breast cancer association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724775" y="845600"/>
            <a:ext cx="5810700" cy="664500"/>
          </a:xfrm>
          <a:prstGeom prst="rect">
            <a:avLst/>
          </a:prstGeom>
        </p:spPr>
        <p:txBody>
          <a:bodyPr wrap="square" lIns="91425" tIns="91425" rIns="91425" bIns="91425" anchor="t" anchorCtr="0">
            <a:noAutofit/>
          </a:bodyPr>
          <a:lstStyle/>
          <a:p>
            <a:pPr lvl="0">
              <a:spcBef>
                <a:spcPts val="0"/>
              </a:spcBef>
              <a:buNone/>
            </a:pPr>
            <a:r>
              <a:rPr lang="en-GB"/>
              <a:t>Treatment: Surgical Interventions</a:t>
            </a:r>
          </a:p>
        </p:txBody>
      </p:sp>
      <p:sp>
        <p:nvSpPr>
          <p:cNvPr id="286" name="Shape 286"/>
          <p:cNvSpPr txBox="1">
            <a:spLocks noGrp="1"/>
          </p:cNvSpPr>
          <p:nvPr>
            <p:ph type="body" idx="1"/>
          </p:nvPr>
        </p:nvSpPr>
        <p:spPr>
          <a:xfrm>
            <a:off x="724775" y="1456400"/>
            <a:ext cx="3758100" cy="2896800"/>
          </a:xfrm>
          <a:prstGeom prst="rect">
            <a:avLst/>
          </a:prstGeom>
        </p:spPr>
        <p:txBody>
          <a:bodyPr wrap="square" lIns="91425" tIns="91425" rIns="91425" bIns="91425" anchor="t" anchorCtr="0">
            <a:noAutofit/>
          </a:bodyPr>
          <a:lstStyle/>
          <a:p>
            <a:pPr lvl="0">
              <a:spcBef>
                <a:spcPts val="0"/>
              </a:spcBef>
              <a:buNone/>
            </a:pPr>
            <a:r>
              <a:rPr lang="en-GB" sz="1600" b="1"/>
              <a:t>LUMPECTOMY</a:t>
            </a:r>
          </a:p>
          <a:p>
            <a:pPr marL="457200" lvl="0" indent="-317500" rtl="0">
              <a:spcBef>
                <a:spcPts val="0"/>
              </a:spcBef>
              <a:buSzPct val="100000"/>
            </a:pPr>
            <a:r>
              <a:rPr lang="en-GB" sz="1400"/>
              <a:t>Breast-conserving surgery (BCS)</a:t>
            </a:r>
          </a:p>
          <a:p>
            <a:pPr marL="457200" lvl="0" indent="-317500" rtl="0">
              <a:spcBef>
                <a:spcPts val="0"/>
              </a:spcBef>
              <a:buSzPct val="100000"/>
            </a:pPr>
            <a:r>
              <a:rPr lang="en-GB" sz="1400"/>
              <a:t>Least invasive</a:t>
            </a:r>
          </a:p>
          <a:p>
            <a:pPr marL="457200" lvl="0" indent="-317500" rtl="0">
              <a:spcBef>
                <a:spcPts val="0"/>
              </a:spcBef>
              <a:buSzPct val="100000"/>
            </a:pPr>
            <a:r>
              <a:rPr lang="en-GB" sz="1400"/>
              <a:t>Removal of a small tumour without removing entire breast tissue </a:t>
            </a:r>
          </a:p>
          <a:p>
            <a:pPr marL="457200" lvl="0" indent="-317500">
              <a:spcBef>
                <a:spcPts val="0"/>
              </a:spcBef>
              <a:buSzPct val="100000"/>
            </a:pPr>
            <a:r>
              <a:rPr lang="en-GB" sz="1400"/>
              <a:t>Effective at early stages of breast cancer </a:t>
            </a:r>
          </a:p>
          <a:p>
            <a:pPr lvl="0">
              <a:spcBef>
                <a:spcPts val="0"/>
              </a:spcBef>
              <a:buNone/>
            </a:pPr>
            <a:endParaRPr sz="1800" b="1"/>
          </a:p>
        </p:txBody>
      </p:sp>
      <p:pic>
        <p:nvPicPr>
          <p:cNvPr id="287" name="Shape 287" descr="Lumpectomy.jpg"/>
          <p:cNvPicPr preferRelativeResize="0"/>
          <p:nvPr/>
        </p:nvPicPr>
        <p:blipFill>
          <a:blip r:embed="rId3">
            <a:alphaModFix/>
          </a:blip>
          <a:stretch>
            <a:fillRect/>
          </a:stretch>
        </p:blipFill>
        <p:spPr>
          <a:xfrm>
            <a:off x="4813175" y="1456400"/>
            <a:ext cx="3659349" cy="2688401"/>
          </a:xfrm>
          <a:prstGeom prst="rect">
            <a:avLst/>
          </a:prstGeom>
          <a:noFill/>
          <a:ln>
            <a:noFill/>
          </a:ln>
        </p:spPr>
      </p:pic>
      <p:sp>
        <p:nvSpPr>
          <p:cNvPr id="288" name="Shape 288"/>
          <p:cNvSpPr txBox="1"/>
          <p:nvPr/>
        </p:nvSpPr>
        <p:spPr>
          <a:xfrm>
            <a:off x="6299600" y="3126200"/>
            <a:ext cx="460200" cy="47100"/>
          </a:xfrm>
          <a:prstGeom prst="rect">
            <a:avLst/>
          </a:prstGeom>
          <a:noFill/>
          <a:ln>
            <a:noFill/>
          </a:ln>
        </p:spPr>
        <p:txBody>
          <a:bodyPr wrap="square" lIns="91425" tIns="91425" rIns="91425" bIns="91425" anchor="t" anchorCtr="0">
            <a:noAutofit/>
          </a:bodyPr>
          <a:lstStyle/>
          <a:p>
            <a:pPr lvl="0">
              <a:spcBef>
                <a:spcPts val="0"/>
              </a:spcBef>
              <a:buNone/>
            </a:pPr>
            <a:endParaRPr/>
          </a:p>
        </p:txBody>
      </p:sp>
      <p:sp>
        <p:nvSpPr>
          <p:cNvPr id="289" name="Shape 289"/>
          <p:cNvSpPr txBox="1"/>
          <p:nvPr/>
        </p:nvSpPr>
        <p:spPr>
          <a:xfrm>
            <a:off x="171500" y="4569625"/>
            <a:ext cx="1178100" cy="490500"/>
          </a:xfrm>
          <a:prstGeom prst="rect">
            <a:avLst/>
          </a:prstGeom>
          <a:noFill/>
          <a:ln>
            <a:noFill/>
          </a:ln>
        </p:spPr>
        <p:txBody>
          <a:bodyPr wrap="square" lIns="91425" tIns="91425" rIns="91425" bIns="91425" anchor="ctr" anchorCtr="0">
            <a:noAutofit/>
          </a:bodyPr>
          <a:lstStyle/>
          <a:p>
            <a:pPr lvl="0" rtl="0">
              <a:spcBef>
                <a:spcPts val="0"/>
              </a:spcBef>
              <a:buNone/>
            </a:pPr>
            <a:r>
              <a:rPr lang="en-GB" sz="1000">
                <a:latin typeface="Calibri"/>
                <a:ea typeface="Calibri"/>
                <a:cs typeface="Calibri"/>
                <a:sym typeface="Calibri"/>
              </a:rPr>
              <a:t>(Fisher et al., 2002)</a:t>
            </a:r>
          </a:p>
        </p:txBody>
      </p:sp>
      <p:sp>
        <p:nvSpPr>
          <p:cNvPr id="290" name="Shape 290"/>
          <p:cNvSpPr txBox="1"/>
          <p:nvPr/>
        </p:nvSpPr>
        <p:spPr>
          <a:xfrm>
            <a:off x="5775275" y="4654525"/>
            <a:ext cx="3279000" cy="320700"/>
          </a:xfrm>
          <a:prstGeom prst="rect">
            <a:avLst/>
          </a:prstGeom>
          <a:noFill/>
          <a:ln>
            <a:noFill/>
          </a:ln>
        </p:spPr>
        <p:txBody>
          <a:bodyPr wrap="square" lIns="91425" tIns="91425" rIns="91425" bIns="91425" anchor="t" anchorCtr="0">
            <a:noAutofit/>
          </a:bodyPr>
          <a:lstStyle/>
          <a:p>
            <a:pPr lvl="0" rtl="0">
              <a:spcBef>
                <a:spcPts val="0"/>
              </a:spcBef>
              <a:buNone/>
            </a:pPr>
            <a:r>
              <a:rPr lang="en-GB" sz="800">
                <a:latin typeface="Calibri"/>
                <a:ea typeface="Calibri"/>
                <a:cs typeface="Calibri"/>
                <a:sym typeface="Calibri"/>
              </a:rPr>
              <a:t>Image from: https://www.cancer.gov/images/cdr/live/CDR415521.jpg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724775" y="845600"/>
            <a:ext cx="5810700" cy="664500"/>
          </a:xfrm>
          <a:prstGeom prst="rect">
            <a:avLst/>
          </a:prstGeom>
        </p:spPr>
        <p:txBody>
          <a:bodyPr wrap="square" lIns="91425" tIns="91425" rIns="91425" bIns="91425" anchor="t" anchorCtr="0">
            <a:noAutofit/>
          </a:bodyPr>
          <a:lstStyle/>
          <a:p>
            <a:pPr lvl="0" rtl="0">
              <a:spcBef>
                <a:spcPts val="0"/>
              </a:spcBef>
              <a:buNone/>
            </a:pPr>
            <a:r>
              <a:rPr lang="en-GB"/>
              <a:t>Treatment: Surgical Interventions</a:t>
            </a:r>
          </a:p>
        </p:txBody>
      </p:sp>
      <p:sp>
        <p:nvSpPr>
          <p:cNvPr id="296" name="Shape 296"/>
          <p:cNvSpPr txBox="1">
            <a:spLocks noGrp="1"/>
          </p:cNvSpPr>
          <p:nvPr>
            <p:ph type="body" idx="1"/>
          </p:nvPr>
        </p:nvSpPr>
        <p:spPr>
          <a:xfrm>
            <a:off x="724775" y="1456400"/>
            <a:ext cx="3758100" cy="2896800"/>
          </a:xfrm>
          <a:prstGeom prst="rect">
            <a:avLst/>
          </a:prstGeom>
        </p:spPr>
        <p:txBody>
          <a:bodyPr wrap="square" lIns="91425" tIns="91425" rIns="91425" bIns="91425" anchor="t" anchorCtr="0">
            <a:noAutofit/>
          </a:bodyPr>
          <a:lstStyle/>
          <a:p>
            <a:pPr lvl="0" rtl="0">
              <a:spcBef>
                <a:spcPts val="0"/>
              </a:spcBef>
              <a:buNone/>
            </a:pPr>
            <a:r>
              <a:rPr lang="en-GB" sz="1600" b="1"/>
              <a:t>MASTECTOMY</a:t>
            </a:r>
          </a:p>
          <a:p>
            <a:pPr marL="457200" lvl="0" indent="-317500" rtl="0">
              <a:spcBef>
                <a:spcPts val="0"/>
              </a:spcBef>
              <a:buSzPct val="100000"/>
            </a:pPr>
            <a:r>
              <a:rPr lang="en-GB" sz="1400"/>
              <a:t>Treatment of  large tumours that have spread</a:t>
            </a:r>
          </a:p>
          <a:p>
            <a:pPr marL="457200" lvl="0" indent="-317500" rtl="0">
              <a:spcBef>
                <a:spcPts val="0"/>
              </a:spcBef>
              <a:buSzPct val="100000"/>
            </a:pPr>
            <a:r>
              <a:rPr lang="en-GB" sz="1400"/>
              <a:t>Complete removal of the breast tissue</a:t>
            </a:r>
          </a:p>
          <a:p>
            <a:pPr marL="457200" lvl="0" indent="-317500" rtl="0">
              <a:spcBef>
                <a:spcPts val="0"/>
              </a:spcBef>
              <a:buSzPct val="100000"/>
            </a:pPr>
            <a:r>
              <a:rPr lang="en-GB" sz="1400"/>
              <a:t>Removal of fascia over pectoralis muscle</a:t>
            </a:r>
          </a:p>
          <a:p>
            <a:pPr lvl="0" rtl="0">
              <a:spcBef>
                <a:spcPts val="0"/>
              </a:spcBef>
              <a:buNone/>
            </a:pPr>
            <a:endParaRPr sz="1800" b="1"/>
          </a:p>
        </p:txBody>
      </p:sp>
      <p:pic>
        <p:nvPicPr>
          <p:cNvPr id="297" name="Shape 297" descr="Mastectomy .jpg"/>
          <p:cNvPicPr preferRelativeResize="0"/>
          <p:nvPr/>
        </p:nvPicPr>
        <p:blipFill>
          <a:blip r:embed="rId3">
            <a:alphaModFix/>
          </a:blip>
          <a:stretch>
            <a:fillRect/>
          </a:stretch>
        </p:blipFill>
        <p:spPr>
          <a:xfrm>
            <a:off x="5061600" y="1559750"/>
            <a:ext cx="3491250" cy="2657999"/>
          </a:xfrm>
          <a:prstGeom prst="rect">
            <a:avLst/>
          </a:prstGeom>
          <a:noFill/>
          <a:ln>
            <a:noFill/>
          </a:ln>
        </p:spPr>
      </p:pic>
      <p:sp>
        <p:nvSpPr>
          <p:cNvPr id="298" name="Shape 298"/>
          <p:cNvSpPr txBox="1"/>
          <p:nvPr/>
        </p:nvSpPr>
        <p:spPr>
          <a:xfrm>
            <a:off x="6453600" y="4267400"/>
            <a:ext cx="2964300" cy="168300"/>
          </a:xfrm>
          <a:prstGeom prst="rect">
            <a:avLst/>
          </a:prstGeom>
          <a:noFill/>
          <a:ln>
            <a:noFill/>
          </a:ln>
        </p:spPr>
        <p:txBody>
          <a:bodyPr wrap="square" lIns="91425" tIns="91425" rIns="91425" bIns="91425" anchor="t" anchorCtr="0">
            <a:noAutofit/>
          </a:bodyPr>
          <a:lstStyle/>
          <a:p>
            <a:pPr lvl="0" rtl="0">
              <a:spcBef>
                <a:spcPts val="0"/>
              </a:spcBef>
              <a:buNone/>
            </a:pPr>
            <a:r>
              <a:rPr lang="en-GB" sz="1000"/>
              <a:t>Image from oncology nurse advisor</a:t>
            </a:r>
          </a:p>
        </p:txBody>
      </p:sp>
      <p:sp>
        <p:nvSpPr>
          <p:cNvPr id="299" name="Shape 299"/>
          <p:cNvSpPr txBox="1"/>
          <p:nvPr/>
        </p:nvSpPr>
        <p:spPr>
          <a:xfrm>
            <a:off x="156650" y="4569625"/>
            <a:ext cx="1178100" cy="490500"/>
          </a:xfrm>
          <a:prstGeom prst="rect">
            <a:avLst/>
          </a:prstGeom>
          <a:noFill/>
          <a:ln>
            <a:noFill/>
          </a:ln>
        </p:spPr>
        <p:txBody>
          <a:bodyPr wrap="square" lIns="91425" tIns="91425" rIns="91425" bIns="91425" anchor="ctr" anchorCtr="0">
            <a:noAutofit/>
          </a:bodyPr>
          <a:lstStyle/>
          <a:p>
            <a:pPr lvl="0" rtl="0">
              <a:spcBef>
                <a:spcPts val="0"/>
              </a:spcBef>
              <a:buNone/>
            </a:pPr>
            <a:r>
              <a:rPr lang="en-GB" sz="1000">
                <a:latin typeface="Calibri"/>
                <a:ea typeface="Calibri"/>
                <a:cs typeface="Calibri"/>
                <a:sym typeface="Calibri"/>
              </a:rPr>
              <a:t>(Fisher et al., 2002)</a:t>
            </a:r>
          </a:p>
        </p:txBody>
      </p:sp>
      <p:sp>
        <p:nvSpPr>
          <p:cNvPr id="300" name="Shape 300"/>
          <p:cNvSpPr txBox="1"/>
          <p:nvPr/>
        </p:nvSpPr>
        <p:spPr>
          <a:xfrm>
            <a:off x="5775275" y="4654525"/>
            <a:ext cx="3279000" cy="320700"/>
          </a:xfrm>
          <a:prstGeom prst="rect">
            <a:avLst/>
          </a:prstGeom>
          <a:noFill/>
          <a:ln>
            <a:noFill/>
          </a:ln>
        </p:spPr>
        <p:txBody>
          <a:bodyPr wrap="square" lIns="91425" tIns="91425" rIns="91425" bIns="91425" anchor="t" anchorCtr="0">
            <a:noAutofit/>
          </a:bodyPr>
          <a:lstStyle/>
          <a:p>
            <a:pPr lvl="0" rtl="0">
              <a:spcBef>
                <a:spcPts val="0"/>
              </a:spcBef>
              <a:buNone/>
            </a:pPr>
            <a:r>
              <a:rPr lang="en-GB" sz="800">
                <a:latin typeface="Calibri"/>
                <a:ea typeface="Calibri"/>
                <a:cs typeface="Calibri"/>
                <a:sym typeface="Calibri"/>
              </a:rPr>
              <a:t>Image from: https://www.cancer.gov/images/cdr/live/CDR415523.jpg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Shape 305"/>
          <p:cNvSpPr txBox="1"/>
          <p:nvPr/>
        </p:nvSpPr>
        <p:spPr>
          <a:xfrm>
            <a:off x="130350" y="4598875"/>
            <a:ext cx="1878300" cy="467700"/>
          </a:xfrm>
          <a:prstGeom prst="rect">
            <a:avLst/>
          </a:prstGeom>
          <a:noFill/>
          <a:ln>
            <a:noFill/>
          </a:ln>
        </p:spPr>
        <p:txBody>
          <a:bodyPr wrap="square" lIns="91425" tIns="91425" rIns="91425" bIns="91425" anchor="ctr" anchorCtr="0">
            <a:noAutofit/>
          </a:bodyPr>
          <a:lstStyle/>
          <a:p>
            <a:pPr lvl="0" rtl="0">
              <a:spcBef>
                <a:spcPts val="0"/>
              </a:spcBef>
              <a:buNone/>
            </a:pPr>
            <a:r>
              <a:rPr lang="en-GB" sz="1000">
                <a:latin typeface="Calibri"/>
                <a:ea typeface="Calibri"/>
                <a:cs typeface="Calibri"/>
                <a:sym typeface="Calibri"/>
              </a:rPr>
              <a:t>(National Cancer Institute, 2015)</a:t>
            </a:r>
          </a:p>
        </p:txBody>
      </p:sp>
      <p:sp>
        <p:nvSpPr>
          <p:cNvPr id="306" name="Shape 306"/>
          <p:cNvSpPr txBox="1">
            <a:spLocks noGrp="1"/>
          </p:cNvSpPr>
          <p:nvPr>
            <p:ph type="title"/>
          </p:nvPr>
        </p:nvSpPr>
        <p:spPr>
          <a:xfrm>
            <a:off x="724775" y="845600"/>
            <a:ext cx="5810700" cy="664500"/>
          </a:xfrm>
          <a:prstGeom prst="rect">
            <a:avLst/>
          </a:prstGeom>
        </p:spPr>
        <p:txBody>
          <a:bodyPr wrap="square" lIns="91425" tIns="91425" rIns="91425" bIns="91425" anchor="t" anchorCtr="0">
            <a:noAutofit/>
          </a:bodyPr>
          <a:lstStyle/>
          <a:p>
            <a:pPr lvl="0" rtl="0">
              <a:spcBef>
                <a:spcPts val="0"/>
              </a:spcBef>
              <a:buNone/>
            </a:pPr>
            <a:r>
              <a:rPr lang="en-GB"/>
              <a:t>Treatment: Radiation Therapy</a:t>
            </a:r>
          </a:p>
        </p:txBody>
      </p:sp>
      <p:sp>
        <p:nvSpPr>
          <p:cNvPr id="307" name="Shape 307"/>
          <p:cNvSpPr txBox="1">
            <a:spLocks noGrp="1"/>
          </p:cNvSpPr>
          <p:nvPr>
            <p:ph type="body" idx="1"/>
          </p:nvPr>
        </p:nvSpPr>
        <p:spPr>
          <a:xfrm>
            <a:off x="564700" y="1436400"/>
            <a:ext cx="3758100" cy="1469100"/>
          </a:xfrm>
          <a:prstGeom prst="rect">
            <a:avLst/>
          </a:prstGeom>
        </p:spPr>
        <p:txBody>
          <a:bodyPr wrap="square" lIns="91425" tIns="91425" rIns="91425" bIns="91425" anchor="t" anchorCtr="0">
            <a:noAutofit/>
          </a:bodyPr>
          <a:lstStyle/>
          <a:p>
            <a:pPr marL="457200" lvl="0" indent="-355600" rtl="0">
              <a:spcBef>
                <a:spcPts val="0"/>
              </a:spcBef>
              <a:buSzPct val="100000"/>
            </a:pPr>
            <a:r>
              <a:rPr lang="en-GB" sz="2000"/>
              <a:t>Uses high-energy rays to destroy cells</a:t>
            </a:r>
          </a:p>
          <a:p>
            <a:pPr marL="457200" lvl="0" indent="-355600" rtl="0">
              <a:spcBef>
                <a:spcPts val="0"/>
              </a:spcBef>
              <a:buSzPct val="100000"/>
            </a:pPr>
            <a:r>
              <a:rPr lang="en-GB" sz="2000"/>
              <a:t>Damages genetic material to stop growth </a:t>
            </a:r>
          </a:p>
          <a:p>
            <a:pPr marL="457200" lvl="0" indent="-355600" rtl="0">
              <a:spcBef>
                <a:spcPts val="0"/>
              </a:spcBef>
              <a:buSzPct val="100000"/>
            </a:pPr>
            <a:r>
              <a:rPr lang="en-GB" sz="2000"/>
              <a:t>Used before surgery to shrink tumour size</a:t>
            </a:r>
          </a:p>
          <a:p>
            <a:pPr lvl="0" rtl="0">
              <a:spcBef>
                <a:spcPts val="0"/>
              </a:spcBef>
              <a:buNone/>
            </a:pPr>
            <a:endParaRPr sz="1800" b="1"/>
          </a:p>
        </p:txBody>
      </p:sp>
      <p:pic>
        <p:nvPicPr>
          <p:cNvPr id="308" name="Shape 308"/>
          <p:cNvPicPr preferRelativeResize="0"/>
          <p:nvPr/>
        </p:nvPicPr>
        <p:blipFill>
          <a:blip r:embed="rId3">
            <a:alphaModFix/>
          </a:blip>
          <a:stretch>
            <a:fillRect/>
          </a:stretch>
        </p:blipFill>
        <p:spPr>
          <a:xfrm>
            <a:off x="4412850" y="1602475"/>
            <a:ext cx="4356325" cy="294327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724775" y="845600"/>
            <a:ext cx="5810700" cy="664500"/>
          </a:xfrm>
          <a:prstGeom prst="rect">
            <a:avLst/>
          </a:prstGeom>
        </p:spPr>
        <p:txBody>
          <a:bodyPr wrap="square" lIns="91425" tIns="91425" rIns="91425" bIns="91425" anchor="t" anchorCtr="0">
            <a:noAutofit/>
          </a:bodyPr>
          <a:lstStyle/>
          <a:p>
            <a:pPr lvl="0" rtl="0">
              <a:spcBef>
                <a:spcPts val="0"/>
              </a:spcBef>
              <a:buNone/>
            </a:pPr>
            <a:r>
              <a:rPr lang="en-GB"/>
              <a:t>Treatment: Chemotherapy</a:t>
            </a:r>
          </a:p>
        </p:txBody>
      </p:sp>
      <p:sp>
        <p:nvSpPr>
          <p:cNvPr id="314" name="Shape 314"/>
          <p:cNvSpPr txBox="1">
            <a:spLocks noGrp="1"/>
          </p:cNvSpPr>
          <p:nvPr>
            <p:ph type="body" idx="1"/>
          </p:nvPr>
        </p:nvSpPr>
        <p:spPr>
          <a:xfrm>
            <a:off x="724775" y="1456400"/>
            <a:ext cx="4968300" cy="2873100"/>
          </a:xfrm>
          <a:prstGeom prst="rect">
            <a:avLst/>
          </a:prstGeom>
        </p:spPr>
        <p:txBody>
          <a:bodyPr wrap="square" lIns="91425" tIns="91425" rIns="91425" bIns="91425" anchor="t" anchorCtr="0">
            <a:noAutofit/>
          </a:bodyPr>
          <a:lstStyle/>
          <a:p>
            <a:pPr marL="457200" lvl="0" indent="-355600" rtl="0">
              <a:spcBef>
                <a:spcPts val="0"/>
              </a:spcBef>
              <a:buSzPct val="100000"/>
            </a:pPr>
            <a:r>
              <a:rPr lang="en-GB" sz="2000"/>
              <a:t>Highly invasive </a:t>
            </a:r>
          </a:p>
          <a:p>
            <a:pPr marL="457200" lvl="0" indent="-355600" rtl="0">
              <a:spcBef>
                <a:spcPts val="0"/>
              </a:spcBef>
              <a:buSzPct val="100000"/>
            </a:pPr>
            <a:r>
              <a:rPr lang="en-GB" sz="2000"/>
              <a:t>Neoadjuvant vs. Adjuvant </a:t>
            </a:r>
          </a:p>
          <a:p>
            <a:pPr marL="457200" lvl="0" indent="-355600" rtl="0">
              <a:spcBef>
                <a:spcPts val="0"/>
              </a:spcBef>
              <a:buSzPct val="100000"/>
            </a:pPr>
            <a:r>
              <a:rPr lang="en-GB" sz="2000"/>
              <a:t>Taxol Chemotherapy</a:t>
            </a:r>
          </a:p>
          <a:p>
            <a:pPr marL="914400" lvl="1" indent="-355600" rtl="0">
              <a:spcBef>
                <a:spcPts val="0"/>
              </a:spcBef>
              <a:buSzPct val="100000"/>
            </a:pPr>
            <a:r>
              <a:rPr lang="en-GB" sz="2000"/>
              <a:t>Stabilizes microtubules </a:t>
            </a:r>
          </a:p>
          <a:p>
            <a:pPr marL="914400" lvl="1" indent="-355600" rtl="0">
              <a:spcBef>
                <a:spcPts val="0"/>
              </a:spcBef>
              <a:buSzPct val="100000"/>
            </a:pPr>
            <a:r>
              <a:rPr lang="en-GB" sz="2000"/>
              <a:t>Cells remain in metaphase-anaphase stage → leads to apoptosis</a:t>
            </a:r>
          </a:p>
          <a:p>
            <a:pPr lvl="0" rtl="0">
              <a:spcBef>
                <a:spcPts val="0"/>
              </a:spcBef>
              <a:buNone/>
            </a:pPr>
            <a:endParaRPr sz="1800" b="1"/>
          </a:p>
        </p:txBody>
      </p:sp>
      <p:sp>
        <p:nvSpPr>
          <p:cNvPr id="315" name="Shape 315"/>
          <p:cNvSpPr txBox="1"/>
          <p:nvPr/>
        </p:nvSpPr>
        <p:spPr>
          <a:xfrm>
            <a:off x="7032975" y="4065375"/>
            <a:ext cx="2964300" cy="168300"/>
          </a:xfrm>
          <a:prstGeom prst="rect">
            <a:avLst/>
          </a:prstGeom>
          <a:noFill/>
          <a:ln>
            <a:noFill/>
          </a:ln>
        </p:spPr>
        <p:txBody>
          <a:bodyPr wrap="square" lIns="91425" tIns="91425" rIns="91425" bIns="91425" anchor="t" anchorCtr="0">
            <a:noAutofit/>
          </a:bodyPr>
          <a:lstStyle/>
          <a:p>
            <a:pPr lvl="0">
              <a:spcBef>
                <a:spcPts val="0"/>
              </a:spcBef>
              <a:buNone/>
            </a:pPr>
            <a:r>
              <a:rPr lang="en-GB" sz="800"/>
              <a:t>Image from oncology nurse advisor</a:t>
            </a:r>
          </a:p>
        </p:txBody>
      </p:sp>
      <p:pic>
        <p:nvPicPr>
          <p:cNvPr id="316" name="Shape 316"/>
          <p:cNvPicPr preferRelativeResize="0"/>
          <p:nvPr/>
        </p:nvPicPr>
        <p:blipFill>
          <a:blip r:embed="rId3">
            <a:alphaModFix/>
          </a:blip>
          <a:stretch>
            <a:fillRect/>
          </a:stretch>
        </p:blipFill>
        <p:spPr>
          <a:xfrm>
            <a:off x="6237150" y="1456400"/>
            <a:ext cx="2608975" cy="2608975"/>
          </a:xfrm>
          <a:prstGeom prst="rect">
            <a:avLst/>
          </a:prstGeom>
          <a:noFill/>
          <a:ln>
            <a:noFill/>
          </a:ln>
        </p:spPr>
      </p:pic>
      <p:sp>
        <p:nvSpPr>
          <p:cNvPr id="317" name="Shape 317"/>
          <p:cNvSpPr txBox="1"/>
          <p:nvPr/>
        </p:nvSpPr>
        <p:spPr>
          <a:xfrm>
            <a:off x="130350" y="4598875"/>
            <a:ext cx="1878300" cy="467700"/>
          </a:xfrm>
          <a:prstGeom prst="rect">
            <a:avLst/>
          </a:prstGeom>
          <a:noFill/>
          <a:ln>
            <a:noFill/>
          </a:ln>
        </p:spPr>
        <p:txBody>
          <a:bodyPr wrap="square" lIns="91425" tIns="91425" rIns="91425" bIns="91425" anchor="ctr" anchorCtr="0">
            <a:noAutofit/>
          </a:bodyPr>
          <a:lstStyle/>
          <a:p>
            <a:pPr lvl="0" rtl="0">
              <a:spcBef>
                <a:spcPts val="0"/>
              </a:spcBef>
              <a:buNone/>
            </a:pPr>
            <a:r>
              <a:rPr lang="en-GB" sz="1000">
                <a:latin typeface="Calibri"/>
                <a:ea typeface="Calibri"/>
                <a:cs typeface="Calibri"/>
                <a:sym typeface="Calibri"/>
              </a:rPr>
              <a:t>(National Cancer Institute, 2015)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724775" y="845600"/>
            <a:ext cx="5810700" cy="664500"/>
          </a:xfrm>
          <a:prstGeom prst="rect">
            <a:avLst/>
          </a:prstGeom>
        </p:spPr>
        <p:txBody>
          <a:bodyPr wrap="square" lIns="91425" tIns="91425" rIns="91425" bIns="91425" anchor="t" anchorCtr="0">
            <a:noAutofit/>
          </a:bodyPr>
          <a:lstStyle/>
          <a:p>
            <a:pPr lvl="0" rtl="0">
              <a:spcBef>
                <a:spcPts val="0"/>
              </a:spcBef>
              <a:buNone/>
            </a:pPr>
            <a:r>
              <a:rPr lang="en-GB"/>
              <a:t>Treatment: Hormonal Therapy </a:t>
            </a:r>
          </a:p>
        </p:txBody>
      </p:sp>
      <p:sp>
        <p:nvSpPr>
          <p:cNvPr id="323" name="Shape 323"/>
          <p:cNvSpPr txBox="1">
            <a:spLocks noGrp="1"/>
          </p:cNvSpPr>
          <p:nvPr>
            <p:ph type="body" idx="1"/>
          </p:nvPr>
        </p:nvSpPr>
        <p:spPr>
          <a:xfrm>
            <a:off x="267575" y="1368400"/>
            <a:ext cx="3741600" cy="2873100"/>
          </a:xfrm>
          <a:prstGeom prst="rect">
            <a:avLst/>
          </a:prstGeom>
        </p:spPr>
        <p:txBody>
          <a:bodyPr wrap="square" lIns="91425" tIns="91425" rIns="91425" bIns="91425" anchor="t" anchorCtr="0">
            <a:noAutofit/>
          </a:bodyPr>
          <a:lstStyle/>
          <a:p>
            <a:pPr marL="457200" lvl="0" indent="-342900" rtl="0">
              <a:spcBef>
                <a:spcPts val="0"/>
              </a:spcBef>
              <a:spcAft>
                <a:spcPts val="500"/>
              </a:spcAft>
              <a:buSzPct val="100000"/>
            </a:pPr>
            <a:r>
              <a:rPr lang="en-GB" sz="1800" dirty="0"/>
              <a:t>Used to treat hormone receptor-positive breast cancer </a:t>
            </a:r>
          </a:p>
          <a:p>
            <a:pPr marL="457200" lvl="0" indent="-342900" rtl="0">
              <a:spcBef>
                <a:spcPts val="0"/>
              </a:spcBef>
              <a:spcAft>
                <a:spcPts val="500"/>
              </a:spcAft>
              <a:buSzPct val="100000"/>
            </a:pPr>
            <a:r>
              <a:rPr lang="en-GB" sz="1800" dirty="0"/>
              <a:t>Anti-</a:t>
            </a:r>
            <a:r>
              <a:rPr lang="en-GB" sz="1800" dirty="0" err="1"/>
              <a:t>estrogen</a:t>
            </a:r>
            <a:r>
              <a:rPr lang="en-GB" sz="1800" dirty="0"/>
              <a:t> drugs</a:t>
            </a:r>
          </a:p>
          <a:p>
            <a:pPr marL="914400" lvl="1" indent="-342900" rtl="0">
              <a:spcBef>
                <a:spcPts val="0"/>
              </a:spcBef>
              <a:spcAft>
                <a:spcPts val="500"/>
              </a:spcAft>
              <a:buSzPct val="100000"/>
            </a:pPr>
            <a:r>
              <a:rPr lang="en-GB" sz="1800" dirty="0" err="1"/>
              <a:t>Tamoxifen</a:t>
            </a:r>
            <a:endParaRPr lang="en-GB" sz="1800" dirty="0"/>
          </a:p>
          <a:p>
            <a:pPr marL="457200" lvl="0" indent="-342900" rtl="0">
              <a:spcBef>
                <a:spcPts val="0"/>
              </a:spcBef>
              <a:spcAft>
                <a:spcPts val="500"/>
              </a:spcAft>
              <a:buSzPct val="100000"/>
            </a:pPr>
            <a:r>
              <a:rPr lang="en-GB" sz="1800" dirty="0"/>
              <a:t>Aromatase inhibitors</a:t>
            </a:r>
          </a:p>
          <a:p>
            <a:pPr marL="914400" lvl="1" indent="-342900" rtl="0">
              <a:spcBef>
                <a:spcPts val="0"/>
              </a:spcBef>
              <a:spcAft>
                <a:spcPts val="500"/>
              </a:spcAft>
              <a:buSzPct val="100000"/>
            </a:pPr>
            <a:r>
              <a:rPr lang="en-GB" sz="1800" dirty="0"/>
              <a:t>Inhibits aromatase enzyme</a:t>
            </a:r>
          </a:p>
          <a:p>
            <a:pPr marL="457200" lvl="0" indent="-342900" rtl="0">
              <a:spcBef>
                <a:spcPts val="0"/>
              </a:spcBef>
              <a:spcAft>
                <a:spcPts val="500"/>
              </a:spcAft>
              <a:buSzPct val="100000"/>
            </a:pPr>
            <a:r>
              <a:rPr lang="en-GB" sz="1800" dirty="0"/>
              <a:t>Decrease levels of </a:t>
            </a:r>
            <a:r>
              <a:rPr lang="en-GB" sz="1800" dirty="0" err="1"/>
              <a:t>estrogen</a:t>
            </a:r>
            <a:r>
              <a:rPr lang="en-GB" sz="1800" dirty="0"/>
              <a:t> or block production of </a:t>
            </a:r>
            <a:r>
              <a:rPr lang="en-GB" sz="1800" dirty="0" err="1"/>
              <a:t>estrogen</a:t>
            </a:r>
            <a:r>
              <a:rPr lang="en-GB" sz="1800" dirty="0"/>
              <a:t> to minimize growth of tumour cell </a:t>
            </a:r>
          </a:p>
          <a:p>
            <a:pPr lvl="0" rtl="0">
              <a:spcBef>
                <a:spcPts val="0"/>
              </a:spcBef>
              <a:buNone/>
            </a:pPr>
            <a:endParaRPr sz="1800" b="1" dirty="0"/>
          </a:p>
        </p:txBody>
      </p:sp>
      <p:sp>
        <p:nvSpPr>
          <p:cNvPr id="324" name="Shape 324"/>
          <p:cNvSpPr txBox="1"/>
          <p:nvPr/>
        </p:nvSpPr>
        <p:spPr>
          <a:xfrm>
            <a:off x="151600" y="4617250"/>
            <a:ext cx="1814400" cy="393300"/>
          </a:xfrm>
          <a:prstGeom prst="rect">
            <a:avLst/>
          </a:prstGeom>
          <a:noFill/>
          <a:ln>
            <a:noFill/>
          </a:ln>
        </p:spPr>
        <p:txBody>
          <a:bodyPr wrap="square" lIns="91425" tIns="91425" rIns="91425" bIns="91425" anchor="ctr" anchorCtr="0">
            <a:noAutofit/>
          </a:bodyPr>
          <a:lstStyle/>
          <a:p>
            <a:pPr lvl="0" rtl="0">
              <a:spcBef>
                <a:spcPts val="0"/>
              </a:spcBef>
              <a:buNone/>
            </a:pPr>
            <a:r>
              <a:rPr lang="en-GB" sz="1000">
                <a:latin typeface="Calibri"/>
                <a:ea typeface="Calibri"/>
                <a:cs typeface="Calibri"/>
                <a:sym typeface="Calibri"/>
              </a:rPr>
              <a:t>(</a:t>
            </a:r>
            <a:r>
              <a:rPr lang="en-GB" sz="1000">
                <a:solidFill>
                  <a:srgbClr val="1A1A1A"/>
                </a:solidFill>
                <a:latin typeface="Calibri"/>
                <a:ea typeface="Calibri"/>
                <a:cs typeface="Calibri"/>
                <a:sym typeface="Calibri"/>
              </a:rPr>
              <a:t>Johnston &amp; Dowsett,</a:t>
            </a:r>
            <a:r>
              <a:rPr lang="en-GB" sz="1000">
                <a:latin typeface="Calibri"/>
                <a:ea typeface="Calibri"/>
                <a:cs typeface="Calibri"/>
                <a:sym typeface="Calibri"/>
              </a:rPr>
              <a:t> 2003)</a:t>
            </a:r>
          </a:p>
        </p:txBody>
      </p:sp>
      <p:pic>
        <p:nvPicPr>
          <p:cNvPr id="325" name="Shape 325"/>
          <p:cNvPicPr preferRelativeResize="0"/>
          <p:nvPr/>
        </p:nvPicPr>
        <p:blipFill>
          <a:blip r:embed="rId3">
            <a:alphaModFix/>
          </a:blip>
          <a:stretch>
            <a:fillRect/>
          </a:stretch>
        </p:blipFill>
        <p:spPr>
          <a:xfrm>
            <a:off x="4074025" y="1814438"/>
            <a:ext cx="4700650" cy="1825375"/>
          </a:xfrm>
          <a:prstGeom prst="rect">
            <a:avLst/>
          </a:prstGeom>
          <a:noFill/>
          <a:ln>
            <a:noFill/>
          </a:ln>
        </p:spPr>
      </p:pic>
      <p:sp>
        <p:nvSpPr>
          <p:cNvPr id="326" name="Shape 326"/>
          <p:cNvSpPr txBox="1"/>
          <p:nvPr/>
        </p:nvSpPr>
        <p:spPr>
          <a:xfrm>
            <a:off x="6447825" y="3761350"/>
            <a:ext cx="7335900" cy="855900"/>
          </a:xfrm>
          <a:prstGeom prst="rect">
            <a:avLst/>
          </a:prstGeom>
          <a:noFill/>
          <a:ln>
            <a:noFill/>
          </a:ln>
        </p:spPr>
        <p:txBody>
          <a:bodyPr wrap="square" lIns="91425" tIns="91425" rIns="91425" bIns="91425" anchor="t" anchorCtr="0">
            <a:noAutofit/>
          </a:bodyPr>
          <a:lstStyle/>
          <a:p>
            <a:pPr lvl="0">
              <a:spcBef>
                <a:spcPts val="0"/>
              </a:spcBef>
              <a:buNone/>
            </a:pPr>
            <a:r>
              <a:rPr lang="en-GB" sz="800"/>
              <a:t>Image from Surgical oncologist Breast surgeon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GB"/>
              <a:t>Immunotherapy (Current Study)</a:t>
            </a:r>
          </a:p>
        </p:txBody>
      </p:sp>
      <p:sp>
        <p:nvSpPr>
          <p:cNvPr id="332" name="Shape 332"/>
          <p:cNvSpPr txBox="1">
            <a:spLocks noGrp="1"/>
          </p:cNvSpPr>
          <p:nvPr>
            <p:ph type="body" idx="1"/>
          </p:nvPr>
        </p:nvSpPr>
        <p:spPr>
          <a:xfrm>
            <a:off x="625050" y="1678000"/>
            <a:ext cx="7505700" cy="2448000"/>
          </a:xfrm>
          <a:prstGeom prst="rect">
            <a:avLst/>
          </a:prstGeom>
        </p:spPr>
        <p:txBody>
          <a:bodyPr wrap="square" lIns="91425" tIns="91425" rIns="91425" bIns="91425" anchor="t" anchorCtr="0">
            <a:noAutofit/>
          </a:bodyPr>
          <a:lstStyle/>
          <a:p>
            <a:pPr marL="457200" lvl="0" indent="-342900" rtl="0">
              <a:spcBef>
                <a:spcPts val="0"/>
              </a:spcBef>
              <a:buSzPct val="100000"/>
            </a:pPr>
            <a:r>
              <a:rPr lang="en-GB" sz="1800" b="1"/>
              <a:t>Natural killer cells </a:t>
            </a:r>
          </a:p>
          <a:p>
            <a:pPr marL="914400" lvl="1" indent="-342900" rtl="0">
              <a:spcBef>
                <a:spcPts val="0"/>
              </a:spcBef>
              <a:buSzPct val="100000"/>
            </a:pPr>
            <a:r>
              <a:rPr lang="en-GB" sz="1800"/>
              <a:t>Role in immunosurveillance, potential of cancer eradication </a:t>
            </a:r>
          </a:p>
          <a:p>
            <a:pPr marL="914400" lvl="1" indent="-342900" rtl="0">
              <a:spcBef>
                <a:spcPts val="0"/>
              </a:spcBef>
              <a:buSzPct val="100000"/>
            </a:pPr>
            <a:r>
              <a:rPr lang="en-GB" sz="1800"/>
              <a:t> Study by Shenouda et al. </a:t>
            </a:r>
          </a:p>
          <a:p>
            <a:pPr marL="914400" lvl="1" indent="-342900" rtl="0">
              <a:spcBef>
                <a:spcPts val="0"/>
              </a:spcBef>
              <a:buSzPct val="100000"/>
            </a:pPr>
            <a:r>
              <a:rPr lang="en-GB" sz="1800"/>
              <a:t>Ex-vivo expansion of NK-cells → High cytotoxicity to breast cancer cells </a:t>
            </a:r>
          </a:p>
          <a:p>
            <a:pPr marL="914400" lvl="1" indent="-342900" rtl="0">
              <a:spcBef>
                <a:spcPts val="0"/>
              </a:spcBef>
              <a:buSzPct val="100000"/>
            </a:pPr>
            <a:r>
              <a:rPr lang="en-GB" sz="1800"/>
              <a:t>Enabling patients to restore or boost NK-cell levels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365600" y="348175"/>
            <a:ext cx="2577600" cy="616800"/>
          </a:xfrm>
          <a:prstGeom prst="rect">
            <a:avLst/>
          </a:prstGeom>
        </p:spPr>
        <p:txBody>
          <a:bodyPr wrap="square" lIns="91425" tIns="91425" rIns="91425" bIns="91425" anchor="t" anchorCtr="0">
            <a:noAutofit/>
          </a:bodyPr>
          <a:lstStyle/>
          <a:p>
            <a:pPr lvl="0">
              <a:spcBef>
                <a:spcPts val="0"/>
              </a:spcBef>
              <a:buNone/>
            </a:pPr>
            <a:r>
              <a:rPr lang="en-GB"/>
              <a:t>References </a:t>
            </a:r>
          </a:p>
        </p:txBody>
      </p:sp>
      <p:sp>
        <p:nvSpPr>
          <p:cNvPr id="338" name="Shape 338"/>
          <p:cNvSpPr txBox="1"/>
          <p:nvPr/>
        </p:nvSpPr>
        <p:spPr>
          <a:xfrm>
            <a:off x="462450" y="761194"/>
            <a:ext cx="8030061" cy="3952512"/>
          </a:xfrm>
          <a:prstGeom prst="rect">
            <a:avLst/>
          </a:prstGeom>
          <a:noFill/>
          <a:ln>
            <a:noFill/>
          </a:ln>
        </p:spPr>
        <p:txBody>
          <a:bodyPr wrap="square" lIns="91425" tIns="91425" rIns="91425" bIns="91425" anchor="t" anchorCtr="0">
            <a:noAutofit/>
          </a:bodyPr>
          <a:lstStyle/>
          <a:p>
            <a:pPr lvl="0">
              <a:spcBef>
                <a:spcPts val="0"/>
              </a:spcBef>
              <a:buNone/>
            </a:pPr>
            <a:r>
              <a:rPr lang="en-GB" sz="900" dirty="0"/>
              <a:t> </a:t>
            </a:r>
          </a:p>
          <a:p>
            <a:pPr lvl="0" indent="-228600" rtl="0">
              <a:lnSpc>
                <a:spcPct val="115000"/>
              </a:lnSpc>
              <a:spcBef>
                <a:spcPts val="0"/>
              </a:spcBef>
              <a:buNone/>
            </a:pPr>
            <a:r>
              <a:rPr lang="en-GB" sz="900" dirty="0">
                <a:latin typeface="Times New Roman"/>
                <a:ea typeface="Times New Roman"/>
                <a:cs typeface="Times New Roman"/>
                <a:sym typeface="Times New Roman"/>
              </a:rPr>
              <a:t>1.</a:t>
            </a:r>
            <a:r>
              <a:rPr lang="en-GB" sz="700" dirty="0">
                <a:latin typeface="Times New Roman"/>
                <a:ea typeface="Times New Roman"/>
                <a:cs typeface="Times New Roman"/>
                <a:sym typeface="Times New Roman"/>
              </a:rPr>
              <a:t>      </a:t>
            </a:r>
            <a:r>
              <a:rPr lang="en-GB" sz="900" dirty="0">
                <a:solidFill>
                  <a:srgbClr val="474747"/>
                </a:solidFill>
                <a:highlight>
                  <a:srgbClr val="FFFFFF"/>
                </a:highlight>
                <a:latin typeface="Times New Roman"/>
                <a:ea typeface="Times New Roman"/>
                <a:cs typeface="Times New Roman"/>
                <a:sym typeface="Times New Roman"/>
              </a:rPr>
              <a:t>Ahmad, A. (2013). Breast Cancer Metastasis and Drug Resistance. In </a:t>
            </a:r>
            <a:r>
              <a:rPr lang="en-GB" sz="900" i="1" dirty="0">
                <a:solidFill>
                  <a:srgbClr val="474747"/>
                </a:solidFill>
                <a:highlight>
                  <a:srgbClr val="FFFFFF"/>
                </a:highlight>
                <a:latin typeface="Times New Roman"/>
                <a:ea typeface="Times New Roman"/>
                <a:cs typeface="Times New Roman"/>
                <a:sym typeface="Times New Roman"/>
              </a:rPr>
              <a:t>Breast Cancer Metastasis and Drug Resistance</a:t>
            </a:r>
            <a:r>
              <a:rPr lang="en-GB" sz="900" dirty="0">
                <a:solidFill>
                  <a:srgbClr val="474747"/>
                </a:solidFill>
                <a:highlight>
                  <a:srgbClr val="FFFFFF"/>
                </a:highlight>
                <a:latin typeface="Times New Roman"/>
                <a:ea typeface="Times New Roman"/>
                <a:cs typeface="Times New Roman"/>
                <a:sym typeface="Times New Roman"/>
              </a:rPr>
              <a:t>(pp. 143–159). https://</a:t>
            </a:r>
            <a:r>
              <a:rPr lang="en-GB" sz="900" dirty="0" err="1">
                <a:solidFill>
                  <a:srgbClr val="474747"/>
                </a:solidFill>
                <a:highlight>
                  <a:srgbClr val="FFFFFF"/>
                </a:highlight>
                <a:latin typeface="Times New Roman"/>
                <a:ea typeface="Times New Roman"/>
                <a:cs typeface="Times New Roman"/>
                <a:sym typeface="Times New Roman"/>
              </a:rPr>
              <a:t>doi.org</a:t>
            </a:r>
            <a:r>
              <a:rPr lang="en-GB" sz="900" dirty="0">
                <a:solidFill>
                  <a:srgbClr val="474747"/>
                </a:solidFill>
                <a:highlight>
                  <a:srgbClr val="FFFFFF"/>
                </a:highlight>
                <a:latin typeface="Times New Roman"/>
                <a:ea typeface="Times New Roman"/>
                <a:cs typeface="Times New Roman"/>
                <a:sym typeface="Times New Roman"/>
              </a:rPr>
              <a:t>/10.1007/978-1-4614-5647-6</a:t>
            </a:r>
          </a:p>
          <a:p>
            <a:pPr lvl="0" indent="-228600" rtl="0">
              <a:lnSpc>
                <a:spcPct val="115000"/>
              </a:lnSpc>
              <a:spcBef>
                <a:spcPts val="0"/>
              </a:spcBef>
              <a:buNone/>
            </a:pPr>
            <a:r>
              <a:rPr lang="en-GB" sz="900" dirty="0">
                <a:latin typeface="Times New Roman"/>
                <a:ea typeface="Times New Roman"/>
                <a:cs typeface="Times New Roman"/>
                <a:sym typeface="Times New Roman"/>
              </a:rPr>
              <a:t>2.</a:t>
            </a:r>
            <a:r>
              <a:rPr lang="en-GB" sz="700" dirty="0">
                <a:latin typeface="Times New Roman"/>
                <a:ea typeface="Times New Roman"/>
                <a:cs typeface="Times New Roman"/>
                <a:sym typeface="Times New Roman"/>
              </a:rPr>
              <a:t>      </a:t>
            </a:r>
            <a:r>
              <a:rPr lang="en-GB" sz="900" dirty="0" err="1">
                <a:solidFill>
                  <a:srgbClr val="474747"/>
                </a:solidFill>
                <a:highlight>
                  <a:srgbClr val="FFFFFF"/>
                </a:highlight>
                <a:latin typeface="Times New Roman"/>
                <a:ea typeface="Times New Roman"/>
                <a:cs typeface="Times New Roman"/>
                <a:sym typeface="Times New Roman"/>
              </a:rPr>
              <a:t>Bau</a:t>
            </a:r>
            <a:r>
              <a:rPr lang="en-GB" sz="900" dirty="0">
                <a:solidFill>
                  <a:srgbClr val="474747"/>
                </a:solidFill>
                <a:highlight>
                  <a:srgbClr val="FFFFFF"/>
                </a:highlight>
                <a:latin typeface="Times New Roman"/>
                <a:ea typeface="Times New Roman"/>
                <a:cs typeface="Times New Roman"/>
                <a:sym typeface="Times New Roman"/>
              </a:rPr>
              <a:t>, D. T., Mau, Y. C., &amp; </a:t>
            </a:r>
            <a:r>
              <a:rPr lang="en-GB" sz="900" dirty="0" err="1">
                <a:solidFill>
                  <a:srgbClr val="474747"/>
                </a:solidFill>
                <a:highlight>
                  <a:srgbClr val="FFFFFF"/>
                </a:highlight>
                <a:latin typeface="Times New Roman"/>
                <a:ea typeface="Times New Roman"/>
                <a:cs typeface="Times New Roman"/>
                <a:sym typeface="Times New Roman"/>
              </a:rPr>
              <a:t>Shen</a:t>
            </a:r>
            <a:r>
              <a:rPr lang="en-GB" sz="900" dirty="0">
                <a:solidFill>
                  <a:srgbClr val="474747"/>
                </a:solidFill>
                <a:highlight>
                  <a:srgbClr val="FFFFFF"/>
                </a:highlight>
                <a:latin typeface="Times New Roman"/>
                <a:ea typeface="Times New Roman"/>
                <a:cs typeface="Times New Roman"/>
                <a:sym typeface="Times New Roman"/>
              </a:rPr>
              <a:t>, C. Y. (2006, August 18). The role of BRCA1 in non-homologous end-joining. </a:t>
            </a:r>
            <a:r>
              <a:rPr lang="en-GB" sz="900" i="1" dirty="0">
                <a:solidFill>
                  <a:srgbClr val="474747"/>
                </a:solidFill>
                <a:highlight>
                  <a:srgbClr val="FFFFFF"/>
                </a:highlight>
                <a:latin typeface="Times New Roman"/>
                <a:ea typeface="Times New Roman"/>
                <a:cs typeface="Times New Roman"/>
                <a:sym typeface="Times New Roman"/>
              </a:rPr>
              <a:t>Cancer Letters</a:t>
            </a:r>
            <a:r>
              <a:rPr lang="en-GB" sz="900" dirty="0">
                <a:solidFill>
                  <a:srgbClr val="474747"/>
                </a:solidFill>
                <a:highlight>
                  <a:srgbClr val="FFFFFF"/>
                </a:highlight>
                <a:latin typeface="Times New Roman"/>
                <a:ea typeface="Times New Roman"/>
                <a:cs typeface="Times New Roman"/>
                <a:sym typeface="Times New Roman"/>
              </a:rPr>
              <a:t>.</a:t>
            </a:r>
            <a:r>
              <a:rPr lang="en-GB" sz="900" dirty="0">
                <a:solidFill>
                  <a:srgbClr val="474747"/>
                </a:solidFill>
                <a:highlight>
                  <a:srgbClr val="FFFFFF"/>
                </a:highlight>
                <a:latin typeface="Times New Roman"/>
                <a:ea typeface="Times New Roman"/>
                <a:cs typeface="Times New Roman"/>
                <a:sym typeface="Times New Roman"/>
                <a:hlinkClick r:id="rId3"/>
              </a:rPr>
              <a:t> </a:t>
            </a:r>
            <a:r>
              <a:rPr lang="en-GB" sz="900" u="sng" dirty="0">
                <a:solidFill>
                  <a:srgbClr val="1155CC"/>
                </a:solidFill>
                <a:highlight>
                  <a:srgbClr val="FFFFFF"/>
                </a:highlight>
                <a:latin typeface="Times New Roman"/>
                <a:ea typeface="Times New Roman"/>
                <a:cs typeface="Times New Roman"/>
                <a:sym typeface="Times New Roman"/>
                <a:hlinkClick r:id="rId3"/>
              </a:rPr>
              <a:t>https://doi.org/10.1016/j.canlet.2005.08.003</a:t>
            </a:r>
          </a:p>
          <a:p>
            <a:pPr lvl="0" indent="-228600" rtl="0">
              <a:lnSpc>
                <a:spcPct val="115000"/>
              </a:lnSpc>
              <a:spcBef>
                <a:spcPts val="0"/>
              </a:spcBef>
              <a:buNone/>
            </a:pPr>
            <a:r>
              <a:rPr lang="en-GB" sz="900" dirty="0">
                <a:latin typeface="Times New Roman"/>
                <a:ea typeface="Times New Roman"/>
                <a:cs typeface="Times New Roman"/>
                <a:sym typeface="Times New Roman"/>
              </a:rPr>
              <a:t>3.</a:t>
            </a:r>
            <a:r>
              <a:rPr lang="en-GB" sz="700" dirty="0">
                <a:latin typeface="Times New Roman"/>
                <a:ea typeface="Times New Roman"/>
                <a:cs typeface="Times New Roman"/>
                <a:sym typeface="Times New Roman"/>
              </a:rPr>
              <a:t>      </a:t>
            </a:r>
            <a:r>
              <a:rPr lang="en-GB" sz="900" dirty="0">
                <a:solidFill>
                  <a:srgbClr val="323232"/>
                </a:solidFill>
                <a:highlight>
                  <a:srgbClr val="FFFFFF"/>
                </a:highlight>
                <a:latin typeface="Times New Roman"/>
                <a:ea typeface="Times New Roman"/>
                <a:cs typeface="Times New Roman"/>
                <a:sym typeface="Times New Roman"/>
              </a:rPr>
              <a:t>Bernstein, L. (2002). Epidemiology of endocrine-related risk factors for breast cancer. J Mammary Gland </a:t>
            </a:r>
            <a:r>
              <a:rPr lang="en-GB" sz="900" dirty="0" err="1">
                <a:solidFill>
                  <a:srgbClr val="323232"/>
                </a:solidFill>
                <a:highlight>
                  <a:srgbClr val="FFFFFF"/>
                </a:highlight>
                <a:latin typeface="Times New Roman"/>
                <a:ea typeface="Times New Roman"/>
                <a:cs typeface="Times New Roman"/>
                <a:sym typeface="Times New Roman"/>
              </a:rPr>
              <a:t>Biol</a:t>
            </a:r>
            <a:r>
              <a:rPr lang="en-GB" sz="900" dirty="0">
                <a:solidFill>
                  <a:srgbClr val="323232"/>
                </a:solidFill>
                <a:highlight>
                  <a:srgbClr val="FFFFFF"/>
                </a:highlight>
                <a:latin typeface="Times New Roman"/>
                <a:ea typeface="Times New Roman"/>
                <a:cs typeface="Times New Roman"/>
                <a:sym typeface="Times New Roman"/>
              </a:rPr>
              <a:t> </a:t>
            </a:r>
            <a:r>
              <a:rPr lang="en-GB" sz="900" dirty="0" err="1">
                <a:solidFill>
                  <a:srgbClr val="323232"/>
                </a:solidFill>
                <a:highlight>
                  <a:srgbClr val="FFFFFF"/>
                </a:highlight>
                <a:latin typeface="Times New Roman"/>
                <a:ea typeface="Times New Roman"/>
                <a:cs typeface="Times New Roman"/>
                <a:sym typeface="Times New Roman"/>
              </a:rPr>
              <a:t>Neoplasia</a:t>
            </a:r>
            <a:r>
              <a:rPr lang="en-GB" sz="900" dirty="0">
                <a:solidFill>
                  <a:srgbClr val="323232"/>
                </a:solidFill>
                <a:highlight>
                  <a:srgbClr val="FFFFFF"/>
                </a:highlight>
                <a:latin typeface="Times New Roman"/>
                <a:ea typeface="Times New Roman"/>
                <a:cs typeface="Times New Roman"/>
                <a:sym typeface="Times New Roman"/>
              </a:rPr>
              <a:t>. 7, 3–15.</a:t>
            </a:r>
          </a:p>
          <a:p>
            <a:pPr lvl="0" indent="-228600" rtl="0">
              <a:lnSpc>
                <a:spcPct val="115000"/>
              </a:lnSpc>
              <a:spcBef>
                <a:spcPts val="0"/>
              </a:spcBef>
              <a:buNone/>
            </a:pPr>
            <a:r>
              <a:rPr lang="en-GB" sz="900" dirty="0">
                <a:latin typeface="Times New Roman"/>
                <a:ea typeface="Times New Roman"/>
                <a:cs typeface="Times New Roman"/>
                <a:sym typeface="Times New Roman"/>
              </a:rPr>
              <a:t>4.</a:t>
            </a:r>
            <a:r>
              <a:rPr lang="en-GB" sz="700" dirty="0">
                <a:latin typeface="Times New Roman"/>
                <a:ea typeface="Times New Roman"/>
                <a:cs typeface="Times New Roman"/>
                <a:sym typeface="Times New Roman"/>
              </a:rPr>
              <a:t>      </a:t>
            </a:r>
            <a:r>
              <a:rPr lang="en-GB" sz="900" dirty="0">
                <a:solidFill>
                  <a:srgbClr val="323232"/>
                </a:solidFill>
                <a:highlight>
                  <a:srgbClr val="FFFFFF"/>
                </a:highlight>
                <a:latin typeface="Times New Roman"/>
                <a:ea typeface="Times New Roman"/>
                <a:cs typeface="Times New Roman"/>
                <a:sym typeface="Times New Roman"/>
              </a:rPr>
              <a:t>Breast cancer: prevention and control. (</a:t>
            </a:r>
            <a:r>
              <a:rPr lang="en-GB" sz="900" dirty="0" err="1">
                <a:solidFill>
                  <a:srgbClr val="323232"/>
                </a:solidFill>
                <a:highlight>
                  <a:srgbClr val="FFFFFF"/>
                </a:highlight>
                <a:latin typeface="Times New Roman"/>
                <a:ea typeface="Times New Roman"/>
                <a:cs typeface="Times New Roman"/>
                <a:sym typeface="Times New Roman"/>
              </a:rPr>
              <a:t>n.d.</a:t>
            </a:r>
            <a:r>
              <a:rPr lang="en-GB" sz="900" dirty="0">
                <a:solidFill>
                  <a:srgbClr val="323232"/>
                </a:solidFill>
                <a:highlight>
                  <a:srgbClr val="FFFFFF"/>
                </a:highlight>
                <a:latin typeface="Times New Roman"/>
                <a:ea typeface="Times New Roman"/>
                <a:cs typeface="Times New Roman"/>
                <a:sym typeface="Times New Roman"/>
              </a:rPr>
              <a:t>). Retrieved October 03, 2017, from</a:t>
            </a:r>
            <a:r>
              <a:rPr lang="en-GB" sz="900" dirty="0">
                <a:solidFill>
                  <a:srgbClr val="323232"/>
                </a:solidFill>
                <a:highlight>
                  <a:srgbClr val="FFFFFF"/>
                </a:highlight>
                <a:latin typeface="Times New Roman"/>
                <a:ea typeface="Times New Roman"/>
                <a:cs typeface="Times New Roman"/>
                <a:sym typeface="Times New Roman"/>
                <a:hlinkClick r:id="rId4"/>
              </a:rPr>
              <a:t> </a:t>
            </a:r>
            <a:r>
              <a:rPr lang="en-GB" sz="900" u="sng" dirty="0">
                <a:solidFill>
                  <a:srgbClr val="1155CC"/>
                </a:solidFill>
                <a:highlight>
                  <a:srgbClr val="FFFFFF"/>
                </a:highlight>
                <a:latin typeface="Times New Roman"/>
                <a:ea typeface="Times New Roman"/>
                <a:cs typeface="Times New Roman"/>
                <a:sym typeface="Times New Roman"/>
                <a:hlinkClick r:id="rId4"/>
              </a:rPr>
              <a:t>http://www.who.int/cancer/detection/breastcancer/en/</a:t>
            </a:r>
          </a:p>
          <a:p>
            <a:pPr lvl="0" indent="-228600" rtl="0">
              <a:lnSpc>
                <a:spcPct val="115000"/>
              </a:lnSpc>
              <a:spcBef>
                <a:spcPts val="0"/>
              </a:spcBef>
              <a:buNone/>
            </a:pPr>
            <a:r>
              <a:rPr lang="en-GB" sz="900" dirty="0">
                <a:latin typeface="Times New Roman"/>
                <a:ea typeface="Times New Roman"/>
                <a:cs typeface="Times New Roman"/>
                <a:sym typeface="Times New Roman"/>
              </a:rPr>
              <a:t>5.</a:t>
            </a:r>
            <a:r>
              <a:rPr lang="en-GB" sz="700" dirty="0">
                <a:latin typeface="Times New Roman"/>
                <a:ea typeface="Times New Roman"/>
                <a:cs typeface="Times New Roman"/>
                <a:sym typeface="Times New Roman"/>
              </a:rPr>
              <a:t>      </a:t>
            </a:r>
            <a:r>
              <a:rPr lang="en-GB" sz="900" dirty="0">
                <a:solidFill>
                  <a:srgbClr val="323232"/>
                </a:solidFill>
                <a:highlight>
                  <a:srgbClr val="FFFFFF"/>
                </a:highlight>
                <a:latin typeface="Times New Roman"/>
                <a:ea typeface="Times New Roman"/>
                <a:cs typeface="Times New Roman"/>
                <a:sym typeface="Times New Roman"/>
              </a:rPr>
              <a:t>Breast Cancer. (2017, June 07). Retrieved October 03, 2017, from</a:t>
            </a:r>
            <a:r>
              <a:rPr lang="en-GB" sz="900" dirty="0">
                <a:solidFill>
                  <a:srgbClr val="323232"/>
                </a:solidFill>
                <a:highlight>
                  <a:srgbClr val="FFFFFF"/>
                </a:highlight>
                <a:latin typeface="Times New Roman"/>
                <a:ea typeface="Times New Roman"/>
                <a:cs typeface="Times New Roman"/>
                <a:sym typeface="Times New Roman"/>
                <a:hlinkClick r:id="rId5"/>
              </a:rPr>
              <a:t> </a:t>
            </a:r>
            <a:r>
              <a:rPr lang="en-GB" sz="900" u="sng" dirty="0">
                <a:solidFill>
                  <a:srgbClr val="1155CC"/>
                </a:solidFill>
                <a:highlight>
                  <a:srgbClr val="FFFFFF"/>
                </a:highlight>
                <a:latin typeface="Times New Roman"/>
                <a:ea typeface="Times New Roman"/>
                <a:cs typeface="Times New Roman"/>
                <a:sym typeface="Times New Roman"/>
                <a:hlinkClick r:id="rId5"/>
              </a:rPr>
              <a:t>https://www.cdc.gov/cancer/breast/statistics/index.htm</a:t>
            </a:r>
          </a:p>
          <a:p>
            <a:pPr lvl="0" indent="-228600" rtl="0">
              <a:lnSpc>
                <a:spcPct val="115000"/>
              </a:lnSpc>
              <a:spcBef>
                <a:spcPts val="0"/>
              </a:spcBef>
              <a:buNone/>
            </a:pPr>
            <a:r>
              <a:rPr lang="en-GB" sz="900" dirty="0">
                <a:latin typeface="Times New Roman"/>
                <a:ea typeface="Times New Roman"/>
                <a:cs typeface="Times New Roman"/>
                <a:sym typeface="Times New Roman"/>
              </a:rPr>
              <a:t>6.</a:t>
            </a:r>
            <a:r>
              <a:rPr lang="en-GB" sz="700" dirty="0">
                <a:latin typeface="Times New Roman"/>
                <a:ea typeface="Times New Roman"/>
                <a:cs typeface="Times New Roman"/>
                <a:sym typeface="Times New Roman"/>
              </a:rPr>
              <a:t>      </a:t>
            </a:r>
            <a:r>
              <a:rPr lang="en-GB" sz="900" dirty="0">
                <a:latin typeface="Times New Roman"/>
                <a:ea typeface="Times New Roman"/>
                <a:cs typeface="Times New Roman"/>
                <a:sym typeface="Times New Roman"/>
              </a:rPr>
              <a:t>Canadian Cancer Society. (2017). Retrieved September 30, 2017, from</a:t>
            </a:r>
          </a:p>
          <a:p>
            <a:pPr lvl="0" indent="-228600" rtl="0">
              <a:lnSpc>
                <a:spcPct val="115000"/>
              </a:lnSpc>
              <a:spcBef>
                <a:spcPts val="0"/>
              </a:spcBef>
              <a:buNone/>
            </a:pPr>
            <a:r>
              <a:rPr lang="en-GB" sz="900" dirty="0">
                <a:latin typeface="Times New Roman"/>
                <a:ea typeface="Times New Roman"/>
                <a:cs typeface="Times New Roman"/>
                <a:sym typeface="Times New Roman"/>
              </a:rPr>
              <a:t>7.</a:t>
            </a:r>
            <a:r>
              <a:rPr lang="en-GB" sz="700" dirty="0">
                <a:latin typeface="Times New Roman"/>
                <a:ea typeface="Times New Roman"/>
                <a:cs typeface="Times New Roman"/>
                <a:sym typeface="Times New Roman"/>
              </a:rPr>
              <a:t>      </a:t>
            </a:r>
            <a:r>
              <a:rPr lang="en-GB" sz="900" dirty="0" err="1">
                <a:solidFill>
                  <a:srgbClr val="474747"/>
                </a:solidFill>
                <a:highlight>
                  <a:srgbClr val="FFFFFF"/>
                </a:highlight>
                <a:latin typeface="Times New Roman"/>
                <a:ea typeface="Times New Roman"/>
                <a:cs typeface="Times New Roman"/>
                <a:sym typeface="Times New Roman"/>
              </a:rPr>
              <a:t>Cerullo</a:t>
            </a:r>
            <a:r>
              <a:rPr lang="en-GB" sz="900" dirty="0">
                <a:solidFill>
                  <a:srgbClr val="474747"/>
                </a:solidFill>
                <a:highlight>
                  <a:srgbClr val="FFFFFF"/>
                </a:highlight>
                <a:latin typeface="Times New Roman"/>
                <a:ea typeface="Times New Roman"/>
                <a:cs typeface="Times New Roman"/>
                <a:sym typeface="Times New Roman"/>
              </a:rPr>
              <a:t>, V., </a:t>
            </a:r>
            <a:r>
              <a:rPr lang="en-GB" sz="900" dirty="0" err="1">
                <a:solidFill>
                  <a:srgbClr val="474747"/>
                </a:solidFill>
                <a:highlight>
                  <a:srgbClr val="FFFFFF"/>
                </a:highlight>
                <a:latin typeface="Times New Roman"/>
                <a:ea typeface="Times New Roman"/>
                <a:cs typeface="Times New Roman"/>
                <a:sym typeface="Times New Roman"/>
              </a:rPr>
              <a:t>Diaconu</a:t>
            </a:r>
            <a:r>
              <a:rPr lang="en-GB" sz="900" dirty="0">
                <a:solidFill>
                  <a:srgbClr val="474747"/>
                </a:solidFill>
                <a:highlight>
                  <a:srgbClr val="FFFFFF"/>
                </a:highlight>
                <a:latin typeface="Times New Roman"/>
                <a:ea typeface="Times New Roman"/>
                <a:cs typeface="Times New Roman"/>
                <a:sym typeface="Times New Roman"/>
              </a:rPr>
              <a:t>, I., </a:t>
            </a:r>
            <a:r>
              <a:rPr lang="en-GB" sz="900" dirty="0" err="1">
                <a:solidFill>
                  <a:srgbClr val="474747"/>
                </a:solidFill>
                <a:highlight>
                  <a:srgbClr val="FFFFFF"/>
                </a:highlight>
                <a:latin typeface="Times New Roman"/>
                <a:ea typeface="Times New Roman"/>
                <a:cs typeface="Times New Roman"/>
                <a:sym typeface="Times New Roman"/>
              </a:rPr>
              <a:t>Kangasniemi</a:t>
            </a:r>
            <a:r>
              <a:rPr lang="en-GB" sz="900" dirty="0">
                <a:solidFill>
                  <a:srgbClr val="474747"/>
                </a:solidFill>
                <a:highlight>
                  <a:srgbClr val="FFFFFF"/>
                </a:highlight>
                <a:latin typeface="Times New Roman"/>
                <a:ea typeface="Times New Roman"/>
                <a:cs typeface="Times New Roman"/>
                <a:sym typeface="Times New Roman"/>
              </a:rPr>
              <a:t>, L., </a:t>
            </a:r>
            <a:r>
              <a:rPr lang="en-GB" sz="900" dirty="0" err="1">
                <a:solidFill>
                  <a:srgbClr val="474747"/>
                </a:solidFill>
                <a:highlight>
                  <a:srgbClr val="FFFFFF"/>
                </a:highlight>
                <a:latin typeface="Times New Roman"/>
                <a:ea typeface="Times New Roman"/>
                <a:cs typeface="Times New Roman"/>
                <a:sym typeface="Times New Roman"/>
              </a:rPr>
              <a:t>Rajecki</a:t>
            </a:r>
            <a:r>
              <a:rPr lang="en-GB" sz="900" dirty="0">
                <a:solidFill>
                  <a:srgbClr val="474747"/>
                </a:solidFill>
                <a:highlight>
                  <a:srgbClr val="FFFFFF"/>
                </a:highlight>
                <a:latin typeface="Times New Roman"/>
                <a:ea typeface="Times New Roman"/>
                <a:cs typeface="Times New Roman"/>
                <a:sym typeface="Times New Roman"/>
              </a:rPr>
              <a:t>, M., </a:t>
            </a:r>
            <a:r>
              <a:rPr lang="en-GB" sz="900" dirty="0" err="1">
                <a:solidFill>
                  <a:srgbClr val="474747"/>
                </a:solidFill>
                <a:highlight>
                  <a:srgbClr val="FFFFFF"/>
                </a:highlight>
                <a:latin typeface="Times New Roman"/>
                <a:ea typeface="Times New Roman"/>
                <a:cs typeface="Times New Roman"/>
                <a:sym typeface="Times New Roman"/>
              </a:rPr>
              <a:t>Escutenaire</a:t>
            </a:r>
            <a:r>
              <a:rPr lang="en-GB" sz="900" dirty="0">
                <a:solidFill>
                  <a:srgbClr val="474747"/>
                </a:solidFill>
                <a:highlight>
                  <a:srgbClr val="FFFFFF"/>
                </a:highlight>
                <a:latin typeface="Times New Roman"/>
                <a:ea typeface="Times New Roman"/>
                <a:cs typeface="Times New Roman"/>
                <a:sym typeface="Times New Roman"/>
              </a:rPr>
              <a:t>, S., </a:t>
            </a:r>
            <a:r>
              <a:rPr lang="en-GB" sz="900" dirty="0" err="1">
                <a:solidFill>
                  <a:srgbClr val="474747"/>
                </a:solidFill>
                <a:highlight>
                  <a:srgbClr val="FFFFFF"/>
                </a:highlight>
                <a:latin typeface="Times New Roman"/>
                <a:ea typeface="Times New Roman"/>
                <a:cs typeface="Times New Roman"/>
                <a:sym typeface="Times New Roman"/>
              </a:rPr>
              <a:t>Koski</a:t>
            </a:r>
            <a:r>
              <a:rPr lang="en-GB" sz="900" dirty="0">
                <a:solidFill>
                  <a:srgbClr val="474747"/>
                </a:solidFill>
                <a:highlight>
                  <a:srgbClr val="FFFFFF"/>
                </a:highlight>
                <a:latin typeface="Times New Roman"/>
                <a:ea typeface="Times New Roman"/>
                <a:cs typeface="Times New Roman"/>
                <a:sym typeface="Times New Roman"/>
              </a:rPr>
              <a:t>, A., … </a:t>
            </a:r>
            <a:r>
              <a:rPr lang="en-GB" sz="900" dirty="0" err="1">
                <a:solidFill>
                  <a:srgbClr val="474747"/>
                </a:solidFill>
                <a:highlight>
                  <a:srgbClr val="FFFFFF"/>
                </a:highlight>
                <a:latin typeface="Times New Roman"/>
                <a:ea typeface="Times New Roman"/>
                <a:cs typeface="Times New Roman"/>
                <a:sym typeface="Times New Roman"/>
              </a:rPr>
              <a:t>Hemminki</a:t>
            </a:r>
            <a:r>
              <a:rPr lang="en-GB" sz="900" dirty="0">
                <a:solidFill>
                  <a:srgbClr val="474747"/>
                </a:solidFill>
                <a:highlight>
                  <a:srgbClr val="FFFFFF"/>
                </a:highlight>
                <a:latin typeface="Times New Roman"/>
                <a:ea typeface="Times New Roman"/>
                <a:cs typeface="Times New Roman"/>
                <a:sym typeface="Times New Roman"/>
              </a:rPr>
              <a:t>, A. (2011). Immunological Effects of Low-dose Cyclophosphamide in Cancer Patients Treated With </a:t>
            </a:r>
            <a:r>
              <a:rPr lang="en-GB" sz="900" dirty="0" err="1">
                <a:solidFill>
                  <a:srgbClr val="474747"/>
                </a:solidFill>
                <a:highlight>
                  <a:srgbClr val="FFFFFF"/>
                </a:highlight>
                <a:latin typeface="Times New Roman"/>
                <a:ea typeface="Times New Roman"/>
                <a:cs typeface="Times New Roman"/>
                <a:sym typeface="Times New Roman"/>
              </a:rPr>
              <a:t>Oncolytic</a:t>
            </a:r>
            <a:r>
              <a:rPr lang="en-GB" sz="900" dirty="0">
                <a:solidFill>
                  <a:srgbClr val="474747"/>
                </a:solidFill>
                <a:highlight>
                  <a:srgbClr val="FFFFFF"/>
                </a:highlight>
                <a:latin typeface="Times New Roman"/>
                <a:ea typeface="Times New Roman"/>
                <a:cs typeface="Times New Roman"/>
                <a:sym typeface="Times New Roman"/>
              </a:rPr>
              <a:t> Adenovirus. </a:t>
            </a:r>
            <a:r>
              <a:rPr lang="en-GB" sz="900" i="1" dirty="0">
                <a:solidFill>
                  <a:srgbClr val="474747"/>
                </a:solidFill>
                <a:highlight>
                  <a:srgbClr val="FFFFFF"/>
                </a:highlight>
                <a:latin typeface="Times New Roman"/>
                <a:ea typeface="Times New Roman"/>
                <a:cs typeface="Times New Roman"/>
                <a:sym typeface="Times New Roman"/>
              </a:rPr>
              <a:t>Molecular Therapy</a:t>
            </a:r>
            <a:r>
              <a:rPr lang="en-GB" sz="900" dirty="0">
                <a:solidFill>
                  <a:srgbClr val="474747"/>
                </a:solidFill>
                <a:highlight>
                  <a:srgbClr val="FFFFFF"/>
                </a:highlight>
                <a:latin typeface="Times New Roman"/>
                <a:ea typeface="Times New Roman"/>
                <a:cs typeface="Times New Roman"/>
                <a:sym typeface="Times New Roman"/>
              </a:rPr>
              <a:t>, </a:t>
            </a:r>
            <a:r>
              <a:rPr lang="en-GB" sz="900" i="1" dirty="0">
                <a:solidFill>
                  <a:srgbClr val="474747"/>
                </a:solidFill>
                <a:highlight>
                  <a:srgbClr val="FFFFFF"/>
                </a:highlight>
                <a:latin typeface="Times New Roman"/>
                <a:ea typeface="Times New Roman"/>
                <a:cs typeface="Times New Roman"/>
                <a:sym typeface="Times New Roman"/>
              </a:rPr>
              <a:t>19</a:t>
            </a:r>
            <a:r>
              <a:rPr lang="en-GB" sz="900" dirty="0">
                <a:solidFill>
                  <a:srgbClr val="474747"/>
                </a:solidFill>
                <a:highlight>
                  <a:srgbClr val="FFFFFF"/>
                </a:highlight>
                <a:latin typeface="Times New Roman"/>
                <a:ea typeface="Times New Roman"/>
                <a:cs typeface="Times New Roman"/>
                <a:sym typeface="Times New Roman"/>
              </a:rPr>
              <a:t>(9), 1737–1746.</a:t>
            </a:r>
            <a:r>
              <a:rPr lang="en-GB" sz="900" dirty="0">
                <a:solidFill>
                  <a:srgbClr val="474747"/>
                </a:solidFill>
                <a:highlight>
                  <a:srgbClr val="FFFFFF"/>
                </a:highlight>
                <a:latin typeface="Times New Roman"/>
                <a:ea typeface="Times New Roman"/>
                <a:cs typeface="Times New Roman"/>
                <a:sym typeface="Times New Roman"/>
                <a:hlinkClick r:id="rId6"/>
              </a:rPr>
              <a:t> </a:t>
            </a:r>
            <a:r>
              <a:rPr lang="en-GB" sz="900" u="sng" dirty="0">
                <a:solidFill>
                  <a:srgbClr val="1155CC"/>
                </a:solidFill>
                <a:highlight>
                  <a:srgbClr val="FFFFFF"/>
                </a:highlight>
                <a:latin typeface="Times New Roman"/>
                <a:ea typeface="Times New Roman"/>
                <a:cs typeface="Times New Roman"/>
                <a:sym typeface="Times New Roman"/>
                <a:hlinkClick r:id="rId6"/>
              </a:rPr>
              <a:t>https://doi.org/10.1038/mt.2011.113</a:t>
            </a:r>
          </a:p>
          <a:p>
            <a:pPr lvl="0" indent="-228600" rtl="0">
              <a:lnSpc>
                <a:spcPct val="115000"/>
              </a:lnSpc>
              <a:spcBef>
                <a:spcPts val="0"/>
              </a:spcBef>
              <a:buNone/>
            </a:pPr>
            <a:r>
              <a:rPr lang="en-GB" sz="900" dirty="0">
                <a:latin typeface="Times New Roman"/>
                <a:ea typeface="Times New Roman"/>
                <a:cs typeface="Times New Roman"/>
                <a:sym typeface="Times New Roman"/>
              </a:rPr>
              <a:t>8.</a:t>
            </a:r>
            <a:r>
              <a:rPr lang="en-GB" sz="700" dirty="0">
                <a:latin typeface="Times New Roman"/>
                <a:ea typeface="Times New Roman"/>
                <a:cs typeface="Times New Roman"/>
                <a:sym typeface="Times New Roman"/>
              </a:rPr>
              <a:t>      </a:t>
            </a:r>
            <a:r>
              <a:rPr lang="en-GB" sz="900" dirty="0">
                <a:solidFill>
                  <a:srgbClr val="474747"/>
                </a:solidFill>
                <a:highlight>
                  <a:srgbClr val="FFFFFF"/>
                </a:highlight>
                <a:latin typeface="Times New Roman"/>
                <a:ea typeface="Times New Roman"/>
                <a:cs typeface="Times New Roman"/>
                <a:sym typeface="Times New Roman"/>
              </a:rPr>
              <a:t>Chen, J., Silver, D. P., </a:t>
            </a:r>
            <a:r>
              <a:rPr lang="en-GB" sz="900" dirty="0" err="1">
                <a:solidFill>
                  <a:srgbClr val="474747"/>
                </a:solidFill>
                <a:highlight>
                  <a:srgbClr val="FFFFFF"/>
                </a:highlight>
                <a:latin typeface="Times New Roman"/>
                <a:ea typeface="Times New Roman"/>
                <a:cs typeface="Times New Roman"/>
                <a:sym typeface="Times New Roman"/>
              </a:rPr>
              <a:t>Walpita</a:t>
            </a:r>
            <a:r>
              <a:rPr lang="en-GB" sz="900" dirty="0">
                <a:solidFill>
                  <a:srgbClr val="474747"/>
                </a:solidFill>
                <a:highlight>
                  <a:srgbClr val="FFFFFF"/>
                </a:highlight>
                <a:latin typeface="Times New Roman"/>
                <a:ea typeface="Times New Roman"/>
                <a:cs typeface="Times New Roman"/>
                <a:sym typeface="Times New Roman"/>
              </a:rPr>
              <a:t>, D., Cantor, S. B., </a:t>
            </a:r>
            <a:r>
              <a:rPr lang="en-GB" sz="900" dirty="0" err="1">
                <a:solidFill>
                  <a:srgbClr val="474747"/>
                </a:solidFill>
                <a:highlight>
                  <a:srgbClr val="FFFFFF"/>
                </a:highlight>
                <a:latin typeface="Times New Roman"/>
                <a:ea typeface="Times New Roman"/>
                <a:cs typeface="Times New Roman"/>
                <a:sym typeface="Times New Roman"/>
              </a:rPr>
              <a:t>Gazdar</a:t>
            </a:r>
            <a:r>
              <a:rPr lang="en-GB" sz="900" dirty="0">
                <a:solidFill>
                  <a:srgbClr val="474747"/>
                </a:solidFill>
                <a:highlight>
                  <a:srgbClr val="FFFFFF"/>
                </a:highlight>
                <a:latin typeface="Times New Roman"/>
                <a:ea typeface="Times New Roman"/>
                <a:cs typeface="Times New Roman"/>
                <a:sym typeface="Times New Roman"/>
              </a:rPr>
              <a:t>, A. F., Tomlinson, G., … Scully, R. (1998). Stable Interaction between the Products of the BRCA1 and BRCA2 </a:t>
            </a:r>
            <a:r>
              <a:rPr lang="en-GB" sz="900" dirty="0" err="1">
                <a:solidFill>
                  <a:srgbClr val="474747"/>
                </a:solidFill>
                <a:highlight>
                  <a:srgbClr val="FFFFFF"/>
                </a:highlight>
                <a:latin typeface="Times New Roman"/>
                <a:ea typeface="Times New Roman"/>
                <a:cs typeface="Times New Roman"/>
                <a:sym typeface="Times New Roman"/>
              </a:rPr>
              <a:t>Tumor</a:t>
            </a:r>
            <a:r>
              <a:rPr lang="en-GB" sz="900" dirty="0">
                <a:solidFill>
                  <a:srgbClr val="474747"/>
                </a:solidFill>
                <a:highlight>
                  <a:srgbClr val="FFFFFF"/>
                </a:highlight>
                <a:latin typeface="Times New Roman"/>
                <a:ea typeface="Times New Roman"/>
                <a:cs typeface="Times New Roman"/>
                <a:sym typeface="Times New Roman"/>
              </a:rPr>
              <a:t> Suppressor Genes in Mitotic and Meiotic Cells. </a:t>
            </a:r>
            <a:r>
              <a:rPr lang="en-GB" sz="900" i="1" dirty="0">
                <a:solidFill>
                  <a:srgbClr val="474747"/>
                </a:solidFill>
                <a:highlight>
                  <a:srgbClr val="FFFFFF"/>
                </a:highlight>
                <a:latin typeface="Times New Roman"/>
                <a:ea typeface="Times New Roman"/>
                <a:cs typeface="Times New Roman"/>
                <a:sym typeface="Times New Roman"/>
              </a:rPr>
              <a:t>Molecular Cell</a:t>
            </a:r>
            <a:r>
              <a:rPr lang="en-GB" sz="900" dirty="0">
                <a:solidFill>
                  <a:srgbClr val="474747"/>
                </a:solidFill>
                <a:highlight>
                  <a:srgbClr val="FFFFFF"/>
                </a:highlight>
                <a:latin typeface="Times New Roman"/>
                <a:ea typeface="Times New Roman"/>
                <a:cs typeface="Times New Roman"/>
                <a:sym typeface="Times New Roman"/>
              </a:rPr>
              <a:t>, </a:t>
            </a:r>
            <a:r>
              <a:rPr lang="en-GB" sz="900" i="1" dirty="0">
                <a:solidFill>
                  <a:srgbClr val="474747"/>
                </a:solidFill>
                <a:highlight>
                  <a:srgbClr val="FFFFFF"/>
                </a:highlight>
                <a:latin typeface="Times New Roman"/>
                <a:ea typeface="Times New Roman"/>
                <a:cs typeface="Times New Roman"/>
                <a:sym typeface="Times New Roman"/>
              </a:rPr>
              <a:t>2</a:t>
            </a:r>
            <a:r>
              <a:rPr lang="en-GB" sz="900" dirty="0">
                <a:solidFill>
                  <a:srgbClr val="474747"/>
                </a:solidFill>
                <a:highlight>
                  <a:srgbClr val="FFFFFF"/>
                </a:highlight>
                <a:latin typeface="Times New Roman"/>
                <a:ea typeface="Times New Roman"/>
                <a:cs typeface="Times New Roman"/>
                <a:sym typeface="Times New Roman"/>
              </a:rPr>
              <a:t>(3), 317–328.</a:t>
            </a:r>
            <a:r>
              <a:rPr lang="en-GB" sz="900" dirty="0">
                <a:solidFill>
                  <a:srgbClr val="474747"/>
                </a:solidFill>
                <a:highlight>
                  <a:srgbClr val="FFFFFF"/>
                </a:highlight>
                <a:latin typeface="Times New Roman"/>
                <a:ea typeface="Times New Roman"/>
                <a:cs typeface="Times New Roman"/>
                <a:sym typeface="Times New Roman"/>
                <a:hlinkClick r:id="rId7"/>
              </a:rPr>
              <a:t> </a:t>
            </a:r>
            <a:r>
              <a:rPr lang="en-GB" sz="900" u="sng" dirty="0">
                <a:solidFill>
                  <a:srgbClr val="1155CC"/>
                </a:solidFill>
                <a:highlight>
                  <a:srgbClr val="FFFFFF"/>
                </a:highlight>
                <a:latin typeface="Times New Roman"/>
                <a:ea typeface="Times New Roman"/>
                <a:cs typeface="Times New Roman"/>
                <a:sym typeface="Times New Roman"/>
                <a:hlinkClick r:id="rId7"/>
              </a:rPr>
              <a:t>https://doi.org/10.1016/S1097-2765(00)80276-2</a:t>
            </a:r>
          </a:p>
          <a:p>
            <a:pPr lvl="0" indent="-228600" rtl="0">
              <a:lnSpc>
                <a:spcPct val="115000"/>
              </a:lnSpc>
              <a:spcBef>
                <a:spcPts val="0"/>
              </a:spcBef>
              <a:buNone/>
            </a:pPr>
            <a:r>
              <a:rPr lang="en-GB" sz="900" dirty="0">
                <a:latin typeface="Times New Roman"/>
                <a:ea typeface="Times New Roman"/>
                <a:cs typeface="Times New Roman"/>
                <a:sym typeface="Times New Roman"/>
              </a:rPr>
              <a:t>9.</a:t>
            </a:r>
            <a:r>
              <a:rPr lang="en-GB" sz="700" dirty="0">
                <a:latin typeface="Times New Roman"/>
                <a:ea typeface="Times New Roman"/>
                <a:cs typeface="Times New Roman"/>
                <a:sym typeface="Times New Roman"/>
              </a:rPr>
              <a:t>      </a:t>
            </a:r>
            <a:r>
              <a:rPr lang="en-GB" sz="900" dirty="0">
                <a:solidFill>
                  <a:srgbClr val="323232"/>
                </a:solidFill>
                <a:highlight>
                  <a:srgbClr val="FFFFFF"/>
                </a:highlight>
                <a:latin typeface="Times New Roman"/>
                <a:ea typeface="Times New Roman"/>
                <a:cs typeface="Times New Roman"/>
                <a:sym typeface="Times New Roman"/>
              </a:rPr>
              <a:t>Cohen, I., </a:t>
            </a:r>
            <a:r>
              <a:rPr lang="en-GB" sz="900" dirty="0" err="1">
                <a:solidFill>
                  <a:srgbClr val="323232"/>
                </a:solidFill>
                <a:highlight>
                  <a:srgbClr val="FFFFFF"/>
                </a:highlight>
                <a:latin typeface="Times New Roman"/>
                <a:ea typeface="Times New Roman"/>
                <a:cs typeface="Times New Roman"/>
                <a:sym typeface="Times New Roman"/>
              </a:rPr>
              <a:t>Pappo</a:t>
            </a:r>
            <a:r>
              <a:rPr lang="en-GB" sz="900" dirty="0">
                <a:solidFill>
                  <a:srgbClr val="323232"/>
                </a:solidFill>
                <a:highlight>
                  <a:srgbClr val="FFFFFF"/>
                </a:highlight>
                <a:latin typeface="Times New Roman"/>
                <a:ea typeface="Times New Roman"/>
                <a:cs typeface="Times New Roman"/>
                <a:sym typeface="Times New Roman"/>
              </a:rPr>
              <a:t>, O., Elkin, M., San, T., Bar-</a:t>
            </a:r>
            <a:r>
              <a:rPr lang="en-GB" sz="900" dirty="0" err="1">
                <a:solidFill>
                  <a:srgbClr val="323232"/>
                </a:solidFill>
                <a:highlight>
                  <a:srgbClr val="FFFFFF"/>
                </a:highlight>
                <a:latin typeface="Times New Roman"/>
                <a:ea typeface="Times New Roman"/>
                <a:cs typeface="Times New Roman"/>
                <a:sym typeface="Times New Roman"/>
              </a:rPr>
              <a:t>Shavit</a:t>
            </a:r>
            <a:r>
              <a:rPr lang="en-GB" sz="900" dirty="0">
                <a:solidFill>
                  <a:srgbClr val="323232"/>
                </a:solidFill>
                <a:highlight>
                  <a:srgbClr val="FFFFFF"/>
                </a:highlight>
                <a:latin typeface="Times New Roman"/>
                <a:ea typeface="Times New Roman"/>
                <a:cs typeface="Times New Roman"/>
                <a:sym typeface="Times New Roman"/>
              </a:rPr>
              <a:t>, R., </a:t>
            </a:r>
            <a:r>
              <a:rPr lang="en-GB" sz="900" dirty="0" err="1">
                <a:solidFill>
                  <a:srgbClr val="323232"/>
                </a:solidFill>
                <a:highlight>
                  <a:srgbClr val="FFFFFF"/>
                </a:highlight>
                <a:latin typeface="Times New Roman"/>
                <a:ea typeface="Times New Roman"/>
                <a:cs typeface="Times New Roman"/>
                <a:sym typeface="Times New Roman"/>
              </a:rPr>
              <a:t>Hazan</a:t>
            </a:r>
            <a:r>
              <a:rPr lang="en-GB" sz="900" dirty="0">
                <a:solidFill>
                  <a:srgbClr val="323232"/>
                </a:solidFill>
                <a:highlight>
                  <a:srgbClr val="FFFFFF"/>
                </a:highlight>
                <a:latin typeface="Times New Roman"/>
                <a:ea typeface="Times New Roman"/>
                <a:cs typeface="Times New Roman"/>
                <a:sym typeface="Times New Roman"/>
              </a:rPr>
              <a:t>, R., </a:t>
            </a:r>
            <a:r>
              <a:rPr lang="en-GB" sz="900" dirty="0" err="1">
                <a:solidFill>
                  <a:srgbClr val="323232"/>
                </a:solidFill>
                <a:highlight>
                  <a:srgbClr val="FFFFFF"/>
                </a:highlight>
                <a:latin typeface="Times New Roman"/>
                <a:ea typeface="Times New Roman"/>
                <a:cs typeface="Times New Roman"/>
                <a:sym typeface="Times New Roman"/>
              </a:rPr>
              <a:t>Peretz</a:t>
            </a:r>
            <a:r>
              <a:rPr lang="en-GB" sz="900" dirty="0">
                <a:solidFill>
                  <a:srgbClr val="323232"/>
                </a:solidFill>
                <a:highlight>
                  <a:srgbClr val="FFFFFF"/>
                </a:highlight>
                <a:latin typeface="Times New Roman"/>
                <a:ea typeface="Times New Roman"/>
                <a:cs typeface="Times New Roman"/>
                <a:sym typeface="Times New Roman"/>
              </a:rPr>
              <a:t>, T., </a:t>
            </a:r>
            <a:r>
              <a:rPr lang="en-GB" sz="900" dirty="0" err="1">
                <a:solidFill>
                  <a:srgbClr val="323232"/>
                </a:solidFill>
                <a:highlight>
                  <a:srgbClr val="FFFFFF"/>
                </a:highlight>
                <a:latin typeface="Times New Roman"/>
                <a:ea typeface="Times New Roman"/>
                <a:cs typeface="Times New Roman"/>
                <a:sym typeface="Times New Roman"/>
              </a:rPr>
              <a:t>Vlodavsky</a:t>
            </a:r>
            <a:r>
              <a:rPr lang="en-GB" sz="900" dirty="0">
                <a:solidFill>
                  <a:srgbClr val="323232"/>
                </a:solidFill>
                <a:highlight>
                  <a:srgbClr val="FFFFFF"/>
                </a:highlight>
                <a:latin typeface="Times New Roman"/>
                <a:ea typeface="Times New Roman"/>
                <a:cs typeface="Times New Roman"/>
                <a:sym typeface="Times New Roman"/>
              </a:rPr>
              <a:t>, I, and </a:t>
            </a:r>
            <a:r>
              <a:rPr lang="en-GB" sz="900" dirty="0" err="1">
                <a:solidFill>
                  <a:srgbClr val="323232"/>
                </a:solidFill>
                <a:highlight>
                  <a:srgbClr val="FFFFFF"/>
                </a:highlight>
                <a:latin typeface="Times New Roman"/>
                <a:ea typeface="Times New Roman"/>
                <a:cs typeface="Times New Roman"/>
                <a:sym typeface="Times New Roman"/>
              </a:rPr>
              <a:t>Abramovitch</a:t>
            </a:r>
            <a:r>
              <a:rPr lang="en-GB" sz="900" dirty="0">
                <a:solidFill>
                  <a:srgbClr val="323232"/>
                </a:solidFill>
                <a:highlight>
                  <a:srgbClr val="FFFFFF"/>
                </a:highlight>
                <a:latin typeface="Times New Roman"/>
                <a:ea typeface="Times New Roman"/>
                <a:cs typeface="Times New Roman"/>
                <a:sym typeface="Times New Roman"/>
              </a:rPr>
              <a:t>, R. (2006). </a:t>
            </a:r>
            <a:r>
              <a:rPr lang="en-GB" sz="900" dirty="0" err="1">
                <a:solidFill>
                  <a:srgbClr val="323232"/>
                </a:solidFill>
                <a:highlight>
                  <a:srgbClr val="FFFFFF"/>
                </a:highlight>
                <a:latin typeface="Times New Roman"/>
                <a:ea typeface="Times New Roman"/>
                <a:cs typeface="Times New Roman"/>
                <a:sym typeface="Times New Roman"/>
              </a:rPr>
              <a:t>Heparanase</a:t>
            </a:r>
            <a:r>
              <a:rPr lang="en-GB" sz="900" dirty="0">
                <a:solidFill>
                  <a:srgbClr val="323232"/>
                </a:solidFill>
                <a:highlight>
                  <a:srgbClr val="FFFFFF"/>
                </a:highlight>
                <a:latin typeface="Times New Roman"/>
                <a:ea typeface="Times New Roman"/>
                <a:cs typeface="Times New Roman"/>
                <a:sym typeface="Times New Roman"/>
              </a:rPr>
              <a:t> promotes growth, angiogenesis and survival of primary breast </a:t>
            </a:r>
            <a:r>
              <a:rPr lang="en-GB" sz="900" dirty="0" err="1">
                <a:solidFill>
                  <a:srgbClr val="323232"/>
                </a:solidFill>
                <a:highlight>
                  <a:srgbClr val="FFFFFF"/>
                </a:highlight>
                <a:latin typeface="Times New Roman"/>
                <a:ea typeface="Times New Roman"/>
                <a:cs typeface="Times New Roman"/>
                <a:sym typeface="Times New Roman"/>
              </a:rPr>
              <a:t>tumors</a:t>
            </a:r>
            <a:r>
              <a:rPr lang="en-GB" sz="900" dirty="0">
                <a:solidFill>
                  <a:srgbClr val="323232"/>
                </a:solidFill>
                <a:highlight>
                  <a:srgbClr val="FFFFFF"/>
                </a:highlight>
                <a:latin typeface="Times New Roman"/>
                <a:ea typeface="Times New Roman"/>
                <a:cs typeface="Times New Roman"/>
                <a:sym typeface="Times New Roman"/>
              </a:rPr>
              <a:t>. </a:t>
            </a:r>
            <a:r>
              <a:rPr lang="en-GB" sz="900" dirty="0" err="1">
                <a:solidFill>
                  <a:srgbClr val="323232"/>
                </a:solidFill>
                <a:highlight>
                  <a:srgbClr val="FFFFFF"/>
                </a:highlight>
                <a:latin typeface="Times New Roman"/>
                <a:ea typeface="Times New Roman"/>
                <a:cs typeface="Times New Roman"/>
                <a:sym typeface="Times New Roman"/>
              </a:rPr>
              <a:t>Int</a:t>
            </a:r>
            <a:r>
              <a:rPr lang="en-GB" sz="900" dirty="0">
                <a:solidFill>
                  <a:srgbClr val="323232"/>
                </a:solidFill>
                <a:highlight>
                  <a:srgbClr val="FFFFFF"/>
                </a:highlight>
                <a:latin typeface="Times New Roman"/>
                <a:ea typeface="Times New Roman"/>
                <a:cs typeface="Times New Roman"/>
                <a:sym typeface="Times New Roman"/>
              </a:rPr>
              <a:t> J Cancer. 118, 1609-1617.</a:t>
            </a:r>
          </a:p>
          <a:p>
            <a:pPr lvl="0" indent="-228600" rtl="0">
              <a:lnSpc>
                <a:spcPct val="115000"/>
              </a:lnSpc>
              <a:spcBef>
                <a:spcPts val="0"/>
              </a:spcBef>
              <a:buNone/>
            </a:pPr>
            <a:r>
              <a:rPr lang="en-GB" sz="900" dirty="0">
                <a:latin typeface="Times New Roman"/>
                <a:ea typeface="Times New Roman"/>
                <a:cs typeface="Times New Roman"/>
                <a:sym typeface="Times New Roman"/>
              </a:rPr>
              <a:t>10.</a:t>
            </a:r>
            <a:r>
              <a:rPr lang="en-GB" sz="700" dirty="0">
                <a:latin typeface="Times New Roman"/>
                <a:ea typeface="Times New Roman"/>
                <a:cs typeface="Times New Roman"/>
                <a:sym typeface="Times New Roman"/>
              </a:rPr>
              <a:t>   </a:t>
            </a:r>
            <a:r>
              <a:rPr lang="en-GB" sz="900" dirty="0">
                <a:solidFill>
                  <a:srgbClr val="323232"/>
                </a:solidFill>
                <a:highlight>
                  <a:srgbClr val="FFFFFF"/>
                </a:highlight>
                <a:latin typeface="Times New Roman"/>
                <a:ea typeface="Times New Roman"/>
                <a:cs typeface="Times New Roman"/>
                <a:sym typeface="Times New Roman"/>
              </a:rPr>
              <a:t>Collaborative Group on Hormonal Factors in Breast Cancer. (2002). Alcohol, tobacco and breast cancer – collaborative reanalysis of individual data from 53 epidemiological studies, including 58 515 women with breast cancer and 95 067 women without the disease. British J Cancer. 11, 1234–1245. http://</a:t>
            </a:r>
            <a:r>
              <a:rPr lang="en-GB" sz="900" dirty="0" err="1">
                <a:solidFill>
                  <a:srgbClr val="323232"/>
                </a:solidFill>
                <a:highlight>
                  <a:srgbClr val="FFFFFF"/>
                </a:highlight>
                <a:latin typeface="Times New Roman"/>
                <a:ea typeface="Times New Roman"/>
                <a:cs typeface="Times New Roman"/>
                <a:sym typeface="Times New Roman"/>
              </a:rPr>
              <a:t>doi.org</a:t>
            </a:r>
            <a:r>
              <a:rPr lang="en-GB" sz="900" dirty="0">
                <a:solidFill>
                  <a:srgbClr val="323232"/>
                </a:solidFill>
                <a:highlight>
                  <a:srgbClr val="FFFFFF"/>
                </a:highlight>
                <a:latin typeface="Times New Roman"/>
                <a:ea typeface="Times New Roman"/>
                <a:cs typeface="Times New Roman"/>
                <a:sym typeface="Times New Roman"/>
              </a:rPr>
              <a:t>/10.1038/sj.bjc.6600596</a:t>
            </a:r>
          </a:p>
          <a:p>
            <a:pPr lvl="0" indent="-228600" rtl="0">
              <a:lnSpc>
                <a:spcPct val="115000"/>
              </a:lnSpc>
              <a:spcBef>
                <a:spcPts val="0"/>
              </a:spcBef>
              <a:buNone/>
            </a:pPr>
            <a:r>
              <a:rPr lang="en-GB" sz="900" dirty="0">
                <a:latin typeface="Times New Roman"/>
                <a:ea typeface="Times New Roman"/>
                <a:cs typeface="Times New Roman"/>
                <a:sym typeface="Times New Roman"/>
              </a:rPr>
              <a:t>11.</a:t>
            </a:r>
            <a:r>
              <a:rPr lang="en-GB" sz="700" dirty="0">
                <a:latin typeface="Times New Roman"/>
                <a:ea typeface="Times New Roman"/>
                <a:cs typeface="Times New Roman"/>
                <a:sym typeface="Times New Roman"/>
              </a:rPr>
              <a:t>   </a:t>
            </a:r>
            <a:r>
              <a:rPr lang="en-GB" sz="900" dirty="0">
                <a:solidFill>
                  <a:srgbClr val="474747"/>
                </a:solidFill>
                <a:highlight>
                  <a:srgbClr val="FFFFFF"/>
                </a:highlight>
                <a:latin typeface="Times New Roman"/>
                <a:ea typeface="Times New Roman"/>
                <a:cs typeface="Times New Roman"/>
                <a:sym typeface="Times New Roman"/>
              </a:rPr>
              <a:t>Deng, C. X. (2006). BRCA1: Cell cycle checkpoint, genetic instability, DNA damage response and cancer evolution. </a:t>
            </a:r>
            <a:r>
              <a:rPr lang="en-GB" sz="900" i="1" dirty="0">
                <a:solidFill>
                  <a:srgbClr val="474747"/>
                </a:solidFill>
                <a:highlight>
                  <a:srgbClr val="FFFFFF"/>
                </a:highlight>
                <a:latin typeface="Times New Roman"/>
                <a:ea typeface="Times New Roman"/>
                <a:cs typeface="Times New Roman"/>
                <a:sym typeface="Times New Roman"/>
              </a:rPr>
              <a:t>Nucleic Acids Research</a:t>
            </a:r>
            <a:r>
              <a:rPr lang="en-GB" sz="900" dirty="0">
                <a:solidFill>
                  <a:srgbClr val="474747"/>
                </a:solidFill>
                <a:highlight>
                  <a:srgbClr val="FFFFFF"/>
                </a:highlight>
                <a:latin typeface="Times New Roman"/>
                <a:ea typeface="Times New Roman"/>
                <a:cs typeface="Times New Roman"/>
                <a:sym typeface="Times New Roman"/>
              </a:rPr>
              <a:t>, </a:t>
            </a:r>
            <a:r>
              <a:rPr lang="en-GB" sz="900" i="1" dirty="0">
                <a:solidFill>
                  <a:srgbClr val="474747"/>
                </a:solidFill>
                <a:highlight>
                  <a:srgbClr val="FFFFFF"/>
                </a:highlight>
                <a:latin typeface="Times New Roman"/>
                <a:ea typeface="Times New Roman"/>
                <a:cs typeface="Times New Roman"/>
                <a:sym typeface="Times New Roman"/>
              </a:rPr>
              <a:t>34</a:t>
            </a:r>
            <a:r>
              <a:rPr lang="en-GB" sz="900" dirty="0">
                <a:solidFill>
                  <a:srgbClr val="474747"/>
                </a:solidFill>
                <a:highlight>
                  <a:srgbClr val="FFFFFF"/>
                </a:highlight>
                <a:latin typeface="Times New Roman"/>
                <a:ea typeface="Times New Roman"/>
                <a:cs typeface="Times New Roman"/>
                <a:sym typeface="Times New Roman"/>
              </a:rPr>
              <a:t>(5), 1416–1426.</a:t>
            </a:r>
            <a:r>
              <a:rPr lang="en-GB" sz="900" dirty="0">
                <a:solidFill>
                  <a:srgbClr val="474747"/>
                </a:solidFill>
                <a:highlight>
                  <a:srgbClr val="FFFFFF"/>
                </a:highlight>
                <a:latin typeface="Times New Roman"/>
                <a:ea typeface="Times New Roman"/>
                <a:cs typeface="Times New Roman"/>
                <a:sym typeface="Times New Roman"/>
                <a:hlinkClick r:id="rId8"/>
              </a:rPr>
              <a:t> </a:t>
            </a:r>
            <a:r>
              <a:rPr lang="en-GB" sz="900" u="sng" dirty="0">
                <a:solidFill>
                  <a:srgbClr val="1155CC"/>
                </a:solidFill>
                <a:highlight>
                  <a:srgbClr val="FFFFFF"/>
                </a:highlight>
                <a:latin typeface="Times New Roman"/>
                <a:ea typeface="Times New Roman"/>
                <a:cs typeface="Times New Roman"/>
                <a:sym typeface="Times New Roman"/>
                <a:hlinkClick r:id="rId8"/>
              </a:rPr>
              <a:t>https://doi.org/10.1093/nar/gkl010</a:t>
            </a:r>
          </a:p>
          <a:p>
            <a:pPr lvl="0" indent="-228600" rtl="0">
              <a:lnSpc>
                <a:spcPct val="115000"/>
              </a:lnSpc>
              <a:spcBef>
                <a:spcPts val="0"/>
              </a:spcBef>
              <a:buNone/>
            </a:pPr>
            <a:r>
              <a:rPr lang="en-GB" sz="900" dirty="0">
                <a:latin typeface="Times New Roman"/>
                <a:ea typeface="Times New Roman"/>
                <a:cs typeface="Times New Roman"/>
                <a:sym typeface="Times New Roman"/>
              </a:rPr>
              <a:t>12.</a:t>
            </a:r>
            <a:r>
              <a:rPr lang="en-GB" sz="700" dirty="0">
                <a:latin typeface="Times New Roman"/>
                <a:ea typeface="Times New Roman"/>
                <a:cs typeface="Times New Roman"/>
                <a:sym typeface="Times New Roman"/>
              </a:rPr>
              <a:t>   </a:t>
            </a:r>
            <a:r>
              <a:rPr lang="en-GB" sz="900" dirty="0" err="1">
                <a:solidFill>
                  <a:srgbClr val="474747"/>
                </a:solidFill>
                <a:highlight>
                  <a:srgbClr val="FFFFFF"/>
                </a:highlight>
                <a:latin typeface="Times New Roman"/>
                <a:ea typeface="Times New Roman"/>
                <a:cs typeface="Times New Roman"/>
                <a:sym typeface="Times New Roman"/>
              </a:rPr>
              <a:t>Diederichs</a:t>
            </a:r>
            <a:r>
              <a:rPr lang="en-GB" sz="900" dirty="0">
                <a:solidFill>
                  <a:srgbClr val="474747"/>
                </a:solidFill>
                <a:highlight>
                  <a:srgbClr val="FFFFFF"/>
                </a:highlight>
                <a:latin typeface="Times New Roman"/>
                <a:ea typeface="Times New Roman"/>
                <a:cs typeface="Times New Roman"/>
                <a:sym typeface="Times New Roman"/>
              </a:rPr>
              <a:t>, S., &amp; </a:t>
            </a:r>
            <a:r>
              <a:rPr lang="en-GB" sz="900" dirty="0" err="1">
                <a:solidFill>
                  <a:srgbClr val="474747"/>
                </a:solidFill>
                <a:highlight>
                  <a:srgbClr val="FFFFFF"/>
                </a:highlight>
                <a:latin typeface="Times New Roman"/>
                <a:ea typeface="Times New Roman"/>
                <a:cs typeface="Times New Roman"/>
                <a:sym typeface="Times New Roman"/>
              </a:rPr>
              <a:t>Gutschner</a:t>
            </a:r>
            <a:r>
              <a:rPr lang="en-GB" sz="900" dirty="0">
                <a:solidFill>
                  <a:srgbClr val="474747"/>
                </a:solidFill>
                <a:highlight>
                  <a:srgbClr val="FFFFFF"/>
                </a:highlight>
                <a:latin typeface="Times New Roman"/>
                <a:ea typeface="Times New Roman"/>
                <a:cs typeface="Times New Roman"/>
                <a:sym typeface="Times New Roman"/>
              </a:rPr>
              <a:t>, T. (2012). The hallmarks of cancer A long non-coding RNA point of view. </a:t>
            </a:r>
            <a:r>
              <a:rPr lang="en-GB" sz="900" i="1" dirty="0">
                <a:solidFill>
                  <a:srgbClr val="474747"/>
                </a:solidFill>
                <a:highlight>
                  <a:srgbClr val="FFFFFF"/>
                </a:highlight>
                <a:latin typeface="Times New Roman"/>
                <a:ea typeface="Times New Roman"/>
                <a:cs typeface="Times New Roman"/>
                <a:sym typeface="Times New Roman"/>
              </a:rPr>
              <a:t>RNA Biology</a:t>
            </a:r>
            <a:r>
              <a:rPr lang="en-GB" sz="900" dirty="0">
                <a:solidFill>
                  <a:srgbClr val="474747"/>
                </a:solidFill>
                <a:highlight>
                  <a:srgbClr val="FFFFFF"/>
                </a:highlight>
                <a:latin typeface="Times New Roman"/>
                <a:ea typeface="Times New Roman"/>
                <a:cs typeface="Times New Roman"/>
                <a:sym typeface="Times New Roman"/>
              </a:rPr>
              <a:t>, </a:t>
            </a:r>
            <a:r>
              <a:rPr lang="en-GB" sz="900" i="1" dirty="0">
                <a:solidFill>
                  <a:srgbClr val="474747"/>
                </a:solidFill>
                <a:highlight>
                  <a:srgbClr val="FFFFFF"/>
                </a:highlight>
                <a:latin typeface="Times New Roman"/>
                <a:ea typeface="Times New Roman"/>
                <a:cs typeface="Times New Roman"/>
                <a:sym typeface="Times New Roman"/>
              </a:rPr>
              <a:t>96</a:t>
            </a:r>
            <a:r>
              <a:rPr lang="en-GB" sz="900" dirty="0">
                <a:solidFill>
                  <a:srgbClr val="474747"/>
                </a:solidFill>
                <a:highlight>
                  <a:srgbClr val="FFFFFF"/>
                </a:highlight>
                <a:latin typeface="Times New Roman"/>
                <a:ea typeface="Times New Roman"/>
                <a:cs typeface="Times New Roman"/>
                <a:sym typeface="Times New Roman"/>
              </a:rPr>
              <a:t>, 703–719.</a:t>
            </a:r>
          </a:p>
          <a:p>
            <a:pPr lvl="0" indent="-228600" rtl="0">
              <a:lnSpc>
                <a:spcPct val="115000"/>
              </a:lnSpc>
              <a:spcBef>
                <a:spcPts val="0"/>
              </a:spcBef>
              <a:buNone/>
            </a:pPr>
            <a:r>
              <a:rPr lang="en-GB" sz="900" dirty="0">
                <a:latin typeface="Times New Roman"/>
                <a:ea typeface="Times New Roman"/>
                <a:cs typeface="Times New Roman"/>
                <a:sym typeface="Times New Roman"/>
              </a:rPr>
              <a:t>13.</a:t>
            </a:r>
            <a:r>
              <a:rPr lang="en-GB" sz="700" dirty="0">
                <a:latin typeface="Times New Roman"/>
                <a:ea typeface="Times New Roman"/>
                <a:cs typeface="Times New Roman"/>
                <a:sym typeface="Times New Roman"/>
              </a:rPr>
              <a:t>   </a:t>
            </a:r>
            <a:r>
              <a:rPr lang="en-GB" sz="900" dirty="0" err="1">
                <a:latin typeface="Times New Roman"/>
                <a:ea typeface="Times New Roman"/>
                <a:cs typeface="Times New Roman"/>
                <a:sym typeface="Times New Roman"/>
              </a:rPr>
              <a:t>Dupont</a:t>
            </a:r>
            <a:r>
              <a:rPr lang="en-GB" sz="900" dirty="0">
                <a:latin typeface="Times New Roman"/>
                <a:ea typeface="Times New Roman"/>
                <a:cs typeface="Times New Roman"/>
                <a:sym typeface="Times New Roman"/>
              </a:rPr>
              <a:t>, W. D., </a:t>
            </a:r>
            <a:r>
              <a:rPr lang="en-GB" sz="900" dirty="0" err="1">
                <a:latin typeface="Times New Roman"/>
                <a:ea typeface="Times New Roman"/>
                <a:cs typeface="Times New Roman"/>
                <a:sym typeface="Times New Roman"/>
              </a:rPr>
              <a:t>Parl</a:t>
            </a:r>
            <a:r>
              <a:rPr lang="en-GB" sz="900" dirty="0">
                <a:latin typeface="Times New Roman"/>
                <a:ea typeface="Times New Roman"/>
                <a:cs typeface="Times New Roman"/>
                <a:sym typeface="Times New Roman"/>
              </a:rPr>
              <a:t>, F. F., Hartmann, W. H., Brinton, L. A., Winfield, A. C., Worrell, J. A., ... &amp; Plummer, W. D. (1993). Breast cancer risk associated with proliferative breast disease and atypical hyperplasia. CANCER-PHILADELPHIA-, 71, 1258-1258.</a:t>
            </a:r>
          </a:p>
          <a:p>
            <a:pPr lvl="0" indent="-228600" rtl="0">
              <a:lnSpc>
                <a:spcPct val="115000"/>
              </a:lnSpc>
              <a:spcBef>
                <a:spcPts val="0"/>
              </a:spcBef>
              <a:buNone/>
            </a:pPr>
            <a:r>
              <a:rPr lang="en-GB" sz="900" dirty="0">
                <a:latin typeface="Times New Roman"/>
                <a:ea typeface="Times New Roman"/>
                <a:cs typeface="Times New Roman"/>
                <a:sym typeface="Times New Roman"/>
              </a:rPr>
              <a:t>14.</a:t>
            </a:r>
            <a:r>
              <a:rPr lang="en-GB" sz="700" dirty="0">
                <a:latin typeface="Times New Roman"/>
                <a:ea typeface="Times New Roman"/>
                <a:cs typeface="Times New Roman"/>
                <a:sym typeface="Times New Roman"/>
              </a:rPr>
              <a:t>   </a:t>
            </a:r>
            <a:r>
              <a:rPr lang="en-GB" sz="900" dirty="0" err="1">
                <a:solidFill>
                  <a:srgbClr val="323232"/>
                </a:solidFill>
                <a:highlight>
                  <a:srgbClr val="FFFFFF"/>
                </a:highlight>
                <a:latin typeface="Times New Roman"/>
                <a:ea typeface="Times New Roman"/>
                <a:cs typeface="Times New Roman"/>
                <a:sym typeface="Times New Roman"/>
              </a:rPr>
              <a:t>Ewertz</a:t>
            </a:r>
            <a:r>
              <a:rPr lang="en-GB" sz="900" dirty="0">
                <a:solidFill>
                  <a:srgbClr val="323232"/>
                </a:solidFill>
                <a:highlight>
                  <a:srgbClr val="FFFFFF"/>
                </a:highlight>
                <a:latin typeface="Times New Roman"/>
                <a:ea typeface="Times New Roman"/>
                <a:cs typeface="Times New Roman"/>
                <a:sym typeface="Times New Roman"/>
              </a:rPr>
              <a:t>, M., Duffy, S.W., </a:t>
            </a:r>
            <a:r>
              <a:rPr lang="en-GB" sz="900" dirty="0" err="1">
                <a:solidFill>
                  <a:srgbClr val="323232"/>
                </a:solidFill>
                <a:highlight>
                  <a:srgbClr val="FFFFFF"/>
                </a:highlight>
                <a:latin typeface="Times New Roman"/>
                <a:ea typeface="Times New Roman"/>
                <a:cs typeface="Times New Roman"/>
                <a:sym typeface="Times New Roman"/>
              </a:rPr>
              <a:t>Adami</a:t>
            </a:r>
            <a:r>
              <a:rPr lang="en-GB" sz="900" dirty="0">
                <a:solidFill>
                  <a:srgbClr val="323232"/>
                </a:solidFill>
                <a:highlight>
                  <a:srgbClr val="FFFFFF"/>
                </a:highlight>
                <a:latin typeface="Times New Roman"/>
                <a:ea typeface="Times New Roman"/>
                <a:cs typeface="Times New Roman"/>
                <a:sym typeface="Times New Roman"/>
              </a:rPr>
              <a:t>, H.O., </a:t>
            </a:r>
            <a:r>
              <a:rPr lang="en-GB" sz="900" dirty="0" err="1">
                <a:solidFill>
                  <a:srgbClr val="323232"/>
                </a:solidFill>
                <a:highlight>
                  <a:srgbClr val="FFFFFF"/>
                </a:highlight>
                <a:latin typeface="Times New Roman"/>
                <a:ea typeface="Times New Roman"/>
                <a:cs typeface="Times New Roman"/>
                <a:sym typeface="Times New Roman"/>
              </a:rPr>
              <a:t>Kvale</a:t>
            </a:r>
            <a:r>
              <a:rPr lang="en-GB" sz="900" dirty="0">
                <a:solidFill>
                  <a:srgbClr val="323232"/>
                </a:solidFill>
                <a:highlight>
                  <a:srgbClr val="FFFFFF"/>
                </a:highlight>
                <a:latin typeface="Times New Roman"/>
                <a:ea typeface="Times New Roman"/>
                <a:cs typeface="Times New Roman"/>
                <a:sym typeface="Times New Roman"/>
              </a:rPr>
              <a:t>, G., Lund E, </a:t>
            </a:r>
            <a:r>
              <a:rPr lang="en-GB" sz="900" dirty="0" err="1">
                <a:solidFill>
                  <a:srgbClr val="323232"/>
                </a:solidFill>
                <a:highlight>
                  <a:srgbClr val="FFFFFF"/>
                </a:highlight>
                <a:latin typeface="Times New Roman"/>
                <a:ea typeface="Times New Roman"/>
                <a:cs typeface="Times New Roman"/>
                <a:sym typeface="Times New Roman"/>
              </a:rPr>
              <a:t>Meirik</a:t>
            </a:r>
            <a:r>
              <a:rPr lang="en-GB" sz="900" dirty="0">
                <a:solidFill>
                  <a:srgbClr val="323232"/>
                </a:solidFill>
                <a:highlight>
                  <a:srgbClr val="FFFFFF"/>
                </a:highlight>
                <a:latin typeface="Times New Roman"/>
                <a:ea typeface="Times New Roman"/>
                <a:cs typeface="Times New Roman"/>
                <a:sym typeface="Times New Roman"/>
              </a:rPr>
              <a:t> O, </a:t>
            </a:r>
            <a:r>
              <a:rPr lang="en-GB" sz="900" dirty="0" err="1">
                <a:solidFill>
                  <a:srgbClr val="323232"/>
                </a:solidFill>
                <a:highlight>
                  <a:srgbClr val="FFFFFF"/>
                </a:highlight>
                <a:latin typeface="Times New Roman"/>
                <a:ea typeface="Times New Roman"/>
                <a:cs typeface="Times New Roman"/>
                <a:sym typeface="Times New Roman"/>
              </a:rPr>
              <a:t>Mellemgaard</a:t>
            </a:r>
            <a:r>
              <a:rPr lang="en-GB" sz="900" dirty="0">
                <a:solidFill>
                  <a:srgbClr val="323232"/>
                </a:solidFill>
                <a:highlight>
                  <a:srgbClr val="FFFFFF"/>
                </a:highlight>
                <a:latin typeface="Times New Roman"/>
                <a:ea typeface="Times New Roman"/>
                <a:cs typeface="Times New Roman"/>
                <a:sym typeface="Times New Roman"/>
              </a:rPr>
              <a:t> A, </a:t>
            </a:r>
            <a:r>
              <a:rPr lang="en-GB" sz="900" dirty="0" err="1">
                <a:solidFill>
                  <a:srgbClr val="323232"/>
                </a:solidFill>
                <a:highlight>
                  <a:srgbClr val="FFFFFF"/>
                </a:highlight>
                <a:latin typeface="Times New Roman"/>
                <a:ea typeface="Times New Roman"/>
                <a:cs typeface="Times New Roman"/>
                <a:sym typeface="Times New Roman"/>
              </a:rPr>
              <a:t>Soini</a:t>
            </a:r>
            <a:r>
              <a:rPr lang="en-GB" sz="900" dirty="0">
                <a:solidFill>
                  <a:srgbClr val="323232"/>
                </a:solidFill>
                <a:highlight>
                  <a:srgbClr val="FFFFFF"/>
                </a:highlight>
                <a:latin typeface="Times New Roman"/>
                <a:ea typeface="Times New Roman"/>
                <a:cs typeface="Times New Roman"/>
                <a:sym typeface="Times New Roman"/>
              </a:rPr>
              <a:t> I, </a:t>
            </a:r>
            <a:r>
              <a:rPr lang="en-GB" sz="900" dirty="0" err="1">
                <a:solidFill>
                  <a:srgbClr val="323232"/>
                </a:solidFill>
                <a:highlight>
                  <a:srgbClr val="FFFFFF"/>
                </a:highlight>
                <a:latin typeface="Times New Roman"/>
                <a:ea typeface="Times New Roman"/>
                <a:cs typeface="Times New Roman"/>
                <a:sym typeface="Times New Roman"/>
              </a:rPr>
              <a:t>Tulinius</a:t>
            </a:r>
            <a:r>
              <a:rPr lang="en-GB" sz="900" dirty="0">
                <a:solidFill>
                  <a:srgbClr val="323232"/>
                </a:solidFill>
                <a:highlight>
                  <a:srgbClr val="FFFFFF"/>
                </a:highlight>
                <a:latin typeface="Times New Roman"/>
                <a:ea typeface="Times New Roman"/>
                <a:cs typeface="Times New Roman"/>
                <a:sym typeface="Times New Roman"/>
              </a:rPr>
              <a:t> H. (1990). Age at first birth, parity and risk of breast cancer: a meta-analysis of 8 studies from the Nordic countries. </a:t>
            </a:r>
            <a:r>
              <a:rPr lang="en-GB" sz="900" dirty="0" err="1">
                <a:solidFill>
                  <a:srgbClr val="323232"/>
                </a:solidFill>
                <a:highlight>
                  <a:srgbClr val="FFFFFF"/>
                </a:highlight>
                <a:latin typeface="Times New Roman"/>
                <a:ea typeface="Times New Roman"/>
                <a:cs typeface="Times New Roman"/>
                <a:sym typeface="Times New Roman"/>
              </a:rPr>
              <a:t>Int</a:t>
            </a:r>
            <a:r>
              <a:rPr lang="en-GB" sz="900" dirty="0">
                <a:solidFill>
                  <a:srgbClr val="323232"/>
                </a:solidFill>
                <a:highlight>
                  <a:srgbClr val="FFFFFF"/>
                </a:highlight>
                <a:latin typeface="Times New Roman"/>
                <a:ea typeface="Times New Roman"/>
                <a:cs typeface="Times New Roman"/>
                <a:sym typeface="Times New Roman"/>
              </a:rPr>
              <a:t> J Cancer. 46, 597–603.</a:t>
            </a:r>
          </a:p>
          <a:p>
            <a:pPr lvl="0" indent="-228600" rtl="0">
              <a:lnSpc>
                <a:spcPct val="115000"/>
              </a:lnSpc>
              <a:spcBef>
                <a:spcPts val="0"/>
              </a:spcBef>
              <a:buNone/>
            </a:pPr>
            <a:r>
              <a:rPr lang="en-GB" sz="900" dirty="0">
                <a:latin typeface="Times New Roman"/>
                <a:ea typeface="Times New Roman"/>
                <a:cs typeface="Times New Roman"/>
                <a:sym typeface="Times New Roman"/>
              </a:rPr>
              <a:t>15.</a:t>
            </a:r>
            <a:r>
              <a:rPr lang="en-GB" sz="700" dirty="0">
                <a:latin typeface="Times New Roman"/>
                <a:ea typeface="Times New Roman"/>
                <a:cs typeface="Times New Roman"/>
                <a:sym typeface="Times New Roman"/>
              </a:rPr>
              <a:t>   </a:t>
            </a:r>
            <a:r>
              <a:rPr lang="en-GB" sz="900" dirty="0" err="1">
                <a:solidFill>
                  <a:srgbClr val="323232"/>
                </a:solidFill>
                <a:highlight>
                  <a:srgbClr val="FFFFFF"/>
                </a:highlight>
                <a:latin typeface="Times New Roman"/>
                <a:ea typeface="Times New Roman"/>
                <a:cs typeface="Times New Roman"/>
                <a:sym typeface="Times New Roman"/>
              </a:rPr>
              <a:t>Ferlay</a:t>
            </a:r>
            <a:r>
              <a:rPr lang="en-GB" sz="900" dirty="0">
                <a:solidFill>
                  <a:srgbClr val="323232"/>
                </a:solidFill>
                <a:highlight>
                  <a:srgbClr val="FFFFFF"/>
                </a:highlight>
                <a:latin typeface="Times New Roman"/>
                <a:ea typeface="Times New Roman"/>
                <a:cs typeface="Times New Roman"/>
                <a:sym typeface="Times New Roman"/>
              </a:rPr>
              <a:t>, J., Bray, F., </a:t>
            </a:r>
            <a:r>
              <a:rPr lang="en-GB" sz="900" dirty="0" err="1">
                <a:solidFill>
                  <a:srgbClr val="323232"/>
                </a:solidFill>
                <a:highlight>
                  <a:srgbClr val="FFFFFF"/>
                </a:highlight>
                <a:latin typeface="Times New Roman"/>
                <a:ea typeface="Times New Roman"/>
                <a:cs typeface="Times New Roman"/>
                <a:sym typeface="Times New Roman"/>
              </a:rPr>
              <a:t>Pisani</a:t>
            </a:r>
            <a:r>
              <a:rPr lang="en-GB" sz="900" dirty="0">
                <a:solidFill>
                  <a:srgbClr val="323232"/>
                </a:solidFill>
                <a:highlight>
                  <a:srgbClr val="FFFFFF"/>
                </a:highlight>
                <a:latin typeface="Times New Roman"/>
                <a:ea typeface="Times New Roman"/>
                <a:cs typeface="Times New Roman"/>
                <a:sym typeface="Times New Roman"/>
              </a:rPr>
              <a:t>, P., and Parkin, D.M. (2002). </a:t>
            </a:r>
            <a:r>
              <a:rPr lang="en-GB" sz="900" dirty="0" err="1">
                <a:solidFill>
                  <a:srgbClr val="323232"/>
                </a:solidFill>
                <a:highlight>
                  <a:srgbClr val="FFFFFF"/>
                </a:highlight>
                <a:latin typeface="Times New Roman"/>
                <a:ea typeface="Times New Roman"/>
                <a:cs typeface="Times New Roman"/>
                <a:sym typeface="Times New Roman"/>
              </a:rPr>
              <a:t>Globocan</a:t>
            </a:r>
            <a:r>
              <a:rPr lang="en-GB" sz="900" dirty="0">
                <a:solidFill>
                  <a:srgbClr val="323232"/>
                </a:solidFill>
                <a:highlight>
                  <a:srgbClr val="FFFFFF"/>
                </a:highlight>
                <a:latin typeface="Times New Roman"/>
                <a:ea typeface="Times New Roman"/>
                <a:cs typeface="Times New Roman"/>
                <a:sym typeface="Times New Roman"/>
              </a:rPr>
              <a:t>: cancer incidence, mortality and prevalence worldwide. IARC </a:t>
            </a:r>
            <a:r>
              <a:rPr lang="en-GB" sz="900" dirty="0" err="1">
                <a:solidFill>
                  <a:srgbClr val="323232"/>
                </a:solidFill>
                <a:highlight>
                  <a:srgbClr val="FFFFFF"/>
                </a:highlight>
                <a:latin typeface="Times New Roman"/>
                <a:ea typeface="Times New Roman"/>
                <a:cs typeface="Times New Roman"/>
                <a:sym typeface="Times New Roman"/>
              </a:rPr>
              <a:t>CancerBase</a:t>
            </a:r>
            <a:r>
              <a:rPr lang="en-GB" sz="900" dirty="0">
                <a:solidFill>
                  <a:srgbClr val="323232"/>
                </a:solidFill>
                <a:highlight>
                  <a:srgbClr val="FFFFFF"/>
                </a:highlight>
                <a:latin typeface="Times New Roman"/>
                <a:ea typeface="Times New Roman"/>
                <a:cs typeface="Times New Roman"/>
                <a:sym typeface="Times New Roman"/>
              </a:rPr>
              <a:t> No 5, version 2.0. Lyon: IARC Press; 2004.</a:t>
            </a:r>
          </a:p>
          <a:p>
            <a:pPr lvl="0">
              <a:spcBef>
                <a:spcPts val="0"/>
              </a:spcBef>
              <a:buNone/>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Shape 343"/>
          <p:cNvSpPr txBox="1"/>
          <p:nvPr/>
        </p:nvSpPr>
        <p:spPr>
          <a:xfrm>
            <a:off x="413850" y="260525"/>
            <a:ext cx="8415900" cy="4632000"/>
          </a:xfrm>
          <a:prstGeom prst="rect">
            <a:avLst/>
          </a:prstGeom>
          <a:noFill/>
          <a:ln>
            <a:noFill/>
          </a:ln>
        </p:spPr>
        <p:txBody>
          <a:bodyPr wrap="square" lIns="91425" tIns="91425" rIns="91425" bIns="91425" anchor="t" anchorCtr="0">
            <a:noAutofit/>
          </a:bodyPr>
          <a:lstStyle/>
          <a:p>
            <a:pPr lvl="0" indent="-228600" rtl="0">
              <a:lnSpc>
                <a:spcPct val="115000"/>
              </a:lnSpc>
              <a:spcBef>
                <a:spcPts val="0"/>
              </a:spcBef>
              <a:buNone/>
            </a:pPr>
            <a:r>
              <a:rPr lang="en-GB" sz="900">
                <a:latin typeface="Times New Roman"/>
                <a:ea typeface="Times New Roman"/>
                <a:cs typeface="Times New Roman"/>
                <a:sym typeface="Times New Roman"/>
              </a:rPr>
              <a:t>16.</a:t>
            </a:r>
            <a:r>
              <a:rPr lang="en-GB" sz="700">
                <a:latin typeface="Times New Roman"/>
                <a:ea typeface="Times New Roman"/>
                <a:cs typeface="Times New Roman"/>
                <a:sym typeface="Times New Roman"/>
              </a:rPr>
              <a:t> </a:t>
            </a:r>
            <a:r>
              <a:rPr lang="en-GB" sz="900">
                <a:highlight>
                  <a:srgbClr val="FFFFFF"/>
                </a:highlight>
                <a:latin typeface="Times New Roman"/>
                <a:ea typeface="Times New Roman"/>
                <a:cs typeface="Times New Roman"/>
                <a:sym typeface="Times New Roman"/>
              </a:rPr>
              <a:t>Fisher, B., Anderson, S., Bryant, J., Margolese, R. G., Deutsch, M., Fisher, E. R., ... &amp; Wolmark, N. (2002). Twenty-year follow-up of a randomized trial comparing total mastectomy, lumpectomy, and lumpectomy plus irradiation for the treatment of invasive breast cancer. </a:t>
            </a:r>
            <a:r>
              <a:rPr lang="en-GB" sz="900" i="1">
                <a:latin typeface="Times New Roman"/>
                <a:ea typeface="Times New Roman"/>
                <a:cs typeface="Times New Roman"/>
                <a:sym typeface="Times New Roman"/>
              </a:rPr>
              <a:t>New England Journal of Medicine</a:t>
            </a:r>
            <a:r>
              <a:rPr lang="en-GB" sz="900">
                <a:highlight>
                  <a:srgbClr val="FFFFFF"/>
                </a:highlight>
                <a:latin typeface="Times New Roman"/>
                <a:ea typeface="Times New Roman"/>
                <a:cs typeface="Times New Roman"/>
                <a:sym typeface="Times New Roman"/>
              </a:rPr>
              <a:t>, </a:t>
            </a:r>
            <a:r>
              <a:rPr lang="en-GB" sz="900" i="1">
                <a:latin typeface="Times New Roman"/>
                <a:ea typeface="Times New Roman"/>
                <a:cs typeface="Times New Roman"/>
                <a:sym typeface="Times New Roman"/>
              </a:rPr>
              <a:t>347</a:t>
            </a:r>
            <a:r>
              <a:rPr lang="en-GB" sz="900">
                <a:highlight>
                  <a:srgbClr val="FFFFFF"/>
                </a:highlight>
                <a:latin typeface="Times New Roman"/>
                <a:ea typeface="Times New Roman"/>
                <a:cs typeface="Times New Roman"/>
                <a:sym typeface="Times New Roman"/>
              </a:rPr>
              <a:t>(16), 1233-1241.</a:t>
            </a:r>
          </a:p>
          <a:p>
            <a:pPr lvl="0" indent="-228600" rtl="0">
              <a:lnSpc>
                <a:spcPct val="115000"/>
              </a:lnSpc>
              <a:spcBef>
                <a:spcPts val="0"/>
              </a:spcBef>
              <a:buNone/>
            </a:pPr>
            <a:r>
              <a:rPr lang="en-GB" sz="900">
                <a:latin typeface="Times New Roman"/>
                <a:ea typeface="Times New Roman"/>
                <a:cs typeface="Times New Roman"/>
                <a:sym typeface="Times New Roman"/>
              </a:rPr>
              <a:t>17. </a:t>
            </a:r>
            <a:r>
              <a:rPr lang="en-GB" sz="900">
                <a:solidFill>
                  <a:srgbClr val="474747"/>
                </a:solidFill>
                <a:highlight>
                  <a:srgbClr val="FFFFFF"/>
                </a:highlight>
                <a:latin typeface="Times New Roman"/>
                <a:ea typeface="Times New Roman"/>
                <a:cs typeface="Times New Roman"/>
                <a:sym typeface="Times New Roman"/>
              </a:rPr>
              <a:t>Foray, N., Randrianarison, V., Marot, D., Perricaudet, M., Lenoir, G., &amp; Feunteun, J. (1999). Gamma-rays-induced death of human cells carrying mutations of BRCA1 or BRCA2. </a:t>
            </a:r>
            <a:r>
              <a:rPr lang="en-GB" sz="900" i="1">
                <a:solidFill>
                  <a:srgbClr val="474747"/>
                </a:solidFill>
                <a:highlight>
                  <a:srgbClr val="FFFFFF"/>
                </a:highlight>
                <a:latin typeface="Times New Roman"/>
                <a:ea typeface="Times New Roman"/>
                <a:cs typeface="Times New Roman"/>
                <a:sym typeface="Times New Roman"/>
              </a:rPr>
              <a:t>Oncogene</a:t>
            </a:r>
            <a:r>
              <a:rPr lang="en-GB" sz="900">
                <a:solidFill>
                  <a:srgbClr val="474747"/>
                </a:solidFill>
                <a:highlight>
                  <a:srgbClr val="FFFFFF"/>
                </a:highlight>
                <a:latin typeface="Times New Roman"/>
                <a:ea typeface="Times New Roman"/>
                <a:cs typeface="Times New Roman"/>
                <a:sym typeface="Times New Roman"/>
              </a:rPr>
              <a:t>, </a:t>
            </a:r>
            <a:r>
              <a:rPr lang="en-GB" sz="900" i="1">
                <a:solidFill>
                  <a:srgbClr val="474747"/>
                </a:solidFill>
                <a:highlight>
                  <a:srgbClr val="FFFFFF"/>
                </a:highlight>
                <a:latin typeface="Times New Roman"/>
                <a:ea typeface="Times New Roman"/>
                <a:cs typeface="Times New Roman"/>
                <a:sym typeface="Times New Roman"/>
              </a:rPr>
              <a:t>18</a:t>
            </a:r>
            <a:r>
              <a:rPr lang="en-GB" sz="900">
                <a:solidFill>
                  <a:srgbClr val="474747"/>
                </a:solidFill>
                <a:highlight>
                  <a:srgbClr val="FFFFFF"/>
                </a:highlight>
                <a:latin typeface="Times New Roman"/>
                <a:ea typeface="Times New Roman"/>
                <a:cs typeface="Times New Roman"/>
                <a:sym typeface="Times New Roman"/>
              </a:rPr>
              <a:t>(51), 7334–7342.</a:t>
            </a:r>
            <a:r>
              <a:rPr lang="en-GB" sz="900">
                <a:solidFill>
                  <a:srgbClr val="474747"/>
                </a:solidFill>
                <a:highlight>
                  <a:srgbClr val="FFFFFF"/>
                </a:highlight>
                <a:latin typeface="Times New Roman"/>
                <a:ea typeface="Times New Roman"/>
                <a:cs typeface="Times New Roman"/>
                <a:sym typeface="Times New Roman"/>
                <a:hlinkClick r:id="rId3"/>
              </a:rPr>
              <a:t> </a:t>
            </a:r>
            <a:r>
              <a:rPr lang="en-GB" sz="900" u="sng">
                <a:solidFill>
                  <a:srgbClr val="1155CC"/>
                </a:solidFill>
                <a:highlight>
                  <a:srgbClr val="FFFFFF"/>
                </a:highlight>
                <a:latin typeface="Times New Roman"/>
                <a:ea typeface="Times New Roman"/>
                <a:cs typeface="Times New Roman"/>
                <a:sym typeface="Times New Roman"/>
                <a:hlinkClick r:id="rId3"/>
              </a:rPr>
              <a:t>https://doi.org/10.1038/sj.onc.1203165</a:t>
            </a:r>
            <a:r>
              <a:rPr lang="en-GB" sz="900">
                <a:latin typeface="Times New Roman"/>
                <a:ea typeface="Times New Roman"/>
                <a:cs typeface="Times New Roman"/>
                <a:sym typeface="Times New Roman"/>
              </a:rPr>
              <a:t> from the laboratory. </a:t>
            </a:r>
            <a:r>
              <a:rPr lang="en-GB" sz="900" i="1">
                <a:latin typeface="Times New Roman"/>
                <a:ea typeface="Times New Roman"/>
                <a:cs typeface="Times New Roman"/>
                <a:sym typeface="Times New Roman"/>
              </a:rPr>
              <a:t>Nature reviews. Cancer</a:t>
            </a:r>
            <a:r>
              <a:rPr lang="en-GB" sz="900">
                <a:latin typeface="Times New Roman"/>
                <a:ea typeface="Times New Roman"/>
                <a:cs typeface="Times New Roman"/>
                <a:sym typeface="Times New Roman"/>
              </a:rPr>
              <a:t>, </a:t>
            </a:r>
            <a:r>
              <a:rPr lang="en-GB" sz="900" i="1">
                <a:latin typeface="Times New Roman"/>
                <a:ea typeface="Times New Roman"/>
                <a:cs typeface="Times New Roman"/>
                <a:sym typeface="Times New Roman"/>
              </a:rPr>
              <a:t>3</a:t>
            </a:r>
            <a:r>
              <a:rPr lang="en-GB" sz="900">
                <a:latin typeface="Times New Roman"/>
                <a:ea typeface="Times New Roman"/>
                <a:cs typeface="Times New Roman"/>
                <a:sym typeface="Times New Roman"/>
              </a:rPr>
              <a:t>(11), 821.</a:t>
            </a:r>
          </a:p>
          <a:p>
            <a:pPr lvl="0" indent="-228600" rtl="0">
              <a:lnSpc>
                <a:spcPct val="115000"/>
              </a:lnSpc>
              <a:spcBef>
                <a:spcPts val="0"/>
              </a:spcBef>
              <a:buNone/>
            </a:pPr>
            <a:r>
              <a:rPr lang="en-GB" sz="900">
                <a:latin typeface="Times New Roman"/>
                <a:ea typeface="Times New Roman"/>
                <a:cs typeface="Times New Roman"/>
                <a:sym typeface="Times New Roman"/>
              </a:rPr>
              <a:t>18. Gagnon, J., Lévesque, E., The Clinical Advisory Committee on Breast Cancer Screening and Prevention, Borduas, F., Chiquette, J., Diorio, C., … Simard, J. (2016). Recommendations on breast cancer screening and prevention in the context of implementing risk stratification: impending changes to current policies. Current Oncology, 23(6), e615–e625. http://doi.org/10.3747/co.23.2961</a:t>
            </a:r>
          </a:p>
          <a:p>
            <a:pPr lvl="0" indent="-228600" rtl="0">
              <a:lnSpc>
                <a:spcPct val="115000"/>
              </a:lnSpc>
              <a:spcBef>
                <a:spcPts val="0"/>
              </a:spcBef>
              <a:buNone/>
            </a:pPr>
            <a:r>
              <a:rPr lang="en-GB" sz="900">
                <a:latin typeface="Times New Roman"/>
                <a:ea typeface="Times New Roman"/>
                <a:cs typeface="Times New Roman"/>
                <a:sym typeface="Times New Roman"/>
              </a:rPr>
              <a:t>19. </a:t>
            </a:r>
            <a:r>
              <a:rPr lang="en-GB" sz="900">
                <a:solidFill>
                  <a:srgbClr val="323232"/>
                </a:solidFill>
                <a:highlight>
                  <a:srgbClr val="FFFFFF"/>
                </a:highlight>
                <a:latin typeface="Times New Roman"/>
                <a:ea typeface="Times New Roman"/>
                <a:cs typeface="Times New Roman"/>
                <a:sym typeface="Times New Roman"/>
              </a:rPr>
              <a:t>Gupta, G. P., and Massagué. (2006). Cancer metastasis: building a framework. Cell. 127, 679-695.</a:t>
            </a:r>
          </a:p>
          <a:p>
            <a:pPr lvl="0" indent="-228600" rtl="0">
              <a:lnSpc>
                <a:spcPct val="115000"/>
              </a:lnSpc>
              <a:spcBef>
                <a:spcPts val="0"/>
              </a:spcBef>
              <a:buNone/>
            </a:pPr>
            <a:r>
              <a:rPr lang="en-GB" sz="900">
                <a:latin typeface="Times New Roman"/>
                <a:ea typeface="Times New Roman"/>
                <a:cs typeface="Times New Roman"/>
                <a:sym typeface="Times New Roman"/>
              </a:rPr>
              <a:t>20. Guray, M., &amp; Sahin, A. A. (2006). Benign breast diseases: classification, diagnosis, and management. The oncologist, 11(5), 435-449.</a:t>
            </a:r>
          </a:p>
          <a:p>
            <a:pPr lvl="0" indent="-228600" rtl="0">
              <a:lnSpc>
                <a:spcPct val="115000"/>
              </a:lnSpc>
              <a:spcBef>
                <a:spcPts val="0"/>
              </a:spcBef>
              <a:buNone/>
            </a:pPr>
            <a:r>
              <a:rPr lang="en-GB" sz="900">
                <a:latin typeface="Times New Roman"/>
                <a:ea typeface="Times New Roman"/>
                <a:cs typeface="Times New Roman"/>
                <a:sym typeface="Times New Roman"/>
              </a:rPr>
              <a:t>21. </a:t>
            </a:r>
            <a:r>
              <a:rPr lang="en-GB" sz="900">
                <a:solidFill>
                  <a:srgbClr val="323232"/>
                </a:solidFill>
                <a:highlight>
                  <a:srgbClr val="FFFFFF"/>
                </a:highlight>
                <a:latin typeface="Times New Roman"/>
                <a:ea typeface="Times New Roman"/>
                <a:cs typeface="Times New Roman"/>
                <a:sym typeface="Times New Roman"/>
              </a:rPr>
              <a:t>He, Y., Rajantie, I., Pajusola, K., Jeltsch, M., Holopainen, T., Yla-Herttuala, S.,… Alitalo, K. (2005). Vascular endothelial cell growth factor receptor 3–mediated activation of lymphatic endothelium is crucial for tumour cell entry and spread via lymphatic vessels. Cancer Res. 65, 4739-4746.</a:t>
            </a:r>
          </a:p>
          <a:p>
            <a:pPr lvl="0" indent="-228600" rtl="0">
              <a:lnSpc>
                <a:spcPct val="115000"/>
              </a:lnSpc>
              <a:spcBef>
                <a:spcPts val="0"/>
              </a:spcBef>
              <a:buNone/>
            </a:pPr>
            <a:r>
              <a:rPr lang="en-GB" sz="900">
                <a:latin typeface="Times New Roman"/>
                <a:ea typeface="Times New Roman"/>
                <a:cs typeface="Times New Roman"/>
                <a:sym typeface="Times New Roman"/>
              </a:rPr>
              <a:t>22. </a:t>
            </a:r>
            <a:r>
              <a:rPr lang="en-GB" sz="900">
                <a:solidFill>
                  <a:srgbClr val="474747"/>
                </a:solidFill>
                <a:highlight>
                  <a:srgbClr val="FFFFFF"/>
                </a:highlight>
                <a:latin typeface="Times New Roman"/>
                <a:ea typeface="Times New Roman"/>
                <a:cs typeface="Times New Roman"/>
                <a:sym typeface="Times New Roman"/>
              </a:rPr>
              <a:t>Hemminki, O., Parviainen, S., Juhila, J., Turkki, R., Linder, N., Lundin, J., … Hemminki, A. (2015). Immunological data from cancer patients treated with Ad5/3-E2F-Δ24-GMCSF suggests utility for tumor immunotherapy. </a:t>
            </a:r>
            <a:r>
              <a:rPr lang="en-GB" sz="900" i="1">
                <a:solidFill>
                  <a:srgbClr val="474747"/>
                </a:solidFill>
                <a:highlight>
                  <a:srgbClr val="FFFFFF"/>
                </a:highlight>
                <a:latin typeface="Times New Roman"/>
                <a:ea typeface="Times New Roman"/>
                <a:cs typeface="Times New Roman"/>
                <a:sym typeface="Times New Roman"/>
              </a:rPr>
              <a:t>Oncotarget</a:t>
            </a:r>
            <a:r>
              <a:rPr lang="en-GB" sz="900">
                <a:solidFill>
                  <a:srgbClr val="474747"/>
                </a:solidFill>
                <a:highlight>
                  <a:srgbClr val="FFFFFF"/>
                </a:highlight>
                <a:latin typeface="Times New Roman"/>
                <a:ea typeface="Times New Roman"/>
                <a:cs typeface="Times New Roman"/>
                <a:sym typeface="Times New Roman"/>
              </a:rPr>
              <a:t>, </a:t>
            </a:r>
            <a:r>
              <a:rPr lang="en-GB" sz="900" i="1">
                <a:solidFill>
                  <a:srgbClr val="474747"/>
                </a:solidFill>
                <a:highlight>
                  <a:srgbClr val="FFFFFF"/>
                </a:highlight>
                <a:latin typeface="Times New Roman"/>
                <a:ea typeface="Times New Roman"/>
                <a:cs typeface="Times New Roman"/>
                <a:sym typeface="Times New Roman"/>
              </a:rPr>
              <a:t>6</a:t>
            </a:r>
            <a:r>
              <a:rPr lang="en-GB" sz="900">
                <a:solidFill>
                  <a:srgbClr val="474747"/>
                </a:solidFill>
                <a:highlight>
                  <a:srgbClr val="FFFFFF"/>
                </a:highlight>
                <a:latin typeface="Times New Roman"/>
                <a:ea typeface="Times New Roman"/>
                <a:cs typeface="Times New Roman"/>
                <a:sym typeface="Times New Roman"/>
              </a:rPr>
              <a:t>(6), 4467.</a:t>
            </a:r>
            <a:r>
              <a:rPr lang="en-GB" sz="900">
                <a:solidFill>
                  <a:srgbClr val="474747"/>
                </a:solidFill>
                <a:highlight>
                  <a:srgbClr val="FFFFFF"/>
                </a:highlight>
                <a:latin typeface="Times New Roman"/>
                <a:ea typeface="Times New Roman"/>
                <a:cs typeface="Times New Roman"/>
                <a:sym typeface="Times New Roman"/>
                <a:hlinkClick r:id="rId4"/>
              </a:rPr>
              <a:t> </a:t>
            </a:r>
            <a:r>
              <a:rPr lang="en-GB" sz="900" u="sng">
                <a:solidFill>
                  <a:srgbClr val="1155CC"/>
                </a:solidFill>
                <a:highlight>
                  <a:srgbClr val="FFFFFF"/>
                </a:highlight>
                <a:latin typeface="Times New Roman"/>
                <a:ea typeface="Times New Roman"/>
                <a:cs typeface="Times New Roman"/>
                <a:sym typeface="Times New Roman"/>
                <a:hlinkClick r:id="rId4"/>
              </a:rPr>
              <a:t>https://doi.org/10.18632/oncotarget.2901</a:t>
            </a:r>
            <a:r>
              <a:rPr lang="en-GB" sz="900">
                <a:latin typeface="Times New Roman"/>
                <a:ea typeface="Times New Roman"/>
                <a:cs typeface="Times New Roman"/>
                <a:sym typeface="Times New Roman"/>
              </a:rPr>
              <a:t> http://www.cancer.ca/en/?region=on</a:t>
            </a:r>
          </a:p>
          <a:p>
            <a:pPr lvl="0" indent="-228600" rtl="0">
              <a:lnSpc>
                <a:spcPct val="115000"/>
              </a:lnSpc>
              <a:spcBef>
                <a:spcPts val="0"/>
              </a:spcBef>
              <a:buNone/>
            </a:pPr>
            <a:r>
              <a:rPr lang="en-GB" sz="900">
                <a:latin typeface="Times New Roman"/>
                <a:ea typeface="Times New Roman"/>
                <a:cs typeface="Times New Roman"/>
                <a:sym typeface="Times New Roman"/>
              </a:rPr>
              <a:t>23.  Johnston, S. R., &amp; Dowsett, M. (2003). Aromatase inhibitors for breast cancer: lessons</a:t>
            </a:r>
          </a:p>
          <a:p>
            <a:pPr lvl="0" indent="-228600" rtl="0">
              <a:lnSpc>
                <a:spcPct val="115000"/>
              </a:lnSpc>
              <a:spcBef>
                <a:spcPts val="0"/>
              </a:spcBef>
              <a:buNone/>
            </a:pPr>
            <a:r>
              <a:rPr lang="en-GB" sz="900">
                <a:latin typeface="Times New Roman"/>
                <a:ea typeface="Times New Roman"/>
                <a:cs typeface="Times New Roman"/>
                <a:sym typeface="Times New Roman"/>
              </a:rPr>
              <a:t>24. </a:t>
            </a:r>
            <a:r>
              <a:rPr lang="en-GB" sz="900">
                <a:solidFill>
                  <a:srgbClr val="323232"/>
                </a:solidFill>
                <a:latin typeface="Times New Roman"/>
                <a:ea typeface="Times New Roman"/>
                <a:cs typeface="Times New Roman"/>
                <a:sym typeface="Times New Roman"/>
              </a:rPr>
              <a:t>Key, T. J., Verkasalo, P. K., &amp; Banks, E. (2001). Epidemiology of breast cancer. </a:t>
            </a:r>
            <a:r>
              <a:rPr lang="en-GB" sz="900" i="1">
                <a:solidFill>
                  <a:srgbClr val="323232"/>
                </a:solidFill>
                <a:latin typeface="Times New Roman"/>
                <a:ea typeface="Times New Roman"/>
                <a:cs typeface="Times New Roman"/>
                <a:sym typeface="Times New Roman"/>
              </a:rPr>
              <a:t>The Lancet Oncology,</a:t>
            </a:r>
            <a:r>
              <a:rPr lang="en-GB" sz="900">
                <a:solidFill>
                  <a:srgbClr val="323232"/>
                </a:solidFill>
                <a:latin typeface="Times New Roman"/>
                <a:ea typeface="Times New Roman"/>
                <a:cs typeface="Times New Roman"/>
                <a:sym typeface="Times New Roman"/>
              </a:rPr>
              <a:t> </a:t>
            </a:r>
            <a:r>
              <a:rPr lang="en-GB" sz="900" i="1">
                <a:solidFill>
                  <a:srgbClr val="323232"/>
                </a:solidFill>
                <a:latin typeface="Times New Roman"/>
                <a:ea typeface="Times New Roman"/>
                <a:cs typeface="Times New Roman"/>
                <a:sym typeface="Times New Roman"/>
              </a:rPr>
              <a:t>2</a:t>
            </a:r>
            <a:r>
              <a:rPr lang="en-GB" sz="900">
                <a:solidFill>
                  <a:srgbClr val="323232"/>
                </a:solidFill>
                <a:latin typeface="Times New Roman"/>
                <a:ea typeface="Times New Roman"/>
                <a:cs typeface="Times New Roman"/>
                <a:sym typeface="Times New Roman"/>
              </a:rPr>
              <a:t>(3), 133-140. doi:10.1016/s1470-2045(00)00254-0</a:t>
            </a:r>
          </a:p>
          <a:p>
            <a:pPr lvl="0" indent="-228600" rtl="0">
              <a:lnSpc>
                <a:spcPct val="115000"/>
              </a:lnSpc>
              <a:spcBef>
                <a:spcPts val="0"/>
              </a:spcBef>
              <a:buNone/>
            </a:pPr>
            <a:r>
              <a:rPr lang="en-GB" sz="900">
                <a:solidFill>
                  <a:srgbClr val="323232"/>
                </a:solidFill>
                <a:latin typeface="Times New Roman"/>
                <a:ea typeface="Times New Roman"/>
                <a:cs typeface="Times New Roman"/>
                <a:sym typeface="Times New Roman"/>
              </a:rPr>
              <a:t>25. </a:t>
            </a:r>
            <a:r>
              <a:rPr lang="en-GB" sz="900">
                <a:latin typeface="Times New Roman"/>
                <a:ea typeface="Times New Roman"/>
                <a:cs typeface="Times New Roman"/>
                <a:sym typeface="Times New Roman"/>
              </a:rPr>
              <a:t> </a:t>
            </a:r>
            <a:r>
              <a:rPr lang="en-GB" sz="900">
                <a:solidFill>
                  <a:srgbClr val="323232"/>
                </a:solidFill>
                <a:highlight>
                  <a:srgbClr val="FFFFFF"/>
                </a:highlight>
                <a:latin typeface="Times New Roman"/>
                <a:ea typeface="Times New Roman"/>
                <a:cs typeface="Times New Roman"/>
                <a:sym typeface="Times New Roman"/>
              </a:rPr>
              <a:t>Kluttig, A., &amp; Schmidt-Pokrzywniak, A. (2009). Established and suspected risk factors in breast cancer aetiology. </a:t>
            </a:r>
            <a:r>
              <a:rPr lang="en-GB" sz="900" i="1">
                <a:solidFill>
                  <a:srgbClr val="323232"/>
                </a:solidFill>
                <a:highlight>
                  <a:srgbClr val="FFFFFF"/>
                </a:highlight>
                <a:latin typeface="Times New Roman"/>
                <a:ea typeface="Times New Roman"/>
                <a:cs typeface="Times New Roman"/>
                <a:sym typeface="Times New Roman"/>
              </a:rPr>
              <a:t>Breast Care</a:t>
            </a:r>
            <a:r>
              <a:rPr lang="en-GB" sz="900">
                <a:solidFill>
                  <a:srgbClr val="323232"/>
                </a:solidFill>
                <a:highlight>
                  <a:srgbClr val="FFFFFF"/>
                </a:highlight>
                <a:latin typeface="Times New Roman"/>
                <a:ea typeface="Times New Roman"/>
                <a:cs typeface="Times New Roman"/>
                <a:sym typeface="Times New Roman"/>
              </a:rPr>
              <a:t>, </a:t>
            </a:r>
            <a:r>
              <a:rPr lang="en-GB" sz="900" i="1">
                <a:solidFill>
                  <a:srgbClr val="323232"/>
                </a:solidFill>
                <a:highlight>
                  <a:srgbClr val="FFFFFF"/>
                </a:highlight>
                <a:latin typeface="Times New Roman"/>
                <a:ea typeface="Times New Roman"/>
                <a:cs typeface="Times New Roman"/>
                <a:sym typeface="Times New Roman"/>
              </a:rPr>
              <a:t>4</a:t>
            </a:r>
            <a:r>
              <a:rPr lang="en-GB" sz="900">
                <a:solidFill>
                  <a:srgbClr val="323232"/>
                </a:solidFill>
                <a:highlight>
                  <a:srgbClr val="FFFFFF"/>
                </a:highlight>
                <a:latin typeface="Times New Roman"/>
                <a:ea typeface="Times New Roman"/>
                <a:cs typeface="Times New Roman"/>
                <a:sym typeface="Times New Roman"/>
              </a:rPr>
              <a:t>(2), 82–87.</a:t>
            </a:r>
            <a:r>
              <a:rPr lang="en-GB" sz="900" u="sng">
                <a:solidFill>
                  <a:srgbClr val="323232"/>
                </a:solidFill>
                <a:highlight>
                  <a:srgbClr val="FFFFFF"/>
                </a:highlight>
                <a:latin typeface="Times New Roman"/>
                <a:ea typeface="Times New Roman"/>
                <a:cs typeface="Times New Roman"/>
                <a:sym typeface="Times New Roman"/>
                <a:hlinkClick r:id="rId5"/>
              </a:rPr>
              <a:t> </a:t>
            </a:r>
            <a:r>
              <a:rPr lang="en-GB" sz="900" u="sng">
                <a:solidFill>
                  <a:srgbClr val="1155CC"/>
                </a:solidFill>
                <a:highlight>
                  <a:srgbClr val="FFFFFF"/>
                </a:highlight>
                <a:latin typeface="Times New Roman"/>
                <a:ea typeface="Times New Roman"/>
                <a:cs typeface="Times New Roman"/>
                <a:sym typeface="Times New Roman"/>
                <a:hlinkClick r:id="rId5"/>
              </a:rPr>
              <a:t>http://doi.org/10.1159/000211368</a:t>
            </a:r>
          </a:p>
          <a:p>
            <a:pPr lvl="0" indent="-228600" rtl="0">
              <a:lnSpc>
                <a:spcPct val="115000"/>
              </a:lnSpc>
              <a:spcBef>
                <a:spcPts val="0"/>
              </a:spcBef>
              <a:buNone/>
            </a:pPr>
            <a:r>
              <a:rPr lang="en-GB" sz="900">
                <a:latin typeface="Times New Roman"/>
                <a:ea typeface="Times New Roman"/>
                <a:cs typeface="Times New Roman"/>
                <a:sym typeface="Times New Roman"/>
              </a:rPr>
              <a:t>26.  </a:t>
            </a:r>
            <a:r>
              <a:rPr lang="en-GB" sz="900">
                <a:solidFill>
                  <a:srgbClr val="323232"/>
                </a:solidFill>
                <a:highlight>
                  <a:srgbClr val="FFFFFF"/>
                </a:highlight>
                <a:latin typeface="Times New Roman"/>
                <a:ea typeface="Times New Roman"/>
                <a:cs typeface="Times New Roman"/>
                <a:sym typeface="Times New Roman"/>
              </a:rPr>
              <a:t>Kotb, A. M., Hierholzer, A., and Kemler, R. (2011). Replacement of E-cadherin by N-cadherin in the mammary gland leads to fibrocystic changes and tumor formation. Breast Cancer Res. 13,104, 2011.</a:t>
            </a:r>
          </a:p>
          <a:p>
            <a:pPr lvl="0" indent="-228600" rtl="0">
              <a:lnSpc>
                <a:spcPct val="115000"/>
              </a:lnSpc>
              <a:spcBef>
                <a:spcPts val="0"/>
              </a:spcBef>
              <a:buNone/>
            </a:pPr>
            <a:r>
              <a:rPr lang="en-GB" sz="900">
                <a:latin typeface="Times New Roman"/>
                <a:ea typeface="Times New Roman"/>
                <a:cs typeface="Times New Roman"/>
                <a:sym typeface="Times New Roman"/>
              </a:rPr>
              <a:t>27. </a:t>
            </a:r>
            <a:r>
              <a:rPr lang="en-GB" sz="900">
                <a:solidFill>
                  <a:srgbClr val="474747"/>
                </a:solidFill>
                <a:highlight>
                  <a:srgbClr val="FFFFFF"/>
                </a:highlight>
                <a:latin typeface="Times New Roman"/>
                <a:ea typeface="Times New Roman"/>
                <a:cs typeface="Times New Roman"/>
                <a:sym typeface="Times New Roman"/>
              </a:rPr>
              <a:t>Kuchenbaecker, K. B., Hopper, J. L., Barnes, D. R., Phillips, K.-A., Mooij, T. M., Roos-Blom, M.-J., … Olsson, H. (2017). Risks of Breast, Ovarian, and Contralateral Breast Cancer for BRCA1 and BRCA2 Mutation Carriers. </a:t>
            </a:r>
            <a:r>
              <a:rPr lang="en-GB" sz="900" i="1">
                <a:solidFill>
                  <a:srgbClr val="474747"/>
                </a:solidFill>
                <a:highlight>
                  <a:srgbClr val="FFFFFF"/>
                </a:highlight>
                <a:latin typeface="Times New Roman"/>
                <a:ea typeface="Times New Roman"/>
                <a:cs typeface="Times New Roman"/>
                <a:sym typeface="Times New Roman"/>
              </a:rPr>
              <a:t>Jama</a:t>
            </a:r>
            <a:r>
              <a:rPr lang="en-GB" sz="900">
                <a:solidFill>
                  <a:srgbClr val="474747"/>
                </a:solidFill>
                <a:highlight>
                  <a:srgbClr val="FFFFFF"/>
                </a:highlight>
                <a:latin typeface="Times New Roman"/>
                <a:ea typeface="Times New Roman"/>
                <a:cs typeface="Times New Roman"/>
                <a:sym typeface="Times New Roman"/>
              </a:rPr>
              <a:t>, </a:t>
            </a:r>
            <a:r>
              <a:rPr lang="en-GB" sz="900" i="1">
                <a:solidFill>
                  <a:srgbClr val="474747"/>
                </a:solidFill>
                <a:highlight>
                  <a:srgbClr val="FFFFFF"/>
                </a:highlight>
                <a:latin typeface="Times New Roman"/>
                <a:ea typeface="Times New Roman"/>
                <a:cs typeface="Times New Roman"/>
                <a:sym typeface="Times New Roman"/>
              </a:rPr>
              <a:t>317</a:t>
            </a:r>
            <a:r>
              <a:rPr lang="en-GB" sz="900">
                <a:solidFill>
                  <a:srgbClr val="474747"/>
                </a:solidFill>
                <a:highlight>
                  <a:srgbClr val="FFFFFF"/>
                </a:highlight>
                <a:latin typeface="Times New Roman"/>
                <a:ea typeface="Times New Roman"/>
                <a:cs typeface="Times New Roman"/>
                <a:sym typeface="Times New Roman"/>
              </a:rPr>
              <a:t>(23), 2402–2416.</a:t>
            </a:r>
            <a:r>
              <a:rPr lang="en-GB" sz="900" u="sng">
                <a:solidFill>
                  <a:srgbClr val="474747"/>
                </a:solidFill>
                <a:highlight>
                  <a:srgbClr val="FFFFFF"/>
                </a:highlight>
                <a:latin typeface="Times New Roman"/>
                <a:ea typeface="Times New Roman"/>
                <a:cs typeface="Times New Roman"/>
                <a:sym typeface="Times New Roman"/>
                <a:hlinkClick r:id="rId6"/>
              </a:rPr>
              <a:t> </a:t>
            </a:r>
            <a:r>
              <a:rPr lang="en-GB" sz="900" u="sng">
                <a:solidFill>
                  <a:srgbClr val="1155CC"/>
                </a:solidFill>
                <a:highlight>
                  <a:srgbClr val="FFFFFF"/>
                </a:highlight>
                <a:latin typeface="Times New Roman"/>
                <a:ea typeface="Times New Roman"/>
                <a:cs typeface="Times New Roman"/>
                <a:sym typeface="Times New Roman"/>
                <a:hlinkClick r:id="rId6"/>
              </a:rPr>
              <a:t>https://doi.org/10.1001/jama.2017.7112</a:t>
            </a:r>
          </a:p>
          <a:p>
            <a:pPr lvl="0" indent="-228600" rtl="0">
              <a:lnSpc>
                <a:spcPct val="115000"/>
              </a:lnSpc>
              <a:spcBef>
                <a:spcPts val="0"/>
              </a:spcBef>
              <a:buNone/>
            </a:pPr>
            <a:r>
              <a:rPr lang="en-GB" sz="900">
                <a:latin typeface="Times New Roman"/>
                <a:ea typeface="Times New Roman"/>
                <a:cs typeface="Times New Roman"/>
                <a:sym typeface="Times New Roman"/>
              </a:rPr>
              <a:t>28. </a:t>
            </a:r>
            <a:r>
              <a:rPr lang="en-GB" sz="900">
                <a:solidFill>
                  <a:srgbClr val="474747"/>
                </a:solidFill>
                <a:highlight>
                  <a:srgbClr val="FFFFFF"/>
                </a:highlight>
                <a:latin typeface="Times New Roman"/>
                <a:ea typeface="Times New Roman"/>
                <a:cs typeface="Times New Roman"/>
                <a:sym typeface="Times New Roman"/>
              </a:rPr>
              <a:t>LANDBERG, G., &amp; ROOS, G. (1997). The cell cycle in breast cancer. </a:t>
            </a:r>
            <a:r>
              <a:rPr lang="en-GB" sz="900" i="1">
                <a:solidFill>
                  <a:srgbClr val="474747"/>
                </a:solidFill>
                <a:highlight>
                  <a:srgbClr val="FFFFFF"/>
                </a:highlight>
                <a:latin typeface="Times New Roman"/>
                <a:ea typeface="Times New Roman"/>
                <a:cs typeface="Times New Roman"/>
                <a:sym typeface="Times New Roman"/>
              </a:rPr>
              <a:t>APMIS</a:t>
            </a:r>
            <a:r>
              <a:rPr lang="en-GB" sz="900">
                <a:solidFill>
                  <a:srgbClr val="474747"/>
                </a:solidFill>
                <a:highlight>
                  <a:srgbClr val="FFFFFF"/>
                </a:highlight>
                <a:latin typeface="Times New Roman"/>
                <a:ea typeface="Times New Roman"/>
                <a:cs typeface="Times New Roman"/>
                <a:sym typeface="Times New Roman"/>
              </a:rPr>
              <a:t>, </a:t>
            </a:r>
            <a:r>
              <a:rPr lang="en-GB" sz="900" i="1">
                <a:solidFill>
                  <a:srgbClr val="474747"/>
                </a:solidFill>
                <a:highlight>
                  <a:srgbClr val="FFFFFF"/>
                </a:highlight>
                <a:latin typeface="Times New Roman"/>
                <a:ea typeface="Times New Roman"/>
                <a:cs typeface="Times New Roman"/>
                <a:sym typeface="Times New Roman"/>
              </a:rPr>
              <a:t>105</a:t>
            </a:r>
            <a:r>
              <a:rPr lang="en-GB" sz="900">
                <a:solidFill>
                  <a:srgbClr val="474747"/>
                </a:solidFill>
                <a:highlight>
                  <a:srgbClr val="FFFFFF"/>
                </a:highlight>
                <a:latin typeface="Times New Roman"/>
                <a:ea typeface="Times New Roman"/>
                <a:cs typeface="Times New Roman"/>
                <a:sym typeface="Times New Roman"/>
              </a:rPr>
              <a:t>(7–12), 575–589.</a:t>
            </a:r>
            <a:r>
              <a:rPr lang="en-GB" sz="900">
                <a:solidFill>
                  <a:srgbClr val="474747"/>
                </a:solidFill>
                <a:highlight>
                  <a:srgbClr val="FFFFFF"/>
                </a:highlight>
                <a:latin typeface="Times New Roman"/>
                <a:ea typeface="Times New Roman"/>
                <a:cs typeface="Times New Roman"/>
                <a:sym typeface="Times New Roman"/>
                <a:hlinkClick r:id="rId7"/>
              </a:rPr>
              <a:t> </a:t>
            </a:r>
            <a:r>
              <a:rPr lang="en-GB" sz="900" u="sng">
                <a:solidFill>
                  <a:srgbClr val="1155CC"/>
                </a:solidFill>
                <a:highlight>
                  <a:srgbClr val="FFFFFF"/>
                </a:highlight>
                <a:latin typeface="Times New Roman"/>
                <a:ea typeface="Times New Roman"/>
                <a:cs typeface="Times New Roman"/>
                <a:sym typeface="Times New Roman"/>
                <a:hlinkClick r:id="rId7"/>
              </a:rPr>
              <a:t>https://doi.org/10.1111/j.1699-0463.1997.tb05056.x</a:t>
            </a:r>
          </a:p>
          <a:p>
            <a:pPr lvl="0" indent="-228600" rtl="0">
              <a:lnSpc>
                <a:spcPct val="115000"/>
              </a:lnSpc>
              <a:spcBef>
                <a:spcPts val="0"/>
              </a:spcBef>
              <a:buNone/>
            </a:pPr>
            <a:r>
              <a:rPr lang="en-GB" sz="900">
                <a:latin typeface="Times New Roman"/>
                <a:ea typeface="Times New Roman"/>
                <a:cs typeface="Times New Roman"/>
                <a:sym typeface="Times New Roman"/>
              </a:rPr>
              <a:t>29.  Marcu, A., Black, G., Vedsted, P., Lyratzopoulos, G., &amp; Whitaker, K. L. (2017). Educational differences in responses to breast cancer symptoms: A qualitative comparative study. British journal of health psychology, 22(1), 26-41</a:t>
            </a:r>
          </a:p>
          <a:p>
            <a:pPr lvl="0" indent="-228600" rtl="0">
              <a:lnSpc>
                <a:spcPct val="115000"/>
              </a:lnSpc>
              <a:spcBef>
                <a:spcPts val="0"/>
              </a:spcBef>
              <a:buNone/>
            </a:pPr>
            <a:r>
              <a:rPr lang="en-GB" sz="900">
                <a:latin typeface="Times New Roman"/>
                <a:ea typeface="Times New Roman"/>
                <a:cs typeface="Times New Roman"/>
                <a:sym typeface="Times New Roman"/>
              </a:rPr>
              <a:t>30.  </a:t>
            </a:r>
            <a:r>
              <a:rPr lang="en-GB" sz="900">
                <a:solidFill>
                  <a:srgbClr val="323232"/>
                </a:solidFill>
                <a:highlight>
                  <a:srgbClr val="FFFFFF"/>
                </a:highlight>
                <a:latin typeface="Times New Roman"/>
                <a:ea typeface="Times New Roman"/>
                <a:cs typeface="Times New Roman"/>
                <a:sym typeface="Times New Roman"/>
              </a:rPr>
              <a:t>Martin, T.A., Ye, L., Sanders, A.J., Lane, J., and Jiang, W. G. (2013). </a:t>
            </a:r>
            <a:r>
              <a:rPr lang="en-GB" sz="900" i="1">
                <a:solidFill>
                  <a:srgbClr val="323232"/>
                </a:solidFill>
                <a:highlight>
                  <a:srgbClr val="FFFFFF"/>
                </a:highlight>
                <a:latin typeface="Times New Roman"/>
                <a:ea typeface="Times New Roman"/>
                <a:cs typeface="Times New Roman"/>
                <a:sym typeface="Times New Roman"/>
              </a:rPr>
              <a:t>Cancer invasion and metastasis: Molecular and cellular perspective</a:t>
            </a:r>
            <a:r>
              <a:rPr lang="en-GB" sz="900">
                <a:solidFill>
                  <a:srgbClr val="323232"/>
                </a:solidFill>
                <a:highlight>
                  <a:srgbClr val="FFFFFF"/>
                </a:highlight>
                <a:latin typeface="Times New Roman"/>
                <a:ea typeface="Times New Roman"/>
                <a:cs typeface="Times New Roman"/>
                <a:sym typeface="Times New Roman"/>
              </a:rPr>
              <a:t>. Austin (TX): Landes Bioscience.</a:t>
            </a:r>
          </a:p>
          <a:p>
            <a:pPr lvl="0" indent="-228600" rtl="0">
              <a:lnSpc>
                <a:spcPct val="115000"/>
              </a:lnSpc>
              <a:spcBef>
                <a:spcPts val="0"/>
              </a:spcBef>
              <a:buNone/>
            </a:pPr>
            <a:r>
              <a:rPr lang="en-GB" sz="900">
                <a:latin typeface="Times New Roman"/>
                <a:ea typeface="Times New Roman"/>
                <a:cs typeface="Times New Roman"/>
                <a:sym typeface="Times New Roman"/>
              </a:rPr>
              <a:t>31.  </a:t>
            </a:r>
            <a:r>
              <a:rPr lang="en-GB" sz="900">
                <a:solidFill>
                  <a:srgbClr val="303030"/>
                </a:solidFill>
                <a:highlight>
                  <a:srgbClr val="FFFFFF"/>
                </a:highlight>
                <a:latin typeface="Times New Roman"/>
                <a:ea typeface="Times New Roman"/>
                <a:cs typeface="Times New Roman"/>
                <a:sym typeface="Times New Roman"/>
              </a:rPr>
              <a:t>Masuda, H., Zhang, D., Bartholomeusz, C., Doihara, H., Hortobagyi, G. N., &amp; Ueno, N. T. (2012). Role of Epidermal Growth Factor Receptor in Breast Cancer. </a:t>
            </a:r>
            <a:r>
              <a:rPr lang="en-GB" sz="900" i="1">
                <a:solidFill>
                  <a:srgbClr val="303030"/>
                </a:solidFill>
                <a:highlight>
                  <a:srgbClr val="FFFFFF"/>
                </a:highlight>
                <a:latin typeface="Times New Roman"/>
                <a:ea typeface="Times New Roman"/>
                <a:cs typeface="Times New Roman"/>
                <a:sym typeface="Times New Roman"/>
              </a:rPr>
              <a:t>Breast Cancer Research and Treatment</a:t>
            </a:r>
            <a:r>
              <a:rPr lang="en-GB" sz="900">
                <a:solidFill>
                  <a:srgbClr val="303030"/>
                </a:solidFill>
                <a:highlight>
                  <a:srgbClr val="FFFFFF"/>
                </a:highlight>
                <a:latin typeface="Times New Roman"/>
                <a:ea typeface="Times New Roman"/>
                <a:cs typeface="Times New Roman"/>
                <a:sym typeface="Times New Roman"/>
              </a:rPr>
              <a:t>, </a:t>
            </a:r>
            <a:r>
              <a:rPr lang="en-GB" sz="900" i="1">
                <a:solidFill>
                  <a:srgbClr val="303030"/>
                </a:solidFill>
                <a:highlight>
                  <a:srgbClr val="FFFFFF"/>
                </a:highlight>
                <a:latin typeface="Times New Roman"/>
                <a:ea typeface="Times New Roman"/>
                <a:cs typeface="Times New Roman"/>
                <a:sym typeface="Times New Roman"/>
              </a:rPr>
              <a:t>136</a:t>
            </a:r>
            <a:r>
              <a:rPr lang="en-GB" sz="900">
                <a:solidFill>
                  <a:srgbClr val="303030"/>
                </a:solidFill>
                <a:highlight>
                  <a:srgbClr val="FFFFFF"/>
                </a:highlight>
                <a:latin typeface="Times New Roman"/>
                <a:ea typeface="Times New Roman"/>
                <a:cs typeface="Times New Roman"/>
                <a:sym typeface="Times New Roman"/>
              </a:rPr>
              <a:t>(2), 10.1007/s10549–012–2289–9. http://doi.org/10.1007/s10549-012-2289-9</a:t>
            </a:r>
          </a:p>
          <a:p>
            <a:pPr lvl="0" indent="-228600" rtl="0">
              <a:lnSpc>
                <a:spcPct val="115000"/>
              </a:lnSpc>
              <a:spcBef>
                <a:spcPts val="0"/>
              </a:spcBef>
              <a:buNone/>
            </a:pPr>
            <a:r>
              <a:rPr lang="en-GB" sz="900">
                <a:latin typeface="Times New Roman"/>
                <a:ea typeface="Times New Roman"/>
                <a:cs typeface="Times New Roman"/>
                <a:sym typeface="Times New Roman"/>
              </a:rPr>
              <a:t>32.  </a:t>
            </a:r>
            <a:r>
              <a:rPr lang="en-GB" sz="900">
                <a:solidFill>
                  <a:srgbClr val="474747"/>
                </a:solidFill>
                <a:highlight>
                  <a:srgbClr val="FFFFFF"/>
                </a:highlight>
                <a:latin typeface="Times New Roman"/>
                <a:ea typeface="Times New Roman"/>
                <a:cs typeface="Times New Roman"/>
                <a:sym typeface="Times New Roman"/>
              </a:rPr>
              <a:t>Miki, Y., Swensen, J., Shattuck-eidens, D., Futreal, P. A., Harshman, K., Tavtigian, S., … Skolnick, M. H. (1994). Strong Candidate for the Breast and Ovarian Cancer Susceptibility Gene BRCA1. </a:t>
            </a:r>
            <a:r>
              <a:rPr lang="en-GB" sz="900" i="1">
                <a:solidFill>
                  <a:srgbClr val="474747"/>
                </a:solidFill>
                <a:latin typeface="Times New Roman"/>
                <a:ea typeface="Times New Roman"/>
                <a:cs typeface="Times New Roman"/>
                <a:sym typeface="Times New Roman"/>
              </a:rPr>
              <a:t>Science</a:t>
            </a:r>
            <a:r>
              <a:rPr lang="en-GB" sz="900">
                <a:solidFill>
                  <a:srgbClr val="474747"/>
                </a:solidFill>
                <a:highlight>
                  <a:srgbClr val="FFFFFF"/>
                </a:highlight>
                <a:latin typeface="Times New Roman"/>
                <a:ea typeface="Times New Roman"/>
                <a:cs typeface="Times New Roman"/>
                <a:sym typeface="Times New Roman"/>
              </a:rPr>
              <a:t>, </a:t>
            </a:r>
            <a:r>
              <a:rPr lang="en-GB" sz="900" i="1">
                <a:solidFill>
                  <a:srgbClr val="474747"/>
                </a:solidFill>
                <a:latin typeface="Times New Roman"/>
                <a:ea typeface="Times New Roman"/>
                <a:cs typeface="Times New Roman"/>
                <a:sym typeface="Times New Roman"/>
              </a:rPr>
              <a:t>266</a:t>
            </a:r>
            <a:r>
              <a:rPr lang="en-GB" sz="900">
                <a:solidFill>
                  <a:srgbClr val="474747"/>
                </a:solidFill>
                <a:highlight>
                  <a:srgbClr val="FFFFFF"/>
                </a:highlight>
                <a:latin typeface="Times New Roman"/>
                <a:ea typeface="Times New Roman"/>
                <a:cs typeface="Times New Roman"/>
                <a:sym typeface="Times New Roman"/>
              </a:rPr>
              <a:t>, 66–71.</a:t>
            </a:r>
            <a:r>
              <a:rPr lang="en-GB" sz="900">
                <a:solidFill>
                  <a:srgbClr val="474747"/>
                </a:solidFill>
                <a:highlight>
                  <a:srgbClr val="FFFFFF"/>
                </a:highlight>
                <a:latin typeface="Times New Roman"/>
                <a:ea typeface="Times New Roman"/>
                <a:cs typeface="Times New Roman"/>
                <a:sym typeface="Times New Roman"/>
                <a:hlinkClick r:id="rId8"/>
              </a:rPr>
              <a:t> </a:t>
            </a:r>
            <a:r>
              <a:rPr lang="en-GB" sz="900" u="sng">
                <a:solidFill>
                  <a:srgbClr val="1155CC"/>
                </a:solidFill>
                <a:highlight>
                  <a:srgbClr val="FFFFFF"/>
                </a:highlight>
                <a:latin typeface="Times New Roman"/>
                <a:ea typeface="Times New Roman"/>
                <a:cs typeface="Times New Roman"/>
                <a:sym typeface="Times New Roman"/>
                <a:hlinkClick r:id="rId8"/>
              </a:rPr>
              <a:t>https://doi.org/10.1126/science.7545954</a:t>
            </a:r>
          </a:p>
          <a:p>
            <a:pPr lvl="0" indent="-228600" rtl="0">
              <a:lnSpc>
                <a:spcPct val="115000"/>
              </a:lnSpc>
              <a:spcBef>
                <a:spcPts val="0"/>
              </a:spcBef>
              <a:buNone/>
            </a:pPr>
            <a:endParaRPr sz="900">
              <a:latin typeface="Times New Roman"/>
              <a:ea typeface="Times New Roman"/>
              <a:cs typeface="Times New Roman"/>
              <a:sym typeface="Times New Roman"/>
              <a:hlinkClick r:id="rId6"/>
            </a:endParaRPr>
          </a:p>
          <a:p>
            <a:pPr lvl="0" indent="-228600" rtl="0">
              <a:lnSpc>
                <a:spcPct val="115000"/>
              </a:lnSpc>
              <a:spcBef>
                <a:spcPts val="0"/>
              </a:spcBef>
              <a:buNone/>
            </a:pPr>
            <a:endParaRPr sz="900">
              <a:solidFill>
                <a:srgbClr val="323232"/>
              </a:solidFill>
              <a:latin typeface="Times New Roman"/>
              <a:ea typeface="Times New Roman"/>
              <a:cs typeface="Times New Roman"/>
              <a:sym typeface="Times New Roman"/>
            </a:endParaRPr>
          </a:p>
          <a:p>
            <a:pPr lvl="0" indent="-228600" rtl="0">
              <a:lnSpc>
                <a:spcPct val="115000"/>
              </a:lnSpc>
              <a:spcBef>
                <a:spcPts val="0"/>
              </a:spcBef>
              <a:buNone/>
            </a:pPr>
            <a:endParaRPr sz="900">
              <a:solidFill>
                <a:srgbClr val="323232"/>
              </a:solidFill>
              <a:latin typeface="Times New Roman"/>
              <a:ea typeface="Times New Roman"/>
              <a:cs typeface="Times New Roman"/>
              <a:sym typeface="Times New Roman"/>
            </a:endParaRPr>
          </a:p>
          <a:p>
            <a:pPr lvl="0">
              <a:spcBef>
                <a:spcPts val="0"/>
              </a:spcBef>
              <a:buNone/>
            </a:pPr>
            <a:endParaRPr sz="900">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p:nvPr/>
        </p:nvSpPr>
        <p:spPr>
          <a:xfrm>
            <a:off x="405300" y="288300"/>
            <a:ext cx="8193000" cy="4566900"/>
          </a:xfrm>
          <a:prstGeom prst="rect">
            <a:avLst/>
          </a:prstGeom>
          <a:noFill/>
          <a:ln>
            <a:noFill/>
          </a:ln>
        </p:spPr>
        <p:txBody>
          <a:bodyPr wrap="square" lIns="91425" tIns="91425" rIns="91425" bIns="91425" anchor="ctr" anchorCtr="0">
            <a:noAutofit/>
          </a:bodyPr>
          <a:lstStyle/>
          <a:p>
            <a:pPr lvl="0" indent="-228600" rtl="0">
              <a:lnSpc>
                <a:spcPct val="115000"/>
              </a:lnSpc>
              <a:spcBef>
                <a:spcPts val="0"/>
              </a:spcBef>
              <a:buNone/>
            </a:pPr>
            <a:r>
              <a:rPr lang="en-GB" sz="900">
                <a:latin typeface="Times New Roman"/>
                <a:ea typeface="Times New Roman"/>
                <a:cs typeface="Times New Roman"/>
                <a:sym typeface="Times New Roman"/>
              </a:rPr>
              <a:t>33. </a:t>
            </a:r>
            <a:r>
              <a:rPr lang="en-GB" sz="900">
                <a:solidFill>
                  <a:srgbClr val="474747"/>
                </a:solidFill>
                <a:highlight>
                  <a:srgbClr val="FFFFFF"/>
                </a:highlight>
                <a:latin typeface="Times New Roman"/>
                <a:ea typeface="Times New Roman"/>
                <a:cs typeface="Times New Roman"/>
                <a:sym typeface="Times New Roman"/>
              </a:rPr>
              <a:t>Moynahan, M. E., Pierce, A. J., &amp; Jasin, M. (2001). BRCA2 is required for homology-directed repair of chromosomal breaks. </a:t>
            </a:r>
            <a:r>
              <a:rPr lang="en-GB" sz="900" i="1">
                <a:solidFill>
                  <a:srgbClr val="474747"/>
                </a:solidFill>
                <a:highlight>
                  <a:srgbClr val="FFFFFF"/>
                </a:highlight>
                <a:latin typeface="Times New Roman"/>
                <a:ea typeface="Times New Roman"/>
                <a:cs typeface="Times New Roman"/>
                <a:sym typeface="Times New Roman"/>
              </a:rPr>
              <a:t>Molecular Cell</a:t>
            </a:r>
            <a:r>
              <a:rPr lang="en-GB" sz="900">
                <a:solidFill>
                  <a:srgbClr val="474747"/>
                </a:solidFill>
                <a:highlight>
                  <a:srgbClr val="FFFFFF"/>
                </a:highlight>
                <a:latin typeface="Times New Roman"/>
                <a:ea typeface="Times New Roman"/>
                <a:cs typeface="Times New Roman"/>
                <a:sym typeface="Times New Roman"/>
              </a:rPr>
              <a:t>, </a:t>
            </a:r>
            <a:r>
              <a:rPr lang="en-GB" sz="900" i="1">
                <a:solidFill>
                  <a:srgbClr val="474747"/>
                </a:solidFill>
                <a:highlight>
                  <a:srgbClr val="FFFFFF"/>
                </a:highlight>
                <a:latin typeface="Times New Roman"/>
                <a:ea typeface="Times New Roman"/>
                <a:cs typeface="Times New Roman"/>
                <a:sym typeface="Times New Roman"/>
              </a:rPr>
              <a:t>7</a:t>
            </a:r>
            <a:r>
              <a:rPr lang="en-GB" sz="900">
                <a:solidFill>
                  <a:srgbClr val="474747"/>
                </a:solidFill>
                <a:highlight>
                  <a:srgbClr val="FFFFFF"/>
                </a:highlight>
                <a:latin typeface="Times New Roman"/>
                <a:ea typeface="Times New Roman"/>
                <a:cs typeface="Times New Roman"/>
                <a:sym typeface="Times New Roman"/>
              </a:rPr>
              <a:t>(2), 263–272.</a:t>
            </a:r>
            <a:r>
              <a:rPr lang="en-GB" sz="900">
                <a:solidFill>
                  <a:srgbClr val="474747"/>
                </a:solidFill>
                <a:highlight>
                  <a:srgbClr val="FFFFFF"/>
                </a:highlight>
                <a:latin typeface="Times New Roman"/>
                <a:ea typeface="Times New Roman"/>
                <a:cs typeface="Times New Roman"/>
                <a:sym typeface="Times New Roman"/>
                <a:hlinkClick r:id="rId3"/>
              </a:rPr>
              <a:t> </a:t>
            </a:r>
            <a:r>
              <a:rPr lang="en-GB" sz="900" u="sng">
                <a:solidFill>
                  <a:srgbClr val="1155CC"/>
                </a:solidFill>
                <a:highlight>
                  <a:srgbClr val="FFFFFF"/>
                </a:highlight>
                <a:latin typeface="Times New Roman"/>
                <a:ea typeface="Times New Roman"/>
                <a:cs typeface="Times New Roman"/>
                <a:sym typeface="Times New Roman"/>
                <a:hlinkClick r:id="rId3"/>
              </a:rPr>
              <a:t>https://doi.org/10.1016/S1097-2765(01)00174-5</a:t>
            </a:r>
          </a:p>
          <a:p>
            <a:pPr lvl="0" indent="-228600" rtl="0">
              <a:lnSpc>
                <a:spcPct val="115000"/>
              </a:lnSpc>
              <a:spcBef>
                <a:spcPts val="0"/>
              </a:spcBef>
              <a:buNone/>
            </a:pPr>
            <a:r>
              <a:rPr lang="en-GB" sz="900" u="sng">
                <a:solidFill>
                  <a:srgbClr val="1155CC"/>
                </a:solidFill>
                <a:highlight>
                  <a:srgbClr val="FFFFFF"/>
                </a:highlight>
                <a:latin typeface="Times New Roman"/>
                <a:ea typeface="Times New Roman"/>
                <a:cs typeface="Times New Roman"/>
                <a:sym typeface="Times New Roman"/>
              </a:rPr>
              <a:t>34. </a:t>
            </a:r>
            <a:r>
              <a:rPr lang="en-GB" sz="900">
                <a:latin typeface="Times New Roman"/>
                <a:ea typeface="Times New Roman"/>
                <a:cs typeface="Times New Roman"/>
                <a:sym typeface="Times New Roman"/>
              </a:rPr>
              <a:t>National Cancer Institute. (2015, July 8). </a:t>
            </a:r>
            <a:r>
              <a:rPr lang="en-GB" sz="900" i="1">
                <a:latin typeface="Times New Roman"/>
                <a:ea typeface="Times New Roman"/>
                <a:cs typeface="Times New Roman"/>
                <a:sym typeface="Times New Roman"/>
              </a:rPr>
              <a:t>Breast Cancer Treatment for Health</a:t>
            </a:r>
          </a:p>
          <a:p>
            <a:pPr lvl="0" indent="-228600" rtl="0">
              <a:lnSpc>
                <a:spcPct val="115000"/>
              </a:lnSpc>
              <a:spcBef>
                <a:spcPts val="0"/>
              </a:spcBef>
              <a:buNone/>
            </a:pPr>
            <a:r>
              <a:rPr lang="en-GB" sz="900">
                <a:latin typeface="Times New Roman"/>
                <a:ea typeface="Times New Roman"/>
                <a:cs typeface="Times New Roman"/>
                <a:sym typeface="Times New Roman"/>
              </a:rPr>
              <a:t>35.  </a:t>
            </a:r>
            <a:r>
              <a:rPr lang="en-GB" sz="900">
                <a:solidFill>
                  <a:srgbClr val="323232"/>
                </a:solidFill>
                <a:highlight>
                  <a:srgbClr val="FFFFFF"/>
                </a:highlight>
                <a:latin typeface="Times New Roman"/>
                <a:ea typeface="Times New Roman"/>
                <a:cs typeface="Times New Roman"/>
                <a:sym typeface="Times New Roman"/>
              </a:rPr>
              <a:t>Patsialou, A., Wang, Y., Lin, J., Whitney, K., Goswami, S., Kenny, P. A., and Condeelis, J. S. (2012). Selective gene-expression profiling of migratory tumor cells in vivo predicts clinical outcome in breast cancer patients. Breast Cancer Research. 14, 1-19.</a:t>
            </a:r>
          </a:p>
          <a:p>
            <a:pPr lvl="0" indent="-228600" rtl="0">
              <a:lnSpc>
                <a:spcPct val="115000"/>
              </a:lnSpc>
              <a:spcBef>
                <a:spcPts val="0"/>
              </a:spcBef>
              <a:buNone/>
            </a:pPr>
            <a:r>
              <a:rPr lang="en-GB" sz="900">
                <a:latin typeface="Times New Roman"/>
                <a:ea typeface="Times New Roman"/>
                <a:cs typeface="Times New Roman"/>
                <a:sym typeface="Times New Roman"/>
              </a:rPr>
              <a:t>36.  </a:t>
            </a:r>
            <a:r>
              <a:rPr lang="en-GB" sz="900">
                <a:solidFill>
                  <a:srgbClr val="474747"/>
                </a:solidFill>
                <a:highlight>
                  <a:srgbClr val="FFFFFF"/>
                </a:highlight>
                <a:latin typeface="Times New Roman"/>
                <a:ea typeface="Times New Roman"/>
                <a:cs typeface="Times New Roman"/>
                <a:sym typeface="Times New Roman"/>
              </a:rPr>
              <a:t>Powell, S., &amp; Kachnic, L. (2003). Roles of BRCA1 and BRCA2 in homologous recombination, DNA replication fidelity and the cellular response to ionizing radiation. </a:t>
            </a:r>
            <a:r>
              <a:rPr lang="en-GB" sz="900" i="1">
                <a:solidFill>
                  <a:srgbClr val="474747"/>
                </a:solidFill>
                <a:highlight>
                  <a:srgbClr val="FFFFFF"/>
                </a:highlight>
                <a:latin typeface="Times New Roman"/>
                <a:ea typeface="Times New Roman"/>
                <a:cs typeface="Times New Roman"/>
                <a:sym typeface="Times New Roman"/>
              </a:rPr>
              <a:t>Oncogene</a:t>
            </a:r>
            <a:r>
              <a:rPr lang="en-GB" sz="900">
                <a:solidFill>
                  <a:srgbClr val="474747"/>
                </a:solidFill>
                <a:highlight>
                  <a:srgbClr val="FFFFFF"/>
                </a:highlight>
                <a:latin typeface="Times New Roman"/>
                <a:ea typeface="Times New Roman"/>
                <a:cs typeface="Times New Roman"/>
                <a:sym typeface="Times New Roman"/>
              </a:rPr>
              <a:t>, </a:t>
            </a:r>
            <a:r>
              <a:rPr lang="en-GB" sz="900" i="1">
                <a:solidFill>
                  <a:srgbClr val="474747"/>
                </a:solidFill>
                <a:highlight>
                  <a:srgbClr val="FFFFFF"/>
                </a:highlight>
                <a:latin typeface="Times New Roman"/>
                <a:ea typeface="Times New Roman"/>
                <a:cs typeface="Times New Roman"/>
                <a:sym typeface="Times New Roman"/>
              </a:rPr>
              <a:t>22</a:t>
            </a:r>
            <a:r>
              <a:rPr lang="en-GB" sz="900">
                <a:solidFill>
                  <a:srgbClr val="474747"/>
                </a:solidFill>
                <a:highlight>
                  <a:srgbClr val="FFFFFF"/>
                </a:highlight>
                <a:latin typeface="Times New Roman"/>
                <a:ea typeface="Times New Roman"/>
                <a:cs typeface="Times New Roman"/>
                <a:sym typeface="Times New Roman"/>
              </a:rPr>
              <a:t>(37), 5784–5791. https://doi.org/doi: 10.1038/sj.onc.1206678</a:t>
            </a:r>
          </a:p>
          <a:p>
            <a:pPr lvl="0" indent="457200" rtl="0">
              <a:lnSpc>
                <a:spcPct val="115000"/>
              </a:lnSpc>
              <a:spcBef>
                <a:spcPts val="0"/>
              </a:spcBef>
              <a:buNone/>
            </a:pPr>
            <a:r>
              <a:rPr lang="en-GB" sz="900" i="1">
                <a:latin typeface="Times New Roman"/>
                <a:ea typeface="Times New Roman"/>
                <a:cs typeface="Times New Roman"/>
                <a:sym typeface="Times New Roman"/>
              </a:rPr>
              <a:t>Professionals (PDQ).</a:t>
            </a:r>
          </a:p>
          <a:p>
            <a:pPr lvl="0" indent="-228600" rtl="0">
              <a:lnSpc>
                <a:spcPct val="115000"/>
              </a:lnSpc>
              <a:spcBef>
                <a:spcPts val="0"/>
              </a:spcBef>
              <a:buNone/>
            </a:pPr>
            <a:r>
              <a:rPr lang="en-GB" sz="900">
                <a:latin typeface="Times New Roman"/>
                <a:ea typeface="Times New Roman"/>
                <a:cs typeface="Times New Roman"/>
                <a:sym typeface="Times New Roman"/>
              </a:rPr>
              <a:t>37. Radford, D. M., &amp; Zehnbauer, B. A. (1996). Inherited breast cancer. Surgical Clinics of North America, 76(2), 205-220</a:t>
            </a:r>
          </a:p>
          <a:p>
            <a:pPr lvl="0" indent="-228600" rtl="0">
              <a:lnSpc>
                <a:spcPct val="115000"/>
              </a:lnSpc>
              <a:spcBef>
                <a:spcPts val="0"/>
              </a:spcBef>
              <a:buNone/>
            </a:pPr>
            <a:r>
              <a:rPr lang="en-GB" sz="900">
                <a:latin typeface="Times New Roman"/>
                <a:ea typeface="Times New Roman"/>
                <a:cs typeface="Times New Roman"/>
                <a:sym typeface="Times New Roman"/>
              </a:rPr>
              <a:t>38. </a:t>
            </a:r>
            <a:r>
              <a:rPr lang="en-GB" sz="900">
                <a:solidFill>
                  <a:srgbClr val="323232"/>
                </a:solidFill>
                <a:highlight>
                  <a:srgbClr val="FFFFFF"/>
                </a:highlight>
                <a:latin typeface="Times New Roman"/>
                <a:ea typeface="Times New Roman"/>
                <a:cs typeface="Times New Roman"/>
                <a:sym typeface="Times New Roman"/>
              </a:rPr>
              <a:t>Rolli, M., Fransvea, E., Pilch, J., Saven, A., and Felding-Habermann, B. (2003). Activated integrin αvβ3 cooperates with metalloproteinase MMP-9 in regulating migration of metastatic breast cancer cells. Proc. Natl. Acad. Sci. U.S.A. 100, 9482-9487.</a:t>
            </a:r>
          </a:p>
          <a:p>
            <a:pPr lvl="0" indent="-228600" rtl="0">
              <a:lnSpc>
                <a:spcPct val="115000"/>
              </a:lnSpc>
              <a:spcBef>
                <a:spcPts val="0"/>
              </a:spcBef>
              <a:buNone/>
            </a:pPr>
            <a:r>
              <a:rPr lang="en-GB" sz="900">
                <a:latin typeface="Times New Roman"/>
                <a:ea typeface="Times New Roman"/>
                <a:cs typeface="Times New Roman"/>
                <a:sym typeface="Times New Roman"/>
              </a:rPr>
              <a:t>39. </a:t>
            </a:r>
            <a:r>
              <a:rPr lang="en-GB" sz="900">
                <a:highlight>
                  <a:srgbClr val="FFFFFF"/>
                </a:highlight>
                <a:latin typeface="Times New Roman"/>
                <a:ea typeface="Times New Roman"/>
                <a:cs typeface="Times New Roman"/>
                <a:sym typeface="Times New Roman"/>
              </a:rPr>
              <a:t>Rosen, E. M., &amp; Pishvaian, M. J. (2014). Targeting the BRCA1/2 tumor suppressors. </a:t>
            </a:r>
            <a:r>
              <a:rPr lang="en-GB" sz="900" i="1">
                <a:latin typeface="Times New Roman"/>
                <a:ea typeface="Times New Roman"/>
                <a:cs typeface="Times New Roman"/>
                <a:sym typeface="Times New Roman"/>
              </a:rPr>
              <a:t>Current Drug Targets</a:t>
            </a:r>
            <a:r>
              <a:rPr lang="en-GB" sz="900">
                <a:highlight>
                  <a:srgbClr val="FFFFFF"/>
                </a:highlight>
                <a:latin typeface="Times New Roman"/>
                <a:ea typeface="Times New Roman"/>
                <a:cs typeface="Times New Roman"/>
                <a:sym typeface="Times New Roman"/>
              </a:rPr>
              <a:t>, </a:t>
            </a:r>
            <a:r>
              <a:rPr lang="en-GB" sz="900" i="1">
                <a:latin typeface="Times New Roman"/>
                <a:ea typeface="Times New Roman"/>
                <a:cs typeface="Times New Roman"/>
                <a:sym typeface="Times New Roman"/>
              </a:rPr>
              <a:t>15</a:t>
            </a:r>
            <a:r>
              <a:rPr lang="en-GB" sz="900">
                <a:highlight>
                  <a:srgbClr val="FFFFFF"/>
                </a:highlight>
                <a:latin typeface="Times New Roman"/>
                <a:ea typeface="Times New Roman"/>
                <a:cs typeface="Times New Roman"/>
                <a:sym typeface="Times New Roman"/>
              </a:rPr>
              <a:t>(1), 17–31.</a:t>
            </a:r>
            <a:r>
              <a:rPr lang="en-GB" sz="900">
                <a:highlight>
                  <a:srgbClr val="FFFFFF"/>
                </a:highlight>
                <a:latin typeface="Times New Roman"/>
                <a:ea typeface="Times New Roman"/>
                <a:cs typeface="Times New Roman"/>
                <a:sym typeface="Times New Roman"/>
                <a:hlinkClick r:id="rId4"/>
              </a:rPr>
              <a:t> </a:t>
            </a:r>
            <a:r>
              <a:rPr lang="en-GB" sz="900" u="sng">
                <a:highlight>
                  <a:srgbClr val="FFFFFF"/>
                </a:highlight>
                <a:latin typeface="Times New Roman"/>
                <a:ea typeface="Times New Roman"/>
                <a:cs typeface="Times New Roman"/>
                <a:sym typeface="Times New Roman"/>
                <a:hlinkClick r:id="rId4"/>
              </a:rPr>
              <a:t>https://doi.org/10.2174/1389450114666140106095432</a:t>
            </a:r>
          </a:p>
          <a:p>
            <a:pPr lvl="0" indent="-228600" rtl="0">
              <a:lnSpc>
                <a:spcPct val="115000"/>
              </a:lnSpc>
              <a:spcBef>
                <a:spcPts val="0"/>
              </a:spcBef>
              <a:buNone/>
            </a:pPr>
            <a:r>
              <a:rPr lang="en-GB" sz="900">
                <a:latin typeface="Times New Roman"/>
                <a:ea typeface="Times New Roman"/>
                <a:cs typeface="Times New Roman"/>
                <a:sym typeface="Times New Roman"/>
              </a:rPr>
              <a:t>40. </a:t>
            </a:r>
            <a:r>
              <a:rPr lang="en-GB" sz="900">
                <a:solidFill>
                  <a:srgbClr val="474747"/>
                </a:solidFill>
                <a:highlight>
                  <a:srgbClr val="FFFFFF"/>
                </a:highlight>
                <a:latin typeface="Times New Roman"/>
                <a:ea typeface="Times New Roman"/>
                <a:cs typeface="Times New Roman"/>
                <a:sym typeface="Times New Roman"/>
              </a:rPr>
              <a:t>Salgado, J., Aramendía, J. M., Gutierrez, C., Gil, C., Robles, M., &amp; García-Foncillas, J. (1995). Identification of the breast cancer susceptibility gene BRCA2. </a:t>
            </a:r>
            <a:r>
              <a:rPr lang="en-GB" sz="900" i="1">
                <a:solidFill>
                  <a:srgbClr val="474747"/>
                </a:solidFill>
                <a:highlight>
                  <a:srgbClr val="FFFFFF"/>
                </a:highlight>
                <a:latin typeface="Times New Roman"/>
                <a:ea typeface="Times New Roman"/>
                <a:cs typeface="Times New Roman"/>
                <a:sym typeface="Times New Roman"/>
              </a:rPr>
              <a:t>Nature</a:t>
            </a:r>
            <a:r>
              <a:rPr lang="en-GB" sz="900">
                <a:solidFill>
                  <a:srgbClr val="474747"/>
                </a:solidFill>
                <a:highlight>
                  <a:srgbClr val="FFFFFF"/>
                </a:highlight>
                <a:latin typeface="Times New Roman"/>
                <a:ea typeface="Times New Roman"/>
                <a:cs typeface="Times New Roman"/>
                <a:sym typeface="Times New Roman"/>
              </a:rPr>
              <a:t>, </a:t>
            </a:r>
            <a:r>
              <a:rPr lang="en-GB" sz="900" i="1">
                <a:solidFill>
                  <a:srgbClr val="474747"/>
                </a:solidFill>
                <a:highlight>
                  <a:srgbClr val="FFFFFF"/>
                </a:highlight>
                <a:latin typeface="Times New Roman"/>
                <a:ea typeface="Times New Roman"/>
                <a:cs typeface="Times New Roman"/>
                <a:sym typeface="Times New Roman"/>
              </a:rPr>
              <a:t>378</a:t>
            </a:r>
            <a:r>
              <a:rPr lang="en-GB" sz="900">
                <a:solidFill>
                  <a:srgbClr val="474747"/>
                </a:solidFill>
                <a:highlight>
                  <a:srgbClr val="FFFFFF"/>
                </a:highlight>
                <a:latin typeface="Times New Roman"/>
                <a:ea typeface="Times New Roman"/>
                <a:cs typeface="Times New Roman"/>
                <a:sym typeface="Times New Roman"/>
              </a:rPr>
              <a:t>(6559), 789–792.</a:t>
            </a:r>
            <a:r>
              <a:rPr lang="en-GB" sz="900" u="sng">
                <a:solidFill>
                  <a:srgbClr val="474747"/>
                </a:solidFill>
                <a:highlight>
                  <a:srgbClr val="FFFFFF"/>
                </a:highlight>
                <a:latin typeface="Times New Roman"/>
                <a:ea typeface="Times New Roman"/>
                <a:cs typeface="Times New Roman"/>
                <a:sym typeface="Times New Roman"/>
                <a:hlinkClick r:id="rId5"/>
              </a:rPr>
              <a:t> </a:t>
            </a:r>
            <a:r>
              <a:rPr lang="en-GB" sz="900" u="sng">
                <a:solidFill>
                  <a:srgbClr val="1155CC"/>
                </a:solidFill>
                <a:highlight>
                  <a:srgbClr val="FFFFFF"/>
                </a:highlight>
                <a:latin typeface="Times New Roman"/>
                <a:ea typeface="Times New Roman"/>
                <a:cs typeface="Times New Roman"/>
                <a:sym typeface="Times New Roman"/>
                <a:hlinkClick r:id="rId5"/>
              </a:rPr>
              <a:t>https://doi.org/10.1038/378789a0</a:t>
            </a:r>
          </a:p>
          <a:p>
            <a:pPr lvl="0" indent="-228600" rtl="0">
              <a:lnSpc>
                <a:spcPct val="115000"/>
              </a:lnSpc>
              <a:spcBef>
                <a:spcPts val="0"/>
              </a:spcBef>
              <a:buNone/>
            </a:pPr>
            <a:r>
              <a:rPr lang="en-GB" sz="900">
                <a:latin typeface="Times New Roman"/>
                <a:ea typeface="Times New Roman"/>
                <a:cs typeface="Times New Roman"/>
                <a:sym typeface="Times New Roman"/>
              </a:rPr>
              <a:t>41. </a:t>
            </a:r>
            <a:r>
              <a:rPr lang="en-GB" sz="900">
                <a:solidFill>
                  <a:srgbClr val="323232"/>
                </a:solidFill>
                <a:highlight>
                  <a:srgbClr val="FFFFFF"/>
                </a:highlight>
                <a:latin typeface="Times New Roman"/>
                <a:ea typeface="Times New Roman"/>
                <a:cs typeface="Times New Roman"/>
                <a:sym typeface="Times New Roman"/>
              </a:rPr>
              <a:t>Scully, O. J., Bay, B., Yip, G., and Yu, Y. (2012). Breast cancer metastasis. Cancer Genomics Proteomics. 9, 311-320.</a:t>
            </a:r>
          </a:p>
          <a:p>
            <a:pPr lvl="0" indent="-228600" rtl="0">
              <a:lnSpc>
                <a:spcPct val="115000"/>
              </a:lnSpc>
              <a:spcBef>
                <a:spcPts val="0"/>
              </a:spcBef>
              <a:buNone/>
            </a:pPr>
            <a:r>
              <a:rPr lang="en-GB" sz="900">
                <a:latin typeface="Times New Roman"/>
                <a:ea typeface="Times New Roman"/>
                <a:cs typeface="Times New Roman"/>
                <a:sym typeface="Times New Roman"/>
              </a:rPr>
              <a:t>42. </a:t>
            </a:r>
            <a:r>
              <a:rPr lang="en-GB" sz="900">
                <a:solidFill>
                  <a:srgbClr val="474747"/>
                </a:solidFill>
                <a:highlight>
                  <a:srgbClr val="FFFFFF"/>
                </a:highlight>
                <a:latin typeface="Times New Roman"/>
                <a:ea typeface="Times New Roman"/>
                <a:cs typeface="Times New Roman"/>
                <a:sym typeface="Times New Roman"/>
              </a:rPr>
              <a:t>Scully, R., Chen, J., Plug, A., Xiao, Y., Weaver, D., Feunteun, J., … Livingston, D. M. (1997). Association of BRCA1 with Rad51 in mitotic and meiotic cells. </a:t>
            </a:r>
            <a:r>
              <a:rPr lang="en-GB" sz="900" i="1">
                <a:solidFill>
                  <a:srgbClr val="474747"/>
                </a:solidFill>
                <a:highlight>
                  <a:srgbClr val="FFFFFF"/>
                </a:highlight>
                <a:latin typeface="Times New Roman"/>
                <a:ea typeface="Times New Roman"/>
                <a:cs typeface="Times New Roman"/>
                <a:sym typeface="Times New Roman"/>
              </a:rPr>
              <a:t>Cell</a:t>
            </a:r>
            <a:r>
              <a:rPr lang="en-GB" sz="900">
                <a:solidFill>
                  <a:srgbClr val="474747"/>
                </a:solidFill>
                <a:highlight>
                  <a:srgbClr val="FFFFFF"/>
                </a:highlight>
                <a:latin typeface="Times New Roman"/>
                <a:ea typeface="Times New Roman"/>
                <a:cs typeface="Times New Roman"/>
                <a:sym typeface="Times New Roman"/>
              </a:rPr>
              <a:t>, </a:t>
            </a:r>
            <a:r>
              <a:rPr lang="en-GB" sz="900" i="1">
                <a:solidFill>
                  <a:srgbClr val="474747"/>
                </a:solidFill>
                <a:highlight>
                  <a:srgbClr val="FFFFFF"/>
                </a:highlight>
                <a:latin typeface="Times New Roman"/>
                <a:ea typeface="Times New Roman"/>
                <a:cs typeface="Times New Roman"/>
                <a:sym typeface="Times New Roman"/>
              </a:rPr>
              <a:t>88</a:t>
            </a:r>
            <a:r>
              <a:rPr lang="en-GB" sz="900">
                <a:solidFill>
                  <a:srgbClr val="474747"/>
                </a:solidFill>
                <a:highlight>
                  <a:srgbClr val="FFFFFF"/>
                </a:highlight>
                <a:latin typeface="Times New Roman"/>
                <a:ea typeface="Times New Roman"/>
                <a:cs typeface="Times New Roman"/>
                <a:sym typeface="Times New Roman"/>
              </a:rPr>
              <a:t>(2), 265–275.</a:t>
            </a:r>
            <a:r>
              <a:rPr lang="en-GB" sz="900">
                <a:solidFill>
                  <a:srgbClr val="474747"/>
                </a:solidFill>
                <a:highlight>
                  <a:srgbClr val="FFFFFF"/>
                </a:highlight>
                <a:latin typeface="Times New Roman"/>
                <a:ea typeface="Times New Roman"/>
                <a:cs typeface="Times New Roman"/>
                <a:sym typeface="Times New Roman"/>
                <a:hlinkClick r:id="rId6"/>
              </a:rPr>
              <a:t> </a:t>
            </a:r>
            <a:r>
              <a:rPr lang="en-GB" sz="900" u="sng">
                <a:solidFill>
                  <a:srgbClr val="1155CC"/>
                </a:solidFill>
                <a:highlight>
                  <a:srgbClr val="FFFFFF"/>
                </a:highlight>
                <a:latin typeface="Times New Roman"/>
                <a:ea typeface="Times New Roman"/>
                <a:cs typeface="Times New Roman"/>
                <a:sym typeface="Times New Roman"/>
                <a:hlinkClick r:id="rId6"/>
              </a:rPr>
              <a:t>https://doi.org/10.1016/S0092-8674(00)81847-4</a:t>
            </a:r>
          </a:p>
          <a:p>
            <a:pPr lvl="0" indent="-228600" rtl="0">
              <a:lnSpc>
                <a:spcPct val="115000"/>
              </a:lnSpc>
              <a:spcBef>
                <a:spcPts val="0"/>
              </a:spcBef>
              <a:buNone/>
            </a:pPr>
            <a:r>
              <a:rPr lang="en-GB" sz="900">
                <a:latin typeface="Times New Roman"/>
                <a:ea typeface="Times New Roman"/>
                <a:cs typeface="Times New Roman"/>
                <a:sym typeface="Times New Roman"/>
              </a:rPr>
              <a:t>43. </a:t>
            </a:r>
            <a:r>
              <a:rPr lang="en-GB" sz="900">
                <a:solidFill>
                  <a:srgbClr val="323232"/>
                </a:solidFill>
                <a:highlight>
                  <a:srgbClr val="FFFFFF"/>
                </a:highlight>
                <a:latin typeface="Times New Roman"/>
                <a:ea typeface="Times New Roman"/>
                <a:cs typeface="Times New Roman"/>
                <a:sym typeface="Times New Roman"/>
              </a:rPr>
              <a:t>Seitz, H.K., &amp; Becker, P. Alcohol metabolism and cancer risk. (2007). Alcohol Res Health. 30, 38–41, 44-47.</a:t>
            </a:r>
          </a:p>
          <a:p>
            <a:pPr lvl="0" indent="-228600" rtl="0">
              <a:lnSpc>
                <a:spcPct val="115000"/>
              </a:lnSpc>
              <a:spcBef>
                <a:spcPts val="0"/>
              </a:spcBef>
              <a:buNone/>
            </a:pPr>
            <a:r>
              <a:rPr lang="en-GB" sz="900">
                <a:latin typeface="Times New Roman"/>
                <a:ea typeface="Times New Roman"/>
                <a:cs typeface="Times New Roman"/>
                <a:sym typeface="Times New Roman"/>
              </a:rPr>
              <a:t>44. </a:t>
            </a:r>
            <a:r>
              <a:rPr lang="en-GB" sz="900">
                <a:solidFill>
                  <a:srgbClr val="474747"/>
                </a:solidFill>
                <a:highlight>
                  <a:srgbClr val="FFFFFF"/>
                </a:highlight>
                <a:latin typeface="Times New Roman"/>
                <a:ea typeface="Times New Roman"/>
                <a:cs typeface="Times New Roman"/>
                <a:sym typeface="Times New Roman"/>
              </a:rPr>
              <a:t>Shenouda, M. M., Gillgrass, A., Nham, T., Hogg, R., Lee, A. J., Chew, M. V., … Ashkar, A. A. (2017). Ex vivo expanded natural killer cells from breast cancer patients and healthy donors are highly cytotoxic against breast cancer cell lines and patient-derived tumours. </a:t>
            </a:r>
            <a:r>
              <a:rPr lang="en-GB" sz="900" i="1">
                <a:solidFill>
                  <a:srgbClr val="474747"/>
                </a:solidFill>
                <a:highlight>
                  <a:srgbClr val="FFFFFF"/>
                </a:highlight>
                <a:latin typeface="Times New Roman"/>
                <a:ea typeface="Times New Roman"/>
                <a:cs typeface="Times New Roman"/>
                <a:sym typeface="Times New Roman"/>
              </a:rPr>
              <a:t>Breast Cancer Research</a:t>
            </a:r>
            <a:r>
              <a:rPr lang="en-GB" sz="900">
                <a:solidFill>
                  <a:srgbClr val="474747"/>
                </a:solidFill>
                <a:highlight>
                  <a:srgbClr val="FFFFFF"/>
                </a:highlight>
                <a:latin typeface="Times New Roman"/>
                <a:ea typeface="Times New Roman"/>
                <a:cs typeface="Times New Roman"/>
                <a:sym typeface="Times New Roman"/>
              </a:rPr>
              <a:t>, </a:t>
            </a:r>
            <a:r>
              <a:rPr lang="en-GB" sz="900" i="1">
                <a:solidFill>
                  <a:srgbClr val="474747"/>
                </a:solidFill>
                <a:highlight>
                  <a:srgbClr val="FFFFFF"/>
                </a:highlight>
                <a:latin typeface="Times New Roman"/>
                <a:ea typeface="Times New Roman"/>
                <a:cs typeface="Times New Roman"/>
                <a:sym typeface="Times New Roman"/>
              </a:rPr>
              <a:t>19</a:t>
            </a:r>
            <a:r>
              <a:rPr lang="en-GB" sz="900">
                <a:solidFill>
                  <a:srgbClr val="474747"/>
                </a:solidFill>
                <a:highlight>
                  <a:srgbClr val="FFFFFF"/>
                </a:highlight>
                <a:latin typeface="Times New Roman"/>
                <a:ea typeface="Times New Roman"/>
                <a:cs typeface="Times New Roman"/>
                <a:sym typeface="Times New Roman"/>
              </a:rPr>
              <a:t>(1), 76.</a:t>
            </a:r>
            <a:r>
              <a:rPr lang="en-GB" sz="900">
                <a:solidFill>
                  <a:srgbClr val="474747"/>
                </a:solidFill>
                <a:highlight>
                  <a:srgbClr val="FFFFFF"/>
                </a:highlight>
                <a:latin typeface="Times New Roman"/>
                <a:ea typeface="Times New Roman"/>
                <a:cs typeface="Times New Roman"/>
                <a:sym typeface="Times New Roman"/>
                <a:hlinkClick r:id="rId7"/>
              </a:rPr>
              <a:t> </a:t>
            </a:r>
            <a:r>
              <a:rPr lang="en-GB" sz="900" u="sng">
                <a:solidFill>
                  <a:srgbClr val="1155CC"/>
                </a:solidFill>
                <a:highlight>
                  <a:srgbClr val="FFFFFF"/>
                </a:highlight>
                <a:latin typeface="Times New Roman"/>
                <a:ea typeface="Times New Roman"/>
                <a:cs typeface="Times New Roman"/>
                <a:sym typeface="Times New Roman"/>
                <a:hlinkClick r:id="rId7"/>
              </a:rPr>
              <a:t>https://doi.org/10.1186/s13058-017-0867-9</a:t>
            </a:r>
          </a:p>
          <a:p>
            <a:pPr lvl="0" indent="-228600" rtl="0">
              <a:lnSpc>
                <a:spcPct val="115000"/>
              </a:lnSpc>
              <a:spcBef>
                <a:spcPts val="0"/>
              </a:spcBef>
              <a:buNone/>
            </a:pPr>
            <a:r>
              <a:rPr lang="en-GB" sz="900">
                <a:latin typeface="Times New Roman"/>
                <a:ea typeface="Times New Roman"/>
                <a:cs typeface="Times New Roman"/>
                <a:sym typeface="Times New Roman"/>
              </a:rPr>
              <a:t>45. </a:t>
            </a:r>
            <a:r>
              <a:rPr lang="en-GB" sz="900">
                <a:solidFill>
                  <a:srgbClr val="323232"/>
                </a:solidFill>
                <a:latin typeface="Times New Roman"/>
                <a:ea typeface="Times New Roman"/>
                <a:cs typeface="Times New Roman"/>
                <a:sym typeface="Times New Roman"/>
              </a:rPr>
              <a:t>Sölétormos, G., Nielsen, D., Schiøler, V., Mouridsen, H., &amp; Dombernowsky, P. (2004). Monitoring different stages of breast cancer using tumour markers CA 15-3, CEA and TPA. </a:t>
            </a:r>
            <a:r>
              <a:rPr lang="en-GB" sz="900" i="1">
                <a:solidFill>
                  <a:srgbClr val="323232"/>
                </a:solidFill>
                <a:latin typeface="Times New Roman"/>
                <a:ea typeface="Times New Roman"/>
                <a:cs typeface="Times New Roman"/>
                <a:sym typeface="Times New Roman"/>
              </a:rPr>
              <a:t>European Journal of Cancer,</a:t>
            </a:r>
            <a:r>
              <a:rPr lang="en-GB" sz="900">
                <a:solidFill>
                  <a:srgbClr val="323232"/>
                </a:solidFill>
                <a:latin typeface="Times New Roman"/>
                <a:ea typeface="Times New Roman"/>
                <a:cs typeface="Times New Roman"/>
                <a:sym typeface="Times New Roman"/>
              </a:rPr>
              <a:t> </a:t>
            </a:r>
            <a:r>
              <a:rPr lang="en-GB" sz="900" i="1">
                <a:solidFill>
                  <a:srgbClr val="323232"/>
                </a:solidFill>
                <a:latin typeface="Times New Roman"/>
                <a:ea typeface="Times New Roman"/>
                <a:cs typeface="Times New Roman"/>
                <a:sym typeface="Times New Roman"/>
              </a:rPr>
              <a:t>40</a:t>
            </a:r>
            <a:r>
              <a:rPr lang="en-GB" sz="900">
                <a:solidFill>
                  <a:srgbClr val="323232"/>
                </a:solidFill>
                <a:latin typeface="Times New Roman"/>
                <a:ea typeface="Times New Roman"/>
                <a:cs typeface="Times New Roman"/>
                <a:sym typeface="Times New Roman"/>
              </a:rPr>
              <a:t>(4), 481-486. doi:10.1016/j.ejca.2003.10.015</a:t>
            </a:r>
          </a:p>
          <a:p>
            <a:pPr lvl="0" indent="-228600" rtl="0">
              <a:lnSpc>
                <a:spcPct val="115000"/>
              </a:lnSpc>
              <a:spcBef>
                <a:spcPts val="0"/>
              </a:spcBef>
              <a:buNone/>
            </a:pPr>
            <a:r>
              <a:rPr lang="en-GB" sz="900">
                <a:solidFill>
                  <a:srgbClr val="323232"/>
                </a:solidFill>
                <a:latin typeface="Times New Roman"/>
                <a:ea typeface="Times New Roman"/>
                <a:cs typeface="Times New Roman"/>
                <a:sym typeface="Times New Roman"/>
              </a:rPr>
              <a:t>46. </a:t>
            </a:r>
            <a:r>
              <a:rPr lang="en-GB" sz="900">
                <a:solidFill>
                  <a:srgbClr val="323232"/>
                </a:solidFill>
                <a:highlight>
                  <a:srgbClr val="FFFFFF"/>
                </a:highlight>
                <a:latin typeface="Times New Roman"/>
                <a:ea typeface="Times New Roman"/>
                <a:cs typeface="Times New Roman"/>
                <a:sym typeface="Times New Roman"/>
              </a:rPr>
              <a:t>Thigpen, J. (2012). Comparisons between different polychemotherapy regimens for early breast cancer: meta-analyses of long-term outcome among 100 000 women in 123 randomised trials. </a:t>
            </a:r>
            <a:r>
              <a:rPr lang="en-GB" sz="900" i="1">
                <a:solidFill>
                  <a:srgbClr val="323232"/>
                </a:solidFill>
                <a:highlight>
                  <a:srgbClr val="FFFFFF"/>
                </a:highlight>
                <a:latin typeface="Times New Roman"/>
                <a:ea typeface="Times New Roman"/>
                <a:cs typeface="Times New Roman"/>
                <a:sym typeface="Times New Roman"/>
              </a:rPr>
              <a:t>Yearbook of Medicine,2012</a:t>
            </a:r>
            <a:r>
              <a:rPr lang="en-GB" sz="900">
                <a:solidFill>
                  <a:srgbClr val="323232"/>
                </a:solidFill>
                <a:highlight>
                  <a:srgbClr val="FFFFFF"/>
                </a:highlight>
                <a:latin typeface="Times New Roman"/>
                <a:ea typeface="Times New Roman"/>
                <a:cs typeface="Times New Roman"/>
                <a:sym typeface="Times New Roman"/>
              </a:rPr>
              <a:t>, 111-112. doi:10.1016/s0084-3873(12)00182-4</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Shape 353"/>
          <p:cNvSpPr txBox="1"/>
          <p:nvPr/>
        </p:nvSpPr>
        <p:spPr>
          <a:xfrm>
            <a:off x="436900" y="-67550"/>
            <a:ext cx="8019300" cy="2064900"/>
          </a:xfrm>
          <a:prstGeom prst="rect">
            <a:avLst/>
          </a:prstGeom>
          <a:noFill/>
          <a:ln>
            <a:noFill/>
          </a:ln>
        </p:spPr>
        <p:txBody>
          <a:bodyPr wrap="square" lIns="91425" tIns="91425" rIns="91425" bIns="91425" anchor="ctr" anchorCtr="0">
            <a:noAutofit/>
          </a:bodyPr>
          <a:lstStyle/>
          <a:p>
            <a:pPr lvl="0" indent="-228600" rtl="0">
              <a:lnSpc>
                <a:spcPct val="115000"/>
              </a:lnSpc>
              <a:spcBef>
                <a:spcPts val="0"/>
              </a:spcBef>
              <a:buNone/>
            </a:pPr>
            <a:r>
              <a:rPr lang="en-GB" sz="900">
                <a:latin typeface="Times New Roman"/>
                <a:ea typeface="Times New Roman"/>
                <a:cs typeface="Times New Roman"/>
                <a:sym typeface="Times New Roman"/>
              </a:rPr>
              <a:t>47. </a:t>
            </a:r>
            <a:r>
              <a:rPr lang="en-GB" sz="900">
                <a:solidFill>
                  <a:srgbClr val="323232"/>
                </a:solidFill>
                <a:highlight>
                  <a:srgbClr val="FFFFFF"/>
                </a:highlight>
                <a:latin typeface="Times New Roman"/>
                <a:ea typeface="Times New Roman"/>
                <a:cs typeface="Times New Roman"/>
                <a:sym typeface="Times New Roman"/>
              </a:rPr>
              <a:t>Turnbull, C., &amp; Rahman, N. (2008). Genetic predisposition to breast cancer: past, present, and future. Annu Rev Genomics Hum Genet. 9, 321–345.</a:t>
            </a:r>
          </a:p>
          <a:p>
            <a:pPr lvl="0" indent="-228600" rtl="0">
              <a:lnSpc>
                <a:spcPct val="115000"/>
              </a:lnSpc>
              <a:spcBef>
                <a:spcPts val="0"/>
              </a:spcBef>
              <a:buNone/>
            </a:pPr>
            <a:r>
              <a:rPr lang="en-GB" sz="900">
                <a:latin typeface="Times New Roman"/>
                <a:ea typeface="Times New Roman"/>
                <a:cs typeface="Times New Roman"/>
                <a:sym typeface="Times New Roman"/>
              </a:rPr>
              <a:t>48. Warner, E., Plewes, D. B., Shumak, R. S., Catzavelos, G. C., Di Prospero, L. S., Yaffe, M. J., ... &amp; Taylor, G. A. (2001). Comparison of breast magnetic resonance imaging, mammography, and ultrasound for surveillance of women at high risk for hereditary breast cancer. Journal of Clinical Oncology, 19(15), 3524-3531</a:t>
            </a:r>
          </a:p>
          <a:p>
            <a:pPr lvl="0" indent="-228600" rtl="0">
              <a:lnSpc>
                <a:spcPct val="115000"/>
              </a:lnSpc>
              <a:spcBef>
                <a:spcPts val="0"/>
              </a:spcBef>
              <a:buNone/>
            </a:pPr>
            <a:r>
              <a:rPr lang="en-GB" sz="900">
                <a:latin typeface="Times New Roman"/>
                <a:ea typeface="Times New Roman"/>
                <a:cs typeface="Times New Roman"/>
                <a:sym typeface="Times New Roman"/>
              </a:rPr>
              <a:t>49. </a:t>
            </a:r>
            <a:r>
              <a:rPr lang="en-GB" sz="900">
                <a:solidFill>
                  <a:srgbClr val="323232"/>
                </a:solidFill>
                <a:highlight>
                  <a:srgbClr val="FFFFFF"/>
                </a:highlight>
                <a:latin typeface="Times New Roman"/>
                <a:ea typeface="Times New Roman"/>
                <a:cs typeface="Times New Roman"/>
                <a:sym typeface="Times New Roman"/>
              </a:rPr>
              <a:t>Wendt, M. K., Taylor, M. A., Schiemann, B. J., and Schiemann, W. P. (2011). Down-regulation of epithelial cadherin is required to initiate metastatic outgrowth of breast cancer. Mol Biol Cell. 22, 2423-2235.</a:t>
            </a:r>
          </a:p>
          <a:p>
            <a:pPr lvl="0" indent="-228600" rtl="0">
              <a:lnSpc>
                <a:spcPct val="115000"/>
              </a:lnSpc>
              <a:spcBef>
                <a:spcPts val="0"/>
              </a:spcBef>
              <a:buNone/>
            </a:pPr>
            <a:r>
              <a:rPr lang="en-GB" sz="900">
                <a:latin typeface="Times New Roman"/>
                <a:ea typeface="Times New Roman"/>
                <a:cs typeface="Times New Roman"/>
                <a:sym typeface="Times New Roman"/>
              </a:rPr>
              <a:t>50. </a:t>
            </a:r>
            <a:r>
              <a:rPr lang="en-GB" sz="900">
                <a:solidFill>
                  <a:srgbClr val="323232"/>
                </a:solidFill>
                <a:highlight>
                  <a:srgbClr val="FFFFFF"/>
                </a:highlight>
                <a:latin typeface="Times New Roman"/>
                <a:ea typeface="Times New Roman"/>
                <a:cs typeface="Times New Roman"/>
                <a:sym typeface="Times New Roman"/>
              </a:rPr>
              <a:t>Yilmaz, M., and Christofori, G. (2010). Mechanisms of motility in metastasizing cells. Mol Cancer Res. 8, 629-642.</a:t>
            </a:r>
          </a:p>
          <a:p>
            <a:pPr marL="228600" lvl="0" indent="0" rtl="0">
              <a:lnSpc>
                <a:spcPct val="115000"/>
              </a:lnSpc>
              <a:spcBef>
                <a:spcPts val="0"/>
              </a:spcBef>
              <a:buNone/>
            </a:pPr>
            <a:r>
              <a:rPr lang="en-GB" sz="900">
                <a:latin typeface="Times New Roman"/>
                <a:ea typeface="Times New Roman"/>
                <a:cs typeface="Times New Roman"/>
                <a:sym typeface="Times New Roman"/>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GB"/>
              <a:t>Introduction </a:t>
            </a:r>
          </a:p>
        </p:txBody>
      </p:sp>
      <p:sp>
        <p:nvSpPr>
          <p:cNvPr id="144" name="Shape 144"/>
          <p:cNvSpPr txBox="1">
            <a:spLocks noGrp="1"/>
          </p:cNvSpPr>
          <p:nvPr>
            <p:ph type="body" idx="1"/>
          </p:nvPr>
        </p:nvSpPr>
        <p:spPr>
          <a:xfrm>
            <a:off x="819150" y="1603000"/>
            <a:ext cx="7505700" cy="2448000"/>
          </a:xfrm>
          <a:prstGeom prst="rect">
            <a:avLst/>
          </a:prstGeom>
        </p:spPr>
        <p:txBody>
          <a:bodyPr wrap="square" lIns="91425" tIns="91425" rIns="91425" bIns="91425" anchor="t" anchorCtr="0">
            <a:noAutofit/>
          </a:bodyPr>
          <a:lstStyle/>
          <a:p>
            <a:pPr marL="457200" lvl="0" indent="-368300" rtl="0">
              <a:spcBef>
                <a:spcPts val="0"/>
              </a:spcBef>
              <a:buSzPct val="100000"/>
            </a:pPr>
            <a:r>
              <a:rPr lang="en-GB" sz="2200"/>
              <a:t>Uncontrollable division of cells in the breast tissue </a:t>
            </a:r>
          </a:p>
          <a:p>
            <a:pPr marL="457200" lvl="0" indent="-368300" rtl="0">
              <a:spcBef>
                <a:spcPts val="0"/>
              </a:spcBef>
              <a:buSzPct val="100000"/>
            </a:pPr>
            <a:r>
              <a:rPr lang="en-GB" sz="2200"/>
              <a:t>Second leading cancer in the world </a:t>
            </a:r>
          </a:p>
          <a:p>
            <a:pPr marL="457200" lvl="0" indent="-368300" rtl="0">
              <a:spcBef>
                <a:spcPts val="0"/>
              </a:spcBef>
              <a:buSzPct val="100000"/>
            </a:pPr>
            <a:r>
              <a:rPr lang="en-GB" sz="2200"/>
              <a:t>1 in 8 women will be diagnosed in their lifetime</a:t>
            </a:r>
          </a:p>
          <a:p>
            <a:pPr marL="457200" lvl="0" indent="-368300">
              <a:spcBef>
                <a:spcPts val="0"/>
              </a:spcBef>
              <a:buSzPct val="100000"/>
            </a:pPr>
            <a:r>
              <a:rPr lang="en-GB" sz="2200"/>
              <a:t>Most often associated with developed countries </a:t>
            </a:r>
          </a:p>
        </p:txBody>
      </p:sp>
      <p:sp>
        <p:nvSpPr>
          <p:cNvPr id="145" name="Shape 145"/>
          <p:cNvSpPr txBox="1"/>
          <p:nvPr/>
        </p:nvSpPr>
        <p:spPr>
          <a:xfrm>
            <a:off x="193250" y="4606250"/>
            <a:ext cx="1931700" cy="388500"/>
          </a:xfrm>
          <a:prstGeom prst="rect">
            <a:avLst/>
          </a:prstGeom>
          <a:noFill/>
          <a:ln>
            <a:noFill/>
          </a:ln>
        </p:spPr>
        <p:txBody>
          <a:bodyPr wrap="square" lIns="91425" tIns="91425" rIns="91425" bIns="91425" anchor="t" anchorCtr="0">
            <a:noAutofit/>
          </a:bodyPr>
          <a:lstStyle/>
          <a:p>
            <a:pPr lvl="0">
              <a:spcBef>
                <a:spcPts val="0"/>
              </a:spcBef>
              <a:buNone/>
            </a:pPr>
            <a:r>
              <a:rPr lang="en-GB" sz="1000">
                <a:latin typeface="Calibri"/>
                <a:ea typeface="Calibri"/>
                <a:cs typeface="Calibri"/>
                <a:sym typeface="Calibri"/>
              </a:rPr>
              <a:t>(Canadian Cancer Society, 2017)</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GB"/>
              <a:t>Questions</a:t>
            </a:r>
          </a:p>
        </p:txBody>
      </p:sp>
      <p:sp>
        <p:nvSpPr>
          <p:cNvPr id="359" name="Shape 359"/>
          <p:cNvSpPr txBox="1">
            <a:spLocks noGrp="1"/>
          </p:cNvSpPr>
          <p:nvPr>
            <p:ph type="body" idx="1"/>
          </p:nvPr>
        </p:nvSpPr>
        <p:spPr>
          <a:xfrm>
            <a:off x="819150" y="1355154"/>
            <a:ext cx="7505700" cy="2448000"/>
          </a:xfrm>
          <a:prstGeom prst="rect">
            <a:avLst/>
          </a:prstGeom>
        </p:spPr>
        <p:txBody>
          <a:bodyPr wrap="square" lIns="91425" tIns="91425" rIns="91425" bIns="91425" anchor="t" anchorCtr="0">
            <a:noAutofit/>
          </a:bodyPr>
          <a:lstStyle/>
          <a:p>
            <a:pPr marL="457200" lvl="0" indent="-317500" rtl="0">
              <a:spcBef>
                <a:spcPts val="0"/>
              </a:spcBef>
              <a:spcAft>
                <a:spcPts val="1000"/>
              </a:spcAft>
              <a:buSzPct val="100000"/>
              <a:buAutoNum type="arabicPeriod"/>
            </a:pPr>
            <a:r>
              <a:rPr lang="en-GB" sz="1400" dirty="0"/>
              <a:t>What is/are the genetic predisposition(s) for developing breast cancer?</a:t>
            </a:r>
          </a:p>
          <a:p>
            <a:pPr marL="914400" lvl="1" indent="-304800" rtl="0">
              <a:spcBef>
                <a:spcPts val="0"/>
              </a:spcBef>
              <a:spcAft>
                <a:spcPts val="1000"/>
              </a:spcAft>
              <a:buSzPct val="100000"/>
              <a:buAutoNum type="alphaLcPeriod"/>
            </a:pPr>
            <a:r>
              <a:rPr lang="en-GB" sz="1200" dirty="0"/>
              <a:t>Familial</a:t>
            </a:r>
          </a:p>
          <a:p>
            <a:pPr marL="914400" lvl="1" indent="-304800" rtl="0">
              <a:spcBef>
                <a:spcPts val="0"/>
              </a:spcBef>
              <a:spcAft>
                <a:spcPts val="1000"/>
              </a:spcAft>
              <a:buSzPct val="100000"/>
              <a:buAutoNum type="alphaLcPeriod"/>
            </a:pPr>
            <a:r>
              <a:rPr lang="en-GB" sz="1200" dirty="0"/>
              <a:t>Hereditary</a:t>
            </a:r>
          </a:p>
          <a:p>
            <a:pPr marL="914400" lvl="1" indent="-304800" rtl="0">
              <a:spcBef>
                <a:spcPts val="0"/>
              </a:spcBef>
              <a:spcAft>
                <a:spcPts val="1000"/>
              </a:spcAft>
              <a:buSzPct val="100000"/>
              <a:buAutoNum type="alphaLcPeriod"/>
            </a:pPr>
            <a:r>
              <a:rPr lang="en-GB" sz="1200" dirty="0"/>
              <a:t>Sporadic</a:t>
            </a:r>
          </a:p>
          <a:p>
            <a:pPr marL="914400" lvl="1" indent="-304800" rtl="0">
              <a:spcBef>
                <a:spcPts val="0"/>
              </a:spcBef>
              <a:spcAft>
                <a:spcPts val="1000"/>
              </a:spcAft>
              <a:buSzPct val="100000"/>
              <a:buAutoNum type="alphaLcPeriod"/>
            </a:pPr>
            <a:r>
              <a:rPr lang="en-GB" sz="1200" dirty="0"/>
              <a:t>All of the above </a:t>
            </a:r>
          </a:p>
          <a:p>
            <a:pPr marL="457200" lvl="0" indent="-317500" rtl="0">
              <a:spcBef>
                <a:spcPts val="0"/>
              </a:spcBef>
              <a:spcAft>
                <a:spcPts val="1000"/>
              </a:spcAft>
              <a:buSzPct val="100000"/>
              <a:buAutoNum type="arabicPeriod"/>
            </a:pPr>
            <a:r>
              <a:rPr lang="en-GB" sz="1400" dirty="0"/>
              <a:t>What happens during the the third stage of breast cancer?</a:t>
            </a:r>
          </a:p>
          <a:p>
            <a:pPr marL="914400" lvl="1" indent="-304800" rtl="0">
              <a:spcBef>
                <a:spcPts val="0"/>
              </a:spcBef>
              <a:spcAft>
                <a:spcPts val="1000"/>
              </a:spcAft>
              <a:buSzPct val="100000"/>
              <a:buAutoNum type="alphaLcPeriod"/>
            </a:pPr>
            <a:r>
              <a:rPr lang="en-GB" sz="1200" dirty="0"/>
              <a:t>Non-invasive cell growth </a:t>
            </a:r>
          </a:p>
          <a:p>
            <a:pPr marL="914400" lvl="1" indent="-304800" rtl="0">
              <a:spcBef>
                <a:spcPts val="0"/>
              </a:spcBef>
              <a:spcAft>
                <a:spcPts val="1000"/>
              </a:spcAft>
              <a:buSzPct val="100000"/>
              <a:buAutoNum type="alphaLcPeriod"/>
            </a:pPr>
            <a:r>
              <a:rPr lang="en-GB" sz="1200" dirty="0"/>
              <a:t>Cancer cells begins to invade and metastasize in nearby tissue, muscle, and lymph nodes</a:t>
            </a:r>
          </a:p>
          <a:p>
            <a:pPr marL="914400" lvl="1" indent="-304800" rtl="0">
              <a:spcBef>
                <a:spcPts val="0"/>
              </a:spcBef>
              <a:spcAft>
                <a:spcPts val="1000"/>
              </a:spcAft>
              <a:buSzPct val="100000"/>
              <a:buAutoNum type="alphaLcPeriod"/>
            </a:pPr>
            <a:r>
              <a:rPr lang="en-GB" sz="1200" dirty="0"/>
              <a:t>The cancer metastasizes to other organs such as  the heart and lungs </a:t>
            </a:r>
          </a:p>
          <a:p>
            <a:pPr marL="914400" lvl="1" indent="-304800">
              <a:spcBef>
                <a:spcPts val="0"/>
              </a:spcBef>
              <a:spcAft>
                <a:spcPts val="1000"/>
              </a:spcAft>
              <a:buSzPct val="100000"/>
              <a:buAutoNum type="alphaLcPeriod"/>
            </a:pPr>
            <a:r>
              <a:rPr lang="en-GB" sz="1200" dirty="0"/>
              <a:t>None of the above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GB"/>
              <a:t>Etiology</a:t>
            </a:r>
          </a:p>
        </p:txBody>
      </p:sp>
      <p:graphicFrame>
        <p:nvGraphicFramePr>
          <p:cNvPr id="151" name="Shape 151"/>
          <p:cNvGraphicFramePr/>
          <p:nvPr/>
        </p:nvGraphicFramePr>
        <p:xfrm>
          <a:off x="819150" y="1603700"/>
          <a:ext cx="7519850" cy="2337325"/>
        </p:xfrm>
        <a:graphic>
          <a:graphicData uri="http://schemas.openxmlformats.org/drawingml/2006/table">
            <a:tbl>
              <a:tblPr>
                <a:noFill/>
                <a:tableStyleId>{062A9B24-3EA8-4011-9772-616EE47FCE4B}</a:tableStyleId>
              </a:tblPr>
              <a:tblGrid>
                <a:gridCol w="3759925"/>
                <a:gridCol w="3759925"/>
              </a:tblGrid>
              <a:tr h="474825">
                <a:tc>
                  <a:txBody>
                    <a:bodyPr/>
                    <a:lstStyle/>
                    <a:p>
                      <a:pPr lvl="0" rtl="0">
                        <a:spcBef>
                          <a:spcPts val="0"/>
                        </a:spcBef>
                        <a:buNone/>
                      </a:pPr>
                      <a:r>
                        <a:rPr lang="en-GB" b="1">
                          <a:solidFill>
                            <a:schemeClr val="lt1"/>
                          </a:solidFill>
                        </a:rPr>
                        <a:t>Modifiable Risks</a:t>
                      </a:r>
                      <a:r>
                        <a:rPr lang="en-GB"/>
                        <a:t> </a:t>
                      </a:r>
                    </a:p>
                  </a:txBody>
                  <a:tcPr marL="91425" marR="91425" marT="91425" marB="91425"/>
                </a:tc>
                <a:tc>
                  <a:txBody>
                    <a:bodyPr/>
                    <a:lstStyle/>
                    <a:p>
                      <a:pPr lvl="0">
                        <a:spcBef>
                          <a:spcPts val="0"/>
                        </a:spcBef>
                        <a:buNone/>
                      </a:pPr>
                      <a:r>
                        <a:rPr lang="en-GB" b="1">
                          <a:solidFill>
                            <a:schemeClr val="lt1"/>
                          </a:solidFill>
                        </a:rPr>
                        <a:t>Non-modifiable Risks</a:t>
                      </a:r>
                      <a:r>
                        <a:rPr lang="en-GB" b="1"/>
                        <a:t> </a:t>
                      </a:r>
                    </a:p>
                  </a:txBody>
                  <a:tcPr marL="91425" marR="91425" marT="91425" marB="91425"/>
                </a:tc>
              </a:tr>
              <a:tr h="479425">
                <a:tc>
                  <a:txBody>
                    <a:bodyPr/>
                    <a:lstStyle/>
                    <a:p>
                      <a:pPr lvl="0" rtl="0">
                        <a:spcBef>
                          <a:spcPts val="0"/>
                        </a:spcBef>
                        <a:buNone/>
                      </a:pPr>
                      <a:r>
                        <a:rPr lang="en-GB"/>
                        <a:t>Diet </a:t>
                      </a:r>
                    </a:p>
                  </a:txBody>
                  <a:tcPr marL="91425" marR="91425" marT="91425" marB="91425"/>
                </a:tc>
                <a:tc>
                  <a:txBody>
                    <a:bodyPr/>
                    <a:lstStyle/>
                    <a:p>
                      <a:pPr lvl="0">
                        <a:spcBef>
                          <a:spcPts val="0"/>
                        </a:spcBef>
                        <a:buNone/>
                      </a:pPr>
                      <a:r>
                        <a:rPr lang="en-GB"/>
                        <a:t>Age</a:t>
                      </a:r>
                    </a:p>
                  </a:txBody>
                  <a:tcPr marL="91425" marR="91425" marT="91425" marB="91425"/>
                </a:tc>
              </a:tr>
              <a:tr h="461025">
                <a:tc>
                  <a:txBody>
                    <a:bodyPr/>
                    <a:lstStyle/>
                    <a:p>
                      <a:pPr lvl="0" rtl="0">
                        <a:spcBef>
                          <a:spcPts val="0"/>
                        </a:spcBef>
                        <a:buNone/>
                      </a:pPr>
                      <a:r>
                        <a:rPr lang="en-GB"/>
                        <a:t>Alcohol Consumption </a:t>
                      </a:r>
                    </a:p>
                  </a:txBody>
                  <a:tcPr marL="91425" marR="91425" marT="91425" marB="91425"/>
                </a:tc>
                <a:tc>
                  <a:txBody>
                    <a:bodyPr/>
                    <a:lstStyle/>
                    <a:p>
                      <a:pPr lvl="0">
                        <a:spcBef>
                          <a:spcPts val="0"/>
                        </a:spcBef>
                        <a:buNone/>
                      </a:pPr>
                      <a:r>
                        <a:rPr lang="en-GB"/>
                        <a:t>Ethnicity </a:t>
                      </a:r>
                    </a:p>
                  </a:txBody>
                  <a:tcPr marL="91425" marR="91425" marT="91425" marB="91425"/>
                </a:tc>
              </a:tr>
              <a:tr h="461025">
                <a:tc>
                  <a:txBody>
                    <a:bodyPr/>
                    <a:lstStyle/>
                    <a:p>
                      <a:pPr lvl="0" rtl="0">
                        <a:spcBef>
                          <a:spcPts val="0"/>
                        </a:spcBef>
                        <a:buNone/>
                      </a:pPr>
                      <a:r>
                        <a:rPr lang="en-GB"/>
                        <a:t>Obesity</a:t>
                      </a:r>
                    </a:p>
                  </a:txBody>
                  <a:tcPr marL="91425" marR="91425" marT="91425" marB="91425"/>
                </a:tc>
                <a:tc>
                  <a:txBody>
                    <a:bodyPr/>
                    <a:lstStyle/>
                    <a:p>
                      <a:pPr lvl="0">
                        <a:spcBef>
                          <a:spcPts val="0"/>
                        </a:spcBef>
                        <a:buNone/>
                      </a:pPr>
                      <a:r>
                        <a:rPr lang="en-GB"/>
                        <a:t>Age at Menarche/Menopause</a:t>
                      </a:r>
                    </a:p>
                  </a:txBody>
                  <a:tcPr marL="91425" marR="91425" marT="91425" marB="91425"/>
                </a:tc>
              </a:tr>
              <a:tr h="461025">
                <a:tc>
                  <a:txBody>
                    <a:bodyPr/>
                    <a:lstStyle/>
                    <a:p>
                      <a:pPr lvl="0" rtl="0">
                        <a:spcBef>
                          <a:spcPts val="0"/>
                        </a:spcBef>
                        <a:buNone/>
                      </a:pPr>
                      <a:r>
                        <a:rPr lang="en-GB"/>
                        <a:t>Age at First Birth/ Breastfeed</a:t>
                      </a:r>
                    </a:p>
                  </a:txBody>
                  <a:tcPr marL="91425" marR="91425" marT="91425" marB="91425"/>
                </a:tc>
                <a:tc>
                  <a:txBody>
                    <a:bodyPr/>
                    <a:lstStyle/>
                    <a:p>
                      <a:pPr lvl="0">
                        <a:spcBef>
                          <a:spcPts val="0"/>
                        </a:spcBef>
                        <a:buNone/>
                      </a:pPr>
                      <a:r>
                        <a:rPr lang="en-GB" dirty="0"/>
                        <a:t>Endogenous Hormones</a:t>
                      </a:r>
                    </a:p>
                  </a:txBody>
                  <a:tcPr marL="91425" marR="91425" marT="91425" marB="91425"/>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632900" y="1116600"/>
            <a:ext cx="2040900" cy="2665200"/>
          </a:xfrm>
          <a:prstGeom prst="rect">
            <a:avLst/>
          </a:prstGeom>
        </p:spPr>
        <p:txBody>
          <a:bodyPr wrap="square" lIns="91425" tIns="91425" rIns="91425" bIns="91425" anchor="t" anchorCtr="0">
            <a:noAutofit/>
          </a:bodyPr>
          <a:lstStyle/>
          <a:p>
            <a:pPr lvl="0">
              <a:spcBef>
                <a:spcPts val="0"/>
              </a:spcBef>
              <a:buNone/>
            </a:pPr>
            <a:r>
              <a:rPr lang="en-GB" sz="2400"/>
              <a:t>The incidence and death rates of males and females in Canada for the year of 2017</a:t>
            </a:r>
          </a:p>
        </p:txBody>
      </p:sp>
      <p:pic>
        <p:nvPicPr>
          <p:cNvPr id="158" name="Shape 158"/>
          <p:cNvPicPr preferRelativeResize="0"/>
          <p:nvPr/>
        </p:nvPicPr>
        <p:blipFill>
          <a:blip r:embed="rId3">
            <a:alphaModFix/>
          </a:blip>
          <a:stretch>
            <a:fillRect/>
          </a:stretch>
        </p:blipFill>
        <p:spPr>
          <a:xfrm>
            <a:off x="332325" y="1228953"/>
            <a:ext cx="6162900" cy="3202275"/>
          </a:xfrm>
          <a:prstGeom prst="rect">
            <a:avLst/>
          </a:prstGeom>
          <a:noFill/>
          <a:ln>
            <a:noFill/>
          </a:ln>
        </p:spPr>
      </p:pic>
      <p:sp>
        <p:nvSpPr>
          <p:cNvPr id="159" name="Shape 159"/>
          <p:cNvSpPr txBox="1">
            <a:spLocks noGrp="1"/>
          </p:cNvSpPr>
          <p:nvPr>
            <p:ph type="title"/>
          </p:nvPr>
        </p:nvSpPr>
        <p:spPr>
          <a:xfrm>
            <a:off x="819150" y="388400"/>
            <a:ext cx="7505700" cy="954600"/>
          </a:xfrm>
          <a:prstGeom prst="rect">
            <a:avLst/>
          </a:prstGeom>
        </p:spPr>
        <p:txBody>
          <a:bodyPr wrap="square" lIns="91425" tIns="91425" rIns="91425" bIns="91425" anchor="t" anchorCtr="0">
            <a:noAutofit/>
          </a:bodyPr>
          <a:lstStyle/>
          <a:p>
            <a:pPr lvl="0" rtl="0">
              <a:spcBef>
                <a:spcPts val="0"/>
              </a:spcBef>
              <a:buNone/>
            </a:pPr>
            <a:r>
              <a:rPr lang="en-GB"/>
              <a:t>Epidemiology: Canada </a:t>
            </a:r>
          </a:p>
        </p:txBody>
      </p:sp>
      <p:sp>
        <p:nvSpPr>
          <p:cNvPr id="160" name="Shape 160"/>
          <p:cNvSpPr txBox="1"/>
          <p:nvPr/>
        </p:nvSpPr>
        <p:spPr>
          <a:xfrm>
            <a:off x="154900" y="4621475"/>
            <a:ext cx="2040900" cy="343500"/>
          </a:xfrm>
          <a:prstGeom prst="rect">
            <a:avLst/>
          </a:prstGeom>
          <a:noFill/>
          <a:ln>
            <a:noFill/>
          </a:ln>
        </p:spPr>
        <p:txBody>
          <a:bodyPr wrap="square" lIns="91425" tIns="91425" rIns="91425" bIns="91425" anchor="t" anchorCtr="0">
            <a:noAutofit/>
          </a:bodyPr>
          <a:lstStyle/>
          <a:p>
            <a:pPr lvl="0">
              <a:spcBef>
                <a:spcPts val="0"/>
              </a:spcBef>
              <a:buNone/>
            </a:pPr>
            <a:r>
              <a:rPr lang="en-GB" sz="1000">
                <a:latin typeface="Calibri"/>
                <a:ea typeface="Calibri"/>
                <a:cs typeface="Calibri"/>
                <a:sym typeface="Calibri"/>
              </a:rPr>
              <a:t>(Canadian Cancer Society, 2017)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GB"/>
              <a:t>Epidemiology: World  </a:t>
            </a:r>
          </a:p>
        </p:txBody>
      </p:sp>
      <p:sp>
        <p:nvSpPr>
          <p:cNvPr id="166" name="Shape 166"/>
          <p:cNvSpPr txBox="1">
            <a:spLocks noGrp="1"/>
          </p:cNvSpPr>
          <p:nvPr>
            <p:ph type="body" idx="1"/>
          </p:nvPr>
        </p:nvSpPr>
        <p:spPr>
          <a:xfrm>
            <a:off x="819150" y="1614375"/>
            <a:ext cx="7505700" cy="2448000"/>
          </a:xfrm>
          <a:prstGeom prst="rect">
            <a:avLst/>
          </a:prstGeom>
        </p:spPr>
        <p:txBody>
          <a:bodyPr wrap="square" lIns="91425" tIns="91425" rIns="91425" bIns="91425" anchor="t" anchorCtr="0">
            <a:noAutofit/>
          </a:bodyPr>
          <a:lstStyle/>
          <a:p>
            <a:pPr marL="457200" lvl="0" indent="-381000">
              <a:spcBef>
                <a:spcPts val="0"/>
              </a:spcBef>
              <a:buSzPct val="100000"/>
            </a:pPr>
            <a:r>
              <a:rPr lang="en-GB" sz="2400"/>
              <a:t>Incidence varies greatly: </a:t>
            </a:r>
          </a:p>
          <a:p>
            <a:pPr marL="914400" lvl="0" indent="-381000" rtl="0">
              <a:spcBef>
                <a:spcPts val="0"/>
              </a:spcBef>
              <a:buSzPct val="100000"/>
              <a:buChar char="-"/>
            </a:pPr>
            <a:r>
              <a:rPr lang="en-GB" sz="2400"/>
              <a:t>89.7 per 100 000 in Western Europe</a:t>
            </a:r>
          </a:p>
          <a:p>
            <a:pPr marL="914400" lvl="0" indent="-381000" rtl="0">
              <a:spcBef>
                <a:spcPts val="0"/>
              </a:spcBef>
              <a:buSzPct val="100000"/>
              <a:buChar char="-"/>
            </a:pPr>
            <a:r>
              <a:rPr lang="en-GB" sz="2400"/>
              <a:t>19.3 per 100 000 in East Africa </a:t>
            </a:r>
          </a:p>
          <a:p>
            <a:pPr marL="914400" lvl="0" indent="-381000">
              <a:spcBef>
                <a:spcPts val="0"/>
              </a:spcBef>
              <a:buSzPct val="100000"/>
              <a:buChar char="-"/>
            </a:pPr>
            <a:r>
              <a:rPr lang="en-GB" sz="2400"/>
              <a:t>40 per 100 000 in developing regions</a:t>
            </a:r>
          </a:p>
          <a:p>
            <a:pPr lvl="0">
              <a:spcBef>
                <a:spcPts val="0"/>
              </a:spcBef>
              <a:buNone/>
            </a:pPr>
            <a:endParaRPr sz="2400"/>
          </a:p>
        </p:txBody>
      </p:sp>
      <p:sp>
        <p:nvSpPr>
          <p:cNvPr id="167" name="Shape 167"/>
          <p:cNvSpPr txBox="1"/>
          <p:nvPr/>
        </p:nvSpPr>
        <p:spPr>
          <a:xfrm>
            <a:off x="197700" y="4629250"/>
            <a:ext cx="4365900" cy="291300"/>
          </a:xfrm>
          <a:prstGeom prst="rect">
            <a:avLst/>
          </a:prstGeom>
          <a:noFill/>
          <a:ln>
            <a:noFill/>
          </a:ln>
        </p:spPr>
        <p:txBody>
          <a:bodyPr wrap="square" lIns="91425" tIns="91425" rIns="91425" bIns="91425" anchor="t" anchorCtr="0">
            <a:noAutofit/>
          </a:bodyPr>
          <a:lstStyle/>
          <a:p>
            <a:pPr lvl="0">
              <a:spcBef>
                <a:spcPts val="0"/>
              </a:spcBef>
              <a:buNone/>
            </a:pPr>
            <a:r>
              <a:rPr lang="en-GB" sz="1000">
                <a:latin typeface="Calibri"/>
                <a:ea typeface="Calibri"/>
                <a:cs typeface="Calibri"/>
                <a:sym typeface="Calibri"/>
              </a:rPr>
              <a:t>(WHO, 2017)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GB"/>
              <a:t>Global Incidence and Distribution </a:t>
            </a:r>
          </a:p>
        </p:txBody>
      </p:sp>
      <p:sp>
        <p:nvSpPr>
          <p:cNvPr id="173" name="Shape 173"/>
          <p:cNvSpPr txBox="1">
            <a:spLocks noGrp="1"/>
          </p:cNvSpPr>
          <p:nvPr>
            <p:ph type="body" idx="1"/>
          </p:nvPr>
        </p:nvSpPr>
        <p:spPr>
          <a:xfrm>
            <a:off x="407650" y="1533525"/>
            <a:ext cx="2978700" cy="2448000"/>
          </a:xfrm>
          <a:prstGeom prst="rect">
            <a:avLst/>
          </a:prstGeom>
        </p:spPr>
        <p:txBody>
          <a:bodyPr wrap="square" lIns="91425" tIns="91425" rIns="91425" bIns="91425" anchor="t" anchorCtr="0">
            <a:noAutofit/>
          </a:bodyPr>
          <a:lstStyle/>
          <a:p>
            <a:pPr lvl="0">
              <a:spcBef>
                <a:spcPts val="0"/>
              </a:spcBef>
              <a:buNone/>
            </a:pPr>
            <a:r>
              <a:rPr lang="en-GB" sz="1800"/>
              <a:t>Survival rate in low income countries: 40% </a:t>
            </a:r>
          </a:p>
          <a:p>
            <a:pPr lvl="0" rtl="0">
              <a:spcBef>
                <a:spcPts val="0"/>
              </a:spcBef>
              <a:buNone/>
            </a:pPr>
            <a:r>
              <a:rPr lang="en-GB" sz="1800"/>
              <a:t>Survival rate in high income countries: 80%</a:t>
            </a:r>
          </a:p>
          <a:p>
            <a:pPr lvl="0" rtl="0">
              <a:spcBef>
                <a:spcPts val="0"/>
              </a:spcBef>
              <a:buNone/>
            </a:pPr>
            <a:r>
              <a:rPr lang="en-GB" sz="1800"/>
              <a:t>Estimated over 500 000 women died in 2011 </a:t>
            </a:r>
          </a:p>
          <a:p>
            <a:pPr lvl="0">
              <a:spcBef>
                <a:spcPts val="0"/>
              </a:spcBef>
              <a:buNone/>
            </a:pPr>
            <a:endParaRPr sz="1800"/>
          </a:p>
        </p:txBody>
      </p:sp>
      <p:pic>
        <p:nvPicPr>
          <p:cNvPr id="174" name="Shape 174"/>
          <p:cNvPicPr preferRelativeResize="0"/>
          <p:nvPr/>
        </p:nvPicPr>
        <p:blipFill>
          <a:blip r:embed="rId3">
            <a:alphaModFix/>
          </a:blip>
          <a:stretch>
            <a:fillRect/>
          </a:stretch>
        </p:blipFill>
        <p:spPr>
          <a:xfrm>
            <a:off x="3109750" y="1448050"/>
            <a:ext cx="5775923" cy="3019523"/>
          </a:xfrm>
          <a:prstGeom prst="rect">
            <a:avLst/>
          </a:prstGeom>
          <a:noFill/>
          <a:ln>
            <a:noFill/>
          </a:ln>
        </p:spPr>
      </p:pic>
      <p:sp>
        <p:nvSpPr>
          <p:cNvPr id="175" name="Shape 175"/>
          <p:cNvSpPr txBox="1"/>
          <p:nvPr/>
        </p:nvSpPr>
        <p:spPr>
          <a:xfrm>
            <a:off x="192925" y="4644950"/>
            <a:ext cx="2126100" cy="379500"/>
          </a:xfrm>
          <a:prstGeom prst="rect">
            <a:avLst/>
          </a:prstGeom>
          <a:noFill/>
          <a:ln>
            <a:noFill/>
          </a:ln>
        </p:spPr>
        <p:txBody>
          <a:bodyPr wrap="square" lIns="91425" tIns="91425" rIns="91425" bIns="91425" anchor="t" anchorCtr="0">
            <a:noAutofit/>
          </a:bodyPr>
          <a:lstStyle/>
          <a:p>
            <a:pPr lvl="0">
              <a:spcBef>
                <a:spcPts val="0"/>
              </a:spcBef>
              <a:buNone/>
            </a:pPr>
            <a:r>
              <a:rPr lang="en-GB" sz="1000">
                <a:latin typeface="Calibri"/>
                <a:ea typeface="Calibri"/>
                <a:cs typeface="Calibri"/>
                <a:sym typeface="Calibri"/>
              </a:rPr>
              <a:t>(WHO, 2017)</a:t>
            </a:r>
          </a:p>
        </p:txBody>
      </p:sp>
      <p:sp>
        <p:nvSpPr>
          <p:cNvPr id="176" name="Shape 176"/>
          <p:cNvSpPr txBox="1"/>
          <p:nvPr/>
        </p:nvSpPr>
        <p:spPr>
          <a:xfrm>
            <a:off x="7635900" y="4588300"/>
            <a:ext cx="5633100" cy="657300"/>
          </a:xfrm>
          <a:prstGeom prst="rect">
            <a:avLst/>
          </a:prstGeom>
          <a:noFill/>
          <a:ln>
            <a:noFill/>
          </a:ln>
        </p:spPr>
        <p:txBody>
          <a:bodyPr wrap="square" lIns="91425" tIns="91425" rIns="91425" bIns="91425" anchor="t" anchorCtr="0">
            <a:noAutofit/>
          </a:bodyPr>
          <a:lstStyle/>
          <a:p>
            <a:pPr lvl="0">
              <a:spcBef>
                <a:spcPts val="0"/>
              </a:spcBef>
              <a:buNone/>
            </a:pPr>
            <a:r>
              <a:rPr lang="en-GB" sz="800"/>
              <a:t>Image from Globocan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819150" y="845600"/>
            <a:ext cx="7505700" cy="954600"/>
          </a:xfrm>
          <a:prstGeom prst="rect">
            <a:avLst/>
          </a:prstGeom>
        </p:spPr>
        <p:txBody>
          <a:bodyPr wrap="square" lIns="91425" tIns="91425" rIns="91425" bIns="91425" anchor="t" anchorCtr="0">
            <a:noAutofit/>
          </a:bodyPr>
          <a:lstStyle/>
          <a:p>
            <a:pPr lvl="0">
              <a:spcBef>
                <a:spcPts val="0"/>
              </a:spcBef>
              <a:buNone/>
            </a:pPr>
            <a:r>
              <a:rPr lang="en-GB"/>
              <a:t>Predisposition </a:t>
            </a:r>
          </a:p>
        </p:txBody>
      </p:sp>
      <p:pic>
        <p:nvPicPr>
          <p:cNvPr id="182" name="Shape 182" descr="Sporadic, Familial, Hereditary Breast Cancer Breakdown pie chart.png"/>
          <p:cNvPicPr preferRelativeResize="0"/>
          <p:nvPr/>
        </p:nvPicPr>
        <p:blipFill>
          <a:blip r:embed="rId3">
            <a:alphaModFix/>
          </a:blip>
          <a:stretch>
            <a:fillRect/>
          </a:stretch>
        </p:blipFill>
        <p:spPr>
          <a:xfrm>
            <a:off x="819150" y="1571150"/>
            <a:ext cx="7367335" cy="3038498"/>
          </a:xfrm>
          <a:prstGeom prst="rect">
            <a:avLst/>
          </a:prstGeom>
          <a:noFill/>
          <a:ln>
            <a:noFill/>
          </a:ln>
        </p:spPr>
      </p:pic>
      <p:sp>
        <p:nvSpPr>
          <p:cNvPr id="183" name="Shape 183"/>
          <p:cNvSpPr txBox="1"/>
          <p:nvPr/>
        </p:nvSpPr>
        <p:spPr>
          <a:xfrm>
            <a:off x="2589850" y="4705025"/>
            <a:ext cx="6554100" cy="211800"/>
          </a:xfrm>
          <a:prstGeom prst="rect">
            <a:avLst/>
          </a:prstGeom>
          <a:noFill/>
          <a:ln>
            <a:noFill/>
          </a:ln>
        </p:spPr>
        <p:txBody>
          <a:bodyPr wrap="square" lIns="91425" tIns="91425" rIns="91425" bIns="91425" anchor="t" anchorCtr="0">
            <a:noAutofit/>
          </a:bodyPr>
          <a:lstStyle/>
          <a:p>
            <a:pPr lvl="0">
              <a:spcBef>
                <a:spcPts val="0"/>
              </a:spcBef>
              <a:buNone/>
            </a:pPr>
            <a:r>
              <a:rPr lang="en-GB" sz="800"/>
              <a:t>Image from: http://patients.ambrygen.com/cancer/breast-cancer/new-diagnosis/what-do-I-need-to-know-about-breast-cancer-genetics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724200" y="500350"/>
            <a:ext cx="7505700" cy="954600"/>
          </a:xfrm>
          <a:prstGeom prst="rect">
            <a:avLst/>
          </a:prstGeom>
        </p:spPr>
        <p:txBody>
          <a:bodyPr wrap="square" lIns="91425" tIns="91425" rIns="91425" bIns="91425" anchor="t" anchorCtr="0">
            <a:noAutofit/>
          </a:bodyPr>
          <a:lstStyle/>
          <a:p>
            <a:pPr lvl="0">
              <a:spcBef>
                <a:spcPts val="0"/>
              </a:spcBef>
              <a:buNone/>
            </a:pPr>
            <a:r>
              <a:rPr lang="en-GB"/>
              <a:t>Symptoms </a:t>
            </a:r>
          </a:p>
        </p:txBody>
      </p:sp>
      <p:pic>
        <p:nvPicPr>
          <p:cNvPr id="189" name="Shape 189" descr="symptoms-of-Breast-Cancer.jpg"/>
          <p:cNvPicPr preferRelativeResize="0"/>
          <p:nvPr/>
        </p:nvPicPr>
        <p:blipFill>
          <a:blip r:embed="rId3">
            <a:alphaModFix/>
          </a:blip>
          <a:stretch>
            <a:fillRect/>
          </a:stretch>
        </p:blipFill>
        <p:spPr>
          <a:xfrm>
            <a:off x="1699350" y="1612225"/>
            <a:ext cx="6120200" cy="2913750"/>
          </a:xfrm>
          <a:prstGeom prst="rect">
            <a:avLst/>
          </a:prstGeom>
          <a:noFill/>
          <a:ln>
            <a:noFill/>
          </a:ln>
        </p:spPr>
      </p:pic>
      <p:sp>
        <p:nvSpPr>
          <p:cNvPr id="190" name="Shape 190"/>
          <p:cNvSpPr txBox="1"/>
          <p:nvPr/>
        </p:nvSpPr>
        <p:spPr>
          <a:xfrm>
            <a:off x="5152550" y="4683250"/>
            <a:ext cx="3790200" cy="211800"/>
          </a:xfrm>
          <a:prstGeom prst="rect">
            <a:avLst/>
          </a:prstGeom>
          <a:noFill/>
          <a:ln>
            <a:noFill/>
          </a:ln>
        </p:spPr>
        <p:txBody>
          <a:bodyPr wrap="square" lIns="91425" tIns="91425" rIns="91425" bIns="91425" anchor="t" anchorCtr="0">
            <a:noAutofit/>
          </a:bodyPr>
          <a:lstStyle/>
          <a:p>
            <a:pPr lvl="0">
              <a:spcBef>
                <a:spcPts val="0"/>
              </a:spcBef>
              <a:buNone/>
            </a:pPr>
            <a:r>
              <a:rPr lang="en-GB" sz="800">
                <a:latin typeface="Calibri"/>
                <a:ea typeface="Calibri"/>
                <a:cs typeface="Calibri"/>
                <a:sym typeface="Calibri"/>
              </a:rPr>
              <a:t>Image from: http://www.breastcancerinindia.com/breast-cancer-symptoms.html</a:t>
            </a:r>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7178</Words>
  <Application>Microsoft Macintosh PowerPoint</Application>
  <PresentationFormat>On-screen Show (16:9)</PresentationFormat>
  <Paragraphs>395</Paragraphs>
  <Slides>30</Slides>
  <Notes>30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30</vt:i4>
      </vt:variant>
    </vt:vector>
  </HeadingPairs>
  <TitlesOfParts>
    <vt:vector size="32" baseType="lpstr">
      <vt:lpstr>Nunito</vt:lpstr>
      <vt:lpstr>Shift</vt:lpstr>
      <vt:lpstr>A Look Inside Breast Cancer</vt:lpstr>
      <vt:lpstr>Outline: </vt:lpstr>
      <vt:lpstr>Introduction </vt:lpstr>
      <vt:lpstr>Etiology</vt:lpstr>
      <vt:lpstr>Epidemiology: Canada </vt:lpstr>
      <vt:lpstr>Epidemiology: World  </vt:lpstr>
      <vt:lpstr>Global Incidence and Distribution </vt:lpstr>
      <vt:lpstr>Predisposition </vt:lpstr>
      <vt:lpstr>Symptoms </vt:lpstr>
      <vt:lpstr>Screening</vt:lpstr>
      <vt:lpstr>Abnormalities with Screening</vt:lpstr>
      <vt:lpstr>Anatomy and Physiology </vt:lpstr>
      <vt:lpstr>PowerPoint Presentation</vt:lpstr>
      <vt:lpstr>Stages of breast cancer</vt:lpstr>
      <vt:lpstr>Stages of Breast cancer (continued)</vt:lpstr>
      <vt:lpstr>Pathophysiology </vt:lpstr>
      <vt:lpstr>Pathophysiology (Cont.) </vt:lpstr>
      <vt:lpstr>Pathophysiology (Cont.) </vt:lpstr>
      <vt:lpstr>Pathophysiology (Cont.) </vt:lpstr>
      <vt:lpstr>Treatment: Surgical Interventions</vt:lpstr>
      <vt:lpstr>Treatment: Surgical Interventions</vt:lpstr>
      <vt:lpstr>Treatment: Radiation Therapy</vt:lpstr>
      <vt:lpstr>Treatment: Chemotherapy</vt:lpstr>
      <vt:lpstr>Treatment: Hormonal Therapy </vt:lpstr>
      <vt:lpstr>Immunotherapy (Current Study)</vt:lpstr>
      <vt:lpstr>References </vt:lpstr>
      <vt:lpstr>PowerPoint Presentation</vt:lpstr>
      <vt:lpstr>PowerPoint Presentation</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Look Inside Breast Cancer</dc:title>
  <cp:lastModifiedBy>Kunal Mehta</cp:lastModifiedBy>
  <cp:revision>2</cp:revision>
  <dcterms:modified xsi:type="dcterms:W3CDTF">2017-10-04T04:39:46Z</dcterms:modified>
</cp:coreProperties>
</file>