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Nunito"/>
      <p:regular r:id="rId31"/>
      <p:bold r:id="rId32"/>
      <p:italic r:id="rId33"/>
      <p:boldItalic r:id="rId34"/>
    </p:embeddedFont>
    <p:embeddedFont>
      <p:font typeface="Maven Pro"/>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MavenPro-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aven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b4563da5c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b4563da5c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b5a9d0406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b5a9d0406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5a9d0406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b5a9d0406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b5a9d0406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b5a9d0406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9a5fda0c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9a5fda0c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b8ef93b4f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b8ef93b4f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One of the novel methods of covid detection is Crispr-Cas12 based detection. </a:t>
            </a:r>
            <a:r>
              <a:rPr lang="en"/>
              <a:t>In the first step, the samples are collected from the patients. The most general forms of the SARS- CoV-2 samples are nasopharyngeal and oropharyngeal swabs. After sample collection, viral RNAs need to be extracted from the raw sample.</a:t>
            </a:r>
            <a:endParaRPr/>
          </a:p>
          <a:p>
            <a:pPr indent="0" lvl="0" marL="0" rtl="0" algn="l">
              <a:lnSpc>
                <a:spcPct val="115000"/>
              </a:lnSpc>
              <a:spcBef>
                <a:spcPts val="1200"/>
              </a:spcBef>
              <a:spcAft>
                <a:spcPts val="0"/>
              </a:spcAft>
              <a:buClr>
                <a:schemeClr val="dk1"/>
              </a:buClr>
              <a:buSzPts val="1100"/>
              <a:buFont typeface="Arial"/>
              <a:buNone/>
            </a:pPr>
            <a:r>
              <a:rPr lang="en"/>
              <a:t>RNA isolation procedures typically involve three general steps: lysis, separation of RNA from other macromolecules such as DNA, proteins, and lipids, followed by RNA elution. This isolation can be performed by magnetic bead purification, spin column isolation, or organic extraction which is considered the best method for this situation. Once isolation is completed, the isolated sample is amplified using methods such as RT-PCR or RT-LAMP to boost the amount of RNA past the limit of detection. After that, the sample is placed in a CRISPR assay such as the SARS-CoV-2 DNA Endonuclease-Targeted CRISPR Trans Reporter system also known as the DETECTR system where a specific region of SARS-CoV-2 would be recognized by the Cas12-CRISPR guide RNA complex and cleaved, which creates probes that can then visualized by a fluorescent lateral flow readout.</a:t>
            </a:r>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b9a5fda0c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b9a5fda0c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Our main paper is a report on the development of a CRISPR–Cas12-based assay for the detection of SARS-CoV-2 from extracted patient sample RNA. This method is called SARS-CoV-2 DNA Endonuclease-Targeted CRISPR Trans Reporter (DETECTR) which I have explained in the previous slide. Using synthetic, in vitro-transcribed SARS-CoV-2 RNA gene targets in nuclease-free water, we demonstrated that CRISPR–Cas12-based detection can distinguish SARS-CoV-2 with no cross-reactivity for related coronavirus strains using N gene gRNA and with expected cross-reactivity for E gene gRNA. The DETECTR assay can be run in approximately 30–40 min and then visualized immediately on a lateral flow strip. The SARS-CoV-2 DETECTR assay is considered positive if there is detection of both the E and N genes or presumptive positive if there is detection of either the E or N gene. When compared to other testing such as the CDC qRT–PCR assay, the DETECTR system was able to provide a more easily comprehensive result compared to the CDC assay and provided results much quicker as well. However, a disadvantage found in comparison to the CDC assay was that the DETECTR system had a higher limit of detection and therefore required more viral RNA in a sample for the system to be able to detect it. Other key advantages over other methods include not needing thermocycling, rapid turnaround time, single nucleotide target specificity, integration with accessible and easy-to-use reporting formats such as lateral flow strips and no requirement for complex laboratory infrastructure</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b8ef93b4f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b8ef93b4f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Point of care testing is a test that can be done during a consultation with a patient at that same healthcare facility, leading to near instant results. This allows the treating physician to quickly make informed decisions to diagnose and treat a patient as quickly as possible. Current treatment methods, while effective, require too much time and materials which slow down a healthcare facility’s ability to treat the accumulating number of coronavirus cases that are appearing. Current limitations with this type of testing are the production and cost of materials for these tests such as rapid Lateral flow tests.</a:t>
            </a: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8ef93b4f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b8ef93b4f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1"/>
                </a:solidFill>
              </a:rPr>
              <a:t>P-Best uses a single step group testing method to test multiple people for </a:t>
            </a:r>
            <a:r>
              <a:rPr lang="en" sz="1200">
                <a:solidFill>
                  <a:srgbClr val="222222"/>
                </a:solidFill>
                <a:highlight>
                  <a:srgbClr val="FFFFFF"/>
                </a:highlight>
              </a:rPr>
              <a:t>SARS-CoV-2 at a much faster rate.</a:t>
            </a:r>
            <a:r>
              <a:rPr lang="en" sz="1200">
                <a:solidFill>
                  <a:schemeClr val="dk1"/>
                </a:solidFill>
              </a:rPr>
              <a:t> Instead of testing each sample separately, samples are pooled into groups in the P-Best system, and each pool is tested for SARS-CoV-2 using a PCR-based diagnostic assay. Each individual’s sample is a part of multiple groups in a combinatorial grouping method to determine the specific positive individual from a positive group test result without the need for additional testing. At peak efficiency this system can correctly diagnose patients with SARS-CoV-2 at an 800% decrease in number of tests compared to individual testing.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4563da5c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4563da5c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advancement of technology, </a:t>
            </a:r>
            <a:r>
              <a:rPr lang="en"/>
              <a:t>artificial</a:t>
            </a:r>
            <a:r>
              <a:rPr lang="en"/>
              <a:t> intelligence has been a highly looked upon field in aiding the medical field in the fight against covid 19. Computers are taught through previously confirmed CT scans as the ai learn to differentiate and diagnosis COVID19. It allows for quick diagnosis, especially in the current state of over admissions in a hospital setting. As mentioned </a:t>
            </a:r>
            <a:r>
              <a:rPr lang="en"/>
              <a:t>earlier</a:t>
            </a:r>
            <a:r>
              <a:rPr lang="en"/>
              <a:t>, COVID 19 diagnosis based off CT scans has lowered </a:t>
            </a:r>
            <a:r>
              <a:rPr lang="en"/>
              <a:t>sensitivity</a:t>
            </a:r>
            <a:r>
              <a:rPr lang="en"/>
              <a:t> and AI is able to </a:t>
            </a:r>
            <a:r>
              <a:rPr lang="en"/>
              <a:t>enhance</a:t>
            </a:r>
            <a:r>
              <a:rPr lang="en"/>
              <a:t> physician diagnosis and increase the </a:t>
            </a:r>
            <a:r>
              <a:rPr lang="en"/>
              <a:t>sensitivity</a:t>
            </a:r>
            <a:r>
              <a:rPr lang="en"/>
              <a:t> of the CT test. Additionally, the ai is able to predict the </a:t>
            </a:r>
            <a:r>
              <a:rPr lang="en"/>
              <a:t>progression</a:t>
            </a:r>
            <a:r>
              <a:rPr lang="en"/>
              <a:t> of illness and determine which patients make require greater assistance. While given these potential </a:t>
            </a:r>
            <a:r>
              <a:rPr lang="en"/>
              <a:t>benefits</a:t>
            </a:r>
            <a:r>
              <a:rPr lang="en"/>
              <a:t>, meta analyses of shown that ai is still ways away from being reliable in a clinical setting and more research needs to be conducted to increase accuracy in order for physicians to depend on ai.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4563da5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b4563da5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b9e3ef313c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b9e3ef313c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b4563da5c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b4563da5c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4563da5c8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b4563da5c8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timeline for diagnostic testing during the covid 19 pandemic, starting with with advent of ct scans and moving into more gold standard testing such as rt pcr rt lamp </a:t>
            </a:r>
            <a:r>
              <a:rPr lang="en"/>
              <a:t>serological and antigen based</a:t>
            </a:r>
            <a:r>
              <a:rPr lang="en"/>
              <a:t> testing and finally we will talk about new novel </a:t>
            </a:r>
            <a:r>
              <a:rPr lang="en"/>
              <a:t>techniques</a:t>
            </a:r>
            <a:r>
              <a:rPr lang="en"/>
              <a:t> arising and future directions that diagnostics can take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4563da5c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b4563da5c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rgbClr val="202124"/>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b4563da5c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b4563da5c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CT scans are a series of x-rays taken from different angles and with the use of computer, can produce highly detailed cross sectional images. CT scans were the </a:t>
            </a:r>
            <a:r>
              <a:rPr lang="en"/>
              <a:t>earliest</a:t>
            </a:r>
            <a:r>
              <a:rPr lang="en"/>
              <a:t> diagnostic test used for COVID-19 as RT-PCR and ELISA specific to the disease had not yet been developed at the advent of the pandemic in Wuhan China. However, compared to these gold standard tests, CT scans are less specific and </a:t>
            </a:r>
            <a:r>
              <a:rPr lang="en"/>
              <a:t>sensitive</a:t>
            </a:r>
            <a:r>
              <a:rPr lang="en"/>
              <a:t> due to the test being qualitative and physician reliant. Especially less </a:t>
            </a:r>
            <a:r>
              <a:rPr lang="en"/>
              <a:t>sensitive</a:t>
            </a:r>
            <a:r>
              <a:rPr lang="en"/>
              <a:t> as studies have shown physicians are more likely to give false negatives using CT scans due to most cases being mild. The advantage of using this test is that the results are presented right away, however taking the test is time consuming and expensive.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4563da5c8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b4563da5c8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9a5fda0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b9a5fda0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9a5fda0c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9a5fda0c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b9a5fda0c1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b9a5fda0c1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RT- LAMP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202124"/>
                </a:solidFill>
                <a:highlight>
                  <a:srgbClr val="FFFFFF"/>
                </a:highlight>
              </a:rPr>
              <a:t>Another nucleic acid test is RT-LAMP which offers a faster and less expensive alternative</a:t>
            </a:r>
            <a:r>
              <a:rPr lang="en">
                <a:solidFill>
                  <a:schemeClr val="dk1"/>
                </a:solidFill>
              </a:rPr>
              <a:t> to RT-PCR. RT-LAMP is a one-step nucleic acid amplification method that can be completed in less than an hour, uses relatively inexpensive stable reagents, and offers high sensitivity and specificity (Lamb et al., 2020). High specificity of LAMP is due to the fact that amplification will not occur unless all six primers are bound to the target DNA sequence. This diagram illustrates the amplification process involving the primers. Furthermore,</a:t>
            </a:r>
            <a:r>
              <a:rPr lang="en">
                <a:solidFill>
                  <a:srgbClr val="202124"/>
                </a:solidFill>
                <a:highlight>
                  <a:srgbClr val="FFFFFF"/>
                </a:highlight>
              </a:rPr>
              <a:t> this assay does not require special training or equipment to be performed. One disadvantage of this RT-LAMP as researchers oftentime have difficulty designing LAMP primers that are compatible with the target DNA sequence.</a:t>
            </a:r>
            <a:endParaRPr>
              <a:solidFill>
                <a:schemeClr val="dk1"/>
              </a:solidFill>
            </a:endParaRPr>
          </a:p>
          <a:p>
            <a:pPr indent="0" lvl="0" marL="45720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i.org/10.1038/s41587-020-0513-4" TargetMode="External"/><Relationship Id="rId4" Type="http://schemas.openxmlformats.org/officeDocument/2006/relationships/hyperlink" Target="https://doi.org/https://doi.org/10.1016/B978-0-12-815669-8.00005-1" TargetMode="External"/><Relationship Id="rId5" Type="http://schemas.openxmlformats.org/officeDocument/2006/relationships/hyperlink" Target="https://www.pointofcare.abbott/shared/static-assets/other/2697.1_HHE2015ArticleMartinSchilling.pdf" TargetMode="External"/><Relationship Id="rId6" Type="http://schemas.openxmlformats.org/officeDocument/2006/relationships/hyperlink" Target="https://www.thermofisher.com/ca/en/home/brands/thermo-scientific/molecular-biology/molecular-biology-learning-center/molecular-biology-resource-library/spotlight-articles/basic-principles-rt-qpc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300"/>
              <a:t>Diagnostics of SARS-CoV-2</a:t>
            </a:r>
            <a:endParaRPr sz="4300"/>
          </a:p>
        </p:txBody>
      </p:sp>
      <p:sp>
        <p:nvSpPr>
          <p:cNvPr id="278" name="Google Shape;278;p13"/>
          <p:cNvSpPr txBox="1"/>
          <p:nvPr>
            <p:ph idx="1" type="subTitle"/>
          </p:nvPr>
        </p:nvSpPr>
        <p:spPr>
          <a:xfrm>
            <a:off x="824000" y="338235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Adnan, Syed, Tristen, </a:t>
            </a:r>
            <a:r>
              <a:rPr lang="en"/>
              <a:t>Leena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Serological Testing: ELISA </a:t>
            </a:r>
            <a:endParaRPr/>
          </a:p>
        </p:txBody>
      </p:sp>
      <p:sp>
        <p:nvSpPr>
          <p:cNvPr id="383" name="Google Shape;383;p22"/>
          <p:cNvSpPr txBox="1"/>
          <p:nvPr>
            <p:ph idx="1" type="body"/>
          </p:nvPr>
        </p:nvSpPr>
        <p:spPr>
          <a:xfrm>
            <a:off x="1404475" y="1796475"/>
            <a:ext cx="4510200" cy="2541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500"/>
              <a:t>ELISA: </a:t>
            </a:r>
            <a:endParaRPr sz="1500"/>
          </a:p>
          <a:p>
            <a:pPr indent="-323850" lvl="0" marL="457200" rtl="0" algn="l">
              <a:lnSpc>
                <a:spcPct val="105000"/>
              </a:lnSpc>
              <a:spcBef>
                <a:spcPts val="1200"/>
              </a:spcBef>
              <a:spcAft>
                <a:spcPts val="0"/>
              </a:spcAft>
              <a:buSzPts val="1500"/>
              <a:buChar char="-"/>
            </a:pPr>
            <a:r>
              <a:rPr lang="en" sz="1500"/>
              <a:t>High specificity and sensitivity after </a:t>
            </a:r>
            <a:r>
              <a:rPr lang="en" sz="1500"/>
              <a:t>seroconversion</a:t>
            </a:r>
            <a:endParaRPr sz="1500"/>
          </a:p>
          <a:p>
            <a:pPr indent="-323850" lvl="0" marL="457200" rtl="0" algn="l">
              <a:lnSpc>
                <a:spcPct val="105000"/>
              </a:lnSpc>
              <a:spcBef>
                <a:spcPts val="0"/>
              </a:spcBef>
              <a:spcAft>
                <a:spcPts val="0"/>
              </a:spcAft>
              <a:buSzPts val="1500"/>
              <a:buChar char="-"/>
            </a:pPr>
            <a:r>
              <a:rPr lang="en" sz="1500"/>
              <a:t>Contained purified SARS-COV-2 protein to bind human antibody </a:t>
            </a:r>
            <a:endParaRPr sz="1500"/>
          </a:p>
          <a:p>
            <a:pPr indent="-323850" lvl="0" marL="457200" rtl="0" algn="l">
              <a:lnSpc>
                <a:spcPct val="105000"/>
              </a:lnSpc>
              <a:spcBef>
                <a:spcPts val="0"/>
              </a:spcBef>
              <a:spcAft>
                <a:spcPts val="0"/>
              </a:spcAft>
              <a:buSzPts val="1500"/>
              <a:buChar char="-"/>
            </a:pPr>
            <a:r>
              <a:rPr lang="en" sz="1500"/>
              <a:t>Indirect: Presence of secondary antibody </a:t>
            </a:r>
            <a:endParaRPr sz="1500"/>
          </a:p>
          <a:p>
            <a:pPr indent="-323850" lvl="0" marL="457200" rtl="0" algn="l">
              <a:lnSpc>
                <a:spcPct val="105000"/>
              </a:lnSpc>
              <a:spcBef>
                <a:spcPts val="0"/>
              </a:spcBef>
              <a:spcAft>
                <a:spcPts val="0"/>
              </a:spcAft>
              <a:buSzPts val="1500"/>
              <a:buChar char="-"/>
            </a:pPr>
            <a:r>
              <a:rPr lang="en" sz="1500"/>
              <a:t>Added Substrate and fluorescence indicator</a:t>
            </a:r>
            <a:endParaRPr sz="1500"/>
          </a:p>
          <a:p>
            <a:pPr indent="-323850" lvl="0" marL="457200" rtl="0" algn="l">
              <a:lnSpc>
                <a:spcPct val="105000"/>
              </a:lnSpc>
              <a:spcBef>
                <a:spcPts val="0"/>
              </a:spcBef>
              <a:spcAft>
                <a:spcPts val="0"/>
              </a:spcAft>
              <a:buSzPts val="1500"/>
              <a:buChar char="-"/>
            </a:pPr>
            <a:r>
              <a:rPr lang="en" sz="1500"/>
              <a:t>Retrospective Testing  </a:t>
            </a:r>
            <a:r>
              <a:rPr lang="en" sz="1500"/>
              <a:t> </a:t>
            </a:r>
            <a:endParaRPr sz="1500"/>
          </a:p>
        </p:txBody>
      </p:sp>
      <p:pic>
        <p:nvPicPr>
          <p:cNvPr id="384" name="Google Shape;384;p22"/>
          <p:cNvPicPr preferRelativeResize="0"/>
          <p:nvPr/>
        </p:nvPicPr>
        <p:blipFill>
          <a:blip r:embed="rId3">
            <a:alphaModFix/>
          </a:blip>
          <a:stretch>
            <a:fillRect/>
          </a:stretch>
        </p:blipFill>
        <p:spPr>
          <a:xfrm>
            <a:off x="5948500" y="552850"/>
            <a:ext cx="3046750" cy="3717025"/>
          </a:xfrm>
          <a:prstGeom prst="rect">
            <a:avLst/>
          </a:prstGeom>
          <a:noFill/>
          <a:ln>
            <a:noFill/>
          </a:ln>
        </p:spPr>
      </p:pic>
      <p:sp>
        <p:nvSpPr>
          <p:cNvPr id="385" name="Google Shape;385;p22"/>
          <p:cNvSpPr txBox="1"/>
          <p:nvPr/>
        </p:nvSpPr>
        <p:spPr>
          <a:xfrm>
            <a:off x="6879975" y="4269875"/>
            <a:ext cx="1850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COVID-19 ELISA test Protocol </a:t>
            </a:r>
            <a:endParaRPr sz="800">
              <a:latin typeface="Nunito"/>
              <a:ea typeface="Nunito"/>
              <a:cs typeface="Nunito"/>
              <a:sym typeface="Nunito"/>
            </a:endParaRPr>
          </a:p>
        </p:txBody>
      </p:sp>
      <p:sp>
        <p:nvSpPr>
          <p:cNvPr id="386" name="Google Shape;386;p22"/>
          <p:cNvSpPr txBox="1"/>
          <p:nvPr/>
        </p:nvSpPr>
        <p:spPr>
          <a:xfrm>
            <a:off x="3519925" y="4835700"/>
            <a:ext cx="5702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a:t>
            </a:r>
            <a:r>
              <a:rPr lang="en" sz="800">
                <a:latin typeface="Nunito"/>
                <a:ea typeface="Nunito"/>
                <a:cs typeface="Nunito"/>
                <a:sym typeface="Nunito"/>
              </a:rPr>
              <a:t>Epitope Diagnostics Inc., 2020) (Serrano et al, 2020) (Gibbs et al, 2020) (Michigan Diagnostics, 2020) (Choe et al 2021) </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Serological Testing: </a:t>
            </a:r>
            <a:r>
              <a:rPr lang="en"/>
              <a:t>Rapid Lateral Flow Assay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392" name="Google Shape;392;p23"/>
          <p:cNvSpPr txBox="1"/>
          <p:nvPr>
            <p:ph idx="1" type="body"/>
          </p:nvPr>
        </p:nvSpPr>
        <p:spPr>
          <a:xfrm>
            <a:off x="861575" y="1888275"/>
            <a:ext cx="3822000" cy="2541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500"/>
              <a:t>Rapid Lateral Flow Assay: </a:t>
            </a:r>
            <a:endParaRPr sz="1500"/>
          </a:p>
          <a:p>
            <a:pPr indent="-323850" lvl="0" marL="457200" rtl="0" algn="l">
              <a:lnSpc>
                <a:spcPct val="105000"/>
              </a:lnSpc>
              <a:spcBef>
                <a:spcPts val="1200"/>
              </a:spcBef>
              <a:spcAft>
                <a:spcPts val="0"/>
              </a:spcAft>
              <a:buSzPts val="1500"/>
              <a:buChar char="-"/>
            </a:pPr>
            <a:r>
              <a:rPr lang="en" sz="1500"/>
              <a:t>Use of Anti-Human IgG and IgM to capture potential SARS-COV-2 specific antibodies  </a:t>
            </a:r>
            <a:endParaRPr sz="1500"/>
          </a:p>
          <a:p>
            <a:pPr indent="-323850" lvl="0" marL="457200" rtl="0" algn="l">
              <a:lnSpc>
                <a:spcPct val="105000"/>
              </a:lnSpc>
              <a:spcBef>
                <a:spcPts val="0"/>
              </a:spcBef>
              <a:spcAft>
                <a:spcPts val="0"/>
              </a:spcAft>
              <a:buSzPts val="1500"/>
              <a:buChar char="-"/>
            </a:pPr>
            <a:r>
              <a:rPr lang="en" sz="1500"/>
              <a:t>Easy to read results based on coloured bands</a:t>
            </a:r>
            <a:endParaRPr sz="1500"/>
          </a:p>
          <a:p>
            <a:pPr indent="-323850" lvl="0" marL="457200" rtl="0" algn="l">
              <a:lnSpc>
                <a:spcPct val="105000"/>
              </a:lnSpc>
              <a:spcBef>
                <a:spcPts val="0"/>
              </a:spcBef>
              <a:spcAft>
                <a:spcPts val="0"/>
              </a:spcAft>
              <a:buSzPts val="1500"/>
              <a:buChar char="-"/>
            </a:pPr>
            <a:r>
              <a:rPr lang="en" sz="1500"/>
              <a:t>Quick Processing Time </a:t>
            </a:r>
            <a:endParaRPr sz="1500"/>
          </a:p>
          <a:p>
            <a:pPr indent="-323850" lvl="0" marL="457200" rtl="0" algn="l">
              <a:lnSpc>
                <a:spcPct val="105000"/>
              </a:lnSpc>
              <a:spcBef>
                <a:spcPts val="0"/>
              </a:spcBef>
              <a:spcAft>
                <a:spcPts val="0"/>
              </a:spcAft>
              <a:buSzPts val="1500"/>
              <a:buChar char="-"/>
            </a:pPr>
            <a:r>
              <a:rPr lang="en" sz="1500"/>
              <a:t>Point of Care Testing </a:t>
            </a:r>
            <a:endParaRPr sz="1500"/>
          </a:p>
          <a:p>
            <a:pPr indent="-323850" lvl="0" marL="457200" rtl="0" algn="l">
              <a:lnSpc>
                <a:spcPct val="105000"/>
              </a:lnSpc>
              <a:spcBef>
                <a:spcPts val="0"/>
              </a:spcBef>
              <a:spcAft>
                <a:spcPts val="0"/>
              </a:spcAft>
              <a:buSzPts val="1500"/>
              <a:buChar char="-"/>
            </a:pPr>
            <a:r>
              <a:rPr lang="en" sz="1500"/>
              <a:t>Inexpensive</a:t>
            </a:r>
            <a:endParaRPr sz="1500"/>
          </a:p>
          <a:p>
            <a:pPr indent="-323850" lvl="0" marL="457200" rtl="0" algn="l">
              <a:lnSpc>
                <a:spcPct val="105000"/>
              </a:lnSpc>
              <a:spcBef>
                <a:spcPts val="0"/>
              </a:spcBef>
              <a:spcAft>
                <a:spcPts val="0"/>
              </a:spcAft>
              <a:buSzPts val="1500"/>
              <a:buChar char="-"/>
            </a:pPr>
            <a:r>
              <a:rPr lang="en" sz="1500"/>
              <a:t>Lowered </a:t>
            </a:r>
            <a:r>
              <a:rPr lang="en" sz="1500"/>
              <a:t>Specificity</a:t>
            </a:r>
            <a:r>
              <a:rPr lang="en" sz="1500"/>
              <a:t> and Sensitivity </a:t>
            </a:r>
            <a:endParaRPr sz="1500"/>
          </a:p>
        </p:txBody>
      </p:sp>
      <p:pic>
        <p:nvPicPr>
          <p:cNvPr id="393" name="Google Shape;393;p23"/>
          <p:cNvPicPr preferRelativeResize="0"/>
          <p:nvPr/>
        </p:nvPicPr>
        <p:blipFill>
          <a:blip r:embed="rId3">
            <a:alphaModFix/>
          </a:blip>
          <a:stretch>
            <a:fillRect/>
          </a:stretch>
        </p:blipFill>
        <p:spPr>
          <a:xfrm>
            <a:off x="4754825" y="1921475"/>
            <a:ext cx="3639749" cy="2340945"/>
          </a:xfrm>
          <a:prstGeom prst="rect">
            <a:avLst/>
          </a:prstGeom>
          <a:noFill/>
          <a:ln>
            <a:noFill/>
          </a:ln>
        </p:spPr>
      </p:pic>
      <p:sp>
        <p:nvSpPr>
          <p:cNvPr id="394" name="Google Shape;394;p23"/>
          <p:cNvSpPr txBox="1"/>
          <p:nvPr/>
        </p:nvSpPr>
        <p:spPr>
          <a:xfrm>
            <a:off x="4839725" y="4184600"/>
            <a:ext cx="379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Steps in COVID-19 specific Lateral Flow Assay </a:t>
            </a:r>
            <a:endParaRPr sz="900">
              <a:latin typeface="Nunito"/>
              <a:ea typeface="Nunito"/>
              <a:cs typeface="Nunito"/>
              <a:sym typeface="Nunito"/>
            </a:endParaRPr>
          </a:p>
        </p:txBody>
      </p:sp>
      <p:sp>
        <p:nvSpPr>
          <p:cNvPr id="395" name="Google Shape;395;p23"/>
          <p:cNvSpPr txBox="1"/>
          <p:nvPr/>
        </p:nvSpPr>
        <p:spPr>
          <a:xfrm>
            <a:off x="5974300" y="4835700"/>
            <a:ext cx="3326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a:t>
            </a:r>
            <a:r>
              <a:rPr lang="en" sz="800">
                <a:latin typeface="Nunito"/>
                <a:ea typeface="Nunito"/>
                <a:cs typeface="Nunito"/>
                <a:sym typeface="Nunito"/>
              </a:rPr>
              <a:t>Augustine et al, 2020) (Hackner et al, 2020) (Serrano et al, 2020) </a:t>
            </a:r>
            <a:endParaRPr sz="8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Antigen Based Testing </a:t>
            </a:r>
            <a:endParaRPr/>
          </a:p>
        </p:txBody>
      </p:sp>
      <p:sp>
        <p:nvSpPr>
          <p:cNvPr id="401" name="Google Shape;401;p24"/>
          <p:cNvSpPr txBox="1"/>
          <p:nvPr>
            <p:ph idx="1" type="body"/>
          </p:nvPr>
        </p:nvSpPr>
        <p:spPr>
          <a:xfrm>
            <a:off x="744875" y="1402825"/>
            <a:ext cx="30684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Lateral Flow Assay: </a:t>
            </a:r>
            <a:endParaRPr/>
          </a:p>
          <a:p>
            <a:pPr indent="-311150" lvl="0" marL="457200" rtl="0" algn="l">
              <a:spcBef>
                <a:spcPts val="1200"/>
              </a:spcBef>
              <a:spcAft>
                <a:spcPts val="0"/>
              </a:spcAft>
              <a:buSzPts val="1300"/>
              <a:buChar char="-"/>
            </a:pPr>
            <a:r>
              <a:rPr lang="en"/>
              <a:t>Adapted </a:t>
            </a:r>
            <a:r>
              <a:rPr lang="en"/>
              <a:t>technique</a:t>
            </a:r>
            <a:r>
              <a:rPr lang="en"/>
              <a:t> </a:t>
            </a:r>
            <a:endParaRPr/>
          </a:p>
          <a:p>
            <a:pPr indent="-311150" lvl="0" marL="457200" rtl="0" algn="l">
              <a:spcBef>
                <a:spcPts val="0"/>
              </a:spcBef>
              <a:spcAft>
                <a:spcPts val="0"/>
              </a:spcAft>
              <a:buSzPts val="1300"/>
              <a:buChar char="-"/>
            </a:pPr>
            <a:r>
              <a:rPr lang="en"/>
              <a:t>Use of DNA probes </a:t>
            </a:r>
            <a:endParaRPr/>
          </a:p>
          <a:p>
            <a:pPr indent="-311150" lvl="0" marL="457200" rtl="0" algn="l">
              <a:spcBef>
                <a:spcPts val="0"/>
              </a:spcBef>
              <a:spcAft>
                <a:spcPts val="0"/>
              </a:spcAft>
              <a:buSzPts val="1300"/>
              <a:buChar char="-"/>
            </a:pPr>
            <a:r>
              <a:rPr lang="en"/>
              <a:t>Easy to read results based on </a:t>
            </a:r>
            <a:r>
              <a:rPr lang="en"/>
              <a:t>fluorescence</a:t>
            </a:r>
            <a:r>
              <a:rPr lang="en"/>
              <a:t> cut off value </a:t>
            </a:r>
            <a:endParaRPr/>
          </a:p>
          <a:p>
            <a:pPr indent="0" lvl="0" marL="0" rtl="0" algn="l">
              <a:spcBef>
                <a:spcPts val="1200"/>
              </a:spcBef>
              <a:spcAft>
                <a:spcPts val="1200"/>
              </a:spcAft>
              <a:buNone/>
            </a:pPr>
            <a:r>
              <a:rPr lang="en"/>
              <a:t> </a:t>
            </a:r>
            <a:endParaRPr/>
          </a:p>
        </p:txBody>
      </p:sp>
      <p:sp>
        <p:nvSpPr>
          <p:cNvPr id="402" name="Google Shape;402;p24"/>
          <p:cNvSpPr txBox="1"/>
          <p:nvPr>
            <p:ph idx="1" type="body"/>
          </p:nvPr>
        </p:nvSpPr>
        <p:spPr>
          <a:xfrm>
            <a:off x="4878650" y="1451500"/>
            <a:ext cx="3012300" cy="9993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Sandwich ELISA: </a:t>
            </a:r>
            <a:endParaRPr/>
          </a:p>
          <a:p>
            <a:pPr indent="-304958" lvl="0" marL="457200" rtl="0" algn="l">
              <a:spcBef>
                <a:spcPts val="1200"/>
              </a:spcBef>
              <a:spcAft>
                <a:spcPts val="0"/>
              </a:spcAft>
              <a:buSzPct val="100000"/>
              <a:buChar char="-"/>
            </a:pPr>
            <a:r>
              <a:rPr lang="en"/>
              <a:t>Use of lab made Capture, primary and secondary </a:t>
            </a:r>
            <a:r>
              <a:rPr lang="en"/>
              <a:t>antibody</a:t>
            </a:r>
            <a:r>
              <a:rPr lang="en"/>
              <a:t>   </a:t>
            </a:r>
            <a:endParaRPr/>
          </a:p>
        </p:txBody>
      </p:sp>
      <p:pic>
        <p:nvPicPr>
          <p:cNvPr id="403" name="Google Shape;403;p24"/>
          <p:cNvPicPr preferRelativeResize="0"/>
          <p:nvPr/>
        </p:nvPicPr>
        <p:blipFill>
          <a:blip r:embed="rId3">
            <a:alphaModFix/>
          </a:blip>
          <a:stretch>
            <a:fillRect/>
          </a:stretch>
        </p:blipFill>
        <p:spPr>
          <a:xfrm>
            <a:off x="629650" y="2853550"/>
            <a:ext cx="2889801" cy="1914200"/>
          </a:xfrm>
          <a:prstGeom prst="rect">
            <a:avLst/>
          </a:prstGeom>
          <a:noFill/>
          <a:ln>
            <a:noFill/>
          </a:ln>
        </p:spPr>
      </p:pic>
      <p:pic>
        <p:nvPicPr>
          <p:cNvPr id="404" name="Google Shape;404;p24"/>
          <p:cNvPicPr preferRelativeResize="0"/>
          <p:nvPr/>
        </p:nvPicPr>
        <p:blipFill rotWithShape="1">
          <a:blip r:embed="rId4">
            <a:alphaModFix/>
          </a:blip>
          <a:srcRect b="0" l="0" r="45130" t="0"/>
          <a:stretch/>
        </p:blipFill>
        <p:spPr>
          <a:xfrm>
            <a:off x="851563" y="3253200"/>
            <a:ext cx="2445975" cy="762000"/>
          </a:xfrm>
          <a:prstGeom prst="rect">
            <a:avLst/>
          </a:prstGeom>
          <a:noFill/>
          <a:ln>
            <a:noFill/>
          </a:ln>
        </p:spPr>
      </p:pic>
      <p:sp>
        <p:nvSpPr>
          <p:cNvPr id="405" name="Google Shape;405;p24"/>
          <p:cNvSpPr txBox="1"/>
          <p:nvPr/>
        </p:nvSpPr>
        <p:spPr>
          <a:xfrm>
            <a:off x="489800" y="4767750"/>
            <a:ext cx="324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Steps in COVID-19 specific antigen Lateral Flow </a:t>
            </a:r>
            <a:r>
              <a:rPr lang="en" sz="900">
                <a:latin typeface="Nunito"/>
                <a:ea typeface="Nunito"/>
                <a:cs typeface="Nunito"/>
                <a:sym typeface="Nunito"/>
              </a:rPr>
              <a:t>fluorescence</a:t>
            </a:r>
            <a:r>
              <a:rPr lang="en" sz="900">
                <a:latin typeface="Nunito"/>
                <a:ea typeface="Nunito"/>
                <a:cs typeface="Nunito"/>
                <a:sym typeface="Nunito"/>
              </a:rPr>
              <a:t> immunoassay </a:t>
            </a:r>
            <a:endParaRPr sz="900">
              <a:latin typeface="Nunito"/>
              <a:ea typeface="Nunito"/>
              <a:cs typeface="Nunito"/>
              <a:sym typeface="Nunito"/>
            </a:endParaRPr>
          </a:p>
        </p:txBody>
      </p:sp>
      <p:sp>
        <p:nvSpPr>
          <p:cNvPr id="406" name="Google Shape;406;p24"/>
          <p:cNvSpPr txBox="1"/>
          <p:nvPr/>
        </p:nvSpPr>
        <p:spPr>
          <a:xfrm>
            <a:off x="568413" y="3944425"/>
            <a:ext cx="3012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Potential results of lateral flow strip </a:t>
            </a:r>
            <a:endParaRPr sz="900">
              <a:latin typeface="Nunito"/>
              <a:ea typeface="Nunito"/>
              <a:cs typeface="Nunito"/>
              <a:sym typeface="Nunito"/>
            </a:endParaRPr>
          </a:p>
        </p:txBody>
      </p:sp>
      <p:pic>
        <p:nvPicPr>
          <p:cNvPr id="407" name="Google Shape;407;p24"/>
          <p:cNvPicPr preferRelativeResize="0"/>
          <p:nvPr/>
        </p:nvPicPr>
        <p:blipFill>
          <a:blip r:embed="rId5">
            <a:alphaModFix/>
          </a:blip>
          <a:stretch>
            <a:fillRect/>
          </a:stretch>
        </p:blipFill>
        <p:spPr>
          <a:xfrm>
            <a:off x="4951200" y="2592300"/>
            <a:ext cx="3734800" cy="1789500"/>
          </a:xfrm>
          <a:prstGeom prst="rect">
            <a:avLst/>
          </a:prstGeom>
          <a:noFill/>
          <a:ln>
            <a:noFill/>
          </a:ln>
        </p:spPr>
      </p:pic>
      <p:sp>
        <p:nvSpPr>
          <p:cNvPr id="408" name="Google Shape;408;p24"/>
          <p:cNvSpPr txBox="1"/>
          <p:nvPr/>
        </p:nvSpPr>
        <p:spPr>
          <a:xfrm>
            <a:off x="5131850" y="4438825"/>
            <a:ext cx="337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Figure adapted from Leinco Technologies inc. Sandwich ELISA protocol </a:t>
            </a:r>
            <a:endParaRPr sz="900">
              <a:latin typeface="Nunito"/>
              <a:ea typeface="Nunito"/>
              <a:cs typeface="Nunito"/>
              <a:sym typeface="Nunito"/>
            </a:endParaRPr>
          </a:p>
        </p:txBody>
      </p:sp>
      <p:sp>
        <p:nvSpPr>
          <p:cNvPr id="409" name="Google Shape;409;p24"/>
          <p:cNvSpPr txBox="1"/>
          <p:nvPr/>
        </p:nvSpPr>
        <p:spPr>
          <a:xfrm>
            <a:off x="6393350" y="4844700"/>
            <a:ext cx="2889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a:t>
            </a:r>
            <a:r>
              <a:rPr lang="en" sz="800">
                <a:latin typeface="Nunito"/>
                <a:ea typeface="Nunito"/>
                <a:cs typeface="Nunito"/>
                <a:sym typeface="Nunito"/>
              </a:rPr>
              <a:t>Wang et al, 2020) (FIND, 2020) (Augustine et al, 2020)</a:t>
            </a:r>
            <a:endParaRPr sz="8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Gold standard: Overview of Current Methods</a:t>
            </a:r>
            <a:endParaRPr/>
          </a:p>
        </p:txBody>
      </p:sp>
      <p:pic>
        <p:nvPicPr>
          <p:cNvPr id="415" name="Google Shape;415;p25"/>
          <p:cNvPicPr preferRelativeResize="0"/>
          <p:nvPr/>
        </p:nvPicPr>
        <p:blipFill>
          <a:blip r:embed="rId3">
            <a:alphaModFix/>
          </a:blip>
          <a:stretch>
            <a:fillRect/>
          </a:stretch>
        </p:blipFill>
        <p:spPr>
          <a:xfrm>
            <a:off x="2905288" y="1597875"/>
            <a:ext cx="3333420" cy="3240825"/>
          </a:xfrm>
          <a:prstGeom prst="rect">
            <a:avLst/>
          </a:prstGeom>
          <a:noFill/>
          <a:ln>
            <a:noFill/>
          </a:ln>
        </p:spPr>
      </p:pic>
      <p:sp>
        <p:nvSpPr>
          <p:cNvPr id="416" name="Google Shape;416;p25"/>
          <p:cNvSpPr txBox="1"/>
          <p:nvPr/>
        </p:nvSpPr>
        <p:spPr>
          <a:xfrm>
            <a:off x="7789700" y="4838700"/>
            <a:ext cx="2058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(Augustine et al, 2020)</a:t>
            </a:r>
            <a:endParaRPr sz="800">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Novel methods summary </a:t>
            </a:r>
            <a:endParaRPr/>
          </a:p>
        </p:txBody>
      </p:sp>
      <p:pic>
        <p:nvPicPr>
          <p:cNvPr id="422" name="Google Shape;422;p26"/>
          <p:cNvPicPr preferRelativeResize="0"/>
          <p:nvPr/>
        </p:nvPicPr>
        <p:blipFill>
          <a:blip r:embed="rId3">
            <a:alphaModFix/>
          </a:blip>
          <a:stretch>
            <a:fillRect/>
          </a:stretch>
        </p:blipFill>
        <p:spPr>
          <a:xfrm>
            <a:off x="5648125" y="1932437"/>
            <a:ext cx="2796325" cy="2149250"/>
          </a:xfrm>
          <a:prstGeom prst="rect">
            <a:avLst/>
          </a:prstGeom>
          <a:noFill/>
          <a:ln>
            <a:noFill/>
          </a:ln>
        </p:spPr>
      </p:pic>
      <p:pic>
        <p:nvPicPr>
          <p:cNvPr id="423" name="Google Shape;423;p26"/>
          <p:cNvPicPr preferRelativeResize="0"/>
          <p:nvPr/>
        </p:nvPicPr>
        <p:blipFill rotWithShape="1">
          <a:blip r:embed="rId4">
            <a:alphaModFix/>
          </a:blip>
          <a:srcRect b="5450" l="5559" r="73041" t="4158"/>
          <a:stretch/>
        </p:blipFill>
        <p:spPr>
          <a:xfrm>
            <a:off x="4125725" y="1550900"/>
            <a:ext cx="587175" cy="2912300"/>
          </a:xfrm>
          <a:prstGeom prst="rect">
            <a:avLst/>
          </a:prstGeom>
          <a:noFill/>
          <a:ln>
            <a:noFill/>
          </a:ln>
        </p:spPr>
      </p:pic>
      <p:sp>
        <p:nvSpPr>
          <p:cNvPr id="424" name="Google Shape;424;p26"/>
          <p:cNvSpPr txBox="1"/>
          <p:nvPr/>
        </p:nvSpPr>
        <p:spPr>
          <a:xfrm>
            <a:off x="1161550" y="4285300"/>
            <a:ext cx="15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CRISPR-Cas12</a:t>
            </a:r>
            <a:endParaRPr>
              <a:latin typeface="Nunito"/>
              <a:ea typeface="Nunito"/>
              <a:cs typeface="Nunito"/>
              <a:sym typeface="Nunito"/>
            </a:endParaRPr>
          </a:p>
        </p:txBody>
      </p:sp>
      <p:sp>
        <p:nvSpPr>
          <p:cNvPr id="425" name="Google Shape;425;p26"/>
          <p:cNvSpPr txBox="1"/>
          <p:nvPr/>
        </p:nvSpPr>
        <p:spPr>
          <a:xfrm>
            <a:off x="4002158" y="4531650"/>
            <a:ext cx="83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P-BEST</a:t>
            </a:r>
            <a:endParaRPr>
              <a:latin typeface="Nunito"/>
              <a:ea typeface="Nunito"/>
              <a:cs typeface="Nunito"/>
              <a:sym typeface="Nunito"/>
            </a:endParaRPr>
          </a:p>
        </p:txBody>
      </p:sp>
      <p:sp>
        <p:nvSpPr>
          <p:cNvPr id="426" name="Google Shape;426;p26"/>
          <p:cNvSpPr txBox="1"/>
          <p:nvPr/>
        </p:nvSpPr>
        <p:spPr>
          <a:xfrm>
            <a:off x="6093775" y="4131450"/>
            <a:ext cx="190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Artificial</a:t>
            </a:r>
            <a:r>
              <a:rPr lang="en">
                <a:latin typeface="Nunito"/>
                <a:ea typeface="Nunito"/>
                <a:cs typeface="Nunito"/>
                <a:sym typeface="Nunito"/>
              </a:rPr>
              <a:t> Intelligence </a:t>
            </a:r>
            <a:endParaRPr>
              <a:latin typeface="Nunito"/>
              <a:ea typeface="Nunito"/>
              <a:cs typeface="Nunito"/>
              <a:sym typeface="Nunito"/>
            </a:endParaRPr>
          </a:p>
        </p:txBody>
      </p:sp>
      <p:pic>
        <p:nvPicPr>
          <p:cNvPr id="427" name="Google Shape;427;p26"/>
          <p:cNvPicPr preferRelativeResize="0"/>
          <p:nvPr/>
        </p:nvPicPr>
        <p:blipFill>
          <a:blip r:embed="rId5">
            <a:alphaModFix/>
          </a:blip>
          <a:stretch>
            <a:fillRect/>
          </a:stretch>
        </p:blipFill>
        <p:spPr>
          <a:xfrm>
            <a:off x="152400" y="1750275"/>
            <a:ext cx="3714846" cy="2382625"/>
          </a:xfrm>
          <a:prstGeom prst="rect">
            <a:avLst/>
          </a:prstGeom>
          <a:noFill/>
          <a:ln>
            <a:noFill/>
          </a:ln>
        </p:spPr>
      </p:pic>
      <p:sp>
        <p:nvSpPr>
          <p:cNvPr id="428" name="Google Shape;428;p26"/>
          <p:cNvSpPr txBox="1"/>
          <p:nvPr/>
        </p:nvSpPr>
        <p:spPr>
          <a:xfrm>
            <a:off x="6281000" y="4714875"/>
            <a:ext cx="2863200" cy="33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50"/>
              <a:t>(Jolany Vangah et al., 2020; Shental et al., 2020)</a:t>
            </a:r>
            <a:endParaRPr sz="80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Crispr-Based Detection</a:t>
            </a:r>
            <a:endParaRPr/>
          </a:p>
        </p:txBody>
      </p:sp>
      <p:sp>
        <p:nvSpPr>
          <p:cNvPr id="434" name="Google Shape;434;p2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5" name="Google Shape;435;p27"/>
          <p:cNvPicPr preferRelativeResize="0"/>
          <p:nvPr/>
        </p:nvPicPr>
        <p:blipFill>
          <a:blip r:embed="rId3">
            <a:alphaModFix/>
          </a:blip>
          <a:stretch>
            <a:fillRect/>
          </a:stretch>
        </p:blipFill>
        <p:spPr>
          <a:xfrm>
            <a:off x="0" y="1532678"/>
            <a:ext cx="9144002" cy="3493094"/>
          </a:xfrm>
          <a:prstGeom prst="rect">
            <a:avLst/>
          </a:prstGeom>
          <a:noFill/>
          <a:ln>
            <a:noFill/>
          </a:ln>
        </p:spPr>
      </p:pic>
      <p:sp>
        <p:nvSpPr>
          <p:cNvPr id="436" name="Google Shape;436;p27"/>
          <p:cNvSpPr txBox="1"/>
          <p:nvPr/>
        </p:nvSpPr>
        <p:spPr>
          <a:xfrm>
            <a:off x="7356300" y="4852475"/>
            <a:ext cx="1787700" cy="634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0"/>
              </a:spcAft>
              <a:buNone/>
            </a:pPr>
            <a:r>
              <a:rPr lang="en" sz="800">
                <a:latin typeface="Nunito"/>
                <a:ea typeface="Nunito"/>
                <a:cs typeface="Nunito"/>
                <a:sym typeface="Nunito"/>
              </a:rPr>
              <a:t>(Broughton et al., 2020)</a:t>
            </a:r>
            <a:endParaRPr sz="800">
              <a:latin typeface="Nunito"/>
              <a:ea typeface="Nunito"/>
              <a:cs typeface="Nunito"/>
              <a:sym typeface="Nunito"/>
            </a:endParaRPr>
          </a:p>
          <a:p>
            <a:pPr indent="0" lvl="0" marL="0" rtl="0" algn="r">
              <a:spcBef>
                <a:spcPts val="1200"/>
              </a:spcBef>
              <a:spcAft>
                <a:spcPts val="0"/>
              </a:spcAft>
              <a:buNone/>
            </a:pPr>
            <a:r>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8"/>
          <p:cNvSpPr txBox="1"/>
          <p:nvPr>
            <p:ph type="title"/>
          </p:nvPr>
        </p:nvSpPr>
        <p:spPr>
          <a:xfrm>
            <a:off x="1303800" y="598575"/>
            <a:ext cx="75663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Paper </a:t>
            </a:r>
            <a:endParaRPr/>
          </a:p>
          <a:p>
            <a:pPr indent="0" lvl="0" marL="0" rtl="0" algn="l">
              <a:spcBef>
                <a:spcPts val="0"/>
              </a:spcBef>
              <a:spcAft>
                <a:spcPts val="0"/>
              </a:spcAft>
              <a:buNone/>
            </a:pPr>
            <a:r>
              <a:rPr lang="en"/>
              <a:t>CRISPR–Cas12-based detection of SARS-CoV-2</a:t>
            </a:r>
            <a:br>
              <a:rPr lang="en"/>
            </a:br>
            <a:r>
              <a:rPr lang="en" sz="1911"/>
              <a:t>Broughton et al.</a:t>
            </a:r>
            <a:endParaRPr sz="1911"/>
          </a:p>
        </p:txBody>
      </p:sp>
      <p:sp>
        <p:nvSpPr>
          <p:cNvPr id="442" name="Google Shape;442;p2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3" name="Google Shape;443;p28"/>
          <p:cNvPicPr preferRelativeResize="0"/>
          <p:nvPr/>
        </p:nvPicPr>
        <p:blipFill rotWithShape="1">
          <a:blip r:embed="rId3">
            <a:alphaModFix/>
          </a:blip>
          <a:srcRect b="22558" l="0" r="0" t="0"/>
          <a:stretch/>
        </p:blipFill>
        <p:spPr>
          <a:xfrm>
            <a:off x="0" y="1811210"/>
            <a:ext cx="9143999" cy="3204074"/>
          </a:xfrm>
          <a:prstGeom prst="rect">
            <a:avLst/>
          </a:prstGeom>
          <a:noFill/>
          <a:ln>
            <a:noFill/>
          </a:ln>
        </p:spPr>
      </p:pic>
      <p:sp>
        <p:nvSpPr>
          <p:cNvPr id="444" name="Google Shape;444;p28"/>
          <p:cNvSpPr txBox="1"/>
          <p:nvPr/>
        </p:nvSpPr>
        <p:spPr>
          <a:xfrm>
            <a:off x="7356175" y="4909150"/>
            <a:ext cx="1787700" cy="634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0"/>
              </a:spcAft>
              <a:buNone/>
            </a:pPr>
            <a:r>
              <a:rPr lang="en" sz="800">
                <a:latin typeface="Nunito"/>
                <a:ea typeface="Nunito"/>
                <a:cs typeface="Nunito"/>
                <a:sym typeface="Nunito"/>
              </a:rPr>
              <a:t>(Broughton et al., 2020)</a:t>
            </a:r>
            <a:endParaRPr sz="800">
              <a:latin typeface="Nunito"/>
              <a:ea typeface="Nunito"/>
              <a:cs typeface="Nunito"/>
              <a:sym typeface="Nunito"/>
            </a:endParaRPr>
          </a:p>
          <a:p>
            <a:pPr indent="0" lvl="0" marL="0" rtl="0" algn="r">
              <a:spcBef>
                <a:spcPts val="1200"/>
              </a:spcBef>
              <a:spcAft>
                <a:spcPts val="0"/>
              </a:spcAft>
              <a:buNone/>
            </a:pPr>
            <a:r>
              <a:t/>
            </a:r>
            <a:endParaRPr sz="1000"/>
          </a:p>
        </p:txBody>
      </p:sp>
      <p:sp>
        <p:nvSpPr>
          <p:cNvPr id="445" name="Google Shape;445;p28"/>
          <p:cNvSpPr/>
          <p:nvPr/>
        </p:nvSpPr>
        <p:spPr>
          <a:xfrm>
            <a:off x="82425" y="2604725"/>
            <a:ext cx="8951700" cy="178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Direction</a:t>
            </a:r>
            <a:endParaRPr/>
          </a:p>
        </p:txBody>
      </p:sp>
      <p:sp>
        <p:nvSpPr>
          <p:cNvPr id="451" name="Google Shape;451;p2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2" name="Google Shape;452;p29"/>
          <p:cNvSpPr txBox="1"/>
          <p:nvPr>
            <p:ph type="title"/>
          </p:nvPr>
        </p:nvSpPr>
        <p:spPr>
          <a:xfrm>
            <a:off x="1303800" y="1044375"/>
            <a:ext cx="5631000" cy="6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Point of Care Testing</a:t>
            </a:r>
            <a:endParaRPr sz="2300"/>
          </a:p>
        </p:txBody>
      </p:sp>
      <p:pic>
        <p:nvPicPr>
          <p:cNvPr id="453" name="Google Shape;453;p29"/>
          <p:cNvPicPr preferRelativeResize="0"/>
          <p:nvPr/>
        </p:nvPicPr>
        <p:blipFill rotWithShape="1">
          <a:blip r:embed="rId3">
            <a:alphaModFix/>
          </a:blip>
          <a:srcRect b="27143" l="0" r="0" t="10011"/>
          <a:stretch/>
        </p:blipFill>
        <p:spPr>
          <a:xfrm>
            <a:off x="0" y="1521675"/>
            <a:ext cx="9144000" cy="1436625"/>
          </a:xfrm>
          <a:prstGeom prst="rect">
            <a:avLst/>
          </a:prstGeom>
          <a:noFill/>
          <a:ln>
            <a:noFill/>
          </a:ln>
        </p:spPr>
      </p:pic>
      <p:pic>
        <p:nvPicPr>
          <p:cNvPr id="454" name="Google Shape;454;p29"/>
          <p:cNvPicPr preferRelativeResize="0"/>
          <p:nvPr/>
        </p:nvPicPr>
        <p:blipFill>
          <a:blip r:embed="rId4">
            <a:alphaModFix/>
          </a:blip>
          <a:stretch>
            <a:fillRect/>
          </a:stretch>
        </p:blipFill>
        <p:spPr>
          <a:xfrm>
            <a:off x="2911052" y="2958300"/>
            <a:ext cx="3728922" cy="2097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Mass Screening: P-BEST</a:t>
            </a:r>
            <a:endParaRPr/>
          </a:p>
        </p:txBody>
      </p:sp>
      <p:sp>
        <p:nvSpPr>
          <p:cNvPr id="460" name="Google Shape;460;p30"/>
          <p:cNvSpPr txBox="1"/>
          <p:nvPr>
            <p:ph idx="1" type="body"/>
          </p:nvPr>
        </p:nvSpPr>
        <p:spPr>
          <a:xfrm>
            <a:off x="4408725" y="1392800"/>
            <a:ext cx="3925500" cy="313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a:t>
            </a:r>
            <a:r>
              <a:rPr lang="en" sz="1600"/>
              <a:t>ingle step group testing method to test multiple people for SARS-CoV-2</a:t>
            </a:r>
            <a:endParaRPr sz="1600"/>
          </a:p>
          <a:p>
            <a:pPr indent="-330200" lvl="0" marL="457200" rtl="0" algn="l">
              <a:spcBef>
                <a:spcPts val="0"/>
              </a:spcBef>
              <a:spcAft>
                <a:spcPts val="0"/>
              </a:spcAft>
              <a:buSzPts val="1600"/>
              <a:buChar char="●"/>
            </a:pPr>
            <a:r>
              <a:rPr lang="en" sz="1600"/>
              <a:t>Much faster rate than testing individually</a:t>
            </a:r>
            <a:endParaRPr sz="1600"/>
          </a:p>
          <a:p>
            <a:pPr indent="-330200" lvl="0" marL="457200" rtl="0" algn="l">
              <a:spcBef>
                <a:spcPts val="0"/>
              </a:spcBef>
              <a:spcAft>
                <a:spcPts val="0"/>
              </a:spcAft>
              <a:buSzPts val="1600"/>
              <a:buChar char="●"/>
            </a:pPr>
            <a:r>
              <a:rPr lang="en" sz="1600"/>
              <a:t>Each individual’s sample is a part of multiple groups in a combinatorial grouping method</a:t>
            </a:r>
            <a:endParaRPr sz="1600"/>
          </a:p>
          <a:p>
            <a:pPr indent="-317500" lvl="1" marL="914400" rtl="0" algn="l">
              <a:spcBef>
                <a:spcPts val="0"/>
              </a:spcBef>
              <a:spcAft>
                <a:spcPts val="0"/>
              </a:spcAft>
              <a:buSzPts val="1400"/>
              <a:buChar char="○"/>
            </a:pPr>
            <a:r>
              <a:rPr lang="en" sz="1400"/>
              <a:t>Helps determine the specific positive individual from a positive group test result without the need for additional testing</a:t>
            </a:r>
            <a:endParaRPr sz="1400"/>
          </a:p>
        </p:txBody>
      </p:sp>
      <p:pic>
        <p:nvPicPr>
          <p:cNvPr id="461" name="Google Shape;461;p30"/>
          <p:cNvPicPr preferRelativeResize="0"/>
          <p:nvPr/>
        </p:nvPicPr>
        <p:blipFill>
          <a:blip r:embed="rId3">
            <a:alphaModFix/>
          </a:blip>
          <a:stretch>
            <a:fillRect/>
          </a:stretch>
        </p:blipFill>
        <p:spPr>
          <a:xfrm>
            <a:off x="1303797" y="1392797"/>
            <a:ext cx="2743875" cy="3221725"/>
          </a:xfrm>
          <a:prstGeom prst="rect">
            <a:avLst/>
          </a:prstGeom>
          <a:noFill/>
          <a:ln>
            <a:noFill/>
          </a:ln>
        </p:spPr>
      </p:pic>
      <p:sp>
        <p:nvSpPr>
          <p:cNvPr id="462" name="Google Shape;462;p30"/>
          <p:cNvSpPr txBox="1"/>
          <p:nvPr/>
        </p:nvSpPr>
        <p:spPr>
          <a:xfrm>
            <a:off x="7242000" y="4835700"/>
            <a:ext cx="190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Nunito"/>
                <a:ea typeface="Nunito"/>
                <a:cs typeface="Nunito"/>
                <a:sym typeface="Nunito"/>
              </a:rPr>
              <a:t>(Shental et al., 2020)</a:t>
            </a:r>
            <a:endParaRPr sz="80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AI-Based Testing</a:t>
            </a:r>
            <a:endParaRPr/>
          </a:p>
        </p:txBody>
      </p:sp>
      <p:sp>
        <p:nvSpPr>
          <p:cNvPr id="468" name="Google Shape;468;p31"/>
          <p:cNvSpPr txBox="1"/>
          <p:nvPr>
            <p:ph idx="1" type="body"/>
          </p:nvPr>
        </p:nvSpPr>
        <p:spPr>
          <a:xfrm>
            <a:off x="1303800" y="1761450"/>
            <a:ext cx="7030500" cy="2541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Machine</a:t>
            </a:r>
            <a:r>
              <a:rPr lang="en" sz="1700"/>
              <a:t> learning by previous RT-PCR verified CT scans </a:t>
            </a:r>
            <a:endParaRPr sz="1700"/>
          </a:p>
          <a:p>
            <a:pPr indent="-336550" lvl="0" marL="457200" rtl="0" algn="l">
              <a:spcBef>
                <a:spcPts val="0"/>
              </a:spcBef>
              <a:spcAft>
                <a:spcPts val="0"/>
              </a:spcAft>
              <a:buSzPts val="1700"/>
              <a:buChar char="-"/>
            </a:pPr>
            <a:r>
              <a:rPr lang="en" sz="1700"/>
              <a:t>Quick diagnosis </a:t>
            </a:r>
            <a:endParaRPr sz="1700"/>
          </a:p>
          <a:p>
            <a:pPr indent="-336550" lvl="0" marL="457200" rtl="0" algn="l">
              <a:spcBef>
                <a:spcPts val="0"/>
              </a:spcBef>
              <a:spcAft>
                <a:spcPts val="0"/>
              </a:spcAft>
              <a:buSzPts val="1700"/>
              <a:buChar char="-"/>
            </a:pPr>
            <a:r>
              <a:rPr lang="en" sz="1700"/>
              <a:t>Enhances</a:t>
            </a:r>
            <a:r>
              <a:rPr lang="en" sz="1700"/>
              <a:t> </a:t>
            </a:r>
            <a:r>
              <a:rPr lang="en" sz="1700"/>
              <a:t>physician</a:t>
            </a:r>
            <a:r>
              <a:rPr lang="en" sz="1700"/>
              <a:t> diagnosis </a:t>
            </a:r>
            <a:endParaRPr sz="1700"/>
          </a:p>
          <a:p>
            <a:pPr indent="-336550" lvl="0" marL="457200" rtl="0" algn="l">
              <a:spcBef>
                <a:spcPts val="0"/>
              </a:spcBef>
              <a:spcAft>
                <a:spcPts val="0"/>
              </a:spcAft>
              <a:buSzPts val="1700"/>
              <a:buChar char="-"/>
            </a:pPr>
            <a:r>
              <a:rPr lang="en" sz="1700"/>
              <a:t>Improves sensitivity </a:t>
            </a:r>
            <a:endParaRPr sz="1700"/>
          </a:p>
          <a:p>
            <a:pPr indent="-336550" lvl="0" marL="457200" rtl="0" algn="l">
              <a:spcBef>
                <a:spcPts val="0"/>
              </a:spcBef>
              <a:spcAft>
                <a:spcPts val="0"/>
              </a:spcAft>
              <a:buSzPts val="1700"/>
              <a:buChar char="-"/>
            </a:pPr>
            <a:r>
              <a:rPr lang="en" sz="1700"/>
              <a:t>Predicts progression of illness </a:t>
            </a:r>
            <a:endParaRPr sz="1700"/>
          </a:p>
          <a:p>
            <a:pPr indent="-336550" lvl="0" marL="457200" rtl="0" algn="l">
              <a:spcBef>
                <a:spcPts val="0"/>
              </a:spcBef>
              <a:spcAft>
                <a:spcPts val="0"/>
              </a:spcAft>
              <a:buSzPts val="1700"/>
              <a:buChar char="-"/>
            </a:pPr>
            <a:r>
              <a:rPr lang="en" sz="1700"/>
              <a:t>Still in infancy </a:t>
            </a:r>
            <a:endParaRPr sz="1700"/>
          </a:p>
        </p:txBody>
      </p:sp>
      <p:sp>
        <p:nvSpPr>
          <p:cNvPr id="469" name="Google Shape;469;p31"/>
          <p:cNvSpPr txBox="1"/>
          <p:nvPr/>
        </p:nvSpPr>
        <p:spPr>
          <a:xfrm>
            <a:off x="2391350" y="4372325"/>
            <a:ext cx="4075200" cy="4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470" name="Google Shape;470;p31"/>
          <p:cNvSpPr txBox="1"/>
          <p:nvPr/>
        </p:nvSpPr>
        <p:spPr>
          <a:xfrm>
            <a:off x="6056350" y="4847825"/>
            <a:ext cx="35091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900">
                <a:solidFill>
                  <a:schemeClr val="dk2"/>
                </a:solidFill>
                <a:latin typeface="Nunito"/>
                <a:ea typeface="Nunito"/>
                <a:cs typeface="Nunito"/>
                <a:sym typeface="Nunito"/>
              </a:rPr>
              <a:t> </a:t>
            </a:r>
            <a:r>
              <a:rPr lang="en" sz="800">
                <a:solidFill>
                  <a:schemeClr val="dk2"/>
                </a:solidFill>
                <a:latin typeface="Nunito"/>
                <a:ea typeface="Nunito"/>
                <a:cs typeface="Nunito"/>
                <a:sym typeface="Nunito"/>
              </a:rPr>
              <a:t>(Bernheim et al, 2020) (Chen and See 2020) (Zhang et al 2020) </a:t>
            </a:r>
            <a:endParaRPr sz="13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 What </a:t>
            </a:r>
            <a:r>
              <a:rPr i="1" lang="en"/>
              <a:t>is</a:t>
            </a:r>
            <a:r>
              <a:rPr lang="en"/>
              <a:t> SARS-CoV-2?</a:t>
            </a:r>
            <a:endParaRPr/>
          </a:p>
        </p:txBody>
      </p:sp>
      <p:sp>
        <p:nvSpPr>
          <p:cNvPr id="284" name="Google Shape;284;p14"/>
          <p:cNvSpPr txBox="1"/>
          <p:nvPr>
            <p:ph idx="1" type="body"/>
          </p:nvPr>
        </p:nvSpPr>
        <p:spPr>
          <a:xfrm>
            <a:off x="1107275" y="1367413"/>
            <a:ext cx="4083900" cy="2541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Outbreak originated in China in late 2019</a:t>
            </a:r>
            <a:endParaRPr sz="1500"/>
          </a:p>
          <a:p>
            <a:pPr indent="-323850" lvl="0" marL="457200" rtl="0" algn="l">
              <a:spcBef>
                <a:spcPts val="0"/>
              </a:spcBef>
              <a:spcAft>
                <a:spcPts val="0"/>
              </a:spcAft>
              <a:buSzPts val="1500"/>
              <a:buChar char="-"/>
            </a:pPr>
            <a:r>
              <a:rPr lang="en" sz="1500"/>
              <a:t>Disease caused by this virus is called: </a:t>
            </a:r>
            <a:r>
              <a:rPr lang="en" sz="1500"/>
              <a:t>coronavirus</a:t>
            </a:r>
            <a:r>
              <a:rPr lang="en" sz="1500"/>
              <a:t> disease 2019 (a.k.a. COVID-19)</a:t>
            </a:r>
            <a:endParaRPr sz="1500"/>
          </a:p>
          <a:p>
            <a:pPr indent="-323850" lvl="0" marL="457200" rtl="0" algn="l">
              <a:spcBef>
                <a:spcPts val="0"/>
              </a:spcBef>
              <a:spcAft>
                <a:spcPts val="0"/>
              </a:spcAft>
              <a:buSzPts val="1500"/>
              <a:buChar char="-"/>
            </a:pPr>
            <a:r>
              <a:rPr lang="en" sz="1500"/>
              <a:t>Global pandemic declared March 11, 2020</a:t>
            </a:r>
            <a:endParaRPr sz="1500"/>
          </a:p>
          <a:p>
            <a:pPr indent="-323850" lvl="0" marL="457200" rtl="0" algn="l">
              <a:spcBef>
                <a:spcPts val="0"/>
              </a:spcBef>
              <a:spcAft>
                <a:spcPts val="0"/>
              </a:spcAft>
              <a:buSzPts val="1500"/>
              <a:buChar char="-"/>
            </a:pPr>
            <a:r>
              <a:rPr lang="en" sz="1500"/>
              <a:t>Symptoms include:</a:t>
            </a:r>
            <a:endParaRPr sz="1500"/>
          </a:p>
          <a:p>
            <a:pPr indent="-311150" lvl="0" marL="914400" rtl="0" algn="l">
              <a:spcBef>
                <a:spcPts val="0"/>
              </a:spcBef>
              <a:spcAft>
                <a:spcPts val="0"/>
              </a:spcAft>
              <a:buSzPts val="1300"/>
              <a:buChar char="●"/>
            </a:pPr>
            <a:r>
              <a:rPr lang="en"/>
              <a:t>Fever</a:t>
            </a:r>
            <a:endParaRPr/>
          </a:p>
          <a:p>
            <a:pPr indent="-311150" lvl="0" marL="914400" rtl="0" algn="l">
              <a:spcBef>
                <a:spcPts val="0"/>
              </a:spcBef>
              <a:spcAft>
                <a:spcPts val="0"/>
              </a:spcAft>
              <a:buSzPts val="1300"/>
              <a:buChar char="●"/>
            </a:pPr>
            <a:r>
              <a:rPr lang="en"/>
              <a:t>Dry cough</a:t>
            </a:r>
            <a:endParaRPr/>
          </a:p>
          <a:p>
            <a:pPr indent="-311150" lvl="0" marL="914400" rtl="0" algn="l">
              <a:spcBef>
                <a:spcPts val="0"/>
              </a:spcBef>
              <a:spcAft>
                <a:spcPts val="0"/>
              </a:spcAft>
              <a:buSzPts val="1300"/>
              <a:buChar char="●"/>
            </a:pPr>
            <a:r>
              <a:rPr lang="en"/>
              <a:t>Shortness of breath</a:t>
            </a:r>
            <a:endParaRPr/>
          </a:p>
          <a:p>
            <a:pPr indent="-311150" lvl="0" marL="914400" rtl="0" algn="l">
              <a:spcBef>
                <a:spcPts val="0"/>
              </a:spcBef>
              <a:spcAft>
                <a:spcPts val="0"/>
              </a:spcAft>
              <a:buSzPts val="1300"/>
              <a:buChar char="●"/>
            </a:pPr>
            <a:r>
              <a:rPr lang="en"/>
              <a:t>Fatigue</a:t>
            </a:r>
            <a:endParaRPr/>
          </a:p>
          <a:p>
            <a:pPr indent="-311150" lvl="0" marL="914400" rtl="0" algn="l">
              <a:spcBef>
                <a:spcPts val="0"/>
              </a:spcBef>
              <a:spcAft>
                <a:spcPts val="0"/>
              </a:spcAft>
              <a:buSzPts val="1300"/>
              <a:buChar char="●"/>
            </a:pPr>
            <a:r>
              <a:rPr lang="en"/>
              <a:t>Loss of smell and/or taste</a:t>
            </a:r>
            <a:endParaRPr/>
          </a:p>
        </p:txBody>
      </p:sp>
      <p:pic>
        <p:nvPicPr>
          <p:cNvPr id="285" name="Google Shape;285;p14"/>
          <p:cNvPicPr preferRelativeResize="0"/>
          <p:nvPr/>
        </p:nvPicPr>
        <p:blipFill rotWithShape="1">
          <a:blip r:embed="rId3">
            <a:alphaModFix/>
          </a:blip>
          <a:srcRect b="0" l="22232" r="20556" t="0"/>
          <a:stretch/>
        </p:blipFill>
        <p:spPr>
          <a:xfrm>
            <a:off x="5575888" y="1291625"/>
            <a:ext cx="3186874" cy="3127325"/>
          </a:xfrm>
          <a:prstGeom prst="rect">
            <a:avLst/>
          </a:prstGeom>
          <a:noFill/>
          <a:ln>
            <a:noFill/>
          </a:ln>
        </p:spPr>
      </p:pic>
      <p:sp>
        <p:nvSpPr>
          <p:cNvPr id="286" name="Google Shape;286;p14"/>
          <p:cNvSpPr txBox="1"/>
          <p:nvPr/>
        </p:nvSpPr>
        <p:spPr>
          <a:xfrm>
            <a:off x="5669325" y="4418950"/>
            <a:ext cx="30000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900">
                <a:solidFill>
                  <a:schemeClr val="dk2"/>
                </a:solidFill>
                <a:latin typeface="Nunito"/>
                <a:ea typeface="Nunito"/>
                <a:cs typeface="Nunito"/>
                <a:sym typeface="Nunito"/>
              </a:rPr>
              <a:t>Illustration of SARS-CoV-2. Adapted from </a:t>
            </a:r>
            <a:r>
              <a:rPr lang="en" sz="900">
                <a:solidFill>
                  <a:schemeClr val="dk2"/>
                </a:solidFill>
                <a:highlight>
                  <a:srgbClr val="FFFFFF"/>
                </a:highlight>
              </a:rPr>
              <a:t>Eckert &amp; Higgins, 2020.</a:t>
            </a:r>
            <a:endParaRPr sz="900">
              <a:solidFill>
                <a:schemeClr val="dk2"/>
              </a:solidFill>
            </a:endParaRPr>
          </a:p>
        </p:txBody>
      </p:sp>
      <p:sp>
        <p:nvSpPr>
          <p:cNvPr id="287" name="Google Shape;287;p14"/>
          <p:cNvSpPr txBox="1"/>
          <p:nvPr/>
        </p:nvSpPr>
        <p:spPr>
          <a:xfrm>
            <a:off x="7571575" y="4835700"/>
            <a:ext cx="16518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latin typeface="Nunito"/>
                <a:ea typeface="Nunito"/>
                <a:cs typeface="Nunito"/>
                <a:sym typeface="Nunito"/>
              </a:rPr>
              <a:t>(Sheposh, 2021)</a:t>
            </a:r>
            <a:r>
              <a:rPr lang="en" sz="800">
                <a:latin typeface="Nunito"/>
                <a:ea typeface="Nunito"/>
                <a:cs typeface="Nunito"/>
                <a:sym typeface="Nunito"/>
              </a:rPr>
              <a:t>(WHO, 2021)</a:t>
            </a:r>
            <a:endParaRPr sz="80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2"/>
          <p:cNvSpPr txBox="1"/>
          <p:nvPr>
            <p:ph type="title"/>
          </p:nvPr>
        </p:nvSpPr>
        <p:spPr>
          <a:xfrm>
            <a:off x="1388550" y="1640100"/>
            <a:ext cx="6366900" cy="1863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481" name="Google Shape;481;p33"/>
          <p:cNvSpPr txBox="1"/>
          <p:nvPr>
            <p:ph idx="1" type="body"/>
          </p:nvPr>
        </p:nvSpPr>
        <p:spPr>
          <a:xfrm>
            <a:off x="1303800" y="1213900"/>
            <a:ext cx="7548900" cy="3493200"/>
          </a:xfrm>
          <a:prstGeom prst="rect">
            <a:avLst/>
          </a:prstGeom>
        </p:spPr>
        <p:txBody>
          <a:bodyPr anchorCtr="0" anchor="t" bIns="91425" lIns="91425" spcFirstLastPara="1" rIns="91425" wrap="square" tIns="91425">
            <a:noAutofit/>
          </a:bodyPr>
          <a:lstStyle/>
          <a:p>
            <a:pPr indent="-304800" lvl="0" marL="304800" rtl="0" algn="l">
              <a:lnSpc>
                <a:spcPct val="100000"/>
              </a:lnSpc>
              <a:spcBef>
                <a:spcPts val="1200"/>
              </a:spcBef>
              <a:spcAft>
                <a:spcPts val="0"/>
              </a:spcAft>
              <a:buNone/>
            </a:pPr>
            <a:r>
              <a:rPr lang="en" sz="600">
                <a:solidFill>
                  <a:srgbClr val="000000"/>
                </a:solidFill>
              </a:rPr>
              <a:t>Broughton, J. P., Deng, X., Yu, G., Fasching, C. L., Servellita, V., Singh, J., … Chiu, C. Y. (2020). CRISPR–Cas12-based detection of SARS-CoV-2. Nature Biotechnology, 38(7), 870–874. </a:t>
            </a:r>
            <a:r>
              <a:rPr lang="en" sz="600" u="sng">
                <a:solidFill>
                  <a:schemeClr val="accent5"/>
                </a:solidFill>
                <a:hlinkClick r:id="rId3">
                  <a:extLst>
                    <a:ext uri="{A12FA001-AC4F-418D-AE19-62706E023703}">
                      <ahyp:hlinkClr val="tx"/>
                    </a:ext>
                  </a:extLst>
                </a:hlinkClick>
              </a:rPr>
              <a:t>https://doi.org/10.1038/s41587-020-0513-4</a:t>
            </a:r>
            <a:r>
              <a:rPr lang="en" sz="600">
                <a:solidFill>
                  <a:srgbClr val="000000"/>
                </a:solidFill>
              </a:rPr>
              <a:t> </a:t>
            </a:r>
            <a:endParaRPr sz="600">
              <a:solidFill>
                <a:srgbClr val="000000"/>
              </a:solidFill>
            </a:endParaRPr>
          </a:p>
          <a:p>
            <a:pPr indent="-457200" lvl="0" marL="457200" rtl="0" algn="l">
              <a:lnSpc>
                <a:spcPct val="100000"/>
              </a:lnSpc>
              <a:spcBef>
                <a:spcPts val="1200"/>
              </a:spcBef>
              <a:spcAft>
                <a:spcPts val="0"/>
              </a:spcAft>
              <a:buNone/>
            </a:pPr>
            <a:r>
              <a:rPr lang="en" sz="600">
                <a:solidFill>
                  <a:srgbClr val="000000"/>
                </a:solidFill>
              </a:rPr>
              <a:t>Chan, J. F.-W., Yip, C. C.-Y., To, K. K.-W., Tang, T. H.-C., Wong, S. C.-Y., Leung, K.-H., … Yuen, K.-Y. (2020). Improved Molecular Diagnosis of COVID-19 by the Novel, Highly Sensitive and Specific COVID-19-RdRp/Hel Real-Time Reverse Transcription-PCR Assay Validated &amp;lt;em&amp;gt;In Vitro&amp;lt;/em&amp;gt; and with Clinical Specimens. </a:t>
            </a:r>
            <a:r>
              <a:rPr i="1" lang="en" sz="600">
                <a:solidFill>
                  <a:srgbClr val="000000"/>
                </a:solidFill>
              </a:rPr>
              <a:t>Journal of Clinical Microbiology</a:t>
            </a:r>
            <a:r>
              <a:rPr lang="en" sz="600">
                <a:solidFill>
                  <a:srgbClr val="000000"/>
                </a:solidFill>
              </a:rPr>
              <a:t>, </a:t>
            </a:r>
            <a:r>
              <a:rPr i="1" lang="en" sz="600">
                <a:solidFill>
                  <a:srgbClr val="000000"/>
                </a:solidFill>
              </a:rPr>
              <a:t>58</a:t>
            </a:r>
            <a:r>
              <a:rPr lang="en" sz="600">
                <a:solidFill>
                  <a:srgbClr val="000000"/>
                </a:solidFill>
              </a:rPr>
              <a:t>(5), e00310-20. https://doi.org/10.1128/JCM.00310-20</a:t>
            </a:r>
            <a:endParaRPr sz="600">
              <a:solidFill>
                <a:srgbClr val="000000"/>
              </a:solidFill>
            </a:endParaRPr>
          </a:p>
          <a:p>
            <a:pPr indent="-457200" lvl="0" marL="457200" rtl="0" algn="l">
              <a:lnSpc>
                <a:spcPct val="100000"/>
              </a:lnSpc>
              <a:spcBef>
                <a:spcPts val="1200"/>
              </a:spcBef>
              <a:spcAft>
                <a:spcPts val="0"/>
              </a:spcAft>
              <a:buNone/>
            </a:pPr>
            <a:r>
              <a:rPr lang="en" sz="600">
                <a:solidFill>
                  <a:srgbClr val="000000"/>
                </a:solidFill>
              </a:rPr>
              <a:t>Chau, C. H., Strope, J. D., &amp; Figg, W. D. (2020). COVID-19 Clinical Diagnostics and Testing Technology. </a:t>
            </a:r>
            <a:r>
              <a:rPr i="1" lang="en" sz="600">
                <a:solidFill>
                  <a:srgbClr val="000000"/>
                </a:solidFill>
              </a:rPr>
              <a:t>The Journal of Human Pharmacology and Drug Therapy</a:t>
            </a:r>
            <a:r>
              <a:rPr lang="en" sz="600">
                <a:solidFill>
                  <a:srgbClr val="000000"/>
                </a:solidFill>
              </a:rPr>
              <a:t>, </a:t>
            </a:r>
            <a:r>
              <a:rPr i="1" lang="en" sz="600">
                <a:solidFill>
                  <a:srgbClr val="000000"/>
                </a:solidFill>
              </a:rPr>
              <a:t>40</a:t>
            </a:r>
            <a:r>
              <a:rPr lang="en" sz="600">
                <a:solidFill>
                  <a:srgbClr val="000000"/>
                </a:solidFill>
              </a:rPr>
              <a:t>(8), 857-868. </a:t>
            </a:r>
            <a:endParaRPr sz="600">
              <a:solidFill>
                <a:srgbClr val="000000"/>
              </a:solidFill>
            </a:endParaRPr>
          </a:p>
          <a:p>
            <a:pPr indent="-457200" lvl="0" marL="457200" rtl="0" algn="l">
              <a:lnSpc>
                <a:spcPct val="100000"/>
              </a:lnSpc>
              <a:spcBef>
                <a:spcPts val="0"/>
              </a:spcBef>
              <a:spcAft>
                <a:spcPts val="0"/>
              </a:spcAft>
              <a:buNone/>
            </a:pPr>
            <a:r>
              <a:t/>
            </a:r>
            <a:endParaRPr sz="600">
              <a:solidFill>
                <a:srgbClr val="000000"/>
              </a:solidFill>
            </a:endParaRPr>
          </a:p>
          <a:p>
            <a:pPr indent="0" lvl="0" marL="0" rtl="0" algn="l">
              <a:lnSpc>
                <a:spcPct val="100000"/>
              </a:lnSpc>
              <a:spcBef>
                <a:spcPts val="0"/>
              </a:spcBef>
              <a:spcAft>
                <a:spcPts val="0"/>
              </a:spcAft>
              <a:buNone/>
            </a:pPr>
            <a:r>
              <a:rPr lang="en" sz="600">
                <a:solidFill>
                  <a:srgbClr val="212529"/>
                </a:solidFill>
                <a:highlight>
                  <a:srgbClr val="FFFFFF"/>
                </a:highlight>
              </a:rPr>
              <a:t>Eckert, A., &amp; Higgins, D. (2020). [Illustration of SARS-CoV-2] [Photograph] </a:t>
            </a:r>
            <a:r>
              <a:rPr i="1" lang="en" sz="600">
                <a:solidFill>
                  <a:srgbClr val="212529"/>
                </a:solidFill>
                <a:highlight>
                  <a:srgbClr val="FFFFFF"/>
                </a:highlight>
              </a:rPr>
              <a:t>CDC</a:t>
            </a:r>
            <a:r>
              <a:rPr lang="en" sz="600">
                <a:solidFill>
                  <a:srgbClr val="212529"/>
                </a:solidFill>
                <a:highlight>
                  <a:srgbClr val="FFFFFF"/>
                </a:highlight>
              </a:rPr>
              <a:t>.	</a:t>
            </a:r>
            <a:br>
              <a:rPr lang="en" sz="600">
                <a:solidFill>
                  <a:srgbClr val="212529"/>
                </a:solidFill>
                <a:highlight>
                  <a:srgbClr val="FFFFFF"/>
                </a:highlight>
              </a:rPr>
            </a:br>
            <a:r>
              <a:rPr lang="en" sz="600">
                <a:solidFill>
                  <a:srgbClr val="212529"/>
                </a:solidFill>
                <a:highlight>
                  <a:srgbClr val="FFFFFF"/>
                </a:highlight>
              </a:rPr>
              <a:t>	https://phil.cdc.gov/Details.aspx?pid=23312</a:t>
            </a:r>
            <a:endParaRPr sz="600">
              <a:solidFill>
                <a:srgbClr val="212529"/>
              </a:solidFill>
              <a:highlight>
                <a:srgbClr val="FFFFFF"/>
              </a:highlight>
            </a:endParaRPr>
          </a:p>
          <a:p>
            <a:pPr indent="-457200" lvl="0" marL="457200" rtl="0" algn="l">
              <a:lnSpc>
                <a:spcPct val="100000"/>
              </a:lnSpc>
              <a:spcBef>
                <a:spcPts val="1200"/>
              </a:spcBef>
              <a:spcAft>
                <a:spcPts val="0"/>
              </a:spcAft>
              <a:buNone/>
            </a:pPr>
            <a:r>
              <a:rPr lang="en" sz="600">
                <a:solidFill>
                  <a:srgbClr val="000000"/>
                </a:solidFill>
              </a:rPr>
              <a:t>Lamb, L. E., Bartolone, S. N., Ward, E., &amp; Chancellor, M. B. (2020). Rapid detection of novel coronavirus/Severe Acute Respiratory Syndrome Coronavirus 2 (SARS-CoV-2) by reverse transcription-loop-mediated isothermal amplification. </a:t>
            </a:r>
            <a:r>
              <a:rPr i="1" lang="en" sz="600">
                <a:solidFill>
                  <a:srgbClr val="000000"/>
                </a:solidFill>
              </a:rPr>
              <a:t>PLoS ONE</a:t>
            </a:r>
            <a:r>
              <a:rPr lang="en" sz="600">
                <a:solidFill>
                  <a:srgbClr val="000000"/>
                </a:solidFill>
              </a:rPr>
              <a:t>, </a:t>
            </a:r>
            <a:r>
              <a:rPr i="1" lang="en" sz="600">
                <a:solidFill>
                  <a:srgbClr val="000000"/>
                </a:solidFill>
              </a:rPr>
              <a:t>15</a:t>
            </a:r>
            <a:r>
              <a:rPr lang="en" sz="600">
                <a:solidFill>
                  <a:srgbClr val="000000"/>
                </a:solidFill>
              </a:rPr>
              <a:t>(6), 1–15. </a:t>
            </a:r>
            <a:endParaRPr sz="600">
              <a:solidFill>
                <a:srgbClr val="000000"/>
              </a:solidFill>
            </a:endParaRPr>
          </a:p>
          <a:p>
            <a:pPr indent="-457200" lvl="0" marL="457200" rtl="0" algn="l">
              <a:lnSpc>
                <a:spcPct val="100000"/>
              </a:lnSpc>
              <a:spcBef>
                <a:spcPts val="0"/>
              </a:spcBef>
              <a:spcAft>
                <a:spcPts val="0"/>
              </a:spcAft>
              <a:buNone/>
            </a:pPr>
            <a:r>
              <a:t/>
            </a:r>
            <a:endParaRPr sz="600">
              <a:solidFill>
                <a:srgbClr val="000000"/>
              </a:solidFill>
            </a:endParaRPr>
          </a:p>
          <a:p>
            <a:pPr indent="-457200" lvl="0" marL="457200" rtl="0" algn="l">
              <a:lnSpc>
                <a:spcPct val="100000"/>
              </a:lnSpc>
              <a:spcBef>
                <a:spcPts val="0"/>
              </a:spcBef>
              <a:spcAft>
                <a:spcPts val="0"/>
              </a:spcAft>
              <a:buNone/>
            </a:pPr>
            <a:r>
              <a:rPr lang="en" sz="600">
                <a:solidFill>
                  <a:srgbClr val="202122"/>
                </a:solidFill>
              </a:rPr>
              <a:t>Mori, Y., &amp; Notomi, T. (2009). Loop-mediated isothermal amplification (LAMP): a rapid, accurate, and cost-effective diagnostic method for infectious diseases. </a:t>
            </a:r>
            <a:r>
              <a:rPr i="1" lang="en" sz="600">
                <a:solidFill>
                  <a:srgbClr val="202122"/>
                </a:solidFill>
              </a:rPr>
              <a:t>J. Infect. Chemother</a:t>
            </a:r>
            <a:r>
              <a:rPr lang="en" sz="600">
                <a:solidFill>
                  <a:srgbClr val="202122"/>
                </a:solidFill>
              </a:rPr>
              <a:t>, </a:t>
            </a:r>
            <a:r>
              <a:rPr b="1" i="1" lang="en" sz="600">
                <a:solidFill>
                  <a:srgbClr val="202122"/>
                </a:solidFill>
              </a:rPr>
              <a:t>15 </a:t>
            </a:r>
            <a:r>
              <a:rPr lang="en" sz="600">
                <a:solidFill>
                  <a:srgbClr val="202122"/>
                </a:solidFill>
              </a:rPr>
              <a:t>(2), 62–69.</a:t>
            </a:r>
            <a:endParaRPr sz="600">
              <a:solidFill>
                <a:srgbClr val="000000"/>
              </a:solidFill>
            </a:endParaRPr>
          </a:p>
          <a:p>
            <a:pPr indent="-304800" lvl="0" marL="304800" rtl="0" algn="l">
              <a:lnSpc>
                <a:spcPct val="100000"/>
              </a:lnSpc>
              <a:spcBef>
                <a:spcPts val="1200"/>
              </a:spcBef>
              <a:spcAft>
                <a:spcPts val="0"/>
              </a:spcAft>
              <a:buNone/>
            </a:pPr>
            <a:r>
              <a:rPr lang="en" sz="600">
                <a:solidFill>
                  <a:srgbClr val="000000"/>
                </a:solidFill>
              </a:rPr>
              <a:t>Roy, J., Jain, N., Singh, G., Das, B., &amp; Mallick, B. (2019). Chapter 5 - Small RNA proteome as disease biomarker: An incognito treasure of clinical utility. In B. Mallick (Ed.), </a:t>
            </a:r>
            <a:r>
              <a:rPr i="1" lang="en" sz="600">
                <a:solidFill>
                  <a:srgbClr val="000000"/>
                </a:solidFill>
              </a:rPr>
              <a:t>AGO-Driven Non-Coding RNAs</a:t>
            </a:r>
            <a:r>
              <a:rPr lang="en" sz="600">
                <a:solidFill>
                  <a:srgbClr val="000000"/>
                </a:solidFill>
              </a:rPr>
              <a:t> (pp. 101–136). Academic Press. </a:t>
            </a:r>
            <a:r>
              <a:rPr lang="en" sz="600" u="sng">
                <a:solidFill>
                  <a:schemeClr val="hlink"/>
                </a:solidFill>
                <a:hlinkClick r:id="rId4"/>
              </a:rPr>
              <a:t>https://doi.org/https://doi.org/10.1016/B978-0-12-815669-8.00005-1</a:t>
            </a:r>
            <a:endParaRPr sz="600">
              <a:solidFill>
                <a:srgbClr val="000000"/>
              </a:solidFill>
            </a:endParaRPr>
          </a:p>
          <a:p>
            <a:pPr indent="-304800" lvl="0" marL="304800" rtl="0" algn="l">
              <a:lnSpc>
                <a:spcPct val="100000"/>
              </a:lnSpc>
              <a:spcBef>
                <a:spcPts val="1200"/>
              </a:spcBef>
              <a:spcAft>
                <a:spcPts val="0"/>
              </a:spcAft>
              <a:buNone/>
            </a:pPr>
            <a:r>
              <a:rPr lang="en" sz="600">
                <a:solidFill>
                  <a:srgbClr val="000000"/>
                </a:solidFill>
              </a:rPr>
              <a:t>Sheposh, R. (2021). Coronavirus Disease 2019 (COVID-19). </a:t>
            </a:r>
            <a:r>
              <a:rPr i="1" lang="en" sz="600">
                <a:solidFill>
                  <a:srgbClr val="000000"/>
                </a:solidFill>
              </a:rPr>
              <a:t>Salem Press Encyclopedia of Health</a:t>
            </a:r>
            <a:r>
              <a:rPr lang="en" sz="600">
                <a:solidFill>
                  <a:srgbClr val="000000"/>
                </a:solidFill>
              </a:rPr>
              <a:t>. </a:t>
            </a:r>
            <a:endParaRPr sz="600">
              <a:solidFill>
                <a:srgbClr val="000000"/>
              </a:solidFill>
            </a:endParaRPr>
          </a:p>
          <a:p>
            <a:pPr indent="-304800" lvl="0" marL="304800" rtl="0" algn="l">
              <a:lnSpc>
                <a:spcPct val="100000"/>
              </a:lnSpc>
              <a:spcBef>
                <a:spcPts val="1200"/>
              </a:spcBef>
              <a:spcAft>
                <a:spcPts val="0"/>
              </a:spcAft>
              <a:buNone/>
            </a:pPr>
            <a:r>
              <a:rPr lang="en" sz="600">
                <a:solidFill>
                  <a:srgbClr val="000000"/>
                </a:solidFill>
              </a:rPr>
              <a:t>Shental, N., Levy, S., Wuvshet, V., Skorniakov, S., Shalem, B., Ottolenghi, A., … Hertz, T. (2020). Efficient high-throughput SARS-CoV-2 testing to detect asymptomatic carriers. Science Advances, 6(37), 5961–5972. https://doi.org/10.1126/sciadv.abc5961</a:t>
            </a:r>
            <a:endParaRPr sz="600">
              <a:solidFill>
                <a:srgbClr val="000000"/>
              </a:solidFill>
            </a:endParaRPr>
          </a:p>
          <a:p>
            <a:pPr indent="-457200" lvl="0" marL="457200" rtl="0" algn="l">
              <a:lnSpc>
                <a:spcPct val="100000"/>
              </a:lnSpc>
              <a:spcBef>
                <a:spcPts val="1200"/>
              </a:spcBef>
              <a:spcAft>
                <a:spcPts val="0"/>
              </a:spcAft>
              <a:buNone/>
            </a:pPr>
            <a:r>
              <a:rPr lang="en" sz="600">
                <a:solidFill>
                  <a:srgbClr val="000000"/>
                </a:solidFill>
              </a:rPr>
              <a:t>Schilling, M. (2015). </a:t>
            </a:r>
            <a:r>
              <a:rPr i="1" lang="en" sz="600">
                <a:solidFill>
                  <a:srgbClr val="000000"/>
                </a:solidFill>
              </a:rPr>
              <a:t>The economic benefits of point-of-care testing.</a:t>
            </a:r>
            <a:r>
              <a:rPr lang="en" sz="600">
                <a:solidFill>
                  <a:srgbClr val="000000"/>
                </a:solidFill>
              </a:rPr>
              <a:t> Abbott. </a:t>
            </a:r>
            <a:r>
              <a:rPr lang="en" sz="600" u="sng">
                <a:solidFill>
                  <a:schemeClr val="hlink"/>
                </a:solidFill>
                <a:hlinkClick r:id="rId5"/>
              </a:rPr>
              <a:t>https://www.pointofcare.abbott/shared/static-assets/other/2697.1_HHE2015ArticleMartinSchilling.pdf</a:t>
            </a:r>
            <a:endParaRPr sz="600">
              <a:solidFill>
                <a:srgbClr val="000000"/>
              </a:solidFill>
            </a:endParaRPr>
          </a:p>
          <a:p>
            <a:pPr indent="-457200" lvl="0" marL="457200" rtl="0" algn="l">
              <a:lnSpc>
                <a:spcPct val="100000"/>
              </a:lnSpc>
              <a:spcBef>
                <a:spcPts val="0"/>
              </a:spcBef>
              <a:spcAft>
                <a:spcPts val="0"/>
              </a:spcAft>
              <a:buNone/>
            </a:pPr>
            <a:r>
              <a:t/>
            </a:r>
            <a:endParaRPr sz="600">
              <a:solidFill>
                <a:srgbClr val="000000"/>
              </a:solidFill>
            </a:endParaRPr>
          </a:p>
          <a:p>
            <a:pPr indent="-457200" lvl="0" marL="457200" rtl="0" algn="l">
              <a:lnSpc>
                <a:spcPct val="100000"/>
              </a:lnSpc>
              <a:spcBef>
                <a:spcPts val="0"/>
              </a:spcBef>
              <a:spcAft>
                <a:spcPts val="0"/>
              </a:spcAft>
              <a:buNone/>
            </a:pPr>
            <a:r>
              <a:rPr lang="en" sz="600">
                <a:solidFill>
                  <a:srgbClr val="000000"/>
                </a:solidFill>
              </a:rPr>
              <a:t>ThermoFisher (2020). Basic Principles of RT-qPCR. </a:t>
            </a:r>
            <a:r>
              <a:rPr lang="en" sz="600" u="sng">
                <a:solidFill>
                  <a:schemeClr val="hlink"/>
                </a:solidFill>
                <a:hlinkClick r:id="rId6"/>
              </a:rPr>
              <a:t>https://www.thermofisher.com/ca/en/home/brands/thermo-scientific/molecular-biology/molecular-biology-learning-center/molecular-biology-resource-library/spotlight-articles/basic-principles-rt-qpcr.html</a:t>
            </a:r>
            <a:endParaRPr sz="600">
              <a:solidFill>
                <a:srgbClr val="000000"/>
              </a:solidFill>
            </a:endParaRPr>
          </a:p>
          <a:p>
            <a:pPr indent="-457200" lvl="0" marL="457200" rtl="0" algn="l">
              <a:lnSpc>
                <a:spcPct val="100000"/>
              </a:lnSpc>
              <a:spcBef>
                <a:spcPts val="0"/>
              </a:spcBef>
              <a:spcAft>
                <a:spcPts val="0"/>
              </a:spcAft>
              <a:buNone/>
            </a:pPr>
            <a:r>
              <a:t/>
            </a:r>
            <a:endParaRPr sz="600">
              <a:solidFill>
                <a:srgbClr val="000000"/>
              </a:solidFill>
            </a:endParaRPr>
          </a:p>
          <a:p>
            <a:pPr indent="-457200" lvl="0" marL="457200" rtl="0" algn="l">
              <a:lnSpc>
                <a:spcPct val="100000"/>
              </a:lnSpc>
              <a:spcBef>
                <a:spcPts val="0"/>
              </a:spcBef>
              <a:spcAft>
                <a:spcPts val="0"/>
              </a:spcAft>
              <a:buNone/>
            </a:pPr>
            <a:r>
              <a:rPr lang="en" sz="600">
                <a:solidFill>
                  <a:srgbClr val="000000"/>
                </a:solidFill>
              </a:rPr>
              <a:t>World Health Organization. (2021). </a:t>
            </a:r>
            <a:r>
              <a:rPr i="1" lang="en" sz="600">
                <a:solidFill>
                  <a:srgbClr val="000000"/>
                </a:solidFill>
              </a:rPr>
              <a:t>WHO coronavirus disease (COVID-19) dashboard</a:t>
            </a:r>
            <a:r>
              <a:rPr lang="en" sz="600">
                <a:solidFill>
                  <a:srgbClr val="000000"/>
                </a:solidFill>
              </a:rPr>
              <a:t>. Retrieved January 27, 2020 from https://covid19.who.int/ </a:t>
            </a:r>
            <a:endParaRPr sz="600">
              <a:solidFill>
                <a:srgbClr val="000000"/>
              </a:solidFill>
            </a:endParaRPr>
          </a:p>
          <a:p>
            <a:pPr indent="-457200" lvl="0" marL="457200" rtl="0" algn="l">
              <a:lnSpc>
                <a:spcPct val="100000"/>
              </a:lnSpc>
              <a:spcBef>
                <a:spcPts val="0"/>
              </a:spcBef>
              <a:spcAft>
                <a:spcPts val="0"/>
              </a:spcAft>
              <a:buNone/>
            </a:pPr>
            <a:r>
              <a:t/>
            </a:r>
            <a:endParaRPr sz="600">
              <a:solidFill>
                <a:srgbClr val="000000"/>
              </a:solidFill>
            </a:endParaRPr>
          </a:p>
          <a:p>
            <a:pPr indent="-457200" lvl="0" marL="457200" rtl="0" algn="l">
              <a:lnSpc>
                <a:spcPct val="100000"/>
              </a:lnSpc>
              <a:spcBef>
                <a:spcPts val="0"/>
              </a:spcBef>
              <a:spcAft>
                <a:spcPts val="0"/>
              </a:spcAft>
              <a:buNone/>
            </a:pPr>
            <a:r>
              <a:rPr lang="en" sz="600">
                <a:solidFill>
                  <a:srgbClr val="000000"/>
                </a:solidFill>
              </a:rPr>
              <a:t>Shental, N., Levy, S., Wuvshet, V., Skorniakov, S., Shalem, B., Ottolenghi, A., … Hertz, T. (2020). Efficient high-throughput SARS-CoV-2 testing to detect asymptomatic carriers. Science Advances, 6(37), 5961–5972. https://doi.org/10.1126/sciadv.abc5961</a:t>
            </a:r>
            <a:endParaRPr sz="600">
              <a:solidFill>
                <a:srgbClr val="000000"/>
              </a:solidFill>
            </a:endParaRPr>
          </a:p>
          <a:p>
            <a:pPr indent="0" lvl="0" marL="0" rtl="0" algn="l">
              <a:lnSpc>
                <a:spcPct val="100000"/>
              </a:lnSpc>
              <a:spcBef>
                <a:spcPts val="0"/>
              </a:spcBef>
              <a:spcAft>
                <a:spcPts val="1200"/>
              </a:spcAft>
              <a:buNone/>
            </a:pPr>
            <a:r>
              <a:t/>
            </a:r>
            <a:endParaRPr sz="600">
              <a:solidFill>
                <a:srgbClr val="212529"/>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Diagnostic Overview</a:t>
            </a:r>
            <a:endParaRPr/>
          </a:p>
        </p:txBody>
      </p:sp>
      <p:grpSp>
        <p:nvGrpSpPr>
          <p:cNvPr id="293" name="Google Shape;293;p15"/>
          <p:cNvGrpSpPr/>
          <p:nvPr/>
        </p:nvGrpSpPr>
        <p:grpSpPr>
          <a:xfrm>
            <a:off x="286975" y="1598600"/>
            <a:ext cx="1834900" cy="834800"/>
            <a:chOff x="1083025" y="2306625"/>
            <a:chExt cx="1834900" cy="834800"/>
          </a:xfrm>
        </p:grpSpPr>
        <p:sp>
          <p:nvSpPr>
            <p:cNvPr id="294" name="Google Shape;294;p1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latin typeface="Roboto"/>
                  <a:ea typeface="Roboto"/>
                  <a:cs typeface="Roboto"/>
                  <a:sym typeface="Roboto"/>
                </a:rPr>
                <a:t>CT-Scan</a:t>
              </a:r>
              <a:endParaRPr b="1" sz="1000">
                <a:solidFill>
                  <a:srgbClr val="666666"/>
                </a:solidFill>
                <a:latin typeface="Roboto"/>
                <a:ea typeface="Roboto"/>
                <a:cs typeface="Roboto"/>
                <a:sym typeface="Roboto"/>
              </a:endParaRPr>
            </a:p>
          </p:txBody>
        </p:sp>
        <p:sp>
          <p:nvSpPr>
            <p:cNvPr id="295" name="Google Shape;295;p15"/>
            <p:cNvSpPr/>
            <p:nvPr/>
          </p:nvSpPr>
          <p:spPr>
            <a:xfrm flipH="1">
              <a:off x="1083025" y="2306625"/>
              <a:ext cx="1834800" cy="143400"/>
            </a:xfrm>
            <a:prstGeom prst="parallelogram">
              <a:avLst>
                <a:gd fmla="val 96952"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96" name="Google Shape;296;p15"/>
            <p:cNvSpPr/>
            <p:nvPr/>
          </p:nvSpPr>
          <p:spPr>
            <a:xfrm>
              <a:off x="1083125" y="2460449"/>
              <a:ext cx="1834800" cy="143400"/>
            </a:xfrm>
            <a:prstGeom prst="parallelogram">
              <a:avLst>
                <a:gd fmla="val 96952"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15"/>
          <p:cNvGrpSpPr/>
          <p:nvPr/>
        </p:nvGrpSpPr>
        <p:grpSpPr>
          <a:xfrm>
            <a:off x="1995924" y="1598600"/>
            <a:ext cx="1834900" cy="834800"/>
            <a:chOff x="1083025" y="2306625"/>
            <a:chExt cx="1834900" cy="834800"/>
          </a:xfrm>
        </p:grpSpPr>
        <p:sp>
          <p:nvSpPr>
            <p:cNvPr id="298" name="Google Shape;298;p1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latin typeface="Roboto"/>
                  <a:ea typeface="Roboto"/>
                  <a:cs typeface="Roboto"/>
                  <a:sym typeface="Roboto"/>
                </a:rPr>
                <a:t>rRT-PCR/RT-LAMP</a:t>
              </a:r>
              <a:endParaRPr b="1" sz="1000">
                <a:solidFill>
                  <a:srgbClr val="666666"/>
                </a:solidFill>
                <a:latin typeface="Roboto"/>
                <a:ea typeface="Roboto"/>
                <a:cs typeface="Roboto"/>
                <a:sym typeface="Roboto"/>
              </a:endParaRPr>
            </a:p>
          </p:txBody>
        </p:sp>
        <p:sp>
          <p:nvSpPr>
            <p:cNvPr id="299" name="Google Shape;299;p15"/>
            <p:cNvSpPr/>
            <p:nvPr/>
          </p:nvSpPr>
          <p:spPr>
            <a:xfrm flipH="1">
              <a:off x="1083025" y="2306625"/>
              <a:ext cx="1834800" cy="143400"/>
            </a:xfrm>
            <a:prstGeom prst="parallelogram">
              <a:avLst>
                <a:gd fmla="val 96952"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0" name="Google Shape;300;p15"/>
            <p:cNvSpPr/>
            <p:nvPr/>
          </p:nvSpPr>
          <p:spPr>
            <a:xfrm>
              <a:off x="1083125" y="2460449"/>
              <a:ext cx="1834800" cy="143400"/>
            </a:xfrm>
            <a:prstGeom prst="parallelogram">
              <a:avLst>
                <a:gd fmla="val 96952"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15"/>
          <p:cNvGrpSpPr/>
          <p:nvPr/>
        </p:nvGrpSpPr>
        <p:grpSpPr>
          <a:xfrm>
            <a:off x="3707769" y="1597889"/>
            <a:ext cx="1834900" cy="834800"/>
            <a:chOff x="1083025" y="2306625"/>
            <a:chExt cx="1834900" cy="834800"/>
          </a:xfrm>
        </p:grpSpPr>
        <p:sp>
          <p:nvSpPr>
            <p:cNvPr id="302" name="Google Shape;302;p1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latin typeface="Roboto"/>
                  <a:ea typeface="Roboto"/>
                  <a:cs typeface="Roboto"/>
                  <a:sym typeface="Roboto"/>
                </a:rPr>
                <a:t>Serological Testing</a:t>
              </a:r>
              <a:endParaRPr b="1" sz="1000">
                <a:solidFill>
                  <a:srgbClr val="666666"/>
                </a:solidFill>
                <a:latin typeface="Roboto"/>
                <a:ea typeface="Roboto"/>
                <a:cs typeface="Roboto"/>
                <a:sym typeface="Roboto"/>
              </a:endParaRPr>
            </a:p>
          </p:txBody>
        </p:sp>
        <p:sp>
          <p:nvSpPr>
            <p:cNvPr id="303" name="Google Shape;303;p15"/>
            <p:cNvSpPr/>
            <p:nvPr/>
          </p:nvSpPr>
          <p:spPr>
            <a:xfrm flipH="1">
              <a:off x="1083025" y="2306625"/>
              <a:ext cx="1834800" cy="143400"/>
            </a:xfrm>
            <a:prstGeom prst="parallelogram">
              <a:avLst>
                <a:gd fmla="val 96952"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4" name="Google Shape;304;p15"/>
            <p:cNvSpPr/>
            <p:nvPr/>
          </p:nvSpPr>
          <p:spPr>
            <a:xfrm>
              <a:off x="1083125" y="2460449"/>
              <a:ext cx="1834800" cy="143400"/>
            </a:xfrm>
            <a:prstGeom prst="parallelogram">
              <a:avLst>
                <a:gd fmla="val 96952"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15"/>
          <p:cNvGrpSpPr/>
          <p:nvPr/>
        </p:nvGrpSpPr>
        <p:grpSpPr>
          <a:xfrm>
            <a:off x="7128583" y="1597878"/>
            <a:ext cx="1834900" cy="834800"/>
            <a:chOff x="1083025" y="2306625"/>
            <a:chExt cx="1834900" cy="834800"/>
          </a:xfrm>
        </p:grpSpPr>
        <p:sp>
          <p:nvSpPr>
            <p:cNvPr id="306" name="Google Shape;306;p15"/>
            <p:cNvSpPr txBox="1"/>
            <p:nvPr/>
          </p:nvSpPr>
          <p:spPr>
            <a:xfrm>
              <a:off x="1306300"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latin typeface="Roboto"/>
                  <a:ea typeface="Roboto"/>
                  <a:cs typeface="Roboto"/>
                  <a:sym typeface="Roboto"/>
                </a:rPr>
                <a:t>Future Directions</a:t>
              </a:r>
              <a:endParaRPr b="1" sz="1000">
                <a:solidFill>
                  <a:srgbClr val="666666"/>
                </a:solidFill>
                <a:latin typeface="Roboto"/>
                <a:ea typeface="Roboto"/>
                <a:cs typeface="Roboto"/>
                <a:sym typeface="Roboto"/>
              </a:endParaRPr>
            </a:p>
          </p:txBody>
        </p:sp>
        <p:sp>
          <p:nvSpPr>
            <p:cNvPr id="307" name="Google Shape;307;p15"/>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8" name="Google Shape;308;p15"/>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15"/>
          <p:cNvGrpSpPr/>
          <p:nvPr/>
        </p:nvGrpSpPr>
        <p:grpSpPr>
          <a:xfrm>
            <a:off x="5421033" y="1597878"/>
            <a:ext cx="1834900" cy="834800"/>
            <a:chOff x="1083025" y="2306625"/>
            <a:chExt cx="1834900" cy="834800"/>
          </a:xfrm>
        </p:grpSpPr>
        <p:sp>
          <p:nvSpPr>
            <p:cNvPr id="310" name="Google Shape;310;p1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latin typeface="Roboto"/>
                  <a:ea typeface="Roboto"/>
                  <a:cs typeface="Roboto"/>
                  <a:sym typeface="Roboto"/>
                </a:rPr>
                <a:t>Antigen Based Testing</a:t>
              </a:r>
              <a:endParaRPr b="1" sz="1000">
                <a:solidFill>
                  <a:srgbClr val="666666"/>
                </a:solidFill>
                <a:latin typeface="Roboto"/>
                <a:ea typeface="Roboto"/>
                <a:cs typeface="Roboto"/>
                <a:sym typeface="Roboto"/>
              </a:endParaRPr>
            </a:p>
          </p:txBody>
        </p:sp>
        <p:sp>
          <p:nvSpPr>
            <p:cNvPr id="311" name="Google Shape;311;p15"/>
            <p:cNvSpPr/>
            <p:nvPr/>
          </p:nvSpPr>
          <p:spPr>
            <a:xfrm flipH="1">
              <a:off x="1083025" y="2306625"/>
              <a:ext cx="1834800" cy="143400"/>
            </a:xfrm>
            <a:prstGeom prst="parallelogram">
              <a:avLst>
                <a:gd fmla="val 96952"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12" name="Google Shape;312;p15"/>
            <p:cNvSpPr/>
            <p:nvPr/>
          </p:nvSpPr>
          <p:spPr>
            <a:xfrm>
              <a:off x="1083125" y="2460449"/>
              <a:ext cx="1834800" cy="143400"/>
            </a:xfrm>
            <a:prstGeom prst="parallelogram">
              <a:avLst>
                <a:gd fmla="val 96952"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15"/>
          <p:cNvSpPr txBox="1"/>
          <p:nvPr/>
        </p:nvSpPr>
        <p:spPr>
          <a:xfrm>
            <a:off x="209225" y="2571750"/>
            <a:ext cx="7492500" cy="179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2"/>
                </a:solidFill>
                <a:latin typeface="Nunito"/>
                <a:ea typeface="Nunito"/>
                <a:cs typeface="Nunito"/>
                <a:sym typeface="Nunito"/>
              </a:rPr>
              <a:t>Clinical Performance </a:t>
            </a:r>
            <a:endParaRPr b="1">
              <a:solidFill>
                <a:schemeClr val="dk2"/>
              </a:solidFill>
              <a:latin typeface="Nunito"/>
              <a:ea typeface="Nunito"/>
              <a:cs typeface="Nunito"/>
              <a:sym typeface="Nunito"/>
            </a:endParaRPr>
          </a:p>
          <a:p>
            <a:pPr indent="-317500" lvl="0" marL="457200" rtl="0" algn="l">
              <a:lnSpc>
                <a:spcPct val="115000"/>
              </a:lnSpc>
              <a:spcBef>
                <a:spcPts val="1200"/>
              </a:spcBef>
              <a:spcAft>
                <a:spcPts val="0"/>
              </a:spcAft>
              <a:buClr>
                <a:schemeClr val="dk2"/>
              </a:buClr>
              <a:buSzPts val="1400"/>
              <a:buFont typeface="Nunito"/>
              <a:buChar char="-"/>
            </a:pPr>
            <a:r>
              <a:rPr lang="en">
                <a:solidFill>
                  <a:schemeClr val="dk2"/>
                </a:solidFill>
                <a:latin typeface="Nunito"/>
                <a:ea typeface="Nunito"/>
                <a:cs typeface="Nunito"/>
                <a:sym typeface="Nunito"/>
              </a:rPr>
              <a:t>Analytical sensitivity: reliably detect minimum amount of target substance within sample (limit of detection)</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Analytical specificity: ability of test  to detect only the analyte being measured </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Clinical sensitivity: True positive rate </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Clinical specificity: True negative rate </a:t>
            </a:r>
            <a:endParaRPr>
              <a:solidFill>
                <a:schemeClr val="dk2"/>
              </a:solidFill>
              <a:latin typeface="Nunito"/>
              <a:ea typeface="Nunito"/>
              <a:cs typeface="Nunito"/>
              <a:sym typeface="Nunito"/>
            </a:endParaRPr>
          </a:p>
        </p:txBody>
      </p:sp>
      <p:sp>
        <p:nvSpPr>
          <p:cNvPr id="314" name="Google Shape;314;p15"/>
          <p:cNvSpPr txBox="1"/>
          <p:nvPr/>
        </p:nvSpPr>
        <p:spPr>
          <a:xfrm>
            <a:off x="5243650" y="3864300"/>
            <a:ext cx="4691400" cy="1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latin typeface="Nunito"/>
                <a:ea typeface="Nunito"/>
                <a:cs typeface="Nunito"/>
                <a:sym typeface="Nunito"/>
              </a:rPr>
              <a:t>ACRONYMS TO KNOW</a:t>
            </a:r>
            <a:endParaRPr b="1" sz="900">
              <a:latin typeface="Nunito"/>
              <a:ea typeface="Nunito"/>
              <a:cs typeface="Nunito"/>
              <a:sym typeface="Nunito"/>
            </a:endParaRPr>
          </a:p>
          <a:p>
            <a:pPr indent="0" lvl="0" marL="0" rtl="0" algn="l">
              <a:lnSpc>
                <a:spcPct val="115000"/>
              </a:lnSpc>
              <a:spcBef>
                <a:spcPts val="0"/>
              </a:spcBef>
              <a:spcAft>
                <a:spcPts val="0"/>
              </a:spcAft>
              <a:buNone/>
            </a:pPr>
            <a:r>
              <a:rPr lang="en" sz="900">
                <a:latin typeface="Nunito"/>
                <a:ea typeface="Nunito"/>
                <a:cs typeface="Nunito"/>
                <a:sym typeface="Nunito"/>
              </a:rPr>
              <a:t>RT-PCR: Reverse transcription polymerase chain reaction </a:t>
            </a:r>
            <a:endParaRPr sz="900">
              <a:latin typeface="Nunito"/>
              <a:ea typeface="Nunito"/>
              <a:cs typeface="Nunito"/>
              <a:sym typeface="Nunito"/>
            </a:endParaRPr>
          </a:p>
          <a:p>
            <a:pPr indent="0" lvl="0" marL="0" rtl="0" algn="l">
              <a:lnSpc>
                <a:spcPct val="115000"/>
              </a:lnSpc>
              <a:spcBef>
                <a:spcPts val="0"/>
              </a:spcBef>
              <a:spcAft>
                <a:spcPts val="0"/>
              </a:spcAft>
              <a:buNone/>
            </a:pPr>
            <a:r>
              <a:rPr lang="en" sz="900">
                <a:latin typeface="Nunito"/>
                <a:ea typeface="Nunito"/>
                <a:cs typeface="Nunito"/>
                <a:sym typeface="Nunito"/>
              </a:rPr>
              <a:t>RT-LAMP: Reverse transcription loop-mediated isothermal amplification </a:t>
            </a:r>
            <a:endParaRPr sz="900">
              <a:latin typeface="Nunito"/>
              <a:ea typeface="Nunito"/>
              <a:cs typeface="Nunito"/>
              <a:sym typeface="Nunito"/>
            </a:endParaRPr>
          </a:p>
          <a:p>
            <a:pPr indent="0" lvl="0" marL="0" rtl="0" algn="l">
              <a:lnSpc>
                <a:spcPct val="115000"/>
              </a:lnSpc>
              <a:spcBef>
                <a:spcPts val="0"/>
              </a:spcBef>
              <a:spcAft>
                <a:spcPts val="0"/>
              </a:spcAft>
              <a:buNone/>
            </a:pPr>
            <a:r>
              <a:rPr lang="en" sz="900">
                <a:latin typeface="Nunito"/>
                <a:ea typeface="Nunito"/>
                <a:cs typeface="Nunito"/>
                <a:sym typeface="Nunito"/>
              </a:rPr>
              <a:t>ELISA: </a:t>
            </a:r>
            <a:r>
              <a:rPr lang="en" sz="900">
                <a:highlight>
                  <a:srgbClr val="FFFFFF"/>
                </a:highlight>
                <a:latin typeface="Nunito"/>
                <a:ea typeface="Nunito"/>
                <a:cs typeface="Nunito"/>
                <a:sym typeface="Nunito"/>
              </a:rPr>
              <a:t>Enzyme-linked immunoassay</a:t>
            </a:r>
            <a:endParaRPr sz="900">
              <a:highlight>
                <a:srgbClr val="FFFFFF"/>
              </a:highlight>
              <a:latin typeface="Nunito"/>
              <a:ea typeface="Nunito"/>
              <a:cs typeface="Nunito"/>
              <a:sym typeface="Nunito"/>
            </a:endParaRPr>
          </a:p>
          <a:p>
            <a:pPr indent="0" lvl="0" marL="0" rtl="0" algn="l">
              <a:lnSpc>
                <a:spcPct val="115000"/>
              </a:lnSpc>
              <a:spcBef>
                <a:spcPts val="0"/>
              </a:spcBef>
              <a:spcAft>
                <a:spcPts val="0"/>
              </a:spcAft>
              <a:buNone/>
            </a:pPr>
            <a:r>
              <a:rPr lang="en" sz="900">
                <a:highlight>
                  <a:srgbClr val="FFFFFF"/>
                </a:highlight>
                <a:latin typeface="Nunito"/>
                <a:ea typeface="Nunito"/>
                <a:cs typeface="Nunito"/>
                <a:sym typeface="Nunito"/>
              </a:rPr>
              <a:t>LFA: Lateral flow assay</a:t>
            </a:r>
            <a:endParaRPr sz="900">
              <a:highlight>
                <a:srgbClr val="FFFFFF"/>
              </a:highlight>
              <a:latin typeface="Nunito"/>
              <a:ea typeface="Nunito"/>
              <a:cs typeface="Nunito"/>
              <a:sym typeface="Nunito"/>
            </a:endParaRPr>
          </a:p>
          <a:p>
            <a:pPr indent="0" lvl="0" marL="0" rtl="0" algn="l">
              <a:lnSpc>
                <a:spcPct val="115000"/>
              </a:lnSpc>
              <a:spcBef>
                <a:spcPts val="0"/>
              </a:spcBef>
              <a:spcAft>
                <a:spcPts val="0"/>
              </a:spcAft>
              <a:buNone/>
            </a:pPr>
            <a:r>
              <a:rPr lang="en" sz="900">
                <a:latin typeface="Nunito"/>
                <a:ea typeface="Nunito"/>
                <a:cs typeface="Nunito"/>
                <a:sym typeface="Nunito"/>
              </a:rPr>
              <a:t>CRISPR: </a:t>
            </a:r>
            <a:r>
              <a:rPr lang="en" sz="900">
                <a:highlight>
                  <a:schemeClr val="lt1"/>
                </a:highlight>
                <a:latin typeface="Nunito"/>
                <a:ea typeface="Nunito"/>
                <a:cs typeface="Nunito"/>
                <a:sym typeface="Nunito"/>
              </a:rPr>
              <a:t>Clustered Regularly Interspaced Short Palindromic Repeats</a:t>
            </a:r>
            <a:endParaRPr sz="900">
              <a:latin typeface="Nunito"/>
              <a:ea typeface="Nunito"/>
              <a:cs typeface="Nunito"/>
              <a:sym typeface="Nunito"/>
            </a:endParaRPr>
          </a:p>
          <a:p>
            <a:pPr indent="0" lvl="0" marL="0" rtl="0" algn="l">
              <a:lnSpc>
                <a:spcPct val="115000"/>
              </a:lnSpc>
              <a:spcBef>
                <a:spcPts val="0"/>
              </a:spcBef>
              <a:spcAft>
                <a:spcPts val="0"/>
              </a:spcAft>
              <a:buNone/>
            </a:pPr>
            <a:r>
              <a:rPr lang="en" sz="900">
                <a:highlight>
                  <a:srgbClr val="FFFFFF"/>
                </a:highlight>
                <a:latin typeface="Nunito"/>
                <a:ea typeface="Nunito"/>
                <a:cs typeface="Nunito"/>
                <a:sym typeface="Nunito"/>
              </a:rPr>
              <a:t>AI: Artificial Intelligence </a:t>
            </a:r>
            <a:endParaRPr sz="900">
              <a:highlight>
                <a:srgbClr val="FFFFFF"/>
              </a:highlight>
              <a:latin typeface="Nunito"/>
              <a:ea typeface="Nunito"/>
              <a:cs typeface="Nunito"/>
              <a:sym typeface="Nunito"/>
            </a:endParaRPr>
          </a:p>
        </p:txBody>
      </p:sp>
      <p:sp>
        <p:nvSpPr>
          <p:cNvPr id="315" name="Google Shape;315;p15"/>
          <p:cNvSpPr txBox="1"/>
          <p:nvPr/>
        </p:nvSpPr>
        <p:spPr>
          <a:xfrm>
            <a:off x="0" y="4835700"/>
            <a:ext cx="10611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latin typeface="Nunito"/>
                <a:ea typeface="Nunito"/>
                <a:cs typeface="Nunito"/>
                <a:sym typeface="Nunito"/>
              </a:rPr>
              <a:t>(Chau et al., 2020)</a:t>
            </a:r>
            <a:endParaRPr sz="8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Importance of Diagnostic Testing</a:t>
            </a:r>
            <a:endParaRPr/>
          </a:p>
        </p:txBody>
      </p:sp>
      <p:pic>
        <p:nvPicPr>
          <p:cNvPr id="321" name="Google Shape;321;p16"/>
          <p:cNvPicPr preferRelativeResize="0"/>
          <p:nvPr/>
        </p:nvPicPr>
        <p:blipFill>
          <a:blip r:embed="rId3">
            <a:alphaModFix/>
          </a:blip>
          <a:stretch>
            <a:fillRect/>
          </a:stretch>
        </p:blipFill>
        <p:spPr>
          <a:xfrm>
            <a:off x="5555300" y="1158275"/>
            <a:ext cx="3386900" cy="3395325"/>
          </a:xfrm>
          <a:prstGeom prst="rect">
            <a:avLst/>
          </a:prstGeom>
          <a:noFill/>
          <a:ln>
            <a:noFill/>
          </a:ln>
        </p:spPr>
      </p:pic>
      <p:pic>
        <p:nvPicPr>
          <p:cNvPr id="322" name="Google Shape;322;p16"/>
          <p:cNvPicPr preferRelativeResize="0"/>
          <p:nvPr/>
        </p:nvPicPr>
        <p:blipFill>
          <a:blip r:embed="rId4">
            <a:alphaModFix/>
          </a:blip>
          <a:stretch>
            <a:fillRect/>
          </a:stretch>
        </p:blipFill>
        <p:spPr>
          <a:xfrm>
            <a:off x="309275" y="1478750"/>
            <a:ext cx="2754375" cy="2754375"/>
          </a:xfrm>
          <a:prstGeom prst="rect">
            <a:avLst/>
          </a:prstGeom>
          <a:noFill/>
          <a:ln>
            <a:noFill/>
          </a:ln>
        </p:spPr>
      </p:pic>
      <p:sp>
        <p:nvSpPr>
          <p:cNvPr id="323" name="Google Shape;323;p16"/>
          <p:cNvSpPr txBox="1"/>
          <p:nvPr/>
        </p:nvSpPr>
        <p:spPr>
          <a:xfrm>
            <a:off x="579650" y="4116700"/>
            <a:ext cx="2484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Nunito"/>
              <a:buChar char="❏"/>
            </a:pPr>
            <a:r>
              <a:rPr lang="en" sz="1600">
                <a:latin typeface="Nunito"/>
                <a:ea typeface="Nunito"/>
                <a:cs typeface="Nunito"/>
                <a:sym typeface="Nunito"/>
              </a:rPr>
              <a:t>COVID-19 </a:t>
            </a:r>
            <a:r>
              <a:rPr b="1" lang="en" sz="1600">
                <a:latin typeface="Nunito"/>
                <a:ea typeface="Nunito"/>
                <a:cs typeface="Nunito"/>
                <a:sym typeface="Nunito"/>
              </a:rPr>
              <a:t>+ve </a:t>
            </a:r>
            <a:r>
              <a:rPr b="1" lang="en" sz="1600">
                <a:latin typeface="Nunito"/>
                <a:ea typeface="Nunito"/>
                <a:cs typeface="Nunito"/>
                <a:sym typeface="Nunito"/>
              </a:rPr>
              <a:t> </a:t>
            </a:r>
            <a:endParaRPr b="1" sz="1600">
              <a:latin typeface="Nunito"/>
              <a:ea typeface="Nunito"/>
              <a:cs typeface="Nunito"/>
              <a:sym typeface="Nunito"/>
            </a:endParaRPr>
          </a:p>
          <a:p>
            <a:pPr indent="-317500" lvl="0" marL="457200" rtl="0" algn="l">
              <a:spcBef>
                <a:spcPts val="0"/>
              </a:spcBef>
              <a:spcAft>
                <a:spcPts val="0"/>
              </a:spcAft>
              <a:buSzPts val="1400"/>
              <a:buFont typeface="Nunito"/>
              <a:buChar char="❏"/>
            </a:pPr>
            <a:r>
              <a:rPr lang="en" sz="1600">
                <a:latin typeface="Nunito"/>
                <a:ea typeface="Nunito"/>
                <a:cs typeface="Nunito"/>
                <a:sym typeface="Nunito"/>
              </a:rPr>
              <a:t>COVID-19 </a:t>
            </a:r>
            <a:r>
              <a:rPr b="1" lang="en" sz="1600">
                <a:latin typeface="Nunito"/>
                <a:ea typeface="Nunito"/>
                <a:cs typeface="Nunito"/>
                <a:sym typeface="Nunito"/>
              </a:rPr>
              <a:t>-ve</a:t>
            </a:r>
            <a:r>
              <a:rPr b="1" lang="en" sz="1500">
                <a:latin typeface="Nunito"/>
                <a:ea typeface="Nunito"/>
                <a:cs typeface="Nunito"/>
                <a:sym typeface="Nunito"/>
              </a:rPr>
              <a:t> </a:t>
            </a:r>
            <a:endParaRPr sz="1500">
              <a:latin typeface="Nunito"/>
              <a:ea typeface="Nunito"/>
              <a:cs typeface="Nunito"/>
              <a:sym typeface="Nunito"/>
            </a:endParaRPr>
          </a:p>
        </p:txBody>
      </p:sp>
      <p:pic>
        <p:nvPicPr>
          <p:cNvPr id="324" name="Google Shape;324;p16"/>
          <p:cNvPicPr preferRelativeResize="0"/>
          <p:nvPr/>
        </p:nvPicPr>
        <p:blipFill>
          <a:blip r:embed="rId5">
            <a:alphaModFix/>
          </a:blip>
          <a:stretch>
            <a:fillRect/>
          </a:stretch>
        </p:blipFill>
        <p:spPr>
          <a:xfrm>
            <a:off x="743724" y="4216775"/>
            <a:ext cx="228598" cy="168775"/>
          </a:xfrm>
          <a:prstGeom prst="rect">
            <a:avLst/>
          </a:prstGeom>
          <a:noFill/>
          <a:ln>
            <a:noFill/>
          </a:ln>
        </p:spPr>
      </p:pic>
      <p:sp>
        <p:nvSpPr>
          <p:cNvPr id="325" name="Google Shape;325;p16"/>
          <p:cNvSpPr txBox="1"/>
          <p:nvPr/>
        </p:nvSpPr>
        <p:spPr>
          <a:xfrm>
            <a:off x="5809950" y="4239700"/>
            <a:ext cx="299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a:ea typeface="Nunito"/>
                <a:cs typeface="Nunito"/>
                <a:sym typeface="Nunito"/>
              </a:rPr>
              <a:t>Prevent spread of COVID-19</a:t>
            </a:r>
            <a:endParaRPr sz="1500">
              <a:latin typeface="Nunito"/>
              <a:ea typeface="Nunito"/>
              <a:cs typeface="Nunito"/>
              <a:sym typeface="Nunito"/>
            </a:endParaRPr>
          </a:p>
        </p:txBody>
      </p:sp>
      <p:pic>
        <p:nvPicPr>
          <p:cNvPr id="326" name="Google Shape;326;p16"/>
          <p:cNvPicPr preferRelativeResize="0"/>
          <p:nvPr/>
        </p:nvPicPr>
        <p:blipFill>
          <a:blip r:embed="rId6">
            <a:alphaModFix/>
          </a:blip>
          <a:stretch>
            <a:fillRect/>
          </a:stretch>
        </p:blipFill>
        <p:spPr>
          <a:xfrm>
            <a:off x="3229600" y="1776050"/>
            <a:ext cx="2159750" cy="2159750"/>
          </a:xfrm>
          <a:prstGeom prst="rect">
            <a:avLst/>
          </a:prstGeom>
          <a:noFill/>
          <a:ln>
            <a:noFill/>
          </a:ln>
        </p:spPr>
      </p:pic>
      <p:sp>
        <p:nvSpPr>
          <p:cNvPr id="327" name="Google Shape;327;p16"/>
          <p:cNvSpPr txBox="1"/>
          <p:nvPr/>
        </p:nvSpPr>
        <p:spPr>
          <a:xfrm>
            <a:off x="3521400" y="3993550"/>
            <a:ext cx="2101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a:ea typeface="Nunito"/>
                <a:cs typeface="Nunito"/>
                <a:sym typeface="Nunito"/>
              </a:rPr>
              <a:t>Epidemiological</a:t>
            </a:r>
            <a:r>
              <a:rPr lang="en" sz="1600">
                <a:latin typeface="Nunito"/>
                <a:ea typeface="Nunito"/>
                <a:cs typeface="Nunito"/>
                <a:sym typeface="Nunito"/>
              </a:rPr>
              <a:t> information for Public Health</a:t>
            </a:r>
            <a:endParaRPr sz="15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CT-Scans</a:t>
            </a:r>
            <a:endParaRPr/>
          </a:p>
        </p:txBody>
      </p:sp>
      <p:sp>
        <p:nvSpPr>
          <p:cNvPr id="333" name="Google Shape;333;p17"/>
          <p:cNvSpPr txBox="1"/>
          <p:nvPr>
            <p:ph idx="1" type="body"/>
          </p:nvPr>
        </p:nvSpPr>
        <p:spPr>
          <a:xfrm>
            <a:off x="391125" y="1862700"/>
            <a:ext cx="4023600" cy="22947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SzPts val="2000"/>
              <a:buChar char="-"/>
            </a:pPr>
            <a:r>
              <a:rPr lang="en" sz="2000"/>
              <a:t>Series of X-rays of lungs </a:t>
            </a:r>
            <a:endParaRPr sz="2000"/>
          </a:p>
          <a:p>
            <a:pPr indent="-355600" lvl="0" marL="457200" rtl="0" algn="l">
              <a:lnSpc>
                <a:spcPct val="95000"/>
              </a:lnSpc>
              <a:spcBef>
                <a:spcPts val="0"/>
              </a:spcBef>
              <a:spcAft>
                <a:spcPts val="0"/>
              </a:spcAft>
              <a:buSzPts val="2000"/>
              <a:buChar char="-"/>
            </a:pPr>
            <a:r>
              <a:rPr lang="en" sz="2000"/>
              <a:t>Earliest </a:t>
            </a:r>
            <a:r>
              <a:rPr lang="en" sz="2000"/>
              <a:t>Diagnostic</a:t>
            </a:r>
            <a:r>
              <a:rPr lang="en" sz="2000"/>
              <a:t> test </a:t>
            </a:r>
            <a:endParaRPr sz="2000"/>
          </a:p>
          <a:p>
            <a:pPr indent="-355600" lvl="0" marL="457200" rtl="0" algn="l">
              <a:lnSpc>
                <a:spcPct val="95000"/>
              </a:lnSpc>
              <a:spcBef>
                <a:spcPts val="0"/>
              </a:spcBef>
              <a:spcAft>
                <a:spcPts val="0"/>
              </a:spcAft>
              <a:buSzPts val="2000"/>
              <a:buChar char="-"/>
            </a:pPr>
            <a:r>
              <a:rPr lang="en" sz="2000"/>
              <a:t>Lower </a:t>
            </a:r>
            <a:r>
              <a:rPr lang="en" sz="2000"/>
              <a:t>specificity and sensitivity</a:t>
            </a:r>
            <a:r>
              <a:rPr lang="en" sz="2000"/>
              <a:t> (even lower)</a:t>
            </a:r>
            <a:endParaRPr sz="2000"/>
          </a:p>
          <a:p>
            <a:pPr indent="-355600" lvl="0" marL="457200" rtl="0" algn="l">
              <a:lnSpc>
                <a:spcPct val="95000"/>
              </a:lnSpc>
              <a:spcBef>
                <a:spcPts val="0"/>
              </a:spcBef>
              <a:spcAft>
                <a:spcPts val="0"/>
              </a:spcAft>
              <a:buSzPts val="2000"/>
              <a:buChar char="-"/>
            </a:pPr>
            <a:r>
              <a:rPr lang="en" sz="2000"/>
              <a:t>Expensive and specialist reliant  </a:t>
            </a:r>
            <a:endParaRPr sz="2000"/>
          </a:p>
          <a:p>
            <a:pPr indent="-355600" lvl="0" marL="457200" rtl="0" algn="l">
              <a:lnSpc>
                <a:spcPct val="95000"/>
              </a:lnSpc>
              <a:spcBef>
                <a:spcPts val="0"/>
              </a:spcBef>
              <a:spcAft>
                <a:spcPts val="0"/>
              </a:spcAft>
              <a:buSzPts val="2000"/>
              <a:buChar char="-"/>
            </a:pPr>
            <a:r>
              <a:rPr lang="en" sz="2000"/>
              <a:t>Quick results</a:t>
            </a:r>
            <a:endParaRPr sz="2000"/>
          </a:p>
        </p:txBody>
      </p:sp>
      <p:pic>
        <p:nvPicPr>
          <p:cNvPr id="334" name="Google Shape;334;p17"/>
          <p:cNvPicPr preferRelativeResize="0"/>
          <p:nvPr/>
        </p:nvPicPr>
        <p:blipFill>
          <a:blip r:embed="rId3">
            <a:alphaModFix/>
          </a:blip>
          <a:stretch>
            <a:fillRect/>
          </a:stretch>
        </p:blipFill>
        <p:spPr>
          <a:xfrm>
            <a:off x="4722775" y="1466475"/>
            <a:ext cx="3314401" cy="2294575"/>
          </a:xfrm>
          <a:prstGeom prst="rect">
            <a:avLst/>
          </a:prstGeom>
          <a:noFill/>
          <a:ln>
            <a:noFill/>
          </a:ln>
        </p:spPr>
      </p:pic>
      <p:sp>
        <p:nvSpPr>
          <p:cNvPr id="335" name="Google Shape;335;p17"/>
          <p:cNvSpPr txBox="1"/>
          <p:nvPr>
            <p:ph idx="1" type="body"/>
          </p:nvPr>
        </p:nvSpPr>
        <p:spPr>
          <a:xfrm>
            <a:off x="4722775" y="3705575"/>
            <a:ext cx="3434700" cy="41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900"/>
              <a:t>Presence of bilateral ground-glass opacities in upper lobe</a:t>
            </a:r>
            <a:endParaRPr sz="900"/>
          </a:p>
        </p:txBody>
      </p:sp>
      <p:sp>
        <p:nvSpPr>
          <p:cNvPr id="336" name="Google Shape;336;p17"/>
          <p:cNvSpPr txBox="1"/>
          <p:nvPr/>
        </p:nvSpPr>
        <p:spPr>
          <a:xfrm>
            <a:off x="438650" y="4372325"/>
            <a:ext cx="4075200" cy="4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337" name="Google Shape;337;p17"/>
          <p:cNvSpPr txBox="1"/>
          <p:nvPr/>
        </p:nvSpPr>
        <p:spPr>
          <a:xfrm>
            <a:off x="1202750" y="4803900"/>
            <a:ext cx="4075200" cy="4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338" name="Google Shape;338;p17"/>
          <p:cNvSpPr txBox="1"/>
          <p:nvPr/>
        </p:nvSpPr>
        <p:spPr>
          <a:xfrm>
            <a:off x="7201975" y="4847825"/>
            <a:ext cx="205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(Bernheim et al, 2020)(Bai et al, 2020)</a:t>
            </a:r>
            <a:endParaRPr sz="8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txBox="1"/>
          <p:nvPr>
            <p:ph type="title"/>
          </p:nvPr>
        </p:nvSpPr>
        <p:spPr>
          <a:xfrm>
            <a:off x="1303800" y="598575"/>
            <a:ext cx="7030500" cy="66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rRT-PCR </a:t>
            </a:r>
            <a:endParaRPr/>
          </a:p>
        </p:txBody>
      </p:sp>
      <p:sp>
        <p:nvSpPr>
          <p:cNvPr id="344" name="Google Shape;344;p18"/>
          <p:cNvSpPr txBox="1"/>
          <p:nvPr>
            <p:ph idx="1" type="body"/>
          </p:nvPr>
        </p:nvSpPr>
        <p:spPr>
          <a:xfrm>
            <a:off x="387725" y="1723838"/>
            <a:ext cx="3644700" cy="25416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Initially tested for the presence of SARS-CoV-2 RdRp, N or E genes</a:t>
            </a:r>
            <a:endParaRPr sz="1500"/>
          </a:p>
          <a:p>
            <a:pPr indent="0" lvl="0" marL="1371600" rtl="0" algn="l">
              <a:lnSpc>
                <a:spcPct val="115000"/>
              </a:lnSpc>
              <a:spcBef>
                <a:spcPts val="1200"/>
              </a:spcBef>
              <a:spcAft>
                <a:spcPts val="0"/>
              </a:spcAft>
              <a:buNone/>
            </a:pPr>
            <a:r>
              <a:t/>
            </a:r>
            <a:endParaRPr sz="1500"/>
          </a:p>
          <a:p>
            <a:pPr indent="-323850" lvl="0" marL="457200" rtl="0" algn="l">
              <a:lnSpc>
                <a:spcPct val="115000"/>
              </a:lnSpc>
              <a:spcBef>
                <a:spcPts val="1200"/>
              </a:spcBef>
              <a:spcAft>
                <a:spcPts val="0"/>
              </a:spcAft>
              <a:buSzPts val="1500"/>
              <a:buChar char="-"/>
            </a:pPr>
            <a:r>
              <a:rPr lang="en" sz="1500"/>
              <a:t>Later narrowed down testing to the RdRp Helicase gene alone due to lower cross-reactivity with other viruses</a:t>
            </a:r>
            <a:endParaRPr sz="1500"/>
          </a:p>
        </p:txBody>
      </p:sp>
      <p:sp>
        <p:nvSpPr>
          <p:cNvPr id="345" name="Google Shape;345;p18"/>
          <p:cNvSpPr txBox="1"/>
          <p:nvPr/>
        </p:nvSpPr>
        <p:spPr>
          <a:xfrm>
            <a:off x="8040300" y="4835700"/>
            <a:ext cx="1103700" cy="307800"/>
          </a:xfrm>
          <a:prstGeom prst="rect">
            <a:avLst/>
          </a:prstGeom>
          <a:noFill/>
          <a:ln>
            <a:noFill/>
          </a:ln>
        </p:spPr>
        <p:txBody>
          <a:bodyPr anchorCtr="0" anchor="t" bIns="91425" lIns="91425" spcFirstLastPara="1" rIns="91425" wrap="square" tIns="91425">
            <a:spAutoFit/>
          </a:bodyPr>
          <a:lstStyle/>
          <a:p>
            <a:pPr indent="-304800" lvl="0" marL="304800" rtl="0" algn="l">
              <a:lnSpc>
                <a:spcPct val="115000"/>
              </a:lnSpc>
              <a:spcBef>
                <a:spcPts val="1200"/>
              </a:spcBef>
              <a:spcAft>
                <a:spcPts val="1200"/>
              </a:spcAft>
              <a:buNone/>
            </a:pPr>
            <a:r>
              <a:rPr lang="en" sz="800">
                <a:latin typeface="Nunito"/>
                <a:ea typeface="Nunito"/>
                <a:cs typeface="Nunito"/>
                <a:sym typeface="Nunito"/>
              </a:rPr>
              <a:t>(Sarkar et al. 2020)</a:t>
            </a:r>
            <a:endParaRPr sz="800">
              <a:latin typeface="Nunito"/>
              <a:ea typeface="Nunito"/>
              <a:cs typeface="Nunito"/>
              <a:sym typeface="Nunito"/>
            </a:endParaRPr>
          </a:p>
        </p:txBody>
      </p:sp>
      <p:pic>
        <p:nvPicPr>
          <p:cNvPr id="346" name="Google Shape;346;p18"/>
          <p:cNvPicPr preferRelativeResize="0"/>
          <p:nvPr/>
        </p:nvPicPr>
        <p:blipFill rotWithShape="1">
          <a:blip r:embed="rId3">
            <a:alphaModFix/>
          </a:blip>
          <a:srcRect b="41846" l="0" r="0" t="0"/>
          <a:stretch/>
        </p:blipFill>
        <p:spPr>
          <a:xfrm>
            <a:off x="4232660" y="1465738"/>
            <a:ext cx="4783041" cy="663600"/>
          </a:xfrm>
          <a:prstGeom prst="rect">
            <a:avLst/>
          </a:prstGeom>
          <a:noFill/>
          <a:ln>
            <a:noFill/>
          </a:ln>
        </p:spPr>
      </p:pic>
      <p:pic>
        <p:nvPicPr>
          <p:cNvPr id="347" name="Google Shape;347;p18"/>
          <p:cNvPicPr preferRelativeResize="0"/>
          <p:nvPr/>
        </p:nvPicPr>
        <p:blipFill>
          <a:blip r:embed="rId4">
            <a:alphaModFix/>
          </a:blip>
          <a:stretch>
            <a:fillRect/>
          </a:stretch>
        </p:blipFill>
        <p:spPr>
          <a:xfrm>
            <a:off x="5604725" y="1157963"/>
            <a:ext cx="2038911" cy="279850"/>
          </a:xfrm>
          <a:prstGeom prst="rect">
            <a:avLst/>
          </a:prstGeom>
          <a:noFill/>
          <a:ln>
            <a:noFill/>
          </a:ln>
        </p:spPr>
      </p:pic>
      <p:pic>
        <p:nvPicPr>
          <p:cNvPr id="348" name="Google Shape;348;p18"/>
          <p:cNvPicPr preferRelativeResize="0"/>
          <p:nvPr/>
        </p:nvPicPr>
        <p:blipFill rotWithShape="1">
          <a:blip r:embed="rId5">
            <a:alphaModFix/>
          </a:blip>
          <a:srcRect b="4543" l="0" r="0" t="0"/>
          <a:stretch/>
        </p:blipFill>
        <p:spPr>
          <a:xfrm>
            <a:off x="5096150" y="2129350"/>
            <a:ext cx="3017574" cy="2089350"/>
          </a:xfrm>
          <a:prstGeom prst="rect">
            <a:avLst/>
          </a:prstGeom>
          <a:noFill/>
          <a:ln>
            <a:noFill/>
          </a:ln>
        </p:spPr>
      </p:pic>
      <p:sp>
        <p:nvSpPr>
          <p:cNvPr id="349" name="Google Shape;349;p18"/>
          <p:cNvSpPr txBox="1"/>
          <p:nvPr/>
        </p:nvSpPr>
        <p:spPr>
          <a:xfrm>
            <a:off x="4488875" y="4139475"/>
            <a:ext cx="4083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Figure adapted from Sarkar et al. 2020 </a:t>
            </a:r>
            <a:r>
              <a:rPr lang="en" sz="800">
                <a:latin typeface="Nunito"/>
                <a:ea typeface="Nunito"/>
                <a:cs typeface="Nunito"/>
                <a:sym typeface="Nunito"/>
              </a:rPr>
              <a:t>Potential Therapeutic Options for COVID-19: Current Status, Challenges, and Future Perspectives</a:t>
            </a:r>
            <a:endParaRPr sz="800">
              <a:latin typeface="Nunito"/>
              <a:ea typeface="Nunito"/>
              <a:cs typeface="Nunito"/>
              <a:sym typeface="Nunito"/>
            </a:endParaRPr>
          </a:p>
        </p:txBody>
      </p:sp>
      <p:sp>
        <p:nvSpPr>
          <p:cNvPr id="350" name="Google Shape;350;p18"/>
          <p:cNvSpPr/>
          <p:nvPr/>
        </p:nvSpPr>
        <p:spPr>
          <a:xfrm>
            <a:off x="6265700" y="3772000"/>
            <a:ext cx="945600" cy="446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9"/>
          <p:cNvSpPr txBox="1"/>
          <p:nvPr>
            <p:ph type="title"/>
          </p:nvPr>
        </p:nvSpPr>
        <p:spPr>
          <a:xfrm>
            <a:off x="1303800" y="598575"/>
            <a:ext cx="7030500" cy="66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rRT-PCR </a:t>
            </a:r>
            <a:endParaRPr/>
          </a:p>
        </p:txBody>
      </p:sp>
      <p:sp>
        <p:nvSpPr>
          <p:cNvPr id="356" name="Google Shape;356;p19"/>
          <p:cNvSpPr txBox="1"/>
          <p:nvPr>
            <p:ph idx="1" type="body"/>
          </p:nvPr>
        </p:nvSpPr>
        <p:spPr>
          <a:xfrm>
            <a:off x="586825" y="1504275"/>
            <a:ext cx="3548700" cy="25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Samples are retrieved and treated</a:t>
            </a:r>
            <a:endParaRPr sz="1400"/>
          </a:p>
          <a:p>
            <a:pPr indent="0" lvl="0" marL="457200" rtl="0" algn="l">
              <a:spcBef>
                <a:spcPts val="1200"/>
              </a:spcBef>
              <a:spcAft>
                <a:spcPts val="0"/>
              </a:spcAft>
              <a:buNone/>
            </a:pPr>
            <a:r>
              <a:t/>
            </a:r>
            <a:endParaRPr sz="1400"/>
          </a:p>
          <a:p>
            <a:pPr indent="-317500" lvl="0" marL="457200" rtl="0" algn="l">
              <a:spcBef>
                <a:spcPts val="1200"/>
              </a:spcBef>
              <a:spcAft>
                <a:spcPts val="0"/>
              </a:spcAft>
              <a:buSzPts val="1400"/>
              <a:buChar char="-"/>
            </a:pPr>
            <a:r>
              <a:rPr lang="en" sz="1400"/>
              <a:t>Marker DNA sequences complementary to the viral gene are added</a:t>
            </a:r>
            <a:endParaRPr sz="1400"/>
          </a:p>
          <a:p>
            <a:pPr indent="0" lvl="0" marL="457200" rtl="0" algn="l">
              <a:spcBef>
                <a:spcPts val="1200"/>
              </a:spcBef>
              <a:spcAft>
                <a:spcPts val="0"/>
              </a:spcAft>
              <a:buNone/>
            </a:pPr>
            <a:r>
              <a:t/>
            </a:r>
            <a:endParaRPr sz="1400"/>
          </a:p>
          <a:p>
            <a:pPr indent="-317500" lvl="0" marL="457200" rtl="0" algn="l">
              <a:spcBef>
                <a:spcPts val="1200"/>
              </a:spcBef>
              <a:spcAft>
                <a:spcPts val="0"/>
              </a:spcAft>
              <a:buSzPts val="1400"/>
              <a:buChar char="-"/>
            </a:pPr>
            <a:r>
              <a:rPr lang="en" sz="1400"/>
              <a:t>Standard PCR testing begins with updates occurring in real time</a:t>
            </a:r>
            <a:endParaRPr sz="1400"/>
          </a:p>
        </p:txBody>
      </p:sp>
      <p:sp>
        <p:nvSpPr>
          <p:cNvPr id="357" name="Google Shape;357;p19"/>
          <p:cNvSpPr txBox="1"/>
          <p:nvPr/>
        </p:nvSpPr>
        <p:spPr>
          <a:xfrm>
            <a:off x="8238150" y="4835700"/>
            <a:ext cx="1043700" cy="307800"/>
          </a:xfrm>
          <a:prstGeom prst="rect">
            <a:avLst/>
          </a:prstGeom>
          <a:noFill/>
          <a:ln>
            <a:noFill/>
          </a:ln>
        </p:spPr>
        <p:txBody>
          <a:bodyPr anchorCtr="0" anchor="t" bIns="91425" lIns="91425" spcFirstLastPara="1" rIns="91425" wrap="square" tIns="91425">
            <a:spAutoFit/>
          </a:bodyPr>
          <a:lstStyle/>
          <a:p>
            <a:pPr indent="-304800" lvl="0" marL="304800" rtl="0" algn="l">
              <a:lnSpc>
                <a:spcPct val="115000"/>
              </a:lnSpc>
              <a:spcBef>
                <a:spcPts val="1200"/>
              </a:spcBef>
              <a:spcAft>
                <a:spcPts val="1200"/>
              </a:spcAft>
              <a:buNone/>
            </a:pPr>
            <a:r>
              <a:rPr lang="en" sz="800">
                <a:latin typeface="Nunito"/>
                <a:ea typeface="Nunito"/>
                <a:cs typeface="Nunito"/>
                <a:sym typeface="Nunito"/>
              </a:rPr>
              <a:t>(Roy et al 2019)</a:t>
            </a:r>
            <a:endParaRPr sz="800">
              <a:latin typeface="Nunito"/>
              <a:ea typeface="Nunito"/>
              <a:cs typeface="Nunito"/>
              <a:sym typeface="Nunito"/>
            </a:endParaRPr>
          </a:p>
        </p:txBody>
      </p:sp>
      <p:pic>
        <p:nvPicPr>
          <p:cNvPr id="358" name="Google Shape;358;p19"/>
          <p:cNvPicPr preferRelativeResize="0"/>
          <p:nvPr/>
        </p:nvPicPr>
        <p:blipFill>
          <a:blip r:embed="rId3">
            <a:alphaModFix/>
          </a:blip>
          <a:stretch>
            <a:fillRect/>
          </a:stretch>
        </p:blipFill>
        <p:spPr>
          <a:xfrm>
            <a:off x="4572000" y="1267575"/>
            <a:ext cx="4057450" cy="2778300"/>
          </a:xfrm>
          <a:prstGeom prst="rect">
            <a:avLst/>
          </a:prstGeom>
          <a:noFill/>
          <a:ln>
            <a:noFill/>
          </a:ln>
        </p:spPr>
      </p:pic>
      <p:sp>
        <p:nvSpPr>
          <p:cNvPr id="359" name="Google Shape;359;p19"/>
          <p:cNvSpPr txBox="1"/>
          <p:nvPr/>
        </p:nvSpPr>
        <p:spPr>
          <a:xfrm>
            <a:off x="4572000" y="4139500"/>
            <a:ext cx="413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Nunito"/>
                <a:ea typeface="Nunito"/>
                <a:cs typeface="Nunito"/>
                <a:sym typeface="Nunito"/>
              </a:rPr>
              <a:t>Figure adapted from Roy et al. 2019. </a:t>
            </a:r>
            <a:r>
              <a:rPr lang="en" sz="700">
                <a:latin typeface="Nunito"/>
                <a:ea typeface="Nunito"/>
                <a:cs typeface="Nunito"/>
                <a:sym typeface="Nunito"/>
              </a:rPr>
              <a:t>Chapter 5 - Small RNA proteome as disease biomarker: An incognito treasure of clinical utility</a:t>
            </a:r>
            <a:endParaRPr sz="7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0"/>
          <p:cNvSpPr txBox="1"/>
          <p:nvPr>
            <p:ph type="title"/>
          </p:nvPr>
        </p:nvSpPr>
        <p:spPr>
          <a:xfrm>
            <a:off x="1303800" y="598575"/>
            <a:ext cx="7030500" cy="66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rRT-PCR </a:t>
            </a:r>
            <a:endParaRPr/>
          </a:p>
        </p:txBody>
      </p:sp>
      <p:sp>
        <p:nvSpPr>
          <p:cNvPr id="365" name="Google Shape;365;p20"/>
          <p:cNvSpPr txBox="1"/>
          <p:nvPr>
            <p:ph idx="1" type="body"/>
          </p:nvPr>
        </p:nvSpPr>
        <p:spPr>
          <a:xfrm>
            <a:off x="586825" y="1597900"/>
            <a:ext cx="3548700" cy="2541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500"/>
              <a:t>Advantages:</a:t>
            </a:r>
            <a:endParaRPr sz="1500"/>
          </a:p>
          <a:p>
            <a:pPr indent="-323850" lvl="0" marL="457200" rtl="0" algn="l">
              <a:lnSpc>
                <a:spcPct val="95000"/>
              </a:lnSpc>
              <a:spcBef>
                <a:spcPts val="1200"/>
              </a:spcBef>
              <a:spcAft>
                <a:spcPts val="0"/>
              </a:spcAft>
              <a:buSzPts val="1500"/>
              <a:buChar char="-"/>
            </a:pPr>
            <a:r>
              <a:rPr lang="en" sz="1500"/>
              <a:t>Little time between sample collection and test results</a:t>
            </a:r>
            <a:endParaRPr sz="1500"/>
          </a:p>
          <a:p>
            <a:pPr indent="-323850" lvl="0" marL="457200" rtl="0" algn="l">
              <a:lnSpc>
                <a:spcPct val="95000"/>
              </a:lnSpc>
              <a:spcBef>
                <a:spcPts val="0"/>
              </a:spcBef>
              <a:spcAft>
                <a:spcPts val="0"/>
              </a:spcAft>
              <a:buSzPts val="1500"/>
              <a:buChar char="-"/>
            </a:pPr>
            <a:r>
              <a:rPr lang="en" sz="1500"/>
              <a:t>No cross-reactivity with other </a:t>
            </a:r>
            <a:r>
              <a:rPr lang="en" sz="1500"/>
              <a:t>respiratory</a:t>
            </a:r>
            <a:r>
              <a:rPr lang="en" sz="1500"/>
              <a:t> viruses or other coronavirus strains</a:t>
            </a:r>
            <a:endParaRPr sz="1500"/>
          </a:p>
          <a:p>
            <a:pPr indent="0" lvl="0" marL="0" rtl="0" algn="l">
              <a:lnSpc>
                <a:spcPct val="95000"/>
              </a:lnSpc>
              <a:spcBef>
                <a:spcPts val="1200"/>
              </a:spcBef>
              <a:spcAft>
                <a:spcPts val="0"/>
              </a:spcAft>
              <a:buNone/>
            </a:pPr>
            <a:r>
              <a:rPr lang="en" sz="1500"/>
              <a:t>Disadvantages:</a:t>
            </a:r>
            <a:endParaRPr sz="1500"/>
          </a:p>
          <a:p>
            <a:pPr indent="-323850" lvl="0" marL="457200" rtl="0" algn="l">
              <a:lnSpc>
                <a:spcPct val="95000"/>
              </a:lnSpc>
              <a:spcBef>
                <a:spcPts val="1200"/>
              </a:spcBef>
              <a:spcAft>
                <a:spcPts val="0"/>
              </a:spcAft>
              <a:buSzPts val="1500"/>
              <a:buChar char="-"/>
            </a:pPr>
            <a:r>
              <a:rPr lang="en" sz="1500"/>
              <a:t>Fairly expensive</a:t>
            </a:r>
            <a:endParaRPr sz="1500"/>
          </a:p>
          <a:p>
            <a:pPr indent="-323850" lvl="0" marL="457200" rtl="0" algn="l">
              <a:lnSpc>
                <a:spcPct val="95000"/>
              </a:lnSpc>
              <a:spcBef>
                <a:spcPts val="0"/>
              </a:spcBef>
              <a:spcAft>
                <a:spcPts val="0"/>
              </a:spcAft>
              <a:buSzPts val="1500"/>
              <a:buChar char="-"/>
            </a:pPr>
            <a:r>
              <a:rPr lang="en" sz="1500"/>
              <a:t>Unable to retroactively diagnose COVID-19 infections</a:t>
            </a:r>
            <a:endParaRPr sz="1500"/>
          </a:p>
        </p:txBody>
      </p:sp>
      <p:sp>
        <p:nvSpPr>
          <p:cNvPr id="366" name="Google Shape;366;p20"/>
          <p:cNvSpPr txBox="1"/>
          <p:nvPr/>
        </p:nvSpPr>
        <p:spPr>
          <a:xfrm>
            <a:off x="7112700" y="4835700"/>
            <a:ext cx="2153700" cy="3078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1200"/>
              </a:spcAft>
              <a:buNone/>
            </a:pPr>
            <a:r>
              <a:rPr lang="en" sz="800">
                <a:latin typeface="Nunito"/>
                <a:ea typeface="Nunito"/>
                <a:cs typeface="Nunito"/>
                <a:sym typeface="Nunito"/>
              </a:rPr>
              <a:t>(Chan et al. 2020) (ThermoFisher, 2020)</a:t>
            </a:r>
            <a:endParaRPr sz="800">
              <a:latin typeface="Nunito"/>
              <a:ea typeface="Nunito"/>
              <a:cs typeface="Nunito"/>
              <a:sym typeface="Nunito"/>
            </a:endParaRPr>
          </a:p>
        </p:txBody>
      </p:sp>
      <p:pic>
        <p:nvPicPr>
          <p:cNvPr id="367" name="Google Shape;367;p20"/>
          <p:cNvPicPr preferRelativeResize="0"/>
          <p:nvPr/>
        </p:nvPicPr>
        <p:blipFill>
          <a:blip r:embed="rId3">
            <a:alphaModFix/>
          </a:blip>
          <a:stretch>
            <a:fillRect/>
          </a:stretch>
        </p:blipFill>
        <p:spPr>
          <a:xfrm>
            <a:off x="4322625" y="1323825"/>
            <a:ext cx="4340553" cy="2541600"/>
          </a:xfrm>
          <a:prstGeom prst="rect">
            <a:avLst/>
          </a:prstGeom>
          <a:noFill/>
          <a:ln>
            <a:noFill/>
          </a:ln>
        </p:spPr>
      </p:pic>
      <p:sp>
        <p:nvSpPr>
          <p:cNvPr id="368" name="Google Shape;368;p20"/>
          <p:cNvSpPr txBox="1"/>
          <p:nvPr/>
        </p:nvSpPr>
        <p:spPr>
          <a:xfrm>
            <a:off x="4322625" y="3865425"/>
            <a:ext cx="4426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Nunito"/>
                <a:ea typeface="Nunito"/>
                <a:cs typeface="Nunito"/>
                <a:sym typeface="Nunito"/>
              </a:rPr>
              <a:t>Figure Adapted from Chan et al. 2020. </a:t>
            </a:r>
            <a:r>
              <a:rPr lang="en" sz="800"/>
              <a:t> </a:t>
            </a:r>
            <a:r>
              <a:rPr lang="en" sz="800">
                <a:latin typeface="Nunito"/>
                <a:ea typeface="Nunito"/>
                <a:cs typeface="Nunito"/>
                <a:sym typeface="Nunito"/>
              </a:rPr>
              <a:t>Improved Molecular Diagnosis of COVID-19 by the Novel, Highly Sensitive and Specific COVID-19-RdRp/Hel Real-Time Reverse Transcription-PCR Assay</a:t>
            </a:r>
            <a:endParaRPr sz="8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1"/>
          <p:cNvSpPr txBox="1"/>
          <p:nvPr>
            <p:ph type="title"/>
          </p:nvPr>
        </p:nvSpPr>
        <p:spPr>
          <a:xfrm>
            <a:off x="1303800" y="598575"/>
            <a:ext cx="7030500" cy="65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RT-LAMP</a:t>
            </a:r>
            <a:endParaRPr/>
          </a:p>
        </p:txBody>
      </p:sp>
      <p:pic>
        <p:nvPicPr>
          <p:cNvPr id="374" name="Google Shape;374;p21"/>
          <p:cNvPicPr preferRelativeResize="0"/>
          <p:nvPr/>
        </p:nvPicPr>
        <p:blipFill rotWithShape="1">
          <a:blip r:embed="rId3">
            <a:alphaModFix/>
          </a:blip>
          <a:srcRect b="0" l="7672" r="0" t="14266"/>
          <a:stretch/>
        </p:blipFill>
        <p:spPr>
          <a:xfrm>
            <a:off x="4440150" y="1540163"/>
            <a:ext cx="4511275" cy="2392650"/>
          </a:xfrm>
          <a:prstGeom prst="rect">
            <a:avLst/>
          </a:prstGeom>
          <a:noFill/>
          <a:ln>
            <a:noFill/>
          </a:ln>
        </p:spPr>
      </p:pic>
      <p:sp>
        <p:nvSpPr>
          <p:cNvPr id="375" name="Google Shape;375;p21"/>
          <p:cNvSpPr txBox="1"/>
          <p:nvPr/>
        </p:nvSpPr>
        <p:spPr>
          <a:xfrm>
            <a:off x="4620550" y="3993650"/>
            <a:ext cx="379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Nunito"/>
                <a:ea typeface="Nunito"/>
                <a:cs typeface="Nunito"/>
                <a:sym typeface="Nunito"/>
              </a:rPr>
              <a:t>Figure Adapted from Mori &amp; Notomi 2009. </a:t>
            </a:r>
            <a:r>
              <a:rPr lang="en" sz="900">
                <a:solidFill>
                  <a:srgbClr val="202124"/>
                </a:solidFill>
                <a:highlight>
                  <a:srgbClr val="FFFFFF"/>
                </a:highlight>
                <a:latin typeface="Nunito"/>
                <a:ea typeface="Nunito"/>
                <a:cs typeface="Nunito"/>
                <a:sym typeface="Nunito"/>
              </a:rPr>
              <a:t>Schematic illustrating the loop-mediated isothermal amplification (LAMP) primers</a:t>
            </a:r>
            <a:endParaRPr sz="900">
              <a:latin typeface="Nunito"/>
              <a:ea typeface="Nunito"/>
              <a:cs typeface="Nunito"/>
              <a:sym typeface="Nunito"/>
            </a:endParaRPr>
          </a:p>
        </p:txBody>
      </p:sp>
      <p:sp>
        <p:nvSpPr>
          <p:cNvPr id="376" name="Google Shape;376;p21"/>
          <p:cNvSpPr txBox="1"/>
          <p:nvPr>
            <p:ph idx="1" type="body"/>
          </p:nvPr>
        </p:nvSpPr>
        <p:spPr>
          <a:xfrm>
            <a:off x="332400" y="1750350"/>
            <a:ext cx="3975000" cy="3293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lang="en" sz="1500">
                <a:solidFill>
                  <a:srgbClr val="000000"/>
                </a:solidFill>
              </a:rPr>
              <a:t>O</a:t>
            </a:r>
            <a:r>
              <a:rPr lang="en" sz="1500">
                <a:solidFill>
                  <a:srgbClr val="000000"/>
                </a:solidFill>
              </a:rPr>
              <a:t>ne-step nucleic acid amplification method</a:t>
            </a:r>
            <a:endParaRPr sz="1700">
              <a:solidFill>
                <a:srgbClr val="000000"/>
              </a:solidFill>
            </a:endParaRPr>
          </a:p>
          <a:p>
            <a:pPr indent="0" lvl="0" marL="0" rtl="0" algn="l">
              <a:lnSpc>
                <a:spcPct val="95000"/>
              </a:lnSpc>
              <a:spcBef>
                <a:spcPts val="1200"/>
              </a:spcBef>
              <a:spcAft>
                <a:spcPts val="0"/>
              </a:spcAft>
              <a:buNone/>
            </a:pPr>
            <a:r>
              <a:rPr lang="en" sz="1500"/>
              <a:t>Advantages:</a:t>
            </a:r>
            <a:endParaRPr sz="1500"/>
          </a:p>
          <a:p>
            <a:pPr indent="-323850" lvl="0" marL="457200" rtl="0" algn="l">
              <a:lnSpc>
                <a:spcPct val="95000"/>
              </a:lnSpc>
              <a:spcBef>
                <a:spcPts val="1200"/>
              </a:spcBef>
              <a:spcAft>
                <a:spcPts val="0"/>
              </a:spcAft>
              <a:buSzPts val="1500"/>
              <a:buChar char="-"/>
            </a:pPr>
            <a:r>
              <a:rPr lang="en" sz="1500"/>
              <a:t>Faster and less expensive alternative to RT-PCR</a:t>
            </a:r>
            <a:endParaRPr sz="1500"/>
          </a:p>
          <a:p>
            <a:pPr indent="-323850" lvl="0" marL="457200" rtl="0" algn="l">
              <a:lnSpc>
                <a:spcPct val="95000"/>
              </a:lnSpc>
              <a:spcBef>
                <a:spcPts val="0"/>
              </a:spcBef>
              <a:spcAft>
                <a:spcPts val="0"/>
              </a:spcAft>
              <a:buSzPts val="1500"/>
              <a:buChar char="-"/>
            </a:pPr>
            <a:r>
              <a:rPr lang="en" sz="1500"/>
              <a:t>High sensitivity and specificity </a:t>
            </a:r>
            <a:endParaRPr sz="1500"/>
          </a:p>
          <a:p>
            <a:pPr indent="-323850" lvl="0" marL="457200" rtl="0" algn="l">
              <a:lnSpc>
                <a:spcPct val="95000"/>
              </a:lnSpc>
              <a:spcBef>
                <a:spcPts val="0"/>
              </a:spcBef>
              <a:spcAft>
                <a:spcPts val="0"/>
              </a:spcAft>
              <a:buSzPts val="1500"/>
              <a:buChar char="-"/>
            </a:pPr>
            <a:r>
              <a:rPr lang="en" sz="1500"/>
              <a:t>Special training or equipment not </a:t>
            </a:r>
            <a:r>
              <a:rPr lang="en" sz="1500"/>
              <a:t>required</a:t>
            </a:r>
            <a:endParaRPr sz="1500"/>
          </a:p>
          <a:p>
            <a:pPr indent="0" lvl="0" marL="0" rtl="0" algn="l">
              <a:lnSpc>
                <a:spcPct val="95000"/>
              </a:lnSpc>
              <a:spcBef>
                <a:spcPts val="1200"/>
              </a:spcBef>
              <a:spcAft>
                <a:spcPts val="0"/>
              </a:spcAft>
              <a:buNone/>
            </a:pPr>
            <a:r>
              <a:rPr lang="en" sz="1500"/>
              <a:t>Disadvantages:</a:t>
            </a:r>
            <a:endParaRPr sz="1500"/>
          </a:p>
          <a:p>
            <a:pPr indent="-317500" lvl="0" marL="457200" rtl="0" algn="l">
              <a:lnSpc>
                <a:spcPct val="95000"/>
              </a:lnSpc>
              <a:spcBef>
                <a:spcPts val="1200"/>
              </a:spcBef>
              <a:spcAft>
                <a:spcPts val="0"/>
              </a:spcAft>
              <a:buSzPts val="1400"/>
              <a:buChar char="-"/>
            </a:pPr>
            <a:r>
              <a:rPr lang="en" sz="1500"/>
              <a:t>Designing compatible LAMP primers to target sequence</a:t>
            </a:r>
            <a:r>
              <a:rPr lang="en" sz="1400"/>
              <a:t> </a:t>
            </a:r>
            <a:endParaRPr sz="1400"/>
          </a:p>
        </p:txBody>
      </p:sp>
      <p:sp>
        <p:nvSpPr>
          <p:cNvPr id="377" name="Google Shape;377;p21"/>
          <p:cNvSpPr txBox="1"/>
          <p:nvPr/>
        </p:nvSpPr>
        <p:spPr>
          <a:xfrm>
            <a:off x="6290650" y="4835700"/>
            <a:ext cx="29925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202124"/>
                </a:solidFill>
                <a:highlight>
                  <a:srgbClr val="FFFFFF"/>
                </a:highlight>
                <a:latin typeface="Nunito"/>
                <a:ea typeface="Nunito"/>
                <a:cs typeface="Nunito"/>
                <a:sym typeface="Nunito"/>
              </a:rPr>
              <a:t>(Lamb et al., 2020)</a:t>
            </a:r>
            <a:r>
              <a:rPr lang="en" sz="800">
                <a:solidFill>
                  <a:srgbClr val="202124"/>
                </a:solidFill>
                <a:highlight>
                  <a:srgbClr val="FFFFFF"/>
                </a:highlight>
                <a:latin typeface="Nunito"/>
                <a:ea typeface="Nunito"/>
                <a:cs typeface="Nunito"/>
                <a:sym typeface="Nunito"/>
              </a:rPr>
              <a:t> (Mori &amp; Notomi, 2009)(Schilling, 2015)</a:t>
            </a:r>
            <a:endParaRPr sz="8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