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8" d="100"/>
          <a:sy n="108" d="100"/>
        </p:scale>
        <p:origin x="-480" y="-10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26825544"/>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JENNA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Left side - normal neuronal population</a:t>
            </a:r>
            <a:endParaRPr/>
          </a:p>
          <a:p>
            <a:pPr marL="0" lvl="0" indent="0">
              <a:spcBef>
                <a:spcPts val="0"/>
              </a:spcBef>
              <a:spcAft>
                <a:spcPts val="0"/>
              </a:spcAft>
              <a:buNone/>
            </a:pPr>
            <a:r>
              <a:rPr lang="en"/>
              <a:t>Right side - less dense neuronal population </a:t>
            </a:r>
            <a:endParaRPr/>
          </a:p>
          <a:p>
            <a:pPr marL="0" lvl="0" indent="0">
              <a:spcBef>
                <a:spcPts val="0"/>
              </a:spcBef>
              <a:spcAft>
                <a:spcPts val="0"/>
              </a:spcAft>
              <a:buNone/>
            </a:pPr>
            <a:endParaRPr/>
          </a:p>
          <a:p>
            <a:pPr marL="0" lvl="0" indent="0">
              <a:spcBef>
                <a:spcPts val="0"/>
              </a:spcBef>
              <a:spcAft>
                <a:spcPts val="0"/>
              </a:spcAft>
              <a:buNone/>
            </a:pPr>
            <a:r>
              <a:rPr lang="en"/>
              <a:t>Note: amastigotes start to accumulate and damage the nerve cells and overall structure, immune cells are recruited to the site of damage but also end up accumulating and causes the enlargement of the cardiomyocytes. </a:t>
            </a:r>
            <a:endParaRPr/>
          </a:p>
          <a:p>
            <a:pPr marL="0" lvl="0" indent="0" rtl="0">
              <a:spcBef>
                <a:spcPts val="0"/>
              </a:spcBef>
              <a:spcAft>
                <a:spcPts val="0"/>
              </a:spcAft>
              <a:buClr>
                <a:srgbClr val="000000"/>
              </a:buClr>
              <a:buFont typeface="Arial"/>
              <a:buNone/>
            </a:pPr>
            <a:r>
              <a:rPr lang="en" sz="1800">
                <a:latin typeface="Calibri"/>
                <a:ea typeface="Calibri"/>
                <a:cs typeface="Calibri"/>
                <a:sym typeface="Calibri"/>
              </a:rPr>
              <a:t>Autonomic nervous system neuronal depopulation due to:</a:t>
            </a:r>
            <a:endParaRPr sz="1400"/>
          </a:p>
          <a:p>
            <a:pPr marL="0" lvl="0" indent="0" rtl="0">
              <a:spcBef>
                <a:spcPts val="0"/>
              </a:spcBef>
              <a:spcAft>
                <a:spcPts val="0"/>
              </a:spcAft>
              <a:buClr>
                <a:srgbClr val="000000"/>
              </a:buClr>
              <a:buFont typeface="Arial"/>
              <a:buNone/>
            </a:pPr>
            <a:r>
              <a:rPr lang="en" sz="1800">
                <a:latin typeface="Calibri"/>
                <a:ea typeface="Calibri"/>
                <a:cs typeface="Calibri"/>
                <a:sym typeface="Calibri"/>
              </a:rPr>
              <a:t>-direct parasitism </a:t>
            </a:r>
            <a:endParaRPr sz="1400"/>
          </a:p>
          <a:p>
            <a:pPr marL="0" lvl="0" indent="0" rtl="0">
              <a:spcBef>
                <a:spcPts val="0"/>
              </a:spcBef>
              <a:spcAft>
                <a:spcPts val="0"/>
              </a:spcAft>
              <a:buClr>
                <a:srgbClr val="000000"/>
              </a:buClr>
              <a:buFont typeface="Arial"/>
              <a:buNone/>
            </a:pPr>
            <a:r>
              <a:rPr lang="en" sz="1800">
                <a:latin typeface="Calibri"/>
                <a:ea typeface="Calibri"/>
                <a:cs typeface="Calibri"/>
                <a:sym typeface="Calibri"/>
              </a:rPr>
              <a:t>-inflammation</a:t>
            </a:r>
            <a:endParaRPr sz="1800">
              <a:latin typeface="Calibri"/>
              <a:ea typeface="Calibri"/>
              <a:cs typeface="Calibri"/>
              <a:sym typeface="Calibri"/>
            </a:endParaRPr>
          </a:p>
          <a:p>
            <a:pPr marL="0" lvl="0" indent="0" rtl="0">
              <a:spcBef>
                <a:spcPts val="0"/>
              </a:spcBef>
              <a:spcAft>
                <a:spcPts val="0"/>
              </a:spcAft>
              <a:buClr>
                <a:srgbClr val="000000"/>
              </a:buClr>
              <a:buFont typeface="Arial"/>
              <a:buNone/>
            </a:pPr>
            <a:endParaRPr sz="1800">
              <a:latin typeface="Calibri"/>
              <a:ea typeface="Calibri"/>
              <a:cs typeface="Calibri"/>
              <a:sym typeface="Calibri"/>
            </a:endParaRPr>
          </a:p>
          <a:p>
            <a:pPr marL="0" lvl="0" indent="0" rtl="0">
              <a:spcBef>
                <a:spcPts val="0"/>
              </a:spcBef>
              <a:spcAft>
                <a:spcPts val="0"/>
              </a:spcAft>
              <a:buClr>
                <a:srgbClr val="000000"/>
              </a:buClr>
              <a:buFont typeface="Arial"/>
              <a:buNone/>
            </a:pPr>
            <a:r>
              <a:rPr lang="en" sz="1800">
                <a:latin typeface="Calibri"/>
                <a:ea typeface="Calibri"/>
                <a:cs typeface="Calibri"/>
                <a:sym typeface="Calibri"/>
              </a:rPr>
              <a:t>JENNA</a:t>
            </a:r>
            <a:endParaRPr sz="1800">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JENNA</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Script: Unfortunately you cant cure Chagas disease however you can definitely prevent it. </a:t>
            </a:r>
            <a:endParaRPr/>
          </a:p>
          <a:p>
            <a:pPr marL="0" lvl="0" indent="0">
              <a:spcBef>
                <a:spcPts val="0"/>
              </a:spcBef>
              <a:spcAft>
                <a:spcPts val="0"/>
              </a:spcAft>
              <a:buNone/>
            </a:pPr>
            <a:endParaRPr/>
          </a:p>
          <a:p>
            <a:pPr marL="0" lvl="0" indent="0">
              <a:spcBef>
                <a:spcPts val="0"/>
              </a:spcBef>
              <a:spcAft>
                <a:spcPts val="0"/>
              </a:spcAft>
              <a:buNone/>
            </a:pPr>
            <a:r>
              <a:rPr lang="en"/>
              <a:t>Melika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Please refer to the figure when explaining the mechanism/ </a:t>
            </a:r>
            <a:endParaRPr/>
          </a:p>
          <a:p>
            <a:pPr marL="0" lvl="0" indent="0">
              <a:spcBef>
                <a:spcPts val="0"/>
              </a:spcBef>
              <a:spcAft>
                <a:spcPts val="0"/>
              </a:spcAft>
              <a:buNone/>
            </a:pPr>
            <a:endParaRPr/>
          </a:p>
          <a:p>
            <a:pPr marL="0" lvl="0" indent="0">
              <a:spcBef>
                <a:spcPts val="0"/>
              </a:spcBef>
              <a:spcAft>
                <a:spcPts val="0"/>
              </a:spcAft>
              <a:buNone/>
            </a:pPr>
            <a:r>
              <a:rPr lang="en"/>
              <a:t>Melika</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Melika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Lampit is a common drug name for Nifurtimox </a:t>
            </a:r>
            <a:endParaRPr/>
          </a:p>
          <a:p>
            <a:pPr marL="0" lvl="0" indent="0">
              <a:spcBef>
                <a:spcPts val="0"/>
              </a:spcBef>
              <a:spcAft>
                <a:spcPts val="0"/>
              </a:spcAft>
              <a:buNone/>
            </a:pPr>
            <a:endParaRPr/>
          </a:p>
          <a:p>
            <a:pPr marL="0" lvl="0" indent="0">
              <a:spcBef>
                <a:spcPts val="0"/>
              </a:spcBef>
              <a:spcAft>
                <a:spcPts val="0"/>
              </a:spcAft>
              <a:buNone/>
            </a:pPr>
            <a:r>
              <a:rPr lang="en"/>
              <a:t>JENNA</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Please refer to the figure when explaining the mechanism/ </a:t>
            </a:r>
            <a:endParaRPr/>
          </a:p>
          <a:p>
            <a:pPr marL="0" lvl="0" indent="0">
              <a:spcBef>
                <a:spcPts val="0"/>
              </a:spcBef>
              <a:spcAft>
                <a:spcPts val="0"/>
              </a:spcAft>
              <a:buNone/>
            </a:pPr>
            <a:endParaRPr/>
          </a:p>
          <a:p>
            <a:pPr marL="0" lvl="0" indent="0">
              <a:spcBef>
                <a:spcPts val="0"/>
              </a:spcBef>
              <a:spcAft>
                <a:spcPts val="0"/>
              </a:spcAft>
              <a:buNone/>
            </a:pPr>
            <a:r>
              <a:rPr lang="en"/>
              <a:t>JENNA</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JENNA</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rtl="0">
              <a:lnSpc>
                <a:spcPct val="115000"/>
              </a:lnSpc>
              <a:spcBef>
                <a:spcPts val="0"/>
              </a:spcBef>
              <a:spcAft>
                <a:spcPts val="0"/>
              </a:spcAft>
              <a:buSzPts val="1100"/>
              <a:buChar char="-"/>
            </a:pPr>
            <a:r>
              <a:rPr lang="en"/>
              <a:t>Chagas disease is an infectious disease which is caused by the protozoan flagellate Trypanosoma cruzi (T.cruzi) (1). The earliest that T. cruzi was detected was 9000 years ago from a Chinchorro mummy. The Chinchorro people were the first settlers of South America’s coastal region. </a:t>
            </a:r>
            <a:endParaRPr/>
          </a:p>
          <a:p>
            <a:pPr marL="457200" lvl="0" indent="-298450" rtl="0">
              <a:lnSpc>
                <a:spcPct val="115000"/>
              </a:lnSpc>
              <a:spcBef>
                <a:spcPts val="0"/>
              </a:spcBef>
              <a:spcAft>
                <a:spcPts val="0"/>
              </a:spcAft>
              <a:buSzPts val="1100"/>
              <a:buChar char="-"/>
            </a:pPr>
            <a:r>
              <a:rPr lang="en"/>
              <a:t>Miguel Diaz pimenta has also recorded symptoms that were similar to what we know as Chagas disease in several travellers in his book in 1707</a:t>
            </a:r>
            <a:endParaRPr/>
          </a:p>
          <a:p>
            <a:pPr marL="457200" lvl="0" indent="-298450" rtl="0">
              <a:lnSpc>
                <a:spcPct val="115000"/>
              </a:lnSpc>
              <a:spcBef>
                <a:spcPts val="0"/>
              </a:spcBef>
              <a:spcAft>
                <a:spcPts val="0"/>
              </a:spcAft>
              <a:buSzPts val="1100"/>
              <a:buChar char="-"/>
            </a:pPr>
            <a:r>
              <a:rPr lang="en"/>
              <a:t>Decades later, a physician by the name of Carlos Chagas was informed about an insect that bit people by a railroad engineer worker. He then dissected the insects and found large number of trypanosomes in their hindgut, which he then names T. cruzi. Dr. Chagas was able to link the insect to the trypanosomes and then to people’s symptoms (1). Through his research, he discovered Chagas disease in 1909 (2).</a:t>
            </a:r>
            <a:endParaRPr/>
          </a:p>
          <a:p>
            <a:pPr marL="0" lvl="0" indent="0" rtl="0">
              <a:lnSpc>
                <a:spcPct val="115000"/>
              </a:lnSpc>
              <a:spcBef>
                <a:spcPts val="0"/>
              </a:spcBef>
              <a:spcAft>
                <a:spcPts val="0"/>
              </a:spcAft>
              <a:buNone/>
            </a:pPr>
            <a:endParaRPr/>
          </a:p>
          <a:p>
            <a:pPr marL="0" lvl="0" indent="0" rtl="0">
              <a:lnSpc>
                <a:spcPct val="115000"/>
              </a:lnSpc>
              <a:spcBef>
                <a:spcPts val="0"/>
              </a:spcBef>
              <a:spcAft>
                <a:spcPts val="0"/>
              </a:spcAft>
              <a:buNone/>
            </a:pPr>
            <a:r>
              <a:rPr lang="en"/>
              <a:t>JENNA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rtl="0">
              <a:lnSpc>
                <a:spcPct val="115000"/>
              </a:lnSpc>
              <a:spcBef>
                <a:spcPts val="0"/>
              </a:spcBef>
              <a:spcAft>
                <a:spcPts val="0"/>
              </a:spcAft>
              <a:buSzPts val="1100"/>
              <a:buChar char="-"/>
            </a:pPr>
            <a:r>
              <a:rPr lang="en"/>
              <a:t>Chagas disease is predominantly in continental part of Latin America as can be seen in this diagram(4). It has recently also been detected in the United States, Canada and many European countries due to travelling between these regions.</a:t>
            </a:r>
            <a:endParaRPr/>
          </a:p>
          <a:p>
            <a:pPr marL="457200" lvl="0" indent="-298450" rtl="0">
              <a:lnSpc>
                <a:spcPct val="115000"/>
              </a:lnSpc>
              <a:spcBef>
                <a:spcPts val="0"/>
              </a:spcBef>
              <a:spcAft>
                <a:spcPts val="0"/>
              </a:spcAft>
              <a:buSzPts val="1100"/>
              <a:buChar char="-"/>
            </a:pPr>
            <a:r>
              <a:rPr lang="en"/>
              <a:t>The vectors prefer inhabiting the mud structures of villages and huts in latin america and are nocturnal. They come out at night to feed on human’s blood when they are sleeping. </a:t>
            </a:r>
            <a:endParaRPr/>
          </a:p>
          <a:p>
            <a:pPr marL="457200" lvl="0" indent="-298450" rtl="0">
              <a:lnSpc>
                <a:spcPct val="115000"/>
              </a:lnSpc>
              <a:spcBef>
                <a:spcPts val="0"/>
              </a:spcBef>
              <a:spcAft>
                <a:spcPts val="0"/>
              </a:spcAft>
              <a:buSzPts val="1100"/>
              <a:buChar char="-"/>
            </a:pPr>
            <a:r>
              <a:rPr lang="en">
                <a:highlight>
                  <a:srgbClr val="FFFFFF"/>
                </a:highlight>
              </a:rPr>
              <a:t>Chagas disease is getting more attention as it is starting to become a global health concern since WHO recognized it to be the world’s 13th most neglected tropical disease in 2010 (19). </a:t>
            </a:r>
            <a:endParaRPr>
              <a:highlight>
                <a:srgbClr val="FFFFFF"/>
              </a:highlight>
            </a:endParaRPr>
          </a:p>
          <a:p>
            <a:pPr marL="457200" lvl="0" indent="-298450" rtl="0">
              <a:lnSpc>
                <a:spcPct val="115000"/>
              </a:lnSpc>
              <a:spcBef>
                <a:spcPts val="0"/>
              </a:spcBef>
              <a:spcAft>
                <a:spcPts val="0"/>
              </a:spcAft>
              <a:buSzPts val="1100"/>
              <a:buChar char="-"/>
            </a:pPr>
            <a:r>
              <a:rPr lang="en" i="1">
                <a:highlight>
                  <a:srgbClr val="FFFFFF"/>
                </a:highlight>
              </a:rPr>
              <a:t>T. cruzi </a:t>
            </a:r>
            <a:r>
              <a:rPr lang="en">
                <a:highlight>
                  <a:srgbClr val="FFFFFF"/>
                </a:highlight>
              </a:rPr>
              <a:t>infection rate is less than 1% per year, with the highest being 4% per year in hyperendemic Bolivian Chaco (20). </a:t>
            </a:r>
            <a:endParaRPr>
              <a:highlight>
                <a:srgbClr val="FFFFFF"/>
              </a:highlight>
            </a:endParaRPr>
          </a:p>
          <a:p>
            <a:pPr marL="457200" lvl="0" indent="-298450" rtl="0">
              <a:lnSpc>
                <a:spcPct val="115000"/>
              </a:lnSpc>
              <a:spcBef>
                <a:spcPts val="0"/>
              </a:spcBef>
              <a:spcAft>
                <a:spcPts val="0"/>
              </a:spcAft>
              <a:buSzPts val="1100"/>
              <a:buChar char="-"/>
            </a:pPr>
            <a:r>
              <a:rPr lang="en">
                <a:highlight>
                  <a:srgbClr val="FFFFFF"/>
                </a:highlight>
              </a:rPr>
              <a:t>It is encouraging for the scientific community to know that their efforts to decrease the occurrence rate has  paid off since </a:t>
            </a:r>
            <a:r>
              <a:rPr lang="en" i="1">
                <a:highlight>
                  <a:srgbClr val="FFFFFF"/>
                </a:highlight>
              </a:rPr>
              <a:t>T. cruzi</a:t>
            </a:r>
            <a:r>
              <a:rPr lang="en" b="1" i="1">
                <a:highlight>
                  <a:srgbClr val="FFFFFF"/>
                </a:highlight>
              </a:rPr>
              <a:t> </a:t>
            </a:r>
            <a:r>
              <a:rPr lang="en">
                <a:highlight>
                  <a:srgbClr val="FFFFFF"/>
                </a:highlight>
              </a:rPr>
              <a:t>infection rate has decreased from 18 million in 1991 to 5.7 million in 2010(20).</a:t>
            </a:r>
            <a:endParaRPr>
              <a:highlight>
                <a:srgbClr val="FFFFFF"/>
              </a:highlight>
            </a:endParaRPr>
          </a:p>
          <a:p>
            <a:pPr marL="0" lvl="0" indent="0" rtl="0">
              <a:lnSpc>
                <a:spcPct val="115000"/>
              </a:lnSpc>
              <a:spcBef>
                <a:spcPts val="0"/>
              </a:spcBef>
              <a:spcAft>
                <a:spcPts val="0"/>
              </a:spcAft>
              <a:buNone/>
            </a:pPr>
            <a:endParaRPr>
              <a:highlight>
                <a:srgbClr val="FFFFFF"/>
              </a:highlight>
            </a:endParaRPr>
          </a:p>
          <a:p>
            <a:pPr marL="0" lvl="0" indent="0" rtl="0">
              <a:lnSpc>
                <a:spcPct val="115000"/>
              </a:lnSpc>
              <a:spcBef>
                <a:spcPts val="0"/>
              </a:spcBef>
              <a:spcAft>
                <a:spcPts val="0"/>
              </a:spcAft>
              <a:buNone/>
            </a:pPr>
            <a:r>
              <a:rPr lang="en">
                <a:highlight>
                  <a:srgbClr val="FFFFFF"/>
                </a:highlight>
              </a:rPr>
              <a:t>JENNA</a:t>
            </a:r>
            <a:endParaRPr>
              <a:highlight>
                <a:srgbClr val="FFFFFF"/>
              </a:highlight>
            </a:endParaRPr>
          </a:p>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endParaRPr/>
          </a:p>
          <a:p>
            <a:pPr marL="457200" lvl="0" indent="-298450" rtl="0">
              <a:lnSpc>
                <a:spcPct val="115000"/>
              </a:lnSpc>
              <a:spcBef>
                <a:spcPts val="0"/>
              </a:spcBef>
              <a:spcAft>
                <a:spcPts val="0"/>
              </a:spcAft>
              <a:buSzPts val="1100"/>
              <a:buChar char="-"/>
            </a:pPr>
            <a:r>
              <a:rPr lang="en"/>
              <a:t>T.Cruzi is transmitted through contact of faeces of infected insects of the Triatominae (kissing bugs or conenose bugs) subfamily. They are often called “kissing bugs” because they have the tendency to bite individual’s faces. When they bite, they also defecate, leaving their feces free to enter the bite site to transmit the parasite. Some of the most well known vectors of the disease include Triatoma infestans (kissing bugs), as well as Rhodnius proxlius and Panstrongylus megistus (1).</a:t>
            </a:r>
            <a:endParaRPr/>
          </a:p>
          <a:p>
            <a:pPr marL="457200" lvl="0" indent="-298450">
              <a:spcBef>
                <a:spcPts val="0"/>
              </a:spcBef>
              <a:spcAft>
                <a:spcPts val="0"/>
              </a:spcAft>
              <a:buSzPts val="1100"/>
              <a:buChar char="-"/>
            </a:pPr>
            <a:r>
              <a:rPr lang="en"/>
              <a:t>The baby can also get Chagas if the mother is infected and is delivering through natural birth</a:t>
            </a:r>
            <a:endParaRPr/>
          </a:p>
          <a:p>
            <a:pPr marL="457200" lvl="0" indent="-298450" rtl="0">
              <a:spcBef>
                <a:spcPts val="0"/>
              </a:spcBef>
              <a:spcAft>
                <a:spcPts val="0"/>
              </a:spcAft>
              <a:buSzPts val="1100"/>
              <a:buChar char="-"/>
            </a:pPr>
            <a:r>
              <a:rPr lang="en"/>
              <a:t>Coming in contact with contaminated blood during a transfusion or an organ during donation is another way of transmission </a:t>
            </a:r>
            <a:endParaRPr/>
          </a:p>
          <a:p>
            <a:pPr marL="457200" lvl="0" indent="-298450" rtl="0">
              <a:spcBef>
                <a:spcPts val="0"/>
              </a:spcBef>
              <a:spcAft>
                <a:spcPts val="0"/>
              </a:spcAft>
              <a:buSzPts val="1100"/>
              <a:buChar char="-"/>
            </a:pPr>
            <a:r>
              <a:rPr lang="en"/>
              <a:t>Lastly, it could also be transmitted through contaminated food/drinks but it’s rare because the stomach pH is low enough to destroy the trypomastigote</a:t>
            </a:r>
            <a:endParaRPr/>
          </a:p>
          <a:p>
            <a:pPr marL="457200" lvl="0" indent="-298450" rtl="0">
              <a:spcBef>
                <a:spcPts val="0"/>
              </a:spcBef>
              <a:spcAft>
                <a:spcPts val="0"/>
              </a:spcAft>
              <a:buSzPts val="1100"/>
              <a:buChar char="-"/>
            </a:pPr>
            <a:endParaRPr/>
          </a:p>
          <a:p>
            <a:pPr marL="0" lvl="0" indent="0" rtl="0">
              <a:spcBef>
                <a:spcPts val="0"/>
              </a:spcBef>
              <a:spcAft>
                <a:spcPts val="0"/>
              </a:spcAft>
              <a:buNone/>
            </a:pPr>
            <a:r>
              <a:rPr lang="en"/>
              <a:t>JENNA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http://rasmussen.libanswers.com/faq/32689</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a:t>An infected T. cruzi is one that has trypomastigotes in their hindgut. Upon taking a blood meal from humans, they leave their feces on the skin and this is how trypomastigotes enter from kissing bugs to humans. Once they are in the human body, they lose their flagella and transform into amastigotes. This is the most ideal life cycle for them to reproduce exponentially within the cells. Once they have fully infected the cell, they transform back into trypomastigotes and burst out of the cell and enter the bloodstream. Once in the bloodstream, they can access other organs and once again transform into amastigotes inside the cell to replicate and infect the organ. Keep in mind that if a non-infected T.cruzi takes a blood meal from an infected human, they will become infected as well.</a:t>
            </a:r>
            <a:endParaRPr/>
          </a:p>
          <a:p>
            <a:pPr marL="0" lvl="0" indent="0" rtl="0">
              <a:lnSpc>
                <a:spcPct val="115000"/>
              </a:lnSpc>
              <a:spcBef>
                <a:spcPts val="0"/>
              </a:spcBef>
              <a:spcAft>
                <a:spcPts val="0"/>
              </a:spcAft>
              <a:buNone/>
            </a:pPr>
            <a:endParaRPr/>
          </a:p>
          <a:p>
            <a:pPr marL="0" lvl="0" indent="0" rtl="0">
              <a:lnSpc>
                <a:spcPct val="115000"/>
              </a:lnSpc>
              <a:spcBef>
                <a:spcPts val="0"/>
              </a:spcBef>
              <a:spcAft>
                <a:spcPts val="0"/>
              </a:spcAft>
              <a:buNone/>
            </a:pPr>
            <a:r>
              <a:rPr lang="en"/>
              <a:t> M</a:t>
            </a:r>
            <a:endParaRPr/>
          </a:p>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JENNA</a:t>
            </a:r>
            <a:endParaRPr/>
          </a:p>
          <a:p>
            <a:pPr marL="0" lvl="0" indent="0">
              <a:spcBef>
                <a:spcPts val="0"/>
              </a:spcBef>
              <a:spcAft>
                <a:spcPts val="0"/>
              </a:spcAft>
              <a:buNone/>
            </a:pPr>
            <a:r>
              <a:rPr lang="en"/>
              <a:t>http://blog.apastyle.org/apastyle/2011/10/how-to-create-a-reference-for-a-youtube-video.html</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125" y="0"/>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Shape 11"/>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Shape 1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Shape 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lt1"/>
                </a:solidFill>
              </a:defRPr>
            </a:lvl1pPr>
            <a:lvl2pPr lvl="1">
              <a:spcBef>
                <a:spcPts val="0"/>
              </a:spcBef>
              <a:buNone/>
              <a:defRPr>
                <a:solidFill>
                  <a:schemeClr val="lt1"/>
                </a:solidFill>
              </a:defRPr>
            </a:lvl2pPr>
            <a:lvl3pPr lvl="2">
              <a:spcBef>
                <a:spcPts val="0"/>
              </a:spcBef>
              <a:buNone/>
              <a:defRPr>
                <a:solidFill>
                  <a:schemeClr val="lt1"/>
                </a:solidFill>
              </a:defRPr>
            </a:lvl3pPr>
            <a:lvl4pPr lvl="3">
              <a:spcBef>
                <a:spcPts val="0"/>
              </a:spcBef>
              <a:buNone/>
              <a:defRPr>
                <a:solidFill>
                  <a:schemeClr val="lt1"/>
                </a:solidFill>
              </a:defRPr>
            </a:lvl4pPr>
            <a:lvl5pPr lvl="4">
              <a:spcBef>
                <a:spcPts val="0"/>
              </a:spcBef>
              <a:buNone/>
              <a:defRPr>
                <a:solidFill>
                  <a:schemeClr val="lt1"/>
                </a:solidFill>
              </a:defRPr>
            </a:lvl5pPr>
            <a:lvl6pPr lvl="5">
              <a:spcBef>
                <a:spcPts val="0"/>
              </a:spcBef>
              <a:buNone/>
              <a:defRPr>
                <a:solidFill>
                  <a:schemeClr val="lt1"/>
                </a:solidFill>
              </a:defRPr>
            </a:lvl6pPr>
            <a:lvl7pPr lvl="6">
              <a:spcBef>
                <a:spcPts val="0"/>
              </a:spcBef>
              <a:buNone/>
              <a:defRPr>
                <a:solidFill>
                  <a:schemeClr val="lt1"/>
                </a:solidFill>
              </a:defRPr>
            </a:lvl7pPr>
            <a:lvl8pPr lvl="7">
              <a:spcBef>
                <a:spcPts val="0"/>
              </a:spcBef>
              <a:buNone/>
              <a:defRPr>
                <a:solidFill>
                  <a:schemeClr val="lt1"/>
                </a:solidFill>
              </a:defRPr>
            </a:lvl8pPr>
            <a:lvl9pPr lvl="8">
              <a:spcBef>
                <a:spcPts val="0"/>
              </a:spcBef>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bg>
      <p:bgPr>
        <a:solidFill>
          <a:schemeClr val="dk1"/>
        </a:solidFill>
        <a:effectLst/>
      </p:bgPr>
    </p:bg>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311750" y="831175"/>
            <a:ext cx="5334900" cy="12447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endParaRPr/>
          </a:p>
        </p:txBody>
      </p:sp>
      <p:sp>
        <p:nvSpPr>
          <p:cNvPr id="56" name="Shape 56"/>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Shape 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lt1"/>
                </a:solidFill>
              </a:defRPr>
            </a:lvl1pPr>
            <a:lvl2pPr lvl="1">
              <a:spcBef>
                <a:spcPts val="0"/>
              </a:spcBef>
              <a:buNone/>
              <a:defRPr>
                <a:solidFill>
                  <a:schemeClr val="lt1"/>
                </a:solidFill>
              </a:defRPr>
            </a:lvl2pPr>
            <a:lvl3pPr lvl="2">
              <a:spcBef>
                <a:spcPts val="0"/>
              </a:spcBef>
              <a:buNone/>
              <a:defRPr>
                <a:solidFill>
                  <a:schemeClr val="lt1"/>
                </a:solidFill>
              </a:defRPr>
            </a:lvl3pPr>
            <a:lvl4pPr lvl="3">
              <a:spcBef>
                <a:spcPts val="0"/>
              </a:spcBef>
              <a:buNone/>
              <a:defRPr>
                <a:solidFill>
                  <a:schemeClr val="lt1"/>
                </a:solidFill>
              </a:defRPr>
            </a:lvl4pPr>
            <a:lvl5pPr lvl="4">
              <a:spcBef>
                <a:spcPts val="0"/>
              </a:spcBef>
              <a:buNone/>
              <a:defRPr>
                <a:solidFill>
                  <a:schemeClr val="lt1"/>
                </a:solidFill>
              </a:defRPr>
            </a:lvl5pPr>
            <a:lvl6pPr lvl="5">
              <a:spcBef>
                <a:spcPts val="0"/>
              </a:spcBef>
              <a:buNone/>
              <a:defRPr>
                <a:solidFill>
                  <a:schemeClr val="lt1"/>
                </a:solidFill>
              </a:defRPr>
            </a:lvl6pPr>
            <a:lvl7pPr lvl="6">
              <a:spcBef>
                <a:spcPts val="0"/>
              </a:spcBef>
              <a:buNone/>
              <a:defRPr>
                <a:solidFill>
                  <a:schemeClr val="lt1"/>
                </a:solidFill>
              </a:defRPr>
            </a:lvl7pPr>
            <a:lvl8pPr lvl="7">
              <a:spcBef>
                <a:spcPts val="0"/>
              </a:spcBef>
              <a:buNone/>
              <a:defRPr>
                <a:solidFill>
                  <a:schemeClr val="lt1"/>
                </a:solidFill>
              </a:defRPr>
            </a:lvl8pPr>
            <a:lvl9pPr lvl="8">
              <a:spcBef>
                <a:spcPts val="0"/>
              </a:spcBef>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8"/>
        <p:cNvGrpSpPr/>
        <p:nvPr/>
      </p:nvGrpSpPr>
      <p:grpSpPr>
        <a:xfrm>
          <a:off x="0" y="0"/>
          <a:ext cx="0" cy="0"/>
          <a:chOff x="0" y="0"/>
          <a:chExt cx="0" cy="0"/>
        </a:xfrm>
      </p:grpSpPr>
      <p:sp>
        <p:nvSpPr>
          <p:cNvPr id="59" name="Shape 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accent3"/>
        </a:solidFill>
        <a:effectLst/>
      </p:bgPr>
    </p:bg>
    <p:spTree>
      <p:nvGrpSpPr>
        <p:cNvPr id="1" name="Shape 14"/>
        <p:cNvGrpSpPr/>
        <p:nvPr/>
      </p:nvGrpSpPr>
      <p:grpSpPr>
        <a:xfrm>
          <a:off x="0" y="0"/>
          <a:ext cx="0" cy="0"/>
          <a:chOff x="0" y="0"/>
          <a:chExt cx="0" cy="0"/>
        </a:xfrm>
      </p:grpSpPr>
      <p:sp>
        <p:nvSpPr>
          <p:cNvPr id="15" name="Shape 15"/>
          <p:cNvSpPr/>
          <p:nvPr/>
        </p:nvSpPr>
        <p:spPr>
          <a:xfrm>
            <a:off x="0" y="48099"/>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Shape 16"/>
          <p:cNvSpPr/>
          <p:nvPr/>
        </p:nvSpPr>
        <p:spPr>
          <a:xfrm>
            <a:off x="0" y="0"/>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Shape 17"/>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Shape 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accent1"/>
                </a:solidFill>
              </a:defRPr>
            </a:lvl1pPr>
            <a:lvl2pPr lvl="1">
              <a:spcBef>
                <a:spcPts val="0"/>
              </a:spcBef>
              <a:buNone/>
              <a:defRPr>
                <a:solidFill>
                  <a:schemeClr val="accent1"/>
                </a:solidFill>
              </a:defRPr>
            </a:lvl2pPr>
            <a:lvl3pPr lvl="2">
              <a:spcBef>
                <a:spcPts val="0"/>
              </a:spcBef>
              <a:buNone/>
              <a:defRPr>
                <a:solidFill>
                  <a:schemeClr val="accent1"/>
                </a:solidFill>
              </a:defRPr>
            </a:lvl3pPr>
            <a:lvl4pPr lvl="3">
              <a:spcBef>
                <a:spcPts val="0"/>
              </a:spcBef>
              <a:buNone/>
              <a:defRPr>
                <a:solidFill>
                  <a:schemeClr val="accent1"/>
                </a:solidFill>
              </a:defRPr>
            </a:lvl4pPr>
            <a:lvl5pPr lvl="4">
              <a:spcBef>
                <a:spcPts val="0"/>
              </a:spcBef>
              <a:buNone/>
              <a:defRPr>
                <a:solidFill>
                  <a:schemeClr val="accent1"/>
                </a:solidFill>
              </a:defRPr>
            </a:lvl5pPr>
            <a:lvl6pPr lvl="5">
              <a:spcBef>
                <a:spcPts val="0"/>
              </a:spcBef>
              <a:buNone/>
              <a:defRPr>
                <a:solidFill>
                  <a:schemeClr val="accent1"/>
                </a:solidFill>
              </a:defRPr>
            </a:lvl6pPr>
            <a:lvl7pPr lvl="6">
              <a:spcBef>
                <a:spcPts val="0"/>
              </a:spcBef>
              <a:buNone/>
              <a:defRPr>
                <a:solidFill>
                  <a:schemeClr val="accent1"/>
                </a:solidFill>
              </a:defRPr>
            </a:lvl7pPr>
            <a:lvl8pPr lvl="7">
              <a:spcBef>
                <a:spcPts val="0"/>
              </a:spcBef>
              <a:buNone/>
              <a:defRPr>
                <a:solidFill>
                  <a:schemeClr val="accent1"/>
                </a:solidFill>
              </a:defRPr>
            </a:lvl8pPr>
            <a:lvl9pPr lvl="8">
              <a:spcBef>
                <a:spcPts val="0"/>
              </a:spcBef>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p:nvPr/>
        </p:nvSpPr>
        <p:spPr>
          <a:xfrm>
            <a:off x="0" y="44125"/>
            <a:ext cx="4313625" cy="4399375"/>
          </a:xfrm>
          <a:custGeom>
            <a:avLst/>
            <a:gdLst/>
            <a:ahLst/>
            <a:cxnLst/>
            <a:rect l="0" t="0" r="0" b="0"/>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Shape 22"/>
          <p:cNvSpPr/>
          <p:nvPr/>
        </p:nvSpPr>
        <p:spPr>
          <a:xfrm>
            <a:off x="-125" y="0"/>
            <a:ext cx="4316900" cy="4395600"/>
          </a:xfrm>
          <a:custGeom>
            <a:avLst/>
            <a:gdLst/>
            <a:ahLst/>
            <a:cxnLst/>
            <a:rect l="0" t="0" r="0" b="0"/>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Shape 23"/>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Shape 2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Shape 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6"/>
        <p:cNvGrpSpPr/>
        <p:nvPr/>
      </p:nvGrpSpPr>
      <p:grpSpPr>
        <a:xfrm>
          <a:off x="0" y="0"/>
          <a:ext cx="0" cy="0"/>
          <a:chOff x="0" y="0"/>
          <a:chExt cx="0" cy="0"/>
        </a:xfrm>
      </p:grpSpPr>
      <p:sp>
        <p:nvSpPr>
          <p:cNvPr id="27" name="Shape 27"/>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Shape 2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Shape 29"/>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Shape 30"/>
          <p:cNvSpPr txBox="1">
            <a:spLocks noGrp="1"/>
          </p:cNvSpPr>
          <p:nvPr>
            <p:ph type="body" idx="2"/>
          </p:nvPr>
        </p:nvSpPr>
        <p:spPr>
          <a:xfrm>
            <a:off x="3758500" y="270545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sz="1800">
                <a:latin typeface="Times New Roman"/>
                <a:ea typeface="Times New Roman"/>
                <a:cs typeface="Times New Roman"/>
                <a:sym typeface="Times New Roman"/>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2"/>
        <p:cNvGrpSpPr/>
        <p:nvPr/>
      </p:nvGrpSpPr>
      <p:grpSpPr>
        <a:xfrm>
          <a:off x="0" y="0"/>
          <a:ext cx="0" cy="0"/>
          <a:chOff x="0" y="0"/>
          <a:chExt cx="0" cy="0"/>
        </a:xfrm>
      </p:grpSpPr>
      <p:sp>
        <p:nvSpPr>
          <p:cNvPr id="33" name="Shape 33"/>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Shape 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6"/>
        <p:cNvGrpSpPr/>
        <p:nvPr/>
      </p:nvGrpSpPr>
      <p:grpSpPr>
        <a:xfrm>
          <a:off x="0" y="0"/>
          <a:ext cx="0" cy="0"/>
          <a:chOff x="0" y="0"/>
          <a:chExt cx="0" cy="0"/>
        </a:xfrm>
      </p:grpSpPr>
      <p:sp>
        <p:nvSpPr>
          <p:cNvPr id="37" name="Shape 3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Shape 38"/>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Shape 39"/>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3"/>
        </a:solidFill>
        <a:effectLst/>
      </p:bgPr>
    </p:bg>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accent1"/>
                </a:solidFill>
              </a:defRPr>
            </a:lvl1pPr>
            <a:lvl2pPr lvl="1">
              <a:spcBef>
                <a:spcPts val="0"/>
              </a:spcBef>
              <a:buNone/>
              <a:defRPr>
                <a:solidFill>
                  <a:schemeClr val="accent1"/>
                </a:solidFill>
              </a:defRPr>
            </a:lvl2pPr>
            <a:lvl3pPr lvl="2">
              <a:spcBef>
                <a:spcPts val="0"/>
              </a:spcBef>
              <a:buNone/>
              <a:defRPr>
                <a:solidFill>
                  <a:schemeClr val="accent1"/>
                </a:solidFill>
              </a:defRPr>
            </a:lvl3pPr>
            <a:lvl4pPr lvl="3">
              <a:spcBef>
                <a:spcPts val="0"/>
              </a:spcBef>
              <a:buNone/>
              <a:defRPr>
                <a:solidFill>
                  <a:schemeClr val="accent1"/>
                </a:solidFill>
              </a:defRPr>
            </a:lvl4pPr>
            <a:lvl5pPr lvl="4">
              <a:spcBef>
                <a:spcPts val="0"/>
              </a:spcBef>
              <a:buNone/>
              <a:defRPr>
                <a:solidFill>
                  <a:schemeClr val="accent1"/>
                </a:solidFill>
              </a:defRPr>
            </a:lvl5pPr>
            <a:lvl6pPr lvl="5">
              <a:spcBef>
                <a:spcPts val="0"/>
              </a:spcBef>
              <a:buNone/>
              <a:defRPr>
                <a:solidFill>
                  <a:schemeClr val="accent1"/>
                </a:solidFill>
              </a:defRPr>
            </a:lvl6pPr>
            <a:lvl7pPr lvl="6">
              <a:spcBef>
                <a:spcPts val="0"/>
              </a:spcBef>
              <a:buNone/>
              <a:defRPr>
                <a:solidFill>
                  <a:schemeClr val="accent1"/>
                </a:solidFill>
              </a:defRPr>
            </a:lvl7pPr>
            <a:lvl8pPr lvl="7">
              <a:spcBef>
                <a:spcPts val="0"/>
              </a:spcBef>
              <a:buNone/>
              <a:defRPr>
                <a:solidFill>
                  <a:schemeClr val="accent1"/>
                </a:solidFill>
              </a:defRPr>
            </a:lvl8pPr>
            <a:lvl9pPr lvl="8">
              <a:spcBef>
                <a:spcPts val="0"/>
              </a:spcBef>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4"/>
        <p:cNvGrpSpPr/>
        <p:nvPr/>
      </p:nvGrpSpPr>
      <p:grpSpPr>
        <a:xfrm>
          <a:off x="0" y="0"/>
          <a:ext cx="0" cy="0"/>
          <a:chOff x="0" y="0"/>
          <a:chExt cx="0" cy="0"/>
        </a:xfrm>
      </p:grpSpPr>
      <p:sp>
        <p:nvSpPr>
          <p:cNvPr id="45" name="Shape 45"/>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Shape 47"/>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Shape 48"/>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50"/>
        <p:cNvGrpSpPr/>
        <p:nvPr/>
      </p:nvGrpSpPr>
      <p:grpSpPr>
        <a:xfrm>
          <a:off x="0" y="0"/>
          <a:ext cx="0" cy="0"/>
          <a:chOff x="0" y="0"/>
          <a:chExt cx="0" cy="0"/>
        </a:xfrm>
      </p:grpSpPr>
      <p:sp>
        <p:nvSpPr>
          <p:cNvPr id="51" name="Shape 51"/>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Shape 52"/>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Shape 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solidFill>
                  <a:schemeClr val="lt1"/>
                </a:solidFill>
              </a:defRPr>
            </a:lvl1pPr>
            <a:lvl2pPr lvl="1">
              <a:spcBef>
                <a:spcPts val="0"/>
              </a:spcBef>
              <a:buNone/>
              <a:defRPr>
                <a:solidFill>
                  <a:schemeClr val="lt1"/>
                </a:solidFill>
              </a:defRPr>
            </a:lvl2pPr>
            <a:lvl3pPr lvl="2">
              <a:spcBef>
                <a:spcPts val="0"/>
              </a:spcBef>
              <a:buNone/>
              <a:defRPr>
                <a:solidFill>
                  <a:schemeClr val="lt1"/>
                </a:solidFill>
              </a:defRPr>
            </a:lvl3pPr>
            <a:lvl4pPr lvl="3">
              <a:spcBef>
                <a:spcPts val="0"/>
              </a:spcBef>
              <a:buNone/>
              <a:defRPr>
                <a:solidFill>
                  <a:schemeClr val="lt1"/>
                </a:solidFill>
              </a:defRPr>
            </a:lvl4pPr>
            <a:lvl5pPr lvl="4">
              <a:spcBef>
                <a:spcPts val="0"/>
              </a:spcBef>
              <a:buNone/>
              <a:defRPr>
                <a:solidFill>
                  <a:schemeClr val="lt1"/>
                </a:solidFill>
              </a:defRPr>
            </a:lvl5pPr>
            <a:lvl6pPr lvl="5">
              <a:spcBef>
                <a:spcPts val="0"/>
              </a:spcBef>
              <a:buNone/>
              <a:defRPr>
                <a:solidFill>
                  <a:schemeClr val="lt1"/>
                </a:solidFill>
              </a:defRPr>
            </a:lvl6pPr>
            <a:lvl7pPr lvl="6">
              <a:spcBef>
                <a:spcPts val="0"/>
              </a:spcBef>
              <a:buNone/>
              <a:defRPr>
                <a:solidFill>
                  <a:schemeClr val="lt1"/>
                </a:solidFill>
              </a:defRPr>
            </a:lvl7pPr>
            <a:lvl8pPr lvl="7">
              <a:spcBef>
                <a:spcPts val="0"/>
              </a:spcBef>
              <a:buNone/>
              <a:defRPr>
                <a:solidFill>
                  <a:schemeClr val="lt1"/>
                </a:solidFill>
              </a:defRPr>
            </a:lvl8pPr>
            <a:lvl9pPr lvl="8">
              <a:spcBef>
                <a:spcPts val="0"/>
              </a:spcBef>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spcBef>
                <a:spcPts val="0"/>
              </a:spcBef>
              <a:buNone/>
              <a:defRPr sz="1000">
                <a:solidFill>
                  <a:schemeClr val="dk2"/>
                </a:solidFill>
                <a:latin typeface="Roboto"/>
                <a:ea typeface="Roboto"/>
                <a:cs typeface="Roboto"/>
                <a:sym typeface="Roboto"/>
              </a:defRPr>
            </a:lvl1pPr>
            <a:lvl2pPr lvl="1" algn="r">
              <a:spcBef>
                <a:spcPts val="0"/>
              </a:spcBef>
              <a:buNone/>
              <a:defRPr sz="1000">
                <a:solidFill>
                  <a:schemeClr val="dk2"/>
                </a:solidFill>
                <a:latin typeface="Roboto"/>
                <a:ea typeface="Roboto"/>
                <a:cs typeface="Roboto"/>
                <a:sym typeface="Roboto"/>
              </a:defRPr>
            </a:lvl2pPr>
            <a:lvl3pPr lvl="2" algn="r">
              <a:spcBef>
                <a:spcPts val="0"/>
              </a:spcBef>
              <a:buNone/>
              <a:defRPr sz="1000">
                <a:solidFill>
                  <a:schemeClr val="dk2"/>
                </a:solidFill>
                <a:latin typeface="Roboto"/>
                <a:ea typeface="Roboto"/>
                <a:cs typeface="Roboto"/>
                <a:sym typeface="Roboto"/>
              </a:defRPr>
            </a:lvl3pPr>
            <a:lvl4pPr lvl="3" algn="r">
              <a:spcBef>
                <a:spcPts val="0"/>
              </a:spcBef>
              <a:buNone/>
              <a:defRPr sz="1000">
                <a:solidFill>
                  <a:schemeClr val="dk2"/>
                </a:solidFill>
                <a:latin typeface="Roboto"/>
                <a:ea typeface="Roboto"/>
                <a:cs typeface="Roboto"/>
                <a:sym typeface="Roboto"/>
              </a:defRPr>
            </a:lvl4pPr>
            <a:lvl5pPr lvl="4" algn="r">
              <a:spcBef>
                <a:spcPts val="0"/>
              </a:spcBef>
              <a:buNone/>
              <a:defRPr sz="1000">
                <a:solidFill>
                  <a:schemeClr val="dk2"/>
                </a:solidFill>
                <a:latin typeface="Roboto"/>
                <a:ea typeface="Roboto"/>
                <a:cs typeface="Roboto"/>
                <a:sym typeface="Roboto"/>
              </a:defRPr>
            </a:lvl5pPr>
            <a:lvl6pPr lvl="5" algn="r">
              <a:spcBef>
                <a:spcPts val="0"/>
              </a:spcBef>
              <a:buNone/>
              <a:defRPr sz="1000">
                <a:solidFill>
                  <a:schemeClr val="dk2"/>
                </a:solidFill>
                <a:latin typeface="Roboto"/>
                <a:ea typeface="Roboto"/>
                <a:cs typeface="Roboto"/>
                <a:sym typeface="Roboto"/>
              </a:defRPr>
            </a:lvl6pPr>
            <a:lvl7pPr lvl="6" algn="r">
              <a:spcBef>
                <a:spcPts val="0"/>
              </a:spcBef>
              <a:buNone/>
              <a:defRPr sz="1000">
                <a:solidFill>
                  <a:schemeClr val="dk2"/>
                </a:solidFill>
                <a:latin typeface="Roboto"/>
                <a:ea typeface="Roboto"/>
                <a:cs typeface="Roboto"/>
                <a:sym typeface="Roboto"/>
              </a:defRPr>
            </a:lvl7pPr>
            <a:lvl8pPr lvl="7" algn="r">
              <a:spcBef>
                <a:spcPts val="0"/>
              </a:spcBef>
              <a:buNone/>
              <a:defRPr sz="1000">
                <a:solidFill>
                  <a:schemeClr val="dk2"/>
                </a:solidFill>
                <a:latin typeface="Roboto"/>
                <a:ea typeface="Roboto"/>
                <a:cs typeface="Roboto"/>
                <a:sym typeface="Roboto"/>
              </a:defRPr>
            </a:lvl8pPr>
            <a:lvl9pPr lvl="8" algn="r">
              <a:spcBef>
                <a:spcPts val="0"/>
              </a:spcBef>
              <a:buNone/>
              <a:defRPr sz="1000">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hyperlink" Target="https://www.belmarrahealth.com/chagas-disease-vaccine-potential-after-study-identifies-how-it-evades-immune-system/" TargetMode="External"/><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hyperlink" Target="http://www.infochagas.org/en/tratamiento" TargetMode="External"/><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hyperlink" Target="http://www.infochagas.org/en/tratamiento" TargetMode="External"/><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hyperlink" Target="https://www.medicinenet.com/chagas_disease/article.htm" TargetMode="External"/><Relationship Id="rId4" Type="http://schemas.openxmlformats.org/officeDocument/2006/relationships/hyperlink" Target="http://www.who.int/mediacentre/factsheets/fs340/en/" TargetMode="External"/><Relationship Id="rId5" Type="http://schemas.openxmlformats.org/officeDocument/2006/relationships/hyperlink" Target="http://www.scielo.br.libaccess.lib.mcmaster.ca/scielo.php?pid=S0074-02762007005000106&amp;script=sci_arttext" TargetMode="External"/><Relationship Id="rId6" Type="http://schemas.openxmlformats.org/officeDocument/2006/relationships/hyperlink" Target="http://www.nejm.org.libaccess.lib.mcmaster.ca/doi/full/10.1056/NEJMct1014204" TargetMode="External"/><Relationship Id="rId7" Type="http://schemas.openxmlformats.org/officeDocument/2006/relationships/hyperlink" Target="http://www.sciencedirect.com.libaccess.lib.mcmaster.ca/science/article/pii/S1471492203002411" TargetMode="External"/><Relationship Id="rId8" Type="http://schemas.openxmlformats.org/officeDocument/2006/relationships/hyperlink" Target="https://www.cdc.gov/parasites/chagas/biology.html" TargetMode="External"/><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s://www.cdc.gov/parasites/chagas/biology.html" TargetMode="External"/><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1ais69H0li8" TargetMode="External"/><Relationship Id="rId4" Type="http://schemas.openxmlformats.org/officeDocument/2006/relationships/image" Target="../media/image14.jp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ctrTitle"/>
          </p:nvPr>
        </p:nvSpPr>
        <p:spPr>
          <a:xfrm>
            <a:off x="311700" y="539725"/>
            <a:ext cx="8520600" cy="86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Case Study</a:t>
            </a:r>
            <a:endParaRPr/>
          </a:p>
        </p:txBody>
      </p:sp>
      <p:sp>
        <p:nvSpPr>
          <p:cNvPr id="66" name="Shape 66"/>
          <p:cNvSpPr txBox="1">
            <a:spLocks noGrp="1"/>
          </p:cNvSpPr>
          <p:nvPr>
            <p:ph type="body" idx="4294967295"/>
          </p:nvPr>
        </p:nvSpPr>
        <p:spPr>
          <a:xfrm>
            <a:off x="3364725" y="217775"/>
            <a:ext cx="4166400" cy="24066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Jose</a:t>
            </a:r>
            <a:endParaRPr sz="1800">
              <a:solidFill>
                <a:srgbClr val="000000"/>
              </a:solidFill>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46 years old</a:t>
            </a:r>
            <a:endParaRPr sz="1800">
              <a:solidFill>
                <a:srgbClr val="000000"/>
              </a:solidFill>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California, USA</a:t>
            </a:r>
            <a:endParaRPr sz="1800">
              <a:solidFill>
                <a:srgbClr val="000000"/>
              </a:solidFill>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Admitted to hospital with chest pain, shortness of breath</a:t>
            </a:r>
            <a:endParaRPr sz="1800">
              <a:solidFill>
                <a:srgbClr val="000000"/>
              </a:solidFill>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Diagnosed with advanced heart failure</a:t>
            </a:r>
            <a:endParaRPr sz="1800">
              <a:solidFill>
                <a:srgbClr val="000000"/>
              </a:solidFill>
              <a:latin typeface="Times New Roman"/>
              <a:ea typeface="Times New Roman"/>
              <a:cs typeface="Times New Roman"/>
              <a:sym typeface="Times New Roman"/>
            </a:endParaRPr>
          </a:p>
          <a:p>
            <a:pPr marL="0" lvl="0" indent="0" rtl="0">
              <a:spcBef>
                <a:spcPts val="0"/>
              </a:spcBef>
              <a:spcAft>
                <a:spcPts val="0"/>
              </a:spcAft>
              <a:buNone/>
            </a:pPr>
            <a:endParaRPr sz="2400">
              <a:solidFill>
                <a:srgbClr val="000000"/>
              </a:solidFill>
              <a:latin typeface="Arial"/>
              <a:ea typeface="Arial"/>
              <a:cs typeface="Arial"/>
              <a:sym typeface="Arial"/>
            </a:endParaRPr>
          </a:p>
        </p:txBody>
      </p:sp>
      <p:sp>
        <p:nvSpPr>
          <p:cNvPr id="67" name="Shape 67"/>
          <p:cNvSpPr txBox="1">
            <a:spLocks noGrp="1"/>
          </p:cNvSpPr>
          <p:nvPr>
            <p:ph type="title" idx="4294967295"/>
          </p:nvPr>
        </p:nvSpPr>
        <p:spPr>
          <a:xfrm>
            <a:off x="2311475" y="3935150"/>
            <a:ext cx="4166400" cy="979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600">
                <a:solidFill>
                  <a:srgbClr val="FFFFFF"/>
                </a:solidFill>
              </a:rPr>
              <a:t>Chagas Disease</a:t>
            </a:r>
            <a:endParaRPr sz="360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352648"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Mechanisms - Step 2</a:t>
            </a:r>
            <a:endParaRPr/>
          </a:p>
        </p:txBody>
      </p:sp>
      <p:sp>
        <p:nvSpPr>
          <p:cNvPr id="153" name="Shape 153"/>
          <p:cNvSpPr txBox="1">
            <a:spLocks noGrp="1"/>
          </p:cNvSpPr>
          <p:nvPr>
            <p:ph type="body" idx="1"/>
          </p:nvPr>
        </p:nvSpPr>
        <p:spPr>
          <a:xfrm>
            <a:off x="4792625" y="1684450"/>
            <a:ext cx="3554700" cy="30762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Internalization mechanism of cardiomyocytes</a:t>
            </a:r>
            <a:endParaRPr sz="1800">
              <a:solidFill>
                <a:srgbClr val="000000"/>
              </a:solidFill>
              <a:latin typeface="Times New Roman"/>
              <a:ea typeface="Times New Roman"/>
              <a:cs typeface="Times New Roman"/>
              <a:sym typeface="Times New Roman"/>
            </a:endParaRPr>
          </a:p>
          <a:p>
            <a:pPr marL="914400" lvl="1"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Microfilament rearrangement</a:t>
            </a:r>
            <a:endParaRPr sz="1800">
              <a:solidFill>
                <a:srgbClr val="000000"/>
              </a:solidFill>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Result: Cardiac Arrhythmias</a:t>
            </a:r>
            <a:endParaRPr sz="1800">
              <a:solidFill>
                <a:srgbClr val="000000"/>
              </a:solidFill>
              <a:latin typeface="Times New Roman"/>
              <a:ea typeface="Times New Roman"/>
              <a:cs typeface="Times New Roman"/>
              <a:sym typeface="Times New Roman"/>
            </a:endParaRPr>
          </a:p>
          <a:p>
            <a:pPr marL="0" lvl="0" indent="0" rtl="0">
              <a:spcBef>
                <a:spcPts val="1600"/>
              </a:spcBef>
              <a:spcAft>
                <a:spcPts val="1600"/>
              </a:spcAft>
              <a:buNone/>
            </a:pPr>
            <a:endParaRPr sz="1800">
              <a:solidFill>
                <a:srgbClr val="000000"/>
              </a:solidFill>
              <a:latin typeface="Times New Roman"/>
              <a:ea typeface="Times New Roman"/>
              <a:cs typeface="Times New Roman"/>
              <a:sym typeface="Times New Roman"/>
            </a:endParaRPr>
          </a:p>
        </p:txBody>
      </p:sp>
      <p:pic>
        <p:nvPicPr>
          <p:cNvPr id="154" name="Shape 154"/>
          <p:cNvPicPr preferRelativeResize="0"/>
          <p:nvPr/>
        </p:nvPicPr>
        <p:blipFill rotWithShape="1">
          <a:blip r:embed="rId3">
            <a:alphaModFix/>
          </a:blip>
          <a:srcRect t="1545" r="1273"/>
          <a:stretch/>
        </p:blipFill>
        <p:spPr>
          <a:xfrm>
            <a:off x="0" y="1268950"/>
            <a:ext cx="4327376" cy="3847826"/>
          </a:xfrm>
          <a:prstGeom prst="rect">
            <a:avLst/>
          </a:prstGeom>
          <a:noFill/>
          <a:ln>
            <a:noFill/>
          </a:ln>
        </p:spPr>
      </p:pic>
      <p:cxnSp>
        <p:nvCxnSpPr>
          <p:cNvPr id="155" name="Shape 155"/>
          <p:cNvCxnSpPr/>
          <p:nvPr/>
        </p:nvCxnSpPr>
        <p:spPr>
          <a:xfrm>
            <a:off x="1318000" y="1321550"/>
            <a:ext cx="838500" cy="1322700"/>
          </a:xfrm>
          <a:prstGeom prst="straightConnector1">
            <a:avLst/>
          </a:prstGeom>
          <a:noFill/>
          <a:ln w="76200" cap="flat" cmpd="sng">
            <a:solidFill>
              <a:srgbClr val="CC0000"/>
            </a:solidFill>
            <a:prstDash val="solid"/>
            <a:round/>
            <a:headEnd type="none" w="lg" len="lg"/>
            <a:tailEnd type="triangle" w="lg" len="lg"/>
          </a:ln>
        </p:spPr>
      </p:cxnSp>
      <p:sp>
        <p:nvSpPr>
          <p:cNvPr id="156" name="Shape 156"/>
          <p:cNvSpPr txBox="1"/>
          <p:nvPr/>
        </p:nvSpPr>
        <p:spPr>
          <a:xfrm>
            <a:off x="4446250" y="4787075"/>
            <a:ext cx="4866900" cy="2433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700">
                <a:solidFill>
                  <a:srgbClr val="222222"/>
                </a:solidFill>
                <a:highlight>
                  <a:srgbClr val="FFFFFF"/>
                </a:highlight>
                <a:latin typeface="Times New Roman"/>
                <a:ea typeface="Times New Roman"/>
                <a:cs typeface="Times New Roman"/>
                <a:sym typeface="Times New Roman"/>
              </a:rPr>
              <a:t>Calvet, C. M., Melo, T. G., Garzoni, L. R., Oliveira Jr, F. O., Neto, D. T. S., NSL, M., ... &amp; Pereira, M. C. (2012). Current understanding of the Trypanosoma cruzi-cardiomyocyte interaction. Frontiers in immunology, 3.</a:t>
            </a:r>
            <a:endParaRPr sz="700">
              <a:latin typeface="Roboto"/>
              <a:ea typeface="Roboto"/>
              <a:cs typeface="Roboto"/>
              <a:sym typeface="Roboto"/>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Pathophysiology</a:t>
            </a:r>
            <a:endParaRPr/>
          </a:p>
        </p:txBody>
      </p:sp>
      <p:sp>
        <p:nvSpPr>
          <p:cNvPr id="162" name="Shape 162"/>
          <p:cNvSpPr txBox="1">
            <a:spLocks noGrp="1"/>
          </p:cNvSpPr>
          <p:nvPr>
            <p:ph type="body" idx="1"/>
          </p:nvPr>
        </p:nvSpPr>
        <p:spPr>
          <a:xfrm>
            <a:off x="172000" y="1274675"/>
            <a:ext cx="5199900" cy="3076200"/>
          </a:xfrm>
          <a:prstGeom prst="rect">
            <a:avLst/>
          </a:prstGeom>
        </p:spPr>
        <p:txBody>
          <a:bodyPr spcFirstLastPara="1" wrap="square" lIns="91425" tIns="91425" rIns="91425" bIns="91425" anchor="t" anchorCtr="0">
            <a:noAutofit/>
          </a:bodyPr>
          <a:lstStyle/>
          <a:p>
            <a:pPr marL="457200" lvl="0" indent="-317500" rtl="0">
              <a:spcBef>
                <a:spcPts val="0"/>
              </a:spcBef>
              <a:spcAft>
                <a:spcPts val="0"/>
              </a:spcAft>
              <a:buClr>
                <a:srgbClr val="000000"/>
              </a:buClr>
              <a:buSzPts val="1400"/>
              <a:buFont typeface="Times New Roman"/>
              <a:buChar char="●"/>
            </a:pPr>
            <a:r>
              <a:rPr lang="en" sz="1400">
                <a:solidFill>
                  <a:srgbClr val="000000"/>
                </a:solidFill>
                <a:latin typeface="Times New Roman"/>
                <a:ea typeface="Times New Roman"/>
                <a:cs typeface="Times New Roman"/>
                <a:sym typeface="Times New Roman"/>
              </a:rPr>
              <a:t>Accumulation of immune response cells</a:t>
            </a:r>
            <a:endParaRPr sz="1400">
              <a:solidFill>
                <a:srgbClr val="000000"/>
              </a:solidFill>
              <a:latin typeface="Times New Roman"/>
              <a:ea typeface="Times New Roman"/>
              <a:cs typeface="Times New Roman"/>
              <a:sym typeface="Times New Roman"/>
            </a:endParaRPr>
          </a:p>
          <a:p>
            <a:pPr marL="914400" lvl="0" indent="-317500" rtl="0">
              <a:spcBef>
                <a:spcPts val="0"/>
              </a:spcBef>
              <a:spcAft>
                <a:spcPts val="0"/>
              </a:spcAft>
              <a:buClr>
                <a:srgbClr val="000000"/>
              </a:buClr>
              <a:buSzPts val="1400"/>
              <a:buFont typeface="Times New Roman"/>
              <a:buChar char="○"/>
            </a:pPr>
            <a:r>
              <a:rPr lang="en" sz="1400">
                <a:solidFill>
                  <a:srgbClr val="000000"/>
                </a:solidFill>
                <a:latin typeface="Times New Roman"/>
                <a:ea typeface="Times New Roman"/>
                <a:cs typeface="Times New Roman"/>
                <a:sym typeface="Times New Roman"/>
              </a:rPr>
              <a:t>Cytokines, chemokines, nitric oxide</a:t>
            </a:r>
            <a:endParaRPr sz="1400">
              <a:solidFill>
                <a:srgbClr val="000000"/>
              </a:solidFill>
              <a:latin typeface="Times New Roman"/>
              <a:ea typeface="Times New Roman"/>
              <a:cs typeface="Times New Roman"/>
              <a:sym typeface="Times New Roman"/>
            </a:endParaRPr>
          </a:p>
          <a:p>
            <a:pPr marL="457200" lvl="0" indent="-317500" rtl="0">
              <a:spcBef>
                <a:spcPts val="0"/>
              </a:spcBef>
              <a:spcAft>
                <a:spcPts val="0"/>
              </a:spcAft>
              <a:buClr>
                <a:srgbClr val="000000"/>
              </a:buClr>
              <a:buSzPts val="1400"/>
              <a:buFont typeface="Times New Roman"/>
              <a:buChar char="●"/>
            </a:pPr>
            <a:r>
              <a:rPr lang="en" sz="1400">
                <a:solidFill>
                  <a:srgbClr val="000000"/>
                </a:solidFill>
                <a:latin typeface="Times New Roman"/>
                <a:ea typeface="Times New Roman"/>
                <a:cs typeface="Times New Roman"/>
                <a:sym typeface="Times New Roman"/>
              </a:rPr>
              <a:t>Necrosis of myofibrils </a:t>
            </a:r>
            <a:endParaRPr sz="1400">
              <a:solidFill>
                <a:srgbClr val="000000"/>
              </a:solidFill>
              <a:latin typeface="Times New Roman"/>
              <a:ea typeface="Times New Roman"/>
              <a:cs typeface="Times New Roman"/>
              <a:sym typeface="Times New Roman"/>
            </a:endParaRPr>
          </a:p>
          <a:p>
            <a:pPr marL="457200" lvl="0" indent="-317500" rtl="0">
              <a:spcBef>
                <a:spcPts val="0"/>
              </a:spcBef>
              <a:spcAft>
                <a:spcPts val="0"/>
              </a:spcAft>
              <a:buClr>
                <a:srgbClr val="000000"/>
              </a:buClr>
              <a:buSzPts val="1400"/>
              <a:buFont typeface="Times New Roman"/>
              <a:buChar char="●"/>
            </a:pPr>
            <a:r>
              <a:rPr lang="en" sz="1400">
                <a:solidFill>
                  <a:srgbClr val="000000"/>
                </a:solidFill>
                <a:latin typeface="Times New Roman"/>
                <a:ea typeface="Times New Roman"/>
                <a:cs typeface="Times New Roman"/>
                <a:sym typeface="Times New Roman"/>
              </a:rPr>
              <a:t>Results in cardiac fibrosis, hypertrophy and cardiac denervation (below) </a:t>
            </a:r>
            <a:endParaRPr sz="1400">
              <a:solidFill>
                <a:srgbClr val="000000"/>
              </a:solidFill>
              <a:latin typeface="Times New Roman"/>
              <a:ea typeface="Times New Roman"/>
              <a:cs typeface="Times New Roman"/>
              <a:sym typeface="Times New Roman"/>
            </a:endParaRPr>
          </a:p>
        </p:txBody>
      </p:sp>
      <p:pic>
        <p:nvPicPr>
          <p:cNvPr id="163" name="Shape 163"/>
          <p:cNvPicPr preferRelativeResize="0"/>
          <p:nvPr/>
        </p:nvPicPr>
        <p:blipFill rotWithShape="1">
          <a:blip r:embed="rId3">
            <a:alphaModFix/>
          </a:blip>
          <a:srcRect l="2740" t="2467" r="2768" b="1535"/>
          <a:stretch/>
        </p:blipFill>
        <p:spPr>
          <a:xfrm>
            <a:off x="5371830" y="1274675"/>
            <a:ext cx="3772171" cy="3868824"/>
          </a:xfrm>
          <a:prstGeom prst="rect">
            <a:avLst/>
          </a:prstGeom>
          <a:noFill/>
          <a:ln>
            <a:noFill/>
          </a:ln>
        </p:spPr>
      </p:pic>
      <p:cxnSp>
        <p:nvCxnSpPr>
          <p:cNvPr id="164" name="Shape 164"/>
          <p:cNvCxnSpPr/>
          <p:nvPr/>
        </p:nvCxnSpPr>
        <p:spPr>
          <a:xfrm flipH="1">
            <a:off x="7624200" y="2784550"/>
            <a:ext cx="12000" cy="924000"/>
          </a:xfrm>
          <a:prstGeom prst="straightConnector1">
            <a:avLst/>
          </a:prstGeom>
          <a:noFill/>
          <a:ln w="38100" cap="flat" cmpd="sng">
            <a:solidFill>
              <a:srgbClr val="000000"/>
            </a:solidFill>
            <a:prstDash val="solid"/>
            <a:round/>
            <a:headEnd type="none" w="lg" len="lg"/>
            <a:tailEnd type="triangle" w="lg" len="lg"/>
          </a:ln>
        </p:spPr>
      </p:cxnSp>
      <p:pic>
        <p:nvPicPr>
          <p:cNvPr id="165" name="Shape 165"/>
          <p:cNvPicPr preferRelativeResize="0"/>
          <p:nvPr/>
        </p:nvPicPr>
        <p:blipFill>
          <a:blip r:embed="rId4">
            <a:alphaModFix/>
          </a:blip>
          <a:stretch>
            <a:fillRect/>
          </a:stretch>
        </p:blipFill>
        <p:spPr>
          <a:xfrm rot="-5400000">
            <a:off x="1954712" y="1993587"/>
            <a:ext cx="1958475" cy="2990850"/>
          </a:xfrm>
          <a:prstGeom prst="rect">
            <a:avLst/>
          </a:prstGeom>
          <a:noFill/>
          <a:ln>
            <a:noFill/>
          </a:ln>
        </p:spPr>
      </p:pic>
      <p:sp>
        <p:nvSpPr>
          <p:cNvPr id="166" name="Shape 166"/>
          <p:cNvSpPr txBox="1"/>
          <p:nvPr/>
        </p:nvSpPr>
        <p:spPr>
          <a:xfrm>
            <a:off x="1658450" y="4486073"/>
            <a:ext cx="1151700" cy="2919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000">
                <a:latin typeface="Roboto"/>
                <a:ea typeface="Roboto"/>
                <a:cs typeface="Roboto"/>
                <a:sym typeface="Roboto"/>
              </a:rPr>
              <a:t>Normal neuronal</a:t>
            </a:r>
            <a:endParaRPr sz="1000">
              <a:latin typeface="Roboto"/>
              <a:ea typeface="Roboto"/>
              <a:cs typeface="Roboto"/>
              <a:sym typeface="Roboto"/>
            </a:endParaRPr>
          </a:p>
          <a:p>
            <a:pPr marL="0" lvl="0" indent="0" algn="ctr">
              <a:spcBef>
                <a:spcPts val="0"/>
              </a:spcBef>
              <a:spcAft>
                <a:spcPts val="0"/>
              </a:spcAft>
              <a:buNone/>
            </a:pPr>
            <a:r>
              <a:rPr lang="en" sz="1000">
                <a:latin typeface="Roboto"/>
                <a:ea typeface="Roboto"/>
                <a:cs typeface="Roboto"/>
                <a:sym typeface="Roboto"/>
              </a:rPr>
              <a:t>population  </a:t>
            </a:r>
            <a:endParaRPr sz="1000">
              <a:latin typeface="Roboto"/>
              <a:ea typeface="Roboto"/>
              <a:cs typeface="Roboto"/>
              <a:sym typeface="Roboto"/>
            </a:endParaRPr>
          </a:p>
        </p:txBody>
      </p:sp>
      <p:sp>
        <p:nvSpPr>
          <p:cNvPr id="167" name="Shape 167"/>
          <p:cNvSpPr txBox="1"/>
          <p:nvPr/>
        </p:nvSpPr>
        <p:spPr>
          <a:xfrm>
            <a:off x="3057775" y="4486063"/>
            <a:ext cx="1313100" cy="2919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000"/>
              <a:t>Degenerative neuronal population </a:t>
            </a:r>
            <a:endParaRPr sz="1000"/>
          </a:p>
        </p:txBody>
      </p:sp>
      <p:sp>
        <p:nvSpPr>
          <p:cNvPr id="168" name="Shape 168"/>
          <p:cNvSpPr txBox="1"/>
          <p:nvPr/>
        </p:nvSpPr>
        <p:spPr>
          <a:xfrm>
            <a:off x="-24775" y="4848840"/>
            <a:ext cx="4562400" cy="2067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600" dirty="0">
                <a:solidFill>
                  <a:srgbClr val="222222"/>
                </a:solidFill>
                <a:highlight>
                  <a:srgbClr val="FFFFFF"/>
                </a:highlight>
                <a:latin typeface="Times New Roman"/>
                <a:ea typeface="Times New Roman"/>
                <a:cs typeface="Times New Roman"/>
                <a:sym typeface="Times New Roman"/>
              </a:rPr>
              <a:t>Calvet, C. M., Melo, T. G., Garzoni, L. R., Oliveira Jr, F. O., Neto, D. T. S., NSL, M., ... &amp; Pereira, M. C. (2012). Current understanding of the Trypanosoma cruzi-cardiomyocyte interaction. Frontiers in immunology, 3.</a:t>
            </a:r>
            <a:endParaRPr sz="600" dirty="0">
              <a:latin typeface="Times New Roman"/>
              <a:ea typeface="Times New Roman"/>
              <a:cs typeface="Times New Roman"/>
              <a:sym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Pathophysiology </a:t>
            </a:r>
            <a:endParaRPr/>
          </a:p>
        </p:txBody>
      </p:sp>
      <p:pic>
        <p:nvPicPr>
          <p:cNvPr id="174" name="Shape 174"/>
          <p:cNvPicPr preferRelativeResize="0"/>
          <p:nvPr/>
        </p:nvPicPr>
        <p:blipFill rotWithShape="1">
          <a:blip r:embed="rId3">
            <a:alphaModFix/>
          </a:blip>
          <a:srcRect l="1071" r="2431"/>
          <a:stretch/>
        </p:blipFill>
        <p:spPr>
          <a:xfrm>
            <a:off x="4411025" y="1268950"/>
            <a:ext cx="4147100" cy="3874549"/>
          </a:xfrm>
          <a:prstGeom prst="rect">
            <a:avLst/>
          </a:prstGeom>
          <a:noFill/>
          <a:ln>
            <a:noFill/>
          </a:ln>
        </p:spPr>
      </p:pic>
      <p:sp>
        <p:nvSpPr>
          <p:cNvPr id="175" name="Shape 175"/>
          <p:cNvSpPr txBox="1"/>
          <p:nvPr/>
        </p:nvSpPr>
        <p:spPr>
          <a:xfrm>
            <a:off x="311725" y="1561850"/>
            <a:ext cx="3328200" cy="3310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latin typeface="Times New Roman"/>
                <a:ea typeface="Times New Roman"/>
                <a:cs typeface="Times New Roman"/>
                <a:sym typeface="Times New Roman"/>
              </a:rPr>
              <a:t>A → uninfected cardiomyocyte</a:t>
            </a:r>
            <a:endParaRPr>
              <a:latin typeface="Times New Roman"/>
              <a:ea typeface="Times New Roman"/>
              <a:cs typeface="Times New Roman"/>
              <a:sym typeface="Times New Roman"/>
            </a:endParaRPr>
          </a:p>
          <a:p>
            <a:pPr marL="0" lvl="0" indent="0">
              <a:spcBef>
                <a:spcPts val="0"/>
              </a:spcBef>
              <a:spcAft>
                <a:spcPts val="0"/>
              </a:spcAft>
              <a:buNone/>
            </a:pPr>
            <a:endParaRPr>
              <a:latin typeface="Times New Roman"/>
              <a:ea typeface="Times New Roman"/>
              <a:cs typeface="Times New Roman"/>
              <a:sym typeface="Times New Roman"/>
            </a:endParaRPr>
          </a:p>
          <a:p>
            <a:pPr marL="0" lvl="0" indent="0">
              <a:spcBef>
                <a:spcPts val="0"/>
              </a:spcBef>
              <a:spcAft>
                <a:spcPts val="0"/>
              </a:spcAft>
              <a:buNone/>
            </a:pPr>
            <a:r>
              <a:rPr lang="en">
                <a:latin typeface="Times New Roman"/>
                <a:ea typeface="Times New Roman"/>
                <a:cs typeface="Times New Roman"/>
                <a:sym typeface="Times New Roman"/>
              </a:rPr>
              <a:t>B → infected cardiomyocyte </a:t>
            </a:r>
            <a:endParaRPr>
              <a:latin typeface="Times New Roman"/>
              <a:ea typeface="Times New Roman"/>
              <a:cs typeface="Times New Roman"/>
              <a:sym typeface="Times New Roman"/>
            </a:endParaRPr>
          </a:p>
          <a:p>
            <a:pPr marL="0" lvl="0" indent="0">
              <a:spcBef>
                <a:spcPts val="0"/>
              </a:spcBef>
              <a:spcAft>
                <a:spcPts val="0"/>
              </a:spcAft>
              <a:buNone/>
            </a:pPr>
            <a:endParaRPr>
              <a:latin typeface="Times New Roman"/>
              <a:ea typeface="Times New Roman"/>
              <a:cs typeface="Times New Roman"/>
              <a:sym typeface="Times New Roman"/>
            </a:endParaRPr>
          </a:p>
          <a:p>
            <a:pPr marL="0" lvl="0" indent="0">
              <a:spcBef>
                <a:spcPts val="0"/>
              </a:spcBef>
              <a:spcAft>
                <a:spcPts val="0"/>
              </a:spcAft>
              <a:buNone/>
            </a:pPr>
            <a:r>
              <a:rPr lang="en">
                <a:latin typeface="Times New Roman"/>
                <a:ea typeface="Times New Roman"/>
                <a:cs typeface="Times New Roman"/>
                <a:sym typeface="Times New Roman"/>
              </a:rPr>
              <a:t>C → normal distribution of fibronectin</a:t>
            </a:r>
            <a:endParaRPr>
              <a:latin typeface="Times New Roman"/>
              <a:ea typeface="Times New Roman"/>
              <a:cs typeface="Times New Roman"/>
              <a:sym typeface="Times New Roman"/>
            </a:endParaRPr>
          </a:p>
          <a:p>
            <a:pPr marL="0" lvl="0" indent="0">
              <a:spcBef>
                <a:spcPts val="0"/>
              </a:spcBef>
              <a:spcAft>
                <a:spcPts val="0"/>
              </a:spcAft>
              <a:buNone/>
            </a:pPr>
            <a:endParaRPr>
              <a:latin typeface="Times New Roman"/>
              <a:ea typeface="Times New Roman"/>
              <a:cs typeface="Times New Roman"/>
              <a:sym typeface="Times New Roman"/>
            </a:endParaRPr>
          </a:p>
          <a:p>
            <a:pPr marL="0" lvl="0" indent="0">
              <a:spcBef>
                <a:spcPts val="0"/>
              </a:spcBef>
              <a:spcAft>
                <a:spcPts val="0"/>
              </a:spcAft>
              <a:buNone/>
            </a:pPr>
            <a:r>
              <a:rPr lang="en">
                <a:latin typeface="Times New Roman"/>
                <a:ea typeface="Times New Roman"/>
                <a:cs typeface="Times New Roman"/>
                <a:sym typeface="Times New Roman"/>
              </a:rPr>
              <a:t>D → abnormal distribution of fibronectin </a:t>
            </a:r>
            <a:endParaRPr>
              <a:latin typeface="Times New Roman"/>
              <a:ea typeface="Times New Roman"/>
              <a:cs typeface="Times New Roman"/>
              <a:sym typeface="Times New Roman"/>
            </a:endParaRPr>
          </a:p>
          <a:p>
            <a:pPr marL="0" lvl="0" indent="0">
              <a:spcBef>
                <a:spcPts val="0"/>
              </a:spcBef>
              <a:spcAft>
                <a:spcPts val="0"/>
              </a:spcAft>
              <a:buNone/>
            </a:pPr>
            <a:endParaRPr>
              <a:latin typeface="Times New Roman"/>
              <a:ea typeface="Times New Roman"/>
              <a:cs typeface="Times New Roman"/>
              <a:sym typeface="Times New Roman"/>
            </a:endParaRPr>
          </a:p>
          <a:p>
            <a:pPr marL="0" lvl="0" indent="0">
              <a:spcBef>
                <a:spcPts val="0"/>
              </a:spcBef>
              <a:spcAft>
                <a:spcPts val="0"/>
              </a:spcAft>
              <a:buNone/>
            </a:pPr>
            <a:r>
              <a:rPr lang="en">
                <a:latin typeface="Times New Roman"/>
                <a:ea typeface="Times New Roman"/>
                <a:cs typeface="Times New Roman"/>
                <a:sym typeface="Times New Roman"/>
              </a:rPr>
              <a:t>E → disorganization of myofibrils</a:t>
            </a:r>
            <a:endParaRPr>
              <a:latin typeface="Times New Roman"/>
              <a:ea typeface="Times New Roman"/>
              <a:cs typeface="Times New Roman"/>
              <a:sym typeface="Times New Roman"/>
            </a:endParaRPr>
          </a:p>
          <a:p>
            <a:pPr marL="0" lvl="0" indent="0">
              <a:spcBef>
                <a:spcPts val="0"/>
              </a:spcBef>
              <a:spcAft>
                <a:spcPts val="0"/>
              </a:spcAft>
              <a:buNone/>
            </a:pPr>
            <a:endParaRPr>
              <a:latin typeface="Times New Roman"/>
              <a:ea typeface="Times New Roman"/>
              <a:cs typeface="Times New Roman"/>
              <a:sym typeface="Times New Roman"/>
            </a:endParaRPr>
          </a:p>
        </p:txBody>
      </p:sp>
      <p:sp>
        <p:nvSpPr>
          <p:cNvPr id="176" name="Shape 176"/>
          <p:cNvSpPr txBox="1"/>
          <p:nvPr/>
        </p:nvSpPr>
        <p:spPr>
          <a:xfrm>
            <a:off x="-19650" y="4633775"/>
            <a:ext cx="3899700" cy="2190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700">
                <a:solidFill>
                  <a:srgbClr val="222222"/>
                </a:solidFill>
                <a:highlight>
                  <a:srgbClr val="FFFFFF"/>
                </a:highlight>
                <a:latin typeface="Times New Roman"/>
                <a:ea typeface="Times New Roman"/>
                <a:cs typeface="Times New Roman"/>
                <a:sym typeface="Times New Roman"/>
              </a:rPr>
              <a:t>Calvet, C. M., Melo, T. G., Garzoni, L. R., Oliveira Jr, F. O., Neto, D. T. S., NSL, M., ... &amp; Pereira, M. C. (2012). Current understanding of the Trypanosoma cruzi-cardiomyocyte interaction. Frontiers in immunology, 3.</a:t>
            </a:r>
            <a:endParaRPr sz="800">
              <a:latin typeface="Roboto"/>
              <a:ea typeface="Roboto"/>
              <a:cs typeface="Roboto"/>
              <a:sym typeface="Roboto"/>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83125" y="5771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But Can You Be Cured Of Chagas Disease? </a:t>
            </a:r>
            <a:endParaRPr/>
          </a:p>
        </p:txBody>
      </p:sp>
      <p:pic>
        <p:nvPicPr>
          <p:cNvPr id="182" name="Shape 182"/>
          <p:cNvPicPr preferRelativeResize="0"/>
          <p:nvPr/>
        </p:nvPicPr>
        <p:blipFill rotWithShape="1">
          <a:blip r:embed="rId3">
            <a:alphaModFix/>
          </a:blip>
          <a:srcRect t="2190" b="-2189"/>
          <a:stretch/>
        </p:blipFill>
        <p:spPr>
          <a:xfrm>
            <a:off x="1814725" y="1370400"/>
            <a:ext cx="5514551" cy="3486700"/>
          </a:xfrm>
          <a:prstGeom prst="rect">
            <a:avLst/>
          </a:prstGeom>
          <a:noFill/>
          <a:ln>
            <a:noFill/>
          </a:ln>
        </p:spPr>
      </p:pic>
      <p:sp>
        <p:nvSpPr>
          <p:cNvPr id="183" name="Shape 183"/>
          <p:cNvSpPr txBox="1"/>
          <p:nvPr/>
        </p:nvSpPr>
        <p:spPr>
          <a:xfrm>
            <a:off x="-40075" y="3439825"/>
            <a:ext cx="7702800" cy="30000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sz="800">
              <a:latin typeface="Times New Roman"/>
              <a:ea typeface="Times New Roman"/>
              <a:cs typeface="Times New Roman"/>
              <a:sym typeface="Times New Roman"/>
            </a:endParaRPr>
          </a:p>
          <a:p>
            <a:pPr marL="0" lvl="0" indent="0">
              <a:spcBef>
                <a:spcPts val="0"/>
              </a:spcBef>
              <a:spcAft>
                <a:spcPts val="0"/>
              </a:spcAft>
              <a:buNone/>
            </a:pPr>
            <a:endParaRPr sz="800">
              <a:latin typeface="Times New Roman"/>
              <a:ea typeface="Times New Roman"/>
              <a:cs typeface="Times New Roman"/>
              <a:sym typeface="Times New Roman"/>
            </a:endParaRPr>
          </a:p>
          <a:p>
            <a:pPr marL="0" lvl="0" indent="0" rtl="0">
              <a:spcBef>
                <a:spcPts val="0"/>
              </a:spcBef>
              <a:spcAft>
                <a:spcPts val="0"/>
              </a:spcAft>
              <a:buNone/>
            </a:pPr>
            <a:r>
              <a:rPr lang="en" sz="800">
                <a:latin typeface="Times New Roman"/>
                <a:ea typeface="Times New Roman"/>
                <a:cs typeface="Times New Roman"/>
                <a:sym typeface="Times New Roman"/>
              </a:rPr>
              <a:t>Marchione, V. (2016). Chagas diagnosis. Retrieved from </a:t>
            </a:r>
            <a:r>
              <a:rPr lang="en" sz="800" u="sng">
                <a:latin typeface="Times New Roman"/>
                <a:ea typeface="Times New Roman"/>
                <a:cs typeface="Times New Roman"/>
                <a:sym typeface="Times New Roman"/>
                <a:hlinkClick r:id="rId4"/>
              </a:rPr>
              <a:t>https://www.belmarrahealth.com/chagas-disease-vaccine-potential-after-study-identifies-how-it-evades-immune-system/</a:t>
            </a:r>
            <a:r>
              <a:rPr lang="en" sz="800">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76200" y="618725"/>
            <a:ext cx="4723200" cy="6036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3000" b="1">
                <a:solidFill>
                  <a:srgbClr val="FFFFFF"/>
                </a:solidFill>
                <a:latin typeface="Times New Roman"/>
                <a:ea typeface="Times New Roman"/>
                <a:cs typeface="Times New Roman"/>
                <a:sym typeface="Times New Roman"/>
              </a:rPr>
              <a:t>Treatment: </a:t>
            </a:r>
            <a:r>
              <a:rPr lang="en" sz="3000">
                <a:solidFill>
                  <a:srgbClr val="FFFFFF"/>
                </a:solidFill>
                <a:latin typeface="Times New Roman"/>
                <a:ea typeface="Times New Roman"/>
                <a:cs typeface="Times New Roman"/>
                <a:sym typeface="Times New Roman"/>
              </a:rPr>
              <a:t>Benznidazole </a:t>
            </a:r>
            <a:endParaRPr sz="3000">
              <a:solidFill>
                <a:srgbClr val="FFFFFF"/>
              </a:solidFill>
            </a:endParaRPr>
          </a:p>
        </p:txBody>
      </p:sp>
      <p:sp>
        <p:nvSpPr>
          <p:cNvPr id="189" name="Shape 189"/>
          <p:cNvSpPr txBox="1">
            <a:spLocks noGrp="1"/>
          </p:cNvSpPr>
          <p:nvPr>
            <p:ph type="body" idx="1"/>
          </p:nvPr>
        </p:nvSpPr>
        <p:spPr>
          <a:xfrm>
            <a:off x="274050" y="1481000"/>
            <a:ext cx="3999900" cy="30762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000000"/>
              </a:buClr>
              <a:buSzPts val="1800"/>
              <a:buFont typeface="Times New Roman"/>
              <a:buChar char="●"/>
            </a:pPr>
            <a:r>
              <a:rPr lang="en" sz="1800" dirty="0">
                <a:solidFill>
                  <a:srgbClr val="000000"/>
                </a:solidFill>
                <a:highlight>
                  <a:srgbClr val="FFFFFF"/>
                </a:highlight>
                <a:latin typeface="Times New Roman"/>
                <a:ea typeface="Times New Roman"/>
                <a:cs typeface="Times New Roman"/>
                <a:sym typeface="Times New Roman"/>
              </a:rPr>
              <a:t>Released in 1972 at La Roche Laboratories</a:t>
            </a:r>
            <a:endParaRPr sz="1800" dirty="0">
              <a:solidFill>
                <a:srgbClr val="000000"/>
              </a:solidFill>
              <a:highlight>
                <a:srgbClr val="FFFFFF"/>
              </a:highlight>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Char char="●"/>
            </a:pPr>
            <a:r>
              <a:rPr lang="en-CA" sz="1800" b="1" dirty="0">
                <a:solidFill>
                  <a:srgbClr val="000000"/>
                </a:solidFill>
                <a:highlight>
                  <a:srgbClr val="FFFFFF"/>
                </a:highlight>
                <a:latin typeface="Times New Roman"/>
                <a:ea typeface="Times New Roman"/>
                <a:cs typeface="Times New Roman"/>
                <a:sym typeface="Times New Roman"/>
              </a:rPr>
              <a:t>A</a:t>
            </a:r>
            <a:r>
              <a:rPr lang="en" sz="1800" b="1" dirty="0" smtClean="0">
                <a:solidFill>
                  <a:srgbClr val="000000"/>
                </a:solidFill>
                <a:highlight>
                  <a:srgbClr val="FFFFFF"/>
                </a:highlight>
                <a:latin typeface="Times New Roman"/>
                <a:ea typeface="Times New Roman"/>
                <a:cs typeface="Times New Roman"/>
                <a:sym typeface="Times New Roman"/>
              </a:rPr>
              <a:t>pproved </a:t>
            </a:r>
            <a:r>
              <a:rPr lang="en" sz="1800" b="1" dirty="0">
                <a:solidFill>
                  <a:srgbClr val="000000"/>
                </a:solidFill>
                <a:highlight>
                  <a:srgbClr val="FFFFFF"/>
                </a:highlight>
                <a:latin typeface="Times New Roman"/>
                <a:ea typeface="Times New Roman"/>
                <a:cs typeface="Times New Roman"/>
                <a:sym typeface="Times New Roman"/>
              </a:rPr>
              <a:t>by FDA </a:t>
            </a:r>
            <a:r>
              <a:rPr lang="en-CA" sz="1800" b="1" dirty="0" smtClean="0">
                <a:solidFill>
                  <a:srgbClr val="000000"/>
                </a:solidFill>
                <a:highlight>
                  <a:srgbClr val="FFFFFF"/>
                </a:highlight>
                <a:latin typeface="Times New Roman"/>
                <a:ea typeface="Times New Roman"/>
                <a:cs typeface="Times New Roman"/>
                <a:sym typeface="Times New Roman"/>
              </a:rPr>
              <a:t>in August 2017</a:t>
            </a:r>
          </a:p>
          <a:p>
            <a:pPr lvl="1" indent="-342900">
              <a:spcBef>
                <a:spcPts val="0"/>
              </a:spcBef>
              <a:buClr>
                <a:srgbClr val="000000"/>
              </a:buClr>
              <a:buSzPts val="1800"/>
              <a:buFont typeface="Times New Roman"/>
              <a:buChar char="●"/>
            </a:pPr>
            <a:r>
              <a:rPr lang="en-CA" sz="1600" b="1" dirty="0" smtClean="0">
                <a:solidFill>
                  <a:srgbClr val="000000"/>
                </a:solidFill>
                <a:highlight>
                  <a:srgbClr val="FFFFFF"/>
                </a:highlight>
                <a:latin typeface="Times New Roman"/>
                <a:ea typeface="Times New Roman"/>
                <a:cs typeface="Times New Roman"/>
                <a:sym typeface="Times New Roman"/>
              </a:rPr>
              <a:t>Only </a:t>
            </a:r>
            <a:r>
              <a:rPr lang="en-CA" sz="1600" b="1" smtClean="0">
                <a:solidFill>
                  <a:srgbClr val="000000"/>
                </a:solidFill>
                <a:highlight>
                  <a:srgbClr val="FFFFFF"/>
                </a:highlight>
                <a:latin typeface="Times New Roman"/>
                <a:ea typeface="Times New Roman"/>
                <a:cs typeface="Times New Roman"/>
                <a:sym typeface="Times New Roman"/>
              </a:rPr>
              <a:t>for ages 2-12</a:t>
            </a:r>
            <a:endParaRPr sz="1600" b="1" dirty="0">
              <a:solidFill>
                <a:srgbClr val="000000"/>
              </a:solidFill>
              <a:highlight>
                <a:srgbClr val="FFFFFF"/>
              </a:highlight>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Char char="●"/>
            </a:pPr>
            <a:r>
              <a:rPr lang="en" sz="1800" dirty="0">
                <a:solidFill>
                  <a:srgbClr val="000000"/>
                </a:solidFill>
                <a:highlight>
                  <a:srgbClr val="FFFFFF"/>
                </a:highlight>
                <a:latin typeface="Times New Roman"/>
                <a:ea typeface="Times New Roman"/>
                <a:cs typeface="Times New Roman"/>
                <a:sym typeface="Times New Roman"/>
              </a:rPr>
              <a:t>Nitroimidazole antiparasitic</a:t>
            </a:r>
            <a:endParaRPr sz="1800" dirty="0">
              <a:solidFill>
                <a:srgbClr val="000000"/>
              </a:solidFill>
              <a:highlight>
                <a:srgbClr val="FFFFFF"/>
              </a:highlight>
              <a:latin typeface="Times New Roman"/>
              <a:ea typeface="Times New Roman"/>
              <a:cs typeface="Times New Roman"/>
              <a:sym typeface="Times New Roman"/>
            </a:endParaRPr>
          </a:p>
          <a:p>
            <a:pPr marL="914400" lvl="1" indent="-342900" rtl="0">
              <a:spcBef>
                <a:spcPts val="0"/>
              </a:spcBef>
              <a:spcAft>
                <a:spcPts val="0"/>
              </a:spcAft>
              <a:buClr>
                <a:srgbClr val="000000"/>
              </a:buClr>
              <a:buSzPts val="1800"/>
              <a:buFont typeface="Times New Roman"/>
              <a:buChar char="○"/>
            </a:pPr>
            <a:r>
              <a:rPr lang="en" sz="1800" dirty="0">
                <a:solidFill>
                  <a:srgbClr val="000000"/>
                </a:solidFill>
                <a:highlight>
                  <a:srgbClr val="FFFFFF"/>
                </a:highlight>
                <a:latin typeface="Times New Roman"/>
                <a:ea typeface="Times New Roman"/>
                <a:cs typeface="Times New Roman"/>
                <a:sym typeface="Times New Roman"/>
              </a:rPr>
              <a:t>Acute infection</a:t>
            </a:r>
            <a:endParaRPr sz="1800" i="1" dirty="0">
              <a:solidFill>
                <a:srgbClr val="000000"/>
              </a:solidFill>
              <a:highlight>
                <a:srgbClr val="FFFFFF"/>
              </a:highlight>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Char char="●"/>
            </a:pPr>
            <a:r>
              <a:rPr lang="en" sz="1800" dirty="0">
                <a:solidFill>
                  <a:srgbClr val="000000"/>
                </a:solidFill>
                <a:highlight>
                  <a:srgbClr val="FFFFFF"/>
                </a:highlight>
                <a:latin typeface="Times New Roman"/>
                <a:ea typeface="Times New Roman"/>
                <a:cs typeface="Times New Roman"/>
                <a:sym typeface="Times New Roman"/>
              </a:rPr>
              <a:t>Unable to treat chronic cases</a:t>
            </a:r>
            <a:endParaRPr sz="1800" dirty="0">
              <a:solidFill>
                <a:srgbClr val="000000"/>
              </a:solidFill>
              <a:highlight>
                <a:srgbClr val="FFFFFF"/>
              </a:highlight>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Char char="●"/>
            </a:pPr>
            <a:r>
              <a:rPr lang="en" sz="1800" dirty="0">
                <a:solidFill>
                  <a:srgbClr val="000000"/>
                </a:solidFill>
                <a:highlight>
                  <a:srgbClr val="FFFFFF"/>
                </a:highlight>
                <a:latin typeface="Times New Roman"/>
                <a:ea typeface="Times New Roman"/>
                <a:cs typeface="Times New Roman"/>
                <a:sym typeface="Times New Roman"/>
              </a:rPr>
              <a:t>Severe side effects </a:t>
            </a:r>
            <a:endParaRPr sz="1800" dirty="0">
              <a:solidFill>
                <a:srgbClr val="000000"/>
              </a:solidFill>
              <a:highlight>
                <a:srgbClr val="FFFFFF"/>
              </a:highlight>
              <a:latin typeface="Times New Roman"/>
              <a:ea typeface="Times New Roman"/>
              <a:cs typeface="Times New Roman"/>
              <a:sym typeface="Times New Roman"/>
            </a:endParaRPr>
          </a:p>
          <a:p>
            <a:pPr marL="914400" lvl="1" indent="-342900" rtl="0">
              <a:spcBef>
                <a:spcPts val="0"/>
              </a:spcBef>
              <a:spcAft>
                <a:spcPts val="0"/>
              </a:spcAft>
              <a:buClr>
                <a:srgbClr val="000000"/>
              </a:buClr>
              <a:buSzPts val="1800"/>
              <a:buFont typeface="Times New Roman"/>
              <a:buChar char="○"/>
            </a:pPr>
            <a:r>
              <a:rPr lang="en" sz="1800" dirty="0">
                <a:solidFill>
                  <a:srgbClr val="000000"/>
                </a:solidFill>
                <a:highlight>
                  <a:srgbClr val="FFFFFF"/>
                </a:highlight>
                <a:latin typeface="Times New Roman"/>
                <a:ea typeface="Times New Roman"/>
                <a:cs typeface="Times New Roman"/>
                <a:sym typeface="Times New Roman"/>
              </a:rPr>
              <a:t>Harmful for pregnant women</a:t>
            </a:r>
            <a:r>
              <a:rPr lang="en" sz="1800" b="1" dirty="0">
                <a:solidFill>
                  <a:srgbClr val="000000"/>
                </a:solidFill>
                <a:highlight>
                  <a:srgbClr val="FFFFFF"/>
                </a:highlight>
                <a:latin typeface="Times New Roman"/>
                <a:ea typeface="Times New Roman"/>
                <a:cs typeface="Times New Roman"/>
                <a:sym typeface="Times New Roman"/>
              </a:rPr>
              <a:t> </a:t>
            </a:r>
            <a:endParaRPr sz="1800" b="1" dirty="0">
              <a:solidFill>
                <a:srgbClr val="000000"/>
              </a:solidFill>
              <a:highlight>
                <a:srgbClr val="FFFFFF"/>
              </a:highlight>
              <a:latin typeface="Times New Roman"/>
              <a:ea typeface="Times New Roman"/>
              <a:cs typeface="Times New Roman"/>
              <a:sym typeface="Times New Roman"/>
            </a:endParaRPr>
          </a:p>
        </p:txBody>
      </p:sp>
      <p:pic>
        <p:nvPicPr>
          <p:cNvPr id="190" name="Shape 190"/>
          <p:cNvPicPr preferRelativeResize="0"/>
          <p:nvPr/>
        </p:nvPicPr>
        <p:blipFill rotWithShape="1">
          <a:blip r:embed="rId3">
            <a:alphaModFix/>
          </a:blip>
          <a:srcRect l="49979" b="-3820"/>
          <a:stretch/>
        </p:blipFill>
        <p:spPr>
          <a:xfrm>
            <a:off x="4883425" y="1943300"/>
            <a:ext cx="3201675" cy="1542600"/>
          </a:xfrm>
          <a:prstGeom prst="rect">
            <a:avLst/>
          </a:prstGeom>
          <a:noFill/>
          <a:ln>
            <a:noFill/>
          </a:ln>
        </p:spPr>
      </p:pic>
      <p:sp>
        <p:nvSpPr>
          <p:cNvPr id="191" name="Shape 191"/>
          <p:cNvSpPr txBox="1"/>
          <p:nvPr/>
        </p:nvSpPr>
        <p:spPr>
          <a:xfrm>
            <a:off x="4385525" y="3485900"/>
            <a:ext cx="48465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800"/>
              <a:t>(</a:t>
            </a:r>
            <a:endParaRPr sz="800"/>
          </a:p>
        </p:txBody>
      </p:sp>
      <p:sp>
        <p:nvSpPr>
          <p:cNvPr id="192" name="Shape 192"/>
          <p:cNvSpPr txBox="1"/>
          <p:nvPr/>
        </p:nvSpPr>
        <p:spPr>
          <a:xfrm>
            <a:off x="5162800" y="3779675"/>
            <a:ext cx="3097200" cy="364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000">
                <a:latin typeface="Merriweather"/>
                <a:ea typeface="Merriweather"/>
                <a:cs typeface="Merriweather"/>
                <a:sym typeface="Merriweather"/>
              </a:rPr>
              <a:t>Chemical structure of Benznidazole </a:t>
            </a:r>
            <a:endParaRPr sz="1000">
              <a:latin typeface="Merriweather"/>
              <a:ea typeface="Merriweather"/>
              <a:cs typeface="Merriweather"/>
              <a:sym typeface="Merriweather"/>
            </a:endParaRPr>
          </a:p>
        </p:txBody>
      </p:sp>
      <p:sp>
        <p:nvSpPr>
          <p:cNvPr id="193" name="Shape 193"/>
          <p:cNvSpPr txBox="1"/>
          <p:nvPr/>
        </p:nvSpPr>
        <p:spPr>
          <a:xfrm>
            <a:off x="0" y="3384375"/>
            <a:ext cx="9039600" cy="30000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sz="800">
              <a:latin typeface="Times New Roman"/>
              <a:ea typeface="Times New Roman"/>
              <a:cs typeface="Times New Roman"/>
              <a:sym typeface="Times New Roman"/>
            </a:endParaRPr>
          </a:p>
          <a:p>
            <a:pPr marL="0" lvl="0" indent="0">
              <a:spcBef>
                <a:spcPts val="0"/>
              </a:spcBef>
              <a:spcAft>
                <a:spcPts val="0"/>
              </a:spcAft>
              <a:buNone/>
            </a:pPr>
            <a:r>
              <a:rPr lang="en" sz="800">
                <a:latin typeface="Times New Roman"/>
                <a:ea typeface="Times New Roman"/>
                <a:cs typeface="Times New Roman"/>
                <a:sym typeface="Times New Roman"/>
              </a:rPr>
              <a:t>Silve Junior, E.N.D. (2014). Chemical structure of benznidazole and nifurtimox . Retrieved from https://www.researchgate.net/publication/273691638_Anti-_Trypanosoma_cruzi_Compounds_</a:t>
            </a:r>
            <a:endParaRPr sz="800">
              <a:latin typeface="Times New Roman"/>
              <a:ea typeface="Times New Roman"/>
              <a:cs typeface="Times New Roman"/>
              <a:sym typeface="Times New Roman"/>
            </a:endParaRPr>
          </a:p>
          <a:p>
            <a:pPr marL="0" lvl="0" indent="0" rtl="0">
              <a:spcBef>
                <a:spcPts val="0"/>
              </a:spcBef>
              <a:spcAft>
                <a:spcPts val="0"/>
              </a:spcAft>
              <a:buNone/>
            </a:pPr>
            <a:r>
              <a:rPr lang="en" sz="800">
                <a:latin typeface="Times New Roman"/>
                <a:ea typeface="Times New Roman"/>
                <a:cs typeface="Times New Roman"/>
                <a:sym typeface="Times New Roman"/>
              </a:rPr>
              <a:t>Our_Contribution_for_the_Evaluation_and_Insights_on_the_Mode_of_Action_of_Naphthoquinones_and_Derivatives</a:t>
            </a:r>
            <a:endParaRPr sz="800">
              <a:latin typeface="Times New Roman"/>
              <a:ea typeface="Times New Roman"/>
              <a:cs typeface="Times New Roman"/>
              <a:sym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body" idx="2"/>
          </p:nvPr>
        </p:nvSpPr>
        <p:spPr>
          <a:xfrm>
            <a:off x="245625" y="1341650"/>
            <a:ext cx="3999900" cy="3076200"/>
          </a:xfrm>
          <a:prstGeom prst="rect">
            <a:avLst/>
          </a:prstGeom>
          <a:effectLst>
            <a:reflection stA="74000" fadeDir="5400012" sy="-100000" algn="bl" rotWithShape="0"/>
          </a:effectLst>
        </p:spPr>
        <p:txBody>
          <a:bodyPr spcFirstLastPara="1" wrap="square" lIns="91425" tIns="91425" rIns="91425" bIns="91425" anchor="t" anchorCtr="0">
            <a:noAutofit/>
          </a:bodyPr>
          <a:lstStyle/>
          <a:p>
            <a:pPr marL="0" lvl="0" indent="0" rtl="0">
              <a:lnSpc>
                <a:spcPct val="115000"/>
              </a:lnSpc>
              <a:spcBef>
                <a:spcPts val="0"/>
              </a:spcBef>
              <a:spcAft>
                <a:spcPts val="0"/>
              </a:spcAft>
              <a:buNone/>
            </a:pPr>
            <a:endParaRPr b="1">
              <a:solidFill>
                <a:srgbClr val="000000"/>
              </a:solidFill>
              <a:highlight>
                <a:srgbClr val="FFFFFF"/>
              </a:highlight>
            </a:endParaRPr>
          </a:p>
          <a:p>
            <a:pPr marL="457200" lvl="0" indent="-342900" rtl="0">
              <a:lnSpc>
                <a:spcPct val="115000"/>
              </a:lnSpc>
              <a:spcBef>
                <a:spcPts val="0"/>
              </a:spcBef>
              <a:spcAft>
                <a:spcPts val="0"/>
              </a:spcAft>
              <a:buClr>
                <a:srgbClr val="000000"/>
              </a:buClr>
              <a:buSzPts val="1800"/>
              <a:buFont typeface="Times New Roman"/>
              <a:buChar char="●"/>
            </a:pPr>
            <a:r>
              <a:rPr lang="en">
                <a:solidFill>
                  <a:srgbClr val="000000"/>
                </a:solidFill>
                <a:highlight>
                  <a:srgbClr val="FFFFFF"/>
                </a:highlight>
              </a:rPr>
              <a:t>Allergic dermatitis</a:t>
            </a:r>
            <a:endParaRPr>
              <a:solidFill>
                <a:srgbClr val="000000"/>
              </a:solidFill>
              <a:highlight>
                <a:srgbClr val="FFFFFF"/>
              </a:highlight>
            </a:endParaRPr>
          </a:p>
          <a:p>
            <a:pPr marL="457200" lvl="0" indent="-342900" rtl="0">
              <a:lnSpc>
                <a:spcPct val="115000"/>
              </a:lnSpc>
              <a:spcBef>
                <a:spcPts val="0"/>
              </a:spcBef>
              <a:spcAft>
                <a:spcPts val="0"/>
              </a:spcAft>
              <a:buClr>
                <a:srgbClr val="000000"/>
              </a:buClr>
              <a:buSzPts val="1800"/>
              <a:buFont typeface="Times New Roman"/>
              <a:buChar char="●"/>
            </a:pPr>
            <a:r>
              <a:rPr lang="en">
                <a:solidFill>
                  <a:srgbClr val="000000"/>
                </a:solidFill>
                <a:highlight>
                  <a:srgbClr val="FFFFFF"/>
                </a:highlight>
              </a:rPr>
              <a:t>Peripheral neuropathy</a:t>
            </a:r>
            <a:endParaRPr>
              <a:solidFill>
                <a:srgbClr val="000000"/>
              </a:solidFill>
              <a:highlight>
                <a:srgbClr val="FFFFFF"/>
              </a:highlight>
            </a:endParaRPr>
          </a:p>
          <a:p>
            <a:pPr marL="457200" lvl="0" indent="-342900" rtl="0">
              <a:lnSpc>
                <a:spcPct val="115000"/>
              </a:lnSpc>
              <a:spcBef>
                <a:spcPts val="0"/>
              </a:spcBef>
              <a:spcAft>
                <a:spcPts val="0"/>
              </a:spcAft>
              <a:buClr>
                <a:srgbClr val="000000"/>
              </a:buClr>
              <a:buSzPts val="1800"/>
              <a:buFont typeface="Times New Roman"/>
              <a:buChar char="●"/>
            </a:pPr>
            <a:r>
              <a:rPr lang="en">
                <a:solidFill>
                  <a:srgbClr val="000000"/>
                </a:solidFill>
                <a:highlight>
                  <a:srgbClr val="FFFFFF"/>
                </a:highlight>
              </a:rPr>
              <a:t>Anorexia and weight loss</a:t>
            </a:r>
            <a:endParaRPr>
              <a:solidFill>
                <a:srgbClr val="000000"/>
              </a:solidFill>
              <a:highlight>
                <a:srgbClr val="FFFFFF"/>
              </a:highlight>
            </a:endParaRPr>
          </a:p>
          <a:p>
            <a:pPr marL="457200" lvl="0" indent="-342900" rtl="0">
              <a:lnSpc>
                <a:spcPct val="115000"/>
              </a:lnSpc>
              <a:spcBef>
                <a:spcPts val="0"/>
              </a:spcBef>
              <a:spcAft>
                <a:spcPts val="0"/>
              </a:spcAft>
              <a:buClr>
                <a:srgbClr val="000000"/>
              </a:buClr>
              <a:buSzPts val="1800"/>
              <a:buFont typeface="Times New Roman"/>
              <a:buChar char="●"/>
            </a:pPr>
            <a:r>
              <a:rPr lang="en">
                <a:solidFill>
                  <a:srgbClr val="000000"/>
                </a:solidFill>
                <a:highlight>
                  <a:srgbClr val="FFFFFF"/>
                </a:highlight>
              </a:rPr>
              <a:t>Insomnia</a:t>
            </a:r>
            <a:endParaRPr>
              <a:solidFill>
                <a:srgbClr val="000000"/>
              </a:solidFill>
              <a:highlight>
                <a:srgbClr val="FFFFFF"/>
              </a:highlight>
            </a:endParaRPr>
          </a:p>
          <a:p>
            <a:pPr marL="0" lvl="0" indent="0" rtl="0">
              <a:spcBef>
                <a:spcPts val="800"/>
              </a:spcBef>
              <a:spcAft>
                <a:spcPts val="1600"/>
              </a:spcAft>
              <a:buNone/>
            </a:pPr>
            <a:endParaRPr/>
          </a:p>
        </p:txBody>
      </p:sp>
      <p:pic>
        <p:nvPicPr>
          <p:cNvPr id="199" name="Shape 199"/>
          <p:cNvPicPr preferRelativeResize="0"/>
          <p:nvPr/>
        </p:nvPicPr>
        <p:blipFill rotWithShape="1">
          <a:blip r:embed="rId3">
            <a:alphaModFix/>
          </a:blip>
          <a:srcRect l="60838"/>
          <a:stretch/>
        </p:blipFill>
        <p:spPr>
          <a:xfrm>
            <a:off x="4848425" y="1368925"/>
            <a:ext cx="2179901" cy="3330950"/>
          </a:xfrm>
          <a:prstGeom prst="rect">
            <a:avLst/>
          </a:prstGeom>
          <a:noFill/>
          <a:ln>
            <a:noFill/>
          </a:ln>
        </p:spPr>
      </p:pic>
      <p:sp>
        <p:nvSpPr>
          <p:cNvPr id="200" name="Shape 200"/>
          <p:cNvSpPr txBox="1"/>
          <p:nvPr/>
        </p:nvSpPr>
        <p:spPr>
          <a:xfrm>
            <a:off x="-76200" y="3455100"/>
            <a:ext cx="56256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800">
                <a:solidFill>
                  <a:srgbClr val="333333"/>
                </a:solidFill>
                <a:highlight>
                  <a:srgbClr val="FFFFFF"/>
                </a:highlight>
                <a:latin typeface="Merriweather"/>
                <a:ea typeface="Merriweather"/>
                <a:cs typeface="Merriweather"/>
                <a:sym typeface="Merriweather"/>
              </a:rPr>
              <a:t>Barcelona Institute for Global Healt, 2018. Chagas disease treatment. Retrieved from </a:t>
            </a:r>
            <a:r>
              <a:rPr lang="en" sz="800" u="sng">
                <a:solidFill>
                  <a:schemeClr val="hlink"/>
                </a:solidFill>
                <a:highlight>
                  <a:srgbClr val="FFFFFF"/>
                </a:highlight>
                <a:latin typeface="Merriweather"/>
                <a:ea typeface="Merriweather"/>
                <a:cs typeface="Merriweather"/>
                <a:sym typeface="Merriweather"/>
                <a:hlinkClick r:id="rId4"/>
              </a:rPr>
              <a:t>http://www.infochagas.org/en/tratamiento</a:t>
            </a:r>
            <a:r>
              <a:rPr lang="en" sz="800">
                <a:solidFill>
                  <a:srgbClr val="333333"/>
                </a:solidFill>
                <a:highlight>
                  <a:srgbClr val="FFFFFF"/>
                </a:highlight>
                <a:latin typeface="Merriweather"/>
                <a:ea typeface="Merriweather"/>
                <a:cs typeface="Merriweather"/>
                <a:sym typeface="Merriweather"/>
              </a:rPr>
              <a:t> </a:t>
            </a:r>
            <a:endParaRPr sz="800">
              <a:latin typeface="Merriweather"/>
              <a:ea typeface="Merriweather"/>
              <a:cs typeface="Merriweather"/>
              <a:sym typeface="Merriweather"/>
            </a:endParaRPr>
          </a:p>
        </p:txBody>
      </p:sp>
      <p:sp>
        <p:nvSpPr>
          <p:cNvPr id="201" name="Shape 201"/>
          <p:cNvSpPr txBox="1">
            <a:spLocks noGrp="1"/>
          </p:cNvSpPr>
          <p:nvPr>
            <p:ph type="title"/>
          </p:nvPr>
        </p:nvSpPr>
        <p:spPr>
          <a:xfrm>
            <a:off x="98200" y="618725"/>
            <a:ext cx="4723200" cy="6036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3000" b="1">
                <a:solidFill>
                  <a:srgbClr val="FFFFFF"/>
                </a:solidFill>
                <a:latin typeface="Times New Roman"/>
                <a:ea typeface="Times New Roman"/>
                <a:cs typeface="Times New Roman"/>
                <a:sym typeface="Times New Roman"/>
              </a:rPr>
              <a:t>Side effects: </a:t>
            </a:r>
            <a:r>
              <a:rPr lang="en" sz="3000">
                <a:solidFill>
                  <a:srgbClr val="FFFFFF"/>
                </a:solidFill>
                <a:latin typeface="Times New Roman"/>
                <a:ea typeface="Times New Roman"/>
                <a:cs typeface="Times New Roman"/>
                <a:sym typeface="Times New Roman"/>
              </a:rPr>
              <a:t>Benznidazole</a:t>
            </a:r>
            <a:r>
              <a:rPr lang="en" sz="3000" b="1">
                <a:solidFill>
                  <a:srgbClr val="FFFFFF"/>
                </a:solidFill>
                <a:latin typeface="Times New Roman"/>
                <a:ea typeface="Times New Roman"/>
                <a:cs typeface="Times New Roman"/>
                <a:sym typeface="Times New Roman"/>
              </a:rPr>
              <a:t> </a:t>
            </a:r>
            <a:endParaRPr sz="3000">
              <a:solidFill>
                <a:srgbClr val="FFFFFF"/>
              </a:solidFill>
            </a:endParaRPr>
          </a:p>
        </p:txBody>
      </p:sp>
      <p:sp>
        <p:nvSpPr>
          <p:cNvPr id="202" name="Shape 202"/>
          <p:cNvSpPr txBox="1"/>
          <p:nvPr/>
        </p:nvSpPr>
        <p:spPr>
          <a:xfrm>
            <a:off x="7023300" y="2982900"/>
            <a:ext cx="2179800" cy="3912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200">
                <a:latin typeface="Times New Roman"/>
                <a:ea typeface="Times New Roman"/>
                <a:cs typeface="Times New Roman"/>
                <a:sym typeface="Times New Roman"/>
              </a:rPr>
              <a:t>Popular drug for Benznidazole </a:t>
            </a:r>
            <a:endParaRPr sz="1200">
              <a:latin typeface="Times New Roman"/>
              <a:ea typeface="Times New Roman"/>
              <a:cs typeface="Times New Roman"/>
              <a:sym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184500" y="609650"/>
            <a:ext cx="8520600" cy="6237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3000" b="1">
                <a:solidFill>
                  <a:srgbClr val="FFFFFF"/>
                </a:solidFill>
                <a:latin typeface="Times New Roman"/>
                <a:ea typeface="Times New Roman"/>
                <a:cs typeface="Times New Roman"/>
                <a:sym typeface="Times New Roman"/>
              </a:rPr>
              <a:t>Treatment: </a:t>
            </a:r>
            <a:r>
              <a:rPr lang="en" sz="3000">
                <a:solidFill>
                  <a:srgbClr val="FFFFFF"/>
                </a:solidFill>
                <a:latin typeface="Times New Roman"/>
                <a:ea typeface="Times New Roman"/>
                <a:cs typeface="Times New Roman"/>
                <a:sym typeface="Times New Roman"/>
              </a:rPr>
              <a:t>Nifurtimox</a:t>
            </a:r>
            <a:endParaRPr sz="3000">
              <a:solidFill>
                <a:srgbClr val="FFFFFF"/>
              </a:solidFill>
            </a:endParaRPr>
          </a:p>
        </p:txBody>
      </p:sp>
      <p:sp>
        <p:nvSpPr>
          <p:cNvPr id="208" name="Shape 208"/>
          <p:cNvSpPr txBox="1">
            <a:spLocks noGrp="1"/>
          </p:cNvSpPr>
          <p:nvPr>
            <p:ph type="body" idx="1"/>
          </p:nvPr>
        </p:nvSpPr>
        <p:spPr>
          <a:xfrm>
            <a:off x="332000" y="1528075"/>
            <a:ext cx="3999900" cy="3076200"/>
          </a:xfrm>
          <a:prstGeom prst="rect">
            <a:avLst/>
          </a:prstGeom>
        </p:spPr>
        <p:txBody>
          <a:bodyPr spcFirstLastPara="1" wrap="square" lIns="91425" tIns="91425" rIns="91425" bIns="91425" anchor="t" anchorCtr="0">
            <a:noAutofit/>
          </a:bodyPr>
          <a:lstStyle/>
          <a:p>
            <a:pPr marL="457200" lvl="0" indent="-342900">
              <a:lnSpc>
                <a:spcPct val="115000"/>
              </a:lnSpc>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Alternative to Benznidazole</a:t>
            </a:r>
            <a:endParaRPr sz="1800">
              <a:solidFill>
                <a:srgbClr val="000000"/>
              </a:solidFill>
              <a:latin typeface="Times New Roman"/>
              <a:ea typeface="Times New Roman"/>
              <a:cs typeface="Times New Roman"/>
              <a:sym typeface="Times New Roman"/>
            </a:endParaRPr>
          </a:p>
          <a:p>
            <a:pPr marL="457200" lvl="0" indent="-342900">
              <a:lnSpc>
                <a:spcPct val="115000"/>
              </a:lnSpc>
              <a:spcBef>
                <a:spcPts val="0"/>
              </a:spcBef>
              <a:spcAft>
                <a:spcPts val="0"/>
              </a:spcAft>
              <a:buClr>
                <a:srgbClr val="000000"/>
              </a:buClr>
              <a:buSzPts val="1800"/>
              <a:buFont typeface="Times New Roman"/>
              <a:buChar char="●"/>
            </a:pPr>
            <a:r>
              <a:rPr lang="en" sz="1800" b="1">
                <a:solidFill>
                  <a:srgbClr val="000000"/>
                </a:solidFill>
                <a:latin typeface="Times New Roman"/>
                <a:ea typeface="Times New Roman"/>
                <a:cs typeface="Times New Roman"/>
                <a:sym typeface="Times New Roman"/>
              </a:rPr>
              <a:t>Not approved by FDA </a:t>
            </a:r>
            <a:endParaRPr sz="1800" b="1">
              <a:solidFill>
                <a:srgbClr val="000000"/>
              </a:solidFill>
              <a:latin typeface="Times New Roman"/>
              <a:ea typeface="Times New Roman"/>
              <a:cs typeface="Times New Roman"/>
              <a:sym typeface="Times New Roman"/>
            </a:endParaRPr>
          </a:p>
          <a:p>
            <a:pPr marL="457200" lvl="0" indent="-342900">
              <a:lnSpc>
                <a:spcPct val="115000"/>
              </a:lnSpc>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Mechanism: intracellular nitro reduction with the generation of the nitro radical, followed by redox cycling against T.cruzi</a:t>
            </a:r>
            <a:endParaRPr sz="1800">
              <a:solidFill>
                <a:srgbClr val="000000"/>
              </a:solidFill>
              <a:latin typeface="Times New Roman"/>
              <a:ea typeface="Times New Roman"/>
              <a:cs typeface="Times New Roman"/>
              <a:sym typeface="Times New Roman"/>
            </a:endParaRPr>
          </a:p>
          <a:p>
            <a:pPr marL="457200" lvl="0" indent="-342900">
              <a:lnSpc>
                <a:spcPct val="115000"/>
              </a:lnSpc>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Not recommended for pregnant women or patients with kidney problems </a:t>
            </a:r>
            <a:endParaRPr sz="1800">
              <a:solidFill>
                <a:srgbClr val="000000"/>
              </a:solidFill>
              <a:latin typeface="Times New Roman"/>
              <a:ea typeface="Times New Roman"/>
              <a:cs typeface="Times New Roman"/>
              <a:sym typeface="Times New Roman"/>
            </a:endParaRPr>
          </a:p>
        </p:txBody>
      </p:sp>
      <p:pic>
        <p:nvPicPr>
          <p:cNvPr id="209" name="Shape 209"/>
          <p:cNvPicPr preferRelativeResize="0"/>
          <p:nvPr/>
        </p:nvPicPr>
        <p:blipFill rotWithShape="1">
          <a:blip r:embed="rId3">
            <a:alphaModFix/>
          </a:blip>
          <a:srcRect r="73362" b="-13199"/>
          <a:stretch/>
        </p:blipFill>
        <p:spPr>
          <a:xfrm>
            <a:off x="4574650" y="1344900"/>
            <a:ext cx="2435751" cy="4057000"/>
          </a:xfrm>
          <a:prstGeom prst="rect">
            <a:avLst/>
          </a:prstGeom>
          <a:noFill/>
          <a:ln>
            <a:noFill/>
          </a:ln>
        </p:spPr>
      </p:pic>
      <p:sp>
        <p:nvSpPr>
          <p:cNvPr id="210" name="Shape 210"/>
          <p:cNvSpPr txBox="1"/>
          <p:nvPr/>
        </p:nvSpPr>
        <p:spPr>
          <a:xfrm>
            <a:off x="0" y="4591200"/>
            <a:ext cx="6328800" cy="780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800">
                <a:solidFill>
                  <a:srgbClr val="333333"/>
                </a:solidFill>
                <a:highlight>
                  <a:srgbClr val="FFFFFF"/>
                </a:highlight>
                <a:latin typeface="Merriweather"/>
                <a:ea typeface="Merriweather"/>
                <a:cs typeface="Merriweather"/>
                <a:sym typeface="Merriweather"/>
              </a:rPr>
              <a:t>Barcelona Institute for Global Healt, 2018. Chagas disease treatment. Retrieved from </a:t>
            </a:r>
            <a:r>
              <a:rPr lang="en" sz="800" u="sng">
                <a:solidFill>
                  <a:schemeClr val="accent5"/>
                </a:solidFill>
                <a:highlight>
                  <a:srgbClr val="FFFFFF"/>
                </a:highlight>
                <a:latin typeface="Merriweather"/>
                <a:ea typeface="Merriweather"/>
                <a:cs typeface="Merriweather"/>
                <a:sym typeface="Merriweather"/>
                <a:hlinkClick r:id="rId4"/>
              </a:rPr>
              <a:t>http://www.infochagas.org/en/tratamiento</a:t>
            </a:r>
            <a:r>
              <a:rPr lang="en" sz="800">
                <a:solidFill>
                  <a:srgbClr val="333333"/>
                </a:solidFill>
                <a:highlight>
                  <a:srgbClr val="FFFFFF"/>
                </a:highlight>
                <a:latin typeface="Merriweather"/>
                <a:ea typeface="Merriweather"/>
                <a:cs typeface="Merriweather"/>
                <a:sym typeface="Merriweather"/>
              </a:rPr>
              <a:t> </a:t>
            </a:r>
            <a:endParaRPr sz="800"/>
          </a:p>
        </p:txBody>
      </p:sp>
      <p:sp>
        <p:nvSpPr>
          <p:cNvPr id="211" name="Shape 211"/>
          <p:cNvSpPr txBox="1"/>
          <p:nvPr/>
        </p:nvSpPr>
        <p:spPr>
          <a:xfrm>
            <a:off x="6934800" y="2785850"/>
            <a:ext cx="2209200" cy="78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Merriweather"/>
                <a:ea typeface="Merriweather"/>
                <a:cs typeface="Merriweather"/>
                <a:sym typeface="Merriweather"/>
              </a:rPr>
              <a:t>Popular drug for Nifurtimox</a:t>
            </a:r>
            <a:endParaRPr>
              <a:latin typeface="Merriweather"/>
              <a:ea typeface="Merriweather"/>
              <a:cs typeface="Merriweather"/>
              <a:sym typeface="Merriweather"/>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136725" y="584975"/>
            <a:ext cx="5963700" cy="6237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3000" b="1">
                <a:solidFill>
                  <a:srgbClr val="FFFFFF"/>
                </a:solidFill>
                <a:latin typeface="Times New Roman"/>
                <a:ea typeface="Times New Roman"/>
                <a:cs typeface="Times New Roman"/>
                <a:sym typeface="Times New Roman"/>
              </a:rPr>
              <a:t>Side effects: </a:t>
            </a:r>
            <a:r>
              <a:rPr lang="en" sz="3000">
                <a:solidFill>
                  <a:srgbClr val="FFFFFF"/>
                </a:solidFill>
                <a:latin typeface="Times New Roman"/>
                <a:ea typeface="Times New Roman"/>
                <a:cs typeface="Times New Roman"/>
                <a:sym typeface="Times New Roman"/>
              </a:rPr>
              <a:t>Nifurtimox</a:t>
            </a:r>
            <a:endParaRPr/>
          </a:p>
        </p:txBody>
      </p:sp>
      <p:sp>
        <p:nvSpPr>
          <p:cNvPr id="217" name="Shape 217"/>
          <p:cNvSpPr txBox="1"/>
          <p:nvPr/>
        </p:nvSpPr>
        <p:spPr>
          <a:xfrm>
            <a:off x="638650" y="1548475"/>
            <a:ext cx="3894600" cy="21954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endParaRPr sz="1800">
              <a:highlight>
                <a:srgbClr val="FFFFFF"/>
              </a:highlight>
              <a:latin typeface="Times New Roman"/>
              <a:ea typeface="Times New Roman"/>
              <a:cs typeface="Times New Roman"/>
              <a:sym typeface="Times New Roman"/>
            </a:endParaRPr>
          </a:p>
          <a:p>
            <a:pPr marL="457200" lvl="0" indent="-342900" rtl="0">
              <a:lnSpc>
                <a:spcPct val="115000"/>
              </a:lnSpc>
              <a:spcBef>
                <a:spcPts val="0"/>
              </a:spcBef>
              <a:spcAft>
                <a:spcPts val="0"/>
              </a:spcAft>
              <a:buSzPts val="1800"/>
              <a:buFont typeface="Times New Roman"/>
              <a:buChar char="●"/>
            </a:pPr>
            <a:r>
              <a:rPr lang="en" sz="1800">
                <a:highlight>
                  <a:srgbClr val="FFFFFF"/>
                </a:highlight>
                <a:latin typeface="Times New Roman"/>
                <a:ea typeface="Times New Roman"/>
                <a:cs typeface="Times New Roman"/>
                <a:sym typeface="Times New Roman"/>
              </a:rPr>
              <a:t>Anorexia and weight loss</a:t>
            </a:r>
            <a:endParaRPr sz="1800">
              <a:highlight>
                <a:srgbClr val="FFFFFF"/>
              </a:highlight>
              <a:latin typeface="Times New Roman"/>
              <a:ea typeface="Times New Roman"/>
              <a:cs typeface="Times New Roman"/>
              <a:sym typeface="Times New Roman"/>
            </a:endParaRPr>
          </a:p>
          <a:p>
            <a:pPr marL="457200" lvl="0" indent="-342900" rtl="0">
              <a:lnSpc>
                <a:spcPct val="115000"/>
              </a:lnSpc>
              <a:spcBef>
                <a:spcPts val="0"/>
              </a:spcBef>
              <a:spcAft>
                <a:spcPts val="0"/>
              </a:spcAft>
              <a:buSzPts val="1800"/>
              <a:buFont typeface="Times New Roman"/>
              <a:buChar char="●"/>
            </a:pPr>
            <a:r>
              <a:rPr lang="en" sz="1800">
                <a:highlight>
                  <a:srgbClr val="FFFFFF"/>
                </a:highlight>
                <a:latin typeface="Times New Roman"/>
                <a:ea typeface="Times New Roman"/>
                <a:cs typeface="Times New Roman"/>
                <a:sym typeface="Times New Roman"/>
              </a:rPr>
              <a:t>Polyneuropathy</a:t>
            </a:r>
            <a:endParaRPr sz="1800">
              <a:highlight>
                <a:srgbClr val="FFFFFF"/>
              </a:highlight>
              <a:latin typeface="Times New Roman"/>
              <a:ea typeface="Times New Roman"/>
              <a:cs typeface="Times New Roman"/>
              <a:sym typeface="Times New Roman"/>
            </a:endParaRPr>
          </a:p>
          <a:p>
            <a:pPr marL="457200" lvl="0" indent="-342900" rtl="0">
              <a:lnSpc>
                <a:spcPct val="115000"/>
              </a:lnSpc>
              <a:spcBef>
                <a:spcPts val="0"/>
              </a:spcBef>
              <a:spcAft>
                <a:spcPts val="0"/>
              </a:spcAft>
              <a:buSzPts val="1800"/>
              <a:buFont typeface="Times New Roman"/>
              <a:buChar char="●"/>
            </a:pPr>
            <a:r>
              <a:rPr lang="en" sz="1800">
                <a:highlight>
                  <a:srgbClr val="FFFFFF"/>
                </a:highlight>
                <a:latin typeface="Times New Roman"/>
                <a:ea typeface="Times New Roman"/>
                <a:cs typeface="Times New Roman"/>
                <a:sym typeface="Times New Roman"/>
              </a:rPr>
              <a:t>Nausea</a:t>
            </a:r>
            <a:endParaRPr sz="1800">
              <a:highlight>
                <a:srgbClr val="FFFFFF"/>
              </a:highlight>
              <a:latin typeface="Times New Roman"/>
              <a:ea typeface="Times New Roman"/>
              <a:cs typeface="Times New Roman"/>
              <a:sym typeface="Times New Roman"/>
            </a:endParaRPr>
          </a:p>
          <a:p>
            <a:pPr marL="457200" lvl="0" indent="-342900" rtl="0">
              <a:lnSpc>
                <a:spcPct val="115000"/>
              </a:lnSpc>
              <a:spcBef>
                <a:spcPts val="0"/>
              </a:spcBef>
              <a:spcAft>
                <a:spcPts val="0"/>
              </a:spcAft>
              <a:buSzPts val="1800"/>
              <a:buFont typeface="Times New Roman"/>
              <a:buChar char="●"/>
            </a:pPr>
            <a:r>
              <a:rPr lang="en" sz="1800">
                <a:highlight>
                  <a:srgbClr val="FFFFFF"/>
                </a:highlight>
                <a:latin typeface="Times New Roman"/>
                <a:ea typeface="Times New Roman"/>
                <a:cs typeface="Times New Roman"/>
                <a:sym typeface="Times New Roman"/>
              </a:rPr>
              <a:t>Vomiting</a:t>
            </a:r>
            <a:endParaRPr sz="1800">
              <a:highlight>
                <a:srgbClr val="FFFFFF"/>
              </a:highlight>
              <a:latin typeface="Times New Roman"/>
              <a:ea typeface="Times New Roman"/>
              <a:cs typeface="Times New Roman"/>
              <a:sym typeface="Times New Roman"/>
            </a:endParaRPr>
          </a:p>
          <a:p>
            <a:pPr marL="457200" lvl="0" indent="-342900" rtl="0">
              <a:lnSpc>
                <a:spcPct val="115000"/>
              </a:lnSpc>
              <a:spcBef>
                <a:spcPts val="0"/>
              </a:spcBef>
              <a:spcAft>
                <a:spcPts val="0"/>
              </a:spcAft>
              <a:buSzPts val="1800"/>
              <a:buFont typeface="Times New Roman"/>
              <a:buChar char="●"/>
            </a:pPr>
            <a:r>
              <a:rPr lang="en" sz="1800">
                <a:highlight>
                  <a:srgbClr val="FFFFFF"/>
                </a:highlight>
                <a:latin typeface="Times New Roman"/>
                <a:ea typeface="Times New Roman"/>
                <a:cs typeface="Times New Roman"/>
                <a:sym typeface="Times New Roman"/>
              </a:rPr>
              <a:t>Headache</a:t>
            </a:r>
            <a:endParaRPr sz="1800">
              <a:highlight>
                <a:srgbClr val="FFFFFF"/>
              </a:highlight>
              <a:latin typeface="Times New Roman"/>
              <a:ea typeface="Times New Roman"/>
              <a:cs typeface="Times New Roman"/>
              <a:sym typeface="Times New Roman"/>
            </a:endParaRPr>
          </a:p>
          <a:p>
            <a:pPr marL="457200" lvl="0" indent="-342900" rtl="0">
              <a:lnSpc>
                <a:spcPct val="115000"/>
              </a:lnSpc>
              <a:spcBef>
                <a:spcPts val="0"/>
              </a:spcBef>
              <a:spcAft>
                <a:spcPts val="0"/>
              </a:spcAft>
              <a:buSzPts val="1800"/>
              <a:buFont typeface="Times New Roman"/>
              <a:buChar char="●"/>
            </a:pPr>
            <a:r>
              <a:rPr lang="en" sz="1800">
                <a:highlight>
                  <a:srgbClr val="FFFFFF"/>
                </a:highlight>
                <a:latin typeface="Times New Roman"/>
                <a:ea typeface="Times New Roman"/>
                <a:cs typeface="Times New Roman"/>
                <a:sym typeface="Times New Roman"/>
              </a:rPr>
              <a:t>Dizziness or vertigo</a:t>
            </a:r>
            <a:endParaRPr sz="1800"/>
          </a:p>
        </p:txBody>
      </p:sp>
      <p:pic>
        <p:nvPicPr>
          <p:cNvPr id="218" name="Shape 218"/>
          <p:cNvPicPr preferRelativeResize="0"/>
          <p:nvPr/>
        </p:nvPicPr>
        <p:blipFill rotWithShape="1">
          <a:blip r:embed="rId3">
            <a:alphaModFix/>
          </a:blip>
          <a:srcRect r="48667" b="-13804"/>
          <a:stretch/>
        </p:blipFill>
        <p:spPr>
          <a:xfrm>
            <a:off x="4654450" y="1839150"/>
            <a:ext cx="3790199" cy="1950600"/>
          </a:xfrm>
          <a:prstGeom prst="rect">
            <a:avLst/>
          </a:prstGeom>
          <a:noFill/>
          <a:ln>
            <a:noFill/>
          </a:ln>
        </p:spPr>
      </p:pic>
      <p:sp>
        <p:nvSpPr>
          <p:cNvPr id="219" name="Shape 219"/>
          <p:cNvSpPr txBox="1"/>
          <p:nvPr/>
        </p:nvSpPr>
        <p:spPr>
          <a:xfrm>
            <a:off x="4968775" y="2514600"/>
            <a:ext cx="30000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Merriweather"/>
                <a:ea typeface="Merriweather"/>
                <a:cs typeface="Merriweather"/>
                <a:sym typeface="Merriweather"/>
              </a:rPr>
              <a:t>Chemical structure of Nifurtimox</a:t>
            </a:r>
            <a:endParaRPr>
              <a:latin typeface="Merriweather"/>
              <a:ea typeface="Merriweather"/>
              <a:cs typeface="Merriweather"/>
              <a:sym typeface="Merriweather"/>
            </a:endParaRPr>
          </a:p>
        </p:txBody>
      </p:sp>
      <p:sp>
        <p:nvSpPr>
          <p:cNvPr id="220" name="Shape 220"/>
          <p:cNvSpPr txBox="1"/>
          <p:nvPr/>
        </p:nvSpPr>
        <p:spPr>
          <a:xfrm>
            <a:off x="-5700" y="3459750"/>
            <a:ext cx="9460200" cy="30000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 sz="800">
                <a:latin typeface="Times New Roman"/>
                <a:ea typeface="Times New Roman"/>
                <a:cs typeface="Times New Roman"/>
                <a:sym typeface="Times New Roman"/>
              </a:rPr>
              <a:t>Silve Junior, E.N.D. (2014). Chemical structure of benznidazole and nifurtimox . Retrieved from https://www.researchgate.net/publication/273691638_Anti-_Trypanosoma_cruzi_Compounds_Our_Contribution_</a:t>
            </a:r>
            <a:endParaRPr sz="800">
              <a:latin typeface="Times New Roman"/>
              <a:ea typeface="Times New Roman"/>
              <a:cs typeface="Times New Roman"/>
              <a:sym typeface="Times New Roman"/>
            </a:endParaRPr>
          </a:p>
          <a:p>
            <a:pPr marL="0" lvl="0" indent="0" rtl="0">
              <a:spcBef>
                <a:spcPts val="0"/>
              </a:spcBef>
              <a:spcAft>
                <a:spcPts val="0"/>
              </a:spcAft>
              <a:buNone/>
            </a:pPr>
            <a:r>
              <a:rPr lang="en" sz="800">
                <a:latin typeface="Times New Roman"/>
                <a:ea typeface="Times New Roman"/>
                <a:cs typeface="Times New Roman"/>
                <a:sym typeface="Times New Roman"/>
              </a:rPr>
              <a:t>for_the_Evaluation_and_Insights_on_the_Mode_of_Action_of_Naphthoquinones_and_Derivatives. </a:t>
            </a:r>
            <a:endParaRPr sz="800">
              <a:latin typeface="Times New Roman"/>
              <a:ea typeface="Times New Roman"/>
              <a:cs typeface="Times New Roman"/>
              <a:sym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311725" y="6533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Back to the Case Study</a:t>
            </a:r>
            <a:endParaRPr/>
          </a:p>
        </p:txBody>
      </p:sp>
      <p:sp>
        <p:nvSpPr>
          <p:cNvPr id="226" name="Shape 226"/>
          <p:cNvSpPr txBox="1">
            <a:spLocks noGrp="1"/>
          </p:cNvSpPr>
          <p:nvPr>
            <p:ph type="body" idx="1"/>
          </p:nvPr>
        </p:nvSpPr>
        <p:spPr>
          <a:xfrm>
            <a:off x="311700" y="1505700"/>
            <a:ext cx="8323500" cy="30762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Put on donor list</a:t>
            </a:r>
            <a:endParaRPr sz="1800">
              <a:solidFill>
                <a:srgbClr val="000000"/>
              </a:solidFill>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Doctor contacted Centers for Disease Control and Prevention (CDC) when she remembered learning about Chagas Disease in med school</a:t>
            </a:r>
            <a:endParaRPr sz="1800">
              <a:solidFill>
                <a:srgbClr val="000000"/>
              </a:solidFill>
              <a:latin typeface="Times New Roman"/>
              <a:ea typeface="Times New Roman"/>
              <a:cs typeface="Times New Roman"/>
              <a:sym typeface="Times New Roman"/>
            </a:endParaRPr>
          </a:p>
          <a:p>
            <a:pPr marL="914400" lvl="1"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CDC physician hotline</a:t>
            </a:r>
            <a:endParaRPr sz="1800">
              <a:solidFill>
                <a:srgbClr val="000000"/>
              </a:solidFill>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Blood tests</a:t>
            </a:r>
            <a:endParaRPr sz="1800">
              <a:solidFill>
                <a:srgbClr val="000000"/>
              </a:solidFill>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Complicated treatment plan</a:t>
            </a:r>
            <a:endParaRPr sz="1800">
              <a:solidFill>
                <a:srgbClr val="000000"/>
              </a:solidFill>
              <a:latin typeface="Times New Roman"/>
              <a:ea typeface="Times New Roman"/>
              <a:cs typeface="Times New Roman"/>
              <a:sym typeface="Times New Roman"/>
            </a:endParaRPr>
          </a:p>
          <a:p>
            <a:pPr marL="914400" lvl="1"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Waited 2 months post-surgery for treatment medications</a:t>
            </a:r>
            <a:endParaRPr sz="1800">
              <a:solidFill>
                <a:srgbClr val="000000"/>
              </a:solidFill>
              <a:latin typeface="Times New Roman"/>
              <a:ea typeface="Times New Roman"/>
              <a:cs typeface="Times New Roman"/>
              <a:sym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References</a:t>
            </a:r>
            <a:endParaRPr/>
          </a:p>
        </p:txBody>
      </p:sp>
      <p:sp>
        <p:nvSpPr>
          <p:cNvPr id="232" name="Shape 232"/>
          <p:cNvSpPr txBox="1">
            <a:spLocks noGrp="1"/>
          </p:cNvSpPr>
          <p:nvPr>
            <p:ph type="body" idx="1"/>
          </p:nvPr>
        </p:nvSpPr>
        <p:spPr>
          <a:xfrm>
            <a:off x="-69300" y="1277100"/>
            <a:ext cx="9144000" cy="3076200"/>
          </a:xfrm>
          <a:prstGeom prst="rect">
            <a:avLst/>
          </a:prstGeom>
        </p:spPr>
        <p:txBody>
          <a:bodyPr spcFirstLastPara="1" wrap="square" lIns="91425" tIns="91425" rIns="91425" bIns="91425" anchor="t" anchorCtr="0">
            <a:noAutofit/>
          </a:bodyPr>
          <a:lstStyle/>
          <a:p>
            <a:pPr marL="457200" lvl="0" indent="-279400" rtl="0">
              <a:spcBef>
                <a:spcPts val="0"/>
              </a:spcBef>
              <a:spcAft>
                <a:spcPts val="0"/>
              </a:spcAft>
              <a:buClr>
                <a:srgbClr val="000000"/>
              </a:buClr>
              <a:buSzPts val="800"/>
              <a:buFont typeface="Times New Roman"/>
              <a:buAutoNum type="arabicPeriod"/>
            </a:pPr>
            <a:r>
              <a:rPr lang="en" sz="800">
                <a:solidFill>
                  <a:srgbClr val="222222"/>
                </a:solidFill>
                <a:highlight>
                  <a:srgbClr val="FFFFFF"/>
                </a:highlight>
                <a:latin typeface="Times New Roman"/>
                <a:ea typeface="Times New Roman"/>
                <a:cs typeface="Times New Roman"/>
                <a:sym typeface="Times New Roman"/>
              </a:rPr>
              <a:t>Steverding, D. (2014). The history of Chagas disease. </a:t>
            </a:r>
            <a:r>
              <a:rPr lang="en" sz="800" i="1">
                <a:solidFill>
                  <a:srgbClr val="222222"/>
                </a:solidFill>
                <a:highlight>
                  <a:srgbClr val="FFFFFF"/>
                </a:highlight>
                <a:latin typeface="Times New Roman"/>
                <a:ea typeface="Times New Roman"/>
                <a:cs typeface="Times New Roman"/>
                <a:sym typeface="Times New Roman"/>
              </a:rPr>
              <a:t>Parasites &amp; vectors</a:t>
            </a:r>
            <a:r>
              <a:rPr lang="en" sz="800">
                <a:solidFill>
                  <a:srgbClr val="222222"/>
                </a:solidFill>
                <a:highlight>
                  <a:srgbClr val="FFFFFF"/>
                </a:highlight>
                <a:latin typeface="Times New Roman"/>
                <a:ea typeface="Times New Roman"/>
                <a:cs typeface="Times New Roman"/>
                <a:sym typeface="Times New Roman"/>
              </a:rPr>
              <a:t>, </a:t>
            </a:r>
            <a:r>
              <a:rPr lang="en" sz="800" i="1">
                <a:solidFill>
                  <a:srgbClr val="222222"/>
                </a:solidFill>
                <a:highlight>
                  <a:srgbClr val="FFFFFF"/>
                </a:highlight>
                <a:latin typeface="Times New Roman"/>
                <a:ea typeface="Times New Roman"/>
                <a:cs typeface="Times New Roman"/>
                <a:sym typeface="Times New Roman"/>
              </a:rPr>
              <a:t>7</a:t>
            </a:r>
            <a:r>
              <a:rPr lang="en" sz="800">
                <a:solidFill>
                  <a:srgbClr val="222222"/>
                </a:solidFill>
                <a:highlight>
                  <a:srgbClr val="FFFFFF"/>
                </a:highlight>
                <a:latin typeface="Times New Roman"/>
                <a:ea typeface="Times New Roman"/>
                <a:cs typeface="Times New Roman"/>
                <a:sym typeface="Times New Roman"/>
              </a:rPr>
              <a:t>(1), 317.</a:t>
            </a:r>
            <a:endParaRPr sz="800">
              <a:solidFill>
                <a:srgbClr val="222222"/>
              </a:solidFill>
              <a:highlight>
                <a:srgbClr val="FFFFFF"/>
              </a:highlight>
              <a:latin typeface="Times New Roman"/>
              <a:ea typeface="Times New Roman"/>
              <a:cs typeface="Times New Roman"/>
              <a:sym typeface="Times New Roman"/>
            </a:endParaRPr>
          </a:p>
          <a:p>
            <a:pPr marL="457200" lvl="0" indent="-279400" rtl="0">
              <a:spcBef>
                <a:spcPts val="0"/>
              </a:spcBef>
              <a:spcAft>
                <a:spcPts val="0"/>
              </a:spcAft>
              <a:buClr>
                <a:srgbClr val="222222"/>
              </a:buClr>
              <a:buSzPts val="800"/>
              <a:buFont typeface="Times New Roman"/>
              <a:buAutoNum type="arabicPeriod"/>
            </a:pPr>
            <a:r>
              <a:rPr lang="en" sz="800">
                <a:solidFill>
                  <a:srgbClr val="222222"/>
                </a:solidFill>
                <a:highlight>
                  <a:srgbClr val="FFFFFF"/>
                </a:highlight>
                <a:latin typeface="Times New Roman"/>
                <a:ea typeface="Times New Roman"/>
                <a:cs typeface="Times New Roman"/>
                <a:sym typeface="Times New Roman"/>
              </a:rPr>
              <a:t>Moncayo, Á. (2010). Carlos Chagas: biographical sketch. </a:t>
            </a:r>
            <a:r>
              <a:rPr lang="en" sz="800" i="1">
                <a:solidFill>
                  <a:srgbClr val="222222"/>
                </a:solidFill>
                <a:highlight>
                  <a:srgbClr val="FFFFFF"/>
                </a:highlight>
                <a:latin typeface="Times New Roman"/>
                <a:ea typeface="Times New Roman"/>
                <a:cs typeface="Times New Roman"/>
                <a:sym typeface="Times New Roman"/>
              </a:rPr>
              <a:t>Acta tropica</a:t>
            </a:r>
            <a:r>
              <a:rPr lang="en" sz="800">
                <a:solidFill>
                  <a:srgbClr val="222222"/>
                </a:solidFill>
                <a:highlight>
                  <a:srgbClr val="FFFFFF"/>
                </a:highlight>
                <a:latin typeface="Times New Roman"/>
                <a:ea typeface="Times New Roman"/>
                <a:cs typeface="Times New Roman"/>
                <a:sym typeface="Times New Roman"/>
              </a:rPr>
              <a:t>, </a:t>
            </a:r>
            <a:r>
              <a:rPr lang="en" sz="800" i="1">
                <a:solidFill>
                  <a:srgbClr val="222222"/>
                </a:solidFill>
                <a:highlight>
                  <a:srgbClr val="FFFFFF"/>
                </a:highlight>
                <a:latin typeface="Times New Roman"/>
                <a:ea typeface="Times New Roman"/>
                <a:cs typeface="Times New Roman"/>
                <a:sym typeface="Times New Roman"/>
              </a:rPr>
              <a:t>115</a:t>
            </a:r>
            <a:r>
              <a:rPr lang="en" sz="800">
                <a:solidFill>
                  <a:srgbClr val="222222"/>
                </a:solidFill>
                <a:highlight>
                  <a:srgbClr val="FFFFFF"/>
                </a:highlight>
                <a:latin typeface="Times New Roman"/>
                <a:ea typeface="Times New Roman"/>
                <a:cs typeface="Times New Roman"/>
                <a:sym typeface="Times New Roman"/>
              </a:rPr>
              <a:t>(1), 1-4.</a:t>
            </a:r>
            <a:endParaRPr sz="800">
              <a:solidFill>
                <a:srgbClr val="222222"/>
              </a:solidFill>
              <a:highlight>
                <a:srgbClr val="FFFFFF"/>
              </a:highlight>
              <a:latin typeface="Times New Roman"/>
              <a:ea typeface="Times New Roman"/>
              <a:cs typeface="Times New Roman"/>
              <a:sym typeface="Times New Roman"/>
            </a:endParaRPr>
          </a:p>
          <a:p>
            <a:pPr marL="457200" lvl="0" indent="-279400" rtl="0">
              <a:spcBef>
                <a:spcPts val="0"/>
              </a:spcBef>
              <a:spcAft>
                <a:spcPts val="0"/>
              </a:spcAft>
              <a:buClr>
                <a:srgbClr val="222222"/>
              </a:buClr>
              <a:buSzPts val="800"/>
              <a:buFont typeface="Times New Roman"/>
              <a:buAutoNum type="arabicPeriod"/>
            </a:pPr>
            <a:r>
              <a:rPr lang="en" sz="800" u="sng">
                <a:solidFill>
                  <a:srgbClr val="1155CC"/>
                </a:solidFill>
                <a:highlight>
                  <a:srgbClr val="FFFFFF"/>
                </a:highlight>
                <a:latin typeface="Times New Roman"/>
                <a:ea typeface="Times New Roman"/>
                <a:cs typeface="Times New Roman"/>
                <a:sym typeface="Times New Roman"/>
                <a:hlinkClick r:id="rId3"/>
              </a:rPr>
              <a:t>https://www.medicinenet.com/chagas_disease/article.htm</a:t>
            </a:r>
            <a:endParaRPr sz="800">
              <a:solidFill>
                <a:srgbClr val="222222"/>
              </a:solidFill>
              <a:highlight>
                <a:srgbClr val="FFFFFF"/>
              </a:highlight>
              <a:latin typeface="Times New Roman"/>
              <a:ea typeface="Times New Roman"/>
              <a:cs typeface="Times New Roman"/>
              <a:sym typeface="Times New Roman"/>
            </a:endParaRPr>
          </a:p>
          <a:p>
            <a:pPr marL="457200" lvl="0" indent="-279400" rtl="0">
              <a:spcBef>
                <a:spcPts val="0"/>
              </a:spcBef>
              <a:spcAft>
                <a:spcPts val="0"/>
              </a:spcAft>
              <a:buClr>
                <a:srgbClr val="222222"/>
              </a:buClr>
              <a:buSzPts val="800"/>
              <a:buFont typeface="Times New Roman"/>
              <a:buAutoNum type="arabicPeriod"/>
            </a:pPr>
            <a:r>
              <a:rPr lang="en" sz="800" u="sng">
                <a:solidFill>
                  <a:srgbClr val="1155CC"/>
                </a:solidFill>
                <a:highlight>
                  <a:srgbClr val="FFFFFF"/>
                </a:highlight>
                <a:latin typeface="Times New Roman"/>
                <a:ea typeface="Times New Roman"/>
                <a:cs typeface="Times New Roman"/>
                <a:sym typeface="Times New Roman"/>
                <a:hlinkClick r:id="rId4"/>
              </a:rPr>
              <a:t>http://www.who.int/mediacentre/factsheets/fs340/en/</a:t>
            </a:r>
            <a:r>
              <a:rPr lang="en" sz="800">
                <a:solidFill>
                  <a:srgbClr val="222222"/>
                </a:solidFill>
                <a:highlight>
                  <a:srgbClr val="FFFFFF"/>
                </a:highlight>
                <a:latin typeface="Times New Roman"/>
                <a:ea typeface="Times New Roman"/>
                <a:cs typeface="Times New Roman"/>
                <a:sym typeface="Times New Roman"/>
              </a:rPr>
              <a:t> </a:t>
            </a:r>
            <a:endParaRPr sz="800">
              <a:solidFill>
                <a:srgbClr val="222222"/>
              </a:solidFill>
              <a:highlight>
                <a:srgbClr val="FFFFFF"/>
              </a:highlight>
              <a:latin typeface="Times New Roman"/>
              <a:ea typeface="Times New Roman"/>
              <a:cs typeface="Times New Roman"/>
              <a:sym typeface="Times New Roman"/>
            </a:endParaRPr>
          </a:p>
          <a:p>
            <a:pPr marL="457200" lvl="0" indent="-279400" rtl="0">
              <a:spcBef>
                <a:spcPts val="0"/>
              </a:spcBef>
              <a:spcAft>
                <a:spcPts val="0"/>
              </a:spcAft>
              <a:buClr>
                <a:srgbClr val="222222"/>
              </a:buClr>
              <a:buSzPts val="800"/>
              <a:buFont typeface="Times New Roman"/>
              <a:buAutoNum type="arabicPeriod"/>
            </a:pPr>
            <a:r>
              <a:rPr lang="en" sz="800">
                <a:solidFill>
                  <a:srgbClr val="222222"/>
                </a:solidFill>
                <a:highlight>
                  <a:srgbClr val="FFFFFF"/>
                </a:highlight>
                <a:latin typeface="Times New Roman"/>
                <a:ea typeface="Times New Roman"/>
                <a:cs typeface="Times New Roman"/>
                <a:sym typeface="Times New Roman"/>
              </a:rPr>
              <a:t>Rassi, A., &amp; Marin-Neto, J. A. (2010). Chagas disease. </a:t>
            </a:r>
            <a:r>
              <a:rPr lang="en" sz="800" i="1">
                <a:solidFill>
                  <a:srgbClr val="222222"/>
                </a:solidFill>
                <a:highlight>
                  <a:srgbClr val="FFFFFF"/>
                </a:highlight>
                <a:latin typeface="Times New Roman"/>
                <a:ea typeface="Times New Roman"/>
                <a:cs typeface="Times New Roman"/>
                <a:sym typeface="Times New Roman"/>
              </a:rPr>
              <a:t>The Lancet</a:t>
            </a:r>
            <a:r>
              <a:rPr lang="en" sz="800">
                <a:solidFill>
                  <a:srgbClr val="222222"/>
                </a:solidFill>
                <a:highlight>
                  <a:srgbClr val="FFFFFF"/>
                </a:highlight>
                <a:latin typeface="Times New Roman"/>
                <a:ea typeface="Times New Roman"/>
                <a:cs typeface="Times New Roman"/>
                <a:sym typeface="Times New Roman"/>
              </a:rPr>
              <a:t>, </a:t>
            </a:r>
            <a:r>
              <a:rPr lang="en" sz="800" i="1">
                <a:solidFill>
                  <a:srgbClr val="222222"/>
                </a:solidFill>
                <a:highlight>
                  <a:srgbClr val="FFFFFF"/>
                </a:highlight>
                <a:latin typeface="Times New Roman"/>
                <a:ea typeface="Times New Roman"/>
                <a:cs typeface="Times New Roman"/>
                <a:sym typeface="Times New Roman"/>
              </a:rPr>
              <a:t>375</a:t>
            </a:r>
            <a:r>
              <a:rPr lang="en" sz="800">
                <a:solidFill>
                  <a:srgbClr val="222222"/>
                </a:solidFill>
                <a:highlight>
                  <a:srgbClr val="FFFFFF"/>
                </a:highlight>
                <a:latin typeface="Times New Roman"/>
                <a:ea typeface="Times New Roman"/>
                <a:cs typeface="Times New Roman"/>
                <a:sym typeface="Times New Roman"/>
              </a:rPr>
              <a:t>(9723), 1388-1402.</a:t>
            </a:r>
            <a:endParaRPr sz="800">
              <a:solidFill>
                <a:srgbClr val="000000"/>
              </a:solidFill>
              <a:latin typeface="Times New Roman"/>
              <a:ea typeface="Times New Roman"/>
              <a:cs typeface="Times New Roman"/>
              <a:sym typeface="Times New Roman"/>
            </a:endParaRPr>
          </a:p>
          <a:p>
            <a:pPr marL="457200" lvl="0" indent="-279400" rtl="0">
              <a:spcBef>
                <a:spcPts val="0"/>
              </a:spcBef>
              <a:spcAft>
                <a:spcPts val="0"/>
              </a:spcAft>
              <a:buClr>
                <a:srgbClr val="222222"/>
              </a:buClr>
              <a:buSzPts val="800"/>
              <a:buFont typeface="Times New Roman"/>
              <a:buAutoNum type="arabicPeriod"/>
            </a:pPr>
            <a:r>
              <a:rPr lang="en" sz="800">
                <a:solidFill>
                  <a:srgbClr val="222222"/>
                </a:solidFill>
                <a:highlight>
                  <a:srgbClr val="FFFFFF"/>
                </a:highlight>
                <a:latin typeface="Times New Roman"/>
                <a:ea typeface="Times New Roman"/>
                <a:cs typeface="Times New Roman"/>
                <a:sym typeface="Times New Roman"/>
              </a:rPr>
              <a:t>Kierszenbaum, F. (2007). Mechanisms of pathogenesis in Chagas disease. Acta Parasitologica, 52(1), 1-12.</a:t>
            </a:r>
            <a:endParaRPr sz="800">
              <a:solidFill>
                <a:srgbClr val="222222"/>
              </a:solidFill>
              <a:highlight>
                <a:srgbClr val="FFFFFF"/>
              </a:highlight>
              <a:latin typeface="Times New Roman"/>
              <a:ea typeface="Times New Roman"/>
              <a:cs typeface="Times New Roman"/>
              <a:sym typeface="Times New Roman"/>
            </a:endParaRPr>
          </a:p>
          <a:p>
            <a:pPr marL="457200" lvl="0" indent="-279400" rtl="0">
              <a:spcBef>
                <a:spcPts val="0"/>
              </a:spcBef>
              <a:spcAft>
                <a:spcPts val="0"/>
              </a:spcAft>
              <a:buClr>
                <a:srgbClr val="222222"/>
              </a:buClr>
              <a:buSzPts val="800"/>
              <a:buFont typeface="Times New Roman"/>
              <a:buAutoNum type="arabicPeriod"/>
            </a:pPr>
            <a:r>
              <a:rPr lang="en" sz="800">
                <a:solidFill>
                  <a:srgbClr val="222222"/>
                </a:solidFill>
                <a:highlight>
                  <a:srgbClr val="FFFFFF"/>
                </a:highlight>
                <a:latin typeface="Times New Roman"/>
                <a:ea typeface="Times New Roman"/>
                <a:cs typeface="Times New Roman"/>
                <a:sym typeface="Times New Roman"/>
              </a:rPr>
              <a:t>Bonney, K. M., &amp; Engman, D. M. (2008). Chagas heart disease pathogenesis: one mechanism or many?. Current molecular medicine, 8(6), 510-518.*</a:t>
            </a:r>
            <a:endParaRPr sz="800">
              <a:solidFill>
                <a:srgbClr val="222222"/>
              </a:solidFill>
              <a:highlight>
                <a:srgbClr val="FFFFFF"/>
              </a:highlight>
              <a:latin typeface="Times New Roman"/>
              <a:ea typeface="Times New Roman"/>
              <a:cs typeface="Times New Roman"/>
              <a:sym typeface="Times New Roman"/>
            </a:endParaRPr>
          </a:p>
          <a:p>
            <a:pPr marL="457200" lvl="0" indent="-279400" rtl="0">
              <a:spcBef>
                <a:spcPts val="0"/>
              </a:spcBef>
              <a:spcAft>
                <a:spcPts val="0"/>
              </a:spcAft>
              <a:buClr>
                <a:srgbClr val="222222"/>
              </a:buClr>
              <a:buSzPts val="800"/>
              <a:buFont typeface="Times New Roman"/>
              <a:buAutoNum type="arabicPeriod"/>
            </a:pPr>
            <a:r>
              <a:rPr lang="en" sz="800">
                <a:solidFill>
                  <a:srgbClr val="222222"/>
                </a:solidFill>
                <a:highlight>
                  <a:srgbClr val="FFFFFF"/>
                </a:highlight>
                <a:latin typeface="Times New Roman"/>
                <a:ea typeface="Times New Roman"/>
                <a:cs typeface="Times New Roman"/>
                <a:sym typeface="Times New Roman"/>
              </a:rPr>
              <a:t>Chaves, A. T., Estanislau, J. D. A. S. G., Fiuza, J. A., Carvalho, A. T., Ferreira, K. S., Fares, R. C. G., ... &amp; da Costa Rocha, M. O. (2016). Immunoregulatory mechanisms in Chagas disease: modulation of apoptosis in T-cell mediated immune responses. BMC infectious diseases, 16(1), 191.</a:t>
            </a:r>
            <a:endParaRPr sz="800">
              <a:solidFill>
                <a:srgbClr val="222222"/>
              </a:solidFill>
              <a:highlight>
                <a:srgbClr val="FFFFFF"/>
              </a:highlight>
              <a:latin typeface="Times New Roman"/>
              <a:ea typeface="Times New Roman"/>
              <a:cs typeface="Times New Roman"/>
              <a:sym typeface="Times New Roman"/>
            </a:endParaRPr>
          </a:p>
          <a:p>
            <a:pPr marL="457200" lvl="0" indent="-279400" rtl="0">
              <a:spcBef>
                <a:spcPts val="0"/>
              </a:spcBef>
              <a:spcAft>
                <a:spcPts val="0"/>
              </a:spcAft>
              <a:buClr>
                <a:srgbClr val="222222"/>
              </a:buClr>
              <a:buSzPts val="800"/>
              <a:buFont typeface="Times New Roman"/>
              <a:buAutoNum type="arabicPeriod"/>
            </a:pPr>
            <a:r>
              <a:rPr lang="en" sz="800">
                <a:solidFill>
                  <a:srgbClr val="222222"/>
                </a:solidFill>
                <a:highlight>
                  <a:srgbClr val="FFFFFF"/>
                </a:highlight>
                <a:latin typeface="Times New Roman"/>
                <a:ea typeface="Times New Roman"/>
                <a:cs typeface="Times New Roman"/>
                <a:sym typeface="Times New Roman"/>
              </a:rPr>
              <a:t>Ribeiro, A. L., Nunes, M. P., Teixeira, M. M., &amp; Rocha, M. O. (2012). Diagnosis and management of Chagas disease and cardiomyopathy. Nature Reviews Cardiology, 9(10), 576-589.</a:t>
            </a:r>
            <a:endParaRPr sz="800">
              <a:solidFill>
                <a:srgbClr val="222222"/>
              </a:solidFill>
              <a:highlight>
                <a:srgbClr val="FFFFFF"/>
              </a:highlight>
              <a:latin typeface="Times New Roman"/>
              <a:ea typeface="Times New Roman"/>
              <a:cs typeface="Times New Roman"/>
              <a:sym typeface="Times New Roman"/>
            </a:endParaRPr>
          </a:p>
          <a:p>
            <a:pPr marL="457200" lvl="0" indent="-279400" rtl="0">
              <a:spcBef>
                <a:spcPts val="0"/>
              </a:spcBef>
              <a:spcAft>
                <a:spcPts val="0"/>
              </a:spcAft>
              <a:buClr>
                <a:srgbClr val="222222"/>
              </a:buClr>
              <a:buSzPts val="800"/>
              <a:buFont typeface="Times New Roman"/>
              <a:buAutoNum type="arabicPeriod"/>
            </a:pPr>
            <a:r>
              <a:rPr lang="en" sz="800">
                <a:solidFill>
                  <a:srgbClr val="222222"/>
                </a:solidFill>
                <a:highlight>
                  <a:srgbClr val="FFFFFF"/>
                </a:highlight>
                <a:latin typeface="Times New Roman"/>
                <a:ea typeface="Times New Roman"/>
                <a:cs typeface="Times New Roman"/>
                <a:sym typeface="Times New Roman"/>
              </a:rPr>
              <a:t>Jannin, J., &amp; Villa, L. (2007). An overview of Chagas disease treatment. </a:t>
            </a:r>
            <a:r>
              <a:rPr lang="en" sz="800" i="1">
                <a:solidFill>
                  <a:srgbClr val="222222"/>
                </a:solidFill>
                <a:highlight>
                  <a:srgbClr val="FFFFFF"/>
                </a:highlight>
                <a:latin typeface="Times New Roman"/>
                <a:ea typeface="Times New Roman"/>
                <a:cs typeface="Times New Roman"/>
                <a:sym typeface="Times New Roman"/>
              </a:rPr>
              <a:t>Memórias do Instituto Oswaldo Cruz</a:t>
            </a:r>
            <a:r>
              <a:rPr lang="en" sz="800">
                <a:solidFill>
                  <a:srgbClr val="222222"/>
                </a:solidFill>
                <a:highlight>
                  <a:srgbClr val="FFFFFF"/>
                </a:highlight>
                <a:latin typeface="Times New Roman"/>
                <a:ea typeface="Times New Roman"/>
                <a:cs typeface="Times New Roman"/>
                <a:sym typeface="Times New Roman"/>
              </a:rPr>
              <a:t>, </a:t>
            </a:r>
            <a:r>
              <a:rPr lang="en" sz="800" i="1">
                <a:solidFill>
                  <a:srgbClr val="222222"/>
                </a:solidFill>
                <a:highlight>
                  <a:srgbClr val="FFFFFF"/>
                </a:highlight>
                <a:latin typeface="Times New Roman"/>
                <a:ea typeface="Times New Roman"/>
                <a:cs typeface="Times New Roman"/>
                <a:sym typeface="Times New Roman"/>
              </a:rPr>
              <a:t>102</a:t>
            </a:r>
            <a:r>
              <a:rPr lang="en" sz="800">
                <a:solidFill>
                  <a:srgbClr val="222222"/>
                </a:solidFill>
                <a:highlight>
                  <a:srgbClr val="FFFFFF"/>
                </a:highlight>
                <a:latin typeface="Times New Roman"/>
                <a:ea typeface="Times New Roman"/>
                <a:cs typeface="Times New Roman"/>
                <a:sym typeface="Times New Roman"/>
              </a:rPr>
              <a:t>, 95-98. </a:t>
            </a:r>
            <a:r>
              <a:rPr lang="en" sz="800" u="sng">
                <a:solidFill>
                  <a:srgbClr val="1155CC"/>
                </a:solidFill>
                <a:highlight>
                  <a:srgbClr val="FFFFFF"/>
                </a:highlight>
                <a:latin typeface="Times New Roman"/>
                <a:ea typeface="Times New Roman"/>
                <a:cs typeface="Times New Roman"/>
                <a:sym typeface="Times New Roman"/>
                <a:hlinkClick r:id="rId5"/>
              </a:rPr>
              <a:t>http://www.scielo.br.libaccess.lib.mcmaster.ca/scielo.php?pid=S0074-02762007005000106&amp;script=sci_arttext</a:t>
            </a:r>
            <a:r>
              <a:rPr lang="en" sz="800">
                <a:solidFill>
                  <a:srgbClr val="222222"/>
                </a:solidFill>
                <a:highlight>
                  <a:srgbClr val="FFFFFF"/>
                </a:highlight>
                <a:latin typeface="Times New Roman"/>
                <a:ea typeface="Times New Roman"/>
                <a:cs typeface="Times New Roman"/>
                <a:sym typeface="Times New Roman"/>
              </a:rPr>
              <a:t> </a:t>
            </a:r>
            <a:endParaRPr sz="800">
              <a:solidFill>
                <a:srgbClr val="222222"/>
              </a:solidFill>
              <a:highlight>
                <a:srgbClr val="FFFFFF"/>
              </a:highlight>
              <a:latin typeface="Times New Roman"/>
              <a:ea typeface="Times New Roman"/>
              <a:cs typeface="Times New Roman"/>
              <a:sym typeface="Times New Roman"/>
            </a:endParaRPr>
          </a:p>
          <a:p>
            <a:pPr marL="457200" lvl="0" indent="-279400" rtl="0">
              <a:spcBef>
                <a:spcPts val="0"/>
              </a:spcBef>
              <a:spcAft>
                <a:spcPts val="0"/>
              </a:spcAft>
              <a:buClr>
                <a:srgbClr val="222222"/>
              </a:buClr>
              <a:buSzPts val="800"/>
              <a:buFont typeface="Times New Roman"/>
              <a:buAutoNum type="arabicPeriod"/>
            </a:pPr>
            <a:r>
              <a:rPr lang="en" sz="800">
                <a:solidFill>
                  <a:srgbClr val="222222"/>
                </a:solidFill>
                <a:highlight>
                  <a:srgbClr val="FFFFFF"/>
                </a:highlight>
                <a:latin typeface="Times New Roman"/>
                <a:ea typeface="Times New Roman"/>
                <a:cs typeface="Times New Roman"/>
                <a:sym typeface="Times New Roman"/>
              </a:rPr>
              <a:t>Bern, C. (2011). Antitrypanosomal therapy for chronic Chagas' disease. </a:t>
            </a:r>
            <a:r>
              <a:rPr lang="en" sz="800" i="1">
                <a:solidFill>
                  <a:srgbClr val="222222"/>
                </a:solidFill>
                <a:highlight>
                  <a:srgbClr val="FFFFFF"/>
                </a:highlight>
                <a:latin typeface="Times New Roman"/>
                <a:ea typeface="Times New Roman"/>
                <a:cs typeface="Times New Roman"/>
                <a:sym typeface="Times New Roman"/>
              </a:rPr>
              <a:t>New England Journal of Medicine</a:t>
            </a:r>
            <a:r>
              <a:rPr lang="en" sz="800">
                <a:solidFill>
                  <a:srgbClr val="222222"/>
                </a:solidFill>
                <a:highlight>
                  <a:srgbClr val="FFFFFF"/>
                </a:highlight>
                <a:latin typeface="Times New Roman"/>
                <a:ea typeface="Times New Roman"/>
                <a:cs typeface="Times New Roman"/>
                <a:sym typeface="Times New Roman"/>
              </a:rPr>
              <a:t>, </a:t>
            </a:r>
            <a:r>
              <a:rPr lang="en" sz="800" i="1">
                <a:solidFill>
                  <a:srgbClr val="222222"/>
                </a:solidFill>
                <a:highlight>
                  <a:srgbClr val="FFFFFF"/>
                </a:highlight>
                <a:latin typeface="Times New Roman"/>
                <a:ea typeface="Times New Roman"/>
                <a:cs typeface="Times New Roman"/>
                <a:sym typeface="Times New Roman"/>
              </a:rPr>
              <a:t>364</a:t>
            </a:r>
            <a:r>
              <a:rPr lang="en" sz="800">
                <a:solidFill>
                  <a:srgbClr val="222222"/>
                </a:solidFill>
                <a:highlight>
                  <a:srgbClr val="FFFFFF"/>
                </a:highlight>
                <a:latin typeface="Times New Roman"/>
                <a:ea typeface="Times New Roman"/>
                <a:cs typeface="Times New Roman"/>
                <a:sym typeface="Times New Roman"/>
              </a:rPr>
              <a:t>(26), 2527-2534.</a:t>
            </a:r>
            <a:r>
              <a:rPr lang="en" sz="800" u="sng">
                <a:solidFill>
                  <a:srgbClr val="1155CC"/>
                </a:solidFill>
                <a:highlight>
                  <a:srgbClr val="FFFFFF"/>
                </a:highlight>
                <a:latin typeface="Times New Roman"/>
                <a:ea typeface="Times New Roman"/>
                <a:cs typeface="Times New Roman"/>
                <a:sym typeface="Times New Roman"/>
                <a:hlinkClick r:id="rId6"/>
              </a:rPr>
              <a:t>http://www.nejm.org.libaccess.lib.mcmaster.ca/doi/full/10.1056/NEJMct1014204</a:t>
            </a:r>
            <a:endParaRPr sz="800">
              <a:solidFill>
                <a:srgbClr val="222222"/>
              </a:solidFill>
              <a:highlight>
                <a:srgbClr val="FFFFFF"/>
              </a:highlight>
              <a:latin typeface="Times New Roman"/>
              <a:ea typeface="Times New Roman"/>
              <a:cs typeface="Times New Roman"/>
              <a:sym typeface="Times New Roman"/>
            </a:endParaRPr>
          </a:p>
          <a:p>
            <a:pPr marL="457200" lvl="0" indent="-279400" rtl="0">
              <a:spcBef>
                <a:spcPts val="0"/>
              </a:spcBef>
              <a:spcAft>
                <a:spcPts val="0"/>
              </a:spcAft>
              <a:buClr>
                <a:srgbClr val="222222"/>
              </a:buClr>
              <a:buSzPts val="800"/>
              <a:buFont typeface="Times New Roman"/>
              <a:buAutoNum type="arabicPeriod"/>
            </a:pPr>
            <a:r>
              <a:rPr lang="en" sz="800">
                <a:solidFill>
                  <a:srgbClr val="222222"/>
                </a:solidFill>
                <a:highlight>
                  <a:srgbClr val="FFFFFF"/>
                </a:highlight>
                <a:latin typeface="Times New Roman"/>
                <a:ea typeface="Times New Roman"/>
                <a:cs typeface="Times New Roman"/>
                <a:sym typeface="Times New Roman"/>
              </a:rPr>
              <a:t>Urbina, J. A., &amp; Docampo, R. (2003). Specific chemotherapy of Chagas disease: controversies and advances. </a:t>
            </a:r>
            <a:r>
              <a:rPr lang="en" sz="800" i="1">
                <a:solidFill>
                  <a:srgbClr val="222222"/>
                </a:solidFill>
                <a:highlight>
                  <a:srgbClr val="FFFFFF"/>
                </a:highlight>
                <a:latin typeface="Times New Roman"/>
                <a:ea typeface="Times New Roman"/>
                <a:cs typeface="Times New Roman"/>
                <a:sym typeface="Times New Roman"/>
              </a:rPr>
              <a:t>Trends in parasitology</a:t>
            </a:r>
            <a:r>
              <a:rPr lang="en" sz="800">
                <a:solidFill>
                  <a:srgbClr val="222222"/>
                </a:solidFill>
                <a:highlight>
                  <a:srgbClr val="FFFFFF"/>
                </a:highlight>
                <a:latin typeface="Times New Roman"/>
                <a:ea typeface="Times New Roman"/>
                <a:cs typeface="Times New Roman"/>
                <a:sym typeface="Times New Roman"/>
              </a:rPr>
              <a:t>, </a:t>
            </a:r>
            <a:r>
              <a:rPr lang="en" sz="800" i="1">
                <a:solidFill>
                  <a:srgbClr val="222222"/>
                </a:solidFill>
                <a:highlight>
                  <a:srgbClr val="FFFFFF"/>
                </a:highlight>
                <a:latin typeface="Times New Roman"/>
                <a:ea typeface="Times New Roman"/>
                <a:cs typeface="Times New Roman"/>
                <a:sym typeface="Times New Roman"/>
              </a:rPr>
              <a:t>19</a:t>
            </a:r>
            <a:r>
              <a:rPr lang="en" sz="800">
                <a:solidFill>
                  <a:srgbClr val="222222"/>
                </a:solidFill>
                <a:highlight>
                  <a:srgbClr val="FFFFFF"/>
                </a:highlight>
                <a:latin typeface="Times New Roman"/>
                <a:ea typeface="Times New Roman"/>
                <a:cs typeface="Times New Roman"/>
                <a:sym typeface="Times New Roman"/>
              </a:rPr>
              <a:t>(11), 495-501. </a:t>
            </a:r>
            <a:r>
              <a:rPr lang="en" sz="800" u="sng">
                <a:solidFill>
                  <a:srgbClr val="1155CC"/>
                </a:solidFill>
                <a:highlight>
                  <a:srgbClr val="FFFFFF"/>
                </a:highlight>
                <a:latin typeface="Times New Roman"/>
                <a:ea typeface="Times New Roman"/>
                <a:cs typeface="Times New Roman"/>
                <a:sym typeface="Times New Roman"/>
                <a:hlinkClick r:id="rId7"/>
              </a:rPr>
              <a:t>http://www.sciencedirect.com.libaccess.lib.mcmaster.ca/science/article/pii/S1471492203002411</a:t>
            </a:r>
            <a:r>
              <a:rPr lang="en" sz="800">
                <a:solidFill>
                  <a:srgbClr val="222222"/>
                </a:solidFill>
                <a:highlight>
                  <a:srgbClr val="FFFFFF"/>
                </a:highlight>
                <a:latin typeface="Times New Roman"/>
                <a:ea typeface="Times New Roman"/>
                <a:cs typeface="Times New Roman"/>
                <a:sym typeface="Times New Roman"/>
              </a:rPr>
              <a:t>  </a:t>
            </a:r>
            <a:endParaRPr sz="800">
              <a:solidFill>
                <a:srgbClr val="222222"/>
              </a:solidFill>
              <a:highlight>
                <a:srgbClr val="FFFFFF"/>
              </a:highlight>
              <a:latin typeface="Times New Roman"/>
              <a:ea typeface="Times New Roman"/>
              <a:cs typeface="Times New Roman"/>
              <a:sym typeface="Times New Roman"/>
            </a:endParaRPr>
          </a:p>
          <a:p>
            <a:pPr marL="457200" lvl="0" indent="-279400" rtl="0">
              <a:spcBef>
                <a:spcPts val="0"/>
              </a:spcBef>
              <a:spcAft>
                <a:spcPts val="0"/>
              </a:spcAft>
              <a:buClr>
                <a:srgbClr val="222222"/>
              </a:buClr>
              <a:buSzPts val="800"/>
              <a:buFont typeface="Times New Roman"/>
              <a:buAutoNum type="arabicPeriod"/>
            </a:pPr>
            <a:r>
              <a:rPr lang="en" sz="800">
                <a:solidFill>
                  <a:srgbClr val="222222"/>
                </a:solidFill>
                <a:highlight>
                  <a:srgbClr val="FFFFFF"/>
                </a:highlight>
                <a:latin typeface="Times New Roman"/>
                <a:ea typeface="Times New Roman"/>
                <a:cs typeface="Times New Roman"/>
                <a:sym typeface="Times New Roman"/>
              </a:rPr>
              <a:t>Calvet, C. M., Melo, T. G., Garzoni, L. R., Oliveira Jr, F. O., Neto, D. T. S., NSL, M., ... &amp; Pereira, M. C. (2012). Current understanding of the Trypanosoma cruzi-cardiomyocyte interaction. Frontiers in immunology, 3.</a:t>
            </a:r>
            <a:endParaRPr sz="800">
              <a:solidFill>
                <a:srgbClr val="222222"/>
              </a:solidFill>
              <a:highlight>
                <a:srgbClr val="FFFFFF"/>
              </a:highlight>
              <a:latin typeface="Times New Roman"/>
              <a:ea typeface="Times New Roman"/>
              <a:cs typeface="Times New Roman"/>
              <a:sym typeface="Times New Roman"/>
            </a:endParaRPr>
          </a:p>
          <a:p>
            <a:pPr marL="457200" lvl="0" indent="-279400" rtl="0">
              <a:spcBef>
                <a:spcPts val="0"/>
              </a:spcBef>
              <a:spcAft>
                <a:spcPts val="0"/>
              </a:spcAft>
              <a:buClr>
                <a:srgbClr val="222222"/>
              </a:buClr>
              <a:buSzPts val="800"/>
              <a:buFont typeface="Times New Roman"/>
              <a:buAutoNum type="arabicPeriod"/>
            </a:pPr>
            <a:r>
              <a:rPr lang="en" sz="800">
                <a:solidFill>
                  <a:srgbClr val="222222"/>
                </a:solidFill>
                <a:highlight>
                  <a:srgbClr val="FFFFFF"/>
                </a:highlight>
                <a:latin typeface="Times New Roman"/>
                <a:ea typeface="Times New Roman"/>
                <a:cs typeface="Times New Roman"/>
                <a:sym typeface="Times New Roman"/>
              </a:rPr>
              <a:t>Teixeira, D. E., Benchimol, M., Crepaldi, P. H., &amp; de Souza, W. (2012). Interactive multimedia to teach the life cycle of Trypanosoma cruzi, the causative agent of Chagas disease. PLoS neglected tropical diseases, 6(8).</a:t>
            </a:r>
            <a:endParaRPr sz="800">
              <a:solidFill>
                <a:srgbClr val="222222"/>
              </a:solidFill>
              <a:highlight>
                <a:srgbClr val="FFFFFF"/>
              </a:highlight>
              <a:latin typeface="Times New Roman"/>
              <a:ea typeface="Times New Roman"/>
              <a:cs typeface="Times New Roman"/>
              <a:sym typeface="Times New Roman"/>
            </a:endParaRPr>
          </a:p>
          <a:p>
            <a:pPr marL="457200" lvl="0" indent="-279400" rtl="0">
              <a:spcBef>
                <a:spcPts val="0"/>
              </a:spcBef>
              <a:spcAft>
                <a:spcPts val="0"/>
              </a:spcAft>
              <a:buClr>
                <a:srgbClr val="222222"/>
              </a:buClr>
              <a:buSzPts val="800"/>
              <a:buFont typeface="Times New Roman"/>
              <a:buAutoNum type="arabicPeriod"/>
            </a:pPr>
            <a:r>
              <a:rPr lang="en" sz="800">
                <a:solidFill>
                  <a:srgbClr val="222222"/>
                </a:solidFill>
                <a:highlight>
                  <a:srgbClr val="FFFFFF"/>
                </a:highlight>
                <a:latin typeface="Times New Roman"/>
                <a:ea typeface="Times New Roman"/>
                <a:cs typeface="Times New Roman"/>
                <a:sym typeface="Times New Roman"/>
              </a:rPr>
              <a:t>Rassi Jr, A., Rassi, A., &amp; Marin-Neto, J. A. (2009). Chagas heart disease: pathophysiologic mechanisms, prognostic factors and risk stratification. Memorias do Instituto Oswaldo Cruz, 104, 152-158.</a:t>
            </a:r>
            <a:endParaRPr sz="800">
              <a:solidFill>
                <a:srgbClr val="222222"/>
              </a:solidFill>
              <a:highlight>
                <a:srgbClr val="FFFFFF"/>
              </a:highlight>
              <a:latin typeface="Times New Roman"/>
              <a:ea typeface="Times New Roman"/>
              <a:cs typeface="Times New Roman"/>
              <a:sym typeface="Times New Roman"/>
            </a:endParaRPr>
          </a:p>
          <a:p>
            <a:pPr marL="457200" lvl="0" indent="-279400" rtl="0">
              <a:spcBef>
                <a:spcPts val="0"/>
              </a:spcBef>
              <a:spcAft>
                <a:spcPts val="0"/>
              </a:spcAft>
              <a:buClr>
                <a:srgbClr val="222222"/>
              </a:buClr>
              <a:buSzPts val="800"/>
              <a:buFont typeface="Times New Roman"/>
              <a:buAutoNum type="arabicPeriod"/>
            </a:pPr>
            <a:r>
              <a:rPr lang="en" sz="800">
                <a:solidFill>
                  <a:srgbClr val="222222"/>
                </a:solidFill>
                <a:highlight>
                  <a:srgbClr val="FFFFFF"/>
                </a:highlight>
                <a:latin typeface="Times New Roman"/>
                <a:ea typeface="Times New Roman"/>
                <a:cs typeface="Times New Roman"/>
                <a:sym typeface="Times New Roman"/>
              </a:rPr>
              <a:t>Teixeira, A.R.L., Nitz, N., Guimaro, M.C., Gomes, C., &amp; Santos-Buch, C.A. (2006). Chagas disease. Postgrad Med J, 82 (974): 788-798.</a:t>
            </a:r>
            <a:endParaRPr sz="800">
              <a:solidFill>
                <a:srgbClr val="222222"/>
              </a:solidFill>
              <a:highlight>
                <a:srgbClr val="FFFFFF"/>
              </a:highlight>
              <a:latin typeface="Times New Roman"/>
              <a:ea typeface="Times New Roman"/>
              <a:cs typeface="Times New Roman"/>
              <a:sym typeface="Times New Roman"/>
            </a:endParaRPr>
          </a:p>
          <a:p>
            <a:pPr marL="457200" lvl="0" indent="-279400" rtl="0">
              <a:spcBef>
                <a:spcPts val="0"/>
              </a:spcBef>
              <a:spcAft>
                <a:spcPts val="0"/>
              </a:spcAft>
              <a:buClr>
                <a:srgbClr val="222222"/>
              </a:buClr>
              <a:buSzPts val="800"/>
              <a:buFont typeface="Times New Roman"/>
              <a:buAutoNum type="arabicPeriod"/>
            </a:pPr>
            <a:r>
              <a:rPr lang="en" sz="800">
                <a:solidFill>
                  <a:srgbClr val="222222"/>
                </a:solidFill>
                <a:highlight>
                  <a:srgbClr val="FFFFFF"/>
                </a:highlight>
                <a:latin typeface="Times New Roman"/>
                <a:ea typeface="Times New Roman"/>
                <a:cs typeface="Times New Roman"/>
                <a:sym typeface="Times New Roman"/>
              </a:rPr>
              <a:t>Rassi, A., (2014) Chagas’ Heart Disease. World Congress of Cardiology Scientific Sessions.</a:t>
            </a:r>
            <a:endParaRPr sz="800">
              <a:solidFill>
                <a:srgbClr val="222222"/>
              </a:solidFill>
              <a:highlight>
                <a:srgbClr val="FFFFFF"/>
              </a:highlight>
              <a:latin typeface="Times New Roman"/>
              <a:ea typeface="Times New Roman"/>
              <a:cs typeface="Times New Roman"/>
              <a:sym typeface="Times New Roman"/>
            </a:endParaRPr>
          </a:p>
          <a:p>
            <a:pPr marL="457200" lvl="0" indent="-279400" rtl="0">
              <a:spcBef>
                <a:spcPts val="0"/>
              </a:spcBef>
              <a:spcAft>
                <a:spcPts val="0"/>
              </a:spcAft>
              <a:buClr>
                <a:srgbClr val="222222"/>
              </a:buClr>
              <a:buSzPts val="800"/>
              <a:buFont typeface="Times New Roman"/>
              <a:buAutoNum type="arabicPeriod"/>
            </a:pPr>
            <a:r>
              <a:rPr lang="en" sz="800">
                <a:solidFill>
                  <a:srgbClr val="222222"/>
                </a:solidFill>
                <a:highlight>
                  <a:srgbClr val="FFFFFF"/>
                </a:highlight>
                <a:latin typeface="Times New Roman"/>
                <a:ea typeface="Times New Roman"/>
                <a:cs typeface="Times New Roman"/>
                <a:sym typeface="Times New Roman"/>
              </a:rPr>
              <a:t>Rassi, A., &amp; Marin-Neto, J. A. (2010). Chagas disease. </a:t>
            </a:r>
            <a:r>
              <a:rPr lang="en" sz="800" i="1">
                <a:solidFill>
                  <a:srgbClr val="222222"/>
                </a:solidFill>
                <a:highlight>
                  <a:srgbClr val="FFFFFF"/>
                </a:highlight>
                <a:latin typeface="Times New Roman"/>
                <a:ea typeface="Times New Roman"/>
                <a:cs typeface="Times New Roman"/>
                <a:sym typeface="Times New Roman"/>
              </a:rPr>
              <a:t>The Lancet</a:t>
            </a:r>
            <a:r>
              <a:rPr lang="en" sz="800">
                <a:solidFill>
                  <a:srgbClr val="222222"/>
                </a:solidFill>
                <a:highlight>
                  <a:srgbClr val="FFFFFF"/>
                </a:highlight>
                <a:latin typeface="Times New Roman"/>
                <a:ea typeface="Times New Roman"/>
                <a:cs typeface="Times New Roman"/>
                <a:sym typeface="Times New Roman"/>
              </a:rPr>
              <a:t>, </a:t>
            </a:r>
            <a:r>
              <a:rPr lang="en" sz="800" i="1">
                <a:solidFill>
                  <a:srgbClr val="222222"/>
                </a:solidFill>
                <a:highlight>
                  <a:srgbClr val="FFFFFF"/>
                </a:highlight>
                <a:latin typeface="Times New Roman"/>
                <a:ea typeface="Times New Roman"/>
                <a:cs typeface="Times New Roman"/>
                <a:sym typeface="Times New Roman"/>
              </a:rPr>
              <a:t>375</a:t>
            </a:r>
            <a:r>
              <a:rPr lang="en" sz="800">
                <a:solidFill>
                  <a:srgbClr val="222222"/>
                </a:solidFill>
                <a:highlight>
                  <a:srgbClr val="FFFFFF"/>
                </a:highlight>
                <a:latin typeface="Times New Roman"/>
                <a:ea typeface="Times New Roman"/>
                <a:cs typeface="Times New Roman"/>
                <a:sym typeface="Times New Roman"/>
              </a:rPr>
              <a:t>(9723), 1388-1402.</a:t>
            </a:r>
            <a:endParaRPr sz="800">
              <a:solidFill>
                <a:srgbClr val="222222"/>
              </a:solidFill>
              <a:highlight>
                <a:srgbClr val="FFFFFF"/>
              </a:highlight>
              <a:latin typeface="Times New Roman"/>
              <a:ea typeface="Times New Roman"/>
              <a:cs typeface="Times New Roman"/>
              <a:sym typeface="Times New Roman"/>
            </a:endParaRPr>
          </a:p>
          <a:p>
            <a:pPr marL="457200" lvl="0" indent="-279400" rtl="0">
              <a:spcBef>
                <a:spcPts val="0"/>
              </a:spcBef>
              <a:spcAft>
                <a:spcPts val="0"/>
              </a:spcAft>
              <a:buClr>
                <a:srgbClr val="222222"/>
              </a:buClr>
              <a:buSzPts val="800"/>
              <a:buFont typeface="Times New Roman"/>
              <a:buAutoNum type="arabicPeriod"/>
            </a:pPr>
            <a:r>
              <a:rPr lang="en" sz="800">
                <a:solidFill>
                  <a:srgbClr val="222222"/>
                </a:solidFill>
                <a:highlight>
                  <a:srgbClr val="FFFFFF"/>
                </a:highlight>
                <a:latin typeface="Times New Roman"/>
                <a:ea typeface="Times New Roman"/>
                <a:cs typeface="Times New Roman"/>
                <a:sym typeface="Times New Roman"/>
              </a:rPr>
              <a:t>Bern, C. (2015). Chagas’ disease. </a:t>
            </a:r>
            <a:r>
              <a:rPr lang="en" sz="800" i="1">
                <a:solidFill>
                  <a:srgbClr val="222222"/>
                </a:solidFill>
                <a:highlight>
                  <a:srgbClr val="FFFFFF"/>
                </a:highlight>
                <a:latin typeface="Times New Roman"/>
                <a:ea typeface="Times New Roman"/>
                <a:cs typeface="Times New Roman"/>
                <a:sym typeface="Times New Roman"/>
              </a:rPr>
              <a:t>New England Journal of Medicine</a:t>
            </a:r>
            <a:r>
              <a:rPr lang="en" sz="800">
                <a:solidFill>
                  <a:srgbClr val="222222"/>
                </a:solidFill>
                <a:highlight>
                  <a:srgbClr val="FFFFFF"/>
                </a:highlight>
                <a:latin typeface="Times New Roman"/>
                <a:ea typeface="Times New Roman"/>
                <a:cs typeface="Times New Roman"/>
                <a:sym typeface="Times New Roman"/>
              </a:rPr>
              <a:t>, </a:t>
            </a:r>
            <a:r>
              <a:rPr lang="en" sz="800" i="1">
                <a:solidFill>
                  <a:srgbClr val="222222"/>
                </a:solidFill>
                <a:highlight>
                  <a:srgbClr val="FFFFFF"/>
                </a:highlight>
                <a:latin typeface="Times New Roman"/>
                <a:ea typeface="Times New Roman"/>
                <a:cs typeface="Times New Roman"/>
                <a:sym typeface="Times New Roman"/>
              </a:rPr>
              <a:t>373</a:t>
            </a:r>
            <a:r>
              <a:rPr lang="en" sz="800">
                <a:solidFill>
                  <a:srgbClr val="222222"/>
                </a:solidFill>
                <a:highlight>
                  <a:srgbClr val="FFFFFF"/>
                </a:highlight>
                <a:latin typeface="Times New Roman"/>
                <a:ea typeface="Times New Roman"/>
                <a:cs typeface="Times New Roman"/>
                <a:sym typeface="Times New Roman"/>
              </a:rPr>
              <a:t>(5), 456-466.</a:t>
            </a:r>
            <a:endParaRPr sz="800">
              <a:solidFill>
                <a:srgbClr val="222222"/>
              </a:solidFill>
              <a:highlight>
                <a:srgbClr val="FFFFFF"/>
              </a:highlight>
              <a:latin typeface="Times New Roman"/>
              <a:ea typeface="Times New Roman"/>
              <a:cs typeface="Times New Roman"/>
              <a:sym typeface="Times New Roman"/>
            </a:endParaRPr>
          </a:p>
          <a:p>
            <a:pPr marL="457200" lvl="0" indent="-279400" rtl="0">
              <a:spcBef>
                <a:spcPts val="0"/>
              </a:spcBef>
              <a:spcAft>
                <a:spcPts val="0"/>
              </a:spcAft>
              <a:buClr>
                <a:srgbClr val="222222"/>
              </a:buClr>
              <a:buSzPts val="800"/>
              <a:buFont typeface="Times New Roman"/>
              <a:buAutoNum type="arabicPeriod"/>
            </a:pPr>
            <a:r>
              <a:rPr lang="en" sz="800">
                <a:highlight>
                  <a:srgbClr val="FFFFFF"/>
                </a:highlight>
                <a:latin typeface="Times New Roman"/>
                <a:ea typeface="Times New Roman"/>
                <a:cs typeface="Times New Roman"/>
                <a:sym typeface="Times New Roman"/>
              </a:rPr>
              <a:t>Centers for Disease Control and Prevention. (2012). Retrieved from </a:t>
            </a:r>
            <a:r>
              <a:rPr lang="en" sz="800" u="sng">
                <a:solidFill>
                  <a:schemeClr val="hlink"/>
                </a:solidFill>
                <a:highlight>
                  <a:srgbClr val="FFFFFF"/>
                </a:highlight>
                <a:latin typeface="Times New Roman"/>
                <a:ea typeface="Times New Roman"/>
                <a:cs typeface="Times New Roman"/>
                <a:sym typeface="Times New Roman"/>
                <a:hlinkClick r:id="rId8"/>
              </a:rPr>
              <a:t>https://www.cdc.gov/parasites/chagas/biology.html</a:t>
            </a:r>
            <a:r>
              <a:rPr lang="en" sz="800">
                <a:highlight>
                  <a:srgbClr val="FFFFFF"/>
                </a:highlight>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History</a:t>
            </a:r>
            <a:endParaRPr/>
          </a:p>
        </p:txBody>
      </p:sp>
      <p:sp>
        <p:nvSpPr>
          <p:cNvPr id="73" name="Shape 73"/>
          <p:cNvSpPr txBox="1">
            <a:spLocks noGrp="1"/>
          </p:cNvSpPr>
          <p:nvPr>
            <p:ph type="body" idx="1"/>
          </p:nvPr>
        </p:nvSpPr>
        <p:spPr>
          <a:xfrm>
            <a:off x="311700" y="1505700"/>
            <a:ext cx="4415700" cy="3350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000000"/>
              </a:buClr>
              <a:buSzPts val="1800"/>
              <a:buFont typeface="Times New Roman"/>
              <a:buChar char="●"/>
            </a:pPr>
            <a:r>
              <a:rPr lang="en" sz="1800" i="1">
                <a:solidFill>
                  <a:srgbClr val="000000"/>
                </a:solidFill>
                <a:latin typeface="Times New Roman"/>
                <a:ea typeface="Times New Roman"/>
                <a:cs typeface="Times New Roman"/>
                <a:sym typeface="Times New Roman"/>
              </a:rPr>
              <a:t>Trypanosoma cruzi (T. cruzi) </a:t>
            </a:r>
            <a:r>
              <a:rPr lang="en" sz="1800">
                <a:solidFill>
                  <a:srgbClr val="000000"/>
                </a:solidFill>
                <a:latin typeface="Times New Roman"/>
                <a:ea typeface="Times New Roman"/>
                <a:cs typeface="Times New Roman"/>
                <a:sym typeface="Times New Roman"/>
              </a:rPr>
              <a:t>was first discovered in a Chinchorro mummy (9000 years old)</a:t>
            </a:r>
            <a:endParaRPr sz="1800">
              <a:solidFill>
                <a:srgbClr val="000000"/>
              </a:solidFill>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Miguel Diaz Pimenta recorded symptoms similar to Chagas disease in his book in 1707</a:t>
            </a:r>
            <a:endParaRPr sz="1800">
              <a:solidFill>
                <a:srgbClr val="000000"/>
              </a:solidFill>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Char char="●"/>
            </a:pPr>
            <a:r>
              <a:rPr lang="en" sz="1800" b="1">
                <a:solidFill>
                  <a:srgbClr val="000000"/>
                </a:solidFill>
                <a:latin typeface="Times New Roman"/>
                <a:ea typeface="Times New Roman"/>
                <a:cs typeface="Times New Roman"/>
                <a:sym typeface="Times New Roman"/>
              </a:rPr>
              <a:t>Carlos Chagas</a:t>
            </a:r>
            <a:r>
              <a:rPr lang="en" sz="1800">
                <a:solidFill>
                  <a:srgbClr val="000000"/>
                </a:solidFill>
                <a:latin typeface="Times New Roman"/>
                <a:ea typeface="Times New Roman"/>
                <a:cs typeface="Times New Roman"/>
                <a:sym typeface="Times New Roman"/>
              </a:rPr>
              <a:t> discovered Chagas disease in 1909</a:t>
            </a:r>
            <a:endParaRPr sz="1800">
              <a:solidFill>
                <a:srgbClr val="000000"/>
              </a:solidFill>
              <a:latin typeface="Times New Roman"/>
              <a:ea typeface="Times New Roman"/>
              <a:cs typeface="Times New Roman"/>
              <a:sym typeface="Times New Roman"/>
            </a:endParaRPr>
          </a:p>
          <a:p>
            <a:pPr marL="0" lvl="0" indent="0" rtl="0">
              <a:spcBef>
                <a:spcPts val="0"/>
              </a:spcBef>
              <a:spcAft>
                <a:spcPts val="0"/>
              </a:spcAft>
              <a:buNone/>
            </a:pPr>
            <a:endParaRPr sz="1100">
              <a:solidFill>
                <a:srgbClr val="000000"/>
              </a:solidFill>
              <a:latin typeface="Arial"/>
              <a:ea typeface="Arial"/>
              <a:cs typeface="Arial"/>
              <a:sym typeface="Arial"/>
            </a:endParaRPr>
          </a:p>
          <a:p>
            <a:pPr marL="0" lvl="0" indent="0" rtl="0">
              <a:spcBef>
                <a:spcPts val="0"/>
              </a:spcBef>
              <a:spcAft>
                <a:spcPts val="0"/>
              </a:spcAft>
              <a:buNone/>
            </a:pPr>
            <a:endParaRPr sz="1100">
              <a:solidFill>
                <a:srgbClr val="000000"/>
              </a:solidFill>
              <a:latin typeface="Arial"/>
              <a:ea typeface="Arial"/>
              <a:cs typeface="Arial"/>
              <a:sym typeface="Arial"/>
            </a:endParaRPr>
          </a:p>
        </p:txBody>
      </p:sp>
      <p:pic>
        <p:nvPicPr>
          <p:cNvPr id="74" name="Shape 74"/>
          <p:cNvPicPr preferRelativeResize="0"/>
          <p:nvPr/>
        </p:nvPicPr>
        <p:blipFill>
          <a:blip r:embed="rId3">
            <a:alphaModFix/>
          </a:blip>
          <a:stretch>
            <a:fillRect/>
          </a:stretch>
        </p:blipFill>
        <p:spPr>
          <a:xfrm>
            <a:off x="5390391" y="1489824"/>
            <a:ext cx="3113609" cy="3206687"/>
          </a:xfrm>
          <a:prstGeom prst="rect">
            <a:avLst/>
          </a:prstGeom>
          <a:noFill/>
          <a:ln>
            <a:noFill/>
          </a:ln>
        </p:spPr>
      </p:pic>
      <p:sp>
        <p:nvSpPr>
          <p:cNvPr id="75" name="Shape 75"/>
          <p:cNvSpPr txBox="1"/>
          <p:nvPr/>
        </p:nvSpPr>
        <p:spPr>
          <a:xfrm flipH="1">
            <a:off x="4695025" y="4856100"/>
            <a:ext cx="4594500" cy="312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000">
                <a:latin typeface="Times New Roman"/>
                <a:ea typeface="Times New Roman"/>
                <a:cs typeface="Times New Roman"/>
                <a:sym typeface="Times New Roman"/>
              </a:rPr>
              <a:t>Steverding, D. (2014). The history of Chagas disease. Parasites &amp; vectors, 7(1), 317.</a:t>
            </a:r>
            <a:br>
              <a:rPr lang="en" sz="1000">
                <a:latin typeface="Times New Roman"/>
                <a:ea typeface="Times New Roman"/>
                <a:cs typeface="Times New Roman"/>
                <a:sym typeface="Times New Roman"/>
              </a:rPr>
            </a:br>
            <a:endParaRPr sz="1000">
              <a:latin typeface="Times New Roman"/>
              <a:ea typeface="Times New Roman"/>
              <a:cs typeface="Times New Roman"/>
              <a:sym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Question 1</a:t>
            </a:r>
            <a:endParaRPr/>
          </a:p>
        </p:txBody>
      </p:sp>
      <p:sp>
        <p:nvSpPr>
          <p:cNvPr id="238" name="Shape 238"/>
          <p:cNvSpPr txBox="1">
            <a:spLocks noGrp="1"/>
          </p:cNvSpPr>
          <p:nvPr>
            <p:ph type="body" idx="1"/>
          </p:nvPr>
        </p:nvSpPr>
        <p:spPr>
          <a:xfrm>
            <a:off x="311700" y="1505700"/>
            <a:ext cx="8520600" cy="3076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800">
                <a:solidFill>
                  <a:srgbClr val="000000"/>
                </a:solidFill>
                <a:latin typeface="Times New Roman"/>
                <a:ea typeface="Times New Roman"/>
                <a:cs typeface="Times New Roman"/>
                <a:sym typeface="Times New Roman"/>
              </a:rPr>
              <a:t>Which one of the following methods of transmission is the LEAST likely to occur for Chagas disease?</a:t>
            </a:r>
            <a:endParaRPr sz="1800">
              <a:solidFill>
                <a:srgbClr val="000000"/>
              </a:solidFill>
              <a:latin typeface="Times New Roman"/>
              <a:ea typeface="Times New Roman"/>
              <a:cs typeface="Times New Roman"/>
              <a:sym typeface="Times New Roman"/>
            </a:endParaRPr>
          </a:p>
          <a:p>
            <a:pPr marL="457200" lvl="0" indent="-342900" rtl="0">
              <a:spcBef>
                <a:spcPts val="1600"/>
              </a:spcBef>
              <a:spcAft>
                <a:spcPts val="0"/>
              </a:spcAft>
              <a:buClr>
                <a:srgbClr val="000000"/>
              </a:buClr>
              <a:buSzPts val="1800"/>
              <a:buFont typeface="Times New Roman"/>
              <a:buAutoNum type="alphaUcPeriod"/>
            </a:pPr>
            <a:r>
              <a:rPr lang="en" sz="1800">
                <a:solidFill>
                  <a:srgbClr val="000000"/>
                </a:solidFill>
                <a:latin typeface="Times New Roman"/>
                <a:ea typeface="Times New Roman"/>
                <a:cs typeface="Times New Roman"/>
                <a:sym typeface="Times New Roman"/>
              </a:rPr>
              <a:t>Contact through feces of infected vector</a:t>
            </a:r>
            <a:endParaRPr sz="1800">
              <a:solidFill>
                <a:srgbClr val="000000"/>
              </a:solidFill>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AutoNum type="alphaUcPeriod"/>
            </a:pPr>
            <a:r>
              <a:rPr lang="en" sz="1800">
                <a:solidFill>
                  <a:srgbClr val="000000"/>
                </a:solidFill>
                <a:latin typeface="Times New Roman"/>
                <a:ea typeface="Times New Roman"/>
                <a:cs typeface="Times New Roman"/>
                <a:sym typeface="Times New Roman"/>
              </a:rPr>
              <a:t>Congenital contract from mother to baby</a:t>
            </a:r>
            <a:endParaRPr sz="1800">
              <a:solidFill>
                <a:srgbClr val="000000"/>
              </a:solidFill>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AutoNum type="alphaUcPeriod"/>
            </a:pPr>
            <a:r>
              <a:rPr lang="en" sz="1800">
                <a:solidFill>
                  <a:srgbClr val="000000"/>
                </a:solidFill>
                <a:latin typeface="Times New Roman"/>
                <a:ea typeface="Times New Roman"/>
                <a:cs typeface="Times New Roman"/>
                <a:sym typeface="Times New Roman"/>
              </a:rPr>
              <a:t>Contact with contaminated blood transfusions or contaminated organs from donors</a:t>
            </a:r>
            <a:endParaRPr sz="1800">
              <a:solidFill>
                <a:srgbClr val="000000"/>
              </a:solidFill>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AutoNum type="alphaUcPeriod"/>
            </a:pPr>
            <a:r>
              <a:rPr lang="en" sz="1800">
                <a:solidFill>
                  <a:srgbClr val="000000"/>
                </a:solidFill>
                <a:latin typeface="Times New Roman"/>
                <a:ea typeface="Times New Roman"/>
                <a:cs typeface="Times New Roman"/>
                <a:sym typeface="Times New Roman"/>
              </a:rPr>
              <a:t>Contaminated food/drink </a:t>
            </a:r>
            <a:endParaRPr sz="1800">
              <a:solidFill>
                <a:srgbClr val="000000"/>
              </a:solidFill>
              <a:latin typeface="Times New Roman"/>
              <a:ea typeface="Times New Roman"/>
              <a:cs typeface="Times New Roman"/>
              <a:sym typeface="Times New Roman"/>
            </a:endParaRPr>
          </a:p>
          <a:p>
            <a:pPr marL="0" lvl="0" indent="0">
              <a:spcBef>
                <a:spcPts val="0"/>
              </a:spcBef>
              <a:spcAft>
                <a:spcPts val="1600"/>
              </a:spcAft>
              <a:buNone/>
            </a:pPr>
            <a:endParaRPr sz="1800">
              <a:solidFill>
                <a:srgbClr val="000000"/>
              </a:solidFill>
              <a:latin typeface="Times New Roman"/>
              <a:ea typeface="Times New Roman"/>
              <a:cs typeface="Times New Roman"/>
              <a:sym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Question 1</a:t>
            </a:r>
            <a:endParaRPr/>
          </a:p>
          <a:p>
            <a:pPr marL="0" lvl="0" indent="0">
              <a:spcBef>
                <a:spcPts val="0"/>
              </a:spcBef>
              <a:spcAft>
                <a:spcPts val="0"/>
              </a:spcAft>
              <a:buNone/>
            </a:pPr>
            <a:endParaRPr/>
          </a:p>
        </p:txBody>
      </p:sp>
      <p:sp>
        <p:nvSpPr>
          <p:cNvPr id="244" name="Shape 244"/>
          <p:cNvSpPr txBox="1">
            <a:spLocks noGrp="1"/>
          </p:cNvSpPr>
          <p:nvPr>
            <p:ph type="body" idx="1"/>
          </p:nvPr>
        </p:nvSpPr>
        <p:spPr>
          <a:xfrm>
            <a:off x="311700" y="1505700"/>
            <a:ext cx="8520600" cy="3076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800" dirty="0">
                <a:solidFill>
                  <a:srgbClr val="000000"/>
                </a:solidFill>
                <a:latin typeface="Times New Roman"/>
                <a:ea typeface="Times New Roman"/>
                <a:cs typeface="Times New Roman"/>
                <a:sym typeface="Times New Roman"/>
              </a:rPr>
              <a:t>Which one of the following methods of transmission is the LEAST likely to occur for Chagas disease?</a:t>
            </a:r>
            <a:endParaRPr sz="1800" dirty="0">
              <a:solidFill>
                <a:srgbClr val="000000"/>
              </a:solidFill>
              <a:latin typeface="Times New Roman"/>
              <a:ea typeface="Times New Roman"/>
              <a:cs typeface="Times New Roman"/>
              <a:sym typeface="Times New Roman"/>
            </a:endParaRPr>
          </a:p>
          <a:p>
            <a:pPr marL="457200" lvl="0" indent="-342900" rtl="0">
              <a:spcBef>
                <a:spcPts val="1600"/>
              </a:spcBef>
              <a:spcAft>
                <a:spcPts val="0"/>
              </a:spcAft>
              <a:buClr>
                <a:srgbClr val="000000"/>
              </a:buClr>
              <a:buSzPts val="1800"/>
              <a:buFont typeface="Times New Roman"/>
              <a:buAutoNum type="alphaUcPeriod"/>
            </a:pPr>
            <a:r>
              <a:rPr lang="en" sz="1800" dirty="0">
                <a:solidFill>
                  <a:srgbClr val="000000"/>
                </a:solidFill>
                <a:latin typeface="Times New Roman"/>
                <a:ea typeface="Times New Roman"/>
                <a:cs typeface="Times New Roman"/>
                <a:sym typeface="Times New Roman"/>
              </a:rPr>
              <a:t>Contact through feces of infected vector</a:t>
            </a:r>
            <a:endParaRPr sz="1800" dirty="0">
              <a:solidFill>
                <a:srgbClr val="000000"/>
              </a:solidFill>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AutoNum type="alphaUcPeriod"/>
            </a:pPr>
            <a:r>
              <a:rPr lang="en" sz="1800" dirty="0">
                <a:solidFill>
                  <a:srgbClr val="000000"/>
                </a:solidFill>
                <a:latin typeface="Times New Roman"/>
                <a:ea typeface="Times New Roman"/>
                <a:cs typeface="Times New Roman"/>
                <a:sym typeface="Times New Roman"/>
              </a:rPr>
              <a:t>Congenital contract from mother to baby</a:t>
            </a:r>
            <a:endParaRPr sz="1800" dirty="0">
              <a:solidFill>
                <a:srgbClr val="000000"/>
              </a:solidFill>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AutoNum type="alphaUcPeriod"/>
            </a:pPr>
            <a:r>
              <a:rPr lang="en" sz="1800" dirty="0">
                <a:solidFill>
                  <a:srgbClr val="000000"/>
                </a:solidFill>
                <a:latin typeface="Times New Roman"/>
                <a:ea typeface="Times New Roman"/>
                <a:cs typeface="Times New Roman"/>
                <a:sym typeface="Times New Roman"/>
              </a:rPr>
              <a:t>Contact with contaminated blood transfusions or contaminated organs from </a:t>
            </a:r>
            <a:r>
              <a:rPr lang="en" sz="1800" dirty="0" smtClean="0">
                <a:solidFill>
                  <a:srgbClr val="000000"/>
                </a:solidFill>
                <a:latin typeface="Times New Roman"/>
                <a:ea typeface="Times New Roman"/>
                <a:cs typeface="Times New Roman"/>
                <a:sym typeface="Times New Roman"/>
              </a:rPr>
              <a:t>donors</a:t>
            </a:r>
            <a:endParaRPr lang="en-CA" sz="1800" dirty="0">
              <a:solidFill>
                <a:srgbClr val="FF0000"/>
              </a:solidFill>
              <a:latin typeface="Times New Roman"/>
              <a:ea typeface="Times New Roman"/>
              <a:cs typeface="Times New Roman"/>
              <a:sym typeface="Times New Roman"/>
            </a:endParaRPr>
          </a:p>
          <a:p>
            <a:pPr marL="114300" indent="0">
              <a:buClr>
                <a:srgbClr val="000000"/>
              </a:buClr>
              <a:buSzPts val="1800"/>
              <a:buNone/>
            </a:pPr>
            <a:r>
              <a:rPr lang="en-CA" sz="1800" b="1" dirty="0" smtClean="0">
                <a:solidFill>
                  <a:srgbClr val="FF0000"/>
                </a:solidFill>
                <a:latin typeface="Times New Roman"/>
                <a:ea typeface="Times New Roman"/>
                <a:cs typeface="Times New Roman"/>
                <a:sym typeface="Times New Roman"/>
              </a:rPr>
              <a:t>D. </a:t>
            </a:r>
            <a:r>
              <a:rPr lang="en-CA" sz="1800" b="1" dirty="0">
                <a:solidFill>
                  <a:srgbClr val="FF0000"/>
                </a:solidFill>
                <a:latin typeface="Times New Roman"/>
                <a:ea typeface="Times New Roman"/>
                <a:cs typeface="Times New Roman"/>
                <a:sym typeface="Times New Roman"/>
              </a:rPr>
              <a:t>Contaminated food/drink </a:t>
            </a:r>
          </a:p>
          <a:p>
            <a:pPr marL="114300" lvl="0" indent="0" rtl="0">
              <a:spcBef>
                <a:spcPts val="0"/>
              </a:spcBef>
              <a:spcAft>
                <a:spcPts val="0"/>
              </a:spcAft>
              <a:buClr>
                <a:srgbClr val="000000"/>
              </a:buClr>
              <a:buSzPts val="1800"/>
              <a:buNone/>
            </a:pPr>
            <a:endParaRPr lang="en-CA" sz="1800" dirty="0">
              <a:solidFill>
                <a:srgbClr val="FF0000"/>
              </a:solidFill>
              <a:latin typeface="Times New Roman"/>
              <a:ea typeface="Times New Roman"/>
              <a:cs typeface="Times New Roman"/>
              <a:sym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Question 2</a:t>
            </a:r>
            <a:endParaRPr/>
          </a:p>
        </p:txBody>
      </p:sp>
      <p:sp>
        <p:nvSpPr>
          <p:cNvPr id="250" name="Shape 250"/>
          <p:cNvSpPr txBox="1">
            <a:spLocks noGrp="1"/>
          </p:cNvSpPr>
          <p:nvPr>
            <p:ph type="body" idx="1"/>
          </p:nvPr>
        </p:nvSpPr>
        <p:spPr>
          <a:xfrm>
            <a:off x="311725" y="1470400"/>
            <a:ext cx="7896000" cy="3076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1800">
              <a:solidFill>
                <a:srgbClr val="000000"/>
              </a:solidFill>
              <a:latin typeface="Times New Roman"/>
              <a:ea typeface="Times New Roman"/>
              <a:cs typeface="Times New Roman"/>
              <a:sym typeface="Times New Roman"/>
            </a:endParaRPr>
          </a:p>
          <a:p>
            <a:pPr marL="0" lvl="0" indent="0">
              <a:spcBef>
                <a:spcPts val="1600"/>
              </a:spcBef>
              <a:spcAft>
                <a:spcPts val="1600"/>
              </a:spcAft>
              <a:buNone/>
            </a:pPr>
            <a:endParaRPr sz="1400"/>
          </a:p>
        </p:txBody>
      </p:sp>
      <p:sp>
        <p:nvSpPr>
          <p:cNvPr id="251" name="Shape 251"/>
          <p:cNvSpPr txBox="1"/>
          <p:nvPr/>
        </p:nvSpPr>
        <p:spPr>
          <a:xfrm>
            <a:off x="279650" y="1524050"/>
            <a:ext cx="7896000" cy="3220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latin typeface="Times New Roman"/>
                <a:ea typeface="Times New Roman"/>
                <a:cs typeface="Times New Roman"/>
                <a:sym typeface="Times New Roman"/>
              </a:rPr>
              <a:t>How can amastigotes bind to macrophages at the site of infection without transforming into trypomastigote?</a:t>
            </a:r>
            <a:endParaRPr sz="1800">
              <a:latin typeface="Times New Roman"/>
              <a:ea typeface="Times New Roman"/>
              <a:cs typeface="Times New Roman"/>
              <a:sym typeface="Times New Roman"/>
            </a:endParaRPr>
          </a:p>
          <a:p>
            <a:pPr marL="0" lvl="0" indent="0">
              <a:spcBef>
                <a:spcPts val="0"/>
              </a:spcBef>
              <a:spcAft>
                <a:spcPts val="0"/>
              </a:spcAft>
              <a:buNone/>
            </a:pPr>
            <a:endParaRPr sz="1800">
              <a:latin typeface="Times New Roman"/>
              <a:ea typeface="Times New Roman"/>
              <a:cs typeface="Times New Roman"/>
              <a:sym typeface="Times New Roman"/>
            </a:endParaRPr>
          </a:p>
          <a:p>
            <a:pPr marL="457200" lvl="0" indent="-342900" rtl="0">
              <a:spcBef>
                <a:spcPts val="0"/>
              </a:spcBef>
              <a:spcAft>
                <a:spcPts val="0"/>
              </a:spcAft>
              <a:buSzPts val="1800"/>
              <a:buFont typeface="Times New Roman"/>
              <a:buAutoNum type="alphaUcPeriod"/>
            </a:pPr>
            <a:r>
              <a:rPr lang="en" sz="1800">
                <a:latin typeface="Times New Roman"/>
                <a:ea typeface="Times New Roman"/>
                <a:cs typeface="Times New Roman"/>
                <a:sym typeface="Times New Roman"/>
              </a:rPr>
              <a:t>Amastigotes have a flagella so they travel to the macrophages</a:t>
            </a:r>
            <a:endParaRPr sz="1800">
              <a:latin typeface="Times New Roman"/>
              <a:ea typeface="Times New Roman"/>
              <a:cs typeface="Times New Roman"/>
              <a:sym typeface="Times New Roman"/>
            </a:endParaRPr>
          </a:p>
          <a:p>
            <a:pPr marL="457200" lvl="0" indent="-342900" rtl="0">
              <a:spcBef>
                <a:spcPts val="0"/>
              </a:spcBef>
              <a:spcAft>
                <a:spcPts val="0"/>
              </a:spcAft>
              <a:buSzPts val="1800"/>
              <a:buFont typeface="Times New Roman"/>
              <a:buAutoNum type="alphaUcPeriod"/>
            </a:pPr>
            <a:r>
              <a:rPr lang="en" sz="1800">
                <a:latin typeface="Times New Roman"/>
                <a:ea typeface="Times New Roman"/>
                <a:cs typeface="Times New Roman"/>
                <a:sym typeface="Times New Roman"/>
              </a:rPr>
              <a:t>Macrophages are recruited to the site due to an immune response</a:t>
            </a:r>
            <a:endParaRPr sz="1800">
              <a:latin typeface="Times New Roman"/>
              <a:ea typeface="Times New Roman"/>
              <a:cs typeface="Times New Roman"/>
              <a:sym typeface="Times New Roman"/>
            </a:endParaRPr>
          </a:p>
          <a:p>
            <a:pPr marL="457200" lvl="0" indent="-342900" rtl="0">
              <a:spcBef>
                <a:spcPts val="0"/>
              </a:spcBef>
              <a:spcAft>
                <a:spcPts val="0"/>
              </a:spcAft>
              <a:buSzPts val="1800"/>
              <a:buFont typeface="Times New Roman"/>
              <a:buAutoNum type="alphaUcPeriod"/>
            </a:pPr>
            <a:r>
              <a:rPr lang="en" sz="1800">
                <a:latin typeface="Times New Roman"/>
                <a:ea typeface="Times New Roman"/>
                <a:cs typeface="Times New Roman"/>
                <a:sym typeface="Times New Roman"/>
              </a:rPr>
              <a:t>Amastigotes send signals to recruit macrophages</a:t>
            </a:r>
            <a:endParaRPr sz="1800">
              <a:latin typeface="Times New Roman"/>
              <a:ea typeface="Times New Roman"/>
              <a:cs typeface="Times New Roman"/>
              <a:sym typeface="Times New Roman"/>
            </a:endParaRPr>
          </a:p>
          <a:p>
            <a:pPr marL="457200" lvl="0" indent="-342900" rtl="0">
              <a:spcBef>
                <a:spcPts val="0"/>
              </a:spcBef>
              <a:spcAft>
                <a:spcPts val="0"/>
              </a:spcAft>
              <a:buSzPts val="1800"/>
              <a:buFont typeface="Times New Roman"/>
              <a:buAutoNum type="alphaUcPeriod"/>
            </a:pPr>
            <a:r>
              <a:rPr lang="en" sz="1800">
                <a:latin typeface="Times New Roman"/>
                <a:ea typeface="Times New Roman"/>
                <a:cs typeface="Times New Roman"/>
                <a:sym typeface="Times New Roman"/>
              </a:rPr>
              <a:t>They do not bind</a:t>
            </a:r>
            <a:endParaRPr sz="1800">
              <a:latin typeface="Times New Roman"/>
              <a:ea typeface="Times New Roman"/>
              <a:cs typeface="Times New Roman"/>
              <a:sym typeface="Times New Roman"/>
            </a:endParaRPr>
          </a:p>
          <a:p>
            <a:pPr marL="0" lvl="0" indent="0">
              <a:spcBef>
                <a:spcPts val="0"/>
              </a:spcBef>
              <a:spcAft>
                <a:spcPts val="0"/>
              </a:spcAft>
              <a:buNone/>
            </a:pPr>
            <a:endParaRPr sz="1800">
              <a:latin typeface="Times New Roman"/>
              <a:ea typeface="Times New Roman"/>
              <a:cs typeface="Times New Roman"/>
              <a:sym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Question 2</a:t>
            </a:r>
            <a:endParaRPr/>
          </a:p>
        </p:txBody>
      </p:sp>
      <p:sp>
        <p:nvSpPr>
          <p:cNvPr id="257" name="Shape 257"/>
          <p:cNvSpPr txBox="1">
            <a:spLocks noGrp="1"/>
          </p:cNvSpPr>
          <p:nvPr>
            <p:ph type="body" idx="1"/>
          </p:nvPr>
        </p:nvSpPr>
        <p:spPr>
          <a:xfrm>
            <a:off x="311725" y="1470400"/>
            <a:ext cx="7896000" cy="3076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1800" b="1">
              <a:solidFill>
                <a:srgbClr val="FF0000"/>
              </a:solidFill>
              <a:latin typeface="Times New Roman"/>
              <a:ea typeface="Times New Roman"/>
              <a:cs typeface="Times New Roman"/>
              <a:sym typeface="Times New Roman"/>
            </a:endParaRPr>
          </a:p>
          <a:p>
            <a:pPr marL="0" lvl="0" indent="0" rtl="0">
              <a:spcBef>
                <a:spcPts val="1600"/>
              </a:spcBef>
              <a:spcAft>
                <a:spcPts val="1600"/>
              </a:spcAft>
              <a:buNone/>
            </a:pPr>
            <a:endParaRPr sz="1400"/>
          </a:p>
        </p:txBody>
      </p:sp>
      <p:sp>
        <p:nvSpPr>
          <p:cNvPr id="258" name="Shape 258"/>
          <p:cNvSpPr txBox="1"/>
          <p:nvPr/>
        </p:nvSpPr>
        <p:spPr>
          <a:xfrm>
            <a:off x="279650" y="1524050"/>
            <a:ext cx="7896000" cy="3220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dirty="0">
                <a:latin typeface="Times New Roman"/>
                <a:ea typeface="Times New Roman"/>
                <a:cs typeface="Times New Roman"/>
                <a:sym typeface="Times New Roman"/>
              </a:rPr>
              <a:t>How can amastigotes bind to macrophages at the site of infection without transforming into trypomastigote?</a:t>
            </a:r>
            <a:endParaRPr sz="1800" dirty="0">
              <a:latin typeface="Times New Roman"/>
              <a:ea typeface="Times New Roman"/>
              <a:cs typeface="Times New Roman"/>
              <a:sym typeface="Times New Roman"/>
            </a:endParaRPr>
          </a:p>
          <a:p>
            <a:pPr marL="0" lvl="0" indent="0" rtl="0">
              <a:spcBef>
                <a:spcPts val="0"/>
              </a:spcBef>
              <a:spcAft>
                <a:spcPts val="0"/>
              </a:spcAft>
              <a:buNone/>
            </a:pPr>
            <a:endParaRPr sz="1800" dirty="0">
              <a:latin typeface="Times New Roman"/>
              <a:ea typeface="Times New Roman"/>
              <a:cs typeface="Times New Roman"/>
              <a:sym typeface="Times New Roman"/>
            </a:endParaRPr>
          </a:p>
          <a:p>
            <a:pPr marL="457200" lvl="0" indent="-342900" rtl="0">
              <a:spcBef>
                <a:spcPts val="0"/>
              </a:spcBef>
              <a:spcAft>
                <a:spcPts val="0"/>
              </a:spcAft>
              <a:buSzPts val="1800"/>
              <a:buFont typeface="Times New Roman"/>
              <a:buAutoNum type="alphaUcPeriod"/>
            </a:pPr>
            <a:r>
              <a:rPr lang="en" sz="1800" dirty="0">
                <a:latin typeface="Times New Roman"/>
                <a:ea typeface="Times New Roman"/>
                <a:cs typeface="Times New Roman"/>
                <a:sym typeface="Times New Roman"/>
              </a:rPr>
              <a:t>Amastigotes have a flagella so they travel to the macrophages</a:t>
            </a:r>
            <a:endParaRPr sz="1800" dirty="0">
              <a:latin typeface="Times New Roman"/>
              <a:ea typeface="Times New Roman"/>
              <a:cs typeface="Times New Roman"/>
              <a:sym typeface="Times New Roman"/>
            </a:endParaRPr>
          </a:p>
          <a:p>
            <a:pPr marL="457200" lvl="0" indent="-342900" rtl="0">
              <a:spcBef>
                <a:spcPts val="0"/>
              </a:spcBef>
              <a:spcAft>
                <a:spcPts val="0"/>
              </a:spcAft>
              <a:buClr>
                <a:srgbClr val="FF0000"/>
              </a:buClr>
              <a:buSzPts val="1800"/>
              <a:buFont typeface="Times New Roman"/>
              <a:buAutoNum type="alphaUcPeriod"/>
            </a:pPr>
            <a:r>
              <a:rPr lang="en" sz="1800" b="1" dirty="0">
                <a:solidFill>
                  <a:srgbClr val="FF0000"/>
                </a:solidFill>
                <a:latin typeface="Times New Roman"/>
                <a:ea typeface="Times New Roman"/>
                <a:cs typeface="Times New Roman"/>
                <a:sym typeface="Times New Roman"/>
              </a:rPr>
              <a:t>Macrophages are recruited to the site due to an immune response</a:t>
            </a:r>
            <a:endParaRPr sz="1800" b="1" dirty="0">
              <a:solidFill>
                <a:srgbClr val="FF0000"/>
              </a:solidFill>
              <a:latin typeface="Times New Roman"/>
              <a:ea typeface="Times New Roman"/>
              <a:cs typeface="Times New Roman"/>
              <a:sym typeface="Times New Roman"/>
            </a:endParaRPr>
          </a:p>
          <a:p>
            <a:pPr marL="457200" lvl="0" indent="-342900" rtl="0">
              <a:spcBef>
                <a:spcPts val="0"/>
              </a:spcBef>
              <a:spcAft>
                <a:spcPts val="0"/>
              </a:spcAft>
              <a:buSzPts val="1800"/>
              <a:buFont typeface="Times New Roman"/>
              <a:buAutoNum type="alphaUcPeriod"/>
            </a:pPr>
            <a:r>
              <a:rPr lang="en" sz="1800" dirty="0">
                <a:latin typeface="Times New Roman"/>
                <a:ea typeface="Times New Roman"/>
                <a:cs typeface="Times New Roman"/>
                <a:sym typeface="Times New Roman"/>
              </a:rPr>
              <a:t>Amastigotes send signals to recruit macrophages</a:t>
            </a:r>
            <a:endParaRPr sz="1800" dirty="0">
              <a:latin typeface="Times New Roman"/>
              <a:ea typeface="Times New Roman"/>
              <a:cs typeface="Times New Roman"/>
              <a:sym typeface="Times New Roman"/>
            </a:endParaRPr>
          </a:p>
          <a:p>
            <a:pPr marL="457200" lvl="0" indent="-342900" rtl="0">
              <a:spcBef>
                <a:spcPts val="0"/>
              </a:spcBef>
              <a:spcAft>
                <a:spcPts val="0"/>
              </a:spcAft>
              <a:buSzPts val="1800"/>
              <a:buFont typeface="Times New Roman"/>
              <a:buAutoNum type="alphaUcPeriod"/>
            </a:pPr>
            <a:r>
              <a:rPr lang="en" sz="1800" dirty="0">
                <a:latin typeface="Times New Roman"/>
                <a:ea typeface="Times New Roman"/>
                <a:cs typeface="Times New Roman"/>
                <a:sym typeface="Times New Roman"/>
              </a:rPr>
              <a:t>They do not bind</a:t>
            </a:r>
            <a:endParaRPr sz="1800" dirty="0">
              <a:latin typeface="Times New Roman"/>
              <a:ea typeface="Times New Roman"/>
              <a:cs typeface="Times New Roman"/>
              <a:sym typeface="Times New Roman"/>
            </a:endParaRPr>
          </a:p>
          <a:p>
            <a:pPr marL="0" lvl="0" indent="0" rtl="0">
              <a:spcBef>
                <a:spcPts val="0"/>
              </a:spcBef>
              <a:spcAft>
                <a:spcPts val="0"/>
              </a:spcAft>
              <a:buNone/>
            </a:pPr>
            <a:endParaRPr sz="1800" dirty="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263950" y="508650"/>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Epidemiology </a:t>
            </a:r>
            <a:endParaRPr/>
          </a:p>
        </p:txBody>
      </p:sp>
      <p:sp>
        <p:nvSpPr>
          <p:cNvPr id="81" name="Shape 81"/>
          <p:cNvSpPr txBox="1">
            <a:spLocks noGrp="1"/>
          </p:cNvSpPr>
          <p:nvPr>
            <p:ph type="body" idx="1"/>
          </p:nvPr>
        </p:nvSpPr>
        <p:spPr>
          <a:xfrm>
            <a:off x="210125" y="1310300"/>
            <a:ext cx="3770700" cy="34941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Predominant in the continental part of Latin America</a:t>
            </a:r>
            <a:endParaRPr sz="1800">
              <a:solidFill>
                <a:srgbClr val="000000"/>
              </a:solidFill>
              <a:highlight>
                <a:srgbClr val="FFFFFF"/>
              </a:highlight>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Vectors prefer inhabiting the mud structures of villages and huts</a:t>
            </a:r>
            <a:endParaRPr sz="1800">
              <a:solidFill>
                <a:srgbClr val="000000"/>
              </a:solidFill>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Infection rate: less than 1% per year </a:t>
            </a:r>
            <a:endParaRPr sz="1800">
              <a:solidFill>
                <a:srgbClr val="000000"/>
              </a:solidFill>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Occurance rate has decreased: </a:t>
            </a:r>
            <a:r>
              <a:rPr lang="en" sz="1800">
                <a:solidFill>
                  <a:srgbClr val="4D4D4D"/>
                </a:solidFill>
                <a:highlight>
                  <a:srgbClr val="FFFFFF"/>
                </a:highlight>
                <a:latin typeface="Times New Roman"/>
                <a:ea typeface="Times New Roman"/>
                <a:cs typeface="Times New Roman"/>
                <a:sym typeface="Times New Roman"/>
              </a:rPr>
              <a:t>18 mil</a:t>
            </a:r>
            <a:r>
              <a:rPr lang="en" sz="1800">
                <a:solidFill>
                  <a:srgbClr val="000000"/>
                </a:solidFill>
                <a:highlight>
                  <a:srgbClr val="FFFFFF"/>
                </a:highlight>
                <a:latin typeface="Times New Roman"/>
                <a:ea typeface="Times New Roman"/>
                <a:cs typeface="Times New Roman"/>
                <a:sym typeface="Times New Roman"/>
              </a:rPr>
              <a:t>lion in 1991 vs 5.7 million in 2010</a:t>
            </a:r>
            <a:endParaRPr sz="1800">
              <a:solidFill>
                <a:srgbClr val="000000"/>
              </a:solidFill>
              <a:latin typeface="Times New Roman"/>
              <a:ea typeface="Times New Roman"/>
              <a:cs typeface="Times New Roman"/>
              <a:sym typeface="Times New Roman"/>
            </a:endParaRPr>
          </a:p>
        </p:txBody>
      </p:sp>
      <p:pic>
        <p:nvPicPr>
          <p:cNvPr id="82" name="Shape 82"/>
          <p:cNvPicPr preferRelativeResize="0"/>
          <p:nvPr/>
        </p:nvPicPr>
        <p:blipFill>
          <a:blip r:embed="rId3">
            <a:alphaModFix/>
          </a:blip>
          <a:stretch>
            <a:fillRect/>
          </a:stretch>
        </p:blipFill>
        <p:spPr>
          <a:xfrm>
            <a:off x="5031825" y="1407113"/>
            <a:ext cx="3676525" cy="3300425"/>
          </a:xfrm>
          <a:prstGeom prst="rect">
            <a:avLst/>
          </a:prstGeom>
          <a:noFill/>
          <a:ln>
            <a:noFill/>
          </a:ln>
        </p:spPr>
      </p:pic>
      <p:sp>
        <p:nvSpPr>
          <p:cNvPr id="83" name="Shape 83"/>
          <p:cNvSpPr txBox="1"/>
          <p:nvPr/>
        </p:nvSpPr>
        <p:spPr>
          <a:xfrm>
            <a:off x="4191000" y="4878000"/>
            <a:ext cx="5031900" cy="2655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1000">
                <a:solidFill>
                  <a:srgbClr val="222222"/>
                </a:solidFill>
                <a:highlight>
                  <a:srgbClr val="FFFFFF"/>
                </a:highlight>
              </a:rPr>
              <a:t>Bern, C. (2015). Chagas’ disease. </a:t>
            </a:r>
            <a:r>
              <a:rPr lang="en" sz="1000" i="1">
                <a:solidFill>
                  <a:srgbClr val="222222"/>
                </a:solidFill>
                <a:highlight>
                  <a:srgbClr val="FFFFFF"/>
                </a:highlight>
              </a:rPr>
              <a:t>New England Journal of Medicine</a:t>
            </a:r>
            <a:r>
              <a:rPr lang="en" sz="1000">
                <a:solidFill>
                  <a:srgbClr val="222222"/>
                </a:solidFill>
                <a:highlight>
                  <a:srgbClr val="FFFFFF"/>
                </a:highlight>
              </a:rPr>
              <a:t>, </a:t>
            </a:r>
            <a:r>
              <a:rPr lang="en" sz="1000" i="1">
                <a:solidFill>
                  <a:srgbClr val="222222"/>
                </a:solidFill>
                <a:highlight>
                  <a:srgbClr val="FFFFFF"/>
                </a:highlight>
              </a:rPr>
              <a:t>373</a:t>
            </a:r>
            <a:r>
              <a:rPr lang="en" sz="1000">
                <a:solidFill>
                  <a:srgbClr val="222222"/>
                </a:solidFill>
                <a:highlight>
                  <a:srgbClr val="FFFFFF"/>
                </a:highlight>
              </a:rPr>
              <a:t>(5), 456-466.</a:t>
            </a:r>
            <a:endParaRPr sz="1000">
              <a:solidFill>
                <a:srgbClr val="222222"/>
              </a:solidFill>
              <a:highlight>
                <a:srgbClr val="FFFFFF"/>
              </a:highlight>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Transmission </a:t>
            </a:r>
            <a:endParaRPr/>
          </a:p>
        </p:txBody>
      </p:sp>
      <p:sp>
        <p:nvSpPr>
          <p:cNvPr id="89" name="Shape 89"/>
          <p:cNvSpPr txBox="1">
            <a:spLocks noGrp="1"/>
          </p:cNvSpPr>
          <p:nvPr>
            <p:ph type="body" idx="1"/>
          </p:nvPr>
        </p:nvSpPr>
        <p:spPr>
          <a:xfrm>
            <a:off x="311700" y="1322150"/>
            <a:ext cx="8520600" cy="14742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Contact through feces of infected vector (</a:t>
            </a:r>
            <a:r>
              <a:rPr lang="en" sz="1800" i="1">
                <a:solidFill>
                  <a:srgbClr val="000000"/>
                </a:solidFill>
                <a:latin typeface="Times New Roman"/>
                <a:ea typeface="Times New Roman"/>
                <a:cs typeface="Times New Roman"/>
                <a:sym typeface="Times New Roman"/>
              </a:rPr>
              <a:t>Triatoma infestans</a:t>
            </a:r>
            <a:r>
              <a:rPr lang="en" sz="1800">
                <a:solidFill>
                  <a:srgbClr val="000000"/>
                </a:solidFill>
                <a:latin typeface="Times New Roman"/>
                <a:ea typeface="Times New Roman"/>
                <a:cs typeface="Times New Roman"/>
                <a:sym typeface="Times New Roman"/>
              </a:rPr>
              <a:t> → “kissing bugs”)</a:t>
            </a:r>
            <a:endParaRPr sz="1800">
              <a:solidFill>
                <a:srgbClr val="000000"/>
              </a:solidFill>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Congenital contraction </a:t>
            </a:r>
            <a:endParaRPr sz="1800">
              <a:solidFill>
                <a:srgbClr val="000000"/>
              </a:solidFill>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Contact with contaminated blood transfusions or donated organs</a:t>
            </a:r>
            <a:endParaRPr sz="1800">
              <a:solidFill>
                <a:srgbClr val="000000"/>
              </a:solidFill>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Rarely with contaminated food/drink </a:t>
            </a:r>
            <a:endParaRPr sz="1800">
              <a:solidFill>
                <a:srgbClr val="000000"/>
              </a:solidFill>
              <a:latin typeface="Times New Roman"/>
              <a:ea typeface="Times New Roman"/>
              <a:cs typeface="Times New Roman"/>
              <a:sym typeface="Times New Roman"/>
            </a:endParaRPr>
          </a:p>
        </p:txBody>
      </p:sp>
      <p:pic>
        <p:nvPicPr>
          <p:cNvPr id="90" name="Shape 90"/>
          <p:cNvPicPr preferRelativeResize="0"/>
          <p:nvPr/>
        </p:nvPicPr>
        <p:blipFill>
          <a:blip r:embed="rId3">
            <a:alphaModFix/>
          </a:blip>
          <a:stretch>
            <a:fillRect/>
          </a:stretch>
        </p:blipFill>
        <p:spPr>
          <a:xfrm>
            <a:off x="235500" y="2770488"/>
            <a:ext cx="2936772" cy="1966199"/>
          </a:xfrm>
          <a:prstGeom prst="rect">
            <a:avLst/>
          </a:prstGeom>
          <a:noFill/>
          <a:ln>
            <a:noFill/>
          </a:ln>
        </p:spPr>
      </p:pic>
      <p:pic>
        <p:nvPicPr>
          <p:cNvPr id="91" name="Shape 91"/>
          <p:cNvPicPr preferRelativeResize="0"/>
          <p:nvPr/>
        </p:nvPicPr>
        <p:blipFill rotWithShape="1">
          <a:blip r:embed="rId4">
            <a:alphaModFix/>
          </a:blip>
          <a:srcRect l="15720" r="-2001"/>
          <a:stretch/>
        </p:blipFill>
        <p:spPr>
          <a:xfrm>
            <a:off x="3694150" y="2948750"/>
            <a:ext cx="2250720" cy="1660125"/>
          </a:xfrm>
          <a:prstGeom prst="rect">
            <a:avLst/>
          </a:prstGeom>
          <a:noFill/>
          <a:ln>
            <a:noFill/>
          </a:ln>
        </p:spPr>
      </p:pic>
      <p:pic>
        <p:nvPicPr>
          <p:cNvPr id="92" name="Shape 92"/>
          <p:cNvPicPr preferRelativeResize="0"/>
          <p:nvPr/>
        </p:nvPicPr>
        <p:blipFill>
          <a:blip r:embed="rId5">
            <a:alphaModFix/>
          </a:blip>
          <a:stretch>
            <a:fillRect/>
          </a:stretch>
        </p:blipFill>
        <p:spPr>
          <a:xfrm>
            <a:off x="6034107" y="2795100"/>
            <a:ext cx="2957016" cy="1966175"/>
          </a:xfrm>
          <a:prstGeom prst="rect">
            <a:avLst/>
          </a:prstGeom>
          <a:noFill/>
          <a:ln>
            <a:noFill/>
          </a:ln>
        </p:spPr>
      </p:pic>
      <p:sp>
        <p:nvSpPr>
          <p:cNvPr id="93" name="Shape 93"/>
          <p:cNvSpPr txBox="1"/>
          <p:nvPr/>
        </p:nvSpPr>
        <p:spPr>
          <a:xfrm>
            <a:off x="5940425" y="4721150"/>
            <a:ext cx="3137400" cy="623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
                <a:latin typeface="Times New Roman"/>
                <a:ea typeface="Times New Roman"/>
                <a:cs typeface="Times New Roman"/>
                <a:sym typeface="Times New Roman"/>
              </a:rPr>
              <a:t>Nadeau, M. (2016, August 03). </a:t>
            </a:r>
            <a:r>
              <a:rPr lang="en" sz="600" i="1">
                <a:latin typeface="Times New Roman"/>
                <a:ea typeface="Times New Roman"/>
                <a:cs typeface="Times New Roman"/>
                <a:sym typeface="Times New Roman"/>
              </a:rPr>
              <a:t>Healthy Alternatives for Junk Food. </a:t>
            </a:r>
            <a:r>
              <a:rPr lang="en" sz="600">
                <a:latin typeface="Times New Roman"/>
                <a:ea typeface="Times New Roman"/>
                <a:cs typeface="Times New Roman"/>
                <a:sym typeface="Times New Roman"/>
              </a:rPr>
              <a:t>Retrieved January 31, 2018, from https://www.nautilusplus.com/healthy-alternatives-junk-food/</a:t>
            </a:r>
            <a:endParaRPr sz="600">
              <a:latin typeface="Times New Roman"/>
              <a:ea typeface="Times New Roman"/>
              <a:cs typeface="Times New Roman"/>
              <a:sym typeface="Times New Roman"/>
            </a:endParaRPr>
          </a:p>
        </p:txBody>
      </p:sp>
      <p:sp>
        <p:nvSpPr>
          <p:cNvPr id="94" name="Shape 94"/>
          <p:cNvSpPr txBox="1"/>
          <p:nvPr/>
        </p:nvSpPr>
        <p:spPr>
          <a:xfrm>
            <a:off x="3209525" y="4655075"/>
            <a:ext cx="2730900" cy="702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
                <a:latin typeface="Times New Roman"/>
                <a:ea typeface="Times New Roman"/>
                <a:cs typeface="Times New Roman"/>
                <a:sym typeface="Times New Roman"/>
              </a:rPr>
              <a:t>World Thalassemia Day: 10 facts you must know about blood transfusion. (2015, May 08). Retrieved January 31, 2018, from http://www.thehealthsite.com/diseases-conditions/ten-facts-you-need-to-know-about-blood-transfusion/</a:t>
            </a:r>
            <a:endParaRPr sz="600">
              <a:latin typeface="Times New Roman"/>
              <a:ea typeface="Times New Roman"/>
              <a:cs typeface="Times New Roman"/>
              <a:sym typeface="Times New Roman"/>
            </a:endParaRPr>
          </a:p>
        </p:txBody>
      </p:sp>
      <p:sp>
        <p:nvSpPr>
          <p:cNvPr id="95" name="Shape 95"/>
          <p:cNvSpPr txBox="1"/>
          <p:nvPr/>
        </p:nvSpPr>
        <p:spPr>
          <a:xfrm>
            <a:off x="286375" y="4747175"/>
            <a:ext cx="2835000" cy="229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
                <a:latin typeface="Times New Roman"/>
                <a:ea typeface="Times New Roman"/>
                <a:cs typeface="Times New Roman"/>
                <a:sym typeface="Times New Roman"/>
              </a:rPr>
              <a:t>Triatoma definition/meaning. (n.d.). Retrieved January 31, 2018, from http://imagict.com/en/words/triatoma</a:t>
            </a:r>
            <a:endParaRPr sz="600">
              <a:latin typeface="Times New Roman"/>
              <a:ea typeface="Times New Roman"/>
              <a:cs typeface="Times New Roman"/>
              <a:sym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Symptoms of Chagas Disease</a:t>
            </a:r>
            <a:endParaRPr/>
          </a:p>
        </p:txBody>
      </p:sp>
      <p:sp>
        <p:nvSpPr>
          <p:cNvPr id="101" name="Shape 101"/>
          <p:cNvSpPr txBox="1">
            <a:spLocks noGrp="1"/>
          </p:cNvSpPr>
          <p:nvPr>
            <p:ph type="body" idx="1"/>
          </p:nvPr>
        </p:nvSpPr>
        <p:spPr>
          <a:xfrm>
            <a:off x="235500" y="1367550"/>
            <a:ext cx="3999900" cy="3401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b="1">
                <a:solidFill>
                  <a:srgbClr val="000000"/>
                </a:solidFill>
                <a:latin typeface="Times New Roman"/>
                <a:ea typeface="Times New Roman"/>
                <a:cs typeface="Times New Roman"/>
                <a:sym typeface="Times New Roman"/>
              </a:rPr>
              <a:t>Acute Phase</a:t>
            </a:r>
            <a:endParaRPr sz="2400" b="1">
              <a:solidFill>
                <a:srgbClr val="000000"/>
              </a:solidFill>
              <a:latin typeface="Times New Roman"/>
              <a:ea typeface="Times New Roman"/>
              <a:cs typeface="Times New Roman"/>
              <a:sym typeface="Times New Roman"/>
            </a:endParaRPr>
          </a:p>
          <a:p>
            <a:pPr marL="457200" lvl="0" indent="-342900" rtl="0">
              <a:spcBef>
                <a:spcPts val="160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After infection</a:t>
            </a:r>
            <a:endParaRPr sz="1800">
              <a:solidFill>
                <a:srgbClr val="000000"/>
              </a:solidFill>
              <a:latin typeface="Times New Roman"/>
              <a:ea typeface="Times New Roman"/>
              <a:cs typeface="Times New Roman"/>
              <a:sym typeface="Times New Roman"/>
            </a:endParaRPr>
          </a:p>
          <a:p>
            <a:pPr marL="914400" lvl="1"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Lasts first few weeks to months </a:t>
            </a:r>
            <a:endParaRPr sz="1800">
              <a:solidFill>
                <a:srgbClr val="000000"/>
              </a:solidFill>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Swelling/redness at infection site</a:t>
            </a:r>
            <a:endParaRPr sz="1800">
              <a:solidFill>
                <a:srgbClr val="000000"/>
              </a:solidFill>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Swollen lymph nodes</a:t>
            </a:r>
            <a:endParaRPr sz="1800">
              <a:solidFill>
                <a:srgbClr val="000000"/>
              </a:solidFill>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Skin rash</a:t>
            </a:r>
            <a:endParaRPr sz="1800">
              <a:solidFill>
                <a:srgbClr val="000000"/>
              </a:solidFill>
              <a:latin typeface="Times New Roman"/>
              <a:ea typeface="Times New Roman"/>
              <a:cs typeface="Times New Roman"/>
              <a:sym typeface="Times New Roman"/>
            </a:endParaRPr>
          </a:p>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Fever</a:t>
            </a:r>
            <a:endParaRPr sz="1800">
              <a:solidFill>
                <a:srgbClr val="000000"/>
              </a:solidFill>
              <a:latin typeface="Times New Roman"/>
              <a:ea typeface="Times New Roman"/>
              <a:cs typeface="Times New Roman"/>
              <a:sym typeface="Times New Roman"/>
            </a:endParaRPr>
          </a:p>
          <a:p>
            <a:pPr marL="914400" lvl="1"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95% of cases do not show symptoms</a:t>
            </a:r>
            <a:endParaRPr sz="1800">
              <a:solidFill>
                <a:srgbClr val="000000"/>
              </a:solidFill>
              <a:latin typeface="Times New Roman"/>
              <a:ea typeface="Times New Roman"/>
              <a:cs typeface="Times New Roman"/>
              <a:sym typeface="Times New Roman"/>
            </a:endParaRPr>
          </a:p>
        </p:txBody>
      </p:sp>
      <p:pic>
        <p:nvPicPr>
          <p:cNvPr id="102" name="Shape 102"/>
          <p:cNvPicPr preferRelativeResize="0"/>
          <p:nvPr/>
        </p:nvPicPr>
        <p:blipFill>
          <a:blip r:embed="rId3">
            <a:alphaModFix/>
          </a:blip>
          <a:stretch>
            <a:fillRect/>
          </a:stretch>
        </p:blipFill>
        <p:spPr>
          <a:xfrm>
            <a:off x="4622525" y="1440875"/>
            <a:ext cx="2404350" cy="1625334"/>
          </a:xfrm>
          <a:prstGeom prst="rect">
            <a:avLst/>
          </a:prstGeom>
          <a:noFill/>
          <a:ln>
            <a:noFill/>
          </a:ln>
        </p:spPr>
      </p:pic>
      <p:pic>
        <p:nvPicPr>
          <p:cNvPr id="103" name="Shape 103"/>
          <p:cNvPicPr preferRelativeResize="0"/>
          <p:nvPr/>
        </p:nvPicPr>
        <p:blipFill rotWithShape="1">
          <a:blip r:embed="rId4">
            <a:alphaModFix/>
          </a:blip>
          <a:srcRect r="4287" b="6437"/>
          <a:stretch/>
        </p:blipFill>
        <p:spPr>
          <a:xfrm>
            <a:off x="6644875" y="3278750"/>
            <a:ext cx="2404350" cy="1564600"/>
          </a:xfrm>
          <a:prstGeom prst="rect">
            <a:avLst/>
          </a:prstGeom>
          <a:noFill/>
          <a:ln>
            <a:noFill/>
          </a:ln>
        </p:spPr>
      </p:pic>
      <p:sp>
        <p:nvSpPr>
          <p:cNvPr id="104" name="Shape 104"/>
          <p:cNvSpPr txBox="1"/>
          <p:nvPr/>
        </p:nvSpPr>
        <p:spPr>
          <a:xfrm>
            <a:off x="7103075" y="1698025"/>
            <a:ext cx="1729200" cy="450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b="1">
                <a:latin typeface="Times New Roman"/>
                <a:ea typeface="Times New Roman"/>
                <a:cs typeface="Times New Roman"/>
                <a:sym typeface="Times New Roman"/>
              </a:rPr>
              <a:t>Romana’s sign: </a:t>
            </a:r>
            <a:r>
              <a:rPr lang="en">
                <a:latin typeface="Times New Roman"/>
                <a:ea typeface="Times New Roman"/>
                <a:cs typeface="Times New Roman"/>
                <a:sym typeface="Times New Roman"/>
              </a:rPr>
              <a:t>Swelling of the eyelid</a:t>
            </a:r>
            <a:endParaRPr b="1">
              <a:latin typeface="Times New Roman"/>
              <a:ea typeface="Times New Roman"/>
              <a:cs typeface="Times New Roman"/>
              <a:sym typeface="Times New Roman"/>
            </a:endParaRPr>
          </a:p>
        </p:txBody>
      </p:sp>
      <p:sp>
        <p:nvSpPr>
          <p:cNvPr id="105" name="Shape 105"/>
          <p:cNvSpPr txBox="1"/>
          <p:nvPr/>
        </p:nvSpPr>
        <p:spPr>
          <a:xfrm>
            <a:off x="5218300" y="3719488"/>
            <a:ext cx="1468200" cy="294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latin typeface="Times New Roman"/>
                <a:ea typeface="Times New Roman"/>
                <a:cs typeface="Times New Roman"/>
                <a:sym typeface="Times New Roman"/>
              </a:rPr>
              <a:t>Swelling at the bite site</a:t>
            </a:r>
            <a:endParaRPr>
              <a:latin typeface="Times New Roman"/>
              <a:ea typeface="Times New Roman"/>
              <a:cs typeface="Times New Roman"/>
              <a:sym typeface="Times New Roman"/>
            </a:endParaRPr>
          </a:p>
        </p:txBody>
      </p:sp>
      <p:sp>
        <p:nvSpPr>
          <p:cNvPr id="106" name="Shape 106"/>
          <p:cNvSpPr txBox="1"/>
          <p:nvPr/>
        </p:nvSpPr>
        <p:spPr>
          <a:xfrm>
            <a:off x="6469500" y="4839075"/>
            <a:ext cx="2795100" cy="450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
              <a:t>Davis C.P. (2018). Chagas Disease (American Trypanosomiasis or Kissing Bug Disease). MedicineNet.</a:t>
            </a:r>
            <a:endParaRPr sz="60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Symptoms of Chagas Disease Cont’d...</a:t>
            </a:r>
            <a:endParaRPr/>
          </a:p>
        </p:txBody>
      </p:sp>
      <p:sp>
        <p:nvSpPr>
          <p:cNvPr id="112" name="Shape 112"/>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b="1">
                <a:solidFill>
                  <a:srgbClr val="000000"/>
                </a:solidFill>
                <a:latin typeface="Times New Roman"/>
                <a:ea typeface="Times New Roman"/>
                <a:cs typeface="Times New Roman"/>
                <a:sym typeface="Times New Roman"/>
              </a:rPr>
              <a:t>Indeterminate Phase</a:t>
            </a:r>
            <a:endParaRPr sz="2400" b="1">
              <a:solidFill>
                <a:srgbClr val="000000"/>
              </a:solidFill>
              <a:latin typeface="Times New Roman"/>
              <a:ea typeface="Times New Roman"/>
              <a:cs typeface="Times New Roman"/>
              <a:sym typeface="Times New Roman"/>
            </a:endParaRPr>
          </a:p>
          <a:p>
            <a:pPr marL="457200" lvl="0" indent="-342900" rtl="0">
              <a:spcBef>
                <a:spcPts val="160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No symptoms</a:t>
            </a:r>
            <a:endParaRPr sz="1800">
              <a:solidFill>
                <a:srgbClr val="000000"/>
              </a:solidFill>
              <a:latin typeface="Times New Roman"/>
              <a:ea typeface="Times New Roman"/>
              <a:cs typeface="Times New Roman"/>
              <a:sym typeface="Times New Roman"/>
            </a:endParaRPr>
          </a:p>
          <a:p>
            <a:pPr marL="457200" lvl="0" indent="-34290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Lasts 10-20 years in patient’s lifetime</a:t>
            </a:r>
            <a:endParaRPr sz="1800">
              <a:solidFill>
                <a:srgbClr val="000000"/>
              </a:solidFill>
              <a:latin typeface="Times New Roman"/>
              <a:ea typeface="Times New Roman"/>
              <a:cs typeface="Times New Roman"/>
              <a:sym typeface="Times New Roman"/>
            </a:endParaRPr>
          </a:p>
        </p:txBody>
      </p:sp>
      <p:sp>
        <p:nvSpPr>
          <p:cNvPr id="113" name="Shape 113"/>
          <p:cNvSpPr txBox="1">
            <a:spLocks noGrp="1"/>
          </p:cNvSpPr>
          <p:nvPr>
            <p:ph type="body" idx="2"/>
          </p:nvPr>
        </p:nvSpPr>
        <p:spPr>
          <a:xfrm>
            <a:off x="4726450" y="1505700"/>
            <a:ext cx="3999900" cy="3076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b="1">
                <a:solidFill>
                  <a:srgbClr val="000000"/>
                </a:solidFill>
              </a:rPr>
              <a:t>Chronic Phase</a:t>
            </a:r>
            <a:endParaRPr sz="2400" b="1">
              <a:solidFill>
                <a:srgbClr val="000000"/>
              </a:solidFill>
            </a:endParaRPr>
          </a:p>
          <a:p>
            <a:pPr marL="457200" lvl="0" indent="-311150" rtl="0">
              <a:spcBef>
                <a:spcPts val="1600"/>
              </a:spcBef>
              <a:spcAft>
                <a:spcPts val="0"/>
              </a:spcAft>
              <a:buClr>
                <a:srgbClr val="000000"/>
              </a:buClr>
              <a:buSzPts val="1300"/>
              <a:buChar char="●"/>
            </a:pPr>
            <a:r>
              <a:rPr lang="en">
                <a:solidFill>
                  <a:srgbClr val="000000"/>
                </a:solidFill>
              </a:rPr>
              <a:t>Palpitations</a:t>
            </a:r>
            <a:endParaRPr>
              <a:solidFill>
                <a:srgbClr val="000000"/>
              </a:solidFill>
            </a:endParaRPr>
          </a:p>
          <a:p>
            <a:pPr marL="457200" lvl="0" indent="-311150" rtl="0">
              <a:spcBef>
                <a:spcPts val="0"/>
              </a:spcBef>
              <a:spcAft>
                <a:spcPts val="0"/>
              </a:spcAft>
              <a:buClr>
                <a:srgbClr val="000000"/>
              </a:buClr>
              <a:buSzPts val="1300"/>
              <a:buChar char="●"/>
            </a:pPr>
            <a:r>
              <a:rPr lang="en">
                <a:solidFill>
                  <a:srgbClr val="000000"/>
                </a:solidFill>
              </a:rPr>
              <a:t>Cardiomyopathy</a:t>
            </a:r>
            <a:endParaRPr>
              <a:solidFill>
                <a:srgbClr val="000000"/>
              </a:solidFill>
            </a:endParaRPr>
          </a:p>
          <a:p>
            <a:pPr marL="457200" lvl="0" indent="-311150" rtl="0">
              <a:spcBef>
                <a:spcPts val="0"/>
              </a:spcBef>
              <a:spcAft>
                <a:spcPts val="0"/>
              </a:spcAft>
              <a:buClr>
                <a:srgbClr val="000000"/>
              </a:buClr>
              <a:buSzPts val="1300"/>
              <a:buChar char="●"/>
            </a:pPr>
            <a:r>
              <a:rPr lang="en">
                <a:solidFill>
                  <a:srgbClr val="000000"/>
                </a:solidFill>
              </a:rPr>
              <a:t>Congestive Heart Failure (CHF)</a:t>
            </a:r>
            <a:endParaRPr>
              <a:solidFill>
                <a:srgbClr val="000000"/>
              </a:solidFill>
            </a:endParaRPr>
          </a:p>
          <a:p>
            <a:pPr marL="457200" lvl="0" indent="-311150" rtl="0">
              <a:spcBef>
                <a:spcPts val="0"/>
              </a:spcBef>
              <a:spcAft>
                <a:spcPts val="0"/>
              </a:spcAft>
              <a:buClr>
                <a:srgbClr val="000000"/>
              </a:buClr>
              <a:buSzPts val="1300"/>
              <a:buChar char="●"/>
            </a:pPr>
            <a:r>
              <a:rPr lang="en">
                <a:solidFill>
                  <a:srgbClr val="000000"/>
                </a:solidFill>
              </a:rPr>
              <a:t>Chronic constipation</a:t>
            </a:r>
            <a:endParaRPr>
              <a:solidFill>
                <a:srgbClr val="000000"/>
              </a:solidFill>
            </a:endParaRPr>
          </a:p>
          <a:p>
            <a:pPr marL="457200" lvl="0" indent="-311150" rtl="0">
              <a:spcBef>
                <a:spcPts val="0"/>
              </a:spcBef>
              <a:spcAft>
                <a:spcPts val="0"/>
              </a:spcAft>
              <a:buClr>
                <a:srgbClr val="000000"/>
              </a:buClr>
              <a:buSzPts val="1300"/>
              <a:buChar char="●"/>
            </a:pPr>
            <a:r>
              <a:rPr lang="en">
                <a:solidFill>
                  <a:srgbClr val="000000"/>
                </a:solidFill>
              </a:rPr>
              <a:t>Shortness of breath</a:t>
            </a:r>
            <a:endParaRPr>
              <a:solidFill>
                <a:srgbClr val="000000"/>
              </a:solidFill>
            </a:endParaRPr>
          </a:p>
          <a:p>
            <a:pPr marL="457200" lvl="0" indent="-311150" rtl="0">
              <a:spcBef>
                <a:spcPts val="0"/>
              </a:spcBef>
              <a:spcAft>
                <a:spcPts val="0"/>
              </a:spcAft>
              <a:buClr>
                <a:srgbClr val="000000"/>
              </a:buClr>
              <a:buSzPts val="1300"/>
              <a:buChar char="●"/>
            </a:pPr>
            <a:r>
              <a:rPr lang="en">
                <a:solidFill>
                  <a:srgbClr val="000000"/>
                </a:solidFill>
              </a:rPr>
              <a:t>Emphysema</a:t>
            </a:r>
            <a:endParaRPr>
              <a:solidFill>
                <a:srgbClr val="000000"/>
              </a:solidFill>
            </a:endParaRPr>
          </a:p>
          <a:p>
            <a:pPr marL="457200" lvl="0" indent="-311150" rtl="0">
              <a:spcBef>
                <a:spcPts val="0"/>
              </a:spcBef>
              <a:spcAft>
                <a:spcPts val="0"/>
              </a:spcAft>
              <a:buClr>
                <a:srgbClr val="000000"/>
              </a:buClr>
              <a:buSzPts val="1300"/>
              <a:buChar char="●"/>
            </a:pPr>
            <a:r>
              <a:rPr lang="en">
                <a:solidFill>
                  <a:srgbClr val="000000"/>
                </a:solidFill>
              </a:rPr>
              <a:t>Fainting</a:t>
            </a:r>
            <a:endParaRPr>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Chronic Phase Signs</a:t>
            </a:r>
            <a:endParaRPr/>
          </a:p>
        </p:txBody>
      </p:sp>
      <p:pic>
        <p:nvPicPr>
          <p:cNvPr id="119" name="Shape 119"/>
          <p:cNvPicPr preferRelativeResize="0"/>
          <p:nvPr/>
        </p:nvPicPr>
        <p:blipFill>
          <a:blip r:embed="rId3">
            <a:alphaModFix/>
          </a:blip>
          <a:stretch>
            <a:fillRect/>
          </a:stretch>
        </p:blipFill>
        <p:spPr>
          <a:xfrm>
            <a:off x="138425" y="1472700"/>
            <a:ext cx="5172075" cy="1619250"/>
          </a:xfrm>
          <a:prstGeom prst="rect">
            <a:avLst/>
          </a:prstGeom>
          <a:noFill/>
          <a:ln>
            <a:noFill/>
          </a:ln>
        </p:spPr>
      </p:pic>
      <p:sp>
        <p:nvSpPr>
          <p:cNvPr id="120" name="Shape 120"/>
          <p:cNvSpPr txBox="1"/>
          <p:nvPr/>
        </p:nvSpPr>
        <p:spPr>
          <a:xfrm>
            <a:off x="62225" y="3015750"/>
            <a:ext cx="4263000" cy="447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latin typeface="Times New Roman"/>
                <a:ea typeface="Times New Roman"/>
                <a:cs typeface="Times New Roman"/>
                <a:sym typeface="Times New Roman"/>
              </a:rPr>
              <a:t>Associated megaesophagus and megacolon</a:t>
            </a:r>
            <a:endParaRPr>
              <a:latin typeface="Times New Roman"/>
              <a:ea typeface="Times New Roman"/>
              <a:cs typeface="Times New Roman"/>
              <a:sym typeface="Times New Roman"/>
            </a:endParaRPr>
          </a:p>
        </p:txBody>
      </p:sp>
      <p:pic>
        <p:nvPicPr>
          <p:cNvPr id="121" name="Shape 121"/>
          <p:cNvPicPr preferRelativeResize="0"/>
          <p:nvPr/>
        </p:nvPicPr>
        <p:blipFill rotWithShape="1">
          <a:blip r:embed="rId4">
            <a:alphaModFix/>
          </a:blip>
          <a:srcRect r="36483" b="40419"/>
          <a:stretch/>
        </p:blipFill>
        <p:spPr>
          <a:xfrm>
            <a:off x="138425" y="3363825"/>
            <a:ext cx="2433325" cy="1535925"/>
          </a:xfrm>
          <a:prstGeom prst="rect">
            <a:avLst/>
          </a:prstGeom>
          <a:noFill/>
          <a:ln>
            <a:noFill/>
          </a:ln>
        </p:spPr>
      </p:pic>
      <p:pic>
        <p:nvPicPr>
          <p:cNvPr id="122" name="Shape 122"/>
          <p:cNvPicPr preferRelativeResize="0"/>
          <p:nvPr/>
        </p:nvPicPr>
        <p:blipFill rotWithShape="1">
          <a:blip r:embed="rId5">
            <a:alphaModFix/>
          </a:blip>
          <a:srcRect r="45193" b="62762"/>
          <a:stretch/>
        </p:blipFill>
        <p:spPr>
          <a:xfrm>
            <a:off x="2813413" y="3440025"/>
            <a:ext cx="2825400" cy="1181100"/>
          </a:xfrm>
          <a:prstGeom prst="rect">
            <a:avLst/>
          </a:prstGeom>
          <a:noFill/>
          <a:ln>
            <a:noFill/>
          </a:ln>
        </p:spPr>
      </p:pic>
      <p:pic>
        <p:nvPicPr>
          <p:cNvPr id="123" name="Shape 123"/>
          <p:cNvPicPr preferRelativeResize="0"/>
          <p:nvPr/>
        </p:nvPicPr>
        <p:blipFill rotWithShape="1">
          <a:blip r:embed="rId6">
            <a:alphaModFix/>
          </a:blip>
          <a:srcRect r="56890" b="51250"/>
          <a:stretch/>
        </p:blipFill>
        <p:spPr>
          <a:xfrm>
            <a:off x="5804275" y="3211425"/>
            <a:ext cx="3104250" cy="1485900"/>
          </a:xfrm>
          <a:prstGeom prst="rect">
            <a:avLst/>
          </a:prstGeom>
          <a:noFill/>
          <a:ln>
            <a:noFill/>
          </a:ln>
        </p:spPr>
      </p:pic>
      <p:pic>
        <p:nvPicPr>
          <p:cNvPr id="124" name="Shape 124"/>
          <p:cNvPicPr preferRelativeResize="0"/>
          <p:nvPr/>
        </p:nvPicPr>
        <p:blipFill rotWithShape="1">
          <a:blip r:embed="rId7">
            <a:alphaModFix/>
          </a:blip>
          <a:srcRect r="43750" b="66409"/>
          <a:stretch/>
        </p:blipFill>
        <p:spPr>
          <a:xfrm>
            <a:off x="5717650" y="1386975"/>
            <a:ext cx="3343275" cy="1485900"/>
          </a:xfrm>
          <a:prstGeom prst="rect">
            <a:avLst/>
          </a:prstGeom>
          <a:noFill/>
          <a:ln>
            <a:noFill/>
          </a:ln>
        </p:spPr>
      </p:pic>
      <p:sp>
        <p:nvSpPr>
          <p:cNvPr id="125" name="Shape 125"/>
          <p:cNvSpPr txBox="1"/>
          <p:nvPr/>
        </p:nvSpPr>
        <p:spPr>
          <a:xfrm>
            <a:off x="671825" y="4823550"/>
            <a:ext cx="1529400" cy="185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latin typeface="Times New Roman"/>
                <a:ea typeface="Times New Roman"/>
                <a:cs typeface="Times New Roman"/>
                <a:sym typeface="Times New Roman"/>
              </a:rPr>
              <a:t>Normal ECG</a:t>
            </a:r>
            <a:endParaRPr>
              <a:latin typeface="Times New Roman"/>
              <a:ea typeface="Times New Roman"/>
              <a:cs typeface="Times New Roman"/>
              <a:sym typeface="Times New Roman"/>
            </a:endParaRPr>
          </a:p>
        </p:txBody>
      </p:sp>
      <p:sp>
        <p:nvSpPr>
          <p:cNvPr id="126" name="Shape 126"/>
          <p:cNvSpPr txBox="1"/>
          <p:nvPr/>
        </p:nvSpPr>
        <p:spPr>
          <a:xfrm>
            <a:off x="62225" y="1234975"/>
            <a:ext cx="6142500" cy="3216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700">
                <a:solidFill>
                  <a:srgbClr val="222222"/>
                </a:solidFill>
                <a:highlight>
                  <a:srgbClr val="FFFFFF"/>
                </a:highlight>
              </a:rPr>
              <a:t>Rassi, A., (2014, July) Chagas’ Heart Disease. World Congress of Cardiology Scientific Sessions, Australia.</a:t>
            </a:r>
            <a:endParaRPr sz="700"/>
          </a:p>
        </p:txBody>
      </p:sp>
      <p:sp>
        <p:nvSpPr>
          <p:cNvPr id="127" name="Shape 127"/>
          <p:cNvSpPr txBox="1"/>
          <p:nvPr/>
        </p:nvSpPr>
        <p:spPr>
          <a:xfrm>
            <a:off x="2773075" y="4613125"/>
            <a:ext cx="3157500" cy="185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latin typeface="Times New Roman"/>
                <a:ea typeface="Times New Roman"/>
                <a:cs typeface="Times New Roman"/>
                <a:sym typeface="Times New Roman"/>
              </a:rPr>
              <a:t>Abnormal Q waves, AV blocks, a low QRS voltage, Sick Sinus Syndrome</a:t>
            </a:r>
            <a:endParaRPr>
              <a:latin typeface="Times New Roman"/>
              <a:ea typeface="Times New Roman"/>
              <a:cs typeface="Times New Roman"/>
              <a:sym typeface="Times New Roman"/>
            </a:endParaRPr>
          </a:p>
        </p:txBody>
      </p:sp>
      <p:sp>
        <p:nvSpPr>
          <p:cNvPr id="128" name="Shape 128"/>
          <p:cNvSpPr txBox="1"/>
          <p:nvPr/>
        </p:nvSpPr>
        <p:spPr>
          <a:xfrm>
            <a:off x="6768775" y="4639950"/>
            <a:ext cx="1837800" cy="247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latin typeface="Times New Roman"/>
                <a:ea typeface="Times New Roman"/>
                <a:cs typeface="Times New Roman"/>
                <a:sym typeface="Times New Roman"/>
              </a:rPr>
              <a:t>Tachycardia</a:t>
            </a:r>
            <a:endParaRPr>
              <a:latin typeface="Times New Roman"/>
              <a:ea typeface="Times New Roman"/>
              <a:cs typeface="Times New Roman"/>
              <a:sym typeface="Times New Roman"/>
            </a:endParaRPr>
          </a:p>
        </p:txBody>
      </p:sp>
      <p:sp>
        <p:nvSpPr>
          <p:cNvPr id="129" name="Shape 129"/>
          <p:cNvSpPr txBox="1"/>
          <p:nvPr/>
        </p:nvSpPr>
        <p:spPr>
          <a:xfrm>
            <a:off x="6649950" y="2849275"/>
            <a:ext cx="1529400" cy="185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latin typeface="Times New Roman"/>
                <a:ea typeface="Times New Roman"/>
                <a:cs typeface="Times New Roman"/>
                <a:sym typeface="Times New Roman"/>
              </a:rPr>
              <a:t>Bradyarrhythmia</a:t>
            </a:r>
            <a:endParaRPr>
              <a:latin typeface="Times New Roman"/>
              <a:ea typeface="Times New Roman"/>
              <a:cs typeface="Times New Roman"/>
              <a:sym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311725" y="5771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Life Cycle of </a:t>
            </a:r>
            <a:r>
              <a:rPr lang="en" i="1"/>
              <a:t>T. cruzi </a:t>
            </a:r>
            <a:endParaRPr i="1"/>
          </a:p>
        </p:txBody>
      </p:sp>
      <p:pic>
        <p:nvPicPr>
          <p:cNvPr id="135" name="Shape 135"/>
          <p:cNvPicPr preferRelativeResize="0"/>
          <p:nvPr/>
        </p:nvPicPr>
        <p:blipFill>
          <a:blip r:embed="rId3">
            <a:alphaModFix/>
          </a:blip>
          <a:stretch>
            <a:fillRect/>
          </a:stretch>
        </p:blipFill>
        <p:spPr>
          <a:xfrm>
            <a:off x="3124725" y="1302500"/>
            <a:ext cx="5852476" cy="3621275"/>
          </a:xfrm>
          <a:prstGeom prst="rect">
            <a:avLst/>
          </a:prstGeom>
          <a:noFill/>
          <a:ln>
            <a:noFill/>
          </a:ln>
        </p:spPr>
      </p:pic>
      <p:sp>
        <p:nvSpPr>
          <p:cNvPr id="136" name="Shape 136"/>
          <p:cNvSpPr txBox="1"/>
          <p:nvPr/>
        </p:nvSpPr>
        <p:spPr>
          <a:xfrm>
            <a:off x="311725" y="1498775"/>
            <a:ext cx="2754900" cy="2221500"/>
          </a:xfrm>
          <a:prstGeom prst="rect">
            <a:avLst/>
          </a:prstGeom>
          <a:noFill/>
          <a:ln>
            <a:noFill/>
          </a:ln>
        </p:spPr>
        <p:txBody>
          <a:bodyPr spcFirstLastPara="1" wrap="square" lIns="91425" tIns="91425" rIns="91425" bIns="91425" anchor="t" anchorCtr="0">
            <a:noAutofit/>
          </a:bodyPr>
          <a:lstStyle/>
          <a:p>
            <a:pPr marL="457200" lvl="0" indent="-342900" rtl="0">
              <a:spcBef>
                <a:spcPts val="0"/>
              </a:spcBef>
              <a:spcAft>
                <a:spcPts val="0"/>
              </a:spcAft>
              <a:buSzPts val="1800"/>
              <a:buFont typeface="Times New Roman"/>
              <a:buChar char="●"/>
            </a:pPr>
            <a:r>
              <a:rPr lang="en" sz="1800">
                <a:latin typeface="Times New Roman"/>
                <a:ea typeface="Times New Roman"/>
                <a:cs typeface="Times New Roman"/>
                <a:sym typeface="Times New Roman"/>
              </a:rPr>
              <a:t>Amastigotes = no flagella</a:t>
            </a:r>
            <a:endParaRPr sz="1800">
              <a:latin typeface="Times New Roman"/>
              <a:ea typeface="Times New Roman"/>
              <a:cs typeface="Times New Roman"/>
              <a:sym typeface="Times New Roman"/>
            </a:endParaRPr>
          </a:p>
          <a:p>
            <a:pPr marL="457200" lvl="0" indent="-342900" rtl="0">
              <a:spcBef>
                <a:spcPts val="0"/>
              </a:spcBef>
              <a:spcAft>
                <a:spcPts val="0"/>
              </a:spcAft>
              <a:buSzPts val="1800"/>
              <a:buFont typeface="Times New Roman"/>
              <a:buChar char="●"/>
            </a:pPr>
            <a:r>
              <a:rPr lang="en" sz="1800">
                <a:latin typeface="Times New Roman"/>
                <a:ea typeface="Times New Roman"/>
                <a:cs typeface="Times New Roman"/>
                <a:sym typeface="Times New Roman"/>
              </a:rPr>
              <a:t>Trypomastigotes = has flagella </a:t>
            </a:r>
            <a:endParaRPr sz="1800">
              <a:latin typeface="Times New Roman"/>
              <a:ea typeface="Times New Roman"/>
              <a:cs typeface="Times New Roman"/>
              <a:sym typeface="Times New Roman"/>
            </a:endParaRPr>
          </a:p>
          <a:p>
            <a:pPr marL="457200" lvl="0" indent="-342900" rtl="0">
              <a:spcBef>
                <a:spcPts val="0"/>
              </a:spcBef>
              <a:spcAft>
                <a:spcPts val="0"/>
              </a:spcAft>
              <a:buSzPts val="1800"/>
              <a:buFont typeface="Times New Roman"/>
              <a:buChar char="●"/>
            </a:pPr>
            <a:r>
              <a:rPr lang="en" sz="1800">
                <a:latin typeface="Times New Roman"/>
                <a:ea typeface="Times New Roman"/>
                <a:cs typeface="Times New Roman"/>
                <a:sym typeface="Times New Roman"/>
              </a:rPr>
              <a:t>Replicate inside the cells as amastigotes </a:t>
            </a:r>
            <a:endParaRPr sz="1800">
              <a:latin typeface="Times New Roman"/>
              <a:ea typeface="Times New Roman"/>
              <a:cs typeface="Times New Roman"/>
              <a:sym typeface="Times New Roman"/>
            </a:endParaRPr>
          </a:p>
          <a:p>
            <a:pPr marL="457200" lvl="0" indent="-342900" rtl="0">
              <a:spcBef>
                <a:spcPts val="0"/>
              </a:spcBef>
              <a:spcAft>
                <a:spcPts val="0"/>
              </a:spcAft>
              <a:buSzPts val="1800"/>
              <a:buFont typeface="Times New Roman"/>
              <a:buChar char="●"/>
            </a:pPr>
            <a:r>
              <a:rPr lang="en" sz="1800">
                <a:latin typeface="Times New Roman"/>
                <a:ea typeface="Times New Roman"/>
                <a:cs typeface="Times New Roman"/>
                <a:sym typeface="Times New Roman"/>
              </a:rPr>
              <a:t>Burst out of the cells as trypomastigotes </a:t>
            </a:r>
            <a:endParaRPr sz="1800">
              <a:latin typeface="Times New Roman"/>
              <a:ea typeface="Times New Roman"/>
              <a:cs typeface="Times New Roman"/>
              <a:sym typeface="Times New Roman"/>
            </a:endParaRPr>
          </a:p>
        </p:txBody>
      </p:sp>
      <p:sp>
        <p:nvSpPr>
          <p:cNvPr id="137" name="Shape 137"/>
          <p:cNvSpPr txBox="1"/>
          <p:nvPr/>
        </p:nvSpPr>
        <p:spPr>
          <a:xfrm>
            <a:off x="0" y="3447675"/>
            <a:ext cx="3476400" cy="30000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800">
                <a:solidFill>
                  <a:schemeClr val="dk2"/>
                </a:solidFill>
                <a:highlight>
                  <a:schemeClr val="lt1"/>
                </a:highlight>
                <a:latin typeface="Times New Roman"/>
                <a:ea typeface="Times New Roman"/>
                <a:cs typeface="Times New Roman"/>
                <a:sym typeface="Times New Roman"/>
              </a:rPr>
              <a:t>Centers for Disease Control and Prevention. (2012). Life cycle.  Retrieved from </a:t>
            </a:r>
            <a:r>
              <a:rPr lang="en" sz="800" u="sng">
                <a:solidFill>
                  <a:schemeClr val="accent5"/>
                </a:solidFill>
                <a:highlight>
                  <a:schemeClr val="lt1"/>
                </a:highlight>
                <a:latin typeface="Times New Roman"/>
                <a:ea typeface="Times New Roman"/>
                <a:cs typeface="Times New Roman"/>
                <a:sym typeface="Times New Roman"/>
                <a:hlinkClick r:id="rId4"/>
              </a:rPr>
              <a:t>https://www.cdc.gov/parasites/chagas/biology.html</a:t>
            </a:r>
            <a:r>
              <a:rPr lang="en" sz="800">
                <a:solidFill>
                  <a:schemeClr val="dk2"/>
                </a:solidFill>
                <a:highlight>
                  <a:schemeClr val="lt1"/>
                </a:highlight>
                <a:latin typeface="Times New Roman"/>
                <a:ea typeface="Times New Roman"/>
                <a:cs typeface="Times New Roman"/>
                <a:sym typeface="Times New Roman"/>
              </a:rPr>
              <a:t> </a:t>
            </a:r>
            <a:endParaRPr sz="800">
              <a:solidFill>
                <a:schemeClr val="dk2"/>
              </a:solidFill>
              <a:latin typeface="Times New Roman"/>
              <a:ea typeface="Times New Roman"/>
              <a:cs typeface="Times New Roman"/>
              <a:sym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Mechanisms - Step 1</a:t>
            </a:r>
            <a:endParaRPr/>
          </a:p>
        </p:txBody>
      </p:sp>
      <p:sp>
        <p:nvSpPr>
          <p:cNvPr id="143" name="Shape 143"/>
          <p:cNvSpPr txBox="1">
            <a:spLocks noGrp="1"/>
          </p:cNvSpPr>
          <p:nvPr>
            <p:ph type="body" idx="1"/>
          </p:nvPr>
        </p:nvSpPr>
        <p:spPr>
          <a:xfrm>
            <a:off x="211175" y="1505700"/>
            <a:ext cx="3999900" cy="30762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Recognition and recruitment of the immune system’s macrophages</a:t>
            </a:r>
            <a:endParaRPr sz="1800">
              <a:solidFill>
                <a:srgbClr val="000000"/>
              </a:solidFill>
              <a:latin typeface="Times New Roman"/>
              <a:ea typeface="Times New Roman"/>
              <a:cs typeface="Times New Roman"/>
              <a:sym typeface="Times New Roman"/>
            </a:endParaRPr>
          </a:p>
          <a:p>
            <a:pPr marL="914400" lvl="0" indent="-342900" rtl="0">
              <a:spcBef>
                <a:spcPts val="0"/>
              </a:spcBef>
              <a:spcAft>
                <a:spcPts val="0"/>
              </a:spcAft>
              <a:buClr>
                <a:srgbClr val="000000"/>
              </a:buClr>
              <a:buSzPts val="1800"/>
              <a:buFont typeface="Times New Roman"/>
              <a:buChar char="○"/>
            </a:pPr>
            <a:r>
              <a:rPr lang="en" sz="1800">
                <a:solidFill>
                  <a:srgbClr val="000000"/>
                </a:solidFill>
                <a:latin typeface="Times New Roman"/>
                <a:ea typeface="Times New Roman"/>
                <a:cs typeface="Times New Roman"/>
                <a:sym typeface="Times New Roman"/>
              </a:rPr>
              <a:t>Internalization of the trypomastigote and amastigote at the site of insect bite via phagocytosis</a:t>
            </a:r>
            <a:endParaRPr sz="1800">
              <a:solidFill>
                <a:srgbClr val="000000"/>
              </a:solidFill>
              <a:latin typeface="Times New Roman"/>
              <a:ea typeface="Times New Roman"/>
              <a:cs typeface="Times New Roman"/>
              <a:sym typeface="Times New Roman"/>
            </a:endParaRPr>
          </a:p>
          <a:p>
            <a:pPr marL="0" lvl="0" indent="0">
              <a:spcBef>
                <a:spcPts val="1600"/>
              </a:spcBef>
              <a:spcAft>
                <a:spcPts val="1600"/>
              </a:spcAft>
              <a:buNone/>
            </a:pPr>
            <a:r>
              <a:rPr lang="en" sz="1800">
                <a:solidFill>
                  <a:srgbClr val="000000"/>
                </a:solidFill>
                <a:latin typeface="Times New Roman"/>
                <a:ea typeface="Times New Roman"/>
                <a:cs typeface="Times New Roman"/>
                <a:sym typeface="Times New Roman"/>
              </a:rPr>
              <a:t> </a:t>
            </a:r>
            <a:endParaRPr sz="1800">
              <a:solidFill>
                <a:srgbClr val="000000"/>
              </a:solidFill>
              <a:latin typeface="Times New Roman"/>
              <a:ea typeface="Times New Roman"/>
              <a:cs typeface="Times New Roman"/>
              <a:sym typeface="Times New Roman"/>
            </a:endParaRPr>
          </a:p>
        </p:txBody>
      </p:sp>
      <p:sp>
        <p:nvSpPr>
          <p:cNvPr id="144" name="Shape 144"/>
          <p:cNvSpPr txBox="1"/>
          <p:nvPr/>
        </p:nvSpPr>
        <p:spPr>
          <a:xfrm>
            <a:off x="153000" y="4775500"/>
            <a:ext cx="4158600" cy="729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endParaRPr sz="700">
              <a:latin typeface="Times New Roman"/>
              <a:ea typeface="Times New Roman"/>
              <a:cs typeface="Times New Roman"/>
              <a:sym typeface="Times New Roman"/>
            </a:endParaRPr>
          </a:p>
        </p:txBody>
      </p:sp>
      <p:sp>
        <p:nvSpPr>
          <p:cNvPr id="145" name="Shape 145"/>
          <p:cNvSpPr txBox="1"/>
          <p:nvPr/>
        </p:nvSpPr>
        <p:spPr>
          <a:xfrm>
            <a:off x="5427550" y="1734800"/>
            <a:ext cx="5843400" cy="681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p:txBody>
      </p:sp>
      <p:sp>
        <p:nvSpPr>
          <p:cNvPr id="146" name="Shape 146" descr="This video was produced by Dirceu Esdras Teixeira, Marlene Benchimol, Wanderley de Souza and Paul Crepaldi.  Support: UFRJ, IBCCF, IBqM, FAPERJ, CECIERJ and INMETRO." title="Animated life cycle of T. cruzi in the human host.">
            <a:hlinkClick r:id="rId3"/>
          </p:cNvPr>
          <p:cNvSpPr/>
          <p:nvPr/>
        </p:nvSpPr>
        <p:spPr>
          <a:xfrm>
            <a:off x="4444625" y="1303800"/>
            <a:ext cx="4574000" cy="3430500"/>
          </a:xfrm>
          <a:prstGeom prst="rect">
            <a:avLst/>
          </a:prstGeom>
          <a:blipFill>
            <a:blip r:embed="rId4">
              <a:alphaModFix/>
            </a:blip>
            <a:stretch>
              <a:fillRect/>
            </a:stretch>
          </a:blipFill>
          <a:ln>
            <a:noFill/>
          </a:ln>
        </p:spPr>
      </p:sp>
      <p:sp>
        <p:nvSpPr>
          <p:cNvPr id="147" name="Shape 147"/>
          <p:cNvSpPr txBox="1"/>
          <p:nvPr/>
        </p:nvSpPr>
        <p:spPr>
          <a:xfrm>
            <a:off x="4737725" y="4715500"/>
            <a:ext cx="4210200" cy="192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000">
                <a:latin typeface="Times New Roman"/>
                <a:ea typeface="Times New Roman"/>
                <a:cs typeface="Times New Roman"/>
                <a:sym typeface="Times New Roman"/>
              </a:rPr>
              <a:t>https://www.youtube.com/watch?v=1ais69H0li8</a:t>
            </a:r>
            <a:endParaRPr sz="1000">
              <a:latin typeface="Times New Roman"/>
              <a:ea typeface="Times New Roman"/>
              <a:cs typeface="Times New Roman"/>
              <a:sym typeface="Times New Roman"/>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TotalTime>
  <Words>2571</Words>
  <Application>Microsoft Macintosh PowerPoint</Application>
  <PresentationFormat>On-screen Show (16:9)</PresentationFormat>
  <Paragraphs>244</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Paradigm</vt:lpstr>
      <vt:lpstr>Case Study</vt:lpstr>
      <vt:lpstr>History</vt:lpstr>
      <vt:lpstr>Epidemiology </vt:lpstr>
      <vt:lpstr>Transmission </vt:lpstr>
      <vt:lpstr>Symptoms of Chagas Disease</vt:lpstr>
      <vt:lpstr>Symptoms of Chagas Disease Cont’d...</vt:lpstr>
      <vt:lpstr>Chronic Phase Signs</vt:lpstr>
      <vt:lpstr>Life Cycle of T. cruzi </vt:lpstr>
      <vt:lpstr>Mechanisms - Step 1</vt:lpstr>
      <vt:lpstr>Mechanisms - Step 2</vt:lpstr>
      <vt:lpstr>Pathophysiology</vt:lpstr>
      <vt:lpstr>Pathophysiology </vt:lpstr>
      <vt:lpstr>But Can You Be Cured Of Chagas Disease? </vt:lpstr>
      <vt:lpstr>Treatment: Benznidazole </vt:lpstr>
      <vt:lpstr>Side effects: Benznidazole </vt:lpstr>
      <vt:lpstr>Treatment: Nifurtimox</vt:lpstr>
      <vt:lpstr>Side effects: Nifurtimox</vt:lpstr>
      <vt:lpstr>Back to the Case Study</vt:lpstr>
      <vt:lpstr>References</vt:lpstr>
      <vt:lpstr>Question 1</vt:lpstr>
      <vt:lpstr>Question 1 </vt:lpstr>
      <vt:lpstr>Question 2</vt:lpstr>
      <vt:lpstr>Question 2</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Study</dc:title>
  <cp:lastModifiedBy>Claudia</cp:lastModifiedBy>
  <cp:revision>8</cp:revision>
  <dcterms:modified xsi:type="dcterms:W3CDTF">2018-02-03T03:09:01Z</dcterms:modified>
</cp:coreProperties>
</file>